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3" r:id="rId4"/>
    <p:sldId id="429" r:id="rId5"/>
    <p:sldId id="430" r:id="rId6"/>
    <p:sldId id="431" r:id="rId7"/>
    <p:sldId id="432" r:id="rId8"/>
    <p:sldId id="433" r:id="rId9"/>
    <p:sldId id="449" r:id="rId10"/>
    <p:sldId id="450" r:id="rId11"/>
    <p:sldId id="461" r:id="rId12"/>
    <p:sldId id="462" r:id="rId13"/>
    <p:sldId id="463" r:id="rId14"/>
    <p:sldId id="464" r:id="rId15"/>
    <p:sldId id="465" r:id="rId16"/>
    <p:sldId id="267" r:id="rId17"/>
    <p:sldId id="274" r:id="rId18"/>
    <p:sldId id="458" r:id="rId19"/>
    <p:sldId id="457" r:id="rId20"/>
  </p:sldIdLst>
  <p:sldSz cx="12192000" cy="6858000"/>
  <p:notesSz cx="6797675" cy="9928225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Abadi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19">
          <p15:clr>
            <a:srgbClr val="A4A3A4"/>
          </p15:clr>
        </p15:guide>
        <p15:guide id="2" pos="7469">
          <p15:clr>
            <a:srgbClr val="A4A3A4"/>
          </p15:clr>
        </p15:guide>
        <p15:guide id="3" pos="211">
          <p15:clr>
            <a:srgbClr val="A4A3A4"/>
          </p15:clr>
        </p15:guide>
        <p15:guide id="4" orient="horz" pos="1139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0m8SWjO2w7hec7klxgiTa7Zdn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14D"/>
    <a:srgbClr val="FF4B4B"/>
    <a:srgbClr val="233D79"/>
    <a:srgbClr val="663300"/>
    <a:srgbClr val="03AC99"/>
    <a:srgbClr val="00CC99"/>
    <a:srgbClr val="F2F2F2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1AB12-9DF4-41D2-8850-9594E7AC1F24}">
  <a:tblStyle styleId="{C0C1AB12-9DF4-41D2-8850-9594E7AC1F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 varScale="1">
        <p:scale>
          <a:sx n="102" d="100"/>
          <a:sy n="102" d="100"/>
        </p:scale>
        <p:origin x="114" y="186"/>
      </p:cViewPr>
      <p:guideLst>
        <p:guide orient="horz" pos="2319"/>
        <p:guide pos="7469"/>
        <p:guide pos="211"/>
        <p:guide orient="horz" pos="1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Century Gothic" panose="020B0502020202020204" pitchFamily="34" charset="0"/>
              </a:rPr>
              <a:t>Desaparecidos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sexo</a:t>
            </a:r>
            <a:r>
              <a:rPr lang="en-US" dirty="0">
                <a:latin typeface="Century Gothic" panose="020B0502020202020204" pitchFamily="34" charset="0"/>
              </a:rPr>
              <a:t>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6272592643494E-2"/>
          <c:y val="0.19681807861123091"/>
          <c:w val="0.82602772788691636"/>
          <c:h val="0.5866787591540697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Desaparecidos por sexo</c:v>
                </c:pt>
              </c:strCache>
            </c:strRef>
          </c:tx>
          <c:dPt>
            <c:idx val="0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2-4BA7-A3B0-A17234B3EB04}"/>
              </c:ext>
            </c:extLst>
          </c:dPt>
          <c:dPt>
            <c:idx val="1"/>
            <c:bubble3D val="0"/>
            <c:spPr>
              <a:solidFill>
                <a:srgbClr val="233D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2-4BA7-A3B0-A17234B3EB0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4BB4BCF-1CA7-4B40-A570-DAF9DA96A559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80BF6190-4C66-4B09-8617-074905062231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A2-4BA7-A3B0-A17234B3EB0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4189AC8-B0AF-4AEB-9C5E-5364B0DFE64E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EB3A6616-1F1B-4AC6-A208-67E87EADBF96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A2-4BA7-A3B0-A17234B3E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12984</c:v>
                </c:pt>
                <c:pt idx="1">
                  <c:v>7157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2-4BA7-A3B0-A17234B3E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Century Gothic" panose="020B0502020202020204" pitchFamily="34" charset="0"/>
              </a:rPr>
              <a:t>Desaparecidos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sexo</a:t>
            </a:r>
            <a:r>
              <a:rPr lang="en-US" dirty="0">
                <a:latin typeface="Century Gothic" panose="020B0502020202020204" pitchFamily="34" charset="0"/>
              </a:rPr>
              <a:t>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34347809457604E-2"/>
          <c:y val="0.21644276032739432"/>
          <c:w val="0.87500041938061834"/>
          <c:h val="0.6400159671420174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Desaparecidos por sexo 2022</c:v>
                </c:pt>
              </c:strCache>
            </c:strRef>
          </c:tx>
          <c:explosion val="45"/>
          <c:dPt>
            <c:idx val="0"/>
            <c:bubble3D val="0"/>
            <c:explosion val="34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CC-45A8-9DFA-15C9392B8E3C}"/>
              </c:ext>
            </c:extLst>
          </c:dPt>
          <c:dPt>
            <c:idx val="1"/>
            <c:bubble3D val="0"/>
            <c:explosion val="0"/>
            <c:spPr>
              <a:solidFill>
                <a:srgbClr val="233D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CC-45A8-9DFA-15C9392B8E3C}"/>
              </c:ext>
            </c:extLst>
          </c:dPt>
          <c:dLbls>
            <c:dLbl>
              <c:idx val="0"/>
              <c:layout>
                <c:manualLayout>
                  <c:x val="0"/>
                  <c:y val="9.605909200926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F16894-4DE2-40EA-B62F-EF7D73382CD7}" type="VALUE">
                      <a:rPr lang="en-US"/>
                      <a:pPr>
                        <a:defRPr/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A8D73DE2-E616-4E65-A7DB-CC54F6DBAF0F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59734539896965"/>
                      <c:h val="6.96330397585540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CC-45A8-9DFA-15C9392B8E3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4F126DC-4577-4019-B4FA-FA0106FA76B2}" type="VALUE">
                      <a:rPr lang="en-US"/>
                      <a:pPr/>
                      <a:t>[VALOR]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D67822B8-7BBA-43B5-972C-8134679FEA7D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CC-45A8-9DFA-15C9392B8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9638</c:v>
                </c:pt>
                <c:pt idx="1">
                  <c:v>6073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C-45A8-9DFA-15C9392B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233D79"/>
                </a:solidFill>
              </a:rPr>
              <a:t>Desaparecidos</a:t>
            </a:r>
            <a:r>
              <a:rPr lang="en-US" dirty="0">
                <a:solidFill>
                  <a:srgbClr val="233D79"/>
                </a:solidFill>
              </a:rPr>
              <a:t> </a:t>
            </a:r>
            <a:r>
              <a:rPr lang="en-US" dirty="0" err="1">
                <a:solidFill>
                  <a:srgbClr val="233D79"/>
                </a:solidFill>
              </a:rPr>
              <a:t>por</a:t>
            </a:r>
            <a:r>
              <a:rPr lang="en-US" dirty="0">
                <a:solidFill>
                  <a:srgbClr val="233D79"/>
                </a:solidFill>
              </a:rPr>
              <a:t> </a:t>
            </a:r>
            <a:r>
              <a:rPr lang="en-US" dirty="0" err="1">
                <a:solidFill>
                  <a:srgbClr val="233D79"/>
                </a:solidFill>
              </a:rPr>
              <a:t>edades</a:t>
            </a:r>
            <a:r>
              <a:rPr lang="en-US" baseline="0" dirty="0">
                <a:solidFill>
                  <a:srgbClr val="233D79"/>
                </a:solidFill>
              </a:rPr>
              <a:t> </a:t>
            </a:r>
            <a:r>
              <a:rPr lang="en-US" dirty="0">
                <a:solidFill>
                  <a:srgbClr val="233D79"/>
                </a:solidFill>
              </a:rPr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Desaparecidos por grupo etatero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0F-4811-A4FA-EC3475877F18}"/>
              </c:ext>
            </c:extLst>
          </c:dPt>
          <c:dPt>
            <c:idx val="1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0F-4811-A4FA-EC3475877F18}"/>
              </c:ext>
            </c:extLst>
          </c:dPt>
          <c:dPt>
            <c:idx val="2"/>
            <c:bubble3D val="0"/>
            <c:spPr>
              <a:solidFill>
                <a:srgbClr val="03AC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0F-4811-A4FA-EC3475877F18}"/>
              </c:ext>
            </c:extLst>
          </c:dPt>
          <c:dPt>
            <c:idx val="3"/>
            <c:bubble3D val="0"/>
            <c:spPr>
              <a:solidFill>
                <a:srgbClr val="E2A1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0F-4811-A4FA-EC3475877F1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8D81EF0-EDF6-4399-A181-F48778309E56}" type="VALUE">
                      <a:rPr lang="en-US"/>
                      <a:pPr/>
                      <a:t>[VALOR]</a:t>
                    </a:fld>
                    <a:r>
                      <a:rPr lang="en-US" baseline="0" dirty="0">
                        <a:solidFill>
                          <a:srgbClr val="233D79"/>
                        </a:solidFill>
                      </a:rPr>
                      <a:t>; </a:t>
                    </a:r>
                    <a:fld id="{75BB6D77-6EE8-4791-8973-C8A2D53BB467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rgbClr val="233D79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0F-4811-A4FA-EC3475877F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02D44BD-9B3E-46FA-A0B6-C24A5D3DCCA8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FF2B5BD0-C824-464C-A4C5-45097B9005C8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0F-4811-A4FA-EC3475877F1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A3B3AEC-02AE-4444-985C-0E38E8CE40F8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0C994518-9475-4683-B9C4-F09F72702B40}" type="PERCENTAGE">
                      <a:rPr lang="en-US" baseline="0">
                        <a:solidFill>
                          <a:srgbClr val="03AC9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0F-4811-A4FA-EC3475877F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23D473B-75B0-4683-992A-C27BC0C32312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CA4EFC35-471B-4FF2-B8D6-85B59E37D1B4}" type="PERCENTAGE">
                      <a:rPr lang="en-US" baseline="0">
                        <a:solidFill>
                          <a:srgbClr val="663300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10F-4811-A4FA-EC3475877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0 a 11 años</c:v>
                </c:pt>
                <c:pt idx="1">
                  <c:v>De 12 a 17 años</c:v>
                </c:pt>
                <c:pt idx="2">
                  <c:v>De 18 a más</c:v>
                </c:pt>
                <c:pt idx="3">
                  <c:v>Sin dato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982</c:v>
                </c:pt>
                <c:pt idx="1">
                  <c:v>11306</c:v>
                </c:pt>
                <c:pt idx="2">
                  <c:v>7670</c:v>
                </c:pt>
                <c:pt idx="3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0F-4811-A4FA-EC3475877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002060"/>
                </a:solidFill>
              </a:rPr>
              <a:t>Desaparecidos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</a:t>
            </a:r>
            <a:r>
              <a:rPr lang="en-US" dirty="0">
                <a:solidFill>
                  <a:srgbClr val="002060"/>
                </a:solidFill>
              </a:rPr>
              <a:t> edades2022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Desaparecidos por grupo etareo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E8-48B3-B809-3645BA90B1F2}"/>
              </c:ext>
            </c:extLst>
          </c:dPt>
          <c:dPt>
            <c:idx val="1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E8-48B3-B809-3645BA90B1F2}"/>
              </c:ext>
            </c:extLst>
          </c:dPt>
          <c:dPt>
            <c:idx val="2"/>
            <c:bubble3D val="0"/>
            <c:spPr>
              <a:solidFill>
                <a:srgbClr val="03AC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E8-48B3-B809-3645BA90B1F2}"/>
              </c:ext>
            </c:extLst>
          </c:dPt>
          <c:dPt>
            <c:idx val="3"/>
            <c:bubble3D val="0"/>
            <c:spPr>
              <a:solidFill>
                <a:srgbClr val="E2A1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E8-48B3-B809-3645BA90B1F2}"/>
              </c:ext>
            </c:extLst>
          </c:dPt>
          <c:dLbls>
            <c:dLbl>
              <c:idx val="0"/>
              <c:layout>
                <c:manualLayout>
                  <c:x val="7.013072725545122E-2"/>
                  <c:y val="-1.8635417858893204E-2"/>
                </c:manualLayout>
              </c:layout>
              <c:tx>
                <c:rich>
                  <a:bodyPr/>
                  <a:lstStyle/>
                  <a:p>
                    <a:fld id="{95A35CDE-DDDA-40E7-B1E4-023F6DFF1522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586C65C9-0C55-4EF2-A826-9AE1121FC14B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8-48B3-B809-3645BA90B1F2}"/>
                </c:ext>
              </c:extLst>
            </c:dLbl>
            <c:dLbl>
              <c:idx val="1"/>
              <c:layout>
                <c:manualLayout>
                  <c:x val="-1.9742059479869406E-16"/>
                  <c:y val="0.14551840802653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DB0B2A-C05A-45DA-BD55-C34D9BF16703}" type="VALUE">
                      <a:rPr lang="en-US"/>
                      <a:pPr>
                        <a:defRPr/>
                      </a:pPr>
                      <a:t>[VALOR]</a:t>
                    </a:fld>
                    <a:r>
                      <a:rPr lang="en-US" baseline="0" dirty="0"/>
                      <a:t>; </a:t>
                    </a:r>
                    <a:fld id="{0ABF51E3-4035-4D80-B3C9-014006B2C7C3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00327846334"/>
                      <c:h val="5.9568054818133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8-48B3-B809-3645BA90B1F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9B59782-085F-4237-8E1B-BEC6655C388B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F4C2EECA-E6D1-4A35-B148-CE62C6CA077F}" type="PERCENTAGE">
                      <a:rPr lang="en-US" baseline="0">
                        <a:solidFill>
                          <a:srgbClr val="03AC9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8-48B3-B809-3645BA90B1F2}"/>
                </c:ext>
              </c:extLst>
            </c:dLbl>
            <c:dLbl>
              <c:idx val="3"/>
              <c:layout>
                <c:manualLayout>
                  <c:x val="-0.1112418432327847"/>
                  <c:y val="-1.4908334287114562E-2"/>
                </c:manualLayout>
              </c:layout>
              <c:tx>
                <c:rich>
                  <a:bodyPr/>
                  <a:lstStyle/>
                  <a:p>
                    <a:fld id="{AB82B791-6E88-4FEE-8C11-B3C87D0D91B0}" type="VALUE">
                      <a:rPr lang="en-US"/>
                      <a:pPr/>
                      <a:t>[VALOR]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D1EA9F81-1BA3-4717-A74B-5A0B7E232F99}" type="PERCENTAGE">
                      <a:rPr lang="en-US" baseline="0">
                        <a:solidFill>
                          <a:srgbClr val="663300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8-48B3-B809-3645BA90B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De 0 a 11 años</c:v>
                </c:pt>
                <c:pt idx="1">
                  <c:v>De 12 a 17 años</c:v>
                </c:pt>
                <c:pt idx="2">
                  <c:v>De 18 a más</c:v>
                </c:pt>
                <c:pt idx="3">
                  <c:v>Sin dato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61</c:v>
                </c:pt>
                <c:pt idx="1">
                  <c:v>8028</c:v>
                </c:pt>
                <c:pt idx="2">
                  <c:v>6782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8-48B3-B809-3645BA90B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Personas ubicadas 2021</c:v>
                </c:pt>
              </c:strCache>
            </c:strRef>
          </c:tx>
          <c:spPr>
            <a:solidFill>
              <a:srgbClr val="FF4B4B"/>
            </a:solidFill>
          </c:spPr>
          <c:dPt>
            <c:idx val="0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8A-41A3-812B-6C24018EEC7A}"/>
              </c:ext>
            </c:extLst>
          </c:dPt>
          <c:dPt>
            <c:idx val="1"/>
            <c:bubble3D val="0"/>
            <c:spPr>
              <a:solidFill>
                <a:srgbClr val="233D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8A-41A3-812B-6C24018EEC7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A898449-98B9-4672-8A9E-DA2615804D2E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C02A0BF4-50A5-457B-B361-C754EB71906C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8A-41A3-812B-6C24018EEC7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D623FC9-507F-4468-BC9F-C2AACD7040D4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A3D964C8-8580-4446-8A7D-D88C54550DC7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8A-41A3-812B-6C24018EE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4924</c:v>
                </c:pt>
                <c:pt idx="1">
                  <c:v>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8A-41A3-812B-6C24018EE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Personas </a:t>
            </a:r>
            <a:r>
              <a:rPr lang="en-US" dirty="0" err="1"/>
              <a:t>ubicadas</a:t>
            </a:r>
            <a:r>
              <a:rPr lang="en-US" dirty="0"/>
              <a:t>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BB-4852-A2CA-A479B93A50C9}"/>
              </c:ext>
            </c:extLst>
          </c:dPt>
          <c:dPt>
            <c:idx val="1"/>
            <c:bubble3D val="0"/>
            <c:spPr>
              <a:solidFill>
                <a:srgbClr val="233D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BB-4852-A2CA-A479B93A50C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2D057A6-A021-440B-A78D-3DF05BAC373D}" type="VALUE">
                      <a:rPr lang="en-US"/>
                      <a:pPr/>
                      <a:t>[VALOR]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fld id="{DA0AFC21-B659-4EB0-A9AB-409AAF3073B7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BB-4852-A2CA-A479B93A50C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F953A67-1872-4943-B26B-5321B5A19468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87C32C02-2DC0-4733-B149-ACDCE194B3C6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BB-4852-A2CA-A479B93A5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BB-4852-A2CA-A479B93A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u="none" strike="noStrike" kern="1200" cap="none" spc="0" baseline="0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</a:rPr>
              <a:t>Gráfico de llamadas al </a:t>
            </a:r>
            <a:r>
              <a:rPr lang="es-ES" sz="1600" b="1" i="0" u="none" strike="noStrike" cap="none" dirty="0" err="1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</a:t>
            </a:r>
            <a:r>
              <a:rPr lang="es-ES" sz="1600" b="1" i="0" u="none" strike="noStrike" cap="none" dirty="0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Center</a:t>
            </a:r>
          </a:p>
        </c:rich>
      </c:tx>
      <c:layout>
        <c:manualLayout>
          <c:xMode val="edge"/>
          <c:yMode val="edge"/>
          <c:x val="0.29697834356645603"/>
          <c:y val="3.2967831703112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60087790170866E-2"/>
          <c:y val="0.16595030923352855"/>
          <c:w val="0.90290140343000136"/>
          <c:h val="0.6634882179568405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Gráfico de llamadas al Call Center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rgbClr val="233D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F8-471A-B403-D6FE1FDBFA2B}"/>
              </c:ext>
            </c:extLst>
          </c:dPt>
          <c:dPt>
            <c:idx val="1"/>
            <c:bubble3D val="0"/>
            <c:explosion val="3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F8-471A-B403-D6FE1FDBFA2B}"/>
              </c:ext>
            </c:extLst>
          </c:dPt>
          <c:dPt>
            <c:idx val="2"/>
            <c:bubble3D val="0"/>
            <c:spPr>
              <a:solidFill>
                <a:srgbClr val="FF4B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F8-471A-B403-D6FE1FDBFA2B}"/>
              </c:ext>
            </c:extLst>
          </c:dPt>
          <c:dPt>
            <c:idx val="3"/>
            <c:bubble3D val="0"/>
            <c:explosion val="19"/>
            <c:spPr>
              <a:solidFill>
                <a:srgbClr val="E2A1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F8-471A-B403-D6FE1FDBFA2B}"/>
              </c:ext>
            </c:extLst>
          </c:dPt>
          <c:dPt>
            <c:idx val="4"/>
            <c:bubble3D val="0"/>
            <c:spPr>
              <a:solidFill>
                <a:srgbClr val="00CC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7F8-471A-B403-D6FE1FDBFA2B}"/>
              </c:ext>
            </c:extLst>
          </c:dPt>
          <c:dLbls>
            <c:dLbl>
              <c:idx val="0"/>
              <c:layout>
                <c:manualLayout>
                  <c:x val="-7.1401094836514342E-2"/>
                  <c:y val="-9.6510426165724358E-3"/>
                </c:manualLayout>
              </c:layout>
              <c:tx>
                <c:rich>
                  <a:bodyPr/>
                  <a:lstStyle/>
                  <a:p>
                    <a:fld id="{D860255F-9719-43F6-B16F-6B181DA782EF}" type="VALUE">
                      <a:rPr lang="en-US"/>
                      <a:pPr/>
                      <a:t>[VALOR]</a:t>
                    </a:fld>
                    <a:r>
                      <a:rPr lang="en-US" baseline="0" dirty="0">
                        <a:solidFill>
                          <a:srgbClr val="233D79"/>
                        </a:solidFill>
                      </a:rPr>
                      <a:t>; </a:t>
                    </a:r>
                    <a:fld id="{D5147BEE-491E-4EF8-A18A-532932D5110A}" type="PERCENTAGE">
                      <a:rPr lang="en-US" baseline="0">
                        <a:solidFill>
                          <a:srgbClr val="233D79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rgbClr val="233D79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F8-471A-B403-D6FE1FDBFA2B}"/>
                </c:ext>
              </c:extLst>
            </c:dLbl>
            <c:dLbl>
              <c:idx val="1"/>
              <c:layout>
                <c:manualLayout>
                  <c:x val="7.5159047196329438E-3"/>
                  <c:y val="-4.6316798085874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8CB3F-0E12-484A-97A8-B4FBE60A5975}" type="VALUE">
                      <a:rPr lang="en-US"/>
                      <a:pPr>
                        <a:defRPr/>
                      </a:pPr>
                      <a:t>[VALOR]</a:t>
                    </a:fld>
                    <a:r>
                      <a:rPr lang="en-US" baseline="0" dirty="0">
                        <a:solidFill>
                          <a:srgbClr val="663300"/>
                        </a:solidFill>
                      </a:rPr>
                      <a:t>; </a:t>
                    </a:r>
                    <a:fld id="{E4AAADB6-0D0D-49E0-BE3D-80AA49AE7B7C}" type="PERCENTAGE">
                      <a:rPr lang="en-US" baseline="0">
                        <a:solidFill>
                          <a:srgbClr val="663300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>
                      <a:solidFill>
                        <a:srgbClr val="6633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84509542831784E-2"/>
                      <c:h val="4.12397603849849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F8-471A-B403-D6FE1FDBFA2B}"/>
                </c:ext>
              </c:extLst>
            </c:dLbl>
            <c:dLbl>
              <c:idx val="2"/>
              <c:layout>
                <c:manualLayout>
                  <c:x val="6.5764166296789467E-2"/>
                  <c:y val="9.6510426165724063E-3"/>
                </c:manualLayout>
              </c:layout>
              <c:tx>
                <c:rich>
                  <a:bodyPr/>
                  <a:lstStyle/>
                  <a:p>
                    <a:fld id="{A448FF70-4540-4BF2-B9BE-31EE7CE55A8C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335CE670-2F61-4AFE-837D-00B00C186A9F}" type="PERCENTAGE">
                      <a:rPr lang="en-US" b="1" baseline="0">
                        <a:solidFill>
                          <a:srgbClr val="FF4B4B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F8-471A-B403-D6FE1FDBFA2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DB45309-C5CF-4546-972B-891F2CE8C5E7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AB5DF10E-694C-4229-9277-7CEFF6DF2420}" type="PERCENTAGE">
                      <a:rPr lang="en-US" sz="1200" baseline="0">
                        <a:solidFill>
                          <a:srgbClr val="E2A14D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F8-471A-B403-D6FE1FDBFA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44543B-7EDB-4E44-B026-D0F134AADBF9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; </a:t>
                    </a:r>
                    <a:fld id="{31FAD9E1-7D0F-4D9E-8AAC-46C09B331C99}" type="PERCENTAGE">
                      <a:rPr lang="en-US" baseline="0">
                        <a:solidFill>
                          <a:srgbClr val="FF4B4B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F8-471A-B403-D6FE1FDBF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Llamadas de información</c:v>
                </c:pt>
                <c:pt idx="1">
                  <c:v>Llamadas de emergencia</c:v>
                </c:pt>
                <c:pt idx="2">
                  <c:v>Llamadas distractoras</c:v>
                </c:pt>
                <c:pt idx="3">
                  <c:v>Otras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1337</c:v>
                </c:pt>
                <c:pt idx="1">
                  <c:v>67</c:v>
                </c:pt>
                <c:pt idx="2">
                  <c:v>9551</c:v>
                </c:pt>
                <c:pt idx="3">
                  <c:v>3085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F8-471A-B403-D6FE1FDBF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085163732191174E-2"/>
          <c:y val="0.86521325018926398"/>
          <c:w val="0.88022166641490462"/>
          <c:h val="0.11081014493574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C2FD8-7B6B-48B1-B402-69A6CDC55D1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96C8E35F-983F-4888-AF36-0F950F8EE0D8}">
      <dgm:prSet phldrT="[Texto]"/>
      <dgm:spPr>
        <a:solidFill>
          <a:srgbClr val="253E7B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s-PE" dirty="0">
            <a:latin typeface="Century Gothic" panose="020B0502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endParaRPr lang="es-PE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s-PE" dirty="0">
              <a:latin typeface="Century Gothic" panose="020B0502020202020204" pitchFamily="34" charset="0"/>
            </a:rPr>
            <a:t>Decreto Legislativo N°1428 (2018) Desarrolla medidas para la atención de casos de desaparición de personas en situación de vulnerabilidad.</a:t>
          </a:r>
          <a:endParaRPr lang="es-PE" dirty="0"/>
        </a:p>
      </dgm:t>
    </dgm:pt>
    <dgm:pt modelId="{07B35D7B-98EC-40E0-8ED6-1529926FC656}" type="parTrans" cxnId="{738D1E7D-C5F4-4B76-8187-05CCD4966E35}">
      <dgm:prSet/>
      <dgm:spPr/>
      <dgm:t>
        <a:bodyPr/>
        <a:lstStyle/>
        <a:p>
          <a:endParaRPr lang="es-PE"/>
        </a:p>
      </dgm:t>
    </dgm:pt>
    <dgm:pt modelId="{2CCBD4EB-4F24-421B-998F-A3659E81B860}" type="sibTrans" cxnId="{738D1E7D-C5F4-4B76-8187-05CCD4966E35}">
      <dgm:prSet/>
      <dgm:spPr/>
      <dgm:t>
        <a:bodyPr/>
        <a:lstStyle/>
        <a:p>
          <a:endParaRPr lang="es-PE"/>
        </a:p>
      </dgm:t>
    </dgm:pt>
    <dgm:pt modelId="{76F2F22B-DF92-41A2-A488-5F45C7D7E72A}">
      <dgm:prSet/>
      <dgm:spPr>
        <a:solidFill>
          <a:srgbClr val="00AC99"/>
        </a:solidFill>
      </dgm:spPr>
      <dgm:t>
        <a:bodyPr/>
        <a:lstStyle/>
        <a:p>
          <a:endParaRPr lang="es-PE" b="1" u="sng" dirty="0">
            <a:effectLst/>
            <a:latin typeface="Abadi" panose="020B0604020104020204" pitchFamily="34" charset="0"/>
          </a:endParaRPr>
        </a:p>
        <a:p>
          <a:r>
            <a:rPr lang="es-PE" dirty="0">
              <a:latin typeface="Century Gothic" panose="020B0502020202020204" pitchFamily="34" charset="0"/>
            </a:rPr>
            <a:t>Decreto Supremo N°003-2019-IN, Reglamento del Decreto Legislativo Nº 1428.</a:t>
          </a:r>
        </a:p>
      </dgm:t>
    </dgm:pt>
    <dgm:pt modelId="{9E674EB3-8689-4202-AC64-F85A028A576D}" type="parTrans" cxnId="{4F2238CF-BB19-4413-8062-8467760DC8EF}">
      <dgm:prSet/>
      <dgm:spPr/>
      <dgm:t>
        <a:bodyPr/>
        <a:lstStyle/>
        <a:p>
          <a:endParaRPr lang="es-PE"/>
        </a:p>
      </dgm:t>
    </dgm:pt>
    <dgm:pt modelId="{0EAB1D40-C856-4200-BA95-44A9B079280E}" type="sibTrans" cxnId="{4F2238CF-BB19-4413-8062-8467760DC8EF}">
      <dgm:prSet/>
      <dgm:spPr/>
      <dgm:t>
        <a:bodyPr/>
        <a:lstStyle/>
        <a:p>
          <a:endParaRPr lang="es-PE"/>
        </a:p>
      </dgm:t>
    </dgm:pt>
    <dgm:pt modelId="{D49BC3D3-2B7E-4640-8841-CF67B572E541}">
      <dgm:prSet/>
      <dgm:spPr>
        <a:solidFill>
          <a:srgbClr val="F14444"/>
        </a:solidFill>
      </dgm:spPr>
      <dgm:t>
        <a:bodyPr/>
        <a:lstStyle/>
        <a:p>
          <a:r>
            <a:rPr lang="es-PE">
              <a:latin typeface="Century Gothic" panose="020B0502020202020204" pitchFamily="34" charset="0"/>
            </a:rPr>
            <a:t>Decreto Supremo N°002-2020-IN, Protocolo Interinstitucional de Atención de Casos de Desaparición de Personas en Situación de Vulnerabilidad y Otros Casos de Desaparición.</a:t>
          </a:r>
          <a:endParaRPr lang="es-PE" dirty="0">
            <a:latin typeface="Century Gothic" panose="020B0502020202020204" pitchFamily="34" charset="0"/>
          </a:endParaRPr>
        </a:p>
      </dgm:t>
    </dgm:pt>
    <dgm:pt modelId="{C78989EA-C3D9-41C4-B9C9-E3D49B4CD50B}" type="parTrans" cxnId="{FF1B7CBA-A6CC-48C8-9A92-870649260C90}">
      <dgm:prSet/>
      <dgm:spPr/>
      <dgm:t>
        <a:bodyPr/>
        <a:lstStyle/>
        <a:p>
          <a:endParaRPr lang="es-PE"/>
        </a:p>
      </dgm:t>
    </dgm:pt>
    <dgm:pt modelId="{CD32B6E0-92D3-4100-9F27-AD88088DAD5C}" type="sibTrans" cxnId="{FF1B7CBA-A6CC-48C8-9A92-870649260C90}">
      <dgm:prSet/>
      <dgm:spPr/>
      <dgm:t>
        <a:bodyPr/>
        <a:lstStyle/>
        <a:p>
          <a:endParaRPr lang="es-PE"/>
        </a:p>
      </dgm:t>
    </dgm:pt>
    <dgm:pt modelId="{DC923F0D-D9BC-40E0-9ED4-D4137D19D56F}">
      <dgm:prSet/>
      <dgm:spPr>
        <a:solidFill>
          <a:srgbClr val="E2A14D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Ley Nº 28022 (2003), Ley que crea el </a:t>
          </a:r>
          <a:r>
            <a:rPr lang="es-P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 Nacional de Información de Personas Desaparecidas </a:t>
          </a:r>
        </a:p>
        <a:p>
          <a:r>
            <a:rPr lang="es-PE" b="1" u="sng" dirty="0">
              <a:solidFill>
                <a:srgbClr val="FF0000"/>
              </a:solidFill>
              <a:effectLst/>
              <a:latin typeface="Century Gothic" panose="020B0502020202020204" pitchFamily="34" charset="0"/>
            </a:rPr>
            <a:t>(se implementó 2020)</a:t>
          </a:r>
          <a:r>
            <a:rPr lang="es-PE" b="1" dirty="0">
              <a:solidFill>
                <a:srgbClr val="FF0000"/>
              </a:solidFill>
              <a:effectLst/>
              <a:latin typeface="Century Gothic" panose="020B0502020202020204" pitchFamily="34" charset="0"/>
            </a:rPr>
            <a:t>.</a:t>
          </a:r>
        </a:p>
      </dgm:t>
    </dgm:pt>
    <dgm:pt modelId="{EAA318EE-5CC2-4692-875E-BE77AB5FC75B}" type="parTrans" cxnId="{64E131F2-A3F8-4030-A956-D618FA7F667C}">
      <dgm:prSet/>
      <dgm:spPr/>
      <dgm:t>
        <a:bodyPr/>
        <a:lstStyle/>
        <a:p>
          <a:endParaRPr lang="es-PE"/>
        </a:p>
      </dgm:t>
    </dgm:pt>
    <dgm:pt modelId="{AFF902AD-0610-40E2-B492-AE7D793E3FF4}" type="sibTrans" cxnId="{64E131F2-A3F8-4030-A956-D618FA7F667C}">
      <dgm:prSet/>
      <dgm:spPr/>
      <dgm:t>
        <a:bodyPr/>
        <a:lstStyle/>
        <a:p>
          <a:endParaRPr lang="es-PE"/>
        </a:p>
      </dgm:t>
    </dgm:pt>
    <dgm:pt modelId="{6BC4D0B9-84FA-41C1-A95A-7F9ADB377C64}">
      <dgm:prSet/>
      <dgm:spPr>
        <a:solidFill>
          <a:srgbClr val="253E7B"/>
        </a:solidFill>
      </dgm:spPr>
      <dgm:t>
        <a:bodyPr/>
        <a:lstStyle/>
        <a:p>
          <a:r>
            <a:rPr lang="es-PE">
              <a:latin typeface="Century Gothic" panose="020B0502020202020204" pitchFamily="34" charset="0"/>
            </a:rPr>
            <a:t>Decreto Supremo Nº 017-2003-IN, Reglamento de la Ley Nº 28022.</a:t>
          </a:r>
          <a:endParaRPr lang="es-PE" dirty="0">
            <a:latin typeface="Century Gothic" panose="020B0502020202020204" pitchFamily="34" charset="0"/>
          </a:endParaRPr>
        </a:p>
      </dgm:t>
    </dgm:pt>
    <dgm:pt modelId="{57A561CA-CC61-4127-912A-2D0572421185}" type="parTrans" cxnId="{E263AF52-9DC7-4963-BB63-FE45AFA8A443}">
      <dgm:prSet/>
      <dgm:spPr/>
      <dgm:t>
        <a:bodyPr/>
        <a:lstStyle/>
        <a:p>
          <a:endParaRPr lang="es-PE"/>
        </a:p>
      </dgm:t>
    </dgm:pt>
    <dgm:pt modelId="{4D9E5D53-F861-4737-B6CF-41EB1A297DA8}" type="sibTrans" cxnId="{E263AF52-9DC7-4963-BB63-FE45AFA8A443}">
      <dgm:prSet/>
      <dgm:spPr/>
      <dgm:t>
        <a:bodyPr/>
        <a:lstStyle/>
        <a:p>
          <a:endParaRPr lang="es-PE"/>
        </a:p>
      </dgm:t>
    </dgm:pt>
    <dgm:pt modelId="{E666EF82-9715-4BBD-880D-BA1B829C39E1}">
      <dgm:prSet/>
      <dgm:spPr>
        <a:solidFill>
          <a:srgbClr val="00AC99"/>
        </a:solidFill>
      </dgm:spPr>
      <dgm:t>
        <a:bodyPr/>
        <a:lstStyle/>
        <a:p>
          <a:r>
            <a: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Decreto Supremo N°003-2022-IN</a:t>
          </a:r>
        </a:p>
        <a:p>
          <a:r>
            <a:rPr lang="es-PE" dirty="0">
              <a:latin typeface="Century Gothic" panose="020B0502020202020204" pitchFamily="34" charset="0"/>
            </a:rPr>
            <a:t>  crea la Comisión Multisectorial Permanente para el Fortalecimiento del Sistema de Búsqueda de Personas Desaparecidas</a:t>
          </a:r>
        </a:p>
      </dgm:t>
    </dgm:pt>
    <dgm:pt modelId="{6B515299-4B5C-40F7-80C2-54752A414065}" type="parTrans" cxnId="{5C493C71-6FB7-49E2-BA5C-64566A36AC2D}">
      <dgm:prSet/>
      <dgm:spPr/>
      <dgm:t>
        <a:bodyPr/>
        <a:lstStyle/>
        <a:p>
          <a:endParaRPr lang="es-PE"/>
        </a:p>
      </dgm:t>
    </dgm:pt>
    <dgm:pt modelId="{1D163C77-DDE2-4A6F-B45A-00EC3BB9BB17}" type="sibTrans" cxnId="{5C493C71-6FB7-49E2-BA5C-64566A36AC2D}">
      <dgm:prSet/>
      <dgm:spPr/>
      <dgm:t>
        <a:bodyPr/>
        <a:lstStyle/>
        <a:p>
          <a:endParaRPr lang="es-PE"/>
        </a:p>
      </dgm:t>
    </dgm:pt>
    <dgm:pt modelId="{9A84362E-75C1-410D-9FD8-8E54201B17D7}" type="pres">
      <dgm:prSet presAssocID="{C93C2FD8-7B6B-48B1-B402-69A6CDC55D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3F3CAF-7BDC-46FB-8C34-E97856E932E4}" type="pres">
      <dgm:prSet presAssocID="{96C8E35F-983F-4888-AF36-0F950F8EE0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0786C-9AC8-4AC1-99DB-FB118C31486E}" type="pres">
      <dgm:prSet presAssocID="{2CCBD4EB-4F24-421B-998F-A3659E81B860}" presName="sibTrans" presStyleCnt="0"/>
      <dgm:spPr/>
    </dgm:pt>
    <dgm:pt modelId="{896A4061-7A01-4D3E-9BB3-0B6D5113BEDB}" type="pres">
      <dgm:prSet presAssocID="{76F2F22B-DF92-41A2-A488-5F45C7D7E7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C58977-B0C4-4FC0-AF4B-C03A53469CA6}" type="pres">
      <dgm:prSet presAssocID="{0EAB1D40-C856-4200-BA95-44A9B079280E}" presName="sibTrans" presStyleCnt="0"/>
      <dgm:spPr/>
    </dgm:pt>
    <dgm:pt modelId="{8F9E95B9-2F09-46C3-AA1D-64D457B929CC}" type="pres">
      <dgm:prSet presAssocID="{D49BC3D3-2B7E-4640-8841-CF67B572E5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C993B-0C8E-4348-913F-C4CD794FC32C}" type="pres">
      <dgm:prSet presAssocID="{CD32B6E0-92D3-4100-9F27-AD88088DAD5C}" presName="sibTrans" presStyleCnt="0"/>
      <dgm:spPr/>
    </dgm:pt>
    <dgm:pt modelId="{60CD7666-7B84-4472-AE10-C00B7438CDAE}" type="pres">
      <dgm:prSet presAssocID="{DC923F0D-D9BC-40E0-9ED4-D4137D19D5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F8FA2A-79C7-44FB-8425-9657370E8D25}" type="pres">
      <dgm:prSet presAssocID="{AFF902AD-0610-40E2-B492-AE7D793E3FF4}" presName="sibTrans" presStyleCnt="0"/>
      <dgm:spPr/>
    </dgm:pt>
    <dgm:pt modelId="{AF6AA867-2411-4700-B1A0-5333E5A4EB2F}" type="pres">
      <dgm:prSet presAssocID="{6BC4D0B9-84FA-41C1-A95A-7F9ADB377C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E2744C-1583-454A-AB19-407ABAF8391E}" type="pres">
      <dgm:prSet presAssocID="{4D9E5D53-F861-4737-B6CF-41EB1A297DA8}" presName="sibTrans" presStyleCnt="0"/>
      <dgm:spPr/>
    </dgm:pt>
    <dgm:pt modelId="{6C09A8A4-C4D4-4487-80FD-22B9CE8A9028}" type="pres">
      <dgm:prSet presAssocID="{E666EF82-9715-4BBD-880D-BA1B829C39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C2EA0B-37CD-4EAA-94E0-0D1B34E41EB4}" type="presOf" srcId="{DC923F0D-D9BC-40E0-9ED4-D4137D19D56F}" destId="{60CD7666-7B84-4472-AE10-C00B7438CDAE}" srcOrd="0" destOrd="0" presId="urn:microsoft.com/office/officeart/2005/8/layout/hList6"/>
    <dgm:cxn modelId="{FBF8D4C7-877F-4412-B494-294C855EF44A}" type="presOf" srcId="{C93C2FD8-7B6B-48B1-B402-69A6CDC55D15}" destId="{9A84362E-75C1-410D-9FD8-8E54201B17D7}" srcOrd="0" destOrd="0" presId="urn:microsoft.com/office/officeart/2005/8/layout/hList6"/>
    <dgm:cxn modelId="{738D1E7D-C5F4-4B76-8187-05CCD4966E35}" srcId="{C93C2FD8-7B6B-48B1-B402-69A6CDC55D15}" destId="{96C8E35F-983F-4888-AF36-0F950F8EE0D8}" srcOrd="0" destOrd="0" parTransId="{07B35D7B-98EC-40E0-8ED6-1529926FC656}" sibTransId="{2CCBD4EB-4F24-421B-998F-A3659E81B860}"/>
    <dgm:cxn modelId="{7EE02F88-CA8A-4E52-BBB8-B988C882A950}" type="presOf" srcId="{6BC4D0B9-84FA-41C1-A95A-7F9ADB377C64}" destId="{AF6AA867-2411-4700-B1A0-5333E5A4EB2F}" srcOrd="0" destOrd="0" presId="urn:microsoft.com/office/officeart/2005/8/layout/hList6"/>
    <dgm:cxn modelId="{9A1C7277-E4A3-406E-8BD5-FF03F062EEBE}" type="presOf" srcId="{76F2F22B-DF92-41A2-A488-5F45C7D7E72A}" destId="{896A4061-7A01-4D3E-9BB3-0B6D5113BEDB}" srcOrd="0" destOrd="0" presId="urn:microsoft.com/office/officeart/2005/8/layout/hList6"/>
    <dgm:cxn modelId="{5C493C71-6FB7-49E2-BA5C-64566A36AC2D}" srcId="{C93C2FD8-7B6B-48B1-B402-69A6CDC55D15}" destId="{E666EF82-9715-4BBD-880D-BA1B829C39E1}" srcOrd="5" destOrd="0" parTransId="{6B515299-4B5C-40F7-80C2-54752A414065}" sibTransId="{1D163C77-DDE2-4A6F-B45A-00EC3BB9BB17}"/>
    <dgm:cxn modelId="{FF1B7CBA-A6CC-48C8-9A92-870649260C90}" srcId="{C93C2FD8-7B6B-48B1-B402-69A6CDC55D15}" destId="{D49BC3D3-2B7E-4640-8841-CF67B572E541}" srcOrd="2" destOrd="0" parTransId="{C78989EA-C3D9-41C4-B9C9-E3D49B4CD50B}" sibTransId="{CD32B6E0-92D3-4100-9F27-AD88088DAD5C}"/>
    <dgm:cxn modelId="{4F2238CF-BB19-4413-8062-8467760DC8EF}" srcId="{C93C2FD8-7B6B-48B1-B402-69A6CDC55D15}" destId="{76F2F22B-DF92-41A2-A488-5F45C7D7E72A}" srcOrd="1" destOrd="0" parTransId="{9E674EB3-8689-4202-AC64-F85A028A576D}" sibTransId="{0EAB1D40-C856-4200-BA95-44A9B079280E}"/>
    <dgm:cxn modelId="{64E131F2-A3F8-4030-A956-D618FA7F667C}" srcId="{C93C2FD8-7B6B-48B1-B402-69A6CDC55D15}" destId="{DC923F0D-D9BC-40E0-9ED4-D4137D19D56F}" srcOrd="3" destOrd="0" parTransId="{EAA318EE-5CC2-4692-875E-BE77AB5FC75B}" sibTransId="{AFF902AD-0610-40E2-B492-AE7D793E3FF4}"/>
    <dgm:cxn modelId="{1334772A-3800-409F-BC8C-905F14CBC79E}" type="presOf" srcId="{96C8E35F-983F-4888-AF36-0F950F8EE0D8}" destId="{DE3F3CAF-7BDC-46FB-8C34-E97856E932E4}" srcOrd="0" destOrd="0" presId="urn:microsoft.com/office/officeart/2005/8/layout/hList6"/>
    <dgm:cxn modelId="{EA6E9D91-B0B1-45E3-921C-4850AE8AD10F}" type="presOf" srcId="{D49BC3D3-2B7E-4640-8841-CF67B572E541}" destId="{8F9E95B9-2F09-46C3-AA1D-64D457B929CC}" srcOrd="0" destOrd="0" presId="urn:microsoft.com/office/officeart/2005/8/layout/hList6"/>
    <dgm:cxn modelId="{4F4F8AF2-F267-4455-A068-7BE49E67952C}" type="presOf" srcId="{E666EF82-9715-4BBD-880D-BA1B829C39E1}" destId="{6C09A8A4-C4D4-4487-80FD-22B9CE8A9028}" srcOrd="0" destOrd="0" presId="urn:microsoft.com/office/officeart/2005/8/layout/hList6"/>
    <dgm:cxn modelId="{E263AF52-9DC7-4963-BB63-FE45AFA8A443}" srcId="{C93C2FD8-7B6B-48B1-B402-69A6CDC55D15}" destId="{6BC4D0B9-84FA-41C1-A95A-7F9ADB377C64}" srcOrd="4" destOrd="0" parTransId="{57A561CA-CC61-4127-912A-2D0572421185}" sibTransId="{4D9E5D53-F861-4737-B6CF-41EB1A297DA8}"/>
    <dgm:cxn modelId="{6102502D-ED32-4959-A514-F0FC7433D9F1}" type="presParOf" srcId="{9A84362E-75C1-410D-9FD8-8E54201B17D7}" destId="{DE3F3CAF-7BDC-46FB-8C34-E97856E932E4}" srcOrd="0" destOrd="0" presId="urn:microsoft.com/office/officeart/2005/8/layout/hList6"/>
    <dgm:cxn modelId="{2892F953-F20D-4644-BFB7-247F4BA26F0E}" type="presParOf" srcId="{9A84362E-75C1-410D-9FD8-8E54201B17D7}" destId="{95F0786C-9AC8-4AC1-99DB-FB118C31486E}" srcOrd="1" destOrd="0" presId="urn:microsoft.com/office/officeart/2005/8/layout/hList6"/>
    <dgm:cxn modelId="{C9B04916-DA44-4DEB-968E-EBA29F7B269D}" type="presParOf" srcId="{9A84362E-75C1-410D-9FD8-8E54201B17D7}" destId="{896A4061-7A01-4D3E-9BB3-0B6D5113BEDB}" srcOrd="2" destOrd="0" presId="urn:microsoft.com/office/officeart/2005/8/layout/hList6"/>
    <dgm:cxn modelId="{679DB550-52F4-41AB-978B-A52E9C25BD57}" type="presParOf" srcId="{9A84362E-75C1-410D-9FD8-8E54201B17D7}" destId="{7BC58977-B0C4-4FC0-AF4B-C03A53469CA6}" srcOrd="3" destOrd="0" presId="urn:microsoft.com/office/officeart/2005/8/layout/hList6"/>
    <dgm:cxn modelId="{6EA661E9-C0F2-4BE5-9100-43D079292ACC}" type="presParOf" srcId="{9A84362E-75C1-410D-9FD8-8E54201B17D7}" destId="{8F9E95B9-2F09-46C3-AA1D-64D457B929CC}" srcOrd="4" destOrd="0" presId="urn:microsoft.com/office/officeart/2005/8/layout/hList6"/>
    <dgm:cxn modelId="{AE5F1BB3-A96B-4C48-9727-4D4D5C6AD023}" type="presParOf" srcId="{9A84362E-75C1-410D-9FD8-8E54201B17D7}" destId="{2B9C993B-0C8E-4348-913F-C4CD794FC32C}" srcOrd="5" destOrd="0" presId="urn:microsoft.com/office/officeart/2005/8/layout/hList6"/>
    <dgm:cxn modelId="{8530A03D-BD73-4305-A217-8F786F395EF4}" type="presParOf" srcId="{9A84362E-75C1-410D-9FD8-8E54201B17D7}" destId="{60CD7666-7B84-4472-AE10-C00B7438CDAE}" srcOrd="6" destOrd="0" presId="urn:microsoft.com/office/officeart/2005/8/layout/hList6"/>
    <dgm:cxn modelId="{45EBA129-F973-475B-9FF2-ABE8740BED5A}" type="presParOf" srcId="{9A84362E-75C1-410D-9FD8-8E54201B17D7}" destId="{27F8FA2A-79C7-44FB-8425-9657370E8D25}" srcOrd="7" destOrd="0" presId="urn:microsoft.com/office/officeart/2005/8/layout/hList6"/>
    <dgm:cxn modelId="{3E2C1DDA-52C3-412B-B6E6-CD5CC8E1A567}" type="presParOf" srcId="{9A84362E-75C1-410D-9FD8-8E54201B17D7}" destId="{AF6AA867-2411-4700-B1A0-5333E5A4EB2F}" srcOrd="8" destOrd="0" presId="urn:microsoft.com/office/officeart/2005/8/layout/hList6"/>
    <dgm:cxn modelId="{758F5671-3145-41DE-977F-C125D6923601}" type="presParOf" srcId="{9A84362E-75C1-410D-9FD8-8E54201B17D7}" destId="{F0E2744C-1583-454A-AB19-407ABAF8391E}" srcOrd="9" destOrd="0" presId="urn:microsoft.com/office/officeart/2005/8/layout/hList6"/>
    <dgm:cxn modelId="{B191FC63-E03B-4D09-9781-5C82F51915F0}" type="presParOf" srcId="{9A84362E-75C1-410D-9FD8-8E54201B17D7}" destId="{6C09A8A4-C4D4-4487-80FD-22B9CE8A9028}" srcOrd="10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97459-8A12-4236-A7BC-9228EC9FF3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261609-488C-48A2-BBBC-24E565FE002D}">
      <dgm:prSet phldrT="[Texto]"/>
      <dgm:spPr>
        <a:solidFill>
          <a:srgbClr val="00CC99"/>
        </a:solidFill>
      </dgm:spPr>
      <dgm:t>
        <a:bodyPr/>
        <a:lstStyle/>
        <a:p>
          <a:r>
            <a:rPr lang="es-ES" b="1" dirty="0"/>
            <a:t>Herramientas tecnológicas </a:t>
          </a:r>
        </a:p>
      </dgm:t>
    </dgm:pt>
    <dgm:pt modelId="{6765E595-B27B-4E49-B842-8071627190E8}" type="parTrans" cxnId="{8B5BF490-2AAD-4E49-AF71-E9A8A8C66C75}">
      <dgm:prSet/>
      <dgm:spPr/>
      <dgm:t>
        <a:bodyPr/>
        <a:lstStyle/>
        <a:p>
          <a:endParaRPr lang="es-ES" b="1"/>
        </a:p>
      </dgm:t>
    </dgm:pt>
    <dgm:pt modelId="{4719ED51-2707-4927-ACC8-E3F9FFB16F61}" type="sibTrans" cxnId="{8B5BF490-2AAD-4E49-AF71-E9A8A8C66C75}">
      <dgm:prSet/>
      <dgm:spPr/>
      <dgm:t>
        <a:bodyPr/>
        <a:lstStyle/>
        <a:p>
          <a:endParaRPr lang="es-ES" b="1"/>
        </a:p>
      </dgm:t>
    </dgm:pt>
    <dgm:pt modelId="{9D4B725A-0B3B-42DF-A33D-390176B23417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b="1" dirty="0"/>
            <a:t>Herramientas normativas</a:t>
          </a:r>
        </a:p>
      </dgm:t>
    </dgm:pt>
    <dgm:pt modelId="{52C7A563-9B7E-44A6-843F-57E1101F02B9}" type="parTrans" cxnId="{72B2D41C-155E-4C86-8EFE-42DA4DCD88FD}">
      <dgm:prSet/>
      <dgm:spPr/>
      <dgm:t>
        <a:bodyPr/>
        <a:lstStyle/>
        <a:p>
          <a:endParaRPr lang="es-ES" b="1"/>
        </a:p>
      </dgm:t>
    </dgm:pt>
    <dgm:pt modelId="{355CEA47-4511-4CA6-BA90-3B41E099C6C3}" type="sibTrans" cxnId="{72B2D41C-155E-4C86-8EFE-42DA4DCD88FD}">
      <dgm:prSet/>
      <dgm:spPr/>
      <dgm:t>
        <a:bodyPr/>
        <a:lstStyle/>
        <a:p>
          <a:endParaRPr lang="es-ES" b="1"/>
        </a:p>
      </dgm:t>
    </dgm:pt>
    <dgm:pt modelId="{901107A4-3578-4C38-9960-72826FBAD6A8}">
      <dgm:prSet phldrT="[Texto]"/>
      <dgm:spPr>
        <a:solidFill>
          <a:srgbClr val="FF4B4B"/>
        </a:solidFill>
      </dgm:spPr>
      <dgm:t>
        <a:bodyPr/>
        <a:lstStyle/>
        <a:p>
          <a:r>
            <a:rPr lang="es-ES" b="1" dirty="0"/>
            <a:t>Fortalecimiento de capacidades</a:t>
          </a:r>
        </a:p>
      </dgm:t>
    </dgm:pt>
    <dgm:pt modelId="{02E3DC1A-3961-498C-9FB4-7630C133DA06}" type="parTrans" cxnId="{F73F414D-98B9-4C10-99A0-6BA1241B7D48}">
      <dgm:prSet/>
      <dgm:spPr/>
      <dgm:t>
        <a:bodyPr/>
        <a:lstStyle/>
        <a:p>
          <a:endParaRPr lang="es-ES" b="1"/>
        </a:p>
      </dgm:t>
    </dgm:pt>
    <dgm:pt modelId="{96561734-3AE1-4CF0-89B3-84DFA538D5B0}" type="sibTrans" cxnId="{F73F414D-98B9-4C10-99A0-6BA1241B7D48}">
      <dgm:prSet/>
      <dgm:spPr/>
      <dgm:t>
        <a:bodyPr/>
        <a:lstStyle/>
        <a:p>
          <a:endParaRPr lang="es-ES" b="1"/>
        </a:p>
      </dgm:t>
    </dgm:pt>
    <dgm:pt modelId="{CA370005-03CF-4F92-B24E-91F599047BAC}">
      <dgm:prSet phldrT="[Texto]"/>
      <dgm:spPr>
        <a:solidFill>
          <a:srgbClr val="E2AC00"/>
        </a:solidFill>
      </dgm:spPr>
      <dgm:t>
        <a:bodyPr/>
        <a:lstStyle/>
        <a:p>
          <a:r>
            <a:rPr lang="es-ES" b="1" dirty="0"/>
            <a:t>Prevención y sensibilización ciudadana</a:t>
          </a:r>
        </a:p>
      </dgm:t>
    </dgm:pt>
    <dgm:pt modelId="{517C5964-0A17-4C58-8753-B7D01FD7478A}" type="parTrans" cxnId="{885FB47B-56F3-4F8E-990A-63DBB3DB2F23}">
      <dgm:prSet/>
      <dgm:spPr/>
      <dgm:t>
        <a:bodyPr/>
        <a:lstStyle/>
        <a:p>
          <a:endParaRPr lang="es-ES" b="1"/>
        </a:p>
      </dgm:t>
    </dgm:pt>
    <dgm:pt modelId="{E3C6E5AA-CE1A-4771-8E39-C83939E05A07}" type="sibTrans" cxnId="{885FB47B-56F3-4F8E-990A-63DBB3DB2F23}">
      <dgm:prSet/>
      <dgm:spPr/>
      <dgm:t>
        <a:bodyPr/>
        <a:lstStyle/>
        <a:p>
          <a:endParaRPr lang="es-ES" b="1"/>
        </a:p>
      </dgm:t>
    </dgm:pt>
    <dgm:pt modelId="{6E4D83C6-D357-446E-88D5-31A1607094B5}" type="pres">
      <dgm:prSet presAssocID="{D3497459-8A12-4236-A7BC-9228EC9FF3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AE7BD1-465B-4EA3-B305-59FB8B23FE82}" type="pres">
      <dgm:prSet presAssocID="{96261609-488C-48A2-BBBC-24E565FE00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293D4-9BC2-4841-BEA9-A7EED0582F19}" type="pres">
      <dgm:prSet presAssocID="{4719ED51-2707-4927-ACC8-E3F9FFB16F61}" presName="sibTrans" presStyleCnt="0"/>
      <dgm:spPr/>
    </dgm:pt>
    <dgm:pt modelId="{BA5C59E0-1C20-4BEB-849A-3EC428B5FE87}" type="pres">
      <dgm:prSet presAssocID="{9D4B725A-0B3B-42DF-A33D-390176B234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3EA84-E6E3-42C9-9829-126C34006EE1}" type="pres">
      <dgm:prSet presAssocID="{355CEA47-4511-4CA6-BA90-3B41E099C6C3}" presName="sibTrans" presStyleCnt="0"/>
      <dgm:spPr/>
    </dgm:pt>
    <dgm:pt modelId="{257986BC-3892-451E-AE85-406A984982BC}" type="pres">
      <dgm:prSet presAssocID="{901107A4-3578-4C38-9960-72826FBAD6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DF6E7-9C27-4A06-ABEC-5F3498A83508}" type="pres">
      <dgm:prSet presAssocID="{96561734-3AE1-4CF0-89B3-84DFA538D5B0}" presName="sibTrans" presStyleCnt="0"/>
      <dgm:spPr/>
    </dgm:pt>
    <dgm:pt modelId="{769CC97B-1CDB-4ADE-8815-18E6C35ABAE2}" type="pres">
      <dgm:prSet presAssocID="{CA370005-03CF-4F92-B24E-91F599047B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3F414D-98B9-4C10-99A0-6BA1241B7D48}" srcId="{D3497459-8A12-4236-A7BC-9228EC9FF368}" destId="{901107A4-3578-4C38-9960-72826FBAD6A8}" srcOrd="2" destOrd="0" parTransId="{02E3DC1A-3961-498C-9FB4-7630C133DA06}" sibTransId="{96561734-3AE1-4CF0-89B3-84DFA538D5B0}"/>
    <dgm:cxn modelId="{8B5BF490-2AAD-4E49-AF71-E9A8A8C66C75}" srcId="{D3497459-8A12-4236-A7BC-9228EC9FF368}" destId="{96261609-488C-48A2-BBBC-24E565FE002D}" srcOrd="0" destOrd="0" parTransId="{6765E595-B27B-4E49-B842-8071627190E8}" sibTransId="{4719ED51-2707-4927-ACC8-E3F9FFB16F61}"/>
    <dgm:cxn modelId="{A6430E63-9EC4-47A6-834E-60FE6FFBF80F}" type="presOf" srcId="{CA370005-03CF-4F92-B24E-91F599047BAC}" destId="{769CC97B-1CDB-4ADE-8815-18E6C35ABAE2}" srcOrd="0" destOrd="0" presId="urn:microsoft.com/office/officeart/2005/8/layout/default"/>
    <dgm:cxn modelId="{72B2D41C-155E-4C86-8EFE-42DA4DCD88FD}" srcId="{D3497459-8A12-4236-A7BC-9228EC9FF368}" destId="{9D4B725A-0B3B-42DF-A33D-390176B23417}" srcOrd="1" destOrd="0" parTransId="{52C7A563-9B7E-44A6-843F-57E1101F02B9}" sibTransId="{355CEA47-4511-4CA6-BA90-3B41E099C6C3}"/>
    <dgm:cxn modelId="{610B63EF-43AC-4339-8194-776146CE10B1}" type="presOf" srcId="{901107A4-3578-4C38-9960-72826FBAD6A8}" destId="{257986BC-3892-451E-AE85-406A984982BC}" srcOrd="0" destOrd="0" presId="urn:microsoft.com/office/officeart/2005/8/layout/default"/>
    <dgm:cxn modelId="{182AF628-7A26-4E11-AC2D-4666E01FB111}" type="presOf" srcId="{96261609-488C-48A2-BBBC-24E565FE002D}" destId="{3EAE7BD1-465B-4EA3-B305-59FB8B23FE82}" srcOrd="0" destOrd="0" presId="urn:microsoft.com/office/officeart/2005/8/layout/default"/>
    <dgm:cxn modelId="{FDB5EE9C-5227-4892-866B-6186EEF0AAA6}" type="presOf" srcId="{D3497459-8A12-4236-A7BC-9228EC9FF368}" destId="{6E4D83C6-D357-446E-88D5-31A1607094B5}" srcOrd="0" destOrd="0" presId="urn:microsoft.com/office/officeart/2005/8/layout/default"/>
    <dgm:cxn modelId="{885FB47B-56F3-4F8E-990A-63DBB3DB2F23}" srcId="{D3497459-8A12-4236-A7BC-9228EC9FF368}" destId="{CA370005-03CF-4F92-B24E-91F599047BAC}" srcOrd="3" destOrd="0" parTransId="{517C5964-0A17-4C58-8753-B7D01FD7478A}" sibTransId="{E3C6E5AA-CE1A-4771-8E39-C83939E05A07}"/>
    <dgm:cxn modelId="{4C198F6A-180C-4667-B5EC-F86ADB625829}" type="presOf" srcId="{9D4B725A-0B3B-42DF-A33D-390176B23417}" destId="{BA5C59E0-1C20-4BEB-849A-3EC428B5FE87}" srcOrd="0" destOrd="0" presId="urn:microsoft.com/office/officeart/2005/8/layout/default"/>
    <dgm:cxn modelId="{BD04F732-4FDC-447D-BE2C-4CFD35C92A56}" type="presParOf" srcId="{6E4D83C6-D357-446E-88D5-31A1607094B5}" destId="{3EAE7BD1-465B-4EA3-B305-59FB8B23FE82}" srcOrd="0" destOrd="0" presId="urn:microsoft.com/office/officeart/2005/8/layout/default"/>
    <dgm:cxn modelId="{8D910C66-22A5-43A6-A7F2-F5F2933744A6}" type="presParOf" srcId="{6E4D83C6-D357-446E-88D5-31A1607094B5}" destId="{28B293D4-9BC2-4841-BEA9-A7EED0582F19}" srcOrd="1" destOrd="0" presId="urn:microsoft.com/office/officeart/2005/8/layout/default"/>
    <dgm:cxn modelId="{9B323619-69C3-4DB3-BBFB-56457B8DBA4A}" type="presParOf" srcId="{6E4D83C6-D357-446E-88D5-31A1607094B5}" destId="{BA5C59E0-1C20-4BEB-849A-3EC428B5FE87}" srcOrd="2" destOrd="0" presId="urn:microsoft.com/office/officeart/2005/8/layout/default"/>
    <dgm:cxn modelId="{8799FD63-6FDA-4871-BE32-2A6B988B8F38}" type="presParOf" srcId="{6E4D83C6-D357-446E-88D5-31A1607094B5}" destId="{ED93EA84-E6E3-42C9-9829-126C34006EE1}" srcOrd="3" destOrd="0" presId="urn:microsoft.com/office/officeart/2005/8/layout/default"/>
    <dgm:cxn modelId="{12AA7B78-2750-42F0-A405-B887B2A15A42}" type="presParOf" srcId="{6E4D83C6-D357-446E-88D5-31A1607094B5}" destId="{257986BC-3892-451E-AE85-406A984982BC}" srcOrd="4" destOrd="0" presId="urn:microsoft.com/office/officeart/2005/8/layout/default"/>
    <dgm:cxn modelId="{2114DB4E-EB27-40C1-BFB1-E3BAA11D20A7}" type="presParOf" srcId="{6E4D83C6-D357-446E-88D5-31A1607094B5}" destId="{177DF6E7-9C27-4A06-ABEC-5F3498A83508}" srcOrd="5" destOrd="0" presId="urn:microsoft.com/office/officeart/2005/8/layout/default"/>
    <dgm:cxn modelId="{92F5B108-9C94-4E33-82FC-6CD656F89666}" type="presParOf" srcId="{6E4D83C6-D357-446E-88D5-31A1607094B5}" destId="{769CC97B-1CDB-4ADE-8815-18E6C35ABA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F3CAF-7BDC-46FB-8C34-E97856E932E4}">
      <dsp:nvSpPr>
        <dsp:cNvPr id="0" name=""/>
        <dsp:cNvSpPr/>
      </dsp:nvSpPr>
      <dsp:spPr>
        <a:xfrm rot="16200000">
          <a:off x="-930924" y="935179"/>
          <a:ext cx="3551362" cy="1681003"/>
        </a:xfrm>
        <a:prstGeom prst="flowChartManualOperation">
          <a:avLst/>
        </a:prstGeom>
        <a:solidFill>
          <a:srgbClr val="253E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s-PE" sz="1300" kern="1200" dirty="0">
            <a:latin typeface="Century Gothic" panose="020B0502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s-PE" sz="13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PE" sz="1300" kern="1200" dirty="0">
              <a:latin typeface="Century Gothic" panose="020B0502020202020204" pitchFamily="34" charset="0"/>
            </a:rPr>
            <a:t>Decreto Legislativo N°1428 (2018) Desarrolla medidas para la atención de casos de desaparición de personas en situación de vulnerabilidad.</a:t>
          </a:r>
          <a:endParaRPr lang="es-PE" sz="1300" kern="1200" dirty="0"/>
        </a:p>
      </dsp:txBody>
      <dsp:txXfrm rot="5400000">
        <a:off x="4255" y="710272"/>
        <a:ext cx="1681003" cy="2130818"/>
      </dsp:txXfrm>
    </dsp:sp>
    <dsp:sp modelId="{896A4061-7A01-4D3E-9BB3-0B6D5113BEDB}">
      <dsp:nvSpPr>
        <dsp:cNvPr id="0" name=""/>
        <dsp:cNvSpPr/>
      </dsp:nvSpPr>
      <dsp:spPr>
        <a:xfrm rot="16200000">
          <a:off x="876154" y="935179"/>
          <a:ext cx="3551362" cy="1681003"/>
        </a:xfrm>
        <a:prstGeom prst="flowChartManualOperation">
          <a:avLst/>
        </a:prstGeom>
        <a:solidFill>
          <a:srgbClr val="00A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300" b="1" u="sng" kern="1200" dirty="0">
            <a:effectLst/>
            <a:latin typeface="Abadi" panose="020B0604020104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>
              <a:latin typeface="Century Gothic" panose="020B0502020202020204" pitchFamily="34" charset="0"/>
            </a:rPr>
            <a:t>Decreto Supremo N°003-2019-IN, Reglamento del Decreto Legislativo Nº 1428.</a:t>
          </a:r>
        </a:p>
      </dsp:txBody>
      <dsp:txXfrm rot="5400000">
        <a:off x="1811333" y="710272"/>
        <a:ext cx="1681003" cy="2130818"/>
      </dsp:txXfrm>
    </dsp:sp>
    <dsp:sp modelId="{8F9E95B9-2F09-46C3-AA1D-64D457B929CC}">
      <dsp:nvSpPr>
        <dsp:cNvPr id="0" name=""/>
        <dsp:cNvSpPr/>
      </dsp:nvSpPr>
      <dsp:spPr>
        <a:xfrm rot="16200000">
          <a:off x="2683233" y="935179"/>
          <a:ext cx="3551362" cy="1681003"/>
        </a:xfrm>
        <a:prstGeom prst="flowChartManualOperation">
          <a:avLst/>
        </a:prstGeom>
        <a:solidFill>
          <a:srgbClr val="F144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>
              <a:latin typeface="Century Gothic" panose="020B0502020202020204" pitchFamily="34" charset="0"/>
            </a:rPr>
            <a:t>Decreto Supremo N°002-2020-IN, Protocolo Interinstitucional de Atención de Casos de Desaparición de Personas en Situación de Vulnerabilidad y Otros Casos de Desaparición.</a:t>
          </a:r>
          <a:endParaRPr lang="es-PE" sz="1300" kern="1200" dirty="0">
            <a:latin typeface="Century Gothic" panose="020B0502020202020204" pitchFamily="34" charset="0"/>
          </a:endParaRPr>
        </a:p>
      </dsp:txBody>
      <dsp:txXfrm rot="5400000">
        <a:off x="3618412" y="710272"/>
        <a:ext cx="1681003" cy="2130818"/>
      </dsp:txXfrm>
    </dsp:sp>
    <dsp:sp modelId="{60CD7666-7B84-4472-AE10-C00B7438CDAE}">
      <dsp:nvSpPr>
        <dsp:cNvPr id="0" name=""/>
        <dsp:cNvSpPr/>
      </dsp:nvSpPr>
      <dsp:spPr>
        <a:xfrm rot="16200000">
          <a:off x="4490313" y="935179"/>
          <a:ext cx="3551362" cy="1681003"/>
        </a:xfrm>
        <a:prstGeom prst="flowChartManualOperation">
          <a:avLst/>
        </a:prstGeom>
        <a:solidFill>
          <a:srgbClr val="E2A1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>
              <a:latin typeface="Century Gothic" panose="020B0502020202020204" pitchFamily="34" charset="0"/>
            </a:rPr>
            <a:t>Ley Nº 28022 (2003), Ley que crea el </a:t>
          </a:r>
          <a:r>
            <a:rPr lang="es-PE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 Nacional de Información de Personas Desaparecidas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u="sng" kern="1200" dirty="0">
              <a:solidFill>
                <a:srgbClr val="FF0000"/>
              </a:solidFill>
              <a:effectLst/>
              <a:latin typeface="Century Gothic" panose="020B0502020202020204" pitchFamily="34" charset="0"/>
            </a:rPr>
            <a:t>(se implementó 2020)</a:t>
          </a:r>
          <a:r>
            <a:rPr lang="es-PE" sz="1300" b="1" kern="1200" dirty="0">
              <a:solidFill>
                <a:srgbClr val="FF0000"/>
              </a:solidFill>
              <a:effectLst/>
              <a:latin typeface="Century Gothic" panose="020B0502020202020204" pitchFamily="34" charset="0"/>
            </a:rPr>
            <a:t>.</a:t>
          </a:r>
        </a:p>
      </dsp:txBody>
      <dsp:txXfrm rot="5400000">
        <a:off x="5425492" y="710272"/>
        <a:ext cx="1681003" cy="2130818"/>
      </dsp:txXfrm>
    </dsp:sp>
    <dsp:sp modelId="{AF6AA867-2411-4700-B1A0-5333E5A4EB2F}">
      <dsp:nvSpPr>
        <dsp:cNvPr id="0" name=""/>
        <dsp:cNvSpPr/>
      </dsp:nvSpPr>
      <dsp:spPr>
        <a:xfrm rot="16200000">
          <a:off x="6297392" y="935179"/>
          <a:ext cx="3551362" cy="1681003"/>
        </a:xfrm>
        <a:prstGeom prst="flowChartManualOperation">
          <a:avLst/>
        </a:prstGeom>
        <a:solidFill>
          <a:srgbClr val="253E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>
              <a:latin typeface="Century Gothic" panose="020B0502020202020204" pitchFamily="34" charset="0"/>
            </a:rPr>
            <a:t>Decreto Supremo Nº 017-2003-IN, Reglamento de la Ley Nº 28022.</a:t>
          </a:r>
          <a:endParaRPr lang="es-PE" sz="1300" kern="1200" dirty="0">
            <a:latin typeface="Century Gothic" panose="020B0502020202020204" pitchFamily="34" charset="0"/>
          </a:endParaRPr>
        </a:p>
      </dsp:txBody>
      <dsp:txXfrm rot="5400000">
        <a:off x="7232571" y="710272"/>
        <a:ext cx="1681003" cy="2130818"/>
      </dsp:txXfrm>
    </dsp:sp>
    <dsp:sp modelId="{6C09A8A4-C4D4-4487-80FD-22B9CE8A9028}">
      <dsp:nvSpPr>
        <dsp:cNvPr id="0" name=""/>
        <dsp:cNvSpPr/>
      </dsp:nvSpPr>
      <dsp:spPr>
        <a:xfrm rot="16200000">
          <a:off x="8104471" y="935179"/>
          <a:ext cx="3551362" cy="1681003"/>
        </a:xfrm>
        <a:prstGeom prst="flowChartManualOperation">
          <a:avLst/>
        </a:prstGeom>
        <a:solidFill>
          <a:srgbClr val="00A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Decreto Supremo N°003-2022-IN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>
              <a:latin typeface="Century Gothic" panose="020B0502020202020204" pitchFamily="34" charset="0"/>
            </a:rPr>
            <a:t>  crea la Comisión Multisectorial Permanente para el Fortalecimiento del Sistema de Búsqueda de Personas Desaparecidas</a:t>
          </a:r>
        </a:p>
      </dsp:txBody>
      <dsp:txXfrm rot="5400000">
        <a:off x="9039650" y="710272"/>
        <a:ext cx="1681003" cy="213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E7BD1-465B-4EA3-B305-59FB8B23FE82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/>
            <a:t>Herramientas tecnológicas </a:t>
          </a:r>
        </a:p>
      </dsp:txBody>
      <dsp:txXfrm>
        <a:off x="992" y="194138"/>
        <a:ext cx="3869531" cy="2321718"/>
      </dsp:txXfrm>
    </dsp:sp>
    <dsp:sp modelId="{BA5C59E0-1C20-4BEB-849A-3EC428B5FE87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/>
            <a:t>Herramientas normativas</a:t>
          </a:r>
        </a:p>
      </dsp:txBody>
      <dsp:txXfrm>
        <a:off x="4257476" y="194138"/>
        <a:ext cx="3869531" cy="2321718"/>
      </dsp:txXfrm>
    </dsp:sp>
    <dsp:sp modelId="{257986BC-3892-451E-AE85-406A984982BC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rgbClr val="FF4B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/>
            <a:t>Fortalecimiento de capacidades</a:t>
          </a:r>
        </a:p>
      </dsp:txBody>
      <dsp:txXfrm>
        <a:off x="992" y="2902810"/>
        <a:ext cx="3869531" cy="2321718"/>
      </dsp:txXfrm>
    </dsp:sp>
    <dsp:sp modelId="{769CC97B-1CDB-4ADE-8815-18E6C35ABAE2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rgbClr val="E2A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/>
            <a:t>Prevención y sensibilización ciudadana</a:t>
          </a:r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377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086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7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380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17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1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789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6579D-D559-4BF4-B637-E16202B49FF5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04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8000"/>
              <a:buFont typeface="Century Gothic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21057" y="3890341"/>
            <a:ext cx="8335051" cy="7486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 txBox="1"/>
          <p:nvPr/>
        </p:nvSpPr>
        <p:spPr>
          <a:xfrm>
            <a:off x="999648" y="5908327"/>
            <a:ext cx="101803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3600" b="0" i="0" u="none" strike="noStrike" cap="none">
              <a:solidFill>
                <a:srgbClr val="0116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" name="Google Shape;31;p13" descr="Mini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753" y="370583"/>
            <a:ext cx="2818066" cy="56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6" descr="Mini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1" y="270922"/>
            <a:ext cx="2018139" cy="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F2F2F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38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6172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68500"/>
            <a:ext cx="4341850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7" descr="Mini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541" y="270922"/>
            <a:ext cx="2018139" cy="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787" cy="249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88" cy="249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68500"/>
            <a:ext cx="4341850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 descr="Mini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541" y="270922"/>
            <a:ext cx="2018139" cy="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bg>
      <p:bgPr>
        <a:solidFill>
          <a:srgbClr val="F2F2F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9" descr="Mini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1" y="270922"/>
            <a:ext cx="2018139" cy="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F2F2F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9788" y="112446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>
            <a:spLocks noGrp="1"/>
          </p:cNvSpPr>
          <p:nvPr>
            <p:ph type="pic" idx="2"/>
          </p:nvPr>
        </p:nvSpPr>
        <p:spPr>
          <a:xfrm>
            <a:off x="5183188" y="1124465"/>
            <a:ext cx="6172200" cy="5411788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39788" y="272466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72" name="Google Shape;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0" descr="Mini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1" y="270922"/>
            <a:ext cx="2018139" cy="4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iagrama u organigrama" type="dgm">
  <p:cSld name="DIAGRA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19200" y="107952"/>
            <a:ext cx="9753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dgm" idx="2"/>
          </p:nvPr>
        </p:nvSpPr>
        <p:spPr>
          <a:xfrm>
            <a:off x="1320804" y="990600"/>
            <a:ext cx="10261599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940553" y="6477001"/>
            <a:ext cx="2845479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203911" y="6477000"/>
            <a:ext cx="385947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4267293" y="6537326"/>
            <a:ext cx="284548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DBF13-CB67-5F48-9938-4D3B88BBD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4" y="2144245"/>
            <a:ext cx="10608653" cy="1484303"/>
          </a:xfrm>
        </p:spPr>
        <p:txBody>
          <a:bodyPr>
            <a:noAutofit/>
          </a:bodyPr>
          <a:lstStyle/>
          <a:p>
            <a:r>
              <a:rPr lang="es-ES" sz="4000" dirty="0"/>
              <a:t>Desapariciones de niños, niñas, adolescentes y mujeres en el país</a:t>
            </a:r>
            <a:endParaRPr lang="es-PE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7919E-280B-DD44-8670-A304DD5F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945" y="4335152"/>
            <a:ext cx="9144000" cy="646331"/>
          </a:xfrm>
        </p:spPr>
        <p:txBody>
          <a:bodyPr>
            <a:normAutofit/>
          </a:bodyPr>
          <a:lstStyle/>
          <a:p>
            <a:r>
              <a:rPr lang="es-ES" b="1" dirty="0"/>
              <a:t>Ministerio del Interior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E5C4E6-D75B-C43C-3E5D-369D9C8F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32" y="4181015"/>
            <a:ext cx="2536156" cy="18106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0B259F-3717-F0DE-472C-0EF90A0F596B}"/>
              </a:ext>
            </a:extLst>
          </p:cNvPr>
          <p:cNvSpPr txBox="1"/>
          <p:nvPr/>
        </p:nvSpPr>
        <p:spPr>
          <a:xfrm>
            <a:off x="7420953" y="3031957"/>
            <a:ext cx="414972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algn="ctr"/>
            <a:endParaRPr lang="es-PE" sz="1000" dirty="0"/>
          </a:p>
          <a:p>
            <a:pPr algn="ctr"/>
            <a:r>
              <a:rPr lang="es-PE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Roger M. Calongos Aguilar</a:t>
            </a:r>
          </a:p>
          <a:p>
            <a:pPr algn="ctr"/>
            <a:r>
              <a:rPr lang="es-PE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Gral. de Armas  PNP ®</a:t>
            </a:r>
          </a:p>
          <a:p>
            <a:pPr algn="ctr"/>
            <a:r>
              <a:rPr lang="es-PE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Abogado</a:t>
            </a:r>
          </a:p>
          <a:p>
            <a:pPr algn="ctr"/>
            <a:r>
              <a:rPr lang="es-PE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Mag. en Derecho Constitucional</a:t>
            </a:r>
          </a:p>
        </p:txBody>
      </p:sp>
      <p:pic>
        <p:nvPicPr>
          <p:cNvPr id="5" name="Imagen 4" descr="&lt;strong&gt;Policía&lt;/strong&gt; &lt;strong&gt;Nacional&lt;/strong&gt; &lt;strong&gt;del&lt;/strong&gt; &lt;strong&gt;Perú&lt;/strong&gt; - Wikipedia, la enciclopedia lib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94" y="228589"/>
            <a:ext cx="795501" cy="9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55" y="1104326"/>
            <a:ext cx="10180591" cy="1179802"/>
          </a:xfrm>
        </p:spPr>
        <p:txBody>
          <a:bodyPr>
            <a:noAutofit/>
          </a:bodyPr>
          <a:lstStyle/>
          <a:p>
            <a:r>
              <a:rPr lang="es-ES" sz="4000" dirty="0"/>
              <a:t>Fortalezas de la Línea Única 14</a:t>
            </a:r>
            <a:endParaRPr lang="es-PE" sz="40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5874898" y="2544802"/>
            <a:ext cx="5524229" cy="33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S" sz="16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Brinda una atención adecuada y de orientación al usuario.</a:t>
            </a:r>
          </a:p>
          <a:p>
            <a:pPr algn="just"/>
            <a:r>
              <a:rPr lang="es-ES" sz="1600" b="1" dirty="0">
                <a:solidFill>
                  <a:srgbClr val="233D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Personal altamente preparados y con empatía</a:t>
            </a:r>
            <a:r>
              <a:rPr lang="es-ES" sz="16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ES" sz="16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Funcionamiento las 24 horas del día</a:t>
            </a:r>
            <a:r>
              <a:rPr lang="es-PE" sz="16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ES" sz="1600" b="1" dirty="0">
                <a:solidFill>
                  <a:srgbClr val="233D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Conformados por personal PNP psicólogos, abogados y asistentes sociales.</a:t>
            </a:r>
          </a:p>
          <a:p>
            <a:pPr algn="just"/>
            <a:r>
              <a:rPr lang="es-ES" sz="1600" b="1" dirty="0">
                <a:solidFill>
                  <a:srgbClr val="233D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Contacto directo con la Central de emergencias 105 (personal asignado de la DIVBPD PNP)</a:t>
            </a:r>
          </a:p>
          <a:p>
            <a:pPr algn="just"/>
            <a:r>
              <a:rPr lang="es-ES" sz="16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Desplazamiento inmediato y oportuno de las unidades móviles PNP.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C2509D-9356-26E4-8AE5-DE5CF262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09" y="2885912"/>
            <a:ext cx="3975100" cy="26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25" y="857927"/>
            <a:ext cx="11038598" cy="1654916"/>
          </a:xfrm>
        </p:spPr>
        <p:txBody>
          <a:bodyPr>
            <a:noAutofit/>
          </a:bodyPr>
          <a:lstStyle/>
          <a:p>
            <a:r>
              <a:rPr lang="es-ES" sz="3500" dirty="0"/>
              <a:t>Denuncias registradas en el SIDPOL por personas desaparecidas, periodo 2021-2022</a:t>
            </a:r>
            <a:endParaRPr lang="es-PE" sz="35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87432788"/>
              </p:ext>
            </p:extLst>
          </p:nvPr>
        </p:nvGraphicFramePr>
        <p:xfrm>
          <a:off x="75415" y="2596027"/>
          <a:ext cx="5705231" cy="311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492065" y="5623308"/>
            <a:ext cx="5524229" cy="89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desaparecidas: 20,141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943273160"/>
              </p:ext>
            </p:extLst>
          </p:nvPr>
        </p:nvGraphicFramePr>
        <p:xfrm>
          <a:off x="6771619" y="2553838"/>
          <a:ext cx="4470879" cy="323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6771619" y="5824558"/>
            <a:ext cx="5094574" cy="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desaparecidas: 15,711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75415" y="6301208"/>
            <a:ext cx="5258263" cy="5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4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Fuente: DIVIBDP-PNP</a:t>
            </a:r>
          </a:p>
        </p:txBody>
      </p:sp>
    </p:spTree>
    <p:extLst>
      <p:ext uri="{BB962C8B-B14F-4D97-AF65-F5344CB8AC3E}">
        <p14:creationId xmlns:p14="http://schemas.microsoft.com/office/powerpoint/2010/main" val="13173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25" y="857927"/>
            <a:ext cx="11038598" cy="1654916"/>
          </a:xfrm>
        </p:spPr>
        <p:txBody>
          <a:bodyPr>
            <a:noAutofit/>
          </a:bodyPr>
          <a:lstStyle/>
          <a:p>
            <a:r>
              <a:rPr lang="es-ES" sz="3500" dirty="0"/>
              <a:t>Denuncias registradas en el SIDPOL por personas desaparecidas, periodo 2021-2022</a:t>
            </a:r>
            <a:endParaRPr lang="es-PE" sz="35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4131125"/>
              </p:ext>
            </p:extLst>
          </p:nvPr>
        </p:nvGraphicFramePr>
        <p:xfrm>
          <a:off x="694614" y="2389615"/>
          <a:ext cx="5093444" cy="327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113110687"/>
              </p:ext>
            </p:extLst>
          </p:nvPr>
        </p:nvGraphicFramePr>
        <p:xfrm>
          <a:off x="6500444" y="2386182"/>
          <a:ext cx="4717454" cy="336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802420" y="5665510"/>
            <a:ext cx="5524229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desaparecidas: 20,141</a:t>
            </a:r>
            <a:endParaRPr lang="es-ES" sz="1800" b="1" dirty="0">
              <a:solidFill>
                <a:srgbClr val="233D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6681079" y="5665510"/>
            <a:ext cx="5094574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desaparecidas: 15,711</a:t>
            </a:r>
            <a:endParaRPr lang="es-ES" sz="1800" b="1" dirty="0">
              <a:solidFill>
                <a:srgbClr val="233D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75415" y="6409110"/>
            <a:ext cx="5258263" cy="5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4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Fuente: DIVIBDP-PNP</a:t>
            </a:r>
          </a:p>
        </p:txBody>
      </p:sp>
    </p:spTree>
    <p:extLst>
      <p:ext uri="{BB962C8B-B14F-4D97-AF65-F5344CB8AC3E}">
        <p14:creationId xmlns:p14="http://schemas.microsoft.com/office/powerpoint/2010/main" val="21134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25" y="857927"/>
            <a:ext cx="11038598" cy="1168581"/>
          </a:xfrm>
        </p:spPr>
        <p:txBody>
          <a:bodyPr>
            <a:noAutofit/>
          </a:bodyPr>
          <a:lstStyle/>
          <a:p>
            <a:r>
              <a:rPr lang="es-ES" sz="3500" dirty="0"/>
              <a:t>Personas ubicadas periodo 2021-2022</a:t>
            </a:r>
            <a:endParaRPr lang="es-PE" sz="350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1155324" y="5692280"/>
            <a:ext cx="5524229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ubicadas: 7,613</a:t>
            </a:r>
            <a:endParaRPr lang="es-ES" sz="1800" b="1" dirty="0">
              <a:solidFill>
                <a:srgbClr val="233D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6890772" y="5708506"/>
            <a:ext cx="5094574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8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de personas ubicadas: 7,365</a:t>
            </a:r>
            <a:endParaRPr lang="es-ES" sz="1800" b="1" dirty="0">
              <a:solidFill>
                <a:srgbClr val="233D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10207404"/>
              </p:ext>
            </p:extLst>
          </p:nvPr>
        </p:nvGraphicFramePr>
        <p:xfrm>
          <a:off x="528935" y="2267657"/>
          <a:ext cx="5740400" cy="327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552746304"/>
              </p:ext>
            </p:extLst>
          </p:nvPr>
        </p:nvGraphicFramePr>
        <p:xfrm>
          <a:off x="6890772" y="2267656"/>
          <a:ext cx="4086487" cy="342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75415" y="6301208"/>
            <a:ext cx="5258263" cy="5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4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Fuente: DIVIBDP-PNP</a:t>
            </a:r>
          </a:p>
        </p:txBody>
      </p:sp>
    </p:spTree>
    <p:extLst>
      <p:ext uri="{BB962C8B-B14F-4D97-AF65-F5344CB8AC3E}">
        <p14:creationId xmlns:p14="http://schemas.microsoft.com/office/powerpoint/2010/main" val="29899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58" y="2623525"/>
            <a:ext cx="5191407" cy="1168581"/>
          </a:xfrm>
        </p:spPr>
        <p:txBody>
          <a:bodyPr>
            <a:noAutofit/>
          </a:bodyPr>
          <a:lstStyle/>
          <a:p>
            <a:r>
              <a:rPr lang="es-ES" sz="2400" dirty="0"/>
              <a:t>Personas </a:t>
            </a:r>
            <a:r>
              <a:rPr lang="es-ES" sz="2400" dirty="0">
                <a:solidFill>
                  <a:srgbClr val="FF4B4B"/>
                </a:solidFill>
              </a:rPr>
              <a:t>desaparecidas</a:t>
            </a:r>
            <a:r>
              <a:rPr lang="es-ES" sz="2400" dirty="0"/>
              <a:t> 2022</a:t>
            </a:r>
            <a:endParaRPr lang="es-PE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80608"/>
              </p:ext>
            </p:extLst>
          </p:nvPr>
        </p:nvGraphicFramePr>
        <p:xfrm>
          <a:off x="1038858" y="3987451"/>
          <a:ext cx="4561703" cy="1694268"/>
        </p:xfrm>
        <a:graphic>
          <a:graphicData uri="http://schemas.openxmlformats.org/drawingml/2006/table">
            <a:tbl>
              <a:tblPr/>
              <a:tblGrid>
                <a:gridCol w="270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58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5528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585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8058" marR="8058" marT="8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95530"/>
              </p:ext>
            </p:extLst>
          </p:nvPr>
        </p:nvGraphicFramePr>
        <p:xfrm>
          <a:off x="6665293" y="3987451"/>
          <a:ext cx="4203510" cy="1693824"/>
        </p:xfrm>
        <a:graphic>
          <a:graphicData uri="http://schemas.openxmlformats.org/drawingml/2006/table">
            <a:tbl>
              <a:tblPr/>
              <a:tblGrid>
                <a:gridCol w="243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4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DEPARTAMETO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40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2198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40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40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40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40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84" marR="7984" marT="79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 txBox="1">
            <a:spLocks/>
          </p:cNvSpPr>
          <p:nvPr/>
        </p:nvSpPr>
        <p:spPr>
          <a:xfrm>
            <a:off x="6475701" y="2623524"/>
            <a:ext cx="5191407" cy="116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/>
              <a:t>Personas </a:t>
            </a:r>
            <a:r>
              <a:rPr lang="es-ES" sz="2400" dirty="0">
                <a:solidFill>
                  <a:srgbClr val="FF4B4B"/>
                </a:solidFill>
              </a:rPr>
              <a:t>ubicadas</a:t>
            </a:r>
            <a:r>
              <a:rPr lang="es-ES" sz="2400" dirty="0"/>
              <a:t> 2022</a:t>
            </a:r>
            <a:endParaRPr lang="es-PE" sz="24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 txBox="1">
            <a:spLocks/>
          </p:cNvSpPr>
          <p:nvPr/>
        </p:nvSpPr>
        <p:spPr>
          <a:xfrm>
            <a:off x="803188" y="1007828"/>
            <a:ext cx="11038598" cy="116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500" dirty="0"/>
              <a:t>Departamentos con mayor registro de denuncias por desaparición de personas</a:t>
            </a:r>
            <a:endParaRPr lang="es-PE" sz="35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75415" y="6301208"/>
            <a:ext cx="5258263" cy="5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4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Fuente: DIVIBDP-PNP</a:t>
            </a:r>
          </a:p>
        </p:txBody>
      </p:sp>
    </p:spTree>
    <p:extLst>
      <p:ext uri="{BB962C8B-B14F-4D97-AF65-F5344CB8AC3E}">
        <p14:creationId xmlns:p14="http://schemas.microsoft.com/office/powerpoint/2010/main" val="36981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 txBox="1">
            <a:spLocks/>
          </p:cNvSpPr>
          <p:nvPr/>
        </p:nvSpPr>
        <p:spPr>
          <a:xfrm>
            <a:off x="669146" y="1081455"/>
            <a:ext cx="11038598" cy="116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500" dirty="0"/>
              <a:t>Llamadas a la Línea gratuita 114</a:t>
            </a:r>
            <a:endParaRPr lang="es-PE" sz="35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85569942"/>
              </p:ext>
            </p:extLst>
          </p:nvPr>
        </p:nvGraphicFramePr>
        <p:xfrm>
          <a:off x="1562528" y="2158738"/>
          <a:ext cx="9251833" cy="451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31B900B-1E6E-0CD9-94C0-45AA1E768154}"/>
              </a:ext>
            </a:extLst>
          </p:cNvPr>
          <p:cNvSpPr txBox="1">
            <a:spLocks/>
          </p:cNvSpPr>
          <p:nvPr/>
        </p:nvSpPr>
        <p:spPr>
          <a:xfrm>
            <a:off x="75415" y="6301208"/>
            <a:ext cx="5258263" cy="5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just">
              <a:buNone/>
            </a:pPr>
            <a:r>
              <a:rPr lang="es-ES" sz="1400" dirty="0">
                <a:solidFill>
                  <a:srgbClr val="233D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Fuente: DIVIBDP-PNP</a:t>
            </a:r>
          </a:p>
        </p:txBody>
      </p:sp>
    </p:spTree>
    <p:extLst>
      <p:ext uri="{BB962C8B-B14F-4D97-AF65-F5344CB8AC3E}">
        <p14:creationId xmlns:p14="http://schemas.microsoft.com/office/powerpoint/2010/main" val="7120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ersona en una oficina&#10;&#10;Descripción generada automáticamente">
            <a:extLst>
              <a:ext uri="{FF2B5EF4-FFF2-40B4-BE49-F238E27FC236}">
                <a16:creationId xmlns:a16="http://schemas.microsoft.com/office/drawing/2014/main" id="{B7DB6ED6-E5A7-668B-9546-F6D1AE8CA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85"/>
          <a:stretch/>
        </p:blipFill>
        <p:spPr>
          <a:xfrm>
            <a:off x="4905696" y="1037975"/>
            <a:ext cx="7286304" cy="58200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CB27F72-18D2-17F6-95DD-FDCD9EC57C5F}"/>
              </a:ext>
            </a:extLst>
          </p:cNvPr>
          <p:cNvSpPr/>
          <p:nvPr/>
        </p:nvSpPr>
        <p:spPr>
          <a:xfrm rot="16200000">
            <a:off x="4571594" y="1278830"/>
            <a:ext cx="5902848" cy="5255491"/>
          </a:xfrm>
          <a:prstGeom prst="rect">
            <a:avLst/>
          </a:prstGeom>
          <a:gradFill>
            <a:gsLst>
              <a:gs pos="500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579F4D-8F76-D943-CF27-C31D940F26C1}"/>
              </a:ext>
            </a:extLst>
          </p:cNvPr>
          <p:cNvSpPr/>
          <p:nvPr/>
        </p:nvSpPr>
        <p:spPr>
          <a:xfrm>
            <a:off x="4784436" y="1028739"/>
            <a:ext cx="7417987" cy="2221276"/>
          </a:xfrm>
          <a:prstGeom prst="rect">
            <a:avLst/>
          </a:prstGeom>
          <a:gradFill>
            <a:gsLst>
              <a:gs pos="500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46" y="2055731"/>
            <a:ext cx="10515600" cy="619726"/>
          </a:xfrm>
        </p:spPr>
        <p:txBody>
          <a:bodyPr anchor="b">
            <a:noAutofit/>
          </a:bodyPr>
          <a:lstStyle/>
          <a:p>
            <a:r>
              <a:rPr lang="es-ES" sz="4000" dirty="0">
                <a:solidFill>
                  <a:srgbClr val="C00000"/>
                </a:solidFill>
              </a:rPr>
              <a:t>Ejes de trabajo</a:t>
            </a:r>
            <a:endParaRPr lang="es-PE" sz="4000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38201" y="2957888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Prevención</a:t>
            </a:r>
            <a:r>
              <a:rPr lang="es-PE" sz="3600" dirty="0">
                <a:solidFill>
                  <a:srgbClr val="011643"/>
                </a:solidFill>
                <a:latin typeface="Century Gothic" panose="020B0502020202020204" pitchFamily="34" charset="0"/>
              </a:rPr>
              <a:t>,</a:t>
            </a:r>
            <a:r>
              <a:rPr lang="es-PE" sz="3600" dirty="0">
                <a:solidFill>
                  <a:srgbClr val="00AC99"/>
                </a:solidFill>
                <a:latin typeface="Century Gothic" panose="020B0502020202020204" pitchFamily="34" charset="0"/>
              </a:rPr>
              <a:t> </a:t>
            </a:r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difusión</a:t>
            </a:r>
            <a:r>
              <a:rPr lang="es-PE" sz="3600" dirty="0">
                <a:solidFill>
                  <a:srgbClr val="011643"/>
                </a:solidFill>
                <a:latin typeface="Century Gothic" panose="020B0502020202020204" pitchFamily="34" charset="0"/>
              </a:rPr>
              <a:t>,</a:t>
            </a:r>
            <a:r>
              <a:rPr lang="es-PE" sz="3600" dirty="0">
                <a:solidFill>
                  <a:srgbClr val="00AC99"/>
                </a:solidFill>
                <a:latin typeface="Century Gothic" panose="020B0502020202020204" pitchFamily="34" charset="0"/>
              </a:rPr>
              <a:t> </a:t>
            </a:r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investigación</a:t>
            </a:r>
            <a:r>
              <a:rPr lang="es-PE" sz="3600" dirty="0">
                <a:solidFill>
                  <a:srgbClr val="011643"/>
                </a:solidFill>
                <a:latin typeface="Century Gothic" panose="020B0502020202020204" pitchFamily="34" charset="0"/>
              </a:rPr>
              <a:t>,</a:t>
            </a:r>
            <a:r>
              <a:rPr lang="es-PE" sz="3600" dirty="0">
                <a:solidFill>
                  <a:srgbClr val="00AC99"/>
                </a:solidFill>
                <a:latin typeface="Century Gothic" panose="020B0502020202020204" pitchFamily="34" charset="0"/>
              </a:rPr>
              <a:t> </a:t>
            </a:r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búsqueda </a:t>
            </a:r>
            <a:r>
              <a:rPr lang="es-PE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y </a:t>
            </a:r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ubicación</a:t>
            </a:r>
            <a:r>
              <a:rPr lang="es-PE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de personas, así como en su </a:t>
            </a:r>
            <a:r>
              <a:rPr lang="es-PE" sz="3600" b="1" dirty="0">
                <a:solidFill>
                  <a:srgbClr val="00AC99"/>
                </a:solidFill>
                <a:latin typeface="Century Gothic" panose="020B0502020202020204" pitchFamily="34" charset="0"/>
              </a:rPr>
              <a:t>atención</a:t>
            </a:r>
            <a:r>
              <a:rPr lang="es-PE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cuando ha sido encontrada.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 txBox="1">
            <a:spLocks/>
          </p:cNvSpPr>
          <p:nvPr/>
        </p:nvSpPr>
        <p:spPr>
          <a:xfrm>
            <a:off x="476567" y="701797"/>
            <a:ext cx="11950959" cy="102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/>
              <a:t>Comisión Multisectorial para el Fortalecimiento del Sistema de Búsqueda de Personas Desaparecidas - CFORDES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3221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7358"/>
            <a:ext cx="12192000" cy="619726"/>
          </a:xfrm>
        </p:spPr>
        <p:txBody>
          <a:bodyPr>
            <a:noAutofit/>
          </a:bodyPr>
          <a:lstStyle/>
          <a:p>
            <a:r>
              <a:rPr lang="es-ES" sz="4000" dirty="0"/>
              <a:t>Nuestra estrategia</a:t>
            </a:r>
            <a:endParaRPr lang="es-PE" sz="40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39168496"/>
              </p:ext>
            </p:extLst>
          </p:nvPr>
        </p:nvGraphicFramePr>
        <p:xfrm>
          <a:off x="1907309" y="15370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PROYECCIONES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4081" y="2193744"/>
            <a:ext cx="10561867" cy="3829983"/>
          </a:xfrm>
          <a:ln w="28575">
            <a:solidFill>
              <a:srgbClr val="E2A14D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Interoperabilizar </a:t>
            </a:r>
            <a:r>
              <a:rPr lang="es-ES" dirty="0" smtClean="0"/>
              <a:t>la base de datos de los establecimientos de salud con el SIDPOL para facilitar la búsqueda de personas desaparecidas.</a:t>
            </a:r>
          </a:p>
          <a:p>
            <a:r>
              <a:rPr lang="es-ES" b="1" dirty="0" smtClean="0"/>
              <a:t>Optimizar</a:t>
            </a:r>
            <a:r>
              <a:rPr lang="es-ES" dirty="0" smtClean="0"/>
              <a:t> </a:t>
            </a:r>
            <a:r>
              <a:rPr lang="es-ES" dirty="0"/>
              <a:t>el nivel de coordinaciones con entidades públicas y privadas.</a:t>
            </a:r>
          </a:p>
          <a:p>
            <a:r>
              <a:rPr lang="es-ES" b="1" dirty="0"/>
              <a:t>Mayor difusión </a:t>
            </a:r>
            <a:r>
              <a:rPr lang="es-ES" dirty="0"/>
              <a:t>de la Línea única de atención gratuita 114</a:t>
            </a:r>
          </a:p>
          <a:p>
            <a:r>
              <a:rPr lang="es-ES" b="1" dirty="0"/>
              <a:t>Mejora continua </a:t>
            </a:r>
            <a:r>
              <a:rPr lang="es-ES" dirty="0"/>
              <a:t>de las capacidades y habilidades de los operadores vinculados al Sistema de Búsqueda de Personas Desparecidas.</a:t>
            </a:r>
          </a:p>
          <a:p>
            <a:pPr algn="just"/>
            <a:r>
              <a:rPr lang="es-ES" b="1" dirty="0"/>
              <a:t>Iniciativa legislativa </a:t>
            </a:r>
            <a:r>
              <a:rPr lang="es-ES" dirty="0"/>
              <a:t>para el lograr mayor efectividad de la Alerta de Emergencia en el Sistema de Mensajería de Alerta Temprana – SISMATE (administrado por INDECI).</a:t>
            </a:r>
          </a:p>
          <a:p>
            <a:pPr algn="just"/>
            <a:r>
              <a:rPr lang="es-ES" b="1" dirty="0"/>
              <a:t>Sensibilización</a:t>
            </a:r>
            <a:r>
              <a:rPr lang="es-ES" dirty="0"/>
              <a:t> a la población (paneles publicitarios digitales en terminales terrestre, aeropuertos, aduanas, zonas de frontera, entidades bancarias y medios de comunicación televisiva, radial y periodística, </a:t>
            </a:r>
            <a:r>
              <a:rPr lang="es-ES" dirty="0" err="1"/>
              <a:t>etc</a:t>
            </a:r>
            <a:r>
              <a:rPr lang="es-ES" dirty="0" smtClean="0"/>
              <a:t>)</a:t>
            </a:r>
            <a:endParaRPr lang="es-ES" dirty="0"/>
          </a:p>
          <a:p>
            <a:pPr algn="just"/>
            <a:endParaRPr lang="es-ES" dirty="0"/>
          </a:p>
          <a:p>
            <a:pPr marL="76200" indent="0" algn="just">
              <a:buNone/>
            </a:pPr>
            <a:r>
              <a:rPr lang="es-ES" dirty="0"/>
              <a:t>Referencia: Plan de Trabajo de la Comisión Multisectorial C-FORDES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17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469" y="4234756"/>
            <a:ext cx="10515600" cy="619726"/>
          </a:xfrm>
        </p:spPr>
        <p:txBody>
          <a:bodyPr>
            <a:normAutofit/>
          </a:bodyPr>
          <a:lstStyle/>
          <a:p>
            <a:r>
              <a:rPr lang="es-ES" sz="2400" dirty="0"/>
              <a:t>BUSCAMOS PERSONAS PARA REUNIR FAMILIAS…</a:t>
            </a:r>
            <a:endParaRPr lang="es-PE" sz="2400" dirty="0"/>
          </a:p>
        </p:txBody>
      </p:sp>
      <p:sp>
        <p:nvSpPr>
          <p:cNvPr id="3" name="Rectángulo 2"/>
          <p:cNvSpPr/>
          <p:nvPr/>
        </p:nvSpPr>
        <p:spPr>
          <a:xfrm>
            <a:off x="0" y="2696066"/>
            <a:ext cx="12192000" cy="1414021"/>
          </a:xfrm>
          <a:prstGeom prst="rect">
            <a:avLst/>
          </a:prstGeom>
          <a:solidFill>
            <a:srgbClr val="23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/>
              <a:t>GRACIAS</a:t>
            </a:r>
            <a:endParaRPr lang="es-PE" sz="6600" dirty="0"/>
          </a:p>
        </p:txBody>
      </p:sp>
      <p:pic>
        <p:nvPicPr>
          <p:cNvPr id="4" name="Imagen 3" descr="La &lt;strong&gt;Familia&lt;/strong&gt;, comunidad de amor - FAMVIN Noticia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92" y="4234756"/>
            <a:ext cx="3497345" cy="18361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18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306"/>
            <a:ext cx="10515600" cy="619726"/>
          </a:xfrm>
        </p:spPr>
        <p:txBody>
          <a:bodyPr anchor="b">
            <a:noAutofit/>
          </a:bodyPr>
          <a:lstStyle/>
          <a:p>
            <a:r>
              <a:rPr lang="es-ES" sz="4000" dirty="0"/>
              <a:t>Marco legal</a:t>
            </a:r>
            <a:endParaRPr lang="es-PE" sz="4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38200" y="2217639"/>
            <a:ext cx="40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11643"/>
                </a:solidFill>
                <a:latin typeface="Century Gothic" panose="020B0502020202020204" pitchFamily="34" charset="0"/>
              </a:rPr>
              <a:t>Base legal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A5E368B-5037-83C1-A266-4FEA8402A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247623"/>
              </p:ext>
            </p:extLst>
          </p:nvPr>
        </p:nvGraphicFramePr>
        <p:xfrm>
          <a:off x="838199" y="2804578"/>
          <a:ext cx="10724909" cy="3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3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folletos sobre una superficie blanca&#10;&#10;Descripción generada automáticamente con confianza baja">
            <a:extLst>
              <a:ext uri="{FF2B5EF4-FFF2-40B4-BE49-F238E27FC236}">
                <a16:creationId xmlns:a16="http://schemas.microsoft.com/office/drawing/2014/main" id="{85296279-1292-0C27-7189-E8E72DC06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02"/>
          <a:stretch/>
        </p:blipFill>
        <p:spPr>
          <a:xfrm>
            <a:off x="5440218" y="2045924"/>
            <a:ext cx="6751782" cy="481207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369D2B5-F9C8-7B8A-09BF-106125FC3E2B}"/>
              </a:ext>
            </a:extLst>
          </p:cNvPr>
          <p:cNvSpPr/>
          <p:nvPr/>
        </p:nvSpPr>
        <p:spPr>
          <a:xfrm>
            <a:off x="5329382" y="2045924"/>
            <a:ext cx="6862618" cy="2221276"/>
          </a:xfrm>
          <a:prstGeom prst="rect">
            <a:avLst/>
          </a:prstGeom>
          <a:gradFill>
            <a:gsLst>
              <a:gs pos="500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613"/>
            <a:ext cx="10515600" cy="619726"/>
          </a:xfrm>
        </p:spPr>
        <p:txBody>
          <a:bodyPr>
            <a:noAutofit/>
          </a:bodyPr>
          <a:lstStyle/>
          <a:p>
            <a:r>
              <a:rPr lang="es-ES" sz="3200" dirty="0"/>
              <a:t>Persona Desaparecida</a:t>
            </a:r>
            <a:endParaRPr lang="es-PE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1" y="2345993"/>
            <a:ext cx="400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04AC9A"/>
                </a:solidFill>
                <a:latin typeface="Century Gothic" panose="020B0502020202020204" pitchFamily="34" charset="0"/>
              </a:rPr>
              <a:t>¿A quién se le considera persona desaparecida?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38200" y="3579426"/>
            <a:ext cx="4491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800" dirty="0">
                <a:solidFill>
                  <a:srgbClr val="011643"/>
                </a:solidFill>
                <a:latin typeface="Century Gothic" panose="020B0502020202020204" pitchFamily="34" charset="0"/>
              </a:rPr>
              <a:t>Persona que se encuentra </a:t>
            </a:r>
            <a:r>
              <a:rPr lang="es-PE" sz="1800" b="1" dirty="0">
                <a:solidFill>
                  <a:srgbClr val="011643"/>
                </a:solidFill>
                <a:latin typeface="Century Gothic" panose="020B0502020202020204" pitchFamily="34" charset="0"/>
              </a:rPr>
              <a:t>ausente de su domicilio habitual y respecto de la que se desconoce su paradero</a:t>
            </a:r>
            <a:r>
              <a:rPr lang="es-PE" sz="1800" dirty="0">
                <a:solidFill>
                  <a:srgbClr val="011643"/>
                </a:solidFill>
                <a:latin typeface="Century Gothic" panose="020B0502020202020204" pitchFamily="34" charset="0"/>
              </a:rPr>
              <a:t>. Esta persona puede encontrarse o no en situación de vulnerabilidad (art.5 </a:t>
            </a:r>
            <a:r>
              <a:rPr lang="es-PE" sz="1800" dirty="0" err="1">
                <a:solidFill>
                  <a:srgbClr val="011643"/>
                </a:solidFill>
                <a:latin typeface="Century Gothic" panose="020B0502020202020204" pitchFamily="34" charset="0"/>
              </a:rPr>
              <a:t>D.Leg</a:t>
            </a:r>
            <a:r>
              <a:rPr lang="es-PE" sz="1800" dirty="0">
                <a:solidFill>
                  <a:srgbClr val="011643"/>
                </a:solidFill>
                <a:latin typeface="Century Gothic" panose="020B0502020202020204" pitchFamily="34" charset="0"/>
              </a:rPr>
              <a:t> .1428)</a:t>
            </a:r>
          </a:p>
          <a:p>
            <a:pPr algn="just"/>
            <a:endParaRPr lang="es-PE" sz="1800" dirty="0">
              <a:solidFill>
                <a:srgbClr val="01164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855302-C804-DD91-184C-41DF01E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150"/>
            <a:ext cx="10515600" cy="938672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Componentes del “Sistema de búsqueda de personas desaparecidas”</a:t>
            </a:r>
            <a:endParaRPr lang="es-PE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7ACFF4-B174-2550-BAC6-C70C31481D4B}"/>
              </a:ext>
            </a:extLst>
          </p:cNvPr>
          <p:cNvSpPr/>
          <p:nvPr/>
        </p:nvSpPr>
        <p:spPr>
          <a:xfrm>
            <a:off x="4822672" y="2830260"/>
            <a:ext cx="3171457" cy="20275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B5BC39-8D69-1800-D532-662F11D265B5}"/>
              </a:ext>
            </a:extLst>
          </p:cNvPr>
          <p:cNvSpPr txBox="1"/>
          <p:nvPr/>
        </p:nvSpPr>
        <p:spPr>
          <a:xfrm>
            <a:off x="838200" y="2249770"/>
            <a:ext cx="10301868" cy="8252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kern="1200" dirty="0">
                <a:solidFill>
                  <a:srgbClr val="011643"/>
                </a:solidFill>
                <a:latin typeface="Century Gothic" panose="020B0502020202020204" pitchFamily="34" charset="0"/>
              </a:rPr>
              <a:t>Está conformado por cuatro herramientas tecnológicas que intervienen en la atención de denuncias y acciones de difusión, investigación, búsqueda y ubicación de personas desaparecidas, las cuales son: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1600" kern="1200" dirty="0">
              <a:solidFill>
                <a:srgbClr val="01164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C537F0D-C37D-311F-B7C2-C9A81E7C0934}"/>
              </a:ext>
            </a:extLst>
          </p:cNvPr>
          <p:cNvGrpSpPr/>
          <p:nvPr/>
        </p:nvGrpSpPr>
        <p:grpSpPr>
          <a:xfrm>
            <a:off x="1583902" y="3271022"/>
            <a:ext cx="3805615" cy="1098511"/>
            <a:chOff x="4807107" y="2188984"/>
            <a:chExt cx="4871261" cy="12192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A3B72F3-0A60-3003-77AC-984BE03BFA64}"/>
                </a:ext>
              </a:extLst>
            </p:cNvPr>
            <p:cNvSpPr/>
            <p:nvPr/>
          </p:nvSpPr>
          <p:spPr>
            <a:xfrm>
              <a:off x="5563568" y="2188984"/>
              <a:ext cx="4114800" cy="12192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51ABC95-F689-BB20-4846-432ADB51B37D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1562D0A-2284-E369-9FAE-57BE19EC8D1D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78750D0-AD6B-9776-0064-103F267E6FD5}"/>
                </a:ext>
              </a:extLst>
            </p:cNvPr>
            <p:cNvSpPr/>
            <p:nvPr/>
          </p:nvSpPr>
          <p:spPr>
            <a:xfrm>
              <a:off x="5152700" y="2398951"/>
              <a:ext cx="410868" cy="8637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9E5FFF5-5DD0-3479-B6B5-002F2E8DA9B0}"/>
                </a:ext>
              </a:extLst>
            </p:cNvPr>
            <p:cNvSpPr/>
            <p:nvPr/>
          </p:nvSpPr>
          <p:spPr>
            <a:xfrm>
              <a:off x="5002660" y="2378339"/>
              <a:ext cx="936271" cy="884332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D6AFF91-C897-DA03-93FB-B02482C334E8}"/>
                </a:ext>
              </a:extLst>
            </p:cNvPr>
            <p:cNvSpPr/>
            <p:nvPr/>
          </p:nvSpPr>
          <p:spPr>
            <a:xfrm>
              <a:off x="4807107" y="2378337"/>
              <a:ext cx="864695" cy="884334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7778413-EA18-5D3C-6122-6E3FF878558F}"/>
                </a:ext>
              </a:extLst>
            </p:cNvPr>
            <p:cNvSpPr txBox="1"/>
            <p:nvPr/>
          </p:nvSpPr>
          <p:spPr>
            <a:xfrm>
              <a:off x="6275406" y="2327343"/>
              <a:ext cx="3108487" cy="9274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0615" lvl="1" algn="just">
                <a:lnSpc>
                  <a:spcPct val="115000"/>
                </a:lnSpc>
              </a:pPr>
              <a:r>
                <a:rPr lang="es-PE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Registro Nacional de Información de Personas Desaparecidas - RENIPED.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044FFEA-F5ED-9DA7-8D5E-C082C0DEF099}"/>
              </a:ext>
            </a:extLst>
          </p:cNvPr>
          <p:cNvGrpSpPr/>
          <p:nvPr/>
        </p:nvGrpSpPr>
        <p:grpSpPr>
          <a:xfrm>
            <a:off x="1539392" y="4882176"/>
            <a:ext cx="3805615" cy="1098510"/>
            <a:chOff x="4807107" y="2188984"/>
            <a:chExt cx="4871261" cy="1219200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6FE1520-B7B0-0B5D-2F56-5F2C4639D4C9}"/>
                </a:ext>
              </a:extLst>
            </p:cNvPr>
            <p:cNvSpPr/>
            <p:nvPr/>
          </p:nvSpPr>
          <p:spPr>
            <a:xfrm>
              <a:off x="5563568" y="2188984"/>
              <a:ext cx="4114800" cy="12192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2A97D422-F139-3EA1-170C-13E15624113F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5AD2C58B-8D54-CBAF-257F-864D6152521E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AAB0E515-10B6-8D9D-3B38-CC420AC988BE}"/>
                </a:ext>
              </a:extLst>
            </p:cNvPr>
            <p:cNvSpPr/>
            <p:nvPr/>
          </p:nvSpPr>
          <p:spPr>
            <a:xfrm>
              <a:off x="5152700" y="2398951"/>
              <a:ext cx="410868" cy="8637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302FE71-AF51-96BA-BAFC-37366CB24E6B}"/>
                </a:ext>
              </a:extLst>
            </p:cNvPr>
            <p:cNvSpPr/>
            <p:nvPr/>
          </p:nvSpPr>
          <p:spPr>
            <a:xfrm>
              <a:off x="5002660" y="2378339"/>
              <a:ext cx="936271" cy="884332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8AFED32-B360-AFC4-AAD3-41BB7A20B233}"/>
                </a:ext>
              </a:extLst>
            </p:cNvPr>
            <p:cNvSpPr/>
            <p:nvPr/>
          </p:nvSpPr>
          <p:spPr>
            <a:xfrm>
              <a:off x="4807107" y="2378337"/>
              <a:ext cx="864695" cy="884334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E601591-3623-A401-8629-3EE6005C42A2}"/>
                </a:ext>
              </a:extLst>
            </p:cNvPr>
            <p:cNvSpPr txBox="1"/>
            <p:nvPr/>
          </p:nvSpPr>
          <p:spPr>
            <a:xfrm>
              <a:off x="6066750" y="2401808"/>
              <a:ext cx="3611618" cy="809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0615" lvl="1">
                <a:lnSpc>
                  <a:spcPct val="115000"/>
                </a:lnSpc>
              </a:pPr>
              <a:r>
                <a:rPr lang="es-PE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Portal web de Personas Desaparecidas:</a:t>
              </a:r>
              <a:br>
                <a:rPr lang="es-PE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PE" sz="12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www.desaparecidosenperu.policia.gob.pe</a:t>
              </a:r>
              <a:r>
                <a:rPr lang="es-PE" sz="12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(administra DIRTIC PNP) </a:t>
              </a:r>
              <a:r>
                <a:rPr lang="es-PE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81CEA0ED-E586-CEDF-6F1C-D48B75C148D0}"/>
              </a:ext>
            </a:extLst>
          </p:cNvPr>
          <p:cNvGrpSpPr/>
          <p:nvPr/>
        </p:nvGrpSpPr>
        <p:grpSpPr>
          <a:xfrm>
            <a:off x="6369603" y="3244431"/>
            <a:ext cx="3840104" cy="1098511"/>
            <a:chOff x="4807107" y="2188984"/>
            <a:chExt cx="5159172" cy="1219200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7FF733C6-CEC6-D367-4569-E4013135DA59}"/>
                </a:ext>
              </a:extLst>
            </p:cNvPr>
            <p:cNvSpPr/>
            <p:nvPr/>
          </p:nvSpPr>
          <p:spPr>
            <a:xfrm>
              <a:off x="5563568" y="2188984"/>
              <a:ext cx="4402711" cy="12192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FE891EB2-BFA4-DCC2-97D9-B3C84D6924B7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0C3BBBB-C697-F48C-DE88-358DE35F696A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5B023529-D255-9782-816A-57C380EEB0A6}"/>
                </a:ext>
              </a:extLst>
            </p:cNvPr>
            <p:cNvSpPr/>
            <p:nvPr/>
          </p:nvSpPr>
          <p:spPr>
            <a:xfrm>
              <a:off x="5152699" y="2386575"/>
              <a:ext cx="410868" cy="8637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938597C-D40F-9969-3594-1952E237EB1F}"/>
                </a:ext>
              </a:extLst>
            </p:cNvPr>
            <p:cNvSpPr/>
            <p:nvPr/>
          </p:nvSpPr>
          <p:spPr>
            <a:xfrm>
              <a:off x="5002660" y="2378339"/>
              <a:ext cx="936271" cy="884332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2498AB34-9B0D-9A90-0FA2-7F689888E79A}"/>
                </a:ext>
              </a:extLst>
            </p:cNvPr>
            <p:cNvSpPr/>
            <p:nvPr/>
          </p:nvSpPr>
          <p:spPr>
            <a:xfrm>
              <a:off x="4807107" y="2378337"/>
              <a:ext cx="864695" cy="884334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5FD206D-02B1-A6CC-275E-F2959AD50B85}"/>
                </a:ext>
              </a:extLst>
            </p:cNvPr>
            <p:cNvSpPr txBox="1"/>
            <p:nvPr/>
          </p:nvSpPr>
          <p:spPr>
            <a:xfrm>
              <a:off x="6300530" y="2407850"/>
              <a:ext cx="3546021" cy="819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s-PE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Sistema Informático para la activación de la Alerta de Emergencia.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B7CDCED-F0F9-7B0D-34E1-558CE4754180}"/>
              </a:ext>
            </a:extLst>
          </p:cNvPr>
          <p:cNvGrpSpPr/>
          <p:nvPr/>
        </p:nvGrpSpPr>
        <p:grpSpPr>
          <a:xfrm>
            <a:off x="6350899" y="4882179"/>
            <a:ext cx="3805616" cy="1098511"/>
            <a:chOff x="4807107" y="2188984"/>
            <a:chExt cx="4871261" cy="1219200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C458998B-8183-FAA4-F53B-FE54862F6614}"/>
                </a:ext>
              </a:extLst>
            </p:cNvPr>
            <p:cNvSpPr/>
            <p:nvPr/>
          </p:nvSpPr>
          <p:spPr>
            <a:xfrm>
              <a:off x="5563568" y="2188984"/>
              <a:ext cx="4114800" cy="12192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88ED9923-6887-C5B0-1074-F5D34E208FF4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5ACE31B0-512C-496F-6B1A-770E70AC04AD}"/>
                </a:ext>
              </a:extLst>
            </p:cNvPr>
            <p:cNvSpPr/>
            <p:nvPr/>
          </p:nvSpPr>
          <p:spPr>
            <a:xfrm>
              <a:off x="5152699" y="2386575"/>
              <a:ext cx="410868" cy="86372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913C66C2-3A46-7031-CC42-A9C9D7F8D5CA}"/>
                </a:ext>
              </a:extLst>
            </p:cNvPr>
            <p:cNvSpPr/>
            <p:nvPr/>
          </p:nvSpPr>
          <p:spPr>
            <a:xfrm>
              <a:off x="5002660" y="2378339"/>
              <a:ext cx="936271" cy="884332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7DCF6082-F7A2-EA4B-FC90-56BF4DE2321F}"/>
                </a:ext>
              </a:extLst>
            </p:cNvPr>
            <p:cNvSpPr/>
            <p:nvPr/>
          </p:nvSpPr>
          <p:spPr>
            <a:xfrm>
              <a:off x="4925307" y="2188984"/>
              <a:ext cx="1231900" cy="12192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7DC83DB5-B6D0-9E75-4D8B-FE4CBFD5A66F}"/>
                </a:ext>
              </a:extLst>
            </p:cNvPr>
            <p:cNvSpPr/>
            <p:nvPr/>
          </p:nvSpPr>
          <p:spPr>
            <a:xfrm>
              <a:off x="4807107" y="2378337"/>
              <a:ext cx="864695" cy="884334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sz="127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FF33EEC8-A57C-A98B-213B-F23EF6CB1816}"/>
                </a:ext>
              </a:extLst>
            </p:cNvPr>
            <p:cNvSpPr txBox="1"/>
            <p:nvPr/>
          </p:nvSpPr>
          <p:spPr>
            <a:xfrm>
              <a:off x="6181147" y="2362522"/>
              <a:ext cx="3451236" cy="853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0615" lvl="1" algn="just">
                <a:lnSpc>
                  <a:spcPct val="115000"/>
                </a:lnSpc>
              </a:pPr>
              <a:r>
                <a:rPr lang="es-PE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Línea Única de Atención de Casos de Desaparición de Personas - Línea 114 (Línea gratuita).</a:t>
              </a: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0975C13-6904-0716-5B87-C7990AE3F6E8}"/>
              </a:ext>
            </a:extLst>
          </p:cNvPr>
          <p:cNvSpPr txBox="1"/>
          <p:nvPr/>
        </p:nvSpPr>
        <p:spPr>
          <a:xfrm>
            <a:off x="1602606" y="3420526"/>
            <a:ext cx="487715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15" lvl="1" algn="just">
              <a:lnSpc>
                <a:spcPct val="115000"/>
              </a:lnSpc>
            </a:pPr>
            <a:r>
              <a:rPr lang="es-PE" sz="4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191B713-7266-B592-B8AE-C73D12D0A444}"/>
              </a:ext>
            </a:extLst>
          </p:cNvPr>
          <p:cNvSpPr txBox="1"/>
          <p:nvPr/>
        </p:nvSpPr>
        <p:spPr>
          <a:xfrm>
            <a:off x="1541822" y="5038538"/>
            <a:ext cx="675533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15" lvl="1" algn="just">
              <a:lnSpc>
                <a:spcPct val="115000"/>
              </a:lnSpc>
            </a:pPr>
            <a:r>
              <a:rPr lang="es-PE" sz="4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6283194-FB41-D226-8D45-107FBF3B5BD5}"/>
              </a:ext>
            </a:extLst>
          </p:cNvPr>
          <p:cNvSpPr txBox="1"/>
          <p:nvPr/>
        </p:nvSpPr>
        <p:spPr>
          <a:xfrm>
            <a:off x="6388307" y="3412172"/>
            <a:ext cx="675533" cy="8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15" lvl="1" algn="just">
              <a:lnSpc>
                <a:spcPct val="115000"/>
              </a:lnSpc>
            </a:pPr>
            <a:r>
              <a:rPr lang="es-PE" sz="4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2AA9D8E-D7E4-1241-CA26-A19BE87F202E}"/>
              </a:ext>
            </a:extLst>
          </p:cNvPr>
          <p:cNvSpPr txBox="1"/>
          <p:nvPr/>
        </p:nvSpPr>
        <p:spPr>
          <a:xfrm>
            <a:off x="6332254" y="5025622"/>
            <a:ext cx="675533" cy="8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15" lvl="1" algn="just">
              <a:lnSpc>
                <a:spcPct val="115000"/>
              </a:lnSpc>
            </a:pPr>
            <a:r>
              <a:rPr lang="es-PE" sz="4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855302-C804-DD91-184C-41DF01E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127"/>
            <a:ext cx="10515600" cy="938672"/>
          </a:xfrm>
        </p:spPr>
        <p:txBody>
          <a:bodyPr>
            <a:noAutofit/>
          </a:bodyPr>
          <a:lstStyle/>
          <a:p>
            <a:r>
              <a:rPr lang="es-ES" sz="3200" dirty="0"/>
              <a:t>Funcionamiento del Sistema de Búsqueda</a:t>
            </a:r>
            <a:endParaRPr lang="es-PE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C7ACFF4-B174-2550-BAC6-C70C31481D4B}"/>
              </a:ext>
            </a:extLst>
          </p:cNvPr>
          <p:cNvSpPr/>
          <p:nvPr/>
        </p:nvSpPr>
        <p:spPr>
          <a:xfrm>
            <a:off x="4675465" y="2682343"/>
            <a:ext cx="3171457" cy="20275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B5BC39-8D69-1800-D532-662F11D265B5}"/>
              </a:ext>
            </a:extLst>
          </p:cNvPr>
          <p:cNvSpPr txBox="1"/>
          <p:nvPr/>
        </p:nvSpPr>
        <p:spPr>
          <a:xfrm>
            <a:off x="838200" y="1841352"/>
            <a:ext cx="10301868" cy="3908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OPERATIVIDAD POLICIAL: INVESTIGACIÓN Y BÚSQUEDA DEL DESAPARECIDO(A)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1600" kern="1200" dirty="0">
              <a:solidFill>
                <a:srgbClr val="01164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nillo 1">
            <a:extLst>
              <a:ext uri="{FF2B5EF4-FFF2-40B4-BE49-F238E27FC236}">
                <a16:creationId xmlns:a16="http://schemas.microsoft.com/office/drawing/2014/main" id="{D21126C0-66FF-7AB2-5B3E-C6322BFA9C26}"/>
              </a:ext>
            </a:extLst>
          </p:cNvPr>
          <p:cNvSpPr/>
          <p:nvPr/>
        </p:nvSpPr>
        <p:spPr>
          <a:xfrm>
            <a:off x="3968793" y="2501154"/>
            <a:ext cx="3960000" cy="3960000"/>
          </a:xfrm>
          <a:prstGeom prst="donut">
            <a:avLst>
              <a:gd name="adj" fmla="val 13453"/>
            </a:avLst>
          </a:prstGeom>
          <a:solidFill>
            <a:srgbClr val="233D79"/>
          </a:solidFill>
          <a:ln>
            <a:solidFill>
              <a:srgbClr val="233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7AC7E1-32D8-3636-9082-F0D47AC1036A}"/>
              </a:ext>
            </a:extLst>
          </p:cNvPr>
          <p:cNvSpPr/>
          <p:nvPr/>
        </p:nvSpPr>
        <p:spPr>
          <a:xfrm>
            <a:off x="5138793" y="3671154"/>
            <a:ext cx="1620000" cy="1620000"/>
          </a:xfrm>
          <a:prstGeom prst="ellipse">
            <a:avLst/>
          </a:prstGeom>
          <a:solidFill>
            <a:srgbClr val="233D79"/>
          </a:solidFill>
          <a:ln>
            <a:solidFill>
              <a:srgbClr val="233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3.</a:t>
            </a:r>
          </a:p>
          <a:p>
            <a:pPr algn="ctr"/>
            <a:r>
              <a:rPr lang="es-ES_tradnl" sz="2400" b="1" dirty="0"/>
              <a:t>LÍNEA 114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6FE4A3E6-42D0-B1D0-1B19-8177098EE292}"/>
              </a:ext>
            </a:extLst>
          </p:cNvPr>
          <p:cNvSpPr/>
          <p:nvPr/>
        </p:nvSpPr>
        <p:spPr>
          <a:xfrm>
            <a:off x="3195235" y="2682343"/>
            <a:ext cx="2099045" cy="1196788"/>
          </a:xfrm>
          <a:prstGeom prst="roundRect">
            <a:avLst/>
          </a:prstGeom>
          <a:solidFill>
            <a:srgbClr val="E2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RENIPED</a:t>
            </a:r>
          </a:p>
          <a:p>
            <a:pPr>
              <a:tabLst>
                <a:tab pos="1778000" algn="l"/>
              </a:tabLst>
            </a:pPr>
            <a:r>
              <a:rPr lang="es-P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Registro Nacional de Información de Personas Desaparecidas</a:t>
            </a:r>
            <a:endParaRPr lang="es-ES_tradnl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2A74C67-C37E-B4B1-86E3-5DE6D2D09436}"/>
              </a:ext>
            </a:extLst>
          </p:cNvPr>
          <p:cNvSpPr/>
          <p:nvPr/>
        </p:nvSpPr>
        <p:spPr>
          <a:xfrm>
            <a:off x="6603307" y="2682343"/>
            <a:ext cx="2032158" cy="1196788"/>
          </a:xfrm>
          <a:prstGeom prst="roundRect">
            <a:avLst/>
          </a:prstGeom>
          <a:solidFill>
            <a:srgbClr val="E2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PORTAL WEB</a:t>
            </a:r>
          </a:p>
          <a:p>
            <a:r>
              <a:rPr lang="es-PE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oficial de Personas Desaparecidas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86F5F75-6C38-687F-3CE2-DA3A7019486E}"/>
              </a:ext>
            </a:extLst>
          </p:cNvPr>
          <p:cNvSpPr/>
          <p:nvPr/>
        </p:nvSpPr>
        <p:spPr>
          <a:xfrm>
            <a:off x="4623104" y="5759026"/>
            <a:ext cx="2559763" cy="788222"/>
          </a:xfrm>
          <a:prstGeom prst="roundRect">
            <a:avLst/>
          </a:prstGeom>
          <a:solidFill>
            <a:srgbClr val="E2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SISTEMA INFORMÁTICO</a:t>
            </a:r>
          </a:p>
          <a:p>
            <a:r>
              <a:rPr lang="es-P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 activación Alertas de Emergencia.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7E8C6CC4-D549-F0FD-7632-C36A651DBAA9}"/>
              </a:ext>
            </a:extLst>
          </p:cNvPr>
          <p:cNvSpPr/>
          <p:nvPr/>
        </p:nvSpPr>
        <p:spPr>
          <a:xfrm>
            <a:off x="838200" y="2501154"/>
            <a:ext cx="2174652" cy="40460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7336F00-8313-96E4-1333-4868A65CF352}"/>
              </a:ext>
            </a:extLst>
          </p:cNvPr>
          <p:cNvSpPr/>
          <p:nvPr/>
        </p:nvSpPr>
        <p:spPr>
          <a:xfrm>
            <a:off x="8965416" y="2501154"/>
            <a:ext cx="2174652" cy="40460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2C6B4F-C6A5-D0C7-5CEF-29FFE1C32637}"/>
              </a:ext>
            </a:extLst>
          </p:cNvPr>
          <p:cNvSpPr txBox="1"/>
          <p:nvPr/>
        </p:nvSpPr>
        <p:spPr>
          <a:xfrm>
            <a:off x="1054854" y="2766577"/>
            <a:ext cx="174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latin typeface="Century Gothic" panose="020B0502020202020204" pitchFamily="34" charset="0"/>
                <a:cs typeface="Calibri" panose="020F0502020204030204" pitchFamily="34" charset="0"/>
              </a:rPr>
              <a:t>Herramientas Informáticas implementadas por la PNP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A4E5A07-2998-DED2-29F9-53DAD31220E6}"/>
              </a:ext>
            </a:extLst>
          </p:cNvPr>
          <p:cNvSpPr/>
          <p:nvPr/>
        </p:nvSpPr>
        <p:spPr>
          <a:xfrm>
            <a:off x="1054854" y="3959726"/>
            <a:ext cx="1741344" cy="24100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7C780B20-D015-CE08-2CA7-2710B338A48C}"/>
              </a:ext>
            </a:extLst>
          </p:cNvPr>
          <p:cNvSpPr/>
          <p:nvPr/>
        </p:nvSpPr>
        <p:spPr>
          <a:xfrm>
            <a:off x="9182070" y="3025618"/>
            <a:ext cx="1741344" cy="7566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D. L. N° 1428</a:t>
            </a:r>
          </a:p>
          <a:p>
            <a:pPr algn="ctr"/>
            <a:r>
              <a:rPr lang="es-PE" sz="1100" dirty="0">
                <a:latin typeface="Calibri" panose="020F0502020204030204" pitchFamily="34" charset="0"/>
                <a:cs typeface="Calibri" panose="020F0502020204030204" pitchFamily="34" charset="0"/>
              </a:rPr>
              <a:t>Atención de casos de Desaparición de Personas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3656D33-3D6E-5FB8-FF36-3C9489F76D08}"/>
              </a:ext>
            </a:extLst>
          </p:cNvPr>
          <p:cNvSpPr/>
          <p:nvPr/>
        </p:nvSpPr>
        <p:spPr>
          <a:xfrm>
            <a:off x="1148699" y="4230636"/>
            <a:ext cx="1534522" cy="186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Funcionan de manera permanente, las 24 interrumpidas de los 365 días del año.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A82D797-A5D7-52AF-8DF4-C3FF5EA77D8F}"/>
              </a:ext>
            </a:extLst>
          </p:cNvPr>
          <p:cNvSpPr txBox="1"/>
          <p:nvPr/>
        </p:nvSpPr>
        <p:spPr>
          <a:xfrm>
            <a:off x="9155949" y="2581646"/>
            <a:ext cx="1741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Marco Legal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1D3B1AB1-68DD-4AC0-BD5B-718E8330A8E3}"/>
              </a:ext>
            </a:extLst>
          </p:cNvPr>
          <p:cNvSpPr/>
          <p:nvPr/>
        </p:nvSpPr>
        <p:spPr>
          <a:xfrm>
            <a:off x="9182070" y="3947456"/>
            <a:ext cx="1741344" cy="7566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Ley N° 28022</a:t>
            </a:r>
          </a:p>
          <a:p>
            <a:pPr algn="ctr"/>
            <a:r>
              <a:rPr lang="es-PE" sz="1150" dirty="0">
                <a:latin typeface="Calibri" panose="020F0502020204030204" pitchFamily="34" charset="0"/>
                <a:cs typeface="Calibri" panose="020F0502020204030204" pitchFamily="34" charset="0"/>
              </a:rPr>
              <a:t>Ley que crea el RENIPED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2F91F865-146A-1A06-89DF-23C65B869F79}"/>
              </a:ext>
            </a:extLst>
          </p:cNvPr>
          <p:cNvSpPr/>
          <p:nvPr/>
        </p:nvSpPr>
        <p:spPr>
          <a:xfrm>
            <a:off x="9182070" y="4786432"/>
            <a:ext cx="1741344" cy="7566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D.L. N° 1182</a:t>
            </a:r>
          </a:p>
          <a:p>
            <a:pPr algn="ctr"/>
            <a:r>
              <a:rPr lang="es-PE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Geolocalización de equipos móviles</a:t>
            </a:r>
          </a:p>
        </p:txBody>
      </p: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AA501E57-816A-8439-C872-B96B3CE7DDF8}"/>
              </a:ext>
            </a:extLst>
          </p:cNvPr>
          <p:cNvSpPr/>
          <p:nvPr/>
        </p:nvSpPr>
        <p:spPr>
          <a:xfrm>
            <a:off x="9182070" y="5651816"/>
            <a:ext cx="1741344" cy="75662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latin typeface="Calibri" panose="020F0502020204030204" pitchFamily="34" charset="0"/>
                <a:cs typeface="Calibri" panose="020F0502020204030204" pitchFamily="34" charset="0"/>
              </a:rPr>
              <a:t>Ley N° 30364</a:t>
            </a:r>
          </a:p>
          <a:p>
            <a:pPr algn="ctr"/>
            <a:r>
              <a:rPr lang="es-PE" sz="1200" dirty="0">
                <a:latin typeface="Calibri" panose="020F0502020204030204" pitchFamily="34" charset="0"/>
                <a:cs typeface="Calibri" panose="020F0502020204030204" pitchFamily="34" charset="0"/>
              </a:rPr>
              <a:t>Contra la violencia hacia la mujer</a:t>
            </a:r>
          </a:p>
        </p:txBody>
      </p:sp>
    </p:spTree>
    <p:extLst>
      <p:ext uri="{BB962C8B-B14F-4D97-AF65-F5344CB8AC3E}">
        <p14:creationId xmlns:p14="http://schemas.microsoft.com/office/powerpoint/2010/main" val="37007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855302-C804-DD91-184C-41DF01E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127"/>
            <a:ext cx="10515600" cy="938672"/>
          </a:xfrm>
        </p:spPr>
        <p:txBody>
          <a:bodyPr>
            <a:noAutofit/>
          </a:bodyPr>
          <a:lstStyle/>
          <a:p>
            <a:r>
              <a:rPr lang="es-ES" sz="3200" dirty="0"/>
              <a:t>Componente 1: RENIPED</a:t>
            </a:r>
            <a:endParaRPr lang="es-PE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B5BC39-8D69-1800-D532-662F11D265B5}"/>
              </a:ext>
            </a:extLst>
          </p:cNvPr>
          <p:cNvSpPr txBox="1"/>
          <p:nvPr/>
        </p:nvSpPr>
        <p:spPr>
          <a:xfrm>
            <a:off x="1011669" y="1709523"/>
            <a:ext cx="10301868" cy="3908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6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Registro Nacional de Información de Personas Desaparecidas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1600" kern="1200" dirty="0">
              <a:solidFill>
                <a:srgbClr val="011643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7E8C6CC4-D549-F0FD-7632-C36A651DBAA9}"/>
              </a:ext>
            </a:extLst>
          </p:cNvPr>
          <p:cNvSpPr/>
          <p:nvPr/>
        </p:nvSpPr>
        <p:spPr>
          <a:xfrm>
            <a:off x="838200" y="2364059"/>
            <a:ext cx="3098180" cy="41831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2C6B4F-C6A5-D0C7-5CEF-29FFE1C32637}"/>
              </a:ext>
            </a:extLst>
          </p:cNvPr>
          <p:cNvSpPr txBox="1"/>
          <p:nvPr/>
        </p:nvSpPr>
        <p:spPr>
          <a:xfrm>
            <a:off x="946525" y="2587587"/>
            <a:ext cx="288152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PE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Decreto Supremo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13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003-2019-IN</a:t>
            </a:r>
          </a:p>
          <a:p>
            <a:pPr algn="ctr"/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Reglamento Decreto Legislativo </a:t>
            </a:r>
            <a:r>
              <a:rPr kumimoji="0" lang="es-ES" sz="105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1428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A4E5A07-2998-DED2-29F9-53DAD31220E6}"/>
              </a:ext>
            </a:extLst>
          </p:cNvPr>
          <p:cNvSpPr/>
          <p:nvPr/>
        </p:nvSpPr>
        <p:spPr>
          <a:xfrm>
            <a:off x="1011669" y="3212520"/>
            <a:ext cx="2751240" cy="312608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Artículo 15.-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 de Búsqueda de Personas Desaparecidas: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42875" marR="0" lvl="0" indent="-142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Registro Nacional de Información de Personas Desaparecidas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s-PE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1908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s-PE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Calibri" panose="020F0502020204030204" pitchFamily="34" charset="0"/>
              </a:rPr>
              <a:t>Base de datos que contiene información unificada, centralizada y organizada acerca de personas desaparecidas y de aquellas que fueran localizadas, a nivel nacional. </a:t>
            </a:r>
            <a:br>
              <a:rPr kumimoji="0" lang="es-PE" sz="1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Calibri" panose="020F0502020204030204" pitchFamily="34" charset="0"/>
              </a:rPr>
            </a:br>
            <a:r>
              <a:rPr kumimoji="0" lang="es-PE" sz="13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cs typeface="Calibri" panose="020F0502020204030204" pitchFamily="34" charset="0"/>
              </a:rPr>
              <a:t>Es administrado por la PNP.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932737-8F84-C61C-5608-ED4761197657}"/>
              </a:ext>
            </a:extLst>
          </p:cNvPr>
          <p:cNvSpPr txBox="1"/>
          <p:nvPr/>
        </p:nvSpPr>
        <p:spPr>
          <a:xfrm>
            <a:off x="8035905" y="3904455"/>
            <a:ext cx="160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Almacenamiento</a:t>
            </a:r>
            <a:r>
              <a:rPr kumimoji="0" lang="es-PE" sz="1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Base de Datos de Personas Desaparecidas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CA2684-08C8-6BD6-FA47-6368AF3BDDBD}"/>
              </a:ext>
            </a:extLst>
          </p:cNvPr>
          <p:cNvSpPr txBox="1"/>
          <p:nvPr/>
        </p:nvSpPr>
        <p:spPr>
          <a:xfrm>
            <a:off x="9094967" y="5717423"/>
            <a:ext cx="150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Portal web de Personas Desaparecidas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Información Pública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A8063F6-F1DE-D739-BBEB-2DF7E7FADD0D}"/>
              </a:ext>
            </a:extLst>
          </p:cNvPr>
          <p:cNvSpPr txBox="1"/>
          <p:nvPr/>
        </p:nvSpPr>
        <p:spPr>
          <a:xfrm>
            <a:off x="4691364" y="3904455"/>
            <a:ext cx="161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Personal policial de Comisarías, DEPINCRI y DIVIBPD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E9AF2A5-12EA-2C2B-8763-4CD1F126B80D}"/>
              </a:ext>
            </a:extLst>
          </p:cNvPr>
          <p:cNvGrpSpPr/>
          <p:nvPr/>
        </p:nvGrpSpPr>
        <p:grpSpPr>
          <a:xfrm>
            <a:off x="6545087" y="4163979"/>
            <a:ext cx="1217421" cy="1257974"/>
            <a:chOff x="8200214" y="1772789"/>
            <a:chExt cx="4096561" cy="4012427"/>
          </a:xfrm>
        </p:grpSpPr>
        <p:pic>
          <p:nvPicPr>
            <p:cNvPr id="23" name="Picture 4" descr="símbolo de interfaz de configuración de computadora de una ...">
              <a:extLst>
                <a:ext uri="{FF2B5EF4-FFF2-40B4-BE49-F238E27FC236}">
                  <a16:creationId xmlns:a16="http://schemas.microsoft.com/office/drawing/2014/main" id="{F916E711-F352-8CE8-797F-4301C1D56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214" y="1772789"/>
              <a:ext cx="4096561" cy="401242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93F1252-41EC-E268-323C-92E84D9CDFC4}"/>
                </a:ext>
              </a:extLst>
            </p:cNvPr>
            <p:cNvGrpSpPr/>
            <p:nvPr/>
          </p:nvGrpSpPr>
          <p:grpSpPr>
            <a:xfrm>
              <a:off x="8358428" y="2157349"/>
              <a:ext cx="3833572" cy="2487083"/>
              <a:chOff x="5260429" y="1397783"/>
              <a:chExt cx="6515650" cy="3349501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82257C5C-BD78-14D3-CD35-ECD46015B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429" y="1455594"/>
                <a:ext cx="6515650" cy="3291690"/>
              </a:xfrm>
              <a:prstGeom prst="rect">
                <a:avLst/>
              </a:prstGeom>
            </p:spPr>
          </p:pic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904B7F79-C52A-4DD2-03D5-8DF302BAFFC1}"/>
                  </a:ext>
                </a:extLst>
              </p:cNvPr>
              <p:cNvSpPr txBox="1"/>
              <p:nvPr/>
            </p:nvSpPr>
            <p:spPr>
              <a:xfrm>
                <a:off x="5495166" y="1397783"/>
                <a:ext cx="6237150" cy="79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33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RENIPED</a:t>
                </a:r>
              </a:p>
            </p:txBody>
          </p:sp>
        </p:grp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41C32D-BB32-CACE-EEE5-9D46CCDCA94F}"/>
              </a:ext>
            </a:extLst>
          </p:cNvPr>
          <p:cNvSpPr txBox="1"/>
          <p:nvPr/>
        </p:nvSpPr>
        <p:spPr>
          <a:xfrm>
            <a:off x="6409800" y="5488662"/>
            <a:ext cx="150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Área </a:t>
            </a:r>
            <a:r>
              <a:rPr kumimoji="0" lang="es-P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Informática del RENIPED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C51F07A-13DE-5BC7-1471-C21805F9E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" b="100000" l="2767" r="97628">
                        <a14:foregroundMark x1="36759" y1="11034" x2="36759" y2="11034"/>
                        <a14:foregroundMark x1="45455" y1="11379" x2="45455" y2="11379"/>
                        <a14:foregroundMark x1="44269" y1="37931" x2="44269" y2="37931"/>
                        <a14:foregroundMark x1="59684" y1="41379" x2="59684" y2="41379"/>
                        <a14:foregroundMark x1="77470" y1="32414" x2="77470" y2="32414"/>
                        <a14:foregroundMark x1="86166" y1="22759" x2="86166" y2="22759"/>
                        <a14:foregroundMark x1="79447" y1="21034" x2="79447" y2="21034"/>
                        <a14:foregroundMark x1="80632" y1="25862" x2="80632" y2="25862"/>
                        <a14:foregroundMark x1="81028" y1="47931" x2="81028" y2="47931"/>
                        <a14:foregroundMark x1="60079" y1="61724" x2="60079" y2="61724"/>
                        <a14:foregroundMark x1="60079" y1="63103" x2="60079" y2="63103"/>
                        <a14:foregroundMark x1="39526" y1="23103" x2="39526" y2="23103"/>
                        <a14:foregroundMark x1="36759" y1="13448" x2="36759" y2="13448"/>
                        <a14:foregroundMark x1="56126" y1="40690" x2="56126" y2="40690"/>
                        <a14:foregroundMark x1="55336" y1="40000" x2="55336" y2="40000"/>
                        <a14:foregroundMark x1="54545" y1="37931" x2="54545" y2="37931"/>
                        <a14:foregroundMark x1="54941" y1="36897" x2="54941" y2="36897"/>
                        <a14:foregroundMark x1="55336" y1="36552" x2="55336" y2="36552"/>
                        <a14:foregroundMark x1="55336" y1="42414" x2="55336" y2="42414"/>
                        <a14:foregroundMark x1="59684" y1="44828" x2="59684" y2="44828"/>
                        <a14:foregroundMark x1="75099" y1="46897" x2="75099" y2="46897"/>
                        <a14:foregroundMark x1="75099" y1="46897" x2="75099" y2="46897"/>
                        <a14:foregroundMark x1="59289" y1="46897" x2="59289" y2="46897"/>
                        <a14:foregroundMark x1="55336" y1="45172" x2="55336" y2="45172"/>
                        <a14:foregroundMark x1="55731" y1="45862" x2="55731" y2="45862"/>
                        <a14:foregroundMark x1="41107" y1="38966" x2="41107" y2="38966"/>
                        <a14:foregroundMark x1="42688" y1="16207" x2="42688" y2="16207"/>
                        <a14:foregroundMark x1="42688" y1="15172" x2="42688" y2="15172"/>
                        <a14:foregroundMark x1="40316" y1="15862" x2="40316" y2="15862"/>
                        <a14:foregroundMark x1="39130" y1="16207" x2="39130" y2="16207"/>
                        <a14:foregroundMark x1="35573" y1="16207" x2="35573" y2="16207"/>
                        <a14:foregroundMark x1="33992" y1="16207" x2="33992" y2="16207"/>
                        <a14:foregroundMark x1="32016" y1="16552" x2="32016" y2="16552"/>
                        <a14:foregroundMark x1="47826" y1="15862" x2="47826" y2="15862"/>
                        <a14:foregroundMark x1="48617" y1="16207" x2="48617" y2="16207"/>
                        <a14:foregroundMark x1="49012" y1="16207" x2="49012" y2="16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9192" y="2836589"/>
            <a:ext cx="1116808" cy="10320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E1A7A0-65E3-081A-77AC-DB13321F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64" y="2860482"/>
            <a:ext cx="789303" cy="7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1777C19-E41A-BDDE-9CA6-E1BF1D5E31B8}"/>
              </a:ext>
            </a:extLst>
          </p:cNvPr>
          <p:cNvGrpSpPr/>
          <p:nvPr/>
        </p:nvGrpSpPr>
        <p:grpSpPr>
          <a:xfrm>
            <a:off x="9846905" y="4019560"/>
            <a:ext cx="1217421" cy="1437857"/>
            <a:chOff x="9973923" y="2600711"/>
            <a:chExt cx="1139929" cy="1228476"/>
          </a:xfrm>
        </p:grpSpPr>
        <p:pic>
          <p:nvPicPr>
            <p:cNvPr id="10" name="Picture 4" descr="símbolo de interfaz de configuración de computadora de una ...">
              <a:extLst>
                <a:ext uri="{FF2B5EF4-FFF2-40B4-BE49-F238E27FC236}">
                  <a16:creationId xmlns:a16="http://schemas.microsoft.com/office/drawing/2014/main" id="{76CACDF2-A115-FD1F-F39C-C4CC3790E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923" y="2600711"/>
              <a:ext cx="1139929" cy="122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E118104-990B-F17F-6F1B-AF8461F0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2078" y="2773595"/>
              <a:ext cx="1033880" cy="647886"/>
            </a:xfrm>
            <a:prstGeom prst="rect">
              <a:avLst/>
            </a:prstGeom>
          </p:spPr>
        </p:pic>
      </p:grpSp>
      <p:sp>
        <p:nvSpPr>
          <p:cNvPr id="33" name="Arco 32">
            <a:extLst>
              <a:ext uri="{FF2B5EF4-FFF2-40B4-BE49-F238E27FC236}">
                <a16:creationId xmlns:a16="http://schemas.microsoft.com/office/drawing/2014/main" id="{A064F75F-D5EC-7A62-3A2A-DE2231F6D9CC}"/>
              </a:ext>
            </a:extLst>
          </p:cNvPr>
          <p:cNvSpPr/>
          <p:nvPr/>
        </p:nvSpPr>
        <p:spPr>
          <a:xfrm>
            <a:off x="6336470" y="3409786"/>
            <a:ext cx="1659455" cy="1820337"/>
          </a:xfrm>
          <a:prstGeom prst="arc">
            <a:avLst>
              <a:gd name="adj1" fmla="val 11079201"/>
              <a:gd name="adj2" fmla="val 0"/>
            </a:avLst>
          </a:prstGeom>
          <a:ln w="38100">
            <a:solidFill>
              <a:srgbClr val="233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54DC45E0-6C13-8E44-C039-C9BE67BE452E}"/>
              </a:ext>
            </a:extLst>
          </p:cNvPr>
          <p:cNvSpPr/>
          <p:nvPr/>
        </p:nvSpPr>
        <p:spPr>
          <a:xfrm rot="10800000">
            <a:off x="4581665" y="3229922"/>
            <a:ext cx="1759107" cy="1845155"/>
          </a:xfrm>
          <a:prstGeom prst="arc">
            <a:avLst>
              <a:gd name="adj1" fmla="val 11079201"/>
              <a:gd name="adj2" fmla="val 21559708"/>
            </a:avLst>
          </a:prstGeom>
          <a:ln w="38100">
            <a:solidFill>
              <a:srgbClr val="E2A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Arco 34">
            <a:extLst>
              <a:ext uri="{FF2B5EF4-FFF2-40B4-BE49-F238E27FC236}">
                <a16:creationId xmlns:a16="http://schemas.microsoft.com/office/drawing/2014/main" id="{A1FE49EC-E199-7BF0-5D31-8866AE6758B9}"/>
              </a:ext>
            </a:extLst>
          </p:cNvPr>
          <p:cNvSpPr/>
          <p:nvPr/>
        </p:nvSpPr>
        <p:spPr>
          <a:xfrm>
            <a:off x="9651078" y="3519418"/>
            <a:ext cx="1659455" cy="1820337"/>
          </a:xfrm>
          <a:prstGeom prst="arc">
            <a:avLst>
              <a:gd name="adj1" fmla="val 11079201"/>
              <a:gd name="adj2" fmla="val 0"/>
            </a:avLst>
          </a:prstGeom>
          <a:ln w="38100">
            <a:solidFill>
              <a:srgbClr val="03A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ABBBE26A-1E3D-1AA6-1C8C-59CE226A7AD9}"/>
              </a:ext>
            </a:extLst>
          </p:cNvPr>
          <p:cNvSpPr/>
          <p:nvPr/>
        </p:nvSpPr>
        <p:spPr>
          <a:xfrm rot="10800000">
            <a:off x="7995925" y="3387835"/>
            <a:ext cx="1659455" cy="1820337"/>
          </a:xfrm>
          <a:prstGeom prst="arc">
            <a:avLst>
              <a:gd name="adj1" fmla="val 11079201"/>
              <a:gd name="adj2" fmla="val 0"/>
            </a:avLst>
          </a:prstGeom>
          <a:ln w="38100">
            <a:solidFill>
              <a:srgbClr val="FF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D30C414-D4ED-DC9E-4196-B04D6926BE7A}"/>
              </a:ext>
            </a:extLst>
          </p:cNvPr>
          <p:cNvSpPr txBox="1"/>
          <p:nvPr/>
        </p:nvSpPr>
        <p:spPr>
          <a:xfrm>
            <a:off x="10455616" y="5735179"/>
            <a:ext cx="150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kern="1200" noProof="0" dirty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Excepción: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Inform. Reservada</a:t>
            </a:r>
            <a:r>
              <a:rPr kumimoji="0" lang="es-PE" sz="1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(Ley de protección de datos personales)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EB0EC15-73AD-2A03-8EF2-3F649C9C2E50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 flipH="1">
            <a:off x="9846905" y="5457417"/>
            <a:ext cx="608711" cy="260006"/>
          </a:xfrm>
          <a:prstGeom prst="straightConnector1">
            <a:avLst/>
          </a:prstGeom>
          <a:ln w="28575">
            <a:solidFill>
              <a:srgbClr val="03A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677D666-1AA1-E8FC-F7F1-42E53AE7A2CC}"/>
              </a:ext>
            </a:extLst>
          </p:cNvPr>
          <p:cNvCxnSpPr>
            <a:cxnSpLocks/>
            <a:stCxn id="10" idx="2"/>
            <a:endCxn id="39" idx="0"/>
          </p:cNvCxnSpPr>
          <p:nvPr/>
        </p:nvCxnSpPr>
        <p:spPr>
          <a:xfrm>
            <a:off x="10455616" y="5457417"/>
            <a:ext cx="751938" cy="277762"/>
          </a:xfrm>
          <a:prstGeom prst="straightConnector1">
            <a:avLst/>
          </a:prstGeom>
          <a:ln w="28575">
            <a:solidFill>
              <a:srgbClr val="03A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855302-C804-DD91-184C-41DF01E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24180"/>
            <a:ext cx="10515600" cy="938672"/>
          </a:xfrm>
        </p:spPr>
        <p:txBody>
          <a:bodyPr>
            <a:noAutofit/>
          </a:bodyPr>
          <a:lstStyle/>
          <a:p>
            <a:r>
              <a:rPr lang="es-ES" sz="3200" dirty="0"/>
              <a:t>Componente 2: </a:t>
            </a:r>
            <a:r>
              <a:rPr lang="es-ES" sz="2800" dirty="0"/>
              <a:t>Portal Web de Personas desaparecidas</a:t>
            </a:r>
            <a:endParaRPr lang="es-PE" sz="2800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7E8C6CC4-D549-F0FD-7632-C36A651DBAA9}"/>
              </a:ext>
            </a:extLst>
          </p:cNvPr>
          <p:cNvSpPr/>
          <p:nvPr/>
        </p:nvSpPr>
        <p:spPr>
          <a:xfrm>
            <a:off x="723900" y="2118475"/>
            <a:ext cx="3577814" cy="41831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2C6B4F-C6A5-D0C7-5CEF-29FFE1C32637}"/>
              </a:ext>
            </a:extLst>
          </p:cNvPr>
          <p:cNvSpPr txBox="1"/>
          <p:nvPr/>
        </p:nvSpPr>
        <p:spPr>
          <a:xfrm>
            <a:off x="1033957" y="2364059"/>
            <a:ext cx="288152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PE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Decreto Supremo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13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003-2019-IN</a:t>
            </a:r>
          </a:p>
          <a:p>
            <a:pPr algn="ctr"/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Reglamento Decreto Legislativo </a:t>
            </a:r>
            <a:r>
              <a:rPr kumimoji="0" lang="es-ES" sz="105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1428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A4E5A07-2998-DED2-29F9-53DAD31220E6}"/>
              </a:ext>
            </a:extLst>
          </p:cNvPr>
          <p:cNvSpPr/>
          <p:nvPr/>
        </p:nvSpPr>
        <p:spPr>
          <a:xfrm>
            <a:off x="911254" y="2990499"/>
            <a:ext cx="3126935" cy="312608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Artículo 15.-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 de Búsqueda de Personas Desaparecidas:</a:t>
            </a:r>
          </a:p>
          <a:p>
            <a:pPr marL="142875" lvl="0" defTabSz="914400">
              <a:tabLst>
                <a:tab pos="266700" algn="l"/>
              </a:tabLst>
              <a:defRPr/>
            </a:pPr>
            <a:endParaRPr lang="es-PE" sz="13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" lvl="0" indent="-130175" defTabSz="914400">
              <a:tabLst>
                <a:tab pos="266700" algn="l"/>
              </a:tabLst>
              <a:defRPr/>
            </a:pPr>
            <a:r>
              <a:rPr kumimoji="0" lang="es-PE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Portal de Personas Desaparecidas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.-</a:t>
            </a:r>
            <a:endParaRPr kumimoji="0" lang="es-PE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428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 un sitio web que ofrece (…)</a:t>
            </a:r>
            <a:r>
              <a:rPr kumimoji="0" lang="es-ES" sz="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forma fácil e integrada, información que facilita la búsqueda y ubicación de personas denunciadas como desaparecidas. </a:t>
            </a:r>
            <a:r>
              <a:rPr kumimoji="0" lang="es-ES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Contiene las Notas de Alerta, Alertas de Emergencia, estadística, preguntas frecuentes y material de orientación al ciudadano ante la PNP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lang="es-PE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Es administrado por el MININTER y la PNP registra la información.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CCA1679-491B-B3C7-290F-5E0E86FB0C7F}"/>
              </a:ext>
            </a:extLst>
          </p:cNvPr>
          <p:cNvGrpSpPr/>
          <p:nvPr/>
        </p:nvGrpSpPr>
        <p:grpSpPr>
          <a:xfrm>
            <a:off x="4898868" y="2015478"/>
            <a:ext cx="4019312" cy="4389181"/>
            <a:chOff x="5924592" y="2364059"/>
            <a:chExt cx="3577814" cy="357781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7C17181-5B1A-59C8-B52E-7C7FBE955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592" y="2364059"/>
              <a:ext cx="3577814" cy="357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16BFF96-128C-587E-16F1-7BCCB3D9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2142" y="3099758"/>
              <a:ext cx="2841858" cy="1747652"/>
            </a:xfrm>
            <a:prstGeom prst="rect">
              <a:avLst/>
            </a:prstGeom>
          </p:spPr>
        </p:pic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32E3A355-6E76-A54F-C749-87AE538F0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/>
          <a:stretch/>
        </p:blipFill>
        <p:spPr bwMode="auto">
          <a:xfrm>
            <a:off x="9385867" y="3850920"/>
            <a:ext cx="1853633" cy="2530249"/>
          </a:xfrm>
          <a:prstGeom prst="rect">
            <a:avLst/>
          </a:prstGeom>
          <a:ln w="3175">
            <a:solidFill>
              <a:srgbClr val="ECECE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8628CB-A9B4-1587-9FA9-F6F2D7513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4" t="7787" r="3646" b="5376"/>
          <a:stretch/>
        </p:blipFill>
        <p:spPr>
          <a:xfrm>
            <a:off x="9385867" y="2118475"/>
            <a:ext cx="1853633" cy="119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>
            <a:extLst>
              <a:ext uri="{FF2B5EF4-FFF2-40B4-BE49-F238E27FC236}">
                <a16:creationId xmlns:a16="http://schemas.microsoft.com/office/drawing/2014/main" id="{08507404-F88A-D65A-2733-8C3272D2DBA4}"/>
              </a:ext>
            </a:extLst>
          </p:cNvPr>
          <p:cNvSpPr/>
          <p:nvPr/>
        </p:nvSpPr>
        <p:spPr>
          <a:xfrm>
            <a:off x="6619556" y="4569896"/>
            <a:ext cx="4355912" cy="1731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3855302-C804-DD91-184C-41DF01E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24180"/>
            <a:ext cx="10781802" cy="938672"/>
          </a:xfrm>
        </p:spPr>
        <p:txBody>
          <a:bodyPr>
            <a:noAutofit/>
          </a:bodyPr>
          <a:lstStyle/>
          <a:p>
            <a:r>
              <a:rPr lang="es-ES" sz="3200" dirty="0"/>
              <a:t>Componente 3: Activación de alerta de emergencia</a:t>
            </a:r>
            <a:endParaRPr lang="es-PE" sz="2800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7E8C6CC4-D549-F0FD-7632-C36A651DBAA9}"/>
              </a:ext>
            </a:extLst>
          </p:cNvPr>
          <p:cNvSpPr/>
          <p:nvPr/>
        </p:nvSpPr>
        <p:spPr>
          <a:xfrm>
            <a:off x="421106" y="2118475"/>
            <a:ext cx="3775630" cy="43184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2C6B4F-C6A5-D0C7-5CEF-29FFE1C32637}"/>
              </a:ext>
            </a:extLst>
          </p:cNvPr>
          <p:cNvSpPr txBox="1"/>
          <p:nvPr/>
        </p:nvSpPr>
        <p:spPr>
          <a:xfrm>
            <a:off x="1033957" y="2364059"/>
            <a:ext cx="288152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PE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Decreto Supremo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ES" sz="13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003-2019-IN</a:t>
            </a:r>
          </a:p>
          <a:p>
            <a:pPr algn="ctr"/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Reglamento Decreto Legislativo </a:t>
            </a:r>
            <a:r>
              <a:rPr kumimoji="0" lang="es-ES" sz="105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N°</a:t>
            </a:r>
            <a:r>
              <a:rPr kumimoji="0" lang="es-ES" sz="105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1428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FA4E5A07-2998-DED2-29F9-53DAD31220E6}"/>
              </a:ext>
            </a:extLst>
          </p:cNvPr>
          <p:cNvSpPr/>
          <p:nvPr/>
        </p:nvSpPr>
        <p:spPr>
          <a:xfrm>
            <a:off x="617482" y="2952200"/>
            <a:ext cx="3385807" cy="3257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Artículo 15.- 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 de Búsqueda de Personas Desaparecidas:</a:t>
            </a:r>
          </a:p>
          <a:p>
            <a:pPr marL="142875" lvl="0" defTabSz="914400">
              <a:tabLst>
                <a:tab pos="266700" algn="l"/>
              </a:tabLst>
              <a:defRPr/>
            </a:pPr>
            <a:endParaRPr lang="es-PE" sz="13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113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s-ES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12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Sistema informático para la         activación de la Alerta de Emergencia por la desaparición de niños, niñas y adolescentes y Mujeres Víctimas de Violencia o situación de alto riesgo.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45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 a cargo de la PNP que permite </a:t>
            </a: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almacenar, procesar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información, </a:t>
            </a: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activar y difundir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Alerta de Emergencia por la desaparición de niños, niñas y adolescentes y Mujeres Víctimas de Violencia</a:t>
            </a:r>
            <a:r>
              <a:rPr kumimoji="0" lang="es-ES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 </a:t>
            </a:r>
            <a:r>
              <a:rPr lang="es-ES" sz="12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s-ES" sz="1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ituación</a:t>
            </a:r>
            <a:r>
              <a:rPr kumimoji="0" lang="es-ES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alto </a:t>
            </a:r>
            <a:r>
              <a:rPr lang="es-ES" sz="12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s-ES" sz="1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iesgo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53C792C-877E-BD6A-159D-3E4DF348CC5D}"/>
              </a:ext>
            </a:extLst>
          </p:cNvPr>
          <p:cNvSpPr/>
          <p:nvPr/>
        </p:nvSpPr>
        <p:spPr>
          <a:xfrm>
            <a:off x="4339379" y="5034934"/>
            <a:ext cx="11427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3AC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SIDPOL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8231C5-7086-95C5-1A5C-7A0939CE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6" b="89752" l="6299" r="97113">
                        <a14:foregroundMark x1="30184" y1="17391" x2="30184" y2="17391"/>
                        <a14:foregroundMark x1="29921" y1="22981" x2="29921" y2="22981"/>
                        <a14:foregroundMark x1="32283" y1="21429" x2="32283" y2="21429"/>
                        <a14:foregroundMark x1="34383" y1="21118" x2="34383" y2="21118"/>
                        <a14:foregroundMark x1="33071" y1="17391" x2="33071" y2="17391"/>
                        <a14:foregroundMark x1="55643" y1="31988" x2="55643" y2="31988"/>
                        <a14:foregroundMark x1="54593" y1="27640" x2="54593" y2="27640"/>
                        <a14:foregroundMark x1="54068" y1="24224" x2="54068" y2="24224"/>
                        <a14:foregroundMark x1="50919" y1="30435" x2="50919" y2="30435"/>
                        <a14:foregroundMark x1="83727" y1="27640" x2="83727" y2="27640"/>
                        <a14:foregroundMark x1="83727" y1="23913" x2="83727" y2="23913"/>
                        <a14:foregroundMark x1="85302" y1="33540" x2="85302" y2="33540"/>
                        <a14:foregroundMark x1="78478" y1="41304" x2="78478" y2="41304"/>
                        <a14:foregroundMark x1="85302" y1="63975" x2="85302" y2="63975"/>
                        <a14:foregroundMark x1="80315" y1="37578" x2="80315" y2="37578"/>
                        <a14:foregroundMark x1="79265" y1="38199" x2="79265" y2="38199"/>
                        <a14:foregroundMark x1="46457" y1="45031" x2="46457" y2="45031"/>
                        <a14:foregroundMark x1="76115" y1="29193" x2="76115" y2="29193"/>
                        <a14:foregroundMark x1="75853" y1="28261" x2="75853" y2="28261"/>
                        <a14:foregroundMark x1="75328" y1="27640" x2="75328" y2="27640"/>
                        <a14:foregroundMark x1="74278" y1="29193" x2="74278" y2="29193"/>
                        <a14:foregroundMark x1="74803" y1="30745" x2="74803" y2="30745"/>
                        <a14:foregroundMark x1="37533" y1="27019" x2="37533" y2="27019"/>
                        <a14:foregroundMark x1="37008" y1="29193" x2="37008" y2="29193"/>
                        <a14:foregroundMark x1="36483" y1="30745" x2="36483" y2="30745"/>
                        <a14:foregroundMark x1="36483" y1="29503" x2="36483" y2="29503"/>
                        <a14:foregroundMark x1="70866" y1="45963" x2="70866" y2="45963"/>
                        <a14:foregroundMark x1="75066" y1="44720" x2="75066" y2="44720"/>
                        <a14:foregroundMark x1="77428" y1="44720" x2="77428" y2="44720"/>
                        <a14:foregroundMark x1="69291" y1="39130" x2="69291" y2="39130"/>
                        <a14:foregroundMark x1="14436" y1="60248" x2="13911" y2="60559"/>
                        <a14:foregroundMark x1="15223" y1="45652" x2="15223" y2="45652"/>
                        <a14:foregroundMark x1="14961" y1="50932" x2="14961" y2="50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076" y="4613032"/>
            <a:ext cx="1296720" cy="11681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CFFFE09-AD18-A60F-0223-D0813815D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1" b="91566" l="12632" r="89825">
                        <a14:foregroundMark x1="37544" y1="12349" x2="37544" y2="12349"/>
                        <a14:foregroundMark x1="38596" y1="19277" x2="38596" y2="19277"/>
                        <a14:foregroundMark x1="38246" y1="22289" x2="38246" y2="22289"/>
                        <a14:foregroundMark x1="29474" y1="16867" x2="29474" y2="16867"/>
                        <a14:foregroundMark x1="42807" y1="28916" x2="42807" y2="28916"/>
                        <a14:foregroundMark x1="66316" y1="27410" x2="66316" y2="27410"/>
                        <a14:foregroundMark x1="67018" y1="18072" x2="67018" y2="18072"/>
                        <a14:foregroundMark x1="70877" y1="17470" x2="70877" y2="17470"/>
                        <a14:backgroundMark x1="76491" y1="21084" x2="76491" y2="21084"/>
                        <a14:backgroundMark x1="72982" y1="21386" x2="72982" y2="21386"/>
                        <a14:backgroundMark x1="71228" y1="21687" x2="71228" y2="21687"/>
                        <a14:backgroundMark x1="81754" y1="19880" x2="81754" y2="1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877" y="3678823"/>
            <a:ext cx="814002" cy="8648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720FC726-3927-C7D7-2A5E-270D612F154C}"/>
              </a:ext>
            </a:extLst>
          </p:cNvPr>
          <p:cNvGrpSpPr/>
          <p:nvPr/>
        </p:nvGrpSpPr>
        <p:grpSpPr>
          <a:xfrm>
            <a:off x="9225888" y="4517598"/>
            <a:ext cx="1567753" cy="1313868"/>
            <a:chOff x="0" y="0"/>
            <a:chExt cx="4209305" cy="36576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00C0A8A-F2DE-D7A4-3C23-BE3A2F5A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90" b="96927" l="9709" r="95146">
                          <a14:foregroundMark x1="64563" y1="17598" x2="64563" y2="17598"/>
                          <a14:foregroundMark x1="29612" y1="61732" x2="29612" y2="61732"/>
                          <a14:foregroundMark x1="24515" y1="50559" x2="24515" y2="50559"/>
                          <a14:foregroundMark x1="25243" y1="46089" x2="25243" y2="46089"/>
                          <a14:foregroundMark x1="19903" y1="60894" x2="19903" y2="60894"/>
                          <a14:foregroundMark x1="15291" y1="70950" x2="15291" y2="70950"/>
                          <a14:foregroundMark x1="25000" y1="47207" x2="25000" y2="47207"/>
                          <a14:foregroundMark x1="20631" y1="47486" x2="20631" y2="47486"/>
                          <a14:foregroundMark x1="41262" y1="69274" x2="41262" y2="69274"/>
                          <a14:foregroundMark x1="37379" y1="75698" x2="37379" y2="75698"/>
                          <a14:foregroundMark x1="64563" y1="67318" x2="64563" y2="67318"/>
                          <a14:foregroundMark x1="46359" y1="66760" x2="46359" y2="66760"/>
                          <a14:foregroundMark x1="56553" y1="68156" x2="56553" y2="68156"/>
                          <a14:foregroundMark x1="56553" y1="71508" x2="56553" y2="71508"/>
                          <a14:foregroundMark x1="65291" y1="78212" x2="65291" y2="78212"/>
                          <a14:foregroundMark x1="78641" y1="80726" x2="78641" y2="80726"/>
                          <a14:foregroundMark x1="54126" y1="87430" x2="54126" y2="87430"/>
                          <a14:foregroundMark x1="49029" y1="87430" x2="49029" y2="87430"/>
                          <a14:foregroundMark x1="61893" y1="57542" x2="61893" y2="57542"/>
                          <a14:foregroundMark x1="65777" y1="70112" x2="65777" y2="70112"/>
                          <a14:foregroundMark x1="40049" y1="66760" x2="40049" y2="66760"/>
                          <a14:foregroundMark x1="37621" y1="70670" x2="37621" y2="70670"/>
                          <a14:foregroundMark x1="35680" y1="68156" x2="35680" y2="68156"/>
                          <a14:foregroundMark x1="35437" y1="66760" x2="35437" y2="66760"/>
                          <a14:foregroundMark x1="33495" y1="65363" x2="33495" y2="65363"/>
                          <a14:foregroundMark x1="36893" y1="67598" x2="36893" y2="67598"/>
                          <a14:foregroundMark x1="39806" y1="65642" x2="39806" y2="65642"/>
                          <a14:foregroundMark x1="38350" y1="65922" x2="38350" y2="65922"/>
                          <a14:foregroundMark x1="36165" y1="67598" x2="36165" y2="675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4209305" cy="36576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E5DA64D-92E3-06EF-E83E-ED5AE5432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90" b="96927" l="9709" r="95146">
                          <a14:foregroundMark x1="64563" y1="17598" x2="64563" y2="17598"/>
                          <a14:foregroundMark x1="29612" y1="61732" x2="29612" y2="61732"/>
                          <a14:foregroundMark x1="24515" y1="50559" x2="24515" y2="50559"/>
                          <a14:foregroundMark x1="25243" y1="46089" x2="25243" y2="46089"/>
                          <a14:foregroundMark x1="19903" y1="60894" x2="19903" y2="60894"/>
                          <a14:foregroundMark x1="15291" y1="70950" x2="15291" y2="70950"/>
                          <a14:foregroundMark x1="25000" y1="47207" x2="25000" y2="47207"/>
                          <a14:foregroundMark x1="20631" y1="47486" x2="20631" y2="47486"/>
                          <a14:foregroundMark x1="41262" y1="69274" x2="41262" y2="69274"/>
                          <a14:foregroundMark x1="37379" y1="75698" x2="37379" y2="75698"/>
                          <a14:foregroundMark x1="64563" y1="67318" x2="64563" y2="67318"/>
                          <a14:foregroundMark x1="46359" y1="66760" x2="46359" y2="66760"/>
                          <a14:foregroundMark x1="56553" y1="68156" x2="56553" y2="68156"/>
                          <a14:foregroundMark x1="56553" y1="71508" x2="56553" y2="71508"/>
                          <a14:foregroundMark x1="65291" y1="78212" x2="65291" y2="78212"/>
                          <a14:foregroundMark x1="78641" y1="80726" x2="78641" y2="80726"/>
                          <a14:foregroundMark x1="54126" y1="87430" x2="54126" y2="87430"/>
                          <a14:foregroundMark x1="49029" y1="87430" x2="49029" y2="87430"/>
                          <a14:foregroundMark x1="61893" y1="57542" x2="61893" y2="57542"/>
                          <a14:foregroundMark x1="65777" y1="70112" x2="65777" y2="70112"/>
                          <a14:foregroundMark x1="40049" y1="66760" x2="40049" y2="66760"/>
                          <a14:foregroundMark x1="37621" y1="70670" x2="37621" y2="70670"/>
                          <a14:foregroundMark x1="35680" y1="68156" x2="35680" y2="68156"/>
                          <a14:foregroundMark x1="35437" y1="66760" x2="35437" y2="66760"/>
                          <a14:foregroundMark x1="33495" y1="65363" x2="33495" y2="65363"/>
                          <a14:foregroundMark x1="36893" y1="67598" x2="36893" y2="67598"/>
                          <a14:foregroundMark x1="39806" y1="65642" x2="39806" y2="65642"/>
                          <a14:foregroundMark x1="38350" y1="65922" x2="38350" y2="65922"/>
                          <a14:foregroundMark x1="36165" y1="67598" x2="36165" y2="67598"/>
                          <a14:foregroundMark x1="31311" y1="63128" x2="31311" y2="63128"/>
                          <a14:foregroundMark x1="39078" y1="56145" x2="39078" y2="56145"/>
                          <a14:foregroundMark x1="25728" y1="59777" x2="25728" y2="59777"/>
                          <a14:backgroundMark x1="35922" y1="87430" x2="35922" y2="87430"/>
                          <a14:backgroundMark x1="36650" y1="81564" x2="36650" y2="81564"/>
                          <a14:backgroundMark x1="37864" y1="68994" x2="37864" y2="68994"/>
                          <a14:backgroundMark x1="34466" y1="68994" x2="34466" y2="68994"/>
                          <a14:backgroundMark x1="37379" y1="58380" x2="37379" y2="58380"/>
                          <a14:backgroundMark x1="36650" y1="75140" x2="36650" y2="75140"/>
                          <a14:backgroundMark x1="37379" y1="70950" x2="37379" y2="70950"/>
                          <a14:backgroundMark x1="32767" y1="68156" x2="32767" y2="68156"/>
                          <a14:backgroundMark x1="36650" y1="58659" x2="36650" y2="58659"/>
                          <a14:backgroundMark x1="35194" y1="56983" x2="35194" y2="56983"/>
                        </a14:backgroundRemoval>
                      </a14:imgEffect>
                    </a14:imgLayer>
                  </a14:imgProps>
                </a:ext>
              </a:extLst>
            </a:blip>
            <a:srcRect l="7965" t="38750" r="61984" b="3958"/>
            <a:stretch/>
          </p:blipFill>
          <p:spPr>
            <a:xfrm flipH="1">
              <a:off x="2651761" y="1440180"/>
              <a:ext cx="1287780" cy="2095500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40384995-DA78-7E62-31A1-FE95EC494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1" b="91566" l="12632" r="89825">
                        <a14:foregroundMark x1="37544" y1="12349" x2="37544" y2="12349"/>
                        <a14:foregroundMark x1="38596" y1="19277" x2="38596" y2="19277"/>
                        <a14:foregroundMark x1="38246" y1="22289" x2="38246" y2="22289"/>
                        <a14:foregroundMark x1="29474" y1="16867" x2="29474" y2="16867"/>
                        <a14:foregroundMark x1="42807" y1="28916" x2="42807" y2="28916"/>
                        <a14:foregroundMark x1="66316" y1="27410" x2="66316" y2="27410"/>
                        <a14:foregroundMark x1="67018" y1="18072" x2="67018" y2="18072"/>
                        <a14:foregroundMark x1="70877" y1="17470" x2="70877" y2="17470"/>
                        <a14:backgroundMark x1="76491" y1="21084" x2="76491" y2="21084"/>
                        <a14:backgroundMark x1="72982" y1="21386" x2="72982" y2="21386"/>
                        <a14:backgroundMark x1="71228" y1="21687" x2="71228" y2="21687"/>
                        <a14:backgroundMark x1="81754" y1="19880" x2="81754" y2="1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1700" y="3612777"/>
            <a:ext cx="814002" cy="86489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C45356E-12C9-C8B0-612A-55746C459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1" b="91566" l="12632" r="89825">
                        <a14:foregroundMark x1="37544" y1="12349" x2="37544" y2="12349"/>
                        <a14:foregroundMark x1="38596" y1="19277" x2="38596" y2="19277"/>
                        <a14:foregroundMark x1="38246" y1="22289" x2="38246" y2="22289"/>
                        <a14:foregroundMark x1="29474" y1="16867" x2="29474" y2="16867"/>
                        <a14:foregroundMark x1="42807" y1="28916" x2="42807" y2="28916"/>
                        <a14:foregroundMark x1="66316" y1="27410" x2="66316" y2="27410"/>
                        <a14:foregroundMark x1="67018" y1="18072" x2="67018" y2="18072"/>
                        <a14:foregroundMark x1="70877" y1="17470" x2="70877" y2="17470"/>
                        <a14:backgroundMark x1="76491" y1="21084" x2="76491" y2="21084"/>
                        <a14:backgroundMark x1="72982" y1="21386" x2="72982" y2="21386"/>
                        <a14:backgroundMark x1="71228" y1="21687" x2="71228" y2="21687"/>
                        <a14:backgroundMark x1="81754" y1="19880" x2="81754" y2="1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980" y="3612777"/>
            <a:ext cx="814002" cy="8648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9ABD64-F309-026A-C99E-8D62A72E809A}"/>
              </a:ext>
            </a:extLst>
          </p:cNvPr>
          <p:cNvSpPr txBox="1"/>
          <p:nvPr/>
        </p:nvSpPr>
        <p:spPr>
          <a:xfrm>
            <a:off x="9507512" y="5871352"/>
            <a:ext cx="10045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es-PE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DIVIBPD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C09460F-00DF-E61C-0995-E5426975372F}"/>
              </a:ext>
            </a:extLst>
          </p:cNvPr>
          <p:cNvSpPr txBox="1"/>
          <p:nvPr/>
        </p:nvSpPr>
        <p:spPr>
          <a:xfrm>
            <a:off x="6476912" y="5716889"/>
            <a:ext cx="22102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Comisarías, DEPINCRI, DIVIBPD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2D96850-8918-67AC-44AD-11BB08F1A06B}"/>
              </a:ext>
            </a:extLst>
          </p:cNvPr>
          <p:cNvGrpSpPr/>
          <p:nvPr/>
        </p:nvGrpSpPr>
        <p:grpSpPr>
          <a:xfrm>
            <a:off x="4394096" y="3608671"/>
            <a:ext cx="1109895" cy="1296780"/>
            <a:chOff x="3583986" y="1700784"/>
            <a:chExt cx="1600662" cy="2221992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9CE78F0-8F27-D0E6-2B0F-F5575AA443BC}"/>
                </a:ext>
              </a:extLst>
            </p:cNvPr>
            <p:cNvSpPr/>
            <p:nvPr/>
          </p:nvSpPr>
          <p:spPr>
            <a:xfrm>
              <a:off x="3583986" y="2766741"/>
              <a:ext cx="1600662" cy="1156035"/>
            </a:xfrm>
            <a:prstGeom prst="ellipse">
              <a:avLst/>
            </a:prstGeom>
            <a:solidFill>
              <a:srgbClr val="004364"/>
            </a:solidFill>
            <a:effectLst/>
            <a:scene3d>
              <a:camera prst="perspectiveRelaxedModerately"/>
              <a:lightRig rig="threePt" dir="t"/>
            </a:scene3d>
            <a:sp3d>
              <a:bevelB w="3175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CF984DB4-7B87-DFBB-F642-092AE7173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878" b="88129" l="8072" r="94619">
                          <a14:foregroundMark x1="38117" y1="15468" x2="38117" y2="15468"/>
                          <a14:foregroundMark x1="70852" y1="24820" x2="70852" y2="24820"/>
                          <a14:foregroundMark x1="83408" y1="30576" x2="83408" y2="30576"/>
                          <a14:foregroundMark x1="73094" y1="40288" x2="73094" y2="40288"/>
                          <a14:foregroundMark x1="51121" y1="37050" x2="51121" y2="37050"/>
                          <a14:foregroundMark x1="49776" y1="32734" x2="49776" y2="32734"/>
                          <a14:foregroundMark x1="50673" y1="24820" x2="50673" y2="24820"/>
                          <a14:foregroundMark x1="50673" y1="22662" x2="50673" y2="22662"/>
                          <a14:foregroundMark x1="50673" y1="18345" x2="50673" y2="18345"/>
                          <a14:foregroundMark x1="43946" y1="14748" x2="43946" y2="14748"/>
                          <a14:foregroundMark x1="34529" y1="15108" x2="34529" y2="15827"/>
                          <a14:foregroundMark x1="30942" y1="23022" x2="30942" y2="23022"/>
                          <a14:foregroundMark x1="21973" y1="21583" x2="21973" y2="21583"/>
                          <a14:foregroundMark x1="14798" y1="26619" x2="14798" y2="26619"/>
                          <a14:foregroundMark x1="14350" y1="18345" x2="14350" y2="18345"/>
                          <a14:foregroundMark x1="15695" y1="14388" x2="15695" y2="14388"/>
                          <a14:foregroundMark x1="25112" y1="11511" x2="25112" y2="11511"/>
                          <a14:foregroundMark x1="33184" y1="10072" x2="33184" y2="10072"/>
                          <a14:foregroundMark x1="41704" y1="10072" x2="41704" y2="10072"/>
                          <a14:foregroundMark x1="52466" y1="10791" x2="52466" y2="10791"/>
                          <a14:foregroundMark x1="57399" y1="12230" x2="57399" y2="12230"/>
                          <a14:foregroundMark x1="62332" y1="12230" x2="62332" y2="12230"/>
                          <a14:foregroundMark x1="67713" y1="14029" x2="67713" y2="14029"/>
                          <a14:foregroundMark x1="71300" y1="15108" x2="71300" y2="15108"/>
                          <a14:foregroundMark x1="75336" y1="17266" x2="75336" y2="17266"/>
                          <a14:foregroundMark x1="78924" y1="19065" x2="78924" y2="19065"/>
                          <a14:foregroundMark x1="82960" y1="20504" x2="82960" y2="20504"/>
                          <a14:foregroundMark x1="89238" y1="55036" x2="89238" y2="55036"/>
                          <a14:foregroundMark x1="86996" y1="26978" x2="86996" y2="26978"/>
                          <a14:foregroundMark x1="88789" y1="32374" x2="88789" y2="32374"/>
                          <a14:foregroundMark x1="88789" y1="38129" x2="88789" y2="38129"/>
                          <a14:foregroundMark x1="89686" y1="44964" x2="89686" y2="44964"/>
                          <a14:foregroundMark x1="88341" y1="52158" x2="88341" y2="52158"/>
                          <a14:foregroundMark x1="82063" y1="44964" x2="82063" y2="44964"/>
                          <a14:foregroundMark x1="82063" y1="38489" x2="82063" y2="38489"/>
                          <a14:foregroundMark x1="79821" y1="32374" x2="79821" y2="32374"/>
                          <a14:foregroundMark x1="79821" y1="30576" x2="79821" y2="30576"/>
                          <a14:foregroundMark x1="68161" y1="28777" x2="68161" y2="28777"/>
                          <a14:foregroundMark x1="65471" y1="27338" x2="65471" y2="27338"/>
                          <a14:foregroundMark x1="70852" y1="38129" x2="70852" y2="38129"/>
                          <a14:foregroundMark x1="80717" y1="34892" x2="80717" y2="34892"/>
                          <a14:foregroundMark x1="69507" y1="30935" x2="69507" y2="30935"/>
                          <a14:foregroundMark x1="74439" y1="32734" x2="74439" y2="32734"/>
                          <a14:foregroundMark x1="66368" y1="30576" x2="66368" y2="30576"/>
                          <a14:foregroundMark x1="60987" y1="30935" x2="60987" y2="30935"/>
                          <a14:foregroundMark x1="57399" y1="27338" x2="57399" y2="27338"/>
                          <a14:foregroundMark x1="56951" y1="32374" x2="56951" y2="32374"/>
                          <a14:foregroundMark x1="56951" y1="38129" x2="56951" y2="38129"/>
                          <a14:foregroundMark x1="50224" y1="42806" x2="50224" y2="42806"/>
                          <a14:foregroundMark x1="49327" y1="38129" x2="49327" y2="38129"/>
                          <a14:foregroundMark x1="41256" y1="34173" x2="41256" y2="34173"/>
                          <a14:foregroundMark x1="15247" y1="37050" x2="15247" y2="37050"/>
                          <a14:foregroundMark x1="37220" y1="27698" x2="37220" y2="27698"/>
                          <a14:foregroundMark x1="20628" y1="29856" x2="20628" y2="29856"/>
                          <a14:foregroundMark x1="13901" y1="41007" x2="13901" y2="41007"/>
                          <a14:foregroundMark x1="52466" y1="47842" x2="52466" y2="47842"/>
                          <a14:foregroundMark x1="54260" y1="53597" x2="54260" y2="53597"/>
                          <a14:backgroundMark x1="78475" y1="84532" x2="78475" y2="84532"/>
                          <a14:backgroundMark x1="88341" y1="82374" x2="88341" y2="82374"/>
                        </a14:backgroundRemoval>
                      </a14:imgEffect>
                    </a14:imgLayer>
                  </a14:imgProps>
                </a:ext>
              </a:extLst>
            </a:blip>
            <a:srcRect t="5710" b="11545"/>
            <a:stretch/>
          </p:blipFill>
          <p:spPr>
            <a:xfrm>
              <a:off x="3602274" y="1700784"/>
              <a:ext cx="1582374" cy="2093976"/>
            </a:xfrm>
            <a:prstGeom prst="rect">
              <a:avLst/>
            </a:prstGeom>
          </p:spPr>
        </p:pic>
      </p:grp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296E3DCD-EF9A-6E98-D425-212C9B56EE50}"/>
              </a:ext>
            </a:extLst>
          </p:cNvPr>
          <p:cNvSpPr/>
          <p:nvPr/>
        </p:nvSpPr>
        <p:spPr>
          <a:xfrm>
            <a:off x="5684667" y="2934803"/>
            <a:ext cx="1907563" cy="584775"/>
          </a:xfrm>
          <a:prstGeom prst="roundRect">
            <a:avLst/>
          </a:prstGeom>
          <a:solidFill>
            <a:srgbClr val="233D79"/>
          </a:solidFill>
          <a:ln>
            <a:solidFill>
              <a:srgbClr val="233D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Registra la Denuncia Policial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6E5C1A2-5491-03F9-54A0-68FC4DAE7C30}"/>
              </a:ext>
            </a:extLst>
          </p:cNvPr>
          <p:cNvSpPr/>
          <p:nvPr/>
        </p:nvSpPr>
        <p:spPr>
          <a:xfrm>
            <a:off x="7846208" y="2934804"/>
            <a:ext cx="1907563" cy="584775"/>
          </a:xfrm>
          <a:prstGeom prst="roundRect">
            <a:avLst/>
          </a:prstGeom>
          <a:solidFill>
            <a:srgbClr val="FF4B4B"/>
          </a:solidFill>
          <a:ln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Genera la Nota de Alerta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8A9A5B3D-FB1E-371C-1AA9-205047450F6F}"/>
              </a:ext>
            </a:extLst>
          </p:cNvPr>
          <p:cNvSpPr/>
          <p:nvPr/>
        </p:nvSpPr>
        <p:spPr>
          <a:xfrm>
            <a:off x="10007749" y="2943111"/>
            <a:ext cx="1907563" cy="584775"/>
          </a:xfrm>
          <a:prstGeom prst="roundRect">
            <a:avLst/>
          </a:prstGeom>
          <a:solidFill>
            <a:srgbClr val="E2A14D"/>
          </a:solidFill>
          <a:ln>
            <a:solidFill>
              <a:srgbClr val="E2A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Genera la Alerta de Emergencia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C92A785-07E3-D0F5-250A-35FDE36297AA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7592230" y="3227191"/>
            <a:ext cx="253978" cy="1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827376FC-C8A9-BCE2-C333-20FC0B42B792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9753771" y="3227192"/>
            <a:ext cx="253978" cy="830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Desaparecidos">
            <a:extLst>
              <a:ext uri="{FF2B5EF4-FFF2-40B4-BE49-F238E27FC236}">
                <a16:creationId xmlns:a16="http://schemas.microsoft.com/office/drawing/2014/main" id="{E4267648-481F-A526-77E4-38ED4E48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63" y="1599207"/>
            <a:ext cx="3132114" cy="12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F6B716-9FF6-604E-BCC6-CB38C7B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888426"/>
            <a:ext cx="11682663" cy="922950"/>
          </a:xfrm>
        </p:spPr>
        <p:txBody>
          <a:bodyPr>
            <a:noAutofit/>
          </a:bodyPr>
          <a:lstStyle/>
          <a:p>
            <a:pPr algn="just"/>
            <a:r>
              <a:rPr lang="es-ES" sz="4000" dirty="0"/>
              <a:t>Componente 4: Funcionamiento de la Línea única gratuita 114</a:t>
            </a:r>
            <a:endParaRPr lang="es-PE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F99E1E-4FDB-2EB5-DEA2-6A71A444524F}"/>
              </a:ext>
            </a:extLst>
          </p:cNvPr>
          <p:cNvSpPr txBox="1"/>
          <p:nvPr/>
        </p:nvSpPr>
        <p:spPr>
          <a:xfrm>
            <a:off x="601955" y="1925394"/>
            <a:ext cx="10040523" cy="473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algn="ctr"/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“Línea Única de Atención de Casos de Desaparición de Personas”</a:t>
            </a:r>
            <a:endParaRPr lang="es-P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E176DEF1-D30E-9F54-E009-859C61CD9D66}"/>
              </a:ext>
            </a:extLst>
          </p:cNvPr>
          <p:cNvSpPr/>
          <p:nvPr/>
        </p:nvSpPr>
        <p:spPr>
          <a:xfrm>
            <a:off x="5704952" y="2707460"/>
            <a:ext cx="4937529" cy="1047750"/>
          </a:xfrm>
          <a:prstGeom prst="roundRect">
            <a:avLst/>
          </a:prstGeom>
          <a:solidFill>
            <a:srgbClr val="23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0"/>
              </a:spcAft>
              <a:buSzPts val="1200"/>
            </a:pP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Brindar </a:t>
            </a:r>
            <a:r>
              <a:rPr lang="es-P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información</a:t>
            </a: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ciudadanos sobre procedimientos a seguir en caso de desaparición. </a:t>
            </a:r>
            <a:endParaRPr lang="es-P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P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5 Rectángulo redondeado">
            <a:extLst>
              <a:ext uri="{FF2B5EF4-FFF2-40B4-BE49-F238E27FC236}">
                <a16:creationId xmlns:a16="http://schemas.microsoft.com/office/drawing/2014/main" id="{E4CB4D8A-DA66-C393-AD30-650529226828}"/>
              </a:ext>
            </a:extLst>
          </p:cNvPr>
          <p:cNvSpPr/>
          <p:nvPr/>
        </p:nvSpPr>
        <p:spPr>
          <a:xfrm>
            <a:off x="5704950" y="4259471"/>
            <a:ext cx="4937528" cy="815559"/>
          </a:xfrm>
          <a:prstGeom prst="roundRect">
            <a:avLst/>
          </a:prstGeom>
          <a:solidFill>
            <a:srgbClr val="23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 indent="-180340" algn="ctr">
              <a:spcAft>
                <a:spcPts val="0"/>
              </a:spcAft>
            </a:pP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Recibir </a:t>
            </a:r>
            <a:r>
              <a:rPr lang="es-P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información</a:t>
            </a: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resultado de la difusión de las Alertas de Emergencia.</a:t>
            </a:r>
            <a:endParaRPr lang="es-P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P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8" name="5 Rectángulo redondeado">
            <a:extLst>
              <a:ext uri="{FF2B5EF4-FFF2-40B4-BE49-F238E27FC236}">
                <a16:creationId xmlns:a16="http://schemas.microsoft.com/office/drawing/2014/main" id="{E8113F94-23BF-DECE-008A-3B9CF5160D4D}"/>
              </a:ext>
            </a:extLst>
          </p:cNvPr>
          <p:cNvSpPr/>
          <p:nvPr/>
        </p:nvSpPr>
        <p:spPr>
          <a:xfrm>
            <a:off x="5704950" y="5560241"/>
            <a:ext cx="4937529" cy="747395"/>
          </a:xfrm>
          <a:prstGeom prst="roundRect">
            <a:avLst/>
          </a:prstGeom>
          <a:solidFill>
            <a:srgbClr val="23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 indent="-180340" algn="ctr">
              <a:spcAft>
                <a:spcPts val="0"/>
              </a:spcAft>
            </a:pP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Remitir </a:t>
            </a:r>
            <a:r>
              <a:rPr lang="es-PE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información</a:t>
            </a:r>
            <a:r>
              <a:rPr lang="es-PE" sz="2000" b="1" dirty="0">
                <a:solidFill>
                  <a:srgbClr val="E2A14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unidades PNP a cargo de la investigación.</a:t>
            </a:r>
            <a:endParaRPr lang="es-P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3" name="Flecha: hacia abajo 3081">
            <a:extLst>
              <a:ext uri="{FF2B5EF4-FFF2-40B4-BE49-F238E27FC236}">
                <a16:creationId xmlns:a16="http://schemas.microsoft.com/office/drawing/2014/main" id="{C05832D6-AEC1-6ED0-6B09-0BC8655DBAF0}"/>
              </a:ext>
            </a:extLst>
          </p:cNvPr>
          <p:cNvSpPr/>
          <p:nvPr/>
        </p:nvSpPr>
        <p:spPr>
          <a:xfrm>
            <a:off x="8010245" y="3869228"/>
            <a:ext cx="333375" cy="276225"/>
          </a:xfrm>
          <a:prstGeom prst="downArrow">
            <a:avLst>
              <a:gd name="adj1" fmla="val 50000"/>
              <a:gd name="adj2" fmla="val 6052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lecha: hacia abajo 3081">
            <a:extLst>
              <a:ext uri="{FF2B5EF4-FFF2-40B4-BE49-F238E27FC236}">
                <a16:creationId xmlns:a16="http://schemas.microsoft.com/office/drawing/2014/main" id="{12F3C67A-44E6-521F-11DC-DBD11717F684}"/>
              </a:ext>
            </a:extLst>
          </p:cNvPr>
          <p:cNvSpPr/>
          <p:nvPr/>
        </p:nvSpPr>
        <p:spPr>
          <a:xfrm>
            <a:off x="8010245" y="5218230"/>
            <a:ext cx="333375" cy="276225"/>
          </a:xfrm>
          <a:prstGeom prst="downArrow">
            <a:avLst>
              <a:gd name="adj1" fmla="val 50000"/>
              <a:gd name="adj2" fmla="val 6052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4" descr="https://desaparecidosenperu.policia.gob.pe/WebDesaparecidos/images/boton-linea-emergencia-114.jpg">
            <a:extLst>
              <a:ext uri="{FF2B5EF4-FFF2-40B4-BE49-F238E27FC236}">
                <a16:creationId xmlns:a16="http://schemas.microsoft.com/office/drawing/2014/main" id="{022510AB-4DDB-214D-1717-5D31A1B3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25" y="2600289"/>
            <a:ext cx="2780227" cy="1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OTOGRAFIA">
            <a:extLst>
              <a:ext uri="{FF2B5EF4-FFF2-40B4-BE49-F238E27FC236}">
                <a16:creationId xmlns:a16="http://schemas.microsoft.com/office/drawing/2014/main" id="{232A8A47-7613-7AD3-6F63-B1F02BC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34" y="4400009"/>
            <a:ext cx="2759380" cy="184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1264</Words>
  <Application>Microsoft Office PowerPoint</Application>
  <PresentationFormat>Panorámica</PresentationFormat>
  <Paragraphs>214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Century Gothic</vt:lpstr>
      <vt:lpstr>Times New Roman</vt:lpstr>
      <vt:lpstr>Arial</vt:lpstr>
      <vt:lpstr>Abadi</vt:lpstr>
      <vt:lpstr>Calibri</vt:lpstr>
      <vt:lpstr>Tema de Office</vt:lpstr>
      <vt:lpstr>Desapariciones de niños, niñas, adolescentes y mujeres en el país</vt:lpstr>
      <vt:lpstr>Marco legal</vt:lpstr>
      <vt:lpstr>Persona Desaparecida</vt:lpstr>
      <vt:lpstr>Componentes del “Sistema de búsqueda de personas desaparecidas”</vt:lpstr>
      <vt:lpstr>Funcionamiento del Sistema de Búsqueda</vt:lpstr>
      <vt:lpstr>Componente 1: RENIPED</vt:lpstr>
      <vt:lpstr>Componente 2: Portal Web de Personas desaparecidas</vt:lpstr>
      <vt:lpstr>Componente 3: Activación de alerta de emergencia</vt:lpstr>
      <vt:lpstr>Componente 4: Funcionamiento de la Línea única gratuita 114</vt:lpstr>
      <vt:lpstr>Fortalezas de la Línea Única 14</vt:lpstr>
      <vt:lpstr>Denuncias registradas en el SIDPOL por personas desaparecidas, periodo 2021-2022</vt:lpstr>
      <vt:lpstr>Denuncias registradas en el SIDPOL por personas desaparecidas, periodo 2021-2022</vt:lpstr>
      <vt:lpstr>Personas ubicadas periodo 2021-2022</vt:lpstr>
      <vt:lpstr>Personas desaparecidas 2022</vt:lpstr>
      <vt:lpstr>Presentación de PowerPoint</vt:lpstr>
      <vt:lpstr>Ejes de trabajo</vt:lpstr>
      <vt:lpstr>Nuestra estrategia</vt:lpstr>
      <vt:lpstr>PROYECCIONES</vt:lpstr>
      <vt:lpstr>BUSCAMOS PERSONAS PARA REUNIR FAMILIAS…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Cintya Coronado Reyes</dc:creator>
  <cp:lastModifiedBy>Maria Alejandra Durand Loja</cp:lastModifiedBy>
  <cp:revision>48</cp:revision>
  <cp:lastPrinted>2022-11-25T16:50:32Z</cp:lastPrinted>
  <dcterms:created xsi:type="dcterms:W3CDTF">2022-04-04T14:16:26Z</dcterms:created>
  <dcterms:modified xsi:type="dcterms:W3CDTF">2022-11-25T18:50:25Z</dcterms:modified>
</cp:coreProperties>
</file>