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 Black" panose="020B0604020202020204" charset="0"/>
      <p:bold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A11BD-39A1-4CD1-9B65-9049FBCE0CFB}">
  <a:tblStyle styleId="{446A11BD-39A1-4CD1-9B65-9049FBCE0C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713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63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90ddc554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90ddc554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22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d6158d7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fd6158d7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4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90ddc5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90ddc5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05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90ddc55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90ddc554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60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90ddc5549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90ddc5549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61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90ddc5549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90ddc5549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59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90ddc554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90ddc554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30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90ddc55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90ddc55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10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90ddc55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90ddc55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19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90ddc55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90ddc55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2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1005150" y="1405450"/>
            <a:ext cx="71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>
                <a:latin typeface="Lato Black"/>
                <a:ea typeface="Lato Black"/>
                <a:cs typeface="Lato Black"/>
                <a:sym typeface="Lato Black"/>
              </a:rPr>
              <a:t>“LEY QUE CONCEDE EL DERECHO DE LICENCIA POR PATERNIDAD”</a:t>
            </a:r>
            <a:endParaRPr sz="42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570350" y="445500"/>
            <a:ext cx="6003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343550" y="35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latin typeface="Lato"/>
                <a:ea typeface="Lato"/>
                <a:cs typeface="Lato"/>
                <a:sym typeface="Lato"/>
              </a:rPr>
              <a:t>Análisis Costo - Beneficio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99" name="Google Shape;199;p22"/>
          <p:cNvGraphicFramePr/>
          <p:nvPr/>
        </p:nvGraphicFramePr>
        <p:xfrm>
          <a:off x="438350" y="163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{446A11BD-39A1-4CD1-9B65-9049FBCE0CFB}</a:tableStyleId>
              </a:tblPr>
              <a:tblGrid>
                <a:gridCol w="1263850"/>
                <a:gridCol w="3712725"/>
              </a:tblGrid>
              <a:tr h="120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Costo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No genera gastos al Estado: norma de carácter  garantista busca legislar sobre derechos que resultan necesarios promover dentro de nuestra sociedad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4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Beneficio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Protección a los recién nacidos. </a:t>
                      </a:r>
                      <a:b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No genera perjuicio y/o afectación a ningún grupo social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Beneficia y fortalece el derecho del niño y fortalece a nuestra sociedad, protegiendo a los más vulnerables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200" name="Google Shape;200;p22"/>
          <p:cNvGrpSpPr/>
          <p:nvPr/>
        </p:nvGrpSpPr>
        <p:grpSpPr>
          <a:xfrm>
            <a:off x="-7200" y="217525"/>
            <a:ext cx="1441350" cy="231000"/>
            <a:chOff x="-7200" y="217525"/>
            <a:chExt cx="1441350" cy="231000"/>
          </a:xfrm>
        </p:grpSpPr>
        <p:sp>
          <p:nvSpPr>
            <p:cNvPr id="201" name="Google Shape;201;p22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" name="Google Shape;205;p22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7528189" y="67525"/>
            <a:ext cx="1419173" cy="11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5">
            <a:alphaModFix/>
          </a:blip>
          <a:srcRect l="65922" t="15069" r="4647" b="14711"/>
          <a:stretch/>
        </p:blipFill>
        <p:spPr>
          <a:xfrm>
            <a:off x="6028050" y="1142788"/>
            <a:ext cx="2691202" cy="361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140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3310500" y="1999050"/>
            <a:ext cx="252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>
                <a:latin typeface="Lato"/>
                <a:ea typeface="Lato"/>
                <a:cs typeface="Lato"/>
                <a:sym typeface="Lato"/>
              </a:rPr>
              <a:t>Gracias</a:t>
            </a:r>
            <a:endParaRPr sz="3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8298802" y="243217"/>
            <a:ext cx="628603" cy="237270"/>
            <a:chOff x="379325" y="296425"/>
            <a:chExt cx="759825" cy="286800"/>
          </a:xfrm>
        </p:grpSpPr>
        <p:sp>
          <p:nvSpPr>
            <p:cNvPr id="215" name="Google Shape;215;p2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3"/>
          <p:cNvGrpSpPr/>
          <p:nvPr/>
        </p:nvGrpSpPr>
        <p:grpSpPr>
          <a:xfrm>
            <a:off x="225252" y="243217"/>
            <a:ext cx="628603" cy="237270"/>
            <a:chOff x="379325" y="296425"/>
            <a:chExt cx="759825" cy="286800"/>
          </a:xfrm>
        </p:grpSpPr>
        <p:sp>
          <p:nvSpPr>
            <p:cNvPr id="220" name="Google Shape;220;p2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4" name="Google Shape;224;p23"/>
          <p:cNvPicPr preferRelativeResize="0"/>
          <p:nvPr/>
        </p:nvPicPr>
        <p:blipFill rotWithShape="1">
          <a:blip r:embed="rId5">
            <a:alphaModFix/>
          </a:blip>
          <a:srcRect l="39323" t="69075" r="39255"/>
          <a:stretch/>
        </p:blipFill>
        <p:spPr>
          <a:xfrm>
            <a:off x="3555858" y="3320725"/>
            <a:ext cx="2032277" cy="16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"/>
            <a:ext cx="91440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585625" y="281913"/>
            <a:ext cx="571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419" sz="2400" b="1"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319000"/>
            <a:ext cx="4593600" cy="2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s-419" sz="166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Artículo 1. -</a:t>
            </a:r>
            <a:r>
              <a:rPr lang="es-419" sz="166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419" sz="166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Objeto de la Ley</a:t>
            </a:r>
            <a:endParaRPr sz="166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s-419" sz="166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Modificar e incorporar diversos artículos de la Ley N° 29409, Ley que concede el derecho de licencia por paternidad a los trabajadores de la actividad pública y privada, a fin de promover el derecho del recién nacido a ser asistido por su padre, ampliando los plazos de licencia por paternidad y especificando que el Seguro Social de Salud o una Entidad Prestadora de Salud asumirá el costo de la licencia</a:t>
            </a:r>
            <a:endParaRPr sz="1195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1898914" y="3991025"/>
            <a:ext cx="1419173" cy="115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4"/>
          <p:cNvGrpSpPr/>
          <p:nvPr/>
        </p:nvGrpSpPr>
        <p:grpSpPr>
          <a:xfrm>
            <a:off x="407252" y="281917"/>
            <a:ext cx="628603" cy="237270"/>
            <a:chOff x="379325" y="296425"/>
            <a:chExt cx="759825" cy="286800"/>
          </a:xfrm>
        </p:grpSpPr>
        <p:sp>
          <p:nvSpPr>
            <p:cNvPr id="68" name="Google Shape;68;p14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 l="42935"/>
          <a:stretch/>
        </p:blipFill>
        <p:spPr>
          <a:xfrm>
            <a:off x="5010800" y="615625"/>
            <a:ext cx="4230576" cy="4170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4"/>
          <p:cNvGrpSpPr/>
          <p:nvPr/>
        </p:nvGrpSpPr>
        <p:grpSpPr>
          <a:xfrm>
            <a:off x="8251002" y="4733842"/>
            <a:ext cx="628603" cy="237270"/>
            <a:chOff x="379325" y="296425"/>
            <a:chExt cx="759825" cy="286800"/>
          </a:xfrm>
        </p:grpSpPr>
        <p:sp>
          <p:nvSpPr>
            <p:cNvPr id="74" name="Google Shape;74;p14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Google Shape;83;p15"/>
          <p:cNvGraphicFramePr/>
          <p:nvPr/>
        </p:nvGraphicFramePr>
        <p:xfrm>
          <a:off x="503950" y="1322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{446A11BD-39A1-4CD1-9B65-9049FBCE0CFB}</a:tableStyleId>
              </a:tblPr>
              <a:tblGrid>
                <a:gridCol w="4111275"/>
                <a:gridCol w="4024825"/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Modificaciones a los artículos: 1, 2.1 y 2.2 de la Ley 20409</a:t>
                      </a:r>
                      <a:endParaRPr sz="13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Ley 29409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2 del Proyecto de Ley 3317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1.- Del objeto de la Ley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La presente Ley tiene el objeto de establecer el derecho del trabajador de la actividad pública y privada, incluidas las Fuerzas Armadas y la Policía Nacional del Perú, en armonía con sus leyes especiales, a una licencia remunerada por paternidad, en caso de alumbramiento de su cónyuge o conviviente, a fin de promover y fortalecer el desarrollo de la familia.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1.- Del objeto de la Ley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La presente Ley tiene el objeto de establecer el derecho del trabajador de la actividad pública y privada, incluidas las Fuerzas Armadas y la Policía Nacional del Perú, en armonía con sus leyes especiales, a una licencia remunerada por paternidad, </a:t>
                      </a: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 fin de promover y fortalecer el desarrollo del recién nacido. 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713600" y="258013"/>
            <a:ext cx="571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419" sz="2400" b="1"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3911751" y="4071175"/>
            <a:ext cx="1320475" cy="1072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5"/>
          <p:cNvGrpSpPr/>
          <p:nvPr/>
        </p:nvGrpSpPr>
        <p:grpSpPr>
          <a:xfrm>
            <a:off x="-7200" y="217525"/>
            <a:ext cx="1441350" cy="231000"/>
            <a:chOff x="-7200" y="217525"/>
            <a:chExt cx="1441350" cy="231000"/>
          </a:xfrm>
        </p:grpSpPr>
        <p:sp>
          <p:nvSpPr>
            <p:cNvPr id="87" name="Google Shape;87;p15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" name="Google Shape;96;p16"/>
          <p:cNvGraphicFramePr/>
          <p:nvPr/>
        </p:nvGraphicFramePr>
        <p:xfrm>
          <a:off x="538150" y="1357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{446A11BD-39A1-4CD1-9B65-9049FBCE0CFB}</a:tableStyleId>
              </a:tblPr>
              <a:tblGrid>
                <a:gridCol w="4076700"/>
                <a:gridCol w="3990975"/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Modificaciones a los artículos: 1, 2.1 y 2.2 de la Ley 20409</a:t>
                      </a:r>
                      <a:endParaRPr sz="16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Ley 29409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2 del Proyecto de Ley 3317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s-419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2.- De la licencia por paternidad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2.1 La licencia por paternidad a que se refiere el artículo 1 es otorgada por el empleador al padre por diez (10) días calendario consecutivos en los casos de parto natural o cesárea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2.- De la licencia por paternidad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2.1 La licencia por paternidad a que se refiere el artículo 1 es otorgada por el empleador al padre </a:t>
                      </a:r>
                      <a:r>
                        <a:rPr lang="es-419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por veinte (20) </a:t>
                      </a:r>
                      <a:r>
                        <a:rPr lang="es-419" sz="1600">
                          <a:latin typeface="Lato"/>
                          <a:ea typeface="Lato"/>
                          <a:cs typeface="Lato"/>
                          <a:sym typeface="Lato"/>
                        </a:rPr>
                        <a:t>días calendario consecutivos en los casos de parto natural o cesárea.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1713600" y="281913"/>
            <a:ext cx="571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419" sz="2400" b="1"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7615689" y="3991025"/>
            <a:ext cx="1419173" cy="115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6"/>
          <p:cNvGrpSpPr/>
          <p:nvPr/>
        </p:nvGrpSpPr>
        <p:grpSpPr>
          <a:xfrm>
            <a:off x="233202" y="179542"/>
            <a:ext cx="628603" cy="237270"/>
            <a:chOff x="379325" y="296425"/>
            <a:chExt cx="759825" cy="286800"/>
          </a:xfrm>
        </p:grpSpPr>
        <p:sp>
          <p:nvSpPr>
            <p:cNvPr id="100" name="Google Shape;100;p16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16"/>
          <p:cNvGrpSpPr/>
          <p:nvPr/>
        </p:nvGrpSpPr>
        <p:grpSpPr>
          <a:xfrm>
            <a:off x="233202" y="4692917"/>
            <a:ext cx="628603" cy="237270"/>
            <a:chOff x="379325" y="296425"/>
            <a:chExt cx="759825" cy="286800"/>
          </a:xfrm>
        </p:grpSpPr>
        <p:sp>
          <p:nvSpPr>
            <p:cNvPr id="105" name="Google Shape;105;p16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17"/>
          <p:cNvGraphicFramePr/>
          <p:nvPr/>
        </p:nvGraphicFramePr>
        <p:xfrm>
          <a:off x="371725" y="129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{446A11BD-39A1-4CD1-9B65-9049FBCE0CFB}</a:tableStyleId>
              </a:tblPr>
              <a:tblGrid>
                <a:gridCol w="4244900"/>
                <a:gridCol w="4155650"/>
              </a:tblGrid>
              <a:tr h="4097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Modificaciones a los artículos: 1, 2.1 y 2.2 de la Ley 20409</a:t>
                      </a:r>
                      <a:endParaRPr sz="1300"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20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Ley 29409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Artículo 2 del Proyecto de Ley 3317</a:t>
                      </a: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39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2.2 En los siguientes casos especiales el plazo de la licencia es de: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a)Veinte (20) días calendario consecutivos por nacimientos prematuros y partos múltiples.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b)Treinta (30) días calendario consecutivos por nacimiento con enfermedad congénita terminal o discapacidad severa.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c)Treinta (30) días calendario consecutivos por complicaciones graves en la salud de la madre.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2.2 En los siguientes casos especiales el plazo de la licencia es de: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a)</a:t>
                      </a: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Treinta (30) días</a:t>
                      </a: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 calendario consecutivos por nacimientos prematuros y partos múltiples.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b)</a:t>
                      </a: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Treinta (35)</a:t>
                      </a: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 días calendario consecutivos por nacimiento con enfermedad congénita terminal o discapacidad severa.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c)</a:t>
                      </a:r>
                      <a:r>
                        <a:rPr lang="es-419" sz="1300" b="1">
                          <a:latin typeface="Lato"/>
                          <a:ea typeface="Lato"/>
                          <a:cs typeface="Lato"/>
                          <a:sym typeface="Lato"/>
                        </a:rPr>
                        <a:t>Treinta (35) </a:t>
                      </a:r>
                      <a:r>
                        <a:rPr lang="es-419" sz="1300">
                          <a:latin typeface="Lato"/>
                          <a:ea typeface="Lato"/>
                          <a:cs typeface="Lato"/>
                          <a:sym typeface="Lato"/>
                        </a:rPr>
                        <a:t>días calendario consecutivos por complicaciones graves en la salud de la madre.</a:t>
                      </a:r>
                      <a:endParaRPr sz="13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561750" y="361550"/>
            <a:ext cx="571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419" sz="2400" b="1"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142589" y="-12"/>
            <a:ext cx="1419173" cy="115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7"/>
          <p:cNvGrpSpPr/>
          <p:nvPr/>
        </p:nvGrpSpPr>
        <p:grpSpPr>
          <a:xfrm flipH="1">
            <a:off x="7724850" y="217525"/>
            <a:ext cx="1441350" cy="231000"/>
            <a:chOff x="-7200" y="217525"/>
            <a:chExt cx="1441350" cy="231000"/>
          </a:xfrm>
        </p:grpSpPr>
        <p:sp>
          <p:nvSpPr>
            <p:cNvPr id="118" name="Google Shape;118;p17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311700" y="19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-419" sz="2400" b="1">
                <a:latin typeface="Lato"/>
                <a:ea typeface="Lato"/>
                <a:cs typeface="Lato"/>
                <a:sym typeface="Lato"/>
              </a:rPr>
              <a:t>Proyecto de Ley N° 3317/2022- CR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407250" y="1104700"/>
            <a:ext cx="446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74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Artículo 3. – Incorpora el artículo 5 de la Ley N° 29409</a:t>
            </a:r>
            <a:endParaRPr sz="1574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38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74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“Artículo 5</a:t>
            </a:r>
            <a:r>
              <a:rPr lang="es-419" sz="1574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.- </a:t>
            </a:r>
            <a:r>
              <a:rPr lang="es-419" sz="1574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 financiamiento de la licencia por paternidad</a:t>
            </a:r>
            <a:endParaRPr sz="1574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74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74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Seguro Social de Salud – EsSalud o las Empresas Prestadoras de Salud - EPS donde esté afiliado el padre trabajador asumirán el costo por los días de licencia por paternidad, según corresponda.”</a:t>
            </a:r>
            <a:endParaRPr sz="1574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1970664" y="3991013"/>
            <a:ext cx="1419173" cy="115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8"/>
          <p:cNvGrpSpPr/>
          <p:nvPr/>
        </p:nvGrpSpPr>
        <p:grpSpPr>
          <a:xfrm>
            <a:off x="407252" y="281917"/>
            <a:ext cx="628603" cy="237270"/>
            <a:chOff x="379325" y="296425"/>
            <a:chExt cx="759825" cy="286800"/>
          </a:xfrm>
        </p:grpSpPr>
        <p:sp>
          <p:nvSpPr>
            <p:cNvPr id="131" name="Google Shape;131;p18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8"/>
          <p:cNvGrpSpPr/>
          <p:nvPr/>
        </p:nvGrpSpPr>
        <p:grpSpPr>
          <a:xfrm>
            <a:off x="8251002" y="4733842"/>
            <a:ext cx="628603" cy="237270"/>
            <a:chOff x="379325" y="296425"/>
            <a:chExt cx="759825" cy="286800"/>
          </a:xfrm>
        </p:grpSpPr>
        <p:sp>
          <p:nvSpPr>
            <p:cNvPr id="136" name="Google Shape;136;p18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 l="39018" t="21475" r="18662" b="21469"/>
          <a:stretch/>
        </p:blipFill>
        <p:spPr>
          <a:xfrm>
            <a:off x="5048700" y="961375"/>
            <a:ext cx="3869573" cy="29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503325" y="381325"/>
            <a:ext cx="608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44" b="1">
                <a:latin typeface="Lato"/>
                <a:ea typeface="Lato"/>
                <a:cs typeface="Lato"/>
                <a:sym typeface="Lato"/>
              </a:rPr>
              <a:t>Sobre el Proyecto de Ley 3317/2022- CR</a:t>
            </a:r>
            <a:endParaRPr sz="2444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79500" y="1030100"/>
            <a:ext cx="53937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34"/>
              <a:buFont typeface="Arial"/>
              <a:buNone/>
            </a:pP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76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s-419" sz="351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padres se involucran más en la planificación, el período de gestación y el acto del nacimiento de sus hijos, rompiendo así los prejuicios.</a:t>
            </a: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76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</a:pPr>
            <a:r>
              <a:rPr lang="es-419" sz="351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padres no siempre cuentan con familia o amistades que les permita tener la confianza para solicitarles apoyo para el cuidado del recién nacido.</a:t>
            </a: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76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s-419" sz="351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ahí radica </a:t>
            </a:r>
            <a:r>
              <a:rPr lang="es-419" sz="351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importancia</a:t>
            </a:r>
            <a:r>
              <a:rPr lang="es-419" sz="351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tiene la asistencia del padre en estas primeras semanas de vida del niño o niña.</a:t>
            </a:r>
            <a:endParaRPr sz="351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209327" y="4765692"/>
            <a:ext cx="628603" cy="237270"/>
            <a:chOff x="379325" y="296425"/>
            <a:chExt cx="759825" cy="286800"/>
          </a:xfrm>
        </p:grpSpPr>
        <p:sp>
          <p:nvSpPr>
            <p:cNvPr id="149" name="Google Shape;149;p19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9"/>
          <p:cNvGrpSpPr/>
          <p:nvPr/>
        </p:nvGrpSpPr>
        <p:grpSpPr>
          <a:xfrm>
            <a:off x="8251002" y="179542"/>
            <a:ext cx="628603" cy="237270"/>
            <a:chOff x="379325" y="296425"/>
            <a:chExt cx="759825" cy="286800"/>
          </a:xfrm>
        </p:grpSpPr>
        <p:sp>
          <p:nvSpPr>
            <p:cNvPr id="154" name="Google Shape;154;p19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2281114" y="3991025"/>
            <a:ext cx="1419173" cy="11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 l="61569"/>
          <a:stretch/>
        </p:blipFill>
        <p:spPr>
          <a:xfrm>
            <a:off x="6078875" y="489100"/>
            <a:ext cx="3152698" cy="46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618075" y="325575"/>
            <a:ext cx="5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308"/>
              <a:buFont typeface="Arial"/>
              <a:buNone/>
            </a:pPr>
            <a:r>
              <a:rPr lang="es-419" sz="2427" b="1">
                <a:latin typeface="Lato"/>
                <a:ea typeface="Lato"/>
                <a:cs typeface="Lato"/>
                <a:sym typeface="Lato"/>
              </a:rPr>
              <a:t>El Proyecto de Ley 3317/2022- CR busca:</a:t>
            </a:r>
            <a:endParaRPr sz="2427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279875" y="1383375"/>
            <a:ext cx="4530000" cy="30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9405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Lato"/>
              <a:buChar char="●"/>
            </a:pPr>
            <a:r>
              <a:rPr lang="es-419" sz="143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Encontrar un punto exacto en el que logremos una </a:t>
            </a:r>
            <a:r>
              <a:rPr lang="es-419" sz="143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igualdad de oportunidades sin discriminación entre la licencia que se le otorga a la madre y al padre</a:t>
            </a:r>
            <a:r>
              <a:rPr lang="es-419" sz="143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43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3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9405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Lato"/>
              <a:buChar char="●"/>
            </a:pPr>
            <a:r>
              <a:rPr lang="es-419" sz="143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Ampliar la figura de la Ley 20409, que concede el derecho a la licencia por paternidad, es </a:t>
            </a:r>
            <a:r>
              <a:rPr lang="es-419" sz="143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relevante la promoción de la familia, como parte fundamental de una sociedad, también es la de asistir a un niño, permitiéndole un óptimo desarrollo físico y emocional</a:t>
            </a:r>
            <a:r>
              <a:rPr lang="es-419" sz="143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43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7" name="Google Shape;167;p20"/>
          <p:cNvGrpSpPr/>
          <p:nvPr/>
        </p:nvGrpSpPr>
        <p:grpSpPr>
          <a:xfrm>
            <a:off x="-7200" y="217525"/>
            <a:ext cx="1441350" cy="231000"/>
            <a:chOff x="-7200" y="217525"/>
            <a:chExt cx="1441350" cy="231000"/>
          </a:xfrm>
        </p:grpSpPr>
        <p:sp>
          <p:nvSpPr>
            <p:cNvPr id="168" name="Google Shape;168;p20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" name="Google Shape;172;p20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7709861" y="42298"/>
            <a:ext cx="1202885" cy="9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5">
            <a:alphaModFix/>
          </a:blip>
          <a:srcRect l="47376" t="9495" r="3081" b="12798"/>
          <a:stretch/>
        </p:blipFill>
        <p:spPr>
          <a:xfrm>
            <a:off x="4853850" y="866427"/>
            <a:ext cx="4290149" cy="378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399250" y="492800"/>
            <a:ext cx="211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2420" b="1">
                <a:latin typeface="Lato"/>
                <a:ea typeface="Lato"/>
                <a:cs typeface="Lato"/>
                <a:sym typeface="Lato"/>
              </a:rPr>
              <a:t>Por lo tanto: </a:t>
            </a:r>
            <a:endParaRPr sz="242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4572000" y="1306025"/>
            <a:ext cx="41586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419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 objetivo debe estar siempre encaminado a formar niños sanos física y emocionalmente, que asuman los retos diarios de una futura vida adulta.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s-419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lo que, el Estado tiene el deber de intervenir, cautelando el derecho del niño, como el del padre.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 l="5589" t="20631" r="48441" b="19304"/>
          <a:stretch/>
        </p:blipFill>
        <p:spPr>
          <a:xfrm>
            <a:off x="225050" y="1306025"/>
            <a:ext cx="4203600" cy="30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5">
            <a:alphaModFix/>
          </a:blip>
          <a:srcRect l="39323" t="69075" r="39255"/>
          <a:stretch/>
        </p:blipFill>
        <p:spPr>
          <a:xfrm>
            <a:off x="7528189" y="3919363"/>
            <a:ext cx="1419173" cy="115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1"/>
          <p:cNvGrpSpPr/>
          <p:nvPr/>
        </p:nvGrpSpPr>
        <p:grpSpPr>
          <a:xfrm>
            <a:off x="399252" y="4741792"/>
            <a:ext cx="628603" cy="237270"/>
            <a:chOff x="379325" y="296425"/>
            <a:chExt cx="759825" cy="286800"/>
          </a:xfrm>
        </p:grpSpPr>
        <p:sp>
          <p:nvSpPr>
            <p:cNvPr id="184" name="Google Shape;184;p21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1"/>
          <p:cNvGrpSpPr/>
          <p:nvPr/>
        </p:nvGrpSpPr>
        <p:grpSpPr>
          <a:xfrm>
            <a:off x="8251002" y="179542"/>
            <a:ext cx="628603" cy="237270"/>
            <a:chOff x="379325" y="296425"/>
            <a:chExt cx="759825" cy="286800"/>
          </a:xfrm>
        </p:grpSpPr>
        <p:sp>
          <p:nvSpPr>
            <p:cNvPr id="189" name="Google Shape;189;p21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Presentación en pantalla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Lato Black</vt:lpstr>
      <vt:lpstr>Lato</vt:lpstr>
      <vt:lpstr>Arial</vt:lpstr>
      <vt:lpstr>Simple Light</vt:lpstr>
      <vt:lpstr>“LEY QUE CONCEDE EL DERECHO DE LICENCIA POR PATERNIDAD”</vt:lpstr>
      <vt:lpstr>Proyecto de Ley N° 3317/2022- CR </vt:lpstr>
      <vt:lpstr>Proyecto de Ley N° 3317/2022- CR </vt:lpstr>
      <vt:lpstr>Proyecto de Ley N° 3317/2022- CR </vt:lpstr>
      <vt:lpstr>Proyecto de Ley N° 3317/2022- CR </vt:lpstr>
      <vt:lpstr>Proyecto de Ley N° 3317/2022- CR </vt:lpstr>
      <vt:lpstr>Sobre el Proyecto de Ley 3317/2022- CR  </vt:lpstr>
      <vt:lpstr>El Proyecto de Ley 3317/2022- CR busca: </vt:lpstr>
      <vt:lpstr>Por lo tanto: </vt:lpstr>
      <vt:lpstr>Análisis Costo - Beneficio</vt:lpstr>
      <vt:lpstr>Gracias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“LEY QUE CONCEDE EL DERECHO DE LICENCIA POR PATERNIDAD”</dc:title>
  <dc:creator>Koning Furlong Soto</dc:creator>
  <cp:lastModifiedBy>Koning Furlong Soto</cp:lastModifiedBy>
  <cp:revision>1</cp:revision>
  <dcterms:modified xsi:type="dcterms:W3CDTF">2023-03-13T15:52:04Z</dcterms:modified>
</cp:coreProperties>
</file>