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180" r:id="rId2"/>
    <p:sldId id="262" r:id="rId3"/>
    <p:sldId id="4179" r:id="rId4"/>
    <p:sldId id="4096" r:id="rId5"/>
    <p:sldId id="4213" r:id="rId6"/>
    <p:sldId id="267" r:id="rId7"/>
    <p:sldId id="4188" r:id="rId8"/>
    <p:sldId id="4189" r:id="rId9"/>
    <p:sldId id="4196" r:id="rId10"/>
    <p:sldId id="4216" r:id="rId11"/>
    <p:sldId id="417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Acevedo" initials="AA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5A40"/>
    <a:srgbClr val="FF2121"/>
    <a:srgbClr val="F99973"/>
    <a:srgbClr val="EE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8" autoAdjust="0"/>
    <p:restoredTop sz="64561" autoAdjust="0"/>
  </p:normalViewPr>
  <p:slideViewPr>
    <p:cSldViewPr snapToGrid="0">
      <p:cViewPr varScale="1">
        <p:scale>
          <a:sx n="74" d="100"/>
          <a:sy n="74" d="100"/>
        </p:scale>
        <p:origin x="16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4.3088235294117601E-2"/>
          <c:y val="0.158"/>
          <c:w val="0.90568627450980399"/>
          <c:h val="0.74528000000000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[Libro1]Hoja1!$F$19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bg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[Libro1]Hoja1!$E$20:$E$30</c:f>
              <c:numCache>
                <c:formatCode>General</c:formatCode>
                <c:ptCount val="11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xVal>
          <c:yVal>
            <c:numRef>
              <c:f>[Libro1]Hoja1!$F$20:$F$30</c:f>
              <c:numCache>
                <c:formatCode>General</c:formatCode>
                <c:ptCount val="11"/>
                <c:pt idx="1">
                  <c:v>74.099999999999994</c:v>
                </c:pt>
                <c:pt idx="2">
                  <c:v>71.5</c:v>
                </c:pt>
                <c:pt idx="3">
                  <c:v>72.400000000000006</c:v>
                </c:pt>
                <c:pt idx="4">
                  <c:v>70.8</c:v>
                </c:pt>
                <c:pt idx="5">
                  <c:v>68.2</c:v>
                </c:pt>
                <c:pt idx="6">
                  <c:v>65.400000000000006</c:v>
                </c:pt>
                <c:pt idx="7">
                  <c:v>63.2</c:v>
                </c:pt>
                <c:pt idx="8">
                  <c:v>57.7</c:v>
                </c:pt>
                <c:pt idx="9">
                  <c:v>54.8</c:v>
                </c:pt>
                <c:pt idx="10">
                  <c:v>54.9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08-4D4C-92AF-EDD67A841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043760"/>
        <c:axId val="569046224"/>
      </c:scatterChart>
      <c:valAx>
        <c:axId val="56904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69046224"/>
        <c:crosses val="autoZero"/>
        <c:crossBetween val="midCat"/>
      </c:valAx>
      <c:valAx>
        <c:axId val="5690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6904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0000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en-US"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EE0011"/>
            </a:solidFill>
          </c:spPr>
          <c:dPt>
            <c:idx val="0"/>
            <c:bubble3D val="0"/>
            <c:spPr>
              <a:solidFill>
                <a:srgbClr val="EE001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FC-480B-9248-F4544056381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FC-480B-9248-F4544056381E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73.8</c:v>
                </c:pt>
                <c:pt idx="1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C-480B-9248-F454405638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s-P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#1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D709B-6E08-4063-8B9B-EC849A5F0B17}" type="doc">
      <dgm:prSet loTypeId="urn:microsoft.com/office/officeart/2005/8/layout/defaul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8F95D75-EDC8-4EBF-9F67-CAB314829C6C}">
      <dgm:prSet phldrT="[Texto]" custT="1"/>
      <dgm:spPr>
        <a:solidFill>
          <a:srgbClr val="EE0011"/>
        </a:solidFill>
      </dgm:spPr>
      <dgm:t>
        <a:bodyPr/>
        <a:lstStyle/>
        <a:p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CEM</a:t>
          </a:r>
        </a:p>
        <a:p>
          <a:r>
            <a:rPr lang="es-ES" sz="2400" b="1" kern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154 202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gm:t>
    </dgm:pt>
    <dgm:pt modelId="{6B700FA9-2DAD-4E39-B953-72A94AAA828E}" type="parTrans" cxnId="{58175D1A-BC8F-4940-B1E6-076E6F9B284A}">
      <dgm:prSet/>
      <dgm:spPr/>
      <dgm:t>
        <a:bodyPr/>
        <a:lstStyle/>
        <a:p>
          <a:endParaRPr lang="es-ES"/>
        </a:p>
      </dgm:t>
    </dgm:pt>
    <dgm:pt modelId="{8B65604B-5B97-4E43-A6A8-D437DFBE15B2}" type="sibTrans" cxnId="{58175D1A-BC8F-4940-B1E6-076E6F9B284A}">
      <dgm:prSet/>
      <dgm:spPr/>
      <dgm:t>
        <a:bodyPr/>
        <a:lstStyle/>
        <a:p>
          <a:endParaRPr lang="es-ES"/>
        </a:p>
      </dgm:t>
    </dgm:pt>
    <dgm:pt modelId="{06A88B92-5F4F-4430-B038-FD20494E0330}">
      <dgm:prSet phldrT="[Texto]" custT="1"/>
      <dgm:spPr>
        <a:solidFill>
          <a:srgbClr val="F99973"/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Línea 100 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170 780 </a:t>
          </a:r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gm:t>
    </dgm:pt>
    <dgm:pt modelId="{D0B3EC5D-D6BE-4F34-89B8-9C3143390F4B}" type="parTrans" cxnId="{D265213E-D2F3-4E2A-8D94-A0BD87C4A8A7}">
      <dgm:prSet/>
      <dgm:spPr/>
      <dgm:t>
        <a:bodyPr/>
        <a:lstStyle/>
        <a:p>
          <a:endParaRPr lang="es-ES"/>
        </a:p>
      </dgm:t>
    </dgm:pt>
    <dgm:pt modelId="{EDEF216D-7287-4126-B2FE-21955BA43399}" type="sibTrans" cxnId="{D265213E-D2F3-4E2A-8D94-A0BD87C4A8A7}">
      <dgm:prSet/>
      <dgm:spPr/>
      <dgm:t>
        <a:bodyPr/>
        <a:lstStyle/>
        <a:p>
          <a:endParaRPr lang="es-ES"/>
        </a:p>
      </dgm:t>
    </dgm:pt>
    <dgm:pt modelId="{1A1062EF-A0D2-4709-AE2F-537E13B3DE5D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SAU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6 735 </a:t>
          </a:r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gm:t>
    </dgm:pt>
    <dgm:pt modelId="{BF37DFE0-F10E-4BCA-81F5-B9BF74BCC2CE}" type="parTrans" cxnId="{31F2A001-2999-4295-8A61-62CC5729AEAC}">
      <dgm:prSet/>
      <dgm:spPr/>
      <dgm:t>
        <a:bodyPr/>
        <a:lstStyle/>
        <a:p>
          <a:endParaRPr lang="es-ES"/>
        </a:p>
      </dgm:t>
    </dgm:pt>
    <dgm:pt modelId="{3022007E-C890-4531-A0B3-7EDC61ABE7B9}" type="sibTrans" cxnId="{31F2A001-2999-4295-8A61-62CC5729AEAC}">
      <dgm:prSet/>
      <dgm:spPr/>
      <dgm:t>
        <a:bodyPr/>
        <a:lstStyle/>
        <a:p>
          <a:endParaRPr lang="es-ES"/>
        </a:p>
      </dgm:t>
    </dgm:pt>
    <dgm:pt modelId="{90345B44-AA39-415E-BDD6-A4A53A85EEE5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Estrategia Rural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3 285 casos</a:t>
          </a:r>
        </a:p>
      </dgm:t>
    </dgm:pt>
    <dgm:pt modelId="{1342AF15-DDFF-4A1C-91BB-FF4EE02A1F83}" type="parTrans" cxnId="{319E0FED-51C0-4E0D-9D7D-5F2A557E860C}">
      <dgm:prSet/>
      <dgm:spPr/>
      <dgm:t>
        <a:bodyPr/>
        <a:lstStyle/>
        <a:p>
          <a:endParaRPr lang="es-ES"/>
        </a:p>
      </dgm:t>
    </dgm:pt>
    <dgm:pt modelId="{977DDAF9-E794-4184-9507-EDBF1653E3D1}" type="sibTrans" cxnId="{319E0FED-51C0-4E0D-9D7D-5F2A557E860C}">
      <dgm:prSet/>
      <dgm:spPr/>
      <dgm:t>
        <a:bodyPr/>
        <a:lstStyle/>
        <a:p>
          <a:endParaRPr lang="es-ES"/>
        </a:p>
      </dgm:t>
    </dgm:pt>
    <dgm:pt modelId="{9EE60658-0185-4FCC-BDF9-520E2F19655E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Chat 100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8 709 consultas</a:t>
          </a:r>
        </a:p>
      </dgm:t>
    </dgm:pt>
    <dgm:pt modelId="{436E7E86-DF33-4320-9F04-D9D4C2492A12}" type="parTrans" cxnId="{10D2D057-3B37-45BD-A96D-32468BF1AECA}">
      <dgm:prSet/>
      <dgm:spPr/>
      <dgm:t>
        <a:bodyPr/>
        <a:lstStyle/>
        <a:p>
          <a:endParaRPr lang="es-ES"/>
        </a:p>
      </dgm:t>
    </dgm:pt>
    <dgm:pt modelId="{86C2FADB-1528-4257-8249-985700B6D37A}" type="sibTrans" cxnId="{10D2D057-3B37-45BD-A96D-32468BF1AECA}">
      <dgm:prSet/>
      <dgm:spPr/>
      <dgm:t>
        <a:bodyPr/>
        <a:lstStyle/>
        <a:p>
          <a:endParaRPr lang="es-ES"/>
        </a:p>
      </dgm:t>
    </dgm:pt>
    <dgm:pt modelId="{118D745B-48FF-4960-BF2E-E47C606AEEF0}" type="pres">
      <dgm:prSet presAssocID="{BACD709B-6E08-4063-8B9B-EC849A5F0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3835E3-FBFA-4135-AFD6-FF6A27B457A7}" type="pres">
      <dgm:prSet presAssocID="{98F95D75-EDC8-4EBF-9F67-CAB314829C6C}" presName="node" presStyleLbl="node1" presStyleIdx="0" presStyleCnt="5" custScaleX="71935" custLinFactNeighborX="-534" custLinFactNeighborY="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60BEC-A2B0-46AD-A6D3-708855511811}" type="pres">
      <dgm:prSet presAssocID="{8B65604B-5B97-4E43-A6A8-D437DFBE15B2}" presName="sibTrans" presStyleCnt="0"/>
      <dgm:spPr/>
    </dgm:pt>
    <dgm:pt modelId="{B725802B-453F-4657-B15D-5A7B8D7D9EFD}" type="pres">
      <dgm:prSet presAssocID="{1A1062EF-A0D2-4709-AE2F-537E13B3DE5D}" presName="node" presStyleLbl="node1" presStyleIdx="1" presStyleCnt="5" custScaleX="64828" custLinFactNeighborX="254" custLinFactNeighborY="-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1ADBF5-9B5F-4E44-9219-BB5D66D927F3}" type="pres">
      <dgm:prSet presAssocID="{3022007E-C890-4531-A0B3-7EDC61ABE7B9}" presName="sibTrans" presStyleCnt="0"/>
      <dgm:spPr/>
    </dgm:pt>
    <dgm:pt modelId="{7C332B71-89DE-4F8E-B7C2-1AFD589CACF0}" type="pres">
      <dgm:prSet presAssocID="{06A88B92-5F4F-4430-B038-FD20494E0330}" presName="node" presStyleLbl="node1" presStyleIdx="2" presStyleCnt="5" custScaleX="62138" custLinFactNeighborX="490" custLinFactNeighborY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9337D-525A-488F-AE9C-6012DFE1D514}" type="pres">
      <dgm:prSet presAssocID="{EDEF216D-7287-4126-B2FE-21955BA43399}" presName="sibTrans" presStyleCnt="0"/>
      <dgm:spPr/>
    </dgm:pt>
    <dgm:pt modelId="{0BDBADC5-9E19-4976-904C-53E2DA8B8A72}" type="pres">
      <dgm:prSet presAssocID="{90345B44-AA39-415E-BDD6-A4A53A85EEE5}" presName="node" presStyleLbl="node1" presStyleIdx="3" presStyleCnt="5" custScaleX="65139" custLinFactNeighborX="1878" custLinFactNeighborY="-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A6535-DC98-4116-95B3-978CAF56AC20}" type="pres">
      <dgm:prSet presAssocID="{977DDAF9-E794-4184-9507-EDBF1653E3D1}" presName="sibTrans" presStyleCnt="0"/>
      <dgm:spPr/>
    </dgm:pt>
    <dgm:pt modelId="{A75FA8D8-22AD-4FC2-9A17-B7342555B52A}" type="pres">
      <dgm:prSet presAssocID="{9EE60658-0185-4FCC-BDF9-520E2F19655E}" presName="node" presStyleLbl="node1" presStyleIdx="4" presStyleCnt="5" custScaleX="65376" custLinFactX="200000" custLinFactY="-13689" custLinFactNeighborX="26685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175D1A-BC8F-4940-B1E6-076E6F9B284A}" srcId="{BACD709B-6E08-4063-8B9B-EC849A5F0B17}" destId="{98F95D75-EDC8-4EBF-9F67-CAB314829C6C}" srcOrd="0" destOrd="0" parTransId="{6B700FA9-2DAD-4E39-B953-72A94AAA828E}" sibTransId="{8B65604B-5B97-4E43-A6A8-D437DFBE15B2}"/>
    <dgm:cxn modelId="{DA373B90-7CA5-4DB2-BBD6-0F1F92B7C519}" type="presOf" srcId="{9EE60658-0185-4FCC-BDF9-520E2F19655E}" destId="{A75FA8D8-22AD-4FC2-9A17-B7342555B52A}" srcOrd="0" destOrd="0" presId="urn:microsoft.com/office/officeart/2005/8/layout/default#1"/>
    <dgm:cxn modelId="{D265213E-D2F3-4E2A-8D94-A0BD87C4A8A7}" srcId="{BACD709B-6E08-4063-8B9B-EC849A5F0B17}" destId="{06A88B92-5F4F-4430-B038-FD20494E0330}" srcOrd="2" destOrd="0" parTransId="{D0B3EC5D-D6BE-4F34-89B8-9C3143390F4B}" sibTransId="{EDEF216D-7287-4126-B2FE-21955BA43399}"/>
    <dgm:cxn modelId="{452FBCC5-4279-4B74-9BC2-441253BBB3AB}" type="presOf" srcId="{06A88B92-5F4F-4430-B038-FD20494E0330}" destId="{7C332B71-89DE-4F8E-B7C2-1AFD589CACF0}" srcOrd="0" destOrd="0" presId="urn:microsoft.com/office/officeart/2005/8/layout/default#1"/>
    <dgm:cxn modelId="{319E0FED-51C0-4E0D-9D7D-5F2A557E860C}" srcId="{BACD709B-6E08-4063-8B9B-EC849A5F0B17}" destId="{90345B44-AA39-415E-BDD6-A4A53A85EEE5}" srcOrd="3" destOrd="0" parTransId="{1342AF15-DDFF-4A1C-91BB-FF4EE02A1F83}" sibTransId="{977DDAF9-E794-4184-9507-EDBF1653E3D1}"/>
    <dgm:cxn modelId="{469CF512-FF29-4A5E-8735-C0E1CEAF1D4D}" type="presOf" srcId="{90345B44-AA39-415E-BDD6-A4A53A85EEE5}" destId="{0BDBADC5-9E19-4976-904C-53E2DA8B8A72}" srcOrd="0" destOrd="0" presId="urn:microsoft.com/office/officeart/2005/8/layout/default#1"/>
    <dgm:cxn modelId="{A82AE773-31B0-42E8-83F7-5F9BE17CEDC9}" type="presOf" srcId="{BACD709B-6E08-4063-8B9B-EC849A5F0B17}" destId="{118D745B-48FF-4960-BF2E-E47C606AEEF0}" srcOrd="0" destOrd="0" presId="urn:microsoft.com/office/officeart/2005/8/layout/default#1"/>
    <dgm:cxn modelId="{1279EF25-20DC-411D-9AAC-797A867FEE15}" type="presOf" srcId="{98F95D75-EDC8-4EBF-9F67-CAB314829C6C}" destId="{DE3835E3-FBFA-4135-AFD6-FF6A27B457A7}" srcOrd="0" destOrd="0" presId="urn:microsoft.com/office/officeart/2005/8/layout/default#1"/>
    <dgm:cxn modelId="{0A2BAD4B-EF2F-41EA-8C88-B13C77B31E13}" type="presOf" srcId="{1A1062EF-A0D2-4709-AE2F-537E13B3DE5D}" destId="{B725802B-453F-4657-B15D-5A7B8D7D9EFD}" srcOrd="0" destOrd="0" presId="urn:microsoft.com/office/officeart/2005/8/layout/default#1"/>
    <dgm:cxn modelId="{10D2D057-3B37-45BD-A96D-32468BF1AECA}" srcId="{BACD709B-6E08-4063-8B9B-EC849A5F0B17}" destId="{9EE60658-0185-4FCC-BDF9-520E2F19655E}" srcOrd="4" destOrd="0" parTransId="{436E7E86-DF33-4320-9F04-D9D4C2492A12}" sibTransId="{86C2FADB-1528-4257-8249-985700B6D37A}"/>
    <dgm:cxn modelId="{31F2A001-2999-4295-8A61-62CC5729AEAC}" srcId="{BACD709B-6E08-4063-8B9B-EC849A5F0B17}" destId="{1A1062EF-A0D2-4709-AE2F-537E13B3DE5D}" srcOrd="1" destOrd="0" parTransId="{BF37DFE0-F10E-4BCA-81F5-B9BF74BCC2CE}" sibTransId="{3022007E-C890-4531-A0B3-7EDC61ABE7B9}"/>
    <dgm:cxn modelId="{4FAEDF9A-85AD-4C7F-9916-90C96F44076E}" type="presParOf" srcId="{118D745B-48FF-4960-BF2E-E47C606AEEF0}" destId="{DE3835E3-FBFA-4135-AFD6-FF6A27B457A7}" srcOrd="0" destOrd="0" presId="urn:microsoft.com/office/officeart/2005/8/layout/default#1"/>
    <dgm:cxn modelId="{993F7435-7629-40C5-93F0-307DB2230593}" type="presParOf" srcId="{118D745B-48FF-4960-BF2E-E47C606AEEF0}" destId="{6CD60BEC-A2B0-46AD-A6D3-708855511811}" srcOrd="1" destOrd="0" presId="urn:microsoft.com/office/officeart/2005/8/layout/default#1"/>
    <dgm:cxn modelId="{E20560CC-2F40-46CA-95FA-C759E6DDACF5}" type="presParOf" srcId="{118D745B-48FF-4960-BF2E-E47C606AEEF0}" destId="{B725802B-453F-4657-B15D-5A7B8D7D9EFD}" srcOrd="2" destOrd="0" presId="urn:microsoft.com/office/officeart/2005/8/layout/default#1"/>
    <dgm:cxn modelId="{F1D50513-8351-4FE9-90CC-542BC0E175B9}" type="presParOf" srcId="{118D745B-48FF-4960-BF2E-E47C606AEEF0}" destId="{F01ADBF5-9B5F-4E44-9219-BB5D66D927F3}" srcOrd="3" destOrd="0" presId="urn:microsoft.com/office/officeart/2005/8/layout/default#1"/>
    <dgm:cxn modelId="{451CEAEE-F7AE-4FD3-952D-2E3C9E7DD6A2}" type="presParOf" srcId="{118D745B-48FF-4960-BF2E-E47C606AEEF0}" destId="{7C332B71-89DE-4F8E-B7C2-1AFD589CACF0}" srcOrd="4" destOrd="0" presId="urn:microsoft.com/office/officeart/2005/8/layout/default#1"/>
    <dgm:cxn modelId="{804AAA39-B3C1-4D2A-8C67-32C29594EE3B}" type="presParOf" srcId="{118D745B-48FF-4960-BF2E-E47C606AEEF0}" destId="{9729337D-525A-488F-AE9C-6012DFE1D514}" srcOrd="5" destOrd="0" presId="urn:microsoft.com/office/officeart/2005/8/layout/default#1"/>
    <dgm:cxn modelId="{E6E19C12-C48E-4D06-B872-F6419B7F93D5}" type="presParOf" srcId="{118D745B-48FF-4960-BF2E-E47C606AEEF0}" destId="{0BDBADC5-9E19-4976-904C-53E2DA8B8A72}" srcOrd="6" destOrd="0" presId="urn:microsoft.com/office/officeart/2005/8/layout/default#1"/>
    <dgm:cxn modelId="{6E8EFED1-4112-427D-835B-9B84E8ECFFDA}" type="presParOf" srcId="{118D745B-48FF-4960-BF2E-E47C606AEEF0}" destId="{C92A6535-DC98-4116-95B3-978CAF56AC20}" srcOrd="7" destOrd="0" presId="urn:microsoft.com/office/officeart/2005/8/layout/default#1"/>
    <dgm:cxn modelId="{3818C140-04BE-4920-99E1-371E10DC80F1}" type="presParOf" srcId="{118D745B-48FF-4960-BF2E-E47C606AEEF0}" destId="{A75FA8D8-22AD-4FC2-9A17-B7342555B52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D709B-6E08-4063-8B9B-EC849A5F0B17}" type="doc">
      <dgm:prSet loTypeId="urn:microsoft.com/office/officeart/2005/8/layout/default#2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37C5418F-A4D3-42C8-A054-20B6074AE95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130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casos con características de feminicidio y </a:t>
          </a:r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223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 casos de tentativa de feminicidio</a:t>
          </a:r>
          <a:endParaRPr lang="es-ES" sz="22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7B30839-CA2C-4411-B23F-244160E6BBF1}" type="parTrans" cxnId="{CD7CEF1D-75D3-4A80-B824-6C23EAA686F3}">
      <dgm:prSet/>
      <dgm:spPr/>
      <dgm:t>
        <a:bodyPr/>
        <a:lstStyle/>
        <a:p>
          <a:endParaRPr lang="es-ES" sz="2700"/>
        </a:p>
      </dgm:t>
    </dgm:pt>
    <dgm:pt modelId="{3A1A55A5-BC0F-43D4-B69B-48E848E18787}" type="sibTrans" cxnId="{CD7CEF1D-75D3-4A80-B824-6C23EAA686F3}">
      <dgm:prSet/>
      <dgm:spPr/>
      <dgm:t>
        <a:bodyPr/>
        <a:lstStyle/>
        <a:p>
          <a:endParaRPr lang="es-ES" sz="2700"/>
        </a:p>
      </dgm:t>
    </dgm:pt>
    <dgm:pt modelId="{53A0C86D-B502-43D4-AA69-A26F080773C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200" dirty="0">
              <a:latin typeface="Arial Narrow" panose="020B0606020202030204" pitchFamily="34" charset="0"/>
              <a:cs typeface="Arial" panose="020B0604020202020204" pitchFamily="34" charset="0"/>
            </a:rPr>
            <a:t>1010 hijos e hijas beneficiarios/as de la asistencia económica por feminicidio.</a:t>
          </a:r>
          <a:endParaRPr lang="es-ES" sz="22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CA9BCCF-E906-4E8B-AFC7-F2AA37B81768}" type="parTrans" cxnId="{BADB5759-4499-4CDA-9CA9-8C4E69387C2F}">
      <dgm:prSet/>
      <dgm:spPr/>
      <dgm:t>
        <a:bodyPr/>
        <a:lstStyle/>
        <a:p>
          <a:endParaRPr lang="es-PE" sz="2700"/>
        </a:p>
      </dgm:t>
    </dgm:pt>
    <dgm:pt modelId="{CD209817-506F-428B-9381-D571EE4B8543}" type="sibTrans" cxnId="{BADB5759-4499-4CDA-9CA9-8C4E69387C2F}">
      <dgm:prSet/>
      <dgm:spPr/>
      <dgm:t>
        <a:bodyPr/>
        <a:lstStyle/>
        <a:p>
          <a:endParaRPr lang="es-PE" sz="2700"/>
        </a:p>
      </dgm:t>
    </dgm:pt>
    <dgm:pt modelId="{04F3E1E8-35D8-470B-AC8C-8C70DAA68A3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CAI</a:t>
          </a:r>
        </a:p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2 795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hombres sentenciados atendidos</a:t>
          </a:r>
        </a:p>
      </dgm:t>
    </dgm:pt>
    <dgm:pt modelId="{EF433F01-F07F-4DCD-A5C6-23436850D5F7}" type="parTrans" cxnId="{46645A35-252A-4DC5-835D-A289844191FB}">
      <dgm:prSet/>
      <dgm:spPr/>
      <dgm:t>
        <a:bodyPr/>
        <a:lstStyle/>
        <a:p>
          <a:endParaRPr lang="es-PE" sz="2700"/>
        </a:p>
      </dgm:t>
    </dgm:pt>
    <dgm:pt modelId="{B20FD032-FD9C-4BF8-96DE-F5DF1DDF346F}" type="sibTrans" cxnId="{46645A35-252A-4DC5-835D-A289844191FB}">
      <dgm:prSet/>
      <dgm:spPr/>
      <dgm:t>
        <a:bodyPr/>
        <a:lstStyle/>
        <a:p>
          <a:endParaRPr lang="es-PE" sz="2700"/>
        </a:p>
      </dgm:t>
    </dgm:pt>
    <dgm:pt modelId="{ED05DF4F-0910-4BCB-8B9A-7647225E6E6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HRT</a:t>
          </a:r>
        </a:p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2 775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mujeres y acompañantes albergadas</a:t>
          </a:r>
        </a:p>
      </dgm:t>
    </dgm:pt>
    <dgm:pt modelId="{2F22DBC2-7C0B-4D3E-A258-789704D0D420}" type="parTrans" cxnId="{650891A1-88FF-42C1-ADBA-A399F3DF12A1}">
      <dgm:prSet/>
      <dgm:spPr/>
      <dgm:t>
        <a:bodyPr/>
        <a:lstStyle/>
        <a:p>
          <a:endParaRPr lang="es-PE"/>
        </a:p>
      </dgm:t>
    </dgm:pt>
    <dgm:pt modelId="{A3C2DA37-5B36-483B-88E9-70219C560D5A}" type="sibTrans" cxnId="{650891A1-88FF-42C1-ADBA-A399F3DF12A1}">
      <dgm:prSet/>
      <dgm:spPr/>
      <dgm:t>
        <a:bodyPr/>
        <a:lstStyle/>
        <a:p>
          <a:endParaRPr lang="es-PE"/>
        </a:p>
      </dgm:t>
    </dgm:pt>
    <dgm:pt modelId="{118D745B-48FF-4960-BF2E-E47C606AEEF0}" type="pres">
      <dgm:prSet presAssocID="{BACD709B-6E08-4063-8B9B-EC849A5F0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0AEBD7-E450-41E7-A7F0-8CED3ECE8282}" type="pres">
      <dgm:prSet presAssocID="{37C5418F-A4D3-42C8-A054-20B6074AE95D}" presName="node" presStyleLbl="node1" presStyleIdx="0" presStyleCnt="4" custScaleX="116121" custScaleY="151262" custLinFactNeighborX="-1215" custLinFactNeighborY="-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8AD88-0054-49B1-9DEE-3B9CCC3D15E7}" type="pres">
      <dgm:prSet presAssocID="{3A1A55A5-BC0F-43D4-B69B-48E848E18787}" presName="sibTrans" presStyleCnt="0"/>
      <dgm:spPr/>
    </dgm:pt>
    <dgm:pt modelId="{DFEAD5BF-10CA-438A-8F56-44FF7E8D1E68}" type="pres">
      <dgm:prSet presAssocID="{53A0C86D-B502-43D4-AA69-A26F080773C5}" presName="node" presStyleLbl="node1" presStyleIdx="1" presStyleCnt="4" custScaleY="147795" custLinFactX="10266" custLinFactNeighborX="100000" custLinFactNeighborY="-32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8D773-1D83-40B0-A2E6-E55D50F3609A}" type="pres">
      <dgm:prSet presAssocID="{CD209817-506F-428B-9381-D571EE4B8543}" presName="sibTrans" presStyleCnt="0"/>
      <dgm:spPr/>
    </dgm:pt>
    <dgm:pt modelId="{BDF955CE-C035-4AE5-BE77-20F70D8D6711}" type="pres">
      <dgm:prSet presAssocID="{04F3E1E8-35D8-470B-AC8C-8C70DAA68A3D}" presName="node" presStyleLbl="node1" presStyleIdx="2" presStyleCnt="4" custScaleY="151262" custLinFactX="-13775" custLinFactNeighborX="-100000" custLinFactNeighborY="-33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645D1-6ADA-4BC6-9F50-64AE77BBA700}" type="pres">
      <dgm:prSet presAssocID="{B20FD032-FD9C-4BF8-96DE-F5DF1DDF346F}" presName="sibTrans" presStyleCnt="0"/>
      <dgm:spPr/>
    </dgm:pt>
    <dgm:pt modelId="{1B8FC701-9F2A-4158-BD27-6341E60C50B7}" type="pres">
      <dgm:prSet presAssocID="{ED05DF4F-0910-4BCB-8B9A-7647225E6E6D}" presName="node" presStyleLbl="node1" presStyleIdx="3" presStyleCnt="4" custScaleY="158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1DDAAF-60F0-4413-AE72-1F0B5B0D41E3}" type="presOf" srcId="{ED05DF4F-0910-4BCB-8B9A-7647225E6E6D}" destId="{1B8FC701-9F2A-4158-BD27-6341E60C50B7}" srcOrd="0" destOrd="0" presId="urn:microsoft.com/office/officeart/2005/8/layout/default#2"/>
    <dgm:cxn modelId="{81FFE964-0AA2-49D0-8493-C6A7F0B1BC99}" type="presOf" srcId="{53A0C86D-B502-43D4-AA69-A26F080773C5}" destId="{DFEAD5BF-10CA-438A-8F56-44FF7E8D1E68}" srcOrd="0" destOrd="0" presId="urn:microsoft.com/office/officeart/2005/8/layout/default#2"/>
    <dgm:cxn modelId="{2E1DF646-8396-48D9-8204-0EAB538984D6}" type="presOf" srcId="{04F3E1E8-35D8-470B-AC8C-8C70DAA68A3D}" destId="{BDF955CE-C035-4AE5-BE77-20F70D8D6711}" srcOrd="0" destOrd="0" presId="urn:microsoft.com/office/officeart/2005/8/layout/default#2"/>
    <dgm:cxn modelId="{46645A35-252A-4DC5-835D-A289844191FB}" srcId="{BACD709B-6E08-4063-8B9B-EC849A5F0B17}" destId="{04F3E1E8-35D8-470B-AC8C-8C70DAA68A3D}" srcOrd="2" destOrd="0" parTransId="{EF433F01-F07F-4DCD-A5C6-23436850D5F7}" sibTransId="{B20FD032-FD9C-4BF8-96DE-F5DF1DDF346F}"/>
    <dgm:cxn modelId="{A82AE773-31B0-42E8-83F7-5F9BE17CEDC9}" type="presOf" srcId="{BACD709B-6E08-4063-8B9B-EC849A5F0B17}" destId="{118D745B-48FF-4960-BF2E-E47C606AEEF0}" srcOrd="0" destOrd="0" presId="urn:microsoft.com/office/officeart/2005/8/layout/default#2"/>
    <dgm:cxn modelId="{BADB5759-4499-4CDA-9CA9-8C4E69387C2F}" srcId="{BACD709B-6E08-4063-8B9B-EC849A5F0B17}" destId="{53A0C86D-B502-43D4-AA69-A26F080773C5}" srcOrd="1" destOrd="0" parTransId="{0CA9BCCF-E906-4E8B-AFC7-F2AA37B81768}" sibTransId="{CD209817-506F-428B-9381-D571EE4B8543}"/>
    <dgm:cxn modelId="{5C54219E-A7BC-4F31-A74D-FE5F7E0BDDE0}" type="presOf" srcId="{37C5418F-A4D3-42C8-A054-20B6074AE95D}" destId="{3E0AEBD7-E450-41E7-A7F0-8CED3ECE8282}" srcOrd="0" destOrd="0" presId="urn:microsoft.com/office/officeart/2005/8/layout/default#2"/>
    <dgm:cxn modelId="{650891A1-88FF-42C1-ADBA-A399F3DF12A1}" srcId="{BACD709B-6E08-4063-8B9B-EC849A5F0B17}" destId="{ED05DF4F-0910-4BCB-8B9A-7647225E6E6D}" srcOrd="3" destOrd="0" parTransId="{2F22DBC2-7C0B-4D3E-A258-789704D0D420}" sibTransId="{A3C2DA37-5B36-483B-88E9-70219C560D5A}"/>
    <dgm:cxn modelId="{CD7CEF1D-75D3-4A80-B824-6C23EAA686F3}" srcId="{BACD709B-6E08-4063-8B9B-EC849A5F0B17}" destId="{37C5418F-A4D3-42C8-A054-20B6074AE95D}" srcOrd="0" destOrd="0" parTransId="{47B30839-CA2C-4411-B23F-244160E6BBF1}" sibTransId="{3A1A55A5-BC0F-43D4-B69B-48E848E18787}"/>
    <dgm:cxn modelId="{11B8D30F-CAAA-46E8-8042-030695076BA9}" type="presParOf" srcId="{118D745B-48FF-4960-BF2E-E47C606AEEF0}" destId="{3E0AEBD7-E450-41E7-A7F0-8CED3ECE8282}" srcOrd="0" destOrd="0" presId="urn:microsoft.com/office/officeart/2005/8/layout/default#2"/>
    <dgm:cxn modelId="{3E31FBF1-4CFC-4BA6-861A-A45263175F61}" type="presParOf" srcId="{118D745B-48FF-4960-BF2E-E47C606AEEF0}" destId="{8958AD88-0054-49B1-9DEE-3B9CCC3D15E7}" srcOrd="1" destOrd="0" presId="urn:microsoft.com/office/officeart/2005/8/layout/default#2"/>
    <dgm:cxn modelId="{6C5EDAE7-195F-4586-9408-C829E5A9AE95}" type="presParOf" srcId="{118D745B-48FF-4960-BF2E-E47C606AEEF0}" destId="{DFEAD5BF-10CA-438A-8F56-44FF7E8D1E68}" srcOrd="2" destOrd="0" presId="urn:microsoft.com/office/officeart/2005/8/layout/default#2"/>
    <dgm:cxn modelId="{D24939F4-B888-40DB-98EB-212E6EB60654}" type="presParOf" srcId="{118D745B-48FF-4960-BF2E-E47C606AEEF0}" destId="{F588D773-1D83-40B0-A2E6-E55D50F3609A}" srcOrd="3" destOrd="0" presId="urn:microsoft.com/office/officeart/2005/8/layout/default#2"/>
    <dgm:cxn modelId="{0B7CE19D-60CA-46DB-9DFE-6089C879860E}" type="presParOf" srcId="{118D745B-48FF-4960-BF2E-E47C606AEEF0}" destId="{BDF955CE-C035-4AE5-BE77-20F70D8D6711}" srcOrd="4" destOrd="0" presId="urn:microsoft.com/office/officeart/2005/8/layout/default#2"/>
    <dgm:cxn modelId="{4234B2C6-A991-44F4-9515-885BD4967573}" type="presParOf" srcId="{118D745B-48FF-4960-BF2E-E47C606AEEF0}" destId="{A66645D1-6ADA-4BC6-9F50-64AE77BBA700}" srcOrd="5" destOrd="0" presId="urn:microsoft.com/office/officeart/2005/8/layout/default#2"/>
    <dgm:cxn modelId="{5DCAC879-4243-45CA-8F9D-393D2EC88B5D}" type="presParOf" srcId="{118D745B-48FF-4960-BF2E-E47C606AEEF0}" destId="{1B8FC701-9F2A-4158-BD27-6341E60C50B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D709B-6E08-4063-8B9B-EC849A5F0B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F95D75-EDC8-4EBF-9F67-CAB314829C6C}">
      <dgm:prSet phldrT="[Texto]" custT="1"/>
      <dgm:spPr>
        <a:solidFill>
          <a:srgbClr val="EE0011"/>
        </a:solidFill>
      </dgm:spPr>
      <dgm:t>
        <a:bodyPr/>
        <a:lstStyle/>
        <a:p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CEM</a:t>
          </a:r>
        </a:p>
        <a:p>
          <a:r>
            <a:rPr lang="es-ES" sz="2400" b="1" kern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39 309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gm:t>
    </dgm:pt>
    <dgm:pt modelId="{6B700FA9-2DAD-4E39-B953-72A94AAA828E}" type="parTrans" cxnId="{58175D1A-BC8F-4940-B1E6-076E6F9B284A}">
      <dgm:prSet/>
      <dgm:spPr/>
      <dgm:t>
        <a:bodyPr/>
        <a:lstStyle/>
        <a:p>
          <a:endParaRPr lang="es-ES"/>
        </a:p>
      </dgm:t>
    </dgm:pt>
    <dgm:pt modelId="{8B65604B-5B97-4E43-A6A8-D437DFBE15B2}" type="sibTrans" cxnId="{58175D1A-BC8F-4940-B1E6-076E6F9B284A}">
      <dgm:prSet/>
      <dgm:spPr/>
      <dgm:t>
        <a:bodyPr/>
        <a:lstStyle/>
        <a:p>
          <a:endParaRPr lang="es-ES"/>
        </a:p>
      </dgm:t>
    </dgm:pt>
    <dgm:pt modelId="{06A88B92-5F4F-4430-B038-FD20494E0330}">
      <dgm:prSet phldrT="[Texto]" custT="1"/>
      <dgm:spPr>
        <a:solidFill>
          <a:srgbClr val="F99973"/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Línea 100 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35 444</a:t>
          </a:r>
        </a:p>
        <a:p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gm:t>
    </dgm:pt>
    <dgm:pt modelId="{D0B3EC5D-D6BE-4F34-89B8-9C3143390F4B}" type="parTrans" cxnId="{D265213E-D2F3-4E2A-8D94-A0BD87C4A8A7}">
      <dgm:prSet/>
      <dgm:spPr/>
      <dgm:t>
        <a:bodyPr/>
        <a:lstStyle/>
        <a:p>
          <a:endParaRPr lang="es-ES"/>
        </a:p>
      </dgm:t>
    </dgm:pt>
    <dgm:pt modelId="{EDEF216D-7287-4126-B2FE-21955BA43399}" type="sibTrans" cxnId="{D265213E-D2F3-4E2A-8D94-A0BD87C4A8A7}">
      <dgm:prSet/>
      <dgm:spPr/>
      <dgm:t>
        <a:bodyPr/>
        <a:lstStyle/>
        <a:p>
          <a:endParaRPr lang="es-ES"/>
        </a:p>
      </dgm:t>
    </dgm:pt>
    <dgm:pt modelId="{1A1062EF-A0D2-4709-AE2F-537E13B3DE5D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SAU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1 736 </a:t>
          </a:r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gm:t>
    </dgm:pt>
    <dgm:pt modelId="{BF37DFE0-F10E-4BCA-81F5-B9BF74BCC2CE}" type="parTrans" cxnId="{31F2A001-2999-4295-8A61-62CC5729AEAC}">
      <dgm:prSet/>
      <dgm:spPr/>
      <dgm:t>
        <a:bodyPr/>
        <a:lstStyle/>
        <a:p>
          <a:endParaRPr lang="es-ES"/>
        </a:p>
      </dgm:t>
    </dgm:pt>
    <dgm:pt modelId="{3022007E-C890-4531-A0B3-7EDC61ABE7B9}" type="sibTrans" cxnId="{31F2A001-2999-4295-8A61-62CC5729AEAC}">
      <dgm:prSet/>
      <dgm:spPr/>
      <dgm:t>
        <a:bodyPr/>
        <a:lstStyle/>
        <a:p>
          <a:endParaRPr lang="es-ES"/>
        </a:p>
      </dgm:t>
    </dgm:pt>
    <dgm:pt modelId="{90345B44-AA39-415E-BDD6-A4A53A85EEE5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Estrategia Rural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611 </a:t>
          </a:r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gm:t>
    </dgm:pt>
    <dgm:pt modelId="{1342AF15-DDFF-4A1C-91BB-FF4EE02A1F83}" type="parTrans" cxnId="{319E0FED-51C0-4E0D-9D7D-5F2A557E860C}">
      <dgm:prSet/>
      <dgm:spPr/>
      <dgm:t>
        <a:bodyPr/>
        <a:lstStyle/>
        <a:p>
          <a:endParaRPr lang="es-ES"/>
        </a:p>
      </dgm:t>
    </dgm:pt>
    <dgm:pt modelId="{977DDAF9-E794-4184-9507-EDBF1653E3D1}" type="sibTrans" cxnId="{319E0FED-51C0-4E0D-9D7D-5F2A557E860C}">
      <dgm:prSet/>
      <dgm:spPr/>
      <dgm:t>
        <a:bodyPr/>
        <a:lstStyle/>
        <a:p>
          <a:endParaRPr lang="es-ES"/>
        </a:p>
      </dgm:t>
    </dgm:pt>
    <dgm:pt modelId="{9EE60658-0185-4FCC-BDF9-520E2F19655E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2800" b="1" dirty="0">
              <a:latin typeface="Arial Narrow" panose="020B0606020202030204" pitchFamily="34" charset="0"/>
              <a:cs typeface="Arial" panose="020B0604020202020204" pitchFamily="34" charset="0"/>
            </a:rPr>
            <a:t>Chat 100</a:t>
          </a:r>
        </a:p>
        <a:p>
          <a:r>
            <a:rPr lang="es-ES" sz="2400" b="1" dirty="0">
              <a:latin typeface="Arial Narrow" panose="020B0606020202030204" pitchFamily="34" charset="0"/>
              <a:cs typeface="Arial" panose="020B0604020202020204" pitchFamily="34" charset="0"/>
            </a:rPr>
            <a:t>2 172</a:t>
          </a:r>
        </a:p>
        <a:p>
          <a:r>
            <a:rPr lang="es-ES" sz="2000" b="1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gm:t>
    </dgm:pt>
    <dgm:pt modelId="{436E7E86-DF33-4320-9F04-D9D4C2492A12}" type="parTrans" cxnId="{10D2D057-3B37-45BD-A96D-32468BF1AECA}">
      <dgm:prSet/>
      <dgm:spPr/>
      <dgm:t>
        <a:bodyPr/>
        <a:lstStyle/>
        <a:p>
          <a:endParaRPr lang="es-ES"/>
        </a:p>
      </dgm:t>
    </dgm:pt>
    <dgm:pt modelId="{86C2FADB-1528-4257-8249-985700B6D37A}" type="sibTrans" cxnId="{10D2D057-3B37-45BD-A96D-32468BF1AECA}">
      <dgm:prSet/>
      <dgm:spPr/>
      <dgm:t>
        <a:bodyPr/>
        <a:lstStyle/>
        <a:p>
          <a:endParaRPr lang="es-ES"/>
        </a:p>
      </dgm:t>
    </dgm:pt>
    <dgm:pt modelId="{118D745B-48FF-4960-BF2E-E47C606AEEF0}" type="pres">
      <dgm:prSet presAssocID="{BACD709B-6E08-4063-8B9B-EC849A5F0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3835E3-FBFA-4135-AFD6-FF6A27B457A7}" type="pres">
      <dgm:prSet presAssocID="{98F95D75-EDC8-4EBF-9F67-CAB314829C6C}" presName="node" presStyleLbl="node1" presStyleIdx="0" presStyleCnt="5" custScaleX="71935" custLinFactNeighborX="-534" custLinFactNeighborY="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60BEC-A2B0-46AD-A6D3-708855511811}" type="pres">
      <dgm:prSet presAssocID="{8B65604B-5B97-4E43-A6A8-D437DFBE15B2}" presName="sibTrans" presStyleCnt="0"/>
      <dgm:spPr/>
    </dgm:pt>
    <dgm:pt modelId="{B725802B-453F-4657-B15D-5A7B8D7D9EFD}" type="pres">
      <dgm:prSet presAssocID="{1A1062EF-A0D2-4709-AE2F-537E13B3DE5D}" presName="node" presStyleLbl="node1" presStyleIdx="1" presStyleCnt="5" custScaleX="64828" custLinFactNeighborX="254" custLinFactNeighborY="-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1ADBF5-9B5F-4E44-9219-BB5D66D927F3}" type="pres">
      <dgm:prSet presAssocID="{3022007E-C890-4531-A0B3-7EDC61ABE7B9}" presName="sibTrans" presStyleCnt="0"/>
      <dgm:spPr/>
    </dgm:pt>
    <dgm:pt modelId="{7C332B71-89DE-4F8E-B7C2-1AFD589CACF0}" type="pres">
      <dgm:prSet presAssocID="{06A88B92-5F4F-4430-B038-FD20494E0330}" presName="node" presStyleLbl="node1" presStyleIdx="2" presStyleCnt="5" custScaleX="62138" custLinFactNeighborX="490" custLinFactNeighborY="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9337D-525A-488F-AE9C-6012DFE1D514}" type="pres">
      <dgm:prSet presAssocID="{EDEF216D-7287-4126-B2FE-21955BA43399}" presName="sibTrans" presStyleCnt="0"/>
      <dgm:spPr/>
    </dgm:pt>
    <dgm:pt modelId="{0BDBADC5-9E19-4976-904C-53E2DA8B8A72}" type="pres">
      <dgm:prSet presAssocID="{90345B44-AA39-415E-BDD6-A4A53A85EEE5}" presName="node" presStyleLbl="node1" presStyleIdx="3" presStyleCnt="5" custScaleX="65139" custLinFactNeighborX="1878" custLinFactNeighborY="-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A6535-DC98-4116-95B3-978CAF56AC20}" type="pres">
      <dgm:prSet presAssocID="{977DDAF9-E794-4184-9507-EDBF1653E3D1}" presName="sibTrans" presStyleCnt="0"/>
      <dgm:spPr/>
    </dgm:pt>
    <dgm:pt modelId="{A75FA8D8-22AD-4FC2-9A17-B7342555B52A}" type="pres">
      <dgm:prSet presAssocID="{9EE60658-0185-4FCC-BDF9-520E2F19655E}" presName="node" presStyleLbl="node1" presStyleIdx="4" presStyleCnt="5" custScaleX="65376" custLinFactX="200000" custLinFactY="-13689" custLinFactNeighborX="26685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175D1A-BC8F-4940-B1E6-076E6F9B284A}" srcId="{BACD709B-6E08-4063-8B9B-EC849A5F0B17}" destId="{98F95D75-EDC8-4EBF-9F67-CAB314829C6C}" srcOrd="0" destOrd="0" parTransId="{6B700FA9-2DAD-4E39-B953-72A94AAA828E}" sibTransId="{8B65604B-5B97-4E43-A6A8-D437DFBE15B2}"/>
    <dgm:cxn modelId="{DA373B90-7CA5-4DB2-BBD6-0F1F92B7C519}" type="presOf" srcId="{9EE60658-0185-4FCC-BDF9-520E2F19655E}" destId="{A75FA8D8-22AD-4FC2-9A17-B7342555B52A}" srcOrd="0" destOrd="0" presId="urn:microsoft.com/office/officeart/2005/8/layout/default"/>
    <dgm:cxn modelId="{D265213E-D2F3-4E2A-8D94-A0BD87C4A8A7}" srcId="{BACD709B-6E08-4063-8B9B-EC849A5F0B17}" destId="{06A88B92-5F4F-4430-B038-FD20494E0330}" srcOrd="2" destOrd="0" parTransId="{D0B3EC5D-D6BE-4F34-89B8-9C3143390F4B}" sibTransId="{EDEF216D-7287-4126-B2FE-21955BA43399}"/>
    <dgm:cxn modelId="{452FBCC5-4279-4B74-9BC2-441253BBB3AB}" type="presOf" srcId="{06A88B92-5F4F-4430-B038-FD20494E0330}" destId="{7C332B71-89DE-4F8E-B7C2-1AFD589CACF0}" srcOrd="0" destOrd="0" presId="urn:microsoft.com/office/officeart/2005/8/layout/default"/>
    <dgm:cxn modelId="{319E0FED-51C0-4E0D-9D7D-5F2A557E860C}" srcId="{BACD709B-6E08-4063-8B9B-EC849A5F0B17}" destId="{90345B44-AA39-415E-BDD6-A4A53A85EEE5}" srcOrd="3" destOrd="0" parTransId="{1342AF15-DDFF-4A1C-91BB-FF4EE02A1F83}" sibTransId="{977DDAF9-E794-4184-9507-EDBF1653E3D1}"/>
    <dgm:cxn modelId="{469CF512-FF29-4A5E-8735-C0E1CEAF1D4D}" type="presOf" srcId="{90345B44-AA39-415E-BDD6-A4A53A85EEE5}" destId="{0BDBADC5-9E19-4976-904C-53E2DA8B8A72}" srcOrd="0" destOrd="0" presId="urn:microsoft.com/office/officeart/2005/8/layout/default"/>
    <dgm:cxn modelId="{A82AE773-31B0-42E8-83F7-5F9BE17CEDC9}" type="presOf" srcId="{BACD709B-6E08-4063-8B9B-EC849A5F0B17}" destId="{118D745B-48FF-4960-BF2E-E47C606AEEF0}" srcOrd="0" destOrd="0" presId="urn:microsoft.com/office/officeart/2005/8/layout/default"/>
    <dgm:cxn modelId="{1279EF25-20DC-411D-9AAC-797A867FEE15}" type="presOf" srcId="{98F95D75-EDC8-4EBF-9F67-CAB314829C6C}" destId="{DE3835E3-FBFA-4135-AFD6-FF6A27B457A7}" srcOrd="0" destOrd="0" presId="urn:microsoft.com/office/officeart/2005/8/layout/default"/>
    <dgm:cxn modelId="{0A2BAD4B-EF2F-41EA-8C88-B13C77B31E13}" type="presOf" srcId="{1A1062EF-A0D2-4709-AE2F-537E13B3DE5D}" destId="{B725802B-453F-4657-B15D-5A7B8D7D9EFD}" srcOrd="0" destOrd="0" presId="urn:microsoft.com/office/officeart/2005/8/layout/default"/>
    <dgm:cxn modelId="{10D2D057-3B37-45BD-A96D-32468BF1AECA}" srcId="{BACD709B-6E08-4063-8B9B-EC849A5F0B17}" destId="{9EE60658-0185-4FCC-BDF9-520E2F19655E}" srcOrd="4" destOrd="0" parTransId="{436E7E86-DF33-4320-9F04-D9D4C2492A12}" sibTransId="{86C2FADB-1528-4257-8249-985700B6D37A}"/>
    <dgm:cxn modelId="{31F2A001-2999-4295-8A61-62CC5729AEAC}" srcId="{BACD709B-6E08-4063-8B9B-EC849A5F0B17}" destId="{1A1062EF-A0D2-4709-AE2F-537E13B3DE5D}" srcOrd="1" destOrd="0" parTransId="{BF37DFE0-F10E-4BCA-81F5-B9BF74BCC2CE}" sibTransId="{3022007E-C890-4531-A0B3-7EDC61ABE7B9}"/>
    <dgm:cxn modelId="{4FAEDF9A-85AD-4C7F-9916-90C96F44076E}" type="presParOf" srcId="{118D745B-48FF-4960-BF2E-E47C606AEEF0}" destId="{DE3835E3-FBFA-4135-AFD6-FF6A27B457A7}" srcOrd="0" destOrd="0" presId="urn:microsoft.com/office/officeart/2005/8/layout/default"/>
    <dgm:cxn modelId="{993F7435-7629-40C5-93F0-307DB2230593}" type="presParOf" srcId="{118D745B-48FF-4960-BF2E-E47C606AEEF0}" destId="{6CD60BEC-A2B0-46AD-A6D3-708855511811}" srcOrd="1" destOrd="0" presId="urn:microsoft.com/office/officeart/2005/8/layout/default"/>
    <dgm:cxn modelId="{E20560CC-2F40-46CA-95FA-C759E6DDACF5}" type="presParOf" srcId="{118D745B-48FF-4960-BF2E-E47C606AEEF0}" destId="{B725802B-453F-4657-B15D-5A7B8D7D9EFD}" srcOrd="2" destOrd="0" presId="urn:microsoft.com/office/officeart/2005/8/layout/default"/>
    <dgm:cxn modelId="{F1D50513-8351-4FE9-90CC-542BC0E175B9}" type="presParOf" srcId="{118D745B-48FF-4960-BF2E-E47C606AEEF0}" destId="{F01ADBF5-9B5F-4E44-9219-BB5D66D927F3}" srcOrd="3" destOrd="0" presId="urn:microsoft.com/office/officeart/2005/8/layout/default"/>
    <dgm:cxn modelId="{451CEAEE-F7AE-4FD3-952D-2E3C9E7DD6A2}" type="presParOf" srcId="{118D745B-48FF-4960-BF2E-E47C606AEEF0}" destId="{7C332B71-89DE-4F8E-B7C2-1AFD589CACF0}" srcOrd="4" destOrd="0" presId="urn:microsoft.com/office/officeart/2005/8/layout/default"/>
    <dgm:cxn modelId="{804AAA39-B3C1-4D2A-8C67-32C29594EE3B}" type="presParOf" srcId="{118D745B-48FF-4960-BF2E-E47C606AEEF0}" destId="{9729337D-525A-488F-AE9C-6012DFE1D514}" srcOrd="5" destOrd="0" presId="urn:microsoft.com/office/officeart/2005/8/layout/default"/>
    <dgm:cxn modelId="{E6E19C12-C48E-4D06-B872-F6419B7F93D5}" type="presParOf" srcId="{118D745B-48FF-4960-BF2E-E47C606AEEF0}" destId="{0BDBADC5-9E19-4976-904C-53E2DA8B8A72}" srcOrd="6" destOrd="0" presId="urn:microsoft.com/office/officeart/2005/8/layout/default"/>
    <dgm:cxn modelId="{6E8EFED1-4112-427D-835B-9B84E8ECFFDA}" type="presParOf" srcId="{118D745B-48FF-4960-BF2E-E47C606AEEF0}" destId="{C92A6535-DC98-4116-95B3-978CAF56AC20}" srcOrd="7" destOrd="0" presId="urn:microsoft.com/office/officeart/2005/8/layout/default"/>
    <dgm:cxn modelId="{3818C140-04BE-4920-99E1-371E10DC80F1}" type="presParOf" srcId="{118D745B-48FF-4960-BF2E-E47C606AEEF0}" destId="{A75FA8D8-22AD-4FC2-9A17-B7342555B5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D709B-6E08-4063-8B9B-EC849A5F0B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7C5418F-A4D3-42C8-A054-20B6074AE95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49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casos con características de feminicidio y </a:t>
          </a:r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43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 casos de tentativa de feminicidio </a:t>
          </a:r>
          <a:r>
            <a:rPr lang="es-ES" sz="2200" b="1" strike="noStrike" baseline="30000" dirty="0">
              <a:latin typeface="Arial Narrow" panose="020B0606020202030204" pitchFamily="34" charset="0"/>
              <a:cs typeface="Arial" panose="020B0604020202020204" pitchFamily="34" charset="0"/>
            </a:rPr>
            <a:t>/2</a:t>
          </a:r>
        </a:p>
      </dgm:t>
    </dgm:pt>
    <dgm:pt modelId="{47B30839-CA2C-4411-B23F-244160E6BBF1}" type="parTrans" cxnId="{CD7CEF1D-75D3-4A80-B824-6C23EAA686F3}">
      <dgm:prSet/>
      <dgm:spPr/>
      <dgm:t>
        <a:bodyPr/>
        <a:lstStyle/>
        <a:p>
          <a:endParaRPr lang="es-ES" sz="2700"/>
        </a:p>
      </dgm:t>
    </dgm:pt>
    <dgm:pt modelId="{3A1A55A5-BC0F-43D4-B69B-48E848E18787}" type="sibTrans" cxnId="{CD7CEF1D-75D3-4A80-B824-6C23EAA686F3}">
      <dgm:prSet/>
      <dgm:spPr/>
      <dgm:t>
        <a:bodyPr/>
        <a:lstStyle/>
        <a:p>
          <a:endParaRPr lang="es-ES" sz="2700"/>
        </a:p>
      </dgm:t>
    </dgm:pt>
    <dgm:pt modelId="{D9DD84C4-C33B-4BAF-916D-2FEE45534CEF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31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hijos e hijas como víctimas indirectas de feminicidio </a:t>
          </a:r>
          <a:r>
            <a:rPr lang="es-ES" sz="2200" b="1" baseline="30000" dirty="0">
              <a:latin typeface="Arial Narrow" panose="020B0606020202030204" pitchFamily="34" charset="0"/>
              <a:cs typeface="Arial" panose="020B0604020202020204" pitchFamily="34" charset="0"/>
            </a:rPr>
            <a:t>/2</a:t>
          </a:r>
        </a:p>
      </dgm:t>
    </dgm:pt>
    <dgm:pt modelId="{382FB0C7-E161-4E2E-84DF-F55811B90E2F}" type="parTrans" cxnId="{9B5A4F6F-0623-4E30-B050-1B462C6B6D4C}">
      <dgm:prSet/>
      <dgm:spPr/>
      <dgm:t>
        <a:bodyPr/>
        <a:lstStyle/>
        <a:p>
          <a:endParaRPr lang="es-PE" sz="2700"/>
        </a:p>
      </dgm:t>
    </dgm:pt>
    <dgm:pt modelId="{B8169239-61A2-4A07-9825-FA30F4B6E5FD}" type="sibTrans" cxnId="{9B5A4F6F-0623-4E30-B050-1B462C6B6D4C}">
      <dgm:prSet/>
      <dgm:spPr/>
      <dgm:t>
        <a:bodyPr/>
        <a:lstStyle/>
        <a:p>
          <a:endParaRPr lang="es-PE" sz="2700"/>
        </a:p>
      </dgm:t>
    </dgm:pt>
    <dgm:pt modelId="{53A0C86D-B502-43D4-AA69-A26F080773C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200" dirty="0">
              <a:latin typeface="Arial Narrow" panose="020B0606020202030204" pitchFamily="34" charset="0"/>
              <a:cs typeface="Arial" panose="020B0604020202020204" pitchFamily="34" charset="0"/>
            </a:rPr>
            <a:t>1053 hijos e hijas beneficiarios/as de la asistencia económica por feminicidio.</a:t>
          </a:r>
          <a:endParaRPr lang="es-ES" sz="2200" b="1" baseline="30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CA9BCCF-E906-4E8B-AFC7-F2AA37B81768}" type="parTrans" cxnId="{BADB5759-4499-4CDA-9CA9-8C4E69387C2F}">
      <dgm:prSet/>
      <dgm:spPr/>
      <dgm:t>
        <a:bodyPr/>
        <a:lstStyle/>
        <a:p>
          <a:endParaRPr lang="es-PE" sz="2700"/>
        </a:p>
      </dgm:t>
    </dgm:pt>
    <dgm:pt modelId="{CD209817-506F-428B-9381-D571EE4B8543}" type="sibTrans" cxnId="{BADB5759-4499-4CDA-9CA9-8C4E69387C2F}">
      <dgm:prSet/>
      <dgm:spPr/>
      <dgm:t>
        <a:bodyPr/>
        <a:lstStyle/>
        <a:p>
          <a:endParaRPr lang="es-PE" sz="2700"/>
        </a:p>
      </dgm:t>
    </dgm:pt>
    <dgm:pt modelId="{04F3E1E8-35D8-470B-AC8C-8C70DAA68A3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CAI</a:t>
          </a:r>
        </a:p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699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hombres sentenciados atendidos</a:t>
          </a:r>
        </a:p>
      </dgm:t>
    </dgm:pt>
    <dgm:pt modelId="{EF433F01-F07F-4DCD-A5C6-23436850D5F7}" type="parTrans" cxnId="{46645A35-252A-4DC5-835D-A289844191FB}">
      <dgm:prSet/>
      <dgm:spPr/>
      <dgm:t>
        <a:bodyPr/>
        <a:lstStyle/>
        <a:p>
          <a:endParaRPr lang="es-PE" sz="2700"/>
        </a:p>
      </dgm:t>
    </dgm:pt>
    <dgm:pt modelId="{B20FD032-FD9C-4BF8-96DE-F5DF1DDF346F}" type="sibTrans" cxnId="{46645A35-252A-4DC5-835D-A289844191FB}">
      <dgm:prSet/>
      <dgm:spPr/>
      <dgm:t>
        <a:bodyPr/>
        <a:lstStyle/>
        <a:p>
          <a:endParaRPr lang="es-PE" sz="2700"/>
        </a:p>
      </dgm:t>
    </dgm:pt>
    <dgm:pt modelId="{ED05DF4F-0910-4BCB-8B9A-7647225E6E6D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HRT</a:t>
          </a:r>
        </a:p>
        <a:p>
          <a:r>
            <a:rPr lang="es-ES" sz="2200" b="1" dirty="0">
              <a:latin typeface="Arial Narrow" panose="020B0606020202030204" pitchFamily="34" charset="0"/>
              <a:cs typeface="Arial" panose="020B0604020202020204" pitchFamily="34" charset="0"/>
            </a:rPr>
            <a:t>655 </a:t>
          </a:r>
          <a:r>
            <a:rPr lang="es-ES" sz="2200" b="0" dirty="0">
              <a:latin typeface="Arial Narrow" panose="020B0606020202030204" pitchFamily="34" charset="0"/>
              <a:cs typeface="Arial" panose="020B0604020202020204" pitchFamily="34" charset="0"/>
            </a:rPr>
            <a:t>mujeres y acompañantes albergadas</a:t>
          </a:r>
        </a:p>
      </dgm:t>
    </dgm:pt>
    <dgm:pt modelId="{2F22DBC2-7C0B-4D3E-A258-789704D0D420}" type="parTrans" cxnId="{650891A1-88FF-42C1-ADBA-A399F3DF12A1}">
      <dgm:prSet/>
      <dgm:spPr/>
      <dgm:t>
        <a:bodyPr/>
        <a:lstStyle/>
        <a:p>
          <a:endParaRPr lang="es-PE"/>
        </a:p>
      </dgm:t>
    </dgm:pt>
    <dgm:pt modelId="{A3C2DA37-5B36-483B-88E9-70219C560D5A}" type="sibTrans" cxnId="{650891A1-88FF-42C1-ADBA-A399F3DF12A1}">
      <dgm:prSet/>
      <dgm:spPr/>
      <dgm:t>
        <a:bodyPr/>
        <a:lstStyle/>
        <a:p>
          <a:endParaRPr lang="es-PE"/>
        </a:p>
      </dgm:t>
    </dgm:pt>
    <dgm:pt modelId="{118D745B-48FF-4960-BF2E-E47C606AEEF0}" type="pres">
      <dgm:prSet presAssocID="{BACD709B-6E08-4063-8B9B-EC849A5F0B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0AEBD7-E450-41E7-A7F0-8CED3ECE8282}" type="pres">
      <dgm:prSet presAssocID="{37C5418F-A4D3-42C8-A054-20B6074AE95D}" presName="node" presStyleLbl="node1" presStyleIdx="0" presStyleCnt="5" custScaleX="116121" custScaleY="151262" custLinFactNeighborX="-1215" custLinFactNeighborY="-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8AD88-0054-49B1-9DEE-3B9CCC3D15E7}" type="pres">
      <dgm:prSet presAssocID="{3A1A55A5-BC0F-43D4-B69B-48E848E18787}" presName="sibTrans" presStyleCnt="0"/>
      <dgm:spPr/>
    </dgm:pt>
    <dgm:pt modelId="{1D1B3B0C-9C98-462B-8154-47963B5B734F}" type="pres">
      <dgm:prSet presAssocID="{D9DD84C4-C33B-4BAF-916D-2FEE45534CEF}" presName="node" presStyleLbl="node1" presStyleIdx="1" presStyleCnt="5" custScaleY="151262" custLinFactNeighborX="-893" custLinFactNeighborY="-9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DE9960-0C6D-49B0-828C-BAA673C224C1}" type="pres">
      <dgm:prSet presAssocID="{B8169239-61A2-4A07-9825-FA30F4B6E5FD}" presName="sibTrans" presStyleCnt="0"/>
      <dgm:spPr/>
    </dgm:pt>
    <dgm:pt modelId="{DFEAD5BF-10CA-438A-8F56-44FF7E8D1E68}" type="pres">
      <dgm:prSet presAssocID="{53A0C86D-B502-43D4-AA69-A26F080773C5}" presName="node" presStyleLbl="node1" presStyleIdx="2" presStyleCnt="5" custScaleY="147795" custLinFactX="10266" custLinFactNeighborX="100000" custLinFactNeighborY="-32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8D773-1D83-40B0-A2E6-E55D50F3609A}" type="pres">
      <dgm:prSet presAssocID="{CD209817-506F-428B-9381-D571EE4B8543}" presName="sibTrans" presStyleCnt="0"/>
      <dgm:spPr/>
    </dgm:pt>
    <dgm:pt modelId="{BDF955CE-C035-4AE5-BE77-20F70D8D6711}" type="pres">
      <dgm:prSet presAssocID="{04F3E1E8-35D8-470B-AC8C-8C70DAA68A3D}" presName="node" presStyleLbl="node1" presStyleIdx="3" presStyleCnt="5" custScaleY="151262" custLinFactX="-13775" custLinFactNeighborX="-100000" custLinFactNeighborY="-3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645D1-6ADA-4BC6-9F50-64AE77BBA700}" type="pres">
      <dgm:prSet presAssocID="{B20FD032-FD9C-4BF8-96DE-F5DF1DDF346F}" presName="sibTrans" presStyleCnt="0"/>
      <dgm:spPr/>
    </dgm:pt>
    <dgm:pt modelId="{1B8FC701-9F2A-4158-BD27-6341E60C50B7}" type="pres">
      <dgm:prSet presAssocID="{ED05DF4F-0910-4BCB-8B9A-7647225E6E6D}" presName="node" presStyleLbl="node1" presStyleIdx="4" presStyleCnt="5" custScaleY="158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1DDAAF-60F0-4413-AE72-1F0B5B0D41E3}" type="presOf" srcId="{ED05DF4F-0910-4BCB-8B9A-7647225E6E6D}" destId="{1B8FC701-9F2A-4158-BD27-6341E60C50B7}" srcOrd="0" destOrd="0" presId="urn:microsoft.com/office/officeart/2005/8/layout/default"/>
    <dgm:cxn modelId="{81FFE964-0AA2-49D0-8493-C6A7F0B1BC99}" type="presOf" srcId="{53A0C86D-B502-43D4-AA69-A26F080773C5}" destId="{DFEAD5BF-10CA-438A-8F56-44FF7E8D1E68}" srcOrd="0" destOrd="0" presId="urn:microsoft.com/office/officeart/2005/8/layout/default"/>
    <dgm:cxn modelId="{2E1DF646-8396-48D9-8204-0EAB538984D6}" type="presOf" srcId="{04F3E1E8-35D8-470B-AC8C-8C70DAA68A3D}" destId="{BDF955CE-C035-4AE5-BE77-20F70D8D6711}" srcOrd="0" destOrd="0" presId="urn:microsoft.com/office/officeart/2005/8/layout/default"/>
    <dgm:cxn modelId="{46645A35-252A-4DC5-835D-A289844191FB}" srcId="{BACD709B-6E08-4063-8B9B-EC849A5F0B17}" destId="{04F3E1E8-35D8-470B-AC8C-8C70DAA68A3D}" srcOrd="3" destOrd="0" parTransId="{EF433F01-F07F-4DCD-A5C6-23436850D5F7}" sibTransId="{B20FD032-FD9C-4BF8-96DE-F5DF1DDF346F}"/>
    <dgm:cxn modelId="{9B5A4F6F-0623-4E30-B050-1B462C6B6D4C}" srcId="{BACD709B-6E08-4063-8B9B-EC849A5F0B17}" destId="{D9DD84C4-C33B-4BAF-916D-2FEE45534CEF}" srcOrd="1" destOrd="0" parTransId="{382FB0C7-E161-4E2E-84DF-F55811B90E2F}" sibTransId="{B8169239-61A2-4A07-9825-FA30F4B6E5FD}"/>
    <dgm:cxn modelId="{A82AE773-31B0-42E8-83F7-5F9BE17CEDC9}" type="presOf" srcId="{BACD709B-6E08-4063-8B9B-EC849A5F0B17}" destId="{118D745B-48FF-4960-BF2E-E47C606AEEF0}" srcOrd="0" destOrd="0" presId="urn:microsoft.com/office/officeart/2005/8/layout/default"/>
    <dgm:cxn modelId="{91562CC6-12FF-4957-9FEE-6338CE15DD5D}" type="presOf" srcId="{D9DD84C4-C33B-4BAF-916D-2FEE45534CEF}" destId="{1D1B3B0C-9C98-462B-8154-47963B5B734F}" srcOrd="0" destOrd="0" presId="urn:microsoft.com/office/officeart/2005/8/layout/default"/>
    <dgm:cxn modelId="{BADB5759-4499-4CDA-9CA9-8C4E69387C2F}" srcId="{BACD709B-6E08-4063-8B9B-EC849A5F0B17}" destId="{53A0C86D-B502-43D4-AA69-A26F080773C5}" srcOrd="2" destOrd="0" parTransId="{0CA9BCCF-E906-4E8B-AFC7-F2AA37B81768}" sibTransId="{CD209817-506F-428B-9381-D571EE4B8543}"/>
    <dgm:cxn modelId="{5C54219E-A7BC-4F31-A74D-FE5F7E0BDDE0}" type="presOf" srcId="{37C5418F-A4D3-42C8-A054-20B6074AE95D}" destId="{3E0AEBD7-E450-41E7-A7F0-8CED3ECE8282}" srcOrd="0" destOrd="0" presId="urn:microsoft.com/office/officeart/2005/8/layout/default"/>
    <dgm:cxn modelId="{650891A1-88FF-42C1-ADBA-A399F3DF12A1}" srcId="{BACD709B-6E08-4063-8B9B-EC849A5F0B17}" destId="{ED05DF4F-0910-4BCB-8B9A-7647225E6E6D}" srcOrd="4" destOrd="0" parTransId="{2F22DBC2-7C0B-4D3E-A258-789704D0D420}" sibTransId="{A3C2DA37-5B36-483B-88E9-70219C560D5A}"/>
    <dgm:cxn modelId="{CD7CEF1D-75D3-4A80-B824-6C23EAA686F3}" srcId="{BACD709B-6E08-4063-8B9B-EC849A5F0B17}" destId="{37C5418F-A4D3-42C8-A054-20B6074AE95D}" srcOrd="0" destOrd="0" parTransId="{47B30839-CA2C-4411-B23F-244160E6BBF1}" sibTransId="{3A1A55A5-BC0F-43D4-B69B-48E848E18787}"/>
    <dgm:cxn modelId="{11B8D30F-CAAA-46E8-8042-030695076BA9}" type="presParOf" srcId="{118D745B-48FF-4960-BF2E-E47C606AEEF0}" destId="{3E0AEBD7-E450-41E7-A7F0-8CED3ECE8282}" srcOrd="0" destOrd="0" presId="urn:microsoft.com/office/officeart/2005/8/layout/default"/>
    <dgm:cxn modelId="{3E31FBF1-4CFC-4BA6-861A-A45263175F61}" type="presParOf" srcId="{118D745B-48FF-4960-BF2E-E47C606AEEF0}" destId="{8958AD88-0054-49B1-9DEE-3B9CCC3D15E7}" srcOrd="1" destOrd="0" presId="urn:microsoft.com/office/officeart/2005/8/layout/default"/>
    <dgm:cxn modelId="{94A25D0E-2244-4E66-86E9-898670DC2F78}" type="presParOf" srcId="{118D745B-48FF-4960-BF2E-E47C606AEEF0}" destId="{1D1B3B0C-9C98-462B-8154-47963B5B734F}" srcOrd="2" destOrd="0" presId="urn:microsoft.com/office/officeart/2005/8/layout/default"/>
    <dgm:cxn modelId="{BD22FC30-7F85-4219-A66D-D63E50D6DD05}" type="presParOf" srcId="{118D745B-48FF-4960-BF2E-E47C606AEEF0}" destId="{E6DE9960-0C6D-49B0-828C-BAA673C224C1}" srcOrd="3" destOrd="0" presId="urn:microsoft.com/office/officeart/2005/8/layout/default"/>
    <dgm:cxn modelId="{6C5EDAE7-195F-4586-9408-C829E5A9AE95}" type="presParOf" srcId="{118D745B-48FF-4960-BF2E-E47C606AEEF0}" destId="{DFEAD5BF-10CA-438A-8F56-44FF7E8D1E68}" srcOrd="4" destOrd="0" presId="urn:microsoft.com/office/officeart/2005/8/layout/default"/>
    <dgm:cxn modelId="{D24939F4-B888-40DB-98EB-212E6EB60654}" type="presParOf" srcId="{118D745B-48FF-4960-BF2E-E47C606AEEF0}" destId="{F588D773-1D83-40B0-A2E6-E55D50F3609A}" srcOrd="5" destOrd="0" presId="urn:microsoft.com/office/officeart/2005/8/layout/default"/>
    <dgm:cxn modelId="{0B7CE19D-60CA-46DB-9DFE-6089C879860E}" type="presParOf" srcId="{118D745B-48FF-4960-BF2E-E47C606AEEF0}" destId="{BDF955CE-C035-4AE5-BE77-20F70D8D6711}" srcOrd="6" destOrd="0" presId="urn:microsoft.com/office/officeart/2005/8/layout/default"/>
    <dgm:cxn modelId="{4234B2C6-A991-44F4-9515-885BD4967573}" type="presParOf" srcId="{118D745B-48FF-4960-BF2E-E47C606AEEF0}" destId="{A66645D1-6ADA-4BC6-9F50-64AE77BBA700}" srcOrd="7" destOrd="0" presId="urn:microsoft.com/office/officeart/2005/8/layout/default"/>
    <dgm:cxn modelId="{5DCAC879-4243-45CA-8F9D-393D2EC88B5D}" type="presParOf" srcId="{118D745B-48FF-4960-BF2E-E47C606AEEF0}" destId="{1B8FC701-9F2A-4158-BD27-6341E60C50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8B416-88F0-4A65-AF6C-2772A80F3079}" type="doc">
      <dgm:prSet loTypeId="urn:microsoft.com/office/officeart/2005/8/layout/radial2#1" loCatId="relationship" qsTypeId="urn:microsoft.com/office/officeart/2005/8/quickstyle/simple1#5" qsCatId="simple" csTypeId="urn:microsoft.com/office/officeart/2005/8/colors/accent2_3#1" csCatId="accent2" phldr="1"/>
      <dgm:spPr/>
      <dgm:t>
        <a:bodyPr/>
        <a:lstStyle/>
        <a:p>
          <a:endParaRPr lang="es-PE"/>
        </a:p>
      </dgm:t>
    </dgm:pt>
    <dgm:pt modelId="{9A0DF426-F35F-4D94-96EA-667737BA0D35}">
      <dgm:prSet phldrT="[Texto]" custT="1"/>
      <dgm:spPr>
        <a:solidFill>
          <a:srgbClr val="F99973"/>
        </a:solidFill>
      </dgm:spPr>
      <dgm:t>
        <a:bodyPr/>
        <a:lstStyle/>
        <a:p>
          <a:r>
            <a:rPr lang="es-PE" sz="1800" b="1" dirty="0"/>
            <a:t>LEGAL </a:t>
          </a:r>
        </a:p>
      </dgm:t>
    </dgm:pt>
    <dgm:pt modelId="{9C67D13D-0297-4050-9863-2C5711643168}" type="parTrans" cxnId="{DC514466-B221-4990-8005-DEA398250A15}">
      <dgm:prSet/>
      <dgm:spPr/>
      <dgm:t>
        <a:bodyPr/>
        <a:lstStyle/>
        <a:p>
          <a:endParaRPr lang="es-PE" sz="1200"/>
        </a:p>
      </dgm:t>
    </dgm:pt>
    <dgm:pt modelId="{9EEDB2B0-8090-43D6-8AAE-AABF27D8E2D2}" type="sibTrans" cxnId="{DC514466-B221-4990-8005-DEA398250A15}">
      <dgm:prSet/>
      <dgm:spPr/>
      <dgm:t>
        <a:bodyPr/>
        <a:lstStyle/>
        <a:p>
          <a:endParaRPr lang="es-PE" sz="1200"/>
        </a:p>
      </dgm:t>
    </dgm:pt>
    <dgm:pt modelId="{DF58D4CC-8C5B-496C-ACDB-CA694422A7DA}">
      <dgm:prSet custT="1"/>
      <dgm:spPr>
        <a:solidFill>
          <a:srgbClr val="C00000"/>
        </a:solidFill>
      </dgm:spPr>
      <dgm:t>
        <a:bodyPr/>
        <a:lstStyle/>
        <a:p>
          <a:r>
            <a:rPr lang="es-PE" sz="1800" b="1" dirty="0"/>
            <a:t>ADMISIÓN</a:t>
          </a:r>
        </a:p>
      </dgm:t>
    </dgm:pt>
    <dgm:pt modelId="{C576DE14-AFC0-4E91-83BA-F18A284C50E9}" type="parTrans" cxnId="{B81B7CDD-2134-4210-8436-48BA8A838CE8}">
      <dgm:prSet/>
      <dgm:spPr/>
      <dgm:t>
        <a:bodyPr/>
        <a:lstStyle/>
        <a:p>
          <a:endParaRPr lang="es-PE"/>
        </a:p>
      </dgm:t>
    </dgm:pt>
    <dgm:pt modelId="{FE1D7CA7-469D-4555-A53A-EF0FFF76FC0F}" type="sibTrans" cxnId="{B81B7CDD-2134-4210-8436-48BA8A838CE8}">
      <dgm:prSet/>
      <dgm:spPr/>
      <dgm:t>
        <a:bodyPr/>
        <a:lstStyle/>
        <a:p>
          <a:endParaRPr lang="es-PE"/>
        </a:p>
      </dgm:t>
    </dgm:pt>
    <dgm:pt modelId="{B4125767-CF00-44AC-8C5D-A0A325D7B694}">
      <dgm:prSet phldrT="[Texto]" custT="1"/>
      <dgm:spPr>
        <a:solidFill>
          <a:srgbClr val="F65A40"/>
        </a:solidFill>
      </dgm:spPr>
      <dgm:t>
        <a:bodyPr/>
        <a:lstStyle/>
        <a:p>
          <a:r>
            <a:rPr lang="es-PE" sz="1800" b="1" dirty="0"/>
            <a:t>SOCIAL</a:t>
          </a:r>
        </a:p>
      </dgm:t>
    </dgm:pt>
    <dgm:pt modelId="{2B151A7C-9849-4D93-A138-6A74406FA7B0}" type="sibTrans" cxnId="{2223B086-13D8-46C8-BB74-F00871515A4D}">
      <dgm:prSet/>
      <dgm:spPr/>
      <dgm:t>
        <a:bodyPr/>
        <a:lstStyle/>
        <a:p>
          <a:endParaRPr lang="es-PE" sz="1200"/>
        </a:p>
      </dgm:t>
    </dgm:pt>
    <dgm:pt modelId="{729976B7-CAD0-46CE-8610-21947EF1F2A3}" type="parTrans" cxnId="{2223B086-13D8-46C8-BB74-F00871515A4D}">
      <dgm:prSet/>
      <dgm:spPr/>
      <dgm:t>
        <a:bodyPr/>
        <a:lstStyle/>
        <a:p>
          <a:endParaRPr lang="es-PE" sz="1200"/>
        </a:p>
      </dgm:t>
    </dgm:pt>
    <dgm:pt modelId="{2DB701A4-0E9F-4CF9-9130-A6D6F112A38A}">
      <dgm:prSet custT="1"/>
      <dgm:spPr>
        <a:solidFill>
          <a:srgbClr val="FF2121"/>
        </a:solidFill>
      </dgm:spPr>
      <dgm:t>
        <a:bodyPr/>
        <a:lstStyle/>
        <a:p>
          <a:r>
            <a:rPr lang="es-PE" sz="1800" b="1" dirty="0"/>
            <a:t>PSICOLOGÍA</a:t>
          </a:r>
        </a:p>
      </dgm:t>
    </dgm:pt>
    <dgm:pt modelId="{DD81A971-B2DF-4EDD-BEF6-53588660F063}" type="sibTrans" cxnId="{FE7CCE21-1437-4654-8042-B0BB784DA065}">
      <dgm:prSet/>
      <dgm:spPr/>
      <dgm:t>
        <a:bodyPr/>
        <a:lstStyle/>
        <a:p>
          <a:endParaRPr lang="es-PE"/>
        </a:p>
      </dgm:t>
    </dgm:pt>
    <dgm:pt modelId="{6CD7523E-D55F-4CD8-A3B1-A107C66542F6}" type="parTrans" cxnId="{FE7CCE21-1437-4654-8042-B0BB784DA065}">
      <dgm:prSet/>
      <dgm:spPr/>
      <dgm:t>
        <a:bodyPr/>
        <a:lstStyle/>
        <a:p>
          <a:endParaRPr lang="es-PE"/>
        </a:p>
      </dgm:t>
    </dgm:pt>
    <dgm:pt modelId="{CB416A58-2F35-4B90-A24A-F8ADA07D3FFF}">
      <dgm:prSet/>
      <dgm:spPr/>
      <dgm:t>
        <a:bodyPr/>
        <a:lstStyle/>
        <a:p>
          <a:endParaRPr lang="es-PE"/>
        </a:p>
      </dgm:t>
    </dgm:pt>
    <dgm:pt modelId="{D230E6D7-0E53-41E3-87FC-20651176ECC9}" type="parTrans" cxnId="{8F645DD5-E2EC-48B3-A577-40FF315A3F97}">
      <dgm:prSet/>
      <dgm:spPr/>
      <dgm:t>
        <a:bodyPr/>
        <a:lstStyle/>
        <a:p>
          <a:endParaRPr lang="es-PE"/>
        </a:p>
      </dgm:t>
    </dgm:pt>
    <dgm:pt modelId="{22F81CD5-43AA-4C5F-BEDF-D45904E25410}" type="sibTrans" cxnId="{8F645DD5-E2EC-48B3-A577-40FF315A3F97}">
      <dgm:prSet/>
      <dgm:spPr/>
      <dgm:t>
        <a:bodyPr/>
        <a:lstStyle/>
        <a:p>
          <a:endParaRPr lang="es-PE"/>
        </a:p>
      </dgm:t>
    </dgm:pt>
    <dgm:pt modelId="{76A4FDE9-FE2A-4E4F-A402-0B431C384286}">
      <dgm:prSet custT="1"/>
      <dgm:spPr/>
      <dgm:t>
        <a:bodyPr/>
        <a:lstStyle/>
        <a:p>
          <a:r>
            <a:rPr lang="es-PE" sz="1800" b="1" dirty="0"/>
            <a:t>PROMOCIÓN</a:t>
          </a:r>
        </a:p>
      </dgm:t>
    </dgm:pt>
    <dgm:pt modelId="{A0E82018-38EB-4E00-9B0B-AEB0F4288B96}" type="parTrans" cxnId="{DDCBC268-F74B-4E4A-B52D-09A8A3B9AE24}">
      <dgm:prSet/>
      <dgm:spPr/>
      <dgm:t>
        <a:bodyPr/>
        <a:lstStyle/>
        <a:p>
          <a:endParaRPr lang="es-PE"/>
        </a:p>
      </dgm:t>
    </dgm:pt>
    <dgm:pt modelId="{339C8F96-DA4B-4CAE-8C00-C2C90126397D}" type="sibTrans" cxnId="{DDCBC268-F74B-4E4A-B52D-09A8A3B9AE24}">
      <dgm:prSet/>
      <dgm:spPr/>
      <dgm:t>
        <a:bodyPr/>
        <a:lstStyle/>
        <a:p>
          <a:endParaRPr lang="es-PE"/>
        </a:p>
      </dgm:t>
    </dgm:pt>
    <dgm:pt modelId="{9C24B155-38F2-4AA5-9BCB-8B3A093AD185}" type="pres">
      <dgm:prSet presAssocID="{D418B416-88F0-4A65-AF6C-2772A80F307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2AA224-9F4C-4585-B26B-9FB917855730}" type="pres">
      <dgm:prSet presAssocID="{D418B416-88F0-4A65-AF6C-2772A80F3079}" presName="cycle" presStyleCnt="0"/>
      <dgm:spPr/>
    </dgm:pt>
    <dgm:pt modelId="{C7A5C718-9F82-4E4F-B0C0-F4D3EF011C60}" type="pres">
      <dgm:prSet presAssocID="{D418B416-88F0-4A65-AF6C-2772A80F3079}" presName="centerShape" presStyleCnt="0"/>
      <dgm:spPr/>
    </dgm:pt>
    <dgm:pt modelId="{484E086D-A8FB-4E99-BF59-F4E6794707FF}" type="pres">
      <dgm:prSet presAssocID="{D418B416-88F0-4A65-AF6C-2772A80F3079}" presName="connSite" presStyleLbl="node1" presStyleIdx="0" presStyleCnt="6"/>
      <dgm:spPr/>
    </dgm:pt>
    <dgm:pt modelId="{2EB7D2FF-42CB-46B2-A3B6-C2D85C8C9B68}" type="pres">
      <dgm:prSet presAssocID="{D418B416-88F0-4A65-AF6C-2772A80F3079}" presName="visible" presStyleLbl="node1" presStyleIdx="0" presStyleCnt="6" custScaleX="138324" custScaleY="114838" custLinFactNeighborX="-24490" custLinFactNeighborY="-23398"/>
      <dgm:spPr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4E6D5195-16E9-43B4-824F-3D05FFEF0E59}" type="pres">
      <dgm:prSet presAssocID="{C576DE14-AFC0-4E91-83BA-F18A284C50E9}" presName="Name25" presStyleLbl="parChTrans1D1" presStyleIdx="0" presStyleCnt="5"/>
      <dgm:spPr/>
      <dgm:t>
        <a:bodyPr/>
        <a:lstStyle/>
        <a:p>
          <a:endParaRPr lang="es-ES"/>
        </a:p>
      </dgm:t>
    </dgm:pt>
    <dgm:pt modelId="{DA1C8293-A0B5-4B62-9224-F754B77EB0D6}" type="pres">
      <dgm:prSet presAssocID="{DF58D4CC-8C5B-496C-ACDB-CA694422A7DA}" presName="node" presStyleCnt="0"/>
      <dgm:spPr/>
    </dgm:pt>
    <dgm:pt modelId="{1689260D-9E7C-410E-98F2-BF2051BA75CB}" type="pres">
      <dgm:prSet presAssocID="{DF58D4CC-8C5B-496C-ACDB-CA694422A7DA}" presName="parentNode" presStyleLbl="node1" presStyleIdx="1" presStyleCnt="6" custScaleX="249183" custScaleY="1028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26F27-1A96-47BB-BA21-BE09820A96D5}" type="pres">
      <dgm:prSet presAssocID="{DF58D4CC-8C5B-496C-ACDB-CA694422A7DA}" presName="childNode" presStyleLbl="revTx" presStyleIdx="0" presStyleCnt="1">
        <dgm:presLayoutVars>
          <dgm:bulletEnabled val="1"/>
        </dgm:presLayoutVars>
      </dgm:prSet>
      <dgm:spPr/>
    </dgm:pt>
    <dgm:pt modelId="{5859642E-7076-41AB-A7D2-7619E0F8F651}" type="pres">
      <dgm:prSet presAssocID="{6CD7523E-D55F-4CD8-A3B1-A107C66542F6}" presName="Name25" presStyleLbl="parChTrans1D1" presStyleIdx="1" presStyleCnt="5"/>
      <dgm:spPr/>
      <dgm:t>
        <a:bodyPr/>
        <a:lstStyle/>
        <a:p>
          <a:endParaRPr lang="es-ES"/>
        </a:p>
      </dgm:t>
    </dgm:pt>
    <dgm:pt modelId="{85C4BEB5-D8A9-44C4-8F6C-4C71B2A4E782}" type="pres">
      <dgm:prSet presAssocID="{2DB701A4-0E9F-4CF9-9130-A6D6F112A38A}" presName="node" presStyleCnt="0"/>
      <dgm:spPr/>
    </dgm:pt>
    <dgm:pt modelId="{2A618B58-892E-47AA-9538-86392C444627}" type="pres">
      <dgm:prSet presAssocID="{2DB701A4-0E9F-4CF9-9130-A6D6F112A38A}" presName="parentNode" presStyleLbl="node1" presStyleIdx="2" presStyleCnt="6" custScaleX="249183" custScaleY="1028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CB24F2-CD7B-4C83-9137-FD7ACD22A27C}" type="pres">
      <dgm:prSet presAssocID="{2DB701A4-0E9F-4CF9-9130-A6D6F112A38A}" presName="childNode" presStyleLbl="revTx" presStyleIdx="0" presStyleCnt="1">
        <dgm:presLayoutVars>
          <dgm:bulletEnabled val="1"/>
        </dgm:presLayoutVars>
      </dgm:prSet>
      <dgm:spPr/>
    </dgm:pt>
    <dgm:pt modelId="{4ABA33F3-DA67-4720-9882-B784585768C0}" type="pres">
      <dgm:prSet presAssocID="{729976B7-CAD0-46CE-8610-21947EF1F2A3}" presName="Name25" presStyleLbl="parChTrans1D1" presStyleIdx="2" presStyleCnt="5"/>
      <dgm:spPr/>
      <dgm:t>
        <a:bodyPr/>
        <a:lstStyle/>
        <a:p>
          <a:endParaRPr lang="es-ES"/>
        </a:p>
      </dgm:t>
    </dgm:pt>
    <dgm:pt modelId="{57813A80-A85E-48BE-9726-7D9157012055}" type="pres">
      <dgm:prSet presAssocID="{B4125767-CF00-44AC-8C5D-A0A325D7B694}" presName="node" presStyleCnt="0"/>
      <dgm:spPr/>
    </dgm:pt>
    <dgm:pt modelId="{C7E87F51-19CE-4531-9ABF-1D4B0600A2F8}" type="pres">
      <dgm:prSet presAssocID="{B4125767-CF00-44AC-8C5D-A0A325D7B694}" presName="parentNode" presStyleLbl="node1" presStyleIdx="3" presStyleCnt="6" custScaleX="249183" custScaleY="1028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6B337-695B-4C6A-BB6C-C0AE35DC3572}" type="pres">
      <dgm:prSet presAssocID="{B4125767-CF00-44AC-8C5D-A0A325D7B694}" presName="childNode" presStyleLbl="revTx" presStyleIdx="0" presStyleCnt="1">
        <dgm:presLayoutVars>
          <dgm:bulletEnabled val="1"/>
        </dgm:presLayoutVars>
      </dgm:prSet>
      <dgm:spPr/>
    </dgm:pt>
    <dgm:pt modelId="{7ADA0D3C-E6F7-49B5-A48E-86A8B168F6B6}" type="pres">
      <dgm:prSet presAssocID="{9C67D13D-0297-4050-9863-2C5711643168}" presName="Name25" presStyleLbl="parChTrans1D1" presStyleIdx="3" presStyleCnt="5"/>
      <dgm:spPr/>
      <dgm:t>
        <a:bodyPr/>
        <a:lstStyle/>
        <a:p>
          <a:endParaRPr lang="es-ES"/>
        </a:p>
      </dgm:t>
    </dgm:pt>
    <dgm:pt modelId="{04E76F97-22F9-411D-A744-FD990965DC62}" type="pres">
      <dgm:prSet presAssocID="{9A0DF426-F35F-4D94-96EA-667737BA0D35}" presName="node" presStyleCnt="0"/>
      <dgm:spPr/>
    </dgm:pt>
    <dgm:pt modelId="{E92AFE1B-9188-4B0A-95F1-D37414E4BF42}" type="pres">
      <dgm:prSet presAssocID="{9A0DF426-F35F-4D94-96EA-667737BA0D35}" presName="parentNode" presStyleLbl="node1" presStyleIdx="4" presStyleCnt="6" custScaleX="249183" custScaleY="1028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D9350-7277-42FB-BB70-38BC4C8C1766}" type="pres">
      <dgm:prSet presAssocID="{9A0DF426-F35F-4D94-96EA-667737BA0D3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49025-7556-4C2A-A49D-FC8C0A2D5307}" type="pres">
      <dgm:prSet presAssocID="{A0E82018-38EB-4E00-9B0B-AEB0F4288B96}" presName="Name25" presStyleLbl="parChTrans1D1" presStyleIdx="4" presStyleCnt="5"/>
      <dgm:spPr/>
      <dgm:t>
        <a:bodyPr/>
        <a:lstStyle/>
        <a:p>
          <a:endParaRPr lang="es-ES"/>
        </a:p>
      </dgm:t>
    </dgm:pt>
    <dgm:pt modelId="{B4904B08-79A4-446D-AFED-3D20B4B0B142}" type="pres">
      <dgm:prSet presAssocID="{76A4FDE9-FE2A-4E4F-A402-0B431C384286}" presName="node" presStyleCnt="0"/>
      <dgm:spPr/>
    </dgm:pt>
    <dgm:pt modelId="{99CD83BA-F5DB-4641-AC0A-4993C09787B7}" type="pres">
      <dgm:prSet presAssocID="{76A4FDE9-FE2A-4E4F-A402-0B431C384286}" presName="parentNode" presStyleLbl="node1" presStyleIdx="5" presStyleCnt="6" custScaleX="228333" custScaleY="102816" custLinFactNeighborX="15237" custLinFactNeighborY="70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6288D1-0ECE-4BBF-88DE-74DFCD2FC168}" type="pres">
      <dgm:prSet presAssocID="{76A4FDE9-FE2A-4E4F-A402-0B431C384286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55A9CA3-CC88-4FFE-929D-8D048B7EF98B}" type="presOf" srcId="{C576DE14-AFC0-4E91-83BA-F18A284C50E9}" destId="{4E6D5195-16E9-43B4-824F-3D05FFEF0E59}" srcOrd="0" destOrd="0" presId="urn:microsoft.com/office/officeart/2005/8/layout/radial2#1"/>
    <dgm:cxn modelId="{0B6F9196-ACFD-4778-9E9D-4E310ABA9B95}" type="presOf" srcId="{76A4FDE9-FE2A-4E4F-A402-0B431C384286}" destId="{99CD83BA-F5DB-4641-AC0A-4993C09787B7}" srcOrd="0" destOrd="0" presId="urn:microsoft.com/office/officeart/2005/8/layout/radial2#1"/>
    <dgm:cxn modelId="{54FD0086-5043-4A2C-B7F9-F8063E6AE74C}" type="presOf" srcId="{2DB701A4-0E9F-4CF9-9130-A6D6F112A38A}" destId="{2A618B58-892E-47AA-9538-86392C444627}" srcOrd="0" destOrd="0" presId="urn:microsoft.com/office/officeart/2005/8/layout/radial2#1"/>
    <dgm:cxn modelId="{BC8B3FAC-2D54-4A8F-AD74-E8EECC241358}" type="presOf" srcId="{DF58D4CC-8C5B-496C-ACDB-CA694422A7DA}" destId="{1689260D-9E7C-410E-98F2-BF2051BA75CB}" srcOrd="0" destOrd="0" presId="urn:microsoft.com/office/officeart/2005/8/layout/radial2#1"/>
    <dgm:cxn modelId="{DDCBC268-F74B-4E4A-B52D-09A8A3B9AE24}" srcId="{D418B416-88F0-4A65-AF6C-2772A80F3079}" destId="{76A4FDE9-FE2A-4E4F-A402-0B431C384286}" srcOrd="4" destOrd="0" parTransId="{A0E82018-38EB-4E00-9B0B-AEB0F4288B96}" sibTransId="{339C8F96-DA4B-4CAE-8C00-C2C90126397D}"/>
    <dgm:cxn modelId="{1899F34A-ECC3-40E7-B9E2-44C7908114CE}" type="presOf" srcId="{9A0DF426-F35F-4D94-96EA-667737BA0D35}" destId="{E92AFE1B-9188-4B0A-95F1-D37414E4BF42}" srcOrd="0" destOrd="0" presId="urn:microsoft.com/office/officeart/2005/8/layout/radial2#1"/>
    <dgm:cxn modelId="{3932A67D-7EA2-42D2-B77E-E0091EF1A536}" type="presOf" srcId="{729976B7-CAD0-46CE-8610-21947EF1F2A3}" destId="{4ABA33F3-DA67-4720-9882-B784585768C0}" srcOrd="0" destOrd="0" presId="urn:microsoft.com/office/officeart/2005/8/layout/radial2#1"/>
    <dgm:cxn modelId="{8F645DD5-E2EC-48B3-A577-40FF315A3F97}" srcId="{9A0DF426-F35F-4D94-96EA-667737BA0D35}" destId="{CB416A58-2F35-4B90-A24A-F8ADA07D3FFF}" srcOrd="0" destOrd="0" parTransId="{D230E6D7-0E53-41E3-87FC-20651176ECC9}" sibTransId="{22F81CD5-43AA-4C5F-BEDF-D45904E25410}"/>
    <dgm:cxn modelId="{03338D4C-0AA3-48C2-AB59-5B226B507041}" type="presOf" srcId="{CB416A58-2F35-4B90-A24A-F8ADA07D3FFF}" destId="{6C0D9350-7277-42FB-BB70-38BC4C8C1766}" srcOrd="0" destOrd="0" presId="urn:microsoft.com/office/officeart/2005/8/layout/radial2#1"/>
    <dgm:cxn modelId="{81E0B95D-FDEF-4A21-BD89-4F23122940B5}" type="presOf" srcId="{6CD7523E-D55F-4CD8-A3B1-A107C66542F6}" destId="{5859642E-7076-41AB-A7D2-7619E0F8F651}" srcOrd="0" destOrd="0" presId="urn:microsoft.com/office/officeart/2005/8/layout/radial2#1"/>
    <dgm:cxn modelId="{FE50B9D2-75D1-4F0E-A8A2-3A83EE64CC6D}" type="presOf" srcId="{B4125767-CF00-44AC-8C5D-A0A325D7B694}" destId="{C7E87F51-19CE-4531-9ABF-1D4B0600A2F8}" srcOrd="0" destOrd="0" presId="urn:microsoft.com/office/officeart/2005/8/layout/radial2#1"/>
    <dgm:cxn modelId="{FE7CCE21-1437-4654-8042-B0BB784DA065}" srcId="{D418B416-88F0-4A65-AF6C-2772A80F3079}" destId="{2DB701A4-0E9F-4CF9-9130-A6D6F112A38A}" srcOrd="1" destOrd="0" parTransId="{6CD7523E-D55F-4CD8-A3B1-A107C66542F6}" sibTransId="{DD81A971-B2DF-4EDD-BEF6-53588660F063}"/>
    <dgm:cxn modelId="{B81B7CDD-2134-4210-8436-48BA8A838CE8}" srcId="{D418B416-88F0-4A65-AF6C-2772A80F3079}" destId="{DF58D4CC-8C5B-496C-ACDB-CA694422A7DA}" srcOrd="0" destOrd="0" parTransId="{C576DE14-AFC0-4E91-83BA-F18A284C50E9}" sibTransId="{FE1D7CA7-469D-4555-A53A-EF0FFF76FC0F}"/>
    <dgm:cxn modelId="{5F9CF50D-E63F-435A-A815-E42279C71053}" type="presOf" srcId="{9C67D13D-0297-4050-9863-2C5711643168}" destId="{7ADA0D3C-E6F7-49B5-A48E-86A8B168F6B6}" srcOrd="0" destOrd="0" presId="urn:microsoft.com/office/officeart/2005/8/layout/radial2#1"/>
    <dgm:cxn modelId="{F2B36CDD-AE14-4BD9-B773-8356ADD28831}" type="presOf" srcId="{D418B416-88F0-4A65-AF6C-2772A80F3079}" destId="{9C24B155-38F2-4AA5-9BCB-8B3A093AD185}" srcOrd="0" destOrd="0" presId="urn:microsoft.com/office/officeart/2005/8/layout/radial2#1"/>
    <dgm:cxn modelId="{DC514466-B221-4990-8005-DEA398250A15}" srcId="{D418B416-88F0-4A65-AF6C-2772A80F3079}" destId="{9A0DF426-F35F-4D94-96EA-667737BA0D35}" srcOrd="3" destOrd="0" parTransId="{9C67D13D-0297-4050-9863-2C5711643168}" sibTransId="{9EEDB2B0-8090-43D6-8AAE-AABF27D8E2D2}"/>
    <dgm:cxn modelId="{C079A7AE-BF43-42CE-932C-1577A6C643D7}" type="presOf" srcId="{A0E82018-38EB-4E00-9B0B-AEB0F4288B96}" destId="{F8A49025-7556-4C2A-A49D-FC8C0A2D5307}" srcOrd="0" destOrd="0" presId="urn:microsoft.com/office/officeart/2005/8/layout/radial2#1"/>
    <dgm:cxn modelId="{2223B086-13D8-46C8-BB74-F00871515A4D}" srcId="{D418B416-88F0-4A65-AF6C-2772A80F3079}" destId="{B4125767-CF00-44AC-8C5D-A0A325D7B694}" srcOrd="2" destOrd="0" parTransId="{729976B7-CAD0-46CE-8610-21947EF1F2A3}" sibTransId="{2B151A7C-9849-4D93-A138-6A74406FA7B0}"/>
    <dgm:cxn modelId="{861A4156-3FB1-4105-99BF-44B908AEA4A7}" type="presParOf" srcId="{9C24B155-38F2-4AA5-9BCB-8B3A093AD185}" destId="{D12AA224-9F4C-4585-B26B-9FB917855730}" srcOrd="0" destOrd="0" presId="urn:microsoft.com/office/officeart/2005/8/layout/radial2#1"/>
    <dgm:cxn modelId="{9BAD1F39-ACE0-4F22-A8BB-53F547A5C7BD}" type="presParOf" srcId="{D12AA224-9F4C-4585-B26B-9FB917855730}" destId="{C7A5C718-9F82-4E4F-B0C0-F4D3EF011C60}" srcOrd="0" destOrd="0" presId="urn:microsoft.com/office/officeart/2005/8/layout/radial2#1"/>
    <dgm:cxn modelId="{56FE7AB0-EA33-4200-B7B6-2238AEBA0F5F}" type="presParOf" srcId="{C7A5C718-9F82-4E4F-B0C0-F4D3EF011C60}" destId="{484E086D-A8FB-4E99-BF59-F4E6794707FF}" srcOrd="0" destOrd="0" presId="urn:microsoft.com/office/officeart/2005/8/layout/radial2#1"/>
    <dgm:cxn modelId="{C452A7DF-4BAA-4A8A-8B0D-972B6B2CF9DA}" type="presParOf" srcId="{C7A5C718-9F82-4E4F-B0C0-F4D3EF011C60}" destId="{2EB7D2FF-42CB-46B2-A3B6-C2D85C8C9B68}" srcOrd="1" destOrd="0" presId="urn:microsoft.com/office/officeart/2005/8/layout/radial2#1"/>
    <dgm:cxn modelId="{76B105F1-B04B-4819-8A9D-0D9AD0736483}" type="presParOf" srcId="{D12AA224-9F4C-4585-B26B-9FB917855730}" destId="{4E6D5195-16E9-43B4-824F-3D05FFEF0E59}" srcOrd="1" destOrd="0" presId="urn:microsoft.com/office/officeart/2005/8/layout/radial2#1"/>
    <dgm:cxn modelId="{A6841E10-6E44-4DC4-B13F-AC407833BD8D}" type="presParOf" srcId="{D12AA224-9F4C-4585-B26B-9FB917855730}" destId="{DA1C8293-A0B5-4B62-9224-F754B77EB0D6}" srcOrd="2" destOrd="0" presId="urn:microsoft.com/office/officeart/2005/8/layout/radial2#1"/>
    <dgm:cxn modelId="{B88B1C0E-C058-47CE-A16C-4911232FCB95}" type="presParOf" srcId="{DA1C8293-A0B5-4B62-9224-F754B77EB0D6}" destId="{1689260D-9E7C-410E-98F2-BF2051BA75CB}" srcOrd="0" destOrd="0" presId="urn:microsoft.com/office/officeart/2005/8/layout/radial2#1"/>
    <dgm:cxn modelId="{3E33464C-344F-404A-9B57-226CBF0B18C7}" type="presParOf" srcId="{DA1C8293-A0B5-4B62-9224-F754B77EB0D6}" destId="{C7426F27-1A96-47BB-BA21-BE09820A96D5}" srcOrd="1" destOrd="0" presId="urn:microsoft.com/office/officeart/2005/8/layout/radial2#1"/>
    <dgm:cxn modelId="{AFD3531A-273A-4636-8D70-22FD7C1D8791}" type="presParOf" srcId="{D12AA224-9F4C-4585-B26B-9FB917855730}" destId="{5859642E-7076-41AB-A7D2-7619E0F8F651}" srcOrd="3" destOrd="0" presId="urn:microsoft.com/office/officeart/2005/8/layout/radial2#1"/>
    <dgm:cxn modelId="{411FEF6D-864A-4D85-AD8D-C0DAF1FDC09F}" type="presParOf" srcId="{D12AA224-9F4C-4585-B26B-9FB917855730}" destId="{85C4BEB5-D8A9-44C4-8F6C-4C71B2A4E782}" srcOrd="4" destOrd="0" presId="urn:microsoft.com/office/officeart/2005/8/layout/radial2#1"/>
    <dgm:cxn modelId="{BE0295C2-AB34-4C3D-A31F-C2D26394B9D0}" type="presParOf" srcId="{85C4BEB5-D8A9-44C4-8F6C-4C71B2A4E782}" destId="{2A618B58-892E-47AA-9538-86392C444627}" srcOrd="0" destOrd="0" presId="urn:microsoft.com/office/officeart/2005/8/layout/radial2#1"/>
    <dgm:cxn modelId="{0E52F93B-1751-42EB-8161-28BCB4FE22DB}" type="presParOf" srcId="{85C4BEB5-D8A9-44C4-8F6C-4C71B2A4E782}" destId="{2ECB24F2-CD7B-4C83-9137-FD7ACD22A27C}" srcOrd="1" destOrd="0" presId="urn:microsoft.com/office/officeart/2005/8/layout/radial2#1"/>
    <dgm:cxn modelId="{B1B56E62-C2A5-4482-B304-3F1BD4C6F39E}" type="presParOf" srcId="{D12AA224-9F4C-4585-B26B-9FB917855730}" destId="{4ABA33F3-DA67-4720-9882-B784585768C0}" srcOrd="5" destOrd="0" presId="urn:microsoft.com/office/officeart/2005/8/layout/radial2#1"/>
    <dgm:cxn modelId="{A8687B46-337B-4963-97CA-FB679FFA78CD}" type="presParOf" srcId="{D12AA224-9F4C-4585-B26B-9FB917855730}" destId="{57813A80-A85E-48BE-9726-7D9157012055}" srcOrd="6" destOrd="0" presId="urn:microsoft.com/office/officeart/2005/8/layout/radial2#1"/>
    <dgm:cxn modelId="{E80C6362-9A9B-4843-B3B7-E27E98D38CFF}" type="presParOf" srcId="{57813A80-A85E-48BE-9726-7D9157012055}" destId="{C7E87F51-19CE-4531-9ABF-1D4B0600A2F8}" srcOrd="0" destOrd="0" presId="urn:microsoft.com/office/officeart/2005/8/layout/radial2#1"/>
    <dgm:cxn modelId="{FF681D86-DA9F-4D82-8357-65CD81B6ED03}" type="presParOf" srcId="{57813A80-A85E-48BE-9726-7D9157012055}" destId="{1B36B337-695B-4C6A-BB6C-C0AE35DC3572}" srcOrd="1" destOrd="0" presId="urn:microsoft.com/office/officeart/2005/8/layout/radial2#1"/>
    <dgm:cxn modelId="{A767BE43-90FF-4219-9AE2-DE9A711DD176}" type="presParOf" srcId="{D12AA224-9F4C-4585-B26B-9FB917855730}" destId="{7ADA0D3C-E6F7-49B5-A48E-86A8B168F6B6}" srcOrd="7" destOrd="0" presId="urn:microsoft.com/office/officeart/2005/8/layout/radial2#1"/>
    <dgm:cxn modelId="{8A7F53B7-2757-42FD-A358-C39E7DB269D8}" type="presParOf" srcId="{D12AA224-9F4C-4585-B26B-9FB917855730}" destId="{04E76F97-22F9-411D-A744-FD990965DC62}" srcOrd="8" destOrd="0" presId="urn:microsoft.com/office/officeart/2005/8/layout/radial2#1"/>
    <dgm:cxn modelId="{A3D25E2E-2F34-4289-B060-FF4A8EA35942}" type="presParOf" srcId="{04E76F97-22F9-411D-A744-FD990965DC62}" destId="{E92AFE1B-9188-4B0A-95F1-D37414E4BF42}" srcOrd="0" destOrd="0" presId="urn:microsoft.com/office/officeart/2005/8/layout/radial2#1"/>
    <dgm:cxn modelId="{E4D846A1-7A35-4BF2-985E-8262578E3C87}" type="presParOf" srcId="{04E76F97-22F9-411D-A744-FD990965DC62}" destId="{6C0D9350-7277-42FB-BB70-38BC4C8C1766}" srcOrd="1" destOrd="0" presId="urn:microsoft.com/office/officeart/2005/8/layout/radial2#1"/>
    <dgm:cxn modelId="{3FF3AE75-03F5-47FF-A466-058DF0A4DC57}" type="presParOf" srcId="{D12AA224-9F4C-4585-B26B-9FB917855730}" destId="{F8A49025-7556-4C2A-A49D-FC8C0A2D5307}" srcOrd="9" destOrd="0" presId="urn:microsoft.com/office/officeart/2005/8/layout/radial2#1"/>
    <dgm:cxn modelId="{3F6EAF30-BCA0-4068-A696-963B65A2E6A7}" type="presParOf" srcId="{D12AA224-9F4C-4585-B26B-9FB917855730}" destId="{B4904B08-79A4-446D-AFED-3D20B4B0B142}" srcOrd="10" destOrd="0" presId="urn:microsoft.com/office/officeart/2005/8/layout/radial2#1"/>
    <dgm:cxn modelId="{476FACE0-3662-46D8-964F-5DA6917BE04A}" type="presParOf" srcId="{B4904B08-79A4-446D-AFED-3D20B4B0B142}" destId="{99CD83BA-F5DB-4641-AC0A-4993C09787B7}" srcOrd="0" destOrd="0" presId="urn:microsoft.com/office/officeart/2005/8/layout/radial2#1"/>
    <dgm:cxn modelId="{E4E076CD-A2AA-4E18-8E18-EE07A852EDB4}" type="presParOf" srcId="{B4904B08-79A4-446D-AFED-3D20B4B0B142}" destId="{A16288D1-0ECE-4BBF-88DE-74DFCD2FC168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35E3-FBFA-4135-AFD6-FF6A27B457A7}">
      <dsp:nvSpPr>
        <dsp:cNvPr id="0" name=""/>
        <dsp:cNvSpPr/>
      </dsp:nvSpPr>
      <dsp:spPr bwMode="white">
        <a:xfrm>
          <a:off x="0" y="40972"/>
          <a:ext cx="2136992" cy="1782435"/>
        </a:xfrm>
        <a:prstGeom prst="rect">
          <a:avLst/>
        </a:prstGeom>
        <a:solidFill>
          <a:srgbClr val="EE0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CEM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154 202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sp:txBody>
      <dsp:txXfrm>
        <a:off x="0" y="40972"/>
        <a:ext cx="2136992" cy="1782435"/>
      </dsp:txXfrm>
    </dsp:sp>
    <dsp:sp modelId="{B725802B-453F-4657-B15D-5A7B8D7D9EFD}">
      <dsp:nvSpPr>
        <dsp:cNvPr id="0" name=""/>
        <dsp:cNvSpPr/>
      </dsp:nvSpPr>
      <dsp:spPr bwMode="white">
        <a:xfrm>
          <a:off x="2445458" y="38672"/>
          <a:ext cx="1925862" cy="1782435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SAU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6 735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sp:txBody>
      <dsp:txXfrm>
        <a:off x="2445458" y="38672"/>
        <a:ext cx="1925862" cy="1782435"/>
      </dsp:txXfrm>
    </dsp:sp>
    <dsp:sp modelId="{7C332B71-89DE-4F8E-B7C2-1AFD589CACF0}">
      <dsp:nvSpPr>
        <dsp:cNvPr id="0" name=""/>
        <dsp:cNvSpPr/>
      </dsp:nvSpPr>
      <dsp:spPr bwMode="white">
        <a:xfrm>
          <a:off x="4675405" y="39724"/>
          <a:ext cx="1845950" cy="1782435"/>
        </a:xfrm>
        <a:prstGeom prst="rect">
          <a:avLst/>
        </a:prstGeom>
        <a:solidFill>
          <a:srgbClr val="F999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Línea 100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170 780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sp:txBody>
      <dsp:txXfrm>
        <a:off x="4675405" y="39724"/>
        <a:ext cx="1845950" cy="1782435"/>
      </dsp:txXfrm>
    </dsp:sp>
    <dsp:sp modelId="{0BDBADC5-9E19-4976-904C-53E2DA8B8A72}">
      <dsp:nvSpPr>
        <dsp:cNvPr id="0" name=""/>
        <dsp:cNvSpPr/>
      </dsp:nvSpPr>
      <dsp:spPr bwMode="white">
        <a:xfrm>
          <a:off x="6859661" y="38672"/>
          <a:ext cx="1935101" cy="1782435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Estrategia Rural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3 285 casos</a:t>
          </a:r>
        </a:p>
      </dsp:txBody>
      <dsp:txXfrm>
        <a:off x="6859661" y="38672"/>
        <a:ext cx="1935101" cy="1782435"/>
      </dsp:txXfrm>
    </dsp:sp>
    <dsp:sp modelId="{A75FA8D8-22AD-4FC2-9A17-B7342555B52A}">
      <dsp:nvSpPr>
        <dsp:cNvPr id="0" name=""/>
        <dsp:cNvSpPr/>
      </dsp:nvSpPr>
      <dsp:spPr bwMode="white">
        <a:xfrm>
          <a:off x="9039893" y="0"/>
          <a:ext cx="1942142" cy="178243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Chat 100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8 709 consultas</a:t>
          </a:r>
        </a:p>
      </dsp:txBody>
      <dsp:txXfrm>
        <a:off x="9039893" y="0"/>
        <a:ext cx="1942142" cy="1782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EBD7-E450-41E7-A7F0-8CED3ECE8282}">
      <dsp:nvSpPr>
        <dsp:cNvPr id="0" name=""/>
        <dsp:cNvSpPr/>
      </dsp:nvSpPr>
      <dsp:spPr bwMode="white">
        <a:xfrm>
          <a:off x="0" y="313448"/>
          <a:ext cx="2858093" cy="2233812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130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casos con características de feminicidio y </a:t>
          </a: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223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 casos de tentativa de feminicidio</a:t>
          </a:r>
          <a:endParaRPr lang="es-ES" sz="22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313448"/>
        <a:ext cx="2858093" cy="2233812"/>
      </dsp:txXfrm>
    </dsp:sp>
    <dsp:sp modelId="{DFEAD5BF-10CA-438A-8F56-44FF7E8D1E68}">
      <dsp:nvSpPr>
        <dsp:cNvPr id="0" name=""/>
        <dsp:cNvSpPr/>
      </dsp:nvSpPr>
      <dsp:spPr bwMode="white">
        <a:xfrm>
          <a:off x="5819023" y="305850"/>
          <a:ext cx="2461305" cy="218261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latin typeface="Arial Narrow" panose="020B0606020202030204" pitchFamily="34" charset="0"/>
              <a:cs typeface="Arial" panose="020B0604020202020204" pitchFamily="34" charset="0"/>
            </a:rPr>
            <a:t>1010 hijos e hijas beneficiarios/as de la asistencia económica por feminicidio.</a:t>
          </a:r>
          <a:endParaRPr lang="es-ES" sz="22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819023" y="305850"/>
        <a:ext cx="2461305" cy="2182612"/>
      </dsp:txXfrm>
    </dsp:sp>
    <dsp:sp modelId="{BDF955CE-C035-4AE5-BE77-20F70D8D6711}">
      <dsp:nvSpPr>
        <dsp:cNvPr id="0" name=""/>
        <dsp:cNvSpPr/>
      </dsp:nvSpPr>
      <dsp:spPr bwMode="white">
        <a:xfrm>
          <a:off x="3012126" y="278168"/>
          <a:ext cx="2461305" cy="2233812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CAI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2 795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hombres sentenciados atendidos</a:t>
          </a:r>
        </a:p>
      </dsp:txBody>
      <dsp:txXfrm>
        <a:off x="3012126" y="278168"/>
        <a:ext cx="2461305" cy="2233812"/>
      </dsp:txXfrm>
    </dsp:sp>
    <dsp:sp modelId="{1B8FC701-9F2A-4158-BD27-6341E60C50B7}">
      <dsp:nvSpPr>
        <dsp:cNvPr id="0" name=""/>
        <dsp:cNvSpPr/>
      </dsp:nvSpPr>
      <dsp:spPr bwMode="white">
        <a:xfrm>
          <a:off x="8519913" y="273132"/>
          <a:ext cx="2461305" cy="2343891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HRT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2 775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mujeres y acompañantes albergadas</a:t>
          </a:r>
        </a:p>
      </dsp:txBody>
      <dsp:txXfrm>
        <a:off x="8519913" y="273132"/>
        <a:ext cx="2461305" cy="2343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835E3-FBFA-4135-AFD6-FF6A27B457A7}">
      <dsp:nvSpPr>
        <dsp:cNvPr id="0" name=""/>
        <dsp:cNvSpPr/>
      </dsp:nvSpPr>
      <dsp:spPr>
        <a:xfrm>
          <a:off x="0" y="40972"/>
          <a:ext cx="2136992" cy="1782435"/>
        </a:xfrm>
        <a:prstGeom prst="rect">
          <a:avLst/>
        </a:prstGeom>
        <a:solidFill>
          <a:srgbClr val="EE0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CEM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rPr>
            <a:t>39 309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sp:txBody>
      <dsp:txXfrm>
        <a:off x="0" y="40972"/>
        <a:ext cx="2136992" cy="1782435"/>
      </dsp:txXfrm>
    </dsp:sp>
    <dsp:sp modelId="{B725802B-453F-4657-B15D-5A7B8D7D9EFD}">
      <dsp:nvSpPr>
        <dsp:cNvPr id="0" name=""/>
        <dsp:cNvSpPr/>
      </dsp:nvSpPr>
      <dsp:spPr>
        <a:xfrm>
          <a:off x="2445458" y="38672"/>
          <a:ext cx="1925862" cy="1782435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SAU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1 736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sp:txBody>
      <dsp:txXfrm>
        <a:off x="2445458" y="38672"/>
        <a:ext cx="1925862" cy="1782435"/>
      </dsp:txXfrm>
    </dsp:sp>
    <dsp:sp modelId="{7C332B71-89DE-4F8E-B7C2-1AFD589CACF0}">
      <dsp:nvSpPr>
        <dsp:cNvPr id="0" name=""/>
        <dsp:cNvSpPr/>
      </dsp:nvSpPr>
      <dsp:spPr>
        <a:xfrm>
          <a:off x="4675405" y="39760"/>
          <a:ext cx="1845950" cy="1782435"/>
        </a:xfrm>
        <a:prstGeom prst="rect">
          <a:avLst/>
        </a:prstGeom>
        <a:solidFill>
          <a:srgbClr val="F999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Línea 100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35 444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sp:txBody>
      <dsp:txXfrm>
        <a:off x="4675405" y="39760"/>
        <a:ext cx="1845950" cy="1782435"/>
      </dsp:txXfrm>
    </dsp:sp>
    <dsp:sp modelId="{0BDBADC5-9E19-4976-904C-53E2DA8B8A72}">
      <dsp:nvSpPr>
        <dsp:cNvPr id="0" name=""/>
        <dsp:cNvSpPr/>
      </dsp:nvSpPr>
      <dsp:spPr>
        <a:xfrm>
          <a:off x="6859661" y="38672"/>
          <a:ext cx="1935101" cy="1782435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Estrategia Rural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611 </a:t>
          </a: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casos</a:t>
          </a:r>
        </a:p>
      </dsp:txBody>
      <dsp:txXfrm>
        <a:off x="6859661" y="38672"/>
        <a:ext cx="1935101" cy="1782435"/>
      </dsp:txXfrm>
    </dsp:sp>
    <dsp:sp modelId="{A75FA8D8-22AD-4FC2-9A17-B7342555B52A}">
      <dsp:nvSpPr>
        <dsp:cNvPr id="0" name=""/>
        <dsp:cNvSpPr/>
      </dsp:nvSpPr>
      <dsp:spPr>
        <a:xfrm>
          <a:off x="9039893" y="0"/>
          <a:ext cx="1942142" cy="1782435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atin typeface="Arial Narrow" panose="020B0606020202030204" pitchFamily="34" charset="0"/>
              <a:cs typeface="Arial" panose="020B0604020202020204" pitchFamily="34" charset="0"/>
            </a:rPr>
            <a:t>Chat 100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 Narrow" panose="020B0606020202030204" pitchFamily="34" charset="0"/>
              <a:cs typeface="Arial" panose="020B0604020202020204" pitchFamily="34" charset="0"/>
            </a:rPr>
            <a:t>2 172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rial Narrow" panose="020B0606020202030204" pitchFamily="34" charset="0"/>
              <a:cs typeface="Arial" panose="020B0604020202020204" pitchFamily="34" charset="0"/>
            </a:rPr>
            <a:t>consultas</a:t>
          </a:r>
        </a:p>
      </dsp:txBody>
      <dsp:txXfrm>
        <a:off x="9039893" y="0"/>
        <a:ext cx="1942142" cy="1782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EBD7-E450-41E7-A7F0-8CED3ECE8282}">
      <dsp:nvSpPr>
        <dsp:cNvPr id="0" name=""/>
        <dsp:cNvSpPr/>
      </dsp:nvSpPr>
      <dsp:spPr>
        <a:xfrm>
          <a:off x="0" y="537802"/>
          <a:ext cx="2291455" cy="1790943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49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casos con características de feminicidio y </a:t>
          </a: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43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 casos de tentativa de feminicidio </a:t>
          </a:r>
          <a:r>
            <a:rPr lang="es-ES" sz="2200" b="1" strike="noStrike" kern="1200" baseline="30000" dirty="0">
              <a:latin typeface="Arial Narrow" panose="020B0606020202030204" pitchFamily="34" charset="0"/>
              <a:cs typeface="Arial" panose="020B0604020202020204" pitchFamily="34" charset="0"/>
            </a:rPr>
            <a:t>/2</a:t>
          </a:r>
        </a:p>
      </dsp:txBody>
      <dsp:txXfrm>
        <a:off x="0" y="537802"/>
        <a:ext cx="2291455" cy="1790943"/>
      </dsp:txXfrm>
    </dsp:sp>
    <dsp:sp modelId="{1D1B3B0C-9C98-462B-8154-47963B5B734F}">
      <dsp:nvSpPr>
        <dsp:cNvPr id="0" name=""/>
        <dsp:cNvSpPr/>
      </dsp:nvSpPr>
      <dsp:spPr>
        <a:xfrm>
          <a:off x="2475121" y="537814"/>
          <a:ext cx="1973334" cy="1790943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31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hijos e hijas como víctimas indirectas de feminicidio </a:t>
          </a:r>
          <a:r>
            <a:rPr lang="es-ES" sz="2200" b="1" kern="1200" baseline="30000" dirty="0">
              <a:latin typeface="Arial Narrow" panose="020B0606020202030204" pitchFamily="34" charset="0"/>
              <a:cs typeface="Arial" panose="020B0604020202020204" pitchFamily="34" charset="0"/>
            </a:rPr>
            <a:t>/2</a:t>
          </a:r>
        </a:p>
      </dsp:txBody>
      <dsp:txXfrm>
        <a:off x="2475121" y="537814"/>
        <a:ext cx="1973334" cy="1790943"/>
      </dsp:txXfrm>
    </dsp:sp>
    <dsp:sp modelId="{DFEAD5BF-10CA-438A-8F56-44FF7E8D1E68}">
      <dsp:nvSpPr>
        <dsp:cNvPr id="0" name=""/>
        <dsp:cNvSpPr/>
      </dsp:nvSpPr>
      <dsp:spPr>
        <a:xfrm>
          <a:off x="6839328" y="531710"/>
          <a:ext cx="1973334" cy="1749893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latin typeface="Arial Narrow" panose="020B0606020202030204" pitchFamily="34" charset="0"/>
              <a:cs typeface="Arial" panose="020B0604020202020204" pitchFamily="34" charset="0"/>
            </a:rPr>
            <a:t>1053 hijos e hijas beneficiarios/as de la asistencia económica por feminicidio.</a:t>
          </a:r>
          <a:endParaRPr lang="es-ES" sz="2200" b="1" kern="1200" baseline="300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839328" y="531710"/>
        <a:ext cx="1973334" cy="1749893"/>
      </dsp:txXfrm>
    </dsp:sp>
    <dsp:sp modelId="{BDF955CE-C035-4AE5-BE77-20F70D8D6711}">
      <dsp:nvSpPr>
        <dsp:cNvPr id="0" name=""/>
        <dsp:cNvSpPr/>
      </dsp:nvSpPr>
      <dsp:spPr>
        <a:xfrm>
          <a:off x="4588917" y="509504"/>
          <a:ext cx="1973334" cy="1790943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CAI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699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hombres sentenciados atendidos</a:t>
          </a:r>
        </a:p>
      </dsp:txBody>
      <dsp:txXfrm>
        <a:off x="4588917" y="509504"/>
        <a:ext cx="1973334" cy="1790943"/>
      </dsp:txXfrm>
    </dsp:sp>
    <dsp:sp modelId="{1B8FC701-9F2A-4158-BD27-6341E60C50B7}">
      <dsp:nvSpPr>
        <dsp:cNvPr id="0" name=""/>
        <dsp:cNvSpPr/>
      </dsp:nvSpPr>
      <dsp:spPr>
        <a:xfrm>
          <a:off x="9004747" y="505479"/>
          <a:ext cx="1973334" cy="1879198"/>
        </a:xfrm>
        <a:prstGeom prst="rect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HRT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>
              <a:latin typeface="Arial Narrow" panose="020B0606020202030204" pitchFamily="34" charset="0"/>
              <a:cs typeface="Arial" panose="020B0604020202020204" pitchFamily="34" charset="0"/>
            </a:rPr>
            <a:t>655 </a:t>
          </a:r>
          <a:r>
            <a:rPr lang="es-ES" sz="2200" b="0" kern="1200" dirty="0">
              <a:latin typeface="Arial Narrow" panose="020B0606020202030204" pitchFamily="34" charset="0"/>
              <a:cs typeface="Arial" panose="020B0604020202020204" pitchFamily="34" charset="0"/>
            </a:rPr>
            <a:t>mujeres y acompañantes albergadas</a:t>
          </a:r>
        </a:p>
      </dsp:txBody>
      <dsp:txXfrm>
        <a:off x="9004747" y="505479"/>
        <a:ext cx="1973334" cy="1879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49025-7556-4C2A-A49D-FC8C0A2D5307}">
      <dsp:nvSpPr>
        <dsp:cNvPr id="0" name=""/>
        <dsp:cNvSpPr/>
      </dsp:nvSpPr>
      <dsp:spPr>
        <a:xfrm rot="3424188">
          <a:off x="416061" y="4555476"/>
          <a:ext cx="1349157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349157" y="2698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A0D3C-E6F7-49B5-A48E-86A8B168F6B6}">
      <dsp:nvSpPr>
        <dsp:cNvPr id="0" name=""/>
        <dsp:cNvSpPr/>
      </dsp:nvSpPr>
      <dsp:spPr>
        <a:xfrm rot="1862374">
          <a:off x="828836" y="4017789"/>
          <a:ext cx="831432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831432" y="2698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A33F3-DA67-4720-9882-B784585768C0}">
      <dsp:nvSpPr>
        <dsp:cNvPr id="0" name=""/>
        <dsp:cNvSpPr/>
      </dsp:nvSpPr>
      <dsp:spPr>
        <a:xfrm>
          <a:off x="888362" y="3522563"/>
          <a:ext cx="48785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487856" y="2698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9642E-7076-41AB-A7D2-7619E0F8F651}">
      <dsp:nvSpPr>
        <dsp:cNvPr id="0" name=""/>
        <dsp:cNvSpPr/>
      </dsp:nvSpPr>
      <dsp:spPr>
        <a:xfrm rot="19737626">
          <a:off x="828836" y="3027336"/>
          <a:ext cx="831432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831432" y="2698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D5195-16E9-43B4-824F-3D05FFEF0E59}">
      <dsp:nvSpPr>
        <dsp:cNvPr id="0" name=""/>
        <dsp:cNvSpPr/>
      </dsp:nvSpPr>
      <dsp:spPr>
        <a:xfrm rot="18039393">
          <a:off x="392988" y="2519993"/>
          <a:ext cx="1245821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245821" y="2698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7D2FF-42CB-46B2-A3B6-C2D85C8C9B68}">
      <dsp:nvSpPr>
        <dsp:cNvPr id="0" name=""/>
        <dsp:cNvSpPr/>
      </dsp:nvSpPr>
      <dsp:spPr>
        <a:xfrm>
          <a:off x="-500614" y="2471868"/>
          <a:ext cx="1844519" cy="1531339"/>
        </a:xfrm>
        <a:prstGeom prst="ellipse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9260D-9E7C-410E-98F2-BF2051BA75CB}">
      <dsp:nvSpPr>
        <dsp:cNvPr id="0" name=""/>
        <dsp:cNvSpPr/>
      </dsp:nvSpPr>
      <dsp:spPr>
        <a:xfrm>
          <a:off x="573491" y="1200281"/>
          <a:ext cx="1993680" cy="82261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ADMISIÓN</a:t>
          </a:r>
        </a:p>
      </dsp:txBody>
      <dsp:txXfrm>
        <a:off x="865459" y="1320750"/>
        <a:ext cx="1409744" cy="581679"/>
      </dsp:txXfrm>
    </dsp:sp>
    <dsp:sp modelId="{2A618B58-892E-47AA-9538-86392C444627}">
      <dsp:nvSpPr>
        <dsp:cNvPr id="0" name=""/>
        <dsp:cNvSpPr/>
      </dsp:nvSpPr>
      <dsp:spPr>
        <a:xfrm>
          <a:off x="1167597" y="2089423"/>
          <a:ext cx="1993680" cy="822617"/>
        </a:xfrm>
        <a:prstGeom prst="ellipse">
          <a:avLst/>
        </a:prstGeom>
        <a:solidFill>
          <a:srgbClr val="FF21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PSICOLOGÍA</a:t>
          </a:r>
        </a:p>
      </dsp:txBody>
      <dsp:txXfrm>
        <a:off x="1459565" y="2209892"/>
        <a:ext cx="1409744" cy="581679"/>
      </dsp:txXfrm>
    </dsp:sp>
    <dsp:sp modelId="{C7E87F51-19CE-4531-9ABF-1D4B0600A2F8}">
      <dsp:nvSpPr>
        <dsp:cNvPr id="0" name=""/>
        <dsp:cNvSpPr/>
      </dsp:nvSpPr>
      <dsp:spPr>
        <a:xfrm>
          <a:off x="1376219" y="3138236"/>
          <a:ext cx="1993680" cy="822617"/>
        </a:xfrm>
        <a:prstGeom prst="ellipse">
          <a:avLst/>
        </a:prstGeom>
        <a:solidFill>
          <a:srgbClr val="F65A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SOCIAL</a:t>
          </a:r>
        </a:p>
      </dsp:txBody>
      <dsp:txXfrm>
        <a:off x="1668187" y="3258705"/>
        <a:ext cx="1409744" cy="581679"/>
      </dsp:txXfrm>
    </dsp:sp>
    <dsp:sp modelId="{E92AFE1B-9188-4B0A-95F1-D37414E4BF42}">
      <dsp:nvSpPr>
        <dsp:cNvPr id="0" name=""/>
        <dsp:cNvSpPr/>
      </dsp:nvSpPr>
      <dsp:spPr>
        <a:xfrm>
          <a:off x="1167597" y="4187050"/>
          <a:ext cx="1993680" cy="822617"/>
        </a:xfrm>
        <a:prstGeom prst="ellipse">
          <a:avLst/>
        </a:prstGeom>
        <a:solidFill>
          <a:srgbClr val="F999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LEGAL </a:t>
          </a:r>
        </a:p>
      </dsp:txBody>
      <dsp:txXfrm>
        <a:off x="1459565" y="4307519"/>
        <a:ext cx="1409744" cy="581679"/>
      </dsp:txXfrm>
    </dsp:sp>
    <dsp:sp modelId="{6C0D9350-7277-42FB-BB70-38BC4C8C1766}">
      <dsp:nvSpPr>
        <dsp:cNvPr id="0" name=""/>
        <dsp:cNvSpPr/>
      </dsp:nvSpPr>
      <dsp:spPr>
        <a:xfrm>
          <a:off x="1749294" y="4187050"/>
          <a:ext cx="2990520" cy="82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5800" kern="1200"/>
        </a:p>
      </dsp:txBody>
      <dsp:txXfrm>
        <a:off x="1749294" y="4187050"/>
        <a:ext cx="2990520" cy="822617"/>
      </dsp:txXfrm>
    </dsp:sp>
    <dsp:sp modelId="{99CD83BA-F5DB-4641-AC0A-4993C09787B7}">
      <dsp:nvSpPr>
        <dsp:cNvPr id="0" name=""/>
        <dsp:cNvSpPr/>
      </dsp:nvSpPr>
      <dsp:spPr>
        <a:xfrm>
          <a:off x="799662" y="5132206"/>
          <a:ext cx="1826862" cy="822617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PROMOCIÓN</a:t>
          </a:r>
        </a:p>
      </dsp:txBody>
      <dsp:txXfrm>
        <a:off x="1067200" y="5252675"/>
        <a:ext cx="1291786" cy="58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0.42952</cdr:x>
      <cdr:y>0.78508</cdr:y>
    </cdr:from>
    <cdr:to>
      <cdr:x>0.59448</cdr:x>
      <cdr:y>0.8794</cdr:y>
    </cdr:to>
    <cdr:sp macro="" textlink="">
      <cdr:nvSpPr>
        <cdr:cNvPr id="2" name="Rectangles 1"/>
        <cdr:cNvSpPr/>
      </cdr:nvSpPr>
      <cdr:spPr>
        <a:xfrm xmlns:a="http://schemas.openxmlformats.org/drawingml/2006/main">
          <a:off x="1572731" y="2094876"/>
          <a:ext cx="604007" cy="251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es-PE" sz="1100" dirty="0"/>
        </a:p>
      </cdr:txBody>
    </cdr:sp>
  </cdr:relSizeAnchor>
  <cdr:relSizeAnchor xmlns:cdr="http://schemas.openxmlformats.org/drawingml/2006/chartDrawing">
    <cdr:from>
      <cdr:x>0.18106</cdr:x>
      <cdr:y>0.21779</cdr:y>
    </cdr:from>
    <cdr:to>
      <cdr:x>0.41844</cdr:x>
      <cdr:y>0.34223</cdr:y>
    </cdr:to>
    <cdr:sp macro="" textlink="">
      <cdr:nvSpPr>
        <cdr:cNvPr id="3" name="Rectangles 2"/>
        <cdr:cNvSpPr/>
      </cdr:nvSpPr>
      <cdr:spPr>
        <a:xfrm xmlns:a="http://schemas.openxmlformats.org/drawingml/2006/main">
          <a:off x="729485" y="692563"/>
          <a:ext cx="956425" cy="39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s-MX" sz="2000" b="1" dirty="0"/>
            <a:t>29.3 %</a:t>
          </a:r>
          <a:endParaRPr lang="es-PE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D6AB-0A72-4A2A-950B-1718AD9C4701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B6C3-2235-4827-82F4-2E3B964B7E65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247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822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 txBox="1">
            <a:spLocks noGrp="1"/>
          </p:cNvSpPr>
          <p:nvPr>
            <p:ph type="body" idx="1"/>
          </p:nvPr>
        </p:nvSpPr>
        <p:spPr>
          <a:xfrm>
            <a:off x="664990" y="4699631"/>
            <a:ext cx="5319920" cy="38451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20788"/>
            <a:ext cx="5856288" cy="3295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76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3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4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97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6</a:t>
            </a:fld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P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7</a:t>
            </a:fld>
            <a:endParaRPr lang="es-P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46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S" sz="12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B6C3-2235-4827-82F4-2E3B964B7E65}" type="slidenum">
              <a:rPr lang="es-PE" smtClean="0"/>
              <a:t>9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5"/>
          <a:stretch>
            <a:fillRect/>
          </a:stretch>
        </p:blipFill>
        <p:spPr>
          <a:xfrm>
            <a:off x="0" y="0"/>
            <a:ext cx="6432884" cy="704691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10006263" cy="42052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5E2F-0568-48D0-9FDF-71BF457B073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0BE-68E7-473A-B996-A42A8E927F3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F53F-F5D4-4F06-A955-98324D6D0F09}" type="datetimeFigureOut">
              <a:rPr lang="es-PE" smtClean="0"/>
              <a:t>10/04/2023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9D7C-5897-4888-97E6-DCED3C433DB2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2.png"/><Relationship Id="rId4" Type="http://schemas.openxmlformats.org/officeDocument/2006/relationships/image" Target="../media/image20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2871925"/>
            <a:ext cx="12192000" cy="2096947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43574" y="2871925"/>
            <a:ext cx="6248400" cy="19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endParaRPr sz="4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22953" y="306967"/>
            <a:ext cx="3858166" cy="88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81119" y="1040797"/>
            <a:ext cx="6185212" cy="57592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64742" y="3165032"/>
            <a:ext cx="600297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s-MX" sz="28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PROGRAMA NACIONAL AURORA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algn="ctr">
              <a:buClr>
                <a:srgbClr val="000000"/>
              </a:buClr>
              <a:buSzPts val="2800"/>
            </a:pPr>
            <a:r>
              <a:rPr lang="es-MX" sz="2800" b="1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Ministerio de la Mujer y Poblaciones Vulnerables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1" y="5561467"/>
            <a:ext cx="8764223" cy="9907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5772461-58D7-531D-DEC1-954567CF1C9B}"/>
              </a:ext>
            </a:extLst>
          </p:cNvPr>
          <p:cNvSpPr/>
          <p:nvPr/>
        </p:nvSpPr>
        <p:spPr>
          <a:xfrm>
            <a:off x="3378957" y="2833353"/>
            <a:ext cx="5434086" cy="6942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GRACIAS</a:t>
            </a:r>
            <a:endParaRPr lang="es-PE" sz="4000" b="1" dirty="0"/>
          </a:p>
        </p:txBody>
      </p:sp>
    </p:spTree>
    <p:extLst>
      <p:ext uri="{BB962C8B-B14F-4D97-AF65-F5344CB8AC3E}">
        <p14:creationId xmlns:p14="http://schemas.microsoft.com/office/powerpoint/2010/main" val="290103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15498"/>
            <a:ext cx="12192000" cy="6973498"/>
            <a:chOff x="0" y="-115498"/>
            <a:chExt cx="12192000" cy="697349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15498"/>
              <a:ext cx="12192000" cy="6973498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2495550"/>
              <a:ext cx="12192000" cy="156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Imagen 4" descr="Texto&#10;&#10;Descripción generada automáticamen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3" y="2656270"/>
            <a:ext cx="10162053" cy="1261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"/>
          <p:cNvSpPr/>
          <p:nvPr/>
        </p:nvSpPr>
        <p:spPr>
          <a:xfrm>
            <a:off x="1728964" y="326865"/>
            <a:ext cx="5434086" cy="764956"/>
          </a:xfrm>
          <a:prstGeom prst="roundRect">
            <a:avLst>
              <a:gd name="adj" fmla="val 16667"/>
            </a:avLst>
          </a:prstGeom>
          <a:solidFill>
            <a:srgbClr val="EE00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Programa Nacional AURORA</a:t>
            </a:r>
            <a:endParaRPr sz="2800" b="1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5" name="Google Shape;365;p9"/>
          <p:cNvPicPr preferRelativeResize="0"/>
          <p:nvPr/>
        </p:nvPicPr>
        <p:blipFill rotWithShape="1">
          <a:blip r:embed="rId3"/>
          <a:srcRect l="14616" t="10010" r="4063" b="7631"/>
          <a:stretch>
            <a:fillRect/>
          </a:stretch>
        </p:blipFill>
        <p:spPr>
          <a:xfrm>
            <a:off x="8734568" y="1"/>
            <a:ext cx="3457432" cy="218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9"/>
          <p:cNvPicPr preferRelativeResize="0"/>
          <p:nvPr/>
        </p:nvPicPr>
        <p:blipFill rotWithShape="1">
          <a:blip r:embed="rId4"/>
          <a:srcRect l="9237" t="11621" b="5085"/>
          <a:stretch>
            <a:fillRect/>
          </a:stretch>
        </p:blipFill>
        <p:spPr>
          <a:xfrm>
            <a:off x="8734567" y="2260570"/>
            <a:ext cx="3457433" cy="233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9"/>
          <p:cNvPicPr preferRelativeResize="0"/>
          <p:nvPr/>
        </p:nvPicPr>
        <p:blipFill rotWithShape="1">
          <a:blip r:embed="rId5"/>
          <a:srcRect l="6523" b="6556"/>
          <a:stretch>
            <a:fillRect/>
          </a:stretch>
        </p:blipFill>
        <p:spPr>
          <a:xfrm>
            <a:off x="8734567" y="4674359"/>
            <a:ext cx="3457433" cy="218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"/>
          <p:cNvSpPr txBox="1"/>
          <p:nvPr/>
        </p:nvSpPr>
        <p:spPr>
          <a:xfrm>
            <a:off x="1551933" y="1710400"/>
            <a:ext cx="56171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 creó en el año 2001.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PE" sz="2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1112280" y="1844872"/>
            <a:ext cx="221673" cy="239367"/>
          </a:xfrm>
          <a:prstGeom prst="flowChartConnector">
            <a:avLst/>
          </a:prstGeom>
          <a:solidFill>
            <a:srgbClr val="3F3F3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 txBox="1"/>
          <p:nvPr/>
        </p:nvSpPr>
        <p:spPr>
          <a:xfrm>
            <a:off x="1575828" y="3700942"/>
            <a:ext cx="62340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Contribuye a </a:t>
            </a:r>
            <a:r>
              <a:rPr lang="es-PE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mejorar la calidad de vida de la población en entornos seguros y libres de violencia. </a:t>
            </a:r>
            <a:endParaRPr sz="20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EE001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1146422" y="3946873"/>
            <a:ext cx="204602" cy="239367"/>
          </a:xfrm>
          <a:prstGeom prst="flowChartConnector">
            <a:avLst/>
          </a:prstGeom>
          <a:solidFill>
            <a:srgbClr val="3F3F3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369;p9">
            <a:extLst>
              <a:ext uri="{FF2B5EF4-FFF2-40B4-BE49-F238E27FC236}">
                <a16:creationId xmlns:a16="http://schemas.microsoft.com/office/drawing/2014/main" id="{577859F1-8B4E-02A0-14BB-12C2EC6F54FD}"/>
              </a:ext>
            </a:extLst>
          </p:cNvPr>
          <p:cNvSpPr/>
          <p:nvPr/>
        </p:nvSpPr>
        <p:spPr>
          <a:xfrm>
            <a:off x="1129351" y="2731410"/>
            <a:ext cx="221673" cy="239367"/>
          </a:xfrm>
          <a:prstGeom prst="flowChartConnector">
            <a:avLst/>
          </a:prstGeom>
          <a:solidFill>
            <a:srgbClr val="3F3F3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A1CE15-090C-C6F4-5B83-35B443734017}"/>
              </a:ext>
            </a:extLst>
          </p:cNvPr>
          <p:cNvSpPr txBox="1"/>
          <p:nvPr/>
        </p:nvSpPr>
        <p:spPr>
          <a:xfrm>
            <a:off x="1575828" y="25059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Brinda servicios especializados de prevención, atención y protección para mujeres e integrantes del grupo familiar afectadas por hechos de violencia.</a:t>
            </a:r>
          </a:p>
        </p:txBody>
      </p:sp>
    </p:spTree>
    <p:extLst>
      <p:ext uri="{BB962C8B-B14F-4D97-AF65-F5344CB8AC3E}">
        <p14:creationId xmlns:p14="http://schemas.microsoft.com/office/powerpoint/2010/main" val="310551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"/>
          <p:cNvSpPr>
            <a:spLocks noChangeArrowheads="1"/>
          </p:cNvSpPr>
          <p:nvPr/>
        </p:nvSpPr>
        <p:spPr bwMode="auto">
          <a:xfrm>
            <a:off x="7762136" y="1881757"/>
            <a:ext cx="4092671" cy="896037"/>
          </a:xfrm>
          <a:custGeom>
            <a:avLst/>
            <a:gdLst>
              <a:gd name="T0" fmla="*/ 15264 w 15691"/>
              <a:gd name="T1" fmla="*/ 0 h 4036"/>
              <a:gd name="T2" fmla="*/ 427 w 15691"/>
              <a:gd name="T3" fmla="*/ 0 h 4036"/>
              <a:gd name="T4" fmla="*/ 427 w 15691"/>
              <a:gd name="T5" fmla="*/ 0 h 4036"/>
              <a:gd name="T6" fmla="*/ 0 w 15691"/>
              <a:gd name="T7" fmla="*/ 426 h 4036"/>
              <a:gd name="T8" fmla="*/ 0 w 15691"/>
              <a:gd name="T9" fmla="*/ 3609 h 4036"/>
              <a:gd name="T10" fmla="*/ 0 w 15691"/>
              <a:gd name="T11" fmla="*/ 3609 h 4036"/>
              <a:gd name="T12" fmla="*/ 427 w 15691"/>
              <a:gd name="T13" fmla="*/ 4035 h 4036"/>
              <a:gd name="T14" fmla="*/ 15264 w 15691"/>
              <a:gd name="T15" fmla="*/ 4035 h 4036"/>
              <a:gd name="T16" fmla="*/ 15264 w 15691"/>
              <a:gd name="T17" fmla="*/ 4035 h 4036"/>
              <a:gd name="T18" fmla="*/ 15690 w 15691"/>
              <a:gd name="T19" fmla="*/ 3609 h 4036"/>
              <a:gd name="T20" fmla="*/ 15690 w 15691"/>
              <a:gd name="T21" fmla="*/ 426 h 4036"/>
              <a:gd name="T22" fmla="*/ 15690 w 15691"/>
              <a:gd name="T23" fmla="*/ 426 h 4036"/>
              <a:gd name="T24" fmla="*/ 15264 w 15691"/>
              <a:gd name="T25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91" h="4036">
                <a:moveTo>
                  <a:pt x="15264" y="0"/>
                </a:moveTo>
                <a:lnTo>
                  <a:pt x="427" y="0"/>
                </a:lnTo>
                <a:lnTo>
                  <a:pt x="427" y="0"/>
                </a:lnTo>
                <a:cubicBezTo>
                  <a:pt x="191" y="0"/>
                  <a:pt x="0" y="191"/>
                  <a:pt x="0" y="426"/>
                </a:cubicBezTo>
                <a:lnTo>
                  <a:pt x="0" y="3609"/>
                </a:lnTo>
                <a:lnTo>
                  <a:pt x="0" y="3609"/>
                </a:lnTo>
                <a:cubicBezTo>
                  <a:pt x="0" y="3844"/>
                  <a:pt x="191" y="4035"/>
                  <a:pt x="427" y="4035"/>
                </a:cubicBezTo>
                <a:lnTo>
                  <a:pt x="15264" y="4035"/>
                </a:lnTo>
                <a:lnTo>
                  <a:pt x="15264" y="4035"/>
                </a:lnTo>
                <a:cubicBezTo>
                  <a:pt x="15499" y="4035"/>
                  <a:pt x="15690" y="3844"/>
                  <a:pt x="15690" y="3609"/>
                </a:cubicBezTo>
                <a:lnTo>
                  <a:pt x="15690" y="426"/>
                </a:lnTo>
                <a:lnTo>
                  <a:pt x="15690" y="426"/>
                </a:lnTo>
                <a:cubicBezTo>
                  <a:pt x="15690" y="191"/>
                  <a:pt x="15499" y="0"/>
                  <a:pt x="15264" y="0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25" name="Freeform 1"/>
          <p:cNvSpPr>
            <a:spLocks noChangeArrowheads="1"/>
          </p:cNvSpPr>
          <p:nvPr/>
        </p:nvSpPr>
        <p:spPr bwMode="auto">
          <a:xfrm>
            <a:off x="7762136" y="3172200"/>
            <a:ext cx="4092671" cy="855059"/>
          </a:xfrm>
          <a:custGeom>
            <a:avLst/>
            <a:gdLst>
              <a:gd name="T0" fmla="*/ 15264 w 15691"/>
              <a:gd name="T1" fmla="*/ 0 h 4036"/>
              <a:gd name="T2" fmla="*/ 427 w 15691"/>
              <a:gd name="T3" fmla="*/ 0 h 4036"/>
              <a:gd name="T4" fmla="*/ 427 w 15691"/>
              <a:gd name="T5" fmla="*/ 0 h 4036"/>
              <a:gd name="T6" fmla="*/ 0 w 15691"/>
              <a:gd name="T7" fmla="*/ 426 h 4036"/>
              <a:gd name="T8" fmla="*/ 0 w 15691"/>
              <a:gd name="T9" fmla="*/ 3609 h 4036"/>
              <a:gd name="T10" fmla="*/ 0 w 15691"/>
              <a:gd name="T11" fmla="*/ 3609 h 4036"/>
              <a:gd name="T12" fmla="*/ 427 w 15691"/>
              <a:gd name="T13" fmla="*/ 4035 h 4036"/>
              <a:gd name="T14" fmla="*/ 15264 w 15691"/>
              <a:gd name="T15" fmla="*/ 4035 h 4036"/>
              <a:gd name="T16" fmla="*/ 15264 w 15691"/>
              <a:gd name="T17" fmla="*/ 4035 h 4036"/>
              <a:gd name="T18" fmla="*/ 15690 w 15691"/>
              <a:gd name="T19" fmla="*/ 3609 h 4036"/>
              <a:gd name="T20" fmla="*/ 15690 w 15691"/>
              <a:gd name="T21" fmla="*/ 426 h 4036"/>
              <a:gd name="T22" fmla="*/ 15690 w 15691"/>
              <a:gd name="T23" fmla="*/ 426 h 4036"/>
              <a:gd name="T24" fmla="*/ 15264 w 15691"/>
              <a:gd name="T25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91" h="4036">
                <a:moveTo>
                  <a:pt x="15264" y="0"/>
                </a:moveTo>
                <a:lnTo>
                  <a:pt x="427" y="0"/>
                </a:lnTo>
                <a:lnTo>
                  <a:pt x="427" y="0"/>
                </a:lnTo>
                <a:cubicBezTo>
                  <a:pt x="191" y="0"/>
                  <a:pt x="0" y="191"/>
                  <a:pt x="0" y="426"/>
                </a:cubicBezTo>
                <a:lnTo>
                  <a:pt x="0" y="3609"/>
                </a:lnTo>
                <a:lnTo>
                  <a:pt x="0" y="3609"/>
                </a:lnTo>
                <a:cubicBezTo>
                  <a:pt x="0" y="3844"/>
                  <a:pt x="191" y="4035"/>
                  <a:pt x="427" y="4035"/>
                </a:cubicBezTo>
                <a:lnTo>
                  <a:pt x="15264" y="4035"/>
                </a:lnTo>
                <a:lnTo>
                  <a:pt x="15264" y="4035"/>
                </a:lnTo>
                <a:cubicBezTo>
                  <a:pt x="15499" y="4035"/>
                  <a:pt x="15690" y="3844"/>
                  <a:pt x="15690" y="3609"/>
                </a:cubicBezTo>
                <a:lnTo>
                  <a:pt x="15690" y="426"/>
                </a:lnTo>
                <a:lnTo>
                  <a:pt x="15690" y="426"/>
                </a:lnTo>
                <a:cubicBezTo>
                  <a:pt x="15690" y="191"/>
                  <a:pt x="15499" y="0"/>
                  <a:pt x="15264" y="0"/>
                </a:cubicBezTo>
              </a:path>
            </a:pathLst>
          </a:custGeom>
          <a:noFill/>
          <a:ln w="28575">
            <a:solidFill>
              <a:schemeClr val="tx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30" name="Freeform 5"/>
          <p:cNvSpPr>
            <a:spLocks noChangeArrowheads="1"/>
          </p:cNvSpPr>
          <p:nvPr/>
        </p:nvSpPr>
        <p:spPr bwMode="auto">
          <a:xfrm>
            <a:off x="6464197" y="3184113"/>
            <a:ext cx="1541345" cy="896037"/>
          </a:xfrm>
          <a:custGeom>
            <a:avLst/>
            <a:gdLst>
              <a:gd name="T0" fmla="*/ 6120 w 6121"/>
              <a:gd name="T1" fmla="*/ 2048 h 4036"/>
              <a:gd name="T2" fmla="*/ 5449 w 6121"/>
              <a:gd name="T3" fmla="*/ 2690 h 4036"/>
              <a:gd name="T4" fmla="*/ 4908 w 6121"/>
              <a:gd name="T5" fmla="*/ 2417 h 4036"/>
              <a:gd name="T6" fmla="*/ 4717 w 6121"/>
              <a:gd name="T7" fmla="*/ 2317 h 4036"/>
              <a:gd name="T8" fmla="*/ 4484 w 6121"/>
              <a:gd name="T9" fmla="*/ 2551 h 4036"/>
              <a:gd name="T10" fmla="*/ 4484 w 6121"/>
              <a:gd name="T11" fmla="*/ 4035 h 4036"/>
              <a:gd name="T12" fmla="*/ 449 w 6121"/>
              <a:gd name="T13" fmla="*/ 4035 h 4036"/>
              <a:gd name="T14" fmla="*/ 0 w 6121"/>
              <a:gd name="T15" fmla="*/ 3587 h 4036"/>
              <a:gd name="T16" fmla="*/ 0 w 6121"/>
              <a:gd name="T17" fmla="*/ 449 h 4036"/>
              <a:gd name="T18" fmla="*/ 449 w 6121"/>
              <a:gd name="T19" fmla="*/ 0 h 4036"/>
              <a:gd name="T20" fmla="*/ 4484 w 6121"/>
              <a:gd name="T21" fmla="*/ 0 h 4036"/>
              <a:gd name="T22" fmla="*/ 4484 w 6121"/>
              <a:gd name="T23" fmla="*/ 1484 h 4036"/>
              <a:gd name="T24" fmla="*/ 4717 w 6121"/>
              <a:gd name="T25" fmla="*/ 1718 h 4036"/>
              <a:gd name="T26" fmla="*/ 4907 w 6121"/>
              <a:gd name="T27" fmla="*/ 1619 h 4036"/>
              <a:gd name="T28" fmla="*/ 5470 w 6121"/>
              <a:gd name="T29" fmla="*/ 1345 h 4036"/>
              <a:gd name="T30" fmla="*/ 6120 w 6121"/>
              <a:gd name="T31" fmla="*/ 1985 h 4036"/>
              <a:gd name="T32" fmla="*/ 6120 w 6121"/>
              <a:gd name="T33" fmla="*/ 2048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21" h="4036">
                <a:moveTo>
                  <a:pt x="6120" y="2048"/>
                </a:moveTo>
                <a:cubicBezTo>
                  <a:pt x="6104" y="2405"/>
                  <a:pt x="5809" y="2690"/>
                  <a:pt x="5449" y="2690"/>
                </a:cubicBezTo>
                <a:cubicBezTo>
                  <a:pt x="5227" y="2690"/>
                  <a:pt x="5030" y="2582"/>
                  <a:pt x="4908" y="2417"/>
                </a:cubicBezTo>
                <a:cubicBezTo>
                  <a:pt x="4863" y="2355"/>
                  <a:pt x="4793" y="2317"/>
                  <a:pt x="4717" y="2317"/>
                </a:cubicBezTo>
                <a:cubicBezTo>
                  <a:pt x="4588" y="2317"/>
                  <a:pt x="4484" y="2422"/>
                  <a:pt x="4484" y="2551"/>
                </a:cubicBezTo>
                <a:lnTo>
                  <a:pt x="4484" y="4035"/>
                </a:lnTo>
                <a:lnTo>
                  <a:pt x="449" y="4035"/>
                </a:lnTo>
                <a:cubicBezTo>
                  <a:pt x="201" y="4035"/>
                  <a:pt x="0" y="3834"/>
                  <a:pt x="0" y="3587"/>
                </a:cubicBezTo>
                <a:lnTo>
                  <a:pt x="0" y="449"/>
                </a:lnTo>
                <a:cubicBezTo>
                  <a:pt x="0" y="200"/>
                  <a:pt x="201" y="0"/>
                  <a:pt x="449" y="0"/>
                </a:cubicBezTo>
                <a:lnTo>
                  <a:pt x="4484" y="0"/>
                </a:lnTo>
                <a:lnTo>
                  <a:pt x="4484" y="1484"/>
                </a:lnTo>
                <a:cubicBezTo>
                  <a:pt x="4484" y="1613"/>
                  <a:pt x="4588" y="1718"/>
                  <a:pt x="4717" y="1718"/>
                </a:cubicBezTo>
                <a:cubicBezTo>
                  <a:pt x="4793" y="1718"/>
                  <a:pt x="4862" y="1680"/>
                  <a:pt x="4907" y="1619"/>
                </a:cubicBezTo>
                <a:cubicBezTo>
                  <a:pt x="5033" y="1447"/>
                  <a:pt x="5239" y="1338"/>
                  <a:pt x="5470" y="1345"/>
                </a:cubicBezTo>
                <a:cubicBezTo>
                  <a:pt x="5816" y="1356"/>
                  <a:pt x="6104" y="1639"/>
                  <a:pt x="6120" y="1985"/>
                </a:cubicBezTo>
                <a:lnTo>
                  <a:pt x="6120" y="2048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476748" y="3272415"/>
            <a:ext cx="1200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+mn-lt"/>
                <a:cs typeface="Poppins SemiBold"/>
              </a:rPr>
              <a:t>Tolerancia</a:t>
            </a:r>
            <a:r>
              <a:rPr lang="en-US" altLang="en-US" b="1" dirty="0">
                <a:solidFill>
                  <a:schemeClr val="bg1"/>
                </a:solidFill>
                <a:latin typeface="+mn-lt"/>
                <a:cs typeface="Poppins SemiBold"/>
              </a:rPr>
              <a:t> social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8086237" y="3278471"/>
            <a:ext cx="3628343" cy="715574"/>
          </a:xfrm>
          <a:prstGeom prst="rect">
            <a:avLst/>
          </a:prstGeom>
        </p:spPr>
        <p:txBody>
          <a:bodyPr wrap="square" lIns="45708" tIns="22854" rIns="45708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El índice de </a:t>
            </a:r>
            <a:r>
              <a:rPr lang="es-MX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tolerancia social  </a:t>
            </a: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 la población de 18 a más años hacia la violencia a niñas, niños y adolescentes, fue de </a:t>
            </a:r>
            <a:r>
              <a:rPr lang="es-MX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58,5%. </a:t>
            </a:r>
            <a:r>
              <a:rPr lang="es-PE" sz="1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ENARES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reeform 4"/>
          <p:cNvSpPr>
            <a:spLocks noChangeArrowheads="1"/>
          </p:cNvSpPr>
          <p:nvPr/>
        </p:nvSpPr>
        <p:spPr bwMode="auto">
          <a:xfrm>
            <a:off x="6464198" y="1853887"/>
            <a:ext cx="1498273" cy="896037"/>
          </a:xfrm>
          <a:custGeom>
            <a:avLst/>
            <a:gdLst>
              <a:gd name="T0" fmla="*/ 6120 w 6121"/>
              <a:gd name="T1" fmla="*/ 2048 h 4035"/>
              <a:gd name="T2" fmla="*/ 5449 w 6121"/>
              <a:gd name="T3" fmla="*/ 2689 h 4035"/>
              <a:gd name="T4" fmla="*/ 4908 w 6121"/>
              <a:gd name="T5" fmla="*/ 2416 h 4035"/>
              <a:gd name="T6" fmla="*/ 4717 w 6121"/>
              <a:gd name="T7" fmla="*/ 2317 h 4035"/>
              <a:gd name="T8" fmla="*/ 4484 w 6121"/>
              <a:gd name="T9" fmla="*/ 2551 h 4035"/>
              <a:gd name="T10" fmla="*/ 4484 w 6121"/>
              <a:gd name="T11" fmla="*/ 4034 h 4035"/>
              <a:gd name="T12" fmla="*/ 449 w 6121"/>
              <a:gd name="T13" fmla="*/ 4034 h 4035"/>
              <a:gd name="T14" fmla="*/ 0 w 6121"/>
              <a:gd name="T15" fmla="*/ 3586 h 4035"/>
              <a:gd name="T16" fmla="*/ 0 w 6121"/>
              <a:gd name="T17" fmla="*/ 448 h 4035"/>
              <a:gd name="T18" fmla="*/ 449 w 6121"/>
              <a:gd name="T19" fmla="*/ 0 h 4035"/>
              <a:gd name="T20" fmla="*/ 4484 w 6121"/>
              <a:gd name="T21" fmla="*/ 0 h 4035"/>
              <a:gd name="T22" fmla="*/ 4484 w 6121"/>
              <a:gd name="T23" fmla="*/ 1483 h 4035"/>
              <a:gd name="T24" fmla="*/ 4717 w 6121"/>
              <a:gd name="T25" fmla="*/ 1717 h 4035"/>
              <a:gd name="T26" fmla="*/ 4907 w 6121"/>
              <a:gd name="T27" fmla="*/ 1619 h 4035"/>
              <a:gd name="T28" fmla="*/ 5470 w 6121"/>
              <a:gd name="T29" fmla="*/ 1345 h 4035"/>
              <a:gd name="T30" fmla="*/ 6120 w 6121"/>
              <a:gd name="T31" fmla="*/ 1985 h 4035"/>
              <a:gd name="T32" fmla="*/ 6120 w 6121"/>
              <a:gd name="T33" fmla="*/ 2048 h 4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21" h="4035">
                <a:moveTo>
                  <a:pt x="6120" y="2048"/>
                </a:moveTo>
                <a:cubicBezTo>
                  <a:pt x="6104" y="2405"/>
                  <a:pt x="5809" y="2689"/>
                  <a:pt x="5449" y="2689"/>
                </a:cubicBezTo>
                <a:cubicBezTo>
                  <a:pt x="5227" y="2689"/>
                  <a:pt x="5030" y="2582"/>
                  <a:pt x="4908" y="2416"/>
                </a:cubicBezTo>
                <a:cubicBezTo>
                  <a:pt x="4863" y="2355"/>
                  <a:pt x="4793" y="2317"/>
                  <a:pt x="4717" y="2317"/>
                </a:cubicBezTo>
                <a:cubicBezTo>
                  <a:pt x="4588" y="2317"/>
                  <a:pt x="4484" y="2422"/>
                  <a:pt x="4484" y="2551"/>
                </a:cubicBezTo>
                <a:lnTo>
                  <a:pt x="4484" y="4034"/>
                </a:lnTo>
                <a:lnTo>
                  <a:pt x="449" y="4034"/>
                </a:lnTo>
                <a:cubicBezTo>
                  <a:pt x="201" y="4034"/>
                  <a:pt x="0" y="3834"/>
                  <a:pt x="0" y="3586"/>
                </a:cubicBezTo>
                <a:lnTo>
                  <a:pt x="0" y="448"/>
                </a:lnTo>
                <a:cubicBezTo>
                  <a:pt x="0" y="200"/>
                  <a:pt x="201" y="0"/>
                  <a:pt x="449" y="0"/>
                </a:cubicBezTo>
                <a:lnTo>
                  <a:pt x="4484" y="0"/>
                </a:lnTo>
                <a:lnTo>
                  <a:pt x="4484" y="1483"/>
                </a:lnTo>
                <a:cubicBezTo>
                  <a:pt x="4484" y="1613"/>
                  <a:pt x="4588" y="1717"/>
                  <a:pt x="4717" y="1717"/>
                </a:cubicBezTo>
                <a:cubicBezTo>
                  <a:pt x="4793" y="1717"/>
                  <a:pt x="4862" y="1680"/>
                  <a:pt x="4907" y="1619"/>
                </a:cubicBezTo>
                <a:cubicBezTo>
                  <a:pt x="5033" y="1447"/>
                  <a:pt x="5239" y="1338"/>
                  <a:pt x="5470" y="1345"/>
                </a:cubicBezTo>
                <a:cubicBezTo>
                  <a:pt x="5816" y="1356"/>
                  <a:pt x="6104" y="1639"/>
                  <a:pt x="6120" y="1985"/>
                </a:cubicBezTo>
                <a:lnTo>
                  <a:pt x="6120" y="2048"/>
                </a:lnTo>
              </a:path>
            </a:pathLst>
          </a:custGeom>
          <a:solidFill>
            <a:srgbClr val="EE001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8" name="Subtitle 2"/>
          <p:cNvSpPr txBox="1"/>
          <p:nvPr/>
        </p:nvSpPr>
        <p:spPr>
          <a:xfrm>
            <a:off x="8029015" y="2115820"/>
            <a:ext cx="3639606" cy="715574"/>
          </a:xfrm>
          <a:prstGeom prst="rect">
            <a:avLst/>
          </a:prstGeom>
        </p:spPr>
        <p:txBody>
          <a:bodyPr wrap="square" lIns="45708" tIns="22854" rIns="45708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s-PE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El </a:t>
            </a:r>
            <a:r>
              <a:rPr lang="es-PE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54.9%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 las mujeres alguna vez unidas fueron víctimas de violencia por parte del esposo o compañero alguna vez en su vida. </a:t>
            </a:r>
            <a:r>
              <a:rPr lang="es-PE" sz="1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ENDES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2021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8029046" y="1844900"/>
            <a:ext cx="3682678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League Spartan" charset="0"/>
                <a:cs typeface="Poppins SemiBold" pitchFamily="2" charset="77"/>
              </a:rPr>
              <a:t>Violencia contra la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ea typeface="League Spartan" charset="0"/>
                <a:cs typeface="Poppins SemiBold" pitchFamily="2" charset="77"/>
              </a:rPr>
              <a:t>mujer</a:t>
            </a:r>
            <a:endParaRPr lang="en-US" sz="1400" b="1" dirty="0">
              <a:solidFill>
                <a:schemeClr val="tx1">
                  <a:lumMod val="50000"/>
                </a:schemeClr>
              </a:solidFill>
              <a:ea typeface="League Spartan" charset="0"/>
              <a:cs typeface="Poppins SemiBold" pitchFamily="2" charset="77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560839" y="1927729"/>
            <a:ext cx="1353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PE" altLang="en-US" b="1" dirty="0">
                <a:solidFill>
                  <a:schemeClr val="bg1"/>
                </a:solidFill>
                <a:latin typeface="+mn-lt"/>
                <a:cs typeface="Poppins SemiBold"/>
              </a:rPr>
              <a:t>15 a 49 </a:t>
            </a:r>
          </a:p>
          <a:p>
            <a:r>
              <a:rPr lang="es-PE" altLang="en-US" b="1" dirty="0">
                <a:solidFill>
                  <a:schemeClr val="bg1"/>
                </a:solidFill>
                <a:latin typeface="+mn-lt"/>
                <a:cs typeface="Poppins SemiBold"/>
              </a:rPr>
              <a:t>años </a:t>
            </a:r>
            <a:endParaRPr lang="en-US" altLang="en-US" b="1" dirty="0">
              <a:solidFill>
                <a:schemeClr val="bg1"/>
              </a:solidFill>
              <a:latin typeface="+mn-lt"/>
              <a:cs typeface="Poppins SemiBold"/>
            </a:endParaRP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3272365" y="207802"/>
            <a:ext cx="5647269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Situación de la violencia en el Perú</a:t>
            </a:r>
            <a:endParaRPr lang="es-PE" sz="2800" b="1" dirty="0"/>
          </a:p>
        </p:txBody>
      </p:sp>
      <p:sp>
        <p:nvSpPr>
          <p:cNvPr id="4" name="TextBox 19"/>
          <p:cNvSpPr txBox="1"/>
          <p:nvPr/>
        </p:nvSpPr>
        <p:spPr>
          <a:xfrm>
            <a:off x="9808472" y="6237798"/>
            <a:ext cx="2763118" cy="307777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Fuente: </a:t>
            </a:r>
            <a:r>
              <a:rPr lang="es-PE" sz="1400" dirty="0">
                <a:solidFill>
                  <a:schemeClr val="tx1">
                    <a:lumMod val="50000"/>
                  </a:schemeClr>
                </a:solidFill>
              </a:rPr>
              <a:t>ENDES-INEI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Freeform 1"/>
          <p:cNvSpPr>
            <a:spLocks noChangeArrowheads="1"/>
          </p:cNvSpPr>
          <p:nvPr/>
        </p:nvSpPr>
        <p:spPr bwMode="auto">
          <a:xfrm>
            <a:off x="7704275" y="4377647"/>
            <a:ext cx="4193876" cy="1041129"/>
          </a:xfrm>
          <a:custGeom>
            <a:avLst/>
            <a:gdLst>
              <a:gd name="T0" fmla="*/ 15264 w 15691"/>
              <a:gd name="T1" fmla="*/ 0 h 4036"/>
              <a:gd name="T2" fmla="*/ 427 w 15691"/>
              <a:gd name="T3" fmla="*/ 0 h 4036"/>
              <a:gd name="T4" fmla="*/ 427 w 15691"/>
              <a:gd name="T5" fmla="*/ 0 h 4036"/>
              <a:gd name="T6" fmla="*/ 0 w 15691"/>
              <a:gd name="T7" fmla="*/ 426 h 4036"/>
              <a:gd name="T8" fmla="*/ 0 w 15691"/>
              <a:gd name="T9" fmla="*/ 3609 h 4036"/>
              <a:gd name="T10" fmla="*/ 0 w 15691"/>
              <a:gd name="T11" fmla="*/ 3609 h 4036"/>
              <a:gd name="T12" fmla="*/ 427 w 15691"/>
              <a:gd name="T13" fmla="*/ 4035 h 4036"/>
              <a:gd name="T14" fmla="*/ 15264 w 15691"/>
              <a:gd name="T15" fmla="*/ 4035 h 4036"/>
              <a:gd name="T16" fmla="*/ 15264 w 15691"/>
              <a:gd name="T17" fmla="*/ 4035 h 4036"/>
              <a:gd name="T18" fmla="*/ 15690 w 15691"/>
              <a:gd name="T19" fmla="*/ 3609 h 4036"/>
              <a:gd name="T20" fmla="*/ 15690 w 15691"/>
              <a:gd name="T21" fmla="*/ 426 h 4036"/>
              <a:gd name="T22" fmla="*/ 15690 w 15691"/>
              <a:gd name="T23" fmla="*/ 426 h 4036"/>
              <a:gd name="T24" fmla="*/ 15264 w 15691"/>
              <a:gd name="T25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91" h="4036">
                <a:moveTo>
                  <a:pt x="15264" y="0"/>
                </a:moveTo>
                <a:lnTo>
                  <a:pt x="427" y="0"/>
                </a:lnTo>
                <a:lnTo>
                  <a:pt x="427" y="0"/>
                </a:lnTo>
                <a:cubicBezTo>
                  <a:pt x="191" y="0"/>
                  <a:pt x="0" y="191"/>
                  <a:pt x="0" y="426"/>
                </a:cubicBezTo>
                <a:lnTo>
                  <a:pt x="0" y="3609"/>
                </a:lnTo>
                <a:lnTo>
                  <a:pt x="0" y="3609"/>
                </a:lnTo>
                <a:cubicBezTo>
                  <a:pt x="0" y="3844"/>
                  <a:pt x="191" y="4035"/>
                  <a:pt x="427" y="4035"/>
                </a:cubicBezTo>
                <a:lnTo>
                  <a:pt x="15264" y="4035"/>
                </a:lnTo>
                <a:lnTo>
                  <a:pt x="15264" y="4035"/>
                </a:lnTo>
                <a:cubicBezTo>
                  <a:pt x="15499" y="4035"/>
                  <a:pt x="15690" y="3844"/>
                  <a:pt x="15690" y="3609"/>
                </a:cubicBezTo>
                <a:lnTo>
                  <a:pt x="15690" y="426"/>
                </a:lnTo>
                <a:lnTo>
                  <a:pt x="15690" y="426"/>
                </a:lnTo>
                <a:cubicBezTo>
                  <a:pt x="15690" y="191"/>
                  <a:pt x="15499" y="0"/>
                  <a:pt x="15264" y="0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23" name="Freeform 3"/>
          <p:cNvSpPr>
            <a:spLocks noChangeArrowheads="1"/>
          </p:cNvSpPr>
          <p:nvPr/>
        </p:nvSpPr>
        <p:spPr bwMode="auto">
          <a:xfrm>
            <a:off x="6518969" y="4378440"/>
            <a:ext cx="1482094" cy="1039541"/>
          </a:xfrm>
          <a:custGeom>
            <a:avLst/>
            <a:gdLst>
              <a:gd name="T0" fmla="*/ 6120 w 6121"/>
              <a:gd name="T1" fmla="*/ 2048 h 4035"/>
              <a:gd name="T2" fmla="*/ 5449 w 6121"/>
              <a:gd name="T3" fmla="*/ 2689 h 4035"/>
              <a:gd name="T4" fmla="*/ 4908 w 6121"/>
              <a:gd name="T5" fmla="*/ 2416 h 4035"/>
              <a:gd name="T6" fmla="*/ 4717 w 6121"/>
              <a:gd name="T7" fmla="*/ 2317 h 4035"/>
              <a:gd name="T8" fmla="*/ 4484 w 6121"/>
              <a:gd name="T9" fmla="*/ 2551 h 4035"/>
              <a:gd name="T10" fmla="*/ 4484 w 6121"/>
              <a:gd name="T11" fmla="*/ 4034 h 4035"/>
              <a:gd name="T12" fmla="*/ 449 w 6121"/>
              <a:gd name="T13" fmla="*/ 4034 h 4035"/>
              <a:gd name="T14" fmla="*/ 0 w 6121"/>
              <a:gd name="T15" fmla="*/ 3586 h 4035"/>
              <a:gd name="T16" fmla="*/ 0 w 6121"/>
              <a:gd name="T17" fmla="*/ 448 h 4035"/>
              <a:gd name="T18" fmla="*/ 449 w 6121"/>
              <a:gd name="T19" fmla="*/ 0 h 4035"/>
              <a:gd name="T20" fmla="*/ 4484 w 6121"/>
              <a:gd name="T21" fmla="*/ 0 h 4035"/>
              <a:gd name="T22" fmla="*/ 4484 w 6121"/>
              <a:gd name="T23" fmla="*/ 1483 h 4035"/>
              <a:gd name="T24" fmla="*/ 4717 w 6121"/>
              <a:gd name="T25" fmla="*/ 1717 h 4035"/>
              <a:gd name="T26" fmla="*/ 4907 w 6121"/>
              <a:gd name="T27" fmla="*/ 1618 h 4035"/>
              <a:gd name="T28" fmla="*/ 5470 w 6121"/>
              <a:gd name="T29" fmla="*/ 1345 h 4035"/>
              <a:gd name="T30" fmla="*/ 6120 w 6121"/>
              <a:gd name="T31" fmla="*/ 1985 h 4035"/>
              <a:gd name="T32" fmla="*/ 6120 w 6121"/>
              <a:gd name="T33" fmla="*/ 2048 h 4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21" h="4035">
                <a:moveTo>
                  <a:pt x="6120" y="2048"/>
                </a:moveTo>
                <a:cubicBezTo>
                  <a:pt x="6104" y="2405"/>
                  <a:pt x="5809" y="2689"/>
                  <a:pt x="5449" y="2689"/>
                </a:cubicBezTo>
                <a:cubicBezTo>
                  <a:pt x="5227" y="2689"/>
                  <a:pt x="5030" y="2582"/>
                  <a:pt x="4908" y="2416"/>
                </a:cubicBezTo>
                <a:cubicBezTo>
                  <a:pt x="4863" y="2355"/>
                  <a:pt x="4793" y="2317"/>
                  <a:pt x="4717" y="2317"/>
                </a:cubicBezTo>
                <a:cubicBezTo>
                  <a:pt x="4588" y="2317"/>
                  <a:pt x="4484" y="2421"/>
                  <a:pt x="4484" y="2551"/>
                </a:cubicBezTo>
                <a:lnTo>
                  <a:pt x="4484" y="4034"/>
                </a:lnTo>
                <a:lnTo>
                  <a:pt x="449" y="4034"/>
                </a:lnTo>
                <a:cubicBezTo>
                  <a:pt x="201" y="4034"/>
                  <a:pt x="0" y="3834"/>
                  <a:pt x="0" y="3586"/>
                </a:cubicBezTo>
                <a:lnTo>
                  <a:pt x="0" y="448"/>
                </a:lnTo>
                <a:cubicBezTo>
                  <a:pt x="0" y="200"/>
                  <a:pt x="201" y="0"/>
                  <a:pt x="449" y="0"/>
                </a:cubicBezTo>
                <a:lnTo>
                  <a:pt x="4484" y="0"/>
                </a:lnTo>
                <a:lnTo>
                  <a:pt x="4484" y="1483"/>
                </a:lnTo>
                <a:cubicBezTo>
                  <a:pt x="4484" y="1612"/>
                  <a:pt x="4588" y="1717"/>
                  <a:pt x="4717" y="1717"/>
                </a:cubicBezTo>
                <a:cubicBezTo>
                  <a:pt x="4793" y="1717"/>
                  <a:pt x="4862" y="1680"/>
                  <a:pt x="4907" y="1618"/>
                </a:cubicBezTo>
                <a:cubicBezTo>
                  <a:pt x="5033" y="1447"/>
                  <a:pt x="5239" y="1338"/>
                  <a:pt x="5470" y="1345"/>
                </a:cubicBezTo>
                <a:cubicBezTo>
                  <a:pt x="5816" y="1356"/>
                  <a:pt x="6104" y="1639"/>
                  <a:pt x="6120" y="1985"/>
                </a:cubicBezTo>
                <a:lnTo>
                  <a:pt x="6120" y="2048"/>
                </a:lnTo>
              </a:path>
            </a:pathLst>
          </a:custGeom>
          <a:solidFill>
            <a:srgbClr val="EE001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65"/>
          </a:p>
        </p:txBody>
      </p:sp>
      <p:sp>
        <p:nvSpPr>
          <p:cNvPr id="27" name="TextBox 19"/>
          <p:cNvSpPr txBox="1"/>
          <p:nvPr/>
        </p:nvSpPr>
        <p:spPr>
          <a:xfrm>
            <a:off x="8085849" y="4424532"/>
            <a:ext cx="3665004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chemeClr val="tx1">
                    <a:lumMod val="50000"/>
                  </a:schemeClr>
                </a:solidFill>
              </a:rPr>
              <a:t>Adolescentes embarazadas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6603755" y="4705675"/>
            <a:ext cx="1312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PE" altLang="en-US" b="1" dirty="0">
                <a:solidFill>
                  <a:schemeClr val="bg1"/>
                </a:solidFill>
                <a:latin typeface="+mn-lt"/>
                <a:cs typeface="Poppins SemiBold"/>
              </a:rPr>
              <a:t>12 a 17 años </a:t>
            </a:r>
            <a:endParaRPr lang="en-US" altLang="en-US" b="1" dirty="0">
              <a:solidFill>
                <a:schemeClr val="bg1"/>
              </a:solidFill>
              <a:latin typeface="+mn-lt"/>
              <a:cs typeface="Poppins SemiBold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8104469" y="4685009"/>
            <a:ext cx="3646384" cy="715574"/>
          </a:xfrm>
          <a:prstGeom prst="rect">
            <a:avLst/>
          </a:prstGeom>
        </p:spPr>
        <p:txBody>
          <a:bodyPr wrap="square" lIns="45708" tIns="22854" rIns="45708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El </a:t>
            </a:r>
            <a:r>
              <a:rPr lang="es-MX" sz="14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2.9%</a:t>
            </a: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de adolescentes entre 12 a 17 ya son madres o están embarazadas por primera vez.  (ENDES 2021)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PE"/>
          </a:p>
        </p:txBody>
      </p:sp>
      <p:graphicFrame>
        <p:nvGraphicFramePr>
          <p:cNvPr id="3" name="Gráfic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0875946"/>
              </p:ext>
            </p:extLst>
          </p:nvPr>
        </p:nvGraphicFramePr>
        <p:xfrm>
          <a:off x="762000" y="1942465"/>
          <a:ext cx="5181600" cy="297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00" y="5059045"/>
            <a:ext cx="5181600" cy="453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/>
          <p:cNvSpPr/>
          <p:nvPr/>
        </p:nvSpPr>
        <p:spPr>
          <a:xfrm>
            <a:off x="3378957" y="274123"/>
            <a:ext cx="5434086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Situación de violencia en el Perú</a:t>
            </a:r>
            <a:endParaRPr lang="es-PE" sz="2800" b="1" dirty="0"/>
          </a:p>
        </p:txBody>
      </p:sp>
      <p:graphicFrame>
        <p:nvGraphicFramePr>
          <p:cNvPr id="31" name="Marcador de contenido 5"/>
          <p:cNvGraphicFramePr/>
          <p:nvPr/>
        </p:nvGraphicFramePr>
        <p:xfrm>
          <a:off x="977280" y="2306417"/>
          <a:ext cx="4029060" cy="317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uadroTexto 37"/>
          <p:cNvSpPr txBox="1"/>
          <p:nvPr/>
        </p:nvSpPr>
        <p:spPr>
          <a:xfrm>
            <a:off x="790339" y="1318806"/>
            <a:ext cx="500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E0011"/>
                </a:solidFill>
              </a:rPr>
              <a:t>70.7%</a:t>
            </a:r>
            <a:r>
              <a:rPr lang="es-PE" sz="2000" b="1" dirty="0">
                <a:solidFill>
                  <a:srgbClr val="EE0011"/>
                </a:solidFill>
              </a:rPr>
              <a:t> </a:t>
            </a:r>
            <a:r>
              <a:rPr lang="es-PE" sz="2000" dirty="0"/>
              <a:t>de las mujeres víctimas de violencia no </a:t>
            </a:r>
            <a:r>
              <a:rPr lang="es-ES" sz="2000" dirty="0"/>
              <a:t>buscaron ayuda en alguna institución</a:t>
            </a:r>
            <a:endParaRPr lang="es-PE" sz="20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599738" y="5646718"/>
            <a:ext cx="2784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Fuente: ENDES, INEI 2021 </a:t>
            </a:r>
            <a:endParaRPr lang="es-PE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647273" y="1318804"/>
            <a:ext cx="3715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EE0011"/>
                </a:solidFill>
              </a:rPr>
              <a:t>FEMINICIDIO </a:t>
            </a:r>
            <a:r>
              <a:rPr lang="es-ES" sz="2600" b="1" baseline="30000" dirty="0">
                <a:solidFill>
                  <a:srgbClr val="EE0011"/>
                </a:solidFill>
              </a:rPr>
              <a:t>/1</a:t>
            </a:r>
            <a:endParaRPr lang="es-PE" sz="2600" b="1" baseline="30000" dirty="0">
              <a:solidFill>
                <a:srgbClr val="EE001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647273" y="1909513"/>
          <a:ext cx="3715352" cy="3737205"/>
        </p:xfrm>
        <a:graphic>
          <a:graphicData uri="http://schemas.openxmlformats.org/drawingml/2006/table">
            <a:tbl>
              <a:tblPr/>
              <a:tblGrid>
                <a:gridCol w="92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  <a:r>
                        <a:rPr lang="es-MX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  <a:r>
                        <a:rPr lang="es-MX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/2</a:t>
                      </a:r>
                      <a:endParaRPr lang="es-ES" sz="16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Tasa x 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391393" y="5744984"/>
            <a:ext cx="5690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/1 </a:t>
            </a:r>
            <a:r>
              <a:rPr lang="es-PE" sz="1200" dirty="0"/>
              <a:t>Fuente: Comité Estadístico Interinstitucional de la Criminalidad – CEIC</a:t>
            </a:r>
          </a:p>
          <a:p>
            <a:r>
              <a:rPr lang="es-PE" sz="1200" b="1" dirty="0"/>
              <a:t>/2 </a:t>
            </a:r>
            <a:r>
              <a:rPr lang="es-PE" sz="1200" dirty="0"/>
              <a:t>Variación porcentual respecto al año anterior</a:t>
            </a:r>
            <a:endParaRPr lang="es-ES" sz="1200" dirty="0"/>
          </a:p>
          <a:p>
            <a:r>
              <a:rPr lang="es-ES" sz="1200" b="1" dirty="0"/>
              <a:t>*</a:t>
            </a:r>
            <a:r>
              <a:rPr lang="es-ES" sz="1200" dirty="0"/>
              <a:t> Fuente: Programa Nacional AURORA. Año 2022</a:t>
            </a:r>
          </a:p>
          <a:p>
            <a:r>
              <a:rPr lang="es-MX" sz="1200" b="1" dirty="0"/>
              <a:t>**</a:t>
            </a:r>
            <a:r>
              <a:rPr lang="es-MX" sz="1200" dirty="0"/>
              <a:t> Fuente: Programa Nacional AURORA. Periodo: Del 01 de enero al 09 de abril de 2023</a:t>
            </a:r>
          </a:p>
          <a:p>
            <a:r>
              <a:rPr lang="es-MX" sz="1200" b="1" dirty="0"/>
              <a:t>S/I: </a:t>
            </a:r>
            <a:r>
              <a:rPr lang="es-MX" sz="1200" dirty="0"/>
              <a:t>Sin información</a:t>
            </a:r>
            <a:endParaRPr lang="es-E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4195" y="6487308"/>
            <a:ext cx="118572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e Informática (INEI) - Encuesta Demográfica y de Salud Familiar (ENDES) 2021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5638" y="429184"/>
            <a:ext cx="4903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VIOLENCIA FAMILIAR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ENDES 2021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14110" y="5268823"/>
            <a:ext cx="4101737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1/ Mujeres alguna vez unidas de 15 a 49 años que han sufrido alguna vez violencia por parte de su esposo o compañero</a:t>
            </a:r>
          </a:p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2/ Comprende las provincias: Barranca, Cajatambo, Canta, Cañete, Huaral, Huarochirí, Huaura, Oyón y Yauyos.</a:t>
            </a:r>
          </a:p>
          <a:p>
            <a:endParaRPr lang="es-P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/>
          <a:srcRect l="3662"/>
          <a:stretch>
            <a:fillRect/>
          </a:stretch>
        </p:blipFill>
        <p:spPr>
          <a:xfrm>
            <a:off x="3054899" y="1260181"/>
            <a:ext cx="3962489" cy="5051581"/>
          </a:xfrm>
          <a:prstGeom prst="rect">
            <a:avLst/>
          </a:prstGeom>
        </p:spPr>
      </p:pic>
      <p:graphicFrame>
        <p:nvGraphicFramePr>
          <p:cNvPr id="62" name="Tabla 61"/>
          <p:cNvGraphicFramePr>
            <a:graphicFrameLocks noGrp="1"/>
          </p:cNvGraphicFramePr>
          <p:nvPr/>
        </p:nvGraphicFramePr>
        <p:xfrm>
          <a:off x="534374" y="4591050"/>
          <a:ext cx="2743200" cy="1143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ENDES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3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549407D-4B04-46EA-B5CF-A19379958D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362"/>
          <a:stretch/>
        </p:blipFill>
        <p:spPr>
          <a:xfrm>
            <a:off x="7707059" y="1046788"/>
            <a:ext cx="3708788" cy="3784808"/>
          </a:xfrm>
          <a:prstGeom prst="rect">
            <a:avLst/>
          </a:prstGeom>
        </p:spPr>
      </p:pic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3CF12231-BC7B-0A67-7CD4-678E061ED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30652"/>
              </p:ext>
            </p:extLst>
          </p:nvPr>
        </p:nvGraphicFramePr>
        <p:xfrm>
          <a:off x="7707059" y="4793873"/>
          <a:ext cx="37087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394">
                  <a:extLst>
                    <a:ext uri="{9D8B030D-6E8A-4147-A177-3AD203B41FA5}">
                      <a16:colId xmlns:a16="http://schemas.microsoft.com/office/drawing/2014/main" val="270284643"/>
                    </a:ext>
                  </a:extLst>
                </a:gridCol>
                <a:gridCol w="1854394">
                  <a:extLst>
                    <a:ext uri="{9D8B030D-6E8A-4147-A177-3AD203B41FA5}">
                      <a16:colId xmlns:a16="http://schemas.microsoft.com/office/drawing/2014/main" val="818292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Nacional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54,9%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4480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D91A48D-2E38-075C-385B-FE90F0B72CD4}"/>
              </a:ext>
            </a:extLst>
          </p:cNvPr>
          <p:cNvSpPr txBox="1"/>
          <p:nvPr/>
        </p:nvSpPr>
        <p:spPr>
          <a:xfrm>
            <a:off x="7494393" y="723623"/>
            <a:ext cx="4134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Incidencia de casos de violencia contra la mujer </a:t>
            </a:r>
          </a:p>
        </p:txBody>
      </p:sp>
    </p:spTree>
    <p:extLst>
      <p:ext uri="{BB962C8B-B14F-4D97-AF65-F5344CB8AC3E}">
        <p14:creationId xmlns:p14="http://schemas.microsoft.com/office/powerpoint/2010/main" val="38424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51098" b="11872"/>
          <a:stretch>
            <a:fillRect/>
          </a:stretch>
        </p:blipFill>
        <p:spPr>
          <a:xfrm>
            <a:off x="-80174" y="0"/>
            <a:ext cx="12272174" cy="6858000"/>
          </a:xfrm>
          <a:prstGeom prst="rect">
            <a:avLst/>
          </a:prstGeom>
        </p:spPr>
      </p:pic>
      <p:grpSp>
        <p:nvGrpSpPr>
          <p:cNvPr id="51" name="Grupo 50"/>
          <p:cNvGrpSpPr/>
          <p:nvPr/>
        </p:nvGrpSpPr>
        <p:grpSpPr>
          <a:xfrm>
            <a:off x="235161" y="2031098"/>
            <a:ext cx="1787025" cy="3712892"/>
            <a:chOff x="704580" y="1888115"/>
            <a:chExt cx="2502254" cy="5128879"/>
          </a:xfrm>
        </p:grpSpPr>
        <p:sp>
          <p:nvSpPr>
            <p:cNvPr id="52" name="Rectángulo: esquinas redondeadas 6"/>
            <p:cNvSpPr/>
            <p:nvPr/>
          </p:nvSpPr>
          <p:spPr>
            <a:xfrm>
              <a:off x="765353" y="2773442"/>
              <a:ext cx="2260947" cy="3030901"/>
            </a:xfrm>
            <a:prstGeom prst="roundRect">
              <a:avLst>
                <a:gd name="adj" fmla="val 10838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sp>
          <p:nvSpPr>
            <p:cNvPr id="53" name="Elipse 52"/>
            <p:cNvSpPr/>
            <p:nvPr/>
          </p:nvSpPr>
          <p:spPr>
            <a:xfrm>
              <a:off x="1031556" y="2649312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pic>
          <p:nvPicPr>
            <p:cNvPr id="54" name="Imagen 53" descr="Persona con lentes&#10;&#10;Descripción generada automáticamente con confianza media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0" t="6038" r="23584" b="44"/>
            <a:stretch>
              <a:fillRect/>
            </a:stretch>
          </p:blipFill>
          <p:spPr>
            <a:xfrm>
              <a:off x="1185112" y="1888115"/>
              <a:ext cx="1648407" cy="165269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CuadroTexto 54"/>
            <p:cNvSpPr txBox="1"/>
            <p:nvPr/>
          </p:nvSpPr>
          <p:spPr>
            <a:xfrm>
              <a:off x="704580" y="3743312"/>
              <a:ext cx="2502254" cy="327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EE0011"/>
                  </a:solidFill>
                </a:rPr>
                <a:t>430 </a:t>
              </a:r>
            </a:p>
            <a:p>
              <a:pPr algn="ctr"/>
              <a:r>
                <a:rPr lang="es-ES" sz="2400" b="1" dirty="0">
                  <a:solidFill>
                    <a:srgbClr val="EE0011"/>
                  </a:solidFill>
                </a:rPr>
                <a:t>CEM</a:t>
              </a:r>
            </a:p>
            <a:p>
              <a:pPr algn="ctr"/>
              <a:r>
                <a:rPr lang="pt-BR" sz="1600" dirty="0"/>
                <a:t>184 CEM </a:t>
              </a:r>
              <a:r>
                <a:rPr lang="pt-BR" sz="1600" dirty="0" err="1"/>
                <a:t>Comisarías</a:t>
              </a:r>
              <a:endParaRPr lang="pt-BR" sz="1600" dirty="0"/>
            </a:p>
            <a:p>
              <a:pPr algn="ctr"/>
              <a:r>
                <a:rPr lang="pt-BR" sz="1600" dirty="0"/>
                <a:t>334 distritos</a:t>
              </a:r>
            </a:p>
            <a:p>
              <a:pPr algn="ctr"/>
              <a:endParaRPr lang="pt-BR" sz="1600" dirty="0"/>
            </a:p>
            <a:p>
              <a:pPr algn="ctr"/>
              <a:endParaRPr lang="es-ES" dirty="0"/>
            </a:p>
            <a:p>
              <a:pPr algn="ctr"/>
              <a:endParaRPr lang="es-PE" dirty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871828" y="1973650"/>
            <a:ext cx="1720703" cy="2952877"/>
            <a:chOff x="738999" y="2649312"/>
            <a:chExt cx="2398144" cy="4079022"/>
          </a:xfrm>
        </p:grpSpPr>
        <p:sp>
          <p:nvSpPr>
            <p:cNvPr id="59" name="Rectángulo: esquinas redondeadas 24"/>
            <p:cNvSpPr/>
            <p:nvPr/>
          </p:nvSpPr>
          <p:spPr>
            <a:xfrm>
              <a:off x="893204" y="3613997"/>
              <a:ext cx="2071861" cy="3030905"/>
            </a:xfrm>
            <a:prstGeom prst="roundRect">
              <a:avLst>
                <a:gd name="adj" fmla="val 10838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Elipse 59"/>
            <p:cNvSpPr/>
            <p:nvPr/>
          </p:nvSpPr>
          <p:spPr>
            <a:xfrm>
              <a:off x="1031556" y="2649312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738999" y="4687595"/>
              <a:ext cx="2398144" cy="20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EE0011"/>
                  </a:solidFill>
                </a:rPr>
                <a:t>22 </a:t>
              </a:r>
            </a:p>
            <a:p>
              <a:pPr algn="ctr"/>
              <a:r>
                <a:rPr lang="es-ES" sz="1500" b="1" dirty="0">
                  <a:solidFill>
                    <a:srgbClr val="EE0011"/>
                  </a:solidFill>
                </a:rPr>
                <a:t>Hogares de </a:t>
              </a:r>
            </a:p>
            <a:p>
              <a:pPr algn="ctr"/>
              <a:r>
                <a:rPr lang="es-ES" sz="1500" b="1" dirty="0">
                  <a:solidFill>
                    <a:srgbClr val="EE0011"/>
                  </a:solidFill>
                </a:rPr>
                <a:t>Refugio Temporal</a:t>
              </a:r>
            </a:p>
            <a:p>
              <a:pPr algn="ctr"/>
              <a:r>
                <a:rPr lang="pt-BR" sz="1600" dirty="0"/>
                <a:t>17 regiones </a:t>
              </a:r>
              <a:endParaRPr lang="es-ES" sz="1600" dirty="0"/>
            </a:p>
            <a:p>
              <a:pPr algn="ctr"/>
              <a:endParaRPr lang="es-PE" dirty="0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497616" y="2003394"/>
            <a:ext cx="1708674" cy="2910774"/>
            <a:chOff x="5356651" y="2922052"/>
            <a:chExt cx="2398144" cy="3913027"/>
          </a:xfrm>
        </p:grpSpPr>
        <p:grpSp>
          <p:nvGrpSpPr>
            <p:cNvPr id="63" name="Grupo 62"/>
            <p:cNvGrpSpPr/>
            <p:nvPr/>
          </p:nvGrpSpPr>
          <p:grpSpPr>
            <a:xfrm>
              <a:off x="5356651" y="2922052"/>
              <a:ext cx="2398144" cy="3913027"/>
              <a:chOff x="721882" y="2649312"/>
              <a:chExt cx="2398144" cy="3913027"/>
            </a:xfrm>
          </p:grpSpPr>
          <p:sp>
            <p:nvSpPr>
              <p:cNvPr id="65" name="Rectángulo: esquinas redondeadas 37"/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6" name="Elipse 65"/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7" name="CuadroTexto 66"/>
              <p:cNvSpPr txBox="1"/>
              <p:nvPr/>
            </p:nvSpPr>
            <p:spPr>
              <a:xfrm>
                <a:off x="721882" y="4606108"/>
                <a:ext cx="2398144" cy="1956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EE0011"/>
                    </a:solidFill>
                  </a:rPr>
                  <a:t>62 </a:t>
                </a:r>
              </a:p>
              <a:p>
                <a:pPr algn="ctr"/>
                <a:r>
                  <a:rPr lang="es-ES" sz="1500" b="1" dirty="0"/>
                  <a:t>Equipos de </a:t>
                </a:r>
                <a:r>
                  <a:rPr lang="es-ES" sz="1500" b="1" dirty="0">
                    <a:solidFill>
                      <a:srgbClr val="EE0011"/>
                    </a:solidFill>
                  </a:rPr>
                  <a:t>Estrategia Rural</a:t>
                </a:r>
              </a:p>
              <a:p>
                <a:pPr algn="ctr"/>
                <a:r>
                  <a:rPr lang="es-ES" sz="1500" b="1" dirty="0"/>
                  <a:t>Incluye </a:t>
                </a:r>
                <a:r>
                  <a:rPr lang="es-ES" sz="1500" b="1" dirty="0" err="1"/>
                  <a:t>PIAS</a:t>
                </a:r>
                <a:endParaRPr lang="es-ES" sz="1500" b="1" dirty="0"/>
              </a:p>
              <a:p>
                <a:pPr algn="ctr"/>
                <a:endParaRPr lang="es-PE" dirty="0"/>
              </a:p>
            </p:txBody>
          </p:sp>
        </p:grpSp>
        <p:pic>
          <p:nvPicPr>
            <p:cNvPr id="64" name="Imagen 63" descr="Un grupo de personas con ropa de invierno&#10;&#10;Descripción generada automáticamente con confianza media"/>
            <p:cNvPicPr preferRelativeResize="0"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1" t="5718" r="23791" b="5275"/>
            <a:stretch>
              <a:fillRect/>
            </a:stretch>
          </p:blipFill>
          <p:spPr>
            <a:xfrm>
              <a:off x="5765003" y="2963365"/>
              <a:ext cx="1648800" cy="1648799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8" name="Grupo 67"/>
          <p:cNvGrpSpPr/>
          <p:nvPr/>
        </p:nvGrpSpPr>
        <p:grpSpPr>
          <a:xfrm>
            <a:off x="8353098" y="2023118"/>
            <a:ext cx="1718356" cy="2827593"/>
            <a:chOff x="722583" y="2649312"/>
            <a:chExt cx="2398144" cy="3841493"/>
          </a:xfrm>
        </p:grpSpPr>
        <p:sp>
          <p:nvSpPr>
            <p:cNvPr id="69" name="Rectángulo: esquinas redondeadas 92"/>
            <p:cNvSpPr/>
            <p:nvPr/>
          </p:nvSpPr>
          <p:spPr>
            <a:xfrm>
              <a:off x="895625" y="3596213"/>
              <a:ext cx="2071861" cy="2894592"/>
            </a:xfrm>
            <a:prstGeom prst="roundRect">
              <a:avLst>
                <a:gd name="adj" fmla="val 10838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Elipse 69"/>
            <p:cNvSpPr/>
            <p:nvPr/>
          </p:nvSpPr>
          <p:spPr>
            <a:xfrm>
              <a:off x="1031556" y="2649312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CuadroTexto 70"/>
            <p:cNvSpPr txBox="1"/>
            <p:nvPr/>
          </p:nvSpPr>
          <p:spPr>
            <a:xfrm>
              <a:off x="722583" y="4599601"/>
              <a:ext cx="2398144" cy="140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 algn="ctr">
                <a:defRPr sz="2400" b="1">
                  <a:solidFill>
                    <a:srgbClr val="EE0011"/>
                  </a:solidFill>
                </a:defRPr>
              </a:lvl1pPr>
            </a:lstStyle>
            <a:p>
              <a:r>
                <a:rPr lang="es-ES" dirty="0"/>
                <a:t>CHAT 100</a:t>
              </a:r>
            </a:p>
            <a:p>
              <a:endParaRPr lang="es-PE" sz="1800" b="0" dirty="0">
                <a:solidFill>
                  <a:schemeClr val="tx1"/>
                </a:solidFill>
              </a:endParaRPr>
            </a:p>
            <a:p>
              <a:r>
                <a:rPr lang="es-PE" sz="1800" b="0" dirty="0">
                  <a:solidFill>
                    <a:schemeClr val="tx1"/>
                  </a:solidFill>
                </a:rPr>
                <a:t>Nacional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9976597" y="2022982"/>
            <a:ext cx="1720703" cy="2827592"/>
            <a:chOff x="10609465" y="2911097"/>
            <a:chExt cx="1913562" cy="3065259"/>
          </a:xfrm>
        </p:grpSpPr>
        <p:grpSp>
          <p:nvGrpSpPr>
            <p:cNvPr id="73" name="Grupo 72"/>
            <p:cNvGrpSpPr/>
            <p:nvPr/>
          </p:nvGrpSpPr>
          <p:grpSpPr>
            <a:xfrm>
              <a:off x="10609465" y="2911097"/>
              <a:ext cx="1913562" cy="3065259"/>
              <a:chOff x="723068" y="2649312"/>
              <a:chExt cx="2398144" cy="3841493"/>
            </a:xfrm>
          </p:grpSpPr>
          <p:sp>
            <p:nvSpPr>
              <p:cNvPr id="75" name="Rectángulo: esquinas redondeadas 100"/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7" name="CuadroTexto 76"/>
              <p:cNvSpPr txBox="1"/>
              <p:nvPr/>
            </p:nvSpPr>
            <p:spPr>
              <a:xfrm>
                <a:off x="723068" y="4470798"/>
                <a:ext cx="2398144" cy="1870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PE"/>
                </a:defPPr>
                <a:lvl1pPr algn="ctr">
                  <a:defRPr sz="2400" b="1">
                    <a:solidFill>
                      <a:srgbClr val="EE0011"/>
                    </a:solidFill>
                  </a:defRPr>
                </a:lvl1pPr>
              </a:lstStyle>
              <a:p>
                <a:r>
                  <a:rPr lang="es-ES" dirty="0"/>
                  <a:t>CAI</a:t>
                </a:r>
              </a:p>
              <a:p>
                <a:endParaRPr lang="es-ES" sz="1000" b="0" dirty="0">
                  <a:solidFill>
                    <a:schemeClr val="tx1"/>
                  </a:solidFill>
                </a:endParaRPr>
              </a:p>
              <a:p>
                <a:r>
                  <a:rPr lang="es-ES" sz="1600" b="0" dirty="0">
                    <a:solidFill>
                      <a:schemeClr val="tx1"/>
                    </a:solidFill>
                  </a:rPr>
                  <a:t>5 Centros de Atención Institucional</a:t>
                </a:r>
                <a:endParaRPr lang="es-ES" sz="1400" b="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4" name="Imagen 73" descr="Hombre parado junto a una señal de alto&#10;&#10;Descripción generada automáticamente con confianza baj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6" t="1625" r="4082" b="24078"/>
            <a:stretch>
              <a:fillRect/>
            </a:stretch>
          </p:blipFill>
          <p:spPr>
            <a:xfrm>
              <a:off x="10904054" y="2953878"/>
              <a:ext cx="1314000" cy="1350167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Grupo 77"/>
          <p:cNvGrpSpPr/>
          <p:nvPr/>
        </p:nvGrpSpPr>
        <p:grpSpPr>
          <a:xfrm>
            <a:off x="5155524" y="2038536"/>
            <a:ext cx="1662635" cy="2827593"/>
            <a:chOff x="5316980" y="2926651"/>
            <a:chExt cx="1801645" cy="2885985"/>
          </a:xfrm>
        </p:grpSpPr>
        <p:grpSp>
          <p:nvGrpSpPr>
            <p:cNvPr id="79" name="Grupo 78"/>
            <p:cNvGrpSpPr/>
            <p:nvPr/>
          </p:nvGrpSpPr>
          <p:grpSpPr>
            <a:xfrm>
              <a:off x="5316980" y="2926651"/>
              <a:ext cx="1801645" cy="2885985"/>
              <a:chOff x="717043" y="2649312"/>
              <a:chExt cx="2398144" cy="3841493"/>
            </a:xfrm>
          </p:grpSpPr>
          <p:sp>
            <p:nvSpPr>
              <p:cNvPr id="81" name="Rectángulo: esquinas redondeadas 76"/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2" name="Elipse 81"/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717043" y="4587813"/>
                <a:ext cx="2398144" cy="140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EE0011"/>
                    </a:solidFill>
                  </a:rPr>
                  <a:t>8 SAU</a:t>
                </a:r>
              </a:p>
              <a:p>
                <a:pPr algn="ctr"/>
                <a:endParaRPr lang="es-PE" dirty="0"/>
              </a:p>
              <a:p>
                <a:pPr algn="ctr"/>
                <a:r>
                  <a:rPr lang="es-PE" dirty="0"/>
                  <a:t>En 8 regiones</a:t>
                </a:r>
              </a:p>
            </p:txBody>
          </p:sp>
        </p:grpSp>
        <p:pic>
          <p:nvPicPr>
            <p:cNvPr id="80" name="Imagen 79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5" t="24548" r="27346" b="21230"/>
            <a:stretch>
              <a:fillRect/>
            </a:stretch>
          </p:blipFill>
          <p:spPr>
            <a:xfrm>
              <a:off x="5613482" y="2983590"/>
              <a:ext cx="1238399" cy="1238400"/>
            </a:xfrm>
            <a:prstGeom prst="flowChartConnector">
              <a:avLst/>
            </a:prstGeom>
          </p:spPr>
        </p:pic>
      </p:grpSp>
      <p:grpSp>
        <p:nvGrpSpPr>
          <p:cNvPr id="84" name="Grupo 83"/>
          <p:cNvGrpSpPr/>
          <p:nvPr/>
        </p:nvGrpSpPr>
        <p:grpSpPr>
          <a:xfrm>
            <a:off x="6788803" y="2003394"/>
            <a:ext cx="1670130" cy="2857562"/>
            <a:chOff x="6958261" y="2891509"/>
            <a:chExt cx="1801645" cy="2885985"/>
          </a:xfrm>
        </p:grpSpPr>
        <p:grpSp>
          <p:nvGrpSpPr>
            <p:cNvPr id="85" name="Grupo 84"/>
            <p:cNvGrpSpPr/>
            <p:nvPr/>
          </p:nvGrpSpPr>
          <p:grpSpPr>
            <a:xfrm>
              <a:off x="6958261" y="2891509"/>
              <a:ext cx="1801645" cy="2885985"/>
              <a:chOff x="721311" y="2649312"/>
              <a:chExt cx="2398144" cy="3841493"/>
            </a:xfrm>
          </p:grpSpPr>
          <p:sp>
            <p:nvSpPr>
              <p:cNvPr id="87" name="Rectángulo: esquinas redondeadas 84"/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9" name="CuadroTexto 88"/>
              <p:cNvSpPr txBox="1"/>
              <p:nvPr/>
            </p:nvSpPr>
            <p:spPr>
              <a:xfrm>
                <a:off x="721311" y="4615518"/>
                <a:ext cx="2398144" cy="138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PE"/>
                </a:defPPr>
                <a:lvl1pPr algn="ctr">
                  <a:defRPr sz="2400" b="1">
                    <a:solidFill>
                      <a:srgbClr val="EE0011"/>
                    </a:solidFill>
                  </a:defRPr>
                </a:lvl1pPr>
              </a:lstStyle>
              <a:p>
                <a:r>
                  <a:rPr lang="es-ES" dirty="0"/>
                  <a:t>LÍNEA 100</a:t>
                </a:r>
              </a:p>
              <a:p>
                <a:endParaRPr lang="es-PE" sz="1800" b="0" dirty="0">
                  <a:solidFill>
                    <a:schemeClr val="tx1"/>
                  </a:solidFill>
                </a:endParaRPr>
              </a:p>
              <a:p>
                <a:r>
                  <a:rPr lang="es-PE" sz="1800" b="0" dirty="0">
                    <a:solidFill>
                      <a:schemeClr val="tx1"/>
                    </a:solidFill>
                  </a:rPr>
                  <a:t>Nacional</a:t>
                </a:r>
              </a:p>
            </p:txBody>
          </p:sp>
        </p:grpSp>
        <p:pic>
          <p:nvPicPr>
            <p:cNvPr id="86" name="Imagen 85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6038" r="14794" b="2669"/>
            <a:stretch>
              <a:fillRect/>
            </a:stretch>
          </p:blipFill>
          <p:spPr>
            <a:xfrm>
              <a:off x="7233068" y="2944368"/>
              <a:ext cx="1238399" cy="1238400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90" name="Imagen 8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7429" r="18619" b="4698"/>
          <a:stretch>
            <a:fillRect/>
          </a:stretch>
        </p:blipFill>
        <p:spPr>
          <a:xfrm>
            <a:off x="8719869" y="2083383"/>
            <a:ext cx="1081998" cy="119331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6" name="Imagen 4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28" y="2044310"/>
            <a:ext cx="1115752" cy="1196413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Rectángulo: esquinas redondeadas 46"/>
          <p:cNvSpPr/>
          <p:nvPr/>
        </p:nvSpPr>
        <p:spPr>
          <a:xfrm>
            <a:off x="3592531" y="123395"/>
            <a:ext cx="5434086" cy="904203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Servicios de AURORA</a:t>
            </a:r>
            <a:endParaRPr lang="es-PE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535709" y="1567543"/>
          <a:ext cx="10982036" cy="186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98232" y="6488668"/>
            <a:ext cx="118572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Fuente: Registro Administrativos del Programa Nacional AURORA 2022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94914951"/>
              </p:ext>
            </p:extLst>
          </p:nvPr>
        </p:nvGraphicFramePr>
        <p:xfrm>
          <a:off x="535709" y="3351728"/>
          <a:ext cx="10982036" cy="289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-105100" y="392821"/>
            <a:ext cx="4903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Atenciones PN AURORA 2022</a:t>
            </a:r>
          </a:p>
          <a:p>
            <a:pPr indent="179705"/>
            <a:r>
              <a:rPr lang="es-PE" sz="2000" dirty="0">
                <a:solidFill>
                  <a:schemeClr val="bg1"/>
                </a:solidFill>
              </a:rPr>
              <a:t>(enero a diciembre)</a:t>
            </a:r>
            <a:endParaRPr lang="es-P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E548A5-93D2-E103-9750-86AF170D4222}"/>
              </a:ext>
            </a:extLst>
          </p:cNvPr>
          <p:cNvGraphicFramePr/>
          <p:nvPr/>
        </p:nvGraphicFramePr>
        <p:xfrm>
          <a:off x="535709" y="1567543"/>
          <a:ext cx="10982036" cy="186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F14174A-E3A6-D094-C1F1-B796AB0330A4}"/>
              </a:ext>
            </a:extLst>
          </p:cNvPr>
          <p:cNvSpPr txBox="1"/>
          <p:nvPr/>
        </p:nvSpPr>
        <p:spPr>
          <a:xfrm>
            <a:off x="-115610" y="392821"/>
            <a:ext cx="4903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Atenciones PN AURORA 2023</a:t>
            </a:r>
          </a:p>
          <a:p>
            <a:pPr indent="179388"/>
            <a:r>
              <a:rPr lang="es-PE" sz="2000" dirty="0">
                <a:solidFill>
                  <a:schemeClr val="bg1"/>
                </a:solidFill>
              </a:rPr>
              <a:t>(enero a marzo</a:t>
            </a:r>
            <a:r>
              <a:rPr lang="es-PE" sz="2000" b="1" baseline="30000" dirty="0">
                <a:solidFill>
                  <a:schemeClr val="bg1"/>
                </a:solidFill>
              </a:rPr>
              <a:t>/1</a:t>
            </a:r>
            <a:r>
              <a:rPr lang="es-PE" sz="2000" dirty="0">
                <a:solidFill>
                  <a:schemeClr val="bg1"/>
                </a:solidFill>
              </a:rPr>
              <a:t>)</a:t>
            </a:r>
            <a:endParaRPr lang="es-PE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EFAA50-7B8C-3A8B-D3F6-5431EC07C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118004"/>
              </p:ext>
            </p:extLst>
          </p:nvPr>
        </p:nvGraphicFramePr>
        <p:xfrm>
          <a:off x="535709" y="3351728"/>
          <a:ext cx="10982036" cy="289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59BC807-E946-D03B-9D3D-A5352E9215FA}"/>
              </a:ext>
            </a:extLst>
          </p:cNvPr>
          <p:cNvSpPr txBox="1"/>
          <p:nvPr/>
        </p:nvSpPr>
        <p:spPr>
          <a:xfrm>
            <a:off x="192961" y="6432936"/>
            <a:ext cx="116675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Fuente: Registro Administrativos del Programa Nacional AURORA.</a:t>
            </a:r>
            <a:endParaRPr lang="es-PE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9BC807-E946-D03B-9D3D-A5352E9215FA}"/>
              </a:ext>
            </a:extLst>
          </p:cNvPr>
          <p:cNvSpPr txBox="1"/>
          <p:nvPr/>
        </p:nvSpPr>
        <p:spPr>
          <a:xfrm>
            <a:off x="262397" y="5915952"/>
            <a:ext cx="1166753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/1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Se considera información ejecutada de enero a febrero 2023, e información programada de marzo 2023.</a:t>
            </a:r>
            <a:endParaRPr lang="es-P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9BC807-E946-D03B-9D3D-A5352E9215FA}"/>
              </a:ext>
            </a:extLst>
          </p:cNvPr>
          <p:cNvSpPr txBox="1"/>
          <p:nvPr/>
        </p:nvSpPr>
        <p:spPr>
          <a:xfrm>
            <a:off x="262397" y="6155937"/>
            <a:ext cx="1166753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Se considera información ejecutada de enero a febrero 2023 (preliminar).</a:t>
            </a:r>
            <a:endParaRPr lang="es-P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5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416" y="125799"/>
            <a:ext cx="1065384" cy="642363"/>
          </a:xfrm>
          <a:prstGeom prst="rect">
            <a:avLst/>
          </a:prstGeom>
        </p:spPr>
      </p:pic>
      <p:pic>
        <p:nvPicPr>
          <p:cNvPr id="5" name="Imagen 3" descr="Descripción: Descripción: Descripción: Descripción: LOGO_M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7" y="248970"/>
            <a:ext cx="2533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13901" y="929052"/>
            <a:ext cx="6335144" cy="783193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CASOS A TRAVÉS DE LOS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CENTROS EMERGENCIA MUJER</a:t>
            </a:r>
            <a:endParaRPr lang="es-E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66202"/>
              </p:ext>
            </p:extLst>
          </p:nvPr>
        </p:nvGraphicFramePr>
        <p:xfrm>
          <a:off x="7851568" y="732745"/>
          <a:ext cx="4447822" cy="709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t="15253" r="7438"/>
          <a:stretch>
            <a:fillRect/>
          </a:stretch>
        </p:blipFill>
        <p:spPr>
          <a:xfrm>
            <a:off x="4917083" y="3043024"/>
            <a:ext cx="2357833" cy="1761360"/>
          </a:xfrm>
          <a:prstGeom prst="rect">
            <a:avLst/>
          </a:prstGeom>
        </p:spPr>
      </p:pic>
      <p:sp>
        <p:nvSpPr>
          <p:cNvPr id="21" name="Flecha: a la derecha 20"/>
          <p:cNvSpPr/>
          <p:nvPr/>
        </p:nvSpPr>
        <p:spPr>
          <a:xfrm>
            <a:off x="3676063" y="3435240"/>
            <a:ext cx="1114878" cy="976928"/>
          </a:xfrm>
          <a:prstGeom prst="rightArrow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  <a:latin typeface="HP Simplified" panose="020B0606020204020204" pitchFamily="34" charset="0"/>
            </a:endParaRPr>
          </a:p>
        </p:txBody>
      </p:sp>
      <p:sp>
        <p:nvSpPr>
          <p:cNvPr id="14" name="AutoShape 4"/>
          <p:cNvSpPr>
            <a:spLocks noChangeAspect="1" noChangeArrowheads="1"/>
          </p:cNvSpPr>
          <p:nvPr/>
        </p:nvSpPr>
        <p:spPr bwMode="auto">
          <a:xfrm>
            <a:off x="5040086" y="51795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402821" y="3351726"/>
            <a:ext cx="2979176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Línea 100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Chat 100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Servicio de Atención Urgente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Instituciones </a:t>
            </a:r>
            <a:r>
              <a:rPr lang="es-ES" sz="1300" b="1" dirty="0">
                <a:solidFill>
                  <a:schemeClr val="bg1"/>
                </a:solidFill>
              </a:rPr>
              <a:t>(PNP, MP, PJ, otras)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Tercera persona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bg1"/>
                </a:solidFill>
              </a:rPr>
              <a:t>Víctima accede al servicio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1EA570-51B8-EEA7-187B-937CA87EC3C8}"/>
              </a:ext>
            </a:extLst>
          </p:cNvPr>
          <p:cNvSpPr txBox="1"/>
          <p:nvPr/>
        </p:nvSpPr>
        <p:spPr>
          <a:xfrm>
            <a:off x="5344886" y="4870266"/>
            <a:ext cx="1555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ES" b="1" dirty="0">
                <a:solidFill>
                  <a:srgbClr val="FF0000"/>
                </a:solidFill>
              </a:rPr>
              <a:t>Atención: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/>
              <a:t>Interdisciplinaria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/>
              <a:t>Especializada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/>
              <a:t>Gratuita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0CB1A7-EF61-FA6F-5E44-D3643609E34A}"/>
              </a:ext>
            </a:extLst>
          </p:cNvPr>
          <p:cNvSpPr txBox="1"/>
          <p:nvPr/>
        </p:nvSpPr>
        <p:spPr>
          <a:xfrm>
            <a:off x="402821" y="2982394"/>
            <a:ext cx="2979176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b="1" dirty="0"/>
              <a:t>Formas de ingreso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705</Words>
  <Application>Microsoft Office PowerPoint</Application>
  <PresentationFormat>Panorámica</PresentationFormat>
  <Paragraphs>196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HP Simplified</vt:lpstr>
      <vt:lpstr>League Spartan</vt:lpstr>
      <vt:lpstr>Poppins SemiBold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Torrejón</dc:creator>
  <cp:lastModifiedBy>Maria Magdalena Sacramento Campos</cp:lastModifiedBy>
  <cp:revision>127</cp:revision>
  <cp:lastPrinted>2023-04-04T00:43:00Z</cp:lastPrinted>
  <dcterms:created xsi:type="dcterms:W3CDTF">2022-01-17T01:56:00Z</dcterms:created>
  <dcterms:modified xsi:type="dcterms:W3CDTF">2023-04-10T17:40:29Z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A56BD1947E594E87AA4FED331FFA8114</vt:lpwstr>
  </property>
  <property fmtid="{D5CDD505-2E9C-101B-9397-08002B2CF9AE}" pid="3" name="KSOProductBuildVer">
    <vt:lpwstr>1033-11.2.0.11516</vt:lpwstr>
  </property>
</Properties>
</file>