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0.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hartEx1.xml" ContentType="application/vnd.ms-office.chartex+xml"/>
  <Override PartName="/ppt/charts/colors16.xml" ContentType="application/vnd.ms-office.chartcolorstyle+xml"/>
  <Override PartName="/ppt/charts/style16.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 id="2147483685" r:id="rId4"/>
    <p:sldMasterId id="2147483697" r:id="rId5"/>
  </p:sldMasterIdLst>
  <p:notesMasterIdLst>
    <p:notesMasterId r:id="rId49"/>
  </p:notesMasterIdLst>
  <p:sldIdLst>
    <p:sldId id="1302" r:id="rId6"/>
    <p:sldId id="1386" r:id="rId7"/>
    <p:sldId id="889" r:id="rId8"/>
    <p:sldId id="892" r:id="rId9"/>
    <p:sldId id="893" r:id="rId10"/>
    <p:sldId id="895" r:id="rId11"/>
    <p:sldId id="859" r:id="rId12"/>
    <p:sldId id="860" r:id="rId13"/>
    <p:sldId id="1427" r:id="rId14"/>
    <p:sldId id="1423" r:id="rId15"/>
    <p:sldId id="866" r:id="rId16"/>
    <p:sldId id="858" r:id="rId17"/>
    <p:sldId id="875" r:id="rId18"/>
    <p:sldId id="873" r:id="rId19"/>
    <p:sldId id="880" r:id="rId20"/>
    <p:sldId id="882" r:id="rId21"/>
    <p:sldId id="867" r:id="rId22"/>
    <p:sldId id="1367" r:id="rId23"/>
    <p:sldId id="1368" r:id="rId24"/>
    <p:sldId id="1369" r:id="rId25"/>
    <p:sldId id="1371" r:id="rId26"/>
    <p:sldId id="1420" r:id="rId27"/>
    <p:sldId id="1372" r:id="rId28"/>
    <p:sldId id="1374" r:id="rId29"/>
    <p:sldId id="1424" r:id="rId30"/>
    <p:sldId id="1425" r:id="rId31"/>
    <p:sldId id="1419" r:id="rId32"/>
    <p:sldId id="1389" r:id="rId33"/>
    <p:sldId id="1391" r:id="rId34"/>
    <p:sldId id="1390" r:id="rId35"/>
    <p:sldId id="1396" r:id="rId36"/>
    <p:sldId id="1392" r:id="rId37"/>
    <p:sldId id="1413" r:id="rId38"/>
    <p:sldId id="1414" r:id="rId39"/>
    <p:sldId id="1393" r:id="rId40"/>
    <p:sldId id="1416" r:id="rId41"/>
    <p:sldId id="1399" r:id="rId42"/>
    <p:sldId id="1274" r:id="rId43"/>
    <p:sldId id="1376" r:id="rId44"/>
    <p:sldId id="1377" r:id="rId45"/>
    <p:sldId id="1417" r:id="rId46"/>
    <p:sldId id="1381" r:id="rId47"/>
    <p:sldId id="359" r:id="rId48"/>
  </p:sldIdLst>
  <p:sldSz cx="12192000" cy="6858000"/>
  <p:notesSz cx="6858000" cy="9926638"/>
  <p:custDataLst>
    <p:tags r:id="rId50"/>
  </p:custData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initials="A" lastIdx="3" clrIdx="0">
    <p:extLst>
      <p:ext uri="{19B8F6BF-5375-455C-9EA6-DF929625EA0E}">
        <p15:presenceInfo xmlns:p15="http://schemas.microsoft.com/office/powerpoint/2012/main" userI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F4"/>
    <a:srgbClr val="0056B8"/>
    <a:srgbClr val="EAF2FA"/>
    <a:srgbClr val="E7F0F9"/>
    <a:srgbClr val="009FD1"/>
    <a:srgbClr val="FF0000"/>
    <a:srgbClr val="FFC72A"/>
    <a:srgbClr val="01B4D2"/>
    <a:srgbClr val="000000"/>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autoAdjust="0"/>
    <p:restoredTop sz="92962" autoAdjust="0"/>
  </p:normalViewPr>
  <p:slideViewPr>
    <p:cSldViewPr>
      <p:cViewPr varScale="1">
        <p:scale>
          <a:sx n="74" d="100"/>
          <a:sy n="74" d="100"/>
        </p:scale>
        <p:origin x="72" y="3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2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D:\Users\publio.roman\Documents\INGRESOS\RECAUDACION%20INGRESOS%20OPERATIVOS%202019,%202020%20Y%202021%20al%2031AGO2021%2009SET2021.xls" TargetMode="Externa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externo.mguzman\AppData\Local\Microsoft\Windows\INetCache\Content.Outlook\R9RMPRNI\TRANSFERENCIAS%20FINANCIERAS%202020-2021%20MTPE(31.08.2021)%20(002).xlsx" TargetMode="External"/><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Users\publio.roman\Documents\FLUJO%20DE%20CAJA\EJECUCION%20INGRESOS%20Y%20EGRESOS%202010%20-%202021%20FONAFE%20CON%20EJECUCION%20A%20JUNIO%20-%2021JUL2021SIN%20DU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Users\publio.roman\Documents\FLUJO%20DE%20CAJA\EJECUCION%20INGRESOS%20Y%20EGRESOS%202010%20-%202021%20FONAFE%20CON%20EJECUCION%20A%20JUNIO%20-%2021JUL2021SIN%20DUs.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6.xml"/><Relationship Id="rId2" Type="http://schemas.microsoft.com/office/2011/relationships/chartStyle" Target="style16.xml"/><Relationship Id="rId1" Type="http://schemas.openxmlformats.org/officeDocument/2006/relationships/package" Target="../embeddings/Hoja_de_c_lculo_de_Microsoft_Excel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3846290066383038"/>
          <c:y val="2.6503593414639513E-2"/>
          <c:w val="0.81861654521445693"/>
          <c:h val="0.94595825835663039"/>
        </c:manualLayout>
      </c:layout>
      <c:bar3DChart>
        <c:barDir val="col"/>
        <c:grouping val="clustered"/>
        <c:varyColors val="0"/>
        <c:ser>
          <c:idx val="0"/>
          <c:order val="0"/>
          <c:tx>
            <c:strRef>
              <c:f>Hoja1!$B$1</c:f>
              <c:strCache>
                <c:ptCount val="1"/>
                <c:pt idx="0">
                  <c:v>Empleador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elete val="1"/>
          </c:dLbls>
          <c:cat>
            <c:strRef>
              <c:f>Hoja1!$A$2:$A$4</c:f>
              <c:strCache>
                <c:ptCount val="2"/>
                <c:pt idx="0">
                  <c:v>Ecuador</c:v>
                </c:pt>
                <c:pt idx="1">
                  <c:v>Chile</c:v>
                </c:pt>
              </c:strCache>
            </c:strRef>
          </c:cat>
          <c:val>
            <c:numRef>
              <c:f>Hoja1!$B$2:$B$4</c:f>
              <c:numCache>
                <c:formatCode>General</c:formatCode>
                <c:ptCount val="3"/>
                <c:pt idx="0">
                  <c:v>6</c:v>
                </c:pt>
              </c:numCache>
            </c:numRef>
          </c:val>
          <c:extLst>
            <c:ext xmlns:c16="http://schemas.microsoft.com/office/drawing/2014/chart" uri="{C3380CC4-5D6E-409C-BE32-E72D297353CC}">
              <c16:uniqueId val="{00000000-33A6-4F94-8AFC-C22C2B1C58F3}"/>
            </c:ext>
          </c:extLst>
        </c:ser>
        <c:ser>
          <c:idx val="1"/>
          <c:order val="1"/>
          <c:tx>
            <c:strRef>
              <c:f>Hoja1!$C$1</c:f>
              <c:strCache>
                <c:ptCount val="1"/>
                <c:pt idx="0">
                  <c:v>Trabajador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elete val="1"/>
          </c:dLbls>
          <c:cat>
            <c:strRef>
              <c:f>Hoja1!$A$2:$A$4</c:f>
              <c:strCache>
                <c:ptCount val="2"/>
                <c:pt idx="0">
                  <c:v>Ecuador</c:v>
                </c:pt>
                <c:pt idx="1">
                  <c:v>Chile</c:v>
                </c:pt>
              </c:strCache>
            </c:strRef>
          </c:cat>
          <c:val>
            <c:numRef>
              <c:f>Hoja1!$C$2:$C$4</c:f>
              <c:numCache>
                <c:formatCode>General</c:formatCode>
                <c:ptCount val="3"/>
                <c:pt idx="0">
                  <c:v>4</c:v>
                </c:pt>
                <c:pt idx="1">
                  <c:v>7</c:v>
                </c:pt>
              </c:numCache>
            </c:numRef>
          </c:val>
          <c:extLst>
            <c:ext xmlns:c16="http://schemas.microsoft.com/office/drawing/2014/chart" uri="{C3380CC4-5D6E-409C-BE32-E72D297353CC}">
              <c16:uniqueId val="{00000001-33A6-4F94-8AFC-C22C2B1C58F3}"/>
            </c:ext>
          </c:extLst>
        </c:ser>
        <c:ser>
          <c:idx val="2"/>
          <c:order val="2"/>
          <c:tx>
            <c:strRef>
              <c:f>Hoja1!$D$1</c:f>
              <c:strCache>
                <c:ptCount val="1"/>
                <c:pt idx="0">
                  <c:v>Gobierno</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delete val="1"/>
          </c:dLbls>
          <c:cat>
            <c:strRef>
              <c:f>Hoja1!$A$2:$A$4</c:f>
              <c:strCache>
                <c:ptCount val="2"/>
                <c:pt idx="0">
                  <c:v>Ecuador</c:v>
                </c:pt>
                <c:pt idx="1">
                  <c:v>Chile</c:v>
                </c:pt>
              </c:strCache>
            </c:strRef>
          </c:cat>
          <c:val>
            <c:numRef>
              <c:f>Hoja1!$D$2:$D$4</c:f>
              <c:numCache>
                <c:formatCode>General</c:formatCode>
                <c:ptCount val="3"/>
              </c:numCache>
            </c:numRef>
          </c:val>
          <c:extLst>
            <c:ext xmlns:c16="http://schemas.microsoft.com/office/drawing/2014/chart" uri="{C3380CC4-5D6E-409C-BE32-E72D297353CC}">
              <c16:uniqueId val="{00000002-33A6-4F94-8AFC-C22C2B1C58F3}"/>
            </c:ext>
          </c:extLst>
        </c:ser>
        <c:dLbls>
          <c:showLegendKey val="0"/>
          <c:showVal val="1"/>
          <c:showCatName val="0"/>
          <c:showSerName val="0"/>
          <c:showPercent val="0"/>
          <c:showBubbleSize val="0"/>
        </c:dLbls>
        <c:gapWidth val="9"/>
        <c:gapDepth val="113"/>
        <c:shape val="box"/>
        <c:axId val="437533848"/>
        <c:axId val="437534240"/>
        <c:axId val="0"/>
      </c:bar3DChart>
      <c:catAx>
        <c:axId val="437533848"/>
        <c:scaling>
          <c:orientation val="minMax"/>
        </c:scaling>
        <c:delete val="0"/>
        <c:axPos val="b"/>
        <c:numFmt formatCode="General" sourceLinked="1"/>
        <c:majorTickMark val="out"/>
        <c:minorTickMark val="in"/>
        <c:tickLblPos val="low"/>
        <c:spPr>
          <a:noFill/>
          <a:ln w="9525" cap="flat" cmpd="sng" algn="ctr">
            <a:noFill/>
            <a:round/>
          </a:ln>
          <a:effectLst/>
        </c:spPr>
        <c:txPr>
          <a:bodyPr rot="0" spcFirstLastPara="1" vertOverflow="ellipsis" wrap="square" anchor="t" anchorCtr="1"/>
          <a:lstStyle/>
          <a:p>
            <a:pPr>
              <a:defRPr sz="1200" b="1" i="0" u="none" strike="noStrike" kern="1200" baseline="0">
                <a:solidFill>
                  <a:schemeClr val="tx2"/>
                </a:solidFill>
                <a:latin typeface="+mn-lt"/>
                <a:ea typeface="+mn-ea"/>
                <a:cs typeface="+mn-cs"/>
              </a:defRPr>
            </a:pPr>
            <a:endParaRPr lang="es-PE"/>
          </a:p>
        </c:txPr>
        <c:crossAx val="437534240"/>
        <c:crosses val="autoZero"/>
        <c:auto val="1"/>
        <c:lblAlgn val="ctr"/>
        <c:lblOffset val="200"/>
        <c:tickLblSkip val="1"/>
        <c:noMultiLvlLbl val="0"/>
      </c:catAx>
      <c:valAx>
        <c:axId val="437534240"/>
        <c:scaling>
          <c:orientation val="minMax"/>
        </c:scaling>
        <c:delete val="1"/>
        <c:axPos val="r"/>
        <c:numFmt formatCode="General" sourceLinked="1"/>
        <c:majorTickMark val="out"/>
        <c:minorTickMark val="none"/>
        <c:tickLblPos val="nextTo"/>
        <c:crossAx val="437533848"/>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56B8"/>
                </a:solidFill>
                <a:latin typeface="+mn-lt"/>
                <a:ea typeface="+mn-ea"/>
                <a:cs typeface="+mn-cs"/>
              </a:defRPr>
            </a:pPr>
            <a:r>
              <a:rPr lang="es-PE" sz="1800" b="1">
                <a:solidFill>
                  <a:srgbClr val="0056B8"/>
                </a:solidFill>
              </a:rPr>
              <a:t>Recaudación</a:t>
            </a:r>
            <a:r>
              <a:rPr lang="es-PE" sz="1800" b="1" baseline="0">
                <a:solidFill>
                  <a:srgbClr val="0056B8"/>
                </a:solidFill>
              </a:rPr>
              <a:t> Mensual Ingresos Operativos 2020-2021</a:t>
            </a:r>
            <a:endParaRPr lang="es-PE" sz="1800" b="1">
              <a:solidFill>
                <a:srgbClr val="0056B8"/>
              </a:solidFill>
            </a:endParaRPr>
          </a:p>
        </c:rich>
      </c:tx>
      <c:layout>
        <c:manualLayout>
          <c:xMode val="edge"/>
          <c:yMode val="edge"/>
          <c:x val="0.27538750784480309"/>
          <c:y val="0"/>
        </c:manualLayout>
      </c:layout>
      <c:overlay val="0"/>
      <c:spPr>
        <a:noFill/>
        <a:ln w="25400">
          <a:noFill/>
        </a:ln>
      </c:spPr>
    </c:title>
    <c:autoTitleDeleted val="0"/>
    <c:view3D>
      <c:rotX val="15"/>
      <c:rotY val="20"/>
      <c:depthPercent val="100"/>
      <c:rAngAx val="1"/>
    </c:view3D>
    <c:floor>
      <c:thickness val="0"/>
      <c:spPr>
        <a:noFill/>
        <a:ln w="6350">
          <a:noFill/>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DICIEMBRE!$D$69</c:f>
              <c:strCache>
                <c:ptCount val="1"/>
                <c:pt idx="0">
                  <c:v>Programado</c:v>
                </c:pt>
              </c:strCache>
            </c:strRef>
          </c:tx>
          <c:spPr>
            <a:solidFill>
              <a:schemeClr val="lt1"/>
            </a:solidFill>
            <a:ln w="12700" cap="flat" cmpd="sng" algn="ctr">
              <a:solidFill>
                <a:schemeClr val="accent1"/>
              </a:solidFill>
              <a:prstDash val="solid"/>
              <a:miter lim="800000"/>
            </a:ln>
            <a:effectLst/>
          </c:spPr>
          <c:invertIfNegative val="0"/>
          <c:cat>
            <c:strRef>
              <c:f>DICIEMBRE!$B$70:$C$93</c:f>
              <c:strCache>
                <c:ptCount val="24"/>
                <c:pt idx="0">
                  <c:v>Ene 20</c:v>
                </c:pt>
                <c:pt idx="1">
                  <c:v>Feb 20</c:v>
                </c:pt>
                <c:pt idx="2">
                  <c:v>Mar 20</c:v>
                </c:pt>
                <c:pt idx="3">
                  <c:v>Abr 20</c:v>
                </c:pt>
                <c:pt idx="4">
                  <c:v>May 20</c:v>
                </c:pt>
                <c:pt idx="5">
                  <c:v>Jun 20</c:v>
                </c:pt>
                <c:pt idx="6">
                  <c:v>Jul 20</c:v>
                </c:pt>
                <c:pt idx="7">
                  <c:v>Ago 20</c:v>
                </c:pt>
                <c:pt idx="8">
                  <c:v>Sep 20</c:v>
                </c:pt>
                <c:pt idx="9">
                  <c:v>Oct 20</c:v>
                </c:pt>
                <c:pt idx="10">
                  <c:v>Nov 20</c:v>
                </c:pt>
                <c:pt idx="11">
                  <c:v>Dic 20</c:v>
                </c:pt>
                <c:pt idx="12">
                  <c:v>Ene 21</c:v>
                </c:pt>
                <c:pt idx="13">
                  <c:v>Feb 21</c:v>
                </c:pt>
                <c:pt idx="14">
                  <c:v>Mar 21</c:v>
                </c:pt>
                <c:pt idx="15">
                  <c:v>Abr 21</c:v>
                </c:pt>
                <c:pt idx="16">
                  <c:v>May 21</c:v>
                </c:pt>
                <c:pt idx="17">
                  <c:v>Jun 21</c:v>
                </c:pt>
                <c:pt idx="18">
                  <c:v>Jul 21</c:v>
                </c:pt>
                <c:pt idx="19">
                  <c:v>Ago 21</c:v>
                </c:pt>
                <c:pt idx="20">
                  <c:v>Sep 21</c:v>
                </c:pt>
                <c:pt idx="21">
                  <c:v>Oct 21</c:v>
                </c:pt>
                <c:pt idx="22">
                  <c:v>Nov 21</c:v>
                </c:pt>
                <c:pt idx="23">
                  <c:v>Dic 21</c:v>
                </c:pt>
              </c:strCache>
            </c:strRef>
          </c:cat>
          <c:val>
            <c:numRef>
              <c:f>DICIEMBRE!$D$70:$D$93</c:f>
              <c:numCache>
                <c:formatCode>_(* #,##0.00_);_(* \(#,##0.00\);_(* "-"??_);_(@_)</c:formatCode>
                <c:ptCount val="24"/>
                <c:pt idx="0">
                  <c:v>987560386</c:v>
                </c:pt>
                <c:pt idx="1">
                  <c:v>985640433</c:v>
                </c:pt>
                <c:pt idx="2">
                  <c:v>973000192</c:v>
                </c:pt>
                <c:pt idx="3">
                  <c:v>991941775</c:v>
                </c:pt>
                <c:pt idx="4">
                  <c:v>999414611</c:v>
                </c:pt>
                <c:pt idx="5">
                  <c:v>1049681144</c:v>
                </c:pt>
                <c:pt idx="6">
                  <c:v>1033331219</c:v>
                </c:pt>
                <c:pt idx="7">
                  <c:v>1030899848</c:v>
                </c:pt>
                <c:pt idx="8">
                  <c:v>997027946</c:v>
                </c:pt>
                <c:pt idx="9">
                  <c:v>1008574077.003</c:v>
                </c:pt>
                <c:pt idx="10">
                  <c:v>1038720618</c:v>
                </c:pt>
                <c:pt idx="11">
                  <c:v>1098351556</c:v>
                </c:pt>
                <c:pt idx="12">
                  <c:v>1019308633</c:v>
                </c:pt>
                <c:pt idx="13">
                  <c:v>996256863</c:v>
                </c:pt>
                <c:pt idx="14">
                  <c:v>992063648</c:v>
                </c:pt>
                <c:pt idx="15">
                  <c:v>998831498</c:v>
                </c:pt>
                <c:pt idx="16">
                  <c:v>1036837623</c:v>
                </c:pt>
                <c:pt idx="17">
                  <c:v>1040404656</c:v>
                </c:pt>
                <c:pt idx="18">
                  <c:v>1048473387</c:v>
                </c:pt>
                <c:pt idx="19">
                  <c:v>1054336493</c:v>
                </c:pt>
                <c:pt idx="20">
                  <c:v>1029249205</c:v>
                </c:pt>
                <c:pt idx="21">
                  <c:v>1069261872</c:v>
                </c:pt>
                <c:pt idx="22">
                  <c:v>1039295012</c:v>
                </c:pt>
                <c:pt idx="23">
                  <c:v>1131725913</c:v>
                </c:pt>
              </c:numCache>
            </c:numRef>
          </c:val>
          <c:extLst>
            <c:ext xmlns:c16="http://schemas.microsoft.com/office/drawing/2014/chart" uri="{C3380CC4-5D6E-409C-BE32-E72D297353CC}">
              <c16:uniqueId val="{00000000-30B9-4D88-BA63-E21630858FC5}"/>
            </c:ext>
          </c:extLst>
        </c:ser>
        <c:ser>
          <c:idx val="1"/>
          <c:order val="1"/>
          <c:tx>
            <c:strRef>
              <c:f>DICIEMBRE!$E$69</c:f>
              <c:strCache>
                <c:ptCount val="1"/>
                <c:pt idx="0">
                  <c:v>Recaudado</c:v>
                </c:pt>
              </c:strCache>
            </c:strRef>
          </c:tx>
          <c:spPr>
            <a:solidFill>
              <a:schemeClr val="tx2">
                <a:lumMod val="60000"/>
                <a:lumOff val="40000"/>
              </a:schemeClr>
            </a:solidFill>
            <a:ln w="25400">
              <a:noFill/>
            </a:ln>
          </c:spPr>
          <c:invertIfNegative val="0"/>
          <c:dPt>
            <c:idx val="20"/>
            <c:invertIfNegative val="0"/>
            <c:bubble3D val="0"/>
            <c:extLst>
              <c:ext xmlns:c16="http://schemas.microsoft.com/office/drawing/2014/chart" uri="{C3380CC4-5D6E-409C-BE32-E72D297353CC}">
                <c16:uniqueId val="{00000002-30B9-4D88-BA63-E21630858FC5}"/>
              </c:ext>
            </c:extLst>
          </c:dPt>
          <c:dPt>
            <c:idx val="21"/>
            <c:invertIfNegative val="0"/>
            <c:bubble3D val="0"/>
            <c:extLst>
              <c:ext xmlns:c16="http://schemas.microsoft.com/office/drawing/2014/chart" uri="{C3380CC4-5D6E-409C-BE32-E72D297353CC}">
                <c16:uniqueId val="{00000004-30B9-4D88-BA63-E21630858FC5}"/>
              </c:ext>
            </c:extLst>
          </c:dPt>
          <c:dPt>
            <c:idx val="22"/>
            <c:invertIfNegative val="0"/>
            <c:bubble3D val="0"/>
            <c:extLst>
              <c:ext xmlns:c16="http://schemas.microsoft.com/office/drawing/2014/chart" uri="{C3380CC4-5D6E-409C-BE32-E72D297353CC}">
                <c16:uniqueId val="{00000006-30B9-4D88-BA63-E21630858FC5}"/>
              </c:ext>
            </c:extLst>
          </c:dPt>
          <c:dPt>
            <c:idx val="23"/>
            <c:invertIfNegative val="0"/>
            <c:bubble3D val="0"/>
            <c:extLst>
              <c:ext xmlns:c16="http://schemas.microsoft.com/office/drawing/2014/chart" uri="{C3380CC4-5D6E-409C-BE32-E72D297353CC}">
                <c16:uniqueId val="{00000008-30B9-4D88-BA63-E21630858FC5}"/>
              </c:ext>
            </c:extLst>
          </c:dPt>
          <c:cat>
            <c:strRef>
              <c:f>DICIEMBRE!$B$70:$C$93</c:f>
              <c:strCache>
                <c:ptCount val="24"/>
                <c:pt idx="0">
                  <c:v>Ene 20</c:v>
                </c:pt>
                <c:pt idx="1">
                  <c:v>Feb 20</c:v>
                </c:pt>
                <c:pt idx="2">
                  <c:v>Mar 20</c:v>
                </c:pt>
                <c:pt idx="3">
                  <c:v>Abr 20</c:v>
                </c:pt>
                <c:pt idx="4">
                  <c:v>May 20</c:v>
                </c:pt>
                <c:pt idx="5">
                  <c:v>Jun 20</c:v>
                </c:pt>
                <c:pt idx="6">
                  <c:v>Jul 20</c:v>
                </c:pt>
                <c:pt idx="7">
                  <c:v>Ago 20</c:v>
                </c:pt>
                <c:pt idx="8">
                  <c:v>Sep 20</c:v>
                </c:pt>
                <c:pt idx="9">
                  <c:v>Oct 20</c:v>
                </c:pt>
                <c:pt idx="10">
                  <c:v>Nov 20</c:v>
                </c:pt>
                <c:pt idx="11">
                  <c:v>Dic 20</c:v>
                </c:pt>
                <c:pt idx="12">
                  <c:v>Ene 21</c:v>
                </c:pt>
                <c:pt idx="13">
                  <c:v>Feb 21</c:v>
                </c:pt>
                <c:pt idx="14">
                  <c:v>Mar 21</c:v>
                </c:pt>
                <c:pt idx="15">
                  <c:v>Abr 21</c:v>
                </c:pt>
                <c:pt idx="16">
                  <c:v>May 21</c:v>
                </c:pt>
                <c:pt idx="17">
                  <c:v>Jun 21</c:v>
                </c:pt>
                <c:pt idx="18">
                  <c:v>Jul 21</c:v>
                </c:pt>
                <c:pt idx="19">
                  <c:v>Ago 21</c:v>
                </c:pt>
                <c:pt idx="20">
                  <c:v>Sep 21</c:v>
                </c:pt>
                <c:pt idx="21">
                  <c:v>Oct 21</c:v>
                </c:pt>
                <c:pt idx="22">
                  <c:v>Nov 21</c:v>
                </c:pt>
                <c:pt idx="23">
                  <c:v>Dic 21</c:v>
                </c:pt>
              </c:strCache>
            </c:strRef>
          </c:cat>
          <c:val>
            <c:numRef>
              <c:f>DICIEMBRE!$E$70:$E$93</c:f>
              <c:numCache>
                <c:formatCode>_(* #,##0_);_(* \(#,##0\);_(* "-"??_);_(@_)</c:formatCode>
                <c:ptCount val="24"/>
                <c:pt idx="0">
                  <c:v>1037268553</c:v>
                </c:pt>
                <c:pt idx="1">
                  <c:v>998220940</c:v>
                </c:pt>
                <c:pt idx="2">
                  <c:v>894432067</c:v>
                </c:pt>
                <c:pt idx="3">
                  <c:v>810828718</c:v>
                </c:pt>
                <c:pt idx="4">
                  <c:v>815119337</c:v>
                </c:pt>
                <c:pt idx="5">
                  <c:v>847478143</c:v>
                </c:pt>
                <c:pt idx="6">
                  <c:v>932426815</c:v>
                </c:pt>
                <c:pt idx="7">
                  <c:v>933990236</c:v>
                </c:pt>
                <c:pt idx="8">
                  <c:v>977257756</c:v>
                </c:pt>
                <c:pt idx="9">
                  <c:v>1026894853</c:v>
                </c:pt>
                <c:pt idx="10">
                  <c:v>952807792</c:v>
                </c:pt>
                <c:pt idx="11">
                  <c:v>1137458850</c:v>
                </c:pt>
                <c:pt idx="12">
                  <c:v>1007667446</c:v>
                </c:pt>
                <c:pt idx="13">
                  <c:v>1047043816</c:v>
                </c:pt>
                <c:pt idx="14">
                  <c:v>1125646378</c:v>
                </c:pt>
                <c:pt idx="15">
                  <c:v>1057011897.39403</c:v>
                </c:pt>
                <c:pt idx="16">
                  <c:v>1040517676</c:v>
                </c:pt>
                <c:pt idx="17">
                  <c:v>1088545995.1800001</c:v>
                </c:pt>
                <c:pt idx="18">
                  <c:v>1086724367.6499999</c:v>
                </c:pt>
                <c:pt idx="19">
                  <c:v>1054771617.86</c:v>
                </c:pt>
                <c:pt idx="20">
                  <c:v>1029249205</c:v>
                </c:pt>
                <c:pt idx="21">
                  <c:v>1069261872</c:v>
                </c:pt>
                <c:pt idx="22">
                  <c:v>1039295012</c:v>
                </c:pt>
                <c:pt idx="23">
                  <c:v>1131725913</c:v>
                </c:pt>
              </c:numCache>
            </c:numRef>
          </c:val>
          <c:extLst>
            <c:ext xmlns:c16="http://schemas.microsoft.com/office/drawing/2014/chart" uri="{C3380CC4-5D6E-409C-BE32-E72D297353CC}">
              <c16:uniqueId val="{00000009-30B9-4D88-BA63-E21630858FC5}"/>
            </c:ext>
          </c:extLst>
        </c:ser>
        <c:dLbls>
          <c:showLegendKey val="0"/>
          <c:showVal val="0"/>
          <c:showCatName val="0"/>
          <c:showSerName val="0"/>
          <c:showPercent val="0"/>
          <c:showBubbleSize val="0"/>
        </c:dLbls>
        <c:gapWidth val="150"/>
        <c:shape val="box"/>
        <c:axId val="457582992"/>
        <c:axId val="1"/>
        <c:axId val="0"/>
      </c:bar3DChart>
      <c:catAx>
        <c:axId val="457582992"/>
        <c:scaling>
          <c:orientation val="minMax"/>
        </c:scaling>
        <c:delete val="0"/>
        <c:axPos val="b"/>
        <c:numFmt formatCode="General"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ln w="6350">
            <a:noFill/>
          </a:ln>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PE"/>
          </a:p>
        </c:txPr>
        <c:crossAx val="4575829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500" b="0" i="0" u="none" strike="noStrike" kern="1200" baseline="0">
                <a:solidFill>
                  <a:schemeClr val="tx1">
                    <a:lumMod val="65000"/>
                    <a:lumOff val="35000"/>
                  </a:schemeClr>
                </a:solidFill>
                <a:latin typeface="+mn-lt"/>
                <a:ea typeface="+mn-ea"/>
                <a:cs typeface="+mn-cs"/>
              </a:defRPr>
            </a:pPr>
            <a:endParaRPr lang="es-PE"/>
          </a:p>
        </c:txPr>
      </c:dTable>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P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s-MX" sz="1800" b="1" dirty="0">
                <a:effectLst/>
              </a:rPr>
              <a:t>Comportamiento de la cantidad de aportantes titulares en la pandemia 2020-2021</a:t>
            </a:r>
          </a:p>
          <a:p>
            <a:pPr>
              <a:defRPr b="1"/>
            </a:pPr>
            <a:r>
              <a:rPr lang="es-MX" sz="1800" b="1" dirty="0">
                <a:effectLst/>
              </a:rPr>
              <a:t>(En unidades de aportantes)</a:t>
            </a:r>
          </a:p>
        </c:rich>
      </c:tx>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lineChart>
        <c:grouping val="stacked"/>
        <c:varyColors val="0"/>
        <c:ser>
          <c:idx val="0"/>
          <c:order val="0"/>
          <c:tx>
            <c:strRef>
              <c:f>Hoja1!$B$1</c:f>
              <c:strCache>
                <c:ptCount val="1"/>
                <c:pt idx="0">
                  <c:v>Aportantes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9085904458104338E-2"/>
                  <c:y val="-3.978428080319899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9B1-41B4-887F-CE95BB02EEE9}"/>
                </c:ext>
              </c:extLst>
            </c:dLbl>
            <c:dLbl>
              <c:idx val="2"/>
              <c:layout>
                <c:manualLayout>
                  <c:x val="-5.6870108039745966E-2"/>
                  <c:y val="4.612261605061561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9B1-41B4-887F-CE95BB02EEE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s-PE"/>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Hoja1!$A$2:$A$7</c:f>
              <c:numCache>
                <c:formatCode>m/d/yyyy</c:formatCode>
                <c:ptCount val="6"/>
                <c:pt idx="0">
                  <c:v>43921</c:v>
                </c:pt>
                <c:pt idx="1">
                  <c:v>44012</c:v>
                </c:pt>
                <c:pt idx="2">
                  <c:v>44104</c:v>
                </c:pt>
                <c:pt idx="3">
                  <c:v>44196</c:v>
                </c:pt>
                <c:pt idx="4">
                  <c:v>44286</c:v>
                </c:pt>
                <c:pt idx="5">
                  <c:v>44377</c:v>
                </c:pt>
              </c:numCache>
            </c:numRef>
          </c:cat>
          <c:val>
            <c:numRef>
              <c:f>Hoja1!$B$2:$B$7</c:f>
              <c:numCache>
                <c:formatCode>#,##0</c:formatCode>
                <c:ptCount val="6"/>
                <c:pt idx="0">
                  <c:v>5473301</c:v>
                </c:pt>
                <c:pt idx="1">
                  <c:v>5082481</c:v>
                </c:pt>
                <c:pt idx="2">
                  <c:v>4912922</c:v>
                </c:pt>
                <c:pt idx="3">
                  <c:v>5276262</c:v>
                </c:pt>
                <c:pt idx="4">
                  <c:v>5252006</c:v>
                </c:pt>
                <c:pt idx="5">
                  <c:v>5332964</c:v>
                </c:pt>
              </c:numCache>
            </c:numRef>
          </c:val>
          <c:smooth val="0"/>
          <c:extLst>
            <c:ext xmlns:c16="http://schemas.microsoft.com/office/drawing/2014/chart" uri="{C3380CC4-5D6E-409C-BE32-E72D297353CC}">
              <c16:uniqueId val="{00000000-B9B1-41B4-887F-CE95BB02EEE9}"/>
            </c:ext>
          </c:extLst>
        </c:ser>
        <c:dLbls>
          <c:showLegendKey val="0"/>
          <c:showVal val="0"/>
          <c:showCatName val="0"/>
          <c:showSerName val="0"/>
          <c:showPercent val="0"/>
          <c:showBubbleSize val="0"/>
        </c:dLbls>
        <c:marker val="1"/>
        <c:smooth val="0"/>
        <c:axId val="1051966936"/>
        <c:axId val="1051968904"/>
      </c:lineChart>
      <c:dateAx>
        <c:axId val="1051966936"/>
        <c:scaling>
          <c:orientation val="minMax"/>
        </c:scaling>
        <c:delete val="1"/>
        <c:axPos val="b"/>
        <c:numFmt formatCode="m/d/yyyy" sourceLinked="1"/>
        <c:majorTickMark val="none"/>
        <c:minorTickMark val="none"/>
        <c:tickLblPos val="nextTo"/>
        <c:crossAx val="1051968904"/>
        <c:crosses val="autoZero"/>
        <c:auto val="0"/>
        <c:lblOffset val="100"/>
        <c:baseTimeUnit val="months"/>
      </c:dateAx>
      <c:valAx>
        <c:axId val="1051968904"/>
        <c:scaling>
          <c:orientation val="minMax"/>
          <c:max val="5600000"/>
          <c:min val="47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051966936"/>
        <c:crossesAt val="43891"/>
        <c:crossBetween val="between"/>
      </c:valAx>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10778692346751E-2"/>
          <c:y val="0.23205034517891338"/>
          <c:w val="0.37179222033014292"/>
          <c:h val="0.60505805680959823"/>
        </c:manualLayout>
      </c:layout>
      <c:pieChart>
        <c:varyColors val="1"/>
        <c:ser>
          <c:idx val="0"/>
          <c:order val="0"/>
          <c:tx>
            <c:strRef>
              <c:f>Hoja1!$B$1</c:f>
              <c:strCache>
                <c:ptCount val="1"/>
                <c:pt idx="0">
                  <c:v>Importe</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5EB7-48E7-870E-58D9A43C83B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EB7-48E7-870E-58D9A43C83B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EB7-48E7-870E-58D9A43C83B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5EB7-48E7-870E-58D9A43C83B9}"/>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5EB7-48E7-870E-58D9A43C83B9}"/>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5EB7-48E7-870E-58D9A43C83B9}"/>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5EB7-48E7-870E-58D9A43C83B9}"/>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5EB7-48E7-870E-58D9A43C83B9}"/>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5EB7-48E7-870E-58D9A43C83B9}"/>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5EB7-48E7-870E-58D9A43C83B9}"/>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15EB-4747-9AFB-CD2718692004}"/>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A-15EB-4747-9AFB-CD2718692004}"/>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15EB-4747-9AFB-CD2718692004}"/>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C-15EB-4747-9AFB-CD2718692004}"/>
              </c:ext>
            </c:extLst>
          </c:dPt>
          <c:dPt>
            <c:idx val="14"/>
            <c:bubble3D val="0"/>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15EB-4747-9AFB-CD2718692004}"/>
              </c:ext>
            </c:extLst>
          </c:dPt>
          <c:dPt>
            <c:idx val="15"/>
            <c:bubble3D val="0"/>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E-15EB-4747-9AFB-CD2718692004}"/>
              </c:ext>
            </c:extLst>
          </c:dPt>
          <c:dLbls>
            <c:dLbl>
              <c:idx val="0"/>
              <c:layout>
                <c:manualLayout>
                  <c:x val="-0.14514695765667754"/>
                  <c:y val="-8.0313383807332203E-2"/>
                </c:manualLayout>
              </c:layout>
              <c:tx>
                <c:rich>
                  <a:bodyPr/>
                  <a:lstStyle/>
                  <a:p>
                    <a:fld id="{ABFFC4B0-EBCE-4792-BC43-2654FF90A29F}" type="CELLRANGE">
                      <a:rPr lang="fr-FR" b="1"/>
                      <a:pPr/>
                      <a:t>[CELLRANGE]</a:t>
                    </a:fld>
                    <a:endParaRPr lang="fr-FR" b="1"/>
                  </a:p>
                  <a:p>
                    <a:fld id="{D94D46A4-2E49-44ED-B9D1-C20D6888A37B}" type="CATEGORYNAME">
                      <a:rPr lang="fr-FR" b="1"/>
                      <a:pPr/>
                      <a:t>[NOMBRE DE CATEGORÍA]</a:t>
                    </a:fld>
                    <a:endParaRPr lang="fr-FR" b="1"/>
                  </a:p>
                  <a:p>
                    <a:fld id="{95052976-268C-4F21-A776-B953E5594111}"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5EB7-48E7-870E-58D9A43C83B9}"/>
                </c:ext>
              </c:extLst>
            </c:dLbl>
            <c:dLbl>
              <c:idx val="1"/>
              <c:layout>
                <c:manualLayout>
                  <c:x val="-6.1473306471125429E-2"/>
                  <c:y val="-0.12939378502292409"/>
                </c:manualLayout>
              </c:layout>
              <c:tx>
                <c:rich>
                  <a:bodyPr/>
                  <a:lstStyle/>
                  <a:p>
                    <a:fld id="{BECC1D76-6FC4-448C-B9C0-8FF8665871D6}" type="CELLRANGE">
                      <a:rPr lang="pt-BR" b="1"/>
                      <a:pPr/>
                      <a:t>[CELLRANGE]</a:t>
                    </a:fld>
                    <a:endParaRPr lang="pt-BR" b="1"/>
                  </a:p>
                  <a:p>
                    <a:fld id="{3DA98811-8CE2-4273-8F15-8D807ABE7A7C}" type="CATEGORYNAME">
                      <a:rPr lang="pt-BR" b="1"/>
                      <a:pPr/>
                      <a:t>[NOMBRE DE CATEGORÍA]</a:t>
                    </a:fld>
                    <a:endParaRPr lang="pt-BR" b="1"/>
                  </a:p>
                  <a:p>
                    <a:fld id="{CB876148-9C04-4977-BB43-0F1856A7DF12}" type="VALUE">
                      <a:rPr lang="pt-B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EB7-48E7-870E-58D9A43C83B9}"/>
                </c:ext>
              </c:extLst>
            </c:dLbl>
            <c:dLbl>
              <c:idx val="2"/>
              <c:layout>
                <c:manualLayout>
                  <c:x val="-1.3931566312699373E-2"/>
                  <c:y val="-6.2108489820296167E-2"/>
                </c:manualLayout>
              </c:layout>
              <c:tx>
                <c:rich>
                  <a:bodyPr/>
                  <a:lstStyle/>
                  <a:p>
                    <a:fld id="{80848870-4254-4245-8858-3E6C54E423A0}" type="CELLRANGE">
                      <a:rPr lang="pt-BR" b="1"/>
                      <a:pPr/>
                      <a:t>[CELLRANGE]</a:t>
                    </a:fld>
                    <a:endParaRPr lang="pt-BR" b="1"/>
                  </a:p>
                  <a:p>
                    <a:fld id="{032FE36A-2C70-464B-893C-6A09EC62200C}" type="CATEGORYNAME">
                      <a:rPr lang="pt-BR" b="1"/>
                      <a:pPr/>
                      <a:t>[NOMBRE DE CATEGORÍA]</a:t>
                    </a:fld>
                    <a:endParaRPr lang="pt-BR" b="1"/>
                  </a:p>
                  <a:p>
                    <a:fld id="{1B5F0284-F459-453A-B27F-187BA93464D7}" type="VALUE">
                      <a:rPr lang="pt-B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5EB7-48E7-870E-58D9A43C83B9}"/>
                </c:ext>
              </c:extLst>
            </c:dLbl>
            <c:dLbl>
              <c:idx val="3"/>
              <c:layout>
                <c:manualLayout>
                  <c:x val="0.13297206323766617"/>
                  <c:y val="-0.1026226570871467"/>
                </c:manualLayout>
              </c:layout>
              <c:tx>
                <c:rich>
                  <a:bodyPr/>
                  <a:lstStyle/>
                  <a:p>
                    <a:fld id="{C1E6DB25-08AA-4F4C-8A1F-ECF37ABA6495}" type="CELLRANGE">
                      <a:rPr lang="fr-FR" b="1"/>
                      <a:pPr/>
                      <a:t>[CELLRANGE]</a:t>
                    </a:fld>
                    <a:endParaRPr lang="fr-FR" b="1"/>
                  </a:p>
                  <a:p>
                    <a:fld id="{0A87E672-A119-4009-9A6E-7D963972D20A}" type="CATEGORYNAME">
                      <a:rPr lang="fr-FR" b="1"/>
                      <a:pPr/>
                      <a:t>[NOMBRE DE CATEGORÍA]</a:t>
                    </a:fld>
                    <a:endParaRPr lang="fr-FR" b="1"/>
                  </a:p>
                  <a:p>
                    <a:fld id="{5CD212BA-1284-4AB4-B9F4-D9394A183AD7}"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5EB7-48E7-870E-58D9A43C83B9}"/>
                </c:ext>
              </c:extLst>
            </c:dLbl>
            <c:dLbl>
              <c:idx val="4"/>
              <c:layout>
                <c:manualLayout>
                  <c:x val="5.4404764162573199E-2"/>
                  <c:y val="6.989829079347234E-3"/>
                </c:manualLayout>
              </c:layout>
              <c:tx>
                <c:rich>
                  <a:bodyPr/>
                  <a:lstStyle/>
                  <a:p>
                    <a:fld id="{4632D06D-EA0D-46E2-A3F9-194B04BB0A3F}" type="CELLRANGE">
                      <a:rPr lang="fr-FR" b="1"/>
                      <a:pPr/>
                      <a:t>[CELLRANGE]</a:t>
                    </a:fld>
                    <a:endParaRPr lang="fr-FR" b="1"/>
                  </a:p>
                  <a:p>
                    <a:fld id="{D166123B-0E57-44E2-8087-8F46B862EA6E}" type="CATEGORYNAME">
                      <a:rPr lang="fr-FR" b="1"/>
                      <a:pPr/>
                      <a:t>[NOMBRE DE CATEGORÍA]</a:t>
                    </a:fld>
                    <a:endParaRPr lang="fr-FR" b="1"/>
                  </a:p>
                  <a:p>
                    <a:fld id="{363CB712-CD26-47D2-8025-5B5D0506DFA1}"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5EB7-48E7-870E-58D9A43C83B9}"/>
                </c:ext>
              </c:extLst>
            </c:dLbl>
            <c:dLbl>
              <c:idx val="5"/>
              <c:layout>
                <c:manualLayout>
                  <c:x val="0.13354942640507911"/>
                  <c:y val="-3.3024750996890754E-5"/>
                </c:manualLayout>
              </c:layout>
              <c:tx>
                <c:rich>
                  <a:bodyPr/>
                  <a:lstStyle/>
                  <a:p>
                    <a:fld id="{CFECC82F-2367-46CD-9634-56215FC6C99A}" type="CELLRANGE">
                      <a:rPr lang="fr-FR" b="1"/>
                      <a:pPr/>
                      <a:t>[CELLRANGE]</a:t>
                    </a:fld>
                    <a:endParaRPr lang="fr-FR" b="1"/>
                  </a:p>
                  <a:p>
                    <a:fld id="{358DA7F5-34BA-4B70-98E1-C6FEB1186C51}" type="CATEGORYNAME">
                      <a:rPr lang="fr-FR" b="1"/>
                      <a:pPr/>
                      <a:t>[NOMBRE DE CATEGORÍA]</a:t>
                    </a:fld>
                    <a:endParaRPr lang="fr-FR" b="1"/>
                  </a:p>
                  <a:p>
                    <a:fld id="{7C0F85D3-BD02-4DE5-A7CC-0AB873CA4C56}"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EB7-48E7-870E-58D9A43C83B9}"/>
                </c:ext>
              </c:extLst>
            </c:dLbl>
            <c:dLbl>
              <c:idx val="6"/>
              <c:layout>
                <c:manualLayout>
                  <c:x val="2.2200344714426685E-2"/>
                  <c:y val="-4.4618546559629813E-3"/>
                </c:manualLayout>
              </c:layout>
              <c:tx>
                <c:rich>
                  <a:bodyPr/>
                  <a:lstStyle/>
                  <a:p>
                    <a:fld id="{64FA5D81-7642-4AEF-95A3-B2E8BDAF408E}" type="CELLRANGE">
                      <a:rPr lang="fr-FR" b="1"/>
                      <a:pPr/>
                      <a:t>[CELLRANGE]</a:t>
                    </a:fld>
                    <a:endParaRPr lang="fr-FR" b="1"/>
                  </a:p>
                  <a:p>
                    <a:fld id="{01AE33DE-1E38-4361-8B32-50775D4D956F}" type="CATEGORYNAME">
                      <a:rPr lang="fr-FR" b="1"/>
                      <a:pPr/>
                      <a:t>[NOMBRE DE CATEGORÍA]</a:t>
                    </a:fld>
                    <a:endParaRPr lang="fr-FR" b="1"/>
                  </a:p>
                  <a:p>
                    <a:fld id="{4B5BC573-37C6-42CC-8810-CBED79310C6F}"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5EB7-48E7-870E-58D9A43C83B9}"/>
                </c:ext>
              </c:extLst>
            </c:dLbl>
            <c:dLbl>
              <c:idx val="7"/>
              <c:layout>
                <c:manualLayout>
                  <c:x val="0.13001561502329598"/>
                  <c:y val="1.3385563967888699E-2"/>
                </c:manualLayout>
              </c:layout>
              <c:tx>
                <c:rich>
                  <a:bodyPr/>
                  <a:lstStyle/>
                  <a:p>
                    <a:fld id="{16AA7D0B-51A4-4D3F-9535-4666EE742023}" type="CELLRANGE">
                      <a:rPr lang="fr-FR" b="1"/>
                      <a:pPr/>
                      <a:t>[CELLRANGE]</a:t>
                    </a:fld>
                    <a:endParaRPr lang="fr-FR" b="1"/>
                  </a:p>
                  <a:p>
                    <a:fld id="{B7DD5369-48B2-4721-89CD-610DE29D687B}" type="CATEGORYNAME">
                      <a:rPr lang="fr-FR" b="1"/>
                      <a:pPr/>
                      <a:t>[NOMBRE DE CATEGORÍA]</a:t>
                    </a:fld>
                    <a:endParaRPr lang="fr-FR" b="1"/>
                  </a:p>
                  <a:p>
                    <a:fld id="{583FEB7C-A7E0-4685-BEE3-8AD62F315F63}"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5EB7-48E7-870E-58D9A43C83B9}"/>
                </c:ext>
              </c:extLst>
            </c:dLbl>
            <c:dLbl>
              <c:idx val="8"/>
              <c:layout>
                <c:manualLayout>
                  <c:x val="4.0212506846299782E-2"/>
                  <c:y val="6.0598134452895733E-2"/>
                </c:manualLayout>
              </c:layout>
              <c:tx>
                <c:rich>
                  <a:bodyPr/>
                  <a:lstStyle/>
                  <a:p>
                    <a:fld id="{FB7B5990-61C4-40FF-8B8C-BA8A98831578}" type="CELLRANGE">
                      <a:rPr lang="fr-FR" b="1"/>
                      <a:pPr/>
                      <a:t>[CELLRANGE]</a:t>
                    </a:fld>
                    <a:endParaRPr lang="fr-FR" b="1"/>
                  </a:p>
                  <a:p>
                    <a:fld id="{16CA9BAF-907C-4148-8C0A-AAF754BC2591}" type="CATEGORYNAME">
                      <a:rPr lang="fr-FR" b="1"/>
                      <a:pPr/>
                      <a:t>[NOMBRE DE CATEGORÍA]</a:t>
                    </a:fld>
                    <a:endParaRPr lang="fr-FR" b="1"/>
                  </a:p>
                  <a:p>
                    <a:fld id="{5DB3606F-EF23-46DD-9E63-4BAB47B0933D}"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5EB7-48E7-870E-58D9A43C83B9}"/>
                </c:ext>
              </c:extLst>
            </c:dLbl>
            <c:dLbl>
              <c:idx val="9"/>
              <c:layout>
                <c:manualLayout>
                  <c:x val="0.11316070025649558"/>
                  <c:y val="8.9237093119257996E-2"/>
                </c:manualLayout>
              </c:layout>
              <c:tx>
                <c:rich>
                  <a:bodyPr/>
                  <a:lstStyle/>
                  <a:p>
                    <a:fld id="{4FFD653E-5B9D-4A6D-B166-512FCED9BC25}" type="CELLRANGE">
                      <a:rPr lang="fr-FR" b="1"/>
                      <a:pPr/>
                      <a:t>[CELLRANGE]</a:t>
                    </a:fld>
                    <a:endParaRPr lang="fr-FR" b="1"/>
                  </a:p>
                  <a:p>
                    <a:fld id="{415DB937-3DAB-4CA9-BA30-4827E323C8F3}" type="CATEGORYNAME">
                      <a:rPr lang="fr-FR" b="1"/>
                      <a:pPr/>
                      <a:t>[NOMBRE DE CATEGORÍA]</a:t>
                    </a:fld>
                    <a:endParaRPr lang="fr-FR" b="1"/>
                  </a:p>
                  <a:p>
                    <a:fld id="{D5446FBA-2F9B-41BD-9E0C-96B3F187FE3C}" type="VALUE">
                      <a:rPr lang="fr-FR" b="1"/>
                      <a:pPr/>
                      <a:t>[VALOR]</a:t>
                    </a:fld>
                    <a:endParaRPr lang="es-PE"/>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5EB7-48E7-870E-58D9A43C83B9}"/>
                </c:ext>
              </c:extLst>
            </c:dLbl>
            <c:dLbl>
              <c:idx val="10"/>
              <c:layout>
                <c:manualLayout>
                  <c:x val="0.1069259889952368"/>
                  <c:y val="9.5929875103202347E-2"/>
                </c:manualLayout>
              </c:layout>
              <c:tx>
                <c:rich>
                  <a:bodyPr/>
                  <a:lstStyle/>
                  <a:p>
                    <a:fld id="{49CA8F4C-D6B6-4024-9A64-261DB5F141E4}" type="CELLRANGE">
                      <a:rPr lang="en-US" baseline="0"/>
                      <a:pPr/>
                      <a:t>[CELLRANGE]</a:t>
                    </a:fld>
                    <a:r>
                      <a:rPr lang="en-US" baseline="0"/>
                      <a:t>
</a:t>
                    </a:r>
                    <a:fld id="{01663DB3-F3CA-43DE-8D87-2E122BBF5263}" type="CATEGORYNAME">
                      <a:rPr lang="en-US" baseline="0"/>
                      <a:pPr/>
                      <a:t>[NOMBRE DE CATEGORÍA]</a:t>
                    </a:fld>
                    <a:r>
                      <a:rPr lang="en-US" baseline="0"/>
                      <a:t>
</a:t>
                    </a:r>
                    <a:fld id="{C0DE8B09-2DC1-4856-A731-C7DAAB07BB8D}" type="VALUE">
                      <a:rPr lang="en-US" baseline="0"/>
                      <a:pPr/>
                      <a:t>[VALOR]</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9-15EB-4747-9AFB-CD2718692004}"/>
                </c:ext>
              </c:extLst>
            </c:dLbl>
            <c:dLbl>
              <c:idx val="11"/>
              <c:layout>
                <c:manualLayout>
                  <c:x val="0.11103852703351504"/>
                  <c:y val="0.14724120364677554"/>
                </c:manualLayout>
              </c:layout>
              <c:tx>
                <c:rich>
                  <a:bodyPr/>
                  <a:lstStyle/>
                  <a:p>
                    <a:fld id="{28DFCC77-F7DB-48EB-99D4-3B0DB6520DA6}" type="CELLRANGE">
                      <a:rPr lang="en-US" baseline="0"/>
                      <a:pPr/>
                      <a:t>[CELLRANGE]</a:t>
                    </a:fld>
                    <a:r>
                      <a:rPr lang="en-US" baseline="0"/>
                      <a:t>
</a:t>
                    </a:r>
                    <a:fld id="{A4EECBA0-433F-4F19-9A15-68EBD29E3F22}" type="CATEGORYNAME">
                      <a:rPr lang="en-US" baseline="0"/>
                      <a:pPr/>
                      <a:t>[NOMBRE DE CATEGORÍA]</a:t>
                    </a:fld>
                    <a:r>
                      <a:rPr lang="en-US" baseline="0"/>
                      <a:t>
</a:t>
                    </a:r>
                    <a:fld id="{8A1DE50E-F263-4AC0-B888-8179E4DDC600}" type="VALUE">
                      <a:rPr lang="en-US" baseline="0"/>
                      <a:pPr/>
                      <a:t>[VALOR]</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A-15EB-4747-9AFB-CD2718692004}"/>
                </c:ext>
              </c:extLst>
            </c:dLbl>
            <c:dLbl>
              <c:idx val="12"/>
              <c:layout>
                <c:manualLayout>
                  <c:x val="-1.6450152153113354E-2"/>
                  <c:y val="4.0156691903665935E-2"/>
                </c:manualLayout>
              </c:layout>
              <c:tx>
                <c:rich>
                  <a:bodyPr/>
                  <a:lstStyle/>
                  <a:p>
                    <a:fld id="{EDB67E0D-D6FD-42A5-8B88-6375F7BB9275}" type="CELLRANGE">
                      <a:rPr lang="en-US" baseline="0"/>
                      <a:pPr/>
                      <a:t>[CELLRANGE]</a:t>
                    </a:fld>
                    <a:r>
                      <a:rPr lang="en-US" baseline="0"/>
                      <a:t>
</a:t>
                    </a:r>
                    <a:fld id="{4B425F89-095A-4C2C-96A1-B5AE0952EB54}" type="CATEGORYNAME">
                      <a:rPr lang="en-US" baseline="0"/>
                      <a:pPr/>
                      <a:t>[NOMBRE DE CATEGORÍA]</a:t>
                    </a:fld>
                    <a:r>
                      <a:rPr lang="en-US" baseline="0"/>
                      <a:t>
</a:t>
                    </a:r>
                    <a:fld id="{3F63474B-2126-4618-8590-4AD8F787EE52}" type="VALUE">
                      <a:rPr lang="en-US" baseline="0"/>
                      <a:pPr/>
                      <a:t>[VALOR]</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B-15EB-4747-9AFB-CD2718692004}"/>
                </c:ext>
              </c:extLst>
            </c:dLbl>
            <c:dLbl>
              <c:idx val="13"/>
              <c:layout>
                <c:manualLayout>
                  <c:x val="-5.4833840510377894E-2"/>
                  <c:y val="9.1468020447239451E-2"/>
                </c:manualLayout>
              </c:layout>
              <c:tx>
                <c:rich>
                  <a:bodyPr/>
                  <a:lstStyle/>
                  <a:p>
                    <a:fld id="{FA2BEF72-2EF2-40E1-AD09-C2D271C418FE}" type="CELLRANGE">
                      <a:rPr lang="en-US" baseline="0"/>
                      <a:pPr/>
                      <a:t>[CELLRANGE]</a:t>
                    </a:fld>
                    <a:r>
                      <a:rPr lang="en-US" baseline="0"/>
                      <a:t>
</a:t>
                    </a:r>
                    <a:fld id="{EC3EF727-EBD3-4B3B-B48C-CE8553FEE813}" type="CATEGORYNAME">
                      <a:rPr lang="en-US" baseline="0"/>
                      <a:pPr/>
                      <a:t>[NOMBRE DE CATEGORÍA]</a:t>
                    </a:fld>
                    <a:r>
                      <a:rPr lang="en-US" baseline="0"/>
                      <a:t>
</a:t>
                    </a:r>
                    <a:fld id="{D84DB97A-859F-4C48-8383-4BD8A2D69073}" type="VALUE">
                      <a:rPr lang="en-US" baseline="0"/>
                      <a:pPr/>
                      <a:t>[VALOR]</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C-15EB-4747-9AFB-CD2718692004}"/>
                </c:ext>
              </c:extLst>
            </c:dLbl>
            <c:dLbl>
              <c:idx val="14"/>
              <c:layout>
                <c:manualLayout>
                  <c:x val="-0.18506421172252518"/>
                  <c:y val="5.5773183199536246E-2"/>
                </c:manualLayout>
              </c:layout>
              <c:tx>
                <c:rich>
                  <a:bodyPr/>
                  <a:lstStyle/>
                  <a:p>
                    <a:fld id="{3822F47D-227C-402C-9314-D1FBBDF62F30}" type="CELLRANGE">
                      <a:rPr lang="en-US" baseline="0"/>
                      <a:pPr/>
                      <a:t>[CELLRANGE]</a:t>
                    </a:fld>
                    <a:r>
                      <a:rPr lang="en-US" baseline="0"/>
                      <a:t>
</a:t>
                    </a:r>
                    <a:fld id="{E32A7FD7-08AE-4DE7-A9F1-30FE61DB6402}" type="CATEGORYNAME">
                      <a:rPr lang="en-US" baseline="0"/>
                      <a:pPr/>
                      <a:t>[NOMBRE DE CATEGORÍA]</a:t>
                    </a:fld>
                    <a:r>
                      <a:rPr lang="en-US" baseline="0"/>
                      <a:t>
</a:t>
                    </a:r>
                    <a:fld id="{B2D83700-03C0-4394-8566-90E0B3732948}" type="VALUE">
                      <a:rPr lang="en-US" baseline="0"/>
                      <a:pPr/>
                      <a:t>[VALOR]</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D-15EB-4747-9AFB-CD2718692004}"/>
                </c:ext>
              </c:extLst>
            </c:dLbl>
            <c:dLbl>
              <c:idx val="15"/>
              <c:layout>
                <c:manualLayout>
                  <c:x val="-0.11529829751992973"/>
                  <c:y val="4.461854655962897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fld id="{E0ED2EDF-54CD-4A38-83DF-F943D6938644}" type="CELLRANGE">
                      <a:rPr lang="en-US" sz="1200" baseline="0">
                        <a:solidFill>
                          <a:schemeClr val="tx1"/>
                        </a:solidFill>
                      </a:rPr>
                      <a:pPr>
                        <a:defRPr b="1">
                          <a:solidFill>
                            <a:schemeClr val="tx1"/>
                          </a:solidFill>
                        </a:defRPr>
                      </a:pPr>
                      <a:t>[CELLRANGE]</a:t>
                    </a:fld>
                    <a:r>
                      <a:rPr lang="en-US" sz="1200" baseline="0">
                        <a:solidFill>
                          <a:schemeClr val="tx1"/>
                        </a:solidFill>
                      </a:rPr>
                      <a:t>
</a:t>
                    </a:r>
                    <a:fld id="{D4A86A40-7F66-49D3-A394-5EA8193778C6}" type="CATEGORYNAME">
                      <a:rPr lang="en-US" sz="1200" baseline="0">
                        <a:solidFill>
                          <a:schemeClr val="tx1"/>
                        </a:solidFill>
                      </a:rPr>
                      <a:pPr>
                        <a:defRPr b="1">
                          <a:solidFill>
                            <a:schemeClr val="tx1"/>
                          </a:solidFill>
                        </a:defRPr>
                      </a:pPr>
                      <a:t>[NOMBRE DE CATEGORÍA]</a:t>
                    </a:fld>
                    <a:r>
                      <a:rPr lang="en-US" sz="1200" baseline="0">
                        <a:solidFill>
                          <a:schemeClr val="tx1"/>
                        </a:solidFill>
                      </a:rPr>
                      <a:t>
</a:t>
                    </a:r>
                    <a:fld id="{E74287CA-DA41-4F5F-A868-264387E272B5}" type="VALUE">
                      <a:rPr lang="en-US" sz="1200" baseline="0">
                        <a:solidFill>
                          <a:schemeClr val="tx1"/>
                        </a:solidFill>
                      </a:rPr>
                      <a:pPr>
                        <a:defRPr b="1">
                          <a:solidFill>
                            <a:schemeClr val="tx1"/>
                          </a:solidFill>
                        </a:defRPr>
                      </a:pPr>
                      <a:t>[VALOR]</a:t>
                    </a:fld>
                    <a:endParaRPr lang="en-US" sz="1200" baseline="0">
                      <a:solidFill>
                        <a:schemeClr val="tx1"/>
                      </a:solidFill>
                    </a:endParaRP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PE"/>
                </a:p>
              </c:txPr>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2E-15EB-4747-9AFB-CD2718692004}"/>
                </c:ext>
              </c:extLst>
            </c:dLbl>
            <c:dLbl>
              <c:idx val="16"/>
              <c:layout>
                <c:manualLayout>
                  <c:x val="-9.5959220893161237E-2"/>
                  <c:y val="4.684947388761042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2F-15EB-4747-9AFB-CD271869200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Hoja1!$A$2:$A$17</c:f>
              <c:strCache>
                <c:ptCount val="16"/>
                <c:pt idx="0">
                  <c:v>DU N° 030-2020</c:v>
                </c:pt>
                <c:pt idx="1">
                  <c:v>DS N° 93-2020-EF</c:v>
                </c:pt>
                <c:pt idx="2">
                  <c:v>DS N° 202-2020-EF</c:v>
                </c:pt>
                <c:pt idx="3">
                  <c:v>DU N° 308-2020-EF</c:v>
                </c:pt>
                <c:pt idx="4">
                  <c:v>DU N° 138-2020</c:v>
                </c:pt>
                <c:pt idx="5">
                  <c:v>DU N° 055-2020</c:v>
                </c:pt>
                <c:pt idx="6">
                  <c:v>DU N° 080-2020</c:v>
                </c:pt>
                <c:pt idx="7">
                  <c:v>DU N° 093-2020</c:v>
                </c:pt>
                <c:pt idx="8">
                  <c:v>DU N° 103-2020</c:v>
                </c:pt>
                <c:pt idx="9">
                  <c:v>DU N° 113-2020</c:v>
                </c:pt>
                <c:pt idx="10">
                  <c:v>DU N° 131-2020</c:v>
                </c:pt>
                <c:pt idx="11">
                  <c:v>DS N° 307-2020-EF</c:v>
                </c:pt>
                <c:pt idx="12">
                  <c:v>DU N° 38-2020</c:v>
                </c:pt>
                <c:pt idx="13">
                  <c:v>DS N° 346-2020-EF</c:v>
                </c:pt>
                <c:pt idx="14">
                  <c:v>DU N° 127-2020</c:v>
                </c:pt>
                <c:pt idx="15">
                  <c:v>DU N° 026-2020</c:v>
                </c:pt>
              </c:strCache>
            </c:strRef>
          </c:cat>
          <c:val>
            <c:numRef>
              <c:f>Hoja1!$B$2:$B$17</c:f>
              <c:numCache>
                <c:formatCode>#,##0</c:formatCode>
                <c:ptCount val="16"/>
                <c:pt idx="0">
                  <c:v>28441703</c:v>
                </c:pt>
                <c:pt idx="1">
                  <c:v>28441703</c:v>
                </c:pt>
                <c:pt idx="2">
                  <c:v>28441703</c:v>
                </c:pt>
                <c:pt idx="3">
                  <c:v>26972495</c:v>
                </c:pt>
                <c:pt idx="4">
                  <c:v>34678919</c:v>
                </c:pt>
                <c:pt idx="5">
                  <c:v>74000000</c:v>
                </c:pt>
                <c:pt idx="6">
                  <c:v>38460835</c:v>
                </c:pt>
                <c:pt idx="7">
                  <c:v>11783880</c:v>
                </c:pt>
                <c:pt idx="8">
                  <c:v>24923264</c:v>
                </c:pt>
                <c:pt idx="9">
                  <c:v>87965965</c:v>
                </c:pt>
                <c:pt idx="10">
                  <c:v>42350526</c:v>
                </c:pt>
                <c:pt idx="11">
                  <c:v>38810229</c:v>
                </c:pt>
                <c:pt idx="12">
                  <c:v>69830074</c:v>
                </c:pt>
                <c:pt idx="13">
                  <c:v>46136382</c:v>
                </c:pt>
                <c:pt idx="14">
                  <c:v>807670067</c:v>
                </c:pt>
                <c:pt idx="15">
                  <c:v>10502595</c:v>
                </c:pt>
              </c:numCache>
            </c:numRef>
          </c:val>
          <c:extLst>
            <c:ext xmlns:c15="http://schemas.microsoft.com/office/drawing/2012/chart" uri="{02D57815-91ED-43cb-92C2-25804820EDAC}">
              <c15:datalabelsRange>
                <c15:f>Hoja1!$C$2:$C$18</c15:f>
                <c15:dlblRangeCache>
                  <c:ptCount val="17"/>
                  <c:pt idx="0">
                    <c:v>2%</c:v>
                  </c:pt>
                  <c:pt idx="1">
                    <c:v>2%</c:v>
                  </c:pt>
                  <c:pt idx="2">
                    <c:v>2%</c:v>
                  </c:pt>
                  <c:pt idx="3">
                    <c:v>2%</c:v>
                  </c:pt>
                  <c:pt idx="4">
                    <c:v>2%</c:v>
                  </c:pt>
                  <c:pt idx="5">
                    <c:v>5%</c:v>
                  </c:pt>
                  <c:pt idx="6">
                    <c:v>3%</c:v>
                  </c:pt>
                  <c:pt idx="7">
                    <c:v>1%</c:v>
                  </c:pt>
                  <c:pt idx="8">
                    <c:v>2%</c:v>
                  </c:pt>
                  <c:pt idx="9">
                    <c:v>6%</c:v>
                  </c:pt>
                  <c:pt idx="10">
                    <c:v>3%</c:v>
                  </c:pt>
                  <c:pt idx="11">
                    <c:v>3%</c:v>
                  </c:pt>
                  <c:pt idx="12">
                    <c:v>5%</c:v>
                  </c:pt>
                  <c:pt idx="13">
                    <c:v>3%</c:v>
                  </c:pt>
                  <c:pt idx="14">
                    <c:v>58%</c:v>
                  </c:pt>
                  <c:pt idx="15">
                    <c:v>1%</c:v>
                  </c:pt>
                </c15:dlblRangeCache>
              </c15:datalabelsRange>
            </c:ext>
            <c:ext xmlns:c16="http://schemas.microsoft.com/office/drawing/2014/chart" uri="{C3380CC4-5D6E-409C-BE32-E72D297353CC}">
              <c16:uniqueId val="{00000000-5EB7-48E7-870E-58D9A43C83B9}"/>
            </c:ext>
          </c:extLst>
        </c:ser>
        <c:ser>
          <c:idx val="1"/>
          <c:order val="1"/>
          <c:tx>
            <c:strRef>
              <c:f>Hoja1!$C$1</c:f>
              <c:strCache>
                <c:ptCount val="1"/>
                <c:pt idx="0">
                  <c:v>Columna1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5-7FB4-4795-89E8-EB36AB15697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7FB4-4795-89E8-EB36AB15697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7-7FB4-4795-89E8-EB36AB15697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7FB4-4795-89E8-EB36AB15697B}"/>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9-7FB4-4795-89E8-EB36AB15697B}"/>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7FB4-4795-89E8-EB36AB15697B}"/>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B-7FB4-4795-89E8-EB36AB15697B}"/>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7FB4-4795-89E8-EB36AB15697B}"/>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D-7FB4-4795-89E8-EB36AB15697B}"/>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E-7FB4-4795-89E8-EB36AB15697B}"/>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0-15EB-4747-9AFB-CD2718692004}"/>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15EB-4747-9AFB-CD2718692004}"/>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2-15EB-4747-9AFB-CD2718692004}"/>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3-15EB-4747-9AFB-CD2718692004}"/>
              </c:ext>
            </c:extLst>
          </c:dPt>
          <c:dPt>
            <c:idx val="14"/>
            <c:bubble3D val="0"/>
            <c:spPr>
              <a:gradFill rotWithShape="1">
                <a:gsLst>
                  <a:gs pos="0">
                    <a:schemeClr val="accent3">
                      <a:lumMod val="80000"/>
                      <a:lumOff val="20000"/>
                      <a:shade val="51000"/>
                      <a:satMod val="130000"/>
                    </a:schemeClr>
                  </a:gs>
                  <a:gs pos="80000">
                    <a:schemeClr val="accent3">
                      <a:lumMod val="80000"/>
                      <a:lumOff val="20000"/>
                      <a:shade val="93000"/>
                      <a:satMod val="130000"/>
                    </a:schemeClr>
                  </a:gs>
                  <a:gs pos="100000">
                    <a:schemeClr val="accent3">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4-15EB-4747-9AFB-CD2718692004}"/>
              </c:ext>
            </c:extLst>
          </c:dPt>
          <c:dPt>
            <c:idx val="15"/>
            <c:bubble3D val="0"/>
            <c:spPr>
              <a:gradFill rotWithShape="1">
                <a:gsLst>
                  <a:gs pos="0">
                    <a:schemeClr val="accent4">
                      <a:lumMod val="80000"/>
                      <a:lumOff val="20000"/>
                      <a:shade val="51000"/>
                      <a:satMod val="130000"/>
                    </a:schemeClr>
                  </a:gs>
                  <a:gs pos="80000">
                    <a:schemeClr val="accent4">
                      <a:lumMod val="80000"/>
                      <a:lumOff val="20000"/>
                      <a:shade val="93000"/>
                      <a:satMod val="130000"/>
                    </a:schemeClr>
                  </a:gs>
                  <a:gs pos="100000">
                    <a:schemeClr val="accent4">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5-15EB-4747-9AFB-CD271869200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Hoja1!$A$2:$A$17</c:f>
              <c:strCache>
                <c:ptCount val="16"/>
                <c:pt idx="0">
                  <c:v>DU N° 030-2020</c:v>
                </c:pt>
                <c:pt idx="1">
                  <c:v>DS N° 93-2020-EF</c:v>
                </c:pt>
                <c:pt idx="2">
                  <c:v>DS N° 202-2020-EF</c:v>
                </c:pt>
                <c:pt idx="3">
                  <c:v>DU N° 308-2020-EF</c:v>
                </c:pt>
                <c:pt idx="4">
                  <c:v>DU N° 138-2020</c:v>
                </c:pt>
                <c:pt idx="5">
                  <c:v>DU N° 055-2020</c:v>
                </c:pt>
                <c:pt idx="6">
                  <c:v>DU N° 080-2020</c:v>
                </c:pt>
                <c:pt idx="7">
                  <c:v>DU N° 093-2020</c:v>
                </c:pt>
                <c:pt idx="8">
                  <c:v>DU N° 103-2020</c:v>
                </c:pt>
                <c:pt idx="9">
                  <c:v>DU N° 113-2020</c:v>
                </c:pt>
                <c:pt idx="10">
                  <c:v>DU N° 131-2020</c:v>
                </c:pt>
                <c:pt idx="11">
                  <c:v>DS N° 307-2020-EF</c:v>
                </c:pt>
                <c:pt idx="12">
                  <c:v>DU N° 38-2020</c:v>
                </c:pt>
                <c:pt idx="13">
                  <c:v>DS N° 346-2020-EF</c:v>
                </c:pt>
                <c:pt idx="14">
                  <c:v>DU N° 127-2020</c:v>
                </c:pt>
                <c:pt idx="15">
                  <c:v>DU N° 026-2020</c:v>
                </c:pt>
              </c:strCache>
            </c:strRef>
          </c:cat>
          <c:val>
            <c:numRef>
              <c:f>Hoja1!$C$2:$C$17</c:f>
              <c:numCache>
                <c:formatCode>0%</c:formatCode>
                <c:ptCount val="16"/>
                <c:pt idx="0">
                  <c:v>2.0324062347574192E-2</c:v>
                </c:pt>
                <c:pt idx="1">
                  <c:v>2.0324062347574192E-2</c:v>
                </c:pt>
                <c:pt idx="2">
                  <c:v>2.0324062347574192E-2</c:v>
                </c:pt>
                <c:pt idx="3">
                  <c:v>1.9274185868885321E-2</c:v>
                </c:pt>
                <c:pt idx="4">
                  <c:v>2.4781093871294391E-2</c:v>
                </c:pt>
                <c:pt idx="5">
                  <c:v>5.2879414911283278E-2</c:v>
                </c:pt>
                <c:pt idx="6">
                  <c:v>2.7483600699991971E-2</c:v>
                </c:pt>
                <c:pt idx="7">
                  <c:v>8.4206037808753076E-3</c:v>
                </c:pt>
                <c:pt idx="8">
                  <c:v>1.7809832675668238E-2</c:v>
                </c:pt>
                <c:pt idx="9">
                  <c:v>6.285930758522193E-2</c:v>
                </c:pt>
                <c:pt idx="10">
                  <c:v>3.0263122108987704E-2</c:v>
                </c:pt>
                <c:pt idx="11">
                  <c:v>2.7733273001255658E-2</c:v>
                </c:pt>
                <c:pt idx="12">
                  <c:v>4.9899641301778576E-2</c:v>
                </c:pt>
                <c:pt idx="13">
                  <c:v>3.2968444409235964E-2</c:v>
                </c:pt>
                <c:pt idx="14">
                  <c:v>0.57715027816644549</c:v>
                </c:pt>
                <c:pt idx="15">
                  <c:v>7.5050145763536375E-3</c:v>
                </c:pt>
              </c:numCache>
            </c:numRef>
          </c:val>
          <c:extLst>
            <c:ext xmlns:c16="http://schemas.microsoft.com/office/drawing/2014/chart" uri="{C3380CC4-5D6E-409C-BE32-E72D297353CC}">
              <c16:uniqueId val="{00000014-7FB4-4795-89E8-EB36AB15697B}"/>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r"/>
      <c:layout>
        <c:manualLayout>
          <c:xMode val="edge"/>
          <c:yMode val="edge"/>
          <c:x val="0.72773008596021471"/>
          <c:y val="7.8998366328807065E-2"/>
          <c:w val="0.16424636679155238"/>
          <c:h val="0.906700159853847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Importe</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5EB7-48E7-870E-58D9A43C83B9}"/>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EB7-48E7-870E-58D9A43C83B9}"/>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EB7-48E7-870E-58D9A43C83B9}"/>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5EB7-48E7-870E-58D9A43C83B9}"/>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EB7-48E7-870E-58D9A43C83B9}"/>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5EB7-48E7-870E-58D9A43C83B9}"/>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EB7-48E7-870E-58D9A43C83B9}"/>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5EB7-48E7-870E-58D9A43C83B9}"/>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EB7-48E7-870E-58D9A43C83B9}"/>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5EB7-48E7-870E-58D9A43C83B9}"/>
              </c:ext>
            </c:extLst>
          </c:dPt>
          <c:dLbls>
            <c:dLbl>
              <c:idx val="0"/>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ABFFC4B0-EBCE-4792-BC43-2654FF90A29F}" type="CELLRANGE">
                      <a:rPr lang="fr-FR"/>
                      <a:pPr>
                        <a:defRPr/>
                      </a:pPr>
                      <a:t>[CELLRANGE]</a:t>
                    </a:fld>
                    <a:endParaRPr lang="fr-FR" baseline="0"/>
                  </a:p>
                  <a:p>
                    <a:pPr>
                      <a:defRPr/>
                    </a:pPr>
                    <a:fld id="{D94D46A4-2E49-44ED-B9D1-C20D6888A37B}" type="CATEGORYNAME">
                      <a:rPr lang="fr-FR"/>
                      <a:pPr>
                        <a:defRPr/>
                      </a:pPr>
                      <a:t>[NOMBRE DE CATEGORÍA]</a:t>
                    </a:fld>
                    <a:endParaRPr lang="fr-FR" baseline="0"/>
                  </a:p>
                  <a:p>
                    <a:pPr>
                      <a:defRPr/>
                    </a:pPr>
                    <a:fld id="{95052976-268C-4F21-A776-B953E5594111}" type="VALUE">
                      <a:rPr lang="fr-FR"/>
                      <a:pPr>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outEnd"/>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2-5EB7-48E7-870E-58D9A43C83B9}"/>
                </c:ext>
              </c:extLst>
            </c:dLbl>
            <c:dLbl>
              <c:idx val="1"/>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ECC1D76-6FC4-448C-B9C0-8FF8665871D6}" type="CELLRANGE">
                      <a:rPr lang="pt-BR"/>
                      <a:pPr>
                        <a:defRPr>
                          <a:solidFill>
                            <a:schemeClr val="accent1"/>
                          </a:solidFill>
                        </a:defRPr>
                      </a:pPr>
                      <a:t>[CELLRANGE]</a:t>
                    </a:fld>
                    <a:endParaRPr lang="pt-BR" baseline="0"/>
                  </a:p>
                  <a:p>
                    <a:pPr>
                      <a:defRPr>
                        <a:solidFill>
                          <a:schemeClr val="accent1"/>
                        </a:solidFill>
                      </a:defRPr>
                    </a:pPr>
                    <a:fld id="{3DA98811-8CE2-4273-8F15-8D807ABE7A7C}" type="CATEGORYNAME">
                      <a:rPr lang="pt-BR"/>
                      <a:pPr>
                        <a:defRPr>
                          <a:solidFill>
                            <a:schemeClr val="accent1"/>
                          </a:solidFill>
                        </a:defRPr>
                      </a:pPr>
                      <a:t>[NOMBRE DE CATEGORÍA]</a:t>
                    </a:fld>
                    <a:endParaRPr lang="pt-BR" baseline="0"/>
                  </a:p>
                  <a:p>
                    <a:pPr>
                      <a:defRPr>
                        <a:solidFill>
                          <a:schemeClr val="accent1"/>
                        </a:solidFill>
                      </a:defRPr>
                    </a:pPr>
                    <a:fld id="{CB876148-9C04-4977-BB43-0F1856A7DF12}" type="VALUE">
                      <a:rPr lang="pt-BR"/>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outEnd"/>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5EB7-48E7-870E-58D9A43C83B9}"/>
                </c:ext>
              </c:extLst>
            </c:dLbl>
            <c:dLbl>
              <c:idx val="2"/>
              <c:layout>
                <c:manualLayout>
                  <c:x val="-1.3664738101486084E-2"/>
                  <c:y val="1.374306173772899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0848870-4254-4245-8858-3E6C54E423A0}" type="CELLRANGE">
                      <a:rPr lang="fr-FR" dirty="0"/>
                      <a:pPr>
                        <a:defRPr>
                          <a:solidFill>
                            <a:schemeClr val="accent1"/>
                          </a:solidFill>
                        </a:defRPr>
                      </a:pPr>
                      <a:t>[CELLRANGE]</a:t>
                    </a:fld>
                    <a:endParaRPr lang="fr-FR" baseline="0" dirty="0"/>
                  </a:p>
                  <a:p>
                    <a:pPr>
                      <a:defRPr>
                        <a:solidFill>
                          <a:schemeClr val="accent1"/>
                        </a:solidFill>
                      </a:defRPr>
                    </a:pPr>
                    <a:fld id="{032FE36A-2C70-464B-893C-6A09EC62200C}" type="CATEGORYNAME">
                      <a:rPr lang="fr-FR" dirty="0"/>
                      <a:pPr>
                        <a:defRPr>
                          <a:solidFill>
                            <a:schemeClr val="accent1"/>
                          </a:solidFill>
                        </a:defRPr>
                      </a:pPr>
                      <a:t>[NOMBRE DE CATEGORÍA]</a:t>
                    </a:fld>
                    <a:endParaRPr lang="fr-FR" baseline="0" dirty="0"/>
                  </a:p>
                  <a:p>
                    <a:pPr>
                      <a:defRPr>
                        <a:solidFill>
                          <a:schemeClr val="accent1"/>
                        </a:solidFill>
                      </a:defRPr>
                    </a:pPr>
                    <a:fld id="{1B5F0284-F459-453A-B27F-187BA93464D7}" type="VALUE">
                      <a:rPr lang="fr-FR" dirty="0"/>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3-5EB7-48E7-870E-58D9A43C83B9}"/>
                </c:ext>
              </c:extLst>
            </c:dLbl>
            <c:dLbl>
              <c:idx val="3"/>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1E6DB25-08AA-4F4C-8A1F-ECF37ABA6495}" type="CELLRANGE">
                      <a:rPr lang="fr-FR"/>
                      <a:pPr>
                        <a:defRPr>
                          <a:solidFill>
                            <a:schemeClr val="accent1"/>
                          </a:solidFill>
                        </a:defRPr>
                      </a:pPr>
                      <a:t>[CELLRANGE]</a:t>
                    </a:fld>
                    <a:endParaRPr lang="fr-FR" baseline="0"/>
                  </a:p>
                  <a:p>
                    <a:pPr>
                      <a:defRPr>
                        <a:solidFill>
                          <a:schemeClr val="accent1"/>
                        </a:solidFill>
                      </a:defRPr>
                    </a:pPr>
                    <a:fld id="{0A87E672-A119-4009-9A6E-7D963972D20A}" type="CATEGORYNAME">
                      <a:rPr lang="fr-FR"/>
                      <a:pPr>
                        <a:defRPr>
                          <a:solidFill>
                            <a:schemeClr val="accent1"/>
                          </a:solidFill>
                        </a:defRPr>
                      </a:pPr>
                      <a:t>[NOMBRE DE CATEGORÍA]</a:t>
                    </a:fld>
                    <a:endParaRPr lang="fr-FR" baseline="0"/>
                  </a:p>
                  <a:p>
                    <a:pPr>
                      <a:defRPr>
                        <a:solidFill>
                          <a:schemeClr val="accent1"/>
                        </a:solidFill>
                      </a:defRPr>
                    </a:pPr>
                    <a:fld id="{5CD212BA-1284-4AB4-B9F4-D9394A183AD7}" type="VALUE">
                      <a:rPr lang="fr-FR"/>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outEnd"/>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5EB7-48E7-870E-58D9A43C83B9}"/>
                </c:ext>
              </c:extLst>
            </c:dLbl>
            <c:dLbl>
              <c:idx val="4"/>
              <c:layout>
                <c:manualLayout>
                  <c:x val="-1.6701346568483103E-2"/>
                  <c:y val="4.0453754510124673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632D06D-EA0D-46E2-A3F9-194B04BB0A3F}" type="CELLRANGE">
                      <a:rPr lang="fr-FR"/>
                      <a:pPr>
                        <a:defRPr>
                          <a:solidFill>
                            <a:schemeClr val="accent1"/>
                          </a:solidFill>
                        </a:defRPr>
                      </a:pPr>
                      <a:t>[CELLRANGE]</a:t>
                    </a:fld>
                    <a:endParaRPr lang="fr-FR" baseline="0"/>
                  </a:p>
                  <a:p>
                    <a:pPr>
                      <a:defRPr>
                        <a:solidFill>
                          <a:schemeClr val="accent1"/>
                        </a:solidFill>
                      </a:defRPr>
                    </a:pPr>
                    <a:fld id="{D166123B-0E57-44E2-8087-8F46B862EA6E}" type="CATEGORYNAME">
                      <a:rPr lang="fr-FR"/>
                      <a:pPr>
                        <a:defRPr>
                          <a:solidFill>
                            <a:schemeClr val="accent1"/>
                          </a:solidFill>
                        </a:defRPr>
                      </a:pPr>
                      <a:t>[NOMBRE DE CATEGORÍA]</a:t>
                    </a:fld>
                    <a:endParaRPr lang="fr-FR" baseline="0"/>
                  </a:p>
                  <a:p>
                    <a:pPr>
                      <a:defRPr>
                        <a:solidFill>
                          <a:schemeClr val="accent1"/>
                        </a:solidFill>
                      </a:defRPr>
                    </a:pPr>
                    <a:fld id="{363CB712-CD26-47D2-8025-5B5D0506DFA1}" type="VALUE">
                      <a:rPr lang="fr-FR"/>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5EB7-48E7-870E-58D9A43C83B9}"/>
                </c:ext>
              </c:extLst>
            </c:dLbl>
            <c:dLbl>
              <c:idx val="5"/>
              <c:layout>
                <c:manualLayout>
                  <c:x val="-1.3664738101486084E-2"/>
                  <c:y val="-4.4948616122360754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CFECC82F-2367-46CD-9634-56215FC6C99A}" type="CELLRANGE">
                      <a:rPr lang="fr-FR"/>
                      <a:pPr>
                        <a:defRPr>
                          <a:solidFill>
                            <a:schemeClr val="accent1"/>
                          </a:solidFill>
                        </a:defRPr>
                      </a:pPr>
                      <a:t>[CELLRANGE]</a:t>
                    </a:fld>
                    <a:endParaRPr lang="fr-FR" baseline="0"/>
                  </a:p>
                  <a:p>
                    <a:pPr>
                      <a:defRPr>
                        <a:solidFill>
                          <a:schemeClr val="accent1"/>
                        </a:solidFill>
                      </a:defRPr>
                    </a:pPr>
                    <a:fld id="{358DA7F5-34BA-4B70-98E1-C6FEB1186C51}" type="CATEGORYNAME">
                      <a:rPr lang="fr-FR"/>
                      <a:pPr>
                        <a:defRPr>
                          <a:solidFill>
                            <a:schemeClr val="accent1"/>
                          </a:solidFill>
                        </a:defRPr>
                      </a:pPr>
                      <a:t>[NOMBRE DE CATEGORÍA]</a:t>
                    </a:fld>
                    <a:endParaRPr lang="fr-FR" baseline="0"/>
                  </a:p>
                  <a:p>
                    <a:pPr>
                      <a:defRPr>
                        <a:solidFill>
                          <a:schemeClr val="accent1"/>
                        </a:solidFill>
                      </a:defRPr>
                    </a:pPr>
                    <a:fld id="{7C0F85D3-BD02-4DE5-A7CC-0AB873CA4C56}" type="VALUE">
                      <a:rPr lang="fr-FR"/>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5EB7-48E7-870E-58D9A43C83B9}"/>
                </c:ext>
              </c:extLst>
            </c:dLbl>
            <c:dLbl>
              <c:idx val="6"/>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4FA5D81-7642-4AEF-95A3-B2E8BDAF408E}" type="CELLRANGE">
                      <a:rPr lang="pt-BR"/>
                      <a:pPr>
                        <a:defRPr>
                          <a:solidFill>
                            <a:schemeClr val="accent1"/>
                          </a:solidFill>
                        </a:defRPr>
                      </a:pPr>
                      <a:t>[CELLRANGE]</a:t>
                    </a:fld>
                    <a:endParaRPr lang="pt-BR" baseline="0"/>
                  </a:p>
                  <a:p>
                    <a:pPr>
                      <a:defRPr>
                        <a:solidFill>
                          <a:schemeClr val="accent1"/>
                        </a:solidFill>
                      </a:defRPr>
                    </a:pPr>
                    <a:fld id="{01AE33DE-1E38-4361-8B32-50775D4D956F}" type="CATEGORYNAME">
                      <a:rPr lang="pt-BR"/>
                      <a:pPr>
                        <a:defRPr>
                          <a:solidFill>
                            <a:schemeClr val="accent1"/>
                          </a:solidFill>
                        </a:defRPr>
                      </a:pPr>
                      <a:t>[NOMBRE DE CATEGORÍA]</a:t>
                    </a:fld>
                    <a:endParaRPr lang="pt-BR" baseline="0"/>
                  </a:p>
                  <a:p>
                    <a:pPr>
                      <a:defRPr>
                        <a:solidFill>
                          <a:schemeClr val="accent1"/>
                        </a:solidFill>
                      </a:defRPr>
                    </a:pPr>
                    <a:fld id="{4B5BC573-37C6-42CC-8810-CBED79310C6F}" type="VALUE">
                      <a:rPr lang="pt-BR"/>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outEnd"/>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7-5EB7-48E7-870E-58D9A43C83B9}"/>
                </c:ext>
              </c:extLst>
            </c:dLbl>
            <c:dLbl>
              <c:idx val="7"/>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16AA7D0B-51A4-4D3F-9535-4666EE742023}" type="CELLRANGE">
                      <a:rPr lang="fr-FR"/>
                      <a:pPr>
                        <a:defRPr>
                          <a:solidFill>
                            <a:schemeClr val="accent1"/>
                          </a:solidFill>
                        </a:defRPr>
                      </a:pPr>
                      <a:t>[CELLRANGE]</a:t>
                    </a:fld>
                    <a:endParaRPr lang="fr-FR" baseline="0"/>
                  </a:p>
                  <a:p>
                    <a:pPr>
                      <a:defRPr>
                        <a:solidFill>
                          <a:schemeClr val="accent1"/>
                        </a:solidFill>
                      </a:defRPr>
                    </a:pPr>
                    <a:fld id="{B7DD5369-48B2-4721-89CD-610DE29D687B}" type="CATEGORYNAME">
                      <a:rPr lang="fr-FR"/>
                      <a:pPr>
                        <a:defRPr>
                          <a:solidFill>
                            <a:schemeClr val="accent1"/>
                          </a:solidFill>
                        </a:defRPr>
                      </a:pPr>
                      <a:t>[NOMBRE DE CATEGORÍA]</a:t>
                    </a:fld>
                    <a:endParaRPr lang="fr-FR" baseline="0"/>
                  </a:p>
                  <a:p>
                    <a:pPr>
                      <a:defRPr>
                        <a:solidFill>
                          <a:schemeClr val="accent1"/>
                        </a:solidFill>
                      </a:defRPr>
                    </a:pPr>
                    <a:fld id="{583FEB7C-A7E0-4685-BEE3-8AD62F315F63}" type="VALUE">
                      <a:rPr lang="fr-FR"/>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outEnd"/>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8-5EB7-48E7-870E-58D9A43C83B9}"/>
                </c:ext>
              </c:extLst>
            </c:dLbl>
            <c:dLbl>
              <c:idx val="8"/>
              <c:layout>
                <c:manualLayout>
                  <c:x val="-1.2146433867987631E-2"/>
                  <c:y val="4.944347773459682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FB7B5990-61C4-40FF-8B8C-BA8A98831578}" type="CELLRANGE">
                      <a:rPr lang="pt-BR"/>
                      <a:pPr>
                        <a:defRPr>
                          <a:solidFill>
                            <a:schemeClr val="accent1"/>
                          </a:solidFill>
                        </a:defRPr>
                      </a:pPr>
                      <a:t>[CELLRANGE]</a:t>
                    </a:fld>
                    <a:endParaRPr lang="pt-BR" baseline="0"/>
                  </a:p>
                  <a:p>
                    <a:pPr>
                      <a:defRPr>
                        <a:solidFill>
                          <a:schemeClr val="accent1"/>
                        </a:solidFill>
                      </a:defRPr>
                    </a:pPr>
                    <a:fld id="{16CA9BAF-907C-4148-8C0A-AAF754BC2591}" type="CATEGORYNAME">
                      <a:rPr lang="pt-BR"/>
                      <a:pPr>
                        <a:defRPr>
                          <a:solidFill>
                            <a:schemeClr val="accent1"/>
                          </a:solidFill>
                        </a:defRPr>
                      </a:pPr>
                      <a:t>[NOMBRE DE CATEGORÍA]</a:t>
                    </a:fld>
                    <a:endParaRPr lang="pt-BR" baseline="0"/>
                  </a:p>
                  <a:p>
                    <a:pPr>
                      <a:defRPr>
                        <a:solidFill>
                          <a:schemeClr val="accent1"/>
                        </a:solidFill>
                      </a:defRPr>
                    </a:pPr>
                    <a:fld id="{5DB3606F-EF23-46DD-9E63-4BAB47B0933D}" type="VALUE">
                      <a:rPr lang="pt-BR"/>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9-5EB7-48E7-870E-58D9A43C83B9}"/>
                </c:ext>
              </c:extLst>
            </c:dLbl>
            <c:dLbl>
              <c:idx val="9"/>
              <c:layout>
                <c:manualLayout>
                  <c:x val="-3.6439301603962894E-2"/>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4FFD653E-5B9D-4A6D-B166-512FCED9BC25}" type="CELLRANGE">
                      <a:rPr lang="fr-FR" dirty="0"/>
                      <a:pPr>
                        <a:defRPr>
                          <a:solidFill>
                            <a:schemeClr val="accent1"/>
                          </a:solidFill>
                        </a:defRPr>
                      </a:pPr>
                      <a:t>[CELLRANGE]</a:t>
                    </a:fld>
                    <a:endParaRPr lang="fr-FR" baseline="0" dirty="0"/>
                  </a:p>
                  <a:p>
                    <a:pPr>
                      <a:defRPr>
                        <a:solidFill>
                          <a:schemeClr val="accent1"/>
                        </a:solidFill>
                      </a:defRPr>
                    </a:pPr>
                    <a:fld id="{415DB937-3DAB-4CA9-BA30-4827E323C8F3}" type="CATEGORYNAME">
                      <a:rPr lang="fr-FR" dirty="0"/>
                      <a:pPr>
                        <a:defRPr>
                          <a:solidFill>
                            <a:schemeClr val="accent1"/>
                          </a:solidFill>
                        </a:defRPr>
                      </a:pPr>
                      <a:t>[NOMBRE DE CATEGORÍA]</a:t>
                    </a:fld>
                    <a:endParaRPr lang="fr-FR" baseline="0" dirty="0"/>
                  </a:p>
                  <a:p>
                    <a:pPr>
                      <a:defRPr>
                        <a:solidFill>
                          <a:schemeClr val="accent1"/>
                        </a:solidFill>
                      </a:defRPr>
                    </a:pPr>
                    <a:fld id="{D5446FBA-2F9B-41BD-9E0C-96B3F187FE3C}" type="VALUE">
                      <a:rPr lang="fr-FR" dirty="0"/>
                      <a:pPr>
                        <a:defRPr>
                          <a:solidFill>
                            <a:schemeClr val="accent1"/>
                          </a:solidFill>
                        </a:defRPr>
                      </a:pPr>
                      <a:t>[VALOR]</a:t>
                    </a:fld>
                    <a:endParaRPr lang="es-PE"/>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bestFit"/>
              <c:showLegendKey val="0"/>
              <c:showVal val="1"/>
              <c:showCatName val="1"/>
              <c:showSerName val="0"/>
              <c:showPercent val="0"/>
              <c:showBubbleSize val="0"/>
              <c:separator>
</c:separator>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A-5EB7-48E7-870E-58D9A43C83B9}"/>
                </c:ext>
              </c:extLst>
            </c:dLbl>
            <c:numFmt formatCode="#,##0" sourceLinked="0"/>
            <c:spPr>
              <a:noFill/>
              <a:ln>
                <a:noFill/>
              </a:ln>
              <a:effectLst/>
            </c:sp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Hoja1!$A$2:$A$11</c:f>
              <c:strCache>
                <c:ptCount val="10"/>
                <c:pt idx="0">
                  <c:v>DU N° 04-2021</c:v>
                </c:pt>
                <c:pt idx="1">
                  <c:v>DS N° 008-2021-EF</c:v>
                </c:pt>
                <c:pt idx="2">
                  <c:v>DU N° 22-2021</c:v>
                </c:pt>
                <c:pt idx="3">
                  <c:v>DU N° 034-2021</c:v>
                </c:pt>
                <c:pt idx="4">
                  <c:v>DU N° 43-2021</c:v>
                </c:pt>
                <c:pt idx="5">
                  <c:v>DU N° 45-2021</c:v>
                </c:pt>
                <c:pt idx="6">
                  <c:v>DS N° 110-2021-EF</c:v>
                </c:pt>
                <c:pt idx="7">
                  <c:v>DU N° 49-2021</c:v>
                </c:pt>
                <c:pt idx="8">
                  <c:v>DS N° 156-2021-EF</c:v>
                </c:pt>
                <c:pt idx="9">
                  <c:v>DU N° 73-2021</c:v>
                </c:pt>
              </c:strCache>
            </c:strRef>
          </c:cat>
          <c:val>
            <c:numRef>
              <c:f>Hoja1!$B$2:$B$11</c:f>
              <c:numCache>
                <c:formatCode>#,##0</c:formatCode>
                <c:ptCount val="10"/>
                <c:pt idx="0">
                  <c:v>106000000</c:v>
                </c:pt>
                <c:pt idx="1">
                  <c:v>17339459</c:v>
                </c:pt>
                <c:pt idx="2">
                  <c:v>118882069</c:v>
                </c:pt>
                <c:pt idx="3">
                  <c:v>54216382</c:v>
                </c:pt>
                <c:pt idx="4">
                  <c:v>8450075</c:v>
                </c:pt>
                <c:pt idx="5">
                  <c:v>123366667</c:v>
                </c:pt>
                <c:pt idx="6">
                  <c:v>67209611</c:v>
                </c:pt>
                <c:pt idx="7">
                  <c:v>161931654</c:v>
                </c:pt>
                <c:pt idx="8">
                  <c:v>97889585</c:v>
                </c:pt>
                <c:pt idx="9">
                  <c:v>47207618</c:v>
                </c:pt>
              </c:numCache>
            </c:numRef>
          </c:val>
          <c:extLst>
            <c:ext xmlns:c15="http://schemas.microsoft.com/office/drawing/2012/chart" uri="{02D57815-91ED-43cb-92C2-25804820EDAC}">
              <c15:datalabelsRange>
                <c15:f>Hoja1!$C$2:$C$11</c15:f>
                <c15:dlblRangeCache>
                  <c:ptCount val="10"/>
                  <c:pt idx="0">
                    <c:v>13%</c:v>
                  </c:pt>
                  <c:pt idx="1">
                    <c:v>2%</c:v>
                  </c:pt>
                  <c:pt idx="2">
                    <c:v>15%</c:v>
                  </c:pt>
                  <c:pt idx="3">
                    <c:v>7%</c:v>
                  </c:pt>
                  <c:pt idx="4">
                    <c:v>1%</c:v>
                  </c:pt>
                  <c:pt idx="5">
                    <c:v>15%</c:v>
                  </c:pt>
                  <c:pt idx="6">
                    <c:v>8%</c:v>
                  </c:pt>
                  <c:pt idx="7">
                    <c:v>20%</c:v>
                  </c:pt>
                  <c:pt idx="8">
                    <c:v>12%</c:v>
                  </c:pt>
                  <c:pt idx="9">
                    <c:v>6%</c:v>
                  </c:pt>
                </c15:dlblRangeCache>
              </c15:datalabelsRange>
            </c:ext>
            <c:ext xmlns:c16="http://schemas.microsoft.com/office/drawing/2014/chart" uri="{C3380CC4-5D6E-409C-BE32-E72D297353CC}">
              <c16:uniqueId val="{00000000-5EB7-48E7-870E-58D9A43C83B9}"/>
            </c:ext>
          </c:extLst>
        </c:ser>
        <c:ser>
          <c:idx val="1"/>
          <c:order val="1"/>
          <c:tx>
            <c:strRef>
              <c:f>Hoja1!$C$1</c:f>
              <c:strCache>
                <c:ptCount val="1"/>
                <c:pt idx="0">
                  <c:v>Columna1</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7FB4-4795-89E8-EB36AB15697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7FB4-4795-89E8-EB36AB15697B}"/>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7FB4-4795-89E8-EB36AB15697B}"/>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7FB4-4795-89E8-EB36AB15697B}"/>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7FB4-4795-89E8-EB36AB15697B}"/>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A-7FB4-4795-89E8-EB36AB15697B}"/>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B-7FB4-4795-89E8-EB36AB15697B}"/>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C-7FB4-4795-89E8-EB36AB15697B}"/>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D-7FB4-4795-89E8-EB36AB15697B}"/>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E-7FB4-4795-89E8-EB36AB15697B}"/>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5-7FB4-4795-89E8-EB36AB15697B}"/>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6-7FB4-4795-89E8-EB36AB15697B}"/>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7-7FB4-4795-89E8-EB36AB15697B}"/>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8-7FB4-4795-89E8-EB36AB15697B}"/>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9-7FB4-4795-89E8-EB36AB15697B}"/>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A-7FB4-4795-89E8-EB36AB15697B}"/>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B-7FB4-4795-89E8-EB36AB15697B}"/>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C-7FB4-4795-89E8-EB36AB15697B}"/>
                </c:ext>
              </c:extLst>
            </c:dLbl>
            <c:dLbl>
              <c:idx val="8"/>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lumMod val="60000"/>
                        </a:schemeClr>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D-7FB4-4795-89E8-EB36AB15697B}"/>
                </c:ext>
              </c:extLst>
            </c:dLbl>
            <c:dLbl>
              <c:idx val="9"/>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s-PE"/>
                </a:p>
              </c:txPr>
              <c:dLblPos val="outEnd"/>
              <c:showLegendKey val="0"/>
              <c:showVal val="0"/>
              <c:showCatName val="1"/>
              <c:showSerName val="0"/>
              <c:showPercent val="0"/>
              <c:showBubbleSize val="0"/>
              <c:extLst>
                <c:ext xmlns:c16="http://schemas.microsoft.com/office/drawing/2014/chart" uri="{C3380CC4-5D6E-409C-BE32-E72D297353CC}">
                  <c16:uniqueId val="{0000001E-7FB4-4795-89E8-EB36AB15697B}"/>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Hoja1!$A$2:$A$11</c:f>
              <c:strCache>
                <c:ptCount val="10"/>
                <c:pt idx="0">
                  <c:v>DU N° 04-2021</c:v>
                </c:pt>
                <c:pt idx="1">
                  <c:v>DS N° 008-2021-EF</c:v>
                </c:pt>
                <c:pt idx="2">
                  <c:v>DU N° 22-2021</c:v>
                </c:pt>
                <c:pt idx="3">
                  <c:v>DU N° 034-2021</c:v>
                </c:pt>
                <c:pt idx="4">
                  <c:v>DU N° 43-2021</c:v>
                </c:pt>
                <c:pt idx="5">
                  <c:v>DU N° 45-2021</c:v>
                </c:pt>
                <c:pt idx="6">
                  <c:v>DS N° 110-2021-EF</c:v>
                </c:pt>
                <c:pt idx="7">
                  <c:v>DU N° 49-2021</c:v>
                </c:pt>
                <c:pt idx="8">
                  <c:v>DS N° 156-2021-EF</c:v>
                </c:pt>
                <c:pt idx="9">
                  <c:v>DU N° 73-2021</c:v>
                </c:pt>
              </c:strCache>
            </c:strRef>
          </c:cat>
          <c:val>
            <c:numRef>
              <c:f>Hoja1!$C$2:$C$11</c:f>
              <c:numCache>
                <c:formatCode>0%</c:formatCode>
                <c:ptCount val="10"/>
                <c:pt idx="0">
                  <c:v>0.13208835983540893</c:v>
                </c:pt>
                <c:pt idx="1">
                  <c:v>2.1606987733427546E-2</c:v>
                </c:pt>
                <c:pt idx="2">
                  <c:v>0.14814091988726333</c:v>
                </c:pt>
                <c:pt idx="3">
                  <c:v>6.7559933722547053E-2</c:v>
                </c:pt>
                <c:pt idx="4">
                  <c:v>1.0529778747511256E-2</c:v>
                </c:pt>
                <c:pt idx="5">
                  <c:v>0.15372925190934969</c:v>
                </c:pt>
                <c:pt idx="6">
                  <c:v>8.3751012095904326E-2</c:v>
                </c:pt>
                <c:pt idx="7">
                  <c:v>0.20178572247448054</c:v>
                </c:pt>
                <c:pt idx="8">
                  <c:v>0.12198183705300801</c:v>
                </c:pt>
                <c:pt idx="9">
                  <c:v>5.8826196541099315E-2</c:v>
                </c:pt>
              </c:numCache>
            </c:numRef>
          </c:val>
          <c:extLst>
            <c:ext xmlns:c16="http://schemas.microsoft.com/office/drawing/2014/chart" uri="{C3380CC4-5D6E-409C-BE32-E72D297353CC}">
              <c16:uniqueId val="{00000014-7FB4-4795-89E8-EB36AB15697B}"/>
            </c:ext>
          </c:extLst>
        </c:ser>
        <c:dLbls>
          <c:dLblPos val="outEnd"/>
          <c:showLegendKey val="0"/>
          <c:showVal val="0"/>
          <c:showCatName val="1"/>
          <c:showSerName val="0"/>
          <c:showPercent val="0"/>
          <c:showBubbleSize val="0"/>
          <c:showLeaderLines val="1"/>
        </c:dLbls>
        <c:firstSliceAng val="0"/>
      </c:pieChart>
      <c:spPr>
        <a:noFill/>
        <a:ln>
          <a:noFill/>
        </a:ln>
        <a:effectLst/>
      </c:spPr>
    </c:plotArea>
    <c:legend>
      <c:legendPos val="r"/>
      <c:layout>
        <c:manualLayout>
          <c:xMode val="edge"/>
          <c:yMode val="edge"/>
          <c:x val="0.83205439115701352"/>
          <c:y val="7.1330091488130118E-2"/>
          <c:w val="0.16752155962123688"/>
          <c:h val="0.83298633827514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PE"/>
          </a:p>
        </c:rich>
      </c:tx>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PE"/>
        </a:p>
      </c:txPr>
    </c:title>
    <c:autoTitleDeleted val="0"/>
    <c:plotArea>
      <c:layout/>
      <c:barChart>
        <c:barDir val="col"/>
        <c:grouping val="clustered"/>
        <c:varyColors val="0"/>
        <c:ser>
          <c:idx val="0"/>
          <c:order val="0"/>
          <c:tx>
            <c:strRef>
              <c:f>Hoja3!$C$5</c:f>
              <c:strCache>
                <c:ptCount val="1"/>
                <c:pt idx="0">
                  <c:v>EJECUCIÓN</c:v>
                </c:pt>
              </c:strCache>
            </c:strRef>
          </c:tx>
          <c:spPr>
            <a:pattFill prst="ltUpDiag">
              <a:fgClr>
                <a:schemeClr val="accent1"/>
              </a:fgClr>
              <a:bgClr>
                <a:schemeClr val="accent1">
                  <a:lumMod val="20000"/>
                  <a:lumOff val="80000"/>
                </a:schemeClr>
              </a:bgClr>
            </a:pattFill>
            <a:ln w="9525">
              <a:solidFill>
                <a:schemeClr val="lt1"/>
              </a:solid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multiLvlStrRef>
              <c:f>Hoja3!$A$6:$B$11</c:f>
              <c:multiLvlStrCache>
                <c:ptCount val="6"/>
                <c:lvl>
                  <c:pt idx="0">
                    <c:v>VILLA</c:v>
                  </c:pt>
                  <c:pt idx="1">
                    <c:v>VILLA</c:v>
                  </c:pt>
                  <c:pt idx="2">
                    <c:v>VILLA TOTAL</c:v>
                  </c:pt>
                  <c:pt idx="3">
                    <c:v>CAAT</c:v>
                  </c:pt>
                  <c:pt idx="4">
                    <c:v>CAAT</c:v>
                  </c:pt>
                  <c:pt idx="5">
                    <c:v>CAAT TOTAL</c:v>
                  </c:pt>
                </c:lvl>
                <c:lvl>
                  <c:pt idx="0">
                    <c:v>2020</c:v>
                  </c:pt>
                  <c:pt idx="1">
                    <c:v>2021</c:v>
                  </c:pt>
                  <c:pt idx="2">
                    <c:v>ACUMULADO AL 31/08/2021</c:v>
                  </c:pt>
                  <c:pt idx="3">
                    <c:v>2020</c:v>
                  </c:pt>
                  <c:pt idx="4">
                    <c:v>2021</c:v>
                  </c:pt>
                  <c:pt idx="5">
                    <c:v>ACUMULADO AL 31/08/2021</c:v>
                  </c:pt>
                </c:lvl>
              </c:multiLvlStrCache>
            </c:multiLvlStrRef>
          </c:cat>
          <c:val>
            <c:numRef>
              <c:f>Hoja3!$C$6:$C$11</c:f>
              <c:numCache>
                <c:formatCode>0.0%</c:formatCode>
                <c:ptCount val="6"/>
                <c:pt idx="0">
                  <c:v>0.98571004836398812</c:v>
                </c:pt>
                <c:pt idx="1">
                  <c:v>0.72817919641335227</c:v>
                </c:pt>
                <c:pt idx="2">
                  <c:v>0.85309021491200754</c:v>
                </c:pt>
                <c:pt idx="3">
                  <c:v>0.98787530183466132</c:v>
                </c:pt>
                <c:pt idx="4">
                  <c:v>0.69793529810197541</c:v>
                </c:pt>
                <c:pt idx="5">
                  <c:v>0.77497891960663579</c:v>
                </c:pt>
              </c:numCache>
            </c:numRef>
          </c:val>
          <c:extLst>
            <c:ext xmlns:c16="http://schemas.microsoft.com/office/drawing/2014/chart" uri="{C3380CC4-5D6E-409C-BE32-E72D297353CC}">
              <c16:uniqueId val="{00000000-8438-46F7-95BE-96D551B921D7}"/>
            </c:ext>
          </c:extLst>
        </c:ser>
        <c:ser>
          <c:idx val="1"/>
          <c:order val="1"/>
          <c:tx>
            <c:strRef>
              <c:f>Hoja3!$D$5</c:f>
              <c:strCache>
                <c:ptCount val="1"/>
                <c:pt idx="0">
                  <c:v>COMPROMETIDO</c:v>
                </c:pt>
              </c:strCache>
            </c:strRef>
          </c:tx>
          <c:spPr>
            <a:pattFill prst="dkUpDiag">
              <a:fgClr>
                <a:srgbClr val="FF5050"/>
              </a:fgClr>
              <a:bgClr>
                <a:srgbClr val="FED8D2"/>
              </a:bgClr>
            </a:pattFill>
            <a:ln w="9525">
              <a:solidFill>
                <a:schemeClr val="lt1"/>
              </a:solid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PE"/>
              </a:p>
            </c:txPr>
            <c:showLegendKey val="0"/>
            <c:showVal val="1"/>
            <c:showCatName val="0"/>
            <c:showSerName val="0"/>
            <c:showPercent val="1"/>
            <c:showBubbleSize val="0"/>
            <c:showLeaderLines val="0"/>
            <c:extLst>
              <c:ext xmlns:c15="http://schemas.microsoft.com/office/drawing/2012/chart" uri="{CE6537A1-D6FC-4f65-9D91-7224C49458BB}">
                <c15:layout/>
                <c15:showLeaderLines val="1"/>
                <c15:leaderLines>
                  <c:spPr>
                    <a:ln>
                      <a:noFill/>
                    </a:ln>
                    <a:effectLst/>
                  </c:spPr>
                </c15:leaderLines>
              </c:ext>
            </c:extLst>
          </c:dLbls>
          <c:cat>
            <c:multiLvlStrRef>
              <c:f>Hoja3!$A$6:$B$11</c:f>
              <c:multiLvlStrCache>
                <c:ptCount val="6"/>
                <c:lvl>
                  <c:pt idx="0">
                    <c:v>VILLA</c:v>
                  </c:pt>
                  <c:pt idx="1">
                    <c:v>VILLA</c:v>
                  </c:pt>
                  <c:pt idx="2">
                    <c:v>VILLA TOTAL</c:v>
                  </c:pt>
                  <c:pt idx="3">
                    <c:v>CAAT</c:v>
                  </c:pt>
                  <c:pt idx="4">
                    <c:v>CAAT</c:v>
                  </c:pt>
                  <c:pt idx="5">
                    <c:v>CAAT TOTAL</c:v>
                  </c:pt>
                </c:lvl>
                <c:lvl>
                  <c:pt idx="0">
                    <c:v>2020</c:v>
                  </c:pt>
                  <c:pt idx="1">
                    <c:v>2021</c:v>
                  </c:pt>
                  <c:pt idx="2">
                    <c:v>ACUMULADO AL 31/08/2021</c:v>
                  </c:pt>
                  <c:pt idx="3">
                    <c:v>2020</c:v>
                  </c:pt>
                  <c:pt idx="4">
                    <c:v>2021</c:v>
                  </c:pt>
                  <c:pt idx="5">
                    <c:v>ACUMULADO AL 31/08/2021</c:v>
                  </c:pt>
                </c:lvl>
              </c:multiLvlStrCache>
            </c:multiLvlStrRef>
          </c:cat>
          <c:val>
            <c:numRef>
              <c:f>Hoja3!$D$6:$D$11</c:f>
              <c:numCache>
                <c:formatCode>0.0%</c:formatCode>
                <c:ptCount val="6"/>
                <c:pt idx="0">
                  <c:v>1.4289239688497718E-2</c:v>
                </c:pt>
                <c:pt idx="1">
                  <c:v>0.25571280121146722</c:v>
                </c:pt>
                <c:pt idx="2">
                  <c:v>0.13861435366240482</c:v>
                </c:pt>
                <c:pt idx="3">
                  <c:v>1.212469909308452E-2</c:v>
                </c:pt>
                <c:pt idx="4">
                  <c:v>0.16142603314989287</c:v>
                </c:pt>
                <c:pt idx="5">
                  <c:v>0.12175328939902123</c:v>
                </c:pt>
              </c:numCache>
            </c:numRef>
          </c:val>
          <c:extLst>
            <c:ext xmlns:c16="http://schemas.microsoft.com/office/drawing/2014/chart" uri="{C3380CC4-5D6E-409C-BE32-E72D297353CC}">
              <c16:uniqueId val="{00000001-8438-46F7-95BE-96D551B921D7}"/>
            </c:ext>
          </c:extLst>
        </c:ser>
        <c:dLbls>
          <c:showLegendKey val="0"/>
          <c:showVal val="1"/>
          <c:showCatName val="1"/>
          <c:showSerName val="0"/>
          <c:showPercent val="1"/>
          <c:showBubbleSize val="0"/>
        </c:dLbls>
        <c:gapWidth val="100"/>
        <c:axId val="407037656"/>
        <c:axId val="407043560"/>
      </c:barChart>
      <c:catAx>
        <c:axId val="407037656"/>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baseline="0">
                <a:solidFill>
                  <a:schemeClr val="tx1">
                    <a:lumMod val="50000"/>
                    <a:lumOff val="50000"/>
                  </a:schemeClr>
                </a:solidFill>
                <a:latin typeface="+mn-lt"/>
                <a:ea typeface="+mn-ea"/>
                <a:cs typeface="+mn-cs"/>
              </a:defRPr>
            </a:pPr>
            <a:endParaRPr lang="es-PE"/>
          </a:p>
        </c:txPr>
        <c:crossAx val="407043560"/>
        <c:crossesAt val="0"/>
        <c:auto val="1"/>
        <c:lblAlgn val="ctr"/>
        <c:lblOffset val="100"/>
        <c:noMultiLvlLbl val="0"/>
      </c:catAx>
      <c:valAx>
        <c:axId val="407043560"/>
        <c:scaling>
          <c:orientation val="minMax"/>
          <c:max val="1"/>
        </c:scaling>
        <c:delete val="0"/>
        <c:axPos val="l"/>
        <c:majorGridlines>
          <c:spPr>
            <a:ln>
              <a:solidFill>
                <a:schemeClr val="tx1">
                  <a:lumMod val="15000"/>
                  <a:lumOff val="85000"/>
                </a:schemeClr>
              </a:solidFill>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50000"/>
                    <a:lumOff val="50000"/>
                  </a:schemeClr>
                </a:solidFill>
                <a:latin typeface="+mn-lt"/>
                <a:ea typeface="+mn-ea"/>
                <a:cs typeface="+mn-cs"/>
              </a:defRPr>
            </a:pPr>
            <a:endParaRPr lang="es-PE"/>
          </a:p>
        </c:txPr>
        <c:crossAx val="407037656"/>
        <c:crosses val="autoZero"/>
        <c:crossBetween val="between"/>
      </c:valAx>
      <c:spPr>
        <a:noFill/>
        <a:ln>
          <a:noFill/>
        </a:ln>
        <a:effectLst/>
      </c:spPr>
    </c:plotArea>
    <c:legend>
      <c:legendPos val="t"/>
      <c:layout>
        <c:manualLayout>
          <c:xMode val="edge"/>
          <c:yMode val="edge"/>
          <c:x val="0.30677373661877461"/>
          <c:y val="4.5586116803892664E-2"/>
          <c:w val="0.40150497190919016"/>
          <c:h val="7.712220903893862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3846312961582072"/>
          <c:y val="0"/>
          <c:w val="0.81861654521445693"/>
          <c:h val="0.94595825835663039"/>
        </c:manualLayout>
      </c:layout>
      <c:bar3DChart>
        <c:barDir val="col"/>
        <c:grouping val="clustered"/>
        <c:varyColors val="0"/>
        <c:ser>
          <c:idx val="0"/>
          <c:order val="0"/>
          <c:tx>
            <c:strRef>
              <c:f>Hoja1!$B$1</c:f>
              <c:strCache>
                <c:ptCount val="1"/>
                <c:pt idx="0">
                  <c:v>Empleador</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elete val="1"/>
          </c:dLbls>
          <c:cat>
            <c:strRef>
              <c:f>Hoja1!$A$2</c:f>
              <c:strCache>
                <c:ptCount val="1"/>
                <c:pt idx="0">
                  <c:v>Costa Rica</c:v>
                </c:pt>
              </c:strCache>
            </c:strRef>
          </c:cat>
          <c:val>
            <c:numRef>
              <c:f>Hoja1!$B$2</c:f>
              <c:numCache>
                <c:formatCode>General</c:formatCode>
                <c:ptCount val="1"/>
                <c:pt idx="0">
                  <c:v>6</c:v>
                </c:pt>
              </c:numCache>
            </c:numRef>
          </c:val>
          <c:extLst>
            <c:ext xmlns:c16="http://schemas.microsoft.com/office/drawing/2014/chart" uri="{C3380CC4-5D6E-409C-BE32-E72D297353CC}">
              <c16:uniqueId val="{00000000-4987-45C7-913B-5B2630C77B5C}"/>
            </c:ext>
          </c:extLst>
        </c:ser>
        <c:ser>
          <c:idx val="1"/>
          <c:order val="1"/>
          <c:tx>
            <c:strRef>
              <c:f>Hoja1!$C$1</c:f>
              <c:strCache>
                <c:ptCount val="1"/>
                <c:pt idx="0">
                  <c:v>Trabajador</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elete val="1"/>
          </c:dLbls>
          <c:cat>
            <c:strRef>
              <c:f>Hoja1!$A$2</c:f>
              <c:strCache>
                <c:ptCount val="1"/>
                <c:pt idx="0">
                  <c:v>Costa Rica</c:v>
                </c:pt>
              </c:strCache>
            </c:strRef>
          </c:cat>
          <c:val>
            <c:numRef>
              <c:f>Hoja1!$C$2</c:f>
              <c:numCache>
                <c:formatCode>General</c:formatCode>
                <c:ptCount val="1"/>
                <c:pt idx="0">
                  <c:v>4</c:v>
                </c:pt>
              </c:numCache>
            </c:numRef>
          </c:val>
          <c:extLst>
            <c:ext xmlns:c16="http://schemas.microsoft.com/office/drawing/2014/chart" uri="{C3380CC4-5D6E-409C-BE32-E72D297353CC}">
              <c16:uniqueId val="{00000001-4987-45C7-913B-5B2630C77B5C}"/>
            </c:ext>
          </c:extLst>
        </c:ser>
        <c:ser>
          <c:idx val="2"/>
          <c:order val="2"/>
          <c:tx>
            <c:strRef>
              <c:f>Hoja1!$D$1</c:f>
              <c:strCache>
                <c:ptCount val="1"/>
                <c:pt idx="0">
                  <c:v>Gobierno</c:v>
                </c:pt>
              </c:strCache>
            </c:strRef>
          </c:tx>
          <c:spPr>
            <a:solidFill>
              <a:schemeClr val="accent6"/>
            </a:solidFill>
            <a:ln>
              <a:noFill/>
            </a:ln>
            <a:effectLst/>
            <a:sp3d/>
          </c:spPr>
          <c:invertIfNegative val="0"/>
          <c:dLbls>
            <c:delete val="1"/>
          </c:dLbls>
          <c:cat>
            <c:strRef>
              <c:f>Hoja1!$A$2</c:f>
              <c:strCache>
                <c:ptCount val="1"/>
                <c:pt idx="0">
                  <c:v>Costa Rica</c:v>
                </c:pt>
              </c:strCache>
            </c:strRef>
          </c:cat>
          <c:val>
            <c:numRef>
              <c:f>Hoja1!$D$2</c:f>
              <c:numCache>
                <c:formatCode>General</c:formatCode>
                <c:ptCount val="1"/>
                <c:pt idx="0">
                  <c:v>2</c:v>
                </c:pt>
              </c:numCache>
            </c:numRef>
          </c:val>
          <c:extLst>
            <c:ext xmlns:c16="http://schemas.microsoft.com/office/drawing/2014/chart" uri="{C3380CC4-5D6E-409C-BE32-E72D297353CC}">
              <c16:uniqueId val="{00000002-4987-45C7-913B-5B2630C77B5C}"/>
            </c:ext>
          </c:extLst>
        </c:ser>
        <c:dLbls>
          <c:showLegendKey val="0"/>
          <c:showVal val="1"/>
          <c:showCatName val="0"/>
          <c:showSerName val="0"/>
          <c:showPercent val="0"/>
          <c:showBubbleSize val="0"/>
        </c:dLbls>
        <c:gapWidth val="9"/>
        <c:gapDepth val="113"/>
        <c:shape val="box"/>
        <c:axId val="437534632"/>
        <c:axId val="437535808"/>
        <c:axId val="0"/>
      </c:bar3DChart>
      <c:catAx>
        <c:axId val="437534632"/>
        <c:scaling>
          <c:orientation val="minMax"/>
        </c:scaling>
        <c:delete val="0"/>
        <c:axPos val="b"/>
        <c:numFmt formatCode="General" sourceLinked="1"/>
        <c:majorTickMark val="out"/>
        <c:minorTickMark val="in"/>
        <c:tickLblPos val="low"/>
        <c:spPr>
          <a:noFill/>
          <a:ln w="9525" cap="flat" cmpd="sng" algn="ctr">
            <a:noFill/>
            <a:round/>
          </a:ln>
          <a:effectLst/>
        </c:spPr>
        <c:txPr>
          <a:bodyPr rot="0" spcFirstLastPara="1" vertOverflow="ellipsis" wrap="square" anchor="t" anchorCtr="1"/>
          <a:lstStyle/>
          <a:p>
            <a:pPr>
              <a:defRPr sz="1200" b="1" i="0" u="none" strike="noStrike" kern="1200" baseline="0">
                <a:solidFill>
                  <a:schemeClr val="tx2"/>
                </a:solidFill>
                <a:latin typeface="+mn-lt"/>
                <a:ea typeface="+mn-ea"/>
                <a:cs typeface="+mn-cs"/>
              </a:defRPr>
            </a:pPr>
            <a:endParaRPr lang="es-PE"/>
          </a:p>
        </c:txPr>
        <c:crossAx val="437535808"/>
        <c:crosses val="autoZero"/>
        <c:auto val="1"/>
        <c:lblAlgn val="ctr"/>
        <c:lblOffset val="200"/>
        <c:tickLblSkip val="1"/>
        <c:noMultiLvlLbl val="0"/>
      </c:catAx>
      <c:valAx>
        <c:axId val="437535808"/>
        <c:scaling>
          <c:orientation val="minMax"/>
        </c:scaling>
        <c:delete val="1"/>
        <c:axPos val="r"/>
        <c:numFmt formatCode="General" sourceLinked="1"/>
        <c:majorTickMark val="out"/>
        <c:minorTickMark val="none"/>
        <c:tickLblPos val="nextTo"/>
        <c:crossAx val="437534632"/>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2858117219905482"/>
          <c:y val="0"/>
          <c:w val="0.81861654521445693"/>
          <c:h val="0.94595825835663039"/>
        </c:manualLayout>
      </c:layout>
      <c:bar3DChart>
        <c:barDir val="col"/>
        <c:grouping val="clustered"/>
        <c:varyColors val="0"/>
        <c:ser>
          <c:idx val="0"/>
          <c:order val="0"/>
          <c:tx>
            <c:strRef>
              <c:f>Hoja1!$B$1</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tx>
                <c:rich>
                  <a:bodyPr/>
                  <a:lstStyle/>
                  <a:p>
                    <a:r>
                      <a:rPr lang="en-US"/>
                      <a:t>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334-4189-9F53-2544983B75A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c:f>
              <c:strCache>
                <c:ptCount val="1"/>
                <c:pt idx="0">
                  <c:v>Colombia</c:v>
                </c:pt>
              </c:strCache>
            </c:strRef>
          </c:cat>
          <c:val>
            <c:numRef>
              <c:f>Hoja1!$B$2</c:f>
              <c:numCache>
                <c:formatCode>General</c:formatCode>
                <c:ptCount val="1"/>
                <c:pt idx="0">
                  <c:v>8.5</c:v>
                </c:pt>
              </c:numCache>
            </c:numRef>
          </c:val>
          <c:extLst>
            <c:ext xmlns:c16="http://schemas.microsoft.com/office/drawing/2014/chart" uri="{C3380CC4-5D6E-409C-BE32-E72D297353CC}">
              <c16:uniqueId val="{00000001-7334-4189-9F53-2544983B75AF}"/>
            </c:ext>
          </c:extLst>
        </c:ser>
        <c:ser>
          <c:idx val="1"/>
          <c:order val="1"/>
          <c:tx>
            <c:strRef>
              <c:f>Hoja1!$C$1</c:f>
              <c:strCache>
                <c:ptCount val="1"/>
                <c:pt idx="0">
                  <c:v>Columna3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elete val="1"/>
          </c:dLbls>
          <c:cat>
            <c:strRef>
              <c:f>Hoja1!$A$2</c:f>
              <c:strCache>
                <c:ptCount val="1"/>
                <c:pt idx="0">
                  <c:v>Colombia</c:v>
                </c:pt>
              </c:strCache>
            </c:strRef>
          </c:cat>
          <c:val>
            <c:numRef>
              <c:f>Hoja1!$C$2</c:f>
              <c:numCache>
                <c:formatCode>General</c:formatCode>
                <c:ptCount val="1"/>
                <c:pt idx="0">
                  <c:v>4</c:v>
                </c:pt>
              </c:numCache>
            </c:numRef>
          </c:val>
          <c:extLst>
            <c:ext xmlns:c16="http://schemas.microsoft.com/office/drawing/2014/chart" uri="{C3380CC4-5D6E-409C-BE32-E72D297353CC}">
              <c16:uniqueId val="{00000002-7334-4189-9F53-2544983B75AF}"/>
            </c:ext>
          </c:extLst>
        </c:ser>
        <c:ser>
          <c:idx val="2"/>
          <c:order val="2"/>
          <c:tx>
            <c:strRef>
              <c:f>Hoja1!$D$1</c:f>
              <c:strCache>
                <c:ptCount val="1"/>
                <c:pt idx="0">
                  <c:v>Columna4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c:f>
              <c:strCache>
                <c:ptCount val="1"/>
                <c:pt idx="0">
                  <c:v>Colombia</c:v>
                </c:pt>
              </c:strCache>
            </c:strRef>
          </c:cat>
          <c:val>
            <c:numRef>
              <c:f>Hoja1!$D$2</c:f>
              <c:numCache>
                <c:formatCode>General</c:formatCode>
                <c:ptCount val="1"/>
              </c:numCache>
            </c:numRef>
          </c:val>
          <c:extLst>
            <c:ext xmlns:c16="http://schemas.microsoft.com/office/drawing/2014/chart" uri="{C3380CC4-5D6E-409C-BE32-E72D297353CC}">
              <c16:uniqueId val="{00000003-7334-4189-9F53-2544983B75AF}"/>
            </c:ext>
          </c:extLst>
        </c:ser>
        <c:dLbls>
          <c:showLegendKey val="0"/>
          <c:showVal val="1"/>
          <c:showCatName val="0"/>
          <c:showSerName val="0"/>
          <c:showPercent val="0"/>
          <c:showBubbleSize val="0"/>
        </c:dLbls>
        <c:gapWidth val="9"/>
        <c:gapDepth val="113"/>
        <c:shape val="box"/>
        <c:axId val="437543256"/>
        <c:axId val="437545608"/>
        <c:axId val="0"/>
      </c:bar3DChart>
      <c:catAx>
        <c:axId val="437543256"/>
        <c:scaling>
          <c:orientation val="minMax"/>
        </c:scaling>
        <c:delete val="0"/>
        <c:axPos val="b"/>
        <c:numFmt formatCode="General" sourceLinked="1"/>
        <c:majorTickMark val="out"/>
        <c:minorTickMark val="in"/>
        <c:tickLblPos val="low"/>
        <c:spPr>
          <a:noFill/>
          <a:ln w="9525" cap="flat" cmpd="sng" algn="ctr">
            <a:noFill/>
            <a:round/>
          </a:ln>
          <a:effectLst/>
        </c:spPr>
        <c:txPr>
          <a:bodyPr rot="0" spcFirstLastPara="1" vertOverflow="ellipsis" wrap="square" anchor="t" anchorCtr="1"/>
          <a:lstStyle/>
          <a:p>
            <a:pPr>
              <a:defRPr sz="1200" b="1" i="0" u="none" strike="noStrike" kern="1200" baseline="0">
                <a:solidFill>
                  <a:schemeClr val="tx2"/>
                </a:solidFill>
                <a:latin typeface="+mn-lt"/>
                <a:ea typeface="+mn-ea"/>
                <a:cs typeface="+mn-cs"/>
              </a:defRPr>
            </a:pPr>
            <a:endParaRPr lang="es-PE"/>
          </a:p>
        </c:txPr>
        <c:crossAx val="437545608"/>
        <c:crosses val="autoZero"/>
        <c:auto val="1"/>
        <c:lblAlgn val="ctr"/>
        <c:lblOffset val="200"/>
        <c:tickLblSkip val="1"/>
        <c:noMultiLvlLbl val="0"/>
      </c:catAx>
      <c:valAx>
        <c:axId val="437545608"/>
        <c:scaling>
          <c:orientation val="minMax"/>
        </c:scaling>
        <c:delete val="1"/>
        <c:axPos val="r"/>
        <c:numFmt formatCode="General" sourceLinked="1"/>
        <c:majorTickMark val="out"/>
        <c:minorTickMark val="none"/>
        <c:tickLblPos val="nextTo"/>
        <c:crossAx val="437543256"/>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2858117219905482"/>
          <c:y val="0"/>
          <c:w val="0.81861654521445693"/>
          <c:h val="0.94595825835663039"/>
        </c:manualLayout>
      </c:layout>
      <c:bar3DChart>
        <c:barDir val="col"/>
        <c:grouping val="clustered"/>
        <c:varyColors val="0"/>
        <c:ser>
          <c:idx val="0"/>
          <c:order val="0"/>
          <c:tx>
            <c:strRef>
              <c:f>Hoja1!$B$1</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tx>
                <c:rich>
                  <a:bodyPr/>
                  <a:lstStyle/>
                  <a:p>
                    <a:r>
                      <a:rPr lang="en-US"/>
                      <a:t>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6D-4CE6-905E-38D95F82D817}"/>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c:f>
              <c:strCache>
                <c:ptCount val="1"/>
                <c:pt idx="0">
                  <c:v>Bolivia</c:v>
                </c:pt>
              </c:strCache>
            </c:strRef>
          </c:cat>
          <c:val>
            <c:numRef>
              <c:f>Hoja1!$B$2</c:f>
              <c:numCache>
                <c:formatCode>General</c:formatCode>
                <c:ptCount val="1"/>
                <c:pt idx="0">
                  <c:v>10</c:v>
                </c:pt>
              </c:numCache>
            </c:numRef>
          </c:val>
          <c:extLst>
            <c:ext xmlns:c16="http://schemas.microsoft.com/office/drawing/2014/chart" uri="{C3380CC4-5D6E-409C-BE32-E72D297353CC}">
              <c16:uniqueId val="{00000001-D26D-4CE6-905E-38D95F82D817}"/>
            </c:ext>
          </c:extLst>
        </c:ser>
        <c:dLbls>
          <c:showLegendKey val="0"/>
          <c:showVal val="1"/>
          <c:showCatName val="0"/>
          <c:showSerName val="0"/>
          <c:showPercent val="0"/>
          <c:showBubbleSize val="0"/>
        </c:dLbls>
        <c:gapWidth val="9"/>
        <c:gapDepth val="113"/>
        <c:shape val="box"/>
        <c:axId val="437544824"/>
        <c:axId val="437543648"/>
        <c:axId val="0"/>
      </c:bar3DChart>
      <c:catAx>
        <c:axId val="437544824"/>
        <c:scaling>
          <c:orientation val="minMax"/>
        </c:scaling>
        <c:delete val="0"/>
        <c:axPos val="b"/>
        <c:numFmt formatCode="General" sourceLinked="1"/>
        <c:majorTickMark val="out"/>
        <c:minorTickMark val="in"/>
        <c:tickLblPos val="low"/>
        <c:spPr>
          <a:noFill/>
          <a:ln w="9525" cap="flat" cmpd="sng" algn="ctr">
            <a:noFill/>
            <a:round/>
          </a:ln>
          <a:effectLst/>
        </c:spPr>
        <c:txPr>
          <a:bodyPr rot="0" spcFirstLastPara="1" vertOverflow="ellipsis" wrap="square" anchor="t" anchorCtr="1"/>
          <a:lstStyle/>
          <a:p>
            <a:pPr>
              <a:defRPr sz="1200" b="1" i="0" u="none" strike="noStrike" kern="1200" baseline="0">
                <a:solidFill>
                  <a:schemeClr val="tx2"/>
                </a:solidFill>
                <a:latin typeface="+mn-lt"/>
                <a:ea typeface="+mn-ea"/>
                <a:cs typeface="+mn-cs"/>
              </a:defRPr>
            </a:pPr>
            <a:endParaRPr lang="es-PE"/>
          </a:p>
        </c:txPr>
        <c:crossAx val="437543648"/>
        <c:crosses val="autoZero"/>
        <c:auto val="1"/>
        <c:lblAlgn val="l"/>
        <c:lblOffset val="200"/>
        <c:tickLblSkip val="1"/>
        <c:noMultiLvlLbl val="0"/>
      </c:catAx>
      <c:valAx>
        <c:axId val="437543648"/>
        <c:scaling>
          <c:orientation val="minMax"/>
        </c:scaling>
        <c:delete val="1"/>
        <c:axPos val="r"/>
        <c:numFmt formatCode="General" sourceLinked="1"/>
        <c:majorTickMark val="out"/>
        <c:minorTickMark val="none"/>
        <c:tickLblPos val="nextTo"/>
        <c:crossAx val="437544824"/>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2858117219905482"/>
          <c:y val="0"/>
          <c:w val="0.81861654521445693"/>
          <c:h val="0.94595825835663039"/>
        </c:manualLayout>
      </c:layout>
      <c:bar3DChart>
        <c:barDir val="col"/>
        <c:grouping val="clustered"/>
        <c:varyColors val="0"/>
        <c:ser>
          <c:idx val="0"/>
          <c:order val="0"/>
          <c:tx>
            <c:strRef>
              <c:f>Hoja1!$B$1</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tx>
                <c:rich>
                  <a:bodyPr/>
                  <a:lstStyle/>
                  <a:p>
                    <a:r>
                      <a:rPr lang="en-US"/>
                      <a:t>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1D1-46C5-8E6F-5B2A844A1D3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c:f>
              <c:strCache>
                <c:ptCount val="1"/>
                <c:pt idx="0">
                  <c:v>Argentina</c:v>
                </c:pt>
              </c:strCache>
            </c:strRef>
          </c:cat>
          <c:val>
            <c:numRef>
              <c:f>Hoja1!$B$2</c:f>
              <c:numCache>
                <c:formatCode>General</c:formatCode>
                <c:ptCount val="1"/>
                <c:pt idx="0">
                  <c:v>7.2</c:v>
                </c:pt>
              </c:numCache>
            </c:numRef>
          </c:val>
          <c:extLst>
            <c:ext xmlns:c16="http://schemas.microsoft.com/office/drawing/2014/chart" uri="{C3380CC4-5D6E-409C-BE32-E72D297353CC}">
              <c16:uniqueId val="{00000001-A1D1-46C5-8E6F-5B2A844A1D36}"/>
            </c:ext>
          </c:extLst>
        </c:ser>
        <c:ser>
          <c:idx val="1"/>
          <c:order val="1"/>
          <c:tx>
            <c:strRef>
              <c:f>Hoja1!$C$1</c:f>
              <c:strCache>
                <c:ptCount val="1"/>
                <c:pt idx="0">
                  <c:v>Columna3</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invertIfNegative val="0"/>
          <c:dLbls>
            <c:delete val="1"/>
          </c:dLbls>
          <c:cat>
            <c:strRef>
              <c:f>Hoja1!$A$2</c:f>
              <c:strCache>
                <c:ptCount val="1"/>
                <c:pt idx="0">
                  <c:v>Argentina</c:v>
                </c:pt>
              </c:strCache>
            </c:strRef>
          </c:cat>
          <c:val>
            <c:numRef>
              <c:f>Hoja1!$C$2</c:f>
              <c:numCache>
                <c:formatCode>General</c:formatCode>
                <c:ptCount val="1"/>
                <c:pt idx="0">
                  <c:v>6</c:v>
                </c:pt>
              </c:numCache>
            </c:numRef>
          </c:val>
          <c:extLst>
            <c:ext xmlns:c16="http://schemas.microsoft.com/office/drawing/2014/chart" uri="{C3380CC4-5D6E-409C-BE32-E72D297353CC}">
              <c16:uniqueId val="{00000002-A1D1-46C5-8E6F-5B2A844A1D36}"/>
            </c:ext>
          </c:extLst>
        </c:ser>
        <c:dLbls>
          <c:showLegendKey val="0"/>
          <c:showVal val="1"/>
          <c:showCatName val="0"/>
          <c:showSerName val="0"/>
          <c:showPercent val="0"/>
          <c:showBubbleSize val="0"/>
        </c:dLbls>
        <c:gapWidth val="9"/>
        <c:gapDepth val="113"/>
        <c:shape val="box"/>
        <c:axId val="437544432"/>
        <c:axId val="437546000"/>
        <c:axId val="0"/>
      </c:bar3DChart>
      <c:catAx>
        <c:axId val="437544432"/>
        <c:scaling>
          <c:orientation val="minMax"/>
        </c:scaling>
        <c:delete val="0"/>
        <c:axPos val="b"/>
        <c:numFmt formatCode="General" sourceLinked="1"/>
        <c:majorTickMark val="out"/>
        <c:minorTickMark val="in"/>
        <c:tickLblPos val="low"/>
        <c:spPr>
          <a:noFill/>
          <a:ln w="9525" cap="flat" cmpd="sng" algn="ctr">
            <a:noFill/>
            <a:round/>
          </a:ln>
          <a:effectLst/>
        </c:spPr>
        <c:txPr>
          <a:bodyPr rot="0" spcFirstLastPara="1" vertOverflow="ellipsis" wrap="square" anchor="t" anchorCtr="1"/>
          <a:lstStyle/>
          <a:p>
            <a:pPr>
              <a:defRPr sz="1200" b="1" i="0" u="none" strike="noStrike" kern="1200" baseline="0">
                <a:solidFill>
                  <a:schemeClr val="tx2"/>
                </a:solidFill>
                <a:latin typeface="+mn-lt"/>
                <a:ea typeface="+mn-ea"/>
                <a:cs typeface="+mn-cs"/>
              </a:defRPr>
            </a:pPr>
            <a:endParaRPr lang="es-PE"/>
          </a:p>
        </c:txPr>
        <c:crossAx val="437546000"/>
        <c:crosses val="autoZero"/>
        <c:auto val="1"/>
        <c:lblAlgn val="l"/>
        <c:lblOffset val="200"/>
        <c:tickLblSkip val="1"/>
        <c:noMultiLvlLbl val="0"/>
      </c:catAx>
      <c:valAx>
        <c:axId val="437546000"/>
        <c:scaling>
          <c:orientation val="minMax"/>
        </c:scaling>
        <c:delete val="1"/>
        <c:axPos val="r"/>
        <c:numFmt formatCode="General" sourceLinked="1"/>
        <c:majorTickMark val="out"/>
        <c:minorTickMark val="none"/>
        <c:tickLblPos val="nextTo"/>
        <c:crossAx val="437544432"/>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12858117219905482"/>
          <c:y val="0"/>
          <c:w val="0.81861654521445693"/>
          <c:h val="0.94595825835663039"/>
        </c:manualLayout>
      </c:layout>
      <c:bar3DChart>
        <c:barDir val="col"/>
        <c:grouping val="clustered"/>
        <c:varyColors val="0"/>
        <c:ser>
          <c:idx val="0"/>
          <c:order val="0"/>
          <c:tx>
            <c:strRef>
              <c:f>Hoja1!$B$1</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invertIfNegative val="0"/>
          <c:dLbls>
            <c:dLbl>
              <c:idx val="0"/>
              <c:layout/>
              <c:tx>
                <c:rich>
                  <a:bodyPr/>
                  <a:lstStyle/>
                  <a:p>
                    <a:r>
                      <a:rPr lang="en-US"/>
                      <a:t>     </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E5C-4FEF-817B-5F0A82D8342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Hoja1!$A$2</c:f>
              <c:strCache>
                <c:ptCount val="1"/>
                <c:pt idx="0">
                  <c:v>Perú</c:v>
                </c:pt>
              </c:strCache>
            </c:strRef>
          </c:cat>
          <c:val>
            <c:numRef>
              <c:f>Hoja1!$B$2</c:f>
              <c:numCache>
                <c:formatCode>General</c:formatCode>
                <c:ptCount val="1"/>
                <c:pt idx="0">
                  <c:v>10</c:v>
                </c:pt>
              </c:numCache>
            </c:numRef>
          </c:val>
          <c:extLst>
            <c:ext xmlns:c16="http://schemas.microsoft.com/office/drawing/2014/chart" uri="{C3380CC4-5D6E-409C-BE32-E72D297353CC}">
              <c16:uniqueId val="{00000001-8E5C-4FEF-817B-5F0A82D83428}"/>
            </c:ext>
          </c:extLst>
        </c:ser>
        <c:dLbls>
          <c:showLegendKey val="0"/>
          <c:showVal val="1"/>
          <c:showCatName val="0"/>
          <c:showSerName val="0"/>
          <c:showPercent val="0"/>
          <c:showBubbleSize val="0"/>
        </c:dLbls>
        <c:gapWidth val="9"/>
        <c:gapDepth val="113"/>
        <c:shape val="box"/>
        <c:axId val="433817576"/>
        <c:axId val="439133752"/>
        <c:axId val="0"/>
      </c:bar3DChart>
      <c:catAx>
        <c:axId val="433817576"/>
        <c:scaling>
          <c:orientation val="minMax"/>
        </c:scaling>
        <c:delete val="0"/>
        <c:axPos val="b"/>
        <c:numFmt formatCode="General" sourceLinked="1"/>
        <c:majorTickMark val="out"/>
        <c:minorTickMark val="in"/>
        <c:tickLblPos val="low"/>
        <c:spPr>
          <a:noFill/>
          <a:ln w="9525" cap="flat" cmpd="sng" algn="ctr">
            <a:noFill/>
            <a:round/>
          </a:ln>
          <a:effectLst/>
        </c:spPr>
        <c:txPr>
          <a:bodyPr rot="0" spcFirstLastPara="1" vertOverflow="ellipsis" wrap="square" anchor="t" anchorCtr="1"/>
          <a:lstStyle/>
          <a:p>
            <a:pPr>
              <a:defRPr sz="1200" b="1" i="0" u="none" strike="noStrike" kern="1200" baseline="0">
                <a:solidFill>
                  <a:schemeClr val="tx2"/>
                </a:solidFill>
                <a:latin typeface="+mn-lt"/>
                <a:ea typeface="+mn-ea"/>
                <a:cs typeface="+mn-cs"/>
              </a:defRPr>
            </a:pPr>
            <a:endParaRPr lang="es-PE"/>
          </a:p>
        </c:txPr>
        <c:crossAx val="439133752"/>
        <c:crosses val="autoZero"/>
        <c:auto val="1"/>
        <c:lblAlgn val="ctr"/>
        <c:lblOffset val="200"/>
        <c:tickLblSkip val="1"/>
        <c:noMultiLvlLbl val="0"/>
      </c:catAx>
      <c:valAx>
        <c:axId val="439133752"/>
        <c:scaling>
          <c:orientation val="minMax"/>
        </c:scaling>
        <c:delete val="1"/>
        <c:axPos val="r"/>
        <c:numFmt formatCode="General" sourceLinked="1"/>
        <c:majorTickMark val="out"/>
        <c:minorTickMark val="none"/>
        <c:tickLblPos val="nextTo"/>
        <c:crossAx val="433817576"/>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Hoja1!$H$67</c:f>
              <c:strCache>
                <c:ptCount val="1"/>
                <c:pt idx="0">
                  <c:v>Ingreso</c:v>
                </c:pt>
              </c:strCache>
            </c:strRef>
          </c:tx>
          <c:spPr>
            <a:solidFill>
              <a:schemeClr val="accent5"/>
            </a:solidFill>
            <a:ln>
              <a:noFill/>
            </a:ln>
            <a:effectLst/>
          </c:spPr>
          <c:invertIfNegative val="0"/>
          <c:dLbls>
            <c:dLbl>
              <c:idx val="3"/>
              <c:layout/>
              <c:tx>
                <c:rich>
                  <a:bodyPr/>
                  <a:lstStyle/>
                  <a:p>
                    <a:r>
                      <a:rPr lang="en-US"/>
                      <a:t>12,809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52D-4E86-8282-AF034673509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Hoja1!$G$68:$G$71</c:f>
              <c:numCache>
                <c:formatCode>General</c:formatCode>
                <c:ptCount val="4"/>
                <c:pt idx="0">
                  <c:v>2018</c:v>
                </c:pt>
                <c:pt idx="1">
                  <c:v>2019</c:v>
                </c:pt>
                <c:pt idx="2">
                  <c:v>2020</c:v>
                </c:pt>
                <c:pt idx="3">
                  <c:v>2021</c:v>
                </c:pt>
              </c:numCache>
            </c:numRef>
          </c:cat>
          <c:val>
            <c:numRef>
              <c:f>Hoja1!$H$68:$H$71</c:f>
              <c:numCache>
                <c:formatCode>General</c:formatCode>
                <c:ptCount val="4"/>
                <c:pt idx="0">
                  <c:v>11557</c:v>
                </c:pt>
                <c:pt idx="1">
                  <c:v>12146</c:v>
                </c:pt>
                <c:pt idx="2">
                  <c:v>11387</c:v>
                </c:pt>
                <c:pt idx="3">
                  <c:v>12753</c:v>
                </c:pt>
              </c:numCache>
            </c:numRef>
          </c:val>
          <c:extLst>
            <c:ext xmlns:c16="http://schemas.microsoft.com/office/drawing/2014/chart" uri="{C3380CC4-5D6E-409C-BE32-E72D297353CC}">
              <c16:uniqueId val="{00000000-C2DC-634E-AAAC-B6609E69A29D}"/>
            </c:ext>
          </c:extLst>
        </c:ser>
        <c:dLbls>
          <c:dLblPos val="outEnd"/>
          <c:showLegendKey val="0"/>
          <c:showVal val="1"/>
          <c:showCatName val="0"/>
          <c:showSerName val="0"/>
          <c:showPercent val="0"/>
          <c:showBubbleSize val="0"/>
        </c:dLbls>
        <c:gapWidth val="113"/>
        <c:overlap val="-27"/>
        <c:axId val="522858472"/>
        <c:axId val="522859648"/>
      </c:barChart>
      <c:catAx>
        <c:axId val="522858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22859648"/>
        <c:crosses val="autoZero"/>
        <c:auto val="1"/>
        <c:lblAlgn val="ctr"/>
        <c:lblOffset val="100"/>
        <c:noMultiLvlLbl val="0"/>
      </c:catAx>
      <c:valAx>
        <c:axId val="5228596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228584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P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3E-48EC-9908-97AFBF2C30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3E-48EC-9908-97AFBF2C305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3E-48EC-9908-97AFBF2C305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3E-48EC-9908-97AFBF2C305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F3E-48EC-9908-97AFBF2C305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F3E-48EC-9908-97AFBF2C305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F3E-48EC-9908-97AFBF2C3054}"/>
              </c:ext>
            </c:extLst>
          </c:dPt>
          <c:dLbls>
            <c:dLbl>
              <c:idx val="1"/>
              <c:layout>
                <c:manualLayout>
                  <c:x val="7.4105862638391501E-2"/>
                  <c:y val="-8.3031879665231151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F3E-48EC-9908-97AFBF2C3054}"/>
                </c:ext>
              </c:extLst>
            </c:dLbl>
            <c:dLbl>
              <c:idx val="2"/>
              <c:layout>
                <c:manualLayout>
                  <c:x val="-6.7368966034901572E-3"/>
                  <c:y val="3.7364345849353942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F3E-48EC-9908-97AFBF2C3054}"/>
                </c:ext>
              </c:extLst>
            </c:dLbl>
            <c:dLbl>
              <c:idx val="3"/>
              <c:layout>
                <c:manualLayout>
                  <c:x val="-0.16788699978763746"/>
                  <c:y val="8.280858014256768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F3E-48EC-9908-97AFBF2C3054}"/>
                </c:ext>
              </c:extLst>
            </c:dLbl>
            <c:dLbl>
              <c:idx val="4"/>
              <c:layout>
                <c:manualLayout>
                  <c:x val="-0.18640577371489278"/>
                  <c:y val="-0.12713105562079391"/>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PE"/>
                </a:p>
              </c:txPr>
              <c:showLegendKey val="0"/>
              <c:showVal val="0"/>
              <c:showCatName val="1"/>
              <c:showSerName val="0"/>
              <c:showPercent val="1"/>
              <c:showBubbleSize val="0"/>
              <c:extLst>
                <c:ext xmlns:c15="http://schemas.microsoft.com/office/drawing/2012/chart" uri="{CE6537A1-D6FC-4f65-9D91-7224C49458BB}">
                  <c15:layout>
                    <c:manualLayout>
                      <c:w val="0.17736339085511374"/>
                      <c:h val="0.20681443290206877"/>
                    </c:manualLayout>
                  </c15:layout>
                </c:ext>
                <c:ext xmlns:c16="http://schemas.microsoft.com/office/drawing/2014/chart" uri="{C3380CC4-5D6E-409C-BE32-E72D297353CC}">
                  <c16:uniqueId val="{00000009-8F3E-48EC-9908-97AFBF2C3054}"/>
                </c:ext>
              </c:extLst>
            </c:dLbl>
            <c:dLbl>
              <c:idx val="5"/>
              <c:layout>
                <c:manualLayout>
                  <c:x val="-2.9827300274444548E-2"/>
                  <c:y val="-0.13319604742101021"/>
                </c:manualLayout>
              </c:layout>
              <c:spPr>
                <a:noFill/>
                <a:ln>
                  <a:noFill/>
                </a:ln>
                <a:effectLst/>
              </c:spPr>
              <c:txPr>
                <a:bodyPr rot="0" spcFirstLastPara="1" vertOverflow="ellipsis" vert="horz" wrap="square" lIns="38100" tIns="19050" rIns="38100" bIns="19050" anchor="t"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PE"/>
                </a:p>
              </c:txPr>
              <c:showLegendKey val="0"/>
              <c:showVal val="0"/>
              <c:showCatName val="1"/>
              <c:showSerName val="0"/>
              <c:showPercent val="1"/>
              <c:showBubbleSize val="0"/>
              <c:extLst>
                <c:ext xmlns:c15="http://schemas.microsoft.com/office/drawing/2012/chart" uri="{CE6537A1-D6FC-4f65-9D91-7224C49458BB}">
                  <c15:layout>
                    <c:manualLayout>
                      <c:w val="0.19873844980295904"/>
                      <c:h val="0.17548264731784141"/>
                    </c:manualLayout>
                  </c15:layout>
                </c:ext>
                <c:ext xmlns:c16="http://schemas.microsoft.com/office/drawing/2014/chart" uri="{C3380CC4-5D6E-409C-BE32-E72D297353CC}">
                  <c16:uniqueId val="{0000000B-8F3E-48EC-9908-97AFBF2C3054}"/>
                </c:ext>
              </c:extLst>
            </c:dLbl>
            <c:dLbl>
              <c:idx val="6"/>
              <c:layout>
                <c:manualLayout>
                  <c:x val="0.1918985440480937"/>
                  <c:y val="-0.12565435850302714"/>
                </c:manualLayout>
              </c:layout>
              <c:showLegendKey val="0"/>
              <c:showVal val="0"/>
              <c:showCatName val="1"/>
              <c:showSerName val="0"/>
              <c:showPercent val="1"/>
              <c:showBubbleSize val="0"/>
              <c:extLst>
                <c:ext xmlns:c15="http://schemas.microsoft.com/office/drawing/2012/chart" uri="{CE6537A1-D6FC-4f65-9D91-7224C49458BB}">
                  <c15:layout>
                    <c:manualLayout>
                      <c:w val="0.19806476014261001"/>
                      <c:h val="0.13409648565934829"/>
                    </c:manualLayout>
                  </c15:layout>
                </c:ext>
                <c:ext xmlns:c16="http://schemas.microsoft.com/office/drawing/2014/chart" uri="{C3380CC4-5D6E-409C-BE32-E72D297353CC}">
                  <c16:uniqueId val="{0000000D-8F3E-48EC-9908-97AFBF2C30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P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'PROYECC2021 BASE JUNIO'!$B$237:$B$243</c:f>
              <c:strCache>
                <c:ptCount val="7"/>
                <c:pt idx="0">
                  <c:v>Bienes</c:v>
                </c:pt>
                <c:pt idx="1">
                  <c:v>Personal activo</c:v>
                </c:pt>
                <c:pt idx="2">
                  <c:v>Servicios</c:v>
                </c:pt>
                <c:pt idx="3">
                  <c:v>Subsidios</c:v>
                </c:pt>
                <c:pt idx="4">
                  <c:v>Transferencias a ONP</c:v>
                </c:pt>
                <c:pt idx="5">
                  <c:v>Pensiones 20530</c:v>
                </c:pt>
                <c:pt idx="6">
                  <c:v>Gasto de Capital </c:v>
                </c:pt>
              </c:strCache>
            </c:strRef>
          </c:cat>
          <c:val>
            <c:numRef>
              <c:f>'PROYECC2021 BASE JUNIO'!$C$237:$C$243</c:f>
              <c:numCache>
                <c:formatCode>_-* #,##0_-;\-* #,##0_-;_-* "-"??_-;_-@_-</c:formatCode>
                <c:ptCount val="7"/>
                <c:pt idx="0">
                  <c:v>2116</c:v>
                </c:pt>
                <c:pt idx="1">
                  <c:v>5863</c:v>
                </c:pt>
                <c:pt idx="2">
                  <c:v>2953</c:v>
                </c:pt>
                <c:pt idx="3">
                  <c:v>810</c:v>
                </c:pt>
                <c:pt idx="4">
                  <c:v>190</c:v>
                </c:pt>
                <c:pt idx="5">
                  <c:v>454</c:v>
                </c:pt>
                <c:pt idx="6">
                  <c:v>423</c:v>
                </c:pt>
              </c:numCache>
            </c:numRef>
          </c:val>
          <c:extLst>
            <c:ext xmlns:c16="http://schemas.microsoft.com/office/drawing/2014/chart" uri="{C3380CC4-5D6E-409C-BE32-E72D297353CC}">
              <c16:uniqueId val="{0000000E-8F3E-48EC-9908-97AFBF2C30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70192928538360366"/>
          <c:y val="0.13952202496320071"/>
          <c:w val="0.27414485801568211"/>
          <c:h val="0.708932319568255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'PROYECC2021 BASE JUNIO'!$B$235</c:f>
              <c:strCache>
                <c:ptCount val="1"/>
                <c:pt idx="0">
                  <c:v>EGRESOS OPERATIVOS</c:v>
                </c:pt>
              </c:strCache>
            </c:strRef>
          </c:tx>
          <c:spPr>
            <a:solidFill>
              <a:schemeClr val="accent1"/>
            </a:solidFill>
            <a:ln>
              <a:noFill/>
            </a:ln>
            <a:effectLst/>
          </c:spPr>
          <c:invertIfNegative val="0"/>
          <c:dLbls>
            <c:dLbl>
              <c:idx val="0"/>
              <c:layout/>
              <c:tx>
                <c:rich>
                  <a:bodyPr/>
                  <a:lstStyle/>
                  <a:p>
                    <a:fld id="{5628EA67-7698-4B8D-8A72-79D1BA2CB338}" type="VALUE">
                      <a:rPr lang="en-US" sz="800"/>
                      <a:pPr/>
                      <a:t>[VALOR]</a:t>
                    </a:fld>
                    <a:endParaRPr lang="es-PE"/>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5723-4123-85DF-A0689023F0A1}"/>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extLst>
                <c:ext xmlns:c16="http://schemas.microsoft.com/office/drawing/2014/chart" uri="{C3380CC4-5D6E-409C-BE32-E72D297353CC}">
                  <c16:uniqueId val="{00000000-F95B-42EA-B0D2-ECC65CB4058A}"/>
                </c:ext>
              </c:extLst>
            </c:dLbl>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extLst>
                <c:ext xmlns:c16="http://schemas.microsoft.com/office/drawing/2014/chart" uri="{C3380CC4-5D6E-409C-BE32-E72D297353CC}">
                  <c16:uniqueId val="{00000001-F95B-42EA-B0D2-ECC65CB4058A}"/>
                </c:ext>
              </c:extLst>
            </c:dLbl>
            <c:dLbl>
              <c:idx val="3"/>
              <c:layout/>
              <c:tx>
                <c:rich>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r>
                      <a:rPr lang="en-US" dirty="0">
                        <a:solidFill>
                          <a:schemeClr val="tx1"/>
                        </a:solidFill>
                      </a:rPr>
                      <a:t>12,684,847,521</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s-PE"/>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1BA-420A-A7FE-8349C22AEB8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'PROYECC2021 BASE JUNIO'!$C$234:$F$234</c:f>
              <c:numCache>
                <c:formatCode>General</c:formatCode>
                <c:ptCount val="4"/>
                <c:pt idx="0">
                  <c:v>2018</c:v>
                </c:pt>
                <c:pt idx="1">
                  <c:v>2019</c:v>
                </c:pt>
                <c:pt idx="2">
                  <c:v>2020</c:v>
                </c:pt>
                <c:pt idx="3">
                  <c:v>2021</c:v>
                </c:pt>
              </c:numCache>
            </c:numRef>
          </c:cat>
          <c:val>
            <c:numRef>
              <c:f>'PROYECC2021 BASE JUNIO'!$C$235:$F$235</c:f>
              <c:numCache>
                <c:formatCode>_-* #,##0_-;\-* #,##0_-;_-* "-"??_-;_-@_-</c:formatCode>
                <c:ptCount val="4"/>
                <c:pt idx="0">
                  <c:v>10812723311</c:v>
                </c:pt>
                <c:pt idx="1">
                  <c:v>11667904900</c:v>
                </c:pt>
                <c:pt idx="2">
                  <c:v>12370224017.059999</c:v>
                </c:pt>
                <c:pt idx="3">
                  <c:v>12809841097</c:v>
                </c:pt>
              </c:numCache>
            </c:numRef>
          </c:val>
          <c:extLst>
            <c:ext xmlns:c16="http://schemas.microsoft.com/office/drawing/2014/chart" uri="{C3380CC4-5D6E-409C-BE32-E72D297353CC}">
              <c16:uniqueId val="{00000004-5723-4123-85DF-A0689023F0A1}"/>
            </c:ext>
          </c:extLst>
        </c:ser>
        <c:dLbls>
          <c:dLblPos val="outEnd"/>
          <c:showLegendKey val="0"/>
          <c:showVal val="1"/>
          <c:showCatName val="0"/>
          <c:showSerName val="0"/>
          <c:showPercent val="0"/>
          <c:showBubbleSize val="0"/>
        </c:dLbls>
        <c:gapWidth val="150"/>
        <c:axId val="522856120"/>
        <c:axId val="522854552"/>
      </c:barChart>
      <c:catAx>
        <c:axId val="522856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522854552"/>
        <c:crosses val="autoZero"/>
        <c:auto val="1"/>
        <c:lblAlgn val="ctr"/>
        <c:lblOffset val="100"/>
        <c:noMultiLvlLbl val="0"/>
      </c:catAx>
      <c:valAx>
        <c:axId val="522854552"/>
        <c:scaling>
          <c:orientation val="minMax"/>
        </c:scaling>
        <c:delete val="1"/>
        <c:axPos val="l"/>
        <c:numFmt formatCode="_-* #,##0_-;\-* #,##0_-;_-* &quot;-&quot;??_-;_-@_-" sourceLinked="1"/>
        <c:majorTickMark val="none"/>
        <c:minorTickMark val="none"/>
        <c:tickLblPos val="nextTo"/>
        <c:crossAx val="522856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Hoja1!$A$2:$A$4</cx:f>
        <cx:lvl ptCount="3">
          <cx:pt idx="0">2020</cx:pt>
          <cx:pt idx="1">2021</cx:pt>
          <cx:pt idx="2">total</cx:pt>
        </cx:lvl>
      </cx:strDim>
      <cx:numDim type="val">
        <cx:f>Hoja1!$B$2:$B$4</cx:f>
        <cx:lvl ptCount="3" formatCode="#,##0">
          <cx:pt idx="0">1399410340</cx:pt>
          <cx:pt idx="1">802493120</cx:pt>
          <cx:pt idx="2">2201903460</cx:pt>
        </cx:lvl>
      </cx:numDim>
    </cx:data>
  </cx:chartData>
  <cx:chart>
    <cx:title pos="t" align="ctr" overlay="0">
      <cx:tx>
        <cx:txData>
          <cx:v>TRANSFERENCIAS RECIBIDAS 2020-2021</cx:v>
        </cx:txData>
      </cx:tx>
      <cx:txPr>
        <a:bodyPr spcFirstLastPara="1" vertOverflow="ellipsis" wrap="square" lIns="0" tIns="0" rIns="0" bIns="0" anchor="ctr" anchorCtr="1"/>
        <a:lstStyle/>
        <a:p>
          <a:pPr algn="ctr">
            <a:defRPr/>
          </a:pPr>
          <a:r>
            <a:rPr lang="es-PE" dirty="0"/>
            <a:t>TRANSFERENCIAS RECIBIDAS 2020-2021</a:t>
          </a:r>
        </a:p>
      </cx:txPr>
    </cx:title>
    <cx:plotArea>
      <cx:plotAreaRegion>
        <cx:series layoutId="waterfall" uniqueId="{83EFBC5F-A1BE-4720-81D4-EB4D60C7D6F5}">
          <cx:tx>
            <cx:txData>
              <cx:f>Hoja1!$B$1</cx:f>
              <cx:v>TRANSFERENCIAS 2020-2021</cx:v>
            </cx:txData>
          </cx:tx>
          <cx:dataLabels pos="outEnd">
            <cx:txPr>
              <a:bodyPr spcFirstLastPara="1" vertOverflow="ellipsis" wrap="square" lIns="0" tIns="0" rIns="0" bIns="0" anchor="ctr" anchorCtr="1"/>
              <a:lstStyle/>
              <a:p>
                <a:pPr>
                  <a:defRPr sz="1600" b="1"/>
                </a:pPr>
                <a:endParaRPr lang="es-PE" sz="1600" b="1"/>
              </a:p>
            </cx:txPr>
            <cx:visibility seriesName="0" categoryName="0" value="1"/>
          </cx:dataLabels>
          <cx:dataId val="0"/>
          <cx:layoutPr>
            <cx:subtotals>
              <cx:idx val="2"/>
            </cx:subtotals>
          </cx:layoutPr>
        </cx:series>
      </cx:plotAreaRegion>
      <cx:axis id="0">
        <cx:catScaling gapWidth="0.5"/>
        <cx:tickLabels/>
        <cx:txPr>
          <a:bodyPr spcFirstLastPara="1" vertOverflow="ellipsis" wrap="square" lIns="0" tIns="0" rIns="0" bIns="0" anchor="ctr" anchorCtr="1"/>
          <a:lstStyle/>
          <a:p>
            <a:pPr>
              <a:defRPr sz="1600" b="1"/>
            </a:pPr>
            <a:endParaRPr lang="es-PE" sz="1600" b="1"/>
          </a:p>
        </cx:txPr>
      </cx:axis>
      <cx:axis id="1">
        <cx:valScaling/>
        <cx:majorGridlines/>
        <cx:tickLabels/>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82">
  <cs:axisTitle>
    <cs:lnRef idx="0"/>
    <cs:fillRef idx="0"/>
    <cs:effectRef idx="0"/>
    <cs:fontRef idx="minor">
      <a:schemeClr val="tx1">
        <a:lumMod val="50000"/>
        <a:lumOff val="50000"/>
      </a:schemeClr>
    </cs:fontRef>
    <cs:defRPr sz="900"/>
  </cs:axisTitle>
  <cs:category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9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850" kern="1200"/>
    <cs:bodyPr lIns="38100" tIns="19050" rIns="38100" bIns="19050">
      <a:spAutoFit/>
    </cs:bodyPr>
  </cs:dataLabel>
  <cs:dataLabelCallout>
    <cs:lnRef idx="0"/>
    <cs:fillRef idx="0"/>
    <cs:effectRef idx="0"/>
    <cs:fontRef idx="minor">
      <a:schemeClr val="tx1">
        <a:lumMod val="50000"/>
        <a:lumOff val="50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ln w="9525">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lumOff val="10000"/>
          </a:schemeClr>
        </a:soli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900" kern="1200"/>
    <cs:bodyPr/>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00" b="1" kern="1200" cap="all" spc="150" baseline="0"/>
    <cs:body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50000"/>
        <a:lumOff val="50000"/>
      </a:schemeClr>
    </cs:fontRef>
    <cs:defRPr sz="9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396">
  <cs:axisTitle>
    <cs:lnRef idx="0"/>
    <cs:fillRef idx="0"/>
    <cs:effectRef idx="0"/>
    <cs:fontRef idx="minor">
      <a:schemeClr val="tx1">
        <a:lumMod val="65000"/>
        <a:lumOff val="35000"/>
      </a:schemeClr>
    </cs:fontRef>
    <cs:defRPr sz="1197" b="1" kern="1200"/>
    <cs:bodyPr/>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25000"/>
            <a:lumOff val="75000"/>
          </a:schemeClr>
        </a:solidFill>
      </a:ln>
    </cs:spPr>
    <cs:defRPr sz="1197"/>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dropLine>
  <cs:errorBar>
    <cs:lnRef idx="0"/>
    <cs:fillRef idx="0"/>
    <cs:effectRef idx="0"/>
    <cs:fontRef idx="minor">
      <a:schemeClr val="dk1"/>
    </cs:fontRef>
  </cs:errorBar>
  <cs:floor>
    <cs:lnRef idx="0"/>
    <cs:fillRef idx="0"/>
    <cs:effectRef idx="0"/>
    <cs:fontRef idx="minor">
      <a:schemeClr val="dk1"/>
    </cs:fontRef>
  </cs:floor>
  <cs:gridlineMajor>
    <cs:lnRef idx="0"/>
    <cs:fillRef idx="0"/>
    <cs:effectRef idx="0"/>
    <cs:fontRef idx="minor">
      <a:schemeClr val="dk1"/>
    </cs:fontRef>
    <cs:spPr>
      <a:ln>
        <a:solidFill>
          <a:schemeClr val="tx1">
            <a:lumMod val="25000"/>
            <a:lumOff val="75000"/>
          </a:schemeClr>
        </a:solidFill>
      </a:ln>
    </cs:spPr>
  </cs:gridlineMajor>
  <cs:gridlineMinor>
    <cs:lnRef idx="0"/>
    <cs:fillRef idx="0"/>
    <cs:effectRef idx="0"/>
    <cs:fontRef idx="minor">
      <a:schemeClr val="dk1"/>
    </cs:fontRef>
    <cs:spPr>
      <a:ln>
        <a:solidFill>
          <a:schemeClr val="tx1">
            <a:lumMod val="25000"/>
            <a:lumOff val="75000"/>
            <a:lumOff val="10000"/>
          </a:schemeClr>
        </a:solidFill>
      </a:ln>
    </cs:spPr>
  </cs:gridlineMinor>
  <cs:hiLoLine>
    <cs:lnRef idx="0"/>
    <cs:fillRef idx="0"/>
    <cs:effectRef idx="0"/>
    <cs:fontRef idx="minor">
      <a:schemeClr val="dk1"/>
    </cs:fontRef>
  </cs:hiLoLine>
  <cs:leaderLine>
    <cs:lnRef idx="0"/>
    <cs:fillRef idx="0"/>
    <cs:effectRef idx="0"/>
    <cs:fontRef idx="minor">
      <a:schemeClr val="dk1"/>
    </cs:fontRef>
  </cs:leaderLine>
  <cs:legend>
    <cs:lnRef idx="0"/>
    <cs:fillRef idx="0"/>
    <cs:effectRef idx="0"/>
    <cs:fontRef idx="minor">
      <a:schemeClr val="tx1">
        <a:lumMod val="65000"/>
        <a:lumOff val="35000"/>
      </a:schemeClr>
    </cs:fontRef>
    <cs:defRPr sz="1197" kern="1200"/>
    <cs:bodyPr/>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52F770-F811-451D-A76B-77FDB5598C2E}"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s-ES"/>
        </a:p>
      </dgm:t>
    </dgm:pt>
    <dgm:pt modelId="{0777E5D9-74BD-482E-B437-8E3F4CBEFCEE}">
      <dgm:prSet phldrT="[Texto]"/>
      <dgm:spPr/>
      <dgm:t>
        <a:bodyPr/>
        <a:lstStyle/>
        <a:p>
          <a:r>
            <a:rPr lang="es-PE" dirty="0"/>
            <a:t>Promoción de la Salud y Prevención de la Enfermedad</a:t>
          </a:r>
          <a:endParaRPr lang="es-ES" dirty="0"/>
        </a:p>
      </dgm:t>
    </dgm:pt>
    <dgm:pt modelId="{4056E11F-E71E-4C00-B8D4-EC97DC909A73}" type="parTrans" cxnId="{53DB8B71-324C-4288-B716-986BE2DCFB56}">
      <dgm:prSet/>
      <dgm:spPr/>
      <dgm:t>
        <a:bodyPr/>
        <a:lstStyle/>
        <a:p>
          <a:endParaRPr lang="es-ES"/>
        </a:p>
      </dgm:t>
    </dgm:pt>
    <dgm:pt modelId="{FA49C4F2-6793-4F75-9B10-739F8D0C0127}" type="sibTrans" cxnId="{53DB8B71-324C-4288-B716-986BE2DCFB56}">
      <dgm:prSet/>
      <dgm:spPr/>
      <dgm:t>
        <a:bodyPr/>
        <a:lstStyle/>
        <a:p>
          <a:endParaRPr lang="es-ES"/>
        </a:p>
      </dgm:t>
    </dgm:pt>
    <dgm:pt modelId="{CCE13F89-8EC6-4248-9790-9DE228A456D7}">
      <dgm:prSet/>
      <dgm:spPr/>
      <dgm:t>
        <a:bodyPr/>
        <a:lstStyle/>
        <a:p>
          <a:r>
            <a:rPr lang="es-PE" dirty="0"/>
            <a:t>Vigilancia Epidemiológica</a:t>
          </a:r>
        </a:p>
      </dgm:t>
    </dgm:pt>
    <dgm:pt modelId="{1D01FDD9-FD07-45A5-AF9B-08F5C66F91E5}" type="parTrans" cxnId="{4BD872D3-E874-45BA-A649-D53D43B6A9BF}">
      <dgm:prSet/>
      <dgm:spPr/>
      <dgm:t>
        <a:bodyPr/>
        <a:lstStyle/>
        <a:p>
          <a:endParaRPr lang="es-ES"/>
        </a:p>
      </dgm:t>
    </dgm:pt>
    <dgm:pt modelId="{5FA7518E-63B8-4BE4-8731-3B9AB620B191}" type="sibTrans" cxnId="{4BD872D3-E874-45BA-A649-D53D43B6A9BF}">
      <dgm:prSet/>
      <dgm:spPr/>
      <dgm:t>
        <a:bodyPr/>
        <a:lstStyle/>
        <a:p>
          <a:endParaRPr lang="es-ES"/>
        </a:p>
      </dgm:t>
    </dgm:pt>
    <dgm:pt modelId="{73897B0D-93E8-415B-BCA2-291F323FA452}">
      <dgm:prSet/>
      <dgm:spPr/>
      <dgm:t>
        <a:bodyPr/>
        <a:lstStyle/>
        <a:p>
          <a:r>
            <a:rPr lang="es-PE" dirty="0"/>
            <a:t>Organización de los Servicios</a:t>
          </a:r>
        </a:p>
      </dgm:t>
    </dgm:pt>
    <dgm:pt modelId="{4E0273B1-E725-4542-AAAA-AA97D3B695F6}" type="parTrans" cxnId="{D329A02C-05C0-44CC-9508-AE5D9CE57797}">
      <dgm:prSet/>
      <dgm:spPr/>
      <dgm:t>
        <a:bodyPr/>
        <a:lstStyle/>
        <a:p>
          <a:endParaRPr lang="es-ES"/>
        </a:p>
      </dgm:t>
    </dgm:pt>
    <dgm:pt modelId="{7BA46733-3C50-4662-B0E1-5B7385D1B080}" type="sibTrans" cxnId="{D329A02C-05C0-44CC-9508-AE5D9CE57797}">
      <dgm:prSet/>
      <dgm:spPr/>
      <dgm:t>
        <a:bodyPr/>
        <a:lstStyle/>
        <a:p>
          <a:endParaRPr lang="es-ES"/>
        </a:p>
      </dgm:t>
    </dgm:pt>
    <dgm:pt modelId="{0455A54E-9DD8-4D9C-9170-F769382C056D}">
      <dgm:prSet/>
      <dgm:spPr/>
      <dgm:t>
        <a:bodyPr/>
        <a:lstStyle/>
        <a:p>
          <a:r>
            <a:rPr lang="es-PE" dirty="0"/>
            <a:t>Sensibilización y comunicación del Riesgo</a:t>
          </a:r>
          <a:endParaRPr lang="es-ES" dirty="0"/>
        </a:p>
      </dgm:t>
    </dgm:pt>
    <dgm:pt modelId="{19FD76AD-BF29-49DD-B570-8E7F1D9543F5}" type="parTrans" cxnId="{63B1B699-72BB-4EDF-B793-F53ADCB130B2}">
      <dgm:prSet/>
      <dgm:spPr/>
      <dgm:t>
        <a:bodyPr/>
        <a:lstStyle/>
        <a:p>
          <a:endParaRPr lang="es-ES"/>
        </a:p>
      </dgm:t>
    </dgm:pt>
    <dgm:pt modelId="{874AC9BD-D435-4783-8E02-E9D72678FDBC}" type="sibTrans" cxnId="{63B1B699-72BB-4EDF-B793-F53ADCB130B2}">
      <dgm:prSet/>
      <dgm:spPr/>
      <dgm:t>
        <a:bodyPr/>
        <a:lstStyle/>
        <a:p>
          <a:endParaRPr lang="es-ES"/>
        </a:p>
      </dgm:t>
    </dgm:pt>
    <dgm:pt modelId="{22F19CAB-0F0D-4DAC-8E03-62D406FAF545}" type="pres">
      <dgm:prSet presAssocID="{D052F770-F811-451D-A76B-77FDB5598C2E}" presName="diagram" presStyleCnt="0">
        <dgm:presLayoutVars>
          <dgm:dir/>
          <dgm:resizeHandles val="exact"/>
        </dgm:presLayoutVars>
      </dgm:prSet>
      <dgm:spPr/>
      <dgm:t>
        <a:bodyPr/>
        <a:lstStyle/>
        <a:p>
          <a:endParaRPr lang="es-ES"/>
        </a:p>
      </dgm:t>
    </dgm:pt>
    <dgm:pt modelId="{09B940E2-FE5F-4422-8A1E-A54F4926243E}" type="pres">
      <dgm:prSet presAssocID="{0777E5D9-74BD-482E-B437-8E3F4CBEFCEE}" presName="node" presStyleLbl="node1" presStyleIdx="0" presStyleCnt="4">
        <dgm:presLayoutVars>
          <dgm:bulletEnabled val="1"/>
        </dgm:presLayoutVars>
      </dgm:prSet>
      <dgm:spPr/>
      <dgm:t>
        <a:bodyPr/>
        <a:lstStyle/>
        <a:p>
          <a:endParaRPr lang="es-ES"/>
        </a:p>
      </dgm:t>
    </dgm:pt>
    <dgm:pt modelId="{3D4CF84B-B5AB-49E3-AF24-F469DCDCAE28}" type="pres">
      <dgm:prSet presAssocID="{FA49C4F2-6793-4F75-9B10-739F8D0C0127}" presName="sibTrans" presStyleCnt="0"/>
      <dgm:spPr/>
    </dgm:pt>
    <dgm:pt modelId="{C35F9BB5-3031-49E0-B071-EFEA6B7B5FC5}" type="pres">
      <dgm:prSet presAssocID="{CCE13F89-8EC6-4248-9790-9DE228A456D7}" presName="node" presStyleLbl="node1" presStyleIdx="1" presStyleCnt="4">
        <dgm:presLayoutVars>
          <dgm:bulletEnabled val="1"/>
        </dgm:presLayoutVars>
      </dgm:prSet>
      <dgm:spPr/>
      <dgm:t>
        <a:bodyPr/>
        <a:lstStyle/>
        <a:p>
          <a:endParaRPr lang="es-ES"/>
        </a:p>
      </dgm:t>
    </dgm:pt>
    <dgm:pt modelId="{75B23B8A-1D37-456E-8696-E34D1279CF68}" type="pres">
      <dgm:prSet presAssocID="{5FA7518E-63B8-4BE4-8731-3B9AB620B191}" presName="sibTrans" presStyleCnt="0"/>
      <dgm:spPr/>
    </dgm:pt>
    <dgm:pt modelId="{79EC770B-8EE0-4462-B993-83870435C0E1}" type="pres">
      <dgm:prSet presAssocID="{73897B0D-93E8-415B-BCA2-291F323FA452}" presName="node" presStyleLbl="node1" presStyleIdx="2" presStyleCnt="4">
        <dgm:presLayoutVars>
          <dgm:bulletEnabled val="1"/>
        </dgm:presLayoutVars>
      </dgm:prSet>
      <dgm:spPr/>
      <dgm:t>
        <a:bodyPr/>
        <a:lstStyle/>
        <a:p>
          <a:endParaRPr lang="es-ES"/>
        </a:p>
      </dgm:t>
    </dgm:pt>
    <dgm:pt modelId="{907FBAA8-BB34-424D-B786-84F0141630FA}" type="pres">
      <dgm:prSet presAssocID="{7BA46733-3C50-4662-B0E1-5B7385D1B080}" presName="sibTrans" presStyleCnt="0"/>
      <dgm:spPr/>
    </dgm:pt>
    <dgm:pt modelId="{7B9632BD-0166-4071-BDCD-F2CADAC1898D}" type="pres">
      <dgm:prSet presAssocID="{0455A54E-9DD8-4D9C-9170-F769382C056D}" presName="node" presStyleLbl="node1" presStyleIdx="3" presStyleCnt="4">
        <dgm:presLayoutVars>
          <dgm:bulletEnabled val="1"/>
        </dgm:presLayoutVars>
      </dgm:prSet>
      <dgm:spPr/>
      <dgm:t>
        <a:bodyPr/>
        <a:lstStyle/>
        <a:p>
          <a:endParaRPr lang="es-ES"/>
        </a:p>
      </dgm:t>
    </dgm:pt>
  </dgm:ptLst>
  <dgm:cxnLst>
    <dgm:cxn modelId="{C81D5719-12D9-41E8-B343-ACF4E2A6B30F}" type="presOf" srcId="{0455A54E-9DD8-4D9C-9170-F769382C056D}" destId="{7B9632BD-0166-4071-BDCD-F2CADAC1898D}" srcOrd="0" destOrd="0" presId="urn:microsoft.com/office/officeart/2005/8/layout/default"/>
    <dgm:cxn modelId="{D329A02C-05C0-44CC-9508-AE5D9CE57797}" srcId="{D052F770-F811-451D-A76B-77FDB5598C2E}" destId="{73897B0D-93E8-415B-BCA2-291F323FA452}" srcOrd="2" destOrd="0" parTransId="{4E0273B1-E725-4542-AAAA-AA97D3B695F6}" sibTransId="{7BA46733-3C50-4662-B0E1-5B7385D1B080}"/>
    <dgm:cxn modelId="{4BD872D3-E874-45BA-A649-D53D43B6A9BF}" srcId="{D052F770-F811-451D-A76B-77FDB5598C2E}" destId="{CCE13F89-8EC6-4248-9790-9DE228A456D7}" srcOrd="1" destOrd="0" parTransId="{1D01FDD9-FD07-45A5-AF9B-08F5C66F91E5}" sibTransId="{5FA7518E-63B8-4BE4-8731-3B9AB620B191}"/>
    <dgm:cxn modelId="{AC29CABF-5ED2-476E-91A9-9F52AF4BB523}" type="presOf" srcId="{73897B0D-93E8-415B-BCA2-291F323FA452}" destId="{79EC770B-8EE0-4462-B993-83870435C0E1}" srcOrd="0" destOrd="0" presId="urn:microsoft.com/office/officeart/2005/8/layout/default"/>
    <dgm:cxn modelId="{FE1EAE90-002A-447A-879A-06F79777E59A}" type="presOf" srcId="{0777E5D9-74BD-482E-B437-8E3F4CBEFCEE}" destId="{09B940E2-FE5F-4422-8A1E-A54F4926243E}" srcOrd="0" destOrd="0" presId="urn:microsoft.com/office/officeart/2005/8/layout/default"/>
    <dgm:cxn modelId="{48AE2A98-8B82-4ABC-951D-B2AEC712C009}" type="presOf" srcId="{D052F770-F811-451D-A76B-77FDB5598C2E}" destId="{22F19CAB-0F0D-4DAC-8E03-62D406FAF545}" srcOrd="0" destOrd="0" presId="urn:microsoft.com/office/officeart/2005/8/layout/default"/>
    <dgm:cxn modelId="{53DB8B71-324C-4288-B716-986BE2DCFB56}" srcId="{D052F770-F811-451D-A76B-77FDB5598C2E}" destId="{0777E5D9-74BD-482E-B437-8E3F4CBEFCEE}" srcOrd="0" destOrd="0" parTransId="{4056E11F-E71E-4C00-B8D4-EC97DC909A73}" sibTransId="{FA49C4F2-6793-4F75-9B10-739F8D0C0127}"/>
    <dgm:cxn modelId="{63B1B699-72BB-4EDF-B793-F53ADCB130B2}" srcId="{D052F770-F811-451D-A76B-77FDB5598C2E}" destId="{0455A54E-9DD8-4D9C-9170-F769382C056D}" srcOrd="3" destOrd="0" parTransId="{19FD76AD-BF29-49DD-B570-8E7F1D9543F5}" sibTransId="{874AC9BD-D435-4783-8E02-E9D72678FDBC}"/>
    <dgm:cxn modelId="{A962F6B1-EADE-4693-BA87-CB16C783FF8A}" type="presOf" srcId="{CCE13F89-8EC6-4248-9790-9DE228A456D7}" destId="{C35F9BB5-3031-49E0-B071-EFEA6B7B5FC5}" srcOrd="0" destOrd="0" presId="urn:microsoft.com/office/officeart/2005/8/layout/default"/>
    <dgm:cxn modelId="{DFA1BD67-8BCC-40FA-8015-84A1FBD11962}" type="presParOf" srcId="{22F19CAB-0F0D-4DAC-8E03-62D406FAF545}" destId="{09B940E2-FE5F-4422-8A1E-A54F4926243E}" srcOrd="0" destOrd="0" presId="urn:microsoft.com/office/officeart/2005/8/layout/default"/>
    <dgm:cxn modelId="{ED325382-8483-4F25-AA54-77F5D8E69084}" type="presParOf" srcId="{22F19CAB-0F0D-4DAC-8E03-62D406FAF545}" destId="{3D4CF84B-B5AB-49E3-AF24-F469DCDCAE28}" srcOrd="1" destOrd="0" presId="urn:microsoft.com/office/officeart/2005/8/layout/default"/>
    <dgm:cxn modelId="{D1F8E876-1E85-42BC-BAEE-5A830E467C35}" type="presParOf" srcId="{22F19CAB-0F0D-4DAC-8E03-62D406FAF545}" destId="{C35F9BB5-3031-49E0-B071-EFEA6B7B5FC5}" srcOrd="2" destOrd="0" presId="urn:microsoft.com/office/officeart/2005/8/layout/default"/>
    <dgm:cxn modelId="{615382F4-DB0C-4AFF-9A12-3DE1E2AC5E62}" type="presParOf" srcId="{22F19CAB-0F0D-4DAC-8E03-62D406FAF545}" destId="{75B23B8A-1D37-456E-8696-E34D1279CF68}" srcOrd="3" destOrd="0" presId="urn:microsoft.com/office/officeart/2005/8/layout/default"/>
    <dgm:cxn modelId="{5BB8185D-64ED-45D1-8493-4DA063BE69FA}" type="presParOf" srcId="{22F19CAB-0F0D-4DAC-8E03-62D406FAF545}" destId="{79EC770B-8EE0-4462-B993-83870435C0E1}" srcOrd="4" destOrd="0" presId="urn:microsoft.com/office/officeart/2005/8/layout/default"/>
    <dgm:cxn modelId="{40FF09A2-64D3-40CB-9CD1-5788B71F2FD0}" type="presParOf" srcId="{22F19CAB-0F0D-4DAC-8E03-62D406FAF545}" destId="{907FBAA8-BB34-424D-B786-84F0141630FA}" srcOrd="5" destOrd="0" presId="urn:microsoft.com/office/officeart/2005/8/layout/default"/>
    <dgm:cxn modelId="{52209FCC-0D9E-47FB-9E18-3A530DB93898}" type="presParOf" srcId="{22F19CAB-0F0D-4DAC-8E03-62D406FAF545}" destId="{7B9632BD-0166-4071-BDCD-F2CADAC1898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DD219-AC4C-4FBE-B804-4A012D6E27D2}"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S"/>
        </a:p>
      </dgm:t>
    </dgm:pt>
    <dgm:pt modelId="{39DBC376-8D1F-4F0B-9B57-329B92D5D3A0}">
      <dgm:prSet phldrT="[Texto]" custT="1"/>
      <dgm:spPr/>
      <dgm:t>
        <a:bodyPr/>
        <a:lstStyle/>
        <a:p>
          <a:r>
            <a:rPr lang="es-ES" sz="1050" b="1" dirty="0"/>
            <a:t>LP.1 </a:t>
          </a:r>
          <a:r>
            <a:rPr lang="es-PE" sz="1050" b="1" dirty="0"/>
            <a:t>Impulsar de manera integral el </a:t>
          </a:r>
          <a:r>
            <a:rPr lang="es-PE" sz="1400" b="1" dirty="0">
              <a:effectLst>
                <a:outerShdw blurRad="38100" dist="38100" dir="2700000" algn="tl">
                  <a:srgbClr val="000000">
                    <a:alpha val="43137"/>
                  </a:srgbClr>
                </a:outerShdw>
              </a:effectLst>
            </a:rPr>
            <a:t>Trabajo Extra Muro</a:t>
          </a:r>
          <a:r>
            <a:rPr lang="es-PE" sz="1050" b="1" dirty="0"/>
            <a:t> priorizando el enfoque territorial</a:t>
          </a:r>
          <a:endParaRPr lang="es-ES" sz="1050" b="1" dirty="0"/>
        </a:p>
      </dgm:t>
    </dgm:pt>
    <dgm:pt modelId="{18FA7D6B-CA65-4686-A572-867514B60419}" type="parTrans" cxnId="{C8C75DC0-34D8-4A67-AC51-4E01F6186D91}">
      <dgm:prSet/>
      <dgm:spPr/>
      <dgm:t>
        <a:bodyPr/>
        <a:lstStyle/>
        <a:p>
          <a:endParaRPr lang="es-ES" sz="1000"/>
        </a:p>
      </dgm:t>
    </dgm:pt>
    <dgm:pt modelId="{3BAC79F2-FB84-4D1B-BC4D-7933A29A0072}" type="sibTrans" cxnId="{C8C75DC0-34D8-4A67-AC51-4E01F6186D91}">
      <dgm:prSet/>
      <dgm:spPr/>
      <dgm:t>
        <a:bodyPr/>
        <a:lstStyle/>
        <a:p>
          <a:endParaRPr lang="es-ES" sz="1000"/>
        </a:p>
      </dgm:t>
    </dgm:pt>
    <dgm:pt modelId="{0B2C4579-5192-4238-8942-70293E4B6DC7}">
      <dgm:prSet phldrT="[Texto]" custT="1"/>
      <dgm:spPr/>
      <dgm:t>
        <a:bodyPr/>
        <a:lstStyle/>
        <a:p>
          <a:pPr algn="just"/>
          <a:r>
            <a:rPr lang="es-PE" sz="1400" b="1" u="sng" dirty="0"/>
            <a:t>AT1: </a:t>
          </a:r>
          <a:r>
            <a:rPr lang="es-PE" sz="1400" dirty="0"/>
            <a:t>Ampliación de la Cobertura de </a:t>
          </a:r>
          <a:r>
            <a:rPr lang="es-PE" sz="1400" b="1" dirty="0"/>
            <a:t>Atención Familiar y Trabajo Extra Muro</a:t>
          </a:r>
          <a:endParaRPr lang="es-ES" sz="1400" b="1" dirty="0"/>
        </a:p>
      </dgm:t>
    </dgm:pt>
    <dgm:pt modelId="{4FC808B8-34DD-4E2E-ABFE-61C1CB453838}" type="parTrans" cxnId="{18A5DBD5-51D0-44E3-9E51-B3154FB36CC1}">
      <dgm:prSet/>
      <dgm:spPr/>
      <dgm:t>
        <a:bodyPr/>
        <a:lstStyle/>
        <a:p>
          <a:endParaRPr lang="es-ES" sz="1000"/>
        </a:p>
      </dgm:t>
    </dgm:pt>
    <dgm:pt modelId="{0F74DC0B-E9A9-4FE0-ADD8-421223E0CFC6}" type="sibTrans" cxnId="{18A5DBD5-51D0-44E3-9E51-B3154FB36CC1}">
      <dgm:prSet/>
      <dgm:spPr/>
      <dgm:t>
        <a:bodyPr/>
        <a:lstStyle/>
        <a:p>
          <a:endParaRPr lang="es-ES" sz="1000"/>
        </a:p>
      </dgm:t>
    </dgm:pt>
    <dgm:pt modelId="{EC569189-D6FB-4B4B-9FE4-CE50B37AC1DA}">
      <dgm:prSet phldrT="[Texto]" custT="1"/>
      <dgm:spPr/>
      <dgm:t>
        <a:bodyPr/>
        <a:lstStyle/>
        <a:p>
          <a:pPr algn="just"/>
          <a:r>
            <a:rPr lang="es-PE" sz="1400" b="1" u="sng" dirty="0"/>
            <a:t>AT2: </a:t>
          </a:r>
          <a:r>
            <a:rPr lang="es-PE" sz="1400" dirty="0"/>
            <a:t>Ejecutar </a:t>
          </a:r>
          <a:r>
            <a:rPr lang="es-PE" sz="1400" b="1" dirty="0"/>
            <a:t>actividades extramurales </a:t>
          </a:r>
          <a:r>
            <a:rPr lang="es-PE" sz="1400" dirty="0"/>
            <a:t>en el marco de los contratos de APP </a:t>
          </a:r>
          <a:r>
            <a:rPr lang="es-PE" sz="1400" dirty="0" err="1"/>
            <a:t>Barton</a:t>
          </a:r>
          <a:r>
            <a:rPr lang="es-PE" sz="1400" dirty="0"/>
            <a:t> (Callao) y Kaelin (Villa María del Triunfo)</a:t>
          </a:r>
          <a:endParaRPr lang="es-ES" sz="1400" dirty="0"/>
        </a:p>
      </dgm:t>
    </dgm:pt>
    <dgm:pt modelId="{1E78C375-0582-4EF0-9A95-FE18C984F6E4}" type="parTrans" cxnId="{ED51F14B-0514-4C61-86BC-8A2EB0793811}">
      <dgm:prSet/>
      <dgm:spPr/>
      <dgm:t>
        <a:bodyPr/>
        <a:lstStyle/>
        <a:p>
          <a:endParaRPr lang="es-ES" sz="1000"/>
        </a:p>
      </dgm:t>
    </dgm:pt>
    <dgm:pt modelId="{4E56D530-2E50-4D9F-BBD0-DA737C5003BB}" type="sibTrans" cxnId="{ED51F14B-0514-4C61-86BC-8A2EB0793811}">
      <dgm:prSet/>
      <dgm:spPr/>
      <dgm:t>
        <a:bodyPr/>
        <a:lstStyle/>
        <a:p>
          <a:endParaRPr lang="es-ES" sz="1000"/>
        </a:p>
      </dgm:t>
    </dgm:pt>
    <dgm:pt modelId="{1FF649A5-AE0F-4633-A1F1-7E400D30A018}">
      <dgm:prSet phldrT="[Texto]" custT="1"/>
      <dgm:spPr>
        <a:solidFill>
          <a:srgbClr val="43BB8D"/>
        </a:solidFill>
      </dgm:spPr>
      <dgm:t>
        <a:bodyPr/>
        <a:lstStyle/>
        <a:p>
          <a:r>
            <a:rPr lang="es-ES" sz="1050" dirty="0"/>
            <a:t>LP2. </a:t>
          </a:r>
          <a:r>
            <a:rPr lang="es-PE" sz="1050" dirty="0"/>
            <a:t>Prevenir las </a:t>
          </a:r>
          <a:r>
            <a:rPr lang="es-PE" sz="1400" b="1" dirty="0">
              <a:effectLst>
                <a:outerShdw blurRad="38100" dist="38100" dir="2700000" algn="tl">
                  <a:srgbClr val="000000">
                    <a:alpha val="43137"/>
                  </a:srgbClr>
                </a:outerShdw>
              </a:effectLst>
            </a:rPr>
            <a:t>enfermedades Oncológicas </a:t>
          </a:r>
          <a:r>
            <a:rPr lang="es-PE" sz="1050" dirty="0"/>
            <a:t>en la población</a:t>
          </a:r>
          <a:endParaRPr lang="es-ES" sz="1050" dirty="0"/>
        </a:p>
      </dgm:t>
    </dgm:pt>
    <dgm:pt modelId="{9B697F55-971A-4EDA-9737-6D4BF187E24E}" type="parTrans" cxnId="{798531D7-779E-49FE-81B9-CBDBA7DB408B}">
      <dgm:prSet/>
      <dgm:spPr/>
      <dgm:t>
        <a:bodyPr/>
        <a:lstStyle/>
        <a:p>
          <a:endParaRPr lang="es-ES" sz="1000"/>
        </a:p>
      </dgm:t>
    </dgm:pt>
    <dgm:pt modelId="{E97CDC43-E14A-4F24-A8CF-62B7B4BF9652}" type="sibTrans" cxnId="{798531D7-779E-49FE-81B9-CBDBA7DB408B}">
      <dgm:prSet/>
      <dgm:spPr/>
      <dgm:t>
        <a:bodyPr/>
        <a:lstStyle/>
        <a:p>
          <a:endParaRPr lang="es-ES" sz="1000"/>
        </a:p>
      </dgm:t>
    </dgm:pt>
    <dgm:pt modelId="{89A55429-2D30-42EB-9310-ED41DA31A376}">
      <dgm:prSet phldrT="[Texto]" custT="1"/>
      <dgm:spPr/>
      <dgm:t>
        <a:bodyPr/>
        <a:lstStyle/>
        <a:p>
          <a:pPr algn="just"/>
          <a:r>
            <a:rPr lang="es-PE" sz="1400" b="1" u="sng" dirty="0"/>
            <a:t>AT1: </a:t>
          </a:r>
          <a:r>
            <a:rPr lang="es-PE" sz="1400" dirty="0"/>
            <a:t>Realizar el </a:t>
          </a:r>
          <a:r>
            <a:rPr lang="es-PE" sz="1400" b="1" dirty="0"/>
            <a:t>Diagnóstico precoz y tratamiento oportuno </a:t>
          </a:r>
          <a:r>
            <a:rPr lang="es-PE" sz="1400" dirty="0"/>
            <a:t>de las enfermedades oncológicas</a:t>
          </a:r>
          <a:endParaRPr lang="es-ES" sz="1400" dirty="0"/>
        </a:p>
      </dgm:t>
    </dgm:pt>
    <dgm:pt modelId="{FF7CEB15-A9D8-462E-B4AD-568A1C098F77}" type="parTrans" cxnId="{7F159E52-3F08-4A89-A827-A046B0B38F8E}">
      <dgm:prSet/>
      <dgm:spPr/>
      <dgm:t>
        <a:bodyPr/>
        <a:lstStyle/>
        <a:p>
          <a:endParaRPr lang="es-ES" sz="1000"/>
        </a:p>
      </dgm:t>
    </dgm:pt>
    <dgm:pt modelId="{7C0296C2-240D-4969-BADE-A4CD2BEB6FC1}" type="sibTrans" cxnId="{7F159E52-3F08-4A89-A827-A046B0B38F8E}">
      <dgm:prSet/>
      <dgm:spPr/>
      <dgm:t>
        <a:bodyPr/>
        <a:lstStyle/>
        <a:p>
          <a:endParaRPr lang="es-ES" sz="1000"/>
        </a:p>
      </dgm:t>
    </dgm:pt>
    <dgm:pt modelId="{DF222C21-D141-4B71-896E-FB7BCCAE7516}">
      <dgm:prSet phldrT="[Texto]" custT="1"/>
      <dgm:spPr>
        <a:solidFill>
          <a:srgbClr val="70AD47"/>
        </a:solidFill>
      </dgm:spPr>
      <dgm:t>
        <a:bodyPr/>
        <a:lstStyle/>
        <a:p>
          <a:r>
            <a:rPr lang="es-ES" sz="1050" dirty="0"/>
            <a:t>LP3. </a:t>
          </a:r>
          <a:r>
            <a:rPr lang="es-PE" sz="1050" dirty="0"/>
            <a:t>Fortalecer los </a:t>
          </a:r>
          <a:r>
            <a:rPr lang="es-PE" sz="1400" b="1" dirty="0">
              <a:effectLst>
                <a:outerShdw blurRad="38100" dist="38100" dir="2700000" algn="tl">
                  <a:srgbClr val="000000">
                    <a:alpha val="43137"/>
                  </a:srgbClr>
                </a:outerShdw>
              </a:effectLst>
            </a:rPr>
            <a:t>Centros Asistenciales Centinelas y la Telemedicina</a:t>
          </a:r>
          <a:r>
            <a:rPr lang="es-PE" sz="1050" dirty="0"/>
            <a:t>, para el desembalse Clínico y Quirúrgico</a:t>
          </a:r>
          <a:endParaRPr lang="es-ES" sz="1050" dirty="0"/>
        </a:p>
      </dgm:t>
    </dgm:pt>
    <dgm:pt modelId="{3F0089C6-AACE-4D3E-9457-600AC22B0B17}" type="parTrans" cxnId="{D7BC1F04-CD7F-49F4-8A60-E6D17604CF8A}">
      <dgm:prSet/>
      <dgm:spPr/>
      <dgm:t>
        <a:bodyPr/>
        <a:lstStyle/>
        <a:p>
          <a:endParaRPr lang="es-ES" sz="1000"/>
        </a:p>
      </dgm:t>
    </dgm:pt>
    <dgm:pt modelId="{9D434E7B-2CC3-4B9F-BD53-A36675C3DFC3}" type="sibTrans" cxnId="{D7BC1F04-CD7F-49F4-8A60-E6D17604CF8A}">
      <dgm:prSet/>
      <dgm:spPr/>
      <dgm:t>
        <a:bodyPr/>
        <a:lstStyle/>
        <a:p>
          <a:endParaRPr lang="es-ES" sz="1000"/>
        </a:p>
      </dgm:t>
    </dgm:pt>
    <dgm:pt modelId="{5043BA36-6A7A-4211-ACC5-F5207DFF27C5}">
      <dgm:prSet phldrT="[Texto]" custT="1"/>
      <dgm:spPr/>
      <dgm:t>
        <a:bodyPr/>
        <a:lstStyle/>
        <a:p>
          <a:pPr algn="just"/>
          <a:r>
            <a:rPr lang="es-PE" sz="1400" b="1" u="sng" dirty="0"/>
            <a:t>AT1:</a:t>
          </a:r>
          <a:r>
            <a:rPr lang="es-PE" sz="1400" dirty="0"/>
            <a:t> Fortalecimiento de la </a:t>
          </a:r>
          <a:r>
            <a:rPr lang="es-PE" sz="1400" b="1" dirty="0"/>
            <a:t>telemedicin</a:t>
          </a:r>
          <a:r>
            <a:rPr lang="es-PE" sz="1400" dirty="0"/>
            <a:t>a en las redes asistenciales</a:t>
          </a:r>
          <a:endParaRPr lang="es-ES" sz="1400" dirty="0"/>
        </a:p>
      </dgm:t>
    </dgm:pt>
    <dgm:pt modelId="{ECC3FDFF-B967-4983-B13F-CD6E2CB22BE9}" type="parTrans" cxnId="{167AB24B-5FB0-4F7A-B65A-DD5BE5B3C32A}">
      <dgm:prSet/>
      <dgm:spPr/>
      <dgm:t>
        <a:bodyPr/>
        <a:lstStyle/>
        <a:p>
          <a:endParaRPr lang="es-ES" sz="1000"/>
        </a:p>
      </dgm:t>
    </dgm:pt>
    <dgm:pt modelId="{9A72604C-6639-4F69-BBD9-8A022319A003}" type="sibTrans" cxnId="{167AB24B-5FB0-4F7A-B65A-DD5BE5B3C32A}">
      <dgm:prSet/>
      <dgm:spPr/>
      <dgm:t>
        <a:bodyPr/>
        <a:lstStyle/>
        <a:p>
          <a:endParaRPr lang="es-ES" sz="1000"/>
        </a:p>
      </dgm:t>
    </dgm:pt>
    <dgm:pt modelId="{CB03DB21-04B3-469D-A8FE-DF7F00805FB0}">
      <dgm:prSet phldrT="[Texto]" custT="1"/>
      <dgm:spPr/>
      <dgm:t>
        <a:bodyPr/>
        <a:lstStyle/>
        <a:p>
          <a:pPr algn="just"/>
          <a:r>
            <a:rPr lang="es-PE" sz="1400" b="1" u="sng" dirty="0"/>
            <a:t>AT2: </a:t>
          </a:r>
          <a:r>
            <a:rPr lang="es-PE" sz="1400" dirty="0"/>
            <a:t>Implementación de </a:t>
          </a:r>
          <a:r>
            <a:rPr lang="es-PE" sz="1400" b="1" dirty="0"/>
            <a:t>Guías de Práctica Clínica, Vigilancia e Investigación</a:t>
          </a:r>
          <a:r>
            <a:rPr lang="es-PE" sz="1400" dirty="0"/>
            <a:t> para enfermedades oncológicas</a:t>
          </a:r>
          <a:endParaRPr lang="es-ES" sz="1400" dirty="0"/>
        </a:p>
      </dgm:t>
    </dgm:pt>
    <dgm:pt modelId="{E542650D-BE1F-4556-A3FF-A993660FA301}" type="parTrans" cxnId="{D402EE97-80FA-4B56-8A3F-35F059C87B3F}">
      <dgm:prSet/>
      <dgm:spPr/>
      <dgm:t>
        <a:bodyPr/>
        <a:lstStyle/>
        <a:p>
          <a:endParaRPr lang="es-ES" sz="1000"/>
        </a:p>
      </dgm:t>
    </dgm:pt>
    <dgm:pt modelId="{D199E036-8B26-48D5-8D53-F13CE0858D86}" type="sibTrans" cxnId="{D402EE97-80FA-4B56-8A3F-35F059C87B3F}">
      <dgm:prSet/>
      <dgm:spPr/>
      <dgm:t>
        <a:bodyPr/>
        <a:lstStyle/>
        <a:p>
          <a:endParaRPr lang="es-ES" sz="1000"/>
        </a:p>
      </dgm:t>
    </dgm:pt>
    <dgm:pt modelId="{D89A0EA2-60CC-4677-836C-C527C04E7509}">
      <dgm:prSet phldrT="[Texto]" custT="1"/>
      <dgm:spPr/>
      <dgm:t>
        <a:bodyPr/>
        <a:lstStyle/>
        <a:p>
          <a:pPr algn="just"/>
          <a:r>
            <a:rPr lang="es-PE" sz="1400" b="1" u="sng" dirty="0"/>
            <a:t>AT3: </a:t>
          </a:r>
          <a:r>
            <a:rPr lang="es-PE" sz="1400" dirty="0"/>
            <a:t>Implementación de </a:t>
          </a:r>
          <a:r>
            <a:rPr lang="es-PE" sz="1400" b="1" dirty="0"/>
            <a:t>Proyectos de Inversión</a:t>
          </a:r>
          <a:endParaRPr lang="es-ES" sz="1400" b="1" dirty="0"/>
        </a:p>
      </dgm:t>
    </dgm:pt>
    <dgm:pt modelId="{11F5807F-6F22-4767-9FE6-4DF692D3DDBC}" type="parTrans" cxnId="{BAD97AB5-2E95-4EA5-B365-FA8C7A6AAD72}">
      <dgm:prSet/>
      <dgm:spPr/>
      <dgm:t>
        <a:bodyPr/>
        <a:lstStyle/>
        <a:p>
          <a:endParaRPr lang="es-ES" sz="1000"/>
        </a:p>
      </dgm:t>
    </dgm:pt>
    <dgm:pt modelId="{806260B6-27C5-4ADC-966A-E87ACAD8F28D}" type="sibTrans" cxnId="{BAD97AB5-2E95-4EA5-B365-FA8C7A6AAD72}">
      <dgm:prSet/>
      <dgm:spPr/>
      <dgm:t>
        <a:bodyPr/>
        <a:lstStyle/>
        <a:p>
          <a:endParaRPr lang="es-ES" sz="1000"/>
        </a:p>
      </dgm:t>
    </dgm:pt>
    <dgm:pt modelId="{47D3870E-4946-44FD-8E1D-5211E6980905}">
      <dgm:prSet phldrT="[Texto]" custT="1"/>
      <dgm:spPr/>
      <dgm:t>
        <a:bodyPr/>
        <a:lstStyle/>
        <a:p>
          <a:pPr algn="just"/>
          <a:r>
            <a:rPr lang="es-PE" sz="1400" b="1" u="sng" dirty="0"/>
            <a:t>AT2: </a:t>
          </a:r>
          <a:r>
            <a:rPr lang="es-PE" sz="1400" dirty="0"/>
            <a:t>Desarrollo de Operativos de </a:t>
          </a:r>
          <a:r>
            <a:rPr lang="es-PE" sz="1400" b="1" dirty="0"/>
            <a:t>Desembalse Clínico y Quirúrgico</a:t>
          </a:r>
          <a:endParaRPr lang="es-ES" sz="1400" b="1" dirty="0"/>
        </a:p>
      </dgm:t>
    </dgm:pt>
    <dgm:pt modelId="{06AF4E39-9C63-473F-90D7-2EA1044BB1E4}" type="parTrans" cxnId="{B2B44976-F187-4AFB-8FA1-B942B7089FF3}">
      <dgm:prSet/>
      <dgm:spPr/>
      <dgm:t>
        <a:bodyPr/>
        <a:lstStyle/>
        <a:p>
          <a:endParaRPr lang="es-ES" sz="1000"/>
        </a:p>
      </dgm:t>
    </dgm:pt>
    <dgm:pt modelId="{D862D718-66AC-4A53-917E-302AD73BE40D}" type="sibTrans" cxnId="{B2B44976-F187-4AFB-8FA1-B942B7089FF3}">
      <dgm:prSet/>
      <dgm:spPr/>
      <dgm:t>
        <a:bodyPr/>
        <a:lstStyle/>
        <a:p>
          <a:endParaRPr lang="es-ES" sz="1000"/>
        </a:p>
      </dgm:t>
    </dgm:pt>
    <dgm:pt modelId="{76E3DBBE-6474-4D7A-8055-BE203E141B3E}">
      <dgm:prSet phldrT="[Texto]" custT="1"/>
      <dgm:spPr/>
      <dgm:t>
        <a:bodyPr/>
        <a:lstStyle/>
        <a:p>
          <a:pPr algn="just"/>
          <a:r>
            <a:rPr lang="es-PE" sz="1400" b="1" u="sng" dirty="0"/>
            <a:t>AT3: </a:t>
          </a:r>
          <a:r>
            <a:rPr lang="es-PE" sz="1400" dirty="0"/>
            <a:t>Evaluación de Necesidades de </a:t>
          </a:r>
          <a:r>
            <a:rPr lang="es-PE" sz="1400" b="1" dirty="0"/>
            <a:t>Mantenimiento e Inversión en Equipamiento e Infraestructura</a:t>
          </a:r>
          <a:endParaRPr lang="es-ES" sz="1400" b="1" dirty="0"/>
        </a:p>
      </dgm:t>
    </dgm:pt>
    <dgm:pt modelId="{2BA94D24-7523-40C4-8AB5-B86618972129}" type="parTrans" cxnId="{445B6CD3-DE27-4A2D-8922-F1C115FB14E6}">
      <dgm:prSet/>
      <dgm:spPr/>
      <dgm:t>
        <a:bodyPr/>
        <a:lstStyle/>
        <a:p>
          <a:endParaRPr lang="es-ES" sz="1000"/>
        </a:p>
      </dgm:t>
    </dgm:pt>
    <dgm:pt modelId="{6F59D561-6A2A-4B6B-B718-0420CF5B6059}" type="sibTrans" cxnId="{445B6CD3-DE27-4A2D-8922-F1C115FB14E6}">
      <dgm:prSet/>
      <dgm:spPr/>
      <dgm:t>
        <a:bodyPr/>
        <a:lstStyle/>
        <a:p>
          <a:endParaRPr lang="es-ES" sz="1000"/>
        </a:p>
      </dgm:t>
    </dgm:pt>
    <dgm:pt modelId="{8FA45390-AC5B-416C-8FBC-8593FCD0EC68}" type="pres">
      <dgm:prSet presAssocID="{948DD219-AC4C-4FBE-B804-4A012D6E27D2}" presName="linearFlow" presStyleCnt="0">
        <dgm:presLayoutVars>
          <dgm:dir/>
          <dgm:animLvl val="lvl"/>
          <dgm:resizeHandles val="exact"/>
        </dgm:presLayoutVars>
      </dgm:prSet>
      <dgm:spPr/>
      <dgm:t>
        <a:bodyPr/>
        <a:lstStyle/>
        <a:p>
          <a:endParaRPr lang="es-ES"/>
        </a:p>
      </dgm:t>
    </dgm:pt>
    <dgm:pt modelId="{98C354CF-E45E-4B38-86F0-AE7D7DB30BB6}" type="pres">
      <dgm:prSet presAssocID="{39DBC376-8D1F-4F0B-9B57-329B92D5D3A0}" presName="composite" presStyleCnt="0"/>
      <dgm:spPr/>
    </dgm:pt>
    <dgm:pt modelId="{0631308C-4BF4-46F2-84B6-5A760E825E35}" type="pres">
      <dgm:prSet presAssocID="{39DBC376-8D1F-4F0B-9B57-329B92D5D3A0}" presName="parentText" presStyleLbl="alignNode1" presStyleIdx="0" presStyleCnt="3">
        <dgm:presLayoutVars>
          <dgm:chMax val="1"/>
          <dgm:bulletEnabled val="1"/>
        </dgm:presLayoutVars>
      </dgm:prSet>
      <dgm:spPr>
        <a:prstGeom prst="flowChartPreparation">
          <a:avLst/>
        </a:prstGeom>
      </dgm:spPr>
      <dgm:t>
        <a:bodyPr/>
        <a:lstStyle/>
        <a:p>
          <a:endParaRPr lang="es-ES"/>
        </a:p>
      </dgm:t>
    </dgm:pt>
    <dgm:pt modelId="{AD7ADD7C-A384-4149-81C0-23A817C9EB9C}" type="pres">
      <dgm:prSet presAssocID="{39DBC376-8D1F-4F0B-9B57-329B92D5D3A0}" presName="descendantText" presStyleLbl="alignAcc1" presStyleIdx="0" presStyleCnt="3" custLinFactNeighborX="1041" custLinFactNeighborY="27647">
        <dgm:presLayoutVars>
          <dgm:bulletEnabled val="1"/>
        </dgm:presLayoutVars>
      </dgm:prSet>
      <dgm:spPr/>
      <dgm:t>
        <a:bodyPr/>
        <a:lstStyle/>
        <a:p>
          <a:endParaRPr lang="es-ES"/>
        </a:p>
      </dgm:t>
    </dgm:pt>
    <dgm:pt modelId="{1A3D54B9-A8C6-4B72-83EB-B7248ACADB80}" type="pres">
      <dgm:prSet presAssocID="{3BAC79F2-FB84-4D1B-BC4D-7933A29A0072}" presName="sp" presStyleCnt="0"/>
      <dgm:spPr/>
    </dgm:pt>
    <dgm:pt modelId="{2BAEB796-5B54-4333-B384-2E1C22F5931C}" type="pres">
      <dgm:prSet presAssocID="{1FF649A5-AE0F-4633-A1F1-7E400D30A018}" presName="composite" presStyleCnt="0"/>
      <dgm:spPr/>
    </dgm:pt>
    <dgm:pt modelId="{68A7D679-E19A-4C92-8A64-A42661CC84F6}" type="pres">
      <dgm:prSet presAssocID="{1FF649A5-AE0F-4633-A1F1-7E400D30A018}" presName="parentText" presStyleLbl="alignNode1" presStyleIdx="1" presStyleCnt="3">
        <dgm:presLayoutVars>
          <dgm:chMax val="1"/>
          <dgm:bulletEnabled val="1"/>
        </dgm:presLayoutVars>
      </dgm:prSet>
      <dgm:spPr>
        <a:prstGeom prst="flowChartPreparation">
          <a:avLst/>
        </a:prstGeom>
      </dgm:spPr>
      <dgm:t>
        <a:bodyPr/>
        <a:lstStyle/>
        <a:p>
          <a:endParaRPr lang="es-ES"/>
        </a:p>
      </dgm:t>
    </dgm:pt>
    <dgm:pt modelId="{09CA2234-3C7D-4430-A108-4E573DA9579F}" type="pres">
      <dgm:prSet presAssocID="{1FF649A5-AE0F-4633-A1F1-7E400D30A018}" presName="descendantText" presStyleLbl="alignAcc1" presStyleIdx="1" presStyleCnt="3" custLinFactNeighborX="1052" custLinFactNeighborY="26923">
        <dgm:presLayoutVars>
          <dgm:bulletEnabled val="1"/>
        </dgm:presLayoutVars>
      </dgm:prSet>
      <dgm:spPr/>
      <dgm:t>
        <a:bodyPr/>
        <a:lstStyle/>
        <a:p>
          <a:endParaRPr lang="es-ES"/>
        </a:p>
      </dgm:t>
    </dgm:pt>
    <dgm:pt modelId="{53D10702-9589-4D45-AEA4-BE69DA6F46B4}" type="pres">
      <dgm:prSet presAssocID="{E97CDC43-E14A-4F24-A8CF-62B7B4BF9652}" presName="sp" presStyleCnt="0"/>
      <dgm:spPr/>
    </dgm:pt>
    <dgm:pt modelId="{EDD0F197-10F9-452A-B9EB-A2FD70C44BDC}" type="pres">
      <dgm:prSet presAssocID="{DF222C21-D141-4B71-896E-FB7BCCAE7516}" presName="composite" presStyleCnt="0"/>
      <dgm:spPr/>
    </dgm:pt>
    <dgm:pt modelId="{3E683D76-F023-4A56-A30F-EC1830013E91}" type="pres">
      <dgm:prSet presAssocID="{DF222C21-D141-4B71-896E-FB7BCCAE7516}" presName="parentText" presStyleLbl="alignNode1" presStyleIdx="2" presStyleCnt="3">
        <dgm:presLayoutVars>
          <dgm:chMax val="1"/>
          <dgm:bulletEnabled val="1"/>
        </dgm:presLayoutVars>
      </dgm:prSet>
      <dgm:spPr>
        <a:prstGeom prst="flowChartPreparation">
          <a:avLst/>
        </a:prstGeom>
      </dgm:spPr>
      <dgm:t>
        <a:bodyPr/>
        <a:lstStyle/>
        <a:p>
          <a:endParaRPr lang="es-ES"/>
        </a:p>
      </dgm:t>
    </dgm:pt>
    <dgm:pt modelId="{EF086628-2FB5-40B4-9FAB-4281F89CF877}" type="pres">
      <dgm:prSet presAssocID="{DF222C21-D141-4B71-896E-FB7BCCAE7516}" presName="descendantText" presStyleLbl="alignAcc1" presStyleIdx="2" presStyleCnt="3" custLinFactNeighborX="1052" custLinFactNeighborY="30831">
        <dgm:presLayoutVars>
          <dgm:bulletEnabled val="1"/>
        </dgm:presLayoutVars>
      </dgm:prSet>
      <dgm:spPr/>
      <dgm:t>
        <a:bodyPr/>
        <a:lstStyle/>
        <a:p>
          <a:endParaRPr lang="es-ES"/>
        </a:p>
      </dgm:t>
    </dgm:pt>
  </dgm:ptLst>
  <dgm:cxnLst>
    <dgm:cxn modelId="{FF41F754-91E0-4329-B53C-8A073705DEC6}" type="presOf" srcId="{76E3DBBE-6474-4D7A-8055-BE203E141B3E}" destId="{EF086628-2FB5-40B4-9FAB-4281F89CF877}" srcOrd="0" destOrd="2" presId="urn:microsoft.com/office/officeart/2005/8/layout/chevron2"/>
    <dgm:cxn modelId="{BAD97AB5-2E95-4EA5-B365-FA8C7A6AAD72}" srcId="{1FF649A5-AE0F-4633-A1F1-7E400D30A018}" destId="{D89A0EA2-60CC-4677-836C-C527C04E7509}" srcOrd="2" destOrd="0" parTransId="{11F5807F-6F22-4767-9FE6-4DF692D3DDBC}" sibTransId="{806260B6-27C5-4ADC-966A-E87ACAD8F28D}"/>
    <dgm:cxn modelId="{D7BC1F04-CD7F-49F4-8A60-E6D17604CF8A}" srcId="{948DD219-AC4C-4FBE-B804-4A012D6E27D2}" destId="{DF222C21-D141-4B71-896E-FB7BCCAE7516}" srcOrd="2" destOrd="0" parTransId="{3F0089C6-AACE-4D3E-9457-600AC22B0B17}" sibTransId="{9D434E7B-2CC3-4B9F-BD53-A36675C3DFC3}"/>
    <dgm:cxn modelId="{2CA0A2AC-B4B1-4CA0-A7BD-7BCC00560CB5}" type="presOf" srcId="{1FF649A5-AE0F-4633-A1F1-7E400D30A018}" destId="{68A7D679-E19A-4C92-8A64-A42661CC84F6}" srcOrd="0" destOrd="0" presId="urn:microsoft.com/office/officeart/2005/8/layout/chevron2"/>
    <dgm:cxn modelId="{D402EE97-80FA-4B56-8A3F-35F059C87B3F}" srcId="{1FF649A5-AE0F-4633-A1F1-7E400D30A018}" destId="{CB03DB21-04B3-469D-A8FE-DF7F00805FB0}" srcOrd="1" destOrd="0" parTransId="{E542650D-BE1F-4556-A3FF-A993660FA301}" sibTransId="{D199E036-8B26-48D5-8D53-F13CE0858D86}"/>
    <dgm:cxn modelId="{BF121D69-FA9E-487E-AEC4-644B144B6441}" type="presOf" srcId="{EC569189-D6FB-4B4B-9FE4-CE50B37AC1DA}" destId="{AD7ADD7C-A384-4149-81C0-23A817C9EB9C}" srcOrd="0" destOrd="1" presId="urn:microsoft.com/office/officeart/2005/8/layout/chevron2"/>
    <dgm:cxn modelId="{3861A86A-9E97-4ACA-BC06-168B72CF7A1B}" type="presOf" srcId="{89A55429-2D30-42EB-9310-ED41DA31A376}" destId="{09CA2234-3C7D-4430-A108-4E573DA9579F}" srcOrd="0" destOrd="0" presId="urn:microsoft.com/office/officeart/2005/8/layout/chevron2"/>
    <dgm:cxn modelId="{0FDB28F0-7C14-40C6-9F40-8545F82092EA}" type="presOf" srcId="{5043BA36-6A7A-4211-ACC5-F5207DFF27C5}" destId="{EF086628-2FB5-40B4-9FAB-4281F89CF877}" srcOrd="0" destOrd="0" presId="urn:microsoft.com/office/officeart/2005/8/layout/chevron2"/>
    <dgm:cxn modelId="{C8C75DC0-34D8-4A67-AC51-4E01F6186D91}" srcId="{948DD219-AC4C-4FBE-B804-4A012D6E27D2}" destId="{39DBC376-8D1F-4F0B-9B57-329B92D5D3A0}" srcOrd="0" destOrd="0" parTransId="{18FA7D6B-CA65-4686-A572-867514B60419}" sibTransId="{3BAC79F2-FB84-4D1B-BC4D-7933A29A0072}"/>
    <dgm:cxn modelId="{01BEA471-7B51-4883-9E68-E3EB986C2FA8}" type="presOf" srcId="{0B2C4579-5192-4238-8942-70293E4B6DC7}" destId="{AD7ADD7C-A384-4149-81C0-23A817C9EB9C}" srcOrd="0" destOrd="0" presId="urn:microsoft.com/office/officeart/2005/8/layout/chevron2"/>
    <dgm:cxn modelId="{504B7D0A-9E83-4A87-AC51-05526CC07008}" type="presOf" srcId="{47D3870E-4946-44FD-8E1D-5211E6980905}" destId="{EF086628-2FB5-40B4-9FAB-4281F89CF877}" srcOrd="0" destOrd="1" presId="urn:microsoft.com/office/officeart/2005/8/layout/chevron2"/>
    <dgm:cxn modelId="{CD8797B3-1624-41F9-AF64-AEB5A7D66F2D}" type="presOf" srcId="{39DBC376-8D1F-4F0B-9B57-329B92D5D3A0}" destId="{0631308C-4BF4-46F2-84B6-5A760E825E35}" srcOrd="0" destOrd="0" presId="urn:microsoft.com/office/officeart/2005/8/layout/chevron2"/>
    <dgm:cxn modelId="{798531D7-779E-49FE-81B9-CBDBA7DB408B}" srcId="{948DD219-AC4C-4FBE-B804-4A012D6E27D2}" destId="{1FF649A5-AE0F-4633-A1F1-7E400D30A018}" srcOrd="1" destOrd="0" parTransId="{9B697F55-971A-4EDA-9737-6D4BF187E24E}" sibTransId="{E97CDC43-E14A-4F24-A8CF-62B7B4BF9652}"/>
    <dgm:cxn modelId="{2B711B92-FABA-4242-8FF0-21A844D92B10}" type="presOf" srcId="{D89A0EA2-60CC-4677-836C-C527C04E7509}" destId="{09CA2234-3C7D-4430-A108-4E573DA9579F}" srcOrd="0" destOrd="2" presId="urn:microsoft.com/office/officeart/2005/8/layout/chevron2"/>
    <dgm:cxn modelId="{18A5DBD5-51D0-44E3-9E51-B3154FB36CC1}" srcId="{39DBC376-8D1F-4F0B-9B57-329B92D5D3A0}" destId="{0B2C4579-5192-4238-8942-70293E4B6DC7}" srcOrd="0" destOrd="0" parTransId="{4FC808B8-34DD-4E2E-ABFE-61C1CB453838}" sibTransId="{0F74DC0B-E9A9-4FE0-ADD8-421223E0CFC6}"/>
    <dgm:cxn modelId="{445B6CD3-DE27-4A2D-8922-F1C115FB14E6}" srcId="{DF222C21-D141-4B71-896E-FB7BCCAE7516}" destId="{76E3DBBE-6474-4D7A-8055-BE203E141B3E}" srcOrd="2" destOrd="0" parTransId="{2BA94D24-7523-40C4-8AB5-B86618972129}" sibTransId="{6F59D561-6A2A-4B6B-B718-0420CF5B6059}"/>
    <dgm:cxn modelId="{167AB24B-5FB0-4F7A-B65A-DD5BE5B3C32A}" srcId="{DF222C21-D141-4B71-896E-FB7BCCAE7516}" destId="{5043BA36-6A7A-4211-ACC5-F5207DFF27C5}" srcOrd="0" destOrd="0" parTransId="{ECC3FDFF-B967-4983-B13F-CD6E2CB22BE9}" sibTransId="{9A72604C-6639-4F69-BBD9-8A022319A003}"/>
    <dgm:cxn modelId="{8761CC3A-9EAA-4B41-842A-393CCE56A600}" type="presOf" srcId="{DF222C21-D141-4B71-896E-FB7BCCAE7516}" destId="{3E683D76-F023-4A56-A30F-EC1830013E91}" srcOrd="0" destOrd="0" presId="urn:microsoft.com/office/officeart/2005/8/layout/chevron2"/>
    <dgm:cxn modelId="{B8D23C65-65F2-4F51-AD6F-CF9844946BD8}" type="presOf" srcId="{948DD219-AC4C-4FBE-B804-4A012D6E27D2}" destId="{8FA45390-AC5B-416C-8FBC-8593FCD0EC68}" srcOrd="0" destOrd="0" presId="urn:microsoft.com/office/officeart/2005/8/layout/chevron2"/>
    <dgm:cxn modelId="{7F159E52-3F08-4A89-A827-A046B0B38F8E}" srcId="{1FF649A5-AE0F-4633-A1F1-7E400D30A018}" destId="{89A55429-2D30-42EB-9310-ED41DA31A376}" srcOrd="0" destOrd="0" parTransId="{FF7CEB15-A9D8-462E-B4AD-568A1C098F77}" sibTransId="{7C0296C2-240D-4969-BADE-A4CD2BEB6FC1}"/>
    <dgm:cxn modelId="{A2AF1624-622D-4253-9DA3-258EA577C297}" type="presOf" srcId="{CB03DB21-04B3-469D-A8FE-DF7F00805FB0}" destId="{09CA2234-3C7D-4430-A108-4E573DA9579F}" srcOrd="0" destOrd="1" presId="urn:microsoft.com/office/officeart/2005/8/layout/chevron2"/>
    <dgm:cxn modelId="{ED51F14B-0514-4C61-86BC-8A2EB0793811}" srcId="{39DBC376-8D1F-4F0B-9B57-329B92D5D3A0}" destId="{EC569189-D6FB-4B4B-9FE4-CE50B37AC1DA}" srcOrd="1" destOrd="0" parTransId="{1E78C375-0582-4EF0-9A95-FE18C984F6E4}" sibTransId="{4E56D530-2E50-4D9F-BBD0-DA737C5003BB}"/>
    <dgm:cxn modelId="{B2B44976-F187-4AFB-8FA1-B942B7089FF3}" srcId="{DF222C21-D141-4B71-896E-FB7BCCAE7516}" destId="{47D3870E-4946-44FD-8E1D-5211E6980905}" srcOrd="1" destOrd="0" parTransId="{06AF4E39-9C63-473F-90D7-2EA1044BB1E4}" sibTransId="{D862D718-66AC-4A53-917E-302AD73BE40D}"/>
    <dgm:cxn modelId="{A636B13F-4917-44F6-88CA-825FECFE7E39}" type="presParOf" srcId="{8FA45390-AC5B-416C-8FBC-8593FCD0EC68}" destId="{98C354CF-E45E-4B38-86F0-AE7D7DB30BB6}" srcOrd="0" destOrd="0" presId="urn:microsoft.com/office/officeart/2005/8/layout/chevron2"/>
    <dgm:cxn modelId="{1ECE0307-B0B4-448F-A700-B66776AAA237}" type="presParOf" srcId="{98C354CF-E45E-4B38-86F0-AE7D7DB30BB6}" destId="{0631308C-4BF4-46F2-84B6-5A760E825E35}" srcOrd="0" destOrd="0" presId="urn:microsoft.com/office/officeart/2005/8/layout/chevron2"/>
    <dgm:cxn modelId="{5B3EB489-61D1-4540-8EAA-8EC5B48587ED}" type="presParOf" srcId="{98C354CF-E45E-4B38-86F0-AE7D7DB30BB6}" destId="{AD7ADD7C-A384-4149-81C0-23A817C9EB9C}" srcOrd="1" destOrd="0" presId="urn:microsoft.com/office/officeart/2005/8/layout/chevron2"/>
    <dgm:cxn modelId="{A6952460-C910-463D-BA9E-45FBDA868C3A}" type="presParOf" srcId="{8FA45390-AC5B-416C-8FBC-8593FCD0EC68}" destId="{1A3D54B9-A8C6-4B72-83EB-B7248ACADB80}" srcOrd="1" destOrd="0" presId="urn:microsoft.com/office/officeart/2005/8/layout/chevron2"/>
    <dgm:cxn modelId="{B06C68FB-E404-4937-9BE5-2EF239E97DFE}" type="presParOf" srcId="{8FA45390-AC5B-416C-8FBC-8593FCD0EC68}" destId="{2BAEB796-5B54-4333-B384-2E1C22F5931C}" srcOrd="2" destOrd="0" presId="urn:microsoft.com/office/officeart/2005/8/layout/chevron2"/>
    <dgm:cxn modelId="{86EC0888-EED4-4075-B463-26515E8B885A}" type="presParOf" srcId="{2BAEB796-5B54-4333-B384-2E1C22F5931C}" destId="{68A7D679-E19A-4C92-8A64-A42661CC84F6}" srcOrd="0" destOrd="0" presId="urn:microsoft.com/office/officeart/2005/8/layout/chevron2"/>
    <dgm:cxn modelId="{B946EFED-B1CB-4857-8D96-D0638D5BE1EE}" type="presParOf" srcId="{2BAEB796-5B54-4333-B384-2E1C22F5931C}" destId="{09CA2234-3C7D-4430-A108-4E573DA9579F}" srcOrd="1" destOrd="0" presId="urn:microsoft.com/office/officeart/2005/8/layout/chevron2"/>
    <dgm:cxn modelId="{BA67E92B-6280-4683-8537-13C5B92570C2}" type="presParOf" srcId="{8FA45390-AC5B-416C-8FBC-8593FCD0EC68}" destId="{53D10702-9589-4D45-AEA4-BE69DA6F46B4}" srcOrd="3" destOrd="0" presId="urn:microsoft.com/office/officeart/2005/8/layout/chevron2"/>
    <dgm:cxn modelId="{71E35100-9A0E-4478-88DC-5FBD7AE7ADF6}" type="presParOf" srcId="{8FA45390-AC5B-416C-8FBC-8593FCD0EC68}" destId="{EDD0F197-10F9-452A-B9EB-A2FD70C44BDC}" srcOrd="4" destOrd="0" presId="urn:microsoft.com/office/officeart/2005/8/layout/chevron2"/>
    <dgm:cxn modelId="{9A2C0EAE-168B-4470-A41D-615B7EE72315}" type="presParOf" srcId="{EDD0F197-10F9-452A-B9EB-A2FD70C44BDC}" destId="{3E683D76-F023-4A56-A30F-EC1830013E91}" srcOrd="0" destOrd="0" presId="urn:microsoft.com/office/officeart/2005/8/layout/chevron2"/>
    <dgm:cxn modelId="{8ADB7AD8-B102-402E-975B-620645897C1A}" type="presParOf" srcId="{EDD0F197-10F9-452A-B9EB-A2FD70C44BDC}" destId="{EF086628-2FB5-40B4-9FAB-4281F89CF8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8DD219-AC4C-4FBE-B804-4A012D6E27D2}"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S"/>
        </a:p>
      </dgm:t>
    </dgm:pt>
    <dgm:pt modelId="{39DBC376-8D1F-4F0B-9B57-329B92D5D3A0}">
      <dgm:prSet phldrT="[Texto]" custT="1"/>
      <dgm:spPr/>
      <dgm:t>
        <a:bodyPr/>
        <a:lstStyle/>
        <a:p>
          <a:r>
            <a:rPr lang="es-ES" sz="1000" dirty="0"/>
            <a:t>LP.4 Impulsar las visitas focalizadas e integrales orientadas a </a:t>
          </a:r>
          <a:r>
            <a:rPr lang="es-ES" sz="1200" b="1" dirty="0">
              <a:effectLst>
                <a:outerShdw blurRad="38100" dist="38100" dir="2700000" algn="tl">
                  <a:srgbClr val="000000">
                    <a:alpha val="43137"/>
                  </a:srgbClr>
                </a:outerShdw>
              </a:effectLst>
            </a:rPr>
            <a:t>mitigar las </a:t>
          </a:r>
          <a:r>
            <a:rPr lang="es-ES" sz="1400" b="1" dirty="0">
              <a:effectLst>
                <a:outerShdw blurRad="38100" dist="38100" dir="2700000" algn="tl">
                  <a:srgbClr val="000000">
                    <a:alpha val="43137"/>
                  </a:srgbClr>
                </a:outerShdw>
              </a:effectLst>
            </a:rPr>
            <a:t>enfermedades crónicas degenerativas</a:t>
          </a:r>
          <a:endParaRPr lang="es-ES" sz="1000" b="1" dirty="0">
            <a:effectLst>
              <a:outerShdw blurRad="38100" dist="38100" dir="2700000" algn="tl">
                <a:srgbClr val="000000">
                  <a:alpha val="43137"/>
                </a:srgbClr>
              </a:outerShdw>
            </a:effectLst>
          </a:endParaRPr>
        </a:p>
      </dgm:t>
    </dgm:pt>
    <dgm:pt modelId="{18FA7D6B-CA65-4686-A572-867514B60419}" type="parTrans" cxnId="{C8C75DC0-34D8-4A67-AC51-4E01F6186D91}">
      <dgm:prSet/>
      <dgm:spPr/>
      <dgm:t>
        <a:bodyPr/>
        <a:lstStyle/>
        <a:p>
          <a:endParaRPr lang="es-ES"/>
        </a:p>
      </dgm:t>
    </dgm:pt>
    <dgm:pt modelId="{3BAC79F2-FB84-4D1B-BC4D-7933A29A0072}" type="sibTrans" cxnId="{C8C75DC0-34D8-4A67-AC51-4E01F6186D91}">
      <dgm:prSet/>
      <dgm:spPr/>
      <dgm:t>
        <a:bodyPr/>
        <a:lstStyle/>
        <a:p>
          <a:endParaRPr lang="es-ES"/>
        </a:p>
      </dgm:t>
    </dgm:pt>
    <dgm:pt modelId="{0B2C4579-5192-4238-8942-70293E4B6DC7}">
      <dgm:prSet phldrT="[Texto]"/>
      <dgm:spPr/>
      <dgm:t>
        <a:bodyPr/>
        <a:lstStyle/>
        <a:p>
          <a:pPr algn="just"/>
          <a:r>
            <a:rPr lang="es-PE" b="1" u="sng" dirty="0"/>
            <a:t>AT1: </a:t>
          </a:r>
          <a:r>
            <a:rPr lang="es-PE" dirty="0"/>
            <a:t>Ampliación de la </a:t>
          </a:r>
          <a:r>
            <a:rPr lang="es-PE" b="1" dirty="0"/>
            <a:t>Cobertura de Atención Domiciliaria </a:t>
          </a:r>
          <a:r>
            <a:rPr lang="es-PE" dirty="0"/>
            <a:t>a los pacientes con enfermedades crónicas degenerativas</a:t>
          </a:r>
          <a:endParaRPr lang="es-ES" dirty="0"/>
        </a:p>
      </dgm:t>
    </dgm:pt>
    <dgm:pt modelId="{4FC808B8-34DD-4E2E-ABFE-61C1CB453838}" type="parTrans" cxnId="{18A5DBD5-51D0-44E3-9E51-B3154FB36CC1}">
      <dgm:prSet/>
      <dgm:spPr/>
      <dgm:t>
        <a:bodyPr/>
        <a:lstStyle/>
        <a:p>
          <a:endParaRPr lang="es-ES"/>
        </a:p>
      </dgm:t>
    </dgm:pt>
    <dgm:pt modelId="{0F74DC0B-E9A9-4FE0-ADD8-421223E0CFC6}" type="sibTrans" cxnId="{18A5DBD5-51D0-44E3-9E51-B3154FB36CC1}">
      <dgm:prSet/>
      <dgm:spPr/>
      <dgm:t>
        <a:bodyPr/>
        <a:lstStyle/>
        <a:p>
          <a:endParaRPr lang="es-ES"/>
        </a:p>
      </dgm:t>
    </dgm:pt>
    <dgm:pt modelId="{1FF649A5-AE0F-4633-A1F1-7E400D30A018}">
      <dgm:prSet phldrT="[Texto]" custT="1"/>
      <dgm:spPr/>
      <dgm:t>
        <a:bodyPr/>
        <a:lstStyle/>
        <a:p>
          <a:r>
            <a:rPr lang="es-ES" sz="1000" dirty="0"/>
            <a:t>LP.5 </a:t>
          </a:r>
          <a:r>
            <a:rPr lang="es-PE" sz="1000" dirty="0"/>
            <a:t>Optimizar la</a:t>
          </a:r>
        </a:p>
        <a:p>
          <a:r>
            <a:rPr lang="es-PE" sz="1000" dirty="0"/>
            <a:t> </a:t>
          </a:r>
          <a:r>
            <a:rPr lang="es-PE" sz="1400" b="1" dirty="0">
              <a:effectLst>
                <a:outerShdw blurRad="38100" dist="38100" dir="2700000" algn="tl">
                  <a:srgbClr val="000000">
                    <a:alpha val="43137"/>
                  </a:srgbClr>
                </a:outerShdw>
              </a:effectLst>
            </a:rPr>
            <a:t>gestión de reposición </a:t>
          </a:r>
          <a:r>
            <a:rPr lang="es-PE" sz="1000" dirty="0"/>
            <a:t>del equipamiento en EsSalud</a:t>
          </a:r>
          <a:endParaRPr lang="es-ES" sz="1000" dirty="0"/>
        </a:p>
      </dgm:t>
    </dgm:pt>
    <dgm:pt modelId="{9B697F55-971A-4EDA-9737-6D4BF187E24E}" type="parTrans" cxnId="{798531D7-779E-49FE-81B9-CBDBA7DB408B}">
      <dgm:prSet/>
      <dgm:spPr/>
      <dgm:t>
        <a:bodyPr/>
        <a:lstStyle/>
        <a:p>
          <a:endParaRPr lang="es-ES"/>
        </a:p>
      </dgm:t>
    </dgm:pt>
    <dgm:pt modelId="{E97CDC43-E14A-4F24-A8CF-62B7B4BF9652}" type="sibTrans" cxnId="{798531D7-779E-49FE-81B9-CBDBA7DB408B}">
      <dgm:prSet/>
      <dgm:spPr/>
      <dgm:t>
        <a:bodyPr/>
        <a:lstStyle/>
        <a:p>
          <a:endParaRPr lang="es-ES"/>
        </a:p>
      </dgm:t>
    </dgm:pt>
    <dgm:pt modelId="{89A55429-2D30-42EB-9310-ED41DA31A376}">
      <dgm:prSet phldrT="[Texto]"/>
      <dgm:spPr/>
      <dgm:t>
        <a:bodyPr/>
        <a:lstStyle/>
        <a:p>
          <a:pPr algn="just"/>
          <a:r>
            <a:rPr lang="es-ES" b="1" u="sng" dirty="0"/>
            <a:t>AT1: </a:t>
          </a:r>
          <a:r>
            <a:rPr lang="es-ES" dirty="0"/>
            <a:t>Gestionar la compra corporativa de equipos biomédicos</a:t>
          </a:r>
        </a:p>
      </dgm:t>
    </dgm:pt>
    <dgm:pt modelId="{FF7CEB15-A9D8-462E-B4AD-568A1C098F77}" type="parTrans" cxnId="{7F159E52-3F08-4A89-A827-A046B0B38F8E}">
      <dgm:prSet/>
      <dgm:spPr/>
      <dgm:t>
        <a:bodyPr/>
        <a:lstStyle/>
        <a:p>
          <a:endParaRPr lang="es-ES"/>
        </a:p>
      </dgm:t>
    </dgm:pt>
    <dgm:pt modelId="{7C0296C2-240D-4969-BADE-A4CD2BEB6FC1}" type="sibTrans" cxnId="{7F159E52-3F08-4A89-A827-A046B0B38F8E}">
      <dgm:prSet/>
      <dgm:spPr/>
      <dgm:t>
        <a:bodyPr/>
        <a:lstStyle/>
        <a:p>
          <a:endParaRPr lang="es-ES"/>
        </a:p>
      </dgm:t>
    </dgm:pt>
    <dgm:pt modelId="{DF222C21-D141-4B71-896E-FB7BCCAE7516}">
      <dgm:prSet phldrT="[Texto]"/>
      <dgm:spPr/>
      <dgm:t>
        <a:bodyPr/>
        <a:lstStyle/>
        <a:p>
          <a:pPr algn="just"/>
          <a:r>
            <a:rPr lang="es-PE" b="1" u="sng" dirty="0"/>
            <a:t>AT2: </a:t>
          </a:r>
          <a:r>
            <a:rPr lang="es-PE" dirty="0"/>
            <a:t>Evaluación de la Tecnología Sanitaria</a:t>
          </a:r>
          <a:endParaRPr lang="es-ES" dirty="0"/>
        </a:p>
      </dgm:t>
    </dgm:pt>
    <dgm:pt modelId="{3F0089C6-AACE-4D3E-9457-600AC22B0B17}" type="parTrans" cxnId="{D7BC1F04-CD7F-49F4-8A60-E6D17604CF8A}">
      <dgm:prSet/>
      <dgm:spPr/>
      <dgm:t>
        <a:bodyPr/>
        <a:lstStyle/>
        <a:p>
          <a:endParaRPr lang="es-ES"/>
        </a:p>
      </dgm:t>
    </dgm:pt>
    <dgm:pt modelId="{9D434E7B-2CC3-4B9F-BD53-A36675C3DFC3}" type="sibTrans" cxnId="{D7BC1F04-CD7F-49F4-8A60-E6D17604CF8A}">
      <dgm:prSet/>
      <dgm:spPr/>
      <dgm:t>
        <a:bodyPr/>
        <a:lstStyle/>
        <a:p>
          <a:endParaRPr lang="es-ES"/>
        </a:p>
      </dgm:t>
    </dgm:pt>
    <dgm:pt modelId="{14212162-9207-4143-B1F7-7D7D8A01859D}">
      <dgm:prSet phldrT="[Texto]" custT="1"/>
      <dgm:spPr/>
      <dgm:t>
        <a:bodyPr/>
        <a:lstStyle/>
        <a:p>
          <a:r>
            <a:rPr lang="es-PE" sz="1000" dirty="0">
              <a:solidFill>
                <a:schemeClr val="tx1"/>
              </a:solidFill>
            </a:rPr>
            <a:t>LP 6.Potenciar la construcción de </a:t>
          </a:r>
          <a:r>
            <a:rPr lang="es-PE" sz="1400" b="1" dirty="0">
              <a:solidFill>
                <a:schemeClr val="tx1"/>
              </a:solidFill>
              <a:effectLst>
                <a:outerShdw blurRad="38100" dist="38100" dir="2700000" algn="tl">
                  <a:srgbClr val="000000">
                    <a:alpha val="43137"/>
                  </a:srgbClr>
                </a:outerShdw>
              </a:effectLst>
            </a:rPr>
            <a:t>Hospitales Modulares </a:t>
          </a:r>
          <a:r>
            <a:rPr lang="es-PE" sz="1000" dirty="0">
              <a:solidFill>
                <a:schemeClr val="tx1"/>
              </a:solidFill>
            </a:rPr>
            <a:t>en el marco de la emergencia sanitaria, propiciando programas médicos funcionales y concordados</a:t>
          </a:r>
          <a:endParaRPr lang="es-ES" sz="1000" dirty="0">
            <a:solidFill>
              <a:schemeClr val="tx1"/>
            </a:solidFill>
          </a:endParaRPr>
        </a:p>
      </dgm:t>
    </dgm:pt>
    <dgm:pt modelId="{A34D7AAD-AB42-4B63-B0C7-9D7961E25CF8}" type="parTrans" cxnId="{74AEC0BE-6005-47E5-88D9-9E2F66EE53D2}">
      <dgm:prSet/>
      <dgm:spPr/>
      <dgm:t>
        <a:bodyPr/>
        <a:lstStyle/>
        <a:p>
          <a:endParaRPr lang="es-ES"/>
        </a:p>
      </dgm:t>
    </dgm:pt>
    <dgm:pt modelId="{4FD9AF44-0914-4B34-9EDC-F10B7743EB84}" type="sibTrans" cxnId="{74AEC0BE-6005-47E5-88D9-9E2F66EE53D2}">
      <dgm:prSet/>
      <dgm:spPr/>
      <dgm:t>
        <a:bodyPr/>
        <a:lstStyle/>
        <a:p>
          <a:endParaRPr lang="es-ES"/>
        </a:p>
      </dgm:t>
    </dgm:pt>
    <dgm:pt modelId="{5043BA36-6A7A-4211-ACC5-F5207DFF27C5}">
      <dgm:prSet phldrT="[Texto]"/>
      <dgm:spPr/>
      <dgm:t>
        <a:bodyPr/>
        <a:lstStyle/>
        <a:p>
          <a:pPr algn="just"/>
          <a:r>
            <a:rPr lang="es-PE" b="1" u="sng" dirty="0"/>
            <a:t>AT1: </a:t>
          </a:r>
          <a:r>
            <a:rPr lang="es-PE" dirty="0"/>
            <a:t>Gestionar la implementación de Hospitales Modulares y Equipamiento.</a:t>
          </a:r>
          <a:endParaRPr lang="es-ES" dirty="0"/>
        </a:p>
      </dgm:t>
    </dgm:pt>
    <dgm:pt modelId="{ECC3FDFF-B967-4983-B13F-CD6E2CB22BE9}" type="parTrans" cxnId="{167AB24B-5FB0-4F7A-B65A-DD5BE5B3C32A}">
      <dgm:prSet/>
      <dgm:spPr/>
      <dgm:t>
        <a:bodyPr/>
        <a:lstStyle/>
        <a:p>
          <a:endParaRPr lang="es-ES"/>
        </a:p>
      </dgm:t>
    </dgm:pt>
    <dgm:pt modelId="{9A72604C-6639-4F69-BBD9-8A022319A003}" type="sibTrans" cxnId="{167AB24B-5FB0-4F7A-B65A-DD5BE5B3C32A}">
      <dgm:prSet/>
      <dgm:spPr/>
      <dgm:t>
        <a:bodyPr/>
        <a:lstStyle/>
        <a:p>
          <a:endParaRPr lang="es-ES"/>
        </a:p>
      </dgm:t>
    </dgm:pt>
    <dgm:pt modelId="{B7456425-BC0B-499E-91C7-AC801A872BDA}">
      <dgm:prSet phldrT="[Texto]" custT="1"/>
      <dgm:spPr/>
      <dgm:t>
        <a:bodyPr/>
        <a:lstStyle/>
        <a:p>
          <a:r>
            <a:rPr lang="es-PE" sz="1050" dirty="0"/>
            <a:t>LP 7. Potenciar las </a:t>
          </a:r>
          <a:r>
            <a:rPr lang="es-PE" sz="1400" b="1" dirty="0">
              <a:effectLst>
                <a:outerShdw blurRad="38100" dist="38100" dir="2700000" algn="tl">
                  <a:srgbClr val="000000">
                    <a:alpha val="43137"/>
                  </a:srgbClr>
                </a:outerShdw>
              </a:effectLst>
            </a:rPr>
            <a:t>Unidades de Atención Critica Pediátrica </a:t>
          </a:r>
          <a:r>
            <a:rPr lang="es-PE" sz="1050" dirty="0"/>
            <a:t>en los Hospitales a nivel nacional en el marco de la emergencia sanitaria</a:t>
          </a:r>
          <a:endParaRPr lang="es-ES" sz="1050" dirty="0"/>
        </a:p>
      </dgm:t>
    </dgm:pt>
    <dgm:pt modelId="{ED9A1A56-2146-4A56-BCE2-9A41B51B384C}" type="parTrans" cxnId="{EAAA6EC3-6EF7-4771-BFF7-CB2CEDAB584F}">
      <dgm:prSet/>
      <dgm:spPr/>
      <dgm:t>
        <a:bodyPr/>
        <a:lstStyle/>
        <a:p>
          <a:endParaRPr lang="es-ES"/>
        </a:p>
      </dgm:t>
    </dgm:pt>
    <dgm:pt modelId="{BA4056F2-33BF-4511-A6FF-70A151B6A7AA}" type="sibTrans" cxnId="{EAAA6EC3-6EF7-4771-BFF7-CB2CEDAB584F}">
      <dgm:prSet/>
      <dgm:spPr/>
      <dgm:t>
        <a:bodyPr/>
        <a:lstStyle/>
        <a:p>
          <a:endParaRPr lang="es-ES"/>
        </a:p>
      </dgm:t>
    </dgm:pt>
    <dgm:pt modelId="{C0B19258-E3FF-447A-9EDA-E21D3599AE75}">
      <dgm:prSet phldrT="[Texto]"/>
      <dgm:spPr/>
      <dgm:t>
        <a:bodyPr/>
        <a:lstStyle/>
        <a:p>
          <a:pPr algn="just"/>
          <a:r>
            <a:rPr lang="es-PE" b="1" u="sng" dirty="0"/>
            <a:t>AT1: </a:t>
          </a:r>
          <a:r>
            <a:rPr lang="es-PE" dirty="0"/>
            <a:t>Fortalecimiento de los Servicios Pediátricos</a:t>
          </a:r>
          <a:endParaRPr lang="es-ES" dirty="0"/>
        </a:p>
      </dgm:t>
    </dgm:pt>
    <dgm:pt modelId="{4C991E7C-94D2-4288-AC2A-37E6CBB90ED1}" type="parTrans" cxnId="{BB46EF26-8331-4A73-9CB2-F4A7019B7E6D}">
      <dgm:prSet/>
      <dgm:spPr/>
      <dgm:t>
        <a:bodyPr/>
        <a:lstStyle/>
        <a:p>
          <a:endParaRPr lang="es-ES"/>
        </a:p>
      </dgm:t>
    </dgm:pt>
    <dgm:pt modelId="{2E5EA40E-B50A-4000-9E04-8753D99635C8}" type="sibTrans" cxnId="{BB46EF26-8331-4A73-9CB2-F4A7019B7E6D}">
      <dgm:prSet/>
      <dgm:spPr/>
      <dgm:t>
        <a:bodyPr/>
        <a:lstStyle/>
        <a:p>
          <a:endParaRPr lang="es-ES"/>
        </a:p>
      </dgm:t>
    </dgm:pt>
    <dgm:pt modelId="{BFBE66B0-6A81-4EBC-85C8-A3B67D8AFC7F}">
      <dgm:prSet phldrT="[Texto]"/>
      <dgm:spPr/>
      <dgm:t>
        <a:bodyPr/>
        <a:lstStyle/>
        <a:p>
          <a:pPr algn="just"/>
          <a:r>
            <a:rPr lang="es-PE" b="1" u="sng" dirty="0"/>
            <a:t>AT2: </a:t>
          </a:r>
          <a:r>
            <a:rPr lang="es-PE" dirty="0"/>
            <a:t>Evaluación de Necesidades de Mantenimiento e Inversión de Servicios Pediátricos</a:t>
          </a:r>
          <a:endParaRPr lang="es-ES" dirty="0"/>
        </a:p>
      </dgm:t>
    </dgm:pt>
    <dgm:pt modelId="{35182212-26C2-4EDD-8FE4-3E7330DDFCA8}" type="parTrans" cxnId="{1AA66B87-7DAF-477F-87B8-B5009910257D}">
      <dgm:prSet/>
      <dgm:spPr/>
      <dgm:t>
        <a:bodyPr/>
        <a:lstStyle/>
        <a:p>
          <a:endParaRPr lang="es-ES"/>
        </a:p>
      </dgm:t>
    </dgm:pt>
    <dgm:pt modelId="{86F73FAE-DC2A-47A9-BC08-4C01AC149793}" type="sibTrans" cxnId="{1AA66B87-7DAF-477F-87B8-B5009910257D}">
      <dgm:prSet/>
      <dgm:spPr/>
      <dgm:t>
        <a:bodyPr/>
        <a:lstStyle/>
        <a:p>
          <a:endParaRPr lang="es-ES"/>
        </a:p>
      </dgm:t>
    </dgm:pt>
    <dgm:pt modelId="{801DC344-D374-4C50-B898-F8491E5E4573}">
      <dgm:prSet phldrT="[Texto]"/>
      <dgm:spPr/>
      <dgm:t>
        <a:bodyPr/>
        <a:lstStyle/>
        <a:p>
          <a:pPr algn="just"/>
          <a:r>
            <a:rPr lang="es-PE" b="1" u="sng" dirty="0"/>
            <a:t>AT3: </a:t>
          </a:r>
          <a:r>
            <a:rPr lang="es-PE" dirty="0"/>
            <a:t>Formulación de Estudios de Pre-inversión:</a:t>
          </a:r>
          <a:endParaRPr lang="es-ES" dirty="0"/>
        </a:p>
      </dgm:t>
    </dgm:pt>
    <dgm:pt modelId="{FA592276-1715-48D1-A93C-0135BB449556}" type="parTrans" cxnId="{BBCD7E5B-8D2D-40B2-88D5-6F479C31AD9F}">
      <dgm:prSet/>
      <dgm:spPr/>
      <dgm:t>
        <a:bodyPr/>
        <a:lstStyle/>
        <a:p>
          <a:endParaRPr lang="es-ES"/>
        </a:p>
      </dgm:t>
    </dgm:pt>
    <dgm:pt modelId="{DCE5E50D-A9A9-4EA1-9613-7962B323720B}" type="sibTrans" cxnId="{BBCD7E5B-8D2D-40B2-88D5-6F479C31AD9F}">
      <dgm:prSet/>
      <dgm:spPr/>
      <dgm:t>
        <a:bodyPr/>
        <a:lstStyle/>
        <a:p>
          <a:endParaRPr lang="es-ES"/>
        </a:p>
      </dgm:t>
    </dgm:pt>
    <dgm:pt modelId="{8FA45390-AC5B-416C-8FBC-8593FCD0EC68}" type="pres">
      <dgm:prSet presAssocID="{948DD219-AC4C-4FBE-B804-4A012D6E27D2}" presName="linearFlow" presStyleCnt="0">
        <dgm:presLayoutVars>
          <dgm:dir/>
          <dgm:animLvl val="lvl"/>
          <dgm:resizeHandles val="exact"/>
        </dgm:presLayoutVars>
      </dgm:prSet>
      <dgm:spPr/>
      <dgm:t>
        <a:bodyPr/>
        <a:lstStyle/>
        <a:p>
          <a:endParaRPr lang="es-ES"/>
        </a:p>
      </dgm:t>
    </dgm:pt>
    <dgm:pt modelId="{98C354CF-E45E-4B38-86F0-AE7D7DB30BB6}" type="pres">
      <dgm:prSet presAssocID="{39DBC376-8D1F-4F0B-9B57-329B92D5D3A0}" presName="composite" presStyleCnt="0"/>
      <dgm:spPr/>
    </dgm:pt>
    <dgm:pt modelId="{0631308C-4BF4-46F2-84B6-5A760E825E35}" type="pres">
      <dgm:prSet presAssocID="{39DBC376-8D1F-4F0B-9B57-329B92D5D3A0}" presName="parentText" presStyleLbl="alignNode1" presStyleIdx="0" presStyleCnt="4" custScaleX="143733">
        <dgm:presLayoutVars>
          <dgm:chMax val="1"/>
          <dgm:bulletEnabled val="1"/>
        </dgm:presLayoutVars>
      </dgm:prSet>
      <dgm:spPr>
        <a:prstGeom prst="flowChartPreparation">
          <a:avLst/>
        </a:prstGeom>
      </dgm:spPr>
      <dgm:t>
        <a:bodyPr/>
        <a:lstStyle/>
        <a:p>
          <a:endParaRPr lang="es-ES"/>
        </a:p>
      </dgm:t>
    </dgm:pt>
    <dgm:pt modelId="{AD7ADD7C-A384-4149-81C0-23A817C9EB9C}" type="pres">
      <dgm:prSet presAssocID="{39DBC376-8D1F-4F0B-9B57-329B92D5D3A0}" presName="descendantText" presStyleLbl="alignAcc1" presStyleIdx="0" presStyleCnt="4" custScaleX="83044" custLinFactNeighborX="-3851" custLinFactNeighborY="24169">
        <dgm:presLayoutVars>
          <dgm:bulletEnabled val="1"/>
        </dgm:presLayoutVars>
      </dgm:prSet>
      <dgm:spPr/>
      <dgm:t>
        <a:bodyPr/>
        <a:lstStyle/>
        <a:p>
          <a:endParaRPr lang="es-ES"/>
        </a:p>
      </dgm:t>
    </dgm:pt>
    <dgm:pt modelId="{1A3D54B9-A8C6-4B72-83EB-B7248ACADB80}" type="pres">
      <dgm:prSet presAssocID="{3BAC79F2-FB84-4D1B-BC4D-7933A29A0072}" presName="sp" presStyleCnt="0"/>
      <dgm:spPr/>
    </dgm:pt>
    <dgm:pt modelId="{2BAEB796-5B54-4333-B384-2E1C22F5931C}" type="pres">
      <dgm:prSet presAssocID="{1FF649A5-AE0F-4633-A1F1-7E400D30A018}" presName="composite" presStyleCnt="0"/>
      <dgm:spPr/>
    </dgm:pt>
    <dgm:pt modelId="{68A7D679-E19A-4C92-8A64-A42661CC84F6}" type="pres">
      <dgm:prSet presAssocID="{1FF649A5-AE0F-4633-A1F1-7E400D30A018}" presName="parentText" presStyleLbl="alignNode1" presStyleIdx="1" presStyleCnt="4" custScaleX="138083">
        <dgm:presLayoutVars>
          <dgm:chMax val="1"/>
          <dgm:bulletEnabled val="1"/>
        </dgm:presLayoutVars>
      </dgm:prSet>
      <dgm:spPr>
        <a:prstGeom prst="flowChartPreparation">
          <a:avLst/>
        </a:prstGeom>
      </dgm:spPr>
      <dgm:t>
        <a:bodyPr/>
        <a:lstStyle/>
        <a:p>
          <a:endParaRPr lang="es-ES"/>
        </a:p>
      </dgm:t>
    </dgm:pt>
    <dgm:pt modelId="{09CA2234-3C7D-4430-A108-4E573DA9579F}" type="pres">
      <dgm:prSet presAssocID="{1FF649A5-AE0F-4633-A1F1-7E400D30A018}" presName="descendantText" presStyleLbl="alignAcc1" presStyleIdx="1" presStyleCnt="4" custScaleX="85967" custLinFactNeighborX="-2260" custLinFactNeighborY="26404">
        <dgm:presLayoutVars>
          <dgm:bulletEnabled val="1"/>
        </dgm:presLayoutVars>
      </dgm:prSet>
      <dgm:spPr/>
      <dgm:t>
        <a:bodyPr/>
        <a:lstStyle/>
        <a:p>
          <a:endParaRPr lang="es-ES"/>
        </a:p>
      </dgm:t>
    </dgm:pt>
    <dgm:pt modelId="{53D10702-9589-4D45-AEA4-BE69DA6F46B4}" type="pres">
      <dgm:prSet presAssocID="{E97CDC43-E14A-4F24-A8CF-62B7B4BF9652}" presName="sp" presStyleCnt="0"/>
      <dgm:spPr/>
    </dgm:pt>
    <dgm:pt modelId="{077DCC37-4F95-4F16-8900-B331F73B4605}" type="pres">
      <dgm:prSet presAssocID="{14212162-9207-4143-B1F7-7D7D8A01859D}" presName="composite" presStyleCnt="0"/>
      <dgm:spPr/>
    </dgm:pt>
    <dgm:pt modelId="{1AD089ED-3280-45F3-88A1-207224372908}" type="pres">
      <dgm:prSet presAssocID="{14212162-9207-4143-B1F7-7D7D8A01859D}" presName="parentText" presStyleLbl="alignNode1" presStyleIdx="2" presStyleCnt="4" custScaleX="138083">
        <dgm:presLayoutVars>
          <dgm:chMax val="1"/>
          <dgm:bulletEnabled val="1"/>
        </dgm:presLayoutVars>
      </dgm:prSet>
      <dgm:spPr>
        <a:prstGeom prst="flowChartPreparation">
          <a:avLst/>
        </a:prstGeom>
      </dgm:spPr>
      <dgm:t>
        <a:bodyPr/>
        <a:lstStyle/>
        <a:p>
          <a:endParaRPr lang="es-ES"/>
        </a:p>
      </dgm:t>
    </dgm:pt>
    <dgm:pt modelId="{33227DAD-1F19-44F0-870D-7931A2A318D5}" type="pres">
      <dgm:prSet presAssocID="{14212162-9207-4143-B1F7-7D7D8A01859D}" presName="descendantText" presStyleLbl="alignAcc1" presStyleIdx="2" presStyleCnt="4" custScaleX="85967" custLinFactNeighborX="-2260" custLinFactNeighborY="24518">
        <dgm:presLayoutVars>
          <dgm:bulletEnabled val="1"/>
        </dgm:presLayoutVars>
      </dgm:prSet>
      <dgm:spPr/>
      <dgm:t>
        <a:bodyPr/>
        <a:lstStyle/>
        <a:p>
          <a:endParaRPr lang="es-ES"/>
        </a:p>
      </dgm:t>
    </dgm:pt>
    <dgm:pt modelId="{53BDEB6F-3912-429D-BA66-9C73A46CB29E}" type="pres">
      <dgm:prSet presAssocID="{4FD9AF44-0914-4B34-9EDC-F10B7743EB84}" presName="sp" presStyleCnt="0"/>
      <dgm:spPr/>
    </dgm:pt>
    <dgm:pt modelId="{80A7EC8B-D356-4797-81CF-007AF6AEF82D}" type="pres">
      <dgm:prSet presAssocID="{B7456425-BC0B-499E-91C7-AC801A872BDA}" presName="composite" presStyleCnt="0"/>
      <dgm:spPr/>
    </dgm:pt>
    <dgm:pt modelId="{E878C07C-B31D-49EA-88D4-55B75690FEAF}" type="pres">
      <dgm:prSet presAssocID="{B7456425-BC0B-499E-91C7-AC801A872BDA}" presName="parentText" presStyleLbl="alignNode1" presStyleIdx="3" presStyleCnt="4" custScaleX="138083">
        <dgm:presLayoutVars>
          <dgm:chMax val="1"/>
          <dgm:bulletEnabled val="1"/>
        </dgm:presLayoutVars>
      </dgm:prSet>
      <dgm:spPr>
        <a:prstGeom prst="flowChartPreparation">
          <a:avLst/>
        </a:prstGeom>
      </dgm:spPr>
      <dgm:t>
        <a:bodyPr/>
        <a:lstStyle/>
        <a:p>
          <a:endParaRPr lang="es-ES"/>
        </a:p>
      </dgm:t>
    </dgm:pt>
    <dgm:pt modelId="{EDA9D0D8-5C58-4842-A8F0-99E6DAB1F281}" type="pres">
      <dgm:prSet presAssocID="{B7456425-BC0B-499E-91C7-AC801A872BDA}" presName="descendantText" presStyleLbl="alignAcc1" presStyleIdx="3" presStyleCnt="4" custScaleX="85967" custLinFactNeighborX="-2260" custLinFactNeighborY="20746">
        <dgm:presLayoutVars>
          <dgm:bulletEnabled val="1"/>
        </dgm:presLayoutVars>
      </dgm:prSet>
      <dgm:spPr/>
      <dgm:t>
        <a:bodyPr/>
        <a:lstStyle/>
        <a:p>
          <a:endParaRPr lang="es-ES"/>
        </a:p>
      </dgm:t>
    </dgm:pt>
  </dgm:ptLst>
  <dgm:cxnLst>
    <dgm:cxn modelId="{74AEC0BE-6005-47E5-88D9-9E2F66EE53D2}" srcId="{948DD219-AC4C-4FBE-B804-4A012D6E27D2}" destId="{14212162-9207-4143-B1F7-7D7D8A01859D}" srcOrd="2" destOrd="0" parTransId="{A34D7AAD-AB42-4B63-B0C7-9D7961E25CF8}" sibTransId="{4FD9AF44-0914-4B34-9EDC-F10B7743EB84}"/>
    <dgm:cxn modelId="{D7BC1F04-CD7F-49F4-8A60-E6D17604CF8A}" srcId="{1FF649A5-AE0F-4633-A1F1-7E400D30A018}" destId="{DF222C21-D141-4B71-896E-FB7BCCAE7516}" srcOrd="1" destOrd="0" parTransId="{3F0089C6-AACE-4D3E-9457-600AC22B0B17}" sibTransId="{9D434E7B-2CC3-4B9F-BD53-A36675C3DFC3}"/>
    <dgm:cxn modelId="{0A290568-1024-48FA-AD98-DE9ABF1EEA23}" type="presOf" srcId="{B7456425-BC0B-499E-91C7-AC801A872BDA}" destId="{E878C07C-B31D-49EA-88D4-55B75690FEAF}" srcOrd="0" destOrd="0" presId="urn:microsoft.com/office/officeart/2005/8/layout/chevron2"/>
    <dgm:cxn modelId="{2CA0A2AC-B4B1-4CA0-A7BD-7BCC00560CB5}" type="presOf" srcId="{1FF649A5-AE0F-4633-A1F1-7E400D30A018}" destId="{68A7D679-E19A-4C92-8A64-A42661CC84F6}" srcOrd="0" destOrd="0" presId="urn:microsoft.com/office/officeart/2005/8/layout/chevron2"/>
    <dgm:cxn modelId="{CD11D419-C102-4F09-AB54-92A0405FDB5B}" type="presOf" srcId="{14212162-9207-4143-B1F7-7D7D8A01859D}" destId="{1AD089ED-3280-45F3-88A1-207224372908}" srcOrd="0" destOrd="0" presId="urn:microsoft.com/office/officeart/2005/8/layout/chevron2"/>
    <dgm:cxn modelId="{C8C75DC0-34D8-4A67-AC51-4E01F6186D91}" srcId="{948DD219-AC4C-4FBE-B804-4A012D6E27D2}" destId="{39DBC376-8D1F-4F0B-9B57-329B92D5D3A0}" srcOrd="0" destOrd="0" parTransId="{18FA7D6B-CA65-4686-A572-867514B60419}" sibTransId="{3BAC79F2-FB84-4D1B-BC4D-7933A29A0072}"/>
    <dgm:cxn modelId="{BB46EF26-8331-4A73-9CB2-F4A7019B7E6D}" srcId="{B7456425-BC0B-499E-91C7-AC801A872BDA}" destId="{C0B19258-E3FF-447A-9EDA-E21D3599AE75}" srcOrd="0" destOrd="0" parTransId="{4C991E7C-94D2-4288-AC2A-37E6CBB90ED1}" sibTransId="{2E5EA40E-B50A-4000-9E04-8753D99635C8}"/>
    <dgm:cxn modelId="{A2EBA33C-4F34-4AEC-A962-F2439CE13E81}" type="presOf" srcId="{0B2C4579-5192-4238-8942-70293E4B6DC7}" destId="{AD7ADD7C-A384-4149-81C0-23A817C9EB9C}" srcOrd="0" destOrd="0" presId="urn:microsoft.com/office/officeart/2005/8/layout/chevron2"/>
    <dgm:cxn modelId="{BBCD7E5B-8D2D-40B2-88D5-6F479C31AD9F}" srcId="{B7456425-BC0B-499E-91C7-AC801A872BDA}" destId="{801DC344-D374-4C50-B898-F8491E5E4573}" srcOrd="2" destOrd="0" parTransId="{FA592276-1715-48D1-A93C-0135BB449556}" sibTransId="{DCE5E50D-A9A9-4EA1-9613-7962B323720B}"/>
    <dgm:cxn modelId="{CD8797B3-1624-41F9-AF64-AEB5A7D66F2D}" type="presOf" srcId="{39DBC376-8D1F-4F0B-9B57-329B92D5D3A0}" destId="{0631308C-4BF4-46F2-84B6-5A760E825E35}" srcOrd="0" destOrd="0" presId="urn:microsoft.com/office/officeart/2005/8/layout/chevron2"/>
    <dgm:cxn modelId="{798531D7-779E-49FE-81B9-CBDBA7DB408B}" srcId="{948DD219-AC4C-4FBE-B804-4A012D6E27D2}" destId="{1FF649A5-AE0F-4633-A1F1-7E400D30A018}" srcOrd="1" destOrd="0" parTransId="{9B697F55-971A-4EDA-9737-6D4BF187E24E}" sibTransId="{E97CDC43-E14A-4F24-A8CF-62B7B4BF9652}"/>
    <dgm:cxn modelId="{A9323FE5-867F-4915-A372-624C7D74420D}" type="presOf" srcId="{5043BA36-6A7A-4211-ACC5-F5207DFF27C5}" destId="{33227DAD-1F19-44F0-870D-7931A2A318D5}" srcOrd="0" destOrd="0" presId="urn:microsoft.com/office/officeart/2005/8/layout/chevron2"/>
    <dgm:cxn modelId="{18A5DBD5-51D0-44E3-9E51-B3154FB36CC1}" srcId="{39DBC376-8D1F-4F0B-9B57-329B92D5D3A0}" destId="{0B2C4579-5192-4238-8942-70293E4B6DC7}" srcOrd="0" destOrd="0" parTransId="{4FC808B8-34DD-4E2E-ABFE-61C1CB453838}" sibTransId="{0F74DC0B-E9A9-4FE0-ADD8-421223E0CFC6}"/>
    <dgm:cxn modelId="{EAAA6EC3-6EF7-4771-BFF7-CB2CEDAB584F}" srcId="{948DD219-AC4C-4FBE-B804-4A012D6E27D2}" destId="{B7456425-BC0B-499E-91C7-AC801A872BDA}" srcOrd="3" destOrd="0" parTransId="{ED9A1A56-2146-4A56-BCE2-9A41B51B384C}" sibTransId="{BA4056F2-33BF-4511-A6FF-70A151B6A7AA}"/>
    <dgm:cxn modelId="{167AB24B-5FB0-4F7A-B65A-DD5BE5B3C32A}" srcId="{14212162-9207-4143-B1F7-7D7D8A01859D}" destId="{5043BA36-6A7A-4211-ACC5-F5207DFF27C5}" srcOrd="0" destOrd="0" parTransId="{ECC3FDFF-B967-4983-B13F-CD6E2CB22BE9}" sibTransId="{9A72604C-6639-4F69-BBD9-8A022319A003}"/>
    <dgm:cxn modelId="{A1DE1353-FF16-4E37-B313-C892577B4D28}" type="presOf" srcId="{BFBE66B0-6A81-4EBC-85C8-A3B67D8AFC7F}" destId="{EDA9D0D8-5C58-4842-A8F0-99E6DAB1F281}" srcOrd="0" destOrd="1" presId="urn:microsoft.com/office/officeart/2005/8/layout/chevron2"/>
    <dgm:cxn modelId="{1AA66B87-7DAF-477F-87B8-B5009910257D}" srcId="{B7456425-BC0B-499E-91C7-AC801A872BDA}" destId="{BFBE66B0-6A81-4EBC-85C8-A3B67D8AFC7F}" srcOrd="1" destOrd="0" parTransId="{35182212-26C2-4EDD-8FE4-3E7330DDFCA8}" sibTransId="{86F73FAE-DC2A-47A9-BC08-4C01AC149793}"/>
    <dgm:cxn modelId="{E6C334A8-05DC-4396-AE23-432DE206F13A}" type="presOf" srcId="{801DC344-D374-4C50-B898-F8491E5E4573}" destId="{EDA9D0D8-5C58-4842-A8F0-99E6DAB1F281}" srcOrd="0" destOrd="2" presId="urn:microsoft.com/office/officeart/2005/8/layout/chevron2"/>
    <dgm:cxn modelId="{2AD95EA6-D002-4C52-99C1-D938CDB40E1F}" type="presOf" srcId="{DF222C21-D141-4B71-896E-FB7BCCAE7516}" destId="{09CA2234-3C7D-4430-A108-4E573DA9579F}" srcOrd="0" destOrd="1" presId="urn:microsoft.com/office/officeart/2005/8/layout/chevron2"/>
    <dgm:cxn modelId="{B8D23C65-65F2-4F51-AD6F-CF9844946BD8}" type="presOf" srcId="{948DD219-AC4C-4FBE-B804-4A012D6E27D2}" destId="{8FA45390-AC5B-416C-8FBC-8593FCD0EC68}" srcOrd="0" destOrd="0" presId="urn:microsoft.com/office/officeart/2005/8/layout/chevron2"/>
    <dgm:cxn modelId="{7F159E52-3F08-4A89-A827-A046B0B38F8E}" srcId="{1FF649A5-AE0F-4633-A1F1-7E400D30A018}" destId="{89A55429-2D30-42EB-9310-ED41DA31A376}" srcOrd="0" destOrd="0" parTransId="{FF7CEB15-A9D8-462E-B4AD-568A1C098F77}" sibTransId="{7C0296C2-240D-4969-BADE-A4CD2BEB6FC1}"/>
    <dgm:cxn modelId="{059CEB38-D690-4930-A8F1-42D897A3F25E}" type="presOf" srcId="{C0B19258-E3FF-447A-9EDA-E21D3599AE75}" destId="{EDA9D0D8-5C58-4842-A8F0-99E6DAB1F281}" srcOrd="0" destOrd="0" presId="urn:microsoft.com/office/officeart/2005/8/layout/chevron2"/>
    <dgm:cxn modelId="{F196CEEA-9C45-47A8-ACA0-65E3F1ED399A}" type="presOf" srcId="{89A55429-2D30-42EB-9310-ED41DA31A376}" destId="{09CA2234-3C7D-4430-A108-4E573DA9579F}" srcOrd="0" destOrd="0" presId="urn:microsoft.com/office/officeart/2005/8/layout/chevron2"/>
    <dgm:cxn modelId="{A636B13F-4917-44F6-88CA-825FECFE7E39}" type="presParOf" srcId="{8FA45390-AC5B-416C-8FBC-8593FCD0EC68}" destId="{98C354CF-E45E-4B38-86F0-AE7D7DB30BB6}" srcOrd="0" destOrd="0" presId="urn:microsoft.com/office/officeart/2005/8/layout/chevron2"/>
    <dgm:cxn modelId="{1ECE0307-B0B4-448F-A700-B66776AAA237}" type="presParOf" srcId="{98C354CF-E45E-4B38-86F0-AE7D7DB30BB6}" destId="{0631308C-4BF4-46F2-84B6-5A760E825E35}" srcOrd="0" destOrd="0" presId="urn:microsoft.com/office/officeart/2005/8/layout/chevron2"/>
    <dgm:cxn modelId="{5B3EB489-61D1-4540-8EAA-8EC5B48587ED}" type="presParOf" srcId="{98C354CF-E45E-4B38-86F0-AE7D7DB30BB6}" destId="{AD7ADD7C-A384-4149-81C0-23A817C9EB9C}" srcOrd="1" destOrd="0" presId="urn:microsoft.com/office/officeart/2005/8/layout/chevron2"/>
    <dgm:cxn modelId="{A6952460-C910-463D-BA9E-45FBDA868C3A}" type="presParOf" srcId="{8FA45390-AC5B-416C-8FBC-8593FCD0EC68}" destId="{1A3D54B9-A8C6-4B72-83EB-B7248ACADB80}" srcOrd="1" destOrd="0" presId="urn:microsoft.com/office/officeart/2005/8/layout/chevron2"/>
    <dgm:cxn modelId="{B06C68FB-E404-4937-9BE5-2EF239E97DFE}" type="presParOf" srcId="{8FA45390-AC5B-416C-8FBC-8593FCD0EC68}" destId="{2BAEB796-5B54-4333-B384-2E1C22F5931C}" srcOrd="2" destOrd="0" presId="urn:microsoft.com/office/officeart/2005/8/layout/chevron2"/>
    <dgm:cxn modelId="{86EC0888-EED4-4075-B463-26515E8B885A}" type="presParOf" srcId="{2BAEB796-5B54-4333-B384-2E1C22F5931C}" destId="{68A7D679-E19A-4C92-8A64-A42661CC84F6}" srcOrd="0" destOrd="0" presId="urn:microsoft.com/office/officeart/2005/8/layout/chevron2"/>
    <dgm:cxn modelId="{B946EFED-B1CB-4857-8D96-D0638D5BE1EE}" type="presParOf" srcId="{2BAEB796-5B54-4333-B384-2E1C22F5931C}" destId="{09CA2234-3C7D-4430-A108-4E573DA9579F}" srcOrd="1" destOrd="0" presId="urn:microsoft.com/office/officeart/2005/8/layout/chevron2"/>
    <dgm:cxn modelId="{BA67E92B-6280-4683-8537-13C5B92570C2}" type="presParOf" srcId="{8FA45390-AC5B-416C-8FBC-8593FCD0EC68}" destId="{53D10702-9589-4D45-AEA4-BE69DA6F46B4}" srcOrd="3" destOrd="0" presId="urn:microsoft.com/office/officeart/2005/8/layout/chevron2"/>
    <dgm:cxn modelId="{D03CD662-6F4A-45B3-8748-E4D423288E3E}" type="presParOf" srcId="{8FA45390-AC5B-416C-8FBC-8593FCD0EC68}" destId="{077DCC37-4F95-4F16-8900-B331F73B4605}" srcOrd="4" destOrd="0" presId="urn:microsoft.com/office/officeart/2005/8/layout/chevron2"/>
    <dgm:cxn modelId="{3C95F4D5-5323-488A-A7F6-44FEEF7F1F09}" type="presParOf" srcId="{077DCC37-4F95-4F16-8900-B331F73B4605}" destId="{1AD089ED-3280-45F3-88A1-207224372908}" srcOrd="0" destOrd="0" presId="urn:microsoft.com/office/officeart/2005/8/layout/chevron2"/>
    <dgm:cxn modelId="{50D3DED5-4853-472B-9FE5-2EC60726C797}" type="presParOf" srcId="{077DCC37-4F95-4F16-8900-B331F73B4605}" destId="{33227DAD-1F19-44F0-870D-7931A2A318D5}" srcOrd="1" destOrd="0" presId="urn:microsoft.com/office/officeart/2005/8/layout/chevron2"/>
    <dgm:cxn modelId="{3DAD81DF-D4C7-44F7-84AF-AF02DA1C688A}" type="presParOf" srcId="{8FA45390-AC5B-416C-8FBC-8593FCD0EC68}" destId="{53BDEB6F-3912-429D-BA66-9C73A46CB29E}" srcOrd="5" destOrd="0" presId="urn:microsoft.com/office/officeart/2005/8/layout/chevron2"/>
    <dgm:cxn modelId="{A3052B6F-F2E0-4CFC-ADAF-8B3F3B085D07}" type="presParOf" srcId="{8FA45390-AC5B-416C-8FBC-8593FCD0EC68}" destId="{80A7EC8B-D356-4797-81CF-007AF6AEF82D}" srcOrd="6" destOrd="0" presId="urn:microsoft.com/office/officeart/2005/8/layout/chevron2"/>
    <dgm:cxn modelId="{B2440CC9-8011-423F-A926-4AADB75CA712}" type="presParOf" srcId="{80A7EC8B-D356-4797-81CF-007AF6AEF82D}" destId="{E878C07C-B31D-49EA-88D4-55B75690FEAF}" srcOrd="0" destOrd="0" presId="urn:microsoft.com/office/officeart/2005/8/layout/chevron2"/>
    <dgm:cxn modelId="{2FE85105-5D93-4966-B6A6-A8511CD7494D}" type="presParOf" srcId="{80A7EC8B-D356-4797-81CF-007AF6AEF82D}" destId="{EDA9D0D8-5C58-4842-A8F0-99E6DAB1F281}" srcOrd="1" destOrd="0" presId="urn:microsoft.com/office/officeart/2005/8/layout/chevr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F9DDA0-89F4-4C21-9809-14155293EE25}" type="doc">
      <dgm:prSet loTypeId="urn:microsoft.com/office/officeart/2005/8/layout/vProcess5" loCatId="process" qsTypeId="urn:microsoft.com/office/officeart/2005/8/quickstyle/simple5" qsCatId="simple" csTypeId="urn:microsoft.com/office/officeart/2005/8/colors/accent5_4" csCatId="accent5" phldr="1"/>
      <dgm:spPr/>
      <dgm:t>
        <a:bodyPr/>
        <a:lstStyle/>
        <a:p>
          <a:endParaRPr lang="es-MX"/>
        </a:p>
      </dgm:t>
    </dgm:pt>
    <dgm:pt modelId="{8A126635-212C-4DB0-912A-34130406710B}">
      <dgm:prSet phldrT="[Texto]"/>
      <dgm:spPr/>
      <dgm:t>
        <a:bodyPr/>
        <a:lstStyle/>
        <a:p>
          <a:pPr algn="l"/>
          <a:r>
            <a:rPr lang="es-MX" b="1"/>
            <a:t>PANDEMIA</a:t>
          </a:r>
          <a:endParaRPr lang="es-MX" b="1" dirty="0"/>
        </a:p>
      </dgm:t>
    </dgm:pt>
    <dgm:pt modelId="{A20088C5-D7D4-4E4E-8000-6718441F69E7}" type="parTrans" cxnId="{D076C6FA-D5F8-431D-958C-CBFC3D758DB6}">
      <dgm:prSet/>
      <dgm:spPr/>
      <dgm:t>
        <a:bodyPr/>
        <a:lstStyle/>
        <a:p>
          <a:pPr algn="l"/>
          <a:endParaRPr lang="es-MX" b="1">
            <a:solidFill>
              <a:schemeClr val="tx1"/>
            </a:solidFill>
          </a:endParaRPr>
        </a:p>
      </dgm:t>
    </dgm:pt>
    <dgm:pt modelId="{601BBC31-6B34-424B-884E-B73E340C14A3}" type="sibTrans" cxnId="{D076C6FA-D5F8-431D-958C-CBFC3D758DB6}">
      <dgm:prSet/>
      <dgm:spPr/>
      <dgm:t>
        <a:bodyPr/>
        <a:lstStyle/>
        <a:p>
          <a:pPr algn="l"/>
          <a:endParaRPr lang="es-MX" b="1">
            <a:solidFill>
              <a:schemeClr val="tx1"/>
            </a:solidFill>
          </a:endParaRPr>
        </a:p>
      </dgm:t>
    </dgm:pt>
    <dgm:pt modelId="{C9BC81C3-14D5-44AC-A009-12AFE050A4FF}">
      <dgm:prSet phldrT="[Texto]"/>
      <dgm:spPr/>
      <dgm:t>
        <a:bodyPr/>
        <a:lstStyle/>
        <a:p>
          <a:pPr algn="l"/>
          <a:r>
            <a:rPr lang="es-MX" b="1" dirty="0"/>
            <a:t>EFECTOS ECONÓMICOS Y PARALIZACIÓN DE ACTIVIDADES ECONÓMICAS</a:t>
          </a:r>
        </a:p>
      </dgm:t>
    </dgm:pt>
    <dgm:pt modelId="{C3C30353-BAB5-44E0-A57C-C7BFD7B6A827}" type="parTrans" cxnId="{003D46E5-84C8-4CC2-8F03-2977ADCA460A}">
      <dgm:prSet/>
      <dgm:spPr/>
      <dgm:t>
        <a:bodyPr/>
        <a:lstStyle/>
        <a:p>
          <a:pPr algn="l"/>
          <a:endParaRPr lang="es-MX" b="1">
            <a:solidFill>
              <a:schemeClr val="tx1"/>
            </a:solidFill>
          </a:endParaRPr>
        </a:p>
      </dgm:t>
    </dgm:pt>
    <dgm:pt modelId="{9F68AB8A-50E3-43B3-BD42-4E8EDA013D0C}" type="sibTrans" cxnId="{003D46E5-84C8-4CC2-8F03-2977ADCA460A}">
      <dgm:prSet/>
      <dgm:spPr/>
      <dgm:t>
        <a:bodyPr/>
        <a:lstStyle/>
        <a:p>
          <a:pPr algn="l"/>
          <a:endParaRPr lang="es-MX" b="1">
            <a:solidFill>
              <a:schemeClr val="tx1"/>
            </a:solidFill>
          </a:endParaRPr>
        </a:p>
      </dgm:t>
    </dgm:pt>
    <dgm:pt modelId="{36918846-938D-4FF8-8DCB-0B84B27B10CB}">
      <dgm:prSet phldrT="[Texto]"/>
      <dgm:spPr/>
      <dgm:t>
        <a:bodyPr/>
        <a:lstStyle/>
        <a:p>
          <a:pPr algn="l"/>
          <a:r>
            <a:rPr lang="es-MX" b="0" dirty="0"/>
            <a:t>REDUCCIÓN</a:t>
          </a:r>
          <a:r>
            <a:rPr lang="es-MX" b="1" dirty="0"/>
            <a:t> DE CAPACIDAD DE PAGO DE EMPLEADORES</a:t>
          </a:r>
        </a:p>
      </dgm:t>
    </dgm:pt>
    <dgm:pt modelId="{17A18CAC-CB2A-4E1E-B0DD-52E8CA894637}" type="parTrans" cxnId="{978A6655-0233-4579-8EC3-CC5C8BFA06FA}">
      <dgm:prSet/>
      <dgm:spPr/>
      <dgm:t>
        <a:bodyPr/>
        <a:lstStyle/>
        <a:p>
          <a:pPr algn="l"/>
          <a:endParaRPr lang="es-MX" b="1">
            <a:solidFill>
              <a:schemeClr val="tx1"/>
            </a:solidFill>
          </a:endParaRPr>
        </a:p>
      </dgm:t>
    </dgm:pt>
    <dgm:pt modelId="{9325BA17-9ECF-4A27-83B8-157F37BC5D79}" type="sibTrans" cxnId="{978A6655-0233-4579-8EC3-CC5C8BFA06FA}">
      <dgm:prSet/>
      <dgm:spPr/>
      <dgm:t>
        <a:bodyPr/>
        <a:lstStyle/>
        <a:p>
          <a:pPr algn="l"/>
          <a:endParaRPr lang="es-MX" b="1">
            <a:solidFill>
              <a:schemeClr val="tx1"/>
            </a:solidFill>
          </a:endParaRPr>
        </a:p>
      </dgm:t>
    </dgm:pt>
    <dgm:pt modelId="{74706029-D85F-49E9-A878-26A20902B0B2}">
      <dgm:prSet phldrT="[Texto]"/>
      <dgm:spPr/>
      <dgm:t>
        <a:bodyPr/>
        <a:lstStyle/>
        <a:p>
          <a:pPr algn="l"/>
          <a:r>
            <a:rPr lang="es-MX" b="1"/>
            <a:t>DIFERIMIENTO DE PAGO DE OBLIGACIONES (ENTRE ELLOS APORTACIONES)</a:t>
          </a:r>
          <a:endParaRPr lang="es-MX" b="1" dirty="0"/>
        </a:p>
      </dgm:t>
    </dgm:pt>
    <dgm:pt modelId="{14B81918-9656-4E50-86EF-75C869A5A7F2}" type="parTrans" cxnId="{1C4E51A1-11FC-497B-BC14-864D53956B4D}">
      <dgm:prSet/>
      <dgm:spPr/>
      <dgm:t>
        <a:bodyPr/>
        <a:lstStyle/>
        <a:p>
          <a:pPr algn="l"/>
          <a:endParaRPr lang="es-MX" b="1">
            <a:solidFill>
              <a:schemeClr val="tx1"/>
            </a:solidFill>
          </a:endParaRPr>
        </a:p>
      </dgm:t>
    </dgm:pt>
    <dgm:pt modelId="{6D1A4D26-5BE3-466C-9099-2B8F95D5F12F}" type="sibTrans" cxnId="{1C4E51A1-11FC-497B-BC14-864D53956B4D}">
      <dgm:prSet/>
      <dgm:spPr/>
      <dgm:t>
        <a:bodyPr/>
        <a:lstStyle/>
        <a:p>
          <a:pPr algn="l"/>
          <a:endParaRPr lang="es-MX" b="1">
            <a:solidFill>
              <a:schemeClr val="tx1"/>
            </a:solidFill>
          </a:endParaRPr>
        </a:p>
      </dgm:t>
    </dgm:pt>
    <dgm:pt modelId="{7A1C80C9-D37C-4A3E-B0F5-21BF07946AE6}">
      <dgm:prSet phldrT="[Texto]"/>
      <dgm:spPr/>
      <dgm:t>
        <a:bodyPr/>
        <a:lstStyle/>
        <a:p>
          <a:pPr algn="l"/>
          <a:r>
            <a:rPr lang="es-MX" b="1"/>
            <a:t>REDUCCIÓN DE CAPTACIÓN DE INGRESOS</a:t>
          </a:r>
          <a:endParaRPr lang="es-MX" b="1" dirty="0"/>
        </a:p>
      </dgm:t>
    </dgm:pt>
    <dgm:pt modelId="{C8177878-D805-4B0F-AB78-DEBCA363E30F}" type="parTrans" cxnId="{E02307C0-0D25-428F-8E7C-47E681041EFF}">
      <dgm:prSet/>
      <dgm:spPr/>
      <dgm:t>
        <a:bodyPr/>
        <a:lstStyle/>
        <a:p>
          <a:pPr algn="l"/>
          <a:endParaRPr lang="es-MX" b="1">
            <a:solidFill>
              <a:schemeClr val="tx1"/>
            </a:solidFill>
          </a:endParaRPr>
        </a:p>
      </dgm:t>
    </dgm:pt>
    <dgm:pt modelId="{05BF0CB6-C3A5-4E73-B959-FED5045A5BC2}" type="sibTrans" cxnId="{E02307C0-0D25-428F-8E7C-47E681041EFF}">
      <dgm:prSet/>
      <dgm:spPr/>
      <dgm:t>
        <a:bodyPr/>
        <a:lstStyle/>
        <a:p>
          <a:pPr algn="l"/>
          <a:endParaRPr lang="es-MX" b="1">
            <a:solidFill>
              <a:schemeClr val="tx1"/>
            </a:solidFill>
          </a:endParaRPr>
        </a:p>
      </dgm:t>
    </dgm:pt>
    <dgm:pt modelId="{FC49DF0D-0D3F-4B2A-ABF5-2963153765A4}" type="pres">
      <dgm:prSet presAssocID="{2AF9DDA0-89F4-4C21-9809-14155293EE25}" presName="outerComposite" presStyleCnt="0">
        <dgm:presLayoutVars>
          <dgm:chMax val="5"/>
          <dgm:dir/>
          <dgm:resizeHandles val="exact"/>
        </dgm:presLayoutVars>
      </dgm:prSet>
      <dgm:spPr/>
      <dgm:t>
        <a:bodyPr/>
        <a:lstStyle/>
        <a:p>
          <a:endParaRPr lang="es-ES"/>
        </a:p>
      </dgm:t>
    </dgm:pt>
    <dgm:pt modelId="{D230CE6B-151B-4846-9AE2-804749F401E4}" type="pres">
      <dgm:prSet presAssocID="{2AF9DDA0-89F4-4C21-9809-14155293EE25}" presName="dummyMaxCanvas" presStyleCnt="0">
        <dgm:presLayoutVars/>
      </dgm:prSet>
      <dgm:spPr/>
    </dgm:pt>
    <dgm:pt modelId="{829B9521-288F-4F09-B9D2-192D575AA598}" type="pres">
      <dgm:prSet presAssocID="{2AF9DDA0-89F4-4C21-9809-14155293EE25}" presName="FiveNodes_1" presStyleLbl="node1" presStyleIdx="0" presStyleCnt="5">
        <dgm:presLayoutVars>
          <dgm:bulletEnabled val="1"/>
        </dgm:presLayoutVars>
      </dgm:prSet>
      <dgm:spPr/>
      <dgm:t>
        <a:bodyPr/>
        <a:lstStyle/>
        <a:p>
          <a:endParaRPr lang="es-ES"/>
        </a:p>
      </dgm:t>
    </dgm:pt>
    <dgm:pt modelId="{7CA98C14-2621-4071-86E7-3D767FDF8898}" type="pres">
      <dgm:prSet presAssocID="{2AF9DDA0-89F4-4C21-9809-14155293EE25}" presName="FiveNodes_2" presStyleLbl="node1" presStyleIdx="1" presStyleCnt="5">
        <dgm:presLayoutVars>
          <dgm:bulletEnabled val="1"/>
        </dgm:presLayoutVars>
      </dgm:prSet>
      <dgm:spPr/>
      <dgm:t>
        <a:bodyPr/>
        <a:lstStyle/>
        <a:p>
          <a:endParaRPr lang="es-ES"/>
        </a:p>
      </dgm:t>
    </dgm:pt>
    <dgm:pt modelId="{1D4EA0AE-2FC8-441B-88C8-4AD6177E56B7}" type="pres">
      <dgm:prSet presAssocID="{2AF9DDA0-89F4-4C21-9809-14155293EE25}" presName="FiveNodes_3" presStyleLbl="node1" presStyleIdx="2" presStyleCnt="5">
        <dgm:presLayoutVars>
          <dgm:bulletEnabled val="1"/>
        </dgm:presLayoutVars>
      </dgm:prSet>
      <dgm:spPr/>
      <dgm:t>
        <a:bodyPr/>
        <a:lstStyle/>
        <a:p>
          <a:endParaRPr lang="es-ES"/>
        </a:p>
      </dgm:t>
    </dgm:pt>
    <dgm:pt modelId="{C561162F-E8E0-452C-9ABC-128BB72E647C}" type="pres">
      <dgm:prSet presAssocID="{2AF9DDA0-89F4-4C21-9809-14155293EE25}" presName="FiveNodes_4" presStyleLbl="node1" presStyleIdx="3" presStyleCnt="5">
        <dgm:presLayoutVars>
          <dgm:bulletEnabled val="1"/>
        </dgm:presLayoutVars>
      </dgm:prSet>
      <dgm:spPr/>
      <dgm:t>
        <a:bodyPr/>
        <a:lstStyle/>
        <a:p>
          <a:endParaRPr lang="es-ES"/>
        </a:p>
      </dgm:t>
    </dgm:pt>
    <dgm:pt modelId="{2CA47285-7A20-4D53-AFFD-3FC368294544}" type="pres">
      <dgm:prSet presAssocID="{2AF9DDA0-89F4-4C21-9809-14155293EE25}" presName="FiveNodes_5" presStyleLbl="node1" presStyleIdx="4" presStyleCnt="5">
        <dgm:presLayoutVars>
          <dgm:bulletEnabled val="1"/>
        </dgm:presLayoutVars>
      </dgm:prSet>
      <dgm:spPr/>
      <dgm:t>
        <a:bodyPr/>
        <a:lstStyle/>
        <a:p>
          <a:endParaRPr lang="es-ES"/>
        </a:p>
      </dgm:t>
    </dgm:pt>
    <dgm:pt modelId="{4B71BF2A-CA97-4B92-B8DA-A3D6B9E928BF}" type="pres">
      <dgm:prSet presAssocID="{2AF9DDA0-89F4-4C21-9809-14155293EE25}" presName="FiveConn_1-2" presStyleLbl="fgAccFollowNode1" presStyleIdx="0" presStyleCnt="4">
        <dgm:presLayoutVars>
          <dgm:bulletEnabled val="1"/>
        </dgm:presLayoutVars>
      </dgm:prSet>
      <dgm:spPr/>
      <dgm:t>
        <a:bodyPr/>
        <a:lstStyle/>
        <a:p>
          <a:endParaRPr lang="es-ES"/>
        </a:p>
      </dgm:t>
    </dgm:pt>
    <dgm:pt modelId="{81429750-2F06-48FA-B31C-EDC892BD8626}" type="pres">
      <dgm:prSet presAssocID="{2AF9DDA0-89F4-4C21-9809-14155293EE25}" presName="FiveConn_2-3" presStyleLbl="fgAccFollowNode1" presStyleIdx="1" presStyleCnt="4">
        <dgm:presLayoutVars>
          <dgm:bulletEnabled val="1"/>
        </dgm:presLayoutVars>
      </dgm:prSet>
      <dgm:spPr/>
      <dgm:t>
        <a:bodyPr/>
        <a:lstStyle/>
        <a:p>
          <a:endParaRPr lang="es-ES"/>
        </a:p>
      </dgm:t>
    </dgm:pt>
    <dgm:pt modelId="{6408848B-77EB-4095-8E1D-B202D9C805DA}" type="pres">
      <dgm:prSet presAssocID="{2AF9DDA0-89F4-4C21-9809-14155293EE25}" presName="FiveConn_3-4" presStyleLbl="fgAccFollowNode1" presStyleIdx="2" presStyleCnt="4">
        <dgm:presLayoutVars>
          <dgm:bulletEnabled val="1"/>
        </dgm:presLayoutVars>
      </dgm:prSet>
      <dgm:spPr/>
      <dgm:t>
        <a:bodyPr/>
        <a:lstStyle/>
        <a:p>
          <a:endParaRPr lang="es-ES"/>
        </a:p>
      </dgm:t>
    </dgm:pt>
    <dgm:pt modelId="{85FA104C-8B9F-4FC4-AD17-6D2FBC619E26}" type="pres">
      <dgm:prSet presAssocID="{2AF9DDA0-89F4-4C21-9809-14155293EE25}" presName="FiveConn_4-5" presStyleLbl="fgAccFollowNode1" presStyleIdx="3" presStyleCnt="4">
        <dgm:presLayoutVars>
          <dgm:bulletEnabled val="1"/>
        </dgm:presLayoutVars>
      </dgm:prSet>
      <dgm:spPr/>
      <dgm:t>
        <a:bodyPr/>
        <a:lstStyle/>
        <a:p>
          <a:endParaRPr lang="es-ES"/>
        </a:p>
      </dgm:t>
    </dgm:pt>
    <dgm:pt modelId="{D717FC64-B5B1-4872-83EF-1E4E06B8CD4F}" type="pres">
      <dgm:prSet presAssocID="{2AF9DDA0-89F4-4C21-9809-14155293EE25}" presName="FiveNodes_1_text" presStyleLbl="node1" presStyleIdx="4" presStyleCnt="5">
        <dgm:presLayoutVars>
          <dgm:bulletEnabled val="1"/>
        </dgm:presLayoutVars>
      </dgm:prSet>
      <dgm:spPr/>
      <dgm:t>
        <a:bodyPr/>
        <a:lstStyle/>
        <a:p>
          <a:endParaRPr lang="es-ES"/>
        </a:p>
      </dgm:t>
    </dgm:pt>
    <dgm:pt modelId="{4E3E0E9A-5632-4EF7-84AC-D2972571B047}" type="pres">
      <dgm:prSet presAssocID="{2AF9DDA0-89F4-4C21-9809-14155293EE25}" presName="FiveNodes_2_text" presStyleLbl="node1" presStyleIdx="4" presStyleCnt="5">
        <dgm:presLayoutVars>
          <dgm:bulletEnabled val="1"/>
        </dgm:presLayoutVars>
      </dgm:prSet>
      <dgm:spPr/>
      <dgm:t>
        <a:bodyPr/>
        <a:lstStyle/>
        <a:p>
          <a:endParaRPr lang="es-ES"/>
        </a:p>
      </dgm:t>
    </dgm:pt>
    <dgm:pt modelId="{71207960-E69E-4BFF-844D-1FB3D1C35561}" type="pres">
      <dgm:prSet presAssocID="{2AF9DDA0-89F4-4C21-9809-14155293EE25}" presName="FiveNodes_3_text" presStyleLbl="node1" presStyleIdx="4" presStyleCnt="5">
        <dgm:presLayoutVars>
          <dgm:bulletEnabled val="1"/>
        </dgm:presLayoutVars>
      </dgm:prSet>
      <dgm:spPr/>
      <dgm:t>
        <a:bodyPr/>
        <a:lstStyle/>
        <a:p>
          <a:endParaRPr lang="es-ES"/>
        </a:p>
      </dgm:t>
    </dgm:pt>
    <dgm:pt modelId="{50B66761-4EDA-476D-B8B9-83ABB864ABF7}" type="pres">
      <dgm:prSet presAssocID="{2AF9DDA0-89F4-4C21-9809-14155293EE25}" presName="FiveNodes_4_text" presStyleLbl="node1" presStyleIdx="4" presStyleCnt="5">
        <dgm:presLayoutVars>
          <dgm:bulletEnabled val="1"/>
        </dgm:presLayoutVars>
      </dgm:prSet>
      <dgm:spPr/>
      <dgm:t>
        <a:bodyPr/>
        <a:lstStyle/>
        <a:p>
          <a:endParaRPr lang="es-ES"/>
        </a:p>
      </dgm:t>
    </dgm:pt>
    <dgm:pt modelId="{5D6C5477-1756-484B-AC30-D39BBC9533F1}" type="pres">
      <dgm:prSet presAssocID="{2AF9DDA0-89F4-4C21-9809-14155293EE25}" presName="FiveNodes_5_text" presStyleLbl="node1" presStyleIdx="4" presStyleCnt="5">
        <dgm:presLayoutVars>
          <dgm:bulletEnabled val="1"/>
        </dgm:presLayoutVars>
      </dgm:prSet>
      <dgm:spPr/>
      <dgm:t>
        <a:bodyPr/>
        <a:lstStyle/>
        <a:p>
          <a:endParaRPr lang="es-ES"/>
        </a:p>
      </dgm:t>
    </dgm:pt>
  </dgm:ptLst>
  <dgm:cxnLst>
    <dgm:cxn modelId="{9A49AE76-A4CF-4D55-A07C-80E0EB126B61}" type="presOf" srcId="{36918846-938D-4FF8-8DCB-0B84B27B10CB}" destId="{1D4EA0AE-2FC8-441B-88C8-4AD6177E56B7}" srcOrd="0" destOrd="0" presId="urn:microsoft.com/office/officeart/2005/8/layout/vProcess5"/>
    <dgm:cxn modelId="{E5A2EA6B-9CB0-4D3F-B08C-BBBF40B80C2F}" type="presOf" srcId="{C9BC81C3-14D5-44AC-A009-12AFE050A4FF}" destId="{4E3E0E9A-5632-4EF7-84AC-D2972571B047}" srcOrd="1" destOrd="0" presId="urn:microsoft.com/office/officeart/2005/8/layout/vProcess5"/>
    <dgm:cxn modelId="{DB953AB8-3D00-4AAA-B9A0-F23453A9AE16}" type="presOf" srcId="{8A126635-212C-4DB0-912A-34130406710B}" destId="{D717FC64-B5B1-4872-83EF-1E4E06B8CD4F}" srcOrd="1" destOrd="0" presId="urn:microsoft.com/office/officeart/2005/8/layout/vProcess5"/>
    <dgm:cxn modelId="{636AB025-8DB5-48F3-B6AE-D51EAA2839DF}" type="presOf" srcId="{C9BC81C3-14D5-44AC-A009-12AFE050A4FF}" destId="{7CA98C14-2621-4071-86E7-3D767FDF8898}" srcOrd="0" destOrd="0" presId="urn:microsoft.com/office/officeart/2005/8/layout/vProcess5"/>
    <dgm:cxn modelId="{60798720-5ECB-4F30-9151-2ABF2B5A1328}" type="presOf" srcId="{2AF9DDA0-89F4-4C21-9809-14155293EE25}" destId="{FC49DF0D-0D3F-4B2A-ABF5-2963153765A4}" srcOrd="0" destOrd="0" presId="urn:microsoft.com/office/officeart/2005/8/layout/vProcess5"/>
    <dgm:cxn modelId="{C02BC709-777C-4C70-A89A-5595F918BB5E}" type="presOf" srcId="{8A126635-212C-4DB0-912A-34130406710B}" destId="{829B9521-288F-4F09-B9D2-192D575AA598}" srcOrd="0" destOrd="0" presId="urn:microsoft.com/office/officeart/2005/8/layout/vProcess5"/>
    <dgm:cxn modelId="{978A6655-0233-4579-8EC3-CC5C8BFA06FA}" srcId="{2AF9DDA0-89F4-4C21-9809-14155293EE25}" destId="{36918846-938D-4FF8-8DCB-0B84B27B10CB}" srcOrd="2" destOrd="0" parTransId="{17A18CAC-CB2A-4E1E-B0DD-52E8CA894637}" sibTransId="{9325BA17-9ECF-4A27-83B8-157F37BC5D79}"/>
    <dgm:cxn modelId="{6CB0F622-75D9-4442-ADDA-670DA89EECD1}" type="presOf" srcId="{7A1C80C9-D37C-4A3E-B0F5-21BF07946AE6}" destId="{5D6C5477-1756-484B-AC30-D39BBC9533F1}" srcOrd="1" destOrd="0" presId="urn:microsoft.com/office/officeart/2005/8/layout/vProcess5"/>
    <dgm:cxn modelId="{1C4E51A1-11FC-497B-BC14-864D53956B4D}" srcId="{2AF9DDA0-89F4-4C21-9809-14155293EE25}" destId="{74706029-D85F-49E9-A878-26A20902B0B2}" srcOrd="3" destOrd="0" parTransId="{14B81918-9656-4E50-86EF-75C869A5A7F2}" sibTransId="{6D1A4D26-5BE3-466C-9099-2B8F95D5F12F}"/>
    <dgm:cxn modelId="{57301D1F-8328-4D4D-ABC7-348F98824320}" type="presOf" srcId="{9325BA17-9ECF-4A27-83B8-157F37BC5D79}" destId="{6408848B-77EB-4095-8E1D-B202D9C805DA}" srcOrd="0" destOrd="0" presId="urn:microsoft.com/office/officeart/2005/8/layout/vProcess5"/>
    <dgm:cxn modelId="{F81C6FC0-C4C6-4FAB-9B81-F2A1D30BE565}" type="presOf" srcId="{601BBC31-6B34-424B-884E-B73E340C14A3}" destId="{4B71BF2A-CA97-4B92-B8DA-A3D6B9E928BF}" srcOrd="0" destOrd="0" presId="urn:microsoft.com/office/officeart/2005/8/layout/vProcess5"/>
    <dgm:cxn modelId="{D076C6FA-D5F8-431D-958C-CBFC3D758DB6}" srcId="{2AF9DDA0-89F4-4C21-9809-14155293EE25}" destId="{8A126635-212C-4DB0-912A-34130406710B}" srcOrd="0" destOrd="0" parTransId="{A20088C5-D7D4-4E4E-8000-6718441F69E7}" sibTransId="{601BBC31-6B34-424B-884E-B73E340C14A3}"/>
    <dgm:cxn modelId="{EF53F2D9-E82A-420B-90C9-C5C9B37ACB89}" type="presOf" srcId="{36918846-938D-4FF8-8DCB-0B84B27B10CB}" destId="{71207960-E69E-4BFF-844D-1FB3D1C35561}" srcOrd="1" destOrd="0" presId="urn:microsoft.com/office/officeart/2005/8/layout/vProcess5"/>
    <dgm:cxn modelId="{63FC01B0-895C-4C1D-AA2B-DFA32868F3EE}" type="presOf" srcId="{74706029-D85F-49E9-A878-26A20902B0B2}" destId="{50B66761-4EDA-476D-B8B9-83ABB864ABF7}" srcOrd="1" destOrd="0" presId="urn:microsoft.com/office/officeart/2005/8/layout/vProcess5"/>
    <dgm:cxn modelId="{5E7C3E54-A4A9-483C-96B9-B8BC9213EB5A}" type="presOf" srcId="{6D1A4D26-5BE3-466C-9099-2B8F95D5F12F}" destId="{85FA104C-8B9F-4FC4-AD17-6D2FBC619E26}" srcOrd="0" destOrd="0" presId="urn:microsoft.com/office/officeart/2005/8/layout/vProcess5"/>
    <dgm:cxn modelId="{A0AD1130-F8EB-401F-88DE-2F42EE2B850F}" type="presOf" srcId="{9F68AB8A-50E3-43B3-BD42-4E8EDA013D0C}" destId="{81429750-2F06-48FA-B31C-EDC892BD8626}" srcOrd="0" destOrd="0" presId="urn:microsoft.com/office/officeart/2005/8/layout/vProcess5"/>
    <dgm:cxn modelId="{003D46E5-84C8-4CC2-8F03-2977ADCA460A}" srcId="{2AF9DDA0-89F4-4C21-9809-14155293EE25}" destId="{C9BC81C3-14D5-44AC-A009-12AFE050A4FF}" srcOrd="1" destOrd="0" parTransId="{C3C30353-BAB5-44E0-A57C-C7BFD7B6A827}" sibTransId="{9F68AB8A-50E3-43B3-BD42-4E8EDA013D0C}"/>
    <dgm:cxn modelId="{BA3E94F2-2996-4C5F-9515-DE2989946D4F}" type="presOf" srcId="{7A1C80C9-D37C-4A3E-B0F5-21BF07946AE6}" destId="{2CA47285-7A20-4D53-AFFD-3FC368294544}" srcOrd="0" destOrd="0" presId="urn:microsoft.com/office/officeart/2005/8/layout/vProcess5"/>
    <dgm:cxn modelId="{E02307C0-0D25-428F-8E7C-47E681041EFF}" srcId="{2AF9DDA0-89F4-4C21-9809-14155293EE25}" destId="{7A1C80C9-D37C-4A3E-B0F5-21BF07946AE6}" srcOrd="4" destOrd="0" parTransId="{C8177878-D805-4B0F-AB78-DEBCA363E30F}" sibTransId="{05BF0CB6-C3A5-4E73-B959-FED5045A5BC2}"/>
    <dgm:cxn modelId="{E568DA61-6006-4CDF-A315-292F542E8FA9}" type="presOf" srcId="{74706029-D85F-49E9-A878-26A20902B0B2}" destId="{C561162F-E8E0-452C-9ABC-128BB72E647C}" srcOrd="0" destOrd="0" presId="urn:microsoft.com/office/officeart/2005/8/layout/vProcess5"/>
    <dgm:cxn modelId="{E25DCB86-E61C-4FC0-9970-BA0FBBD4A5DC}" type="presParOf" srcId="{FC49DF0D-0D3F-4B2A-ABF5-2963153765A4}" destId="{D230CE6B-151B-4846-9AE2-804749F401E4}" srcOrd="0" destOrd="0" presId="urn:microsoft.com/office/officeart/2005/8/layout/vProcess5"/>
    <dgm:cxn modelId="{D7F0ABCD-0E54-4791-B8E7-3C07125B0C14}" type="presParOf" srcId="{FC49DF0D-0D3F-4B2A-ABF5-2963153765A4}" destId="{829B9521-288F-4F09-B9D2-192D575AA598}" srcOrd="1" destOrd="0" presId="urn:microsoft.com/office/officeart/2005/8/layout/vProcess5"/>
    <dgm:cxn modelId="{090220F3-4EBA-4C69-B6FB-AA79B5B1D39F}" type="presParOf" srcId="{FC49DF0D-0D3F-4B2A-ABF5-2963153765A4}" destId="{7CA98C14-2621-4071-86E7-3D767FDF8898}" srcOrd="2" destOrd="0" presId="urn:microsoft.com/office/officeart/2005/8/layout/vProcess5"/>
    <dgm:cxn modelId="{00F2D45F-A6DE-4A2F-8955-88DEF2F7EA1D}" type="presParOf" srcId="{FC49DF0D-0D3F-4B2A-ABF5-2963153765A4}" destId="{1D4EA0AE-2FC8-441B-88C8-4AD6177E56B7}" srcOrd="3" destOrd="0" presId="urn:microsoft.com/office/officeart/2005/8/layout/vProcess5"/>
    <dgm:cxn modelId="{8049A5C6-340E-4675-B1E5-488B046CD8FB}" type="presParOf" srcId="{FC49DF0D-0D3F-4B2A-ABF5-2963153765A4}" destId="{C561162F-E8E0-452C-9ABC-128BB72E647C}" srcOrd="4" destOrd="0" presId="urn:microsoft.com/office/officeart/2005/8/layout/vProcess5"/>
    <dgm:cxn modelId="{E65ADEAF-6F38-4FE4-935F-97C6539C29DD}" type="presParOf" srcId="{FC49DF0D-0D3F-4B2A-ABF5-2963153765A4}" destId="{2CA47285-7A20-4D53-AFFD-3FC368294544}" srcOrd="5" destOrd="0" presId="urn:microsoft.com/office/officeart/2005/8/layout/vProcess5"/>
    <dgm:cxn modelId="{6BECA2AE-F05F-49BF-AF96-179093E846D3}" type="presParOf" srcId="{FC49DF0D-0D3F-4B2A-ABF5-2963153765A4}" destId="{4B71BF2A-CA97-4B92-B8DA-A3D6B9E928BF}" srcOrd="6" destOrd="0" presId="urn:microsoft.com/office/officeart/2005/8/layout/vProcess5"/>
    <dgm:cxn modelId="{B4F71C04-05C4-4CF8-B2DE-424B0BEF7A06}" type="presParOf" srcId="{FC49DF0D-0D3F-4B2A-ABF5-2963153765A4}" destId="{81429750-2F06-48FA-B31C-EDC892BD8626}" srcOrd="7" destOrd="0" presId="urn:microsoft.com/office/officeart/2005/8/layout/vProcess5"/>
    <dgm:cxn modelId="{CF9DCEC5-D449-43EE-8543-E53515070BC2}" type="presParOf" srcId="{FC49DF0D-0D3F-4B2A-ABF5-2963153765A4}" destId="{6408848B-77EB-4095-8E1D-B202D9C805DA}" srcOrd="8" destOrd="0" presId="urn:microsoft.com/office/officeart/2005/8/layout/vProcess5"/>
    <dgm:cxn modelId="{1FB8E3B1-FF94-470E-9CD6-FC168AD3F5E5}" type="presParOf" srcId="{FC49DF0D-0D3F-4B2A-ABF5-2963153765A4}" destId="{85FA104C-8B9F-4FC4-AD17-6D2FBC619E26}" srcOrd="9" destOrd="0" presId="urn:microsoft.com/office/officeart/2005/8/layout/vProcess5"/>
    <dgm:cxn modelId="{648BDB78-52D3-4C95-AA17-7A5E91FD7AD4}" type="presParOf" srcId="{FC49DF0D-0D3F-4B2A-ABF5-2963153765A4}" destId="{D717FC64-B5B1-4872-83EF-1E4E06B8CD4F}" srcOrd="10" destOrd="0" presId="urn:microsoft.com/office/officeart/2005/8/layout/vProcess5"/>
    <dgm:cxn modelId="{14C89685-2CFA-4663-8C5D-7B3F54CB070E}" type="presParOf" srcId="{FC49DF0D-0D3F-4B2A-ABF5-2963153765A4}" destId="{4E3E0E9A-5632-4EF7-84AC-D2972571B047}" srcOrd="11" destOrd="0" presId="urn:microsoft.com/office/officeart/2005/8/layout/vProcess5"/>
    <dgm:cxn modelId="{455CF33C-4830-4483-860F-8F2915FC009B}" type="presParOf" srcId="{FC49DF0D-0D3F-4B2A-ABF5-2963153765A4}" destId="{71207960-E69E-4BFF-844D-1FB3D1C35561}" srcOrd="12" destOrd="0" presId="urn:microsoft.com/office/officeart/2005/8/layout/vProcess5"/>
    <dgm:cxn modelId="{3A594C66-19BB-407B-BD6E-106626AF34B1}" type="presParOf" srcId="{FC49DF0D-0D3F-4B2A-ABF5-2963153765A4}" destId="{50B66761-4EDA-476D-B8B9-83ABB864ABF7}" srcOrd="13" destOrd="0" presId="urn:microsoft.com/office/officeart/2005/8/layout/vProcess5"/>
    <dgm:cxn modelId="{F313BE5F-FDD8-48D8-B2F5-E99F75250184}" type="presParOf" srcId="{FC49DF0D-0D3F-4B2A-ABF5-2963153765A4}" destId="{5D6C5477-1756-484B-AC30-D39BBC9533F1}"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F9DDA0-89F4-4C21-9809-14155293EE25}" type="doc">
      <dgm:prSet loTypeId="urn:microsoft.com/office/officeart/2005/8/layout/vProcess5" loCatId="process" qsTypeId="urn:microsoft.com/office/officeart/2005/8/quickstyle/simple5" qsCatId="simple" csTypeId="urn:microsoft.com/office/officeart/2005/8/colors/accent2_4" csCatId="accent2" phldr="1"/>
      <dgm:spPr/>
      <dgm:t>
        <a:bodyPr/>
        <a:lstStyle/>
        <a:p>
          <a:endParaRPr lang="es-MX"/>
        </a:p>
      </dgm:t>
    </dgm:pt>
    <dgm:pt modelId="{8A126635-212C-4DB0-912A-34130406710B}">
      <dgm:prSet phldrT="[Texto]"/>
      <dgm:spPr/>
      <dgm:t>
        <a:bodyPr/>
        <a:lstStyle/>
        <a:p>
          <a:pPr algn="l"/>
          <a:r>
            <a:rPr lang="es-MX" b="1"/>
            <a:t>PANDEMIA</a:t>
          </a:r>
          <a:endParaRPr lang="es-MX" b="1" dirty="0"/>
        </a:p>
      </dgm:t>
    </dgm:pt>
    <dgm:pt modelId="{A20088C5-D7D4-4E4E-8000-6718441F69E7}" type="parTrans" cxnId="{D076C6FA-D5F8-431D-958C-CBFC3D758DB6}">
      <dgm:prSet/>
      <dgm:spPr/>
      <dgm:t>
        <a:bodyPr/>
        <a:lstStyle/>
        <a:p>
          <a:pPr algn="l"/>
          <a:endParaRPr lang="es-MX" b="1">
            <a:solidFill>
              <a:schemeClr val="tx1"/>
            </a:solidFill>
          </a:endParaRPr>
        </a:p>
      </dgm:t>
    </dgm:pt>
    <dgm:pt modelId="{601BBC31-6B34-424B-884E-B73E340C14A3}" type="sibTrans" cxnId="{D076C6FA-D5F8-431D-958C-CBFC3D758DB6}">
      <dgm:prSet/>
      <dgm:spPr/>
      <dgm:t>
        <a:bodyPr/>
        <a:lstStyle/>
        <a:p>
          <a:pPr algn="l"/>
          <a:endParaRPr lang="es-MX" b="1">
            <a:solidFill>
              <a:schemeClr val="tx1"/>
            </a:solidFill>
          </a:endParaRPr>
        </a:p>
      </dgm:t>
    </dgm:pt>
    <dgm:pt modelId="{C9BC81C3-14D5-44AC-A009-12AFE050A4FF}">
      <dgm:prSet phldrT="[Texto]"/>
      <dgm:spPr/>
      <dgm:t>
        <a:bodyPr/>
        <a:lstStyle/>
        <a:p>
          <a:pPr algn="l"/>
          <a:r>
            <a:rPr lang="es-MX" b="1" dirty="0"/>
            <a:t>EFECTO EN LA GENERACIÓN DEL EMPLEO FORMAL</a:t>
          </a:r>
        </a:p>
      </dgm:t>
    </dgm:pt>
    <dgm:pt modelId="{C3C30353-BAB5-44E0-A57C-C7BFD7B6A827}" type="parTrans" cxnId="{003D46E5-84C8-4CC2-8F03-2977ADCA460A}">
      <dgm:prSet/>
      <dgm:spPr/>
      <dgm:t>
        <a:bodyPr/>
        <a:lstStyle/>
        <a:p>
          <a:pPr algn="l"/>
          <a:endParaRPr lang="es-MX" b="1">
            <a:solidFill>
              <a:schemeClr val="tx1"/>
            </a:solidFill>
          </a:endParaRPr>
        </a:p>
      </dgm:t>
    </dgm:pt>
    <dgm:pt modelId="{9F68AB8A-50E3-43B3-BD42-4E8EDA013D0C}" type="sibTrans" cxnId="{003D46E5-84C8-4CC2-8F03-2977ADCA460A}">
      <dgm:prSet/>
      <dgm:spPr/>
      <dgm:t>
        <a:bodyPr/>
        <a:lstStyle/>
        <a:p>
          <a:pPr algn="l"/>
          <a:endParaRPr lang="es-MX" b="1">
            <a:solidFill>
              <a:schemeClr val="tx1"/>
            </a:solidFill>
          </a:endParaRPr>
        </a:p>
      </dgm:t>
    </dgm:pt>
    <dgm:pt modelId="{36918846-938D-4FF8-8DCB-0B84B27B10CB}">
      <dgm:prSet phldrT="[Texto]"/>
      <dgm:spPr/>
      <dgm:t>
        <a:bodyPr/>
        <a:lstStyle/>
        <a:p>
          <a:pPr algn="l"/>
          <a:r>
            <a:rPr lang="es-MX" b="1" dirty="0">
              <a:solidFill>
                <a:schemeClr val="accent2"/>
              </a:solidFill>
            </a:rPr>
            <a:t>REDUCCIÓN DE TRABAJADORES APORTANTES TITULARES</a:t>
          </a:r>
        </a:p>
      </dgm:t>
    </dgm:pt>
    <dgm:pt modelId="{17A18CAC-CB2A-4E1E-B0DD-52E8CA894637}" type="parTrans" cxnId="{978A6655-0233-4579-8EC3-CC5C8BFA06FA}">
      <dgm:prSet/>
      <dgm:spPr/>
      <dgm:t>
        <a:bodyPr/>
        <a:lstStyle/>
        <a:p>
          <a:pPr algn="l"/>
          <a:endParaRPr lang="es-MX" b="1">
            <a:solidFill>
              <a:schemeClr val="tx1"/>
            </a:solidFill>
          </a:endParaRPr>
        </a:p>
      </dgm:t>
    </dgm:pt>
    <dgm:pt modelId="{9325BA17-9ECF-4A27-83B8-157F37BC5D79}" type="sibTrans" cxnId="{978A6655-0233-4579-8EC3-CC5C8BFA06FA}">
      <dgm:prSet/>
      <dgm:spPr/>
      <dgm:t>
        <a:bodyPr/>
        <a:lstStyle/>
        <a:p>
          <a:pPr algn="l"/>
          <a:endParaRPr lang="es-MX" b="1">
            <a:solidFill>
              <a:schemeClr val="tx1"/>
            </a:solidFill>
          </a:endParaRPr>
        </a:p>
      </dgm:t>
    </dgm:pt>
    <dgm:pt modelId="{74706029-D85F-49E9-A878-26A20902B0B2}">
      <dgm:prSet phldrT="[Texto]"/>
      <dgm:spPr/>
      <dgm:t>
        <a:bodyPr/>
        <a:lstStyle/>
        <a:p>
          <a:pPr algn="l"/>
          <a:r>
            <a:rPr lang="es-MX" b="1" dirty="0"/>
            <a:t>REDUCCIÓN DE CAPTACIÓN DE INGRESOS</a:t>
          </a:r>
        </a:p>
      </dgm:t>
    </dgm:pt>
    <dgm:pt modelId="{14B81918-9656-4E50-86EF-75C869A5A7F2}" type="parTrans" cxnId="{1C4E51A1-11FC-497B-BC14-864D53956B4D}">
      <dgm:prSet/>
      <dgm:spPr/>
      <dgm:t>
        <a:bodyPr/>
        <a:lstStyle/>
        <a:p>
          <a:pPr algn="l"/>
          <a:endParaRPr lang="es-MX" b="1">
            <a:solidFill>
              <a:schemeClr val="tx1"/>
            </a:solidFill>
          </a:endParaRPr>
        </a:p>
      </dgm:t>
    </dgm:pt>
    <dgm:pt modelId="{6D1A4D26-5BE3-466C-9099-2B8F95D5F12F}" type="sibTrans" cxnId="{1C4E51A1-11FC-497B-BC14-864D53956B4D}">
      <dgm:prSet/>
      <dgm:spPr/>
      <dgm:t>
        <a:bodyPr/>
        <a:lstStyle/>
        <a:p>
          <a:pPr algn="l"/>
          <a:endParaRPr lang="es-MX" b="1">
            <a:solidFill>
              <a:schemeClr val="tx1"/>
            </a:solidFill>
          </a:endParaRPr>
        </a:p>
      </dgm:t>
    </dgm:pt>
    <dgm:pt modelId="{FC49DF0D-0D3F-4B2A-ABF5-2963153765A4}" type="pres">
      <dgm:prSet presAssocID="{2AF9DDA0-89F4-4C21-9809-14155293EE25}" presName="outerComposite" presStyleCnt="0">
        <dgm:presLayoutVars>
          <dgm:chMax val="5"/>
          <dgm:dir/>
          <dgm:resizeHandles val="exact"/>
        </dgm:presLayoutVars>
      </dgm:prSet>
      <dgm:spPr/>
      <dgm:t>
        <a:bodyPr/>
        <a:lstStyle/>
        <a:p>
          <a:endParaRPr lang="es-ES"/>
        </a:p>
      </dgm:t>
    </dgm:pt>
    <dgm:pt modelId="{D230CE6B-151B-4846-9AE2-804749F401E4}" type="pres">
      <dgm:prSet presAssocID="{2AF9DDA0-89F4-4C21-9809-14155293EE25}" presName="dummyMaxCanvas" presStyleCnt="0">
        <dgm:presLayoutVars/>
      </dgm:prSet>
      <dgm:spPr/>
    </dgm:pt>
    <dgm:pt modelId="{931D14EE-92DE-4674-AB3B-81468F24CF49}" type="pres">
      <dgm:prSet presAssocID="{2AF9DDA0-89F4-4C21-9809-14155293EE25}" presName="FourNodes_1" presStyleLbl="node1" presStyleIdx="0" presStyleCnt="4">
        <dgm:presLayoutVars>
          <dgm:bulletEnabled val="1"/>
        </dgm:presLayoutVars>
      </dgm:prSet>
      <dgm:spPr/>
      <dgm:t>
        <a:bodyPr/>
        <a:lstStyle/>
        <a:p>
          <a:endParaRPr lang="es-ES"/>
        </a:p>
      </dgm:t>
    </dgm:pt>
    <dgm:pt modelId="{E602A12D-D9A0-4548-8741-1F374A40689F}" type="pres">
      <dgm:prSet presAssocID="{2AF9DDA0-89F4-4C21-9809-14155293EE25}" presName="FourNodes_2" presStyleLbl="node1" presStyleIdx="1" presStyleCnt="4">
        <dgm:presLayoutVars>
          <dgm:bulletEnabled val="1"/>
        </dgm:presLayoutVars>
      </dgm:prSet>
      <dgm:spPr/>
      <dgm:t>
        <a:bodyPr/>
        <a:lstStyle/>
        <a:p>
          <a:endParaRPr lang="es-ES"/>
        </a:p>
      </dgm:t>
    </dgm:pt>
    <dgm:pt modelId="{E2DACC16-627C-4D8C-BAEE-14DA5FF9F8A8}" type="pres">
      <dgm:prSet presAssocID="{2AF9DDA0-89F4-4C21-9809-14155293EE25}" presName="FourNodes_3" presStyleLbl="node1" presStyleIdx="2" presStyleCnt="4">
        <dgm:presLayoutVars>
          <dgm:bulletEnabled val="1"/>
        </dgm:presLayoutVars>
      </dgm:prSet>
      <dgm:spPr/>
      <dgm:t>
        <a:bodyPr/>
        <a:lstStyle/>
        <a:p>
          <a:endParaRPr lang="es-ES"/>
        </a:p>
      </dgm:t>
    </dgm:pt>
    <dgm:pt modelId="{D80C6C4B-3197-4A68-91C3-75F5811D359F}" type="pres">
      <dgm:prSet presAssocID="{2AF9DDA0-89F4-4C21-9809-14155293EE25}" presName="FourNodes_4" presStyleLbl="node1" presStyleIdx="3" presStyleCnt="4">
        <dgm:presLayoutVars>
          <dgm:bulletEnabled val="1"/>
        </dgm:presLayoutVars>
      </dgm:prSet>
      <dgm:spPr/>
      <dgm:t>
        <a:bodyPr/>
        <a:lstStyle/>
        <a:p>
          <a:endParaRPr lang="es-ES"/>
        </a:p>
      </dgm:t>
    </dgm:pt>
    <dgm:pt modelId="{7E1BCBB7-7932-4654-A90A-93943CB2E791}" type="pres">
      <dgm:prSet presAssocID="{2AF9DDA0-89F4-4C21-9809-14155293EE25}" presName="FourConn_1-2" presStyleLbl="fgAccFollowNode1" presStyleIdx="0" presStyleCnt="3">
        <dgm:presLayoutVars>
          <dgm:bulletEnabled val="1"/>
        </dgm:presLayoutVars>
      </dgm:prSet>
      <dgm:spPr/>
      <dgm:t>
        <a:bodyPr/>
        <a:lstStyle/>
        <a:p>
          <a:endParaRPr lang="es-ES"/>
        </a:p>
      </dgm:t>
    </dgm:pt>
    <dgm:pt modelId="{563FE71C-4D0D-40E4-81BD-02F22E70AA1B}" type="pres">
      <dgm:prSet presAssocID="{2AF9DDA0-89F4-4C21-9809-14155293EE25}" presName="FourConn_2-3" presStyleLbl="fgAccFollowNode1" presStyleIdx="1" presStyleCnt="3">
        <dgm:presLayoutVars>
          <dgm:bulletEnabled val="1"/>
        </dgm:presLayoutVars>
      </dgm:prSet>
      <dgm:spPr/>
      <dgm:t>
        <a:bodyPr/>
        <a:lstStyle/>
        <a:p>
          <a:endParaRPr lang="es-ES"/>
        </a:p>
      </dgm:t>
    </dgm:pt>
    <dgm:pt modelId="{14F6F7AB-CA1E-46EC-86A8-BBF868A64DB5}" type="pres">
      <dgm:prSet presAssocID="{2AF9DDA0-89F4-4C21-9809-14155293EE25}" presName="FourConn_3-4" presStyleLbl="fgAccFollowNode1" presStyleIdx="2" presStyleCnt="3">
        <dgm:presLayoutVars>
          <dgm:bulletEnabled val="1"/>
        </dgm:presLayoutVars>
      </dgm:prSet>
      <dgm:spPr/>
      <dgm:t>
        <a:bodyPr/>
        <a:lstStyle/>
        <a:p>
          <a:endParaRPr lang="es-ES"/>
        </a:p>
      </dgm:t>
    </dgm:pt>
    <dgm:pt modelId="{D78F8A0D-8460-4F15-9331-7F78708B78C0}" type="pres">
      <dgm:prSet presAssocID="{2AF9DDA0-89F4-4C21-9809-14155293EE25}" presName="FourNodes_1_text" presStyleLbl="node1" presStyleIdx="3" presStyleCnt="4">
        <dgm:presLayoutVars>
          <dgm:bulletEnabled val="1"/>
        </dgm:presLayoutVars>
      </dgm:prSet>
      <dgm:spPr/>
      <dgm:t>
        <a:bodyPr/>
        <a:lstStyle/>
        <a:p>
          <a:endParaRPr lang="es-ES"/>
        </a:p>
      </dgm:t>
    </dgm:pt>
    <dgm:pt modelId="{0A70DB6A-FA9D-471C-8217-34BDD3794EC5}" type="pres">
      <dgm:prSet presAssocID="{2AF9DDA0-89F4-4C21-9809-14155293EE25}" presName="FourNodes_2_text" presStyleLbl="node1" presStyleIdx="3" presStyleCnt="4">
        <dgm:presLayoutVars>
          <dgm:bulletEnabled val="1"/>
        </dgm:presLayoutVars>
      </dgm:prSet>
      <dgm:spPr/>
      <dgm:t>
        <a:bodyPr/>
        <a:lstStyle/>
        <a:p>
          <a:endParaRPr lang="es-ES"/>
        </a:p>
      </dgm:t>
    </dgm:pt>
    <dgm:pt modelId="{D22BF810-87A4-4694-B3C2-040FCCD86D25}" type="pres">
      <dgm:prSet presAssocID="{2AF9DDA0-89F4-4C21-9809-14155293EE25}" presName="FourNodes_3_text" presStyleLbl="node1" presStyleIdx="3" presStyleCnt="4">
        <dgm:presLayoutVars>
          <dgm:bulletEnabled val="1"/>
        </dgm:presLayoutVars>
      </dgm:prSet>
      <dgm:spPr/>
      <dgm:t>
        <a:bodyPr/>
        <a:lstStyle/>
        <a:p>
          <a:endParaRPr lang="es-ES"/>
        </a:p>
      </dgm:t>
    </dgm:pt>
    <dgm:pt modelId="{F41F21DC-F4E3-41BF-AD64-9EDD5E34B223}" type="pres">
      <dgm:prSet presAssocID="{2AF9DDA0-89F4-4C21-9809-14155293EE25}" presName="FourNodes_4_text" presStyleLbl="node1" presStyleIdx="3" presStyleCnt="4">
        <dgm:presLayoutVars>
          <dgm:bulletEnabled val="1"/>
        </dgm:presLayoutVars>
      </dgm:prSet>
      <dgm:spPr/>
      <dgm:t>
        <a:bodyPr/>
        <a:lstStyle/>
        <a:p>
          <a:endParaRPr lang="es-ES"/>
        </a:p>
      </dgm:t>
    </dgm:pt>
  </dgm:ptLst>
  <dgm:cxnLst>
    <dgm:cxn modelId="{1C4E51A1-11FC-497B-BC14-864D53956B4D}" srcId="{2AF9DDA0-89F4-4C21-9809-14155293EE25}" destId="{74706029-D85F-49E9-A878-26A20902B0B2}" srcOrd="3" destOrd="0" parTransId="{14B81918-9656-4E50-86EF-75C869A5A7F2}" sibTransId="{6D1A4D26-5BE3-466C-9099-2B8F95D5F12F}"/>
    <dgm:cxn modelId="{669A5575-0783-49FF-A7C0-D2A85B4593B8}" type="presOf" srcId="{8A126635-212C-4DB0-912A-34130406710B}" destId="{931D14EE-92DE-4674-AB3B-81468F24CF49}" srcOrd="0" destOrd="0" presId="urn:microsoft.com/office/officeart/2005/8/layout/vProcess5"/>
    <dgm:cxn modelId="{B1BC1C80-CC6C-4A06-88D8-A4CA99891945}" type="presOf" srcId="{74706029-D85F-49E9-A878-26A20902B0B2}" destId="{D80C6C4B-3197-4A68-91C3-75F5811D359F}" srcOrd="0" destOrd="0" presId="urn:microsoft.com/office/officeart/2005/8/layout/vProcess5"/>
    <dgm:cxn modelId="{FF16DF2F-CB83-40CE-A768-862D430DD426}" type="presOf" srcId="{C9BC81C3-14D5-44AC-A009-12AFE050A4FF}" destId="{E602A12D-D9A0-4548-8741-1F374A40689F}" srcOrd="0" destOrd="0" presId="urn:microsoft.com/office/officeart/2005/8/layout/vProcess5"/>
    <dgm:cxn modelId="{5598C535-D874-4630-A4FE-E9596B463993}" type="presOf" srcId="{9F68AB8A-50E3-43B3-BD42-4E8EDA013D0C}" destId="{563FE71C-4D0D-40E4-81BD-02F22E70AA1B}" srcOrd="0" destOrd="0" presId="urn:microsoft.com/office/officeart/2005/8/layout/vProcess5"/>
    <dgm:cxn modelId="{D2F20F74-027C-4667-8B0F-E3BCD253D1B6}" type="presOf" srcId="{9325BA17-9ECF-4A27-83B8-157F37BC5D79}" destId="{14F6F7AB-CA1E-46EC-86A8-BBF868A64DB5}" srcOrd="0" destOrd="0" presId="urn:microsoft.com/office/officeart/2005/8/layout/vProcess5"/>
    <dgm:cxn modelId="{BD735BE2-7031-4472-94E3-16850A8CAC5F}" type="presOf" srcId="{8A126635-212C-4DB0-912A-34130406710B}" destId="{D78F8A0D-8460-4F15-9331-7F78708B78C0}" srcOrd="1" destOrd="0" presId="urn:microsoft.com/office/officeart/2005/8/layout/vProcess5"/>
    <dgm:cxn modelId="{75F7A354-FA5D-4F97-B007-46D25EBFF072}" type="presOf" srcId="{36918846-938D-4FF8-8DCB-0B84B27B10CB}" destId="{E2DACC16-627C-4D8C-BAEE-14DA5FF9F8A8}" srcOrd="0" destOrd="0" presId="urn:microsoft.com/office/officeart/2005/8/layout/vProcess5"/>
    <dgm:cxn modelId="{16704011-E8E7-420C-8071-C0A1D583093F}" type="presOf" srcId="{74706029-D85F-49E9-A878-26A20902B0B2}" destId="{F41F21DC-F4E3-41BF-AD64-9EDD5E34B223}" srcOrd="1" destOrd="0" presId="urn:microsoft.com/office/officeart/2005/8/layout/vProcess5"/>
    <dgm:cxn modelId="{003D46E5-84C8-4CC2-8F03-2977ADCA460A}" srcId="{2AF9DDA0-89F4-4C21-9809-14155293EE25}" destId="{C9BC81C3-14D5-44AC-A009-12AFE050A4FF}" srcOrd="1" destOrd="0" parTransId="{C3C30353-BAB5-44E0-A57C-C7BFD7B6A827}" sibTransId="{9F68AB8A-50E3-43B3-BD42-4E8EDA013D0C}"/>
    <dgm:cxn modelId="{5E95525E-4B29-48E6-A4EE-B0644F2A30BF}" type="presOf" srcId="{36918846-938D-4FF8-8DCB-0B84B27B10CB}" destId="{D22BF810-87A4-4694-B3C2-040FCCD86D25}" srcOrd="1" destOrd="0" presId="urn:microsoft.com/office/officeart/2005/8/layout/vProcess5"/>
    <dgm:cxn modelId="{8DC6CA55-7F52-4B2C-B926-C7F8953D6168}" type="presOf" srcId="{C9BC81C3-14D5-44AC-A009-12AFE050A4FF}" destId="{0A70DB6A-FA9D-471C-8217-34BDD3794EC5}" srcOrd="1" destOrd="0" presId="urn:microsoft.com/office/officeart/2005/8/layout/vProcess5"/>
    <dgm:cxn modelId="{095C6545-93DB-4378-85F7-1B247A38F104}" type="presOf" srcId="{601BBC31-6B34-424B-884E-B73E340C14A3}" destId="{7E1BCBB7-7932-4654-A90A-93943CB2E791}" srcOrd="0" destOrd="0" presId="urn:microsoft.com/office/officeart/2005/8/layout/vProcess5"/>
    <dgm:cxn modelId="{60798720-5ECB-4F30-9151-2ABF2B5A1328}" type="presOf" srcId="{2AF9DDA0-89F4-4C21-9809-14155293EE25}" destId="{FC49DF0D-0D3F-4B2A-ABF5-2963153765A4}" srcOrd="0" destOrd="0" presId="urn:microsoft.com/office/officeart/2005/8/layout/vProcess5"/>
    <dgm:cxn modelId="{D076C6FA-D5F8-431D-958C-CBFC3D758DB6}" srcId="{2AF9DDA0-89F4-4C21-9809-14155293EE25}" destId="{8A126635-212C-4DB0-912A-34130406710B}" srcOrd="0" destOrd="0" parTransId="{A20088C5-D7D4-4E4E-8000-6718441F69E7}" sibTransId="{601BBC31-6B34-424B-884E-B73E340C14A3}"/>
    <dgm:cxn modelId="{978A6655-0233-4579-8EC3-CC5C8BFA06FA}" srcId="{2AF9DDA0-89F4-4C21-9809-14155293EE25}" destId="{36918846-938D-4FF8-8DCB-0B84B27B10CB}" srcOrd="2" destOrd="0" parTransId="{17A18CAC-CB2A-4E1E-B0DD-52E8CA894637}" sibTransId="{9325BA17-9ECF-4A27-83B8-157F37BC5D79}"/>
    <dgm:cxn modelId="{E25DCB86-E61C-4FC0-9970-BA0FBBD4A5DC}" type="presParOf" srcId="{FC49DF0D-0D3F-4B2A-ABF5-2963153765A4}" destId="{D230CE6B-151B-4846-9AE2-804749F401E4}" srcOrd="0" destOrd="0" presId="urn:microsoft.com/office/officeart/2005/8/layout/vProcess5"/>
    <dgm:cxn modelId="{14FE253D-A192-4911-B060-4BDF53DC5B2F}" type="presParOf" srcId="{FC49DF0D-0D3F-4B2A-ABF5-2963153765A4}" destId="{931D14EE-92DE-4674-AB3B-81468F24CF49}" srcOrd="1" destOrd="0" presId="urn:microsoft.com/office/officeart/2005/8/layout/vProcess5"/>
    <dgm:cxn modelId="{0B7DAC7F-8EEF-4650-B5E2-97543CDB0082}" type="presParOf" srcId="{FC49DF0D-0D3F-4B2A-ABF5-2963153765A4}" destId="{E602A12D-D9A0-4548-8741-1F374A40689F}" srcOrd="2" destOrd="0" presId="urn:microsoft.com/office/officeart/2005/8/layout/vProcess5"/>
    <dgm:cxn modelId="{6E5FFDF7-40D4-4EC3-B92B-4F76E4C8463E}" type="presParOf" srcId="{FC49DF0D-0D3F-4B2A-ABF5-2963153765A4}" destId="{E2DACC16-627C-4D8C-BAEE-14DA5FF9F8A8}" srcOrd="3" destOrd="0" presId="urn:microsoft.com/office/officeart/2005/8/layout/vProcess5"/>
    <dgm:cxn modelId="{13BCC6E6-A850-4F6B-966B-62AD1A22668F}" type="presParOf" srcId="{FC49DF0D-0D3F-4B2A-ABF5-2963153765A4}" destId="{D80C6C4B-3197-4A68-91C3-75F5811D359F}" srcOrd="4" destOrd="0" presId="urn:microsoft.com/office/officeart/2005/8/layout/vProcess5"/>
    <dgm:cxn modelId="{01B2EE18-2278-428D-A721-82B3B494C2E2}" type="presParOf" srcId="{FC49DF0D-0D3F-4B2A-ABF5-2963153765A4}" destId="{7E1BCBB7-7932-4654-A90A-93943CB2E791}" srcOrd="5" destOrd="0" presId="urn:microsoft.com/office/officeart/2005/8/layout/vProcess5"/>
    <dgm:cxn modelId="{58A4A1D6-503A-4B6B-8496-22CA94BF4839}" type="presParOf" srcId="{FC49DF0D-0D3F-4B2A-ABF5-2963153765A4}" destId="{563FE71C-4D0D-40E4-81BD-02F22E70AA1B}" srcOrd="6" destOrd="0" presId="urn:microsoft.com/office/officeart/2005/8/layout/vProcess5"/>
    <dgm:cxn modelId="{9774D2A4-7724-4239-AF5C-E9CF2D75B2DD}" type="presParOf" srcId="{FC49DF0D-0D3F-4B2A-ABF5-2963153765A4}" destId="{14F6F7AB-CA1E-46EC-86A8-BBF868A64DB5}" srcOrd="7" destOrd="0" presId="urn:microsoft.com/office/officeart/2005/8/layout/vProcess5"/>
    <dgm:cxn modelId="{CD959158-43C6-440C-A9BD-48E8459E483E}" type="presParOf" srcId="{FC49DF0D-0D3F-4B2A-ABF5-2963153765A4}" destId="{D78F8A0D-8460-4F15-9331-7F78708B78C0}" srcOrd="8" destOrd="0" presId="urn:microsoft.com/office/officeart/2005/8/layout/vProcess5"/>
    <dgm:cxn modelId="{B4DA11C4-48A6-41DD-A26D-709EC179FF16}" type="presParOf" srcId="{FC49DF0D-0D3F-4B2A-ABF5-2963153765A4}" destId="{0A70DB6A-FA9D-471C-8217-34BDD3794EC5}" srcOrd="9" destOrd="0" presId="urn:microsoft.com/office/officeart/2005/8/layout/vProcess5"/>
    <dgm:cxn modelId="{0862BF5E-D846-4BC6-9863-D2C7D98DE9AA}" type="presParOf" srcId="{FC49DF0D-0D3F-4B2A-ABF5-2963153765A4}" destId="{D22BF810-87A4-4694-B3C2-040FCCD86D25}" srcOrd="10" destOrd="0" presId="urn:microsoft.com/office/officeart/2005/8/layout/vProcess5"/>
    <dgm:cxn modelId="{9245CEC7-34FC-4026-8448-21A3AE673FC0}" type="presParOf" srcId="{FC49DF0D-0D3F-4B2A-ABF5-2963153765A4}" destId="{F41F21DC-F4E3-41BF-AD64-9EDD5E34B223}"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940E2-FE5F-4422-8A1E-A54F4926243E}">
      <dsp:nvSpPr>
        <dsp:cNvPr id="0" name=""/>
        <dsp:cNvSpPr/>
      </dsp:nvSpPr>
      <dsp:spPr>
        <a:xfrm>
          <a:off x="311138" y="1064"/>
          <a:ext cx="2871052" cy="172263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PE" sz="2700" kern="1200" dirty="0"/>
            <a:t>Promoción de la Salud y Prevención de la Enfermedad</a:t>
          </a:r>
          <a:endParaRPr lang="es-ES" sz="2700" kern="1200" dirty="0"/>
        </a:p>
      </dsp:txBody>
      <dsp:txXfrm>
        <a:off x="311138" y="1064"/>
        <a:ext cx="2871052" cy="1722631"/>
      </dsp:txXfrm>
    </dsp:sp>
    <dsp:sp modelId="{C35F9BB5-3031-49E0-B071-EFEA6B7B5FC5}">
      <dsp:nvSpPr>
        <dsp:cNvPr id="0" name=""/>
        <dsp:cNvSpPr/>
      </dsp:nvSpPr>
      <dsp:spPr>
        <a:xfrm>
          <a:off x="3469296" y="1064"/>
          <a:ext cx="2871052" cy="172263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PE" sz="2700" kern="1200" dirty="0"/>
            <a:t>Vigilancia Epidemiológica</a:t>
          </a:r>
        </a:p>
      </dsp:txBody>
      <dsp:txXfrm>
        <a:off x="3469296" y="1064"/>
        <a:ext cx="2871052" cy="1722631"/>
      </dsp:txXfrm>
    </dsp:sp>
    <dsp:sp modelId="{79EC770B-8EE0-4462-B993-83870435C0E1}">
      <dsp:nvSpPr>
        <dsp:cNvPr id="0" name=""/>
        <dsp:cNvSpPr/>
      </dsp:nvSpPr>
      <dsp:spPr>
        <a:xfrm>
          <a:off x="311138" y="2010801"/>
          <a:ext cx="2871052" cy="1722631"/>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PE" sz="2700" kern="1200" dirty="0"/>
            <a:t>Organización de los Servicios</a:t>
          </a:r>
        </a:p>
      </dsp:txBody>
      <dsp:txXfrm>
        <a:off x="311138" y="2010801"/>
        <a:ext cx="2871052" cy="1722631"/>
      </dsp:txXfrm>
    </dsp:sp>
    <dsp:sp modelId="{7B9632BD-0166-4071-BDCD-F2CADAC1898D}">
      <dsp:nvSpPr>
        <dsp:cNvPr id="0" name=""/>
        <dsp:cNvSpPr/>
      </dsp:nvSpPr>
      <dsp:spPr>
        <a:xfrm>
          <a:off x="3469296" y="2010801"/>
          <a:ext cx="2871052" cy="172263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PE" sz="2700" kern="1200" dirty="0"/>
            <a:t>Sensibilización y comunicación del Riesgo</a:t>
          </a:r>
          <a:endParaRPr lang="es-ES" sz="2700" kern="1200" dirty="0"/>
        </a:p>
      </dsp:txBody>
      <dsp:txXfrm>
        <a:off x="3469296" y="2010801"/>
        <a:ext cx="2871052" cy="1722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1308C-4BF4-46F2-84B6-5A760E825E35}">
      <dsp:nvSpPr>
        <dsp:cNvPr id="0" name=""/>
        <dsp:cNvSpPr/>
      </dsp:nvSpPr>
      <dsp:spPr>
        <a:xfrm rot="5400000">
          <a:off x="-305887" y="312131"/>
          <a:ext cx="2039247" cy="1427473"/>
        </a:xfrm>
        <a:prstGeom prst="flowChartPreparati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b="1" kern="1200" dirty="0"/>
            <a:t>LP.1 </a:t>
          </a:r>
          <a:r>
            <a:rPr lang="es-PE" sz="1050" b="1" kern="1200" dirty="0"/>
            <a:t>Impulsar de manera integral el </a:t>
          </a:r>
          <a:r>
            <a:rPr lang="es-PE" sz="1400" b="1" kern="1200" dirty="0">
              <a:effectLst>
                <a:outerShdw blurRad="38100" dist="38100" dir="2700000" algn="tl">
                  <a:srgbClr val="000000">
                    <a:alpha val="43137"/>
                  </a:srgbClr>
                </a:outerShdw>
              </a:effectLst>
            </a:rPr>
            <a:t>Trabajo Extra Muro</a:t>
          </a:r>
          <a:r>
            <a:rPr lang="es-PE" sz="1050" b="1" kern="1200" dirty="0"/>
            <a:t> priorizando el enfoque territorial</a:t>
          </a:r>
          <a:endParaRPr lang="es-ES" sz="1050" b="1" kern="1200" dirty="0"/>
        </a:p>
      </dsp:txBody>
      <dsp:txXfrm rot="-5400000">
        <a:off x="0" y="414093"/>
        <a:ext cx="1427473" cy="1223549"/>
      </dsp:txXfrm>
    </dsp:sp>
    <dsp:sp modelId="{AD7ADD7C-A384-4149-81C0-23A817C9EB9C}">
      <dsp:nvSpPr>
        <dsp:cNvPr id="0" name=""/>
        <dsp:cNvSpPr/>
      </dsp:nvSpPr>
      <dsp:spPr>
        <a:xfrm rot="5400000">
          <a:off x="2842259" y="-1042077"/>
          <a:ext cx="1325510" cy="415508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PE" sz="1400" b="1" u="sng" kern="1200" dirty="0"/>
            <a:t>AT1: </a:t>
          </a:r>
          <a:r>
            <a:rPr lang="es-PE" sz="1400" kern="1200" dirty="0"/>
            <a:t>Ampliación de la Cobertura de </a:t>
          </a:r>
          <a:r>
            <a:rPr lang="es-PE" sz="1400" b="1" kern="1200" dirty="0"/>
            <a:t>Atención Familiar y Trabajo Extra Muro</a:t>
          </a:r>
          <a:endParaRPr lang="es-ES" sz="1400" b="1" kern="1200" dirty="0"/>
        </a:p>
        <a:p>
          <a:pPr marL="114300" lvl="1" indent="-114300" algn="just" defTabSz="622300">
            <a:lnSpc>
              <a:spcPct val="90000"/>
            </a:lnSpc>
            <a:spcBef>
              <a:spcPct val="0"/>
            </a:spcBef>
            <a:spcAft>
              <a:spcPct val="15000"/>
            </a:spcAft>
            <a:buChar char="••"/>
          </a:pPr>
          <a:r>
            <a:rPr lang="es-PE" sz="1400" b="1" u="sng" kern="1200" dirty="0"/>
            <a:t>AT2: </a:t>
          </a:r>
          <a:r>
            <a:rPr lang="es-PE" sz="1400" kern="1200" dirty="0"/>
            <a:t>Ejecutar </a:t>
          </a:r>
          <a:r>
            <a:rPr lang="es-PE" sz="1400" b="1" kern="1200" dirty="0"/>
            <a:t>actividades extramurales </a:t>
          </a:r>
          <a:r>
            <a:rPr lang="es-PE" sz="1400" kern="1200" dirty="0"/>
            <a:t>en el marco de los contratos de APP </a:t>
          </a:r>
          <a:r>
            <a:rPr lang="es-PE" sz="1400" kern="1200" dirty="0" err="1"/>
            <a:t>Barton</a:t>
          </a:r>
          <a:r>
            <a:rPr lang="es-PE" sz="1400" kern="1200" dirty="0"/>
            <a:t> (Callao) y Kaelin (Villa María del Triunfo)</a:t>
          </a:r>
          <a:endParaRPr lang="es-ES" sz="1400" kern="1200" dirty="0"/>
        </a:p>
      </dsp:txBody>
      <dsp:txXfrm rot="-5400000">
        <a:off x="1427473" y="437415"/>
        <a:ext cx="4090376" cy="1196098"/>
      </dsp:txXfrm>
    </dsp:sp>
    <dsp:sp modelId="{68A7D679-E19A-4C92-8A64-A42661CC84F6}">
      <dsp:nvSpPr>
        <dsp:cNvPr id="0" name=""/>
        <dsp:cNvSpPr/>
      </dsp:nvSpPr>
      <dsp:spPr>
        <a:xfrm rot="5400000">
          <a:off x="-305887" y="2161408"/>
          <a:ext cx="2039247" cy="1427473"/>
        </a:xfrm>
        <a:prstGeom prst="flowChartPreparation">
          <a:avLst/>
        </a:prstGeom>
        <a:solidFill>
          <a:srgbClr val="43BB8D"/>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dirty="0"/>
            <a:t>LP2. </a:t>
          </a:r>
          <a:r>
            <a:rPr lang="es-PE" sz="1050" kern="1200" dirty="0"/>
            <a:t>Prevenir las </a:t>
          </a:r>
          <a:r>
            <a:rPr lang="es-PE" sz="1400" b="1" kern="1200" dirty="0">
              <a:effectLst>
                <a:outerShdw blurRad="38100" dist="38100" dir="2700000" algn="tl">
                  <a:srgbClr val="000000">
                    <a:alpha val="43137"/>
                  </a:srgbClr>
                </a:outerShdw>
              </a:effectLst>
            </a:rPr>
            <a:t>enfermedades Oncológicas </a:t>
          </a:r>
          <a:r>
            <a:rPr lang="es-PE" sz="1050" kern="1200" dirty="0"/>
            <a:t>en la población</a:t>
          </a:r>
          <a:endParaRPr lang="es-ES" sz="1050" kern="1200" dirty="0"/>
        </a:p>
      </dsp:txBody>
      <dsp:txXfrm rot="-5400000">
        <a:off x="0" y="2263370"/>
        <a:ext cx="1427473" cy="1223549"/>
      </dsp:txXfrm>
    </dsp:sp>
    <dsp:sp modelId="{09CA2234-3C7D-4430-A108-4E573DA9579F}">
      <dsp:nvSpPr>
        <dsp:cNvPr id="0" name=""/>
        <dsp:cNvSpPr/>
      </dsp:nvSpPr>
      <dsp:spPr>
        <a:xfrm rot="5400000">
          <a:off x="2842259" y="797602"/>
          <a:ext cx="1325510" cy="4155082"/>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PE" sz="1400" b="1" u="sng" kern="1200" dirty="0"/>
            <a:t>AT1: </a:t>
          </a:r>
          <a:r>
            <a:rPr lang="es-PE" sz="1400" kern="1200" dirty="0"/>
            <a:t>Realizar el </a:t>
          </a:r>
          <a:r>
            <a:rPr lang="es-PE" sz="1400" b="1" kern="1200" dirty="0"/>
            <a:t>Diagnóstico precoz y tratamiento oportuno </a:t>
          </a:r>
          <a:r>
            <a:rPr lang="es-PE" sz="1400" kern="1200" dirty="0"/>
            <a:t>de las enfermedades oncológicas</a:t>
          </a:r>
          <a:endParaRPr lang="es-ES" sz="1400" kern="1200" dirty="0"/>
        </a:p>
        <a:p>
          <a:pPr marL="114300" lvl="1" indent="-114300" algn="just" defTabSz="622300">
            <a:lnSpc>
              <a:spcPct val="90000"/>
            </a:lnSpc>
            <a:spcBef>
              <a:spcPct val="0"/>
            </a:spcBef>
            <a:spcAft>
              <a:spcPct val="15000"/>
            </a:spcAft>
            <a:buChar char="••"/>
          </a:pPr>
          <a:r>
            <a:rPr lang="es-PE" sz="1400" b="1" u="sng" kern="1200" dirty="0"/>
            <a:t>AT2: </a:t>
          </a:r>
          <a:r>
            <a:rPr lang="es-PE" sz="1400" kern="1200" dirty="0"/>
            <a:t>Implementación de </a:t>
          </a:r>
          <a:r>
            <a:rPr lang="es-PE" sz="1400" b="1" kern="1200" dirty="0"/>
            <a:t>Guías de Práctica Clínica, Vigilancia e Investigación</a:t>
          </a:r>
          <a:r>
            <a:rPr lang="es-PE" sz="1400" kern="1200" dirty="0"/>
            <a:t> para enfermedades oncológicas</a:t>
          </a:r>
          <a:endParaRPr lang="es-ES" sz="1400" kern="1200" dirty="0"/>
        </a:p>
        <a:p>
          <a:pPr marL="114300" lvl="1" indent="-114300" algn="just" defTabSz="622300">
            <a:lnSpc>
              <a:spcPct val="90000"/>
            </a:lnSpc>
            <a:spcBef>
              <a:spcPct val="0"/>
            </a:spcBef>
            <a:spcAft>
              <a:spcPct val="15000"/>
            </a:spcAft>
            <a:buChar char="••"/>
          </a:pPr>
          <a:r>
            <a:rPr lang="es-PE" sz="1400" b="1" u="sng" kern="1200" dirty="0"/>
            <a:t>AT3: </a:t>
          </a:r>
          <a:r>
            <a:rPr lang="es-PE" sz="1400" kern="1200" dirty="0"/>
            <a:t>Implementación de </a:t>
          </a:r>
          <a:r>
            <a:rPr lang="es-PE" sz="1400" b="1" kern="1200" dirty="0"/>
            <a:t>Proyectos de Inversión</a:t>
          </a:r>
          <a:endParaRPr lang="es-ES" sz="1400" b="1" kern="1200" dirty="0"/>
        </a:p>
      </dsp:txBody>
      <dsp:txXfrm rot="-5400000">
        <a:off x="1427473" y="2277094"/>
        <a:ext cx="4090376" cy="1196098"/>
      </dsp:txXfrm>
    </dsp:sp>
    <dsp:sp modelId="{3E683D76-F023-4A56-A30F-EC1830013E91}">
      <dsp:nvSpPr>
        <dsp:cNvPr id="0" name=""/>
        <dsp:cNvSpPr/>
      </dsp:nvSpPr>
      <dsp:spPr>
        <a:xfrm rot="5400000">
          <a:off x="-305887" y="4010685"/>
          <a:ext cx="2039247" cy="1427473"/>
        </a:xfrm>
        <a:prstGeom prst="flowChartPreparation">
          <a:avLst/>
        </a:prstGeom>
        <a:solidFill>
          <a:srgbClr val="70AD47"/>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dirty="0"/>
            <a:t>LP3. </a:t>
          </a:r>
          <a:r>
            <a:rPr lang="es-PE" sz="1050" kern="1200" dirty="0"/>
            <a:t>Fortalecer los </a:t>
          </a:r>
          <a:r>
            <a:rPr lang="es-PE" sz="1400" b="1" kern="1200" dirty="0">
              <a:effectLst>
                <a:outerShdw blurRad="38100" dist="38100" dir="2700000" algn="tl">
                  <a:srgbClr val="000000">
                    <a:alpha val="43137"/>
                  </a:srgbClr>
                </a:outerShdw>
              </a:effectLst>
            </a:rPr>
            <a:t>Centros Asistenciales Centinelas y la Telemedicina</a:t>
          </a:r>
          <a:r>
            <a:rPr lang="es-PE" sz="1050" kern="1200" dirty="0"/>
            <a:t>, para el desembalse Clínico y Quirúrgico</a:t>
          </a:r>
          <a:endParaRPr lang="es-ES" sz="1050" kern="1200" dirty="0"/>
        </a:p>
      </dsp:txBody>
      <dsp:txXfrm rot="-5400000">
        <a:off x="0" y="4112647"/>
        <a:ext cx="1427473" cy="1223549"/>
      </dsp:txXfrm>
    </dsp:sp>
    <dsp:sp modelId="{EF086628-2FB5-40B4-9FAB-4281F89CF877}">
      <dsp:nvSpPr>
        <dsp:cNvPr id="0" name=""/>
        <dsp:cNvSpPr/>
      </dsp:nvSpPr>
      <dsp:spPr>
        <a:xfrm rot="5400000">
          <a:off x="2841910" y="2699243"/>
          <a:ext cx="1326207" cy="4155082"/>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PE" sz="1400" b="1" u="sng" kern="1200" dirty="0"/>
            <a:t>AT1:</a:t>
          </a:r>
          <a:r>
            <a:rPr lang="es-PE" sz="1400" kern="1200" dirty="0"/>
            <a:t> Fortalecimiento de la </a:t>
          </a:r>
          <a:r>
            <a:rPr lang="es-PE" sz="1400" b="1" kern="1200" dirty="0"/>
            <a:t>telemedicin</a:t>
          </a:r>
          <a:r>
            <a:rPr lang="es-PE" sz="1400" kern="1200" dirty="0"/>
            <a:t>a en las redes asistenciales</a:t>
          </a:r>
          <a:endParaRPr lang="es-ES" sz="1400" kern="1200" dirty="0"/>
        </a:p>
        <a:p>
          <a:pPr marL="114300" lvl="1" indent="-114300" algn="just" defTabSz="622300">
            <a:lnSpc>
              <a:spcPct val="90000"/>
            </a:lnSpc>
            <a:spcBef>
              <a:spcPct val="0"/>
            </a:spcBef>
            <a:spcAft>
              <a:spcPct val="15000"/>
            </a:spcAft>
            <a:buChar char="••"/>
          </a:pPr>
          <a:r>
            <a:rPr lang="es-PE" sz="1400" b="1" u="sng" kern="1200" dirty="0"/>
            <a:t>AT2: </a:t>
          </a:r>
          <a:r>
            <a:rPr lang="es-PE" sz="1400" kern="1200" dirty="0"/>
            <a:t>Desarrollo de Operativos de </a:t>
          </a:r>
          <a:r>
            <a:rPr lang="es-PE" sz="1400" b="1" kern="1200" dirty="0"/>
            <a:t>Desembalse Clínico y Quirúrgico</a:t>
          </a:r>
          <a:endParaRPr lang="es-ES" sz="1400" b="1" kern="1200" dirty="0"/>
        </a:p>
        <a:p>
          <a:pPr marL="114300" lvl="1" indent="-114300" algn="just" defTabSz="622300">
            <a:lnSpc>
              <a:spcPct val="90000"/>
            </a:lnSpc>
            <a:spcBef>
              <a:spcPct val="0"/>
            </a:spcBef>
            <a:spcAft>
              <a:spcPct val="15000"/>
            </a:spcAft>
            <a:buChar char="••"/>
          </a:pPr>
          <a:r>
            <a:rPr lang="es-PE" sz="1400" b="1" u="sng" kern="1200" dirty="0"/>
            <a:t>AT3: </a:t>
          </a:r>
          <a:r>
            <a:rPr lang="es-PE" sz="1400" kern="1200" dirty="0"/>
            <a:t>Evaluación de Necesidades de </a:t>
          </a:r>
          <a:r>
            <a:rPr lang="es-PE" sz="1400" b="1" kern="1200" dirty="0"/>
            <a:t>Mantenimiento e Inversión en Equipamiento e Infraestructura</a:t>
          </a:r>
          <a:endParaRPr lang="es-ES" sz="1400" b="1" kern="1200" dirty="0"/>
        </a:p>
      </dsp:txBody>
      <dsp:txXfrm rot="-5400000">
        <a:off x="1427473" y="4178420"/>
        <a:ext cx="4090342" cy="1196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1308C-4BF4-46F2-84B6-5A760E825E35}">
      <dsp:nvSpPr>
        <dsp:cNvPr id="0" name=""/>
        <dsp:cNvSpPr/>
      </dsp:nvSpPr>
      <dsp:spPr>
        <a:xfrm rot="5400000">
          <a:off x="82244" y="697"/>
          <a:ext cx="1576742" cy="1586409"/>
        </a:xfrm>
        <a:prstGeom prst="flowChartPreparati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t>LP.4 Impulsar las visitas focalizadas e integrales orientadas a </a:t>
          </a:r>
          <a:r>
            <a:rPr lang="es-ES" sz="1200" b="1" kern="1200" dirty="0">
              <a:effectLst>
                <a:outerShdw blurRad="38100" dist="38100" dir="2700000" algn="tl">
                  <a:srgbClr val="000000">
                    <a:alpha val="43137"/>
                  </a:srgbClr>
                </a:outerShdw>
              </a:effectLst>
            </a:rPr>
            <a:t>mitigar las </a:t>
          </a:r>
          <a:r>
            <a:rPr lang="es-ES" sz="1400" b="1" kern="1200" dirty="0">
              <a:effectLst>
                <a:outerShdw blurRad="38100" dist="38100" dir="2700000" algn="tl">
                  <a:srgbClr val="000000">
                    <a:alpha val="43137"/>
                  </a:srgbClr>
                </a:outerShdw>
              </a:effectLst>
            </a:rPr>
            <a:t>enfermedades crónicas degenerativas</a:t>
          </a:r>
          <a:endParaRPr lang="es-ES" sz="1000" b="1" kern="1200" dirty="0">
            <a:effectLst>
              <a:outerShdw blurRad="38100" dist="38100" dir="2700000" algn="tl">
                <a:srgbClr val="000000">
                  <a:alpha val="43137"/>
                </a:srgbClr>
              </a:outerShdw>
            </a:effectLst>
          </a:endParaRPr>
        </a:p>
      </dsp:txBody>
      <dsp:txXfrm rot="-5400000">
        <a:off x="77411" y="320878"/>
        <a:ext cx="1586409" cy="946046"/>
      </dsp:txXfrm>
    </dsp:sp>
    <dsp:sp modelId="{AD7ADD7C-A384-4149-81C0-23A817C9EB9C}">
      <dsp:nvSpPr>
        <dsp:cNvPr id="0" name=""/>
        <dsp:cNvSpPr/>
      </dsp:nvSpPr>
      <dsp:spPr>
        <a:xfrm rot="5400000">
          <a:off x="3310360" y="-1393831"/>
          <a:ext cx="1025421" cy="4319813"/>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PE" sz="1400" b="1" u="sng" kern="1200" dirty="0"/>
            <a:t>AT1: </a:t>
          </a:r>
          <a:r>
            <a:rPr lang="es-PE" sz="1400" kern="1200" dirty="0"/>
            <a:t>Ampliación de la </a:t>
          </a:r>
          <a:r>
            <a:rPr lang="es-PE" sz="1400" b="1" kern="1200" dirty="0"/>
            <a:t>Cobertura de Atención Domiciliaria </a:t>
          </a:r>
          <a:r>
            <a:rPr lang="es-PE" sz="1400" kern="1200" dirty="0"/>
            <a:t>a los pacientes con enfermedades crónicas degenerativas</a:t>
          </a:r>
          <a:endParaRPr lang="es-ES" sz="1400" kern="1200" dirty="0"/>
        </a:p>
      </dsp:txBody>
      <dsp:txXfrm rot="-5400000">
        <a:off x="1663165" y="303421"/>
        <a:ext cx="4269756" cy="925307"/>
      </dsp:txXfrm>
    </dsp:sp>
    <dsp:sp modelId="{68A7D679-E19A-4C92-8A64-A42661CC84F6}">
      <dsp:nvSpPr>
        <dsp:cNvPr id="0" name=""/>
        <dsp:cNvSpPr/>
      </dsp:nvSpPr>
      <dsp:spPr>
        <a:xfrm rot="5400000">
          <a:off x="51064" y="1465162"/>
          <a:ext cx="1576742" cy="1524048"/>
        </a:xfrm>
        <a:prstGeom prst="flowChartPreparati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 sz="1000" kern="1200" dirty="0"/>
            <a:t>LP.5 </a:t>
          </a:r>
          <a:r>
            <a:rPr lang="es-PE" sz="1000" kern="1200" dirty="0"/>
            <a:t>Optimizar la</a:t>
          </a:r>
        </a:p>
        <a:p>
          <a:pPr lvl="0" algn="ctr" defTabSz="444500">
            <a:lnSpc>
              <a:spcPct val="90000"/>
            </a:lnSpc>
            <a:spcBef>
              <a:spcPct val="0"/>
            </a:spcBef>
            <a:spcAft>
              <a:spcPct val="35000"/>
            </a:spcAft>
          </a:pPr>
          <a:r>
            <a:rPr lang="es-PE" sz="1000" kern="1200" dirty="0"/>
            <a:t> </a:t>
          </a:r>
          <a:r>
            <a:rPr lang="es-PE" sz="1400" b="1" kern="1200" dirty="0">
              <a:effectLst>
                <a:outerShdw blurRad="38100" dist="38100" dir="2700000" algn="tl">
                  <a:srgbClr val="000000">
                    <a:alpha val="43137"/>
                  </a:srgbClr>
                </a:outerShdw>
              </a:effectLst>
            </a:rPr>
            <a:t>gestión de reposición </a:t>
          </a:r>
          <a:r>
            <a:rPr lang="es-PE" sz="1000" kern="1200" dirty="0"/>
            <a:t>del equipamiento en EsSalud</a:t>
          </a:r>
          <a:endParaRPr lang="es-ES" sz="1000" kern="1200" dirty="0"/>
        </a:p>
      </dsp:txBody>
      <dsp:txXfrm rot="-5400000">
        <a:off x="77411" y="1754163"/>
        <a:ext cx="1524048" cy="946046"/>
      </dsp:txXfrm>
    </dsp:sp>
    <dsp:sp modelId="{09CA2234-3C7D-4430-A108-4E573DA9579F}">
      <dsp:nvSpPr>
        <dsp:cNvPr id="0" name=""/>
        <dsp:cNvSpPr/>
      </dsp:nvSpPr>
      <dsp:spPr>
        <a:xfrm rot="5400000">
          <a:off x="3362211" y="-14065"/>
          <a:ext cx="1024882" cy="4471863"/>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ES" sz="1400" b="1" u="sng" kern="1200" dirty="0"/>
            <a:t>AT1: </a:t>
          </a:r>
          <a:r>
            <a:rPr lang="es-ES" sz="1400" kern="1200" dirty="0"/>
            <a:t>Gestionar la compra corporativa de equipos biomédicos</a:t>
          </a:r>
        </a:p>
        <a:p>
          <a:pPr marL="114300" lvl="1" indent="-114300" algn="just" defTabSz="622300">
            <a:lnSpc>
              <a:spcPct val="90000"/>
            </a:lnSpc>
            <a:spcBef>
              <a:spcPct val="0"/>
            </a:spcBef>
            <a:spcAft>
              <a:spcPct val="15000"/>
            </a:spcAft>
            <a:buChar char="••"/>
          </a:pPr>
          <a:r>
            <a:rPr lang="es-PE" sz="1400" b="1" u="sng" kern="1200" dirty="0"/>
            <a:t>AT2: </a:t>
          </a:r>
          <a:r>
            <a:rPr lang="es-PE" sz="1400" kern="1200" dirty="0"/>
            <a:t>Evaluación de la Tecnología Sanitaria</a:t>
          </a:r>
          <a:endParaRPr lang="es-ES" sz="1400" kern="1200" dirty="0"/>
        </a:p>
      </dsp:txBody>
      <dsp:txXfrm rot="-5400000">
        <a:off x="1638721" y="1759457"/>
        <a:ext cx="4421832" cy="924820"/>
      </dsp:txXfrm>
    </dsp:sp>
    <dsp:sp modelId="{1AD089ED-3280-45F3-88A1-207224372908}">
      <dsp:nvSpPr>
        <dsp:cNvPr id="0" name=""/>
        <dsp:cNvSpPr/>
      </dsp:nvSpPr>
      <dsp:spPr>
        <a:xfrm rot="5400000">
          <a:off x="51064" y="2898446"/>
          <a:ext cx="1576742" cy="1524048"/>
        </a:xfrm>
        <a:prstGeom prst="flowChartPreparati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PE" sz="1000" kern="1200" dirty="0">
              <a:solidFill>
                <a:schemeClr val="tx1"/>
              </a:solidFill>
            </a:rPr>
            <a:t>LP 6.Potenciar la construcción de </a:t>
          </a:r>
          <a:r>
            <a:rPr lang="es-PE" sz="1400" b="1" kern="1200" dirty="0">
              <a:solidFill>
                <a:schemeClr val="tx1"/>
              </a:solidFill>
              <a:effectLst>
                <a:outerShdw blurRad="38100" dist="38100" dir="2700000" algn="tl">
                  <a:srgbClr val="000000">
                    <a:alpha val="43137"/>
                  </a:srgbClr>
                </a:outerShdw>
              </a:effectLst>
            </a:rPr>
            <a:t>Hospitales Modulares </a:t>
          </a:r>
          <a:r>
            <a:rPr lang="es-PE" sz="1000" kern="1200" dirty="0">
              <a:solidFill>
                <a:schemeClr val="tx1"/>
              </a:solidFill>
            </a:rPr>
            <a:t>en el marco de la emergencia sanitaria, propiciando programas médicos funcionales y concordados</a:t>
          </a:r>
          <a:endParaRPr lang="es-ES" sz="1000" kern="1200" dirty="0">
            <a:solidFill>
              <a:schemeClr val="tx1"/>
            </a:solidFill>
          </a:endParaRPr>
        </a:p>
      </dsp:txBody>
      <dsp:txXfrm rot="-5400000">
        <a:off x="77411" y="3187447"/>
        <a:ext cx="1524048" cy="946046"/>
      </dsp:txXfrm>
    </dsp:sp>
    <dsp:sp modelId="{33227DAD-1F19-44F0-870D-7931A2A318D5}">
      <dsp:nvSpPr>
        <dsp:cNvPr id="0" name=""/>
        <dsp:cNvSpPr/>
      </dsp:nvSpPr>
      <dsp:spPr>
        <a:xfrm rot="5400000">
          <a:off x="3362211" y="1399890"/>
          <a:ext cx="1024882" cy="447186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PE" sz="1400" b="1" u="sng" kern="1200" dirty="0"/>
            <a:t>AT1: </a:t>
          </a:r>
          <a:r>
            <a:rPr lang="es-PE" sz="1400" kern="1200" dirty="0"/>
            <a:t>Gestionar la implementación de Hospitales Modulares y Equipamiento.</a:t>
          </a:r>
          <a:endParaRPr lang="es-ES" sz="1400" kern="1200" dirty="0"/>
        </a:p>
      </dsp:txBody>
      <dsp:txXfrm rot="-5400000">
        <a:off x="1638721" y="3173412"/>
        <a:ext cx="4421832" cy="924820"/>
      </dsp:txXfrm>
    </dsp:sp>
    <dsp:sp modelId="{E878C07C-B31D-49EA-88D4-55B75690FEAF}">
      <dsp:nvSpPr>
        <dsp:cNvPr id="0" name=""/>
        <dsp:cNvSpPr/>
      </dsp:nvSpPr>
      <dsp:spPr>
        <a:xfrm rot="5400000">
          <a:off x="51064" y="4331731"/>
          <a:ext cx="1576742" cy="1524048"/>
        </a:xfrm>
        <a:prstGeom prst="flowChartPreparati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PE" sz="1050" kern="1200" dirty="0"/>
            <a:t>LP 7. Potenciar las </a:t>
          </a:r>
          <a:r>
            <a:rPr lang="es-PE" sz="1400" b="1" kern="1200" dirty="0">
              <a:effectLst>
                <a:outerShdw blurRad="38100" dist="38100" dir="2700000" algn="tl">
                  <a:srgbClr val="000000">
                    <a:alpha val="43137"/>
                  </a:srgbClr>
                </a:outerShdw>
              </a:effectLst>
            </a:rPr>
            <a:t>Unidades de Atención Critica Pediátrica </a:t>
          </a:r>
          <a:r>
            <a:rPr lang="es-PE" sz="1050" kern="1200" dirty="0"/>
            <a:t>en los Hospitales a nivel nacional en el marco de la emergencia sanitaria</a:t>
          </a:r>
          <a:endParaRPr lang="es-ES" sz="1050" kern="1200" dirty="0"/>
        </a:p>
      </dsp:txBody>
      <dsp:txXfrm rot="-5400000">
        <a:off x="77411" y="4620732"/>
        <a:ext cx="1524048" cy="946046"/>
      </dsp:txXfrm>
    </dsp:sp>
    <dsp:sp modelId="{EDA9D0D8-5C58-4842-A8F0-99E6DAB1F281}">
      <dsp:nvSpPr>
        <dsp:cNvPr id="0" name=""/>
        <dsp:cNvSpPr/>
      </dsp:nvSpPr>
      <dsp:spPr>
        <a:xfrm rot="5400000">
          <a:off x="3362211" y="2794516"/>
          <a:ext cx="1024882" cy="447186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just" defTabSz="622300">
            <a:lnSpc>
              <a:spcPct val="90000"/>
            </a:lnSpc>
            <a:spcBef>
              <a:spcPct val="0"/>
            </a:spcBef>
            <a:spcAft>
              <a:spcPct val="15000"/>
            </a:spcAft>
            <a:buChar char="••"/>
          </a:pPr>
          <a:r>
            <a:rPr lang="es-PE" sz="1400" b="1" u="sng" kern="1200" dirty="0"/>
            <a:t>AT1: </a:t>
          </a:r>
          <a:r>
            <a:rPr lang="es-PE" sz="1400" kern="1200" dirty="0"/>
            <a:t>Fortalecimiento de los Servicios Pediátricos</a:t>
          </a:r>
          <a:endParaRPr lang="es-ES" sz="1400" kern="1200" dirty="0"/>
        </a:p>
        <a:p>
          <a:pPr marL="114300" lvl="1" indent="-114300" algn="just" defTabSz="622300">
            <a:lnSpc>
              <a:spcPct val="90000"/>
            </a:lnSpc>
            <a:spcBef>
              <a:spcPct val="0"/>
            </a:spcBef>
            <a:spcAft>
              <a:spcPct val="15000"/>
            </a:spcAft>
            <a:buChar char="••"/>
          </a:pPr>
          <a:r>
            <a:rPr lang="es-PE" sz="1400" b="1" u="sng" kern="1200" dirty="0"/>
            <a:t>AT2: </a:t>
          </a:r>
          <a:r>
            <a:rPr lang="es-PE" sz="1400" kern="1200" dirty="0"/>
            <a:t>Evaluación de Necesidades de Mantenimiento e Inversión de Servicios Pediátricos</a:t>
          </a:r>
          <a:endParaRPr lang="es-ES" sz="1400" kern="1200" dirty="0"/>
        </a:p>
        <a:p>
          <a:pPr marL="114300" lvl="1" indent="-114300" algn="just" defTabSz="622300">
            <a:lnSpc>
              <a:spcPct val="90000"/>
            </a:lnSpc>
            <a:spcBef>
              <a:spcPct val="0"/>
            </a:spcBef>
            <a:spcAft>
              <a:spcPct val="15000"/>
            </a:spcAft>
            <a:buChar char="••"/>
          </a:pPr>
          <a:r>
            <a:rPr lang="es-PE" sz="1400" b="1" u="sng" kern="1200" dirty="0"/>
            <a:t>AT3: </a:t>
          </a:r>
          <a:r>
            <a:rPr lang="es-PE" sz="1400" kern="1200" dirty="0"/>
            <a:t>Formulación de Estudios de Pre-inversión:</a:t>
          </a:r>
          <a:endParaRPr lang="es-ES" sz="1400" kern="1200" dirty="0"/>
        </a:p>
      </dsp:txBody>
      <dsp:txXfrm rot="-5400000">
        <a:off x="1638721" y="4568038"/>
        <a:ext cx="4421832" cy="924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B9521-288F-4F09-B9D2-192D575AA598}">
      <dsp:nvSpPr>
        <dsp:cNvPr id="0" name=""/>
        <dsp:cNvSpPr/>
      </dsp:nvSpPr>
      <dsp:spPr>
        <a:xfrm>
          <a:off x="0" y="0"/>
          <a:ext cx="4696014" cy="975360"/>
        </a:xfrm>
        <a:prstGeom prst="roundRect">
          <a:avLst>
            <a:gd name="adj" fmla="val 10000"/>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a:t>PANDEMIA</a:t>
          </a:r>
          <a:endParaRPr lang="es-MX" sz="1800" b="1" kern="1200" dirty="0"/>
        </a:p>
      </dsp:txBody>
      <dsp:txXfrm>
        <a:off x="28567" y="28567"/>
        <a:ext cx="3529408" cy="918226"/>
      </dsp:txXfrm>
    </dsp:sp>
    <dsp:sp modelId="{7CA98C14-2621-4071-86E7-3D767FDF8898}">
      <dsp:nvSpPr>
        <dsp:cNvPr id="0" name=""/>
        <dsp:cNvSpPr/>
      </dsp:nvSpPr>
      <dsp:spPr>
        <a:xfrm>
          <a:off x="350676" y="1110826"/>
          <a:ext cx="4696014" cy="975360"/>
        </a:xfrm>
        <a:prstGeom prst="roundRect">
          <a:avLst>
            <a:gd name="adj" fmla="val 10000"/>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dirty="0"/>
            <a:t>EFECTOS ECONÓMICOS Y PARALIZACIÓN DE ACTIVIDADES ECONÓMICAS</a:t>
          </a:r>
        </a:p>
      </dsp:txBody>
      <dsp:txXfrm>
        <a:off x="379243" y="1139393"/>
        <a:ext cx="3654219" cy="918226"/>
      </dsp:txXfrm>
    </dsp:sp>
    <dsp:sp modelId="{1D4EA0AE-2FC8-441B-88C8-4AD6177E56B7}">
      <dsp:nvSpPr>
        <dsp:cNvPr id="0" name=""/>
        <dsp:cNvSpPr/>
      </dsp:nvSpPr>
      <dsp:spPr>
        <a:xfrm>
          <a:off x="701352" y="2221653"/>
          <a:ext cx="4696014" cy="975360"/>
        </a:xfrm>
        <a:prstGeom prst="roundRect">
          <a:avLst>
            <a:gd name="adj" fmla="val 10000"/>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0" kern="1200" dirty="0"/>
            <a:t>REDUCCIÓN</a:t>
          </a:r>
          <a:r>
            <a:rPr lang="es-MX" sz="1800" b="1" kern="1200" dirty="0"/>
            <a:t> DE CAPACIDAD DE PAGO DE EMPLEADORES</a:t>
          </a:r>
        </a:p>
      </dsp:txBody>
      <dsp:txXfrm>
        <a:off x="729919" y="2250220"/>
        <a:ext cx="3654219" cy="918226"/>
      </dsp:txXfrm>
    </dsp:sp>
    <dsp:sp modelId="{C561162F-E8E0-452C-9ABC-128BB72E647C}">
      <dsp:nvSpPr>
        <dsp:cNvPr id="0" name=""/>
        <dsp:cNvSpPr/>
      </dsp:nvSpPr>
      <dsp:spPr>
        <a:xfrm>
          <a:off x="1052029" y="3332480"/>
          <a:ext cx="4696014" cy="975360"/>
        </a:xfrm>
        <a:prstGeom prst="roundRect">
          <a:avLst>
            <a:gd name="adj" fmla="val 10000"/>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a:t>DIFERIMIENTO DE PAGO DE OBLIGACIONES (ENTRE ELLOS APORTACIONES)</a:t>
          </a:r>
          <a:endParaRPr lang="es-MX" sz="1800" b="1" kern="1200" dirty="0"/>
        </a:p>
      </dsp:txBody>
      <dsp:txXfrm>
        <a:off x="1080596" y="3361047"/>
        <a:ext cx="3654219" cy="918226"/>
      </dsp:txXfrm>
    </dsp:sp>
    <dsp:sp modelId="{2CA47285-7A20-4D53-AFFD-3FC368294544}">
      <dsp:nvSpPr>
        <dsp:cNvPr id="0" name=""/>
        <dsp:cNvSpPr/>
      </dsp:nvSpPr>
      <dsp:spPr>
        <a:xfrm>
          <a:off x="1402705" y="4443306"/>
          <a:ext cx="4696014" cy="975360"/>
        </a:xfrm>
        <a:prstGeom prst="roundRect">
          <a:avLst>
            <a:gd name="adj" fmla="val 10000"/>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1800" b="1" kern="1200"/>
            <a:t>REDUCCIÓN DE CAPTACIÓN DE INGRESOS</a:t>
          </a:r>
          <a:endParaRPr lang="es-MX" sz="1800" b="1" kern="1200" dirty="0"/>
        </a:p>
      </dsp:txBody>
      <dsp:txXfrm>
        <a:off x="1431272" y="4471873"/>
        <a:ext cx="3654219" cy="918226"/>
      </dsp:txXfrm>
    </dsp:sp>
    <dsp:sp modelId="{4B71BF2A-CA97-4B92-B8DA-A3D6B9E928BF}">
      <dsp:nvSpPr>
        <dsp:cNvPr id="0" name=""/>
        <dsp:cNvSpPr/>
      </dsp:nvSpPr>
      <dsp:spPr>
        <a:xfrm>
          <a:off x="4062030" y="712554"/>
          <a:ext cx="633984" cy="633984"/>
        </a:xfrm>
        <a:prstGeom prst="downArrow">
          <a:avLst>
            <a:gd name="adj1" fmla="val 55000"/>
            <a:gd name="adj2" fmla="val 45000"/>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endParaRPr lang="es-MX" sz="2800" b="1" kern="1200">
            <a:solidFill>
              <a:schemeClr val="tx1"/>
            </a:solidFill>
          </a:endParaRPr>
        </a:p>
      </dsp:txBody>
      <dsp:txXfrm>
        <a:off x="4204676" y="712554"/>
        <a:ext cx="348692" cy="477073"/>
      </dsp:txXfrm>
    </dsp:sp>
    <dsp:sp modelId="{81429750-2F06-48FA-B31C-EDC892BD8626}">
      <dsp:nvSpPr>
        <dsp:cNvPr id="0" name=""/>
        <dsp:cNvSpPr/>
      </dsp:nvSpPr>
      <dsp:spPr>
        <a:xfrm>
          <a:off x="4412706" y="1823381"/>
          <a:ext cx="633984" cy="633984"/>
        </a:xfrm>
        <a:prstGeom prst="downArrow">
          <a:avLst>
            <a:gd name="adj1" fmla="val 55000"/>
            <a:gd name="adj2" fmla="val 45000"/>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endParaRPr lang="es-MX" sz="2800" b="1" kern="1200">
            <a:solidFill>
              <a:schemeClr val="tx1"/>
            </a:solidFill>
          </a:endParaRPr>
        </a:p>
      </dsp:txBody>
      <dsp:txXfrm>
        <a:off x="4555352" y="1823381"/>
        <a:ext cx="348692" cy="477073"/>
      </dsp:txXfrm>
    </dsp:sp>
    <dsp:sp modelId="{6408848B-77EB-4095-8E1D-B202D9C805DA}">
      <dsp:nvSpPr>
        <dsp:cNvPr id="0" name=""/>
        <dsp:cNvSpPr/>
      </dsp:nvSpPr>
      <dsp:spPr>
        <a:xfrm>
          <a:off x="4763383" y="2917952"/>
          <a:ext cx="633984" cy="633984"/>
        </a:xfrm>
        <a:prstGeom prst="downArrow">
          <a:avLst>
            <a:gd name="adj1" fmla="val 55000"/>
            <a:gd name="adj2" fmla="val 45000"/>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endParaRPr lang="es-MX" sz="2800" b="1" kern="1200">
            <a:solidFill>
              <a:schemeClr val="tx1"/>
            </a:solidFill>
          </a:endParaRPr>
        </a:p>
      </dsp:txBody>
      <dsp:txXfrm>
        <a:off x="4906029" y="2917952"/>
        <a:ext cx="348692" cy="477073"/>
      </dsp:txXfrm>
    </dsp:sp>
    <dsp:sp modelId="{85FA104C-8B9F-4FC4-AD17-6D2FBC619E26}">
      <dsp:nvSpPr>
        <dsp:cNvPr id="0" name=""/>
        <dsp:cNvSpPr/>
      </dsp:nvSpPr>
      <dsp:spPr>
        <a:xfrm>
          <a:off x="5114059" y="4039616"/>
          <a:ext cx="633984" cy="633984"/>
        </a:xfrm>
        <a:prstGeom prst="downArrow">
          <a:avLst>
            <a:gd name="adj1" fmla="val 55000"/>
            <a:gd name="adj2" fmla="val 45000"/>
          </a:avLst>
        </a:prstGeom>
        <a:solidFill>
          <a:schemeClr val="accent5">
            <a:alpha val="90000"/>
            <a:tint val="55000"/>
            <a:hueOff val="0"/>
            <a:satOff val="0"/>
            <a:lumOff val="0"/>
            <a:alphaOff val="0"/>
          </a:schemeClr>
        </a:solidFill>
        <a:ln w="9525" cap="flat" cmpd="sng" algn="ctr">
          <a:solidFill>
            <a:schemeClr val="accent5">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endParaRPr lang="es-MX" sz="2800" b="1" kern="1200">
            <a:solidFill>
              <a:schemeClr val="tx1"/>
            </a:solidFill>
          </a:endParaRPr>
        </a:p>
      </dsp:txBody>
      <dsp:txXfrm>
        <a:off x="5256705" y="4039616"/>
        <a:ext cx="348692" cy="477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D14EE-92DE-4674-AB3B-81468F24CF49}">
      <dsp:nvSpPr>
        <dsp:cNvPr id="0" name=""/>
        <dsp:cNvSpPr/>
      </dsp:nvSpPr>
      <dsp:spPr>
        <a:xfrm>
          <a:off x="0" y="0"/>
          <a:ext cx="4878976" cy="1192106"/>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b="1" kern="1200"/>
            <a:t>PANDEMIA</a:t>
          </a:r>
          <a:endParaRPr lang="es-MX" sz="2200" b="1" kern="1200" dirty="0"/>
        </a:p>
      </dsp:txBody>
      <dsp:txXfrm>
        <a:off x="34916" y="34916"/>
        <a:ext cx="3491866" cy="1122274"/>
      </dsp:txXfrm>
    </dsp:sp>
    <dsp:sp modelId="{E602A12D-D9A0-4548-8741-1F374A40689F}">
      <dsp:nvSpPr>
        <dsp:cNvPr id="0" name=""/>
        <dsp:cNvSpPr/>
      </dsp:nvSpPr>
      <dsp:spPr>
        <a:xfrm>
          <a:off x="408614" y="1408853"/>
          <a:ext cx="4878976" cy="1192106"/>
        </a:xfrm>
        <a:prstGeom prst="roundRect">
          <a:avLst>
            <a:gd name="adj" fmla="val 10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b="1" kern="1200" dirty="0"/>
            <a:t>EFECTO EN LA GENERACIÓN DEL EMPLEO FORMAL</a:t>
          </a:r>
        </a:p>
      </dsp:txBody>
      <dsp:txXfrm>
        <a:off x="443530" y="1443769"/>
        <a:ext cx="3625660" cy="1122274"/>
      </dsp:txXfrm>
    </dsp:sp>
    <dsp:sp modelId="{E2DACC16-627C-4D8C-BAEE-14DA5FF9F8A8}">
      <dsp:nvSpPr>
        <dsp:cNvPr id="0" name=""/>
        <dsp:cNvSpPr/>
      </dsp:nvSpPr>
      <dsp:spPr>
        <a:xfrm>
          <a:off x="811129" y="2817706"/>
          <a:ext cx="4878976" cy="1192106"/>
        </a:xfrm>
        <a:prstGeom prst="roundRect">
          <a:avLst>
            <a:gd name="adj" fmla="val 10000"/>
          </a:avLst>
        </a:prstGeom>
        <a:gradFill rotWithShape="0">
          <a:gsLst>
            <a:gs pos="0">
              <a:schemeClr val="accent2">
                <a:shade val="50000"/>
                <a:hueOff val="-41484"/>
                <a:satOff val="-8409"/>
                <a:lumOff val="46251"/>
                <a:alphaOff val="0"/>
                <a:shade val="51000"/>
                <a:satMod val="130000"/>
              </a:schemeClr>
            </a:gs>
            <a:gs pos="80000">
              <a:schemeClr val="accent2">
                <a:shade val="50000"/>
                <a:hueOff val="-41484"/>
                <a:satOff val="-8409"/>
                <a:lumOff val="46251"/>
                <a:alphaOff val="0"/>
                <a:shade val="93000"/>
                <a:satMod val="130000"/>
              </a:schemeClr>
            </a:gs>
            <a:gs pos="100000">
              <a:schemeClr val="accent2">
                <a:shade val="50000"/>
                <a:hueOff val="-41484"/>
                <a:satOff val="-8409"/>
                <a:lumOff val="462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b="1" kern="1200" dirty="0">
              <a:solidFill>
                <a:schemeClr val="accent2"/>
              </a:solidFill>
            </a:rPr>
            <a:t>REDUCCIÓN DE TRABAJADORES APORTANTES TITULARES</a:t>
          </a:r>
        </a:p>
      </dsp:txBody>
      <dsp:txXfrm>
        <a:off x="846045" y="2852622"/>
        <a:ext cx="3631759" cy="1122274"/>
      </dsp:txXfrm>
    </dsp:sp>
    <dsp:sp modelId="{D80C6C4B-3197-4A68-91C3-75F5811D359F}">
      <dsp:nvSpPr>
        <dsp:cNvPr id="0" name=""/>
        <dsp:cNvSpPr/>
      </dsp:nvSpPr>
      <dsp:spPr>
        <a:xfrm>
          <a:off x="1219744" y="4226560"/>
          <a:ext cx="4878976" cy="1192106"/>
        </a:xfrm>
        <a:prstGeom prst="roundRect">
          <a:avLst>
            <a:gd name="adj" fmla="val 10000"/>
          </a:avLst>
        </a:prstGeom>
        <a:gradFill rotWithShape="0">
          <a:gsLst>
            <a:gs pos="0">
              <a:schemeClr val="accent2">
                <a:shade val="50000"/>
                <a:hueOff val="-20742"/>
                <a:satOff val="-4204"/>
                <a:lumOff val="23125"/>
                <a:alphaOff val="0"/>
                <a:shade val="51000"/>
                <a:satMod val="130000"/>
              </a:schemeClr>
            </a:gs>
            <a:gs pos="80000">
              <a:schemeClr val="accent2">
                <a:shade val="50000"/>
                <a:hueOff val="-20742"/>
                <a:satOff val="-4204"/>
                <a:lumOff val="23125"/>
                <a:alphaOff val="0"/>
                <a:shade val="93000"/>
                <a:satMod val="130000"/>
              </a:schemeClr>
            </a:gs>
            <a:gs pos="100000">
              <a:schemeClr val="accent2">
                <a:shade val="50000"/>
                <a:hueOff val="-20742"/>
                <a:satOff val="-4204"/>
                <a:lumOff val="23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MX" sz="2200" b="1" kern="1200" dirty="0"/>
            <a:t>REDUCCIÓN DE CAPTACIÓN DE INGRESOS</a:t>
          </a:r>
        </a:p>
      </dsp:txBody>
      <dsp:txXfrm>
        <a:off x="1254660" y="4261476"/>
        <a:ext cx="3625660" cy="1122274"/>
      </dsp:txXfrm>
    </dsp:sp>
    <dsp:sp modelId="{7E1BCBB7-7932-4654-A90A-93943CB2E791}">
      <dsp:nvSpPr>
        <dsp:cNvPr id="0" name=""/>
        <dsp:cNvSpPr/>
      </dsp:nvSpPr>
      <dsp:spPr>
        <a:xfrm>
          <a:off x="4104106" y="913045"/>
          <a:ext cx="774869" cy="774869"/>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endParaRPr lang="es-MX" sz="3500" b="1" kern="1200">
            <a:solidFill>
              <a:schemeClr val="tx1"/>
            </a:solidFill>
          </a:endParaRPr>
        </a:p>
      </dsp:txBody>
      <dsp:txXfrm>
        <a:off x="4278452" y="913045"/>
        <a:ext cx="426177" cy="583089"/>
      </dsp:txXfrm>
    </dsp:sp>
    <dsp:sp modelId="{563FE71C-4D0D-40E4-81BD-02F22E70AA1B}">
      <dsp:nvSpPr>
        <dsp:cNvPr id="0" name=""/>
        <dsp:cNvSpPr/>
      </dsp:nvSpPr>
      <dsp:spPr>
        <a:xfrm>
          <a:off x="4512720" y="2321898"/>
          <a:ext cx="774869" cy="774869"/>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endParaRPr lang="es-MX" sz="3500" b="1" kern="1200">
            <a:solidFill>
              <a:schemeClr val="tx1"/>
            </a:solidFill>
          </a:endParaRPr>
        </a:p>
      </dsp:txBody>
      <dsp:txXfrm>
        <a:off x="4687066" y="2321898"/>
        <a:ext cx="426177" cy="583089"/>
      </dsp:txXfrm>
    </dsp:sp>
    <dsp:sp modelId="{14F6F7AB-CA1E-46EC-86A8-BBF868A64DB5}">
      <dsp:nvSpPr>
        <dsp:cNvPr id="0" name=""/>
        <dsp:cNvSpPr/>
      </dsp:nvSpPr>
      <dsp:spPr>
        <a:xfrm>
          <a:off x="4915236" y="3730752"/>
          <a:ext cx="774869" cy="774869"/>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4450" tIns="44450" rIns="44450" bIns="44450" numCol="1" spcCol="1270" anchor="ctr" anchorCtr="0">
          <a:noAutofit/>
        </a:bodyPr>
        <a:lstStyle/>
        <a:p>
          <a:pPr lvl="0" algn="l" defTabSz="1555750">
            <a:lnSpc>
              <a:spcPct val="90000"/>
            </a:lnSpc>
            <a:spcBef>
              <a:spcPct val="0"/>
            </a:spcBef>
            <a:spcAft>
              <a:spcPct val="35000"/>
            </a:spcAft>
          </a:pPr>
          <a:endParaRPr lang="es-MX" sz="3500" b="1" kern="1200">
            <a:solidFill>
              <a:schemeClr val="tx1"/>
            </a:solidFill>
          </a:endParaRPr>
        </a:p>
      </dsp:txBody>
      <dsp:txXfrm>
        <a:off x="5089582" y="3730752"/>
        <a:ext cx="426177" cy="5830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332"/>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884613" y="0"/>
            <a:ext cx="2971800" cy="496332"/>
          </a:xfrm>
          <a:prstGeom prst="rect">
            <a:avLst/>
          </a:prstGeom>
        </p:spPr>
        <p:txBody>
          <a:bodyPr vert="horz" lIns="93177" tIns="46589" rIns="93177" bIns="46589" rtlCol="0"/>
          <a:lstStyle>
            <a:lvl1pPr algn="r">
              <a:defRPr sz="1200"/>
            </a:lvl1pPr>
          </a:lstStyle>
          <a:p>
            <a:fld id="{ACDF08CB-2939-49BA-BAC3-52591522C3E8}" type="datetimeFigureOut">
              <a:rPr lang="es-ES" smtClean="0"/>
              <a:pPr/>
              <a:t>14/09/2021</a:t>
            </a:fld>
            <a:endParaRPr lang="es-ES"/>
          </a:p>
        </p:txBody>
      </p:sp>
      <p:sp>
        <p:nvSpPr>
          <p:cNvPr id="4" name="3 Marcador de imagen de diapositiva"/>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685800" y="4715153"/>
            <a:ext cx="5486400" cy="4466987"/>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428584"/>
            <a:ext cx="2971800" cy="496332"/>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9428584"/>
            <a:ext cx="2971800" cy="496332"/>
          </a:xfrm>
          <a:prstGeom prst="rect">
            <a:avLst/>
          </a:prstGeom>
        </p:spPr>
        <p:txBody>
          <a:bodyPr vert="horz" lIns="93177" tIns="46589" rIns="93177" bIns="46589" rtlCol="0" anchor="b"/>
          <a:lstStyle>
            <a:lvl1pPr algn="r">
              <a:defRPr sz="1200"/>
            </a:lvl1pPr>
          </a:lstStyle>
          <a:p>
            <a:fld id="{B0450EEA-9B16-4474-AFD8-65D877007B5E}" type="slidenum">
              <a:rPr lang="es-ES" smtClean="0"/>
              <a:pPr/>
              <a:t>‹Nº›</a:t>
            </a:fld>
            <a:endParaRPr lang="es-ES"/>
          </a:p>
        </p:txBody>
      </p:sp>
    </p:spTree>
    <p:extLst>
      <p:ext uri="{BB962C8B-B14F-4D97-AF65-F5344CB8AC3E}">
        <p14:creationId xmlns:p14="http://schemas.microsoft.com/office/powerpoint/2010/main" val="326298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358E32E-377E-4E81-B40F-BB9A8E94848F}" type="slidenum">
              <a:rPr kumimoji="0" 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s-P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5167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03B041-1DDA-442B-BCE8-AFB150C45712}" type="slidenum">
              <a:rPr kumimoji="0" lang="ro-RO" altLang="es-PE"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ro-RO" altLang="es-PE"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9359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58E32E-377E-4E81-B40F-BB9A8E94848F}" type="slidenum">
              <a:rPr kumimoji="0" lang="es-PE"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PE"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30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0EEA-9B16-4474-AFD8-65D877007B5E}"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17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B0450EEA-9B16-4474-AFD8-65D877007B5E}" type="slidenum">
              <a:rPr lang="es-ES" smtClean="0"/>
              <a:pPr/>
              <a:t>20</a:t>
            </a:fld>
            <a:endParaRPr lang="es-ES"/>
          </a:p>
        </p:txBody>
      </p:sp>
    </p:spTree>
    <p:extLst>
      <p:ext uri="{BB962C8B-B14F-4D97-AF65-F5344CB8AC3E}">
        <p14:creationId xmlns:p14="http://schemas.microsoft.com/office/powerpoint/2010/main" val="1175864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10 Imagen" descr="PLANTILLAS PPT FINALES CON NUEVO LOGO-02.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5807968" y="3789041"/>
            <a:ext cx="4992555" cy="1154559"/>
          </a:xfrm>
        </p:spPr>
        <p:txBody>
          <a:bodyPr>
            <a:normAutofit/>
          </a:bodyPr>
          <a:lstStyle>
            <a:lvl1pPr algn="l">
              <a:defRPr sz="2800" b="1">
                <a:solidFill>
                  <a:schemeClr val="tx1"/>
                </a:solidFill>
                <a:latin typeface="Arial" pitchFamily="34" charset="0"/>
                <a:ea typeface="Tahoma" pitchFamily="34" charset="0"/>
                <a:cs typeface="Arial" pitchFamily="34" charset="0"/>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5807968" y="5085184"/>
            <a:ext cx="4992555" cy="72008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cxnSp>
        <p:nvCxnSpPr>
          <p:cNvPr id="8" name="7 Conector recto"/>
          <p:cNvCxnSpPr/>
          <p:nvPr userDrawn="1"/>
        </p:nvCxnSpPr>
        <p:spPr>
          <a:xfrm>
            <a:off x="5711957" y="5085184"/>
            <a:ext cx="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3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840416" y="1268760"/>
            <a:ext cx="768085" cy="4857403"/>
          </a:xfrm>
        </p:spPr>
        <p:txBody>
          <a:bodyPr vert="eaVert">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7440150" y="1268760"/>
            <a:ext cx="2208245" cy="485740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67913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1" name="10 Imagen" descr="PLANTILLAS PPT FINALES CON NUEVO LOGO-02.jp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1 Título"/>
          <p:cNvSpPr>
            <a:spLocks noGrp="1"/>
          </p:cNvSpPr>
          <p:nvPr>
            <p:ph type="ctrTitle"/>
          </p:nvPr>
        </p:nvSpPr>
        <p:spPr>
          <a:xfrm>
            <a:off x="5807968" y="3789041"/>
            <a:ext cx="4992555" cy="1154559"/>
          </a:xfrm>
        </p:spPr>
        <p:txBody>
          <a:bodyPr>
            <a:normAutofit/>
          </a:bodyPr>
          <a:lstStyle>
            <a:lvl1pPr algn="l">
              <a:defRPr sz="2800" b="1">
                <a:solidFill>
                  <a:schemeClr val="tx1"/>
                </a:solidFill>
                <a:latin typeface="Arial" pitchFamily="34" charset="0"/>
                <a:ea typeface="Tahoma" pitchFamily="34" charset="0"/>
                <a:cs typeface="Arial" pitchFamily="34" charset="0"/>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5807968" y="5085184"/>
            <a:ext cx="4992555" cy="72008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cxnSp>
        <p:nvCxnSpPr>
          <p:cNvPr id="8" name="7 Conector recto"/>
          <p:cNvCxnSpPr/>
          <p:nvPr userDrawn="1"/>
        </p:nvCxnSpPr>
        <p:spPr>
          <a:xfrm>
            <a:off x="5711957" y="5085184"/>
            <a:ext cx="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59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311691" y="2636912"/>
            <a:ext cx="8064896" cy="576064"/>
          </a:xfrm>
        </p:spPr>
        <p:txBody>
          <a:bodyPr/>
          <a:lstStyle>
            <a:lvl1pPr>
              <a:defRPr>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3311691" y="3429000"/>
            <a:ext cx="8064896" cy="1872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910935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47595" y="2564904"/>
            <a:ext cx="8832981" cy="360040"/>
          </a:xfrm>
        </p:spPr>
        <p:txBody>
          <a:bodyPr>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2447595" y="2996952"/>
            <a:ext cx="4218880" cy="273630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6869675" y="2996952"/>
            <a:ext cx="4410901" cy="2736304"/>
          </a:xfrm>
        </p:spPr>
        <p:txBody>
          <a:bodyPr>
            <a:normAutofit/>
          </a:bodyPr>
          <a:lstStyle>
            <a:lvl1pPr>
              <a:defRPr sz="2400">
                <a:solidFill>
                  <a:schemeClr val="tx1"/>
                </a:solidFill>
              </a:defRPr>
            </a:lvl1pPr>
            <a:lvl2pPr>
              <a:defRPr sz="18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265159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023659" y="2636912"/>
            <a:ext cx="3744416" cy="72008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023659" y="3429000"/>
            <a:ext cx="3644933"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6864085" y="2636912"/>
            <a:ext cx="3744416" cy="71177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865442" y="3429000"/>
            <a:ext cx="3743060"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6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98876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99723" y="2420888"/>
            <a:ext cx="5280587" cy="1584176"/>
          </a:xfrm>
        </p:spPr>
        <p:txBody>
          <a:bodyPr/>
          <a:lstStyle>
            <a:lvl1pPr>
              <a:defRPr b="1">
                <a:solidFill>
                  <a:schemeClr val="tx1"/>
                </a:solidFill>
                <a:latin typeface="Tahoma" pitchFamily="34" charset="0"/>
                <a:ea typeface="Tahoma" pitchFamily="34" charset="0"/>
                <a:cs typeface="Tahoma" pitchFamily="34" charset="0"/>
              </a:defRPr>
            </a:lvl1pPr>
          </a:lstStyle>
          <a:p>
            <a:r>
              <a:rPr lang="es-ES"/>
              <a:t>Haga clic para modificar el estilo de título del patrón</a:t>
            </a:r>
            <a:endParaRPr lang="es-ES" dirty="0"/>
          </a:p>
        </p:txBody>
      </p:sp>
      <p:sp>
        <p:nvSpPr>
          <p:cNvPr id="3" name="2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666143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3451626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255575" y="2780928"/>
            <a:ext cx="3840427" cy="742404"/>
          </a:xfrm>
        </p:spPr>
        <p:txBody>
          <a:bodyPr anchor="b"/>
          <a:lstStyle>
            <a:lvl1pPr algn="l">
              <a:defRPr sz="2000" b="1">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6288021" y="2564905"/>
            <a:ext cx="5294379" cy="345638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2255573" y="3645025"/>
            <a:ext cx="3840427" cy="237626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715169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463819" y="5301208"/>
            <a:ext cx="5952661" cy="566738"/>
          </a:xfrm>
        </p:spPr>
        <p:txBody>
          <a:bodyPr anchor="b"/>
          <a:lstStyle>
            <a:lvl1pPr algn="l">
              <a:defRPr sz="2000" b="1">
                <a:solidFill>
                  <a:schemeClr val="tx1"/>
                </a:solidFill>
              </a:defRPr>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4463819" y="1844824"/>
            <a:ext cx="5952661" cy="33843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4463819" y="5805264"/>
            <a:ext cx="5952661" cy="365918"/>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718146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023659" y="2492896"/>
            <a:ext cx="8572533" cy="580926"/>
          </a:xfrm>
        </p:spPr>
        <p:txBody>
          <a:bodyPr>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3023659" y="3212977"/>
            <a:ext cx="8558741" cy="2913187"/>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43961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311691" y="2636912"/>
            <a:ext cx="8064896" cy="576064"/>
          </a:xfrm>
        </p:spPr>
        <p:txBody>
          <a:bodyPr/>
          <a:lstStyle>
            <a:lvl1pPr>
              <a:defRPr>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3311691" y="3429000"/>
            <a:ext cx="8064896" cy="1872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89073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840416" y="1268760"/>
            <a:ext cx="768085" cy="4857403"/>
          </a:xfrm>
        </p:spPr>
        <p:txBody>
          <a:bodyPr vert="eaVert">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7440150" y="1268760"/>
            <a:ext cx="2208245" cy="485740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320082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a:extLst>
              <a:ext uri="{FF2B5EF4-FFF2-40B4-BE49-F238E27FC236}">
                <a16:creationId xmlns:a16="http://schemas.microsoft.com/office/drawing/2014/main" id="{588B9804-157D-4266-B30E-44D041AD7393}"/>
              </a:ext>
            </a:extLst>
          </p:cNvPr>
          <p:cNvSpPr>
            <a:spLocks noGrp="1"/>
          </p:cNvSpPr>
          <p:nvPr>
            <p:ph type="dt" sz="half" idx="10"/>
          </p:nvPr>
        </p:nvSpPr>
        <p:spPr/>
        <p:txBody>
          <a:bodyPr/>
          <a:lstStyle>
            <a:lvl1pPr>
              <a:defRPr/>
            </a:lvl1pPr>
          </a:lstStyle>
          <a:p>
            <a:pPr>
              <a:defRPr/>
            </a:pPr>
            <a:fld id="{FE39E401-EF9A-41F8-9030-EDDE95E10A97}" type="datetimeFigureOut">
              <a:rPr lang="es-PE"/>
              <a:pPr>
                <a:defRPr/>
              </a:pPr>
              <a:t>14/09/2021</a:t>
            </a:fld>
            <a:endParaRPr lang="es-PE"/>
          </a:p>
        </p:txBody>
      </p:sp>
      <p:sp>
        <p:nvSpPr>
          <p:cNvPr id="5" name="Footer Placeholder 4">
            <a:extLst>
              <a:ext uri="{FF2B5EF4-FFF2-40B4-BE49-F238E27FC236}">
                <a16:creationId xmlns:a16="http://schemas.microsoft.com/office/drawing/2014/main" id="{F8B0AB60-D649-47D2-837E-10DD58BFDE1D}"/>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1B2DAB93-2B9A-4FD3-B233-C6A02A200ED9}"/>
              </a:ext>
            </a:extLst>
          </p:cNvPr>
          <p:cNvSpPr>
            <a:spLocks noGrp="1"/>
          </p:cNvSpPr>
          <p:nvPr>
            <p:ph type="sldNum" sz="quarter" idx="12"/>
          </p:nvPr>
        </p:nvSpPr>
        <p:spPr/>
        <p:txBody>
          <a:bodyPr/>
          <a:lstStyle>
            <a:lvl1pPr>
              <a:defRPr/>
            </a:lvl1pPr>
          </a:lstStyle>
          <a:p>
            <a:fld id="{8C98C1B0-A48E-4963-B83D-69C147298DD8}" type="slidenum">
              <a:rPr lang="es-PE" altLang="es-PE"/>
              <a:pPr/>
              <a:t>‹Nº›</a:t>
            </a:fld>
            <a:endParaRPr lang="es-PE" altLang="es-PE"/>
          </a:p>
        </p:txBody>
      </p:sp>
    </p:spTree>
    <p:extLst>
      <p:ext uri="{BB962C8B-B14F-4D97-AF65-F5344CB8AC3E}">
        <p14:creationId xmlns:p14="http://schemas.microsoft.com/office/powerpoint/2010/main" val="3081712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822680A6-A95F-46C0-9127-8462D0CDB3DE}"/>
              </a:ext>
            </a:extLst>
          </p:cNvPr>
          <p:cNvSpPr>
            <a:spLocks noGrp="1"/>
          </p:cNvSpPr>
          <p:nvPr>
            <p:ph type="dt" sz="half" idx="10"/>
          </p:nvPr>
        </p:nvSpPr>
        <p:spPr/>
        <p:txBody>
          <a:bodyPr/>
          <a:lstStyle>
            <a:lvl1pPr>
              <a:defRPr/>
            </a:lvl1pPr>
          </a:lstStyle>
          <a:p>
            <a:pPr>
              <a:defRPr/>
            </a:pPr>
            <a:fld id="{DF094799-2C32-423B-A7B1-4AFA8D1124B4}" type="datetimeFigureOut">
              <a:rPr lang="es-PE"/>
              <a:pPr>
                <a:defRPr/>
              </a:pPr>
              <a:t>14/09/2021</a:t>
            </a:fld>
            <a:endParaRPr lang="es-PE"/>
          </a:p>
        </p:txBody>
      </p:sp>
      <p:sp>
        <p:nvSpPr>
          <p:cNvPr id="5" name="Footer Placeholder 4">
            <a:extLst>
              <a:ext uri="{FF2B5EF4-FFF2-40B4-BE49-F238E27FC236}">
                <a16:creationId xmlns:a16="http://schemas.microsoft.com/office/drawing/2014/main" id="{F7E78116-745E-4F41-A24F-8E14CF24402D}"/>
              </a:ext>
            </a:extLst>
          </p:cNvPr>
          <p:cNvSpPr>
            <a:spLocks noGrp="1"/>
          </p:cNvSpPr>
          <p:nvPr>
            <p:ph type="ftr" sz="quarter" idx="11"/>
          </p:nvPr>
        </p:nvSpPr>
        <p:spPr/>
        <p:txBody>
          <a:bodyPr/>
          <a:lstStyle>
            <a:lvl1pPr>
              <a:defRPr/>
            </a:lvl1pPr>
          </a:lstStyle>
          <a:p>
            <a:pPr>
              <a:defRPr/>
            </a:pPr>
            <a:endParaRPr lang="es-PE"/>
          </a:p>
        </p:txBody>
      </p:sp>
      <p:sp>
        <p:nvSpPr>
          <p:cNvPr id="6" name="Slide Number Placeholder 5">
            <a:extLst>
              <a:ext uri="{FF2B5EF4-FFF2-40B4-BE49-F238E27FC236}">
                <a16:creationId xmlns:a16="http://schemas.microsoft.com/office/drawing/2014/main" id="{B7F25338-9B83-4681-A33D-382D0CC556D0}"/>
              </a:ext>
            </a:extLst>
          </p:cNvPr>
          <p:cNvSpPr>
            <a:spLocks noGrp="1"/>
          </p:cNvSpPr>
          <p:nvPr>
            <p:ph type="sldNum" sz="quarter" idx="12"/>
          </p:nvPr>
        </p:nvSpPr>
        <p:spPr/>
        <p:txBody>
          <a:bodyPr/>
          <a:lstStyle>
            <a:lvl1pPr>
              <a:defRPr/>
            </a:lvl1pPr>
          </a:lstStyle>
          <a:p>
            <a:fld id="{A0BBFE54-DEF0-4024-9162-111985891426}" type="slidenum">
              <a:rPr lang="es-PE" altLang="es-PE"/>
              <a:pPr/>
              <a:t>‹Nº›</a:t>
            </a:fld>
            <a:endParaRPr lang="es-PE" altLang="es-PE"/>
          </a:p>
        </p:txBody>
      </p:sp>
    </p:spTree>
    <p:extLst>
      <p:ext uri="{BB962C8B-B14F-4D97-AF65-F5344CB8AC3E}">
        <p14:creationId xmlns:p14="http://schemas.microsoft.com/office/powerpoint/2010/main" val="2977006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a:extLst>
              <a:ext uri="{FF2B5EF4-FFF2-40B4-BE49-F238E27FC236}">
                <a16:creationId xmlns:a16="http://schemas.microsoft.com/office/drawing/2014/main" id="{B52BEF6D-214A-4B33-99E4-2247CF2ACDD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DECB539-24D0-45DF-89D4-8C3A68C53A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6EBB0B-189F-435A-9991-C10761B03CEA}"/>
              </a:ext>
            </a:extLst>
          </p:cNvPr>
          <p:cNvSpPr>
            <a:spLocks noGrp="1"/>
          </p:cNvSpPr>
          <p:nvPr>
            <p:ph type="sldNum" sz="quarter" idx="12"/>
          </p:nvPr>
        </p:nvSpPr>
        <p:spPr/>
        <p:txBody>
          <a:bodyPr/>
          <a:lstStyle>
            <a:lvl1pPr>
              <a:defRPr/>
            </a:lvl1pPr>
          </a:lstStyle>
          <a:p>
            <a:fld id="{E5E2DDAD-829F-432B-8D5E-FBC5E408468D}" type="slidenum">
              <a:rPr lang="es-PE" altLang="x-none"/>
              <a:pPr/>
              <a:t>‹Nº›</a:t>
            </a:fld>
            <a:endParaRPr lang="es-PE" altLang="x-none"/>
          </a:p>
        </p:txBody>
      </p:sp>
    </p:spTree>
    <p:extLst>
      <p:ext uri="{BB962C8B-B14F-4D97-AF65-F5344CB8AC3E}">
        <p14:creationId xmlns:p14="http://schemas.microsoft.com/office/powerpoint/2010/main" val="1711207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3">
            <a:extLst>
              <a:ext uri="{FF2B5EF4-FFF2-40B4-BE49-F238E27FC236}">
                <a16:creationId xmlns:a16="http://schemas.microsoft.com/office/drawing/2014/main" id="{5E690963-E5D3-4CAB-B498-71ABAC8EF864}"/>
              </a:ext>
            </a:extLst>
          </p:cNvPr>
          <p:cNvSpPr>
            <a:spLocks noGrp="1"/>
          </p:cNvSpPr>
          <p:nvPr>
            <p:ph type="dt" sz="half" idx="10"/>
          </p:nvPr>
        </p:nvSpPr>
        <p:spPr/>
        <p:txBody>
          <a:bodyPr/>
          <a:lstStyle>
            <a:lvl1pPr>
              <a:defRPr/>
            </a:lvl1pPr>
          </a:lstStyle>
          <a:p>
            <a:pPr>
              <a:defRPr/>
            </a:pPr>
            <a:fld id="{65B5708B-6888-41E9-BEC8-514CD2856248}" type="datetime1">
              <a:rPr lang="en-US"/>
              <a:pPr>
                <a:defRPr/>
              </a:pPr>
              <a:t>9/14/2021</a:t>
            </a:fld>
            <a:endParaRPr lang="ro-RO"/>
          </a:p>
        </p:txBody>
      </p:sp>
      <p:sp>
        <p:nvSpPr>
          <p:cNvPr id="6" name="Footer Placeholder 4">
            <a:extLst>
              <a:ext uri="{FF2B5EF4-FFF2-40B4-BE49-F238E27FC236}">
                <a16:creationId xmlns:a16="http://schemas.microsoft.com/office/drawing/2014/main" id="{A27F883D-5273-4090-85C5-73D974393E56}"/>
              </a:ext>
            </a:extLst>
          </p:cNvPr>
          <p:cNvSpPr>
            <a:spLocks noGrp="1"/>
          </p:cNvSpPr>
          <p:nvPr>
            <p:ph type="ftr" sz="quarter" idx="11"/>
          </p:nvPr>
        </p:nvSpPr>
        <p:spPr/>
        <p:txBody>
          <a:bodyPr/>
          <a:lstStyle>
            <a:lvl1pPr>
              <a:defRPr/>
            </a:lvl1pPr>
          </a:lstStyle>
          <a:p>
            <a:pPr>
              <a:defRPr/>
            </a:pPr>
            <a:endParaRPr lang="ro-RO"/>
          </a:p>
        </p:txBody>
      </p:sp>
      <p:sp>
        <p:nvSpPr>
          <p:cNvPr id="7" name="Slide Number Placeholder 5">
            <a:extLst>
              <a:ext uri="{FF2B5EF4-FFF2-40B4-BE49-F238E27FC236}">
                <a16:creationId xmlns:a16="http://schemas.microsoft.com/office/drawing/2014/main" id="{084EABA0-9EBE-4EDE-BFBF-810CB030A86A}"/>
              </a:ext>
            </a:extLst>
          </p:cNvPr>
          <p:cNvSpPr>
            <a:spLocks noGrp="1"/>
          </p:cNvSpPr>
          <p:nvPr>
            <p:ph type="sldNum" sz="quarter" idx="12"/>
          </p:nvPr>
        </p:nvSpPr>
        <p:spPr/>
        <p:txBody>
          <a:bodyPr/>
          <a:lstStyle>
            <a:lvl1pPr>
              <a:defRPr/>
            </a:lvl1pPr>
          </a:lstStyle>
          <a:p>
            <a:fld id="{B5FA7F90-C9BC-4B01-A351-2B641C269FB4}" type="slidenum">
              <a:rPr lang="ro-RO" altLang="es-PE"/>
              <a:pPr/>
              <a:t>‹Nº›</a:t>
            </a:fld>
            <a:endParaRPr lang="ro-RO" altLang="es-PE"/>
          </a:p>
        </p:txBody>
      </p:sp>
    </p:spTree>
    <p:extLst>
      <p:ext uri="{BB962C8B-B14F-4D97-AF65-F5344CB8AC3E}">
        <p14:creationId xmlns:p14="http://schemas.microsoft.com/office/powerpoint/2010/main" val="367663136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a:extLst>
              <a:ext uri="{FF2B5EF4-FFF2-40B4-BE49-F238E27FC236}">
                <a16:creationId xmlns:a16="http://schemas.microsoft.com/office/drawing/2014/main" id="{B75C9FBE-9DD5-40C3-8890-544768180C73}"/>
              </a:ext>
            </a:extLst>
          </p:cNvPr>
          <p:cNvSpPr>
            <a:spLocks noGrp="1"/>
          </p:cNvSpPr>
          <p:nvPr>
            <p:ph type="dt" sz="half" idx="10"/>
          </p:nvPr>
        </p:nvSpPr>
        <p:spPr/>
        <p:txBody>
          <a:bodyPr/>
          <a:lstStyle>
            <a:lvl1pPr>
              <a:defRPr/>
            </a:lvl1pPr>
          </a:lstStyle>
          <a:p>
            <a:pPr>
              <a:defRPr/>
            </a:pPr>
            <a:fld id="{79CA924A-BDA4-4A19-9C59-0A7EE48640F5}" type="datetime1">
              <a:rPr lang="en-US"/>
              <a:pPr>
                <a:defRPr/>
              </a:pPr>
              <a:t>9/14/2021</a:t>
            </a:fld>
            <a:endParaRPr lang="ro-RO"/>
          </a:p>
        </p:txBody>
      </p:sp>
      <p:sp>
        <p:nvSpPr>
          <p:cNvPr id="8" name="Footer Placeholder 4">
            <a:extLst>
              <a:ext uri="{FF2B5EF4-FFF2-40B4-BE49-F238E27FC236}">
                <a16:creationId xmlns:a16="http://schemas.microsoft.com/office/drawing/2014/main" id="{8E593C22-9F79-4C78-B534-D8AB31AD27C5}"/>
              </a:ext>
            </a:extLst>
          </p:cNvPr>
          <p:cNvSpPr>
            <a:spLocks noGrp="1"/>
          </p:cNvSpPr>
          <p:nvPr>
            <p:ph type="ftr" sz="quarter" idx="11"/>
          </p:nvPr>
        </p:nvSpPr>
        <p:spPr/>
        <p:txBody>
          <a:bodyPr/>
          <a:lstStyle>
            <a:lvl1pPr>
              <a:defRPr/>
            </a:lvl1pPr>
          </a:lstStyle>
          <a:p>
            <a:pPr>
              <a:defRPr/>
            </a:pPr>
            <a:endParaRPr lang="ro-RO"/>
          </a:p>
        </p:txBody>
      </p:sp>
      <p:sp>
        <p:nvSpPr>
          <p:cNvPr id="9" name="Slide Number Placeholder 5">
            <a:extLst>
              <a:ext uri="{FF2B5EF4-FFF2-40B4-BE49-F238E27FC236}">
                <a16:creationId xmlns:a16="http://schemas.microsoft.com/office/drawing/2014/main" id="{91A054E7-F0F5-4B38-85F5-783D590E3EFC}"/>
              </a:ext>
            </a:extLst>
          </p:cNvPr>
          <p:cNvSpPr>
            <a:spLocks noGrp="1"/>
          </p:cNvSpPr>
          <p:nvPr>
            <p:ph type="sldNum" sz="quarter" idx="12"/>
          </p:nvPr>
        </p:nvSpPr>
        <p:spPr/>
        <p:txBody>
          <a:bodyPr/>
          <a:lstStyle>
            <a:lvl1pPr>
              <a:defRPr/>
            </a:lvl1pPr>
          </a:lstStyle>
          <a:p>
            <a:fld id="{E7EF3A92-7B99-48E0-94B5-91997AAB8319}" type="slidenum">
              <a:rPr lang="ro-RO" altLang="es-PE"/>
              <a:pPr/>
              <a:t>‹Nº›</a:t>
            </a:fld>
            <a:endParaRPr lang="ro-RO" altLang="es-PE"/>
          </a:p>
        </p:txBody>
      </p:sp>
    </p:spTree>
    <p:extLst>
      <p:ext uri="{BB962C8B-B14F-4D97-AF65-F5344CB8AC3E}">
        <p14:creationId xmlns:p14="http://schemas.microsoft.com/office/powerpoint/2010/main" val="345173808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3">
            <a:extLst>
              <a:ext uri="{FF2B5EF4-FFF2-40B4-BE49-F238E27FC236}">
                <a16:creationId xmlns:a16="http://schemas.microsoft.com/office/drawing/2014/main" id="{A066C10B-5C9E-4DE3-9E7A-C212543D2C0B}"/>
              </a:ext>
            </a:extLst>
          </p:cNvPr>
          <p:cNvSpPr>
            <a:spLocks noGrp="1"/>
          </p:cNvSpPr>
          <p:nvPr>
            <p:ph type="dt" sz="half" idx="10"/>
          </p:nvPr>
        </p:nvSpPr>
        <p:spPr/>
        <p:txBody>
          <a:bodyPr/>
          <a:lstStyle>
            <a:lvl1pPr>
              <a:defRPr/>
            </a:lvl1pPr>
          </a:lstStyle>
          <a:p>
            <a:pPr>
              <a:defRPr/>
            </a:pPr>
            <a:fld id="{606E06DC-391F-48A2-A91A-312B508BDD13}" type="datetime1">
              <a:rPr lang="en-US"/>
              <a:pPr>
                <a:defRPr/>
              </a:pPr>
              <a:t>9/14/2021</a:t>
            </a:fld>
            <a:endParaRPr lang="ro-RO"/>
          </a:p>
        </p:txBody>
      </p:sp>
      <p:sp>
        <p:nvSpPr>
          <p:cNvPr id="4" name="Footer Placeholder 4">
            <a:extLst>
              <a:ext uri="{FF2B5EF4-FFF2-40B4-BE49-F238E27FC236}">
                <a16:creationId xmlns:a16="http://schemas.microsoft.com/office/drawing/2014/main" id="{F735AEA0-F2ED-4031-BF2D-8B7688F3964D}"/>
              </a:ext>
            </a:extLst>
          </p:cNvPr>
          <p:cNvSpPr>
            <a:spLocks noGrp="1"/>
          </p:cNvSpPr>
          <p:nvPr>
            <p:ph type="ftr" sz="quarter" idx="11"/>
          </p:nvPr>
        </p:nvSpPr>
        <p:spPr/>
        <p:txBody>
          <a:bodyPr/>
          <a:lstStyle>
            <a:lvl1pPr>
              <a:defRPr/>
            </a:lvl1pPr>
          </a:lstStyle>
          <a:p>
            <a:pPr>
              <a:defRPr/>
            </a:pPr>
            <a:endParaRPr lang="ro-RO"/>
          </a:p>
        </p:txBody>
      </p:sp>
      <p:sp>
        <p:nvSpPr>
          <p:cNvPr id="5" name="Slide Number Placeholder 5">
            <a:extLst>
              <a:ext uri="{FF2B5EF4-FFF2-40B4-BE49-F238E27FC236}">
                <a16:creationId xmlns:a16="http://schemas.microsoft.com/office/drawing/2014/main" id="{C9376C0C-CA1C-49AD-856B-0474D7D8766B}"/>
              </a:ext>
            </a:extLst>
          </p:cNvPr>
          <p:cNvSpPr>
            <a:spLocks noGrp="1"/>
          </p:cNvSpPr>
          <p:nvPr>
            <p:ph type="sldNum" sz="quarter" idx="12"/>
          </p:nvPr>
        </p:nvSpPr>
        <p:spPr/>
        <p:txBody>
          <a:bodyPr/>
          <a:lstStyle>
            <a:lvl1pPr>
              <a:defRPr/>
            </a:lvl1pPr>
          </a:lstStyle>
          <a:p>
            <a:fld id="{5F462003-3898-44AC-BF67-24D41475DB2B}" type="slidenum">
              <a:rPr lang="ro-RO" altLang="es-PE"/>
              <a:pPr/>
              <a:t>‹Nº›</a:t>
            </a:fld>
            <a:endParaRPr lang="ro-RO" altLang="es-PE"/>
          </a:p>
        </p:txBody>
      </p:sp>
    </p:spTree>
    <p:extLst>
      <p:ext uri="{BB962C8B-B14F-4D97-AF65-F5344CB8AC3E}">
        <p14:creationId xmlns:p14="http://schemas.microsoft.com/office/powerpoint/2010/main" val="176806951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AC332A6-A731-40E0-BEFA-841F13FE95D9}"/>
              </a:ext>
            </a:extLst>
          </p:cNvPr>
          <p:cNvSpPr>
            <a:spLocks noGrp="1"/>
          </p:cNvSpPr>
          <p:nvPr>
            <p:ph type="dt" sz="half" idx="10"/>
          </p:nvPr>
        </p:nvSpPr>
        <p:spPr/>
        <p:txBody>
          <a:bodyPr/>
          <a:lstStyle>
            <a:lvl1pPr>
              <a:defRPr/>
            </a:lvl1pPr>
          </a:lstStyle>
          <a:p>
            <a:pPr>
              <a:defRPr/>
            </a:pPr>
            <a:fld id="{F0DD338B-C88B-468B-B3A6-575642D74F17}" type="datetime1">
              <a:rPr lang="en-US"/>
              <a:pPr>
                <a:defRPr/>
              </a:pPr>
              <a:t>9/14/2021</a:t>
            </a:fld>
            <a:endParaRPr lang="ro-RO"/>
          </a:p>
        </p:txBody>
      </p:sp>
      <p:sp>
        <p:nvSpPr>
          <p:cNvPr id="3" name="Footer Placeholder 4">
            <a:extLst>
              <a:ext uri="{FF2B5EF4-FFF2-40B4-BE49-F238E27FC236}">
                <a16:creationId xmlns:a16="http://schemas.microsoft.com/office/drawing/2014/main" id="{012EAF76-3584-44C5-9729-8C6EC5D7C13C}"/>
              </a:ext>
            </a:extLst>
          </p:cNvPr>
          <p:cNvSpPr>
            <a:spLocks noGrp="1"/>
          </p:cNvSpPr>
          <p:nvPr>
            <p:ph type="ftr" sz="quarter" idx="11"/>
          </p:nvPr>
        </p:nvSpPr>
        <p:spPr/>
        <p:txBody>
          <a:bodyPr/>
          <a:lstStyle>
            <a:lvl1pPr>
              <a:defRPr/>
            </a:lvl1pPr>
          </a:lstStyle>
          <a:p>
            <a:pPr>
              <a:defRPr/>
            </a:pPr>
            <a:endParaRPr lang="ro-RO"/>
          </a:p>
        </p:txBody>
      </p:sp>
      <p:sp>
        <p:nvSpPr>
          <p:cNvPr id="4" name="Slide Number Placeholder 5">
            <a:extLst>
              <a:ext uri="{FF2B5EF4-FFF2-40B4-BE49-F238E27FC236}">
                <a16:creationId xmlns:a16="http://schemas.microsoft.com/office/drawing/2014/main" id="{ECBA0968-92E7-4510-9917-71D6398F3CBB}"/>
              </a:ext>
            </a:extLst>
          </p:cNvPr>
          <p:cNvSpPr>
            <a:spLocks noGrp="1"/>
          </p:cNvSpPr>
          <p:nvPr>
            <p:ph type="sldNum" sz="quarter" idx="12"/>
          </p:nvPr>
        </p:nvSpPr>
        <p:spPr/>
        <p:txBody>
          <a:bodyPr/>
          <a:lstStyle>
            <a:lvl1pPr>
              <a:defRPr/>
            </a:lvl1pPr>
          </a:lstStyle>
          <a:p>
            <a:fld id="{B4267B0F-72EB-4CBA-8016-84AF1238FBBA}" type="slidenum">
              <a:rPr lang="ro-RO" altLang="es-PE"/>
              <a:pPr/>
              <a:t>‹Nº›</a:t>
            </a:fld>
            <a:endParaRPr lang="ro-RO" altLang="es-PE"/>
          </a:p>
        </p:txBody>
      </p:sp>
    </p:spTree>
    <p:extLst>
      <p:ext uri="{BB962C8B-B14F-4D97-AF65-F5344CB8AC3E}">
        <p14:creationId xmlns:p14="http://schemas.microsoft.com/office/powerpoint/2010/main" val="216100505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3">
            <a:extLst>
              <a:ext uri="{FF2B5EF4-FFF2-40B4-BE49-F238E27FC236}">
                <a16:creationId xmlns:a16="http://schemas.microsoft.com/office/drawing/2014/main" id="{8AB606CE-C3D0-454D-8F2A-57DD1032FCE3}"/>
              </a:ext>
            </a:extLst>
          </p:cNvPr>
          <p:cNvSpPr>
            <a:spLocks noGrp="1"/>
          </p:cNvSpPr>
          <p:nvPr>
            <p:ph type="dt" sz="half" idx="10"/>
          </p:nvPr>
        </p:nvSpPr>
        <p:spPr/>
        <p:txBody>
          <a:bodyPr/>
          <a:lstStyle>
            <a:lvl1pPr>
              <a:defRPr/>
            </a:lvl1pPr>
          </a:lstStyle>
          <a:p>
            <a:pPr>
              <a:defRPr/>
            </a:pPr>
            <a:fld id="{3286663E-BC6B-4E4B-BBE8-C4D5A5631265}" type="datetime1">
              <a:rPr lang="en-US"/>
              <a:pPr>
                <a:defRPr/>
              </a:pPr>
              <a:t>9/14/2021</a:t>
            </a:fld>
            <a:endParaRPr lang="ro-RO"/>
          </a:p>
        </p:txBody>
      </p:sp>
      <p:sp>
        <p:nvSpPr>
          <p:cNvPr id="6" name="Footer Placeholder 4">
            <a:extLst>
              <a:ext uri="{FF2B5EF4-FFF2-40B4-BE49-F238E27FC236}">
                <a16:creationId xmlns:a16="http://schemas.microsoft.com/office/drawing/2014/main" id="{9598B2C3-8C68-475A-ACED-2B8C48BC1134}"/>
              </a:ext>
            </a:extLst>
          </p:cNvPr>
          <p:cNvSpPr>
            <a:spLocks noGrp="1"/>
          </p:cNvSpPr>
          <p:nvPr>
            <p:ph type="ftr" sz="quarter" idx="11"/>
          </p:nvPr>
        </p:nvSpPr>
        <p:spPr/>
        <p:txBody>
          <a:bodyPr/>
          <a:lstStyle>
            <a:lvl1pPr>
              <a:defRPr/>
            </a:lvl1pPr>
          </a:lstStyle>
          <a:p>
            <a:pPr>
              <a:defRPr/>
            </a:pPr>
            <a:endParaRPr lang="ro-RO"/>
          </a:p>
        </p:txBody>
      </p:sp>
      <p:sp>
        <p:nvSpPr>
          <p:cNvPr id="7" name="Slide Number Placeholder 5">
            <a:extLst>
              <a:ext uri="{FF2B5EF4-FFF2-40B4-BE49-F238E27FC236}">
                <a16:creationId xmlns:a16="http://schemas.microsoft.com/office/drawing/2014/main" id="{A02CDC4B-A33F-4260-B362-AD3B651D6D51}"/>
              </a:ext>
            </a:extLst>
          </p:cNvPr>
          <p:cNvSpPr>
            <a:spLocks noGrp="1"/>
          </p:cNvSpPr>
          <p:nvPr>
            <p:ph type="sldNum" sz="quarter" idx="12"/>
          </p:nvPr>
        </p:nvSpPr>
        <p:spPr/>
        <p:txBody>
          <a:bodyPr/>
          <a:lstStyle>
            <a:lvl1pPr>
              <a:defRPr/>
            </a:lvl1pPr>
          </a:lstStyle>
          <a:p>
            <a:fld id="{005412B8-7FC7-4DDA-9D2E-57C163A6B859}" type="slidenum">
              <a:rPr lang="ro-RO" altLang="es-PE"/>
              <a:pPr/>
              <a:t>‹Nº›</a:t>
            </a:fld>
            <a:endParaRPr lang="ro-RO" altLang="es-PE"/>
          </a:p>
        </p:txBody>
      </p:sp>
    </p:spTree>
    <p:extLst>
      <p:ext uri="{BB962C8B-B14F-4D97-AF65-F5344CB8AC3E}">
        <p14:creationId xmlns:p14="http://schemas.microsoft.com/office/powerpoint/2010/main" val="233606588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3">
            <a:extLst>
              <a:ext uri="{FF2B5EF4-FFF2-40B4-BE49-F238E27FC236}">
                <a16:creationId xmlns:a16="http://schemas.microsoft.com/office/drawing/2014/main" id="{48F0C36A-3D4C-4CAE-A70A-DEA21A31E438}"/>
              </a:ext>
            </a:extLst>
          </p:cNvPr>
          <p:cNvSpPr>
            <a:spLocks noGrp="1"/>
          </p:cNvSpPr>
          <p:nvPr>
            <p:ph type="dt" sz="half" idx="10"/>
          </p:nvPr>
        </p:nvSpPr>
        <p:spPr/>
        <p:txBody>
          <a:bodyPr/>
          <a:lstStyle>
            <a:lvl1pPr>
              <a:defRPr/>
            </a:lvl1pPr>
          </a:lstStyle>
          <a:p>
            <a:pPr>
              <a:defRPr/>
            </a:pPr>
            <a:fld id="{296DB2F1-E571-4209-9C08-331D2F77F336}" type="datetime1">
              <a:rPr lang="en-US"/>
              <a:pPr>
                <a:defRPr/>
              </a:pPr>
              <a:t>9/14/2021</a:t>
            </a:fld>
            <a:endParaRPr lang="ro-RO"/>
          </a:p>
        </p:txBody>
      </p:sp>
      <p:sp>
        <p:nvSpPr>
          <p:cNvPr id="6" name="Footer Placeholder 4">
            <a:extLst>
              <a:ext uri="{FF2B5EF4-FFF2-40B4-BE49-F238E27FC236}">
                <a16:creationId xmlns:a16="http://schemas.microsoft.com/office/drawing/2014/main" id="{4CB891F8-98D4-4B04-8751-F90C0D80EDD1}"/>
              </a:ext>
            </a:extLst>
          </p:cNvPr>
          <p:cNvSpPr>
            <a:spLocks noGrp="1"/>
          </p:cNvSpPr>
          <p:nvPr>
            <p:ph type="ftr" sz="quarter" idx="11"/>
          </p:nvPr>
        </p:nvSpPr>
        <p:spPr/>
        <p:txBody>
          <a:bodyPr/>
          <a:lstStyle>
            <a:lvl1pPr>
              <a:defRPr/>
            </a:lvl1pPr>
          </a:lstStyle>
          <a:p>
            <a:pPr>
              <a:defRPr/>
            </a:pPr>
            <a:endParaRPr lang="ro-RO"/>
          </a:p>
        </p:txBody>
      </p:sp>
      <p:sp>
        <p:nvSpPr>
          <p:cNvPr id="7" name="Slide Number Placeholder 5">
            <a:extLst>
              <a:ext uri="{FF2B5EF4-FFF2-40B4-BE49-F238E27FC236}">
                <a16:creationId xmlns:a16="http://schemas.microsoft.com/office/drawing/2014/main" id="{CAD2D80B-CCCF-4BAE-82D8-83ABB504B4CC}"/>
              </a:ext>
            </a:extLst>
          </p:cNvPr>
          <p:cNvSpPr>
            <a:spLocks noGrp="1"/>
          </p:cNvSpPr>
          <p:nvPr>
            <p:ph type="sldNum" sz="quarter" idx="12"/>
          </p:nvPr>
        </p:nvSpPr>
        <p:spPr/>
        <p:txBody>
          <a:bodyPr/>
          <a:lstStyle>
            <a:lvl1pPr>
              <a:defRPr/>
            </a:lvl1pPr>
          </a:lstStyle>
          <a:p>
            <a:fld id="{CB07D11B-028C-4C74-B690-2DA2CC07931A}" type="slidenum">
              <a:rPr lang="ro-RO" altLang="es-PE"/>
              <a:pPr/>
              <a:t>‹Nº›</a:t>
            </a:fld>
            <a:endParaRPr lang="ro-RO" altLang="es-PE"/>
          </a:p>
        </p:txBody>
      </p:sp>
    </p:spTree>
    <p:extLst>
      <p:ext uri="{BB962C8B-B14F-4D97-AF65-F5344CB8AC3E}">
        <p14:creationId xmlns:p14="http://schemas.microsoft.com/office/powerpoint/2010/main" val="162623750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47595" y="2564904"/>
            <a:ext cx="8832981" cy="360040"/>
          </a:xfrm>
        </p:spPr>
        <p:txBody>
          <a:bodyPr>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2447595" y="2996952"/>
            <a:ext cx="4218880" cy="273630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6869675" y="2996952"/>
            <a:ext cx="4410901" cy="2736304"/>
          </a:xfrm>
        </p:spPr>
        <p:txBody>
          <a:bodyPr>
            <a:normAutofit/>
          </a:bodyPr>
          <a:lstStyle>
            <a:lvl1pPr>
              <a:defRPr sz="2400">
                <a:solidFill>
                  <a:schemeClr val="tx1"/>
                </a:solidFill>
              </a:defRPr>
            </a:lvl1pPr>
            <a:lvl2pPr>
              <a:defRPr sz="18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3058123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C8CDCEEC-4559-4E42-AF45-9F9FCF8AB971}"/>
              </a:ext>
            </a:extLst>
          </p:cNvPr>
          <p:cNvSpPr>
            <a:spLocks noGrp="1"/>
          </p:cNvSpPr>
          <p:nvPr>
            <p:ph type="dt" sz="half" idx="10"/>
          </p:nvPr>
        </p:nvSpPr>
        <p:spPr/>
        <p:txBody>
          <a:bodyPr/>
          <a:lstStyle>
            <a:lvl1pPr>
              <a:defRPr/>
            </a:lvl1pPr>
          </a:lstStyle>
          <a:p>
            <a:pPr>
              <a:defRPr/>
            </a:pPr>
            <a:fld id="{1186DD3F-B6F9-41AB-A0C1-9E47C0428869}" type="datetime1">
              <a:rPr lang="en-US"/>
              <a:pPr>
                <a:defRPr/>
              </a:pPr>
              <a:t>9/14/2021</a:t>
            </a:fld>
            <a:endParaRPr lang="ro-RO"/>
          </a:p>
        </p:txBody>
      </p:sp>
      <p:sp>
        <p:nvSpPr>
          <p:cNvPr id="5" name="Footer Placeholder 4">
            <a:extLst>
              <a:ext uri="{FF2B5EF4-FFF2-40B4-BE49-F238E27FC236}">
                <a16:creationId xmlns:a16="http://schemas.microsoft.com/office/drawing/2014/main" id="{F9C33EFE-5C85-4CC0-A599-B58502B2E635}"/>
              </a:ext>
            </a:extLst>
          </p:cNvPr>
          <p:cNvSpPr>
            <a:spLocks noGrp="1"/>
          </p:cNvSpPr>
          <p:nvPr>
            <p:ph type="ftr" sz="quarter" idx="11"/>
          </p:nvPr>
        </p:nvSpPr>
        <p:spPr/>
        <p:txBody>
          <a:bodyPr/>
          <a:lstStyle>
            <a:lvl1pPr>
              <a:defRPr/>
            </a:lvl1pPr>
          </a:lstStyle>
          <a:p>
            <a:pPr>
              <a:defRPr/>
            </a:pPr>
            <a:endParaRPr lang="ro-RO"/>
          </a:p>
        </p:txBody>
      </p:sp>
      <p:sp>
        <p:nvSpPr>
          <p:cNvPr id="6" name="Slide Number Placeholder 5">
            <a:extLst>
              <a:ext uri="{FF2B5EF4-FFF2-40B4-BE49-F238E27FC236}">
                <a16:creationId xmlns:a16="http://schemas.microsoft.com/office/drawing/2014/main" id="{82D97953-9A34-43AF-BDCD-069BD8102838}"/>
              </a:ext>
            </a:extLst>
          </p:cNvPr>
          <p:cNvSpPr>
            <a:spLocks noGrp="1"/>
          </p:cNvSpPr>
          <p:nvPr>
            <p:ph type="sldNum" sz="quarter" idx="12"/>
          </p:nvPr>
        </p:nvSpPr>
        <p:spPr/>
        <p:txBody>
          <a:bodyPr/>
          <a:lstStyle>
            <a:lvl1pPr>
              <a:defRPr/>
            </a:lvl1pPr>
          </a:lstStyle>
          <a:p>
            <a:fld id="{8A90D590-55E6-4F9F-948B-68929D3BAD5A}" type="slidenum">
              <a:rPr lang="ro-RO" altLang="es-PE"/>
              <a:pPr/>
              <a:t>‹Nº›</a:t>
            </a:fld>
            <a:endParaRPr lang="ro-RO" altLang="es-PE"/>
          </a:p>
        </p:txBody>
      </p:sp>
    </p:spTree>
    <p:extLst>
      <p:ext uri="{BB962C8B-B14F-4D97-AF65-F5344CB8AC3E}">
        <p14:creationId xmlns:p14="http://schemas.microsoft.com/office/powerpoint/2010/main" val="94101975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a:extLst>
              <a:ext uri="{FF2B5EF4-FFF2-40B4-BE49-F238E27FC236}">
                <a16:creationId xmlns:a16="http://schemas.microsoft.com/office/drawing/2014/main" id="{CDDB5BB0-9633-4AFD-AF40-234A1FDEE36B}"/>
              </a:ext>
            </a:extLst>
          </p:cNvPr>
          <p:cNvSpPr>
            <a:spLocks noGrp="1"/>
          </p:cNvSpPr>
          <p:nvPr>
            <p:ph type="dt" sz="half" idx="10"/>
          </p:nvPr>
        </p:nvSpPr>
        <p:spPr/>
        <p:txBody>
          <a:bodyPr/>
          <a:lstStyle>
            <a:lvl1pPr>
              <a:defRPr/>
            </a:lvl1pPr>
          </a:lstStyle>
          <a:p>
            <a:pPr>
              <a:defRPr/>
            </a:pPr>
            <a:fld id="{AAE5888F-2F66-4F89-B709-451EEA1DCDED}" type="datetime1">
              <a:rPr lang="en-US"/>
              <a:pPr>
                <a:defRPr/>
              </a:pPr>
              <a:t>9/14/2021</a:t>
            </a:fld>
            <a:endParaRPr lang="ro-RO"/>
          </a:p>
        </p:txBody>
      </p:sp>
      <p:sp>
        <p:nvSpPr>
          <p:cNvPr id="5" name="Footer Placeholder 4">
            <a:extLst>
              <a:ext uri="{FF2B5EF4-FFF2-40B4-BE49-F238E27FC236}">
                <a16:creationId xmlns:a16="http://schemas.microsoft.com/office/drawing/2014/main" id="{5461D43F-4E9C-429D-A1AA-B727ADCDD5DE}"/>
              </a:ext>
            </a:extLst>
          </p:cNvPr>
          <p:cNvSpPr>
            <a:spLocks noGrp="1"/>
          </p:cNvSpPr>
          <p:nvPr>
            <p:ph type="ftr" sz="quarter" idx="11"/>
          </p:nvPr>
        </p:nvSpPr>
        <p:spPr/>
        <p:txBody>
          <a:bodyPr/>
          <a:lstStyle>
            <a:lvl1pPr>
              <a:defRPr/>
            </a:lvl1pPr>
          </a:lstStyle>
          <a:p>
            <a:pPr>
              <a:defRPr/>
            </a:pPr>
            <a:endParaRPr lang="ro-RO"/>
          </a:p>
        </p:txBody>
      </p:sp>
      <p:sp>
        <p:nvSpPr>
          <p:cNvPr id="6" name="Slide Number Placeholder 5">
            <a:extLst>
              <a:ext uri="{FF2B5EF4-FFF2-40B4-BE49-F238E27FC236}">
                <a16:creationId xmlns:a16="http://schemas.microsoft.com/office/drawing/2014/main" id="{B49F32AA-A326-4B01-AB30-75DDE740F6CD}"/>
              </a:ext>
            </a:extLst>
          </p:cNvPr>
          <p:cNvSpPr>
            <a:spLocks noGrp="1"/>
          </p:cNvSpPr>
          <p:nvPr>
            <p:ph type="sldNum" sz="quarter" idx="12"/>
          </p:nvPr>
        </p:nvSpPr>
        <p:spPr/>
        <p:txBody>
          <a:bodyPr/>
          <a:lstStyle>
            <a:lvl1pPr>
              <a:defRPr/>
            </a:lvl1pPr>
          </a:lstStyle>
          <a:p>
            <a:fld id="{6D564AFD-62B3-4301-A892-1D65A9FB5A5A}" type="slidenum">
              <a:rPr lang="ro-RO" altLang="es-PE"/>
              <a:pPr/>
              <a:t>‹Nº›</a:t>
            </a:fld>
            <a:endParaRPr lang="ro-RO" altLang="es-PE"/>
          </a:p>
        </p:txBody>
      </p:sp>
    </p:spTree>
    <p:extLst>
      <p:ext uri="{BB962C8B-B14F-4D97-AF65-F5344CB8AC3E}">
        <p14:creationId xmlns:p14="http://schemas.microsoft.com/office/powerpoint/2010/main" val="424422096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246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4143106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0E7A0-D70C-411A-A010-C02745AF23C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C2AE4EB-2179-48A1-891C-8C72CB3AB0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5A7DE635-0EDA-41A0-801A-82BBD34D61D5}"/>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5" name="Marcador de pie de página 4">
            <a:extLst>
              <a:ext uri="{FF2B5EF4-FFF2-40B4-BE49-F238E27FC236}">
                <a16:creationId xmlns:a16="http://schemas.microsoft.com/office/drawing/2014/main" id="{CEE1E97F-87E4-44DA-84C0-EF171648A49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2A36B57-CDE4-456A-920D-4E8E6DD596EE}"/>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762346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FCBB25-B50D-4B96-B958-6BB7E656B6D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DEB1B46-E857-4A1C-906A-AB8F362ABB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ACD3350-13A0-409A-ADFA-7CD6717A47C5}"/>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5" name="Marcador de pie de página 4">
            <a:extLst>
              <a:ext uri="{FF2B5EF4-FFF2-40B4-BE49-F238E27FC236}">
                <a16:creationId xmlns:a16="http://schemas.microsoft.com/office/drawing/2014/main" id="{5E0E6CDA-4A33-447E-9577-BF800C35348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0B9A518-EE9A-42CA-96F3-12A63656D5F6}"/>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3025024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44B944-A1D3-4F6A-97E3-F197C0C3AA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7DDCDFE-E823-4F04-B777-A73ECF5E6A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C5CE10A-10EF-4A13-B144-DF095122DE54}"/>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5" name="Marcador de pie de página 4">
            <a:extLst>
              <a:ext uri="{FF2B5EF4-FFF2-40B4-BE49-F238E27FC236}">
                <a16:creationId xmlns:a16="http://schemas.microsoft.com/office/drawing/2014/main" id="{9501F375-056A-4C33-B578-A2E871DDDC3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6F4FC4A-2417-4C59-8AD6-DF3EB44E9867}"/>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2271404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769D1B-2212-46CC-A2EC-DC58A18E073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5B87485-B731-4F96-9B7A-FD57D7B8A10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39FD7DE8-9A1A-4EA7-843A-E8F2A61572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C106B53D-91D6-49E7-A14C-BA09D389B1C5}"/>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6" name="Marcador de pie de página 5">
            <a:extLst>
              <a:ext uri="{FF2B5EF4-FFF2-40B4-BE49-F238E27FC236}">
                <a16:creationId xmlns:a16="http://schemas.microsoft.com/office/drawing/2014/main" id="{CBB281F3-10B8-481C-A56E-662BC49A3FB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F921C97-35BD-4484-B1A8-BC953BB7152B}"/>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159811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66862-872F-41C7-9BC9-BE819B23F2B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3A7B786-F13F-4D12-B524-A822933C4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03DBA0-54B8-494A-A595-B5C34DD921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ECE944E7-60D6-41FC-8D6D-E9704CDD7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9243ACB-6FCC-4C5A-B38D-7A7E6675F4A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5B16502E-4B6D-4433-9992-DF9CB02DFDF0}"/>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8" name="Marcador de pie de página 7">
            <a:extLst>
              <a:ext uri="{FF2B5EF4-FFF2-40B4-BE49-F238E27FC236}">
                <a16:creationId xmlns:a16="http://schemas.microsoft.com/office/drawing/2014/main" id="{5ED37DB5-F96E-47F8-BDD4-C0F2F12B02D4}"/>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0FC83B0-B3C5-4DA6-9F92-2B1F14EB5184}"/>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3457877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3F32B6-124D-4FA7-A821-162ACEE1335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05BBCD3-BE06-4C82-A35D-51A44635A6D7}"/>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4" name="Marcador de pie de página 3">
            <a:extLst>
              <a:ext uri="{FF2B5EF4-FFF2-40B4-BE49-F238E27FC236}">
                <a16:creationId xmlns:a16="http://schemas.microsoft.com/office/drawing/2014/main" id="{7082DD0F-FD88-403C-83A9-8D1523795F01}"/>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68B17EE-E417-4D39-9F27-91AEBCCCC62C}"/>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148067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023659" y="2636912"/>
            <a:ext cx="3744416" cy="72008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023659" y="3429000"/>
            <a:ext cx="3644933"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6864085" y="2636912"/>
            <a:ext cx="3744416" cy="71177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865442" y="3429000"/>
            <a:ext cx="3743060"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6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41626882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65A918E-44D1-4B4C-8FC7-DFA4D0E48254}"/>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3" name="Marcador de pie de página 2">
            <a:extLst>
              <a:ext uri="{FF2B5EF4-FFF2-40B4-BE49-F238E27FC236}">
                <a16:creationId xmlns:a16="http://schemas.microsoft.com/office/drawing/2014/main" id="{023C94F7-FA3F-4DE2-9B70-C806A796CEEB}"/>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DFD36BF9-7699-4B7E-91E2-B2E073B68D1A}"/>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4179238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6F27CD-D542-49C5-9C8F-934C3644988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EBD1BC7-5A59-407C-BCFE-07CE2506E5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6B863F84-C49A-4588-9C34-B734BE8BC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91CD35-EE2A-438D-B190-E6BBE3AB01F1}"/>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6" name="Marcador de pie de página 5">
            <a:extLst>
              <a:ext uri="{FF2B5EF4-FFF2-40B4-BE49-F238E27FC236}">
                <a16:creationId xmlns:a16="http://schemas.microsoft.com/office/drawing/2014/main" id="{C8E13968-1BB1-47F2-8F9B-585D1E0D2E60}"/>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9FD55DD-B9A7-4D3B-994C-10E5EB17DC16}"/>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1674515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B3D25D-5812-47E9-8E30-757CBF689DD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07B070C-03C7-4548-97AF-1EA32C95B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2B525537-B492-4195-A12A-3B692474B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080E09F-9F6A-41FC-ADB9-319F6A21C1D4}"/>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6" name="Marcador de pie de página 5">
            <a:extLst>
              <a:ext uri="{FF2B5EF4-FFF2-40B4-BE49-F238E27FC236}">
                <a16:creationId xmlns:a16="http://schemas.microsoft.com/office/drawing/2014/main" id="{8E730D4B-2AB3-4299-8480-55576F7D326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AD8561C-5097-4857-B0BE-4D4FE3B93181}"/>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40523707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81B0E-0AC6-4B29-AB71-7096D113B98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2B0FFD2-29B4-4315-BFDA-83FA035582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C8E4E13E-7B13-4E97-8FF0-995567D0D6FD}"/>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5" name="Marcador de pie de página 4">
            <a:extLst>
              <a:ext uri="{FF2B5EF4-FFF2-40B4-BE49-F238E27FC236}">
                <a16:creationId xmlns:a16="http://schemas.microsoft.com/office/drawing/2014/main" id="{8D5FBADA-A6A3-4D0C-8641-07437699D4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E81E604-F5A3-4C80-BBEC-C461819E5506}"/>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398889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6BD30C-AF57-4654-81BD-D552D532647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05C3DF7-9A03-46DC-94E6-8D5CAFAD5BF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6558860-8067-4AC7-80C4-1731E50649A9}"/>
              </a:ext>
            </a:extLst>
          </p:cNvPr>
          <p:cNvSpPr>
            <a:spLocks noGrp="1"/>
          </p:cNvSpPr>
          <p:nvPr>
            <p:ph type="dt" sz="half" idx="10"/>
          </p:nvPr>
        </p:nvSpPr>
        <p:spPr/>
        <p:txBody>
          <a:bodyPr/>
          <a:lstStyle/>
          <a:p>
            <a:fld id="{7990285B-8A31-4A8B-B9E3-56833FDA676D}" type="datetimeFigureOut">
              <a:rPr lang="es-PE" smtClean="0"/>
              <a:t>14/09/2021</a:t>
            </a:fld>
            <a:endParaRPr lang="es-PE"/>
          </a:p>
        </p:txBody>
      </p:sp>
      <p:sp>
        <p:nvSpPr>
          <p:cNvPr id="5" name="Marcador de pie de página 4">
            <a:extLst>
              <a:ext uri="{FF2B5EF4-FFF2-40B4-BE49-F238E27FC236}">
                <a16:creationId xmlns:a16="http://schemas.microsoft.com/office/drawing/2014/main" id="{FBDADFEE-5E00-48C4-9F40-6B82F934A02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EDE8622-22B3-4342-BE6F-D847CB89E13C}"/>
              </a:ext>
            </a:extLst>
          </p:cNvPr>
          <p:cNvSpPr>
            <a:spLocks noGrp="1"/>
          </p:cNvSpPr>
          <p:nvPr>
            <p:ph type="sldNum" sz="quarter" idx="12"/>
          </p:nvPr>
        </p:nvSpPr>
        <p:spPr/>
        <p:txBody>
          <a:bodyPr/>
          <a:lstStyle/>
          <a:p>
            <a:fld id="{45891982-3DDB-47AD-8CF3-7E4AA6AE41C9}" type="slidenum">
              <a:rPr lang="es-PE" smtClean="0"/>
              <a:t>‹Nº›</a:t>
            </a:fld>
            <a:endParaRPr lang="es-PE"/>
          </a:p>
        </p:txBody>
      </p:sp>
    </p:spTree>
    <p:extLst>
      <p:ext uri="{BB962C8B-B14F-4D97-AF65-F5344CB8AC3E}">
        <p14:creationId xmlns:p14="http://schemas.microsoft.com/office/powerpoint/2010/main" val="3515917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11D7D0E-E8DB-4A41-9E2F-7605E005E4C6}" type="slidenum">
              <a:rPr lang="es-ES" smtClean="0"/>
              <a:pPr/>
              <a:t>‹Nº›</a:t>
            </a:fld>
            <a:endParaRPr lang="es-ES"/>
          </a:p>
        </p:txBody>
      </p:sp>
      <p:pic>
        <p:nvPicPr>
          <p:cNvPr id="7" name="10 Imagen" descr="PLANTILLAS PPT FINALES CON NUEVO LOGO-02.jpg"/>
          <p:cNvPicPr>
            <a:picLocks noChangeAspect="1"/>
          </p:cNvPicPr>
          <p:nvPr userDrawn="1"/>
        </p:nvPicPr>
        <p:blipFill>
          <a:blip r:embed="rId2" cstate="print"/>
          <a:stretch>
            <a:fillRect/>
          </a:stretch>
        </p:blipFill>
        <p:spPr>
          <a:xfrm>
            <a:off x="0" y="0"/>
            <a:ext cx="12192000" cy="6858000"/>
          </a:xfrm>
          <a:prstGeom prst="rect">
            <a:avLst/>
          </a:prstGeom>
        </p:spPr>
      </p:pic>
      <p:cxnSp>
        <p:nvCxnSpPr>
          <p:cNvPr id="8" name="7 Conector recto"/>
          <p:cNvCxnSpPr/>
          <p:nvPr userDrawn="1"/>
        </p:nvCxnSpPr>
        <p:spPr>
          <a:xfrm>
            <a:off x="5711957" y="5085184"/>
            <a:ext cx="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026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26446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426374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300912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3575014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99723" y="2420888"/>
            <a:ext cx="5280587" cy="1584176"/>
          </a:xfrm>
        </p:spPr>
        <p:txBody>
          <a:bodyPr/>
          <a:lstStyle>
            <a:lvl1pPr>
              <a:defRPr b="1">
                <a:solidFill>
                  <a:schemeClr val="tx1"/>
                </a:solidFill>
                <a:latin typeface="Tahoma" pitchFamily="34" charset="0"/>
                <a:ea typeface="Tahoma" pitchFamily="34" charset="0"/>
                <a:cs typeface="Tahoma" pitchFamily="34" charset="0"/>
              </a:defRPr>
            </a:lvl1pPr>
          </a:lstStyle>
          <a:p>
            <a:r>
              <a:rPr lang="es-ES"/>
              <a:t>Haga clic para modificar el estilo de título del patrón</a:t>
            </a:r>
            <a:endParaRPr lang="es-ES" dirty="0"/>
          </a:p>
        </p:txBody>
      </p:sp>
      <p:sp>
        <p:nvSpPr>
          <p:cNvPr id="3" name="2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555803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947260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48182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34243782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810416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476490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6283102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023659" y="2636912"/>
            <a:ext cx="3744416" cy="72008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3023659" y="3429000"/>
            <a:ext cx="3644933"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6864085" y="2636912"/>
            <a:ext cx="3744416" cy="71177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865442" y="3429000"/>
            <a:ext cx="3743060"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6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108204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985476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89905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255575" y="2780928"/>
            <a:ext cx="3840427" cy="742404"/>
          </a:xfrm>
        </p:spPr>
        <p:txBody>
          <a:bodyPr anchor="b"/>
          <a:lstStyle>
            <a:lvl1pPr algn="l">
              <a:defRPr sz="2000" b="1">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6288021" y="2564905"/>
            <a:ext cx="5294379" cy="345638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2255573" y="3645025"/>
            <a:ext cx="3840427" cy="237626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84376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463819" y="5301208"/>
            <a:ext cx="5952661" cy="566738"/>
          </a:xfrm>
        </p:spPr>
        <p:txBody>
          <a:bodyPr anchor="b"/>
          <a:lstStyle>
            <a:lvl1pPr algn="l">
              <a:defRPr sz="2000" b="1">
                <a:solidFill>
                  <a:schemeClr val="tx1"/>
                </a:solidFill>
              </a:defRPr>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4463819" y="1844824"/>
            <a:ext cx="5952661" cy="33843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4463819" y="5805264"/>
            <a:ext cx="5952661" cy="365918"/>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90201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3023659" y="2492896"/>
            <a:ext cx="8572533" cy="580926"/>
          </a:xfrm>
        </p:spPr>
        <p:txBody>
          <a:bodyPr>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3023659" y="3212977"/>
            <a:ext cx="8558741" cy="2913187"/>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75753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vmlDrawing" Target="../drawings/vmlDrawing2.vml"/><Relationship Id="rId17" Type="http://schemas.openxmlformats.org/officeDocument/2006/relationships/image" Target="../media/image3.jpeg"/><Relationship Id="rId2" Type="http://schemas.openxmlformats.org/officeDocument/2006/relationships/slideLayout" Target="../slideLayouts/slideLayout12.xml"/><Relationship Id="rId16" Type="http://schemas.openxmlformats.org/officeDocument/2006/relationships/image" Target="../media/image5.e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oleObject" Target="../embeddings/oleObject2.bin"/><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id="{03017AB9-F110-400A-B55A-9DC1FDED6C3C}"/>
              </a:ext>
            </a:extLst>
          </p:cNvPr>
          <p:cNvGraphicFramePr>
            <a:graphicFrameLocks noChangeAspect="1"/>
          </p:cNvGraphicFramePr>
          <p:nvPr userDrawn="1">
            <p:custDataLst>
              <p:tags r:id="rId13"/>
            </p:custDataLst>
            <p:extLst>
              <p:ext uri="{D42A27DB-BD31-4B8C-83A1-F6EECF244321}">
                <p14:modId xmlns:p14="http://schemas.microsoft.com/office/powerpoint/2010/main" val="3790098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7" name="Diapositiva de think-cell" r:id="rId15" imgW="421" imgH="423" progId="TCLayout.ActiveDocument.1">
                  <p:embed/>
                </p:oleObj>
              </mc:Choice>
              <mc:Fallback>
                <p:oleObj name="Diapositiva de think-cell" r:id="rId15" imgW="421" imgH="423" progId="TCLayout.ActiveDocument.1">
                  <p:embed/>
                  <p:pic>
                    <p:nvPicPr>
                      <p:cNvPr id="8" name="Objeto 7" hidden="1">
                        <a:extLst>
                          <a:ext uri="{FF2B5EF4-FFF2-40B4-BE49-F238E27FC236}">
                            <a16:creationId xmlns:a16="http://schemas.microsoft.com/office/drawing/2014/main" id="{03017AB9-F110-400A-B55A-9DC1FDED6C3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9" name="8 Imagen" descr="PLANTILLAS PPT FINALES CON NUEVO LOGO-04.jpg"/>
          <p:cNvPicPr>
            <a:picLocks noChangeAspect="1"/>
          </p:cNvPicPr>
          <p:nvPr/>
        </p:nvPicPr>
        <p:blipFill>
          <a:blip r:embed="rId17" cstate="print"/>
          <a:stretch>
            <a:fillRect/>
          </a:stretch>
        </p:blipFill>
        <p:spPr>
          <a:xfrm>
            <a:off x="0" y="0"/>
            <a:ext cx="12192000" cy="6858000"/>
          </a:xfrm>
          <a:prstGeom prst="rect">
            <a:avLst/>
          </a:prstGeom>
        </p:spPr>
      </p:pic>
      <p:sp>
        <p:nvSpPr>
          <p:cNvPr id="2" name="1 Marcador de título"/>
          <p:cNvSpPr>
            <a:spLocks noGrp="1"/>
          </p:cNvSpPr>
          <p:nvPr>
            <p:ph type="title"/>
          </p:nvPr>
        </p:nvSpPr>
        <p:spPr>
          <a:xfrm>
            <a:off x="3503712" y="2636912"/>
            <a:ext cx="8092480" cy="576064"/>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3503712" y="3356993"/>
            <a:ext cx="8078688" cy="2769171"/>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7D0E-E8DB-4A41-9E2F-7605E005E4C6}" type="slidenum">
              <a:rPr lang="es-ES" smtClean="0"/>
              <a:pPr/>
              <a:t>‹Nº›</a:t>
            </a:fld>
            <a:endParaRPr lang="es-ES"/>
          </a:p>
        </p:txBody>
      </p:sp>
    </p:spTree>
    <p:extLst>
      <p:ext uri="{BB962C8B-B14F-4D97-AF65-F5344CB8AC3E}">
        <p14:creationId xmlns:p14="http://schemas.microsoft.com/office/powerpoint/2010/main" val="3749993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graphicFrame>
        <p:nvGraphicFramePr>
          <p:cNvPr id="8" name="Objeto 7" hidden="1">
            <a:extLst>
              <a:ext uri="{FF2B5EF4-FFF2-40B4-BE49-F238E27FC236}">
                <a16:creationId xmlns:a16="http://schemas.microsoft.com/office/drawing/2014/main" id="{9CBD571C-044F-4844-BE16-71A0AEFB049C}"/>
              </a:ext>
            </a:extLst>
          </p:cNvPr>
          <p:cNvGraphicFramePr>
            <a:graphicFrameLocks noChangeAspect="1"/>
          </p:cNvGraphicFramePr>
          <p:nvPr userDrawn="1">
            <p:custDataLst>
              <p:tags r:id="rId1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1" name="Diapositiva de think-cell" r:id="rId15" imgW="399" imgH="401" progId="TCLayout.ActiveDocument.1">
                  <p:embed/>
                </p:oleObj>
              </mc:Choice>
              <mc:Fallback>
                <p:oleObj name="Diapositiva de think-cell" r:id="rId15" imgW="399" imgH="401" progId="TCLayout.ActiveDocument.1">
                  <p:embed/>
                  <p:pic>
                    <p:nvPicPr>
                      <p:cNvPr id="8" name="Objeto 7" hidden="1">
                        <a:extLst>
                          <a:ext uri="{FF2B5EF4-FFF2-40B4-BE49-F238E27FC236}">
                            <a16:creationId xmlns:a16="http://schemas.microsoft.com/office/drawing/2014/main" id="{9CBD571C-044F-4844-BE16-71A0AEFB049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9" name="8 Imagen" descr="PLANTILLAS PPT FINALES CON NUEVO LOGO-04.jpg"/>
          <p:cNvPicPr>
            <a:picLocks noChangeAspect="1"/>
          </p:cNvPicPr>
          <p:nvPr/>
        </p:nvPicPr>
        <p:blipFill>
          <a:blip r:embed="rId17" cstate="print"/>
          <a:stretch>
            <a:fillRect/>
          </a:stretch>
        </p:blipFill>
        <p:spPr>
          <a:xfrm>
            <a:off x="0" y="0"/>
            <a:ext cx="12192000" cy="6858000"/>
          </a:xfrm>
          <a:prstGeom prst="rect">
            <a:avLst/>
          </a:prstGeom>
        </p:spPr>
      </p:pic>
      <p:sp>
        <p:nvSpPr>
          <p:cNvPr id="2" name="1 Marcador de título"/>
          <p:cNvSpPr>
            <a:spLocks noGrp="1"/>
          </p:cNvSpPr>
          <p:nvPr>
            <p:ph type="title"/>
          </p:nvPr>
        </p:nvSpPr>
        <p:spPr>
          <a:xfrm>
            <a:off x="3503712" y="2636912"/>
            <a:ext cx="8092480" cy="576064"/>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3503712" y="3356993"/>
            <a:ext cx="8078688" cy="2769171"/>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FDEC-8BA7-4214-8ECC-71B555B60C7E}" type="datetimeFigureOut">
              <a:rPr lang="es-ES" smtClean="0"/>
              <a:pPr/>
              <a:t>14/09/2021</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7D0E-E8DB-4A41-9E2F-7605E005E4C6}" type="slidenum">
              <a:rPr lang="es-ES" smtClean="0"/>
              <a:pPr/>
              <a:t>‹Nº›</a:t>
            </a:fld>
            <a:endParaRPr lang="es-ES"/>
          </a:p>
        </p:txBody>
      </p:sp>
    </p:spTree>
    <p:extLst>
      <p:ext uri="{BB962C8B-B14F-4D97-AF65-F5344CB8AC3E}">
        <p14:creationId xmlns:p14="http://schemas.microsoft.com/office/powerpoint/2010/main" val="2332970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390FF4-432E-4B08-9705-2CCF16F2C43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x-none"/>
              <a:t>Haga clic para modificar el estilo de título del patrón</a:t>
            </a:r>
            <a:endParaRPr lang="en-US" altLang="x-none"/>
          </a:p>
        </p:txBody>
      </p:sp>
      <p:sp>
        <p:nvSpPr>
          <p:cNvPr id="1027" name="Text Placeholder 2">
            <a:extLst>
              <a:ext uri="{FF2B5EF4-FFF2-40B4-BE49-F238E27FC236}">
                <a16:creationId xmlns:a16="http://schemas.microsoft.com/office/drawing/2014/main" id="{07436E92-2EF1-49BD-8C91-D8E5BB29BD0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x-none"/>
              <a:t>Editar el estilo de texto del patrón</a:t>
            </a:r>
          </a:p>
          <a:p>
            <a:pPr lvl="1"/>
            <a:r>
              <a:rPr lang="es-ES" altLang="x-none"/>
              <a:t>Segundo nivel</a:t>
            </a:r>
          </a:p>
          <a:p>
            <a:pPr lvl="2"/>
            <a:r>
              <a:rPr lang="es-ES" altLang="x-none"/>
              <a:t>Tercer nivel</a:t>
            </a:r>
          </a:p>
          <a:p>
            <a:pPr lvl="3"/>
            <a:r>
              <a:rPr lang="es-ES" altLang="x-none"/>
              <a:t>Cuarto nivel</a:t>
            </a:r>
          </a:p>
          <a:p>
            <a:pPr lvl="4"/>
            <a:r>
              <a:rPr lang="es-ES" altLang="x-none"/>
              <a:t>Quinto nivel</a:t>
            </a:r>
            <a:endParaRPr lang="en-US" altLang="x-none"/>
          </a:p>
        </p:txBody>
      </p:sp>
      <p:sp>
        <p:nvSpPr>
          <p:cNvPr id="4" name="Date Placeholder 3">
            <a:extLst>
              <a:ext uri="{FF2B5EF4-FFF2-40B4-BE49-F238E27FC236}">
                <a16:creationId xmlns:a16="http://schemas.microsoft.com/office/drawing/2014/main" id="{7A2187F6-52EF-415F-9C2C-DC19C218DF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4F44D4-E9EF-465F-AC19-9416A8EDB59E}" type="datetime1">
              <a:rPr lang="en-US"/>
              <a:pPr>
                <a:defRPr/>
              </a:pPr>
              <a:t>9/14/2021</a:t>
            </a:fld>
            <a:endParaRPr lang="ro-RO"/>
          </a:p>
        </p:txBody>
      </p:sp>
      <p:sp>
        <p:nvSpPr>
          <p:cNvPr id="5" name="Footer Placeholder 4">
            <a:extLst>
              <a:ext uri="{FF2B5EF4-FFF2-40B4-BE49-F238E27FC236}">
                <a16:creationId xmlns:a16="http://schemas.microsoft.com/office/drawing/2014/main" id="{2CC63B3D-A661-4A44-B370-5B8F495BAD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o-RO"/>
          </a:p>
        </p:txBody>
      </p:sp>
      <p:sp>
        <p:nvSpPr>
          <p:cNvPr id="6" name="Slide Number Placeholder 5">
            <a:extLst>
              <a:ext uri="{FF2B5EF4-FFF2-40B4-BE49-F238E27FC236}">
                <a16:creationId xmlns:a16="http://schemas.microsoft.com/office/drawing/2014/main" id="{25940C14-DAE0-46AD-8709-229141DE2E3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E630DBC-C72C-470C-B035-6EBC002D435F}" type="slidenum">
              <a:rPr lang="ro-RO" altLang="es-PE"/>
              <a:pPr/>
              <a:t>‹Nº›</a:t>
            </a:fld>
            <a:endParaRPr lang="ro-RO" altLang="es-PE"/>
          </a:p>
        </p:txBody>
      </p:sp>
    </p:spTree>
    <p:extLst>
      <p:ext uri="{BB962C8B-B14F-4D97-AF65-F5344CB8AC3E}">
        <p14:creationId xmlns:p14="http://schemas.microsoft.com/office/powerpoint/2010/main" val="308979536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C5ECC8-2C98-48E5-B181-0B9BD914A5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CB29815-A7AC-4F5F-BE97-ECBC63D2BB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FE49B21-3A4A-4F92-AE59-87578ACA6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90285B-8A31-4A8B-B9E3-56833FDA676D}" type="datetimeFigureOut">
              <a:rPr lang="es-PE" smtClean="0"/>
              <a:t>14/09/2021</a:t>
            </a:fld>
            <a:endParaRPr lang="es-PE"/>
          </a:p>
        </p:txBody>
      </p:sp>
      <p:sp>
        <p:nvSpPr>
          <p:cNvPr id="5" name="Marcador de pie de página 4">
            <a:extLst>
              <a:ext uri="{FF2B5EF4-FFF2-40B4-BE49-F238E27FC236}">
                <a16:creationId xmlns:a16="http://schemas.microsoft.com/office/drawing/2014/main" id="{5640F64D-9362-4AC4-B441-1ECBFDB5D5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80238F32-CE82-4ED7-B117-44542B294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91982-3DDB-47AD-8CF3-7E4AA6AE41C9}" type="slidenum">
              <a:rPr lang="es-PE" smtClean="0"/>
              <a:t>‹Nº›</a:t>
            </a:fld>
            <a:endParaRPr lang="es-PE"/>
          </a:p>
        </p:txBody>
      </p:sp>
    </p:spTree>
    <p:extLst>
      <p:ext uri="{BB962C8B-B14F-4D97-AF65-F5344CB8AC3E}">
        <p14:creationId xmlns:p14="http://schemas.microsoft.com/office/powerpoint/2010/main" val="31930052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FDEC-8BA7-4214-8ECC-71B555B60C7E}" type="datetimeFigureOut">
              <a:rPr lang="es-ES" smtClean="0"/>
              <a:pPr/>
              <a:t>14/09/2021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7D0E-E8DB-4A41-9E2F-7605E005E4C6}" type="slidenum">
              <a:rPr lang="es-ES" smtClean="0"/>
              <a:pPr/>
              <a:t>‹Nº›</a:t>
            </a:fld>
            <a:endParaRPr lang="es-ES"/>
          </a:p>
        </p:txBody>
      </p:sp>
    </p:spTree>
    <p:extLst>
      <p:ext uri="{BB962C8B-B14F-4D97-AF65-F5344CB8AC3E}">
        <p14:creationId xmlns:p14="http://schemas.microsoft.com/office/powerpoint/2010/main" val="38224763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3.png"/><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51.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image" Target="../media/image50.jpeg"/><Relationship Id="rId1" Type="http://schemas.openxmlformats.org/officeDocument/2006/relationships/slideLayout" Target="../slideLayouts/slideLayout5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51.xml"/><Relationship Id="rId6" Type="http://schemas.openxmlformats.org/officeDocument/2006/relationships/image" Target="../media/image48.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image" Target="../media/image63.jpg"/><Relationship Id="rId1" Type="http://schemas.openxmlformats.org/officeDocument/2006/relationships/slideLayout" Target="../slideLayouts/slideLayout15.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65.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hdphoto" Target="../media/hdphoto6.wdp"/><Relationship Id="rId18" Type="http://schemas.openxmlformats.org/officeDocument/2006/relationships/image" Target="../media/image73.png"/><Relationship Id="rId26" Type="http://schemas.openxmlformats.org/officeDocument/2006/relationships/image" Target="../media/image13.png"/><Relationship Id="rId3" Type="http://schemas.openxmlformats.org/officeDocument/2006/relationships/image" Target="../media/image63.jpg"/><Relationship Id="rId21" Type="http://schemas.openxmlformats.org/officeDocument/2006/relationships/image" Target="../media/image75.png"/><Relationship Id="rId7" Type="http://schemas.openxmlformats.org/officeDocument/2006/relationships/diagramColors" Target="../diagrams/colors1.xml"/><Relationship Id="rId12" Type="http://schemas.openxmlformats.org/officeDocument/2006/relationships/image" Target="../media/image70.png"/><Relationship Id="rId17" Type="http://schemas.microsoft.com/office/2007/relationships/hdphoto" Target="../media/hdphoto8.wdp"/><Relationship Id="rId25" Type="http://schemas.microsoft.com/office/2007/relationships/hdphoto" Target="../media/hdphoto11.wdp"/><Relationship Id="rId2" Type="http://schemas.openxmlformats.org/officeDocument/2006/relationships/notesSlide" Target="../notesSlides/notesSlide4.xml"/><Relationship Id="rId16" Type="http://schemas.openxmlformats.org/officeDocument/2006/relationships/image" Target="../media/image72.png"/><Relationship Id="rId20" Type="http://schemas.microsoft.com/office/2007/relationships/hdphoto" Target="../media/hdphoto9.wdp"/><Relationship Id="rId1" Type="http://schemas.openxmlformats.org/officeDocument/2006/relationships/slideLayout" Target="../slideLayouts/slideLayout15.xml"/><Relationship Id="rId6" Type="http://schemas.openxmlformats.org/officeDocument/2006/relationships/diagramQuickStyle" Target="../diagrams/quickStyle1.xml"/><Relationship Id="rId11" Type="http://schemas.openxmlformats.org/officeDocument/2006/relationships/image" Target="../media/image69.png"/><Relationship Id="rId24" Type="http://schemas.openxmlformats.org/officeDocument/2006/relationships/image" Target="../media/image77.png"/><Relationship Id="rId5" Type="http://schemas.openxmlformats.org/officeDocument/2006/relationships/diagramLayout" Target="../diagrams/layout1.xml"/><Relationship Id="rId15" Type="http://schemas.microsoft.com/office/2007/relationships/hdphoto" Target="../media/hdphoto7.wdp"/><Relationship Id="rId23" Type="http://schemas.openxmlformats.org/officeDocument/2006/relationships/image" Target="../media/image76.png"/><Relationship Id="rId10" Type="http://schemas.microsoft.com/office/2007/relationships/hdphoto" Target="../media/hdphoto5.wdp"/><Relationship Id="rId19" Type="http://schemas.openxmlformats.org/officeDocument/2006/relationships/image" Target="../media/image74.png"/><Relationship Id="rId4" Type="http://schemas.openxmlformats.org/officeDocument/2006/relationships/diagramData" Target="../diagrams/data1.xml"/><Relationship Id="rId9" Type="http://schemas.openxmlformats.org/officeDocument/2006/relationships/image" Target="../media/image68.png"/><Relationship Id="rId14" Type="http://schemas.openxmlformats.org/officeDocument/2006/relationships/image" Target="../media/image71.png"/><Relationship Id="rId22"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63.jpg"/><Relationship Id="rId7" Type="http://schemas.microsoft.com/office/2007/relationships/hdphoto" Target="../media/hdphoto7.wdp"/><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71.png"/><Relationship Id="rId5" Type="http://schemas.microsoft.com/office/2007/relationships/hdphoto" Target="../media/hdphoto6.wdp"/><Relationship Id="rId10" Type="http://schemas.openxmlformats.org/officeDocument/2006/relationships/image" Target="../media/image13.png"/><Relationship Id="rId4" Type="http://schemas.openxmlformats.org/officeDocument/2006/relationships/image" Target="../media/image70.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63.jpg"/><Relationship Id="rId1" Type="http://schemas.openxmlformats.org/officeDocument/2006/relationships/slideLayout" Target="../slideLayouts/slideLayout15.xml"/><Relationship Id="rId6" Type="http://schemas.openxmlformats.org/officeDocument/2006/relationships/image" Target="../media/image13.png"/><Relationship Id="rId5" Type="http://schemas.microsoft.com/office/2007/relationships/hdphoto" Target="../media/hdphoto11.wdp"/><Relationship Id="rId4" Type="http://schemas.openxmlformats.org/officeDocument/2006/relationships/image" Target="../media/image77.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3.png"/><Relationship Id="rId7" Type="http://schemas.microsoft.com/office/2007/relationships/hdphoto" Target="../media/hdphoto10.wdp"/><Relationship Id="rId2" Type="http://schemas.openxmlformats.org/officeDocument/2006/relationships/image" Target="../media/image63.jpg"/><Relationship Id="rId1" Type="http://schemas.openxmlformats.org/officeDocument/2006/relationships/slideLayout" Target="../slideLayouts/slideLayout15.xml"/><Relationship Id="rId6" Type="http://schemas.openxmlformats.org/officeDocument/2006/relationships/image" Target="../media/image75.png"/><Relationship Id="rId5" Type="http://schemas.microsoft.com/office/2007/relationships/hdphoto" Target="../media/hdphoto13.wdp"/><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3.png"/><Relationship Id="rId7" Type="http://schemas.microsoft.com/office/2007/relationships/hdphoto" Target="../media/hdphoto10.wdp"/><Relationship Id="rId2" Type="http://schemas.openxmlformats.org/officeDocument/2006/relationships/image" Target="../media/image63.jpg"/><Relationship Id="rId1" Type="http://schemas.openxmlformats.org/officeDocument/2006/relationships/slideLayout" Target="../slideLayouts/slideLayout15.xml"/><Relationship Id="rId6" Type="http://schemas.openxmlformats.org/officeDocument/2006/relationships/image" Target="../media/image75.png"/><Relationship Id="rId5" Type="http://schemas.microsoft.com/office/2007/relationships/hdphoto" Target="../media/hdphoto13.wdp"/><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3.jpg"/><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69.png"/><Relationship Id="rId4" Type="http://schemas.microsoft.com/office/2007/relationships/hdphoto" Target="../media/hdphoto5.wdp"/></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image" Target="../media/image80.png"/></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3.png"/><Relationship Id="rId7" Type="http://schemas.openxmlformats.org/officeDocument/2006/relationships/diagramColors" Target="../diagrams/colors4.xml"/><Relationship Id="rId2" Type="http://schemas.openxmlformats.org/officeDocument/2006/relationships/image" Target="../media/image63.jpg"/><Relationship Id="rId1" Type="http://schemas.openxmlformats.org/officeDocument/2006/relationships/slideLayout" Target="../slideLayouts/slideLayout1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image" Target="../media/image63.jpg"/><Relationship Id="rId1" Type="http://schemas.openxmlformats.org/officeDocument/2006/relationships/slideLayout" Target="../slideLayouts/slideLayout1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chart" Target="../charts/char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image" Target="../media/image83.emf"/></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image" Target="../media/image84.emf"/></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jpg"/><Relationship Id="rId1" Type="http://schemas.openxmlformats.org/officeDocument/2006/relationships/slideLayout" Target="../slideLayouts/slideLayout15.xml"/><Relationship Id="rId5" Type="http://schemas.openxmlformats.org/officeDocument/2006/relationships/image" Target="../media/image85.png"/><Relationship Id="rId4" Type="http://schemas.microsoft.com/office/2014/relationships/chartEx" Target="../charts/chartEx1.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3.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3.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13"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chart" Target="../charts/chart4.xml"/><Relationship Id="rId12"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chart" Target="../charts/chart3.xml"/><Relationship Id="rId11" Type="http://schemas.openxmlformats.org/officeDocument/2006/relationships/image" Target="../media/image16.png"/><Relationship Id="rId5" Type="http://schemas.openxmlformats.org/officeDocument/2006/relationships/chart" Target="../charts/chart2.xml"/><Relationship Id="rId10" Type="http://schemas.openxmlformats.org/officeDocument/2006/relationships/image" Target="../media/image15.png"/><Relationship Id="rId4" Type="http://schemas.openxmlformats.org/officeDocument/2006/relationships/chart" Target="../charts/chart1.xml"/><Relationship Id="rId9" Type="http://schemas.openxmlformats.org/officeDocument/2006/relationships/chart" Target="../charts/chart6.xml"/><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3.jp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1103684"/>
            <a:ext cx="3519751" cy="1245195"/>
          </a:xfrm>
          <a:prstGeom prst="rect">
            <a:avLst/>
          </a:prstGeom>
        </p:spPr>
      </p:pic>
      <p:sp>
        <p:nvSpPr>
          <p:cNvPr id="10" name="Rectángulo 9"/>
          <p:cNvSpPr/>
          <p:nvPr/>
        </p:nvSpPr>
        <p:spPr>
          <a:xfrm>
            <a:off x="7771077" y="4437112"/>
            <a:ext cx="576064" cy="72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n 10" descr="IMAGOTIPO HORIZONTAL PEB 2021">
            <a:extLst>
              <a:ext uri="{FF2B5EF4-FFF2-40B4-BE49-F238E27FC236}">
                <a16:creationId xmlns:a16="http://schemas.microsoft.com/office/drawing/2014/main" id="{4A1B5366-7C7B-4F7D-ACE5-8F7913A381B1}"/>
              </a:ext>
            </a:extLst>
          </p:cNvPr>
          <p:cNvPicPr/>
          <p:nvPr/>
        </p:nvPicPr>
        <p:blipFill>
          <a:blip r:embed="rId4" cstate="print">
            <a:extLst>
              <a:ext uri="{28A0092B-C50C-407E-A947-70E740481C1C}">
                <a14:useLocalDpi xmlns:a14="http://schemas.microsoft.com/office/drawing/2010/main" val="0"/>
              </a:ext>
            </a:extLst>
          </a:blip>
          <a:srcRect l="21161" t="29153" r="18147" b="27586"/>
          <a:stretch>
            <a:fillRect/>
          </a:stretch>
        </p:blipFill>
        <p:spPr bwMode="auto">
          <a:xfrm>
            <a:off x="336873" y="188640"/>
            <a:ext cx="1581150" cy="628650"/>
          </a:xfrm>
          <a:prstGeom prst="rect">
            <a:avLst/>
          </a:prstGeom>
          <a:noFill/>
        </p:spPr>
      </p:pic>
      <p:sp>
        <p:nvSpPr>
          <p:cNvPr id="12" name="Rectángulo 11">
            <a:extLst>
              <a:ext uri="{FF2B5EF4-FFF2-40B4-BE49-F238E27FC236}">
                <a16:creationId xmlns:a16="http://schemas.microsoft.com/office/drawing/2014/main" id="{D3D2C2C8-89B4-44D2-B2B5-78FF60B3DE44}"/>
              </a:ext>
            </a:extLst>
          </p:cNvPr>
          <p:cNvSpPr/>
          <p:nvPr/>
        </p:nvSpPr>
        <p:spPr>
          <a:xfrm>
            <a:off x="7608168" y="404664"/>
            <a:ext cx="4705200" cy="615553"/>
          </a:xfrm>
          <a:prstGeom prst="rect">
            <a:avLst/>
          </a:prstGeom>
        </p:spPr>
        <p:txBody>
          <a:bodyPr wrap="square">
            <a:spAutoFit/>
          </a:bodyPr>
          <a:lstStyle/>
          <a:p>
            <a:pPr algn="ctr"/>
            <a:endParaRPr lang="es-PE" sz="1000" b="1" dirty="0">
              <a:solidFill>
                <a:schemeClr val="bg1"/>
              </a:solidFill>
              <a:latin typeface="+mj-lt"/>
              <a:ea typeface="MS Mincho"/>
              <a:cs typeface="Times New Roman" panose="02020603050405020304" pitchFamily="18" charset="0"/>
            </a:endParaRPr>
          </a:p>
          <a:p>
            <a:pPr algn="ctr"/>
            <a:r>
              <a:rPr lang="es-ES_tradnl" sz="1200" b="1" i="1" dirty="0">
                <a:solidFill>
                  <a:schemeClr val="bg1"/>
                </a:solidFill>
                <a:latin typeface="Arial Narrow" panose="020B0606020202030204" pitchFamily="34" charset="0"/>
                <a:ea typeface="MS Mincho"/>
                <a:cs typeface="Times New Roman" panose="02020603050405020304" pitchFamily="18" charset="0"/>
              </a:rPr>
              <a:t>“Decenio de la Igualdad de la oportunidad para las mujeres y hombres”</a:t>
            </a:r>
          </a:p>
          <a:p>
            <a:pPr algn="ctr"/>
            <a:r>
              <a:rPr lang="es-ES_tradnl" sz="1200" b="1" i="1" dirty="0">
                <a:solidFill>
                  <a:schemeClr val="bg1"/>
                </a:solidFill>
                <a:latin typeface="Arial Narrow" panose="020B0606020202030204" pitchFamily="34" charset="0"/>
                <a:ea typeface="MS Mincho"/>
                <a:cs typeface="Times New Roman" panose="02020603050405020304" pitchFamily="18" charset="0"/>
              </a:rPr>
              <a:t>“Año del Bicentenario del Perú: 200 años de independencia”</a:t>
            </a:r>
            <a:endParaRPr lang="es-PE" sz="1200" b="1" dirty="0">
              <a:solidFill>
                <a:schemeClr val="bg1"/>
              </a:solidFill>
              <a:effectLst/>
              <a:latin typeface="Arial Narrow" panose="020B0606020202030204" pitchFamily="34" charset="0"/>
              <a:ea typeface="MS Mincho"/>
              <a:cs typeface="Times New Roman" panose="02020603050405020304" pitchFamily="18" charset="0"/>
            </a:endParaRPr>
          </a:p>
        </p:txBody>
      </p:sp>
      <p:sp>
        <p:nvSpPr>
          <p:cNvPr id="14" name="CuadroTexto 13">
            <a:extLst>
              <a:ext uri="{FF2B5EF4-FFF2-40B4-BE49-F238E27FC236}">
                <a16:creationId xmlns:a16="http://schemas.microsoft.com/office/drawing/2014/main" id="{4441641C-E808-448A-B56C-4D3A44C76B54}"/>
              </a:ext>
            </a:extLst>
          </p:cNvPr>
          <p:cNvSpPr txBox="1"/>
          <p:nvPr/>
        </p:nvSpPr>
        <p:spPr>
          <a:xfrm>
            <a:off x="6885650" y="5992004"/>
            <a:ext cx="2922981" cy="307777"/>
          </a:xfrm>
          <a:prstGeom prst="rect">
            <a:avLst/>
          </a:prstGeom>
          <a:noFill/>
        </p:spPr>
        <p:txBody>
          <a:bodyPr wrap="square" rtlCol="0">
            <a:spAutoFit/>
          </a:bodyPr>
          <a:lstStyle/>
          <a:p>
            <a:pPr algn="ctr"/>
            <a:r>
              <a:rPr lang="es-PE" sz="1400" b="1" dirty="0">
                <a:solidFill>
                  <a:schemeClr val="bg1"/>
                </a:solidFill>
                <a:latin typeface="Tahoma" panose="020B0604030504040204" pitchFamily="34" charset="0"/>
                <a:ea typeface="Tahoma" panose="020B0604030504040204" pitchFamily="34" charset="0"/>
                <a:cs typeface="Tahoma" panose="020B0604030504040204" pitchFamily="34" charset="0"/>
              </a:rPr>
              <a:t>Lima, 14 de Setiembre 2021</a:t>
            </a:r>
          </a:p>
        </p:txBody>
      </p:sp>
      <p:sp>
        <p:nvSpPr>
          <p:cNvPr id="17" name="Заголовок 1"/>
          <p:cNvSpPr txBox="1">
            <a:spLocks/>
          </p:cNvSpPr>
          <p:nvPr/>
        </p:nvSpPr>
        <p:spPr>
          <a:xfrm>
            <a:off x="4727846" y="2855254"/>
            <a:ext cx="7238587" cy="1369790"/>
          </a:xfrm>
          <a:prstGeom prst="rect">
            <a:avLst/>
          </a:prstGeom>
        </p:spPr>
        <p:txBody>
          <a:bodyPr vert="horz" lIns="91440" tIns="45720" rIns="91440" bIns="45720" rtlCol="0" anchor="ctr">
            <a:noAutofit/>
          </a:bodyPr>
          <a:lstStyle>
            <a:defPPr>
              <a:defRPr lang="es-ES"/>
            </a:defPPr>
            <a:lvl1pPr algn="ctr">
              <a:spcBef>
                <a:spcPct val="0"/>
              </a:spcBef>
              <a:buNone/>
              <a:tabLst>
                <a:tab pos="3641725" algn="l"/>
                <a:tab pos="5645150" algn="l"/>
              </a:tabLst>
              <a:defRPr sz="2800" b="1">
                <a:solidFill>
                  <a:schemeClr val="bg1"/>
                </a:solidFill>
                <a:effectLst>
                  <a:outerShdw blurRad="38100" dist="38100" dir="2700000" algn="tl">
                    <a:srgbClr val="000000">
                      <a:alpha val="43137"/>
                    </a:srgbClr>
                  </a:outerShdw>
                </a:effectLst>
                <a:latin typeface="Tahoma" panose="020B0604030504040204" pitchFamily="34" charset="0"/>
                <a:ea typeface="Tahoma" pitchFamily="34" charset="0"/>
                <a:cs typeface="Tahoma" panose="020B0604030504040204" pitchFamily="34" charset="0"/>
              </a:defRPr>
            </a:lvl1pPr>
          </a:lstStyle>
          <a:p>
            <a:r>
              <a:rPr lang="es-PE" sz="2400" dirty="0">
                <a:effectLst>
                  <a:glow rad="101600">
                    <a:schemeClr val="accent1">
                      <a:satMod val="175000"/>
                      <a:alpha val="40000"/>
                    </a:schemeClr>
                  </a:glow>
                  <a:outerShdw blurRad="38100" dist="38100" dir="2700000" algn="tl">
                    <a:srgbClr val="000000">
                      <a:alpha val="43137"/>
                    </a:srgbClr>
                  </a:outerShdw>
                </a:effectLst>
              </a:rPr>
              <a:t>Presentación ante la Comisión de Salud y Población del Congreso de la República</a:t>
            </a:r>
            <a:endParaRPr lang="ru-RU" sz="2400" dirty="0">
              <a:effectLst>
                <a:glow rad="101600">
                  <a:schemeClr val="accent1">
                    <a:satMod val="175000"/>
                    <a:alpha val="40000"/>
                  </a:schemeClr>
                </a:glow>
                <a:outerShdw blurRad="38100" dist="38100" dir="2700000" algn="tl">
                  <a:srgbClr val="000000">
                    <a:alpha val="43137"/>
                  </a:srgbClr>
                </a:outerShdw>
              </a:effectLst>
            </a:endParaRPr>
          </a:p>
        </p:txBody>
      </p:sp>
      <p:sp>
        <p:nvSpPr>
          <p:cNvPr id="13" name="1 Título">
            <a:extLst>
              <a:ext uri="{FF2B5EF4-FFF2-40B4-BE49-F238E27FC236}">
                <a16:creationId xmlns:a16="http://schemas.microsoft.com/office/drawing/2014/main" id="{2873B46F-9B81-45C5-98B5-9B555F17498F}"/>
              </a:ext>
            </a:extLst>
          </p:cNvPr>
          <p:cNvSpPr txBox="1">
            <a:spLocks/>
          </p:cNvSpPr>
          <p:nvPr/>
        </p:nvSpPr>
        <p:spPr bwMode="auto">
          <a:xfrm>
            <a:off x="5447928" y="4688632"/>
            <a:ext cx="5545337" cy="879235"/>
          </a:xfrm>
          <a:prstGeom prst="rect">
            <a:avLst/>
          </a:prstGeom>
        </p:spPr>
        <p:txBody>
          <a:bodyPr anchor="ctr">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 sz="2400" b="1" i="0" u="none" strike="noStrike" kern="15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Dr. Mario Carhuapoma Yance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 sz="1600" i="0" u="none" strike="noStrike" kern="15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Presidente Ejecutivo </a:t>
            </a:r>
          </a:p>
          <a:p>
            <a:pPr marL="0" marR="0" lvl="0" indent="0" algn="ctr" defTabSz="914400" rtl="0" eaLnBrk="1" fontAlgn="auto" latinLnBrk="0" hangingPunct="1">
              <a:lnSpc>
                <a:spcPct val="110000"/>
              </a:lnSpc>
              <a:spcBef>
                <a:spcPts val="0"/>
              </a:spcBef>
              <a:spcAft>
                <a:spcPts val="0"/>
              </a:spcAft>
              <a:buClrTx/>
              <a:buSzTx/>
              <a:buFontTx/>
              <a:buNone/>
              <a:tabLst/>
              <a:defRPr/>
            </a:pPr>
            <a:r>
              <a:rPr kumimoji="0" lang="es-ES" sz="1600"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Seguro Social de Salud – ESSALUD</a:t>
            </a:r>
            <a:endParaRPr kumimoji="0" lang="es-PE" sz="1600" i="0" u="none" strike="noStrike" kern="15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16358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 name="Rectángulo 9"/>
          <p:cNvSpPr/>
          <p:nvPr/>
        </p:nvSpPr>
        <p:spPr>
          <a:xfrm>
            <a:off x="5591944" y="4869160"/>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5591944" y="2132856"/>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6018" y="5877272"/>
            <a:ext cx="2686050" cy="838200"/>
          </a:xfrm>
          <a:prstGeom prst="rect">
            <a:avLst/>
          </a:prstGeom>
        </p:spPr>
      </p:pic>
      <p:sp>
        <p:nvSpPr>
          <p:cNvPr id="9" name="Заголовок 3"/>
          <p:cNvSpPr txBox="1">
            <a:spLocks/>
          </p:cNvSpPr>
          <p:nvPr/>
        </p:nvSpPr>
        <p:spPr>
          <a:xfrm>
            <a:off x="911424" y="908720"/>
            <a:ext cx="10729192" cy="5112567"/>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baseline="0" dirty="0">
                <a:solidFill>
                  <a:schemeClr val="bg2"/>
                </a:solidFill>
                <a:latin typeface="Roboto Black" charset="0"/>
                <a:ea typeface="Roboto Black" charset="0"/>
                <a:cs typeface="Roboto Black" charset="0"/>
              </a:defRPr>
            </a:lvl1pPr>
          </a:lstStyle>
          <a:p>
            <a:pPr algn="ctr"/>
            <a:endParaRPr lang="es-PE" sz="44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PE" sz="4400" dirty="0" smtClean="0">
                <a:solidFill>
                  <a:schemeClr val="tx1"/>
                </a:solidFill>
                <a:latin typeface="Tahoma" panose="020B0604030504040204" pitchFamily="34" charset="0"/>
                <a:ea typeface="Tahoma" panose="020B0604030504040204" pitchFamily="34" charset="0"/>
                <a:cs typeface="Tahoma" panose="020B0604030504040204" pitchFamily="34" charset="0"/>
              </a:rPr>
              <a:t>Sección 2</a:t>
            </a:r>
          </a:p>
          <a:p>
            <a:pPr algn="ctr"/>
            <a:endParaRPr lang="es-PE"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s-PE"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Acciones priorizadas: </a:t>
            </a:r>
          </a:p>
          <a:p>
            <a:endParaRPr lang="es-PE" sz="280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514350" indent="-514350">
              <a:buFont typeface="+mj-lt"/>
              <a:buAutoNum type="arabicPeriod"/>
            </a:pPr>
            <a:r>
              <a:rPr lang="es-PE"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ELABORACION Y APROBACION DEL PLAN DE RESPUESTA ANTE LA TERCERA OLA (ARTICULADO CON MINSA)</a:t>
            </a:r>
          </a:p>
          <a:p>
            <a:pPr marL="514350" indent="-514350">
              <a:buFont typeface="+mj-lt"/>
              <a:buAutoNum type="arabicPeriod"/>
            </a:pPr>
            <a:r>
              <a:rPr lang="es-PE" sz="2800" dirty="0" smtClean="0">
                <a:solidFill>
                  <a:schemeClr val="tx1"/>
                </a:solidFill>
                <a:latin typeface="Tahoma" panose="020B0604030504040204" pitchFamily="34" charset="0"/>
                <a:ea typeface="Tahoma" panose="020B0604030504040204" pitchFamily="34" charset="0"/>
                <a:cs typeface="Tahoma" panose="020B0604030504040204" pitchFamily="34" charset="0"/>
              </a:rPr>
              <a:t>ELABORACION Y PRIORIZACION DE LINIAMIENTOS DE POLITICA DE ESSALUD 2021 - 2025</a:t>
            </a:r>
            <a:endParaRPr lang="es-PE"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28146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upo 22"/>
          <p:cNvGrpSpPr/>
          <p:nvPr/>
        </p:nvGrpSpPr>
        <p:grpSpPr>
          <a:xfrm>
            <a:off x="5011264" y="828359"/>
            <a:ext cx="6583743" cy="5820662"/>
            <a:chOff x="932674" y="1553949"/>
            <a:chExt cx="5756152" cy="5088992"/>
          </a:xfrm>
        </p:grpSpPr>
        <p:pic>
          <p:nvPicPr>
            <p:cNvPr id="2" name="Imagen 1"/>
            <p:cNvPicPr>
              <a:picLocks noChangeAspect="1"/>
            </p:cNvPicPr>
            <p:nvPr/>
          </p:nvPicPr>
          <p:blipFill>
            <a:blip r:embed="rId3"/>
            <a:stretch>
              <a:fillRect/>
            </a:stretch>
          </p:blipFill>
          <p:spPr>
            <a:xfrm>
              <a:off x="2112789" y="1553949"/>
              <a:ext cx="3624355" cy="5088992"/>
            </a:xfrm>
            <a:prstGeom prst="rect">
              <a:avLst/>
            </a:prstGeom>
          </p:spPr>
        </p:pic>
        <p:sp>
          <p:nvSpPr>
            <p:cNvPr id="13"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063241" y="4724109"/>
              <a:ext cx="1964397" cy="450267"/>
            </a:xfrm>
            <a:prstGeom prst="roundRect">
              <a:avLst/>
            </a:prstGeom>
            <a:solidFill>
              <a:schemeClr val="accent1">
                <a:lumMod val="20000"/>
                <a:lumOff val="80000"/>
              </a:schemeClr>
            </a:solidFill>
            <a:ln>
              <a:solidFill>
                <a:srgbClr val="009BDE"/>
              </a:solid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Canta Callao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San Juan de Miraflores  </a:t>
              </a:r>
            </a:p>
          </p:txBody>
        </p:sp>
        <p:cxnSp>
          <p:nvCxnSpPr>
            <p:cNvPr id="35" name="Conector recto 34"/>
            <p:cNvCxnSpPr>
              <a:stCxn id="34" idx="3"/>
            </p:cNvCxnSpPr>
            <p:nvPr/>
          </p:nvCxnSpPr>
          <p:spPr>
            <a:xfrm flipV="1">
              <a:off x="2563118" y="3836741"/>
              <a:ext cx="411447" cy="3306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a:stCxn id="46" idx="3"/>
            </p:cNvCxnSpPr>
            <p:nvPr/>
          </p:nvCxnSpPr>
          <p:spPr>
            <a:xfrm flipV="1">
              <a:off x="3208764" y="5037239"/>
              <a:ext cx="284708" cy="56181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Conector recto 39"/>
            <p:cNvCxnSpPr>
              <a:endCxn id="143" idx="2"/>
            </p:cNvCxnSpPr>
            <p:nvPr/>
          </p:nvCxnSpPr>
          <p:spPr>
            <a:xfrm flipV="1">
              <a:off x="3063493" y="2142281"/>
              <a:ext cx="606625" cy="815712"/>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Conector recto 40"/>
            <p:cNvCxnSpPr>
              <a:stCxn id="13" idx="3"/>
            </p:cNvCxnSpPr>
            <p:nvPr/>
          </p:nvCxnSpPr>
          <p:spPr>
            <a:xfrm flipV="1">
              <a:off x="3027638" y="4919740"/>
              <a:ext cx="473875" cy="29503"/>
            </a:xfrm>
            <a:prstGeom prst="line">
              <a:avLst/>
            </a:prstGeom>
            <a:ln w="95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6"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776280" y="5363411"/>
              <a:ext cx="1432484" cy="471278"/>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a:t>
              </a:r>
              <a:r>
                <a:rPr kumimoji="0" lang="es-PE" sz="1100" b="0" i="0" u="none" strike="noStrike" kern="1200" cap="none" spc="0" normalizeH="0" baseline="0" noProof="0" dirty="0" err="1">
                  <a:ln>
                    <a:noFill/>
                  </a:ln>
                  <a:solidFill>
                    <a:prstClr val="black"/>
                  </a:solidFill>
                  <a:effectLst/>
                  <a:uLnTx/>
                  <a:uFillTx/>
                  <a:latin typeface="Calibri" panose="020F0502020204030204"/>
                  <a:ea typeface="+mn-ea"/>
                  <a:cs typeface="+mn-cs"/>
                </a:rPr>
                <a:t>Manchay</a:t>
              </a: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52" name="Conector recto 51"/>
            <p:cNvCxnSpPr>
              <a:stCxn id="51" idx="3"/>
            </p:cNvCxnSpPr>
            <p:nvPr/>
          </p:nvCxnSpPr>
          <p:spPr>
            <a:xfrm>
              <a:off x="2172208" y="2683009"/>
              <a:ext cx="231009" cy="60945"/>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Conector recto 54"/>
            <p:cNvCxnSpPr>
              <a:endCxn id="80" idx="1"/>
            </p:cNvCxnSpPr>
            <p:nvPr/>
          </p:nvCxnSpPr>
          <p:spPr>
            <a:xfrm>
              <a:off x="4199992" y="5434773"/>
              <a:ext cx="1309315" cy="930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5450995" y="4444305"/>
              <a:ext cx="1144320" cy="464962"/>
            </a:xfrm>
            <a:prstGeom prst="roundRect">
              <a:avLst/>
            </a:prstGeom>
            <a:solidFill>
              <a:schemeClr val="accent1">
                <a:lumMod val="20000"/>
                <a:lumOff val="80000"/>
              </a:schemeClr>
            </a:solidFill>
            <a:ln>
              <a:solidFill>
                <a:srgbClr val="009BDE"/>
              </a:solid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Jauja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0" name="Conector recto 59"/>
            <p:cNvCxnSpPr>
              <a:endCxn id="59" idx="1"/>
            </p:cNvCxnSpPr>
            <p:nvPr/>
          </p:nvCxnSpPr>
          <p:spPr>
            <a:xfrm flipV="1">
              <a:off x="4115851" y="4676786"/>
              <a:ext cx="1335144" cy="4732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5509307" y="5204635"/>
              <a:ext cx="1179519" cy="478889"/>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Andahuaylas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2"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309428" y="1680439"/>
              <a:ext cx="1550737" cy="415499"/>
            </a:xfrm>
            <a:prstGeom prst="roundRect">
              <a:avLst/>
            </a:prstGeom>
            <a:solidFill>
              <a:schemeClr val="accent1">
                <a:lumMod val="20000"/>
                <a:lumOff val="80000"/>
              </a:schemeClr>
            </a:solidFill>
            <a:ln>
              <a:solidFill>
                <a:srgbClr val="009BDE"/>
              </a:solid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Chota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a:t>
              </a:r>
              <a:r>
                <a:rPr kumimoji="0" lang="es-PE" sz="1100" b="0" i="0" u="none" strike="noStrike" kern="1200" cap="none" spc="0" normalizeH="0" baseline="0" noProof="0" dirty="0" err="1">
                  <a:ln>
                    <a:noFill/>
                  </a:ln>
                  <a:solidFill>
                    <a:prstClr val="black"/>
                  </a:solidFill>
                  <a:effectLst/>
                  <a:uLnTx/>
                  <a:uFillTx/>
                  <a:latin typeface="Calibri" panose="020F0502020204030204"/>
                  <a:ea typeface="+mn-ea"/>
                  <a:cs typeface="+mn-cs"/>
                </a:rPr>
                <a:t>Cutervo</a:t>
              </a: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43"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2982440" y="1679703"/>
              <a:ext cx="1375355" cy="462578"/>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Chachapoyas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44" name="Conector recto 143"/>
            <p:cNvCxnSpPr>
              <a:endCxn id="145" idx="1"/>
            </p:cNvCxnSpPr>
            <p:nvPr/>
          </p:nvCxnSpPr>
          <p:spPr>
            <a:xfrm>
              <a:off x="3776153" y="2916624"/>
              <a:ext cx="1330998" cy="139927"/>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5"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5107151" y="2842686"/>
              <a:ext cx="1120195" cy="427728"/>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Yurimaguas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148" name="Conector recto 147"/>
            <p:cNvCxnSpPr>
              <a:endCxn id="149" idx="1"/>
            </p:cNvCxnSpPr>
            <p:nvPr/>
          </p:nvCxnSpPr>
          <p:spPr>
            <a:xfrm>
              <a:off x="3493472" y="3609273"/>
              <a:ext cx="1148896" cy="134681"/>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9"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4642368" y="3533168"/>
              <a:ext cx="1240145" cy="42157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Juanjui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ángulo redondeado 2"/>
            <p:cNvSpPr/>
            <p:nvPr/>
          </p:nvSpPr>
          <p:spPr>
            <a:xfrm>
              <a:off x="2089947" y="2441026"/>
              <a:ext cx="562697" cy="1257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932674" y="2449394"/>
              <a:ext cx="1239534" cy="467230"/>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a:t>
              </a:r>
              <a:r>
                <a:rPr kumimoji="0" lang="es-PE" sz="1100" b="0" i="0" u="none" strike="noStrike" kern="1200" cap="none" spc="0" normalizeH="0" baseline="0" noProof="0" dirty="0" err="1">
                  <a:ln>
                    <a:noFill/>
                  </a:ln>
                  <a:solidFill>
                    <a:prstClr val="black"/>
                  </a:solidFill>
                  <a:effectLst/>
                  <a:uLnTx/>
                  <a:uFillTx/>
                  <a:latin typeface="Calibri" panose="020F0502020204030204"/>
                  <a:ea typeface="+mn-ea"/>
                  <a:cs typeface="+mn-cs"/>
                </a:rPr>
                <a:t>Zarumilla</a:t>
              </a: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ángulo redondeado 42"/>
            <p:cNvSpPr/>
            <p:nvPr/>
          </p:nvSpPr>
          <p:spPr>
            <a:xfrm>
              <a:off x="2029941" y="3459589"/>
              <a:ext cx="562697" cy="1257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165448" y="3219551"/>
              <a:ext cx="1101918" cy="480075"/>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Ferreñafe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2" name="Conector recto 41"/>
            <p:cNvCxnSpPr>
              <a:stCxn id="37" idx="3"/>
            </p:cNvCxnSpPr>
            <p:nvPr/>
          </p:nvCxnSpPr>
          <p:spPr>
            <a:xfrm flipV="1">
              <a:off x="2267366" y="3452085"/>
              <a:ext cx="383610" cy="7504"/>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Rectángulo redondeado 43"/>
            <p:cNvSpPr/>
            <p:nvPr/>
          </p:nvSpPr>
          <p:spPr>
            <a:xfrm>
              <a:off x="2175430" y="3762517"/>
              <a:ext cx="562697" cy="12578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243138" y="3969672"/>
              <a:ext cx="1319980" cy="395432"/>
            </a:xfrm>
            <a:prstGeom prst="roundRect">
              <a:avLst/>
            </a:prstGeom>
            <a:solidFill>
              <a:schemeClr val="accent1">
                <a:lumMod val="20000"/>
                <a:lumOff val="80000"/>
              </a:schemeClr>
            </a:solidFill>
            <a:ln>
              <a:solidFill>
                <a:srgbClr val="009BDE"/>
              </a:solid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rPr>
                <a:t>HCM Chao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35" name="Conector recto 134"/>
            <p:cNvCxnSpPr>
              <a:endCxn id="132" idx="2"/>
            </p:cNvCxnSpPr>
            <p:nvPr/>
          </p:nvCxnSpPr>
          <p:spPr>
            <a:xfrm flipH="1" flipV="1">
              <a:off x="2084797" y="2095938"/>
              <a:ext cx="821706" cy="129392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Google Shape;148;g594e923712_0_112">
            <a:extLst>
              <a:ext uri="{FF2B5EF4-FFF2-40B4-BE49-F238E27FC236}">
                <a16:creationId xmlns:a16="http://schemas.microsoft.com/office/drawing/2014/main" id="{4FDADABC-1519-AE45-B29C-67B4817ACF1F}"/>
              </a:ext>
            </a:extLst>
          </p:cNvPr>
          <p:cNvSpPr/>
          <p:nvPr/>
        </p:nvSpPr>
        <p:spPr>
          <a:xfrm>
            <a:off x="1003358" y="1090259"/>
            <a:ext cx="602977" cy="34485"/>
          </a:xfrm>
          <a:prstGeom prst="rect">
            <a:avLst/>
          </a:prstGeom>
          <a:solidFill>
            <a:srgbClr val="0D3996"/>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8" name="CuadroTexto 47">
            <a:extLst>
              <a:ext uri="{FF2B5EF4-FFF2-40B4-BE49-F238E27FC236}">
                <a16:creationId xmlns:a16="http://schemas.microsoft.com/office/drawing/2014/main" id="{13C79504-3706-0A48-B302-BBCA68A52A7E}"/>
              </a:ext>
            </a:extLst>
          </p:cNvPr>
          <p:cNvSpPr txBox="1"/>
          <p:nvPr/>
        </p:nvSpPr>
        <p:spPr>
          <a:xfrm>
            <a:off x="917503" y="334975"/>
            <a:ext cx="7851124" cy="464230"/>
          </a:xfrm>
          <a:prstGeom prst="rect">
            <a:avLst/>
          </a:prstGeom>
          <a:noFill/>
        </p:spPr>
        <p:txBody>
          <a:bodyPr wrap="none" rtlCol="0">
            <a:spAutoFit/>
          </a:bodyPr>
          <a:lstStyle/>
          <a:p>
            <a:pPr marL="0" marR="0" lvl="0" indent="0" algn="l" defTabSz="914400" rtl="0" eaLnBrk="1" fontAlgn="auto" latinLnBrk="0" hangingPunct="1">
              <a:lnSpc>
                <a:spcPts val="2900"/>
              </a:lnSpc>
              <a:spcBef>
                <a:spcPts val="0"/>
              </a:spcBef>
              <a:spcAft>
                <a:spcPts val="0"/>
              </a:spcAft>
              <a:buClrTx/>
              <a:buSzTx/>
              <a:buFontTx/>
              <a:buNone/>
              <a:tabLst/>
              <a:defRPr/>
            </a:pPr>
            <a:r>
              <a:rPr kumimoji="0" lang="es-PE" sz="36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Calibri"/>
                <a:sym typeface="Calibri"/>
              </a:rPr>
              <a:t>CIERRE</a:t>
            </a:r>
            <a:r>
              <a:rPr kumimoji="0" lang="es-PE" sz="3600" b="1" i="0" u="none" strike="noStrike" kern="1200" cap="none" spc="0" normalizeH="0" noProof="0" dirty="0" smtClean="0">
                <a:ln>
                  <a:noFill/>
                </a:ln>
                <a:solidFill>
                  <a:srgbClr val="5B9BD5">
                    <a:lumMod val="50000"/>
                  </a:srgbClr>
                </a:solidFill>
                <a:effectLst/>
                <a:uLnTx/>
                <a:uFillTx/>
                <a:latin typeface="Calibri" panose="020F0502020204030204"/>
                <a:ea typeface="+mn-ea"/>
                <a:cs typeface="Calibri"/>
                <a:sym typeface="Calibri"/>
              </a:rPr>
              <a:t> DE BRECHAS POR EMERGENCIA: </a:t>
            </a:r>
            <a:endParaRPr kumimoji="0" lang="es-PE" sz="3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endParaRPr>
          </a:p>
        </p:txBody>
      </p:sp>
      <p:grpSp>
        <p:nvGrpSpPr>
          <p:cNvPr id="22" name="Grupo 21"/>
          <p:cNvGrpSpPr/>
          <p:nvPr/>
        </p:nvGrpSpPr>
        <p:grpSpPr>
          <a:xfrm>
            <a:off x="9169309" y="392502"/>
            <a:ext cx="2714526" cy="1334930"/>
            <a:chOff x="9205719" y="492210"/>
            <a:chExt cx="2714526" cy="1334930"/>
          </a:xfrm>
        </p:grpSpPr>
        <p:sp>
          <p:nvSpPr>
            <p:cNvPr id="62" name="Elipse 61">
              <a:hlinkClick r:id="" action="ppaction://noaction"/>
              <a:extLst>
                <a:ext uri="{FF2B5EF4-FFF2-40B4-BE49-F238E27FC236}">
                  <a16:creationId xmlns:a16="http://schemas.microsoft.com/office/drawing/2014/main" id="{22EF28D3-6925-144D-8610-8840CF303531}"/>
                </a:ext>
              </a:extLst>
            </p:cNvPr>
            <p:cNvSpPr/>
            <p:nvPr/>
          </p:nvSpPr>
          <p:spPr>
            <a:xfrm>
              <a:off x="9826923" y="492210"/>
              <a:ext cx="1323117" cy="132311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3" name="CuadroTexto 62">
              <a:extLst>
                <a:ext uri="{FF2B5EF4-FFF2-40B4-BE49-F238E27FC236}">
                  <a16:creationId xmlns:a16="http://schemas.microsoft.com/office/drawing/2014/main" id="{703F2715-344E-6C4A-A223-A6760CA3D41F}"/>
                </a:ext>
              </a:extLst>
            </p:cNvPr>
            <p:cNvSpPr txBox="1"/>
            <p:nvPr/>
          </p:nvSpPr>
          <p:spPr>
            <a:xfrm>
              <a:off x="9205719" y="521218"/>
              <a:ext cx="2714526" cy="797719"/>
            </a:xfrm>
            <a:prstGeom prst="rect">
              <a:avLst/>
            </a:prstGeom>
            <a:noFill/>
          </p:spPr>
          <p:txBody>
            <a:bodyPr wrap="none" rtlCol="0">
              <a:spAutoFit/>
            </a:bodyPr>
            <a:lstStyle/>
            <a:p>
              <a:pPr marL="0" marR="0" lvl="0" indent="0" algn="ctr" defTabSz="914400" rtl="0" eaLnBrk="1" fontAlgn="auto" latinLnBrk="0" hangingPunct="1">
                <a:lnSpc>
                  <a:spcPts val="26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13 hospitales</a:t>
              </a:r>
            </a:p>
            <a:p>
              <a:pPr marL="0" marR="0" lvl="0" indent="0" algn="ctr" defTabSz="914400" rtl="0" eaLnBrk="1" fontAlgn="auto" latinLnBrk="0" hangingPunct="1">
                <a:lnSpc>
                  <a:spcPts val="2600"/>
                </a:lnSpc>
                <a:spcBef>
                  <a:spcPts val="0"/>
                </a:spcBef>
                <a:spcAft>
                  <a:spcPts val="0"/>
                </a:spcAft>
                <a:buClrTx/>
                <a:buSzTx/>
                <a:buFontTx/>
                <a:buNone/>
                <a:tabLst/>
                <a:defRPr/>
              </a:pPr>
              <a:r>
                <a:rPr kumimoji="0" lang="es-PE" sz="36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modulares</a:t>
              </a:r>
            </a:p>
          </p:txBody>
        </p:sp>
        <p:sp>
          <p:nvSpPr>
            <p:cNvPr id="64" name="CuadroTexto 63">
              <a:extLst>
                <a:ext uri="{FF2B5EF4-FFF2-40B4-BE49-F238E27FC236}">
                  <a16:creationId xmlns:a16="http://schemas.microsoft.com/office/drawing/2014/main" id="{6DF76BFE-8E03-9543-B44B-99C5A0F06CD9}"/>
                </a:ext>
              </a:extLst>
            </p:cNvPr>
            <p:cNvSpPr txBox="1"/>
            <p:nvPr/>
          </p:nvSpPr>
          <p:spPr>
            <a:xfrm>
              <a:off x="9513829" y="1365475"/>
              <a:ext cx="194930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s-PE" sz="2400" b="1" i="0" u="none" strike="noStrike" kern="1200" cap="none" spc="0" normalizeH="0" baseline="0" noProof="0" dirty="0">
                  <a:ln>
                    <a:noFill/>
                  </a:ln>
                  <a:solidFill>
                    <a:prstClr val="black"/>
                  </a:solidFill>
                  <a:effectLst/>
                  <a:uLnTx/>
                  <a:uFillTx/>
                  <a:latin typeface="Calibri" panose="020F0502020204030204"/>
                  <a:ea typeface="+mn-ea"/>
                  <a:cs typeface="+mn-cs"/>
                </a:rPr>
                <a:t>798 camas</a:t>
              </a:r>
              <a:r>
                <a:rPr kumimoji="0" lang="es-PE" sz="16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grpSp>
        <p:nvGrpSpPr>
          <p:cNvPr id="72" name="Grupo 71"/>
          <p:cNvGrpSpPr/>
          <p:nvPr/>
        </p:nvGrpSpPr>
        <p:grpSpPr>
          <a:xfrm>
            <a:off x="6152613" y="6094845"/>
            <a:ext cx="2311374" cy="486569"/>
            <a:chOff x="1555421" y="6120344"/>
            <a:chExt cx="2311374" cy="486569"/>
          </a:xfrm>
        </p:grpSpPr>
        <p:sp>
          <p:nvSpPr>
            <p:cNvPr id="75"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2780885" y="6413499"/>
              <a:ext cx="193113" cy="145785"/>
            </a:xfrm>
            <a:prstGeom prst="roundRect">
              <a:avLst/>
            </a:prstGeom>
            <a:solidFill>
              <a:schemeClr val="accent1">
                <a:lumMod val="20000"/>
                <a:lumOff val="80000"/>
              </a:schemeClr>
            </a:solidFill>
            <a:ln>
              <a:solidFill>
                <a:srgbClr val="009BDE"/>
              </a:solid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802228" y="6365870"/>
              <a:ext cx="874620" cy="24104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EN PROCESO</a:t>
              </a:r>
            </a:p>
          </p:txBody>
        </p:sp>
        <p:sp>
          <p:nvSpPr>
            <p:cNvPr id="77"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590125" y="6413499"/>
              <a:ext cx="193113" cy="145785"/>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2992175" y="6407455"/>
              <a:ext cx="874620" cy="157872"/>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00" b="0" i="0" u="none" strike="noStrike" kern="1200" cap="none" spc="0" normalizeH="0" baseline="0" noProof="0" dirty="0">
                  <a:ln>
                    <a:noFill/>
                  </a:ln>
                  <a:solidFill>
                    <a:prstClr val="black"/>
                  </a:solidFill>
                  <a:effectLst/>
                  <a:uLnTx/>
                  <a:uFillTx/>
                  <a:latin typeface="Calibri" panose="020F0502020204030204"/>
                  <a:ea typeface="+mn-ea"/>
                  <a:cs typeface="+mn-cs"/>
                </a:rPr>
                <a:t>En OBRA</a:t>
              </a:r>
            </a:p>
          </p:txBody>
        </p:sp>
        <p:sp>
          <p:nvSpPr>
            <p:cNvPr id="79" name="Rectángulo redondeado 23">
              <a:hlinkClick r:id="" action="ppaction://noaction"/>
              <a:extLst>
                <a:ext uri="{FF2B5EF4-FFF2-40B4-BE49-F238E27FC236}">
                  <a16:creationId xmlns:a16="http://schemas.microsoft.com/office/drawing/2014/main" id="{AF0587D0-41EA-4C9A-9CDC-E41F62A7E0BF}"/>
                </a:ext>
              </a:extLst>
            </p:cNvPr>
            <p:cNvSpPr/>
            <p:nvPr/>
          </p:nvSpPr>
          <p:spPr>
            <a:xfrm>
              <a:off x="1555421" y="6120344"/>
              <a:ext cx="538376" cy="183133"/>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900" b="1" i="0" u="none" strike="noStrike" kern="1200" cap="none" spc="0" normalizeH="0" baseline="0" noProof="0" dirty="0">
                  <a:ln>
                    <a:noFill/>
                  </a:ln>
                  <a:solidFill>
                    <a:prstClr val="black"/>
                  </a:solidFill>
                  <a:effectLst/>
                  <a:uLnTx/>
                  <a:uFillTx/>
                  <a:latin typeface="Calibri" panose="020F0502020204030204"/>
                  <a:ea typeface="+mn-ea"/>
                  <a:cs typeface="+mn-cs"/>
                </a:rPr>
                <a:t>LEYENDA</a:t>
              </a:r>
            </a:p>
          </p:txBody>
        </p:sp>
      </p:grpSp>
      <p:sp>
        <p:nvSpPr>
          <p:cNvPr id="31" name="Rectángulo 30"/>
          <p:cNvSpPr/>
          <p:nvPr/>
        </p:nvSpPr>
        <p:spPr>
          <a:xfrm>
            <a:off x="877377" y="2869486"/>
            <a:ext cx="3509706" cy="523220"/>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7" name="Tabla 6"/>
          <p:cNvGraphicFramePr>
            <a:graphicFrameLocks noGrp="1"/>
          </p:cNvGraphicFramePr>
          <p:nvPr>
            <p:extLst>
              <p:ext uri="{D42A27DB-BD31-4B8C-83A1-F6EECF244321}">
                <p14:modId xmlns:p14="http://schemas.microsoft.com/office/powerpoint/2010/main" val="2849941508"/>
              </p:ext>
            </p:extLst>
          </p:nvPr>
        </p:nvGraphicFramePr>
        <p:xfrm>
          <a:off x="838199" y="1825625"/>
          <a:ext cx="3286639" cy="3526737"/>
        </p:xfrm>
        <a:graphic>
          <a:graphicData uri="http://schemas.openxmlformats.org/drawingml/2006/table">
            <a:tbl>
              <a:tblPr/>
              <a:tblGrid>
                <a:gridCol w="512136">
                  <a:extLst>
                    <a:ext uri="{9D8B030D-6E8A-4147-A177-3AD203B41FA5}">
                      <a16:colId xmlns:a16="http://schemas.microsoft.com/office/drawing/2014/main" val="1286422145"/>
                    </a:ext>
                  </a:extLst>
                </a:gridCol>
                <a:gridCol w="2774503">
                  <a:extLst>
                    <a:ext uri="{9D8B030D-6E8A-4147-A177-3AD203B41FA5}">
                      <a16:colId xmlns:a16="http://schemas.microsoft.com/office/drawing/2014/main" val="622260112"/>
                    </a:ext>
                  </a:extLst>
                </a:gridCol>
              </a:tblGrid>
              <a:tr h="2764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dirty="0">
                          <a:solidFill>
                            <a:schemeClr val="bg1"/>
                          </a:solidFill>
                          <a:effectLst/>
                        </a:rPr>
                        <a:t>N°</a:t>
                      </a:r>
                      <a:endParaRPr lang="es-PE" sz="1100" b="1" i="0" u="none" strike="noStrike" dirty="0">
                        <a:solidFill>
                          <a:schemeClr val="bg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5">
                        <a:lumMod val="7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dirty="0">
                          <a:solidFill>
                            <a:schemeClr val="bg1"/>
                          </a:solidFill>
                          <a:effectLst/>
                        </a:rPr>
                        <a:t>HOSPITAL</a:t>
                      </a:r>
                      <a:r>
                        <a:rPr lang="es-PE" sz="1100" b="1" u="none" strike="noStrike" baseline="0" dirty="0">
                          <a:solidFill>
                            <a:schemeClr val="bg1"/>
                          </a:solidFill>
                          <a:effectLst/>
                        </a:rPr>
                        <a:t> MODULAR                                      </a:t>
                      </a:r>
                      <a:r>
                        <a:rPr lang="es-PE" sz="1100" b="1" u="none" strike="noStrike" dirty="0">
                          <a:solidFill>
                            <a:schemeClr val="bg1"/>
                          </a:solidFill>
                          <a:effectLst/>
                        </a:rPr>
                        <a:t>Fecha probable de Inauguración </a:t>
                      </a:r>
                      <a:endParaRPr lang="es-PE" sz="1100" b="1" i="0" u="none" strike="noStrike" dirty="0">
                        <a:solidFill>
                          <a:schemeClr val="bg1"/>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483494890"/>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dirty="0">
                          <a:effectLst/>
                        </a:rPr>
                        <a:t>1</a:t>
                      </a:r>
                      <a:endParaRPr lang="es-PE" sz="1100" b="1" i="0" u="none" strike="noStrike" dirty="0">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b">
                        <a:buClr>
                          <a:srgbClr val="000000"/>
                        </a:buClr>
                        <a:buSzPts val="1100"/>
                        <a:buFont typeface="Calibri" panose="020F0502020204030204" pitchFamily="34" charset="0"/>
                        <a:buNone/>
                      </a:pPr>
                      <a:r>
                        <a:rPr lang="es-PE" sz="1100" b="1" i="0" u="none" strike="noStrike" dirty="0">
                          <a:solidFill>
                            <a:schemeClr val="tx1"/>
                          </a:solidFill>
                          <a:effectLst/>
                          <a:latin typeface="Calibri" panose="020F0502020204030204" pitchFamily="34" charset="0"/>
                        </a:rPr>
                        <a:t>HCM JAUJA (En ejecución)</a:t>
                      </a:r>
                    </a:p>
                  </a:txBody>
                  <a:tcPr marL="0" marR="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599821836"/>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2</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 Chota (</a:t>
                      </a:r>
                      <a:r>
                        <a:rPr lang="es-PE" sz="1100" b="1" i="0" u="none" strike="noStrike" dirty="0">
                          <a:solidFill>
                            <a:schemeClr val="tx1"/>
                          </a:solidFill>
                          <a:effectLst/>
                          <a:latin typeface="Calibri" panose="020F0502020204030204" pitchFamily="34" charset="0"/>
                        </a:rPr>
                        <a:t>En ejecución</a:t>
                      </a:r>
                      <a:r>
                        <a:rPr lang="es-PE" sz="1100" b="1" i="0" u="none" strike="noStrike" dirty="0">
                          <a:solidFill>
                            <a:srgbClr val="000000"/>
                          </a:solidFill>
                          <a:effectLst/>
                          <a:latin typeface="Calibri" panose="020F0502020204030204" pitchFamily="34" charset="0"/>
                        </a:rPr>
                        <a:t>)</a:t>
                      </a:r>
                    </a:p>
                  </a:txBody>
                  <a:tcPr marL="9525"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62916146"/>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3</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a:t>
                      </a:r>
                      <a:r>
                        <a:rPr lang="es-PE" sz="1100" b="1" i="0" u="none" strike="noStrike" baseline="0" dirty="0">
                          <a:solidFill>
                            <a:srgbClr val="000000"/>
                          </a:solidFill>
                          <a:effectLst/>
                          <a:latin typeface="Calibri" panose="020F0502020204030204" pitchFamily="34" charset="0"/>
                        </a:rPr>
                        <a:t> Canta Callao (</a:t>
                      </a:r>
                      <a:r>
                        <a:rPr lang="es-PE" sz="1100" b="1" i="0" u="none" strike="noStrike" dirty="0">
                          <a:solidFill>
                            <a:schemeClr val="tx1"/>
                          </a:solidFill>
                          <a:effectLst/>
                          <a:latin typeface="Calibri" panose="020F0502020204030204" pitchFamily="34" charset="0"/>
                        </a:rPr>
                        <a:t>En ejecución</a:t>
                      </a:r>
                      <a:r>
                        <a:rPr lang="es-PE" sz="1100" b="1" i="0" u="none" strike="noStrike" baseline="0" dirty="0">
                          <a:solidFill>
                            <a:srgbClr val="000000"/>
                          </a:solidFill>
                          <a:effectLst/>
                          <a:latin typeface="Calibri" panose="020F0502020204030204" pitchFamily="34" charset="0"/>
                        </a:rPr>
                        <a:t>)</a:t>
                      </a:r>
                      <a:endParaRPr lang="es-PE" sz="1100" b="1" i="0" u="none" strike="noStrike" dirty="0">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912771262"/>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4</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 Cutervo (</a:t>
                      </a:r>
                      <a:r>
                        <a:rPr lang="es-PE" sz="1100" b="1" i="0" u="none" strike="noStrike" dirty="0">
                          <a:solidFill>
                            <a:schemeClr val="tx1"/>
                          </a:solidFill>
                          <a:effectLst/>
                          <a:latin typeface="Calibri" panose="020F0502020204030204" pitchFamily="34" charset="0"/>
                        </a:rPr>
                        <a:t>En ejecución</a:t>
                      </a:r>
                      <a:r>
                        <a:rPr lang="es-PE" sz="1100" b="1" i="0" u="none" strike="noStrike" dirty="0">
                          <a:solidFill>
                            <a:srgbClr val="000000"/>
                          </a:solidFill>
                          <a:effectLst/>
                          <a:latin typeface="Calibri" panose="020F0502020204030204" pitchFamily="34" charset="0"/>
                        </a:rPr>
                        <a: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006083075"/>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5</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 Chao (</a:t>
                      </a:r>
                      <a:r>
                        <a:rPr lang="es-PE" sz="1100" b="1" i="0" u="none" strike="noStrike" dirty="0">
                          <a:solidFill>
                            <a:schemeClr val="tx1"/>
                          </a:solidFill>
                          <a:effectLst/>
                          <a:latin typeface="Calibri" panose="020F0502020204030204" pitchFamily="34" charset="0"/>
                        </a:rPr>
                        <a:t>En ejecución</a:t>
                      </a:r>
                      <a:r>
                        <a:rPr lang="es-PE" sz="1100" b="1" i="0" u="none" strike="noStrike" dirty="0">
                          <a:solidFill>
                            <a:srgbClr val="000000"/>
                          </a:solidFill>
                          <a:effectLst/>
                          <a:latin typeface="Calibri" panose="020F0502020204030204" pitchFamily="34" charset="0"/>
                        </a:rPr>
                        <a: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150498076"/>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6</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 San Juan Miraflores (</a:t>
                      </a:r>
                      <a:r>
                        <a:rPr lang="es-PE" sz="1100" b="1" i="0" u="none" strike="noStrike" dirty="0">
                          <a:solidFill>
                            <a:schemeClr val="tx1"/>
                          </a:solidFill>
                          <a:effectLst/>
                          <a:latin typeface="Calibri" panose="020F0502020204030204" pitchFamily="34" charset="0"/>
                        </a:rPr>
                        <a:t>En ejecución</a:t>
                      </a:r>
                      <a:r>
                        <a:rPr lang="es-PE" sz="1100" b="1" i="0" u="none" strike="noStrike" dirty="0">
                          <a:solidFill>
                            <a:srgbClr val="000000"/>
                          </a:solidFill>
                          <a:effectLst/>
                          <a:latin typeface="Calibri" panose="020F0502020204030204" pitchFamily="34" charset="0"/>
                        </a:rPr>
                        <a:t>)</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204159088"/>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7</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 </a:t>
                      </a:r>
                      <a:r>
                        <a:rPr lang="es-PE" sz="1100" b="1" i="0" u="none" strike="noStrike" dirty="0" err="1">
                          <a:solidFill>
                            <a:srgbClr val="000000"/>
                          </a:solidFill>
                          <a:effectLst/>
                          <a:latin typeface="Calibri" panose="020F0502020204030204" pitchFamily="34" charset="0"/>
                        </a:rPr>
                        <a:t>Juanjui</a:t>
                      </a:r>
                      <a:r>
                        <a:rPr lang="es-PE" sz="1100" b="1" i="0" u="none" strike="noStrike" dirty="0">
                          <a:solidFill>
                            <a:srgbClr val="000000"/>
                          </a:solidFill>
                          <a:effectLst/>
                          <a:latin typeface="Calibri" panose="020F0502020204030204" pitchFamily="34" charset="0"/>
                        </a:rPr>
                        <a:t> (En adjudicación)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985754597"/>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8</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 Chachapoyas (En adjudicación)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4270007890"/>
                  </a:ext>
                </a:extLst>
              </a:tr>
              <a:tr h="24476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u="none" strike="noStrike">
                          <a:effectLst/>
                        </a:rPr>
                        <a:t>9</a:t>
                      </a:r>
                      <a:endParaRPr lang="es-PE" sz="1100" b="1" i="0" u="none" strike="noStrike">
                        <a:solidFill>
                          <a:srgbClr val="000000"/>
                        </a:solidFill>
                        <a:effectLst/>
                        <a:latin typeface="Calibri" panose="020F050202020403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ctr"/>
                      <a:r>
                        <a:rPr lang="es-PE" sz="1100" b="1" i="0" u="none" strike="noStrike" dirty="0">
                          <a:solidFill>
                            <a:srgbClr val="000000"/>
                          </a:solidFill>
                          <a:effectLst/>
                          <a:latin typeface="Calibri" panose="020F0502020204030204" pitchFamily="34" charset="0"/>
                        </a:rPr>
                        <a:t>HCM </a:t>
                      </a:r>
                      <a:r>
                        <a:rPr lang="es-PE" sz="1100" b="1" i="0" u="none" strike="noStrike" dirty="0" err="1">
                          <a:solidFill>
                            <a:srgbClr val="000000"/>
                          </a:solidFill>
                          <a:effectLst/>
                          <a:latin typeface="Calibri" panose="020F0502020204030204" pitchFamily="34" charset="0"/>
                        </a:rPr>
                        <a:t>Zarumilla</a:t>
                      </a:r>
                      <a:r>
                        <a:rPr lang="es-PE" sz="1100" b="1" i="0" u="none" strike="noStrike" dirty="0">
                          <a:solidFill>
                            <a:srgbClr val="000000"/>
                          </a:solidFill>
                          <a:effectLst/>
                          <a:latin typeface="Calibri" panose="020F0502020204030204" pitchFamily="34" charset="0"/>
                        </a:rPr>
                        <a:t> (En adjudicación)</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9885929"/>
                  </a:ext>
                </a:extLst>
              </a:tr>
              <a:tr h="244764">
                <a:tc>
                  <a:txBody>
                    <a:bodyPr/>
                    <a:lstStyle/>
                    <a:p>
                      <a:pPr algn="ctr" fontAlgn="ctr"/>
                      <a:r>
                        <a:rPr lang="es-PE" sz="1100" b="1" i="0" u="none" strike="noStrike" dirty="0">
                          <a:solidFill>
                            <a:srgbClr val="000000"/>
                          </a:solidFill>
                          <a:effectLst/>
                          <a:latin typeface="Calibri" panose="020F0502020204030204" pitchFamily="34" charset="0"/>
                        </a:rPr>
                        <a:t>10</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1100" b="1" i="0" u="none" strike="noStrike" dirty="0">
                          <a:solidFill>
                            <a:srgbClr val="000000"/>
                          </a:solidFill>
                          <a:effectLst/>
                          <a:latin typeface="Calibri" panose="020F0502020204030204" pitchFamily="34" charset="0"/>
                        </a:rPr>
                        <a:t>HCM Ferreñafe (Evaluación técnica)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3252407"/>
                  </a:ext>
                </a:extLst>
              </a:tr>
              <a:tr h="244764">
                <a:tc>
                  <a:txBody>
                    <a:bodyPr/>
                    <a:lstStyle/>
                    <a:p>
                      <a:pPr algn="ctr" fontAlgn="ctr"/>
                      <a:r>
                        <a:rPr lang="es-PE" sz="1100" b="1" i="0" u="none" strike="noStrike" dirty="0">
                          <a:solidFill>
                            <a:srgbClr val="000000"/>
                          </a:solidFill>
                          <a:effectLst/>
                          <a:latin typeface="Calibri" panose="020F0502020204030204" pitchFamily="34" charset="0"/>
                        </a:rPr>
                        <a:t>11</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1100" b="1" i="0" u="none" strike="noStrike" dirty="0">
                          <a:solidFill>
                            <a:srgbClr val="000000"/>
                          </a:solidFill>
                          <a:effectLst/>
                          <a:latin typeface="Calibri" panose="020F0502020204030204" pitchFamily="34" charset="0"/>
                        </a:rPr>
                        <a:t>HCM </a:t>
                      </a:r>
                      <a:r>
                        <a:rPr lang="es-PE" sz="1100" b="1" i="0" u="none" strike="noStrike" dirty="0" err="1">
                          <a:solidFill>
                            <a:srgbClr val="000000"/>
                          </a:solidFill>
                          <a:effectLst/>
                          <a:latin typeface="Calibri" panose="020F0502020204030204" pitchFamily="34" charset="0"/>
                        </a:rPr>
                        <a:t>Manchay</a:t>
                      </a:r>
                      <a:r>
                        <a:rPr lang="es-PE" sz="1100" b="1" i="0" u="none" strike="noStrike" dirty="0">
                          <a:solidFill>
                            <a:srgbClr val="000000"/>
                          </a:solidFill>
                          <a:effectLst/>
                          <a:latin typeface="Calibri" panose="020F0502020204030204" pitchFamily="34" charset="0"/>
                        </a:rPr>
                        <a:t> (Evaluación técnica)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970853"/>
                  </a:ext>
                </a:extLst>
              </a:tr>
              <a:tr h="244764">
                <a:tc>
                  <a:txBody>
                    <a:bodyPr/>
                    <a:lstStyle/>
                    <a:p>
                      <a:pPr algn="ctr" fontAlgn="ctr"/>
                      <a:r>
                        <a:rPr lang="es-PE" sz="1100" b="1" i="0" u="none" strike="noStrike" dirty="0">
                          <a:solidFill>
                            <a:srgbClr val="000000"/>
                          </a:solidFill>
                          <a:effectLst/>
                          <a:latin typeface="Calibri" panose="020F0502020204030204" pitchFamily="34" charset="0"/>
                        </a:rPr>
                        <a:t>12</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PE" sz="1100" b="1" i="0" u="none" strike="noStrike" dirty="0">
                          <a:solidFill>
                            <a:srgbClr val="000000"/>
                          </a:solidFill>
                          <a:effectLst/>
                          <a:latin typeface="Calibri" panose="020F0502020204030204" pitchFamily="34" charset="0"/>
                        </a:rPr>
                        <a:t>HCM </a:t>
                      </a:r>
                      <a:r>
                        <a:rPr lang="es-PE" sz="1100" b="1" i="0" u="none" strike="noStrike" dirty="0" err="1">
                          <a:solidFill>
                            <a:srgbClr val="000000"/>
                          </a:solidFill>
                          <a:effectLst/>
                          <a:latin typeface="Calibri" panose="020F0502020204030204" pitchFamily="34" charset="0"/>
                        </a:rPr>
                        <a:t>Yurimaguas</a:t>
                      </a:r>
                      <a:r>
                        <a:rPr lang="es-PE" sz="1100" b="1" i="0" u="none" strike="noStrike" dirty="0">
                          <a:solidFill>
                            <a:srgbClr val="000000"/>
                          </a:solidFill>
                          <a:effectLst/>
                          <a:latin typeface="Calibri" panose="020F0502020204030204" pitchFamily="34" charset="0"/>
                        </a:rPr>
                        <a:t> (Evaluación técnica)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034990"/>
                  </a:ext>
                </a:extLst>
              </a:tr>
              <a:tr h="244764">
                <a:tc>
                  <a:txBody>
                    <a:bodyPr/>
                    <a:lstStyle/>
                    <a:p>
                      <a:pPr algn="ctr" fontAlgn="ctr"/>
                      <a:r>
                        <a:rPr lang="es-PE" sz="1100" b="1" i="0" u="none" strike="noStrike" dirty="0">
                          <a:solidFill>
                            <a:srgbClr val="000000"/>
                          </a:solidFill>
                          <a:effectLst/>
                          <a:latin typeface="Calibri" panose="020F0502020204030204" pitchFamily="34" charset="0"/>
                        </a:rPr>
                        <a:t>13</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p>
                      <a:pPr algn="ctr" fontAlgn="ctr"/>
                      <a:r>
                        <a:rPr lang="es-PE" sz="1100" b="1" i="0" u="none" strike="noStrike" dirty="0">
                          <a:solidFill>
                            <a:srgbClr val="000000"/>
                          </a:solidFill>
                          <a:effectLst/>
                          <a:latin typeface="Calibri" panose="020F0502020204030204" pitchFamily="34" charset="0"/>
                        </a:rPr>
                        <a:t>HCM Andahuaylas (Evaluación técnica)</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420966621"/>
                  </a:ext>
                </a:extLst>
              </a:tr>
            </a:tbl>
          </a:graphicData>
        </a:graphic>
      </p:graphicFrame>
      <p:sp>
        <p:nvSpPr>
          <p:cNvPr id="45" name="CuadroTexto 44">
            <a:extLst>
              <a:ext uri="{FF2B5EF4-FFF2-40B4-BE49-F238E27FC236}">
                <a16:creationId xmlns:a16="http://schemas.microsoft.com/office/drawing/2014/main" id="{3E7DC543-EC25-43D8-9E39-543ED24F4722}"/>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23287076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2">
            <a:extLst>
              <a:ext uri="{FF2B5EF4-FFF2-40B4-BE49-F238E27FC236}">
                <a16:creationId xmlns:a16="http://schemas.microsoft.com/office/drawing/2014/main" id="{5943ECDF-0FA4-4EAF-9A18-273468EC5EEE}"/>
              </a:ext>
            </a:extLst>
          </p:cNvPr>
          <p:cNvSpPr txBox="1">
            <a:spLocks/>
          </p:cNvSpPr>
          <p:nvPr/>
        </p:nvSpPr>
        <p:spPr>
          <a:xfrm>
            <a:off x="1363081" y="160338"/>
            <a:ext cx="9061624" cy="1158108"/>
          </a:xfrm>
          <a:prstGeom prst="rect">
            <a:avLst/>
          </a:prstGeom>
        </p:spPr>
        <p:txBody>
          <a:bodyPr lIns="0" tIns="0" rIns="0" bIns="0" anchor="ctr">
            <a:normAutofit/>
          </a:bodyPr>
          <a:lstStyle>
            <a:lvl1pPr algn="l" defTabSz="914400" rtl="0" eaLnBrk="1" latinLnBrk="0" hangingPunct="1">
              <a:spcBef>
                <a:spcPct val="0"/>
              </a:spcBef>
              <a:buNone/>
              <a:defRPr sz="2400" b="1" kern="1200">
                <a:solidFill>
                  <a:schemeClr val="tx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264DF4"/>
                </a:solidFill>
                <a:effectLst/>
                <a:uLnTx/>
                <a:uFillTx/>
                <a:latin typeface="Tahoma" pitchFamily="34" charset="0"/>
                <a:ea typeface="Tahoma" pitchFamily="34" charset="0"/>
                <a:cs typeface="Tahoma" pitchFamily="34" charset="0"/>
              </a:rPr>
              <a:t>FORTALECER Y AMPLIAR CAMAS.</a:t>
            </a:r>
            <a:endParaRPr kumimoji="0" lang="es-ES" sz="2400" b="1" i="0" u="none" strike="noStrike" kern="1200" cap="none" spc="0" normalizeH="0" baseline="0" noProof="0" dirty="0">
              <a:ln>
                <a:noFill/>
              </a:ln>
              <a:solidFill>
                <a:srgbClr val="264DF4"/>
              </a:solidFill>
              <a:effectLst/>
              <a:uLnTx/>
              <a:uFillTx/>
              <a:latin typeface="Tahoma" pitchFamily="34" charset="0"/>
              <a:ea typeface="Tahoma" pitchFamily="34" charset="0"/>
              <a:cs typeface="Tahoma" pitchFamily="34" charset="0"/>
            </a:endParaRPr>
          </a:p>
          <a:p>
            <a:pPr marL="0" marR="0" lvl="0" indent="0" algn="l" defTabSz="914400" rtl="0" eaLnBrk="1" fontAlgn="base" latinLnBrk="0" hangingPunct="1">
              <a:lnSpc>
                <a:spcPct val="110000"/>
              </a:lnSpc>
              <a:spcBef>
                <a:spcPts val="0"/>
              </a:spcBef>
              <a:spcAft>
                <a:spcPct val="0"/>
              </a:spcAft>
              <a:buClrTx/>
              <a:buSzTx/>
              <a:buFontTx/>
              <a:buNone/>
              <a:tabLst/>
              <a:defRPr/>
            </a:pPr>
            <a:r>
              <a:rPr kumimoji="0" lang="es-ES" sz="2000" b="1" i="0" u="none" strike="noStrike" kern="1200" cap="none" spc="0" normalizeH="0" baseline="0" noProof="0" dirty="0">
                <a:ln>
                  <a:noFill/>
                </a:ln>
                <a:solidFill>
                  <a:prstClr val="black">
                    <a:lumMod val="75000"/>
                    <a:lumOff val="25000"/>
                  </a:prstClr>
                </a:solidFill>
                <a:effectLst/>
                <a:uLnTx/>
                <a:uFillTx/>
                <a:latin typeface="Tahoma" pitchFamily="34" charset="0"/>
                <a:ea typeface="Tahoma" pitchFamily="34" charset="0"/>
                <a:cs typeface="Tahoma" pitchFamily="34" charset="0"/>
              </a:rPr>
              <a:t>ESSALUD: CAMAS DESTINADAS PARA COVID-19  VILLAS – CERP</a:t>
            </a:r>
          </a:p>
          <a:p>
            <a:pPr marL="0" marR="0" lvl="0" indent="0" algn="l" defTabSz="914400" rtl="0" eaLnBrk="1" fontAlgn="base" latinLnBrk="0" hangingPunct="1">
              <a:lnSpc>
                <a:spcPct val="110000"/>
              </a:lnSpc>
              <a:spcBef>
                <a:spcPts val="0"/>
              </a:spcBef>
              <a:spcAft>
                <a:spcPct val="0"/>
              </a:spcAft>
              <a:buClrTx/>
              <a:buSzTx/>
              <a:buFontTx/>
              <a:buNone/>
              <a:tabLst/>
              <a:defRPr/>
            </a:pPr>
            <a:r>
              <a:rPr kumimoji="0" lang="es-PE" sz="1400" b="1" i="0" u="none" strike="noStrike" kern="1200" cap="none" spc="0" normalizeH="0" baseline="0" noProof="0" dirty="0">
                <a:ln>
                  <a:noFill/>
                </a:ln>
                <a:solidFill>
                  <a:prstClr val="black">
                    <a:lumMod val="75000"/>
                    <a:lumOff val="25000"/>
                  </a:prstClr>
                </a:solidFill>
                <a:effectLst/>
                <a:uLnTx/>
                <a:uFillTx/>
                <a:latin typeface="Tahoma" pitchFamily="34" charset="0"/>
                <a:ea typeface="Tahoma" pitchFamily="34" charset="0"/>
                <a:cs typeface="Tahoma" pitchFamily="34" charset="0"/>
              </a:rPr>
              <a:t>REPORTE DE OCUPACION DE CAMAS Y EGRESOS  -  VILLAS DE ESSALUD a Julio 2021</a:t>
            </a:r>
          </a:p>
        </p:txBody>
      </p:sp>
      <p:sp>
        <p:nvSpPr>
          <p:cNvPr id="14" name="Rectángulo 13">
            <a:extLst>
              <a:ext uri="{FF2B5EF4-FFF2-40B4-BE49-F238E27FC236}">
                <a16:creationId xmlns:a16="http://schemas.microsoft.com/office/drawing/2014/main" id="{20494A1A-6705-4D6E-9B59-F174F089BBF0}"/>
              </a:ext>
            </a:extLst>
          </p:cNvPr>
          <p:cNvSpPr/>
          <p:nvPr/>
        </p:nvSpPr>
        <p:spPr>
          <a:xfrm>
            <a:off x="0" y="254000"/>
            <a:ext cx="304800" cy="679450"/>
          </a:xfrm>
          <a:prstGeom prst="rect">
            <a:avLst/>
          </a:prstGeom>
          <a:solidFill>
            <a:srgbClr val="264D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 name="Gráfico 4">
            <a:extLst>
              <a:ext uri="{FF2B5EF4-FFF2-40B4-BE49-F238E27FC236}">
                <a16:creationId xmlns:a16="http://schemas.microsoft.com/office/drawing/2014/main" id="{183A4D32-348E-41F1-81BF-2A9A74491A8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725" y="219075"/>
            <a:ext cx="6731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AutoShape 2" descr="blob:https://web.whatsapp.com/5bceb9e7-3564-498f-af08-a70e615e07f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2532" name="AutoShape 4" descr="blob:https://web.whatsapp.com/5bceb9e7-3564-498f-af08-a70e615e07f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 name="AutoShape 2" descr="blob:https://web.whatsapp.com/36deaf8a-745f-4621-a07f-9bffa57c891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2" name="Imagen 1"/>
          <p:cNvPicPr>
            <a:picLocks noChangeAspect="1"/>
          </p:cNvPicPr>
          <p:nvPr/>
        </p:nvPicPr>
        <p:blipFill>
          <a:blip r:embed="rId3"/>
          <a:stretch>
            <a:fillRect/>
          </a:stretch>
        </p:blipFill>
        <p:spPr>
          <a:xfrm>
            <a:off x="3071664" y="1318446"/>
            <a:ext cx="7605204" cy="5209080"/>
          </a:xfrm>
          <a:prstGeom prst="rect">
            <a:avLst/>
          </a:prstGeom>
        </p:spPr>
      </p:pic>
      <p:sp>
        <p:nvSpPr>
          <p:cNvPr id="10" name="CuadroTexto 9">
            <a:extLst>
              <a:ext uri="{FF2B5EF4-FFF2-40B4-BE49-F238E27FC236}">
                <a16:creationId xmlns:a16="http://schemas.microsoft.com/office/drawing/2014/main" id="{C6D7E108-D70F-4E2B-92B3-739DBF1E2D6C}"/>
              </a:ext>
            </a:extLst>
          </p:cNvPr>
          <p:cNvSpPr txBox="1"/>
          <p:nvPr/>
        </p:nvSpPr>
        <p:spPr>
          <a:xfrm>
            <a:off x="152400" y="6550223"/>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endParaRPr lang="es-PE" b="0" dirty="0">
              <a:solidFill>
                <a:srgbClr val="FF0000"/>
              </a:solidFill>
              <a:highlight>
                <a:srgbClr val="FFFF00"/>
              </a:highlight>
            </a:endParaRPr>
          </a:p>
        </p:txBody>
      </p:sp>
      <p:sp>
        <p:nvSpPr>
          <p:cNvPr id="11" name="Rectángulo 10"/>
          <p:cNvSpPr/>
          <p:nvPr/>
        </p:nvSpPr>
        <p:spPr>
          <a:xfrm>
            <a:off x="839416" y="2819816"/>
            <a:ext cx="1522720" cy="1355371"/>
          </a:xfrm>
          <a:prstGeom prst="rect">
            <a:avLst/>
          </a:prstGeom>
          <a:blipFill rotWithShape="1">
            <a:blip r:embed="rId4"/>
            <a:srcRect/>
            <a:stretch>
              <a:fillRect t="-2000" b="-2000"/>
            </a:stretch>
          </a:blipFill>
          <a:ln>
            <a:noFill/>
          </a:ln>
          <a:effectLst/>
          <a:scene3d>
            <a:camera prst="orthographicFront"/>
            <a:lightRig rig="threePt" dir="t">
              <a:rot lat="0" lon="0" rev="7500000"/>
            </a:lightRig>
          </a:scene3d>
          <a:sp3d z="-152400" extrusionH="63500" contourW="12700" prstMaterial="matte">
            <a:contourClr>
              <a:sysClr val="window" lastClr="FFFFFF"/>
            </a:contourClr>
          </a:sp3d>
        </p:spPr>
        <p:style>
          <a:lnRef idx="0">
            <a:scrgbClr r="0" g="0" b="0"/>
          </a:lnRef>
          <a:fillRef idx="1">
            <a:scrgbClr r="0" g="0" b="0"/>
          </a:fillRef>
          <a:effectRef idx="0">
            <a:scrgbClr r="0" g="0" b="0"/>
          </a:effectRef>
          <a:fontRef idx="minor">
            <a:schemeClr val="lt1">
              <a:hueOff val="0"/>
              <a:satOff val="0"/>
              <a:lumOff val="0"/>
              <a:alphaOff val="0"/>
            </a:schemeClr>
          </a:fontRef>
        </p:style>
      </p:sp>
      <p:sp>
        <p:nvSpPr>
          <p:cNvPr id="4" name="CuadroTexto 3"/>
          <p:cNvSpPr txBox="1"/>
          <p:nvPr/>
        </p:nvSpPr>
        <p:spPr>
          <a:xfrm>
            <a:off x="1145362" y="4294526"/>
            <a:ext cx="981359" cy="369332"/>
          </a:xfrm>
          <a:prstGeom prst="rect">
            <a:avLst/>
          </a:prstGeom>
          <a:noFill/>
        </p:spPr>
        <p:txBody>
          <a:bodyPr wrap="none" rtlCol="0">
            <a:spAutoFit/>
          </a:bodyPr>
          <a:lstStyle/>
          <a:p>
            <a:r>
              <a:rPr lang="es-PE" b="1" dirty="0"/>
              <a:t>23 Villas</a:t>
            </a:r>
          </a:p>
        </p:txBody>
      </p:sp>
    </p:spTree>
    <p:extLst>
      <p:ext uri="{BB962C8B-B14F-4D97-AF65-F5344CB8AC3E}">
        <p14:creationId xmlns:p14="http://schemas.microsoft.com/office/powerpoint/2010/main" val="378060671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48644" y="0"/>
            <a:ext cx="10287000" cy="6858000"/>
          </a:xfrm>
          <a:prstGeom prst="rect">
            <a:avLst/>
          </a:prstGeom>
        </p:spPr>
      </p:pic>
      <p:sp>
        <p:nvSpPr>
          <p:cNvPr id="138" name="Rectángulo 137">
            <a:extLst>
              <a:ext uri="{FF2B5EF4-FFF2-40B4-BE49-F238E27FC236}">
                <a16:creationId xmlns:a16="http://schemas.microsoft.com/office/drawing/2014/main" id="{DB864E2A-6716-B44C-861C-8D19D17AA238}"/>
              </a:ext>
            </a:extLst>
          </p:cNvPr>
          <p:cNvSpPr/>
          <p:nvPr/>
        </p:nvSpPr>
        <p:spPr>
          <a:xfrm rot="10800000">
            <a:off x="1720039" y="0"/>
            <a:ext cx="6597451" cy="6857998"/>
          </a:xfrm>
          <a:prstGeom prst="rect">
            <a:avLst/>
          </a:prstGeom>
          <a:gradFill flip="none" rotWithShape="1">
            <a:gsLst>
              <a:gs pos="23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Google Shape;148;g594e923712_0_112">
            <a:extLst>
              <a:ext uri="{FF2B5EF4-FFF2-40B4-BE49-F238E27FC236}">
                <a16:creationId xmlns:a16="http://schemas.microsoft.com/office/drawing/2014/main" id="{4FDADABC-1519-AE45-B29C-67B4817ACF1F}"/>
              </a:ext>
            </a:extLst>
          </p:cNvPr>
          <p:cNvSpPr/>
          <p:nvPr/>
        </p:nvSpPr>
        <p:spPr>
          <a:xfrm>
            <a:off x="1068381" y="2057960"/>
            <a:ext cx="602977" cy="34485"/>
          </a:xfrm>
          <a:prstGeom prst="rect">
            <a:avLst/>
          </a:prstGeom>
          <a:solidFill>
            <a:srgbClr val="0D3996"/>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1" name="CuadroTexto 40">
            <a:extLst>
              <a:ext uri="{FF2B5EF4-FFF2-40B4-BE49-F238E27FC236}">
                <a16:creationId xmlns:a16="http://schemas.microsoft.com/office/drawing/2014/main" id="{13C79504-3706-0A48-B302-BBCA68A52A7E}"/>
              </a:ext>
            </a:extLst>
          </p:cNvPr>
          <p:cNvSpPr txBox="1"/>
          <p:nvPr/>
        </p:nvSpPr>
        <p:spPr>
          <a:xfrm>
            <a:off x="983432" y="548680"/>
            <a:ext cx="6768752" cy="862075"/>
          </a:xfrm>
          <a:prstGeom prst="rect">
            <a:avLst/>
          </a:prstGeom>
          <a:noFill/>
          <a:ln>
            <a:noFill/>
          </a:ln>
        </p:spPr>
        <p:txBody>
          <a:bodyPr spcFirstLastPara="1" wrap="square" lIns="91425" tIns="45700" rIns="91425" bIns="45700" anchor="ctr" anchorCtr="0">
            <a:noAutofit/>
          </a:bodyPr>
          <a:lstStyle>
            <a:defPPr>
              <a:defRPr lang="es-PE"/>
            </a:defPPr>
            <a:lvl1pPr marR="0" lvl="0" indent="0">
              <a:lnSpc>
                <a:spcPts val="4100"/>
              </a:lnSpc>
              <a:spcBef>
                <a:spcPts val="0"/>
              </a:spcBef>
              <a:spcAft>
                <a:spcPts val="0"/>
              </a:spcAft>
              <a:buNone/>
              <a:defRPr sz="3200" b="1">
                <a:solidFill>
                  <a:schemeClr val="accent5"/>
                </a:solidFill>
                <a:latin typeface="Calibri"/>
                <a:cs typeface="Calibri"/>
              </a:defRPr>
            </a:lvl1pPr>
          </a:lstStyle>
          <a:p>
            <a:pPr marL="0" marR="0" lvl="0" indent="0" algn="l" defTabSz="914400" rtl="0" eaLnBrk="0" fontAlgn="base" latinLnBrk="0" hangingPunct="0">
              <a:lnSpc>
                <a:spcPts val="4100"/>
              </a:lnSpc>
              <a:spcBef>
                <a:spcPts val="0"/>
              </a:spcBef>
              <a:spcAft>
                <a:spcPts val="0"/>
              </a:spcAft>
              <a:buClrTx/>
              <a:buSzTx/>
              <a:buFontTx/>
              <a:buNone/>
              <a:tabLst/>
              <a:defRPr/>
            </a:pPr>
            <a:r>
              <a:rPr kumimoji="0" lang="es-PE" sz="3600" b="1" i="0" u="none" strike="noStrike" kern="1200" cap="none" spc="0" normalizeH="0" baseline="0" noProof="0" dirty="0" smtClean="0">
                <a:ln>
                  <a:noFill/>
                </a:ln>
                <a:solidFill>
                  <a:srgbClr val="5B9BD5">
                    <a:lumMod val="50000"/>
                  </a:srgbClr>
                </a:solidFill>
                <a:effectLst/>
                <a:uLnTx/>
                <a:uFillTx/>
                <a:latin typeface="Calibri"/>
                <a:ea typeface="+mn-ea"/>
                <a:cs typeface="Calibri"/>
                <a:sym typeface="Calibri"/>
              </a:rPr>
              <a:t>Fortalecer</a:t>
            </a:r>
            <a:r>
              <a:rPr kumimoji="0" lang="es-PE" sz="3600" b="1" i="0" u="none" strike="noStrike" kern="1200" cap="none" spc="0" normalizeH="0" noProof="0" dirty="0" smtClean="0">
                <a:ln>
                  <a:noFill/>
                </a:ln>
                <a:solidFill>
                  <a:srgbClr val="5B9BD5">
                    <a:lumMod val="50000"/>
                  </a:srgbClr>
                </a:solidFill>
                <a:effectLst/>
                <a:uLnTx/>
                <a:uFillTx/>
                <a:latin typeface="Calibri"/>
                <a:ea typeface="+mn-ea"/>
                <a:cs typeface="Calibri"/>
                <a:sym typeface="Calibri"/>
              </a:rPr>
              <a:t> los </a:t>
            </a:r>
            <a:r>
              <a:rPr kumimoji="0" lang="es-PE" sz="3600" b="1" i="0" u="none" strike="noStrike" kern="1200" cap="none" spc="0" normalizeH="0" baseline="0" noProof="0" dirty="0" smtClean="0">
                <a:ln>
                  <a:noFill/>
                </a:ln>
                <a:solidFill>
                  <a:srgbClr val="5B9BD5">
                    <a:lumMod val="50000"/>
                  </a:srgbClr>
                </a:solidFill>
                <a:effectLst/>
                <a:uLnTx/>
                <a:uFillTx/>
                <a:latin typeface="Calibri"/>
                <a:ea typeface="+mn-ea"/>
                <a:cs typeface="Calibri"/>
                <a:sym typeface="Calibri"/>
              </a:rPr>
              <a:t>Laboratorios </a:t>
            </a:r>
            <a:r>
              <a:rPr kumimoji="0" lang="es-PE" sz="3600" b="1" i="0" u="none" strike="noStrike" kern="1200" cap="none" spc="0" normalizeH="0" baseline="0" noProof="0" dirty="0">
                <a:ln>
                  <a:noFill/>
                </a:ln>
                <a:solidFill>
                  <a:srgbClr val="5B9BD5">
                    <a:lumMod val="50000"/>
                  </a:srgbClr>
                </a:solidFill>
                <a:effectLst/>
                <a:uLnTx/>
                <a:uFillTx/>
                <a:latin typeface="Calibri"/>
                <a:ea typeface="+mn-ea"/>
                <a:cs typeface="Calibri"/>
                <a:sym typeface="Calibri"/>
              </a:rPr>
              <a:t>moleculares</a:t>
            </a:r>
            <a:endParaRPr kumimoji="0" lang="es-PE" sz="3600" b="1" i="0" u="none" strike="noStrike" kern="1200" cap="none" spc="0" normalizeH="0" baseline="0" noProof="0" dirty="0">
              <a:ln>
                <a:noFill/>
              </a:ln>
              <a:solidFill>
                <a:srgbClr val="5B9BD5">
                  <a:lumMod val="50000"/>
                </a:srgbClr>
              </a:solidFill>
              <a:effectLst/>
              <a:uLnTx/>
              <a:uFillTx/>
              <a:latin typeface="Calibri"/>
              <a:ea typeface="+mn-ea"/>
              <a:cs typeface="Calibri"/>
            </a:endParaRPr>
          </a:p>
        </p:txBody>
      </p:sp>
      <p:pic>
        <p:nvPicPr>
          <p:cNvPr id="79" name="Imagen 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05906" y="1694370"/>
            <a:ext cx="2026924" cy="621793"/>
          </a:xfrm>
          <a:prstGeom prst="rect">
            <a:avLst/>
          </a:prstGeom>
        </p:spPr>
      </p:pic>
      <p:sp>
        <p:nvSpPr>
          <p:cNvPr id="26" name="Elipse 25">
            <a:hlinkClick r:id="" action="ppaction://noaction"/>
            <a:extLst>
              <a:ext uri="{FF2B5EF4-FFF2-40B4-BE49-F238E27FC236}">
                <a16:creationId xmlns:a16="http://schemas.microsoft.com/office/drawing/2014/main" id="{85F86067-10CF-AF49-830D-C16F6E7A2802}"/>
              </a:ext>
            </a:extLst>
          </p:cNvPr>
          <p:cNvSpPr/>
          <p:nvPr/>
        </p:nvSpPr>
        <p:spPr>
          <a:xfrm>
            <a:off x="839857" y="2399327"/>
            <a:ext cx="994484" cy="9944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7" name="CuadroTexto 26">
            <a:extLst>
              <a:ext uri="{FF2B5EF4-FFF2-40B4-BE49-F238E27FC236}">
                <a16:creationId xmlns:a16="http://schemas.microsoft.com/office/drawing/2014/main" id="{13C79504-3706-0A48-B302-BBCA68A52A7E}"/>
              </a:ext>
            </a:extLst>
          </p:cNvPr>
          <p:cNvSpPr txBox="1"/>
          <p:nvPr/>
        </p:nvSpPr>
        <p:spPr>
          <a:xfrm>
            <a:off x="2028363" y="2372833"/>
            <a:ext cx="614271" cy="110799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66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a:sym typeface="Calibri"/>
              </a:rPr>
              <a:t>9</a:t>
            </a:r>
            <a:endParaRPr kumimoji="0" lang="es-PE" sz="6600" b="1" i="0" u="none" strike="noStrike" kern="1200" cap="none" spc="0" normalizeH="0" baseline="0" noProof="0" dirty="0">
              <a:ln>
                <a:noFill/>
              </a:ln>
              <a:solidFill>
                <a:srgbClr val="44546A"/>
              </a:solidFill>
              <a:effectLst/>
              <a:uLnTx/>
              <a:uFillTx/>
              <a:latin typeface="Calibri" panose="020F0502020204030204" pitchFamily="34" charset="0"/>
              <a:ea typeface="+mn-ea"/>
              <a:cs typeface="+mn-cs"/>
            </a:endParaRPr>
          </a:p>
        </p:txBody>
      </p:sp>
      <p:sp>
        <p:nvSpPr>
          <p:cNvPr id="28" name="Rectángulo redondeado 27">
            <a:extLst>
              <a:ext uri="{FF2B5EF4-FFF2-40B4-BE49-F238E27FC236}">
                <a16:creationId xmlns:a16="http://schemas.microsoft.com/office/drawing/2014/main" id="{A58D9669-D112-924F-A2B1-0A5AED988C38}"/>
              </a:ext>
            </a:extLst>
          </p:cNvPr>
          <p:cNvSpPr/>
          <p:nvPr/>
        </p:nvSpPr>
        <p:spPr>
          <a:xfrm>
            <a:off x="2797545" y="2615226"/>
            <a:ext cx="1307896"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Laboratorio</a:t>
            </a:r>
            <a:endParaRPr kumimoji="0" lang="es-P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Rectángulo redondeado 28">
            <a:extLst>
              <a:ext uri="{FF2B5EF4-FFF2-40B4-BE49-F238E27FC236}">
                <a16:creationId xmlns:a16="http://schemas.microsoft.com/office/drawing/2014/main" id="{A58D9669-D112-924F-A2B1-0A5AED988C38}"/>
              </a:ext>
            </a:extLst>
          </p:cNvPr>
          <p:cNvSpPr/>
          <p:nvPr/>
        </p:nvSpPr>
        <p:spPr>
          <a:xfrm>
            <a:off x="2797545" y="2980138"/>
            <a:ext cx="1307896"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moleculares</a:t>
            </a:r>
            <a:endParaRPr kumimoji="0" lang="es-P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 name="Picture 8" descr="Test tube free icon"/>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6834" y="2316163"/>
            <a:ext cx="1167470" cy="116747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89979" y="3832239"/>
            <a:ext cx="5616624" cy="2308324"/>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Hospital III Iquitos </a:t>
            </a:r>
            <a:r>
              <a:rPr kumimoji="0" lang="es-PE" sz="1600" b="1" i="0" u="none" strike="noStrike" kern="1200" cap="none" spc="0" normalizeH="0" baseline="0" noProof="0" dirty="0">
                <a:ln>
                  <a:noFill/>
                </a:ln>
                <a:solidFill>
                  <a:srgbClr val="0056B8"/>
                </a:solidFill>
                <a:effectLst/>
                <a:uLnTx/>
                <a:uFillTx/>
                <a:latin typeface="Calibri" panose="020F0502020204030204" pitchFamily="34" charset="0"/>
                <a:ea typeface="+mn-ea"/>
                <a:cs typeface="+mn-cs"/>
              </a:rPr>
              <a:t>(Iquitos)</a:t>
            </a:r>
          </a:p>
          <a:p>
            <a:pPr marL="285750" indent="-285750" eaLnBrk="0" fontAlgn="base" hangingPunct="0">
              <a:spcBef>
                <a:spcPct val="0"/>
              </a:spcBef>
              <a:spcAft>
                <a:spcPct val="0"/>
              </a:spcAft>
              <a:buFont typeface="Arial" panose="020B0604020202020204" pitchFamily="34" charset="0"/>
              <a:buChar char="•"/>
              <a:defRPr/>
            </a:pP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Hospital III Jose Cayetano Heredia </a:t>
            </a:r>
            <a:r>
              <a:rPr lang="es-PE" sz="1600" b="1" dirty="0">
                <a:solidFill>
                  <a:srgbClr val="0056B8"/>
                </a:solidFill>
                <a:latin typeface="Calibri" panose="020F0502020204030204" pitchFamily="34" charset="0"/>
              </a:rPr>
              <a:t>(Piura)</a:t>
            </a:r>
          </a:p>
          <a:p>
            <a:pPr marL="285750" indent="-285750" eaLnBrk="0" fontAlgn="base" hangingPunct="0">
              <a:spcBef>
                <a:spcPct val="0"/>
              </a:spcBef>
              <a:spcAft>
                <a:spcPct val="0"/>
              </a:spcAft>
              <a:buFont typeface="Arial" panose="020B0604020202020204" pitchFamily="34" charset="0"/>
              <a:buChar char="•"/>
              <a:defRPr/>
            </a:pP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Hospital Nacional Adolfo Guevara Velasco </a:t>
            </a:r>
            <a:r>
              <a:rPr lang="es-PE" sz="1600" b="1" dirty="0">
                <a:solidFill>
                  <a:srgbClr val="0056B8"/>
                </a:solidFill>
                <a:latin typeface="Calibri" panose="020F0502020204030204" pitchFamily="34" charset="0"/>
              </a:rPr>
              <a:t>(Cusco)</a:t>
            </a:r>
            <a:endPar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indent="-285750" eaLnBrk="0" fontAlgn="base" hangingPunct="0">
              <a:spcBef>
                <a:spcPct val="0"/>
              </a:spcBef>
              <a:spcAft>
                <a:spcPct val="0"/>
              </a:spcAft>
              <a:buFont typeface="Arial" panose="020B0604020202020204" pitchFamily="34" charset="0"/>
              <a:buChar char="•"/>
              <a:defRPr/>
            </a:pP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Hospital Nacional Almanzor Aguinaga </a:t>
            </a:r>
            <a:r>
              <a:rPr kumimoji="0" lang="es-PE"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Asenjo</a:t>
            </a: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lang="es-PE" sz="1600" b="1" dirty="0">
                <a:solidFill>
                  <a:srgbClr val="0056B8"/>
                </a:solidFill>
                <a:latin typeface="Calibri" panose="020F0502020204030204" pitchFamily="34" charset="0"/>
              </a:rPr>
              <a:t>(Chiclayo)</a:t>
            </a:r>
            <a:endPar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285750" indent="-285750" eaLnBrk="0" fontAlgn="base" hangingPunct="0">
              <a:spcBef>
                <a:spcPct val="0"/>
              </a:spcBef>
              <a:spcAft>
                <a:spcPct val="0"/>
              </a:spcAft>
              <a:buFont typeface="Arial" panose="020B0604020202020204" pitchFamily="34" charset="0"/>
              <a:buChar char="•"/>
              <a:defRPr/>
            </a:pP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Hospital Nacional Carlos Alberto </a:t>
            </a:r>
            <a:r>
              <a:rPr kumimoji="0" lang="es-PE"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Seguín</a:t>
            </a: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Escobedo </a:t>
            </a:r>
            <a:r>
              <a:rPr lang="es-PE" sz="1600" b="1" dirty="0">
                <a:solidFill>
                  <a:srgbClr val="0056B8"/>
                </a:solidFill>
                <a:latin typeface="Calibri" panose="020F0502020204030204" pitchFamily="34" charset="0"/>
              </a:rPr>
              <a:t>(Arequipa)</a:t>
            </a:r>
            <a:endParaRPr lang="es-PE" sz="1600" b="1"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Hospital Nacional Ramiro </a:t>
            </a:r>
            <a:r>
              <a:rPr kumimoji="0" lang="es-PE"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Prialé</a:t>
            </a: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s-PE" sz="1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Prial</a:t>
            </a:r>
            <a:r>
              <a:rPr lang="es-PE" sz="1600" b="1" dirty="0">
                <a:solidFill>
                  <a:prstClr val="black"/>
                </a:solidFill>
                <a:latin typeface="Calibri" panose="020F0502020204030204" pitchFamily="34" charset="0"/>
              </a:rPr>
              <a:t>é</a:t>
            </a:r>
            <a:r>
              <a:rPr kumimoji="0" lang="es-PE"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lang="es-PE" sz="1600" b="1" dirty="0">
                <a:solidFill>
                  <a:srgbClr val="0056B8"/>
                </a:solidFill>
                <a:latin typeface="Calibri" panose="020F0502020204030204" pitchFamily="34" charset="0"/>
              </a:rPr>
              <a:t>(Huancayo)</a:t>
            </a:r>
          </a:p>
          <a:p>
            <a:pPr marL="285750" indent="-285750" eaLnBrk="0" fontAlgn="base" hangingPunct="0">
              <a:spcBef>
                <a:spcPct val="0"/>
              </a:spcBef>
              <a:spcAft>
                <a:spcPct val="0"/>
              </a:spcAft>
              <a:buFont typeface="Arial" panose="020B0604020202020204" pitchFamily="34" charset="0"/>
              <a:buChar char="•"/>
              <a:defRPr/>
            </a:pPr>
            <a:r>
              <a:rPr lang="es-PE" sz="1600" b="1" dirty="0">
                <a:solidFill>
                  <a:prstClr val="black"/>
                </a:solidFill>
                <a:latin typeface="Calibri" panose="020F0502020204030204" pitchFamily="34" charset="0"/>
              </a:rPr>
              <a:t>Hospital Nacional Edgardo Rebagliati Martins </a:t>
            </a:r>
            <a:r>
              <a:rPr lang="es-PE" sz="1600" b="1" dirty="0">
                <a:solidFill>
                  <a:srgbClr val="0056B8"/>
                </a:solidFill>
                <a:latin typeface="Calibri" panose="020F0502020204030204" pitchFamily="34" charset="0"/>
              </a:rPr>
              <a:t>(Lima)</a:t>
            </a:r>
            <a:endParaRPr lang="es-PE" sz="1600" b="1"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s-PE" sz="1600" b="1" dirty="0">
                <a:solidFill>
                  <a:prstClr val="black"/>
                </a:solidFill>
                <a:latin typeface="Calibri" panose="020F0502020204030204" pitchFamily="34" charset="0"/>
              </a:rPr>
              <a:t>Hospital Nacional Guillermo Almenara </a:t>
            </a:r>
            <a:r>
              <a:rPr lang="es-PE" sz="1600" b="1" dirty="0" err="1">
                <a:solidFill>
                  <a:prstClr val="black"/>
                </a:solidFill>
                <a:latin typeface="Calibri" panose="020F0502020204030204" pitchFamily="34" charset="0"/>
              </a:rPr>
              <a:t>Yrigoren</a:t>
            </a:r>
            <a:r>
              <a:rPr lang="es-PE" sz="1600" b="1" dirty="0">
                <a:solidFill>
                  <a:prstClr val="black"/>
                </a:solidFill>
                <a:latin typeface="Calibri" panose="020F0502020204030204" pitchFamily="34" charset="0"/>
              </a:rPr>
              <a:t> </a:t>
            </a:r>
            <a:r>
              <a:rPr lang="es-PE" sz="1600" b="1" dirty="0">
                <a:solidFill>
                  <a:srgbClr val="0056B8"/>
                </a:solidFill>
                <a:latin typeface="Calibri" panose="020F0502020204030204" pitchFamily="34" charset="0"/>
              </a:rPr>
              <a:t>(Lima)</a:t>
            </a:r>
            <a:endParaRPr lang="es-PE" sz="1600" b="1" dirty="0">
              <a:solidFill>
                <a:prstClr val="black"/>
              </a:solidFill>
              <a:latin typeface="Calibri" panose="020F050202020403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s-PE" sz="1600" b="1" dirty="0">
                <a:solidFill>
                  <a:prstClr val="black"/>
                </a:solidFill>
                <a:latin typeface="Calibri" panose="020F0502020204030204" pitchFamily="34" charset="0"/>
              </a:rPr>
              <a:t>Hospital </a:t>
            </a:r>
            <a:r>
              <a:rPr lang="es-PE" sz="1600" b="1" dirty="0" err="1">
                <a:solidFill>
                  <a:prstClr val="black"/>
                </a:solidFill>
                <a:latin typeface="Calibri" panose="020F0502020204030204" pitchFamily="34" charset="0"/>
              </a:rPr>
              <a:t>Macional</a:t>
            </a:r>
            <a:r>
              <a:rPr lang="es-PE" sz="1600" b="1" dirty="0">
                <a:solidFill>
                  <a:prstClr val="black"/>
                </a:solidFill>
                <a:latin typeface="Calibri" panose="020F0502020204030204" pitchFamily="34" charset="0"/>
              </a:rPr>
              <a:t> Alberto Sabogal </a:t>
            </a:r>
            <a:r>
              <a:rPr lang="es-PE" sz="1600" b="1" dirty="0" err="1">
                <a:solidFill>
                  <a:prstClr val="black"/>
                </a:solidFill>
                <a:latin typeface="Calibri" panose="020F0502020204030204" pitchFamily="34" charset="0"/>
              </a:rPr>
              <a:t>Sologuren</a:t>
            </a:r>
            <a:r>
              <a:rPr lang="es-PE" sz="1600" b="1" dirty="0">
                <a:solidFill>
                  <a:prstClr val="black"/>
                </a:solidFill>
                <a:latin typeface="Calibri" panose="020F0502020204030204" pitchFamily="34" charset="0"/>
              </a:rPr>
              <a:t> </a:t>
            </a:r>
            <a:r>
              <a:rPr lang="es-PE" sz="1600" b="1" dirty="0">
                <a:solidFill>
                  <a:srgbClr val="0056B8"/>
                </a:solidFill>
                <a:latin typeface="Calibri" panose="020F0502020204030204" pitchFamily="34" charset="0"/>
              </a:rPr>
              <a:t>(Lima)</a:t>
            </a:r>
          </a:p>
        </p:txBody>
      </p:sp>
      <p:sp>
        <p:nvSpPr>
          <p:cNvPr id="14" name="CuadroTexto 13">
            <a:extLst>
              <a:ext uri="{FF2B5EF4-FFF2-40B4-BE49-F238E27FC236}">
                <a16:creationId xmlns:a16="http://schemas.microsoft.com/office/drawing/2014/main" id="{7E541040-C07B-4DA8-A72D-C71360EBA1EA}"/>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1133375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B082044-E8FC-FF46-AB24-6EC46CCCF0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20201" y="-33236"/>
            <a:ext cx="6971799" cy="6891234"/>
          </a:xfrm>
          <a:prstGeom prst="rect">
            <a:avLst/>
          </a:prstGeom>
        </p:spPr>
      </p:pic>
      <p:sp>
        <p:nvSpPr>
          <p:cNvPr id="138" name="Rectángulo 137">
            <a:extLst>
              <a:ext uri="{FF2B5EF4-FFF2-40B4-BE49-F238E27FC236}">
                <a16:creationId xmlns:a16="http://schemas.microsoft.com/office/drawing/2014/main" id="{DB864E2A-6716-B44C-861C-8D19D17AA238}"/>
              </a:ext>
            </a:extLst>
          </p:cNvPr>
          <p:cNvSpPr/>
          <p:nvPr/>
        </p:nvSpPr>
        <p:spPr>
          <a:xfrm rot="10800000">
            <a:off x="4633502" y="34200"/>
            <a:ext cx="6597451" cy="6857998"/>
          </a:xfrm>
          <a:prstGeom prst="rect">
            <a:avLst/>
          </a:prstGeom>
          <a:gradFill flip="none" rotWithShape="1">
            <a:gsLst>
              <a:gs pos="23000">
                <a:schemeClr val="bg1"/>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Google Shape;148;g594e923712_0_112">
            <a:extLst>
              <a:ext uri="{FF2B5EF4-FFF2-40B4-BE49-F238E27FC236}">
                <a16:creationId xmlns:a16="http://schemas.microsoft.com/office/drawing/2014/main" id="{4FDADABC-1519-AE45-B29C-67B4817ACF1F}"/>
              </a:ext>
            </a:extLst>
          </p:cNvPr>
          <p:cNvSpPr/>
          <p:nvPr/>
        </p:nvSpPr>
        <p:spPr>
          <a:xfrm>
            <a:off x="1068381" y="2012211"/>
            <a:ext cx="602977" cy="34485"/>
          </a:xfrm>
          <a:prstGeom prst="rect">
            <a:avLst/>
          </a:prstGeom>
          <a:solidFill>
            <a:srgbClr val="0D3996"/>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41" name="CuadroTexto 40">
            <a:extLst>
              <a:ext uri="{FF2B5EF4-FFF2-40B4-BE49-F238E27FC236}">
                <a16:creationId xmlns:a16="http://schemas.microsoft.com/office/drawing/2014/main" id="{13C79504-3706-0A48-B302-BBCA68A52A7E}"/>
              </a:ext>
            </a:extLst>
          </p:cNvPr>
          <p:cNvSpPr txBox="1"/>
          <p:nvPr/>
        </p:nvSpPr>
        <p:spPr>
          <a:xfrm>
            <a:off x="990559" y="489333"/>
            <a:ext cx="5179743" cy="422183"/>
          </a:xfrm>
          <a:prstGeom prst="rect">
            <a:avLst/>
          </a:prstGeom>
          <a:noFill/>
          <a:ln>
            <a:noFill/>
          </a:ln>
        </p:spPr>
        <p:txBody>
          <a:bodyPr spcFirstLastPara="1" wrap="square" lIns="91425" tIns="45700" rIns="91425" bIns="45700" anchor="ctr" anchorCtr="0">
            <a:noAutofit/>
          </a:bodyPr>
          <a:lstStyle>
            <a:defPPr>
              <a:defRPr lang="es-PE"/>
            </a:defPPr>
            <a:lvl1pPr marR="0" lvl="0" indent="0">
              <a:lnSpc>
                <a:spcPts val="4100"/>
              </a:lnSpc>
              <a:spcBef>
                <a:spcPts val="0"/>
              </a:spcBef>
              <a:spcAft>
                <a:spcPts val="0"/>
              </a:spcAft>
              <a:buNone/>
              <a:defRPr sz="3200" b="1">
                <a:solidFill>
                  <a:schemeClr val="accent5"/>
                </a:solidFill>
                <a:latin typeface="Calibri"/>
                <a:cs typeface="Calibri"/>
              </a:defRPr>
            </a:lvl1pPr>
          </a:lstStyle>
          <a:p>
            <a:pPr marL="0" marR="0" lvl="0" indent="0" algn="l" defTabSz="914400" rtl="0" eaLnBrk="0" fontAlgn="base" latinLnBrk="0" hangingPunct="0">
              <a:lnSpc>
                <a:spcPts val="4100"/>
              </a:lnSpc>
              <a:spcBef>
                <a:spcPts val="0"/>
              </a:spcBef>
              <a:spcAft>
                <a:spcPts val="0"/>
              </a:spcAft>
              <a:buClrTx/>
              <a:buSzTx/>
              <a:buFontTx/>
              <a:buNone/>
              <a:tabLst/>
              <a:defRPr/>
            </a:pPr>
            <a:r>
              <a:rPr kumimoji="0" lang="es-PE" sz="3600" b="1" i="0" u="none" strike="noStrike" kern="1200" cap="none" spc="0" normalizeH="0" baseline="0" noProof="0" dirty="0" smtClean="0">
                <a:ln>
                  <a:noFill/>
                </a:ln>
                <a:solidFill>
                  <a:srgbClr val="5B9BD5">
                    <a:lumMod val="50000"/>
                  </a:srgbClr>
                </a:solidFill>
                <a:effectLst/>
                <a:uLnTx/>
                <a:uFillTx/>
                <a:latin typeface="Calibri"/>
                <a:ea typeface="+mn-ea"/>
                <a:cs typeface="Calibri"/>
                <a:sym typeface="Calibri"/>
              </a:rPr>
              <a:t>Oxígeno para</a:t>
            </a:r>
            <a:r>
              <a:rPr kumimoji="0" lang="es-PE" sz="3600" b="1" i="0" u="none" strike="noStrike" kern="1200" cap="none" spc="0" normalizeH="0" noProof="0" dirty="0" smtClean="0">
                <a:ln>
                  <a:noFill/>
                </a:ln>
                <a:solidFill>
                  <a:srgbClr val="5B9BD5">
                    <a:lumMod val="50000"/>
                  </a:srgbClr>
                </a:solidFill>
                <a:effectLst/>
                <a:uLnTx/>
                <a:uFillTx/>
                <a:latin typeface="Calibri"/>
                <a:ea typeface="+mn-ea"/>
                <a:cs typeface="Calibri"/>
                <a:sym typeface="Calibri"/>
              </a:rPr>
              <a:t> salvar vidas.</a:t>
            </a:r>
            <a:endParaRPr kumimoji="0" lang="es-PE" sz="3600" b="1" i="0" u="none" strike="noStrike" kern="1200" cap="none" spc="0" normalizeH="0" baseline="0" noProof="0" dirty="0">
              <a:ln>
                <a:noFill/>
              </a:ln>
              <a:solidFill>
                <a:srgbClr val="5B9BD5">
                  <a:lumMod val="50000"/>
                </a:srgbClr>
              </a:solidFill>
              <a:effectLst/>
              <a:uLnTx/>
              <a:uFillTx/>
              <a:latin typeface="Calibri"/>
              <a:ea typeface="+mn-ea"/>
              <a:cs typeface="Calibri"/>
            </a:endParaRPr>
          </a:p>
        </p:txBody>
      </p:sp>
      <p:pic>
        <p:nvPicPr>
          <p:cNvPr id="79" name="Imagen 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1961" y="5484362"/>
            <a:ext cx="2026924" cy="621793"/>
          </a:xfrm>
          <a:prstGeom prst="rect">
            <a:avLst/>
          </a:prstGeom>
        </p:spPr>
      </p:pic>
      <p:sp>
        <p:nvSpPr>
          <p:cNvPr id="35" name="Elipse 34">
            <a:hlinkClick r:id="rId4" action="ppaction://hlinksldjump"/>
            <a:extLst>
              <a:ext uri="{FF2B5EF4-FFF2-40B4-BE49-F238E27FC236}">
                <a16:creationId xmlns:a16="http://schemas.microsoft.com/office/drawing/2014/main" id="{85F86067-10CF-AF49-830D-C16F6E7A2802}"/>
              </a:ext>
            </a:extLst>
          </p:cNvPr>
          <p:cNvSpPr/>
          <p:nvPr/>
        </p:nvSpPr>
        <p:spPr>
          <a:xfrm>
            <a:off x="1099766" y="2753348"/>
            <a:ext cx="994484" cy="9944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73" name="CuadroTexto 72">
            <a:extLst>
              <a:ext uri="{FF2B5EF4-FFF2-40B4-BE49-F238E27FC236}">
                <a16:creationId xmlns:a16="http://schemas.microsoft.com/office/drawing/2014/main" id="{13C79504-3706-0A48-B302-BBCA68A52A7E}"/>
              </a:ext>
            </a:extLst>
          </p:cNvPr>
          <p:cNvSpPr txBox="1"/>
          <p:nvPr/>
        </p:nvSpPr>
        <p:spPr>
          <a:xfrm>
            <a:off x="2311995" y="2571029"/>
            <a:ext cx="2571538" cy="76944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4400" b="1"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a:sym typeface="Calibri"/>
              </a:rPr>
              <a:t>78(</a:t>
            </a:r>
            <a:r>
              <a:rPr kumimoji="0" lang="es-PE" sz="1050" b="1" i="0" u="none" strike="noStrike" kern="1200" cap="none" spc="0" normalizeH="0" baseline="0" noProof="0" dirty="0" smtClean="0">
                <a:ln>
                  <a:noFill/>
                </a:ln>
                <a:solidFill>
                  <a:srgbClr val="44546A"/>
                </a:solidFill>
                <a:effectLst/>
                <a:uLnTx/>
                <a:uFillTx/>
                <a:latin typeface="Calibri" panose="020F0502020204030204" pitchFamily="34" charset="0"/>
                <a:ea typeface="+mn-ea"/>
                <a:cs typeface="Calibri"/>
                <a:sym typeface="Calibri"/>
              </a:rPr>
              <a:t>70% ENFUNCIONAMIENTO) </a:t>
            </a:r>
            <a:endParaRPr kumimoji="0" lang="es-PE" sz="4400" b="1" i="0" u="none" strike="noStrike" kern="1200" cap="none" spc="0" normalizeH="0" baseline="0" noProof="0" dirty="0">
              <a:ln>
                <a:noFill/>
              </a:ln>
              <a:solidFill>
                <a:srgbClr val="44546A"/>
              </a:solidFill>
              <a:effectLst/>
              <a:uLnTx/>
              <a:uFillTx/>
              <a:latin typeface="Calibri" panose="020F0502020204030204" pitchFamily="34" charset="0"/>
              <a:ea typeface="+mn-ea"/>
            </a:endParaRPr>
          </a:p>
        </p:txBody>
      </p:sp>
      <p:sp>
        <p:nvSpPr>
          <p:cNvPr id="80" name="Rectángulo redondeado 79">
            <a:extLst>
              <a:ext uri="{FF2B5EF4-FFF2-40B4-BE49-F238E27FC236}">
                <a16:creationId xmlns:a16="http://schemas.microsoft.com/office/drawing/2014/main" id="{A58D9669-D112-924F-A2B1-0A5AED988C38}"/>
              </a:ext>
            </a:extLst>
          </p:cNvPr>
          <p:cNvSpPr/>
          <p:nvPr/>
        </p:nvSpPr>
        <p:spPr>
          <a:xfrm>
            <a:off x="2323019" y="3277812"/>
            <a:ext cx="982641"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Plantas</a:t>
            </a:r>
            <a:endParaRPr kumimoji="0" lang="es-P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9" name="Elipse 118">
            <a:hlinkClick r:id="rId4" action="ppaction://hlinksldjump"/>
            <a:extLst>
              <a:ext uri="{FF2B5EF4-FFF2-40B4-BE49-F238E27FC236}">
                <a16:creationId xmlns:a16="http://schemas.microsoft.com/office/drawing/2014/main" id="{85F86067-10CF-AF49-830D-C16F6E7A2802}"/>
              </a:ext>
            </a:extLst>
          </p:cNvPr>
          <p:cNvSpPr/>
          <p:nvPr/>
        </p:nvSpPr>
        <p:spPr>
          <a:xfrm>
            <a:off x="4380815" y="2753348"/>
            <a:ext cx="994484" cy="9944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120" name="Imagen 1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58548" y="2783132"/>
            <a:ext cx="850629" cy="850629"/>
          </a:xfrm>
          <a:prstGeom prst="rect">
            <a:avLst/>
          </a:prstGeom>
        </p:spPr>
      </p:pic>
      <p:pic>
        <p:nvPicPr>
          <p:cNvPr id="121" name="Imagen 12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20744" y="2783132"/>
            <a:ext cx="850629" cy="850629"/>
          </a:xfrm>
          <a:prstGeom prst="rect">
            <a:avLst/>
          </a:prstGeom>
        </p:spPr>
      </p:pic>
      <p:sp>
        <p:nvSpPr>
          <p:cNvPr id="122" name="CuadroTexto 121">
            <a:extLst>
              <a:ext uri="{FF2B5EF4-FFF2-40B4-BE49-F238E27FC236}">
                <a16:creationId xmlns:a16="http://schemas.microsoft.com/office/drawing/2014/main" id="{13C79504-3706-0A48-B302-BBCA68A52A7E}"/>
              </a:ext>
            </a:extLst>
          </p:cNvPr>
          <p:cNvSpPr txBox="1"/>
          <p:nvPr/>
        </p:nvSpPr>
        <p:spPr>
          <a:xfrm>
            <a:off x="5569047" y="2694139"/>
            <a:ext cx="1473480"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36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a:sym typeface="Calibri"/>
              </a:rPr>
              <a:t>18,208</a:t>
            </a:r>
            <a:endParaRPr kumimoji="0" lang="es-PE" sz="3600" b="1" i="0" u="none" strike="noStrike" kern="1200" cap="none" spc="0" normalizeH="0" baseline="0" noProof="0" dirty="0">
              <a:ln>
                <a:noFill/>
              </a:ln>
              <a:solidFill>
                <a:srgbClr val="44546A"/>
              </a:solidFill>
              <a:effectLst/>
              <a:uLnTx/>
              <a:uFillTx/>
              <a:latin typeface="Calibri" panose="020F0502020204030204" pitchFamily="34" charset="0"/>
              <a:ea typeface="+mn-ea"/>
              <a:cs typeface="+mn-cs"/>
            </a:endParaRPr>
          </a:p>
        </p:txBody>
      </p:sp>
      <p:sp>
        <p:nvSpPr>
          <p:cNvPr id="123" name="Rectángulo redondeado 122">
            <a:extLst>
              <a:ext uri="{FF2B5EF4-FFF2-40B4-BE49-F238E27FC236}">
                <a16:creationId xmlns:a16="http://schemas.microsoft.com/office/drawing/2014/main" id="{A58D9669-D112-924F-A2B1-0A5AED988C38}"/>
              </a:ext>
            </a:extLst>
          </p:cNvPr>
          <p:cNvSpPr/>
          <p:nvPr/>
        </p:nvSpPr>
        <p:spPr>
          <a:xfrm>
            <a:off x="5604068" y="3277812"/>
            <a:ext cx="982641"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Balones</a:t>
            </a:r>
            <a:endParaRPr kumimoji="0" lang="es-P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Rectángulo 123"/>
          <p:cNvSpPr/>
          <p:nvPr/>
        </p:nvSpPr>
        <p:spPr>
          <a:xfrm>
            <a:off x="6512490" y="3293922"/>
            <a:ext cx="1094210"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de oxígeno</a:t>
            </a:r>
            <a:endParaRPr kumimoji="0" lang="es-P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25" name="Elipse 124">
            <a:hlinkClick r:id="rId4" action="ppaction://hlinksldjump"/>
            <a:extLst>
              <a:ext uri="{FF2B5EF4-FFF2-40B4-BE49-F238E27FC236}">
                <a16:creationId xmlns:a16="http://schemas.microsoft.com/office/drawing/2014/main" id="{85F86067-10CF-AF49-830D-C16F6E7A2802}"/>
              </a:ext>
            </a:extLst>
          </p:cNvPr>
          <p:cNvSpPr/>
          <p:nvPr/>
        </p:nvSpPr>
        <p:spPr>
          <a:xfrm>
            <a:off x="1099766" y="4456642"/>
            <a:ext cx="994484" cy="9944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28" name="CuadroTexto 127">
            <a:extLst>
              <a:ext uri="{FF2B5EF4-FFF2-40B4-BE49-F238E27FC236}">
                <a16:creationId xmlns:a16="http://schemas.microsoft.com/office/drawing/2014/main" id="{13C79504-3706-0A48-B302-BBCA68A52A7E}"/>
              </a:ext>
            </a:extLst>
          </p:cNvPr>
          <p:cNvSpPr txBox="1"/>
          <p:nvPr/>
        </p:nvSpPr>
        <p:spPr>
          <a:xfrm>
            <a:off x="2287998" y="4397433"/>
            <a:ext cx="1239442"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36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a:sym typeface="Calibri"/>
              </a:rPr>
              <a:t>1,986</a:t>
            </a:r>
            <a:endParaRPr kumimoji="0" lang="es-PE" sz="3600" b="1" i="0" u="none" strike="noStrike" kern="1200" cap="none" spc="0" normalizeH="0" baseline="0" noProof="0" dirty="0">
              <a:ln>
                <a:noFill/>
              </a:ln>
              <a:solidFill>
                <a:srgbClr val="44546A"/>
              </a:solidFill>
              <a:effectLst/>
              <a:uLnTx/>
              <a:uFillTx/>
              <a:latin typeface="Calibri" panose="020F0502020204030204" pitchFamily="34" charset="0"/>
              <a:ea typeface="+mn-ea"/>
              <a:cs typeface="+mn-cs"/>
            </a:endParaRPr>
          </a:p>
        </p:txBody>
      </p:sp>
      <p:sp>
        <p:nvSpPr>
          <p:cNvPr id="129" name="Rectángulo redondeado 128">
            <a:extLst>
              <a:ext uri="{FF2B5EF4-FFF2-40B4-BE49-F238E27FC236}">
                <a16:creationId xmlns:a16="http://schemas.microsoft.com/office/drawing/2014/main" id="{A58D9669-D112-924F-A2B1-0A5AED988C38}"/>
              </a:ext>
            </a:extLst>
          </p:cNvPr>
          <p:cNvSpPr/>
          <p:nvPr/>
        </p:nvSpPr>
        <p:spPr>
          <a:xfrm>
            <a:off x="2281197" y="4981106"/>
            <a:ext cx="1582555"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Concentradores</a:t>
            </a:r>
            <a:endParaRPr kumimoji="0" lang="es-P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Elipse 130">
            <a:hlinkClick r:id="rId4" action="ppaction://hlinksldjump"/>
            <a:extLst>
              <a:ext uri="{FF2B5EF4-FFF2-40B4-BE49-F238E27FC236}">
                <a16:creationId xmlns:a16="http://schemas.microsoft.com/office/drawing/2014/main" id="{85F86067-10CF-AF49-830D-C16F6E7A2802}"/>
              </a:ext>
            </a:extLst>
          </p:cNvPr>
          <p:cNvSpPr/>
          <p:nvPr/>
        </p:nvSpPr>
        <p:spPr>
          <a:xfrm>
            <a:off x="4380815" y="4456642"/>
            <a:ext cx="994484" cy="99448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34" name="CuadroTexto 133">
            <a:extLst>
              <a:ext uri="{FF2B5EF4-FFF2-40B4-BE49-F238E27FC236}">
                <a16:creationId xmlns:a16="http://schemas.microsoft.com/office/drawing/2014/main" id="{13C79504-3706-0A48-B302-BBCA68A52A7E}"/>
              </a:ext>
            </a:extLst>
          </p:cNvPr>
          <p:cNvSpPr txBox="1"/>
          <p:nvPr/>
        </p:nvSpPr>
        <p:spPr>
          <a:xfrm>
            <a:off x="5569047" y="4397433"/>
            <a:ext cx="652743"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36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a:sym typeface="Calibri"/>
              </a:rPr>
              <a:t>72</a:t>
            </a:r>
            <a:endParaRPr kumimoji="0" lang="es-PE" sz="3600" b="1" i="0" u="none" strike="noStrike" kern="1200" cap="none" spc="0" normalizeH="0" baseline="0" noProof="0" dirty="0">
              <a:ln>
                <a:noFill/>
              </a:ln>
              <a:solidFill>
                <a:srgbClr val="44546A"/>
              </a:solidFill>
              <a:effectLst/>
              <a:uLnTx/>
              <a:uFillTx/>
              <a:latin typeface="Calibri" panose="020F0502020204030204" pitchFamily="34" charset="0"/>
              <a:ea typeface="+mn-ea"/>
              <a:cs typeface="+mn-cs"/>
            </a:endParaRPr>
          </a:p>
        </p:txBody>
      </p:sp>
      <p:sp>
        <p:nvSpPr>
          <p:cNvPr id="135" name="Rectángulo redondeado 134">
            <a:extLst>
              <a:ext uri="{FF2B5EF4-FFF2-40B4-BE49-F238E27FC236}">
                <a16:creationId xmlns:a16="http://schemas.microsoft.com/office/drawing/2014/main" id="{A58D9669-D112-924F-A2B1-0A5AED988C38}"/>
              </a:ext>
            </a:extLst>
          </p:cNvPr>
          <p:cNvSpPr/>
          <p:nvPr/>
        </p:nvSpPr>
        <p:spPr>
          <a:xfrm>
            <a:off x="5488888" y="4981106"/>
            <a:ext cx="2106381"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panose="020F0502020204030204"/>
                <a:ea typeface="+mn-ea"/>
                <a:cs typeface="+mn-cs"/>
              </a:rPr>
              <a:t>Tanques criogénicos</a:t>
            </a:r>
            <a:endParaRPr kumimoji="0" lang="es-PE"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Rectángulo 135"/>
          <p:cNvSpPr/>
          <p:nvPr/>
        </p:nvSpPr>
        <p:spPr>
          <a:xfrm>
            <a:off x="5550908" y="5316333"/>
            <a:ext cx="1238544" cy="338554"/>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 isotanques</a:t>
            </a:r>
            <a:endParaRPr kumimoji="0" lang="es-P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pic>
        <p:nvPicPr>
          <p:cNvPr id="3" name="Imagen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225370" y="4522663"/>
            <a:ext cx="797296" cy="797296"/>
          </a:xfrm>
          <a:prstGeom prst="rect">
            <a:avLst/>
          </a:prstGeom>
        </p:spPr>
      </p:pic>
      <p:pic>
        <p:nvPicPr>
          <p:cNvPr id="4" name="Imagen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078275" y="2510434"/>
            <a:ext cx="1061202" cy="1061202"/>
          </a:xfrm>
          <a:prstGeom prst="rect">
            <a:avLst/>
          </a:prstGeom>
        </p:spPr>
      </p:pic>
      <p:pic>
        <p:nvPicPr>
          <p:cNvPr id="5" name="Imagen 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472728" y="4456641"/>
            <a:ext cx="877026" cy="877026"/>
          </a:xfrm>
          <a:prstGeom prst="rect">
            <a:avLst/>
          </a:prstGeom>
        </p:spPr>
      </p:pic>
      <p:sp>
        <p:nvSpPr>
          <p:cNvPr id="33" name="CuadroTexto 32"/>
          <p:cNvSpPr txBox="1"/>
          <p:nvPr/>
        </p:nvSpPr>
        <p:spPr>
          <a:xfrm>
            <a:off x="1011959" y="1354476"/>
            <a:ext cx="122411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Agosto 2021</a:t>
            </a:r>
          </a:p>
        </p:txBody>
      </p:sp>
      <p:sp>
        <p:nvSpPr>
          <p:cNvPr id="27" name="CuadroTexto 26">
            <a:extLst>
              <a:ext uri="{FF2B5EF4-FFF2-40B4-BE49-F238E27FC236}">
                <a16:creationId xmlns:a16="http://schemas.microsoft.com/office/drawing/2014/main" id="{F1B1DBB7-85A9-4A9D-B0E7-FFD7B52E4F76}"/>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31642221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711071" y="229924"/>
            <a:ext cx="71961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32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Plantas de oxigeno a nivel Nacional</a:t>
            </a:r>
          </a:p>
        </p:txBody>
      </p:sp>
      <p:sp>
        <p:nvSpPr>
          <p:cNvPr id="10" name="CuadroTexto 9"/>
          <p:cNvSpPr txBox="1"/>
          <p:nvPr/>
        </p:nvSpPr>
        <p:spPr>
          <a:xfrm>
            <a:off x="4687768" y="1305057"/>
            <a:ext cx="3307119"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Capacidad de producción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4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2,554 </a:t>
            </a:r>
            <a:r>
              <a:rPr kumimoji="0" lang="es-PE"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m</a:t>
            </a:r>
            <a:r>
              <a:rPr kumimoji="0" lang="es-PE" sz="2800" b="0" i="0" u="none" strike="noStrike" kern="1200" cap="none" spc="0" normalizeH="0" baseline="30000" noProof="0" dirty="0">
                <a:ln>
                  <a:noFill/>
                </a:ln>
                <a:solidFill>
                  <a:srgbClr val="5B9BD5">
                    <a:lumMod val="50000"/>
                  </a:srgbClr>
                </a:solidFill>
                <a:effectLst/>
                <a:uLnTx/>
                <a:uFillTx/>
                <a:latin typeface="Calibri" panose="020F0502020204030204"/>
                <a:ea typeface="+mn-ea"/>
                <a:cs typeface="+mn-cs"/>
              </a:rPr>
              <a:t>3</a:t>
            </a:r>
            <a:r>
              <a:rPr kumimoji="0" lang="es-PE"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/hora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4000" b="1"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56,188</a:t>
            </a:r>
            <a:r>
              <a:rPr kumimoji="0" lang="es-PE"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 m</a:t>
            </a:r>
            <a:r>
              <a:rPr kumimoji="0" lang="es-PE" sz="2800" b="0" i="0" u="none" strike="noStrike" kern="1200" cap="none" spc="0" normalizeH="0" baseline="30000" noProof="0" dirty="0">
                <a:ln>
                  <a:noFill/>
                </a:ln>
                <a:solidFill>
                  <a:srgbClr val="5B9BD5">
                    <a:lumMod val="50000"/>
                  </a:srgbClr>
                </a:solidFill>
                <a:effectLst/>
                <a:uLnTx/>
                <a:uFillTx/>
                <a:latin typeface="Calibri" panose="020F0502020204030204"/>
                <a:ea typeface="+mn-ea"/>
                <a:cs typeface="+mn-cs"/>
              </a:rPr>
              <a:t>3</a:t>
            </a:r>
            <a:r>
              <a:rPr kumimoji="0" lang="es-PE" sz="28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/día*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5B9BD5">
                    <a:lumMod val="50000"/>
                  </a:srgbClr>
                </a:solidFill>
                <a:effectLst/>
                <a:uLnTx/>
                <a:uFillTx/>
                <a:latin typeface="Calibri" panose="020F0502020204030204"/>
                <a:ea typeface="+mn-ea"/>
                <a:cs typeface="+mn-cs"/>
              </a:rPr>
              <a:t>*22 horas</a:t>
            </a:r>
          </a:p>
        </p:txBody>
      </p:sp>
      <p:sp>
        <p:nvSpPr>
          <p:cNvPr id="73" name="SAn Martín1">
            <a:extLst>
              <a:ext uri="{FF2B5EF4-FFF2-40B4-BE49-F238E27FC236}">
                <a16:creationId xmlns:a16="http://schemas.microsoft.com/office/drawing/2014/main" id="{DA2E2541-7042-46CC-B447-287BAF49D595}"/>
              </a:ext>
            </a:extLst>
          </p:cNvPr>
          <p:cNvSpPr>
            <a:spLocks/>
          </p:cNvSpPr>
          <p:nvPr/>
        </p:nvSpPr>
        <p:spPr bwMode="auto">
          <a:xfrm>
            <a:off x="8987268" y="2441630"/>
            <a:ext cx="773945" cy="1058789"/>
          </a:xfrm>
          <a:custGeom>
            <a:avLst/>
            <a:gdLst>
              <a:gd name="T0" fmla="*/ 2147483647 w 698"/>
              <a:gd name="T1" fmla="*/ 2147483647 h 1049"/>
              <a:gd name="T2" fmla="*/ 2147483647 w 698"/>
              <a:gd name="T3" fmla="*/ 2147483647 h 1049"/>
              <a:gd name="T4" fmla="*/ 2147483647 w 698"/>
              <a:gd name="T5" fmla="*/ 2147483647 h 1049"/>
              <a:gd name="T6" fmla="*/ 2147483647 w 698"/>
              <a:gd name="T7" fmla="*/ 2147483647 h 1049"/>
              <a:gd name="T8" fmla="*/ 2147483647 w 698"/>
              <a:gd name="T9" fmla="*/ 2147483647 h 1049"/>
              <a:gd name="T10" fmla="*/ 2147483647 w 698"/>
              <a:gd name="T11" fmla="*/ 2147483647 h 1049"/>
              <a:gd name="T12" fmla="*/ 2147483647 w 698"/>
              <a:gd name="T13" fmla="*/ 2147483647 h 1049"/>
              <a:gd name="T14" fmla="*/ 2147483647 w 698"/>
              <a:gd name="T15" fmla="*/ 2147483647 h 1049"/>
              <a:gd name="T16" fmla="*/ 2147483647 w 698"/>
              <a:gd name="T17" fmla="*/ 2147483647 h 1049"/>
              <a:gd name="T18" fmla="*/ 2147483647 w 698"/>
              <a:gd name="T19" fmla="*/ 2147483647 h 1049"/>
              <a:gd name="T20" fmla="*/ 2147483647 w 698"/>
              <a:gd name="T21" fmla="*/ 2147483647 h 1049"/>
              <a:gd name="T22" fmla="*/ 2147483647 w 698"/>
              <a:gd name="T23" fmla="*/ 2147483647 h 1049"/>
              <a:gd name="T24" fmla="*/ 2147483647 w 698"/>
              <a:gd name="T25" fmla="*/ 2147483647 h 1049"/>
              <a:gd name="T26" fmla="*/ 2147483647 w 698"/>
              <a:gd name="T27" fmla="*/ 2147483647 h 1049"/>
              <a:gd name="T28" fmla="*/ 2147483647 w 698"/>
              <a:gd name="T29" fmla="*/ 2147483647 h 1049"/>
              <a:gd name="T30" fmla="*/ 2147483647 w 698"/>
              <a:gd name="T31" fmla="*/ 2147483647 h 1049"/>
              <a:gd name="T32" fmla="*/ 2147483647 w 698"/>
              <a:gd name="T33" fmla="*/ 2147483647 h 1049"/>
              <a:gd name="T34" fmla="*/ 2147483647 w 698"/>
              <a:gd name="T35" fmla="*/ 2147483647 h 1049"/>
              <a:gd name="T36" fmla="*/ 2147483647 w 698"/>
              <a:gd name="T37" fmla="*/ 2147483647 h 1049"/>
              <a:gd name="T38" fmla="*/ 2147483647 w 698"/>
              <a:gd name="T39" fmla="*/ 2147483647 h 1049"/>
              <a:gd name="T40" fmla="*/ 2147483647 w 698"/>
              <a:gd name="T41" fmla="*/ 2147483647 h 1049"/>
              <a:gd name="T42" fmla="*/ 2147483647 w 698"/>
              <a:gd name="T43" fmla="*/ 2147483647 h 1049"/>
              <a:gd name="T44" fmla="*/ 2147483647 w 698"/>
              <a:gd name="T45" fmla="*/ 2147483647 h 1049"/>
              <a:gd name="T46" fmla="*/ 2147483647 w 698"/>
              <a:gd name="T47" fmla="*/ 2147483647 h 1049"/>
              <a:gd name="T48" fmla="*/ 2147483647 w 698"/>
              <a:gd name="T49" fmla="*/ 2147483647 h 1049"/>
              <a:gd name="T50" fmla="*/ 2147483647 w 698"/>
              <a:gd name="T51" fmla="*/ 2147483647 h 1049"/>
              <a:gd name="T52" fmla="*/ 2147483647 w 698"/>
              <a:gd name="T53" fmla="*/ 2147483647 h 1049"/>
              <a:gd name="T54" fmla="*/ 2147483647 w 698"/>
              <a:gd name="T55" fmla="*/ 2147483647 h 1049"/>
              <a:gd name="T56" fmla="*/ 2147483647 w 698"/>
              <a:gd name="T57" fmla="*/ 2147483647 h 1049"/>
              <a:gd name="T58" fmla="*/ 2147483647 w 698"/>
              <a:gd name="T59" fmla="*/ 2147483647 h 1049"/>
              <a:gd name="T60" fmla="*/ 2147483647 w 698"/>
              <a:gd name="T61" fmla="*/ 2147483647 h 1049"/>
              <a:gd name="T62" fmla="*/ 2147483647 w 698"/>
              <a:gd name="T63" fmla="*/ 2147483647 h 1049"/>
              <a:gd name="T64" fmla="*/ 2147483647 w 698"/>
              <a:gd name="T65" fmla="*/ 2147483647 h 1049"/>
              <a:gd name="T66" fmla="*/ 2147483647 w 698"/>
              <a:gd name="T67" fmla="*/ 2147483647 h 1049"/>
              <a:gd name="T68" fmla="*/ 2147483647 w 698"/>
              <a:gd name="T69" fmla="*/ 2147483647 h 1049"/>
              <a:gd name="T70" fmla="*/ 2147483647 w 698"/>
              <a:gd name="T71" fmla="*/ 2147483647 h 1049"/>
              <a:gd name="T72" fmla="*/ 2147483647 w 698"/>
              <a:gd name="T73" fmla="*/ 2147483647 h 1049"/>
              <a:gd name="T74" fmla="*/ 2147483647 w 698"/>
              <a:gd name="T75" fmla="*/ 2147483647 h 1049"/>
              <a:gd name="T76" fmla="*/ 2147483647 w 698"/>
              <a:gd name="T77" fmla="*/ 2147483647 h 1049"/>
              <a:gd name="T78" fmla="*/ 2147483647 w 698"/>
              <a:gd name="T79" fmla="*/ 2147483647 h 1049"/>
              <a:gd name="T80" fmla="*/ 2147483647 w 698"/>
              <a:gd name="T81" fmla="*/ 2147483647 h 1049"/>
              <a:gd name="T82" fmla="*/ 2147483647 w 698"/>
              <a:gd name="T83" fmla="*/ 2147483647 h 1049"/>
              <a:gd name="T84" fmla="*/ 2147483647 w 698"/>
              <a:gd name="T85" fmla="*/ 2147483647 h 1049"/>
              <a:gd name="T86" fmla="*/ 2147483647 w 698"/>
              <a:gd name="T87" fmla="*/ 2147483647 h 1049"/>
              <a:gd name="T88" fmla="*/ 2147483647 w 698"/>
              <a:gd name="T89" fmla="*/ 2147483647 h 1049"/>
              <a:gd name="T90" fmla="*/ 2147483647 w 698"/>
              <a:gd name="T91" fmla="*/ 2147483647 h 1049"/>
              <a:gd name="T92" fmla="*/ 2147483647 w 698"/>
              <a:gd name="T93" fmla="*/ 2147483647 h 1049"/>
              <a:gd name="T94" fmla="*/ 2147483647 w 698"/>
              <a:gd name="T95" fmla="*/ 2147483647 h 1049"/>
              <a:gd name="T96" fmla="*/ 2147483647 w 698"/>
              <a:gd name="T97" fmla="*/ 2147483647 h 1049"/>
              <a:gd name="T98" fmla="*/ 2147483647 w 698"/>
              <a:gd name="T99" fmla="*/ 2147483647 h 1049"/>
              <a:gd name="T100" fmla="*/ 2147483647 w 698"/>
              <a:gd name="T101" fmla="*/ 2147483647 h 1049"/>
              <a:gd name="T102" fmla="*/ 2147483647 w 698"/>
              <a:gd name="T103" fmla="*/ 2147483647 h 1049"/>
              <a:gd name="T104" fmla="*/ 2147483647 w 698"/>
              <a:gd name="T105" fmla="*/ 2147483647 h 1049"/>
              <a:gd name="T106" fmla="*/ 2147483647 w 698"/>
              <a:gd name="T107" fmla="*/ 2147483647 h 1049"/>
              <a:gd name="T108" fmla="*/ 0 w 698"/>
              <a:gd name="T109" fmla="*/ 2147483647 h 1049"/>
              <a:gd name="T110" fmla="*/ 2147483647 w 698"/>
              <a:gd name="T111" fmla="*/ 2147483647 h 10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8"/>
              <a:gd name="T169" fmla="*/ 0 h 1049"/>
              <a:gd name="T170" fmla="*/ 698 w 698"/>
              <a:gd name="T171" fmla="*/ 1049 h 10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8" h="1049">
                <a:moveTo>
                  <a:pt x="9" y="8"/>
                </a:moveTo>
                <a:lnTo>
                  <a:pt x="21" y="11"/>
                </a:lnTo>
                <a:lnTo>
                  <a:pt x="30" y="9"/>
                </a:lnTo>
                <a:lnTo>
                  <a:pt x="48" y="2"/>
                </a:lnTo>
                <a:lnTo>
                  <a:pt x="57" y="0"/>
                </a:lnTo>
                <a:lnTo>
                  <a:pt x="68" y="12"/>
                </a:lnTo>
                <a:lnTo>
                  <a:pt x="81" y="26"/>
                </a:lnTo>
                <a:lnTo>
                  <a:pt x="90" y="35"/>
                </a:lnTo>
                <a:lnTo>
                  <a:pt x="89" y="47"/>
                </a:lnTo>
                <a:lnTo>
                  <a:pt x="98" y="54"/>
                </a:lnTo>
                <a:lnTo>
                  <a:pt x="105" y="62"/>
                </a:lnTo>
                <a:lnTo>
                  <a:pt x="117" y="56"/>
                </a:lnTo>
                <a:lnTo>
                  <a:pt x="129" y="62"/>
                </a:lnTo>
                <a:lnTo>
                  <a:pt x="137" y="69"/>
                </a:lnTo>
                <a:lnTo>
                  <a:pt x="149" y="63"/>
                </a:lnTo>
                <a:lnTo>
                  <a:pt x="162" y="60"/>
                </a:lnTo>
                <a:lnTo>
                  <a:pt x="171" y="69"/>
                </a:lnTo>
                <a:lnTo>
                  <a:pt x="182" y="77"/>
                </a:lnTo>
                <a:lnTo>
                  <a:pt x="192" y="68"/>
                </a:lnTo>
                <a:lnTo>
                  <a:pt x="201" y="80"/>
                </a:lnTo>
                <a:lnTo>
                  <a:pt x="216" y="81"/>
                </a:lnTo>
                <a:lnTo>
                  <a:pt x="228" y="87"/>
                </a:lnTo>
                <a:lnTo>
                  <a:pt x="242" y="99"/>
                </a:lnTo>
                <a:lnTo>
                  <a:pt x="254" y="110"/>
                </a:lnTo>
                <a:lnTo>
                  <a:pt x="269" y="113"/>
                </a:lnTo>
                <a:lnTo>
                  <a:pt x="279" y="123"/>
                </a:lnTo>
                <a:lnTo>
                  <a:pt x="293" y="122"/>
                </a:lnTo>
                <a:lnTo>
                  <a:pt x="299" y="135"/>
                </a:lnTo>
                <a:lnTo>
                  <a:pt x="308" y="146"/>
                </a:lnTo>
                <a:lnTo>
                  <a:pt x="309" y="161"/>
                </a:lnTo>
                <a:lnTo>
                  <a:pt x="317" y="173"/>
                </a:lnTo>
                <a:lnTo>
                  <a:pt x="324" y="188"/>
                </a:lnTo>
                <a:lnTo>
                  <a:pt x="332" y="203"/>
                </a:lnTo>
                <a:lnTo>
                  <a:pt x="336" y="198"/>
                </a:lnTo>
                <a:lnTo>
                  <a:pt x="344" y="194"/>
                </a:lnTo>
                <a:lnTo>
                  <a:pt x="356" y="197"/>
                </a:lnTo>
                <a:lnTo>
                  <a:pt x="365" y="192"/>
                </a:lnTo>
                <a:lnTo>
                  <a:pt x="377" y="201"/>
                </a:lnTo>
                <a:lnTo>
                  <a:pt x="386" y="191"/>
                </a:lnTo>
                <a:lnTo>
                  <a:pt x="401" y="185"/>
                </a:lnTo>
                <a:lnTo>
                  <a:pt x="416" y="180"/>
                </a:lnTo>
                <a:lnTo>
                  <a:pt x="425" y="173"/>
                </a:lnTo>
                <a:lnTo>
                  <a:pt x="437" y="165"/>
                </a:lnTo>
                <a:lnTo>
                  <a:pt x="443" y="174"/>
                </a:lnTo>
                <a:lnTo>
                  <a:pt x="438" y="188"/>
                </a:lnTo>
                <a:lnTo>
                  <a:pt x="447" y="195"/>
                </a:lnTo>
                <a:lnTo>
                  <a:pt x="443" y="210"/>
                </a:lnTo>
                <a:lnTo>
                  <a:pt x="453" y="222"/>
                </a:lnTo>
                <a:lnTo>
                  <a:pt x="464" y="230"/>
                </a:lnTo>
                <a:lnTo>
                  <a:pt x="483" y="237"/>
                </a:lnTo>
                <a:lnTo>
                  <a:pt x="497" y="231"/>
                </a:lnTo>
                <a:lnTo>
                  <a:pt x="509" y="239"/>
                </a:lnTo>
                <a:lnTo>
                  <a:pt x="516" y="228"/>
                </a:lnTo>
                <a:lnTo>
                  <a:pt x="528" y="221"/>
                </a:lnTo>
                <a:lnTo>
                  <a:pt x="542" y="218"/>
                </a:lnTo>
                <a:lnTo>
                  <a:pt x="558" y="224"/>
                </a:lnTo>
                <a:lnTo>
                  <a:pt x="570" y="233"/>
                </a:lnTo>
                <a:lnTo>
                  <a:pt x="587" y="233"/>
                </a:lnTo>
                <a:lnTo>
                  <a:pt x="600" y="233"/>
                </a:lnTo>
                <a:lnTo>
                  <a:pt x="604" y="217"/>
                </a:lnTo>
                <a:lnTo>
                  <a:pt x="615" y="227"/>
                </a:lnTo>
                <a:lnTo>
                  <a:pt x="620" y="237"/>
                </a:lnTo>
                <a:lnTo>
                  <a:pt x="633" y="234"/>
                </a:lnTo>
                <a:lnTo>
                  <a:pt x="638" y="225"/>
                </a:lnTo>
                <a:lnTo>
                  <a:pt x="645" y="219"/>
                </a:lnTo>
                <a:lnTo>
                  <a:pt x="657" y="221"/>
                </a:lnTo>
                <a:lnTo>
                  <a:pt x="662" y="210"/>
                </a:lnTo>
                <a:lnTo>
                  <a:pt x="674" y="215"/>
                </a:lnTo>
                <a:lnTo>
                  <a:pt x="686" y="210"/>
                </a:lnTo>
                <a:lnTo>
                  <a:pt x="690" y="227"/>
                </a:lnTo>
                <a:lnTo>
                  <a:pt x="695" y="240"/>
                </a:lnTo>
                <a:lnTo>
                  <a:pt x="695" y="251"/>
                </a:lnTo>
                <a:lnTo>
                  <a:pt x="698" y="263"/>
                </a:lnTo>
                <a:lnTo>
                  <a:pt x="695" y="273"/>
                </a:lnTo>
                <a:lnTo>
                  <a:pt x="693" y="282"/>
                </a:lnTo>
                <a:lnTo>
                  <a:pt x="690" y="293"/>
                </a:lnTo>
                <a:lnTo>
                  <a:pt x="686" y="302"/>
                </a:lnTo>
                <a:lnTo>
                  <a:pt x="689" y="311"/>
                </a:lnTo>
                <a:lnTo>
                  <a:pt x="689" y="327"/>
                </a:lnTo>
                <a:lnTo>
                  <a:pt x="692" y="335"/>
                </a:lnTo>
                <a:lnTo>
                  <a:pt x="695" y="342"/>
                </a:lnTo>
                <a:lnTo>
                  <a:pt x="689" y="351"/>
                </a:lnTo>
                <a:lnTo>
                  <a:pt x="687" y="362"/>
                </a:lnTo>
                <a:lnTo>
                  <a:pt x="689" y="366"/>
                </a:lnTo>
                <a:lnTo>
                  <a:pt x="683" y="377"/>
                </a:lnTo>
                <a:lnTo>
                  <a:pt x="687" y="384"/>
                </a:lnTo>
                <a:lnTo>
                  <a:pt x="695" y="393"/>
                </a:lnTo>
                <a:lnTo>
                  <a:pt x="690" y="407"/>
                </a:lnTo>
                <a:lnTo>
                  <a:pt x="693" y="419"/>
                </a:lnTo>
                <a:lnTo>
                  <a:pt x="696" y="426"/>
                </a:lnTo>
                <a:lnTo>
                  <a:pt x="692" y="437"/>
                </a:lnTo>
                <a:lnTo>
                  <a:pt x="683" y="435"/>
                </a:lnTo>
                <a:lnTo>
                  <a:pt x="675" y="443"/>
                </a:lnTo>
                <a:lnTo>
                  <a:pt x="666" y="447"/>
                </a:lnTo>
                <a:lnTo>
                  <a:pt x="659" y="449"/>
                </a:lnTo>
                <a:lnTo>
                  <a:pt x="650" y="443"/>
                </a:lnTo>
                <a:lnTo>
                  <a:pt x="648" y="453"/>
                </a:lnTo>
                <a:lnTo>
                  <a:pt x="639" y="458"/>
                </a:lnTo>
                <a:lnTo>
                  <a:pt x="630" y="459"/>
                </a:lnTo>
                <a:lnTo>
                  <a:pt x="621" y="456"/>
                </a:lnTo>
                <a:lnTo>
                  <a:pt x="612" y="453"/>
                </a:lnTo>
                <a:lnTo>
                  <a:pt x="599" y="447"/>
                </a:lnTo>
                <a:lnTo>
                  <a:pt x="588" y="441"/>
                </a:lnTo>
                <a:lnTo>
                  <a:pt x="578" y="438"/>
                </a:lnTo>
                <a:lnTo>
                  <a:pt x="569" y="438"/>
                </a:lnTo>
                <a:lnTo>
                  <a:pt x="560" y="432"/>
                </a:lnTo>
                <a:lnTo>
                  <a:pt x="549" y="435"/>
                </a:lnTo>
                <a:lnTo>
                  <a:pt x="542" y="438"/>
                </a:lnTo>
                <a:lnTo>
                  <a:pt x="524" y="438"/>
                </a:lnTo>
                <a:lnTo>
                  <a:pt x="533" y="449"/>
                </a:lnTo>
                <a:lnTo>
                  <a:pt x="539" y="458"/>
                </a:lnTo>
                <a:lnTo>
                  <a:pt x="543" y="465"/>
                </a:lnTo>
                <a:lnTo>
                  <a:pt x="536" y="471"/>
                </a:lnTo>
                <a:lnTo>
                  <a:pt x="528" y="474"/>
                </a:lnTo>
                <a:lnTo>
                  <a:pt x="530" y="488"/>
                </a:lnTo>
                <a:lnTo>
                  <a:pt x="540" y="494"/>
                </a:lnTo>
                <a:lnTo>
                  <a:pt x="542" y="507"/>
                </a:lnTo>
                <a:lnTo>
                  <a:pt x="543" y="519"/>
                </a:lnTo>
                <a:lnTo>
                  <a:pt x="542" y="534"/>
                </a:lnTo>
                <a:lnTo>
                  <a:pt x="531" y="536"/>
                </a:lnTo>
                <a:lnTo>
                  <a:pt x="528" y="545"/>
                </a:lnTo>
                <a:lnTo>
                  <a:pt x="519" y="552"/>
                </a:lnTo>
                <a:lnTo>
                  <a:pt x="507" y="554"/>
                </a:lnTo>
                <a:lnTo>
                  <a:pt x="501" y="564"/>
                </a:lnTo>
                <a:lnTo>
                  <a:pt x="495" y="573"/>
                </a:lnTo>
                <a:lnTo>
                  <a:pt x="491" y="584"/>
                </a:lnTo>
                <a:lnTo>
                  <a:pt x="482" y="593"/>
                </a:lnTo>
                <a:lnTo>
                  <a:pt x="486" y="602"/>
                </a:lnTo>
                <a:lnTo>
                  <a:pt x="479" y="612"/>
                </a:lnTo>
                <a:lnTo>
                  <a:pt x="482" y="627"/>
                </a:lnTo>
                <a:lnTo>
                  <a:pt x="489" y="642"/>
                </a:lnTo>
                <a:lnTo>
                  <a:pt x="498" y="653"/>
                </a:lnTo>
                <a:lnTo>
                  <a:pt x="507" y="659"/>
                </a:lnTo>
                <a:lnTo>
                  <a:pt x="513" y="671"/>
                </a:lnTo>
                <a:lnTo>
                  <a:pt x="522" y="675"/>
                </a:lnTo>
                <a:lnTo>
                  <a:pt x="518" y="687"/>
                </a:lnTo>
                <a:lnTo>
                  <a:pt x="522" y="698"/>
                </a:lnTo>
                <a:lnTo>
                  <a:pt x="513" y="705"/>
                </a:lnTo>
                <a:lnTo>
                  <a:pt x="513" y="716"/>
                </a:lnTo>
                <a:lnTo>
                  <a:pt x="518" y="731"/>
                </a:lnTo>
                <a:lnTo>
                  <a:pt x="530" y="738"/>
                </a:lnTo>
                <a:lnTo>
                  <a:pt x="531" y="747"/>
                </a:lnTo>
                <a:lnTo>
                  <a:pt x="542" y="756"/>
                </a:lnTo>
                <a:lnTo>
                  <a:pt x="545" y="771"/>
                </a:lnTo>
                <a:lnTo>
                  <a:pt x="551" y="783"/>
                </a:lnTo>
                <a:lnTo>
                  <a:pt x="564" y="789"/>
                </a:lnTo>
                <a:lnTo>
                  <a:pt x="581" y="797"/>
                </a:lnTo>
                <a:lnTo>
                  <a:pt x="596" y="818"/>
                </a:lnTo>
                <a:lnTo>
                  <a:pt x="591" y="824"/>
                </a:lnTo>
                <a:lnTo>
                  <a:pt x="581" y="825"/>
                </a:lnTo>
                <a:lnTo>
                  <a:pt x="569" y="824"/>
                </a:lnTo>
                <a:lnTo>
                  <a:pt x="563" y="833"/>
                </a:lnTo>
                <a:lnTo>
                  <a:pt x="569" y="851"/>
                </a:lnTo>
                <a:lnTo>
                  <a:pt x="561" y="861"/>
                </a:lnTo>
                <a:lnTo>
                  <a:pt x="567" y="872"/>
                </a:lnTo>
                <a:lnTo>
                  <a:pt x="570" y="882"/>
                </a:lnTo>
                <a:lnTo>
                  <a:pt x="557" y="893"/>
                </a:lnTo>
                <a:lnTo>
                  <a:pt x="548" y="903"/>
                </a:lnTo>
                <a:lnTo>
                  <a:pt x="533" y="906"/>
                </a:lnTo>
                <a:lnTo>
                  <a:pt x="518" y="911"/>
                </a:lnTo>
                <a:lnTo>
                  <a:pt x="509" y="918"/>
                </a:lnTo>
                <a:lnTo>
                  <a:pt x="513" y="930"/>
                </a:lnTo>
                <a:lnTo>
                  <a:pt x="510" y="945"/>
                </a:lnTo>
                <a:lnTo>
                  <a:pt x="507" y="960"/>
                </a:lnTo>
                <a:lnTo>
                  <a:pt x="507" y="974"/>
                </a:lnTo>
                <a:lnTo>
                  <a:pt x="509" y="987"/>
                </a:lnTo>
                <a:lnTo>
                  <a:pt x="513" y="996"/>
                </a:lnTo>
                <a:lnTo>
                  <a:pt x="515" y="1005"/>
                </a:lnTo>
                <a:lnTo>
                  <a:pt x="506" y="1008"/>
                </a:lnTo>
                <a:lnTo>
                  <a:pt x="504" y="1019"/>
                </a:lnTo>
                <a:lnTo>
                  <a:pt x="500" y="1028"/>
                </a:lnTo>
                <a:lnTo>
                  <a:pt x="494" y="1038"/>
                </a:lnTo>
                <a:lnTo>
                  <a:pt x="476" y="1049"/>
                </a:lnTo>
                <a:lnTo>
                  <a:pt x="474" y="1032"/>
                </a:lnTo>
                <a:lnTo>
                  <a:pt x="467" y="1022"/>
                </a:lnTo>
                <a:lnTo>
                  <a:pt x="468" y="1008"/>
                </a:lnTo>
                <a:lnTo>
                  <a:pt x="464" y="993"/>
                </a:lnTo>
                <a:lnTo>
                  <a:pt x="459" y="981"/>
                </a:lnTo>
                <a:lnTo>
                  <a:pt x="450" y="965"/>
                </a:lnTo>
                <a:lnTo>
                  <a:pt x="449" y="957"/>
                </a:lnTo>
                <a:lnTo>
                  <a:pt x="446" y="942"/>
                </a:lnTo>
                <a:lnTo>
                  <a:pt x="432" y="932"/>
                </a:lnTo>
                <a:lnTo>
                  <a:pt x="423" y="943"/>
                </a:lnTo>
                <a:lnTo>
                  <a:pt x="414" y="948"/>
                </a:lnTo>
                <a:lnTo>
                  <a:pt x="410" y="963"/>
                </a:lnTo>
                <a:lnTo>
                  <a:pt x="408" y="974"/>
                </a:lnTo>
                <a:lnTo>
                  <a:pt x="405" y="990"/>
                </a:lnTo>
                <a:lnTo>
                  <a:pt x="398" y="996"/>
                </a:lnTo>
                <a:lnTo>
                  <a:pt x="389" y="995"/>
                </a:lnTo>
                <a:lnTo>
                  <a:pt x="386" y="984"/>
                </a:lnTo>
                <a:lnTo>
                  <a:pt x="395" y="980"/>
                </a:lnTo>
                <a:lnTo>
                  <a:pt x="386" y="966"/>
                </a:lnTo>
                <a:lnTo>
                  <a:pt x="375" y="960"/>
                </a:lnTo>
                <a:lnTo>
                  <a:pt x="368" y="959"/>
                </a:lnTo>
                <a:lnTo>
                  <a:pt x="356" y="965"/>
                </a:lnTo>
                <a:lnTo>
                  <a:pt x="344" y="965"/>
                </a:lnTo>
                <a:lnTo>
                  <a:pt x="332" y="974"/>
                </a:lnTo>
                <a:lnTo>
                  <a:pt x="320" y="965"/>
                </a:lnTo>
                <a:lnTo>
                  <a:pt x="299" y="963"/>
                </a:lnTo>
                <a:lnTo>
                  <a:pt x="288" y="969"/>
                </a:lnTo>
                <a:lnTo>
                  <a:pt x="281" y="977"/>
                </a:lnTo>
                <a:lnTo>
                  <a:pt x="267" y="983"/>
                </a:lnTo>
                <a:lnTo>
                  <a:pt x="255" y="972"/>
                </a:lnTo>
                <a:lnTo>
                  <a:pt x="248" y="975"/>
                </a:lnTo>
                <a:lnTo>
                  <a:pt x="237" y="971"/>
                </a:lnTo>
                <a:lnTo>
                  <a:pt x="225" y="974"/>
                </a:lnTo>
                <a:lnTo>
                  <a:pt x="212" y="966"/>
                </a:lnTo>
                <a:lnTo>
                  <a:pt x="216" y="954"/>
                </a:lnTo>
                <a:lnTo>
                  <a:pt x="203" y="954"/>
                </a:lnTo>
                <a:lnTo>
                  <a:pt x="195" y="944"/>
                </a:lnTo>
                <a:lnTo>
                  <a:pt x="212" y="941"/>
                </a:lnTo>
                <a:lnTo>
                  <a:pt x="210" y="930"/>
                </a:lnTo>
                <a:lnTo>
                  <a:pt x="221" y="924"/>
                </a:lnTo>
                <a:lnTo>
                  <a:pt x="231" y="929"/>
                </a:lnTo>
                <a:lnTo>
                  <a:pt x="246" y="929"/>
                </a:lnTo>
                <a:lnTo>
                  <a:pt x="252" y="917"/>
                </a:lnTo>
                <a:lnTo>
                  <a:pt x="263" y="915"/>
                </a:lnTo>
                <a:lnTo>
                  <a:pt x="267" y="903"/>
                </a:lnTo>
                <a:lnTo>
                  <a:pt x="269" y="890"/>
                </a:lnTo>
                <a:lnTo>
                  <a:pt x="266" y="878"/>
                </a:lnTo>
                <a:lnTo>
                  <a:pt x="263" y="867"/>
                </a:lnTo>
                <a:lnTo>
                  <a:pt x="266" y="857"/>
                </a:lnTo>
                <a:lnTo>
                  <a:pt x="258" y="845"/>
                </a:lnTo>
                <a:lnTo>
                  <a:pt x="246" y="846"/>
                </a:lnTo>
                <a:lnTo>
                  <a:pt x="242" y="833"/>
                </a:lnTo>
                <a:lnTo>
                  <a:pt x="234" y="822"/>
                </a:lnTo>
                <a:lnTo>
                  <a:pt x="219" y="822"/>
                </a:lnTo>
                <a:lnTo>
                  <a:pt x="206" y="815"/>
                </a:lnTo>
                <a:lnTo>
                  <a:pt x="195" y="815"/>
                </a:lnTo>
                <a:lnTo>
                  <a:pt x="179" y="809"/>
                </a:lnTo>
                <a:lnTo>
                  <a:pt x="161" y="812"/>
                </a:lnTo>
                <a:lnTo>
                  <a:pt x="155" y="819"/>
                </a:lnTo>
                <a:lnTo>
                  <a:pt x="147" y="824"/>
                </a:lnTo>
                <a:lnTo>
                  <a:pt x="135" y="824"/>
                </a:lnTo>
                <a:lnTo>
                  <a:pt x="128" y="824"/>
                </a:lnTo>
                <a:lnTo>
                  <a:pt x="125" y="813"/>
                </a:lnTo>
                <a:lnTo>
                  <a:pt x="116" y="803"/>
                </a:lnTo>
                <a:lnTo>
                  <a:pt x="122" y="792"/>
                </a:lnTo>
                <a:lnTo>
                  <a:pt x="123" y="779"/>
                </a:lnTo>
                <a:lnTo>
                  <a:pt x="116" y="773"/>
                </a:lnTo>
                <a:lnTo>
                  <a:pt x="105" y="762"/>
                </a:lnTo>
                <a:lnTo>
                  <a:pt x="111" y="752"/>
                </a:lnTo>
                <a:lnTo>
                  <a:pt x="98" y="746"/>
                </a:lnTo>
                <a:lnTo>
                  <a:pt x="81" y="734"/>
                </a:lnTo>
                <a:lnTo>
                  <a:pt x="101" y="711"/>
                </a:lnTo>
                <a:lnTo>
                  <a:pt x="93" y="707"/>
                </a:lnTo>
                <a:lnTo>
                  <a:pt x="86" y="707"/>
                </a:lnTo>
                <a:lnTo>
                  <a:pt x="75" y="699"/>
                </a:lnTo>
                <a:lnTo>
                  <a:pt x="80" y="689"/>
                </a:lnTo>
                <a:lnTo>
                  <a:pt x="92" y="687"/>
                </a:lnTo>
                <a:lnTo>
                  <a:pt x="84" y="677"/>
                </a:lnTo>
                <a:lnTo>
                  <a:pt x="74" y="677"/>
                </a:lnTo>
                <a:lnTo>
                  <a:pt x="75" y="663"/>
                </a:lnTo>
                <a:lnTo>
                  <a:pt x="80" y="654"/>
                </a:lnTo>
                <a:lnTo>
                  <a:pt x="69" y="647"/>
                </a:lnTo>
                <a:lnTo>
                  <a:pt x="59" y="638"/>
                </a:lnTo>
                <a:lnTo>
                  <a:pt x="51" y="627"/>
                </a:lnTo>
                <a:lnTo>
                  <a:pt x="45" y="615"/>
                </a:lnTo>
                <a:lnTo>
                  <a:pt x="47" y="605"/>
                </a:lnTo>
                <a:lnTo>
                  <a:pt x="47" y="596"/>
                </a:lnTo>
                <a:lnTo>
                  <a:pt x="41" y="579"/>
                </a:lnTo>
                <a:lnTo>
                  <a:pt x="47" y="572"/>
                </a:lnTo>
                <a:lnTo>
                  <a:pt x="54" y="567"/>
                </a:lnTo>
                <a:lnTo>
                  <a:pt x="53" y="555"/>
                </a:lnTo>
                <a:lnTo>
                  <a:pt x="45" y="545"/>
                </a:lnTo>
                <a:lnTo>
                  <a:pt x="35" y="537"/>
                </a:lnTo>
                <a:lnTo>
                  <a:pt x="23" y="533"/>
                </a:lnTo>
                <a:lnTo>
                  <a:pt x="21" y="521"/>
                </a:lnTo>
                <a:lnTo>
                  <a:pt x="14" y="512"/>
                </a:lnTo>
                <a:lnTo>
                  <a:pt x="9" y="498"/>
                </a:lnTo>
                <a:lnTo>
                  <a:pt x="12" y="482"/>
                </a:lnTo>
                <a:lnTo>
                  <a:pt x="21" y="467"/>
                </a:lnTo>
                <a:lnTo>
                  <a:pt x="17" y="449"/>
                </a:lnTo>
                <a:lnTo>
                  <a:pt x="8" y="438"/>
                </a:lnTo>
                <a:lnTo>
                  <a:pt x="17" y="432"/>
                </a:lnTo>
                <a:lnTo>
                  <a:pt x="11" y="420"/>
                </a:lnTo>
                <a:lnTo>
                  <a:pt x="15" y="399"/>
                </a:lnTo>
                <a:lnTo>
                  <a:pt x="23" y="389"/>
                </a:lnTo>
                <a:lnTo>
                  <a:pt x="38" y="389"/>
                </a:lnTo>
                <a:lnTo>
                  <a:pt x="45" y="380"/>
                </a:lnTo>
                <a:lnTo>
                  <a:pt x="59" y="386"/>
                </a:lnTo>
                <a:lnTo>
                  <a:pt x="68" y="395"/>
                </a:lnTo>
                <a:lnTo>
                  <a:pt x="78" y="402"/>
                </a:lnTo>
                <a:lnTo>
                  <a:pt x="87" y="410"/>
                </a:lnTo>
                <a:lnTo>
                  <a:pt x="95" y="399"/>
                </a:lnTo>
                <a:lnTo>
                  <a:pt x="104" y="404"/>
                </a:lnTo>
                <a:lnTo>
                  <a:pt x="111" y="411"/>
                </a:lnTo>
                <a:lnTo>
                  <a:pt x="119" y="420"/>
                </a:lnTo>
                <a:lnTo>
                  <a:pt x="123" y="411"/>
                </a:lnTo>
                <a:lnTo>
                  <a:pt x="122" y="401"/>
                </a:lnTo>
                <a:lnTo>
                  <a:pt x="116" y="392"/>
                </a:lnTo>
                <a:lnTo>
                  <a:pt x="107" y="386"/>
                </a:lnTo>
                <a:lnTo>
                  <a:pt x="105" y="375"/>
                </a:lnTo>
                <a:lnTo>
                  <a:pt x="117" y="375"/>
                </a:lnTo>
                <a:lnTo>
                  <a:pt x="125" y="369"/>
                </a:lnTo>
                <a:lnTo>
                  <a:pt x="132" y="363"/>
                </a:lnTo>
                <a:lnTo>
                  <a:pt x="140" y="359"/>
                </a:lnTo>
                <a:lnTo>
                  <a:pt x="135" y="345"/>
                </a:lnTo>
                <a:lnTo>
                  <a:pt x="140" y="335"/>
                </a:lnTo>
                <a:lnTo>
                  <a:pt x="153" y="321"/>
                </a:lnTo>
                <a:lnTo>
                  <a:pt x="159" y="311"/>
                </a:lnTo>
                <a:lnTo>
                  <a:pt x="171" y="318"/>
                </a:lnTo>
                <a:lnTo>
                  <a:pt x="183" y="321"/>
                </a:lnTo>
                <a:lnTo>
                  <a:pt x="192" y="312"/>
                </a:lnTo>
                <a:lnTo>
                  <a:pt x="198" y="299"/>
                </a:lnTo>
                <a:lnTo>
                  <a:pt x="198" y="281"/>
                </a:lnTo>
                <a:lnTo>
                  <a:pt x="185" y="267"/>
                </a:lnTo>
                <a:lnTo>
                  <a:pt x="174" y="258"/>
                </a:lnTo>
                <a:lnTo>
                  <a:pt x="180" y="242"/>
                </a:lnTo>
                <a:lnTo>
                  <a:pt x="162" y="236"/>
                </a:lnTo>
                <a:lnTo>
                  <a:pt x="150" y="234"/>
                </a:lnTo>
                <a:lnTo>
                  <a:pt x="137" y="228"/>
                </a:lnTo>
                <a:lnTo>
                  <a:pt x="131" y="215"/>
                </a:lnTo>
                <a:lnTo>
                  <a:pt x="120" y="200"/>
                </a:lnTo>
                <a:lnTo>
                  <a:pt x="114" y="213"/>
                </a:lnTo>
                <a:lnTo>
                  <a:pt x="104" y="201"/>
                </a:lnTo>
                <a:lnTo>
                  <a:pt x="98" y="189"/>
                </a:lnTo>
                <a:lnTo>
                  <a:pt x="89" y="198"/>
                </a:lnTo>
                <a:lnTo>
                  <a:pt x="83" y="215"/>
                </a:lnTo>
                <a:lnTo>
                  <a:pt x="77" y="201"/>
                </a:lnTo>
                <a:lnTo>
                  <a:pt x="65" y="200"/>
                </a:lnTo>
                <a:lnTo>
                  <a:pt x="63" y="191"/>
                </a:lnTo>
                <a:lnTo>
                  <a:pt x="47" y="195"/>
                </a:lnTo>
                <a:lnTo>
                  <a:pt x="39" y="180"/>
                </a:lnTo>
                <a:lnTo>
                  <a:pt x="39" y="171"/>
                </a:lnTo>
                <a:lnTo>
                  <a:pt x="38" y="158"/>
                </a:lnTo>
                <a:lnTo>
                  <a:pt x="30" y="140"/>
                </a:lnTo>
                <a:lnTo>
                  <a:pt x="18" y="138"/>
                </a:lnTo>
                <a:lnTo>
                  <a:pt x="8" y="134"/>
                </a:lnTo>
                <a:lnTo>
                  <a:pt x="0" y="120"/>
                </a:lnTo>
                <a:lnTo>
                  <a:pt x="8" y="113"/>
                </a:lnTo>
                <a:lnTo>
                  <a:pt x="2" y="99"/>
                </a:lnTo>
                <a:lnTo>
                  <a:pt x="8" y="87"/>
                </a:lnTo>
                <a:lnTo>
                  <a:pt x="15" y="77"/>
                </a:lnTo>
                <a:lnTo>
                  <a:pt x="15" y="65"/>
                </a:lnTo>
                <a:lnTo>
                  <a:pt x="12" y="54"/>
                </a:lnTo>
                <a:lnTo>
                  <a:pt x="8" y="41"/>
                </a:lnTo>
                <a:lnTo>
                  <a:pt x="5" y="30"/>
                </a:lnTo>
                <a:lnTo>
                  <a:pt x="12" y="20"/>
                </a:lnTo>
                <a:lnTo>
                  <a:pt x="9" y="8"/>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74" name="Tumbes1">
            <a:extLst>
              <a:ext uri="{FF2B5EF4-FFF2-40B4-BE49-F238E27FC236}">
                <a16:creationId xmlns:a16="http://schemas.microsoft.com/office/drawing/2014/main" id="{CAF171BB-285C-4B06-B813-12692F9D2201}"/>
              </a:ext>
            </a:extLst>
          </p:cNvPr>
          <p:cNvSpPr>
            <a:spLocks/>
          </p:cNvSpPr>
          <p:nvPr/>
        </p:nvSpPr>
        <p:spPr bwMode="auto">
          <a:xfrm>
            <a:off x="7878465" y="1828967"/>
            <a:ext cx="307138" cy="257379"/>
          </a:xfrm>
          <a:custGeom>
            <a:avLst/>
            <a:gdLst>
              <a:gd name="T0" fmla="*/ 2147483647 w 277"/>
              <a:gd name="T1" fmla="*/ 2147483647 h 255"/>
              <a:gd name="T2" fmla="*/ 2147483647 w 277"/>
              <a:gd name="T3" fmla="*/ 2147483647 h 255"/>
              <a:gd name="T4" fmla="*/ 2147483647 w 277"/>
              <a:gd name="T5" fmla="*/ 2147483647 h 255"/>
              <a:gd name="T6" fmla="*/ 2147483647 w 277"/>
              <a:gd name="T7" fmla="*/ 2147483647 h 255"/>
              <a:gd name="T8" fmla="*/ 2147483647 w 277"/>
              <a:gd name="T9" fmla="*/ 2147483647 h 255"/>
              <a:gd name="T10" fmla="*/ 2147483647 w 277"/>
              <a:gd name="T11" fmla="*/ 2147483647 h 255"/>
              <a:gd name="T12" fmla="*/ 2147483647 w 277"/>
              <a:gd name="T13" fmla="*/ 2147483647 h 255"/>
              <a:gd name="T14" fmla="*/ 2147483647 w 277"/>
              <a:gd name="T15" fmla="*/ 2147483647 h 255"/>
              <a:gd name="T16" fmla="*/ 2147483647 w 277"/>
              <a:gd name="T17" fmla="*/ 2147483647 h 255"/>
              <a:gd name="T18" fmla="*/ 2147483647 w 277"/>
              <a:gd name="T19" fmla="*/ 2147483647 h 255"/>
              <a:gd name="T20" fmla="*/ 2147483647 w 277"/>
              <a:gd name="T21" fmla="*/ 2147483647 h 255"/>
              <a:gd name="T22" fmla="*/ 2147483647 w 277"/>
              <a:gd name="T23" fmla="*/ 2147483647 h 255"/>
              <a:gd name="T24" fmla="*/ 2147483647 w 277"/>
              <a:gd name="T25" fmla="*/ 2147483647 h 255"/>
              <a:gd name="T26" fmla="*/ 2147483647 w 277"/>
              <a:gd name="T27" fmla="*/ 2147483647 h 255"/>
              <a:gd name="T28" fmla="*/ 2147483647 w 277"/>
              <a:gd name="T29" fmla="*/ 2147483647 h 255"/>
              <a:gd name="T30" fmla="*/ 2147483647 w 277"/>
              <a:gd name="T31" fmla="*/ 2147483647 h 255"/>
              <a:gd name="T32" fmla="*/ 2147483647 w 277"/>
              <a:gd name="T33" fmla="*/ 2147483647 h 255"/>
              <a:gd name="T34" fmla="*/ 2147483647 w 277"/>
              <a:gd name="T35" fmla="*/ 2147483647 h 255"/>
              <a:gd name="T36" fmla="*/ 2147483647 w 277"/>
              <a:gd name="T37" fmla="*/ 2147483647 h 255"/>
              <a:gd name="T38" fmla="*/ 2147483647 w 277"/>
              <a:gd name="T39" fmla="*/ 2147483647 h 255"/>
              <a:gd name="T40" fmla="*/ 2147483647 w 277"/>
              <a:gd name="T41" fmla="*/ 2147483647 h 255"/>
              <a:gd name="T42" fmla="*/ 2147483647 w 277"/>
              <a:gd name="T43" fmla="*/ 2147483647 h 255"/>
              <a:gd name="T44" fmla="*/ 2147483647 w 277"/>
              <a:gd name="T45" fmla="*/ 2147483647 h 255"/>
              <a:gd name="T46" fmla="*/ 2147483647 w 277"/>
              <a:gd name="T47" fmla="*/ 2147483647 h 255"/>
              <a:gd name="T48" fmla="*/ 2147483647 w 277"/>
              <a:gd name="T49" fmla="*/ 2147483647 h 255"/>
              <a:gd name="T50" fmla="*/ 2147483647 w 277"/>
              <a:gd name="T51" fmla="*/ 2147483647 h 255"/>
              <a:gd name="T52" fmla="*/ 2147483647 w 277"/>
              <a:gd name="T53" fmla="*/ 2147483647 h 255"/>
              <a:gd name="T54" fmla="*/ 2147483647 w 277"/>
              <a:gd name="T55" fmla="*/ 2147483647 h 255"/>
              <a:gd name="T56" fmla="*/ 2147483647 w 277"/>
              <a:gd name="T57" fmla="*/ 2147483647 h 255"/>
              <a:gd name="T58" fmla="*/ 2147483647 w 277"/>
              <a:gd name="T59" fmla="*/ 2147483647 h 255"/>
              <a:gd name="T60" fmla="*/ 2147483647 w 277"/>
              <a:gd name="T61" fmla="*/ 2147483647 h 255"/>
              <a:gd name="T62" fmla="*/ 0 w 277"/>
              <a:gd name="T63" fmla="*/ 2147483647 h 255"/>
              <a:gd name="T64" fmla="*/ 2147483647 w 277"/>
              <a:gd name="T65" fmla="*/ 2147483647 h 255"/>
              <a:gd name="T66" fmla="*/ 2147483647 w 277"/>
              <a:gd name="T67" fmla="*/ 2147483647 h 255"/>
              <a:gd name="T68" fmla="*/ 2147483647 w 277"/>
              <a:gd name="T69" fmla="*/ 2147483647 h 255"/>
              <a:gd name="T70" fmla="*/ 2147483647 w 277"/>
              <a:gd name="T71" fmla="*/ 2147483647 h 255"/>
              <a:gd name="T72" fmla="*/ 2147483647 w 277"/>
              <a:gd name="T73" fmla="*/ 2147483647 h 255"/>
              <a:gd name="T74" fmla="*/ 2147483647 w 277"/>
              <a:gd name="T75" fmla="*/ 2147483647 h 255"/>
              <a:gd name="T76" fmla="*/ 2147483647 w 277"/>
              <a:gd name="T77" fmla="*/ 2147483647 h 255"/>
              <a:gd name="T78" fmla="*/ 2147483647 w 277"/>
              <a:gd name="T79" fmla="*/ 2147483647 h 255"/>
              <a:gd name="T80" fmla="*/ 2147483647 w 277"/>
              <a:gd name="T81" fmla="*/ 2147483647 h 255"/>
              <a:gd name="T82" fmla="*/ 2147483647 w 277"/>
              <a:gd name="T83" fmla="*/ 2147483647 h 255"/>
              <a:gd name="T84" fmla="*/ 2147483647 w 277"/>
              <a:gd name="T85" fmla="*/ 2147483647 h 255"/>
              <a:gd name="T86" fmla="*/ 2147483647 w 277"/>
              <a:gd name="T87" fmla="*/ 2147483647 h 255"/>
              <a:gd name="T88" fmla="*/ 2147483647 w 277"/>
              <a:gd name="T89" fmla="*/ 2147483647 h 255"/>
              <a:gd name="T90" fmla="*/ 2147483647 w 277"/>
              <a:gd name="T91" fmla="*/ 2147483647 h 255"/>
              <a:gd name="T92" fmla="*/ 2147483647 w 277"/>
              <a:gd name="T93" fmla="*/ 2147483647 h 255"/>
              <a:gd name="T94" fmla="*/ 2147483647 w 277"/>
              <a:gd name="T95" fmla="*/ 2147483647 h 255"/>
              <a:gd name="T96" fmla="*/ 2147483647 w 277"/>
              <a:gd name="T97" fmla="*/ 2147483647 h 255"/>
              <a:gd name="T98" fmla="*/ 2147483647 w 277"/>
              <a:gd name="T99" fmla="*/ 0 h 255"/>
              <a:gd name="T100" fmla="*/ 2147483647 w 277"/>
              <a:gd name="T101" fmla="*/ 2147483647 h 2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7"/>
              <a:gd name="T154" fmla="*/ 0 h 255"/>
              <a:gd name="T155" fmla="*/ 277 w 277"/>
              <a:gd name="T156" fmla="*/ 255 h 2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7" h="255">
                <a:moveTo>
                  <a:pt x="240" y="10"/>
                </a:moveTo>
                <a:lnTo>
                  <a:pt x="250" y="12"/>
                </a:lnTo>
                <a:lnTo>
                  <a:pt x="249" y="25"/>
                </a:lnTo>
                <a:lnTo>
                  <a:pt x="256" y="36"/>
                </a:lnTo>
                <a:lnTo>
                  <a:pt x="253" y="52"/>
                </a:lnTo>
                <a:lnTo>
                  <a:pt x="262" y="63"/>
                </a:lnTo>
                <a:lnTo>
                  <a:pt x="262" y="76"/>
                </a:lnTo>
                <a:lnTo>
                  <a:pt x="258" y="88"/>
                </a:lnTo>
                <a:lnTo>
                  <a:pt x="267" y="99"/>
                </a:lnTo>
                <a:lnTo>
                  <a:pt x="262" y="111"/>
                </a:lnTo>
                <a:lnTo>
                  <a:pt x="270" y="123"/>
                </a:lnTo>
                <a:lnTo>
                  <a:pt x="276" y="138"/>
                </a:lnTo>
                <a:lnTo>
                  <a:pt x="277" y="153"/>
                </a:lnTo>
                <a:lnTo>
                  <a:pt x="259" y="166"/>
                </a:lnTo>
                <a:lnTo>
                  <a:pt x="246" y="177"/>
                </a:lnTo>
                <a:lnTo>
                  <a:pt x="234" y="190"/>
                </a:lnTo>
                <a:lnTo>
                  <a:pt x="216" y="183"/>
                </a:lnTo>
                <a:lnTo>
                  <a:pt x="198" y="178"/>
                </a:lnTo>
                <a:lnTo>
                  <a:pt x="181" y="186"/>
                </a:lnTo>
                <a:lnTo>
                  <a:pt x="172" y="207"/>
                </a:lnTo>
                <a:lnTo>
                  <a:pt x="159" y="217"/>
                </a:lnTo>
                <a:lnTo>
                  <a:pt x="150" y="231"/>
                </a:lnTo>
                <a:lnTo>
                  <a:pt x="139" y="244"/>
                </a:lnTo>
                <a:lnTo>
                  <a:pt x="127" y="255"/>
                </a:lnTo>
                <a:lnTo>
                  <a:pt x="115" y="249"/>
                </a:lnTo>
                <a:lnTo>
                  <a:pt x="99" y="240"/>
                </a:lnTo>
                <a:lnTo>
                  <a:pt x="75" y="235"/>
                </a:lnTo>
                <a:lnTo>
                  <a:pt x="57" y="243"/>
                </a:lnTo>
                <a:lnTo>
                  <a:pt x="42" y="237"/>
                </a:lnTo>
                <a:lnTo>
                  <a:pt x="24" y="235"/>
                </a:lnTo>
                <a:lnTo>
                  <a:pt x="19" y="220"/>
                </a:lnTo>
                <a:lnTo>
                  <a:pt x="0" y="216"/>
                </a:lnTo>
                <a:lnTo>
                  <a:pt x="13" y="187"/>
                </a:lnTo>
                <a:lnTo>
                  <a:pt x="24" y="175"/>
                </a:lnTo>
                <a:lnTo>
                  <a:pt x="51" y="159"/>
                </a:lnTo>
                <a:lnTo>
                  <a:pt x="62" y="144"/>
                </a:lnTo>
                <a:lnTo>
                  <a:pt x="73" y="115"/>
                </a:lnTo>
                <a:lnTo>
                  <a:pt x="87" y="102"/>
                </a:lnTo>
                <a:lnTo>
                  <a:pt x="100" y="96"/>
                </a:lnTo>
                <a:lnTo>
                  <a:pt x="114" y="82"/>
                </a:lnTo>
                <a:lnTo>
                  <a:pt x="127" y="82"/>
                </a:lnTo>
                <a:lnTo>
                  <a:pt x="130" y="69"/>
                </a:lnTo>
                <a:lnTo>
                  <a:pt x="144" y="72"/>
                </a:lnTo>
                <a:lnTo>
                  <a:pt x="153" y="53"/>
                </a:lnTo>
                <a:lnTo>
                  <a:pt x="159" y="37"/>
                </a:lnTo>
                <a:lnTo>
                  <a:pt x="172" y="31"/>
                </a:lnTo>
                <a:lnTo>
                  <a:pt x="189" y="31"/>
                </a:lnTo>
                <a:lnTo>
                  <a:pt x="199" y="33"/>
                </a:lnTo>
                <a:lnTo>
                  <a:pt x="213" y="18"/>
                </a:lnTo>
                <a:lnTo>
                  <a:pt x="225" y="0"/>
                </a:lnTo>
                <a:lnTo>
                  <a:pt x="240" y="10"/>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75" name="Piura1">
            <a:extLst>
              <a:ext uri="{FF2B5EF4-FFF2-40B4-BE49-F238E27FC236}">
                <a16:creationId xmlns:a16="http://schemas.microsoft.com/office/drawing/2014/main" id="{F1D3C69E-B09E-44B2-8D86-BB8874CBD4B0}"/>
              </a:ext>
            </a:extLst>
          </p:cNvPr>
          <p:cNvSpPr>
            <a:spLocks/>
          </p:cNvSpPr>
          <p:nvPr/>
        </p:nvSpPr>
        <p:spPr bwMode="auto">
          <a:xfrm>
            <a:off x="7779781" y="2043954"/>
            <a:ext cx="724050" cy="703504"/>
          </a:xfrm>
          <a:custGeom>
            <a:avLst/>
            <a:gdLst>
              <a:gd name="T0" fmla="*/ 2147483647 w 653"/>
              <a:gd name="T1" fmla="*/ 2147483647 h 697"/>
              <a:gd name="T2" fmla="*/ 2147483647 w 653"/>
              <a:gd name="T3" fmla="*/ 2147483647 h 697"/>
              <a:gd name="T4" fmla="*/ 2147483647 w 653"/>
              <a:gd name="T5" fmla="*/ 2147483647 h 697"/>
              <a:gd name="T6" fmla="*/ 2147483647 w 653"/>
              <a:gd name="T7" fmla="*/ 2147483647 h 697"/>
              <a:gd name="T8" fmla="*/ 2147483647 w 653"/>
              <a:gd name="T9" fmla="*/ 2147483647 h 697"/>
              <a:gd name="T10" fmla="*/ 2147483647 w 653"/>
              <a:gd name="T11" fmla="*/ 2147483647 h 697"/>
              <a:gd name="T12" fmla="*/ 2147483647 w 653"/>
              <a:gd name="T13" fmla="*/ 2147483647 h 697"/>
              <a:gd name="T14" fmla="*/ 2147483647 w 653"/>
              <a:gd name="T15" fmla="*/ 2147483647 h 697"/>
              <a:gd name="T16" fmla="*/ 2147483647 w 653"/>
              <a:gd name="T17" fmla="*/ 2147483647 h 697"/>
              <a:gd name="T18" fmla="*/ 2147483647 w 653"/>
              <a:gd name="T19" fmla="*/ 2147483647 h 697"/>
              <a:gd name="T20" fmla="*/ 0 w 653"/>
              <a:gd name="T21" fmla="*/ 2147483647 h 697"/>
              <a:gd name="T22" fmla="*/ 2147483647 w 653"/>
              <a:gd name="T23" fmla="*/ 2147483647 h 697"/>
              <a:gd name="T24" fmla="*/ 2147483647 w 653"/>
              <a:gd name="T25" fmla="*/ 2147483647 h 697"/>
              <a:gd name="T26" fmla="*/ 2147483647 w 653"/>
              <a:gd name="T27" fmla="*/ 2147483647 h 697"/>
              <a:gd name="T28" fmla="*/ 2147483647 w 653"/>
              <a:gd name="T29" fmla="*/ 2147483647 h 697"/>
              <a:gd name="T30" fmla="*/ 2147483647 w 653"/>
              <a:gd name="T31" fmla="*/ 2147483647 h 697"/>
              <a:gd name="T32" fmla="*/ 2147483647 w 653"/>
              <a:gd name="T33" fmla="*/ 2147483647 h 697"/>
              <a:gd name="T34" fmla="*/ 2147483647 w 653"/>
              <a:gd name="T35" fmla="*/ 2147483647 h 697"/>
              <a:gd name="T36" fmla="*/ 2147483647 w 653"/>
              <a:gd name="T37" fmla="*/ 2147483647 h 697"/>
              <a:gd name="T38" fmla="*/ 2147483647 w 653"/>
              <a:gd name="T39" fmla="*/ 2147483647 h 697"/>
              <a:gd name="T40" fmla="*/ 2147483647 w 653"/>
              <a:gd name="T41" fmla="*/ 2147483647 h 697"/>
              <a:gd name="T42" fmla="*/ 2147483647 w 653"/>
              <a:gd name="T43" fmla="*/ 2147483647 h 697"/>
              <a:gd name="T44" fmla="*/ 2147483647 w 653"/>
              <a:gd name="T45" fmla="*/ 2147483647 h 697"/>
              <a:gd name="T46" fmla="*/ 2147483647 w 653"/>
              <a:gd name="T47" fmla="*/ 2147483647 h 697"/>
              <a:gd name="T48" fmla="*/ 2147483647 w 653"/>
              <a:gd name="T49" fmla="*/ 2147483647 h 697"/>
              <a:gd name="T50" fmla="*/ 2147483647 w 653"/>
              <a:gd name="T51" fmla="*/ 2147483647 h 697"/>
              <a:gd name="T52" fmla="*/ 2147483647 w 653"/>
              <a:gd name="T53" fmla="*/ 2147483647 h 697"/>
              <a:gd name="T54" fmla="*/ 2147483647 w 653"/>
              <a:gd name="T55" fmla="*/ 2147483647 h 697"/>
              <a:gd name="T56" fmla="*/ 2147483647 w 653"/>
              <a:gd name="T57" fmla="*/ 2147483647 h 697"/>
              <a:gd name="T58" fmla="*/ 2147483647 w 653"/>
              <a:gd name="T59" fmla="*/ 2147483647 h 697"/>
              <a:gd name="T60" fmla="*/ 2147483647 w 653"/>
              <a:gd name="T61" fmla="*/ 2147483647 h 697"/>
              <a:gd name="T62" fmla="*/ 2147483647 w 653"/>
              <a:gd name="T63" fmla="*/ 2147483647 h 697"/>
              <a:gd name="T64" fmla="*/ 2147483647 w 653"/>
              <a:gd name="T65" fmla="*/ 2147483647 h 697"/>
              <a:gd name="T66" fmla="*/ 2147483647 w 653"/>
              <a:gd name="T67" fmla="*/ 2147483647 h 697"/>
              <a:gd name="T68" fmla="*/ 2147483647 w 653"/>
              <a:gd name="T69" fmla="*/ 2147483647 h 697"/>
              <a:gd name="T70" fmla="*/ 2147483647 w 653"/>
              <a:gd name="T71" fmla="*/ 2147483647 h 697"/>
              <a:gd name="T72" fmla="*/ 2147483647 w 653"/>
              <a:gd name="T73" fmla="*/ 2147483647 h 697"/>
              <a:gd name="T74" fmla="*/ 2147483647 w 653"/>
              <a:gd name="T75" fmla="*/ 2147483647 h 697"/>
              <a:gd name="T76" fmla="*/ 2147483647 w 653"/>
              <a:gd name="T77" fmla="*/ 2147483647 h 697"/>
              <a:gd name="T78" fmla="*/ 2147483647 w 653"/>
              <a:gd name="T79" fmla="*/ 2147483647 h 697"/>
              <a:gd name="T80" fmla="*/ 2147483647 w 653"/>
              <a:gd name="T81" fmla="*/ 2147483647 h 697"/>
              <a:gd name="T82" fmla="*/ 2147483647 w 653"/>
              <a:gd name="T83" fmla="*/ 2147483647 h 697"/>
              <a:gd name="T84" fmla="*/ 2147483647 w 653"/>
              <a:gd name="T85" fmla="*/ 2147483647 h 697"/>
              <a:gd name="T86" fmla="*/ 2147483647 w 653"/>
              <a:gd name="T87" fmla="*/ 2147483647 h 697"/>
              <a:gd name="T88" fmla="*/ 2147483647 w 653"/>
              <a:gd name="T89" fmla="*/ 2147483647 h 697"/>
              <a:gd name="T90" fmla="*/ 2147483647 w 653"/>
              <a:gd name="T91" fmla="*/ 2147483647 h 697"/>
              <a:gd name="T92" fmla="*/ 2147483647 w 653"/>
              <a:gd name="T93" fmla="*/ 2147483647 h 697"/>
              <a:gd name="T94" fmla="*/ 2147483647 w 653"/>
              <a:gd name="T95" fmla="*/ 2147483647 h 697"/>
              <a:gd name="T96" fmla="*/ 2147483647 w 653"/>
              <a:gd name="T97" fmla="*/ 2147483647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3"/>
              <a:gd name="T148" fmla="*/ 0 h 697"/>
              <a:gd name="T149" fmla="*/ 653 w 653"/>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3" h="697">
                <a:moveTo>
                  <a:pt x="218" y="697"/>
                </a:moveTo>
                <a:lnTo>
                  <a:pt x="162" y="676"/>
                </a:lnTo>
                <a:lnTo>
                  <a:pt x="149" y="657"/>
                </a:lnTo>
                <a:lnTo>
                  <a:pt x="113" y="634"/>
                </a:lnTo>
                <a:lnTo>
                  <a:pt x="86" y="619"/>
                </a:lnTo>
                <a:lnTo>
                  <a:pt x="69" y="607"/>
                </a:lnTo>
                <a:lnTo>
                  <a:pt x="56" y="580"/>
                </a:lnTo>
                <a:lnTo>
                  <a:pt x="59" y="559"/>
                </a:lnTo>
                <a:lnTo>
                  <a:pt x="53" y="552"/>
                </a:lnTo>
                <a:lnTo>
                  <a:pt x="62" y="543"/>
                </a:lnTo>
                <a:lnTo>
                  <a:pt x="68" y="532"/>
                </a:lnTo>
                <a:lnTo>
                  <a:pt x="78" y="523"/>
                </a:lnTo>
                <a:lnTo>
                  <a:pt x="93" y="532"/>
                </a:lnTo>
                <a:lnTo>
                  <a:pt x="111" y="537"/>
                </a:lnTo>
                <a:lnTo>
                  <a:pt x="125" y="537"/>
                </a:lnTo>
                <a:lnTo>
                  <a:pt x="137" y="520"/>
                </a:lnTo>
                <a:lnTo>
                  <a:pt x="147" y="504"/>
                </a:lnTo>
                <a:lnTo>
                  <a:pt x="147" y="483"/>
                </a:lnTo>
                <a:lnTo>
                  <a:pt x="140" y="460"/>
                </a:lnTo>
                <a:lnTo>
                  <a:pt x="135" y="442"/>
                </a:lnTo>
                <a:lnTo>
                  <a:pt x="129" y="429"/>
                </a:lnTo>
                <a:lnTo>
                  <a:pt x="120" y="417"/>
                </a:lnTo>
                <a:lnTo>
                  <a:pt x="108" y="403"/>
                </a:lnTo>
                <a:lnTo>
                  <a:pt x="98" y="391"/>
                </a:lnTo>
                <a:lnTo>
                  <a:pt x="89" y="382"/>
                </a:lnTo>
                <a:lnTo>
                  <a:pt x="78" y="376"/>
                </a:lnTo>
                <a:lnTo>
                  <a:pt x="63" y="369"/>
                </a:lnTo>
                <a:lnTo>
                  <a:pt x="54" y="355"/>
                </a:lnTo>
                <a:lnTo>
                  <a:pt x="42" y="343"/>
                </a:lnTo>
                <a:lnTo>
                  <a:pt x="51" y="330"/>
                </a:lnTo>
                <a:lnTo>
                  <a:pt x="50" y="318"/>
                </a:lnTo>
                <a:lnTo>
                  <a:pt x="48" y="307"/>
                </a:lnTo>
                <a:lnTo>
                  <a:pt x="59" y="300"/>
                </a:lnTo>
                <a:lnTo>
                  <a:pt x="71" y="304"/>
                </a:lnTo>
                <a:lnTo>
                  <a:pt x="80" y="295"/>
                </a:lnTo>
                <a:lnTo>
                  <a:pt x="84" y="285"/>
                </a:lnTo>
                <a:lnTo>
                  <a:pt x="78" y="270"/>
                </a:lnTo>
                <a:lnTo>
                  <a:pt x="65" y="258"/>
                </a:lnTo>
                <a:lnTo>
                  <a:pt x="54" y="246"/>
                </a:lnTo>
                <a:lnTo>
                  <a:pt x="47" y="232"/>
                </a:lnTo>
                <a:lnTo>
                  <a:pt x="33" y="219"/>
                </a:lnTo>
                <a:lnTo>
                  <a:pt x="21" y="207"/>
                </a:lnTo>
                <a:lnTo>
                  <a:pt x="12" y="196"/>
                </a:lnTo>
                <a:lnTo>
                  <a:pt x="0" y="178"/>
                </a:lnTo>
                <a:lnTo>
                  <a:pt x="11" y="162"/>
                </a:lnTo>
                <a:lnTo>
                  <a:pt x="18" y="148"/>
                </a:lnTo>
                <a:lnTo>
                  <a:pt x="17" y="138"/>
                </a:lnTo>
                <a:lnTo>
                  <a:pt x="9" y="126"/>
                </a:lnTo>
                <a:lnTo>
                  <a:pt x="15" y="113"/>
                </a:lnTo>
                <a:lnTo>
                  <a:pt x="20" y="103"/>
                </a:lnTo>
                <a:lnTo>
                  <a:pt x="24" y="90"/>
                </a:lnTo>
                <a:lnTo>
                  <a:pt x="23" y="72"/>
                </a:lnTo>
                <a:lnTo>
                  <a:pt x="21" y="57"/>
                </a:lnTo>
                <a:lnTo>
                  <a:pt x="35" y="45"/>
                </a:lnTo>
                <a:lnTo>
                  <a:pt x="44" y="40"/>
                </a:lnTo>
                <a:lnTo>
                  <a:pt x="54" y="30"/>
                </a:lnTo>
                <a:lnTo>
                  <a:pt x="60" y="22"/>
                </a:lnTo>
                <a:lnTo>
                  <a:pt x="69" y="15"/>
                </a:lnTo>
                <a:lnTo>
                  <a:pt x="78" y="4"/>
                </a:lnTo>
                <a:lnTo>
                  <a:pt x="96" y="4"/>
                </a:lnTo>
                <a:lnTo>
                  <a:pt x="107" y="10"/>
                </a:lnTo>
                <a:lnTo>
                  <a:pt x="110" y="24"/>
                </a:lnTo>
                <a:lnTo>
                  <a:pt x="119" y="25"/>
                </a:lnTo>
                <a:lnTo>
                  <a:pt x="134" y="25"/>
                </a:lnTo>
                <a:lnTo>
                  <a:pt x="152" y="31"/>
                </a:lnTo>
                <a:lnTo>
                  <a:pt x="167" y="25"/>
                </a:lnTo>
                <a:lnTo>
                  <a:pt x="186" y="30"/>
                </a:lnTo>
                <a:lnTo>
                  <a:pt x="200" y="37"/>
                </a:lnTo>
                <a:lnTo>
                  <a:pt x="215" y="46"/>
                </a:lnTo>
                <a:lnTo>
                  <a:pt x="228" y="39"/>
                </a:lnTo>
                <a:lnTo>
                  <a:pt x="237" y="25"/>
                </a:lnTo>
                <a:lnTo>
                  <a:pt x="246" y="7"/>
                </a:lnTo>
                <a:lnTo>
                  <a:pt x="258" y="0"/>
                </a:lnTo>
                <a:lnTo>
                  <a:pt x="269" y="12"/>
                </a:lnTo>
                <a:lnTo>
                  <a:pt x="270" y="24"/>
                </a:lnTo>
                <a:lnTo>
                  <a:pt x="269" y="37"/>
                </a:lnTo>
                <a:lnTo>
                  <a:pt x="282" y="37"/>
                </a:lnTo>
                <a:lnTo>
                  <a:pt x="290" y="31"/>
                </a:lnTo>
                <a:lnTo>
                  <a:pt x="299" y="36"/>
                </a:lnTo>
                <a:lnTo>
                  <a:pt x="312" y="36"/>
                </a:lnTo>
                <a:lnTo>
                  <a:pt x="300" y="51"/>
                </a:lnTo>
                <a:lnTo>
                  <a:pt x="296" y="61"/>
                </a:lnTo>
                <a:lnTo>
                  <a:pt x="282" y="69"/>
                </a:lnTo>
                <a:lnTo>
                  <a:pt x="272" y="82"/>
                </a:lnTo>
                <a:lnTo>
                  <a:pt x="270" y="91"/>
                </a:lnTo>
                <a:lnTo>
                  <a:pt x="272" y="108"/>
                </a:lnTo>
                <a:lnTo>
                  <a:pt x="281" y="114"/>
                </a:lnTo>
                <a:lnTo>
                  <a:pt x="296" y="120"/>
                </a:lnTo>
                <a:lnTo>
                  <a:pt x="306" y="114"/>
                </a:lnTo>
                <a:lnTo>
                  <a:pt x="317" y="106"/>
                </a:lnTo>
                <a:lnTo>
                  <a:pt x="321" y="96"/>
                </a:lnTo>
                <a:lnTo>
                  <a:pt x="332" y="96"/>
                </a:lnTo>
                <a:lnTo>
                  <a:pt x="342" y="85"/>
                </a:lnTo>
                <a:lnTo>
                  <a:pt x="348" y="73"/>
                </a:lnTo>
                <a:lnTo>
                  <a:pt x="354" y="61"/>
                </a:lnTo>
                <a:lnTo>
                  <a:pt x="371" y="60"/>
                </a:lnTo>
                <a:lnTo>
                  <a:pt x="384" y="63"/>
                </a:lnTo>
                <a:lnTo>
                  <a:pt x="398" y="75"/>
                </a:lnTo>
                <a:lnTo>
                  <a:pt x="410" y="87"/>
                </a:lnTo>
                <a:lnTo>
                  <a:pt x="423" y="91"/>
                </a:lnTo>
                <a:lnTo>
                  <a:pt x="441" y="97"/>
                </a:lnTo>
                <a:lnTo>
                  <a:pt x="453" y="100"/>
                </a:lnTo>
                <a:lnTo>
                  <a:pt x="456" y="111"/>
                </a:lnTo>
                <a:lnTo>
                  <a:pt x="465" y="121"/>
                </a:lnTo>
                <a:lnTo>
                  <a:pt x="476" y="123"/>
                </a:lnTo>
                <a:lnTo>
                  <a:pt x="489" y="118"/>
                </a:lnTo>
                <a:lnTo>
                  <a:pt x="503" y="112"/>
                </a:lnTo>
                <a:lnTo>
                  <a:pt x="521" y="105"/>
                </a:lnTo>
                <a:lnTo>
                  <a:pt x="534" y="117"/>
                </a:lnTo>
                <a:lnTo>
                  <a:pt x="551" y="132"/>
                </a:lnTo>
                <a:lnTo>
                  <a:pt x="567" y="135"/>
                </a:lnTo>
                <a:lnTo>
                  <a:pt x="570" y="145"/>
                </a:lnTo>
                <a:lnTo>
                  <a:pt x="563" y="151"/>
                </a:lnTo>
                <a:lnTo>
                  <a:pt x="567" y="160"/>
                </a:lnTo>
                <a:lnTo>
                  <a:pt x="573" y="174"/>
                </a:lnTo>
                <a:lnTo>
                  <a:pt x="576" y="189"/>
                </a:lnTo>
                <a:lnTo>
                  <a:pt x="588" y="202"/>
                </a:lnTo>
                <a:lnTo>
                  <a:pt x="597" y="228"/>
                </a:lnTo>
                <a:lnTo>
                  <a:pt x="605" y="226"/>
                </a:lnTo>
                <a:lnTo>
                  <a:pt x="609" y="244"/>
                </a:lnTo>
                <a:lnTo>
                  <a:pt x="617" y="246"/>
                </a:lnTo>
                <a:lnTo>
                  <a:pt x="636" y="267"/>
                </a:lnTo>
                <a:lnTo>
                  <a:pt x="653" y="268"/>
                </a:lnTo>
                <a:lnTo>
                  <a:pt x="648" y="277"/>
                </a:lnTo>
                <a:lnTo>
                  <a:pt x="641" y="286"/>
                </a:lnTo>
                <a:lnTo>
                  <a:pt x="641" y="298"/>
                </a:lnTo>
                <a:lnTo>
                  <a:pt x="627" y="292"/>
                </a:lnTo>
                <a:lnTo>
                  <a:pt x="630" y="307"/>
                </a:lnTo>
                <a:lnTo>
                  <a:pt x="623" y="315"/>
                </a:lnTo>
                <a:lnTo>
                  <a:pt x="611" y="316"/>
                </a:lnTo>
                <a:lnTo>
                  <a:pt x="611" y="327"/>
                </a:lnTo>
                <a:lnTo>
                  <a:pt x="602" y="333"/>
                </a:lnTo>
                <a:lnTo>
                  <a:pt x="602" y="343"/>
                </a:lnTo>
                <a:lnTo>
                  <a:pt x="611" y="355"/>
                </a:lnTo>
                <a:lnTo>
                  <a:pt x="606" y="366"/>
                </a:lnTo>
                <a:lnTo>
                  <a:pt x="615" y="375"/>
                </a:lnTo>
                <a:lnTo>
                  <a:pt x="617" y="385"/>
                </a:lnTo>
                <a:lnTo>
                  <a:pt x="624" y="393"/>
                </a:lnTo>
                <a:lnTo>
                  <a:pt x="620" y="397"/>
                </a:lnTo>
                <a:lnTo>
                  <a:pt x="624" y="408"/>
                </a:lnTo>
                <a:lnTo>
                  <a:pt x="624" y="420"/>
                </a:lnTo>
                <a:lnTo>
                  <a:pt x="630" y="433"/>
                </a:lnTo>
                <a:lnTo>
                  <a:pt x="626" y="442"/>
                </a:lnTo>
                <a:lnTo>
                  <a:pt x="614" y="442"/>
                </a:lnTo>
                <a:lnTo>
                  <a:pt x="603" y="439"/>
                </a:lnTo>
                <a:lnTo>
                  <a:pt x="593" y="442"/>
                </a:lnTo>
                <a:lnTo>
                  <a:pt x="597" y="456"/>
                </a:lnTo>
                <a:lnTo>
                  <a:pt x="600" y="468"/>
                </a:lnTo>
                <a:lnTo>
                  <a:pt x="600" y="481"/>
                </a:lnTo>
                <a:lnTo>
                  <a:pt x="596" y="495"/>
                </a:lnTo>
                <a:lnTo>
                  <a:pt x="593" y="510"/>
                </a:lnTo>
                <a:lnTo>
                  <a:pt x="597" y="525"/>
                </a:lnTo>
                <a:lnTo>
                  <a:pt x="605" y="538"/>
                </a:lnTo>
                <a:lnTo>
                  <a:pt x="614" y="552"/>
                </a:lnTo>
                <a:lnTo>
                  <a:pt x="605" y="566"/>
                </a:lnTo>
                <a:lnTo>
                  <a:pt x="582" y="571"/>
                </a:lnTo>
                <a:lnTo>
                  <a:pt x="572" y="567"/>
                </a:lnTo>
                <a:lnTo>
                  <a:pt x="557" y="558"/>
                </a:lnTo>
                <a:lnTo>
                  <a:pt x="549" y="562"/>
                </a:lnTo>
                <a:lnTo>
                  <a:pt x="540" y="567"/>
                </a:lnTo>
                <a:lnTo>
                  <a:pt x="530" y="562"/>
                </a:lnTo>
                <a:lnTo>
                  <a:pt x="530" y="553"/>
                </a:lnTo>
                <a:lnTo>
                  <a:pt x="524" y="546"/>
                </a:lnTo>
                <a:lnTo>
                  <a:pt x="524" y="523"/>
                </a:lnTo>
                <a:lnTo>
                  <a:pt x="516" y="528"/>
                </a:lnTo>
                <a:lnTo>
                  <a:pt x="507" y="535"/>
                </a:lnTo>
                <a:lnTo>
                  <a:pt x="494" y="538"/>
                </a:lnTo>
                <a:lnTo>
                  <a:pt x="491" y="528"/>
                </a:lnTo>
                <a:lnTo>
                  <a:pt x="492" y="516"/>
                </a:lnTo>
                <a:lnTo>
                  <a:pt x="494" y="504"/>
                </a:lnTo>
                <a:lnTo>
                  <a:pt x="488" y="496"/>
                </a:lnTo>
                <a:lnTo>
                  <a:pt x="486" y="486"/>
                </a:lnTo>
                <a:lnTo>
                  <a:pt x="473" y="478"/>
                </a:lnTo>
                <a:lnTo>
                  <a:pt x="464" y="484"/>
                </a:lnTo>
                <a:lnTo>
                  <a:pt x="458" y="474"/>
                </a:lnTo>
                <a:lnTo>
                  <a:pt x="453" y="460"/>
                </a:lnTo>
                <a:lnTo>
                  <a:pt x="452" y="445"/>
                </a:lnTo>
                <a:lnTo>
                  <a:pt x="447" y="433"/>
                </a:lnTo>
                <a:lnTo>
                  <a:pt x="438" y="426"/>
                </a:lnTo>
                <a:lnTo>
                  <a:pt x="428" y="436"/>
                </a:lnTo>
                <a:lnTo>
                  <a:pt x="420" y="451"/>
                </a:lnTo>
                <a:lnTo>
                  <a:pt x="414" y="462"/>
                </a:lnTo>
                <a:lnTo>
                  <a:pt x="417" y="477"/>
                </a:lnTo>
                <a:lnTo>
                  <a:pt x="413" y="487"/>
                </a:lnTo>
                <a:lnTo>
                  <a:pt x="410" y="501"/>
                </a:lnTo>
                <a:lnTo>
                  <a:pt x="410" y="513"/>
                </a:lnTo>
                <a:lnTo>
                  <a:pt x="399" y="522"/>
                </a:lnTo>
                <a:lnTo>
                  <a:pt x="389" y="535"/>
                </a:lnTo>
                <a:lnTo>
                  <a:pt x="374" y="543"/>
                </a:lnTo>
                <a:lnTo>
                  <a:pt x="371" y="553"/>
                </a:lnTo>
                <a:lnTo>
                  <a:pt x="359" y="552"/>
                </a:lnTo>
                <a:lnTo>
                  <a:pt x="344" y="552"/>
                </a:lnTo>
                <a:lnTo>
                  <a:pt x="332" y="556"/>
                </a:lnTo>
                <a:lnTo>
                  <a:pt x="318" y="562"/>
                </a:lnTo>
                <a:lnTo>
                  <a:pt x="306" y="571"/>
                </a:lnTo>
                <a:lnTo>
                  <a:pt x="296" y="582"/>
                </a:lnTo>
                <a:lnTo>
                  <a:pt x="285" y="600"/>
                </a:lnTo>
                <a:lnTo>
                  <a:pt x="218" y="697"/>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76" name="Lambayeque1">
            <a:extLst>
              <a:ext uri="{FF2B5EF4-FFF2-40B4-BE49-F238E27FC236}">
                <a16:creationId xmlns:a16="http://schemas.microsoft.com/office/drawing/2014/main" id="{AB0472FB-61A9-4A8C-B28E-406127427FBC}"/>
              </a:ext>
            </a:extLst>
          </p:cNvPr>
          <p:cNvSpPr>
            <a:spLocks/>
          </p:cNvSpPr>
          <p:nvPr/>
        </p:nvSpPr>
        <p:spPr bwMode="auto">
          <a:xfrm>
            <a:off x="8021500" y="2473930"/>
            <a:ext cx="508942" cy="512740"/>
          </a:xfrm>
          <a:custGeom>
            <a:avLst/>
            <a:gdLst>
              <a:gd name="T0" fmla="*/ 2147483647 w 459"/>
              <a:gd name="T1" fmla="*/ 2147483647 h 508"/>
              <a:gd name="T2" fmla="*/ 2147483647 w 459"/>
              <a:gd name="T3" fmla="*/ 2147483647 h 508"/>
              <a:gd name="T4" fmla="*/ 2147483647 w 459"/>
              <a:gd name="T5" fmla="*/ 2147483647 h 508"/>
              <a:gd name="T6" fmla="*/ 2147483647 w 459"/>
              <a:gd name="T7" fmla="*/ 2147483647 h 508"/>
              <a:gd name="T8" fmla="*/ 2147483647 w 459"/>
              <a:gd name="T9" fmla="*/ 2147483647 h 508"/>
              <a:gd name="T10" fmla="*/ 2147483647 w 459"/>
              <a:gd name="T11" fmla="*/ 2147483647 h 508"/>
              <a:gd name="T12" fmla="*/ 2147483647 w 459"/>
              <a:gd name="T13" fmla="*/ 2147483647 h 508"/>
              <a:gd name="T14" fmla="*/ 2147483647 w 459"/>
              <a:gd name="T15" fmla="*/ 2147483647 h 508"/>
              <a:gd name="T16" fmla="*/ 2147483647 w 459"/>
              <a:gd name="T17" fmla="*/ 2147483647 h 508"/>
              <a:gd name="T18" fmla="*/ 2147483647 w 459"/>
              <a:gd name="T19" fmla="*/ 2147483647 h 508"/>
              <a:gd name="T20" fmla="*/ 2147483647 w 459"/>
              <a:gd name="T21" fmla="*/ 2147483647 h 508"/>
              <a:gd name="T22" fmla="*/ 2147483647 w 459"/>
              <a:gd name="T23" fmla="*/ 2147483647 h 508"/>
              <a:gd name="T24" fmla="*/ 2147483647 w 459"/>
              <a:gd name="T25" fmla="*/ 2147483647 h 508"/>
              <a:gd name="T26" fmla="*/ 2147483647 w 459"/>
              <a:gd name="T27" fmla="*/ 2147483647 h 508"/>
              <a:gd name="T28" fmla="*/ 2147483647 w 459"/>
              <a:gd name="T29" fmla="*/ 2147483647 h 508"/>
              <a:gd name="T30" fmla="*/ 2147483647 w 459"/>
              <a:gd name="T31" fmla="*/ 2147483647 h 508"/>
              <a:gd name="T32" fmla="*/ 2147483647 w 459"/>
              <a:gd name="T33" fmla="*/ 2147483647 h 508"/>
              <a:gd name="T34" fmla="*/ 2147483647 w 459"/>
              <a:gd name="T35" fmla="*/ 2147483647 h 508"/>
              <a:gd name="T36" fmla="*/ 2147483647 w 459"/>
              <a:gd name="T37" fmla="*/ 2147483647 h 508"/>
              <a:gd name="T38" fmla="*/ 2147483647 w 459"/>
              <a:gd name="T39" fmla="*/ 2147483647 h 508"/>
              <a:gd name="T40" fmla="*/ 2147483647 w 459"/>
              <a:gd name="T41" fmla="*/ 2147483647 h 508"/>
              <a:gd name="T42" fmla="*/ 2147483647 w 459"/>
              <a:gd name="T43" fmla="*/ 2147483647 h 508"/>
              <a:gd name="T44" fmla="*/ 2147483647 w 459"/>
              <a:gd name="T45" fmla="*/ 2147483647 h 508"/>
              <a:gd name="T46" fmla="*/ 2147483647 w 459"/>
              <a:gd name="T47" fmla="*/ 2147483647 h 508"/>
              <a:gd name="T48" fmla="*/ 2147483647 w 459"/>
              <a:gd name="T49" fmla="*/ 2147483647 h 508"/>
              <a:gd name="T50" fmla="*/ 2147483647 w 459"/>
              <a:gd name="T51" fmla="*/ 2147483647 h 508"/>
              <a:gd name="T52" fmla="*/ 2147483647 w 459"/>
              <a:gd name="T53" fmla="*/ 2147483647 h 508"/>
              <a:gd name="T54" fmla="*/ 2147483647 w 459"/>
              <a:gd name="T55" fmla="*/ 2147483647 h 508"/>
              <a:gd name="T56" fmla="*/ 2147483647 w 459"/>
              <a:gd name="T57" fmla="*/ 2147483647 h 508"/>
              <a:gd name="T58" fmla="*/ 2147483647 w 459"/>
              <a:gd name="T59" fmla="*/ 2147483647 h 508"/>
              <a:gd name="T60" fmla="*/ 2147483647 w 459"/>
              <a:gd name="T61" fmla="*/ 2147483647 h 508"/>
              <a:gd name="T62" fmla="*/ 2147483647 w 459"/>
              <a:gd name="T63" fmla="*/ 2147483647 h 508"/>
              <a:gd name="T64" fmla="*/ 2147483647 w 459"/>
              <a:gd name="T65" fmla="*/ 2147483647 h 508"/>
              <a:gd name="T66" fmla="*/ 2147483647 w 459"/>
              <a:gd name="T67" fmla="*/ 2147483647 h 508"/>
              <a:gd name="T68" fmla="*/ 2147483647 w 459"/>
              <a:gd name="T69" fmla="*/ 2147483647 h 508"/>
              <a:gd name="T70" fmla="*/ 2147483647 w 459"/>
              <a:gd name="T71" fmla="*/ 2147483647 h 508"/>
              <a:gd name="T72" fmla="*/ 2147483647 w 459"/>
              <a:gd name="T73" fmla="*/ 2147483647 h 508"/>
              <a:gd name="T74" fmla="*/ 2147483647 w 459"/>
              <a:gd name="T75" fmla="*/ 2147483647 h 508"/>
              <a:gd name="T76" fmla="*/ 2147483647 w 459"/>
              <a:gd name="T77" fmla="*/ 2147483647 h 508"/>
              <a:gd name="T78" fmla="*/ 2147483647 w 459"/>
              <a:gd name="T79" fmla="*/ 2147483647 h 508"/>
              <a:gd name="T80" fmla="*/ 2147483647 w 459"/>
              <a:gd name="T81" fmla="*/ 2147483647 h 508"/>
              <a:gd name="T82" fmla="*/ 2147483647 w 459"/>
              <a:gd name="T83" fmla="*/ 2147483647 h 508"/>
              <a:gd name="T84" fmla="*/ 2147483647 w 459"/>
              <a:gd name="T85" fmla="*/ 2147483647 h 508"/>
              <a:gd name="T86" fmla="*/ 2147483647 w 459"/>
              <a:gd name="T87" fmla="*/ 2147483647 h 508"/>
              <a:gd name="T88" fmla="*/ 2147483647 w 459"/>
              <a:gd name="T89" fmla="*/ 2147483647 h 508"/>
              <a:gd name="T90" fmla="*/ 2147483647 w 459"/>
              <a:gd name="T91" fmla="*/ 2147483647 h 508"/>
              <a:gd name="T92" fmla="*/ 2147483647 w 459"/>
              <a:gd name="T93" fmla="*/ 2147483647 h 508"/>
              <a:gd name="T94" fmla="*/ 2147483647 w 459"/>
              <a:gd name="T95" fmla="*/ 2147483647 h 508"/>
              <a:gd name="T96" fmla="*/ 2147483647 w 459"/>
              <a:gd name="T97" fmla="*/ 2147483647 h 508"/>
              <a:gd name="T98" fmla="*/ 2147483647 w 459"/>
              <a:gd name="T99" fmla="*/ 2147483647 h 508"/>
              <a:gd name="T100" fmla="*/ 2147483647 w 459"/>
              <a:gd name="T101" fmla="*/ 2147483647 h 508"/>
              <a:gd name="T102" fmla="*/ 2147483647 w 459"/>
              <a:gd name="T103" fmla="*/ 2147483647 h 508"/>
              <a:gd name="T104" fmla="*/ 2147483647 w 459"/>
              <a:gd name="T105" fmla="*/ 2147483647 h 508"/>
              <a:gd name="T106" fmla="*/ 2147483647 w 459"/>
              <a:gd name="T107" fmla="*/ 2147483647 h 508"/>
              <a:gd name="T108" fmla="*/ 2147483647 w 459"/>
              <a:gd name="T109" fmla="*/ 2147483647 h 508"/>
              <a:gd name="T110" fmla="*/ 2147483647 w 459"/>
              <a:gd name="T111" fmla="*/ 2147483647 h 508"/>
              <a:gd name="T112" fmla="*/ 2147483647 w 459"/>
              <a:gd name="T113" fmla="*/ 2147483647 h 508"/>
              <a:gd name="T114" fmla="*/ 2147483647 w 459"/>
              <a:gd name="T115" fmla="*/ 2147483647 h 508"/>
              <a:gd name="T116" fmla="*/ 2147483647 w 459"/>
              <a:gd name="T117" fmla="*/ 2147483647 h 508"/>
              <a:gd name="T118" fmla="*/ 2147483647 w 459"/>
              <a:gd name="T119" fmla="*/ 2147483647 h 5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59"/>
              <a:gd name="T181" fmla="*/ 0 h 508"/>
              <a:gd name="T182" fmla="*/ 459 w 459"/>
              <a:gd name="T183" fmla="*/ 508 h 50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59" h="508">
                <a:moveTo>
                  <a:pt x="292" y="508"/>
                </a:moveTo>
                <a:lnTo>
                  <a:pt x="268" y="484"/>
                </a:lnTo>
                <a:lnTo>
                  <a:pt x="249" y="465"/>
                </a:lnTo>
                <a:lnTo>
                  <a:pt x="228" y="445"/>
                </a:lnTo>
                <a:lnTo>
                  <a:pt x="213" y="427"/>
                </a:lnTo>
                <a:lnTo>
                  <a:pt x="210" y="411"/>
                </a:lnTo>
                <a:lnTo>
                  <a:pt x="201" y="399"/>
                </a:lnTo>
                <a:lnTo>
                  <a:pt x="192" y="388"/>
                </a:lnTo>
                <a:lnTo>
                  <a:pt x="180" y="375"/>
                </a:lnTo>
                <a:lnTo>
                  <a:pt x="168" y="366"/>
                </a:lnTo>
                <a:lnTo>
                  <a:pt x="153" y="355"/>
                </a:lnTo>
                <a:lnTo>
                  <a:pt x="139" y="348"/>
                </a:lnTo>
                <a:lnTo>
                  <a:pt x="129" y="340"/>
                </a:lnTo>
                <a:lnTo>
                  <a:pt x="118" y="336"/>
                </a:lnTo>
                <a:lnTo>
                  <a:pt x="109" y="328"/>
                </a:lnTo>
                <a:lnTo>
                  <a:pt x="93" y="318"/>
                </a:lnTo>
                <a:lnTo>
                  <a:pt x="78" y="315"/>
                </a:lnTo>
                <a:lnTo>
                  <a:pt x="60" y="306"/>
                </a:lnTo>
                <a:lnTo>
                  <a:pt x="45" y="297"/>
                </a:lnTo>
                <a:lnTo>
                  <a:pt x="30" y="288"/>
                </a:lnTo>
                <a:lnTo>
                  <a:pt x="0" y="274"/>
                </a:lnTo>
                <a:lnTo>
                  <a:pt x="18" y="250"/>
                </a:lnTo>
                <a:lnTo>
                  <a:pt x="28" y="232"/>
                </a:lnTo>
                <a:lnTo>
                  <a:pt x="40" y="214"/>
                </a:lnTo>
                <a:lnTo>
                  <a:pt x="52" y="201"/>
                </a:lnTo>
                <a:lnTo>
                  <a:pt x="64" y="184"/>
                </a:lnTo>
                <a:lnTo>
                  <a:pt x="73" y="166"/>
                </a:lnTo>
                <a:lnTo>
                  <a:pt x="79" y="154"/>
                </a:lnTo>
                <a:lnTo>
                  <a:pt x="90" y="145"/>
                </a:lnTo>
                <a:lnTo>
                  <a:pt x="99" y="136"/>
                </a:lnTo>
                <a:lnTo>
                  <a:pt x="112" y="130"/>
                </a:lnTo>
                <a:lnTo>
                  <a:pt x="126" y="126"/>
                </a:lnTo>
                <a:lnTo>
                  <a:pt x="142" y="126"/>
                </a:lnTo>
                <a:lnTo>
                  <a:pt x="153" y="126"/>
                </a:lnTo>
                <a:lnTo>
                  <a:pt x="156" y="117"/>
                </a:lnTo>
                <a:lnTo>
                  <a:pt x="171" y="106"/>
                </a:lnTo>
                <a:lnTo>
                  <a:pt x="178" y="94"/>
                </a:lnTo>
                <a:lnTo>
                  <a:pt x="190" y="87"/>
                </a:lnTo>
                <a:lnTo>
                  <a:pt x="193" y="76"/>
                </a:lnTo>
                <a:lnTo>
                  <a:pt x="198" y="58"/>
                </a:lnTo>
                <a:lnTo>
                  <a:pt x="201" y="45"/>
                </a:lnTo>
                <a:lnTo>
                  <a:pt x="196" y="37"/>
                </a:lnTo>
                <a:lnTo>
                  <a:pt x="207" y="19"/>
                </a:lnTo>
                <a:lnTo>
                  <a:pt x="211" y="6"/>
                </a:lnTo>
                <a:lnTo>
                  <a:pt x="220" y="0"/>
                </a:lnTo>
                <a:lnTo>
                  <a:pt x="231" y="7"/>
                </a:lnTo>
                <a:lnTo>
                  <a:pt x="234" y="19"/>
                </a:lnTo>
                <a:lnTo>
                  <a:pt x="235" y="34"/>
                </a:lnTo>
                <a:lnTo>
                  <a:pt x="240" y="51"/>
                </a:lnTo>
                <a:lnTo>
                  <a:pt x="246" y="58"/>
                </a:lnTo>
                <a:lnTo>
                  <a:pt x="255" y="52"/>
                </a:lnTo>
                <a:lnTo>
                  <a:pt x="265" y="61"/>
                </a:lnTo>
                <a:lnTo>
                  <a:pt x="268" y="70"/>
                </a:lnTo>
                <a:lnTo>
                  <a:pt x="276" y="79"/>
                </a:lnTo>
                <a:lnTo>
                  <a:pt x="271" y="93"/>
                </a:lnTo>
                <a:lnTo>
                  <a:pt x="271" y="105"/>
                </a:lnTo>
                <a:lnTo>
                  <a:pt x="280" y="112"/>
                </a:lnTo>
                <a:lnTo>
                  <a:pt x="291" y="109"/>
                </a:lnTo>
                <a:lnTo>
                  <a:pt x="304" y="99"/>
                </a:lnTo>
                <a:lnTo>
                  <a:pt x="306" y="112"/>
                </a:lnTo>
                <a:lnTo>
                  <a:pt x="309" y="124"/>
                </a:lnTo>
                <a:lnTo>
                  <a:pt x="309" y="138"/>
                </a:lnTo>
                <a:lnTo>
                  <a:pt x="322" y="139"/>
                </a:lnTo>
                <a:lnTo>
                  <a:pt x="334" y="132"/>
                </a:lnTo>
                <a:lnTo>
                  <a:pt x="343" y="130"/>
                </a:lnTo>
                <a:lnTo>
                  <a:pt x="349" y="136"/>
                </a:lnTo>
                <a:lnTo>
                  <a:pt x="361" y="144"/>
                </a:lnTo>
                <a:lnTo>
                  <a:pt x="370" y="159"/>
                </a:lnTo>
                <a:lnTo>
                  <a:pt x="387" y="154"/>
                </a:lnTo>
                <a:lnTo>
                  <a:pt x="402" y="156"/>
                </a:lnTo>
                <a:lnTo>
                  <a:pt x="415" y="159"/>
                </a:lnTo>
                <a:lnTo>
                  <a:pt x="426" y="171"/>
                </a:lnTo>
                <a:lnTo>
                  <a:pt x="438" y="166"/>
                </a:lnTo>
                <a:lnTo>
                  <a:pt x="444" y="187"/>
                </a:lnTo>
                <a:lnTo>
                  <a:pt x="435" y="192"/>
                </a:lnTo>
                <a:lnTo>
                  <a:pt x="424" y="192"/>
                </a:lnTo>
                <a:lnTo>
                  <a:pt x="415" y="202"/>
                </a:lnTo>
                <a:lnTo>
                  <a:pt x="415" y="216"/>
                </a:lnTo>
                <a:lnTo>
                  <a:pt x="424" y="232"/>
                </a:lnTo>
                <a:lnTo>
                  <a:pt x="409" y="234"/>
                </a:lnTo>
                <a:lnTo>
                  <a:pt x="402" y="243"/>
                </a:lnTo>
                <a:lnTo>
                  <a:pt x="393" y="243"/>
                </a:lnTo>
                <a:lnTo>
                  <a:pt x="391" y="255"/>
                </a:lnTo>
                <a:lnTo>
                  <a:pt x="379" y="250"/>
                </a:lnTo>
                <a:lnTo>
                  <a:pt x="366" y="256"/>
                </a:lnTo>
                <a:lnTo>
                  <a:pt x="360" y="274"/>
                </a:lnTo>
                <a:lnTo>
                  <a:pt x="361" y="288"/>
                </a:lnTo>
                <a:lnTo>
                  <a:pt x="367" y="297"/>
                </a:lnTo>
                <a:lnTo>
                  <a:pt x="367" y="309"/>
                </a:lnTo>
                <a:lnTo>
                  <a:pt x="369" y="322"/>
                </a:lnTo>
                <a:lnTo>
                  <a:pt x="382" y="318"/>
                </a:lnTo>
                <a:lnTo>
                  <a:pt x="388" y="331"/>
                </a:lnTo>
                <a:lnTo>
                  <a:pt x="394" y="340"/>
                </a:lnTo>
                <a:lnTo>
                  <a:pt x="385" y="351"/>
                </a:lnTo>
                <a:lnTo>
                  <a:pt x="400" y="357"/>
                </a:lnTo>
                <a:lnTo>
                  <a:pt x="406" y="366"/>
                </a:lnTo>
                <a:lnTo>
                  <a:pt x="418" y="372"/>
                </a:lnTo>
                <a:lnTo>
                  <a:pt x="432" y="367"/>
                </a:lnTo>
                <a:lnTo>
                  <a:pt x="438" y="376"/>
                </a:lnTo>
                <a:lnTo>
                  <a:pt x="448" y="375"/>
                </a:lnTo>
                <a:lnTo>
                  <a:pt x="456" y="382"/>
                </a:lnTo>
                <a:lnTo>
                  <a:pt x="459" y="393"/>
                </a:lnTo>
                <a:lnTo>
                  <a:pt x="456" y="403"/>
                </a:lnTo>
                <a:lnTo>
                  <a:pt x="442" y="403"/>
                </a:lnTo>
                <a:lnTo>
                  <a:pt x="432" y="412"/>
                </a:lnTo>
                <a:lnTo>
                  <a:pt x="429" y="424"/>
                </a:lnTo>
                <a:lnTo>
                  <a:pt x="417" y="423"/>
                </a:lnTo>
                <a:lnTo>
                  <a:pt x="406" y="429"/>
                </a:lnTo>
                <a:lnTo>
                  <a:pt x="399" y="435"/>
                </a:lnTo>
                <a:lnTo>
                  <a:pt x="402" y="447"/>
                </a:lnTo>
                <a:lnTo>
                  <a:pt x="403" y="460"/>
                </a:lnTo>
                <a:lnTo>
                  <a:pt x="405" y="466"/>
                </a:lnTo>
                <a:lnTo>
                  <a:pt x="396" y="474"/>
                </a:lnTo>
                <a:lnTo>
                  <a:pt x="385" y="466"/>
                </a:lnTo>
                <a:lnTo>
                  <a:pt x="378" y="459"/>
                </a:lnTo>
                <a:lnTo>
                  <a:pt x="372" y="453"/>
                </a:lnTo>
                <a:lnTo>
                  <a:pt x="360" y="448"/>
                </a:lnTo>
                <a:lnTo>
                  <a:pt x="352" y="457"/>
                </a:lnTo>
                <a:lnTo>
                  <a:pt x="339" y="460"/>
                </a:lnTo>
                <a:lnTo>
                  <a:pt x="322" y="481"/>
                </a:lnTo>
                <a:lnTo>
                  <a:pt x="292" y="508"/>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77" name="Cajamarca1">
            <a:extLst>
              <a:ext uri="{FF2B5EF4-FFF2-40B4-BE49-F238E27FC236}">
                <a16:creationId xmlns:a16="http://schemas.microsoft.com/office/drawing/2014/main" id="{A9C41453-5F8A-4CCC-AF5E-CD1FA66FE8A6}"/>
              </a:ext>
            </a:extLst>
          </p:cNvPr>
          <p:cNvSpPr>
            <a:spLocks/>
          </p:cNvSpPr>
          <p:nvPr/>
        </p:nvSpPr>
        <p:spPr bwMode="auto">
          <a:xfrm>
            <a:off x="8421779" y="2208475"/>
            <a:ext cx="582121" cy="971985"/>
          </a:xfrm>
          <a:custGeom>
            <a:avLst/>
            <a:gdLst>
              <a:gd name="T0" fmla="*/ 2147483647 w 525"/>
              <a:gd name="T1" fmla="*/ 2147483647 h 963"/>
              <a:gd name="T2" fmla="*/ 2147483647 w 525"/>
              <a:gd name="T3" fmla="*/ 2147483647 h 963"/>
              <a:gd name="T4" fmla="*/ 2147483647 w 525"/>
              <a:gd name="T5" fmla="*/ 2147483647 h 963"/>
              <a:gd name="T6" fmla="*/ 2147483647 w 525"/>
              <a:gd name="T7" fmla="*/ 2147483647 h 963"/>
              <a:gd name="T8" fmla="*/ 2147483647 w 525"/>
              <a:gd name="T9" fmla="*/ 0 h 963"/>
              <a:gd name="T10" fmla="*/ 2147483647 w 525"/>
              <a:gd name="T11" fmla="*/ 2147483647 h 963"/>
              <a:gd name="T12" fmla="*/ 2147483647 w 525"/>
              <a:gd name="T13" fmla="*/ 2147483647 h 963"/>
              <a:gd name="T14" fmla="*/ 2147483647 w 525"/>
              <a:gd name="T15" fmla="*/ 2147483647 h 963"/>
              <a:gd name="T16" fmla="*/ 2147483647 w 525"/>
              <a:gd name="T17" fmla="*/ 2147483647 h 963"/>
              <a:gd name="T18" fmla="*/ 2147483647 w 525"/>
              <a:gd name="T19" fmla="*/ 2147483647 h 963"/>
              <a:gd name="T20" fmla="*/ 2147483647 w 525"/>
              <a:gd name="T21" fmla="*/ 2147483647 h 963"/>
              <a:gd name="T22" fmla="*/ 2147483647 w 525"/>
              <a:gd name="T23" fmla="*/ 2147483647 h 963"/>
              <a:gd name="T24" fmla="*/ 2147483647 w 525"/>
              <a:gd name="T25" fmla="*/ 2147483647 h 963"/>
              <a:gd name="T26" fmla="*/ 2147483647 w 525"/>
              <a:gd name="T27" fmla="*/ 2147483647 h 963"/>
              <a:gd name="T28" fmla="*/ 2147483647 w 525"/>
              <a:gd name="T29" fmla="*/ 2147483647 h 963"/>
              <a:gd name="T30" fmla="*/ 2147483647 w 525"/>
              <a:gd name="T31" fmla="*/ 2147483647 h 963"/>
              <a:gd name="T32" fmla="*/ 2147483647 w 525"/>
              <a:gd name="T33" fmla="*/ 2147483647 h 963"/>
              <a:gd name="T34" fmla="*/ 2147483647 w 525"/>
              <a:gd name="T35" fmla="*/ 2147483647 h 963"/>
              <a:gd name="T36" fmla="*/ 2147483647 w 525"/>
              <a:gd name="T37" fmla="*/ 2147483647 h 963"/>
              <a:gd name="T38" fmla="*/ 2147483647 w 525"/>
              <a:gd name="T39" fmla="*/ 2147483647 h 963"/>
              <a:gd name="T40" fmla="*/ 2147483647 w 525"/>
              <a:gd name="T41" fmla="*/ 2147483647 h 963"/>
              <a:gd name="T42" fmla="*/ 2147483647 w 525"/>
              <a:gd name="T43" fmla="*/ 2147483647 h 963"/>
              <a:gd name="T44" fmla="*/ 2147483647 w 525"/>
              <a:gd name="T45" fmla="*/ 2147483647 h 963"/>
              <a:gd name="T46" fmla="*/ 2147483647 w 525"/>
              <a:gd name="T47" fmla="*/ 2147483647 h 963"/>
              <a:gd name="T48" fmla="*/ 2147483647 w 525"/>
              <a:gd name="T49" fmla="*/ 2147483647 h 963"/>
              <a:gd name="T50" fmla="*/ 2147483647 w 525"/>
              <a:gd name="T51" fmla="*/ 2147483647 h 963"/>
              <a:gd name="T52" fmla="*/ 2147483647 w 525"/>
              <a:gd name="T53" fmla="*/ 2147483647 h 963"/>
              <a:gd name="T54" fmla="*/ 2147483647 w 525"/>
              <a:gd name="T55" fmla="*/ 2147483647 h 963"/>
              <a:gd name="T56" fmla="*/ 2147483647 w 525"/>
              <a:gd name="T57" fmla="*/ 2147483647 h 963"/>
              <a:gd name="T58" fmla="*/ 2147483647 w 525"/>
              <a:gd name="T59" fmla="*/ 2147483647 h 963"/>
              <a:gd name="T60" fmla="*/ 2147483647 w 525"/>
              <a:gd name="T61" fmla="*/ 2147483647 h 963"/>
              <a:gd name="T62" fmla="*/ 2147483647 w 525"/>
              <a:gd name="T63" fmla="*/ 2147483647 h 963"/>
              <a:gd name="T64" fmla="*/ 2147483647 w 525"/>
              <a:gd name="T65" fmla="*/ 2147483647 h 963"/>
              <a:gd name="T66" fmla="*/ 2147483647 w 525"/>
              <a:gd name="T67" fmla="*/ 2147483647 h 963"/>
              <a:gd name="T68" fmla="*/ 2147483647 w 525"/>
              <a:gd name="T69" fmla="*/ 2147483647 h 963"/>
              <a:gd name="T70" fmla="*/ 2147483647 w 525"/>
              <a:gd name="T71" fmla="*/ 2147483647 h 963"/>
              <a:gd name="T72" fmla="*/ 2147483647 w 525"/>
              <a:gd name="T73" fmla="*/ 2147483647 h 963"/>
              <a:gd name="T74" fmla="*/ 2147483647 w 525"/>
              <a:gd name="T75" fmla="*/ 2147483647 h 963"/>
              <a:gd name="T76" fmla="*/ 2147483647 w 525"/>
              <a:gd name="T77" fmla="*/ 2147483647 h 963"/>
              <a:gd name="T78" fmla="*/ 2147483647 w 525"/>
              <a:gd name="T79" fmla="*/ 2147483647 h 963"/>
              <a:gd name="T80" fmla="*/ 2147483647 w 525"/>
              <a:gd name="T81" fmla="*/ 2147483647 h 963"/>
              <a:gd name="T82" fmla="*/ 2147483647 w 525"/>
              <a:gd name="T83" fmla="*/ 2147483647 h 963"/>
              <a:gd name="T84" fmla="*/ 2147483647 w 525"/>
              <a:gd name="T85" fmla="*/ 2147483647 h 963"/>
              <a:gd name="T86" fmla="*/ 2147483647 w 525"/>
              <a:gd name="T87" fmla="*/ 2147483647 h 963"/>
              <a:gd name="T88" fmla="*/ 2147483647 w 525"/>
              <a:gd name="T89" fmla="*/ 2147483647 h 963"/>
              <a:gd name="T90" fmla="*/ 2147483647 w 525"/>
              <a:gd name="T91" fmla="*/ 2147483647 h 963"/>
              <a:gd name="T92" fmla="*/ 2147483647 w 525"/>
              <a:gd name="T93" fmla="*/ 2147483647 h 963"/>
              <a:gd name="T94" fmla="*/ 2147483647 w 525"/>
              <a:gd name="T95" fmla="*/ 2147483647 h 963"/>
              <a:gd name="T96" fmla="*/ 2147483647 w 525"/>
              <a:gd name="T97" fmla="*/ 2147483647 h 963"/>
              <a:gd name="T98" fmla="*/ 0 w 525"/>
              <a:gd name="T99" fmla="*/ 2147483647 h 963"/>
              <a:gd name="T100" fmla="*/ 2147483647 w 525"/>
              <a:gd name="T101" fmla="*/ 2147483647 h 963"/>
              <a:gd name="T102" fmla="*/ 2147483647 w 525"/>
              <a:gd name="T103" fmla="*/ 2147483647 h 963"/>
              <a:gd name="T104" fmla="*/ 2147483647 w 525"/>
              <a:gd name="T105" fmla="*/ 2147483647 h 963"/>
              <a:gd name="T106" fmla="*/ 2147483647 w 525"/>
              <a:gd name="T107" fmla="*/ 2147483647 h 963"/>
              <a:gd name="T108" fmla="*/ 2147483647 w 525"/>
              <a:gd name="T109" fmla="*/ 2147483647 h 963"/>
              <a:gd name="T110" fmla="*/ 2147483647 w 525"/>
              <a:gd name="T111" fmla="*/ 2147483647 h 963"/>
              <a:gd name="T112" fmla="*/ 2147483647 w 525"/>
              <a:gd name="T113" fmla="*/ 2147483647 h 963"/>
              <a:gd name="T114" fmla="*/ 2147483647 w 525"/>
              <a:gd name="T115" fmla="*/ 2147483647 h 963"/>
              <a:gd name="T116" fmla="*/ 2147483647 w 525"/>
              <a:gd name="T117" fmla="*/ 2147483647 h 963"/>
              <a:gd name="T118" fmla="*/ 2147483647 w 525"/>
              <a:gd name="T119" fmla="*/ 2147483647 h 963"/>
              <a:gd name="T120" fmla="*/ 2147483647 w 525"/>
              <a:gd name="T121" fmla="*/ 2147483647 h 963"/>
              <a:gd name="T122" fmla="*/ 2147483647 w 525"/>
              <a:gd name="T123" fmla="*/ 2147483647 h 963"/>
              <a:gd name="T124" fmla="*/ 2147483647 w 525"/>
              <a:gd name="T125" fmla="*/ 2147483647 h 9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5"/>
              <a:gd name="T190" fmla="*/ 0 h 963"/>
              <a:gd name="T191" fmla="*/ 525 w 525"/>
              <a:gd name="T192" fmla="*/ 963 h 9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5" h="963">
                <a:moveTo>
                  <a:pt x="78" y="102"/>
                </a:moveTo>
                <a:lnTo>
                  <a:pt x="92" y="104"/>
                </a:lnTo>
                <a:lnTo>
                  <a:pt x="101" y="105"/>
                </a:lnTo>
                <a:lnTo>
                  <a:pt x="111" y="105"/>
                </a:lnTo>
                <a:lnTo>
                  <a:pt x="119" y="113"/>
                </a:lnTo>
                <a:lnTo>
                  <a:pt x="134" y="120"/>
                </a:lnTo>
                <a:lnTo>
                  <a:pt x="135" y="105"/>
                </a:lnTo>
                <a:lnTo>
                  <a:pt x="138" y="98"/>
                </a:lnTo>
                <a:lnTo>
                  <a:pt x="143" y="84"/>
                </a:lnTo>
                <a:lnTo>
                  <a:pt x="153" y="84"/>
                </a:lnTo>
                <a:lnTo>
                  <a:pt x="165" y="81"/>
                </a:lnTo>
                <a:lnTo>
                  <a:pt x="162" y="69"/>
                </a:lnTo>
                <a:lnTo>
                  <a:pt x="170" y="57"/>
                </a:lnTo>
                <a:lnTo>
                  <a:pt x="167" y="48"/>
                </a:lnTo>
                <a:lnTo>
                  <a:pt x="170" y="32"/>
                </a:lnTo>
                <a:lnTo>
                  <a:pt x="177" y="18"/>
                </a:lnTo>
                <a:lnTo>
                  <a:pt x="185" y="6"/>
                </a:lnTo>
                <a:lnTo>
                  <a:pt x="197" y="6"/>
                </a:lnTo>
                <a:lnTo>
                  <a:pt x="207" y="3"/>
                </a:lnTo>
                <a:lnTo>
                  <a:pt x="218" y="0"/>
                </a:lnTo>
                <a:lnTo>
                  <a:pt x="234" y="14"/>
                </a:lnTo>
                <a:lnTo>
                  <a:pt x="245" y="9"/>
                </a:lnTo>
                <a:lnTo>
                  <a:pt x="246" y="26"/>
                </a:lnTo>
                <a:lnTo>
                  <a:pt x="249" y="36"/>
                </a:lnTo>
                <a:lnTo>
                  <a:pt x="246" y="51"/>
                </a:lnTo>
                <a:lnTo>
                  <a:pt x="249" y="63"/>
                </a:lnTo>
                <a:lnTo>
                  <a:pt x="243" y="71"/>
                </a:lnTo>
                <a:lnTo>
                  <a:pt x="248" y="87"/>
                </a:lnTo>
                <a:lnTo>
                  <a:pt x="242" y="95"/>
                </a:lnTo>
                <a:lnTo>
                  <a:pt x="243" y="117"/>
                </a:lnTo>
                <a:lnTo>
                  <a:pt x="251" y="116"/>
                </a:lnTo>
                <a:lnTo>
                  <a:pt x="252" y="126"/>
                </a:lnTo>
                <a:lnTo>
                  <a:pt x="236" y="135"/>
                </a:lnTo>
                <a:lnTo>
                  <a:pt x="227" y="147"/>
                </a:lnTo>
                <a:lnTo>
                  <a:pt x="227" y="168"/>
                </a:lnTo>
                <a:lnTo>
                  <a:pt x="230" y="182"/>
                </a:lnTo>
                <a:lnTo>
                  <a:pt x="233" y="198"/>
                </a:lnTo>
                <a:lnTo>
                  <a:pt x="240" y="195"/>
                </a:lnTo>
                <a:lnTo>
                  <a:pt x="249" y="207"/>
                </a:lnTo>
                <a:lnTo>
                  <a:pt x="258" y="201"/>
                </a:lnTo>
                <a:lnTo>
                  <a:pt x="263" y="210"/>
                </a:lnTo>
                <a:lnTo>
                  <a:pt x="272" y="219"/>
                </a:lnTo>
                <a:lnTo>
                  <a:pt x="279" y="230"/>
                </a:lnTo>
                <a:lnTo>
                  <a:pt x="291" y="242"/>
                </a:lnTo>
                <a:lnTo>
                  <a:pt x="282" y="258"/>
                </a:lnTo>
                <a:lnTo>
                  <a:pt x="270" y="267"/>
                </a:lnTo>
                <a:lnTo>
                  <a:pt x="278" y="272"/>
                </a:lnTo>
                <a:lnTo>
                  <a:pt x="273" y="279"/>
                </a:lnTo>
                <a:lnTo>
                  <a:pt x="261" y="290"/>
                </a:lnTo>
                <a:lnTo>
                  <a:pt x="254" y="302"/>
                </a:lnTo>
                <a:lnTo>
                  <a:pt x="251" y="314"/>
                </a:lnTo>
                <a:lnTo>
                  <a:pt x="242" y="324"/>
                </a:lnTo>
                <a:lnTo>
                  <a:pt x="233" y="330"/>
                </a:lnTo>
                <a:lnTo>
                  <a:pt x="242" y="344"/>
                </a:lnTo>
                <a:lnTo>
                  <a:pt x="231" y="344"/>
                </a:lnTo>
                <a:lnTo>
                  <a:pt x="230" y="360"/>
                </a:lnTo>
                <a:lnTo>
                  <a:pt x="230" y="374"/>
                </a:lnTo>
                <a:lnTo>
                  <a:pt x="234" y="390"/>
                </a:lnTo>
                <a:lnTo>
                  <a:pt x="240" y="410"/>
                </a:lnTo>
                <a:lnTo>
                  <a:pt x="249" y="413"/>
                </a:lnTo>
                <a:lnTo>
                  <a:pt x="255" y="428"/>
                </a:lnTo>
                <a:lnTo>
                  <a:pt x="260" y="441"/>
                </a:lnTo>
                <a:lnTo>
                  <a:pt x="270" y="447"/>
                </a:lnTo>
                <a:lnTo>
                  <a:pt x="284" y="444"/>
                </a:lnTo>
                <a:lnTo>
                  <a:pt x="293" y="452"/>
                </a:lnTo>
                <a:lnTo>
                  <a:pt x="297" y="462"/>
                </a:lnTo>
                <a:lnTo>
                  <a:pt x="306" y="473"/>
                </a:lnTo>
                <a:lnTo>
                  <a:pt x="317" y="480"/>
                </a:lnTo>
                <a:lnTo>
                  <a:pt x="318" y="492"/>
                </a:lnTo>
                <a:lnTo>
                  <a:pt x="330" y="501"/>
                </a:lnTo>
                <a:lnTo>
                  <a:pt x="330" y="512"/>
                </a:lnTo>
                <a:lnTo>
                  <a:pt x="338" y="518"/>
                </a:lnTo>
                <a:lnTo>
                  <a:pt x="341" y="528"/>
                </a:lnTo>
                <a:lnTo>
                  <a:pt x="350" y="537"/>
                </a:lnTo>
                <a:lnTo>
                  <a:pt x="360" y="543"/>
                </a:lnTo>
                <a:lnTo>
                  <a:pt x="369" y="546"/>
                </a:lnTo>
                <a:lnTo>
                  <a:pt x="378" y="563"/>
                </a:lnTo>
                <a:lnTo>
                  <a:pt x="387" y="569"/>
                </a:lnTo>
                <a:lnTo>
                  <a:pt x="398" y="578"/>
                </a:lnTo>
                <a:lnTo>
                  <a:pt x="404" y="593"/>
                </a:lnTo>
                <a:lnTo>
                  <a:pt x="408" y="609"/>
                </a:lnTo>
                <a:lnTo>
                  <a:pt x="410" y="624"/>
                </a:lnTo>
                <a:lnTo>
                  <a:pt x="420" y="630"/>
                </a:lnTo>
                <a:lnTo>
                  <a:pt x="434" y="630"/>
                </a:lnTo>
                <a:lnTo>
                  <a:pt x="429" y="644"/>
                </a:lnTo>
                <a:lnTo>
                  <a:pt x="434" y="657"/>
                </a:lnTo>
                <a:lnTo>
                  <a:pt x="441" y="674"/>
                </a:lnTo>
                <a:lnTo>
                  <a:pt x="435" y="681"/>
                </a:lnTo>
                <a:lnTo>
                  <a:pt x="446" y="693"/>
                </a:lnTo>
                <a:lnTo>
                  <a:pt x="443" y="708"/>
                </a:lnTo>
                <a:lnTo>
                  <a:pt x="444" y="728"/>
                </a:lnTo>
                <a:lnTo>
                  <a:pt x="455" y="740"/>
                </a:lnTo>
                <a:lnTo>
                  <a:pt x="459" y="756"/>
                </a:lnTo>
                <a:lnTo>
                  <a:pt x="467" y="774"/>
                </a:lnTo>
                <a:lnTo>
                  <a:pt x="471" y="780"/>
                </a:lnTo>
                <a:lnTo>
                  <a:pt x="482" y="788"/>
                </a:lnTo>
                <a:lnTo>
                  <a:pt x="480" y="798"/>
                </a:lnTo>
                <a:lnTo>
                  <a:pt x="488" y="801"/>
                </a:lnTo>
                <a:lnTo>
                  <a:pt x="488" y="813"/>
                </a:lnTo>
                <a:lnTo>
                  <a:pt x="495" y="827"/>
                </a:lnTo>
                <a:lnTo>
                  <a:pt x="495" y="839"/>
                </a:lnTo>
                <a:lnTo>
                  <a:pt x="503" y="852"/>
                </a:lnTo>
                <a:lnTo>
                  <a:pt x="513" y="860"/>
                </a:lnTo>
                <a:lnTo>
                  <a:pt x="525" y="875"/>
                </a:lnTo>
                <a:lnTo>
                  <a:pt x="515" y="879"/>
                </a:lnTo>
                <a:lnTo>
                  <a:pt x="501" y="884"/>
                </a:lnTo>
                <a:lnTo>
                  <a:pt x="486" y="891"/>
                </a:lnTo>
                <a:lnTo>
                  <a:pt x="485" y="900"/>
                </a:lnTo>
                <a:lnTo>
                  <a:pt x="482" y="911"/>
                </a:lnTo>
                <a:lnTo>
                  <a:pt x="471" y="911"/>
                </a:lnTo>
                <a:lnTo>
                  <a:pt x="464" y="917"/>
                </a:lnTo>
                <a:lnTo>
                  <a:pt x="465" y="929"/>
                </a:lnTo>
                <a:lnTo>
                  <a:pt x="455" y="932"/>
                </a:lnTo>
                <a:lnTo>
                  <a:pt x="444" y="936"/>
                </a:lnTo>
                <a:lnTo>
                  <a:pt x="432" y="936"/>
                </a:lnTo>
                <a:lnTo>
                  <a:pt x="422" y="942"/>
                </a:lnTo>
                <a:lnTo>
                  <a:pt x="413" y="935"/>
                </a:lnTo>
                <a:lnTo>
                  <a:pt x="402" y="930"/>
                </a:lnTo>
                <a:lnTo>
                  <a:pt x="399" y="939"/>
                </a:lnTo>
                <a:lnTo>
                  <a:pt x="389" y="948"/>
                </a:lnTo>
                <a:lnTo>
                  <a:pt x="378" y="953"/>
                </a:lnTo>
                <a:lnTo>
                  <a:pt x="372" y="963"/>
                </a:lnTo>
                <a:lnTo>
                  <a:pt x="362" y="962"/>
                </a:lnTo>
                <a:lnTo>
                  <a:pt x="359" y="951"/>
                </a:lnTo>
                <a:lnTo>
                  <a:pt x="351" y="944"/>
                </a:lnTo>
                <a:lnTo>
                  <a:pt x="335" y="933"/>
                </a:lnTo>
                <a:lnTo>
                  <a:pt x="326" y="920"/>
                </a:lnTo>
                <a:lnTo>
                  <a:pt x="330" y="905"/>
                </a:lnTo>
                <a:lnTo>
                  <a:pt x="333" y="890"/>
                </a:lnTo>
                <a:lnTo>
                  <a:pt x="344" y="882"/>
                </a:lnTo>
                <a:lnTo>
                  <a:pt x="324" y="876"/>
                </a:lnTo>
                <a:lnTo>
                  <a:pt x="309" y="878"/>
                </a:lnTo>
                <a:lnTo>
                  <a:pt x="300" y="890"/>
                </a:lnTo>
                <a:lnTo>
                  <a:pt x="290" y="900"/>
                </a:lnTo>
                <a:lnTo>
                  <a:pt x="276" y="900"/>
                </a:lnTo>
                <a:lnTo>
                  <a:pt x="261" y="897"/>
                </a:lnTo>
                <a:lnTo>
                  <a:pt x="248" y="891"/>
                </a:lnTo>
                <a:lnTo>
                  <a:pt x="249" y="884"/>
                </a:lnTo>
                <a:lnTo>
                  <a:pt x="252" y="870"/>
                </a:lnTo>
                <a:lnTo>
                  <a:pt x="249" y="861"/>
                </a:lnTo>
                <a:lnTo>
                  <a:pt x="234" y="851"/>
                </a:lnTo>
                <a:lnTo>
                  <a:pt x="230" y="857"/>
                </a:lnTo>
                <a:lnTo>
                  <a:pt x="221" y="854"/>
                </a:lnTo>
                <a:lnTo>
                  <a:pt x="207" y="857"/>
                </a:lnTo>
                <a:lnTo>
                  <a:pt x="197" y="849"/>
                </a:lnTo>
                <a:lnTo>
                  <a:pt x="189" y="860"/>
                </a:lnTo>
                <a:lnTo>
                  <a:pt x="179" y="867"/>
                </a:lnTo>
                <a:lnTo>
                  <a:pt x="174" y="879"/>
                </a:lnTo>
                <a:lnTo>
                  <a:pt x="180" y="893"/>
                </a:lnTo>
                <a:lnTo>
                  <a:pt x="171" y="890"/>
                </a:lnTo>
                <a:lnTo>
                  <a:pt x="162" y="902"/>
                </a:lnTo>
                <a:lnTo>
                  <a:pt x="155" y="905"/>
                </a:lnTo>
                <a:lnTo>
                  <a:pt x="152" y="926"/>
                </a:lnTo>
                <a:lnTo>
                  <a:pt x="143" y="932"/>
                </a:lnTo>
                <a:lnTo>
                  <a:pt x="132" y="926"/>
                </a:lnTo>
                <a:lnTo>
                  <a:pt x="125" y="909"/>
                </a:lnTo>
                <a:lnTo>
                  <a:pt x="119" y="896"/>
                </a:lnTo>
                <a:lnTo>
                  <a:pt x="113" y="885"/>
                </a:lnTo>
                <a:lnTo>
                  <a:pt x="116" y="875"/>
                </a:lnTo>
                <a:lnTo>
                  <a:pt x="107" y="867"/>
                </a:lnTo>
                <a:lnTo>
                  <a:pt x="93" y="861"/>
                </a:lnTo>
                <a:lnTo>
                  <a:pt x="81" y="854"/>
                </a:lnTo>
                <a:lnTo>
                  <a:pt x="75" y="845"/>
                </a:lnTo>
                <a:lnTo>
                  <a:pt x="57" y="846"/>
                </a:lnTo>
                <a:lnTo>
                  <a:pt x="47" y="836"/>
                </a:lnTo>
                <a:lnTo>
                  <a:pt x="36" y="837"/>
                </a:lnTo>
                <a:lnTo>
                  <a:pt x="24" y="828"/>
                </a:lnTo>
                <a:lnTo>
                  <a:pt x="53" y="812"/>
                </a:lnTo>
                <a:lnTo>
                  <a:pt x="54" y="794"/>
                </a:lnTo>
                <a:lnTo>
                  <a:pt x="51" y="785"/>
                </a:lnTo>
                <a:lnTo>
                  <a:pt x="45" y="768"/>
                </a:lnTo>
                <a:lnTo>
                  <a:pt x="38" y="755"/>
                </a:lnTo>
                <a:lnTo>
                  <a:pt x="36" y="735"/>
                </a:lnTo>
                <a:lnTo>
                  <a:pt x="45" y="729"/>
                </a:lnTo>
                <a:lnTo>
                  <a:pt x="42" y="716"/>
                </a:lnTo>
                <a:lnTo>
                  <a:pt x="36" y="701"/>
                </a:lnTo>
                <a:lnTo>
                  <a:pt x="45" y="692"/>
                </a:lnTo>
                <a:lnTo>
                  <a:pt x="57" y="686"/>
                </a:lnTo>
                <a:lnTo>
                  <a:pt x="68" y="687"/>
                </a:lnTo>
                <a:lnTo>
                  <a:pt x="69" y="680"/>
                </a:lnTo>
                <a:lnTo>
                  <a:pt x="77" y="669"/>
                </a:lnTo>
                <a:lnTo>
                  <a:pt x="87" y="668"/>
                </a:lnTo>
                <a:lnTo>
                  <a:pt x="101" y="666"/>
                </a:lnTo>
                <a:lnTo>
                  <a:pt x="96" y="653"/>
                </a:lnTo>
                <a:lnTo>
                  <a:pt x="99" y="644"/>
                </a:lnTo>
                <a:lnTo>
                  <a:pt x="87" y="636"/>
                </a:lnTo>
                <a:lnTo>
                  <a:pt x="77" y="639"/>
                </a:lnTo>
                <a:lnTo>
                  <a:pt x="69" y="630"/>
                </a:lnTo>
                <a:lnTo>
                  <a:pt x="60" y="635"/>
                </a:lnTo>
                <a:lnTo>
                  <a:pt x="47" y="629"/>
                </a:lnTo>
                <a:lnTo>
                  <a:pt x="42" y="621"/>
                </a:lnTo>
                <a:lnTo>
                  <a:pt x="33" y="621"/>
                </a:lnTo>
                <a:lnTo>
                  <a:pt x="26" y="614"/>
                </a:lnTo>
                <a:lnTo>
                  <a:pt x="33" y="605"/>
                </a:lnTo>
                <a:lnTo>
                  <a:pt x="27" y="594"/>
                </a:lnTo>
                <a:lnTo>
                  <a:pt x="21" y="582"/>
                </a:lnTo>
                <a:lnTo>
                  <a:pt x="12" y="587"/>
                </a:lnTo>
                <a:lnTo>
                  <a:pt x="6" y="573"/>
                </a:lnTo>
                <a:lnTo>
                  <a:pt x="5" y="558"/>
                </a:lnTo>
                <a:lnTo>
                  <a:pt x="0" y="543"/>
                </a:lnTo>
                <a:lnTo>
                  <a:pt x="2" y="530"/>
                </a:lnTo>
                <a:lnTo>
                  <a:pt x="5" y="519"/>
                </a:lnTo>
                <a:lnTo>
                  <a:pt x="12" y="516"/>
                </a:lnTo>
                <a:lnTo>
                  <a:pt x="20" y="513"/>
                </a:lnTo>
                <a:lnTo>
                  <a:pt x="30" y="518"/>
                </a:lnTo>
                <a:lnTo>
                  <a:pt x="33" y="504"/>
                </a:lnTo>
                <a:lnTo>
                  <a:pt x="42" y="503"/>
                </a:lnTo>
                <a:lnTo>
                  <a:pt x="51" y="497"/>
                </a:lnTo>
                <a:lnTo>
                  <a:pt x="63" y="494"/>
                </a:lnTo>
                <a:lnTo>
                  <a:pt x="57" y="483"/>
                </a:lnTo>
                <a:lnTo>
                  <a:pt x="53" y="471"/>
                </a:lnTo>
                <a:lnTo>
                  <a:pt x="59" y="459"/>
                </a:lnTo>
                <a:lnTo>
                  <a:pt x="69" y="453"/>
                </a:lnTo>
                <a:lnTo>
                  <a:pt x="80" y="452"/>
                </a:lnTo>
                <a:lnTo>
                  <a:pt x="81" y="443"/>
                </a:lnTo>
                <a:lnTo>
                  <a:pt x="80" y="429"/>
                </a:lnTo>
                <a:lnTo>
                  <a:pt x="68" y="435"/>
                </a:lnTo>
                <a:lnTo>
                  <a:pt x="60" y="428"/>
                </a:lnTo>
                <a:lnTo>
                  <a:pt x="50" y="420"/>
                </a:lnTo>
                <a:lnTo>
                  <a:pt x="36" y="419"/>
                </a:lnTo>
                <a:lnTo>
                  <a:pt x="23" y="419"/>
                </a:lnTo>
                <a:lnTo>
                  <a:pt x="9" y="420"/>
                </a:lnTo>
                <a:lnTo>
                  <a:pt x="5" y="410"/>
                </a:lnTo>
                <a:lnTo>
                  <a:pt x="12" y="405"/>
                </a:lnTo>
                <a:lnTo>
                  <a:pt x="23" y="401"/>
                </a:lnTo>
                <a:lnTo>
                  <a:pt x="30" y="395"/>
                </a:lnTo>
                <a:lnTo>
                  <a:pt x="33" y="384"/>
                </a:lnTo>
                <a:lnTo>
                  <a:pt x="26" y="369"/>
                </a:lnTo>
                <a:lnTo>
                  <a:pt x="20" y="357"/>
                </a:lnTo>
                <a:lnTo>
                  <a:pt x="14" y="347"/>
                </a:lnTo>
                <a:lnTo>
                  <a:pt x="15" y="330"/>
                </a:lnTo>
                <a:lnTo>
                  <a:pt x="18" y="314"/>
                </a:lnTo>
                <a:lnTo>
                  <a:pt x="23" y="302"/>
                </a:lnTo>
                <a:lnTo>
                  <a:pt x="20" y="291"/>
                </a:lnTo>
                <a:lnTo>
                  <a:pt x="12" y="279"/>
                </a:lnTo>
                <a:lnTo>
                  <a:pt x="20" y="275"/>
                </a:lnTo>
                <a:lnTo>
                  <a:pt x="36" y="279"/>
                </a:lnTo>
                <a:lnTo>
                  <a:pt x="50" y="278"/>
                </a:lnTo>
                <a:lnTo>
                  <a:pt x="51" y="266"/>
                </a:lnTo>
                <a:lnTo>
                  <a:pt x="47" y="252"/>
                </a:lnTo>
                <a:lnTo>
                  <a:pt x="44" y="237"/>
                </a:lnTo>
                <a:lnTo>
                  <a:pt x="39" y="221"/>
                </a:lnTo>
                <a:lnTo>
                  <a:pt x="35" y="210"/>
                </a:lnTo>
                <a:lnTo>
                  <a:pt x="27" y="201"/>
                </a:lnTo>
                <a:lnTo>
                  <a:pt x="32" y="188"/>
                </a:lnTo>
                <a:lnTo>
                  <a:pt x="23" y="183"/>
                </a:lnTo>
                <a:lnTo>
                  <a:pt x="21" y="171"/>
                </a:lnTo>
                <a:lnTo>
                  <a:pt x="29" y="167"/>
                </a:lnTo>
                <a:lnTo>
                  <a:pt x="33" y="153"/>
                </a:lnTo>
                <a:lnTo>
                  <a:pt x="48" y="153"/>
                </a:lnTo>
                <a:lnTo>
                  <a:pt x="51" y="141"/>
                </a:lnTo>
                <a:lnTo>
                  <a:pt x="50" y="129"/>
                </a:lnTo>
                <a:lnTo>
                  <a:pt x="65" y="128"/>
                </a:lnTo>
                <a:lnTo>
                  <a:pt x="69" y="110"/>
                </a:lnTo>
                <a:lnTo>
                  <a:pt x="78" y="102"/>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78" name="Amazonas1">
            <a:extLst>
              <a:ext uri="{FF2B5EF4-FFF2-40B4-BE49-F238E27FC236}">
                <a16:creationId xmlns:a16="http://schemas.microsoft.com/office/drawing/2014/main" id="{C3F93F14-4D55-4BFE-88A3-5254BE24C7AC}"/>
              </a:ext>
            </a:extLst>
          </p:cNvPr>
          <p:cNvSpPr>
            <a:spLocks/>
          </p:cNvSpPr>
          <p:nvPr/>
        </p:nvSpPr>
        <p:spPr bwMode="auto">
          <a:xfrm>
            <a:off x="8673477" y="1699773"/>
            <a:ext cx="533334" cy="1235422"/>
          </a:xfrm>
          <a:custGeom>
            <a:avLst/>
            <a:gdLst>
              <a:gd name="T0" fmla="*/ 2147483647 w 481"/>
              <a:gd name="T1" fmla="*/ 2147483647 h 1224"/>
              <a:gd name="T2" fmla="*/ 2147483647 w 481"/>
              <a:gd name="T3" fmla="*/ 2147483647 h 1224"/>
              <a:gd name="T4" fmla="*/ 2147483647 w 481"/>
              <a:gd name="T5" fmla="*/ 2147483647 h 1224"/>
              <a:gd name="T6" fmla="*/ 2147483647 w 481"/>
              <a:gd name="T7" fmla="*/ 2147483647 h 1224"/>
              <a:gd name="T8" fmla="*/ 2147483647 w 481"/>
              <a:gd name="T9" fmla="*/ 2147483647 h 1224"/>
              <a:gd name="T10" fmla="*/ 2147483647 w 481"/>
              <a:gd name="T11" fmla="*/ 2147483647 h 1224"/>
              <a:gd name="T12" fmla="*/ 2147483647 w 481"/>
              <a:gd name="T13" fmla="*/ 2147483647 h 1224"/>
              <a:gd name="T14" fmla="*/ 2147483647 w 481"/>
              <a:gd name="T15" fmla="*/ 2147483647 h 1224"/>
              <a:gd name="T16" fmla="*/ 2147483647 w 481"/>
              <a:gd name="T17" fmla="*/ 2147483647 h 1224"/>
              <a:gd name="T18" fmla="*/ 2147483647 w 481"/>
              <a:gd name="T19" fmla="*/ 2147483647 h 1224"/>
              <a:gd name="T20" fmla="*/ 2147483647 w 481"/>
              <a:gd name="T21" fmla="*/ 2147483647 h 1224"/>
              <a:gd name="T22" fmla="*/ 2147483647 w 481"/>
              <a:gd name="T23" fmla="*/ 2147483647 h 1224"/>
              <a:gd name="T24" fmla="*/ 2147483647 w 481"/>
              <a:gd name="T25" fmla="*/ 2147483647 h 1224"/>
              <a:gd name="T26" fmla="*/ 2147483647 w 481"/>
              <a:gd name="T27" fmla="*/ 2147483647 h 1224"/>
              <a:gd name="T28" fmla="*/ 2147483647 w 481"/>
              <a:gd name="T29" fmla="*/ 2147483647 h 1224"/>
              <a:gd name="T30" fmla="*/ 2147483647 w 481"/>
              <a:gd name="T31" fmla="*/ 2147483647 h 1224"/>
              <a:gd name="T32" fmla="*/ 2147483647 w 481"/>
              <a:gd name="T33" fmla="*/ 2147483647 h 1224"/>
              <a:gd name="T34" fmla="*/ 2147483647 w 481"/>
              <a:gd name="T35" fmla="*/ 2147483647 h 1224"/>
              <a:gd name="T36" fmla="*/ 2147483647 w 481"/>
              <a:gd name="T37" fmla="*/ 2147483647 h 1224"/>
              <a:gd name="T38" fmla="*/ 2147483647 w 481"/>
              <a:gd name="T39" fmla="*/ 2147483647 h 1224"/>
              <a:gd name="T40" fmla="*/ 2147483647 w 481"/>
              <a:gd name="T41" fmla="*/ 2147483647 h 1224"/>
              <a:gd name="T42" fmla="*/ 2147483647 w 481"/>
              <a:gd name="T43" fmla="*/ 2147483647 h 1224"/>
              <a:gd name="T44" fmla="*/ 2147483647 w 481"/>
              <a:gd name="T45" fmla="*/ 2147483647 h 1224"/>
              <a:gd name="T46" fmla="*/ 2147483647 w 481"/>
              <a:gd name="T47" fmla="*/ 2147483647 h 1224"/>
              <a:gd name="T48" fmla="*/ 2147483647 w 481"/>
              <a:gd name="T49" fmla="*/ 2147483647 h 1224"/>
              <a:gd name="T50" fmla="*/ 2147483647 w 481"/>
              <a:gd name="T51" fmla="*/ 2147483647 h 1224"/>
              <a:gd name="T52" fmla="*/ 2147483647 w 481"/>
              <a:gd name="T53" fmla="*/ 2147483647 h 1224"/>
              <a:gd name="T54" fmla="*/ 2147483647 w 481"/>
              <a:gd name="T55" fmla="*/ 2147483647 h 1224"/>
              <a:gd name="T56" fmla="*/ 2147483647 w 481"/>
              <a:gd name="T57" fmla="*/ 2147483647 h 1224"/>
              <a:gd name="T58" fmla="*/ 2147483647 w 481"/>
              <a:gd name="T59" fmla="*/ 2147483647 h 1224"/>
              <a:gd name="T60" fmla="*/ 2147483647 w 481"/>
              <a:gd name="T61" fmla="*/ 2147483647 h 1224"/>
              <a:gd name="T62" fmla="*/ 2147483647 w 481"/>
              <a:gd name="T63" fmla="*/ 2147483647 h 1224"/>
              <a:gd name="T64" fmla="*/ 2147483647 w 481"/>
              <a:gd name="T65" fmla="*/ 2147483647 h 1224"/>
              <a:gd name="T66" fmla="*/ 2147483647 w 481"/>
              <a:gd name="T67" fmla="*/ 2147483647 h 1224"/>
              <a:gd name="T68" fmla="*/ 2147483647 w 481"/>
              <a:gd name="T69" fmla="*/ 2147483647 h 1224"/>
              <a:gd name="T70" fmla="*/ 2147483647 w 481"/>
              <a:gd name="T71" fmla="*/ 2147483647 h 1224"/>
              <a:gd name="T72" fmla="*/ 2147483647 w 481"/>
              <a:gd name="T73" fmla="*/ 2147483647 h 1224"/>
              <a:gd name="T74" fmla="*/ 2147483647 w 481"/>
              <a:gd name="T75" fmla="*/ 2147483647 h 1224"/>
              <a:gd name="T76" fmla="*/ 2147483647 w 481"/>
              <a:gd name="T77" fmla="*/ 2147483647 h 1224"/>
              <a:gd name="T78" fmla="*/ 2147483647 w 481"/>
              <a:gd name="T79" fmla="*/ 2147483647 h 1224"/>
              <a:gd name="T80" fmla="*/ 2147483647 w 481"/>
              <a:gd name="T81" fmla="*/ 2147483647 h 1224"/>
              <a:gd name="T82" fmla="*/ 2147483647 w 481"/>
              <a:gd name="T83" fmla="*/ 2147483647 h 1224"/>
              <a:gd name="T84" fmla="*/ 2147483647 w 481"/>
              <a:gd name="T85" fmla="*/ 2147483647 h 1224"/>
              <a:gd name="T86" fmla="*/ 2147483647 w 481"/>
              <a:gd name="T87" fmla="*/ 2147483647 h 1224"/>
              <a:gd name="T88" fmla="*/ 2147483647 w 481"/>
              <a:gd name="T89" fmla="*/ 2147483647 h 1224"/>
              <a:gd name="T90" fmla="*/ 2147483647 w 481"/>
              <a:gd name="T91" fmla="*/ 2147483647 h 1224"/>
              <a:gd name="T92" fmla="*/ 2147483647 w 481"/>
              <a:gd name="T93" fmla="*/ 2147483647 h 1224"/>
              <a:gd name="T94" fmla="*/ 2147483647 w 481"/>
              <a:gd name="T95" fmla="*/ 2147483647 h 1224"/>
              <a:gd name="T96" fmla="*/ 2147483647 w 481"/>
              <a:gd name="T97" fmla="*/ 2147483647 h 1224"/>
              <a:gd name="T98" fmla="*/ 2147483647 w 481"/>
              <a:gd name="T99" fmla="*/ 2147483647 h 1224"/>
              <a:gd name="T100" fmla="*/ 2147483647 w 481"/>
              <a:gd name="T101" fmla="*/ 2147483647 h 1224"/>
              <a:gd name="T102" fmla="*/ 2147483647 w 481"/>
              <a:gd name="T103" fmla="*/ 2147483647 h 1224"/>
              <a:gd name="T104" fmla="*/ 2147483647 w 481"/>
              <a:gd name="T105" fmla="*/ 2147483647 h 1224"/>
              <a:gd name="T106" fmla="*/ 2147483647 w 481"/>
              <a:gd name="T107" fmla="*/ 2147483647 h 1224"/>
              <a:gd name="T108" fmla="*/ 2147483647 w 481"/>
              <a:gd name="T109" fmla="*/ 2147483647 h 12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1"/>
              <a:gd name="T166" fmla="*/ 0 h 1224"/>
              <a:gd name="T167" fmla="*/ 481 w 481"/>
              <a:gd name="T168" fmla="*/ 1224 h 12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1" h="1224">
                <a:moveTo>
                  <a:pt x="19" y="438"/>
                </a:moveTo>
                <a:lnTo>
                  <a:pt x="19" y="426"/>
                </a:lnTo>
                <a:lnTo>
                  <a:pt x="19" y="414"/>
                </a:lnTo>
                <a:lnTo>
                  <a:pt x="22" y="405"/>
                </a:lnTo>
                <a:lnTo>
                  <a:pt x="31" y="398"/>
                </a:lnTo>
                <a:lnTo>
                  <a:pt x="30" y="387"/>
                </a:lnTo>
                <a:lnTo>
                  <a:pt x="39" y="378"/>
                </a:lnTo>
                <a:lnTo>
                  <a:pt x="36" y="369"/>
                </a:lnTo>
                <a:lnTo>
                  <a:pt x="39" y="356"/>
                </a:lnTo>
                <a:lnTo>
                  <a:pt x="42" y="344"/>
                </a:lnTo>
                <a:lnTo>
                  <a:pt x="49" y="335"/>
                </a:lnTo>
                <a:lnTo>
                  <a:pt x="43" y="326"/>
                </a:lnTo>
                <a:lnTo>
                  <a:pt x="43" y="309"/>
                </a:lnTo>
                <a:lnTo>
                  <a:pt x="51" y="303"/>
                </a:lnTo>
                <a:lnTo>
                  <a:pt x="57" y="294"/>
                </a:lnTo>
                <a:lnTo>
                  <a:pt x="66" y="293"/>
                </a:lnTo>
                <a:lnTo>
                  <a:pt x="70" y="282"/>
                </a:lnTo>
                <a:lnTo>
                  <a:pt x="70" y="273"/>
                </a:lnTo>
                <a:lnTo>
                  <a:pt x="75" y="261"/>
                </a:lnTo>
                <a:lnTo>
                  <a:pt x="82" y="258"/>
                </a:lnTo>
                <a:lnTo>
                  <a:pt x="91" y="252"/>
                </a:lnTo>
                <a:lnTo>
                  <a:pt x="91" y="242"/>
                </a:lnTo>
                <a:lnTo>
                  <a:pt x="91" y="230"/>
                </a:lnTo>
                <a:lnTo>
                  <a:pt x="87" y="221"/>
                </a:lnTo>
                <a:lnTo>
                  <a:pt x="96" y="218"/>
                </a:lnTo>
                <a:lnTo>
                  <a:pt x="96" y="210"/>
                </a:lnTo>
                <a:lnTo>
                  <a:pt x="97" y="197"/>
                </a:lnTo>
                <a:lnTo>
                  <a:pt x="96" y="183"/>
                </a:lnTo>
                <a:lnTo>
                  <a:pt x="103" y="174"/>
                </a:lnTo>
                <a:lnTo>
                  <a:pt x="108" y="164"/>
                </a:lnTo>
                <a:lnTo>
                  <a:pt x="108" y="149"/>
                </a:lnTo>
                <a:lnTo>
                  <a:pt x="111" y="138"/>
                </a:lnTo>
                <a:lnTo>
                  <a:pt x="109" y="126"/>
                </a:lnTo>
                <a:lnTo>
                  <a:pt x="118" y="125"/>
                </a:lnTo>
                <a:lnTo>
                  <a:pt x="127" y="128"/>
                </a:lnTo>
                <a:lnTo>
                  <a:pt x="139" y="128"/>
                </a:lnTo>
                <a:lnTo>
                  <a:pt x="142" y="140"/>
                </a:lnTo>
                <a:lnTo>
                  <a:pt x="142" y="153"/>
                </a:lnTo>
                <a:lnTo>
                  <a:pt x="153" y="161"/>
                </a:lnTo>
                <a:lnTo>
                  <a:pt x="162" y="156"/>
                </a:lnTo>
                <a:lnTo>
                  <a:pt x="172" y="152"/>
                </a:lnTo>
                <a:lnTo>
                  <a:pt x="171" y="144"/>
                </a:lnTo>
                <a:lnTo>
                  <a:pt x="166" y="131"/>
                </a:lnTo>
                <a:lnTo>
                  <a:pt x="159" y="120"/>
                </a:lnTo>
                <a:lnTo>
                  <a:pt x="168" y="114"/>
                </a:lnTo>
                <a:lnTo>
                  <a:pt x="177" y="108"/>
                </a:lnTo>
                <a:lnTo>
                  <a:pt x="178" y="96"/>
                </a:lnTo>
                <a:lnTo>
                  <a:pt x="187" y="81"/>
                </a:lnTo>
                <a:lnTo>
                  <a:pt x="196" y="72"/>
                </a:lnTo>
                <a:lnTo>
                  <a:pt x="207" y="65"/>
                </a:lnTo>
                <a:lnTo>
                  <a:pt x="216" y="51"/>
                </a:lnTo>
                <a:lnTo>
                  <a:pt x="217" y="39"/>
                </a:lnTo>
                <a:lnTo>
                  <a:pt x="226" y="30"/>
                </a:lnTo>
                <a:lnTo>
                  <a:pt x="238" y="17"/>
                </a:lnTo>
                <a:lnTo>
                  <a:pt x="247" y="12"/>
                </a:lnTo>
                <a:lnTo>
                  <a:pt x="259" y="9"/>
                </a:lnTo>
                <a:lnTo>
                  <a:pt x="273" y="0"/>
                </a:lnTo>
                <a:lnTo>
                  <a:pt x="282" y="21"/>
                </a:lnTo>
                <a:lnTo>
                  <a:pt x="280" y="36"/>
                </a:lnTo>
                <a:lnTo>
                  <a:pt x="285" y="48"/>
                </a:lnTo>
                <a:lnTo>
                  <a:pt x="285" y="71"/>
                </a:lnTo>
                <a:lnTo>
                  <a:pt x="282" y="90"/>
                </a:lnTo>
                <a:lnTo>
                  <a:pt x="288" y="98"/>
                </a:lnTo>
                <a:lnTo>
                  <a:pt x="288" y="113"/>
                </a:lnTo>
                <a:lnTo>
                  <a:pt x="285" y="129"/>
                </a:lnTo>
                <a:lnTo>
                  <a:pt x="291" y="143"/>
                </a:lnTo>
                <a:lnTo>
                  <a:pt x="297" y="155"/>
                </a:lnTo>
                <a:lnTo>
                  <a:pt x="301" y="168"/>
                </a:lnTo>
                <a:lnTo>
                  <a:pt x="310" y="174"/>
                </a:lnTo>
                <a:lnTo>
                  <a:pt x="319" y="183"/>
                </a:lnTo>
                <a:lnTo>
                  <a:pt x="333" y="201"/>
                </a:lnTo>
                <a:lnTo>
                  <a:pt x="334" y="216"/>
                </a:lnTo>
                <a:lnTo>
                  <a:pt x="334" y="227"/>
                </a:lnTo>
                <a:lnTo>
                  <a:pt x="328" y="240"/>
                </a:lnTo>
                <a:lnTo>
                  <a:pt x="328" y="251"/>
                </a:lnTo>
                <a:lnTo>
                  <a:pt x="337" y="261"/>
                </a:lnTo>
                <a:lnTo>
                  <a:pt x="348" y="273"/>
                </a:lnTo>
                <a:lnTo>
                  <a:pt x="357" y="290"/>
                </a:lnTo>
                <a:lnTo>
                  <a:pt x="352" y="305"/>
                </a:lnTo>
                <a:lnTo>
                  <a:pt x="361" y="314"/>
                </a:lnTo>
                <a:lnTo>
                  <a:pt x="354" y="323"/>
                </a:lnTo>
                <a:lnTo>
                  <a:pt x="357" y="338"/>
                </a:lnTo>
                <a:lnTo>
                  <a:pt x="352" y="353"/>
                </a:lnTo>
                <a:lnTo>
                  <a:pt x="351" y="363"/>
                </a:lnTo>
                <a:lnTo>
                  <a:pt x="346" y="380"/>
                </a:lnTo>
                <a:lnTo>
                  <a:pt x="345" y="404"/>
                </a:lnTo>
                <a:lnTo>
                  <a:pt x="348" y="416"/>
                </a:lnTo>
                <a:lnTo>
                  <a:pt x="351" y="441"/>
                </a:lnTo>
                <a:lnTo>
                  <a:pt x="345" y="450"/>
                </a:lnTo>
                <a:lnTo>
                  <a:pt x="340" y="464"/>
                </a:lnTo>
                <a:lnTo>
                  <a:pt x="325" y="470"/>
                </a:lnTo>
                <a:lnTo>
                  <a:pt x="324" y="480"/>
                </a:lnTo>
                <a:lnTo>
                  <a:pt x="322" y="492"/>
                </a:lnTo>
                <a:lnTo>
                  <a:pt x="322" y="503"/>
                </a:lnTo>
                <a:lnTo>
                  <a:pt x="315" y="512"/>
                </a:lnTo>
                <a:lnTo>
                  <a:pt x="304" y="513"/>
                </a:lnTo>
                <a:lnTo>
                  <a:pt x="297" y="524"/>
                </a:lnTo>
                <a:lnTo>
                  <a:pt x="289" y="534"/>
                </a:lnTo>
                <a:lnTo>
                  <a:pt x="282" y="539"/>
                </a:lnTo>
                <a:lnTo>
                  <a:pt x="279" y="551"/>
                </a:lnTo>
                <a:lnTo>
                  <a:pt x="277" y="563"/>
                </a:lnTo>
                <a:lnTo>
                  <a:pt x="274" y="572"/>
                </a:lnTo>
                <a:lnTo>
                  <a:pt x="282" y="582"/>
                </a:lnTo>
                <a:lnTo>
                  <a:pt x="288" y="596"/>
                </a:lnTo>
                <a:lnTo>
                  <a:pt x="298" y="603"/>
                </a:lnTo>
                <a:lnTo>
                  <a:pt x="300" y="618"/>
                </a:lnTo>
                <a:lnTo>
                  <a:pt x="304" y="632"/>
                </a:lnTo>
                <a:lnTo>
                  <a:pt x="306" y="656"/>
                </a:lnTo>
                <a:lnTo>
                  <a:pt x="301" y="672"/>
                </a:lnTo>
                <a:lnTo>
                  <a:pt x="309" y="687"/>
                </a:lnTo>
                <a:lnTo>
                  <a:pt x="315" y="699"/>
                </a:lnTo>
                <a:lnTo>
                  <a:pt x="315" y="714"/>
                </a:lnTo>
                <a:lnTo>
                  <a:pt x="312" y="728"/>
                </a:lnTo>
                <a:lnTo>
                  <a:pt x="312" y="744"/>
                </a:lnTo>
                <a:lnTo>
                  <a:pt x="303" y="746"/>
                </a:lnTo>
                <a:lnTo>
                  <a:pt x="294" y="741"/>
                </a:lnTo>
                <a:lnTo>
                  <a:pt x="295" y="756"/>
                </a:lnTo>
                <a:lnTo>
                  <a:pt x="289" y="767"/>
                </a:lnTo>
                <a:lnTo>
                  <a:pt x="294" y="782"/>
                </a:lnTo>
                <a:lnTo>
                  <a:pt x="294" y="794"/>
                </a:lnTo>
                <a:lnTo>
                  <a:pt x="300" y="807"/>
                </a:lnTo>
                <a:lnTo>
                  <a:pt x="291" y="824"/>
                </a:lnTo>
                <a:lnTo>
                  <a:pt x="285" y="833"/>
                </a:lnTo>
                <a:lnTo>
                  <a:pt x="289" y="845"/>
                </a:lnTo>
                <a:lnTo>
                  <a:pt x="285" y="857"/>
                </a:lnTo>
                <a:lnTo>
                  <a:pt x="291" y="870"/>
                </a:lnTo>
                <a:lnTo>
                  <a:pt x="300" y="876"/>
                </a:lnTo>
                <a:lnTo>
                  <a:pt x="316" y="876"/>
                </a:lnTo>
                <a:lnTo>
                  <a:pt x="319" y="896"/>
                </a:lnTo>
                <a:lnTo>
                  <a:pt x="322" y="915"/>
                </a:lnTo>
                <a:lnTo>
                  <a:pt x="334" y="929"/>
                </a:lnTo>
                <a:lnTo>
                  <a:pt x="343" y="926"/>
                </a:lnTo>
                <a:lnTo>
                  <a:pt x="351" y="936"/>
                </a:lnTo>
                <a:lnTo>
                  <a:pt x="360" y="938"/>
                </a:lnTo>
                <a:lnTo>
                  <a:pt x="366" y="951"/>
                </a:lnTo>
                <a:lnTo>
                  <a:pt x="369" y="939"/>
                </a:lnTo>
                <a:lnTo>
                  <a:pt x="373" y="933"/>
                </a:lnTo>
                <a:lnTo>
                  <a:pt x="381" y="927"/>
                </a:lnTo>
                <a:lnTo>
                  <a:pt x="385" y="936"/>
                </a:lnTo>
                <a:lnTo>
                  <a:pt x="396" y="950"/>
                </a:lnTo>
                <a:lnTo>
                  <a:pt x="399" y="935"/>
                </a:lnTo>
                <a:lnTo>
                  <a:pt x="406" y="944"/>
                </a:lnTo>
                <a:lnTo>
                  <a:pt x="408" y="950"/>
                </a:lnTo>
                <a:lnTo>
                  <a:pt x="417" y="953"/>
                </a:lnTo>
                <a:lnTo>
                  <a:pt x="421" y="962"/>
                </a:lnTo>
                <a:lnTo>
                  <a:pt x="433" y="969"/>
                </a:lnTo>
                <a:lnTo>
                  <a:pt x="447" y="968"/>
                </a:lnTo>
                <a:lnTo>
                  <a:pt x="462" y="978"/>
                </a:lnTo>
                <a:lnTo>
                  <a:pt x="457" y="986"/>
                </a:lnTo>
                <a:lnTo>
                  <a:pt x="460" y="995"/>
                </a:lnTo>
                <a:lnTo>
                  <a:pt x="471" y="1002"/>
                </a:lnTo>
                <a:lnTo>
                  <a:pt x="480" y="1013"/>
                </a:lnTo>
                <a:lnTo>
                  <a:pt x="481" y="1029"/>
                </a:lnTo>
                <a:lnTo>
                  <a:pt x="479" y="1043"/>
                </a:lnTo>
                <a:lnTo>
                  <a:pt x="468" y="1055"/>
                </a:lnTo>
                <a:lnTo>
                  <a:pt x="451" y="1053"/>
                </a:lnTo>
                <a:lnTo>
                  <a:pt x="442" y="1044"/>
                </a:lnTo>
                <a:lnTo>
                  <a:pt x="436" y="1052"/>
                </a:lnTo>
                <a:lnTo>
                  <a:pt x="429" y="1061"/>
                </a:lnTo>
                <a:lnTo>
                  <a:pt x="421" y="1071"/>
                </a:lnTo>
                <a:lnTo>
                  <a:pt x="421" y="1082"/>
                </a:lnTo>
                <a:lnTo>
                  <a:pt x="423" y="1091"/>
                </a:lnTo>
                <a:lnTo>
                  <a:pt x="415" y="1097"/>
                </a:lnTo>
                <a:lnTo>
                  <a:pt x="408" y="1100"/>
                </a:lnTo>
                <a:lnTo>
                  <a:pt x="402" y="1110"/>
                </a:lnTo>
                <a:lnTo>
                  <a:pt x="391" y="1110"/>
                </a:lnTo>
                <a:lnTo>
                  <a:pt x="390" y="1121"/>
                </a:lnTo>
                <a:lnTo>
                  <a:pt x="399" y="1128"/>
                </a:lnTo>
                <a:lnTo>
                  <a:pt x="405" y="1137"/>
                </a:lnTo>
                <a:lnTo>
                  <a:pt x="408" y="1149"/>
                </a:lnTo>
                <a:lnTo>
                  <a:pt x="402" y="1154"/>
                </a:lnTo>
                <a:lnTo>
                  <a:pt x="393" y="1146"/>
                </a:lnTo>
                <a:lnTo>
                  <a:pt x="387" y="1139"/>
                </a:lnTo>
                <a:lnTo>
                  <a:pt x="378" y="1136"/>
                </a:lnTo>
                <a:lnTo>
                  <a:pt x="373" y="1145"/>
                </a:lnTo>
                <a:lnTo>
                  <a:pt x="366" y="1137"/>
                </a:lnTo>
                <a:lnTo>
                  <a:pt x="355" y="1131"/>
                </a:lnTo>
                <a:lnTo>
                  <a:pt x="348" y="1125"/>
                </a:lnTo>
                <a:lnTo>
                  <a:pt x="340" y="1118"/>
                </a:lnTo>
                <a:lnTo>
                  <a:pt x="330" y="1113"/>
                </a:lnTo>
                <a:lnTo>
                  <a:pt x="324" y="1122"/>
                </a:lnTo>
                <a:lnTo>
                  <a:pt x="315" y="1124"/>
                </a:lnTo>
                <a:lnTo>
                  <a:pt x="304" y="1124"/>
                </a:lnTo>
                <a:lnTo>
                  <a:pt x="297" y="1133"/>
                </a:lnTo>
                <a:lnTo>
                  <a:pt x="297" y="1146"/>
                </a:lnTo>
                <a:lnTo>
                  <a:pt x="295" y="1155"/>
                </a:lnTo>
                <a:lnTo>
                  <a:pt x="303" y="1167"/>
                </a:lnTo>
                <a:lnTo>
                  <a:pt x="294" y="1172"/>
                </a:lnTo>
                <a:lnTo>
                  <a:pt x="297" y="1182"/>
                </a:lnTo>
                <a:lnTo>
                  <a:pt x="301" y="1193"/>
                </a:lnTo>
                <a:lnTo>
                  <a:pt x="298" y="1205"/>
                </a:lnTo>
                <a:lnTo>
                  <a:pt x="294" y="1218"/>
                </a:lnTo>
                <a:lnTo>
                  <a:pt x="286" y="1214"/>
                </a:lnTo>
                <a:lnTo>
                  <a:pt x="271" y="1218"/>
                </a:lnTo>
                <a:lnTo>
                  <a:pt x="259" y="1220"/>
                </a:lnTo>
                <a:lnTo>
                  <a:pt x="244" y="1224"/>
                </a:lnTo>
                <a:lnTo>
                  <a:pt x="229" y="1223"/>
                </a:lnTo>
                <a:lnTo>
                  <a:pt x="219" y="1218"/>
                </a:lnTo>
                <a:lnTo>
                  <a:pt x="219" y="1206"/>
                </a:lnTo>
                <a:lnTo>
                  <a:pt x="219" y="1194"/>
                </a:lnTo>
                <a:lnTo>
                  <a:pt x="208" y="1187"/>
                </a:lnTo>
                <a:lnTo>
                  <a:pt x="214" y="1176"/>
                </a:lnTo>
                <a:lnTo>
                  <a:pt x="211" y="1169"/>
                </a:lnTo>
                <a:lnTo>
                  <a:pt x="207" y="1160"/>
                </a:lnTo>
                <a:lnTo>
                  <a:pt x="204" y="1148"/>
                </a:lnTo>
                <a:lnTo>
                  <a:pt x="207" y="1133"/>
                </a:lnTo>
                <a:lnTo>
                  <a:pt x="199" y="1134"/>
                </a:lnTo>
                <a:lnTo>
                  <a:pt x="187" y="1130"/>
                </a:lnTo>
                <a:lnTo>
                  <a:pt x="183" y="1121"/>
                </a:lnTo>
                <a:lnTo>
                  <a:pt x="181" y="1107"/>
                </a:lnTo>
                <a:lnTo>
                  <a:pt x="175" y="1094"/>
                </a:lnTo>
                <a:lnTo>
                  <a:pt x="171" y="1082"/>
                </a:lnTo>
                <a:lnTo>
                  <a:pt x="160" y="1070"/>
                </a:lnTo>
                <a:lnTo>
                  <a:pt x="150" y="1058"/>
                </a:lnTo>
                <a:lnTo>
                  <a:pt x="141" y="1047"/>
                </a:lnTo>
                <a:lnTo>
                  <a:pt x="127" y="1040"/>
                </a:lnTo>
                <a:lnTo>
                  <a:pt x="115" y="1032"/>
                </a:lnTo>
                <a:lnTo>
                  <a:pt x="112" y="1025"/>
                </a:lnTo>
                <a:lnTo>
                  <a:pt x="106" y="1019"/>
                </a:lnTo>
                <a:lnTo>
                  <a:pt x="106" y="1008"/>
                </a:lnTo>
                <a:lnTo>
                  <a:pt x="96" y="999"/>
                </a:lnTo>
                <a:lnTo>
                  <a:pt x="91" y="989"/>
                </a:lnTo>
                <a:lnTo>
                  <a:pt x="82" y="975"/>
                </a:lnTo>
                <a:lnTo>
                  <a:pt x="73" y="968"/>
                </a:lnTo>
                <a:lnTo>
                  <a:pt x="63" y="956"/>
                </a:lnTo>
                <a:lnTo>
                  <a:pt x="54" y="950"/>
                </a:lnTo>
                <a:lnTo>
                  <a:pt x="40" y="950"/>
                </a:lnTo>
                <a:lnTo>
                  <a:pt x="31" y="944"/>
                </a:lnTo>
                <a:lnTo>
                  <a:pt x="25" y="930"/>
                </a:lnTo>
                <a:lnTo>
                  <a:pt x="22" y="917"/>
                </a:lnTo>
                <a:lnTo>
                  <a:pt x="12" y="914"/>
                </a:lnTo>
                <a:lnTo>
                  <a:pt x="9" y="899"/>
                </a:lnTo>
                <a:lnTo>
                  <a:pt x="1" y="881"/>
                </a:lnTo>
                <a:lnTo>
                  <a:pt x="1" y="864"/>
                </a:lnTo>
                <a:lnTo>
                  <a:pt x="6" y="848"/>
                </a:lnTo>
                <a:lnTo>
                  <a:pt x="15" y="843"/>
                </a:lnTo>
                <a:lnTo>
                  <a:pt x="7" y="833"/>
                </a:lnTo>
                <a:lnTo>
                  <a:pt x="15" y="825"/>
                </a:lnTo>
                <a:lnTo>
                  <a:pt x="22" y="816"/>
                </a:lnTo>
                <a:lnTo>
                  <a:pt x="28" y="803"/>
                </a:lnTo>
                <a:lnTo>
                  <a:pt x="36" y="792"/>
                </a:lnTo>
                <a:lnTo>
                  <a:pt x="43" y="786"/>
                </a:lnTo>
                <a:lnTo>
                  <a:pt x="51" y="776"/>
                </a:lnTo>
                <a:lnTo>
                  <a:pt x="45" y="770"/>
                </a:lnTo>
                <a:lnTo>
                  <a:pt x="51" y="765"/>
                </a:lnTo>
                <a:lnTo>
                  <a:pt x="58" y="759"/>
                </a:lnTo>
                <a:lnTo>
                  <a:pt x="64" y="746"/>
                </a:lnTo>
                <a:lnTo>
                  <a:pt x="58" y="737"/>
                </a:lnTo>
                <a:lnTo>
                  <a:pt x="49" y="728"/>
                </a:lnTo>
                <a:lnTo>
                  <a:pt x="40" y="717"/>
                </a:lnTo>
                <a:lnTo>
                  <a:pt x="30" y="707"/>
                </a:lnTo>
                <a:lnTo>
                  <a:pt x="22" y="713"/>
                </a:lnTo>
                <a:lnTo>
                  <a:pt x="13" y="704"/>
                </a:lnTo>
                <a:lnTo>
                  <a:pt x="6" y="695"/>
                </a:lnTo>
                <a:lnTo>
                  <a:pt x="3" y="680"/>
                </a:lnTo>
                <a:lnTo>
                  <a:pt x="1" y="663"/>
                </a:lnTo>
                <a:lnTo>
                  <a:pt x="3" y="648"/>
                </a:lnTo>
                <a:lnTo>
                  <a:pt x="15" y="636"/>
                </a:lnTo>
                <a:lnTo>
                  <a:pt x="24" y="632"/>
                </a:lnTo>
                <a:lnTo>
                  <a:pt x="24" y="623"/>
                </a:lnTo>
                <a:lnTo>
                  <a:pt x="16" y="621"/>
                </a:lnTo>
                <a:lnTo>
                  <a:pt x="15" y="603"/>
                </a:lnTo>
                <a:lnTo>
                  <a:pt x="18" y="591"/>
                </a:lnTo>
                <a:lnTo>
                  <a:pt x="19" y="576"/>
                </a:lnTo>
                <a:lnTo>
                  <a:pt x="24" y="570"/>
                </a:lnTo>
                <a:lnTo>
                  <a:pt x="19" y="558"/>
                </a:lnTo>
                <a:lnTo>
                  <a:pt x="22" y="545"/>
                </a:lnTo>
                <a:lnTo>
                  <a:pt x="19" y="531"/>
                </a:lnTo>
                <a:lnTo>
                  <a:pt x="21" y="521"/>
                </a:lnTo>
                <a:lnTo>
                  <a:pt x="16" y="515"/>
                </a:lnTo>
                <a:lnTo>
                  <a:pt x="7" y="518"/>
                </a:lnTo>
                <a:lnTo>
                  <a:pt x="0" y="509"/>
                </a:lnTo>
                <a:lnTo>
                  <a:pt x="4" y="498"/>
                </a:lnTo>
                <a:lnTo>
                  <a:pt x="13" y="489"/>
                </a:lnTo>
                <a:lnTo>
                  <a:pt x="18" y="468"/>
                </a:lnTo>
                <a:lnTo>
                  <a:pt x="22" y="456"/>
                </a:lnTo>
                <a:lnTo>
                  <a:pt x="28" y="447"/>
                </a:lnTo>
                <a:lnTo>
                  <a:pt x="30" y="437"/>
                </a:lnTo>
                <a:lnTo>
                  <a:pt x="19" y="438"/>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79" name="La Libertad1">
            <a:extLst>
              <a:ext uri="{FF2B5EF4-FFF2-40B4-BE49-F238E27FC236}">
                <a16:creationId xmlns:a16="http://schemas.microsoft.com/office/drawing/2014/main" id="{EFF38E2C-0AFB-471F-9EF6-F8973A3E5472}"/>
              </a:ext>
            </a:extLst>
          </p:cNvPr>
          <p:cNvSpPr>
            <a:spLocks/>
          </p:cNvSpPr>
          <p:nvPr/>
        </p:nvSpPr>
        <p:spPr bwMode="auto">
          <a:xfrm>
            <a:off x="8338618" y="2926110"/>
            <a:ext cx="948028" cy="635878"/>
          </a:xfrm>
          <a:custGeom>
            <a:avLst/>
            <a:gdLst>
              <a:gd name="T0" fmla="*/ 2147483647 w 855"/>
              <a:gd name="T1" fmla="*/ 2147483647 h 630"/>
              <a:gd name="T2" fmla="*/ 2147483647 w 855"/>
              <a:gd name="T3" fmla="*/ 2147483647 h 630"/>
              <a:gd name="T4" fmla="*/ 2147483647 w 855"/>
              <a:gd name="T5" fmla="*/ 2147483647 h 630"/>
              <a:gd name="T6" fmla="*/ 2147483647 w 855"/>
              <a:gd name="T7" fmla="*/ 2147483647 h 630"/>
              <a:gd name="T8" fmla="*/ 2147483647 w 855"/>
              <a:gd name="T9" fmla="*/ 2147483647 h 630"/>
              <a:gd name="T10" fmla="*/ 2147483647 w 855"/>
              <a:gd name="T11" fmla="*/ 2147483647 h 630"/>
              <a:gd name="T12" fmla="*/ 2147483647 w 855"/>
              <a:gd name="T13" fmla="*/ 2147483647 h 630"/>
              <a:gd name="T14" fmla="*/ 2147483647 w 855"/>
              <a:gd name="T15" fmla="*/ 2147483647 h 630"/>
              <a:gd name="T16" fmla="*/ 2147483647 w 855"/>
              <a:gd name="T17" fmla="*/ 2147483647 h 630"/>
              <a:gd name="T18" fmla="*/ 2147483647 w 855"/>
              <a:gd name="T19" fmla="*/ 2147483647 h 630"/>
              <a:gd name="T20" fmla="*/ 2147483647 w 855"/>
              <a:gd name="T21" fmla="*/ 2147483647 h 630"/>
              <a:gd name="T22" fmla="*/ 2147483647 w 855"/>
              <a:gd name="T23" fmla="*/ 2147483647 h 630"/>
              <a:gd name="T24" fmla="*/ 2147483647 w 855"/>
              <a:gd name="T25" fmla="*/ 2147483647 h 630"/>
              <a:gd name="T26" fmla="*/ 2147483647 w 855"/>
              <a:gd name="T27" fmla="*/ 2147483647 h 630"/>
              <a:gd name="T28" fmla="*/ 2147483647 w 855"/>
              <a:gd name="T29" fmla="*/ 2147483647 h 630"/>
              <a:gd name="T30" fmla="*/ 2147483647 w 855"/>
              <a:gd name="T31" fmla="*/ 2147483647 h 630"/>
              <a:gd name="T32" fmla="*/ 2147483647 w 855"/>
              <a:gd name="T33" fmla="*/ 2147483647 h 630"/>
              <a:gd name="T34" fmla="*/ 2147483647 w 855"/>
              <a:gd name="T35" fmla="*/ 2147483647 h 630"/>
              <a:gd name="T36" fmla="*/ 2147483647 w 855"/>
              <a:gd name="T37" fmla="*/ 2147483647 h 630"/>
              <a:gd name="T38" fmla="*/ 2147483647 w 855"/>
              <a:gd name="T39" fmla="*/ 2147483647 h 630"/>
              <a:gd name="T40" fmla="*/ 2147483647 w 855"/>
              <a:gd name="T41" fmla="*/ 2147483647 h 630"/>
              <a:gd name="T42" fmla="*/ 2147483647 w 855"/>
              <a:gd name="T43" fmla="*/ 2147483647 h 630"/>
              <a:gd name="T44" fmla="*/ 2147483647 w 855"/>
              <a:gd name="T45" fmla="*/ 2147483647 h 630"/>
              <a:gd name="T46" fmla="*/ 2147483647 w 855"/>
              <a:gd name="T47" fmla="*/ 2147483647 h 630"/>
              <a:gd name="T48" fmla="*/ 2147483647 w 855"/>
              <a:gd name="T49" fmla="*/ 2147483647 h 630"/>
              <a:gd name="T50" fmla="*/ 2147483647 w 855"/>
              <a:gd name="T51" fmla="*/ 2147483647 h 630"/>
              <a:gd name="T52" fmla="*/ 2147483647 w 855"/>
              <a:gd name="T53" fmla="*/ 2147483647 h 630"/>
              <a:gd name="T54" fmla="*/ 2147483647 w 855"/>
              <a:gd name="T55" fmla="*/ 2147483647 h 630"/>
              <a:gd name="T56" fmla="*/ 2147483647 w 855"/>
              <a:gd name="T57" fmla="*/ 2147483647 h 630"/>
              <a:gd name="T58" fmla="*/ 2147483647 w 855"/>
              <a:gd name="T59" fmla="*/ 2147483647 h 630"/>
              <a:gd name="T60" fmla="*/ 2147483647 w 855"/>
              <a:gd name="T61" fmla="*/ 2147483647 h 630"/>
              <a:gd name="T62" fmla="*/ 2147483647 w 855"/>
              <a:gd name="T63" fmla="*/ 2147483647 h 630"/>
              <a:gd name="T64" fmla="*/ 2147483647 w 855"/>
              <a:gd name="T65" fmla="*/ 2147483647 h 630"/>
              <a:gd name="T66" fmla="*/ 2147483647 w 855"/>
              <a:gd name="T67" fmla="*/ 2147483647 h 630"/>
              <a:gd name="T68" fmla="*/ 2147483647 w 855"/>
              <a:gd name="T69" fmla="*/ 2147483647 h 630"/>
              <a:gd name="T70" fmla="*/ 2147483647 w 855"/>
              <a:gd name="T71" fmla="*/ 2147483647 h 630"/>
              <a:gd name="T72" fmla="*/ 2147483647 w 855"/>
              <a:gd name="T73" fmla="*/ 2147483647 h 630"/>
              <a:gd name="T74" fmla="*/ 2147483647 w 855"/>
              <a:gd name="T75" fmla="*/ 2147483647 h 630"/>
              <a:gd name="T76" fmla="*/ 2147483647 w 855"/>
              <a:gd name="T77" fmla="*/ 2147483647 h 630"/>
              <a:gd name="T78" fmla="*/ 2147483647 w 855"/>
              <a:gd name="T79" fmla="*/ 0 h 630"/>
              <a:gd name="T80" fmla="*/ 2147483647 w 855"/>
              <a:gd name="T81" fmla="*/ 2147483647 h 630"/>
              <a:gd name="T82" fmla="*/ 2147483647 w 855"/>
              <a:gd name="T83" fmla="*/ 2147483647 h 630"/>
              <a:gd name="T84" fmla="*/ 2147483647 w 855"/>
              <a:gd name="T85" fmla="*/ 2147483647 h 630"/>
              <a:gd name="T86" fmla="*/ 2147483647 w 855"/>
              <a:gd name="T87" fmla="*/ 2147483647 h 630"/>
              <a:gd name="T88" fmla="*/ 2147483647 w 855"/>
              <a:gd name="T89" fmla="*/ 2147483647 h 630"/>
              <a:gd name="T90" fmla="*/ 2147483647 w 855"/>
              <a:gd name="T91" fmla="*/ 2147483647 h 630"/>
              <a:gd name="T92" fmla="*/ 2147483647 w 855"/>
              <a:gd name="T93" fmla="*/ 2147483647 h 630"/>
              <a:gd name="T94" fmla="*/ 2147483647 w 855"/>
              <a:gd name="T95" fmla="*/ 2147483647 h 630"/>
              <a:gd name="T96" fmla="*/ 2147483647 w 855"/>
              <a:gd name="T97" fmla="*/ 2147483647 h 630"/>
              <a:gd name="T98" fmla="*/ 2147483647 w 855"/>
              <a:gd name="T99" fmla="*/ 2147483647 h 630"/>
              <a:gd name="T100" fmla="*/ 2147483647 w 855"/>
              <a:gd name="T101" fmla="*/ 2147483647 h 630"/>
              <a:gd name="T102" fmla="*/ 2147483647 w 855"/>
              <a:gd name="T103" fmla="*/ 2147483647 h 630"/>
              <a:gd name="T104" fmla="*/ 2147483647 w 855"/>
              <a:gd name="T105" fmla="*/ 2147483647 h 630"/>
              <a:gd name="T106" fmla="*/ 2147483647 w 855"/>
              <a:gd name="T107" fmla="*/ 2147483647 h 630"/>
              <a:gd name="T108" fmla="*/ 2147483647 w 855"/>
              <a:gd name="T109" fmla="*/ 2147483647 h 630"/>
              <a:gd name="T110" fmla="*/ 2147483647 w 855"/>
              <a:gd name="T111" fmla="*/ 2147483647 h 630"/>
              <a:gd name="T112" fmla="*/ 2147483647 w 855"/>
              <a:gd name="T113" fmla="*/ 2147483647 h 630"/>
              <a:gd name="T114" fmla="*/ 2147483647 w 855"/>
              <a:gd name="T115" fmla="*/ 2147483647 h 630"/>
              <a:gd name="T116" fmla="*/ 2147483647 w 855"/>
              <a:gd name="T117" fmla="*/ 2147483647 h 630"/>
              <a:gd name="T118" fmla="*/ 2147483647 w 855"/>
              <a:gd name="T119" fmla="*/ 2147483647 h 630"/>
              <a:gd name="T120" fmla="*/ 2147483647 w 855"/>
              <a:gd name="T121" fmla="*/ 2147483647 h 6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55"/>
              <a:gd name="T184" fmla="*/ 0 h 630"/>
              <a:gd name="T185" fmla="*/ 855 w 855"/>
              <a:gd name="T186" fmla="*/ 630 h 6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55" h="630">
                <a:moveTo>
                  <a:pt x="9" y="57"/>
                </a:moveTo>
                <a:lnTo>
                  <a:pt x="0" y="68"/>
                </a:lnTo>
                <a:lnTo>
                  <a:pt x="5" y="80"/>
                </a:lnTo>
                <a:lnTo>
                  <a:pt x="14" y="89"/>
                </a:lnTo>
                <a:lnTo>
                  <a:pt x="24" y="101"/>
                </a:lnTo>
                <a:lnTo>
                  <a:pt x="32" y="113"/>
                </a:lnTo>
                <a:lnTo>
                  <a:pt x="33" y="129"/>
                </a:lnTo>
                <a:lnTo>
                  <a:pt x="38" y="140"/>
                </a:lnTo>
                <a:lnTo>
                  <a:pt x="30" y="146"/>
                </a:lnTo>
                <a:lnTo>
                  <a:pt x="33" y="156"/>
                </a:lnTo>
                <a:lnTo>
                  <a:pt x="38" y="165"/>
                </a:lnTo>
                <a:lnTo>
                  <a:pt x="44" y="176"/>
                </a:lnTo>
                <a:lnTo>
                  <a:pt x="51" y="188"/>
                </a:lnTo>
                <a:lnTo>
                  <a:pt x="59" y="195"/>
                </a:lnTo>
                <a:lnTo>
                  <a:pt x="66" y="204"/>
                </a:lnTo>
                <a:lnTo>
                  <a:pt x="74" y="216"/>
                </a:lnTo>
                <a:lnTo>
                  <a:pt x="80" y="228"/>
                </a:lnTo>
                <a:lnTo>
                  <a:pt x="74" y="234"/>
                </a:lnTo>
                <a:lnTo>
                  <a:pt x="68" y="234"/>
                </a:lnTo>
                <a:lnTo>
                  <a:pt x="74" y="245"/>
                </a:lnTo>
                <a:lnTo>
                  <a:pt x="81" y="252"/>
                </a:lnTo>
                <a:lnTo>
                  <a:pt x="89" y="257"/>
                </a:lnTo>
                <a:lnTo>
                  <a:pt x="96" y="269"/>
                </a:lnTo>
                <a:lnTo>
                  <a:pt x="98" y="282"/>
                </a:lnTo>
                <a:lnTo>
                  <a:pt x="111" y="297"/>
                </a:lnTo>
                <a:lnTo>
                  <a:pt x="123" y="306"/>
                </a:lnTo>
                <a:lnTo>
                  <a:pt x="132" y="314"/>
                </a:lnTo>
                <a:lnTo>
                  <a:pt x="146" y="324"/>
                </a:lnTo>
                <a:lnTo>
                  <a:pt x="158" y="335"/>
                </a:lnTo>
                <a:lnTo>
                  <a:pt x="174" y="344"/>
                </a:lnTo>
                <a:lnTo>
                  <a:pt x="173" y="356"/>
                </a:lnTo>
                <a:lnTo>
                  <a:pt x="179" y="360"/>
                </a:lnTo>
                <a:lnTo>
                  <a:pt x="192" y="369"/>
                </a:lnTo>
                <a:lnTo>
                  <a:pt x="201" y="377"/>
                </a:lnTo>
                <a:lnTo>
                  <a:pt x="216" y="390"/>
                </a:lnTo>
                <a:lnTo>
                  <a:pt x="216" y="401"/>
                </a:lnTo>
                <a:lnTo>
                  <a:pt x="227" y="407"/>
                </a:lnTo>
                <a:lnTo>
                  <a:pt x="227" y="420"/>
                </a:lnTo>
                <a:lnTo>
                  <a:pt x="234" y="431"/>
                </a:lnTo>
                <a:lnTo>
                  <a:pt x="243" y="444"/>
                </a:lnTo>
                <a:lnTo>
                  <a:pt x="240" y="455"/>
                </a:lnTo>
                <a:lnTo>
                  <a:pt x="233" y="456"/>
                </a:lnTo>
                <a:lnTo>
                  <a:pt x="236" y="467"/>
                </a:lnTo>
                <a:lnTo>
                  <a:pt x="248" y="473"/>
                </a:lnTo>
                <a:lnTo>
                  <a:pt x="258" y="480"/>
                </a:lnTo>
                <a:lnTo>
                  <a:pt x="266" y="486"/>
                </a:lnTo>
                <a:lnTo>
                  <a:pt x="278" y="495"/>
                </a:lnTo>
                <a:lnTo>
                  <a:pt x="288" y="507"/>
                </a:lnTo>
                <a:lnTo>
                  <a:pt x="293" y="524"/>
                </a:lnTo>
                <a:lnTo>
                  <a:pt x="288" y="534"/>
                </a:lnTo>
                <a:lnTo>
                  <a:pt x="290" y="554"/>
                </a:lnTo>
                <a:lnTo>
                  <a:pt x="285" y="564"/>
                </a:lnTo>
                <a:lnTo>
                  <a:pt x="293" y="573"/>
                </a:lnTo>
                <a:lnTo>
                  <a:pt x="302" y="582"/>
                </a:lnTo>
                <a:lnTo>
                  <a:pt x="308" y="593"/>
                </a:lnTo>
                <a:lnTo>
                  <a:pt x="318" y="603"/>
                </a:lnTo>
                <a:lnTo>
                  <a:pt x="320" y="617"/>
                </a:lnTo>
                <a:lnTo>
                  <a:pt x="317" y="630"/>
                </a:lnTo>
                <a:lnTo>
                  <a:pt x="332" y="624"/>
                </a:lnTo>
                <a:lnTo>
                  <a:pt x="341" y="609"/>
                </a:lnTo>
                <a:lnTo>
                  <a:pt x="342" y="597"/>
                </a:lnTo>
                <a:lnTo>
                  <a:pt x="338" y="587"/>
                </a:lnTo>
                <a:lnTo>
                  <a:pt x="341" y="573"/>
                </a:lnTo>
                <a:lnTo>
                  <a:pt x="351" y="561"/>
                </a:lnTo>
                <a:lnTo>
                  <a:pt x="362" y="554"/>
                </a:lnTo>
                <a:lnTo>
                  <a:pt x="375" y="552"/>
                </a:lnTo>
                <a:lnTo>
                  <a:pt x="389" y="546"/>
                </a:lnTo>
                <a:lnTo>
                  <a:pt x="398" y="540"/>
                </a:lnTo>
                <a:lnTo>
                  <a:pt x="407" y="533"/>
                </a:lnTo>
                <a:lnTo>
                  <a:pt x="419" y="530"/>
                </a:lnTo>
                <a:lnTo>
                  <a:pt x="434" y="530"/>
                </a:lnTo>
                <a:lnTo>
                  <a:pt x="446" y="527"/>
                </a:lnTo>
                <a:lnTo>
                  <a:pt x="453" y="519"/>
                </a:lnTo>
                <a:lnTo>
                  <a:pt x="459" y="510"/>
                </a:lnTo>
                <a:lnTo>
                  <a:pt x="453" y="501"/>
                </a:lnTo>
                <a:lnTo>
                  <a:pt x="455" y="491"/>
                </a:lnTo>
                <a:lnTo>
                  <a:pt x="461" y="483"/>
                </a:lnTo>
                <a:lnTo>
                  <a:pt x="470" y="473"/>
                </a:lnTo>
                <a:lnTo>
                  <a:pt x="473" y="464"/>
                </a:lnTo>
                <a:lnTo>
                  <a:pt x="477" y="453"/>
                </a:lnTo>
                <a:lnTo>
                  <a:pt x="474" y="441"/>
                </a:lnTo>
                <a:lnTo>
                  <a:pt x="482" y="435"/>
                </a:lnTo>
                <a:lnTo>
                  <a:pt x="479" y="426"/>
                </a:lnTo>
                <a:lnTo>
                  <a:pt x="486" y="419"/>
                </a:lnTo>
                <a:lnTo>
                  <a:pt x="495" y="408"/>
                </a:lnTo>
                <a:lnTo>
                  <a:pt x="507" y="407"/>
                </a:lnTo>
                <a:lnTo>
                  <a:pt x="510" y="398"/>
                </a:lnTo>
                <a:lnTo>
                  <a:pt x="516" y="393"/>
                </a:lnTo>
                <a:lnTo>
                  <a:pt x="525" y="392"/>
                </a:lnTo>
                <a:lnTo>
                  <a:pt x="536" y="386"/>
                </a:lnTo>
                <a:lnTo>
                  <a:pt x="542" y="380"/>
                </a:lnTo>
                <a:lnTo>
                  <a:pt x="539" y="366"/>
                </a:lnTo>
                <a:lnTo>
                  <a:pt x="548" y="360"/>
                </a:lnTo>
                <a:lnTo>
                  <a:pt x="548" y="351"/>
                </a:lnTo>
                <a:lnTo>
                  <a:pt x="554" y="344"/>
                </a:lnTo>
                <a:lnTo>
                  <a:pt x="563" y="347"/>
                </a:lnTo>
                <a:lnTo>
                  <a:pt x="570" y="354"/>
                </a:lnTo>
                <a:lnTo>
                  <a:pt x="573" y="345"/>
                </a:lnTo>
                <a:lnTo>
                  <a:pt x="579" y="339"/>
                </a:lnTo>
                <a:lnTo>
                  <a:pt x="588" y="350"/>
                </a:lnTo>
                <a:lnTo>
                  <a:pt x="599" y="348"/>
                </a:lnTo>
                <a:lnTo>
                  <a:pt x="612" y="345"/>
                </a:lnTo>
                <a:lnTo>
                  <a:pt x="618" y="339"/>
                </a:lnTo>
                <a:lnTo>
                  <a:pt x="629" y="345"/>
                </a:lnTo>
                <a:lnTo>
                  <a:pt x="638" y="350"/>
                </a:lnTo>
                <a:lnTo>
                  <a:pt x="633" y="362"/>
                </a:lnTo>
                <a:lnTo>
                  <a:pt x="642" y="372"/>
                </a:lnTo>
                <a:lnTo>
                  <a:pt x="653" y="381"/>
                </a:lnTo>
                <a:lnTo>
                  <a:pt x="647" y="393"/>
                </a:lnTo>
                <a:lnTo>
                  <a:pt x="656" y="398"/>
                </a:lnTo>
                <a:lnTo>
                  <a:pt x="663" y="404"/>
                </a:lnTo>
                <a:lnTo>
                  <a:pt x="671" y="411"/>
                </a:lnTo>
                <a:lnTo>
                  <a:pt x="680" y="417"/>
                </a:lnTo>
                <a:lnTo>
                  <a:pt x="684" y="432"/>
                </a:lnTo>
                <a:lnTo>
                  <a:pt x="690" y="443"/>
                </a:lnTo>
                <a:lnTo>
                  <a:pt x="690" y="455"/>
                </a:lnTo>
                <a:lnTo>
                  <a:pt x="701" y="462"/>
                </a:lnTo>
                <a:lnTo>
                  <a:pt x="701" y="473"/>
                </a:lnTo>
                <a:lnTo>
                  <a:pt x="708" y="477"/>
                </a:lnTo>
                <a:lnTo>
                  <a:pt x="723" y="488"/>
                </a:lnTo>
                <a:lnTo>
                  <a:pt x="732" y="483"/>
                </a:lnTo>
                <a:lnTo>
                  <a:pt x="740" y="477"/>
                </a:lnTo>
                <a:lnTo>
                  <a:pt x="743" y="468"/>
                </a:lnTo>
                <a:lnTo>
                  <a:pt x="755" y="473"/>
                </a:lnTo>
                <a:lnTo>
                  <a:pt x="768" y="471"/>
                </a:lnTo>
                <a:lnTo>
                  <a:pt x="780" y="473"/>
                </a:lnTo>
                <a:lnTo>
                  <a:pt x="785" y="461"/>
                </a:lnTo>
                <a:lnTo>
                  <a:pt x="794" y="458"/>
                </a:lnTo>
                <a:lnTo>
                  <a:pt x="795" y="450"/>
                </a:lnTo>
                <a:lnTo>
                  <a:pt x="806" y="444"/>
                </a:lnTo>
                <a:lnTo>
                  <a:pt x="815" y="450"/>
                </a:lnTo>
                <a:lnTo>
                  <a:pt x="824" y="444"/>
                </a:lnTo>
                <a:lnTo>
                  <a:pt x="831" y="449"/>
                </a:lnTo>
                <a:lnTo>
                  <a:pt x="836" y="438"/>
                </a:lnTo>
                <a:lnTo>
                  <a:pt x="846" y="435"/>
                </a:lnTo>
                <a:lnTo>
                  <a:pt x="849" y="426"/>
                </a:lnTo>
                <a:lnTo>
                  <a:pt x="855" y="414"/>
                </a:lnTo>
                <a:lnTo>
                  <a:pt x="852" y="404"/>
                </a:lnTo>
                <a:lnTo>
                  <a:pt x="846" y="390"/>
                </a:lnTo>
                <a:lnTo>
                  <a:pt x="851" y="383"/>
                </a:lnTo>
                <a:lnTo>
                  <a:pt x="851" y="372"/>
                </a:lnTo>
                <a:lnTo>
                  <a:pt x="843" y="365"/>
                </a:lnTo>
                <a:lnTo>
                  <a:pt x="833" y="366"/>
                </a:lnTo>
                <a:lnTo>
                  <a:pt x="825" y="354"/>
                </a:lnTo>
                <a:lnTo>
                  <a:pt x="821" y="344"/>
                </a:lnTo>
                <a:lnTo>
                  <a:pt x="812" y="341"/>
                </a:lnTo>
                <a:lnTo>
                  <a:pt x="798" y="338"/>
                </a:lnTo>
                <a:lnTo>
                  <a:pt x="786" y="336"/>
                </a:lnTo>
                <a:lnTo>
                  <a:pt x="776" y="333"/>
                </a:lnTo>
                <a:lnTo>
                  <a:pt x="764" y="330"/>
                </a:lnTo>
                <a:lnTo>
                  <a:pt x="750" y="330"/>
                </a:lnTo>
                <a:lnTo>
                  <a:pt x="740" y="336"/>
                </a:lnTo>
                <a:lnTo>
                  <a:pt x="734" y="345"/>
                </a:lnTo>
                <a:lnTo>
                  <a:pt x="722" y="344"/>
                </a:lnTo>
                <a:lnTo>
                  <a:pt x="710" y="342"/>
                </a:lnTo>
                <a:lnTo>
                  <a:pt x="710" y="333"/>
                </a:lnTo>
                <a:lnTo>
                  <a:pt x="705" y="327"/>
                </a:lnTo>
                <a:lnTo>
                  <a:pt x="702" y="318"/>
                </a:lnTo>
                <a:lnTo>
                  <a:pt x="707" y="309"/>
                </a:lnTo>
                <a:lnTo>
                  <a:pt x="707" y="297"/>
                </a:lnTo>
                <a:lnTo>
                  <a:pt x="698" y="291"/>
                </a:lnTo>
                <a:lnTo>
                  <a:pt x="693" y="282"/>
                </a:lnTo>
                <a:lnTo>
                  <a:pt x="695" y="272"/>
                </a:lnTo>
                <a:lnTo>
                  <a:pt x="686" y="269"/>
                </a:lnTo>
                <a:lnTo>
                  <a:pt x="675" y="260"/>
                </a:lnTo>
                <a:lnTo>
                  <a:pt x="665" y="254"/>
                </a:lnTo>
                <a:lnTo>
                  <a:pt x="671" y="246"/>
                </a:lnTo>
                <a:lnTo>
                  <a:pt x="677" y="239"/>
                </a:lnTo>
                <a:lnTo>
                  <a:pt x="684" y="231"/>
                </a:lnTo>
                <a:lnTo>
                  <a:pt x="681" y="224"/>
                </a:lnTo>
                <a:lnTo>
                  <a:pt x="674" y="227"/>
                </a:lnTo>
                <a:lnTo>
                  <a:pt x="663" y="221"/>
                </a:lnTo>
                <a:lnTo>
                  <a:pt x="660" y="212"/>
                </a:lnTo>
                <a:lnTo>
                  <a:pt x="668" y="207"/>
                </a:lnTo>
                <a:lnTo>
                  <a:pt x="677" y="206"/>
                </a:lnTo>
                <a:lnTo>
                  <a:pt x="669" y="197"/>
                </a:lnTo>
                <a:lnTo>
                  <a:pt x="657" y="198"/>
                </a:lnTo>
                <a:lnTo>
                  <a:pt x="657" y="189"/>
                </a:lnTo>
                <a:lnTo>
                  <a:pt x="665" y="177"/>
                </a:lnTo>
                <a:lnTo>
                  <a:pt x="659" y="171"/>
                </a:lnTo>
                <a:lnTo>
                  <a:pt x="651" y="161"/>
                </a:lnTo>
                <a:lnTo>
                  <a:pt x="645" y="158"/>
                </a:lnTo>
                <a:lnTo>
                  <a:pt x="638" y="147"/>
                </a:lnTo>
                <a:lnTo>
                  <a:pt x="630" y="132"/>
                </a:lnTo>
                <a:lnTo>
                  <a:pt x="633" y="123"/>
                </a:lnTo>
                <a:lnTo>
                  <a:pt x="632" y="113"/>
                </a:lnTo>
                <a:lnTo>
                  <a:pt x="626" y="98"/>
                </a:lnTo>
                <a:lnTo>
                  <a:pt x="630" y="90"/>
                </a:lnTo>
                <a:lnTo>
                  <a:pt x="639" y="89"/>
                </a:lnTo>
                <a:lnTo>
                  <a:pt x="636" y="80"/>
                </a:lnTo>
                <a:lnTo>
                  <a:pt x="635" y="71"/>
                </a:lnTo>
                <a:lnTo>
                  <a:pt x="629" y="63"/>
                </a:lnTo>
                <a:lnTo>
                  <a:pt x="623" y="60"/>
                </a:lnTo>
                <a:lnTo>
                  <a:pt x="612" y="57"/>
                </a:lnTo>
                <a:lnTo>
                  <a:pt x="605" y="47"/>
                </a:lnTo>
                <a:lnTo>
                  <a:pt x="606" y="38"/>
                </a:lnTo>
                <a:lnTo>
                  <a:pt x="596" y="29"/>
                </a:lnTo>
                <a:lnTo>
                  <a:pt x="594" y="15"/>
                </a:lnTo>
                <a:lnTo>
                  <a:pt x="596" y="3"/>
                </a:lnTo>
                <a:lnTo>
                  <a:pt x="584" y="0"/>
                </a:lnTo>
                <a:lnTo>
                  <a:pt x="572" y="5"/>
                </a:lnTo>
                <a:lnTo>
                  <a:pt x="557" y="6"/>
                </a:lnTo>
                <a:lnTo>
                  <a:pt x="546" y="11"/>
                </a:lnTo>
                <a:lnTo>
                  <a:pt x="533" y="11"/>
                </a:lnTo>
                <a:lnTo>
                  <a:pt x="522" y="5"/>
                </a:lnTo>
                <a:lnTo>
                  <a:pt x="519" y="12"/>
                </a:lnTo>
                <a:lnTo>
                  <a:pt x="524" y="21"/>
                </a:lnTo>
                <a:lnTo>
                  <a:pt x="530" y="30"/>
                </a:lnTo>
                <a:lnTo>
                  <a:pt x="533" y="41"/>
                </a:lnTo>
                <a:lnTo>
                  <a:pt x="539" y="51"/>
                </a:lnTo>
                <a:lnTo>
                  <a:pt x="540" y="65"/>
                </a:lnTo>
                <a:lnTo>
                  <a:pt x="548" y="71"/>
                </a:lnTo>
                <a:lnTo>
                  <a:pt x="558" y="75"/>
                </a:lnTo>
                <a:lnTo>
                  <a:pt x="555" y="87"/>
                </a:lnTo>
                <a:lnTo>
                  <a:pt x="564" y="90"/>
                </a:lnTo>
                <a:lnTo>
                  <a:pt x="561" y="99"/>
                </a:lnTo>
                <a:lnTo>
                  <a:pt x="567" y="110"/>
                </a:lnTo>
                <a:lnTo>
                  <a:pt x="570" y="120"/>
                </a:lnTo>
                <a:lnTo>
                  <a:pt x="572" y="135"/>
                </a:lnTo>
                <a:lnTo>
                  <a:pt x="582" y="144"/>
                </a:lnTo>
                <a:lnTo>
                  <a:pt x="593" y="153"/>
                </a:lnTo>
                <a:lnTo>
                  <a:pt x="599" y="165"/>
                </a:lnTo>
                <a:lnTo>
                  <a:pt x="585" y="171"/>
                </a:lnTo>
                <a:lnTo>
                  <a:pt x="573" y="174"/>
                </a:lnTo>
                <a:lnTo>
                  <a:pt x="561" y="179"/>
                </a:lnTo>
                <a:lnTo>
                  <a:pt x="561" y="188"/>
                </a:lnTo>
                <a:lnTo>
                  <a:pt x="560" y="200"/>
                </a:lnTo>
                <a:lnTo>
                  <a:pt x="551" y="200"/>
                </a:lnTo>
                <a:lnTo>
                  <a:pt x="539" y="203"/>
                </a:lnTo>
                <a:lnTo>
                  <a:pt x="539" y="212"/>
                </a:lnTo>
                <a:lnTo>
                  <a:pt x="540" y="221"/>
                </a:lnTo>
                <a:lnTo>
                  <a:pt x="528" y="222"/>
                </a:lnTo>
                <a:lnTo>
                  <a:pt x="516" y="225"/>
                </a:lnTo>
                <a:lnTo>
                  <a:pt x="506" y="227"/>
                </a:lnTo>
                <a:lnTo>
                  <a:pt x="489" y="227"/>
                </a:lnTo>
                <a:lnTo>
                  <a:pt x="479" y="216"/>
                </a:lnTo>
                <a:lnTo>
                  <a:pt x="474" y="225"/>
                </a:lnTo>
                <a:lnTo>
                  <a:pt x="467" y="234"/>
                </a:lnTo>
                <a:lnTo>
                  <a:pt x="453" y="239"/>
                </a:lnTo>
                <a:lnTo>
                  <a:pt x="452" y="249"/>
                </a:lnTo>
                <a:lnTo>
                  <a:pt x="443" y="251"/>
                </a:lnTo>
                <a:lnTo>
                  <a:pt x="434" y="248"/>
                </a:lnTo>
                <a:lnTo>
                  <a:pt x="431" y="236"/>
                </a:lnTo>
                <a:lnTo>
                  <a:pt x="425" y="231"/>
                </a:lnTo>
                <a:lnTo>
                  <a:pt x="411" y="222"/>
                </a:lnTo>
                <a:lnTo>
                  <a:pt x="402" y="213"/>
                </a:lnTo>
                <a:lnTo>
                  <a:pt x="402" y="201"/>
                </a:lnTo>
                <a:lnTo>
                  <a:pt x="405" y="189"/>
                </a:lnTo>
                <a:lnTo>
                  <a:pt x="411" y="180"/>
                </a:lnTo>
                <a:lnTo>
                  <a:pt x="422" y="174"/>
                </a:lnTo>
                <a:lnTo>
                  <a:pt x="413" y="170"/>
                </a:lnTo>
                <a:lnTo>
                  <a:pt x="399" y="167"/>
                </a:lnTo>
                <a:lnTo>
                  <a:pt x="389" y="168"/>
                </a:lnTo>
                <a:lnTo>
                  <a:pt x="378" y="173"/>
                </a:lnTo>
                <a:lnTo>
                  <a:pt x="372" y="182"/>
                </a:lnTo>
                <a:lnTo>
                  <a:pt x="363" y="189"/>
                </a:lnTo>
                <a:lnTo>
                  <a:pt x="351" y="188"/>
                </a:lnTo>
                <a:lnTo>
                  <a:pt x="338" y="188"/>
                </a:lnTo>
                <a:lnTo>
                  <a:pt x="323" y="182"/>
                </a:lnTo>
                <a:lnTo>
                  <a:pt x="324" y="170"/>
                </a:lnTo>
                <a:lnTo>
                  <a:pt x="326" y="161"/>
                </a:lnTo>
                <a:lnTo>
                  <a:pt x="321" y="150"/>
                </a:lnTo>
                <a:lnTo>
                  <a:pt x="311" y="143"/>
                </a:lnTo>
                <a:lnTo>
                  <a:pt x="303" y="147"/>
                </a:lnTo>
                <a:lnTo>
                  <a:pt x="293" y="141"/>
                </a:lnTo>
                <a:lnTo>
                  <a:pt x="282" y="146"/>
                </a:lnTo>
                <a:lnTo>
                  <a:pt x="270" y="140"/>
                </a:lnTo>
                <a:lnTo>
                  <a:pt x="258" y="155"/>
                </a:lnTo>
                <a:lnTo>
                  <a:pt x="248" y="162"/>
                </a:lnTo>
                <a:lnTo>
                  <a:pt x="251" y="173"/>
                </a:lnTo>
                <a:lnTo>
                  <a:pt x="255" y="183"/>
                </a:lnTo>
                <a:lnTo>
                  <a:pt x="245" y="182"/>
                </a:lnTo>
                <a:lnTo>
                  <a:pt x="230" y="195"/>
                </a:lnTo>
                <a:lnTo>
                  <a:pt x="227" y="204"/>
                </a:lnTo>
                <a:lnTo>
                  <a:pt x="227" y="215"/>
                </a:lnTo>
                <a:lnTo>
                  <a:pt x="219" y="222"/>
                </a:lnTo>
                <a:lnTo>
                  <a:pt x="207" y="216"/>
                </a:lnTo>
                <a:lnTo>
                  <a:pt x="201" y="204"/>
                </a:lnTo>
                <a:lnTo>
                  <a:pt x="195" y="185"/>
                </a:lnTo>
                <a:lnTo>
                  <a:pt x="186" y="174"/>
                </a:lnTo>
                <a:lnTo>
                  <a:pt x="189" y="162"/>
                </a:lnTo>
                <a:lnTo>
                  <a:pt x="179" y="155"/>
                </a:lnTo>
                <a:lnTo>
                  <a:pt x="168" y="152"/>
                </a:lnTo>
                <a:lnTo>
                  <a:pt x="158" y="144"/>
                </a:lnTo>
                <a:lnTo>
                  <a:pt x="150" y="134"/>
                </a:lnTo>
                <a:lnTo>
                  <a:pt x="144" y="135"/>
                </a:lnTo>
                <a:lnTo>
                  <a:pt x="134" y="135"/>
                </a:lnTo>
                <a:lnTo>
                  <a:pt x="126" y="128"/>
                </a:lnTo>
                <a:lnTo>
                  <a:pt x="120" y="125"/>
                </a:lnTo>
                <a:lnTo>
                  <a:pt x="111" y="128"/>
                </a:lnTo>
                <a:lnTo>
                  <a:pt x="99" y="119"/>
                </a:lnTo>
                <a:lnTo>
                  <a:pt x="114" y="107"/>
                </a:lnTo>
                <a:lnTo>
                  <a:pt x="129" y="101"/>
                </a:lnTo>
                <a:lnTo>
                  <a:pt x="128" y="84"/>
                </a:lnTo>
                <a:lnTo>
                  <a:pt x="125" y="71"/>
                </a:lnTo>
                <a:lnTo>
                  <a:pt x="120" y="60"/>
                </a:lnTo>
                <a:lnTo>
                  <a:pt x="116" y="50"/>
                </a:lnTo>
                <a:lnTo>
                  <a:pt x="110" y="38"/>
                </a:lnTo>
                <a:lnTo>
                  <a:pt x="111" y="27"/>
                </a:lnTo>
                <a:lnTo>
                  <a:pt x="99" y="17"/>
                </a:lnTo>
                <a:lnTo>
                  <a:pt x="90" y="8"/>
                </a:lnTo>
                <a:lnTo>
                  <a:pt x="72" y="0"/>
                </a:lnTo>
                <a:lnTo>
                  <a:pt x="66" y="8"/>
                </a:lnTo>
                <a:lnTo>
                  <a:pt x="53" y="11"/>
                </a:lnTo>
                <a:lnTo>
                  <a:pt x="44" y="26"/>
                </a:lnTo>
                <a:lnTo>
                  <a:pt x="33" y="36"/>
                </a:lnTo>
                <a:lnTo>
                  <a:pt x="23" y="47"/>
                </a:lnTo>
                <a:lnTo>
                  <a:pt x="9" y="57"/>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80" name="Ancash1">
            <a:extLst>
              <a:ext uri="{FF2B5EF4-FFF2-40B4-BE49-F238E27FC236}">
                <a16:creationId xmlns:a16="http://schemas.microsoft.com/office/drawing/2014/main" id="{1B431E8C-F655-48D2-AB57-1E0008181B09}"/>
              </a:ext>
            </a:extLst>
          </p:cNvPr>
          <p:cNvSpPr>
            <a:spLocks/>
          </p:cNvSpPr>
          <p:nvPr/>
        </p:nvSpPr>
        <p:spPr bwMode="auto">
          <a:xfrm>
            <a:off x="8694543" y="3270291"/>
            <a:ext cx="650868" cy="848847"/>
          </a:xfrm>
          <a:custGeom>
            <a:avLst/>
            <a:gdLst>
              <a:gd name="T0" fmla="*/ 2147483647 w 587"/>
              <a:gd name="T1" fmla="*/ 2147483647 h 841"/>
              <a:gd name="T2" fmla="*/ 2147483647 w 587"/>
              <a:gd name="T3" fmla="*/ 2147483647 h 841"/>
              <a:gd name="T4" fmla="*/ 2147483647 w 587"/>
              <a:gd name="T5" fmla="*/ 2147483647 h 841"/>
              <a:gd name="T6" fmla="*/ 2147483647 w 587"/>
              <a:gd name="T7" fmla="*/ 2147483647 h 841"/>
              <a:gd name="T8" fmla="*/ 2147483647 w 587"/>
              <a:gd name="T9" fmla="*/ 2147483647 h 841"/>
              <a:gd name="T10" fmla="*/ 2147483647 w 587"/>
              <a:gd name="T11" fmla="*/ 2147483647 h 841"/>
              <a:gd name="T12" fmla="*/ 2147483647 w 587"/>
              <a:gd name="T13" fmla="*/ 2147483647 h 841"/>
              <a:gd name="T14" fmla="*/ 2147483647 w 587"/>
              <a:gd name="T15" fmla="*/ 2147483647 h 841"/>
              <a:gd name="T16" fmla="*/ 2147483647 w 587"/>
              <a:gd name="T17" fmla="*/ 2147483647 h 841"/>
              <a:gd name="T18" fmla="*/ 2147483647 w 587"/>
              <a:gd name="T19" fmla="*/ 2147483647 h 841"/>
              <a:gd name="T20" fmla="*/ 2147483647 w 587"/>
              <a:gd name="T21" fmla="*/ 2147483647 h 841"/>
              <a:gd name="T22" fmla="*/ 2147483647 w 587"/>
              <a:gd name="T23" fmla="*/ 2147483647 h 841"/>
              <a:gd name="T24" fmla="*/ 2147483647 w 587"/>
              <a:gd name="T25" fmla="*/ 2147483647 h 841"/>
              <a:gd name="T26" fmla="*/ 2147483647 w 587"/>
              <a:gd name="T27" fmla="*/ 2147483647 h 841"/>
              <a:gd name="T28" fmla="*/ 2147483647 w 587"/>
              <a:gd name="T29" fmla="*/ 2147483647 h 841"/>
              <a:gd name="T30" fmla="*/ 2147483647 w 587"/>
              <a:gd name="T31" fmla="*/ 2147483647 h 841"/>
              <a:gd name="T32" fmla="*/ 2147483647 w 587"/>
              <a:gd name="T33" fmla="*/ 2147483647 h 841"/>
              <a:gd name="T34" fmla="*/ 2147483647 w 587"/>
              <a:gd name="T35" fmla="*/ 2147483647 h 841"/>
              <a:gd name="T36" fmla="*/ 2147483647 w 587"/>
              <a:gd name="T37" fmla="*/ 2147483647 h 841"/>
              <a:gd name="T38" fmla="*/ 2147483647 w 587"/>
              <a:gd name="T39" fmla="*/ 2147483647 h 841"/>
              <a:gd name="T40" fmla="*/ 2147483647 w 587"/>
              <a:gd name="T41" fmla="*/ 2147483647 h 841"/>
              <a:gd name="T42" fmla="*/ 2147483647 w 587"/>
              <a:gd name="T43" fmla="*/ 2147483647 h 841"/>
              <a:gd name="T44" fmla="*/ 2147483647 w 587"/>
              <a:gd name="T45" fmla="*/ 2147483647 h 841"/>
              <a:gd name="T46" fmla="*/ 2147483647 w 587"/>
              <a:gd name="T47" fmla="*/ 2147483647 h 841"/>
              <a:gd name="T48" fmla="*/ 2147483647 w 587"/>
              <a:gd name="T49" fmla="*/ 2147483647 h 841"/>
              <a:gd name="T50" fmla="*/ 2147483647 w 587"/>
              <a:gd name="T51" fmla="*/ 2147483647 h 841"/>
              <a:gd name="T52" fmla="*/ 2147483647 w 587"/>
              <a:gd name="T53" fmla="*/ 2147483647 h 841"/>
              <a:gd name="T54" fmla="*/ 2147483647 w 587"/>
              <a:gd name="T55" fmla="*/ 2147483647 h 841"/>
              <a:gd name="T56" fmla="*/ 2147483647 w 587"/>
              <a:gd name="T57" fmla="*/ 2147483647 h 841"/>
              <a:gd name="T58" fmla="*/ 2147483647 w 587"/>
              <a:gd name="T59" fmla="*/ 2147483647 h 841"/>
              <a:gd name="T60" fmla="*/ 2147483647 w 587"/>
              <a:gd name="T61" fmla="*/ 2147483647 h 841"/>
              <a:gd name="T62" fmla="*/ 2147483647 w 587"/>
              <a:gd name="T63" fmla="*/ 2147483647 h 841"/>
              <a:gd name="T64" fmla="*/ 2147483647 w 587"/>
              <a:gd name="T65" fmla="*/ 2147483647 h 841"/>
              <a:gd name="T66" fmla="*/ 2147483647 w 587"/>
              <a:gd name="T67" fmla="*/ 2147483647 h 841"/>
              <a:gd name="T68" fmla="*/ 2147483647 w 587"/>
              <a:gd name="T69" fmla="*/ 2147483647 h 841"/>
              <a:gd name="T70" fmla="*/ 2147483647 w 587"/>
              <a:gd name="T71" fmla="*/ 2147483647 h 841"/>
              <a:gd name="T72" fmla="*/ 2147483647 w 587"/>
              <a:gd name="T73" fmla="*/ 2147483647 h 841"/>
              <a:gd name="T74" fmla="*/ 2147483647 w 587"/>
              <a:gd name="T75" fmla="*/ 2147483647 h 841"/>
              <a:gd name="T76" fmla="*/ 2147483647 w 587"/>
              <a:gd name="T77" fmla="*/ 2147483647 h 841"/>
              <a:gd name="T78" fmla="*/ 2147483647 w 587"/>
              <a:gd name="T79" fmla="*/ 2147483647 h 841"/>
              <a:gd name="T80" fmla="*/ 2147483647 w 587"/>
              <a:gd name="T81" fmla="*/ 2147483647 h 841"/>
              <a:gd name="T82" fmla="*/ 2147483647 w 587"/>
              <a:gd name="T83" fmla="*/ 2147483647 h 841"/>
              <a:gd name="T84" fmla="*/ 2147483647 w 587"/>
              <a:gd name="T85" fmla="*/ 2147483647 h 841"/>
              <a:gd name="T86" fmla="*/ 2147483647 w 587"/>
              <a:gd name="T87" fmla="*/ 2147483647 h 841"/>
              <a:gd name="T88" fmla="*/ 2147483647 w 587"/>
              <a:gd name="T89" fmla="*/ 2147483647 h 841"/>
              <a:gd name="T90" fmla="*/ 2147483647 w 587"/>
              <a:gd name="T91" fmla="*/ 2147483647 h 841"/>
              <a:gd name="T92" fmla="*/ 2147483647 w 587"/>
              <a:gd name="T93" fmla="*/ 2147483647 h 841"/>
              <a:gd name="T94" fmla="*/ 2147483647 w 587"/>
              <a:gd name="T95" fmla="*/ 2147483647 h 841"/>
              <a:gd name="T96" fmla="*/ 2147483647 w 587"/>
              <a:gd name="T97" fmla="*/ 2147483647 h 841"/>
              <a:gd name="T98" fmla="*/ 2147483647 w 587"/>
              <a:gd name="T99" fmla="*/ 2147483647 h 841"/>
              <a:gd name="T100" fmla="*/ 2147483647 w 587"/>
              <a:gd name="T101" fmla="*/ 2147483647 h 841"/>
              <a:gd name="T102" fmla="*/ 2147483647 w 587"/>
              <a:gd name="T103" fmla="*/ 2147483647 h 841"/>
              <a:gd name="T104" fmla="*/ 2147483647 w 587"/>
              <a:gd name="T105" fmla="*/ 2147483647 h 841"/>
              <a:gd name="T106" fmla="*/ 2147483647 w 587"/>
              <a:gd name="T107" fmla="*/ 2147483647 h 841"/>
              <a:gd name="T108" fmla="*/ 2147483647 w 587"/>
              <a:gd name="T109" fmla="*/ 2147483647 h 841"/>
              <a:gd name="T110" fmla="*/ 2147483647 w 587"/>
              <a:gd name="T111" fmla="*/ 2147483647 h 841"/>
              <a:gd name="T112" fmla="*/ 2147483647 w 587"/>
              <a:gd name="T113" fmla="*/ 2147483647 h 841"/>
              <a:gd name="T114" fmla="*/ 2147483647 w 587"/>
              <a:gd name="T115" fmla="*/ 2147483647 h 841"/>
              <a:gd name="T116" fmla="*/ 2147483647 w 587"/>
              <a:gd name="T117" fmla="*/ 2147483647 h 841"/>
              <a:gd name="T118" fmla="*/ 2147483647 w 587"/>
              <a:gd name="T119" fmla="*/ 2147483647 h 841"/>
              <a:gd name="T120" fmla="*/ 2147483647 w 587"/>
              <a:gd name="T121" fmla="*/ 2147483647 h 841"/>
              <a:gd name="T122" fmla="*/ 2147483647 w 587"/>
              <a:gd name="T123" fmla="*/ 2147483647 h 841"/>
              <a:gd name="T124" fmla="*/ 2147483647 w 587"/>
              <a:gd name="T125" fmla="*/ 2147483647 h 8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7"/>
              <a:gd name="T190" fmla="*/ 0 h 841"/>
              <a:gd name="T191" fmla="*/ 587 w 587"/>
              <a:gd name="T192" fmla="*/ 841 h 8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7" h="841">
                <a:moveTo>
                  <a:pt x="6" y="304"/>
                </a:moveTo>
                <a:lnTo>
                  <a:pt x="5" y="312"/>
                </a:lnTo>
                <a:lnTo>
                  <a:pt x="12" y="315"/>
                </a:lnTo>
                <a:lnTo>
                  <a:pt x="20" y="319"/>
                </a:lnTo>
                <a:lnTo>
                  <a:pt x="26" y="328"/>
                </a:lnTo>
                <a:lnTo>
                  <a:pt x="23" y="337"/>
                </a:lnTo>
                <a:lnTo>
                  <a:pt x="9" y="337"/>
                </a:lnTo>
                <a:lnTo>
                  <a:pt x="8" y="348"/>
                </a:lnTo>
                <a:lnTo>
                  <a:pt x="17" y="354"/>
                </a:lnTo>
                <a:lnTo>
                  <a:pt x="24" y="364"/>
                </a:lnTo>
                <a:lnTo>
                  <a:pt x="26" y="357"/>
                </a:lnTo>
                <a:lnTo>
                  <a:pt x="27" y="346"/>
                </a:lnTo>
                <a:lnTo>
                  <a:pt x="35" y="346"/>
                </a:lnTo>
                <a:lnTo>
                  <a:pt x="42" y="349"/>
                </a:lnTo>
                <a:lnTo>
                  <a:pt x="48" y="355"/>
                </a:lnTo>
                <a:lnTo>
                  <a:pt x="50" y="366"/>
                </a:lnTo>
                <a:lnTo>
                  <a:pt x="42" y="370"/>
                </a:lnTo>
                <a:lnTo>
                  <a:pt x="38" y="378"/>
                </a:lnTo>
                <a:lnTo>
                  <a:pt x="45" y="384"/>
                </a:lnTo>
                <a:lnTo>
                  <a:pt x="50" y="396"/>
                </a:lnTo>
                <a:lnTo>
                  <a:pt x="56" y="390"/>
                </a:lnTo>
                <a:lnTo>
                  <a:pt x="62" y="394"/>
                </a:lnTo>
                <a:lnTo>
                  <a:pt x="71" y="399"/>
                </a:lnTo>
                <a:lnTo>
                  <a:pt x="66" y="408"/>
                </a:lnTo>
                <a:lnTo>
                  <a:pt x="63" y="420"/>
                </a:lnTo>
                <a:lnTo>
                  <a:pt x="69" y="423"/>
                </a:lnTo>
                <a:lnTo>
                  <a:pt x="77" y="424"/>
                </a:lnTo>
                <a:lnTo>
                  <a:pt x="75" y="435"/>
                </a:lnTo>
                <a:lnTo>
                  <a:pt x="75" y="444"/>
                </a:lnTo>
                <a:lnTo>
                  <a:pt x="78" y="456"/>
                </a:lnTo>
                <a:lnTo>
                  <a:pt x="84" y="460"/>
                </a:lnTo>
                <a:lnTo>
                  <a:pt x="83" y="474"/>
                </a:lnTo>
                <a:lnTo>
                  <a:pt x="90" y="484"/>
                </a:lnTo>
                <a:lnTo>
                  <a:pt x="99" y="496"/>
                </a:lnTo>
                <a:lnTo>
                  <a:pt x="108" y="504"/>
                </a:lnTo>
                <a:lnTo>
                  <a:pt x="108" y="517"/>
                </a:lnTo>
                <a:lnTo>
                  <a:pt x="117" y="525"/>
                </a:lnTo>
                <a:lnTo>
                  <a:pt x="126" y="532"/>
                </a:lnTo>
                <a:lnTo>
                  <a:pt x="128" y="544"/>
                </a:lnTo>
                <a:lnTo>
                  <a:pt x="123" y="552"/>
                </a:lnTo>
                <a:lnTo>
                  <a:pt x="122" y="558"/>
                </a:lnTo>
                <a:lnTo>
                  <a:pt x="128" y="565"/>
                </a:lnTo>
                <a:lnTo>
                  <a:pt x="126" y="577"/>
                </a:lnTo>
                <a:lnTo>
                  <a:pt x="126" y="586"/>
                </a:lnTo>
                <a:lnTo>
                  <a:pt x="134" y="591"/>
                </a:lnTo>
                <a:lnTo>
                  <a:pt x="140" y="603"/>
                </a:lnTo>
                <a:lnTo>
                  <a:pt x="140" y="610"/>
                </a:lnTo>
                <a:lnTo>
                  <a:pt x="146" y="613"/>
                </a:lnTo>
                <a:lnTo>
                  <a:pt x="144" y="625"/>
                </a:lnTo>
                <a:lnTo>
                  <a:pt x="141" y="636"/>
                </a:lnTo>
                <a:lnTo>
                  <a:pt x="149" y="646"/>
                </a:lnTo>
                <a:lnTo>
                  <a:pt x="156" y="652"/>
                </a:lnTo>
                <a:lnTo>
                  <a:pt x="165" y="658"/>
                </a:lnTo>
                <a:lnTo>
                  <a:pt x="168" y="667"/>
                </a:lnTo>
                <a:lnTo>
                  <a:pt x="170" y="675"/>
                </a:lnTo>
                <a:lnTo>
                  <a:pt x="170" y="685"/>
                </a:lnTo>
                <a:lnTo>
                  <a:pt x="179" y="688"/>
                </a:lnTo>
                <a:lnTo>
                  <a:pt x="180" y="700"/>
                </a:lnTo>
                <a:lnTo>
                  <a:pt x="185" y="709"/>
                </a:lnTo>
                <a:lnTo>
                  <a:pt x="194" y="712"/>
                </a:lnTo>
                <a:lnTo>
                  <a:pt x="194" y="726"/>
                </a:lnTo>
                <a:lnTo>
                  <a:pt x="203" y="732"/>
                </a:lnTo>
                <a:lnTo>
                  <a:pt x="207" y="742"/>
                </a:lnTo>
                <a:lnTo>
                  <a:pt x="210" y="748"/>
                </a:lnTo>
                <a:lnTo>
                  <a:pt x="221" y="757"/>
                </a:lnTo>
                <a:lnTo>
                  <a:pt x="228" y="766"/>
                </a:lnTo>
                <a:lnTo>
                  <a:pt x="227" y="774"/>
                </a:lnTo>
                <a:lnTo>
                  <a:pt x="231" y="787"/>
                </a:lnTo>
                <a:lnTo>
                  <a:pt x="248" y="775"/>
                </a:lnTo>
                <a:lnTo>
                  <a:pt x="258" y="778"/>
                </a:lnTo>
                <a:lnTo>
                  <a:pt x="266" y="774"/>
                </a:lnTo>
                <a:lnTo>
                  <a:pt x="266" y="762"/>
                </a:lnTo>
                <a:lnTo>
                  <a:pt x="263" y="750"/>
                </a:lnTo>
                <a:lnTo>
                  <a:pt x="260" y="741"/>
                </a:lnTo>
                <a:lnTo>
                  <a:pt x="267" y="733"/>
                </a:lnTo>
                <a:lnTo>
                  <a:pt x="272" y="723"/>
                </a:lnTo>
                <a:lnTo>
                  <a:pt x="273" y="696"/>
                </a:lnTo>
                <a:lnTo>
                  <a:pt x="287" y="699"/>
                </a:lnTo>
                <a:lnTo>
                  <a:pt x="299" y="699"/>
                </a:lnTo>
                <a:lnTo>
                  <a:pt x="309" y="697"/>
                </a:lnTo>
                <a:lnTo>
                  <a:pt x="320" y="706"/>
                </a:lnTo>
                <a:lnTo>
                  <a:pt x="318" y="721"/>
                </a:lnTo>
                <a:lnTo>
                  <a:pt x="308" y="724"/>
                </a:lnTo>
                <a:lnTo>
                  <a:pt x="300" y="730"/>
                </a:lnTo>
                <a:lnTo>
                  <a:pt x="293" y="730"/>
                </a:lnTo>
                <a:lnTo>
                  <a:pt x="288" y="744"/>
                </a:lnTo>
                <a:lnTo>
                  <a:pt x="282" y="754"/>
                </a:lnTo>
                <a:lnTo>
                  <a:pt x="275" y="762"/>
                </a:lnTo>
                <a:lnTo>
                  <a:pt x="278" y="771"/>
                </a:lnTo>
                <a:lnTo>
                  <a:pt x="287" y="768"/>
                </a:lnTo>
                <a:lnTo>
                  <a:pt x="294" y="766"/>
                </a:lnTo>
                <a:lnTo>
                  <a:pt x="303" y="762"/>
                </a:lnTo>
                <a:lnTo>
                  <a:pt x="309" y="768"/>
                </a:lnTo>
                <a:lnTo>
                  <a:pt x="306" y="780"/>
                </a:lnTo>
                <a:lnTo>
                  <a:pt x="309" y="786"/>
                </a:lnTo>
                <a:lnTo>
                  <a:pt x="317" y="780"/>
                </a:lnTo>
                <a:lnTo>
                  <a:pt x="329" y="777"/>
                </a:lnTo>
                <a:lnTo>
                  <a:pt x="324" y="792"/>
                </a:lnTo>
                <a:lnTo>
                  <a:pt x="327" y="799"/>
                </a:lnTo>
                <a:lnTo>
                  <a:pt x="332" y="811"/>
                </a:lnTo>
                <a:lnTo>
                  <a:pt x="327" y="817"/>
                </a:lnTo>
                <a:lnTo>
                  <a:pt x="323" y="831"/>
                </a:lnTo>
                <a:lnTo>
                  <a:pt x="315" y="835"/>
                </a:lnTo>
                <a:lnTo>
                  <a:pt x="326" y="841"/>
                </a:lnTo>
                <a:lnTo>
                  <a:pt x="335" y="828"/>
                </a:lnTo>
                <a:lnTo>
                  <a:pt x="344" y="823"/>
                </a:lnTo>
                <a:lnTo>
                  <a:pt x="350" y="826"/>
                </a:lnTo>
                <a:lnTo>
                  <a:pt x="363" y="823"/>
                </a:lnTo>
                <a:lnTo>
                  <a:pt x="372" y="823"/>
                </a:lnTo>
                <a:lnTo>
                  <a:pt x="384" y="814"/>
                </a:lnTo>
                <a:lnTo>
                  <a:pt x="381" y="802"/>
                </a:lnTo>
                <a:lnTo>
                  <a:pt x="392" y="795"/>
                </a:lnTo>
                <a:lnTo>
                  <a:pt x="399" y="783"/>
                </a:lnTo>
                <a:lnTo>
                  <a:pt x="413" y="769"/>
                </a:lnTo>
                <a:lnTo>
                  <a:pt x="425" y="765"/>
                </a:lnTo>
                <a:lnTo>
                  <a:pt x="440" y="769"/>
                </a:lnTo>
                <a:lnTo>
                  <a:pt x="450" y="760"/>
                </a:lnTo>
                <a:lnTo>
                  <a:pt x="450" y="745"/>
                </a:lnTo>
                <a:lnTo>
                  <a:pt x="455" y="736"/>
                </a:lnTo>
                <a:lnTo>
                  <a:pt x="465" y="727"/>
                </a:lnTo>
                <a:lnTo>
                  <a:pt x="470" y="718"/>
                </a:lnTo>
                <a:lnTo>
                  <a:pt x="474" y="708"/>
                </a:lnTo>
                <a:lnTo>
                  <a:pt x="485" y="703"/>
                </a:lnTo>
                <a:lnTo>
                  <a:pt x="492" y="703"/>
                </a:lnTo>
                <a:lnTo>
                  <a:pt x="501" y="694"/>
                </a:lnTo>
                <a:lnTo>
                  <a:pt x="503" y="685"/>
                </a:lnTo>
                <a:lnTo>
                  <a:pt x="510" y="688"/>
                </a:lnTo>
                <a:lnTo>
                  <a:pt x="522" y="687"/>
                </a:lnTo>
                <a:lnTo>
                  <a:pt x="536" y="679"/>
                </a:lnTo>
                <a:lnTo>
                  <a:pt x="530" y="669"/>
                </a:lnTo>
                <a:lnTo>
                  <a:pt x="531" y="649"/>
                </a:lnTo>
                <a:lnTo>
                  <a:pt x="531" y="634"/>
                </a:lnTo>
                <a:lnTo>
                  <a:pt x="545" y="628"/>
                </a:lnTo>
                <a:lnTo>
                  <a:pt x="552" y="625"/>
                </a:lnTo>
                <a:lnTo>
                  <a:pt x="561" y="624"/>
                </a:lnTo>
                <a:lnTo>
                  <a:pt x="563" y="612"/>
                </a:lnTo>
                <a:lnTo>
                  <a:pt x="558" y="598"/>
                </a:lnTo>
                <a:lnTo>
                  <a:pt x="560" y="586"/>
                </a:lnTo>
                <a:lnTo>
                  <a:pt x="551" y="579"/>
                </a:lnTo>
                <a:lnTo>
                  <a:pt x="551" y="570"/>
                </a:lnTo>
                <a:lnTo>
                  <a:pt x="548" y="561"/>
                </a:lnTo>
                <a:lnTo>
                  <a:pt x="540" y="561"/>
                </a:lnTo>
                <a:lnTo>
                  <a:pt x="543" y="549"/>
                </a:lnTo>
                <a:lnTo>
                  <a:pt x="536" y="546"/>
                </a:lnTo>
                <a:lnTo>
                  <a:pt x="536" y="535"/>
                </a:lnTo>
                <a:lnTo>
                  <a:pt x="533" y="522"/>
                </a:lnTo>
                <a:lnTo>
                  <a:pt x="524" y="516"/>
                </a:lnTo>
                <a:lnTo>
                  <a:pt x="521" y="507"/>
                </a:lnTo>
                <a:lnTo>
                  <a:pt x="510" y="510"/>
                </a:lnTo>
                <a:lnTo>
                  <a:pt x="509" y="520"/>
                </a:lnTo>
                <a:lnTo>
                  <a:pt x="500" y="508"/>
                </a:lnTo>
                <a:lnTo>
                  <a:pt x="491" y="495"/>
                </a:lnTo>
                <a:lnTo>
                  <a:pt x="486" y="486"/>
                </a:lnTo>
                <a:lnTo>
                  <a:pt x="497" y="480"/>
                </a:lnTo>
                <a:lnTo>
                  <a:pt x="506" y="478"/>
                </a:lnTo>
                <a:lnTo>
                  <a:pt x="509" y="465"/>
                </a:lnTo>
                <a:lnTo>
                  <a:pt x="518" y="463"/>
                </a:lnTo>
                <a:lnTo>
                  <a:pt x="522" y="453"/>
                </a:lnTo>
                <a:lnTo>
                  <a:pt x="519" y="441"/>
                </a:lnTo>
                <a:lnTo>
                  <a:pt x="519" y="430"/>
                </a:lnTo>
                <a:lnTo>
                  <a:pt x="527" y="429"/>
                </a:lnTo>
                <a:lnTo>
                  <a:pt x="524" y="418"/>
                </a:lnTo>
                <a:lnTo>
                  <a:pt x="527" y="409"/>
                </a:lnTo>
                <a:lnTo>
                  <a:pt x="534" y="399"/>
                </a:lnTo>
                <a:lnTo>
                  <a:pt x="542" y="388"/>
                </a:lnTo>
                <a:lnTo>
                  <a:pt x="546" y="378"/>
                </a:lnTo>
                <a:lnTo>
                  <a:pt x="554" y="373"/>
                </a:lnTo>
                <a:lnTo>
                  <a:pt x="558" y="384"/>
                </a:lnTo>
                <a:lnTo>
                  <a:pt x="563" y="393"/>
                </a:lnTo>
                <a:lnTo>
                  <a:pt x="570" y="400"/>
                </a:lnTo>
                <a:lnTo>
                  <a:pt x="576" y="405"/>
                </a:lnTo>
                <a:lnTo>
                  <a:pt x="584" y="393"/>
                </a:lnTo>
                <a:lnTo>
                  <a:pt x="584" y="379"/>
                </a:lnTo>
                <a:lnTo>
                  <a:pt x="587" y="372"/>
                </a:lnTo>
                <a:lnTo>
                  <a:pt x="585" y="360"/>
                </a:lnTo>
                <a:lnTo>
                  <a:pt x="582" y="351"/>
                </a:lnTo>
                <a:lnTo>
                  <a:pt x="572" y="340"/>
                </a:lnTo>
                <a:lnTo>
                  <a:pt x="566" y="331"/>
                </a:lnTo>
                <a:lnTo>
                  <a:pt x="555" y="330"/>
                </a:lnTo>
                <a:lnTo>
                  <a:pt x="540" y="325"/>
                </a:lnTo>
                <a:lnTo>
                  <a:pt x="533" y="313"/>
                </a:lnTo>
                <a:lnTo>
                  <a:pt x="522" y="310"/>
                </a:lnTo>
                <a:lnTo>
                  <a:pt x="512" y="307"/>
                </a:lnTo>
                <a:lnTo>
                  <a:pt x="500" y="300"/>
                </a:lnTo>
                <a:lnTo>
                  <a:pt x="485" y="288"/>
                </a:lnTo>
                <a:lnTo>
                  <a:pt x="474" y="282"/>
                </a:lnTo>
                <a:lnTo>
                  <a:pt x="462" y="270"/>
                </a:lnTo>
                <a:lnTo>
                  <a:pt x="453" y="255"/>
                </a:lnTo>
                <a:lnTo>
                  <a:pt x="447" y="238"/>
                </a:lnTo>
                <a:lnTo>
                  <a:pt x="438" y="231"/>
                </a:lnTo>
                <a:lnTo>
                  <a:pt x="438" y="220"/>
                </a:lnTo>
                <a:lnTo>
                  <a:pt x="429" y="207"/>
                </a:lnTo>
                <a:lnTo>
                  <a:pt x="428" y="192"/>
                </a:lnTo>
                <a:lnTo>
                  <a:pt x="411" y="177"/>
                </a:lnTo>
                <a:lnTo>
                  <a:pt x="415" y="168"/>
                </a:lnTo>
                <a:lnTo>
                  <a:pt x="414" y="156"/>
                </a:lnTo>
                <a:lnTo>
                  <a:pt x="404" y="147"/>
                </a:lnTo>
                <a:lnTo>
                  <a:pt x="395" y="141"/>
                </a:lnTo>
                <a:lnTo>
                  <a:pt x="389" y="138"/>
                </a:lnTo>
                <a:lnTo>
                  <a:pt x="381" y="135"/>
                </a:lnTo>
                <a:lnTo>
                  <a:pt x="383" y="123"/>
                </a:lnTo>
                <a:lnTo>
                  <a:pt x="372" y="117"/>
                </a:lnTo>
                <a:lnTo>
                  <a:pt x="368" y="106"/>
                </a:lnTo>
                <a:lnTo>
                  <a:pt x="363" y="90"/>
                </a:lnTo>
                <a:lnTo>
                  <a:pt x="357" y="78"/>
                </a:lnTo>
                <a:lnTo>
                  <a:pt x="354" y="69"/>
                </a:lnTo>
                <a:lnTo>
                  <a:pt x="341" y="58"/>
                </a:lnTo>
                <a:lnTo>
                  <a:pt x="327" y="57"/>
                </a:lnTo>
                <a:lnTo>
                  <a:pt x="330" y="46"/>
                </a:lnTo>
                <a:lnTo>
                  <a:pt x="330" y="39"/>
                </a:lnTo>
                <a:lnTo>
                  <a:pt x="321" y="30"/>
                </a:lnTo>
                <a:lnTo>
                  <a:pt x="311" y="21"/>
                </a:lnTo>
                <a:lnTo>
                  <a:pt x="317" y="10"/>
                </a:lnTo>
                <a:lnTo>
                  <a:pt x="300" y="0"/>
                </a:lnTo>
                <a:lnTo>
                  <a:pt x="287" y="6"/>
                </a:lnTo>
                <a:lnTo>
                  <a:pt x="278" y="7"/>
                </a:lnTo>
                <a:lnTo>
                  <a:pt x="269" y="10"/>
                </a:lnTo>
                <a:lnTo>
                  <a:pt x="257" y="0"/>
                </a:lnTo>
                <a:lnTo>
                  <a:pt x="251" y="13"/>
                </a:lnTo>
                <a:lnTo>
                  <a:pt x="239" y="4"/>
                </a:lnTo>
                <a:lnTo>
                  <a:pt x="228" y="9"/>
                </a:lnTo>
                <a:lnTo>
                  <a:pt x="225" y="19"/>
                </a:lnTo>
                <a:lnTo>
                  <a:pt x="218" y="28"/>
                </a:lnTo>
                <a:lnTo>
                  <a:pt x="219" y="40"/>
                </a:lnTo>
                <a:lnTo>
                  <a:pt x="215" y="48"/>
                </a:lnTo>
                <a:lnTo>
                  <a:pt x="203" y="51"/>
                </a:lnTo>
                <a:lnTo>
                  <a:pt x="192" y="52"/>
                </a:lnTo>
                <a:lnTo>
                  <a:pt x="186" y="67"/>
                </a:lnTo>
                <a:lnTo>
                  <a:pt x="174" y="69"/>
                </a:lnTo>
                <a:lnTo>
                  <a:pt x="165" y="79"/>
                </a:lnTo>
                <a:lnTo>
                  <a:pt x="156" y="85"/>
                </a:lnTo>
                <a:lnTo>
                  <a:pt x="159" y="94"/>
                </a:lnTo>
                <a:lnTo>
                  <a:pt x="153" y="103"/>
                </a:lnTo>
                <a:lnTo>
                  <a:pt x="155" y="115"/>
                </a:lnTo>
                <a:lnTo>
                  <a:pt x="149" y="132"/>
                </a:lnTo>
                <a:lnTo>
                  <a:pt x="138" y="142"/>
                </a:lnTo>
                <a:lnTo>
                  <a:pt x="134" y="157"/>
                </a:lnTo>
                <a:lnTo>
                  <a:pt x="138" y="174"/>
                </a:lnTo>
                <a:lnTo>
                  <a:pt x="128" y="183"/>
                </a:lnTo>
                <a:lnTo>
                  <a:pt x="123" y="189"/>
                </a:lnTo>
                <a:lnTo>
                  <a:pt x="110" y="189"/>
                </a:lnTo>
                <a:lnTo>
                  <a:pt x="95" y="189"/>
                </a:lnTo>
                <a:lnTo>
                  <a:pt x="83" y="192"/>
                </a:lnTo>
                <a:lnTo>
                  <a:pt x="75" y="201"/>
                </a:lnTo>
                <a:lnTo>
                  <a:pt x="52" y="213"/>
                </a:lnTo>
                <a:lnTo>
                  <a:pt x="42" y="214"/>
                </a:lnTo>
                <a:lnTo>
                  <a:pt x="30" y="219"/>
                </a:lnTo>
                <a:lnTo>
                  <a:pt x="21" y="229"/>
                </a:lnTo>
                <a:lnTo>
                  <a:pt x="18" y="243"/>
                </a:lnTo>
                <a:lnTo>
                  <a:pt x="20" y="253"/>
                </a:lnTo>
                <a:lnTo>
                  <a:pt x="20" y="264"/>
                </a:lnTo>
                <a:lnTo>
                  <a:pt x="17" y="274"/>
                </a:lnTo>
                <a:lnTo>
                  <a:pt x="8" y="283"/>
                </a:lnTo>
                <a:lnTo>
                  <a:pt x="0" y="291"/>
                </a:lnTo>
                <a:lnTo>
                  <a:pt x="6" y="304"/>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81" name="Lima1">
            <a:extLst>
              <a:ext uri="{FF2B5EF4-FFF2-40B4-BE49-F238E27FC236}">
                <a16:creationId xmlns:a16="http://schemas.microsoft.com/office/drawing/2014/main" id="{EA0ECBE4-C196-41B1-87A2-FD185ED27721}"/>
              </a:ext>
            </a:extLst>
          </p:cNvPr>
          <p:cNvSpPr>
            <a:spLocks/>
          </p:cNvSpPr>
          <p:nvPr/>
        </p:nvSpPr>
        <p:spPr bwMode="auto">
          <a:xfrm>
            <a:off x="8956222" y="3957646"/>
            <a:ext cx="806099" cy="944734"/>
          </a:xfrm>
          <a:custGeom>
            <a:avLst/>
            <a:gdLst>
              <a:gd name="T0" fmla="*/ 2147483647 w 727"/>
              <a:gd name="T1" fmla="*/ 2147483647 h 936"/>
              <a:gd name="T2" fmla="*/ 2147483647 w 727"/>
              <a:gd name="T3" fmla="*/ 2147483647 h 936"/>
              <a:gd name="T4" fmla="*/ 2147483647 w 727"/>
              <a:gd name="T5" fmla="*/ 2147483647 h 936"/>
              <a:gd name="T6" fmla="*/ 2147483647 w 727"/>
              <a:gd name="T7" fmla="*/ 2147483647 h 936"/>
              <a:gd name="T8" fmla="*/ 2147483647 w 727"/>
              <a:gd name="T9" fmla="*/ 2147483647 h 936"/>
              <a:gd name="T10" fmla="*/ 2147483647 w 727"/>
              <a:gd name="T11" fmla="*/ 2147483647 h 936"/>
              <a:gd name="T12" fmla="*/ 2147483647 w 727"/>
              <a:gd name="T13" fmla="*/ 2147483647 h 936"/>
              <a:gd name="T14" fmla="*/ 2147483647 w 727"/>
              <a:gd name="T15" fmla="*/ 2147483647 h 936"/>
              <a:gd name="T16" fmla="*/ 2147483647 w 727"/>
              <a:gd name="T17" fmla="*/ 2147483647 h 936"/>
              <a:gd name="T18" fmla="*/ 2147483647 w 727"/>
              <a:gd name="T19" fmla="*/ 2147483647 h 936"/>
              <a:gd name="T20" fmla="*/ 2147483647 w 727"/>
              <a:gd name="T21" fmla="*/ 2147483647 h 936"/>
              <a:gd name="T22" fmla="*/ 2147483647 w 727"/>
              <a:gd name="T23" fmla="*/ 2147483647 h 936"/>
              <a:gd name="T24" fmla="*/ 2147483647 w 727"/>
              <a:gd name="T25" fmla="*/ 2147483647 h 936"/>
              <a:gd name="T26" fmla="*/ 2147483647 w 727"/>
              <a:gd name="T27" fmla="*/ 2147483647 h 936"/>
              <a:gd name="T28" fmla="*/ 2147483647 w 727"/>
              <a:gd name="T29" fmla="*/ 2147483647 h 936"/>
              <a:gd name="T30" fmla="*/ 2147483647 w 727"/>
              <a:gd name="T31" fmla="*/ 2147483647 h 936"/>
              <a:gd name="T32" fmla="*/ 2147483647 w 727"/>
              <a:gd name="T33" fmla="*/ 2147483647 h 936"/>
              <a:gd name="T34" fmla="*/ 2147483647 w 727"/>
              <a:gd name="T35" fmla="*/ 2147483647 h 936"/>
              <a:gd name="T36" fmla="*/ 2147483647 w 727"/>
              <a:gd name="T37" fmla="*/ 2147483647 h 936"/>
              <a:gd name="T38" fmla="*/ 2147483647 w 727"/>
              <a:gd name="T39" fmla="*/ 2147483647 h 936"/>
              <a:gd name="T40" fmla="*/ 2147483647 w 727"/>
              <a:gd name="T41" fmla="*/ 2147483647 h 936"/>
              <a:gd name="T42" fmla="*/ 2147483647 w 727"/>
              <a:gd name="T43" fmla="*/ 2147483647 h 936"/>
              <a:gd name="T44" fmla="*/ 2147483647 w 727"/>
              <a:gd name="T45" fmla="*/ 2147483647 h 936"/>
              <a:gd name="T46" fmla="*/ 2147483647 w 727"/>
              <a:gd name="T47" fmla="*/ 2147483647 h 936"/>
              <a:gd name="T48" fmla="*/ 2147483647 w 727"/>
              <a:gd name="T49" fmla="*/ 2147483647 h 936"/>
              <a:gd name="T50" fmla="*/ 2147483647 w 727"/>
              <a:gd name="T51" fmla="*/ 2147483647 h 936"/>
              <a:gd name="T52" fmla="*/ 2147483647 w 727"/>
              <a:gd name="T53" fmla="*/ 2147483647 h 936"/>
              <a:gd name="T54" fmla="*/ 2147483647 w 727"/>
              <a:gd name="T55" fmla="*/ 2147483647 h 936"/>
              <a:gd name="T56" fmla="*/ 2147483647 w 727"/>
              <a:gd name="T57" fmla="*/ 2147483647 h 936"/>
              <a:gd name="T58" fmla="*/ 2147483647 w 727"/>
              <a:gd name="T59" fmla="*/ 2147483647 h 936"/>
              <a:gd name="T60" fmla="*/ 2147483647 w 727"/>
              <a:gd name="T61" fmla="*/ 2147483647 h 936"/>
              <a:gd name="T62" fmla="*/ 2147483647 w 727"/>
              <a:gd name="T63" fmla="*/ 2147483647 h 936"/>
              <a:gd name="T64" fmla="*/ 2147483647 w 727"/>
              <a:gd name="T65" fmla="*/ 2147483647 h 936"/>
              <a:gd name="T66" fmla="*/ 2147483647 w 727"/>
              <a:gd name="T67" fmla="*/ 2147483647 h 936"/>
              <a:gd name="T68" fmla="*/ 2147483647 w 727"/>
              <a:gd name="T69" fmla="*/ 2147483647 h 936"/>
              <a:gd name="T70" fmla="*/ 2147483647 w 727"/>
              <a:gd name="T71" fmla="*/ 2147483647 h 936"/>
              <a:gd name="T72" fmla="*/ 2147483647 w 727"/>
              <a:gd name="T73" fmla="*/ 2147483647 h 936"/>
              <a:gd name="T74" fmla="*/ 2147483647 w 727"/>
              <a:gd name="T75" fmla="*/ 2147483647 h 936"/>
              <a:gd name="T76" fmla="*/ 2147483647 w 727"/>
              <a:gd name="T77" fmla="*/ 2147483647 h 936"/>
              <a:gd name="T78" fmla="*/ 2147483647 w 727"/>
              <a:gd name="T79" fmla="*/ 2147483647 h 936"/>
              <a:gd name="T80" fmla="*/ 0 w 727"/>
              <a:gd name="T81" fmla="*/ 2147483647 h 936"/>
              <a:gd name="T82" fmla="*/ 2147483647 w 727"/>
              <a:gd name="T83" fmla="*/ 2147483647 h 936"/>
              <a:gd name="T84" fmla="*/ 2147483647 w 727"/>
              <a:gd name="T85" fmla="*/ 2147483647 h 936"/>
              <a:gd name="T86" fmla="*/ 2147483647 w 727"/>
              <a:gd name="T87" fmla="*/ 2147483647 h 936"/>
              <a:gd name="T88" fmla="*/ 2147483647 w 727"/>
              <a:gd name="T89" fmla="*/ 2147483647 h 936"/>
              <a:gd name="T90" fmla="*/ 2147483647 w 727"/>
              <a:gd name="T91" fmla="*/ 2147483647 h 936"/>
              <a:gd name="T92" fmla="*/ 2147483647 w 727"/>
              <a:gd name="T93" fmla="*/ 2147483647 h 936"/>
              <a:gd name="T94" fmla="*/ 2147483647 w 727"/>
              <a:gd name="T95" fmla="*/ 2147483647 h 936"/>
              <a:gd name="T96" fmla="*/ 2147483647 w 727"/>
              <a:gd name="T97" fmla="*/ 2147483647 h 936"/>
              <a:gd name="T98" fmla="*/ 2147483647 w 727"/>
              <a:gd name="T99" fmla="*/ 2147483647 h 936"/>
              <a:gd name="T100" fmla="*/ 2147483647 w 727"/>
              <a:gd name="T101" fmla="*/ 2147483647 h 936"/>
              <a:gd name="T102" fmla="*/ 2147483647 w 727"/>
              <a:gd name="T103" fmla="*/ 2147483647 h 9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7"/>
              <a:gd name="T157" fmla="*/ 0 h 936"/>
              <a:gd name="T158" fmla="*/ 727 w 727"/>
              <a:gd name="T159" fmla="*/ 936 h 9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7" h="936">
                <a:moveTo>
                  <a:pt x="297" y="0"/>
                </a:moveTo>
                <a:lnTo>
                  <a:pt x="306" y="15"/>
                </a:lnTo>
                <a:lnTo>
                  <a:pt x="309" y="28"/>
                </a:lnTo>
                <a:lnTo>
                  <a:pt x="319" y="34"/>
                </a:lnTo>
                <a:lnTo>
                  <a:pt x="328" y="39"/>
                </a:lnTo>
                <a:lnTo>
                  <a:pt x="330" y="48"/>
                </a:lnTo>
                <a:lnTo>
                  <a:pt x="340" y="60"/>
                </a:lnTo>
                <a:lnTo>
                  <a:pt x="351" y="64"/>
                </a:lnTo>
                <a:lnTo>
                  <a:pt x="352" y="75"/>
                </a:lnTo>
                <a:lnTo>
                  <a:pt x="358" y="84"/>
                </a:lnTo>
                <a:lnTo>
                  <a:pt x="360" y="99"/>
                </a:lnTo>
                <a:lnTo>
                  <a:pt x="367" y="103"/>
                </a:lnTo>
                <a:lnTo>
                  <a:pt x="370" y="114"/>
                </a:lnTo>
                <a:lnTo>
                  <a:pt x="369" y="127"/>
                </a:lnTo>
                <a:lnTo>
                  <a:pt x="375" y="142"/>
                </a:lnTo>
                <a:lnTo>
                  <a:pt x="384" y="153"/>
                </a:lnTo>
                <a:lnTo>
                  <a:pt x="385" y="162"/>
                </a:lnTo>
                <a:lnTo>
                  <a:pt x="394" y="169"/>
                </a:lnTo>
                <a:lnTo>
                  <a:pt x="396" y="183"/>
                </a:lnTo>
                <a:lnTo>
                  <a:pt x="396" y="193"/>
                </a:lnTo>
                <a:lnTo>
                  <a:pt x="400" y="201"/>
                </a:lnTo>
                <a:lnTo>
                  <a:pt x="399" y="210"/>
                </a:lnTo>
                <a:lnTo>
                  <a:pt x="399" y="222"/>
                </a:lnTo>
                <a:lnTo>
                  <a:pt x="399" y="232"/>
                </a:lnTo>
                <a:lnTo>
                  <a:pt x="409" y="232"/>
                </a:lnTo>
                <a:lnTo>
                  <a:pt x="417" y="241"/>
                </a:lnTo>
                <a:lnTo>
                  <a:pt x="423" y="250"/>
                </a:lnTo>
                <a:lnTo>
                  <a:pt x="418" y="259"/>
                </a:lnTo>
                <a:lnTo>
                  <a:pt x="417" y="268"/>
                </a:lnTo>
                <a:lnTo>
                  <a:pt x="424" y="276"/>
                </a:lnTo>
                <a:lnTo>
                  <a:pt x="424" y="288"/>
                </a:lnTo>
                <a:lnTo>
                  <a:pt x="426" y="300"/>
                </a:lnTo>
                <a:lnTo>
                  <a:pt x="433" y="307"/>
                </a:lnTo>
                <a:lnTo>
                  <a:pt x="427" y="315"/>
                </a:lnTo>
                <a:lnTo>
                  <a:pt x="435" y="327"/>
                </a:lnTo>
                <a:lnTo>
                  <a:pt x="445" y="328"/>
                </a:lnTo>
                <a:lnTo>
                  <a:pt x="448" y="343"/>
                </a:lnTo>
                <a:lnTo>
                  <a:pt x="451" y="354"/>
                </a:lnTo>
                <a:lnTo>
                  <a:pt x="459" y="361"/>
                </a:lnTo>
                <a:lnTo>
                  <a:pt x="460" y="372"/>
                </a:lnTo>
                <a:lnTo>
                  <a:pt x="460" y="381"/>
                </a:lnTo>
                <a:lnTo>
                  <a:pt x="472" y="387"/>
                </a:lnTo>
                <a:lnTo>
                  <a:pt x="477" y="396"/>
                </a:lnTo>
                <a:lnTo>
                  <a:pt x="484" y="405"/>
                </a:lnTo>
                <a:lnTo>
                  <a:pt x="493" y="402"/>
                </a:lnTo>
                <a:lnTo>
                  <a:pt x="504" y="400"/>
                </a:lnTo>
                <a:lnTo>
                  <a:pt x="510" y="397"/>
                </a:lnTo>
                <a:lnTo>
                  <a:pt x="519" y="403"/>
                </a:lnTo>
                <a:lnTo>
                  <a:pt x="516" y="412"/>
                </a:lnTo>
                <a:lnTo>
                  <a:pt x="517" y="423"/>
                </a:lnTo>
                <a:lnTo>
                  <a:pt x="510" y="426"/>
                </a:lnTo>
                <a:lnTo>
                  <a:pt x="516" y="433"/>
                </a:lnTo>
                <a:lnTo>
                  <a:pt x="514" y="441"/>
                </a:lnTo>
                <a:lnTo>
                  <a:pt x="519" y="454"/>
                </a:lnTo>
                <a:lnTo>
                  <a:pt x="525" y="460"/>
                </a:lnTo>
                <a:lnTo>
                  <a:pt x="534" y="460"/>
                </a:lnTo>
                <a:lnTo>
                  <a:pt x="537" y="468"/>
                </a:lnTo>
                <a:lnTo>
                  <a:pt x="544" y="480"/>
                </a:lnTo>
                <a:lnTo>
                  <a:pt x="552" y="490"/>
                </a:lnTo>
                <a:lnTo>
                  <a:pt x="561" y="493"/>
                </a:lnTo>
                <a:lnTo>
                  <a:pt x="559" y="502"/>
                </a:lnTo>
                <a:lnTo>
                  <a:pt x="558" y="513"/>
                </a:lnTo>
                <a:lnTo>
                  <a:pt x="562" y="520"/>
                </a:lnTo>
                <a:lnTo>
                  <a:pt x="571" y="526"/>
                </a:lnTo>
                <a:lnTo>
                  <a:pt x="582" y="525"/>
                </a:lnTo>
                <a:lnTo>
                  <a:pt x="592" y="525"/>
                </a:lnTo>
                <a:lnTo>
                  <a:pt x="604" y="526"/>
                </a:lnTo>
                <a:lnTo>
                  <a:pt x="616" y="529"/>
                </a:lnTo>
                <a:lnTo>
                  <a:pt x="630" y="535"/>
                </a:lnTo>
                <a:lnTo>
                  <a:pt x="640" y="547"/>
                </a:lnTo>
                <a:lnTo>
                  <a:pt x="651" y="546"/>
                </a:lnTo>
                <a:lnTo>
                  <a:pt x="660" y="543"/>
                </a:lnTo>
                <a:lnTo>
                  <a:pt x="672" y="543"/>
                </a:lnTo>
                <a:lnTo>
                  <a:pt x="670" y="555"/>
                </a:lnTo>
                <a:lnTo>
                  <a:pt x="688" y="568"/>
                </a:lnTo>
                <a:lnTo>
                  <a:pt x="685" y="580"/>
                </a:lnTo>
                <a:lnTo>
                  <a:pt x="679" y="588"/>
                </a:lnTo>
                <a:lnTo>
                  <a:pt x="685" y="601"/>
                </a:lnTo>
                <a:lnTo>
                  <a:pt x="691" y="609"/>
                </a:lnTo>
                <a:lnTo>
                  <a:pt x="700" y="619"/>
                </a:lnTo>
                <a:lnTo>
                  <a:pt x="699" y="627"/>
                </a:lnTo>
                <a:lnTo>
                  <a:pt x="708" y="631"/>
                </a:lnTo>
                <a:lnTo>
                  <a:pt x="712" y="640"/>
                </a:lnTo>
                <a:lnTo>
                  <a:pt x="709" y="652"/>
                </a:lnTo>
                <a:lnTo>
                  <a:pt x="709" y="667"/>
                </a:lnTo>
                <a:lnTo>
                  <a:pt x="715" y="681"/>
                </a:lnTo>
                <a:lnTo>
                  <a:pt x="714" y="693"/>
                </a:lnTo>
                <a:lnTo>
                  <a:pt x="709" y="703"/>
                </a:lnTo>
                <a:lnTo>
                  <a:pt x="703" y="715"/>
                </a:lnTo>
                <a:lnTo>
                  <a:pt x="703" y="733"/>
                </a:lnTo>
                <a:lnTo>
                  <a:pt x="712" y="738"/>
                </a:lnTo>
                <a:lnTo>
                  <a:pt x="711" y="748"/>
                </a:lnTo>
                <a:lnTo>
                  <a:pt x="711" y="759"/>
                </a:lnTo>
                <a:lnTo>
                  <a:pt x="720" y="763"/>
                </a:lnTo>
                <a:lnTo>
                  <a:pt x="727" y="769"/>
                </a:lnTo>
                <a:lnTo>
                  <a:pt x="717" y="783"/>
                </a:lnTo>
                <a:lnTo>
                  <a:pt x="711" y="786"/>
                </a:lnTo>
                <a:lnTo>
                  <a:pt x="702" y="792"/>
                </a:lnTo>
                <a:lnTo>
                  <a:pt x="694" y="796"/>
                </a:lnTo>
                <a:lnTo>
                  <a:pt x="688" y="811"/>
                </a:lnTo>
                <a:lnTo>
                  <a:pt x="693" y="820"/>
                </a:lnTo>
                <a:lnTo>
                  <a:pt x="682" y="832"/>
                </a:lnTo>
                <a:lnTo>
                  <a:pt x="675" y="838"/>
                </a:lnTo>
                <a:lnTo>
                  <a:pt x="669" y="847"/>
                </a:lnTo>
                <a:lnTo>
                  <a:pt x="654" y="844"/>
                </a:lnTo>
                <a:lnTo>
                  <a:pt x="640" y="852"/>
                </a:lnTo>
                <a:lnTo>
                  <a:pt x="630" y="855"/>
                </a:lnTo>
                <a:lnTo>
                  <a:pt x="624" y="846"/>
                </a:lnTo>
                <a:lnTo>
                  <a:pt x="612" y="841"/>
                </a:lnTo>
                <a:lnTo>
                  <a:pt x="600" y="837"/>
                </a:lnTo>
                <a:lnTo>
                  <a:pt x="588" y="840"/>
                </a:lnTo>
                <a:lnTo>
                  <a:pt x="585" y="850"/>
                </a:lnTo>
                <a:lnTo>
                  <a:pt x="570" y="865"/>
                </a:lnTo>
                <a:lnTo>
                  <a:pt x="555" y="876"/>
                </a:lnTo>
                <a:lnTo>
                  <a:pt x="543" y="885"/>
                </a:lnTo>
                <a:lnTo>
                  <a:pt x="528" y="894"/>
                </a:lnTo>
                <a:lnTo>
                  <a:pt x="525" y="907"/>
                </a:lnTo>
                <a:lnTo>
                  <a:pt x="517" y="922"/>
                </a:lnTo>
                <a:lnTo>
                  <a:pt x="499" y="936"/>
                </a:lnTo>
                <a:lnTo>
                  <a:pt x="486" y="918"/>
                </a:lnTo>
                <a:lnTo>
                  <a:pt x="472" y="904"/>
                </a:lnTo>
                <a:lnTo>
                  <a:pt x="463" y="889"/>
                </a:lnTo>
                <a:lnTo>
                  <a:pt x="454" y="880"/>
                </a:lnTo>
                <a:lnTo>
                  <a:pt x="442" y="868"/>
                </a:lnTo>
                <a:lnTo>
                  <a:pt x="429" y="849"/>
                </a:lnTo>
                <a:lnTo>
                  <a:pt x="424" y="834"/>
                </a:lnTo>
                <a:lnTo>
                  <a:pt x="418" y="825"/>
                </a:lnTo>
                <a:lnTo>
                  <a:pt x="420" y="816"/>
                </a:lnTo>
                <a:lnTo>
                  <a:pt x="417" y="805"/>
                </a:lnTo>
                <a:lnTo>
                  <a:pt x="415" y="792"/>
                </a:lnTo>
                <a:lnTo>
                  <a:pt x="403" y="783"/>
                </a:lnTo>
                <a:lnTo>
                  <a:pt x="391" y="774"/>
                </a:lnTo>
                <a:lnTo>
                  <a:pt x="388" y="763"/>
                </a:lnTo>
                <a:lnTo>
                  <a:pt x="382" y="751"/>
                </a:lnTo>
                <a:lnTo>
                  <a:pt x="370" y="742"/>
                </a:lnTo>
                <a:lnTo>
                  <a:pt x="367" y="723"/>
                </a:lnTo>
                <a:lnTo>
                  <a:pt x="358" y="712"/>
                </a:lnTo>
                <a:lnTo>
                  <a:pt x="354" y="702"/>
                </a:lnTo>
                <a:lnTo>
                  <a:pt x="343" y="696"/>
                </a:lnTo>
                <a:lnTo>
                  <a:pt x="334" y="691"/>
                </a:lnTo>
                <a:lnTo>
                  <a:pt x="325" y="681"/>
                </a:lnTo>
                <a:lnTo>
                  <a:pt x="333" y="673"/>
                </a:lnTo>
                <a:lnTo>
                  <a:pt x="336" y="666"/>
                </a:lnTo>
                <a:lnTo>
                  <a:pt x="337" y="654"/>
                </a:lnTo>
                <a:lnTo>
                  <a:pt x="328" y="643"/>
                </a:lnTo>
                <a:lnTo>
                  <a:pt x="322" y="634"/>
                </a:lnTo>
                <a:lnTo>
                  <a:pt x="315" y="625"/>
                </a:lnTo>
                <a:lnTo>
                  <a:pt x="303" y="615"/>
                </a:lnTo>
                <a:lnTo>
                  <a:pt x="286" y="610"/>
                </a:lnTo>
                <a:lnTo>
                  <a:pt x="277" y="600"/>
                </a:lnTo>
                <a:lnTo>
                  <a:pt x="265" y="597"/>
                </a:lnTo>
                <a:lnTo>
                  <a:pt x="258" y="592"/>
                </a:lnTo>
                <a:lnTo>
                  <a:pt x="258" y="585"/>
                </a:lnTo>
                <a:lnTo>
                  <a:pt x="258" y="573"/>
                </a:lnTo>
                <a:lnTo>
                  <a:pt x="249" y="564"/>
                </a:lnTo>
                <a:lnTo>
                  <a:pt x="240" y="558"/>
                </a:lnTo>
                <a:lnTo>
                  <a:pt x="229" y="553"/>
                </a:lnTo>
                <a:lnTo>
                  <a:pt x="219" y="552"/>
                </a:lnTo>
                <a:lnTo>
                  <a:pt x="225" y="544"/>
                </a:lnTo>
                <a:lnTo>
                  <a:pt x="226" y="529"/>
                </a:lnTo>
                <a:lnTo>
                  <a:pt x="228" y="514"/>
                </a:lnTo>
                <a:lnTo>
                  <a:pt x="219" y="502"/>
                </a:lnTo>
                <a:lnTo>
                  <a:pt x="222" y="490"/>
                </a:lnTo>
                <a:lnTo>
                  <a:pt x="214" y="486"/>
                </a:lnTo>
                <a:lnTo>
                  <a:pt x="213" y="474"/>
                </a:lnTo>
                <a:lnTo>
                  <a:pt x="208" y="465"/>
                </a:lnTo>
                <a:lnTo>
                  <a:pt x="207" y="457"/>
                </a:lnTo>
                <a:lnTo>
                  <a:pt x="216" y="459"/>
                </a:lnTo>
                <a:lnTo>
                  <a:pt x="216" y="447"/>
                </a:lnTo>
                <a:lnTo>
                  <a:pt x="211" y="438"/>
                </a:lnTo>
                <a:lnTo>
                  <a:pt x="207" y="426"/>
                </a:lnTo>
                <a:lnTo>
                  <a:pt x="193" y="415"/>
                </a:lnTo>
                <a:lnTo>
                  <a:pt x="183" y="406"/>
                </a:lnTo>
                <a:lnTo>
                  <a:pt x="184" y="393"/>
                </a:lnTo>
                <a:lnTo>
                  <a:pt x="175" y="382"/>
                </a:lnTo>
                <a:lnTo>
                  <a:pt x="163" y="366"/>
                </a:lnTo>
                <a:lnTo>
                  <a:pt x="142" y="357"/>
                </a:lnTo>
                <a:lnTo>
                  <a:pt x="130" y="349"/>
                </a:lnTo>
                <a:lnTo>
                  <a:pt x="114" y="339"/>
                </a:lnTo>
                <a:lnTo>
                  <a:pt x="96" y="330"/>
                </a:lnTo>
                <a:lnTo>
                  <a:pt x="79" y="322"/>
                </a:lnTo>
                <a:lnTo>
                  <a:pt x="69" y="322"/>
                </a:lnTo>
                <a:lnTo>
                  <a:pt x="66" y="310"/>
                </a:lnTo>
                <a:lnTo>
                  <a:pt x="73" y="310"/>
                </a:lnTo>
                <a:lnTo>
                  <a:pt x="70" y="301"/>
                </a:lnTo>
                <a:lnTo>
                  <a:pt x="72" y="288"/>
                </a:lnTo>
                <a:lnTo>
                  <a:pt x="82" y="291"/>
                </a:lnTo>
                <a:lnTo>
                  <a:pt x="85" y="282"/>
                </a:lnTo>
                <a:lnTo>
                  <a:pt x="85" y="268"/>
                </a:lnTo>
                <a:lnTo>
                  <a:pt x="76" y="262"/>
                </a:lnTo>
                <a:lnTo>
                  <a:pt x="75" y="252"/>
                </a:lnTo>
                <a:lnTo>
                  <a:pt x="75" y="240"/>
                </a:lnTo>
                <a:lnTo>
                  <a:pt x="69" y="231"/>
                </a:lnTo>
                <a:lnTo>
                  <a:pt x="70" y="222"/>
                </a:lnTo>
                <a:lnTo>
                  <a:pt x="61" y="211"/>
                </a:lnTo>
                <a:lnTo>
                  <a:pt x="63" y="202"/>
                </a:lnTo>
                <a:lnTo>
                  <a:pt x="54" y="192"/>
                </a:lnTo>
                <a:lnTo>
                  <a:pt x="52" y="178"/>
                </a:lnTo>
                <a:lnTo>
                  <a:pt x="40" y="165"/>
                </a:lnTo>
                <a:lnTo>
                  <a:pt x="37" y="156"/>
                </a:lnTo>
                <a:lnTo>
                  <a:pt x="30" y="145"/>
                </a:lnTo>
                <a:lnTo>
                  <a:pt x="21" y="139"/>
                </a:lnTo>
                <a:lnTo>
                  <a:pt x="15" y="127"/>
                </a:lnTo>
                <a:lnTo>
                  <a:pt x="6" y="115"/>
                </a:lnTo>
                <a:lnTo>
                  <a:pt x="0" y="106"/>
                </a:lnTo>
                <a:lnTo>
                  <a:pt x="9" y="97"/>
                </a:lnTo>
                <a:lnTo>
                  <a:pt x="19" y="97"/>
                </a:lnTo>
                <a:lnTo>
                  <a:pt x="30" y="93"/>
                </a:lnTo>
                <a:lnTo>
                  <a:pt x="28" y="81"/>
                </a:lnTo>
                <a:lnTo>
                  <a:pt x="27" y="70"/>
                </a:lnTo>
                <a:lnTo>
                  <a:pt x="27" y="61"/>
                </a:lnTo>
                <a:lnTo>
                  <a:pt x="34" y="49"/>
                </a:lnTo>
                <a:lnTo>
                  <a:pt x="39" y="37"/>
                </a:lnTo>
                <a:lnTo>
                  <a:pt x="33" y="24"/>
                </a:lnTo>
                <a:lnTo>
                  <a:pt x="40" y="13"/>
                </a:lnTo>
                <a:lnTo>
                  <a:pt x="52" y="15"/>
                </a:lnTo>
                <a:lnTo>
                  <a:pt x="67" y="18"/>
                </a:lnTo>
                <a:lnTo>
                  <a:pt x="81" y="21"/>
                </a:lnTo>
                <a:lnTo>
                  <a:pt x="82" y="31"/>
                </a:lnTo>
                <a:lnTo>
                  <a:pt x="81" y="40"/>
                </a:lnTo>
                <a:lnTo>
                  <a:pt x="69" y="43"/>
                </a:lnTo>
                <a:lnTo>
                  <a:pt x="58" y="51"/>
                </a:lnTo>
                <a:lnTo>
                  <a:pt x="55" y="64"/>
                </a:lnTo>
                <a:lnTo>
                  <a:pt x="49" y="73"/>
                </a:lnTo>
                <a:lnTo>
                  <a:pt x="39" y="79"/>
                </a:lnTo>
                <a:lnTo>
                  <a:pt x="40" y="90"/>
                </a:lnTo>
                <a:lnTo>
                  <a:pt x="51" y="88"/>
                </a:lnTo>
                <a:lnTo>
                  <a:pt x="61" y="84"/>
                </a:lnTo>
                <a:lnTo>
                  <a:pt x="69" y="81"/>
                </a:lnTo>
                <a:lnTo>
                  <a:pt x="72" y="87"/>
                </a:lnTo>
                <a:lnTo>
                  <a:pt x="69" y="94"/>
                </a:lnTo>
                <a:lnTo>
                  <a:pt x="75" y="103"/>
                </a:lnTo>
                <a:lnTo>
                  <a:pt x="84" y="96"/>
                </a:lnTo>
                <a:lnTo>
                  <a:pt x="94" y="94"/>
                </a:lnTo>
                <a:lnTo>
                  <a:pt x="88" y="109"/>
                </a:lnTo>
                <a:lnTo>
                  <a:pt x="91" y="120"/>
                </a:lnTo>
                <a:lnTo>
                  <a:pt x="96" y="130"/>
                </a:lnTo>
                <a:lnTo>
                  <a:pt x="90" y="138"/>
                </a:lnTo>
                <a:lnTo>
                  <a:pt x="82" y="153"/>
                </a:lnTo>
                <a:lnTo>
                  <a:pt x="91" y="160"/>
                </a:lnTo>
                <a:lnTo>
                  <a:pt x="96" y="148"/>
                </a:lnTo>
                <a:lnTo>
                  <a:pt x="106" y="142"/>
                </a:lnTo>
                <a:lnTo>
                  <a:pt x="121" y="144"/>
                </a:lnTo>
                <a:lnTo>
                  <a:pt x="132" y="142"/>
                </a:lnTo>
                <a:lnTo>
                  <a:pt x="148" y="133"/>
                </a:lnTo>
                <a:lnTo>
                  <a:pt x="145" y="123"/>
                </a:lnTo>
                <a:lnTo>
                  <a:pt x="156" y="115"/>
                </a:lnTo>
                <a:lnTo>
                  <a:pt x="159" y="105"/>
                </a:lnTo>
                <a:lnTo>
                  <a:pt x="169" y="94"/>
                </a:lnTo>
                <a:lnTo>
                  <a:pt x="177" y="87"/>
                </a:lnTo>
                <a:lnTo>
                  <a:pt x="190" y="85"/>
                </a:lnTo>
                <a:lnTo>
                  <a:pt x="204" y="87"/>
                </a:lnTo>
                <a:lnTo>
                  <a:pt x="214" y="79"/>
                </a:lnTo>
                <a:lnTo>
                  <a:pt x="213" y="66"/>
                </a:lnTo>
                <a:lnTo>
                  <a:pt x="220" y="55"/>
                </a:lnTo>
                <a:lnTo>
                  <a:pt x="228" y="45"/>
                </a:lnTo>
                <a:lnTo>
                  <a:pt x="237" y="33"/>
                </a:lnTo>
                <a:lnTo>
                  <a:pt x="241" y="25"/>
                </a:lnTo>
                <a:lnTo>
                  <a:pt x="255" y="24"/>
                </a:lnTo>
                <a:lnTo>
                  <a:pt x="261" y="16"/>
                </a:lnTo>
                <a:lnTo>
                  <a:pt x="265" y="9"/>
                </a:lnTo>
                <a:lnTo>
                  <a:pt x="280" y="10"/>
                </a:lnTo>
                <a:lnTo>
                  <a:pt x="297" y="0"/>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82" name="Icas1">
            <a:extLst>
              <a:ext uri="{FF2B5EF4-FFF2-40B4-BE49-F238E27FC236}">
                <a16:creationId xmlns:a16="http://schemas.microsoft.com/office/drawing/2014/main" id="{BC780ADC-485C-43DB-9F8D-AF45320AFC95}"/>
              </a:ext>
            </a:extLst>
          </p:cNvPr>
          <p:cNvSpPr>
            <a:spLocks/>
          </p:cNvSpPr>
          <p:nvPr/>
        </p:nvSpPr>
        <p:spPr bwMode="auto">
          <a:xfrm>
            <a:off x="9459620" y="4787316"/>
            <a:ext cx="594320" cy="779204"/>
          </a:xfrm>
          <a:custGeom>
            <a:avLst/>
            <a:gdLst>
              <a:gd name="T0" fmla="*/ 2147483647 w 536"/>
              <a:gd name="T1" fmla="*/ 2147483647 h 772"/>
              <a:gd name="T2" fmla="*/ 2147483647 w 536"/>
              <a:gd name="T3" fmla="*/ 2147483647 h 772"/>
              <a:gd name="T4" fmla="*/ 2147483647 w 536"/>
              <a:gd name="T5" fmla="*/ 2147483647 h 772"/>
              <a:gd name="T6" fmla="*/ 2147483647 w 536"/>
              <a:gd name="T7" fmla="*/ 2147483647 h 772"/>
              <a:gd name="T8" fmla="*/ 2147483647 w 536"/>
              <a:gd name="T9" fmla="*/ 2147483647 h 772"/>
              <a:gd name="T10" fmla="*/ 2147483647 w 536"/>
              <a:gd name="T11" fmla="*/ 2147483647 h 772"/>
              <a:gd name="T12" fmla="*/ 2147483647 w 536"/>
              <a:gd name="T13" fmla="*/ 2147483647 h 772"/>
              <a:gd name="T14" fmla="*/ 2147483647 w 536"/>
              <a:gd name="T15" fmla="*/ 2147483647 h 772"/>
              <a:gd name="T16" fmla="*/ 2147483647 w 536"/>
              <a:gd name="T17" fmla="*/ 2147483647 h 772"/>
              <a:gd name="T18" fmla="*/ 2147483647 w 536"/>
              <a:gd name="T19" fmla="*/ 2147483647 h 772"/>
              <a:gd name="T20" fmla="*/ 2147483647 w 536"/>
              <a:gd name="T21" fmla="*/ 2147483647 h 772"/>
              <a:gd name="T22" fmla="*/ 2147483647 w 536"/>
              <a:gd name="T23" fmla="*/ 2147483647 h 772"/>
              <a:gd name="T24" fmla="*/ 2147483647 w 536"/>
              <a:gd name="T25" fmla="*/ 2147483647 h 772"/>
              <a:gd name="T26" fmla="*/ 2147483647 w 536"/>
              <a:gd name="T27" fmla="*/ 2147483647 h 772"/>
              <a:gd name="T28" fmla="*/ 2147483647 w 536"/>
              <a:gd name="T29" fmla="*/ 2147483647 h 772"/>
              <a:gd name="T30" fmla="*/ 2147483647 w 536"/>
              <a:gd name="T31" fmla="*/ 2147483647 h 772"/>
              <a:gd name="T32" fmla="*/ 2147483647 w 536"/>
              <a:gd name="T33" fmla="*/ 2147483647 h 772"/>
              <a:gd name="T34" fmla="*/ 2147483647 w 536"/>
              <a:gd name="T35" fmla="*/ 2147483647 h 772"/>
              <a:gd name="T36" fmla="*/ 2147483647 w 536"/>
              <a:gd name="T37" fmla="*/ 2147483647 h 772"/>
              <a:gd name="T38" fmla="*/ 2147483647 w 536"/>
              <a:gd name="T39" fmla="*/ 2147483647 h 772"/>
              <a:gd name="T40" fmla="*/ 2147483647 w 536"/>
              <a:gd name="T41" fmla="*/ 2147483647 h 772"/>
              <a:gd name="T42" fmla="*/ 2147483647 w 536"/>
              <a:gd name="T43" fmla="*/ 2147483647 h 772"/>
              <a:gd name="T44" fmla="*/ 2147483647 w 536"/>
              <a:gd name="T45" fmla="*/ 2147483647 h 772"/>
              <a:gd name="T46" fmla="*/ 2147483647 w 536"/>
              <a:gd name="T47" fmla="*/ 2147483647 h 772"/>
              <a:gd name="T48" fmla="*/ 2147483647 w 536"/>
              <a:gd name="T49" fmla="*/ 2147483647 h 772"/>
              <a:gd name="T50" fmla="*/ 2147483647 w 536"/>
              <a:gd name="T51" fmla="*/ 2147483647 h 772"/>
              <a:gd name="T52" fmla="*/ 2147483647 w 536"/>
              <a:gd name="T53" fmla="*/ 2147483647 h 772"/>
              <a:gd name="T54" fmla="*/ 2147483647 w 536"/>
              <a:gd name="T55" fmla="*/ 2147483647 h 772"/>
              <a:gd name="T56" fmla="*/ 2147483647 w 536"/>
              <a:gd name="T57" fmla="*/ 2147483647 h 772"/>
              <a:gd name="T58" fmla="*/ 2147483647 w 536"/>
              <a:gd name="T59" fmla="*/ 2147483647 h 772"/>
              <a:gd name="T60" fmla="*/ 2147483647 w 536"/>
              <a:gd name="T61" fmla="*/ 2147483647 h 772"/>
              <a:gd name="T62" fmla="*/ 2147483647 w 536"/>
              <a:gd name="T63" fmla="*/ 2147483647 h 772"/>
              <a:gd name="T64" fmla="*/ 2147483647 w 536"/>
              <a:gd name="T65" fmla="*/ 2147483647 h 772"/>
              <a:gd name="T66" fmla="*/ 2147483647 w 536"/>
              <a:gd name="T67" fmla="*/ 2147483647 h 772"/>
              <a:gd name="T68" fmla="*/ 2147483647 w 536"/>
              <a:gd name="T69" fmla="*/ 2147483647 h 772"/>
              <a:gd name="T70" fmla="*/ 2147483647 w 536"/>
              <a:gd name="T71" fmla="*/ 2147483647 h 772"/>
              <a:gd name="T72" fmla="*/ 2147483647 w 536"/>
              <a:gd name="T73" fmla="*/ 2147483647 h 772"/>
              <a:gd name="T74" fmla="*/ 2147483647 w 536"/>
              <a:gd name="T75" fmla="*/ 2147483647 h 772"/>
              <a:gd name="T76" fmla="*/ 2147483647 w 536"/>
              <a:gd name="T77" fmla="*/ 2147483647 h 772"/>
              <a:gd name="T78" fmla="*/ 2147483647 w 536"/>
              <a:gd name="T79" fmla="*/ 2147483647 h 772"/>
              <a:gd name="T80" fmla="*/ 2147483647 w 536"/>
              <a:gd name="T81" fmla="*/ 2147483647 h 772"/>
              <a:gd name="T82" fmla="*/ 2147483647 w 536"/>
              <a:gd name="T83" fmla="*/ 2147483647 h 772"/>
              <a:gd name="T84" fmla="*/ 2147483647 w 536"/>
              <a:gd name="T85" fmla="*/ 2147483647 h 772"/>
              <a:gd name="T86" fmla="*/ 2147483647 w 536"/>
              <a:gd name="T87" fmla="*/ 2147483647 h 772"/>
              <a:gd name="T88" fmla="*/ 2147483647 w 536"/>
              <a:gd name="T89" fmla="*/ 2147483647 h 772"/>
              <a:gd name="T90" fmla="*/ 2147483647 w 536"/>
              <a:gd name="T91" fmla="*/ 2147483647 h 772"/>
              <a:gd name="T92" fmla="*/ 2147483647 w 536"/>
              <a:gd name="T93" fmla="*/ 2147483647 h 772"/>
              <a:gd name="T94" fmla="*/ 2147483647 w 536"/>
              <a:gd name="T95" fmla="*/ 2147483647 h 772"/>
              <a:gd name="T96" fmla="*/ 2147483647 w 536"/>
              <a:gd name="T97" fmla="*/ 2147483647 h 772"/>
              <a:gd name="T98" fmla="*/ 2147483647 w 536"/>
              <a:gd name="T99" fmla="*/ 2147483647 h 772"/>
              <a:gd name="T100" fmla="*/ 2147483647 w 536"/>
              <a:gd name="T101" fmla="*/ 2147483647 h 772"/>
              <a:gd name="T102" fmla="*/ 2147483647 w 536"/>
              <a:gd name="T103" fmla="*/ 2147483647 h 772"/>
              <a:gd name="T104" fmla="*/ 2147483647 w 536"/>
              <a:gd name="T105" fmla="*/ 2147483647 h 772"/>
              <a:gd name="T106" fmla="*/ 2147483647 w 536"/>
              <a:gd name="T107" fmla="*/ 2147483647 h 772"/>
              <a:gd name="T108" fmla="*/ 2147483647 w 536"/>
              <a:gd name="T109" fmla="*/ 2147483647 h 772"/>
              <a:gd name="T110" fmla="*/ 2147483647 w 536"/>
              <a:gd name="T111" fmla="*/ 2147483647 h 772"/>
              <a:gd name="T112" fmla="*/ 2147483647 w 536"/>
              <a:gd name="T113" fmla="*/ 2147483647 h 772"/>
              <a:gd name="T114" fmla="*/ 2147483647 w 536"/>
              <a:gd name="T115" fmla="*/ 2147483647 h 772"/>
              <a:gd name="T116" fmla="*/ 2147483647 w 536"/>
              <a:gd name="T117" fmla="*/ 2147483647 h 772"/>
              <a:gd name="T118" fmla="*/ 2147483647 w 536"/>
              <a:gd name="T119" fmla="*/ 2147483647 h 7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6"/>
              <a:gd name="T181" fmla="*/ 0 h 772"/>
              <a:gd name="T182" fmla="*/ 536 w 536"/>
              <a:gd name="T183" fmla="*/ 772 h 7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6" h="772">
                <a:moveTo>
                  <a:pt x="48" y="117"/>
                </a:moveTo>
                <a:lnTo>
                  <a:pt x="57" y="136"/>
                </a:lnTo>
                <a:lnTo>
                  <a:pt x="59" y="148"/>
                </a:lnTo>
                <a:lnTo>
                  <a:pt x="63" y="159"/>
                </a:lnTo>
                <a:lnTo>
                  <a:pt x="62" y="171"/>
                </a:lnTo>
                <a:lnTo>
                  <a:pt x="63" y="184"/>
                </a:lnTo>
                <a:lnTo>
                  <a:pt x="59" y="195"/>
                </a:lnTo>
                <a:lnTo>
                  <a:pt x="60" y="208"/>
                </a:lnTo>
                <a:lnTo>
                  <a:pt x="59" y="220"/>
                </a:lnTo>
                <a:lnTo>
                  <a:pt x="53" y="231"/>
                </a:lnTo>
                <a:lnTo>
                  <a:pt x="51" y="243"/>
                </a:lnTo>
                <a:lnTo>
                  <a:pt x="47" y="252"/>
                </a:lnTo>
                <a:lnTo>
                  <a:pt x="44" y="270"/>
                </a:lnTo>
                <a:lnTo>
                  <a:pt x="41" y="279"/>
                </a:lnTo>
                <a:lnTo>
                  <a:pt x="30" y="276"/>
                </a:lnTo>
                <a:lnTo>
                  <a:pt x="27" y="268"/>
                </a:lnTo>
                <a:lnTo>
                  <a:pt x="30" y="258"/>
                </a:lnTo>
                <a:lnTo>
                  <a:pt x="20" y="261"/>
                </a:lnTo>
                <a:lnTo>
                  <a:pt x="6" y="261"/>
                </a:lnTo>
                <a:lnTo>
                  <a:pt x="8" y="273"/>
                </a:lnTo>
                <a:lnTo>
                  <a:pt x="0" y="270"/>
                </a:lnTo>
                <a:lnTo>
                  <a:pt x="0" y="280"/>
                </a:lnTo>
                <a:lnTo>
                  <a:pt x="2" y="292"/>
                </a:lnTo>
                <a:lnTo>
                  <a:pt x="20" y="298"/>
                </a:lnTo>
                <a:lnTo>
                  <a:pt x="23" y="289"/>
                </a:lnTo>
                <a:lnTo>
                  <a:pt x="33" y="295"/>
                </a:lnTo>
                <a:lnTo>
                  <a:pt x="27" y="301"/>
                </a:lnTo>
                <a:lnTo>
                  <a:pt x="36" y="306"/>
                </a:lnTo>
                <a:lnTo>
                  <a:pt x="35" y="319"/>
                </a:lnTo>
                <a:lnTo>
                  <a:pt x="36" y="330"/>
                </a:lnTo>
                <a:lnTo>
                  <a:pt x="39" y="342"/>
                </a:lnTo>
                <a:lnTo>
                  <a:pt x="33" y="346"/>
                </a:lnTo>
                <a:lnTo>
                  <a:pt x="35" y="357"/>
                </a:lnTo>
                <a:lnTo>
                  <a:pt x="32" y="367"/>
                </a:lnTo>
                <a:lnTo>
                  <a:pt x="32" y="375"/>
                </a:lnTo>
                <a:lnTo>
                  <a:pt x="41" y="385"/>
                </a:lnTo>
                <a:lnTo>
                  <a:pt x="42" y="375"/>
                </a:lnTo>
                <a:lnTo>
                  <a:pt x="44" y="366"/>
                </a:lnTo>
                <a:lnTo>
                  <a:pt x="51" y="372"/>
                </a:lnTo>
                <a:lnTo>
                  <a:pt x="57" y="381"/>
                </a:lnTo>
                <a:lnTo>
                  <a:pt x="66" y="387"/>
                </a:lnTo>
                <a:lnTo>
                  <a:pt x="75" y="391"/>
                </a:lnTo>
                <a:lnTo>
                  <a:pt x="80" y="403"/>
                </a:lnTo>
                <a:lnTo>
                  <a:pt x="86" y="414"/>
                </a:lnTo>
                <a:lnTo>
                  <a:pt x="87" y="424"/>
                </a:lnTo>
                <a:lnTo>
                  <a:pt x="74" y="420"/>
                </a:lnTo>
                <a:lnTo>
                  <a:pt x="77" y="430"/>
                </a:lnTo>
                <a:lnTo>
                  <a:pt x="87" y="434"/>
                </a:lnTo>
                <a:lnTo>
                  <a:pt x="101" y="438"/>
                </a:lnTo>
                <a:lnTo>
                  <a:pt x="105" y="450"/>
                </a:lnTo>
                <a:lnTo>
                  <a:pt x="116" y="456"/>
                </a:lnTo>
                <a:lnTo>
                  <a:pt x="126" y="460"/>
                </a:lnTo>
                <a:lnTo>
                  <a:pt x="131" y="472"/>
                </a:lnTo>
                <a:lnTo>
                  <a:pt x="131" y="480"/>
                </a:lnTo>
                <a:lnTo>
                  <a:pt x="135" y="492"/>
                </a:lnTo>
                <a:lnTo>
                  <a:pt x="144" y="501"/>
                </a:lnTo>
                <a:lnTo>
                  <a:pt x="143" y="510"/>
                </a:lnTo>
                <a:lnTo>
                  <a:pt x="146" y="523"/>
                </a:lnTo>
                <a:lnTo>
                  <a:pt x="156" y="529"/>
                </a:lnTo>
                <a:lnTo>
                  <a:pt x="167" y="537"/>
                </a:lnTo>
                <a:lnTo>
                  <a:pt x="164" y="546"/>
                </a:lnTo>
                <a:lnTo>
                  <a:pt x="179" y="544"/>
                </a:lnTo>
                <a:lnTo>
                  <a:pt x="189" y="555"/>
                </a:lnTo>
                <a:lnTo>
                  <a:pt x="203" y="564"/>
                </a:lnTo>
                <a:lnTo>
                  <a:pt x="216" y="571"/>
                </a:lnTo>
                <a:lnTo>
                  <a:pt x="231" y="580"/>
                </a:lnTo>
                <a:lnTo>
                  <a:pt x="246" y="588"/>
                </a:lnTo>
                <a:lnTo>
                  <a:pt x="264" y="597"/>
                </a:lnTo>
                <a:lnTo>
                  <a:pt x="275" y="607"/>
                </a:lnTo>
                <a:lnTo>
                  <a:pt x="270" y="615"/>
                </a:lnTo>
                <a:lnTo>
                  <a:pt x="281" y="624"/>
                </a:lnTo>
                <a:lnTo>
                  <a:pt x="293" y="630"/>
                </a:lnTo>
                <a:lnTo>
                  <a:pt x="300" y="640"/>
                </a:lnTo>
                <a:lnTo>
                  <a:pt x="299" y="648"/>
                </a:lnTo>
                <a:lnTo>
                  <a:pt x="308" y="654"/>
                </a:lnTo>
                <a:lnTo>
                  <a:pt x="312" y="664"/>
                </a:lnTo>
                <a:lnTo>
                  <a:pt x="317" y="675"/>
                </a:lnTo>
                <a:lnTo>
                  <a:pt x="326" y="672"/>
                </a:lnTo>
                <a:lnTo>
                  <a:pt x="333" y="676"/>
                </a:lnTo>
                <a:lnTo>
                  <a:pt x="345" y="681"/>
                </a:lnTo>
                <a:lnTo>
                  <a:pt x="356" y="690"/>
                </a:lnTo>
                <a:lnTo>
                  <a:pt x="359" y="703"/>
                </a:lnTo>
                <a:lnTo>
                  <a:pt x="350" y="706"/>
                </a:lnTo>
                <a:lnTo>
                  <a:pt x="353" y="712"/>
                </a:lnTo>
                <a:lnTo>
                  <a:pt x="363" y="717"/>
                </a:lnTo>
                <a:lnTo>
                  <a:pt x="375" y="723"/>
                </a:lnTo>
                <a:lnTo>
                  <a:pt x="380" y="729"/>
                </a:lnTo>
                <a:lnTo>
                  <a:pt x="378" y="738"/>
                </a:lnTo>
                <a:lnTo>
                  <a:pt x="366" y="739"/>
                </a:lnTo>
                <a:lnTo>
                  <a:pt x="377" y="747"/>
                </a:lnTo>
                <a:lnTo>
                  <a:pt x="390" y="754"/>
                </a:lnTo>
                <a:lnTo>
                  <a:pt x="404" y="759"/>
                </a:lnTo>
                <a:lnTo>
                  <a:pt x="407" y="772"/>
                </a:lnTo>
                <a:lnTo>
                  <a:pt x="422" y="750"/>
                </a:lnTo>
                <a:lnTo>
                  <a:pt x="423" y="741"/>
                </a:lnTo>
                <a:lnTo>
                  <a:pt x="426" y="730"/>
                </a:lnTo>
                <a:lnTo>
                  <a:pt x="435" y="724"/>
                </a:lnTo>
                <a:lnTo>
                  <a:pt x="438" y="714"/>
                </a:lnTo>
                <a:lnTo>
                  <a:pt x="441" y="702"/>
                </a:lnTo>
                <a:lnTo>
                  <a:pt x="449" y="691"/>
                </a:lnTo>
                <a:lnTo>
                  <a:pt x="458" y="684"/>
                </a:lnTo>
                <a:lnTo>
                  <a:pt x="467" y="678"/>
                </a:lnTo>
                <a:lnTo>
                  <a:pt x="477" y="675"/>
                </a:lnTo>
                <a:lnTo>
                  <a:pt x="483" y="673"/>
                </a:lnTo>
                <a:lnTo>
                  <a:pt x="492" y="666"/>
                </a:lnTo>
                <a:lnTo>
                  <a:pt x="501" y="661"/>
                </a:lnTo>
                <a:lnTo>
                  <a:pt x="512" y="655"/>
                </a:lnTo>
                <a:lnTo>
                  <a:pt x="522" y="649"/>
                </a:lnTo>
                <a:lnTo>
                  <a:pt x="533" y="643"/>
                </a:lnTo>
                <a:lnTo>
                  <a:pt x="530" y="630"/>
                </a:lnTo>
                <a:lnTo>
                  <a:pt x="536" y="621"/>
                </a:lnTo>
                <a:lnTo>
                  <a:pt x="524" y="610"/>
                </a:lnTo>
                <a:lnTo>
                  <a:pt x="531" y="606"/>
                </a:lnTo>
                <a:lnTo>
                  <a:pt x="530" y="594"/>
                </a:lnTo>
                <a:lnTo>
                  <a:pt x="524" y="582"/>
                </a:lnTo>
                <a:lnTo>
                  <a:pt x="516" y="573"/>
                </a:lnTo>
                <a:lnTo>
                  <a:pt x="504" y="577"/>
                </a:lnTo>
                <a:lnTo>
                  <a:pt x="501" y="565"/>
                </a:lnTo>
                <a:lnTo>
                  <a:pt x="506" y="556"/>
                </a:lnTo>
                <a:lnTo>
                  <a:pt x="510" y="547"/>
                </a:lnTo>
                <a:lnTo>
                  <a:pt x="516" y="540"/>
                </a:lnTo>
                <a:lnTo>
                  <a:pt x="503" y="546"/>
                </a:lnTo>
                <a:lnTo>
                  <a:pt x="494" y="546"/>
                </a:lnTo>
                <a:lnTo>
                  <a:pt x="488" y="552"/>
                </a:lnTo>
                <a:lnTo>
                  <a:pt x="476" y="540"/>
                </a:lnTo>
                <a:lnTo>
                  <a:pt x="476" y="529"/>
                </a:lnTo>
                <a:lnTo>
                  <a:pt x="483" y="520"/>
                </a:lnTo>
                <a:lnTo>
                  <a:pt x="491" y="513"/>
                </a:lnTo>
                <a:lnTo>
                  <a:pt x="480" y="510"/>
                </a:lnTo>
                <a:lnTo>
                  <a:pt x="473" y="510"/>
                </a:lnTo>
                <a:lnTo>
                  <a:pt x="464" y="504"/>
                </a:lnTo>
                <a:lnTo>
                  <a:pt x="465" y="493"/>
                </a:lnTo>
                <a:lnTo>
                  <a:pt x="461" y="487"/>
                </a:lnTo>
                <a:lnTo>
                  <a:pt x="455" y="495"/>
                </a:lnTo>
                <a:lnTo>
                  <a:pt x="444" y="501"/>
                </a:lnTo>
                <a:lnTo>
                  <a:pt x="434" y="511"/>
                </a:lnTo>
                <a:lnTo>
                  <a:pt x="423" y="507"/>
                </a:lnTo>
                <a:lnTo>
                  <a:pt x="410" y="514"/>
                </a:lnTo>
                <a:lnTo>
                  <a:pt x="405" y="496"/>
                </a:lnTo>
                <a:lnTo>
                  <a:pt x="407" y="486"/>
                </a:lnTo>
                <a:lnTo>
                  <a:pt x="398" y="480"/>
                </a:lnTo>
                <a:lnTo>
                  <a:pt x="398" y="469"/>
                </a:lnTo>
                <a:lnTo>
                  <a:pt x="404" y="466"/>
                </a:lnTo>
                <a:lnTo>
                  <a:pt x="411" y="454"/>
                </a:lnTo>
                <a:lnTo>
                  <a:pt x="393" y="456"/>
                </a:lnTo>
                <a:lnTo>
                  <a:pt x="386" y="448"/>
                </a:lnTo>
                <a:lnTo>
                  <a:pt x="395" y="436"/>
                </a:lnTo>
                <a:lnTo>
                  <a:pt x="398" y="426"/>
                </a:lnTo>
                <a:lnTo>
                  <a:pt x="405" y="417"/>
                </a:lnTo>
                <a:lnTo>
                  <a:pt x="413" y="409"/>
                </a:lnTo>
                <a:lnTo>
                  <a:pt x="419" y="400"/>
                </a:lnTo>
                <a:lnTo>
                  <a:pt x="408" y="397"/>
                </a:lnTo>
                <a:lnTo>
                  <a:pt x="401" y="394"/>
                </a:lnTo>
                <a:lnTo>
                  <a:pt x="402" y="382"/>
                </a:lnTo>
                <a:lnTo>
                  <a:pt x="405" y="372"/>
                </a:lnTo>
                <a:lnTo>
                  <a:pt x="410" y="363"/>
                </a:lnTo>
                <a:lnTo>
                  <a:pt x="410" y="354"/>
                </a:lnTo>
                <a:lnTo>
                  <a:pt x="404" y="348"/>
                </a:lnTo>
                <a:lnTo>
                  <a:pt x="398" y="345"/>
                </a:lnTo>
                <a:lnTo>
                  <a:pt x="398" y="333"/>
                </a:lnTo>
                <a:lnTo>
                  <a:pt x="390" y="337"/>
                </a:lnTo>
                <a:lnTo>
                  <a:pt x="377" y="343"/>
                </a:lnTo>
                <a:lnTo>
                  <a:pt x="371" y="337"/>
                </a:lnTo>
                <a:lnTo>
                  <a:pt x="357" y="339"/>
                </a:lnTo>
                <a:lnTo>
                  <a:pt x="347" y="334"/>
                </a:lnTo>
                <a:lnTo>
                  <a:pt x="353" y="328"/>
                </a:lnTo>
                <a:lnTo>
                  <a:pt x="348" y="322"/>
                </a:lnTo>
                <a:lnTo>
                  <a:pt x="339" y="325"/>
                </a:lnTo>
                <a:lnTo>
                  <a:pt x="329" y="328"/>
                </a:lnTo>
                <a:lnTo>
                  <a:pt x="320" y="324"/>
                </a:lnTo>
                <a:lnTo>
                  <a:pt x="318" y="316"/>
                </a:lnTo>
                <a:lnTo>
                  <a:pt x="309" y="310"/>
                </a:lnTo>
                <a:lnTo>
                  <a:pt x="299" y="303"/>
                </a:lnTo>
                <a:lnTo>
                  <a:pt x="287" y="297"/>
                </a:lnTo>
                <a:lnTo>
                  <a:pt x="275" y="297"/>
                </a:lnTo>
                <a:lnTo>
                  <a:pt x="266" y="288"/>
                </a:lnTo>
                <a:lnTo>
                  <a:pt x="258" y="289"/>
                </a:lnTo>
                <a:lnTo>
                  <a:pt x="255" y="274"/>
                </a:lnTo>
                <a:lnTo>
                  <a:pt x="261" y="273"/>
                </a:lnTo>
                <a:lnTo>
                  <a:pt x="266" y="262"/>
                </a:lnTo>
                <a:lnTo>
                  <a:pt x="263" y="252"/>
                </a:lnTo>
                <a:lnTo>
                  <a:pt x="255" y="244"/>
                </a:lnTo>
                <a:lnTo>
                  <a:pt x="261" y="243"/>
                </a:lnTo>
                <a:lnTo>
                  <a:pt x="267" y="237"/>
                </a:lnTo>
                <a:lnTo>
                  <a:pt x="273" y="228"/>
                </a:lnTo>
                <a:lnTo>
                  <a:pt x="281" y="217"/>
                </a:lnTo>
                <a:lnTo>
                  <a:pt x="278" y="213"/>
                </a:lnTo>
                <a:lnTo>
                  <a:pt x="270" y="205"/>
                </a:lnTo>
                <a:lnTo>
                  <a:pt x="267" y="196"/>
                </a:lnTo>
                <a:lnTo>
                  <a:pt x="273" y="189"/>
                </a:lnTo>
                <a:lnTo>
                  <a:pt x="279" y="183"/>
                </a:lnTo>
                <a:lnTo>
                  <a:pt x="278" y="175"/>
                </a:lnTo>
                <a:lnTo>
                  <a:pt x="281" y="165"/>
                </a:lnTo>
                <a:lnTo>
                  <a:pt x="285" y="156"/>
                </a:lnTo>
                <a:lnTo>
                  <a:pt x="281" y="147"/>
                </a:lnTo>
                <a:lnTo>
                  <a:pt x="278" y="139"/>
                </a:lnTo>
                <a:lnTo>
                  <a:pt x="275" y="126"/>
                </a:lnTo>
                <a:lnTo>
                  <a:pt x="267" y="133"/>
                </a:lnTo>
                <a:lnTo>
                  <a:pt x="258" y="141"/>
                </a:lnTo>
                <a:lnTo>
                  <a:pt x="249" y="139"/>
                </a:lnTo>
                <a:lnTo>
                  <a:pt x="248" y="130"/>
                </a:lnTo>
                <a:lnTo>
                  <a:pt x="240" y="141"/>
                </a:lnTo>
                <a:lnTo>
                  <a:pt x="230" y="145"/>
                </a:lnTo>
                <a:lnTo>
                  <a:pt x="218" y="147"/>
                </a:lnTo>
                <a:lnTo>
                  <a:pt x="209" y="145"/>
                </a:lnTo>
                <a:lnTo>
                  <a:pt x="204" y="136"/>
                </a:lnTo>
                <a:lnTo>
                  <a:pt x="194" y="141"/>
                </a:lnTo>
                <a:lnTo>
                  <a:pt x="182" y="139"/>
                </a:lnTo>
                <a:lnTo>
                  <a:pt x="183" y="130"/>
                </a:lnTo>
                <a:lnTo>
                  <a:pt x="182" y="123"/>
                </a:lnTo>
                <a:lnTo>
                  <a:pt x="191" y="115"/>
                </a:lnTo>
                <a:lnTo>
                  <a:pt x="200" y="111"/>
                </a:lnTo>
                <a:lnTo>
                  <a:pt x="210" y="103"/>
                </a:lnTo>
                <a:lnTo>
                  <a:pt x="213" y="88"/>
                </a:lnTo>
                <a:lnTo>
                  <a:pt x="212" y="75"/>
                </a:lnTo>
                <a:lnTo>
                  <a:pt x="213" y="64"/>
                </a:lnTo>
                <a:lnTo>
                  <a:pt x="209" y="55"/>
                </a:lnTo>
                <a:lnTo>
                  <a:pt x="207" y="43"/>
                </a:lnTo>
                <a:lnTo>
                  <a:pt x="215" y="34"/>
                </a:lnTo>
                <a:lnTo>
                  <a:pt x="224" y="37"/>
                </a:lnTo>
                <a:lnTo>
                  <a:pt x="233" y="34"/>
                </a:lnTo>
                <a:lnTo>
                  <a:pt x="230" y="25"/>
                </a:lnTo>
                <a:lnTo>
                  <a:pt x="237" y="18"/>
                </a:lnTo>
                <a:lnTo>
                  <a:pt x="243" y="6"/>
                </a:lnTo>
                <a:lnTo>
                  <a:pt x="236" y="0"/>
                </a:lnTo>
                <a:lnTo>
                  <a:pt x="213" y="27"/>
                </a:lnTo>
                <a:lnTo>
                  <a:pt x="192" y="22"/>
                </a:lnTo>
                <a:lnTo>
                  <a:pt x="182" y="31"/>
                </a:lnTo>
                <a:lnTo>
                  <a:pt x="173" y="28"/>
                </a:lnTo>
                <a:lnTo>
                  <a:pt x="162" y="22"/>
                </a:lnTo>
                <a:lnTo>
                  <a:pt x="149" y="19"/>
                </a:lnTo>
                <a:lnTo>
                  <a:pt x="137" y="13"/>
                </a:lnTo>
                <a:lnTo>
                  <a:pt x="134" y="24"/>
                </a:lnTo>
                <a:lnTo>
                  <a:pt x="122" y="37"/>
                </a:lnTo>
                <a:lnTo>
                  <a:pt x="110" y="51"/>
                </a:lnTo>
                <a:lnTo>
                  <a:pt x="98" y="58"/>
                </a:lnTo>
                <a:lnTo>
                  <a:pt x="84" y="69"/>
                </a:lnTo>
                <a:lnTo>
                  <a:pt x="71" y="76"/>
                </a:lnTo>
                <a:lnTo>
                  <a:pt x="66" y="91"/>
                </a:lnTo>
                <a:lnTo>
                  <a:pt x="60" y="103"/>
                </a:lnTo>
                <a:lnTo>
                  <a:pt x="48" y="117"/>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83" name="Huanuco1">
            <a:extLst>
              <a:ext uri="{FF2B5EF4-FFF2-40B4-BE49-F238E27FC236}">
                <a16:creationId xmlns:a16="http://schemas.microsoft.com/office/drawing/2014/main" id="{0A15925C-3678-4F29-80E6-7CD7651E4EEB}"/>
              </a:ext>
            </a:extLst>
          </p:cNvPr>
          <p:cNvSpPr>
            <a:spLocks/>
          </p:cNvSpPr>
          <p:nvPr/>
        </p:nvSpPr>
        <p:spPr bwMode="auto">
          <a:xfrm>
            <a:off x="9146936" y="3355075"/>
            <a:ext cx="958008" cy="672214"/>
          </a:xfrm>
          <a:custGeom>
            <a:avLst/>
            <a:gdLst>
              <a:gd name="T0" fmla="*/ 2147483647 w 864"/>
              <a:gd name="T1" fmla="*/ 2147483647 h 666"/>
              <a:gd name="T2" fmla="*/ 2147483647 w 864"/>
              <a:gd name="T3" fmla="*/ 2147483647 h 666"/>
              <a:gd name="T4" fmla="*/ 2147483647 w 864"/>
              <a:gd name="T5" fmla="*/ 2147483647 h 666"/>
              <a:gd name="T6" fmla="*/ 2147483647 w 864"/>
              <a:gd name="T7" fmla="*/ 2147483647 h 666"/>
              <a:gd name="T8" fmla="*/ 2147483647 w 864"/>
              <a:gd name="T9" fmla="*/ 2147483647 h 666"/>
              <a:gd name="T10" fmla="*/ 2147483647 w 864"/>
              <a:gd name="T11" fmla="*/ 2147483647 h 666"/>
              <a:gd name="T12" fmla="*/ 2147483647 w 864"/>
              <a:gd name="T13" fmla="*/ 2147483647 h 666"/>
              <a:gd name="T14" fmla="*/ 2147483647 w 864"/>
              <a:gd name="T15" fmla="*/ 2147483647 h 666"/>
              <a:gd name="T16" fmla="*/ 2147483647 w 864"/>
              <a:gd name="T17" fmla="*/ 2147483647 h 666"/>
              <a:gd name="T18" fmla="*/ 2147483647 w 864"/>
              <a:gd name="T19" fmla="*/ 2147483647 h 666"/>
              <a:gd name="T20" fmla="*/ 2147483647 w 864"/>
              <a:gd name="T21" fmla="*/ 2147483647 h 666"/>
              <a:gd name="T22" fmla="*/ 2147483647 w 864"/>
              <a:gd name="T23" fmla="*/ 0 h 666"/>
              <a:gd name="T24" fmla="*/ 2147483647 w 864"/>
              <a:gd name="T25" fmla="*/ 2147483647 h 666"/>
              <a:gd name="T26" fmla="*/ 2147483647 w 864"/>
              <a:gd name="T27" fmla="*/ 2147483647 h 666"/>
              <a:gd name="T28" fmla="*/ 2147483647 w 864"/>
              <a:gd name="T29" fmla="*/ 2147483647 h 666"/>
              <a:gd name="T30" fmla="*/ 2147483647 w 864"/>
              <a:gd name="T31" fmla="*/ 2147483647 h 666"/>
              <a:gd name="T32" fmla="*/ 2147483647 w 864"/>
              <a:gd name="T33" fmla="*/ 2147483647 h 666"/>
              <a:gd name="T34" fmla="*/ 2147483647 w 864"/>
              <a:gd name="T35" fmla="*/ 2147483647 h 666"/>
              <a:gd name="T36" fmla="*/ 2147483647 w 864"/>
              <a:gd name="T37" fmla="*/ 2147483647 h 666"/>
              <a:gd name="T38" fmla="*/ 2147483647 w 864"/>
              <a:gd name="T39" fmla="*/ 2147483647 h 666"/>
              <a:gd name="T40" fmla="*/ 2147483647 w 864"/>
              <a:gd name="T41" fmla="*/ 2147483647 h 666"/>
              <a:gd name="T42" fmla="*/ 2147483647 w 864"/>
              <a:gd name="T43" fmla="*/ 2147483647 h 666"/>
              <a:gd name="T44" fmla="*/ 2147483647 w 864"/>
              <a:gd name="T45" fmla="*/ 2147483647 h 666"/>
              <a:gd name="T46" fmla="*/ 2147483647 w 864"/>
              <a:gd name="T47" fmla="*/ 2147483647 h 666"/>
              <a:gd name="T48" fmla="*/ 2147483647 w 864"/>
              <a:gd name="T49" fmla="*/ 2147483647 h 666"/>
              <a:gd name="T50" fmla="*/ 2147483647 w 864"/>
              <a:gd name="T51" fmla="*/ 2147483647 h 666"/>
              <a:gd name="T52" fmla="*/ 2147483647 w 864"/>
              <a:gd name="T53" fmla="*/ 2147483647 h 666"/>
              <a:gd name="T54" fmla="*/ 2147483647 w 864"/>
              <a:gd name="T55" fmla="*/ 2147483647 h 666"/>
              <a:gd name="T56" fmla="*/ 2147483647 w 864"/>
              <a:gd name="T57" fmla="*/ 2147483647 h 666"/>
              <a:gd name="T58" fmla="*/ 2147483647 w 864"/>
              <a:gd name="T59" fmla="*/ 2147483647 h 666"/>
              <a:gd name="T60" fmla="*/ 2147483647 w 864"/>
              <a:gd name="T61" fmla="*/ 2147483647 h 666"/>
              <a:gd name="T62" fmla="*/ 2147483647 w 864"/>
              <a:gd name="T63" fmla="*/ 2147483647 h 666"/>
              <a:gd name="T64" fmla="*/ 2147483647 w 864"/>
              <a:gd name="T65" fmla="*/ 2147483647 h 666"/>
              <a:gd name="T66" fmla="*/ 2147483647 w 864"/>
              <a:gd name="T67" fmla="*/ 2147483647 h 666"/>
              <a:gd name="T68" fmla="*/ 2147483647 w 864"/>
              <a:gd name="T69" fmla="*/ 2147483647 h 666"/>
              <a:gd name="T70" fmla="*/ 2147483647 w 864"/>
              <a:gd name="T71" fmla="*/ 2147483647 h 666"/>
              <a:gd name="T72" fmla="*/ 2147483647 w 864"/>
              <a:gd name="T73" fmla="*/ 2147483647 h 666"/>
              <a:gd name="T74" fmla="*/ 2147483647 w 864"/>
              <a:gd name="T75" fmla="*/ 2147483647 h 666"/>
              <a:gd name="T76" fmla="*/ 2147483647 w 864"/>
              <a:gd name="T77" fmla="*/ 2147483647 h 666"/>
              <a:gd name="T78" fmla="*/ 2147483647 w 864"/>
              <a:gd name="T79" fmla="*/ 2147483647 h 666"/>
              <a:gd name="T80" fmla="*/ 2147483647 w 864"/>
              <a:gd name="T81" fmla="*/ 2147483647 h 666"/>
              <a:gd name="T82" fmla="*/ 2147483647 w 864"/>
              <a:gd name="T83" fmla="*/ 2147483647 h 666"/>
              <a:gd name="T84" fmla="*/ 2147483647 w 864"/>
              <a:gd name="T85" fmla="*/ 2147483647 h 666"/>
              <a:gd name="T86" fmla="*/ 2147483647 w 864"/>
              <a:gd name="T87" fmla="*/ 2147483647 h 666"/>
              <a:gd name="T88" fmla="*/ 2147483647 w 864"/>
              <a:gd name="T89" fmla="*/ 2147483647 h 666"/>
              <a:gd name="T90" fmla="*/ 2147483647 w 864"/>
              <a:gd name="T91" fmla="*/ 2147483647 h 666"/>
              <a:gd name="T92" fmla="*/ 2147483647 w 864"/>
              <a:gd name="T93" fmla="*/ 2147483647 h 666"/>
              <a:gd name="T94" fmla="*/ 2147483647 w 864"/>
              <a:gd name="T95" fmla="*/ 2147483647 h 666"/>
              <a:gd name="T96" fmla="*/ 2147483647 w 864"/>
              <a:gd name="T97" fmla="*/ 2147483647 h 666"/>
              <a:gd name="T98" fmla="*/ 2147483647 w 864"/>
              <a:gd name="T99" fmla="*/ 2147483647 h 666"/>
              <a:gd name="T100" fmla="*/ 2147483647 w 864"/>
              <a:gd name="T101" fmla="*/ 2147483647 h 666"/>
              <a:gd name="T102" fmla="*/ 2147483647 w 864"/>
              <a:gd name="T103" fmla="*/ 2147483647 h 666"/>
              <a:gd name="T104" fmla="*/ 2147483647 w 864"/>
              <a:gd name="T105" fmla="*/ 2147483647 h 666"/>
              <a:gd name="T106" fmla="*/ 2147483647 w 864"/>
              <a:gd name="T107" fmla="*/ 2147483647 h 666"/>
              <a:gd name="T108" fmla="*/ 2147483647 w 864"/>
              <a:gd name="T109" fmla="*/ 2147483647 h 666"/>
              <a:gd name="T110" fmla="*/ 2147483647 w 864"/>
              <a:gd name="T111" fmla="*/ 2147483647 h 666"/>
              <a:gd name="T112" fmla="*/ 2147483647 w 864"/>
              <a:gd name="T113" fmla="*/ 2147483647 h 666"/>
              <a:gd name="T114" fmla="*/ 2147483647 w 864"/>
              <a:gd name="T115" fmla="*/ 2147483647 h 666"/>
              <a:gd name="T116" fmla="*/ 2147483647 w 864"/>
              <a:gd name="T117" fmla="*/ 2147483647 h 666"/>
              <a:gd name="T118" fmla="*/ 2147483647 w 864"/>
              <a:gd name="T119" fmla="*/ 2147483647 h 666"/>
              <a:gd name="T120" fmla="*/ 2147483647 w 864"/>
              <a:gd name="T121" fmla="*/ 2147483647 h 666"/>
              <a:gd name="T122" fmla="*/ 0 w 864"/>
              <a:gd name="T123" fmla="*/ 2147483647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4"/>
              <a:gd name="T187" fmla="*/ 0 h 666"/>
              <a:gd name="T188" fmla="*/ 864 w 864"/>
              <a:gd name="T189" fmla="*/ 666 h 6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4" h="666">
                <a:moveTo>
                  <a:pt x="0" y="57"/>
                </a:moveTo>
                <a:lnTo>
                  <a:pt x="12" y="52"/>
                </a:lnTo>
                <a:lnTo>
                  <a:pt x="15" y="43"/>
                </a:lnTo>
                <a:lnTo>
                  <a:pt x="27" y="48"/>
                </a:lnTo>
                <a:lnTo>
                  <a:pt x="41" y="48"/>
                </a:lnTo>
                <a:lnTo>
                  <a:pt x="51" y="46"/>
                </a:lnTo>
                <a:lnTo>
                  <a:pt x="60" y="46"/>
                </a:lnTo>
                <a:lnTo>
                  <a:pt x="72" y="48"/>
                </a:lnTo>
                <a:lnTo>
                  <a:pt x="68" y="58"/>
                </a:lnTo>
                <a:lnTo>
                  <a:pt x="77" y="67"/>
                </a:lnTo>
                <a:lnTo>
                  <a:pt x="89" y="66"/>
                </a:lnTo>
                <a:lnTo>
                  <a:pt x="98" y="70"/>
                </a:lnTo>
                <a:lnTo>
                  <a:pt x="108" y="66"/>
                </a:lnTo>
                <a:lnTo>
                  <a:pt x="116" y="72"/>
                </a:lnTo>
                <a:lnTo>
                  <a:pt x="123" y="79"/>
                </a:lnTo>
                <a:lnTo>
                  <a:pt x="131" y="75"/>
                </a:lnTo>
                <a:lnTo>
                  <a:pt x="140" y="66"/>
                </a:lnTo>
                <a:lnTo>
                  <a:pt x="147" y="57"/>
                </a:lnTo>
                <a:lnTo>
                  <a:pt x="158" y="57"/>
                </a:lnTo>
                <a:lnTo>
                  <a:pt x="167" y="60"/>
                </a:lnTo>
                <a:lnTo>
                  <a:pt x="179" y="61"/>
                </a:lnTo>
                <a:lnTo>
                  <a:pt x="188" y="69"/>
                </a:lnTo>
                <a:lnTo>
                  <a:pt x="198" y="58"/>
                </a:lnTo>
                <a:lnTo>
                  <a:pt x="210" y="60"/>
                </a:lnTo>
                <a:lnTo>
                  <a:pt x="219" y="51"/>
                </a:lnTo>
                <a:lnTo>
                  <a:pt x="233" y="57"/>
                </a:lnTo>
                <a:lnTo>
                  <a:pt x="243" y="63"/>
                </a:lnTo>
                <a:lnTo>
                  <a:pt x="251" y="73"/>
                </a:lnTo>
                <a:lnTo>
                  <a:pt x="243" y="82"/>
                </a:lnTo>
                <a:lnTo>
                  <a:pt x="251" y="93"/>
                </a:lnTo>
                <a:lnTo>
                  <a:pt x="260" y="87"/>
                </a:lnTo>
                <a:lnTo>
                  <a:pt x="263" y="75"/>
                </a:lnTo>
                <a:lnTo>
                  <a:pt x="264" y="63"/>
                </a:lnTo>
                <a:lnTo>
                  <a:pt x="267" y="52"/>
                </a:lnTo>
                <a:lnTo>
                  <a:pt x="270" y="40"/>
                </a:lnTo>
                <a:lnTo>
                  <a:pt x="281" y="36"/>
                </a:lnTo>
                <a:lnTo>
                  <a:pt x="290" y="28"/>
                </a:lnTo>
                <a:lnTo>
                  <a:pt x="299" y="34"/>
                </a:lnTo>
                <a:lnTo>
                  <a:pt x="305" y="45"/>
                </a:lnTo>
                <a:lnTo>
                  <a:pt x="306" y="60"/>
                </a:lnTo>
                <a:lnTo>
                  <a:pt x="311" y="72"/>
                </a:lnTo>
                <a:lnTo>
                  <a:pt x="321" y="84"/>
                </a:lnTo>
                <a:lnTo>
                  <a:pt x="324" y="99"/>
                </a:lnTo>
                <a:lnTo>
                  <a:pt x="324" y="112"/>
                </a:lnTo>
                <a:lnTo>
                  <a:pt x="332" y="130"/>
                </a:lnTo>
                <a:lnTo>
                  <a:pt x="330" y="144"/>
                </a:lnTo>
                <a:lnTo>
                  <a:pt x="342" y="139"/>
                </a:lnTo>
                <a:lnTo>
                  <a:pt x="351" y="133"/>
                </a:lnTo>
                <a:lnTo>
                  <a:pt x="357" y="123"/>
                </a:lnTo>
                <a:lnTo>
                  <a:pt x="359" y="112"/>
                </a:lnTo>
                <a:lnTo>
                  <a:pt x="366" y="103"/>
                </a:lnTo>
                <a:lnTo>
                  <a:pt x="369" y="94"/>
                </a:lnTo>
                <a:lnTo>
                  <a:pt x="366" y="81"/>
                </a:lnTo>
                <a:lnTo>
                  <a:pt x="365" y="70"/>
                </a:lnTo>
                <a:lnTo>
                  <a:pt x="365" y="54"/>
                </a:lnTo>
                <a:lnTo>
                  <a:pt x="368" y="39"/>
                </a:lnTo>
                <a:lnTo>
                  <a:pt x="369" y="25"/>
                </a:lnTo>
                <a:lnTo>
                  <a:pt x="365" y="15"/>
                </a:lnTo>
                <a:lnTo>
                  <a:pt x="377" y="4"/>
                </a:lnTo>
                <a:lnTo>
                  <a:pt x="396" y="0"/>
                </a:lnTo>
                <a:lnTo>
                  <a:pt x="410" y="4"/>
                </a:lnTo>
                <a:lnTo>
                  <a:pt x="416" y="18"/>
                </a:lnTo>
                <a:lnTo>
                  <a:pt x="420" y="31"/>
                </a:lnTo>
                <a:lnTo>
                  <a:pt x="411" y="37"/>
                </a:lnTo>
                <a:lnTo>
                  <a:pt x="416" y="49"/>
                </a:lnTo>
                <a:lnTo>
                  <a:pt x="410" y="54"/>
                </a:lnTo>
                <a:lnTo>
                  <a:pt x="407" y="67"/>
                </a:lnTo>
                <a:lnTo>
                  <a:pt x="414" y="76"/>
                </a:lnTo>
                <a:lnTo>
                  <a:pt x="408" y="87"/>
                </a:lnTo>
                <a:lnTo>
                  <a:pt x="405" y="97"/>
                </a:lnTo>
                <a:lnTo>
                  <a:pt x="414" y="112"/>
                </a:lnTo>
                <a:lnTo>
                  <a:pt x="420" y="123"/>
                </a:lnTo>
                <a:lnTo>
                  <a:pt x="426" y="139"/>
                </a:lnTo>
                <a:lnTo>
                  <a:pt x="426" y="165"/>
                </a:lnTo>
                <a:lnTo>
                  <a:pt x="432" y="177"/>
                </a:lnTo>
                <a:lnTo>
                  <a:pt x="435" y="190"/>
                </a:lnTo>
                <a:lnTo>
                  <a:pt x="440" y="199"/>
                </a:lnTo>
                <a:lnTo>
                  <a:pt x="440" y="214"/>
                </a:lnTo>
                <a:lnTo>
                  <a:pt x="447" y="220"/>
                </a:lnTo>
                <a:lnTo>
                  <a:pt x="453" y="225"/>
                </a:lnTo>
                <a:lnTo>
                  <a:pt x="455" y="237"/>
                </a:lnTo>
                <a:lnTo>
                  <a:pt x="459" y="241"/>
                </a:lnTo>
                <a:lnTo>
                  <a:pt x="464" y="253"/>
                </a:lnTo>
                <a:lnTo>
                  <a:pt x="470" y="265"/>
                </a:lnTo>
                <a:lnTo>
                  <a:pt x="479" y="268"/>
                </a:lnTo>
                <a:lnTo>
                  <a:pt x="485" y="282"/>
                </a:lnTo>
                <a:lnTo>
                  <a:pt x="488" y="292"/>
                </a:lnTo>
                <a:lnTo>
                  <a:pt x="498" y="307"/>
                </a:lnTo>
                <a:lnTo>
                  <a:pt x="506" y="318"/>
                </a:lnTo>
                <a:lnTo>
                  <a:pt x="513" y="331"/>
                </a:lnTo>
                <a:lnTo>
                  <a:pt x="525" y="336"/>
                </a:lnTo>
                <a:lnTo>
                  <a:pt x="537" y="328"/>
                </a:lnTo>
                <a:lnTo>
                  <a:pt x="552" y="325"/>
                </a:lnTo>
                <a:lnTo>
                  <a:pt x="563" y="319"/>
                </a:lnTo>
                <a:lnTo>
                  <a:pt x="570" y="301"/>
                </a:lnTo>
                <a:lnTo>
                  <a:pt x="579" y="295"/>
                </a:lnTo>
                <a:lnTo>
                  <a:pt x="594" y="298"/>
                </a:lnTo>
                <a:lnTo>
                  <a:pt x="608" y="300"/>
                </a:lnTo>
                <a:lnTo>
                  <a:pt x="617" y="298"/>
                </a:lnTo>
                <a:lnTo>
                  <a:pt x="624" y="303"/>
                </a:lnTo>
                <a:lnTo>
                  <a:pt x="636" y="289"/>
                </a:lnTo>
                <a:lnTo>
                  <a:pt x="647" y="277"/>
                </a:lnTo>
                <a:lnTo>
                  <a:pt x="647" y="264"/>
                </a:lnTo>
                <a:lnTo>
                  <a:pt x="647" y="249"/>
                </a:lnTo>
                <a:lnTo>
                  <a:pt x="654" y="243"/>
                </a:lnTo>
                <a:lnTo>
                  <a:pt x="663" y="232"/>
                </a:lnTo>
                <a:lnTo>
                  <a:pt x="660" y="222"/>
                </a:lnTo>
                <a:lnTo>
                  <a:pt x="663" y="207"/>
                </a:lnTo>
                <a:lnTo>
                  <a:pt x="672" y="192"/>
                </a:lnTo>
                <a:lnTo>
                  <a:pt x="687" y="181"/>
                </a:lnTo>
                <a:lnTo>
                  <a:pt x="701" y="180"/>
                </a:lnTo>
                <a:lnTo>
                  <a:pt x="711" y="186"/>
                </a:lnTo>
                <a:lnTo>
                  <a:pt x="723" y="187"/>
                </a:lnTo>
                <a:lnTo>
                  <a:pt x="734" y="183"/>
                </a:lnTo>
                <a:lnTo>
                  <a:pt x="731" y="171"/>
                </a:lnTo>
                <a:lnTo>
                  <a:pt x="740" y="165"/>
                </a:lnTo>
                <a:lnTo>
                  <a:pt x="737" y="153"/>
                </a:lnTo>
                <a:lnTo>
                  <a:pt x="746" y="144"/>
                </a:lnTo>
                <a:lnTo>
                  <a:pt x="756" y="138"/>
                </a:lnTo>
                <a:lnTo>
                  <a:pt x="758" y="127"/>
                </a:lnTo>
                <a:lnTo>
                  <a:pt x="756" y="109"/>
                </a:lnTo>
                <a:lnTo>
                  <a:pt x="780" y="88"/>
                </a:lnTo>
                <a:lnTo>
                  <a:pt x="786" y="94"/>
                </a:lnTo>
                <a:lnTo>
                  <a:pt x="800" y="93"/>
                </a:lnTo>
                <a:lnTo>
                  <a:pt x="806" y="88"/>
                </a:lnTo>
                <a:lnTo>
                  <a:pt x="834" y="90"/>
                </a:lnTo>
                <a:lnTo>
                  <a:pt x="843" y="94"/>
                </a:lnTo>
                <a:lnTo>
                  <a:pt x="855" y="105"/>
                </a:lnTo>
                <a:lnTo>
                  <a:pt x="858" y="114"/>
                </a:lnTo>
                <a:lnTo>
                  <a:pt x="864" y="124"/>
                </a:lnTo>
                <a:lnTo>
                  <a:pt x="858" y="136"/>
                </a:lnTo>
                <a:lnTo>
                  <a:pt x="849" y="136"/>
                </a:lnTo>
                <a:lnTo>
                  <a:pt x="843" y="147"/>
                </a:lnTo>
                <a:lnTo>
                  <a:pt x="834" y="147"/>
                </a:lnTo>
                <a:lnTo>
                  <a:pt x="827" y="154"/>
                </a:lnTo>
                <a:lnTo>
                  <a:pt x="828" y="174"/>
                </a:lnTo>
                <a:lnTo>
                  <a:pt x="822" y="180"/>
                </a:lnTo>
                <a:lnTo>
                  <a:pt x="819" y="189"/>
                </a:lnTo>
                <a:lnTo>
                  <a:pt x="816" y="198"/>
                </a:lnTo>
                <a:lnTo>
                  <a:pt x="819" y="208"/>
                </a:lnTo>
                <a:lnTo>
                  <a:pt x="818" y="217"/>
                </a:lnTo>
                <a:lnTo>
                  <a:pt x="813" y="229"/>
                </a:lnTo>
                <a:lnTo>
                  <a:pt x="818" y="240"/>
                </a:lnTo>
                <a:lnTo>
                  <a:pt x="822" y="249"/>
                </a:lnTo>
                <a:lnTo>
                  <a:pt x="824" y="261"/>
                </a:lnTo>
                <a:lnTo>
                  <a:pt x="827" y="262"/>
                </a:lnTo>
                <a:lnTo>
                  <a:pt x="825" y="273"/>
                </a:lnTo>
                <a:lnTo>
                  <a:pt x="830" y="282"/>
                </a:lnTo>
                <a:lnTo>
                  <a:pt x="837" y="289"/>
                </a:lnTo>
                <a:lnTo>
                  <a:pt x="836" y="303"/>
                </a:lnTo>
                <a:lnTo>
                  <a:pt x="830" y="313"/>
                </a:lnTo>
                <a:lnTo>
                  <a:pt x="822" y="318"/>
                </a:lnTo>
                <a:lnTo>
                  <a:pt x="812" y="321"/>
                </a:lnTo>
                <a:lnTo>
                  <a:pt x="806" y="328"/>
                </a:lnTo>
                <a:lnTo>
                  <a:pt x="809" y="339"/>
                </a:lnTo>
                <a:lnTo>
                  <a:pt x="801" y="345"/>
                </a:lnTo>
                <a:lnTo>
                  <a:pt x="794" y="351"/>
                </a:lnTo>
                <a:lnTo>
                  <a:pt x="789" y="360"/>
                </a:lnTo>
                <a:lnTo>
                  <a:pt x="788" y="375"/>
                </a:lnTo>
                <a:lnTo>
                  <a:pt x="792" y="381"/>
                </a:lnTo>
                <a:lnTo>
                  <a:pt x="785" y="385"/>
                </a:lnTo>
                <a:lnTo>
                  <a:pt x="785" y="393"/>
                </a:lnTo>
                <a:lnTo>
                  <a:pt x="777" y="400"/>
                </a:lnTo>
                <a:lnTo>
                  <a:pt x="771" y="411"/>
                </a:lnTo>
                <a:lnTo>
                  <a:pt x="767" y="420"/>
                </a:lnTo>
                <a:lnTo>
                  <a:pt x="767" y="435"/>
                </a:lnTo>
                <a:lnTo>
                  <a:pt x="737" y="435"/>
                </a:lnTo>
                <a:lnTo>
                  <a:pt x="728" y="444"/>
                </a:lnTo>
                <a:lnTo>
                  <a:pt x="717" y="453"/>
                </a:lnTo>
                <a:lnTo>
                  <a:pt x="707" y="463"/>
                </a:lnTo>
                <a:lnTo>
                  <a:pt x="693" y="457"/>
                </a:lnTo>
                <a:lnTo>
                  <a:pt x="686" y="462"/>
                </a:lnTo>
                <a:lnTo>
                  <a:pt x="675" y="466"/>
                </a:lnTo>
                <a:lnTo>
                  <a:pt x="665" y="463"/>
                </a:lnTo>
                <a:lnTo>
                  <a:pt x="653" y="462"/>
                </a:lnTo>
                <a:lnTo>
                  <a:pt x="641" y="453"/>
                </a:lnTo>
                <a:lnTo>
                  <a:pt x="632" y="450"/>
                </a:lnTo>
                <a:lnTo>
                  <a:pt x="621" y="444"/>
                </a:lnTo>
                <a:lnTo>
                  <a:pt x="618" y="454"/>
                </a:lnTo>
                <a:lnTo>
                  <a:pt x="620" y="460"/>
                </a:lnTo>
                <a:lnTo>
                  <a:pt x="626" y="468"/>
                </a:lnTo>
                <a:lnTo>
                  <a:pt x="621" y="474"/>
                </a:lnTo>
                <a:lnTo>
                  <a:pt x="611" y="475"/>
                </a:lnTo>
                <a:lnTo>
                  <a:pt x="597" y="472"/>
                </a:lnTo>
                <a:lnTo>
                  <a:pt x="587" y="477"/>
                </a:lnTo>
                <a:lnTo>
                  <a:pt x="585" y="483"/>
                </a:lnTo>
                <a:lnTo>
                  <a:pt x="587" y="489"/>
                </a:lnTo>
                <a:lnTo>
                  <a:pt x="579" y="498"/>
                </a:lnTo>
                <a:lnTo>
                  <a:pt x="570" y="493"/>
                </a:lnTo>
                <a:lnTo>
                  <a:pt x="566" y="504"/>
                </a:lnTo>
                <a:lnTo>
                  <a:pt x="566" y="511"/>
                </a:lnTo>
                <a:lnTo>
                  <a:pt x="545" y="510"/>
                </a:lnTo>
                <a:lnTo>
                  <a:pt x="527" y="496"/>
                </a:lnTo>
                <a:lnTo>
                  <a:pt x="528" y="516"/>
                </a:lnTo>
                <a:lnTo>
                  <a:pt x="521" y="522"/>
                </a:lnTo>
                <a:lnTo>
                  <a:pt x="510" y="525"/>
                </a:lnTo>
                <a:lnTo>
                  <a:pt x="500" y="532"/>
                </a:lnTo>
                <a:lnTo>
                  <a:pt x="498" y="549"/>
                </a:lnTo>
                <a:lnTo>
                  <a:pt x="495" y="561"/>
                </a:lnTo>
                <a:lnTo>
                  <a:pt x="495" y="577"/>
                </a:lnTo>
                <a:lnTo>
                  <a:pt x="486" y="586"/>
                </a:lnTo>
                <a:lnTo>
                  <a:pt x="470" y="589"/>
                </a:lnTo>
                <a:lnTo>
                  <a:pt x="456" y="588"/>
                </a:lnTo>
                <a:lnTo>
                  <a:pt x="449" y="594"/>
                </a:lnTo>
                <a:lnTo>
                  <a:pt x="447" y="604"/>
                </a:lnTo>
                <a:lnTo>
                  <a:pt x="441" y="609"/>
                </a:lnTo>
                <a:lnTo>
                  <a:pt x="432" y="615"/>
                </a:lnTo>
                <a:lnTo>
                  <a:pt x="422" y="627"/>
                </a:lnTo>
                <a:lnTo>
                  <a:pt x="426" y="637"/>
                </a:lnTo>
                <a:lnTo>
                  <a:pt x="413" y="660"/>
                </a:lnTo>
                <a:lnTo>
                  <a:pt x="402" y="666"/>
                </a:lnTo>
                <a:lnTo>
                  <a:pt x="398" y="655"/>
                </a:lnTo>
                <a:lnTo>
                  <a:pt x="387" y="658"/>
                </a:lnTo>
                <a:lnTo>
                  <a:pt x="378" y="648"/>
                </a:lnTo>
                <a:lnTo>
                  <a:pt x="365" y="643"/>
                </a:lnTo>
                <a:lnTo>
                  <a:pt x="354" y="643"/>
                </a:lnTo>
                <a:lnTo>
                  <a:pt x="345" y="634"/>
                </a:lnTo>
                <a:lnTo>
                  <a:pt x="336" y="634"/>
                </a:lnTo>
                <a:lnTo>
                  <a:pt x="324" y="624"/>
                </a:lnTo>
                <a:lnTo>
                  <a:pt x="318" y="630"/>
                </a:lnTo>
                <a:lnTo>
                  <a:pt x="318" y="642"/>
                </a:lnTo>
                <a:lnTo>
                  <a:pt x="306" y="639"/>
                </a:lnTo>
                <a:lnTo>
                  <a:pt x="303" y="627"/>
                </a:lnTo>
                <a:lnTo>
                  <a:pt x="303" y="616"/>
                </a:lnTo>
                <a:lnTo>
                  <a:pt x="300" y="601"/>
                </a:lnTo>
                <a:lnTo>
                  <a:pt x="288" y="603"/>
                </a:lnTo>
                <a:lnTo>
                  <a:pt x="279" y="607"/>
                </a:lnTo>
                <a:lnTo>
                  <a:pt x="275" y="615"/>
                </a:lnTo>
                <a:lnTo>
                  <a:pt x="264" y="612"/>
                </a:lnTo>
                <a:lnTo>
                  <a:pt x="251" y="610"/>
                </a:lnTo>
                <a:lnTo>
                  <a:pt x="255" y="619"/>
                </a:lnTo>
                <a:lnTo>
                  <a:pt x="254" y="630"/>
                </a:lnTo>
                <a:lnTo>
                  <a:pt x="240" y="631"/>
                </a:lnTo>
                <a:lnTo>
                  <a:pt x="230" y="631"/>
                </a:lnTo>
                <a:lnTo>
                  <a:pt x="219" y="633"/>
                </a:lnTo>
                <a:lnTo>
                  <a:pt x="213" y="642"/>
                </a:lnTo>
                <a:lnTo>
                  <a:pt x="203" y="642"/>
                </a:lnTo>
                <a:lnTo>
                  <a:pt x="194" y="646"/>
                </a:lnTo>
                <a:lnTo>
                  <a:pt x="186" y="655"/>
                </a:lnTo>
                <a:lnTo>
                  <a:pt x="177" y="660"/>
                </a:lnTo>
                <a:lnTo>
                  <a:pt x="167" y="657"/>
                </a:lnTo>
                <a:lnTo>
                  <a:pt x="156" y="646"/>
                </a:lnTo>
                <a:lnTo>
                  <a:pt x="155" y="634"/>
                </a:lnTo>
                <a:lnTo>
                  <a:pt x="144" y="628"/>
                </a:lnTo>
                <a:lnTo>
                  <a:pt x="135" y="621"/>
                </a:lnTo>
                <a:lnTo>
                  <a:pt x="132" y="607"/>
                </a:lnTo>
                <a:lnTo>
                  <a:pt x="123" y="594"/>
                </a:lnTo>
                <a:lnTo>
                  <a:pt x="123" y="580"/>
                </a:lnTo>
                <a:lnTo>
                  <a:pt x="122" y="567"/>
                </a:lnTo>
                <a:lnTo>
                  <a:pt x="125" y="552"/>
                </a:lnTo>
                <a:lnTo>
                  <a:pt x="141" y="541"/>
                </a:lnTo>
                <a:lnTo>
                  <a:pt x="152" y="538"/>
                </a:lnTo>
                <a:lnTo>
                  <a:pt x="156" y="526"/>
                </a:lnTo>
                <a:lnTo>
                  <a:pt x="149" y="516"/>
                </a:lnTo>
                <a:lnTo>
                  <a:pt x="152" y="501"/>
                </a:lnTo>
                <a:lnTo>
                  <a:pt x="141" y="495"/>
                </a:lnTo>
                <a:lnTo>
                  <a:pt x="143" y="483"/>
                </a:lnTo>
                <a:lnTo>
                  <a:pt x="132" y="477"/>
                </a:lnTo>
                <a:lnTo>
                  <a:pt x="134" y="465"/>
                </a:lnTo>
                <a:lnTo>
                  <a:pt x="128" y="454"/>
                </a:lnTo>
                <a:lnTo>
                  <a:pt x="126" y="441"/>
                </a:lnTo>
                <a:lnTo>
                  <a:pt x="116" y="430"/>
                </a:lnTo>
                <a:lnTo>
                  <a:pt x="110" y="418"/>
                </a:lnTo>
                <a:lnTo>
                  <a:pt x="105" y="423"/>
                </a:lnTo>
                <a:lnTo>
                  <a:pt x="101" y="433"/>
                </a:lnTo>
                <a:lnTo>
                  <a:pt x="87" y="420"/>
                </a:lnTo>
                <a:lnTo>
                  <a:pt x="77" y="405"/>
                </a:lnTo>
                <a:lnTo>
                  <a:pt x="89" y="396"/>
                </a:lnTo>
                <a:lnTo>
                  <a:pt x="99" y="390"/>
                </a:lnTo>
                <a:lnTo>
                  <a:pt x="99" y="381"/>
                </a:lnTo>
                <a:lnTo>
                  <a:pt x="111" y="378"/>
                </a:lnTo>
                <a:lnTo>
                  <a:pt x="113" y="366"/>
                </a:lnTo>
                <a:lnTo>
                  <a:pt x="111" y="355"/>
                </a:lnTo>
                <a:lnTo>
                  <a:pt x="110" y="346"/>
                </a:lnTo>
                <a:lnTo>
                  <a:pt x="117" y="343"/>
                </a:lnTo>
                <a:lnTo>
                  <a:pt x="116" y="333"/>
                </a:lnTo>
                <a:lnTo>
                  <a:pt x="119" y="322"/>
                </a:lnTo>
                <a:lnTo>
                  <a:pt x="126" y="312"/>
                </a:lnTo>
                <a:lnTo>
                  <a:pt x="134" y="304"/>
                </a:lnTo>
                <a:lnTo>
                  <a:pt x="138" y="295"/>
                </a:lnTo>
                <a:lnTo>
                  <a:pt x="144" y="286"/>
                </a:lnTo>
                <a:lnTo>
                  <a:pt x="149" y="295"/>
                </a:lnTo>
                <a:lnTo>
                  <a:pt x="155" y="304"/>
                </a:lnTo>
                <a:lnTo>
                  <a:pt x="159" y="312"/>
                </a:lnTo>
                <a:lnTo>
                  <a:pt x="167" y="319"/>
                </a:lnTo>
                <a:lnTo>
                  <a:pt x="174" y="307"/>
                </a:lnTo>
                <a:lnTo>
                  <a:pt x="179" y="292"/>
                </a:lnTo>
                <a:lnTo>
                  <a:pt x="177" y="279"/>
                </a:lnTo>
                <a:lnTo>
                  <a:pt x="176" y="267"/>
                </a:lnTo>
                <a:lnTo>
                  <a:pt x="165" y="253"/>
                </a:lnTo>
                <a:lnTo>
                  <a:pt x="152" y="246"/>
                </a:lnTo>
                <a:lnTo>
                  <a:pt x="138" y="243"/>
                </a:lnTo>
                <a:lnTo>
                  <a:pt x="129" y="235"/>
                </a:lnTo>
                <a:lnTo>
                  <a:pt x="122" y="226"/>
                </a:lnTo>
                <a:lnTo>
                  <a:pt x="102" y="225"/>
                </a:lnTo>
                <a:lnTo>
                  <a:pt x="92" y="213"/>
                </a:lnTo>
                <a:lnTo>
                  <a:pt x="80" y="207"/>
                </a:lnTo>
                <a:lnTo>
                  <a:pt x="66" y="198"/>
                </a:lnTo>
                <a:lnTo>
                  <a:pt x="54" y="184"/>
                </a:lnTo>
                <a:lnTo>
                  <a:pt x="44" y="171"/>
                </a:lnTo>
                <a:lnTo>
                  <a:pt x="41" y="159"/>
                </a:lnTo>
                <a:lnTo>
                  <a:pt x="30" y="147"/>
                </a:lnTo>
                <a:lnTo>
                  <a:pt x="30" y="133"/>
                </a:lnTo>
                <a:lnTo>
                  <a:pt x="20" y="124"/>
                </a:lnTo>
                <a:lnTo>
                  <a:pt x="20" y="109"/>
                </a:lnTo>
                <a:lnTo>
                  <a:pt x="11" y="99"/>
                </a:lnTo>
                <a:lnTo>
                  <a:pt x="3" y="90"/>
                </a:lnTo>
                <a:lnTo>
                  <a:pt x="9" y="82"/>
                </a:lnTo>
                <a:lnTo>
                  <a:pt x="2" y="72"/>
                </a:lnTo>
                <a:lnTo>
                  <a:pt x="0" y="57"/>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84" name="Pasco1">
            <a:extLst>
              <a:ext uri="{FF2B5EF4-FFF2-40B4-BE49-F238E27FC236}">
                <a16:creationId xmlns:a16="http://schemas.microsoft.com/office/drawing/2014/main" id="{F1D46CC8-FCD6-4B70-A99E-368FF3B21B42}"/>
              </a:ext>
            </a:extLst>
          </p:cNvPr>
          <p:cNvSpPr>
            <a:spLocks/>
          </p:cNvSpPr>
          <p:nvPr/>
        </p:nvSpPr>
        <p:spPr bwMode="auto">
          <a:xfrm>
            <a:off x="9345412" y="3697238"/>
            <a:ext cx="885935" cy="530909"/>
          </a:xfrm>
          <a:custGeom>
            <a:avLst/>
            <a:gdLst>
              <a:gd name="T0" fmla="*/ 2147483647 w 799"/>
              <a:gd name="T1" fmla="*/ 2147483647 h 526"/>
              <a:gd name="T2" fmla="*/ 2147483647 w 799"/>
              <a:gd name="T3" fmla="*/ 2147483647 h 526"/>
              <a:gd name="T4" fmla="*/ 2147483647 w 799"/>
              <a:gd name="T5" fmla="*/ 2147483647 h 526"/>
              <a:gd name="T6" fmla="*/ 2147483647 w 799"/>
              <a:gd name="T7" fmla="*/ 2147483647 h 526"/>
              <a:gd name="T8" fmla="*/ 2147483647 w 799"/>
              <a:gd name="T9" fmla="*/ 2147483647 h 526"/>
              <a:gd name="T10" fmla="*/ 2147483647 w 799"/>
              <a:gd name="T11" fmla="*/ 2147483647 h 526"/>
              <a:gd name="T12" fmla="*/ 2147483647 w 799"/>
              <a:gd name="T13" fmla="*/ 2147483647 h 526"/>
              <a:gd name="T14" fmla="*/ 2147483647 w 799"/>
              <a:gd name="T15" fmla="*/ 2147483647 h 526"/>
              <a:gd name="T16" fmla="*/ 2147483647 w 799"/>
              <a:gd name="T17" fmla="*/ 2147483647 h 526"/>
              <a:gd name="T18" fmla="*/ 2147483647 w 799"/>
              <a:gd name="T19" fmla="*/ 2147483647 h 526"/>
              <a:gd name="T20" fmla="*/ 2147483647 w 799"/>
              <a:gd name="T21" fmla="*/ 2147483647 h 526"/>
              <a:gd name="T22" fmla="*/ 2147483647 w 799"/>
              <a:gd name="T23" fmla="*/ 2147483647 h 526"/>
              <a:gd name="T24" fmla="*/ 2147483647 w 799"/>
              <a:gd name="T25" fmla="*/ 2147483647 h 526"/>
              <a:gd name="T26" fmla="*/ 2147483647 w 799"/>
              <a:gd name="T27" fmla="*/ 2147483647 h 526"/>
              <a:gd name="T28" fmla="*/ 2147483647 w 799"/>
              <a:gd name="T29" fmla="*/ 2147483647 h 526"/>
              <a:gd name="T30" fmla="*/ 2147483647 w 799"/>
              <a:gd name="T31" fmla="*/ 2147483647 h 526"/>
              <a:gd name="T32" fmla="*/ 2147483647 w 799"/>
              <a:gd name="T33" fmla="*/ 2147483647 h 526"/>
              <a:gd name="T34" fmla="*/ 2147483647 w 799"/>
              <a:gd name="T35" fmla="*/ 2147483647 h 526"/>
              <a:gd name="T36" fmla="*/ 2147483647 w 799"/>
              <a:gd name="T37" fmla="*/ 2147483647 h 526"/>
              <a:gd name="T38" fmla="*/ 2147483647 w 799"/>
              <a:gd name="T39" fmla="*/ 2147483647 h 526"/>
              <a:gd name="T40" fmla="*/ 2147483647 w 799"/>
              <a:gd name="T41" fmla="*/ 2147483647 h 526"/>
              <a:gd name="T42" fmla="*/ 2147483647 w 799"/>
              <a:gd name="T43" fmla="*/ 2147483647 h 526"/>
              <a:gd name="T44" fmla="*/ 2147483647 w 799"/>
              <a:gd name="T45" fmla="*/ 2147483647 h 526"/>
              <a:gd name="T46" fmla="*/ 2147483647 w 799"/>
              <a:gd name="T47" fmla="*/ 2147483647 h 526"/>
              <a:gd name="T48" fmla="*/ 2147483647 w 799"/>
              <a:gd name="T49" fmla="*/ 2147483647 h 526"/>
              <a:gd name="T50" fmla="*/ 2147483647 w 799"/>
              <a:gd name="T51" fmla="*/ 2147483647 h 526"/>
              <a:gd name="T52" fmla="*/ 2147483647 w 799"/>
              <a:gd name="T53" fmla="*/ 2147483647 h 526"/>
              <a:gd name="T54" fmla="*/ 2147483647 w 799"/>
              <a:gd name="T55" fmla="*/ 2147483647 h 526"/>
              <a:gd name="T56" fmla="*/ 2147483647 w 799"/>
              <a:gd name="T57" fmla="*/ 2147483647 h 526"/>
              <a:gd name="T58" fmla="*/ 2147483647 w 799"/>
              <a:gd name="T59" fmla="*/ 2147483647 h 526"/>
              <a:gd name="T60" fmla="*/ 2147483647 w 799"/>
              <a:gd name="T61" fmla="*/ 2147483647 h 526"/>
              <a:gd name="T62" fmla="*/ 2147483647 w 799"/>
              <a:gd name="T63" fmla="*/ 2147483647 h 526"/>
              <a:gd name="T64" fmla="*/ 2147483647 w 799"/>
              <a:gd name="T65" fmla="*/ 2147483647 h 526"/>
              <a:gd name="T66" fmla="*/ 2147483647 w 799"/>
              <a:gd name="T67" fmla="*/ 2147483647 h 526"/>
              <a:gd name="T68" fmla="*/ 2147483647 w 799"/>
              <a:gd name="T69" fmla="*/ 2147483647 h 526"/>
              <a:gd name="T70" fmla="*/ 2147483647 w 799"/>
              <a:gd name="T71" fmla="*/ 2147483647 h 526"/>
              <a:gd name="T72" fmla="*/ 2147483647 w 799"/>
              <a:gd name="T73" fmla="*/ 2147483647 h 526"/>
              <a:gd name="T74" fmla="*/ 2147483647 w 799"/>
              <a:gd name="T75" fmla="*/ 2147483647 h 526"/>
              <a:gd name="T76" fmla="*/ 2147483647 w 799"/>
              <a:gd name="T77" fmla="*/ 2147483647 h 526"/>
              <a:gd name="T78" fmla="*/ 2147483647 w 799"/>
              <a:gd name="T79" fmla="*/ 2147483647 h 526"/>
              <a:gd name="T80" fmla="*/ 2147483647 w 799"/>
              <a:gd name="T81" fmla="*/ 2147483647 h 526"/>
              <a:gd name="T82" fmla="*/ 2147483647 w 799"/>
              <a:gd name="T83" fmla="*/ 2147483647 h 526"/>
              <a:gd name="T84" fmla="*/ 2147483647 w 799"/>
              <a:gd name="T85" fmla="*/ 2147483647 h 526"/>
              <a:gd name="T86" fmla="*/ 2147483647 w 799"/>
              <a:gd name="T87" fmla="*/ 2147483647 h 526"/>
              <a:gd name="T88" fmla="*/ 2147483647 w 799"/>
              <a:gd name="T89" fmla="*/ 2147483647 h 526"/>
              <a:gd name="T90" fmla="*/ 2147483647 w 799"/>
              <a:gd name="T91" fmla="*/ 2147483647 h 526"/>
              <a:gd name="T92" fmla="*/ 2147483647 w 799"/>
              <a:gd name="T93" fmla="*/ 2147483647 h 526"/>
              <a:gd name="T94" fmla="*/ 2147483647 w 799"/>
              <a:gd name="T95" fmla="*/ 2147483647 h 526"/>
              <a:gd name="T96" fmla="*/ 2147483647 w 799"/>
              <a:gd name="T97" fmla="*/ 2147483647 h 526"/>
              <a:gd name="T98" fmla="*/ 2147483647 w 799"/>
              <a:gd name="T99" fmla="*/ 2147483647 h 526"/>
              <a:gd name="T100" fmla="*/ 2147483647 w 799"/>
              <a:gd name="T101" fmla="*/ 2147483647 h 526"/>
              <a:gd name="T102" fmla="*/ 2147483647 w 799"/>
              <a:gd name="T103" fmla="*/ 2147483647 h 526"/>
              <a:gd name="T104" fmla="*/ 2147483647 w 799"/>
              <a:gd name="T105" fmla="*/ 2147483647 h 526"/>
              <a:gd name="T106" fmla="*/ 2147483647 w 799"/>
              <a:gd name="T107" fmla="*/ 2147483647 h 526"/>
              <a:gd name="T108" fmla="*/ 2147483647 w 799"/>
              <a:gd name="T109" fmla="*/ 2147483647 h 526"/>
              <a:gd name="T110" fmla="*/ 2147483647 w 799"/>
              <a:gd name="T111" fmla="*/ 2147483647 h 526"/>
              <a:gd name="T112" fmla="*/ 2147483647 w 799"/>
              <a:gd name="T113" fmla="*/ 2147483647 h 526"/>
              <a:gd name="T114" fmla="*/ 2147483647 w 799"/>
              <a:gd name="T115" fmla="*/ 2147483647 h 526"/>
              <a:gd name="T116" fmla="*/ 2147483647 w 799"/>
              <a:gd name="T117" fmla="*/ 2147483647 h 526"/>
              <a:gd name="T118" fmla="*/ 2147483647 w 799"/>
              <a:gd name="T119" fmla="*/ 2147483647 h 5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99"/>
              <a:gd name="T181" fmla="*/ 0 h 526"/>
              <a:gd name="T182" fmla="*/ 799 w 799"/>
              <a:gd name="T183" fmla="*/ 526 h 5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99" h="526">
                <a:moveTo>
                  <a:pt x="6" y="342"/>
                </a:moveTo>
                <a:lnTo>
                  <a:pt x="0" y="331"/>
                </a:lnTo>
                <a:lnTo>
                  <a:pt x="0" y="319"/>
                </a:lnTo>
                <a:lnTo>
                  <a:pt x="13" y="310"/>
                </a:lnTo>
                <a:lnTo>
                  <a:pt x="24" y="304"/>
                </a:lnTo>
                <a:lnTo>
                  <a:pt x="31" y="301"/>
                </a:lnTo>
                <a:lnTo>
                  <a:pt x="45" y="292"/>
                </a:lnTo>
                <a:lnTo>
                  <a:pt x="57" y="294"/>
                </a:lnTo>
                <a:lnTo>
                  <a:pt x="70" y="292"/>
                </a:lnTo>
                <a:lnTo>
                  <a:pt x="78" y="283"/>
                </a:lnTo>
                <a:lnTo>
                  <a:pt x="73" y="271"/>
                </a:lnTo>
                <a:lnTo>
                  <a:pt x="87" y="271"/>
                </a:lnTo>
                <a:lnTo>
                  <a:pt x="96" y="274"/>
                </a:lnTo>
                <a:lnTo>
                  <a:pt x="103" y="264"/>
                </a:lnTo>
                <a:lnTo>
                  <a:pt x="115" y="261"/>
                </a:lnTo>
                <a:lnTo>
                  <a:pt x="126" y="267"/>
                </a:lnTo>
                <a:lnTo>
                  <a:pt x="124" y="280"/>
                </a:lnTo>
                <a:lnTo>
                  <a:pt x="127" y="300"/>
                </a:lnTo>
                <a:lnTo>
                  <a:pt x="139" y="303"/>
                </a:lnTo>
                <a:lnTo>
                  <a:pt x="141" y="288"/>
                </a:lnTo>
                <a:lnTo>
                  <a:pt x="148" y="286"/>
                </a:lnTo>
                <a:lnTo>
                  <a:pt x="159" y="294"/>
                </a:lnTo>
                <a:lnTo>
                  <a:pt x="174" y="301"/>
                </a:lnTo>
                <a:lnTo>
                  <a:pt x="186" y="304"/>
                </a:lnTo>
                <a:lnTo>
                  <a:pt x="198" y="309"/>
                </a:lnTo>
                <a:lnTo>
                  <a:pt x="207" y="319"/>
                </a:lnTo>
                <a:lnTo>
                  <a:pt x="216" y="316"/>
                </a:lnTo>
                <a:lnTo>
                  <a:pt x="223" y="325"/>
                </a:lnTo>
                <a:lnTo>
                  <a:pt x="232" y="321"/>
                </a:lnTo>
                <a:lnTo>
                  <a:pt x="246" y="301"/>
                </a:lnTo>
                <a:lnTo>
                  <a:pt x="243" y="288"/>
                </a:lnTo>
                <a:lnTo>
                  <a:pt x="253" y="277"/>
                </a:lnTo>
                <a:lnTo>
                  <a:pt x="264" y="270"/>
                </a:lnTo>
                <a:lnTo>
                  <a:pt x="271" y="262"/>
                </a:lnTo>
                <a:lnTo>
                  <a:pt x="270" y="253"/>
                </a:lnTo>
                <a:lnTo>
                  <a:pt x="283" y="249"/>
                </a:lnTo>
                <a:lnTo>
                  <a:pt x="294" y="252"/>
                </a:lnTo>
                <a:lnTo>
                  <a:pt x="304" y="246"/>
                </a:lnTo>
                <a:lnTo>
                  <a:pt x="313" y="240"/>
                </a:lnTo>
                <a:lnTo>
                  <a:pt x="315" y="228"/>
                </a:lnTo>
                <a:lnTo>
                  <a:pt x="316" y="217"/>
                </a:lnTo>
                <a:lnTo>
                  <a:pt x="319" y="205"/>
                </a:lnTo>
                <a:lnTo>
                  <a:pt x="321" y="193"/>
                </a:lnTo>
                <a:lnTo>
                  <a:pt x="331" y="183"/>
                </a:lnTo>
                <a:lnTo>
                  <a:pt x="342" y="181"/>
                </a:lnTo>
                <a:lnTo>
                  <a:pt x="349" y="177"/>
                </a:lnTo>
                <a:lnTo>
                  <a:pt x="348" y="157"/>
                </a:lnTo>
                <a:lnTo>
                  <a:pt x="364" y="169"/>
                </a:lnTo>
                <a:lnTo>
                  <a:pt x="388" y="172"/>
                </a:lnTo>
                <a:lnTo>
                  <a:pt x="387" y="162"/>
                </a:lnTo>
                <a:lnTo>
                  <a:pt x="393" y="153"/>
                </a:lnTo>
                <a:lnTo>
                  <a:pt x="400" y="159"/>
                </a:lnTo>
                <a:lnTo>
                  <a:pt x="408" y="147"/>
                </a:lnTo>
                <a:lnTo>
                  <a:pt x="406" y="136"/>
                </a:lnTo>
                <a:lnTo>
                  <a:pt x="418" y="133"/>
                </a:lnTo>
                <a:lnTo>
                  <a:pt x="430" y="136"/>
                </a:lnTo>
                <a:lnTo>
                  <a:pt x="447" y="135"/>
                </a:lnTo>
                <a:lnTo>
                  <a:pt x="444" y="124"/>
                </a:lnTo>
                <a:lnTo>
                  <a:pt x="438" y="115"/>
                </a:lnTo>
                <a:lnTo>
                  <a:pt x="442" y="105"/>
                </a:lnTo>
                <a:lnTo>
                  <a:pt x="456" y="111"/>
                </a:lnTo>
                <a:lnTo>
                  <a:pt x="468" y="117"/>
                </a:lnTo>
                <a:lnTo>
                  <a:pt x="480" y="124"/>
                </a:lnTo>
                <a:lnTo>
                  <a:pt x="493" y="129"/>
                </a:lnTo>
                <a:lnTo>
                  <a:pt x="507" y="123"/>
                </a:lnTo>
                <a:lnTo>
                  <a:pt x="514" y="117"/>
                </a:lnTo>
                <a:lnTo>
                  <a:pt x="526" y="123"/>
                </a:lnTo>
                <a:lnTo>
                  <a:pt x="538" y="114"/>
                </a:lnTo>
                <a:lnTo>
                  <a:pt x="550" y="102"/>
                </a:lnTo>
                <a:lnTo>
                  <a:pt x="565" y="94"/>
                </a:lnTo>
                <a:lnTo>
                  <a:pt x="588" y="96"/>
                </a:lnTo>
                <a:lnTo>
                  <a:pt x="586" y="81"/>
                </a:lnTo>
                <a:lnTo>
                  <a:pt x="600" y="61"/>
                </a:lnTo>
                <a:lnTo>
                  <a:pt x="612" y="43"/>
                </a:lnTo>
                <a:lnTo>
                  <a:pt x="610" y="34"/>
                </a:lnTo>
                <a:lnTo>
                  <a:pt x="612" y="16"/>
                </a:lnTo>
                <a:lnTo>
                  <a:pt x="628" y="0"/>
                </a:lnTo>
                <a:lnTo>
                  <a:pt x="637" y="7"/>
                </a:lnTo>
                <a:lnTo>
                  <a:pt x="648" y="9"/>
                </a:lnTo>
                <a:lnTo>
                  <a:pt x="658" y="12"/>
                </a:lnTo>
                <a:lnTo>
                  <a:pt x="664" y="22"/>
                </a:lnTo>
                <a:lnTo>
                  <a:pt x="660" y="28"/>
                </a:lnTo>
                <a:lnTo>
                  <a:pt x="660" y="39"/>
                </a:lnTo>
                <a:lnTo>
                  <a:pt x="670" y="49"/>
                </a:lnTo>
                <a:lnTo>
                  <a:pt x="681" y="51"/>
                </a:lnTo>
                <a:lnTo>
                  <a:pt x="690" y="60"/>
                </a:lnTo>
                <a:lnTo>
                  <a:pt x="691" y="69"/>
                </a:lnTo>
                <a:lnTo>
                  <a:pt x="693" y="81"/>
                </a:lnTo>
                <a:lnTo>
                  <a:pt x="696" y="91"/>
                </a:lnTo>
                <a:lnTo>
                  <a:pt x="702" y="102"/>
                </a:lnTo>
                <a:lnTo>
                  <a:pt x="700" y="115"/>
                </a:lnTo>
                <a:lnTo>
                  <a:pt x="702" y="130"/>
                </a:lnTo>
                <a:lnTo>
                  <a:pt x="714" y="145"/>
                </a:lnTo>
                <a:lnTo>
                  <a:pt x="715" y="156"/>
                </a:lnTo>
                <a:lnTo>
                  <a:pt x="718" y="166"/>
                </a:lnTo>
                <a:lnTo>
                  <a:pt x="717" y="180"/>
                </a:lnTo>
                <a:lnTo>
                  <a:pt x="720" y="190"/>
                </a:lnTo>
                <a:lnTo>
                  <a:pt x="730" y="204"/>
                </a:lnTo>
                <a:lnTo>
                  <a:pt x="741" y="219"/>
                </a:lnTo>
                <a:lnTo>
                  <a:pt x="753" y="231"/>
                </a:lnTo>
                <a:lnTo>
                  <a:pt x="759" y="238"/>
                </a:lnTo>
                <a:lnTo>
                  <a:pt x="754" y="246"/>
                </a:lnTo>
                <a:lnTo>
                  <a:pt x="744" y="250"/>
                </a:lnTo>
                <a:lnTo>
                  <a:pt x="735" y="259"/>
                </a:lnTo>
                <a:lnTo>
                  <a:pt x="721" y="253"/>
                </a:lnTo>
                <a:lnTo>
                  <a:pt x="715" y="258"/>
                </a:lnTo>
                <a:lnTo>
                  <a:pt x="715" y="267"/>
                </a:lnTo>
                <a:lnTo>
                  <a:pt x="714" y="277"/>
                </a:lnTo>
                <a:lnTo>
                  <a:pt x="723" y="285"/>
                </a:lnTo>
                <a:lnTo>
                  <a:pt x="738" y="288"/>
                </a:lnTo>
                <a:lnTo>
                  <a:pt x="745" y="295"/>
                </a:lnTo>
                <a:lnTo>
                  <a:pt x="751" y="303"/>
                </a:lnTo>
                <a:lnTo>
                  <a:pt x="763" y="307"/>
                </a:lnTo>
                <a:lnTo>
                  <a:pt x="775" y="310"/>
                </a:lnTo>
                <a:lnTo>
                  <a:pt x="783" y="319"/>
                </a:lnTo>
                <a:lnTo>
                  <a:pt x="783" y="331"/>
                </a:lnTo>
                <a:lnTo>
                  <a:pt x="792" y="345"/>
                </a:lnTo>
                <a:lnTo>
                  <a:pt x="796" y="358"/>
                </a:lnTo>
                <a:lnTo>
                  <a:pt x="799" y="375"/>
                </a:lnTo>
                <a:lnTo>
                  <a:pt x="793" y="378"/>
                </a:lnTo>
                <a:lnTo>
                  <a:pt x="786" y="373"/>
                </a:lnTo>
                <a:lnTo>
                  <a:pt x="775" y="373"/>
                </a:lnTo>
                <a:lnTo>
                  <a:pt x="766" y="372"/>
                </a:lnTo>
                <a:lnTo>
                  <a:pt x="762" y="381"/>
                </a:lnTo>
                <a:lnTo>
                  <a:pt x="750" y="382"/>
                </a:lnTo>
                <a:lnTo>
                  <a:pt x="744" y="394"/>
                </a:lnTo>
                <a:lnTo>
                  <a:pt x="735" y="403"/>
                </a:lnTo>
                <a:lnTo>
                  <a:pt x="729" y="412"/>
                </a:lnTo>
                <a:lnTo>
                  <a:pt x="723" y="424"/>
                </a:lnTo>
                <a:lnTo>
                  <a:pt x="708" y="424"/>
                </a:lnTo>
                <a:lnTo>
                  <a:pt x="697" y="432"/>
                </a:lnTo>
                <a:lnTo>
                  <a:pt x="690" y="438"/>
                </a:lnTo>
                <a:lnTo>
                  <a:pt x="688" y="453"/>
                </a:lnTo>
                <a:lnTo>
                  <a:pt x="679" y="450"/>
                </a:lnTo>
                <a:lnTo>
                  <a:pt x="667" y="450"/>
                </a:lnTo>
                <a:lnTo>
                  <a:pt x="661" y="456"/>
                </a:lnTo>
                <a:lnTo>
                  <a:pt x="648" y="448"/>
                </a:lnTo>
                <a:lnTo>
                  <a:pt x="642" y="441"/>
                </a:lnTo>
                <a:lnTo>
                  <a:pt x="628" y="448"/>
                </a:lnTo>
                <a:lnTo>
                  <a:pt x="618" y="438"/>
                </a:lnTo>
                <a:lnTo>
                  <a:pt x="609" y="430"/>
                </a:lnTo>
                <a:lnTo>
                  <a:pt x="597" y="430"/>
                </a:lnTo>
                <a:lnTo>
                  <a:pt x="588" y="420"/>
                </a:lnTo>
                <a:lnTo>
                  <a:pt x="582" y="411"/>
                </a:lnTo>
                <a:lnTo>
                  <a:pt x="580" y="402"/>
                </a:lnTo>
                <a:lnTo>
                  <a:pt x="573" y="394"/>
                </a:lnTo>
                <a:lnTo>
                  <a:pt x="570" y="406"/>
                </a:lnTo>
                <a:lnTo>
                  <a:pt x="561" y="408"/>
                </a:lnTo>
                <a:lnTo>
                  <a:pt x="547" y="403"/>
                </a:lnTo>
                <a:lnTo>
                  <a:pt x="535" y="406"/>
                </a:lnTo>
                <a:lnTo>
                  <a:pt x="535" y="393"/>
                </a:lnTo>
                <a:lnTo>
                  <a:pt x="531" y="381"/>
                </a:lnTo>
                <a:lnTo>
                  <a:pt x="520" y="384"/>
                </a:lnTo>
                <a:lnTo>
                  <a:pt x="514" y="375"/>
                </a:lnTo>
                <a:lnTo>
                  <a:pt x="505" y="376"/>
                </a:lnTo>
                <a:lnTo>
                  <a:pt x="504" y="385"/>
                </a:lnTo>
                <a:lnTo>
                  <a:pt x="501" y="393"/>
                </a:lnTo>
                <a:lnTo>
                  <a:pt x="493" y="400"/>
                </a:lnTo>
                <a:lnTo>
                  <a:pt x="483" y="394"/>
                </a:lnTo>
                <a:lnTo>
                  <a:pt x="463" y="393"/>
                </a:lnTo>
                <a:lnTo>
                  <a:pt x="462" y="400"/>
                </a:lnTo>
                <a:lnTo>
                  <a:pt x="456" y="408"/>
                </a:lnTo>
                <a:lnTo>
                  <a:pt x="456" y="417"/>
                </a:lnTo>
                <a:lnTo>
                  <a:pt x="451" y="424"/>
                </a:lnTo>
                <a:lnTo>
                  <a:pt x="447" y="432"/>
                </a:lnTo>
                <a:lnTo>
                  <a:pt x="435" y="438"/>
                </a:lnTo>
                <a:lnTo>
                  <a:pt x="424" y="442"/>
                </a:lnTo>
                <a:lnTo>
                  <a:pt x="417" y="433"/>
                </a:lnTo>
                <a:lnTo>
                  <a:pt x="414" y="438"/>
                </a:lnTo>
                <a:lnTo>
                  <a:pt x="403" y="439"/>
                </a:lnTo>
                <a:lnTo>
                  <a:pt x="396" y="445"/>
                </a:lnTo>
                <a:lnTo>
                  <a:pt x="385" y="450"/>
                </a:lnTo>
                <a:lnTo>
                  <a:pt x="379" y="438"/>
                </a:lnTo>
                <a:lnTo>
                  <a:pt x="376" y="429"/>
                </a:lnTo>
                <a:lnTo>
                  <a:pt x="384" y="421"/>
                </a:lnTo>
                <a:lnTo>
                  <a:pt x="387" y="415"/>
                </a:lnTo>
                <a:lnTo>
                  <a:pt x="375" y="406"/>
                </a:lnTo>
                <a:lnTo>
                  <a:pt x="363" y="402"/>
                </a:lnTo>
                <a:lnTo>
                  <a:pt x="354" y="399"/>
                </a:lnTo>
                <a:lnTo>
                  <a:pt x="355" y="406"/>
                </a:lnTo>
                <a:lnTo>
                  <a:pt x="351" y="415"/>
                </a:lnTo>
                <a:lnTo>
                  <a:pt x="349" y="424"/>
                </a:lnTo>
                <a:lnTo>
                  <a:pt x="337" y="429"/>
                </a:lnTo>
                <a:lnTo>
                  <a:pt x="327" y="425"/>
                </a:lnTo>
                <a:lnTo>
                  <a:pt x="324" y="432"/>
                </a:lnTo>
                <a:lnTo>
                  <a:pt x="315" y="426"/>
                </a:lnTo>
                <a:lnTo>
                  <a:pt x="306" y="424"/>
                </a:lnTo>
                <a:lnTo>
                  <a:pt x="298" y="432"/>
                </a:lnTo>
                <a:lnTo>
                  <a:pt x="289" y="426"/>
                </a:lnTo>
                <a:lnTo>
                  <a:pt x="280" y="435"/>
                </a:lnTo>
                <a:lnTo>
                  <a:pt x="279" y="441"/>
                </a:lnTo>
                <a:lnTo>
                  <a:pt x="273" y="448"/>
                </a:lnTo>
                <a:lnTo>
                  <a:pt x="267" y="442"/>
                </a:lnTo>
                <a:lnTo>
                  <a:pt x="255" y="439"/>
                </a:lnTo>
                <a:lnTo>
                  <a:pt x="246" y="447"/>
                </a:lnTo>
                <a:lnTo>
                  <a:pt x="238" y="439"/>
                </a:lnTo>
                <a:lnTo>
                  <a:pt x="231" y="432"/>
                </a:lnTo>
                <a:lnTo>
                  <a:pt x="225" y="427"/>
                </a:lnTo>
                <a:lnTo>
                  <a:pt x="219" y="435"/>
                </a:lnTo>
                <a:lnTo>
                  <a:pt x="211" y="444"/>
                </a:lnTo>
                <a:lnTo>
                  <a:pt x="198" y="450"/>
                </a:lnTo>
                <a:lnTo>
                  <a:pt x="198" y="459"/>
                </a:lnTo>
                <a:lnTo>
                  <a:pt x="187" y="469"/>
                </a:lnTo>
                <a:lnTo>
                  <a:pt x="177" y="465"/>
                </a:lnTo>
                <a:lnTo>
                  <a:pt x="171" y="471"/>
                </a:lnTo>
                <a:lnTo>
                  <a:pt x="162" y="463"/>
                </a:lnTo>
                <a:lnTo>
                  <a:pt x="159" y="454"/>
                </a:lnTo>
                <a:lnTo>
                  <a:pt x="145" y="457"/>
                </a:lnTo>
                <a:lnTo>
                  <a:pt x="138" y="463"/>
                </a:lnTo>
                <a:lnTo>
                  <a:pt x="142" y="472"/>
                </a:lnTo>
                <a:lnTo>
                  <a:pt x="144" y="483"/>
                </a:lnTo>
                <a:lnTo>
                  <a:pt x="147" y="490"/>
                </a:lnTo>
                <a:lnTo>
                  <a:pt x="150" y="499"/>
                </a:lnTo>
                <a:lnTo>
                  <a:pt x="148" y="507"/>
                </a:lnTo>
                <a:lnTo>
                  <a:pt x="148" y="516"/>
                </a:lnTo>
                <a:lnTo>
                  <a:pt x="159" y="525"/>
                </a:lnTo>
                <a:lnTo>
                  <a:pt x="150" y="526"/>
                </a:lnTo>
                <a:lnTo>
                  <a:pt x="136" y="522"/>
                </a:lnTo>
                <a:lnTo>
                  <a:pt x="126" y="520"/>
                </a:lnTo>
                <a:lnTo>
                  <a:pt x="124" y="507"/>
                </a:lnTo>
                <a:lnTo>
                  <a:pt x="112" y="508"/>
                </a:lnTo>
                <a:lnTo>
                  <a:pt x="103" y="504"/>
                </a:lnTo>
                <a:lnTo>
                  <a:pt x="91" y="504"/>
                </a:lnTo>
                <a:lnTo>
                  <a:pt x="78" y="507"/>
                </a:lnTo>
                <a:lnTo>
                  <a:pt x="69" y="507"/>
                </a:lnTo>
                <a:lnTo>
                  <a:pt x="61" y="496"/>
                </a:lnTo>
                <a:lnTo>
                  <a:pt x="54" y="490"/>
                </a:lnTo>
                <a:lnTo>
                  <a:pt x="45" y="483"/>
                </a:lnTo>
                <a:lnTo>
                  <a:pt x="51" y="471"/>
                </a:lnTo>
                <a:lnTo>
                  <a:pt x="48" y="457"/>
                </a:lnTo>
                <a:lnTo>
                  <a:pt x="45" y="447"/>
                </a:lnTo>
                <a:lnTo>
                  <a:pt x="43" y="427"/>
                </a:lnTo>
                <a:lnTo>
                  <a:pt x="36" y="426"/>
                </a:lnTo>
                <a:lnTo>
                  <a:pt x="31" y="414"/>
                </a:lnTo>
                <a:lnTo>
                  <a:pt x="27" y="399"/>
                </a:lnTo>
                <a:lnTo>
                  <a:pt x="19" y="385"/>
                </a:lnTo>
                <a:lnTo>
                  <a:pt x="22" y="375"/>
                </a:lnTo>
                <a:lnTo>
                  <a:pt x="15" y="360"/>
                </a:lnTo>
                <a:lnTo>
                  <a:pt x="9" y="354"/>
                </a:lnTo>
                <a:lnTo>
                  <a:pt x="6" y="342"/>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85" name="Junin1">
            <a:extLst>
              <a:ext uri="{FF2B5EF4-FFF2-40B4-BE49-F238E27FC236}">
                <a16:creationId xmlns:a16="http://schemas.microsoft.com/office/drawing/2014/main" id="{D7CDC745-9F61-4EB9-9D28-DF9F2466C226}"/>
              </a:ext>
            </a:extLst>
          </p:cNvPr>
          <p:cNvSpPr>
            <a:spLocks/>
          </p:cNvSpPr>
          <p:nvPr/>
        </p:nvSpPr>
        <p:spPr bwMode="auto">
          <a:xfrm>
            <a:off x="9416398" y="4073467"/>
            <a:ext cx="1081932" cy="635337"/>
          </a:xfrm>
          <a:custGeom>
            <a:avLst/>
            <a:gdLst>
              <a:gd name="T0" fmla="*/ 2147483647 w 975"/>
              <a:gd name="T1" fmla="*/ 2147483647 h 630"/>
              <a:gd name="T2" fmla="*/ 2147483647 w 975"/>
              <a:gd name="T3" fmla="*/ 2147483647 h 630"/>
              <a:gd name="T4" fmla="*/ 2147483647 w 975"/>
              <a:gd name="T5" fmla="*/ 2147483647 h 630"/>
              <a:gd name="T6" fmla="*/ 2147483647 w 975"/>
              <a:gd name="T7" fmla="*/ 2147483647 h 630"/>
              <a:gd name="T8" fmla="*/ 2147483647 w 975"/>
              <a:gd name="T9" fmla="*/ 2147483647 h 630"/>
              <a:gd name="T10" fmla="*/ 2147483647 w 975"/>
              <a:gd name="T11" fmla="*/ 2147483647 h 630"/>
              <a:gd name="T12" fmla="*/ 2147483647 w 975"/>
              <a:gd name="T13" fmla="*/ 2147483647 h 630"/>
              <a:gd name="T14" fmla="*/ 2147483647 w 975"/>
              <a:gd name="T15" fmla="*/ 2147483647 h 630"/>
              <a:gd name="T16" fmla="*/ 2147483647 w 975"/>
              <a:gd name="T17" fmla="*/ 2147483647 h 630"/>
              <a:gd name="T18" fmla="*/ 2147483647 w 975"/>
              <a:gd name="T19" fmla="*/ 2147483647 h 630"/>
              <a:gd name="T20" fmla="*/ 2147483647 w 975"/>
              <a:gd name="T21" fmla="*/ 2147483647 h 630"/>
              <a:gd name="T22" fmla="*/ 2147483647 w 975"/>
              <a:gd name="T23" fmla="*/ 2147483647 h 630"/>
              <a:gd name="T24" fmla="*/ 2147483647 w 975"/>
              <a:gd name="T25" fmla="*/ 2147483647 h 630"/>
              <a:gd name="T26" fmla="*/ 2147483647 w 975"/>
              <a:gd name="T27" fmla="*/ 2147483647 h 630"/>
              <a:gd name="T28" fmla="*/ 2147483647 w 975"/>
              <a:gd name="T29" fmla="*/ 2147483647 h 630"/>
              <a:gd name="T30" fmla="*/ 2147483647 w 975"/>
              <a:gd name="T31" fmla="*/ 2147483647 h 630"/>
              <a:gd name="T32" fmla="*/ 2147483647 w 975"/>
              <a:gd name="T33" fmla="*/ 2147483647 h 630"/>
              <a:gd name="T34" fmla="*/ 2147483647 w 975"/>
              <a:gd name="T35" fmla="*/ 2147483647 h 630"/>
              <a:gd name="T36" fmla="*/ 2147483647 w 975"/>
              <a:gd name="T37" fmla="*/ 2147483647 h 630"/>
              <a:gd name="T38" fmla="*/ 2147483647 w 975"/>
              <a:gd name="T39" fmla="*/ 2147483647 h 630"/>
              <a:gd name="T40" fmla="*/ 2147483647 w 975"/>
              <a:gd name="T41" fmla="*/ 2147483647 h 630"/>
              <a:gd name="T42" fmla="*/ 2147483647 w 975"/>
              <a:gd name="T43" fmla="*/ 2147483647 h 630"/>
              <a:gd name="T44" fmla="*/ 2147483647 w 975"/>
              <a:gd name="T45" fmla="*/ 2147483647 h 630"/>
              <a:gd name="T46" fmla="*/ 2147483647 w 975"/>
              <a:gd name="T47" fmla="*/ 2147483647 h 630"/>
              <a:gd name="T48" fmla="*/ 2147483647 w 975"/>
              <a:gd name="T49" fmla="*/ 2147483647 h 630"/>
              <a:gd name="T50" fmla="*/ 2147483647 w 975"/>
              <a:gd name="T51" fmla="*/ 2147483647 h 630"/>
              <a:gd name="T52" fmla="*/ 2147483647 w 975"/>
              <a:gd name="T53" fmla="*/ 2147483647 h 630"/>
              <a:gd name="T54" fmla="*/ 2147483647 w 975"/>
              <a:gd name="T55" fmla="*/ 2147483647 h 630"/>
              <a:gd name="T56" fmla="*/ 2147483647 w 975"/>
              <a:gd name="T57" fmla="*/ 2147483647 h 630"/>
              <a:gd name="T58" fmla="*/ 2147483647 w 975"/>
              <a:gd name="T59" fmla="*/ 2147483647 h 630"/>
              <a:gd name="T60" fmla="*/ 2147483647 w 975"/>
              <a:gd name="T61" fmla="*/ 2147483647 h 630"/>
              <a:gd name="T62" fmla="*/ 2147483647 w 975"/>
              <a:gd name="T63" fmla="*/ 2147483647 h 630"/>
              <a:gd name="T64" fmla="*/ 2147483647 w 975"/>
              <a:gd name="T65" fmla="*/ 2147483647 h 630"/>
              <a:gd name="T66" fmla="*/ 2147483647 w 975"/>
              <a:gd name="T67" fmla="*/ 2147483647 h 630"/>
              <a:gd name="T68" fmla="*/ 2147483647 w 975"/>
              <a:gd name="T69" fmla="*/ 2147483647 h 630"/>
              <a:gd name="T70" fmla="*/ 2147483647 w 975"/>
              <a:gd name="T71" fmla="*/ 2147483647 h 630"/>
              <a:gd name="T72" fmla="*/ 2147483647 w 975"/>
              <a:gd name="T73" fmla="*/ 2147483647 h 630"/>
              <a:gd name="T74" fmla="*/ 2147483647 w 975"/>
              <a:gd name="T75" fmla="*/ 2147483647 h 630"/>
              <a:gd name="T76" fmla="*/ 2147483647 w 975"/>
              <a:gd name="T77" fmla="*/ 2147483647 h 630"/>
              <a:gd name="T78" fmla="*/ 2147483647 w 975"/>
              <a:gd name="T79" fmla="*/ 2147483647 h 630"/>
              <a:gd name="T80" fmla="*/ 2147483647 w 975"/>
              <a:gd name="T81" fmla="*/ 2147483647 h 630"/>
              <a:gd name="T82" fmla="*/ 2147483647 w 975"/>
              <a:gd name="T83" fmla="*/ 2147483647 h 630"/>
              <a:gd name="T84" fmla="*/ 2147483647 w 975"/>
              <a:gd name="T85" fmla="*/ 2147483647 h 630"/>
              <a:gd name="T86" fmla="*/ 2147483647 w 975"/>
              <a:gd name="T87" fmla="*/ 2147483647 h 630"/>
              <a:gd name="T88" fmla="*/ 2147483647 w 975"/>
              <a:gd name="T89" fmla="*/ 2147483647 h 630"/>
              <a:gd name="T90" fmla="*/ 2147483647 w 975"/>
              <a:gd name="T91" fmla="*/ 2147483647 h 630"/>
              <a:gd name="T92" fmla="*/ 2147483647 w 975"/>
              <a:gd name="T93" fmla="*/ 2147483647 h 630"/>
              <a:gd name="T94" fmla="*/ 2147483647 w 975"/>
              <a:gd name="T95" fmla="*/ 2147483647 h 630"/>
              <a:gd name="T96" fmla="*/ 2147483647 w 975"/>
              <a:gd name="T97" fmla="*/ 2147483647 h 630"/>
              <a:gd name="T98" fmla="*/ 2147483647 w 975"/>
              <a:gd name="T99" fmla="*/ 2147483647 h 630"/>
              <a:gd name="T100" fmla="*/ 2147483647 w 975"/>
              <a:gd name="T101" fmla="*/ 2147483647 h 630"/>
              <a:gd name="T102" fmla="*/ 2147483647 w 975"/>
              <a:gd name="T103" fmla="*/ 2147483647 h 630"/>
              <a:gd name="T104" fmla="*/ 2147483647 w 975"/>
              <a:gd name="T105" fmla="*/ 2147483647 h 630"/>
              <a:gd name="T106" fmla="*/ 2147483647 w 975"/>
              <a:gd name="T107" fmla="*/ 2147483647 h 630"/>
              <a:gd name="T108" fmla="*/ 2147483647 w 975"/>
              <a:gd name="T109" fmla="*/ 2147483647 h 630"/>
              <a:gd name="T110" fmla="*/ 2147483647 w 975"/>
              <a:gd name="T111" fmla="*/ 2147483647 h 630"/>
              <a:gd name="T112" fmla="*/ 2147483647 w 975"/>
              <a:gd name="T113" fmla="*/ 2147483647 h 630"/>
              <a:gd name="T114" fmla="*/ 2147483647 w 975"/>
              <a:gd name="T115" fmla="*/ 2147483647 h 630"/>
              <a:gd name="T116" fmla="*/ 2147483647 w 975"/>
              <a:gd name="T117" fmla="*/ 2147483647 h 630"/>
              <a:gd name="T118" fmla="*/ 2147483647 w 975"/>
              <a:gd name="T119" fmla="*/ 2147483647 h 630"/>
              <a:gd name="T120" fmla="*/ 2147483647 w 975"/>
              <a:gd name="T121" fmla="*/ 2147483647 h 630"/>
              <a:gd name="T122" fmla="*/ 2147483647 w 975"/>
              <a:gd name="T123" fmla="*/ 2147483647 h 630"/>
              <a:gd name="T124" fmla="*/ 2147483647 w 975"/>
              <a:gd name="T125" fmla="*/ 2147483647 h 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630"/>
              <a:gd name="T191" fmla="*/ 975 w 975"/>
              <a:gd name="T192" fmla="*/ 630 h 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630">
                <a:moveTo>
                  <a:pt x="11" y="132"/>
                </a:moveTo>
                <a:lnTo>
                  <a:pt x="26" y="131"/>
                </a:lnTo>
                <a:lnTo>
                  <a:pt x="39" y="132"/>
                </a:lnTo>
                <a:lnTo>
                  <a:pt x="53" y="134"/>
                </a:lnTo>
                <a:lnTo>
                  <a:pt x="60" y="137"/>
                </a:lnTo>
                <a:lnTo>
                  <a:pt x="63" y="146"/>
                </a:lnTo>
                <a:lnTo>
                  <a:pt x="75" y="153"/>
                </a:lnTo>
                <a:lnTo>
                  <a:pt x="90" y="153"/>
                </a:lnTo>
                <a:lnTo>
                  <a:pt x="96" y="150"/>
                </a:lnTo>
                <a:lnTo>
                  <a:pt x="86" y="146"/>
                </a:lnTo>
                <a:lnTo>
                  <a:pt x="83" y="137"/>
                </a:lnTo>
                <a:lnTo>
                  <a:pt x="86" y="128"/>
                </a:lnTo>
                <a:lnTo>
                  <a:pt x="84" y="114"/>
                </a:lnTo>
                <a:lnTo>
                  <a:pt x="78" y="101"/>
                </a:lnTo>
                <a:lnTo>
                  <a:pt x="75" y="90"/>
                </a:lnTo>
                <a:lnTo>
                  <a:pt x="84" y="84"/>
                </a:lnTo>
                <a:lnTo>
                  <a:pt x="96" y="81"/>
                </a:lnTo>
                <a:lnTo>
                  <a:pt x="98" y="90"/>
                </a:lnTo>
                <a:lnTo>
                  <a:pt x="105" y="98"/>
                </a:lnTo>
                <a:lnTo>
                  <a:pt x="113" y="92"/>
                </a:lnTo>
                <a:lnTo>
                  <a:pt x="122" y="95"/>
                </a:lnTo>
                <a:lnTo>
                  <a:pt x="129" y="90"/>
                </a:lnTo>
                <a:lnTo>
                  <a:pt x="132" y="81"/>
                </a:lnTo>
                <a:lnTo>
                  <a:pt x="138" y="75"/>
                </a:lnTo>
                <a:lnTo>
                  <a:pt x="147" y="71"/>
                </a:lnTo>
                <a:lnTo>
                  <a:pt x="153" y="63"/>
                </a:lnTo>
                <a:lnTo>
                  <a:pt x="161" y="54"/>
                </a:lnTo>
                <a:lnTo>
                  <a:pt x="170" y="62"/>
                </a:lnTo>
                <a:lnTo>
                  <a:pt x="180" y="72"/>
                </a:lnTo>
                <a:lnTo>
                  <a:pt x="189" y="66"/>
                </a:lnTo>
                <a:lnTo>
                  <a:pt x="207" y="74"/>
                </a:lnTo>
                <a:lnTo>
                  <a:pt x="215" y="65"/>
                </a:lnTo>
                <a:lnTo>
                  <a:pt x="221" y="57"/>
                </a:lnTo>
                <a:lnTo>
                  <a:pt x="225" y="51"/>
                </a:lnTo>
                <a:lnTo>
                  <a:pt x="233" y="59"/>
                </a:lnTo>
                <a:lnTo>
                  <a:pt x="240" y="53"/>
                </a:lnTo>
                <a:lnTo>
                  <a:pt x="248" y="50"/>
                </a:lnTo>
                <a:lnTo>
                  <a:pt x="260" y="60"/>
                </a:lnTo>
                <a:lnTo>
                  <a:pt x="264" y="53"/>
                </a:lnTo>
                <a:lnTo>
                  <a:pt x="275" y="57"/>
                </a:lnTo>
                <a:lnTo>
                  <a:pt x="284" y="50"/>
                </a:lnTo>
                <a:lnTo>
                  <a:pt x="290" y="41"/>
                </a:lnTo>
                <a:lnTo>
                  <a:pt x="290" y="26"/>
                </a:lnTo>
                <a:lnTo>
                  <a:pt x="305" y="32"/>
                </a:lnTo>
                <a:lnTo>
                  <a:pt x="315" y="33"/>
                </a:lnTo>
                <a:lnTo>
                  <a:pt x="323" y="42"/>
                </a:lnTo>
                <a:lnTo>
                  <a:pt x="312" y="54"/>
                </a:lnTo>
                <a:lnTo>
                  <a:pt x="318" y="71"/>
                </a:lnTo>
                <a:lnTo>
                  <a:pt x="324" y="75"/>
                </a:lnTo>
                <a:lnTo>
                  <a:pt x="339" y="66"/>
                </a:lnTo>
                <a:lnTo>
                  <a:pt x="353" y="62"/>
                </a:lnTo>
                <a:lnTo>
                  <a:pt x="363" y="66"/>
                </a:lnTo>
                <a:lnTo>
                  <a:pt x="374" y="63"/>
                </a:lnTo>
                <a:lnTo>
                  <a:pt x="384" y="56"/>
                </a:lnTo>
                <a:lnTo>
                  <a:pt x="392" y="45"/>
                </a:lnTo>
                <a:lnTo>
                  <a:pt x="392" y="33"/>
                </a:lnTo>
                <a:lnTo>
                  <a:pt x="398" y="21"/>
                </a:lnTo>
                <a:lnTo>
                  <a:pt x="411" y="20"/>
                </a:lnTo>
                <a:lnTo>
                  <a:pt x="426" y="26"/>
                </a:lnTo>
                <a:lnTo>
                  <a:pt x="438" y="17"/>
                </a:lnTo>
                <a:lnTo>
                  <a:pt x="440" y="3"/>
                </a:lnTo>
                <a:lnTo>
                  <a:pt x="450" y="0"/>
                </a:lnTo>
                <a:lnTo>
                  <a:pt x="458" y="12"/>
                </a:lnTo>
                <a:lnTo>
                  <a:pt x="465" y="6"/>
                </a:lnTo>
                <a:lnTo>
                  <a:pt x="470" y="18"/>
                </a:lnTo>
                <a:lnTo>
                  <a:pt x="471" y="30"/>
                </a:lnTo>
                <a:lnTo>
                  <a:pt x="483" y="32"/>
                </a:lnTo>
                <a:lnTo>
                  <a:pt x="497" y="33"/>
                </a:lnTo>
                <a:lnTo>
                  <a:pt x="504" y="38"/>
                </a:lnTo>
                <a:lnTo>
                  <a:pt x="506" y="21"/>
                </a:lnTo>
                <a:lnTo>
                  <a:pt x="516" y="30"/>
                </a:lnTo>
                <a:lnTo>
                  <a:pt x="519" y="41"/>
                </a:lnTo>
                <a:lnTo>
                  <a:pt x="524" y="51"/>
                </a:lnTo>
                <a:lnTo>
                  <a:pt x="533" y="57"/>
                </a:lnTo>
                <a:lnTo>
                  <a:pt x="543" y="53"/>
                </a:lnTo>
                <a:lnTo>
                  <a:pt x="551" y="60"/>
                </a:lnTo>
                <a:lnTo>
                  <a:pt x="554" y="68"/>
                </a:lnTo>
                <a:lnTo>
                  <a:pt x="563" y="74"/>
                </a:lnTo>
                <a:lnTo>
                  <a:pt x="576" y="68"/>
                </a:lnTo>
                <a:lnTo>
                  <a:pt x="584" y="77"/>
                </a:lnTo>
                <a:lnTo>
                  <a:pt x="591" y="83"/>
                </a:lnTo>
                <a:lnTo>
                  <a:pt x="606" y="87"/>
                </a:lnTo>
                <a:lnTo>
                  <a:pt x="620" y="92"/>
                </a:lnTo>
                <a:lnTo>
                  <a:pt x="630" y="98"/>
                </a:lnTo>
                <a:lnTo>
                  <a:pt x="639" y="102"/>
                </a:lnTo>
                <a:lnTo>
                  <a:pt x="647" y="107"/>
                </a:lnTo>
                <a:lnTo>
                  <a:pt x="647" y="117"/>
                </a:lnTo>
                <a:lnTo>
                  <a:pt x="656" y="123"/>
                </a:lnTo>
                <a:lnTo>
                  <a:pt x="669" y="128"/>
                </a:lnTo>
                <a:lnTo>
                  <a:pt x="678" y="119"/>
                </a:lnTo>
                <a:lnTo>
                  <a:pt x="693" y="116"/>
                </a:lnTo>
                <a:lnTo>
                  <a:pt x="710" y="119"/>
                </a:lnTo>
                <a:lnTo>
                  <a:pt x="719" y="102"/>
                </a:lnTo>
                <a:lnTo>
                  <a:pt x="728" y="108"/>
                </a:lnTo>
                <a:lnTo>
                  <a:pt x="744" y="107"/>
                </a:lnTo>
                <a:lnTo>
                  <a:pt x="770" y="104"/>
                </a:lnTo>
                <a:lnTo>
                  <a:pt x="773" y="113"/>
                </a:lnTo>
                <a:lnTo>
                  <a:pt x="777" y="125"/>
                </a:lnTo>
                <a:lnTo>
                  <a:pt x="777" y="135"/>
                </a:lnTo>
                <a:lnTo>
                  <a:pt x="780" y="147"/>
                </a:lnTo>
                <a:lnTo>
                  <a:pt x="794" y="159"/>
                </a:lnTo>
                <a:lnTo>
                  <a:pt x="803" y="159"/>
                </a:lnTo>
                <a:lnTo>
                  <a:pt x="810" y="165"/>
                </a:lnTo>
                <a:lnTo>
                  <a:pt x="818" y="153"/>
                </a:lnTo>
                <a:lnTo>
                  <a:pt x="815" y="123"/>
                </a:lnTo>
                <a:lnTo>
                  <a:pt x="812" y="116"/>
                </a:lnTo>
                <a:lnTo>
                  <a:pt x="816" y="108"/>
                </a:lnTo>
                <a:lnTo>
                  <a:pt x="816" y="98"/>
                </a:lnTo>
                <a:lnTo>
                  <a:pt x="821" y="90"/>
                </a:lnTo>
                <a:lnTo>
                  <a:pt x="830" y="83"/>
                </a:lnTo>
                <a:lnTo>
                  <a:pt x="828" y="72"/>
                </a:lnTo>
                <a:lnTo>
                  <a:pt x="828" y="63"/>
                </a:lnTo>
                <a:lnTo>
                  <a:pt x="830" y="51"/>
                </a:lnTo>
                <a:lnTo>
                  <a:pt x="840" y="47"/>
                </a:lnTo>
                <a:lnTo>
                  <a:pt x="842" y="35"/>
                </a:lnTo>
                <a:lnTo>
                  <a:pt x="854" y="21"/>
                </a:lnTo>
                <a:lnTo>
                  <a:pt x="864" y="39"/>
                </a:lnTo>
                <a:lnTo>
                  <a:pt x="879" y="45"/>
                </a:lnTo>
                <a:lnTo>
                  <a:pt x="890" y="56"/>
                </a:lnTo>
                <a:lnTo>
                  <a:pt x="906" y="69"/>
                </a:lnTo>
                <a:lnTo>
                  <a:pt x="908" y="83"/>
                </a:lnTo>
                <a:lnTo>
                  <a:pt x="905" y="93"/>
                </a:lnTo>
                <a:lnTo>
                  <a:pt x="911" y="101"/>
                </a:lnTo>
                <a:lnTo>
                  <a:pt x="912" y="111"/>
                </a:lnTo>
                <a:lnTo>
                  <a:pt x="917" y="122"/>
                </a:lnTo>
                <a:lnTo>
                  <a:pt x="930" y="128"/>
                </a:lnTo>
                <a:lnTo>
                  <a:pt x="938" y="132"/>
                </a:lnTo>
                <a:lnTo>
                  <a:pt x="939" y="146"/>
                </a:lnTo>
                <a:lnTo>
                  <a:pt x="939" y="161"/>
                </a:lnTo>
                <a:lnTo>
                  <a:pt x="939" y="174"/>
                </a:lnTo>
                <a:lnTo>
                  <a:pt x="945" y="188"/>
                </a:lnTo>
                <a:lnTo>
                  <a:pt x="939" y="191"/>
                </a:lnTo>
                <a:lnTo>
                  <a:pt x="941" y="198"/>
                </a:lnTo>
                <a:lnTo>
                  <a:pt x="933" y="203"/>
                </a:lnTo>
                <a:lnTo>
                  <a:pt x="936" y="213"/>
                </a:lnTo>
                <a:lnTo>
                  <a:pt x="951" y="225"/>
                </a:lnTo>
                <a:lnTo>
                  <a:pt x="945" y="237"/>
                </a:lnTo>
                <a:lnTo>
                  <a:pt x="935" y="243"/>
                </a:lnTo>
                <a:lnTo>
                  <a:pt x="941" y="261"/>
                </a:lnTo>
                <a:lnTo>
                  <a:pt x="935" y="266"/>
                </a:lnTo>
                <a:lnTo>
                  <a:pt x="929" y="267"/>
                </a:lnTo>
                <a:lnTo>
                  <a:pt x="914" y="282"/>
                </a:lnTo>
                <a:lnTo>
                  <a:pt x="906" y="287"/>
                </a:lnTo>
                <a:lnTo>
                  <a:pt x="899" y="296"/>
                </a:lnTo>
                <a:lnTo>
                  <a:pt x="894" y="303"/>
                </a:lnTo>
                <a:lnTo>
                  <a:pt x="893" y="317"/>
                </a:lnTo>
                <a:lnTo>
                  <a:pt x="900" y="324"/>
                </a:lnTo>
                <a:lnTo>
                  <a:pt x="905" y="335"/>
                </a:lnTo>
                <a:lnTo>
                  <a:pt x="905" y="342"/>
                </a:lnTo>
                <a:lnTo>
                  <a:pt x="905" y="353"/>
                </a:lnTo>
                <a:lnTo>
                  <a:pt x="912" y="354"/>
                </a:lnTo>
                <a:lnTo>
                  <a:pt x="921" y="365"/>
                </a:lnTo>
                <a:lnTo>
                  <a:pt x="930" y="363"/>
                </a:lnTo>
                <a:lnTo>
                  <a:pt x="935" y="374"/>
                </a:lnTo>
                <a:lnTo>
                  <a:pt x="941" y="372"/>
                </a:lnTo>
                <a:lnTo>
                  <a:pt x="941" y="381"/>
                </a:lnTo>
                <a:lnTo>
                  <a:pt x="942" y="398"/>
                </a:lnTo>
                <a:lnTo>
                  <a:pt x="948" y="402"/>
                </a:lnTo>
                <a:lnTo>
                  <a:pt x="948" y="416"/>
                </a:lnTo>
                <a:lnTo>
                  <a:pt x="959" y="417"/>
                </a:lnTo>
                <a:lnTo>
                  <a:pt x="960" y="428"/>
                </a:lnTo>
                <a:lnTo>
                  <a:pt x="956" y="431"/>
                </a:lnTo>
                <a:lnTo>
                  <a:pt x="956" y="444"/>
                </a:lnTo>
                <a:lnTo>
                  <a:pt x="966" y="447"/>
                </a:lnTo>
                <a:lnTo>
                  <a:pt x="975" y="459"/>
                </a:lnTo>
                <a:lnTo>
                  <a:pt x="965" y="462"/>
                </a:lnTo>
                <a:lnTo>
                  <a:pt x="953" y="461"/>
                </a:lnTo>
                <a:lnTo>
                  <a:pt x="944" y="468"/>
                </a:lnTo>
                <a:lnTo>
                  <a:pt x="938" y="477"/>
                </a:lnTo>
                <a:lnTo>
                  <a:pt x="938" y="488"/>
                </a:lnTo>
                <a:lnTo>
                  <a:pt x="932" y="495"/>
                </a:lnTo>
                <a:lnTo>
                  <a:pt x="923" y="494"/>
                </a:lnTo>
                <a:lnTo>
                  <a:pt x="914" y="497"/>
                </a:lnTo>
                <a:lnTo>
                  <a:pt x="906" y="500"/>
                </a:lnTo>
                <a:lnTo>
                  <a:pt x="900" y="507"/>
                </a:lnTo>
                <a:lnTo>
                  <a:pt x="900" y="540"/>
                </a:lnTo>
                <a:lnTo>
                  <a:pt x="891" y="533"/>
                </a:lnTo>
                <a:lnTo>
                  <a:pt x="884" y="531"/>
                </a:lnTo>
                <a:lnTo>
                  <a:pt x="876" y="522"/>
                </a:lnTo>
                <a:lnTo>
                  <a:pt x="878" y="513"/>
                </a:lnTo>
                <a:lnTo>
                  <a:pt x="861" y="510"/>
                </a:lnTo>
                <a:lnTo>
                  <a:pt x="858" y="500"/>
                </a:lnTo>
                <a:lnTo>
                  <a:pt x="857" y="483"/>
                </a:lnTo>
                <a:lnTo>
                  <a:pt x="846" y="489"/>
                </a:lnTo>
                <a:lnTo>
                  <a:pt x="824" y="488"/>
                </a:lnTo>
                <a:lnTo>
                  <a:pt x="815" y="489"/>
                </a:lnTo>
                <a:lnTo>
                  <a:pt x="807" y="479"/>
                </a:lnTo>
                <a:lnTo>
                  <a:pt x="801" y="486"/>
                </a:lnTo>
                <a:lnTo>
                  <a:pt x="789" y="483"/>
                </a:lnTo>
                <a:lnTo>
                  <a:pt x="783" y="492"/>
                </a:lnTo>
                <a:lnTo>
                  <a:pt x="773" y="501"/>
                </a:lnTo>
                <a:lnTo>
                  <a:pt x="764" y="497"/>
                </a:lnTo>
                <a:lnTo>
                  <a:pt x="756" y="498"/>
                </a:lnTo>
                <a:lnTo>
                  <a:pt x="749" y="501"/>
                </a:lnTo>
                <a:lnTo>
                  <a:pt x="744" y="506"/>
                </a:lnTo>
                <a:lnTo>
                  <a:pt x="735" y="516"/>
                </a:lnTo>
                <a:lnTo>
                  <a:pt x="720" y="513"/>
                </a:lnTo>
                <a:lnTo>
                  <a:pt x="707" y="509"/>
                </a:lnTo>
                <a:lnTo>
                  <a:pt x="704" y="498"/>
                </a:lnTo>
                <a:lnTo>
                  <a:pt x="698" y="494"/>
                </a:lnTo>
                <a:lnTo>
                  <a:pt x="686" y="485"/>
                </a:lnTo>
                <a:lnTo>
                  <a:pt x="675" y="483"/>
                </a:lnTo>
                <a:lnTo>
                  <a:pt x="666" y="461"/>
                </a:lnTo>
                <a:lnTo>
                  <a:pt x="657" y="452"/>
                </a:lnTo>
                <a:lnTo>
                  <a:pt x="647" y="447"/>
                </a:lnTo>
                <a:lnTo>
                  <a:pt x="645" y="440"/>
                </a:lnTo>
                <a:lnTo>
                  <a:pt x="639" y="431"/>
                </a:lnTo>
                <a:lnTo>
                  <a:pt x="627" y="423"/>
                </a:lnTo>
                <a:lnTo>
                  <a:pt x="614" y="419"/>
                </a:lnTo>
                <a:lnTo>
                  <a:pt x="603" y="416"/>
                </a:lnTo>
                <a:lnTo>
                  <a:pt x="591" y="411"/>
                </a:lnTo>
                <a:lnTo>
                  <a:pt x="572" y="413"/>
                </a:lnTo>
                <a:lnTo>
                  <a:pt x="566" y="419"/>
                </a:lnTo>
                <a:lnTo>
                  <a:pt x="564" y="426"/>
                </a:lnTo>
                <a:lnTo>
                  <a:pt x="554" y="432"/>
                </a:lnTo>
                <a:lnTo>
                  <a:pt x="539" y="428"/>
                </a:lnTo>
                <a:lnTo>
                  <a:pt x="536" y="434"/>
                </a:lnTo>
                <a:lnTo>
                  <a:pt x="519" y="432"/>
                </a:lnTo>
                <a:lnTo>
                  <a:pt x="513" y="435"/>
                </a:lnTo>
                <a:lnTo>
                  <a:pt x="498" y="429"/>
                </a:lnTo>
                <a:lnTo>
                  <a:pt x="491" y="423"/>
                </a:lnTo>
                <a:lnTo>
                  <a:pt x="482" y="420"/>
                </a:lnTo>
                <a:lnTo>
                  <a:pt x="471" y="423"/>
                </a:lnTo>
                <a:lnTo>
                  <a:pt x="461" y="416"/>
                </a:lnTo>
                <a:lnTo>
                  <a:pt x="446" y="420"/>
                </a:lnTo>
                <a:lnTo>
                  <a:pt x="441" y="432"/>
                </a:lnTo>
                <a:lnTo>
                  <a:pt x="447" y="440"/>
                </a:lnTo>
                <a:lnTo>
                  <a:pt x="444" y="453"/>
                </a:lnTo>
                <a:lnTo>
                  <a:pt x="447" y="465"/>
                </a:lnTo>
                <a:lnTo>
                  <a:pt x="453" y="473"/>
                </a:lnTo>
                <a:lnTo>
                  <a:pt x="446" y="486"/>
                </a:lnTo>
                <a:lnTo>
                  <a:pt x="438" y="491"/>
                </a:lnTo>
                <a:lnTo>
                  <a:pt x="434" y="500"/>
                </a:lnTo>
                <a:lnTo>
                  <a:pt x="437" y="506"/>
                </a:lnTo>
                <a:lnTo>
                  <a:pt x="423" y="521"/>
                </a:lnTo>
                <a:lnTo>
                  <a:pt x="428" y="530"/>
                </a:lnTo>
                <a:lnTo>
                  <a:pt x="423" y="537"/>
                </a:lnTo>
                <a:lnTo>
                  <a:pt x="414" y="537"/>
                </a:lnTo>
                <a:lnTo>
                  <a:pt x="411" y="528"/>
                </a:lnTo>
                <a:lnTo>
                  <a:pt x="402" y="531"/>
                </a:lnTo>
                <a:lnTo>
                  <a:pt x="401" y="542"/>
                </a:lnTo>
                <a:lnTo>
                  <a:pt x="398" y="551"/>
                </a:lnTo>
                <a:lnTo>
                  <a:pt x="404" y="558"/>
                </a:lnTo>
                <a:lnTo>
                  <a:pt x="393" y="561"/>
                </a:lnTo>
                <a:lnTo>
                  <a:pt x="383" y="558"/>
                </a:lnTo>
                <a:lnTo>
                  <a:pt x="372" y="563"/>
                </a:lnTo>
                <a:lnTo>
                  <a:pt x="365" y="572"/>
                </a:lnTo>
                <a:lnTo>
                  <a:pt x="345" y="594"/>
                </a:lnTo>
                <a:lnTo>
                  <a:pt x="342" y="608"/>
                </a:lnTo>
                <a:lnTo>
                  <a:pt x="333" y="606"/>
                </a:lnTo>
                <a:lnTo>
                  <a:pt x="324" y="609"/>
                </a:lnTo>
                <a:lnTo>
                  <a:pt x="327" y="620"/>
                </a:lnTo>
                <a:lnTo>
                  <a:pt x="323" y="630"/>
                </a:lnTo>
                <a:lnTo>
                  <a:pt x="317" y="624"/>
                </a:lnTo>
                <a:lnTo>
                  <a:pt x="312" y="615"/>
                </a:lnTo>
                <a:lnTo>
                  <a:pt x="306" y="605"/>
                </a:lnTo>
                <a:lnTo>
                  <a:pt x="291" y="611"/>
                </a:lnTo>
                <a:lnTo>
                  <a:pt x="287" y="600"/>
                </a:lnTo>
                <a:lnTo>
                  <a:pt x="291" y="591"/>
                </a:lnTo>
                <a:lnTo>
                  <a:pt x="296" y="582"/>
                </a:lnTo>
                <a:lnTo>
                  <a:pt x="302" y="575"/>
                </a:lnTo>
                <a:lnTo>
                  <a:pt x="296" y="560"/>
                </a:lnTo>
                <a:lnTo>
                  <a:pt x="296" y="551"/>
                </a:lnTo>
                <a:lnTo>
                  <a:pt x="294" y="539"/>
                </a:lnTo>
                <a:lnTo>
                  <a:pt x="297" y="527"/>
                </a:lnTo>
                <a:lnTo>
                  <a:pt x="288" y="516"/>
                </a:lnTo>
                <a:lnTo>
                  <a:pt x="284" y="509"/>
                </a:lnTo>
                <a:lnTo>
                  <a:pt x="279" y="497"/>
                </a:lnTo>
                <a:lnTo>
                  <a:pt x="270" y="489"/>
                </a:lnTo>
                <a:lnTo>
                  <a:pt x="264" y="479"/>
                </a:lnTo>
                <a:lnTo>
                  <a:pt x="267" y="468"/>
                </a:lnTo>
                <a:lnTo>
                  <a:pt x="272" y="458"/>
                </a:lnTo>
                <a:lnTo>
                  <a:pt x="266" y="446"/>
                </a:lnTo>
                <a:lnTo>
                  <a:pt x="255" y="441"/>
                </a:lnTo>
                <a:lnTo>
                  <a:pt x="257" y="428"/>
                </a:lnTo>
                <a:lnTo>
                  <a:pt x="242" y="426"/>
                </a:lnTo>
                <a:lnTo>
                  <a:pt x="236" y="431"/>
                </a:lnTo>
                <a:lnTo>
                  <a:pt x="225" y="428"/>
                </a:lnTo>
                <a:lnTo>
                  <a:pt x="216" y="420"/>
                </a:lnTo>
                <a:lnTo>
                  <a:pt x="204" y="414"/>
                </a:lnTo>
                <a:lnTo>
                  <a:pt x="191" y="411"/>
                </a:lnTo>
                <a:lnTo>
                  <a:pt x="176" y="411"/>
                </a:lnTo>
                <a:lnTo>
                  <a:pt x="164" y="411"/>
                </a:lnTo>
                <a:lnTo>
                  <a:pt x="152" y="414"/>
                </a:lnTo>
                <a:lnTo>
                  <a:pt x="146" y="401"/>
                </a:lnTo>
                <a:lnTo>
                  <a:pt x="143" y="390"/>
                </a:lnTo>
                <a:lnTo>
                  <a:pt x="146" y="378"/>
                </a:lnTo>
                <a:lnTo>
                  <a:pt x="134" y="375"/>
                </a:lnTo>
                <a:lnTo>
                  <a:pt x="128" y="363"/>
                </a:lnTo>
                <a:lnTo>
                  <a:pt x="120" y="353"/>
                </a:lnTo>
                <a:lnTo>
                  <a:pt x="111" y="348"/>
                </a:lnTo>
                <a:lnTo>
                  <a:pt x="102" y="336"/>
                </a:lnTo>
                <a:lnTo>
                  <a:pt x="96" y="324"/>
                </a:lnTo>
                <a:lnTo>
                  <a:pt x="99" y="317"/>
                </a:lnTo>
                <a:lnTo>
                  <a:pt x="95" y="311"/>
                </a:lnTo>
                <a:lnTo>
                  <a:pt x="102" y="306"/>
                </a:lnTo>
                <a:lnTo>
                  <a:pt x="104" y="294"/>
                </a:lnTo>
                <a:lnTo>
                  <a:pt x="99" y="287"/>
                </a:lnTo>
                <a:lnTo>
                  <a:pt x="90" y="284"/>
                </a:lnTo>
                <a:lnTo>
                  <a:pt x="80" y="287"/>
                </a:lnTo>
                <a:lnTo>
                  <a:pt x="72" y="291"/>
                </a:lnTo>
                <a:lnTo>
                  <a:pt x="63" y="284"/>
                </a:lnTo>
                <a:lnTo>
                  <a:pt x="54" y="272"/>
                </a:lnTo>
                <a:lnTo>
                  <a:pt x="44" y="266"/>
                </a:lnTo>
                <a:lnTo>
                  <a:pt x="45" y="254"/>
                </a:lnTo>
                <a:lnTo>
                  <a:pt x="41" y="242"/>
                </a:lnTo>
                <a:lnTo>
                  <a:pt x="32" y="236"/>
                </a:lnTo>
                <a:lnTo>
                  <a:pt x="33" y="227"/>
                </a:lnTo>
                <a:lnTo>
                  <a:pt x="32" y="215"/>
                </a:lnTo>
                <a:lnTo>
                  <a:pt x="20" y="215"/>
                </a:lnTo>
                <a:lnTo>
                  <a:pt x="12" y="200"/>
                </a:lnTo>
                <a:lnTo>
                  <a:pt x="18" y="189"/>
                </a:lnTo>
                <a:lnTo>
                  <a:pt x="9" y="185"/>
                </a:lnTo>
                <a:lnTo>
                  <a:pt x="9" y="173"/>
                </a:lnTo>
                <a:lnTo>
                  <a:pt x="8" y="164"/>
                </a:lnTo>
                <a:lnTo>
                  <a:pt x="0" y="149"/>
                </a:lnTo>
                <a:lnTo>
                  <a:pt x="11" y="132"/>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86" name="Huancavelica1">
            <a:extLst>
              <a:ext uri="{FF2B5EF4-FFF2-40B4-BE49-F238E27FC236}">
                <a16:creationId xmlns:a16="http://schemas.microsoft.com/office/drawing/2014/main" id="{129A6E93-8859-4660-9CD5-952F480D3D65}"/>
              </a:ext>
            </a:extLst>
          </p:cNvPr>
          <p:cNvSpPr>
            <a:spLocks/>
          </p:cNvSpPr>
          <p:nvPr/>
        </p:nvSpPr>
        <p:spPr bwMode="auto">
          <a:xfrm>
            <a:off x="9661421" y="4487545"/>
            <a:ext cx="522245" cy="657075"/>
          </a:xfrm>
          <a:custGeom>
            <a:avLst/>
            <a:gdLst>
              <a:gd name="T0" fmla="*/ 2147483647 w 471"/>
              <a:gd name="T1" fmla="*/ 2147483647 h 651"/>
              <a:gd name="T2" fmla="*/ 2147483647 w 471"/>
              <a:gd name="T3" fmla="*/ 2147483647 h 651"/>
              <a:gd name="T4" fmla="*/ 2147483647 w 471"/>
              <a:gd name="T5" fmla="*/ 2147483647 h 651"/>
              <a:gd name="T6" fmla="*/ 2147483647 w 471"/>
              <a:gd name="T7" fmla="*/ 2147483647 h 651"/>
              <a:gd name="T8" fmla="*/ 2147483647 w 471"/>
              <a:gd name="T9" fmla="*/ 2147483647 h 651"/>
              <a:gd name="T10" fmla="*/ 2147483647 w 471"/>
              <a:gd name="T11" fmla="*/ 2147483647 h 651"/>
              <a:gd name="T12" fmla="*/ 2147483647 w 471"/>
              <a:gd name="T13" fmla="*/ 2147483647 h 651"/>
              <a:gd name="T14" fmla="*/ 2147483647 w 471"/>
              <a:gd name="T15" fmla="*/ 2147483647 h 651"/>
              <a:gd name="T16" fmla="*/ 2147483647 w 471"/>
              <a:gd name="T17" fmla="*/ 2147483647 h 651"/>
              <a:gd name="T18" fmla="*/ 2147483647 w 471"/>
              <a:gd name="T19" fmla="*/ 2147483647 h 651"/>
              <a:gd name="T20" fmla="*/ 2147483647 w 471"/>
              <a:gd name="T21" fmla="*/ 2147483647 h 651"/>
              <a:gd name="T22" fmla="*/ 2147483647 w 471"/>
              <a:gd name="T23" fmla="*/ 2147483647 h 651"/>
              <a:gd name="T24" fmla="*/ 2147483647 w 471"/>
              <a:gd name="T25" fmla="*/ 2147483647 h 651"/>
              <a:gd name="T26" fmla="*/ 2147483647 w 471"/>
              <a:gd name="T27" fmla="*/ 2147483647 h 651"/>
              <a:gd name="T28" fmla="*/ 2147483647 w 471"/>
              <a:gd name="T29" fmla="*/ 2147483647 h 651"/>
              <a:gd name="T30" fmla="*/ 2147483647 w 471"/>
              <a:gd name="T31" fmla="*/ 2147483647 h 651"/>
              <a:gd name="T32" fmla="*/ 2147483647 w 471"/>
              <a:gd name="T33" fmla="*/ 2147483647 h 651"/>
              <a:gd name="T34" fmla="*/ 2147483647 w 471"/>
              <a:gd name="T35" fmla="*/ 2147483647 h 651"/>
              <a:gd name="T36" fmla="*/ 2147483647 w 471"/>
              <a:gd name="T37" fmla="*/ 2147483647 h 651"/>
              <a:gd name="T38" fmla="*/ 2147483647 w 471"/>
              <a:gd name="T39" fmla="*/ 2147483647 h 651"/>
              <a:gd name="T40" fmla="*/ 2147483647 w 471"/>
              <a:gd name="T41" fmla="*/ 2147483647 h 651"/>
              <a:gd name="T42" fmla="*/ 2147483647 w 471"/>
              <a:gd name="T43" fmla="*/ 2147483647 h 651"/>
              <a:gd name="T44" fmla="*/ 2147483647 w 471"/>
              <a:gd name="T45" fmla="*/ 2147483647 h 651"/>
              <a:gd name="T46" fmla="*/ 2147483647 w 471"/>
              <a:gd name="T47" fmla="*/ 2147483647 h 651"/>
              <a:gd name="T48" fmla="*/ 2147483647 w 471"/>
              <a:gd name="T49" fmla="*/ 2147483647 h 651"/>
              <a:gd name="T50" fmla="*/ 2147483647 w 471"/>
              <a:gd name="T51" fmla="*/ 2147483647 h 651"/>
              <a:gd name="T52" fmla="*/ 2147483647 w 471"/>
              <a:gd name="T53" fmla="*/ 2147483647 h 651"/>
              <a:gd name="T54" fmla="*/ 2147483647 w 471"/>
              <a:gd name="T55" fmla="*/ 2147483647 h 651"/>
              <a:gd name="T56" fmla="*/ 2147483647 w 471"/>
              <a:gd name="T57" fmla="*/ 2147483647 h 651"/>
              <a:gd name="T58" fmla="*/ 2147483647 w 471"/>
              <a:gd name="T59" fmla="*/ 2147483647 h 651"/>
              <a:gd name="T60" fmla="*/ 2147483647 w 471"/>
              <a:gd name="T61" fmla="*/ 2147483647 h 651"/>
              <a:gd name="T62" fmla="*/ 2147483647 w 471"/>
              <a:gd name="T63" fmla="*/ 2147483647 h 651"/>
              <a:gd name="T64" fmla="*/ 2147483647 w 471"/>
              <a:gd name="T65" fmla="*/ 2147483647 h 651"/>
              <a:gd name="T66" fmla="*/ 2147483647 w 471"/>
              <a:gd name="T67" fmla="*/ 2147483647 h 651"/>
              <a:gd name="T68" fmla="*/ 2147483647 w 471"/>
              <a:gd name="T69" fmla="*/ 2147483647 h 651"/>
              <a:gd name="T70" fmla="*/ 2147483647 w 471"/>
              <a:gd name="T71" fmla="*/ 2147483647 h 651"/>
              <a:gd name="T72" fmla="*/ 2147483647 w 471"/>
              <a:gd name="T73" fmla="*/ 2147483647 h 651"/>
              <a:gd name="T74" fmla="*/ 2147483647 w 471"/>
              <a:gd name="T75" fmla="*/ 2147483647 h 651"/>
              <a:gd name="T76" fmla="*/ 2147483647 w 471"/>
              <a:gd name="T77" fmla="*/ 2147483647 h 651"/>
              <a:gd name="T78" fmla="*/ 2147483647 w 471"/>
              <a:gd name="T79" fmla="*/ 2147483647 h 651"/>
              <a:gd name="T80" fmla="*/ 2147483647 w 471"/>
              <a:gd name="T81" fmla="*/ 2147483647 h 651"/>
              <a:gd name="T82" fmla="*/ 2147483647 w 471"/>
              <a:gd name="T83" fmla="*/ 2147483647 h 651"/>
              <a:gd name="T84" fmla="*/ 2147483647 w 471"/>
              <a:gd name="T85" fmla="*/ 2147483647 h 651"/>
              <a:gd name="T86" fmla="*/ 2147483647 w 471"/>
              <a:gd name="T87" fmla="*/ 2147483647 h 651"/>
              <a:gd name="T88" fmla="*/ 2147483647 w 471"/>
              <a:gd name="T89" fmla="*/ 2147483647 h 651"/>
              <a:gd name="T90" fmla="*/ 2147483647 w 471"/>
              <a:gd name="T91" fmla="*/ 2147483647 h 651"/>
              <a:gd name="T92" fmla="*/ 2147483647 w 471"/>
              <a:gd name="T93" fmla="*/ 2147483647 h 651"/>
              <a:gd name="T94" fmla="*/ 2147483647 w 471"/>
              <a:gd name="T95" fmla="*/ 2147483647 h 651"/>
              <a:gd name="T96" fmla="*/ 2147483647 w 471"/>
              <a:gd name="T97" fmla="*/ 2147483647 h 651"/>
              <a:gd name="T98" fmla="*/ 2147483647 w 471"/>
              <a:gd name="T99" fmla="*/ 2147483647 h 651"/>
              <a:gd name="T100" fmla="*/ 2147483647 w 471"/>
              <a:gd name="T101" fmla="*/ 2147483647 h 651"/>
              <a:gd name="T102" fmla="*/ 2147483647 w 471"/>
              <a:gd name="T103" fmla="*/ 2147483647 h 651"/>
              <a:gd name="T104" fmla="*/ 2147483647 w 471"/>
              <a:gd name="T105" fmla="*/ 2147483647 h 651"/>
              <a:gd name="T106" fmla="*/ 2147483647 w 471"/>
              <a:gd name="T107" fmla="*/ 2147483647 h 651"/>
              <a:gd name="T108" fmla="*/ 2147483647 w 471"/>
              <a:gd name="T109" fmla="*/ 2147483647 h 651"/>
              <a:gd name="T110" fmla="*/ 2147483647 w 471"/>
              <a:gd name="T111" fmla="*/ 2147483647 h 651"/>
              <a:gd name="T112" fmla="*/ 2147483647 w 471"/>
              <a:gd name="T113" fmla="*/ 2147483647 h 651"/>
              <a:gd name="T114" fmla="*/ 2147483647 w 471"/>
              <a:gd name="T115" fmla="*/ 2147483647 h 651"/>
              <a:gd name="T116" fmla="*/ 2147483647 w 471"/>
              <a:gd name="T117" fmla="*/ 2147483647 h 651"/>
              <a:gd name="T118" fmla="*/ 2147483647 w 471"/>
              <a:gd name="T119" fmla="*/ 2147483647 h 651"/>
              <a:gd name="T120" fmla="*/ 2147483647 w 471"/>
              <a:gd name="T121" fmla="*/ 2147483647 h 6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1"/>
              <a:gd name="T184" fmla="*/ 0 h 651"/>
              <a:gd name="T185" fmla="*/ 471 w 471"/>
              <a:gd name="T186" fmla="*/ 651 h 65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1" h="651">
                <a:moveTo>
                  <a:pt x="271" y="649"/>
                </a:moveTo>
                <a:lnTo>
                  <a:pt x="280" y="645"/>
                </a:lnTo>
                <a:lnTo>
                  <a:pt x="291" y="640"/>
                </a:lnTo>
                <a:lnTo>
                  <a:pt x="295" y="646"/>
                </a:lnTo>
                <a:lnTo>
                  <a:pt x="304" y="646"/>
                </a:lnTo>
                <a:lnTo>
                  <a:pt x="315" y="648"/>
                </a:lnTo>
                <a:lnTo>
                  <a:pt x="319" y="642"/>
                </a:lnTo>
                <a:lnTo>
                  <a:pt x="315" y="633"/>
                </a:lnTo>
                <a:lnTo>
                  <a:pt x="315" y="625"/>
                </a:lnTo>
                <a:lnTo>
                  <a:pt x="310" y="616"/>
                </a:lnTo>
                <a:lnTo>
                  <a:pt x="318" y="615"/>
                </a:lnTo>
                <a:lnTo>
                  <a:pt x="315" y="606"/>
                </a:lnTo>
                <a:lnTo>
                  <a:pt x="310" y="598"/>
                </a:lnTo>
                <a:lnTo>
                  <a:pt x="310" y="589"/>
                </a:lnTo>
                <a:lnTo>
                  <a:pt x="316" y="580"/>
                </a:lnTo>
                <a:lnTo>
                  <a:pt x="319" y="570"/>
                </a:lnTo>
                <a:lnTo>
                  <a:pt x="318" y="564"/>
                </a:lnTo>
                <a:lnTo>
                  <a:pt x="313" y="555"/>
                </a:lnTo>
                <a:lnTo>
                  <a:pt x="322" y="541"/>
                </a:lnTo>
                <a:lnTo>
                  <a:pt x="316" y="531"/>
                </a:lnTo>
                <a:lnTo>
                  <a:pt x="313" y="522"/>
                </a:lnTo>
                <a:lnTo>
                  <a:pt x="313" y="508"/>
                </a:lnTo>
                <a:lnTo>
                  <a:pt x="313" y="496"/>
                </a:lnTo>
                <a:lnTo>
                  <a:pt x="310" y="486"/>
                </a:lnTo>
                <a:lnTo>
                  <a:pt x="304" y="478"/>
                </a:lnTo>
                <a:lnTo>
                  <a:pt x="295" y="474"/>
                </a:lnTo>
                <a:lnTo>
                  <a:pt x="294" y="469"/>
                </a:lnTo>
                <a:lnTo>
                  <a:pt x="286" y="460"/>
                </a:lnTo>
                <a:lnTo>
                  <a:pt x="277" y="459"/>
                </a:lnTo>
                <a:lnTo>
                  <a:pt x="274" y="447"/>
                </a:lnTo>
                <a:lnTo>
                  <a:pt x="280" y="438"/>
                </a:lnTo>
                <a:lnTo>
                  <a:pt x="280" y="430"/>
                </a:lnTo>
                <a:lnTo>
                  <a:pt x="291" y="421"/>
                </a:lnTo>
                <a:lnTo>
                  <a:pt x="298" y="420"/>
                </a:lnTo>
                <a:lnTo>
                  <a:pt x="306" y="423"/>
                </a:lnTo>
                <a:lnTo>
                  <a:pt x="313" y="421"/>
                </a:lnTo>
                <a:lnTo>
                  <a:pt x="318" y="415"/>
                </a:lnTo>
                <a:lnTo>
                  <a:pt x="325" y="418"/>
                </a:lnTo>
                <a:lnTo>
                  <a:pt x="330" y="426"/>
                </a:lnTo>
                <a:lnTo>
                  <a:pt x="342" y="423"/>
                </a:lnTo>
                <a:lnTo>
                  <a:pt x="349" y="423"/>
                </a:lnTo>
                <a:lnTo>
                  <a:pt x="358" y="417"/>
                </a:lnTo>
                <a:lnTo>
                  <a:pt x="348" y="411"/>
                </a:lnTo>
                <a:lnTo>
                  <a:pt x="345" y="399"/>
                </a:lnTo>
                <a:lnTo>
                  <a:pt x="354" y="396"/>
                </a:lnTo>
                <a:lnTo>
                  <a:pt x="363" y="390"/>
                </a:lnTo>
                <a:lnTo>
                  <a:pt x="372" y="378"/>
                </a:lnTo>
                <a:lnTo>
                  <a:pt x="379" y="369"/>
                </a:lnTo>
                <a:lnTo>
                  <a:pt x="390" y="375"/>
                </a:lnTo>
                <a:lnTo>
                  <a:pt x="396" y="370"/>
                </a:lnTo>
                <a:lnTo>
                  <a:pt x="406" y="372"/>
                </a:lnTo>
                <a:lnTo>
                  <a:pt x="414" y="369"/>
                </a:lnTo>
                <a:lnTo>
                  <a:pt x="423" y="361"/>
                </a:lnTo>
                <a:lnTo>
                  <a:pt x="430" y="366"/>
                </a:lnTo>
                <a:lnTo>
                  <a:pt x="432" y="352"/>
                </a:lnTo>
                <a:lnTo>
                  <a:pt x="426" y="345"/>
                </a:lnTo>
                <a:lnTo>
                  <a:pt x="427" y="331"/>
                </a:lnTo>
                <a:lnTo>
                  <a:pt x="436" y="319"/>
                </a:lnTo>
                <a:lnTo>
                  <a:pt x="445" y="319"/>
                </a:lnTo>
                <a:lnTo>
                  <a:pt x="451" y="327"/>
                </a:lnTo>
                <a:lnTo>
                  <a:pt x="459" y="330"/>
                </a:lnTo>
                <a:lnTo>
                  <a:pt x="469" y="333"/>
                </a:lnTo>
                <a:lnTo>
                  <a:pt x="471" y="327"/>
                </a:lnTo>
                <a:lnTo>
                  <a:pt x="471" y="312"/>
                </a:lnTo>
                <a:lnTo>
                  <a:pt x="462" y="307"/>
                </a:lnTo>
                <a:lnTo>
                  <a:pt x="462" y="300"/>
                </a:lnTo>
                <a:lnTo>
                  <a:pt x="462" y="291"/>
                </a:lnTo>
                <a:lnTo>
                  <a:pt x="453" y="289"/>
                </a:lnTo>
                <a:lnTo>
                  <a:pt x="453" y="277"/>
                </a:lnTo>
                <a:lnTo>
                  <a:pt x="450" y="270"/>
                </a:lnTo>
                <a:lnTo>
                  <a:pt x="454" y="262"/>
                </a:lnTo>
                <a:lnTo>
                  <a:pt x="463" y="261"/>
                </a:lnTo>
                <a:lnTo>
                  <a:pt x="463" y="253"/>
                </a:lnTo>
                <a:lnTo>
                  <a:pt x="466" y="244"/>
                </a:lnTo>
                <a:lnTo>
                  <a:pt x="463" y="234"/>
                </a:lnTo>
                <a:lnTo>
                  <a:pt x="456" y="232"/>
                </a:lnTo>
                <a:lnTo>
                  <a:pt x="445" y="229"/>
                </a:lnTo>
                <a:lnTo>
                  <a:pt x="444" y="220"/>
                </a:lnTo>
                <a:lnTo>
                  <a:pt x="453" y="214"/>
                </a:lnTo>
                <a:lnTo>
                  <a:pt x="451" y="205"/>
                </a:lnTo>
                <a:lnTo>
                  <a:pt x="444" y="201"/>
                </a:lnTo>
                <a:lnTo>
                  <a:pt x="450" y="190"/>
                </a:lnTo>
                <a:lnTo>
                  <a:pt x="439" y="183"/>
                </a:lnTo>
                <a:lnTo>
                  <a:pt x="436" y="172"/>
                </a:lnTo>
                <a:lnTo>
                  <a:pt x="432" y="163"/>
                </a:lnTo>
                <a:lnTo>
                  <a:pt x="426" y="157"/>
                </a:lnTo>
                <a:lnTo>
                  <a:pt x="427" y="147"/>
                </a:lnTo>
                <a:lnTo>
                  <a:pt x="423" y="141"/>
                </a:lnTo>
                <a:lnTo>
                  <a:pt x="412" y="139"/>
                </a:lnTo>
                <a:lnTo>
                  <a:pt x="396" y="141"/>
                </a:lnTo>
                <a:lnTo>
                  <a:pt x="394" y="132"/>
                </a:lnTo>
                <a:lnTo>
                  <a:pt x="385" y="124"/>
                </a:lnTo>
                <a:lnTo>
                  <a:pt x="378" y="117"/>
                </a:lnTo>
                <a:lnTo>
                  <a:pt x="375" y="108"/>
                </a:lnTo>
                <a:lnTo>
                  <a:pt x="384" y="94"/>
                </a:lnTo>
                <a:lnTo>
                  <a:pt x="390" y="100"/>
                </a:lnTo>
                <a:lnTo>
                  <a:pt x="400" y="100"/>
                </a:lnTo>
                <a:lnTo>
                  <a:pt x="402" y="93"/>
                </a:lnTo>
                <a:lnTo>
                  <a:pt x="411" y="88"/>
                </a:lnTo>
                <a:lnTo>
                  <a:pt x="415" y="96"/>
                </a:lnTo>
                <a:lnTo>
                  <a:pt x="424" y="100"/>
                </a:lnTo>
                <a:lnTo>
                  <a:pt x="435" y="87"/>
                </a:lnTo>
                <a:lnTo>
                  <a:pt x="435" y="79"/>
                </a:lnTo>
                <a:lnTo>
                  <a:pt x="436" y="70"/>
                </a:lnTo>
                <a:lnTo>
                  <a:pt x="435" y="61"/>
                </a:lnTo>
                <a:lnTo>
                  <a:pt x="441" y="58"/>
                </a:lnTo>
                <a:lnTo>
                  <a:pt x="447" y="51"/>
                </a:lnTo>
                <a:lnTo>
                  <a:pt x="438" y="40"/>
                </a:lnTo>
                <a:lnTo>
                  <a:pt x="426" y="37"/>
                </a:lnTo>
                <a:lnTo>
                  <a:pt x="426" y="30"/>
                </a:lnTo>
                <a:lnTo>
                  <a:pt x="417" y="19"/>
                </a:lnTo>
                <a:lnTo>
                  <a:pt x="403" y="12"/>
                </a:lnTo>
                <a:lnTo>
                  <a:pt x="390" y="9"/>
                </a:lnTo>
                <a:lnTo>
                  <a:pt x="375" y="3"/>
                </a:lnTo>
                <a:lnTo>
                  <a:pt x="361" y="0"/>
                </a:lnTo>
                <a:lnTo>
                  <a:pt x="348" y="3"/>
                </a:lnTo>
                <a:lnTo>
                  <a:pt x="343" y="16"/>
                </a:lnTo>
                <a:lnTo>
                  <a:pt x="334" y="25"/>
                </a:lnTo>
                <a:lnTo>
                  <a:pt x="319" y="16"/>
                </a:lnTo>
                <a:lnTo>
                  <a:pt x="313" y="22"/>
                </a:lnTo>
                <a:lnTo>
                  <a:pt x="306" y="22"/>
                </a:lnTo>
                <a:lnTo>
                  <a:pt x="294" y="25"/>
                </a:lnTo>
                <a:lnTo>
                  <a:pt x="282" y="22"/>
                </a:lnTo>
                <a:lnTo>
                  <a:pt x="273" y="16"/>
                </a:lnTo>
                <a:lnTo>
                  <a:pt x="261" y="9"/>
                </a:lnTo>
                <a:lnTo>
                  <a:pt x="252" y="13"/>
                </a:lnTo>
                <a:lnTo>
                  <a:pt x="241" y="9"/>
                </a:lnTo>
                <a:lnTo>
                  <a:pt x="228" y="7"/>
                </a:lnTo>
                <a:lnTo>
                  <a:pt x="222" y="16"/>
                </a:lnTo>
                <a:lnTo>
                  <a:pt x="222" y="24"/>
                </a:lnTo>
                <a:lnTo>
                  <a:pt x="226" y="33"/>
                </a:lnTo>
                <a:lnTo>
                  <a:pt x="225" y="43"/>
                </a:lnTo>
                <a:lnTo>
                  <a:pt x="225" y="54"/>
                </a:lnTo>
                <a:lnTo>
                  <a:pt x="231" y="58"/>
                </a:lnTo>
                <a:lnTo>
                  <a:pt x="229" y="67"/>
                </a:lnTo>
                <a:lnTo>
                  <a:pt x="225" y="76"/>
                </a:lnTo>
                <a:lnTo>
                  <a:pt x="217" y="79"/>
                </a:lnTo>
                <a:lnTo>
                  <a:pt x="216" y="87"/>
                </a:lnTo>
                <a:lnTo>
                  <a:pt x="216" y="97"/>
                </a:lnTo>
                <a:lnTo>
                  <a:pt x="207" y="105"/>
                </a:lnTo>
                <a:lnTo>
                  <a:pt x="201" y="111"/>
                </a:lnTo>
                <a:lnTo>
                  <a:pt x="205" y="115"/>
                </a:lnTo>
                <a:lnTo>
                  <a:pt x="204" y="124"/>
                </a:lnTo>
                <a:lnTo>
                  <a:pt x="195" y="129"/>
                </a:lnTo>
                <a:lnTo>
                  <a:pt x="193" y="120"/>
                </a:lnTo>
                <a:lnTo>
                  <a:pt x="183" y="121"/>
                </a:lnTo>
                <a:lnTo>
                  <a:pt x="181" y="130"/>
                </a:lnTo>
                <a:lnTo>
                  <a:pt x="178" y="141"/>
                </a:lnTo>
                <a:lnTo>
                  <a:pt x="183" y="148"/>
                </a:lnTo>
                <a:lnTo>
                  <a:pt x="172" y="153"/>
                </a:lnTo>
                <a:lnTo>
                  <a:pt x="163" y="148"/>
                </a:lnTo>
                <a:lnTo>
                  <a:pt x="156" y="153"/>
                </a:lnTo>
                <a:lnTo>
                  <a:pt x="147" y="160"/>
                </a:lnTo>
                <a:lnTo>
                  <a:pt x="139" y="169"/>
                </a:lnTo>
                <a:lnTo>
                  <a:pt x="129" y="178"/>
                </a:lnTo>
                <a:lnTo>
                  <a:pt x="120" y="189"/>
                </a:lnTo>
                <a:lnTo>
                  <a:pt x="118" y="198"/>
                </a:lnTo>
                <a:lnTo>
                  <a:pt x="109" y="193"/>
                </a:lnTo>
                <a:lnTo>
                  <a:pt x="103" y="198"/>
                </a:lnTo>
                <a:lnTo>
                  <a:pt x="105" y="210"/>
                </a:lnTo>
                <a:lnTo>
                  <a:pt x="100" y="222"/>
                </a:lnTo>
                <a:lnTo>
                  <a:pt x="96" y="213"/>
                </a:lnTo>
                <a:lnTo>
                  <a:pt x="93" y="204"/>
                </a:lnTo>
                <a:lnTo>
                  <a:pt x="87" y="196"/>
                </a:lnTo>
                <a:lnTo>
                  <a:pt x="76" y="198"/>
                </a:lnTo>
                <a:lnTo>
                  <a:pt x="70" y="205"/>
                </a:lnTo>
                <a:lnTo>
                  <a:pt x="75" y="213"/>
                </a:lnTo>
                <a:lnTo>
                  <a:pt x="75" y="225"/>
                </a:lnTo>
                <a:lnTo>
                  <a:pt x="75" y="234"/>
                </a:lnTo>
                <a:lnTo>
                  <a:pt x="85" y="240"/>
                </a:lnTo>
                <a:lnTo>
                  <a:pt x="93" y="244"/>
                </a:lnTo>
                <a:lnTo>
                  <a:pt x="88" y="250"/>
                </a:lnTo>
                <a:lnTo>
                  <a:pt x="81" y="258"/>
                </a:lnTo>
                <a:lnTo>
                  <a:pt x="72" y="264"/>
                </a:lnTo>
                <a:lnTo>
                  <a:pt x="63" y="270"/>
                </a:lnTo>
                <a:lnTo>
                  <a:pt x="55" y="274"/>
                </a:lnTo>
                <a:lnTo>
                  <a:pt x="52" y="286"/>
                </a:lnTo>
                <a:lnTo>
                  <a:pt x="57" y="295"/>
                </a:lnTo>
                <a:lnTo>
                  <a:pt x="61" y="306"/>
                </a:lnTo>
                <a:lnTo>
                  <a:pt x="57" y="316"/>
                </a:lnTo>
                <a:lnTo>
                  <a:pt x="49" y="321"/>
                </a:lnTo>
                <a:lnTo>
                  <a:pt x="52" y="330"/>
                </a:lnTo>
                <a:lnTo>
                  <a:pt x="43" y="337"/>
                </a:lnTo>
                <a:lnTo>
                  <a:pt x="33" y="330"/>
                </a:lnTo>
                <a:lnTo>
                  <a:pt x="28" y="342"/>
                </a:lnTo>
                <a:lnTo>
                  <a:pt x="28" y="354"/>
                </a:lnTo>
                <a:lnTo>
                  <a:pt x="30" y="364"/>
                </a:lnTo>
                <a:lnTo>
                  <a:pt x="31" y="376"/>
                </a:lnTo>
                <a:lnTo>
                  <a:pt x="30" y="385"/>
                </a:lnTo>
                <a:lnTo>
                  <a:pt x="28" y="393"/>
                </a:lnTo>
                <a:lnTo>
                  <a:pt x="24" y="403"/>
                </a:lnTo>
                <a:lnTo>
                  <a:pt x="15" y="409"/>
                </a:lnTo>
                <a:lnTo>
                  <a:pt x="6" y="415"/>
                </a:lnTo>
                <a:lnTo>
                  <a:pt x="0" y="423"/>
                </a:lnTo>
                <a:lnTo>
                  <a:pt x="0" y="438"/>
                </a:lnTo>
                <a:lnTo>
                  <a:pt x="10" y="438"/>
                </a:lnTo>
                <a:lnTo>
                  <a:pt x="21" y="436"/>
                </a:lnTo>
                <a:lnTo>
                  <a:pt x="28" y="442"/>
                </a:lnTo>
                <a:lnTo>
                  <a:pt x="37" y="445"/>
                </a:lnTo>
                <a:lnTo>
                  <a:pt x="48" y="441"/>
                </a:lnTo>
                <a:lnTo>
                  <a:pt x="58" y="439"/>
                </a:lnTo>
                <a:lnTo>
                  <a:pt x="66" y="429"/>
                </a:lnTo>
                <a:lnTo>
                  <a:pt x="70" y="439"/>
                </a:lnTo>
                <a:lnTo>
                  <a:pt x="84" y="435"/>
                </a:lnTo>
                <a:lnTo>
                  <a:pt x="93" y="423"/>
                </a:lnTo>
                <a:lnTo>
                  <a:pt x="97" y="438"/>
                </a:lnTo>
                <a:lnTo>
                  <a:pt x="103" y="451"/>
                </a:lnTo>
                <a:lnTo>
                  <a:pt x="100" y="460"/>
                </a:lnTo>
                <a:lnTo>
                  <a:pt x="94" y="472"/>
                </a:lnTo>
                <a:lnTo>
                  <a:pt x="97" y="481"/>
                </a:lnTo>
                <a:lnTo>
                  <a:pt x="85" y="493"/>
                </a:lnTo>
                <a:lnTo>
                  <a:pt x="88" y="505"/>
                </a:lnTo>
                <a:lnTo>
                  <a:pt x="97" y="514"/>
                </a:lnTo>
                <a:lnTo>
                  <a:pt x="90" y="525"/>
                </a:lnTo>
                <a:lnTo>
                  <a:pt x="82" y="535"/>
                </a:lnTo>
                <a:lnTo>
                  <a:pt x="73" y="541"/>
                </a:lnTo>
                <a:lnTo>
                  <a:pt x="81" y="546"/>
                </a:lnTo>
                <a:lnTo>
                  <a:pt x="82" y="556"/>
                </a:lnTo>
                <a:lnTo>
                  <a:pt x="81" y="565"/>
                </a:lnTo>
                <a:lnTo>
                  <a:pt x="73" y="571"/>
                </a:lnTo>
                <a:lnTo>
                  <a:pt x="76" y="585"/>
                </a:lnTo>
                <a:lnTo>
                  <a:pt x="85" y="585"/>
                </a:lnTo>
                <a:lnTo>
                  <a:pt x="91" y="592"/>
                </a:lnTo>
                <a:lnTo>
                  <a:pt x="100" y="592"/>
                </a:lnTo>
                <a:lnTo>
                  <a:pt x="109" y="594"/>
                </a:lnTo>
                <a:lnTo>
                  <a:pt x="117" y="600"/>
                </a:lnTo>
                <a:lnTo>
                  <a:pt x="127" y="604"/>
                </a:lnTo>
                <a:lnTo>
                  <a:pt x="136" y="615"/>
                </a:lnTo>
                <a:lnTo>
                  <a:pt x="144" y="624"/>
                </a:lnTo>
                <a:lnTo>
                  <a:pt x="154" y="622"/>
                </a:lnTo>
                <a:lnTo>
                  <a:pt x="165" y="618"/>
                </a:lnTo>
                <a:lnTo>
                  <a:pt x="175" y="622"/>
                </a:lnTo>
                <a:lnTo>
                  <a:pt x="163" y="633"/>
                </a:lnTo>
                <a:lnTo>
                  <a:pt x="178" y="636"/>
                </a:lnTo>
                <a:lnTo>
                  <a:pt x="190" y="633"/>
                </a:lnTo>
                <a:lnTo>
                  <a:pt x="193" y="639"/>
                </a:lnTo>
                <a:lnTo>
                  <a:pt x="202" y="637"/>
                </a:lnTo>
                <a:lnTo>
                  <a:pt x="216" y="631"/>
                </a:lnTo>
                <a:lnTo>
                  <a:pt x="216" y="645"/>
                </a:lnTo>
                <a:lnTo>
                  <a:pt x="222" y="646"/>
                </a:lnTo>
                <a:lnTo>
                  <a:pt x="229" y="651"/>
                </a:lnTo>
                <a:lnTo>
                  <a:pt x="234" y="646"/>
                </a:lnTo>
                <a:lnTo>
                  <a:pt x="243" y="642"/>
                </a:lnTo>
                <a:lnTo>
                  <a:pt x="253" y="643"/>
                </a:lnTo>
                <a:lnTo>
                  <a:pt x="261" y="648"/>
                </a:lnTo>
                <a:lnTo>
                  <a:pt x="271" y="649"/>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87" name="Ayacucho1">
            <a:extLst>
              <a:ext uri="{FF2B5EF4-FFF2-40B4-BE49-F238E27FC236}">
                <a16:creationId xmlns:a16="http://schemas.microsoft.com/office/drawing/2014/main" id="{F96361A1-B2A6-4E96-80D6-2BE8FE353110}"/>
              </a:ext>
            </a:extLst>
          </p:cNvPr>
          <p:cNvSpPr>
            <a:spLocks/>
          </p:cNvSpPr>
          <p:nvPr/>
        </p:nvSpPr>
        <p:spPr bwMode="auto">
          <a:xfrm>
            <a:off x="9887616" y="4543058"/>
            <a:ext cx="781706" cy="1074937"/>
          </a:xfrm>
          <a:custGeom>
            <a:avLst/>
            <a:gdLst>
              <a:gd name="T0" fmla="*/ 2147483647 w 705"/>
              <a:gd name="T1" fmla="*/ 2147483647 h 1065"/>
              <a:gd name="T2" fmla="*/ 2147483647 w 705"/>
              <a:gd name="T3" fmla="*/ 2147483647 h 1065"/>
              <a:gd name="T4" fmla="*/ 2147483647 w 705"/>
              <a:gd name="T5" fmla="*/ 2147483647 h 1065"/>
              <a:gd name="T6" fmla="*/ 2147483647 w 705"/>
              <a:gd name="T7" fmla="*/ 2147483647 h 1065"/>
              <a:gd name="T8" fmla="*/ 2147483647 w 705"/>
              <a:gd name="T9" fmla="*/ 2147483647 h 1065"/>
              <a:gd name="T10" fmla="*/ 2147483647 w 705"/>
              <a:gd name="T11" fmla="*/ 2147483647 h 1065"/>
              <a:gd name="T12" fmla="*/ 2147483647 w 705"/>
              <a:gd name="T13" fmla="*/ 2147483647 h 1065"/>
              <a:gd name="T14" fmla="*/ 2147483647 w 705"/>
              <a:gd name="T15" fmla="*/ 2147483647 h 1065"/>
              <a:gd name="T16" fmla="*/ 2147483647 w 705"/>
              <a:gd name="T17" fmla="*/ 2147483647 h 1065"/>
              <a:gd name="T18" fmla="*/ 2147483647 w 705"/>
              <a:gd name="T19" fmla="*/ 2147483647 h 1065"/>
              <a:gd name="T20" fmla="*/ 2147483647 w 705"/>
              <a:gd name="T21" fmla="*/ 2147483647 h 1065"/>
              <a:gd name="T22" fmla="*/ 2147483647 w 705"/>
              <a:gd name="T23" fmla="*/ 2147483647 h 1065"/>
              <a:gd name="T24" fmla="*/ 2147483647 w 705"/>
              <a:gd name="T25" fmla="*/ 2147483647 h 1065"/>
              <a:gd name="T26" fmla="*/ 2147483647 w 705"/>
              <a:gd name="T27" fmla="*/ 2147483647 h 1065"/>
              <a:gd name="T28" fmla="*/ 2147483647 w 705"/>
              <a:gd name="T29" fmla="*/ 2147483647 h 1065"/>
              <a:gd name="T30" fmla="*/ 2147483647 w 705"/>
              <a:gd name="T31" fmla="*/ 2147483647 h 1065"/>
              <a:gd name="T32" fmla="*/ 2147483647 w 705"/>
              <a:gd name="T33" fmla="*/ 2147483647 h 1065"/>
              <a:gd name="T34" fmla="*/ 2147483647 w 705"/>
              <a:gd name="T35" fmla="*/ 2147483647 h 1065"/>
              <a:gd name="T36" fmla="*/ 2147483647 w 705"/>
              <a:gd name="T37" fmla="*/ 2147483647 h 1065"/>
              <a:gd name="T38" fmla="*/ 2147483647 w 705"/>
              <a:gd name="T39" fmla="*/ 2147483647 h 1065"/>
              <a:gd name="T40" fmla="*/ 2147483647 w 705"/>
              <a:gd name="T41" fmla="*/ 2147483647 h 1065"/>
              <a:gd name="T42" fmla="*/ 2147483647 w 705"/>
              <a:gd name="T43" fmla="*/ 2147483647 h 1065"/>
              <a:gd name="T44" fmla="*/ 2147483647 w 705"/>
              <a:gd name="T45" fmla="*/ 2147483647 h 1065"/>
              <a:gd name="T46" fmla="*/ 2147483647 w 705"/>
              <a:gd name="T47" fmla="*/ 2147483647 h 1065"/>
              <a:gd name="T48" fmla="*/ 2147483647 w 705"/>
              <a:gd name="T49" fmla="*/ 2147483647 h 1065"/>
              <a:gd name="T50" fmla="*/ 2147483647 w 705"/>
              <a:gd name="T51" fmla="*/ 2147483647 h 1065"/>
              <a:gd name="T52" fmla="*/ 2147483647 w 705"/>
              <a:gd name="T53" fmla="*/ 2147483647 h 1065"/>
              <a:gd name="T54" fmla="*/ 2147483647 w 705"/>
              <a:gd name="T55" fmla="*/ 2147483647 h 1065"/>
              <a:gd name="T56" fmla="*/ 2147483647 w 705"/>
              <a:gd name="T57" fmla="*/ 2147483647 h 1065"/>
              <a:gd name="T58" fmla="*/ 2147483647 w 705"/>
              <a:gd name="T59" fmla="*/ 2147483647 h 1065"/>
              <a:gd name="T60" fmla="*/ 2147483647 w 705"/>
              <a:gd name="T61" fmla="*/ 2147483647 h 1065"/>
              <a:gd name="T62" fmla="*/ 2147483647 w 705"/>
              <a:gd name="T63" fmla="*/ 2147483647 h 1065"/>
              <a:gd name="T64" fmla="*/ 2147483647 w 705"/>
              <a:gd name="T65" fmla="*/ 2147483647 h 1065"/>
              <a:gd name="T66" fmla="*/ 2147483647 w 705"/>
              <a:gd name="T67" fmla="*/ 2147483647 h 1065"/>
              <a:gd name="T68" fmla="*/ 2147483647 w 705"/>
              <a:gd name="T69" fmla="*/ 2147483647 h 1065"/>
              <a:gd name="T70" fmla="*/ 2147483647 w 705"/>
              <a:gd name="T71" fmla="*/ 2147483647 h 1065"/>
              <a:gd name="T72" fmla="*/ 2147483647 w 705"/>
              <a:gd name="T73" fmla="*/ 2147483647 h 1065"/>
              <a:gd name="T74" fmla="*/ 2147483647 w 705"/>
              <a:gd name="T75" fmla="*/ 2147483647 h 1065"/>
              <a:gd name="T76" fmla="*/ 2147483647 w 705"/>
              <a:gd name="T77" fmla="*/ 2147483647 h 1065"/>
              <a:gd name="T78" fmla="*/ 2147483647 w 705"/>
              <a:gd name="T79" fmla="*/ 2147483647 h 1065"/>
              <a:gd name="T80" fmla="*/ 2147483647 w 705"/>
              <a:gd name="T81" fmla="*/ 2147483647 h 1065"/>
              <a:gd name="T82" fmla="*/ 2147483647 w 705"/>
              <a:gd name="T83" fmla="*/ 2147483647 h 1065"/>
              <a:gd name="T84" fmla="*/ 2147483647 w 705"/>
              <a:gd name="T85" fmla="*/ 2147483647 h 1065"/>
              <a:gd name="T86" fmla="*/ 2147483647 w 705"/>
              <a:gd name="T87" fmla="*/ 2147483647 h 1065"/>
              <a:gd name="T88" fmla="*/ 2147483647 w 705"/>
              <a:gd name="T89" fmla="*/ 2147483647 h 1065"/>
              <a:gd name="T90" fmla="*/ 2147483647 w 705"/>
              <a:gd name="T91" fmla="*/ 2147483647 h 1065"/>
              <a:gd name="T92" fmla="*/ 2147483647 w 705"/>
              <a:gd name="T93" fmla="*/ 2147483647 h 1065"/>
              <a:gd name="T94" fmla="*/ 2147483647 w 705"/>
              <a:gd name="T95" fmla="*/ 2147483647 h 1065"/>
              <a:gd name="T96" fmla="*/ 2147483647 w 705"/>
              <a:gd name="T97" fmla="*/ 2147483647 h 1065"/>
              <a:gd name="T98" fmla="*/ 2147483647 w 705"/>
              <a:gd name="T99" fmla="*/ 2147483647 h 1065"/>
              <a:gd name="T100" fmla="*/ 2147483647 w 705"/>
              <a:gd name="T101" fmla="*/ 2147483647 h 1065"/>
              <a:gd name="T102" fmla="*/ 2147483647 w 705"/>
              <a:gd name="T103" fmla="*/ 2147483647 h 1065"/>
              <a:gd name="T104" fmla="*/ 2147483647 w 705"/>
              <a:gd name="T105" fmla="*/ 2147483647 h 1065"/>
              <a:gd name="T106" fmla="*/ 2147483647 w 705"/>
              <a:gd name="T107" fmla="*/ 2147483647 h 1065"/>
              <a:gd name="T108" fmla="*/ 2147483647 w 705"/>
              <a:gd name="T109" fmla="*/ 2147483647 h 1065"/>
              <a:gd name="T110" fmla="*/ 2147483647 w 705"/>
              <a:gd name="T111" fmla="*/ 2147483647 h 10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05"/>
              <a:gd name="T169" fmla="*/ 0 h 1065"/>
              <a:gd name="T170" fmla="*/ 705 w 705"/>
              <a:gd name="T171" fmla="*/ 1065 h 10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05" h="1065">
                <a:moveTo>
                  <a:pt x="241" y="0"/>
                </a:moveTo>
                <a:lnTo>
                  <a:pt x="246" y="11"/>
                </a:lnTo>
                <a:lnTo>
                  <a:pt x="253" y="20"/>
                </a:lnTo>
                <a:lnTo>
                  <a:pt x="264" y="21"/>
                </a:lnTo>
                <a:lnTo>
                  <a:pt x="271" y="29"/>
                </a:lnTo>
                <a:lnTo>
                  <a:pt x="279" y="33"/>
                </a:lnTo>
                <a:lnTo>
                  <a:pt x="282" y="44"/>
                </a:lnTo>
                <a:lnTo>
                  <a:pt x="295" y="50"/>
                </a:lnTo>
                <a:lnTo>
                  <a:pt x="310" y="51"/>
                </a:lnTo>
                <a:lnTo>
                  <a:pt x="316" y="41"/>
                </a:lnTo>
                <a:lnTo>
                  <a:pt x="324" y="33"/>
                </a:lnTo>
                <a:lnTo>
                  <a:pt x="337" y="32"/>
                </a:lnTo>
                <a:lnTo>
                  <a:pt x="351" y="36"/>
                </a:lnTo>
                <a:lnTo>
                  <a:pt x="357" y="47"/>
                </a:lnTo>
                <a:lnTo>
                  <a:pt x="358" y="56"/>
                </a:lnTo>
                <a:lnTo>
                  <a:pt x="367" y="59"/>
                </a:lnTo>
                <a:lnTo>
                  <a:pt x="369" y="66"/>
                </a:lnTo>
                <a:lnTo>
                  <a:pt x="378" y="69"/>
                </a:lnTo>
                <a:lnTo>
                  <a:pt x="381" y="78"/>
                </a:lnTo>
                <a:lnTo>
                  <a:pt x="387" y="84"/>
                </a:lnTo>
                <a:lnTo>
                  <a:pt x="388" y="92"/>
                </a:lnTo>
                <a:lnTo>
                  <a:pt x="393" y="98"/>
                </a:lnTo>
                <a:lnTo>
                  <a:pt x="393" y="105"/>
                </a:lnTo>
                <a:lnTo>
                  <a:pt x="393" y="114"/>
                </a:lnTo>
                <a:lnTo>
                  <a:pt x="402" y="116"/>
                </a:lnTo>
                <a:lnTo>
                  <a:pt x="408" y="122"/>
                </a:lnTo>
                <a:lnTo>
                  <a:pt x="406" y="129"/>
                </a:lnTo>
                <a:lnTo>
                  <a:pt x="409" y="140"/>
                </a:lnTo>
                <a:lnTo>
                  <a:pt x="417" y="144"/>
                </a:lnTo>
                <a:lnTo>
                  <a:pt x="420" y="153"/>
                </a:lnTo>
                <a:lnTo>
                  <a:pt x="432" y="149"/>
                </a:lnTo>
                <a:lnTo>
                  <a:pt x="439" y="156"/>
                </a:lnTo>
                <a:lnTo>
                  <a:pt x="448" y="164"/>
                </a:lnTo>
                <a:lnTo>
                  <a:pt x="453" y="176"/>
                </a:lnTo>
                <a:lnTo>
                  <a:pt x="459" y="180"/>
                </a:lnTo>
                <a:lnTo>
                  <a:pt x="462" y="191"/>
                </a:lnTo>
                <a:lnTo>
                  <a:pt x="469" y="198"/>
                </a:lnTo>
                <a:lnTo>
                  <a:pt x="474" y="207"/>
                </a:lnTo>
                <a:lnTo>
                  <a:pt x="475" y="216"/>
                </a:lnTo>
                <a:lnTo>
                  <a:pt x="484" y="215"/>
                </a:lnTo>
                <a:lnTo>
                  <a:pt x="493" y="224"/>
                </a:lnTo>
                <a:lnTo>
                  <a:pt x="493" y="237"/>
                </a:lnTo>
                <a:lnTo>
                  <a:pt x="502" y="234"/>
                </a:lnTo>
                <a:lnTo>
                  <a:pt x="501" y="245"/>
                </a:lnTo>
                <a:lnTo>
                  <a:pt x="493" y="251"/>
                </a:lnTo>
                <a:lnTo>
                  <a:pt x="498" y="261"/>
                </a:lnTo>
                <a:lnTo>
                  <a:pt x="510" y="257"/>
                </a:lnTo>
                <a:lnTo>
                  <a:pt x="504" y="272"/>
                </a:lnTo>
                <a:lnTo>
                  <a:pt x="511" y="279"/>
                </a:lnTo>
                <a:lnTo>
                  <a:pt x="520" y="284"/>
                </a:lnTo>
                <a:lnTo>
                  <a:pt x="516" y="294"/>
                </a:lnTo>
                <a:lnTo>
                  <a:pt x="523" y="299"/>
                </a:lnTo>
                <a:lnTo>
                  <a:pt x="529" y="308"/>
                </a:lnTo>
                <a:lnTo>
                  <a:pt x="526" y="318"/>
                </a:lnTo>
                <a:lnTo>
                  <a:pt x="535" y="324"/>
                </a:lnTo>
                <a:lnTo>
                  <a:pt x="541" y="338"/>
                </a:lnTo>
                <a:lnTo>
                  <a:pt x="547" y="351"/>
                </a:lnTo>
                <a:lnTo>
                  <a:pt x="558" y="356"/>
                </a:lnTo>
                <a:lnTo>
                  <a:pt x="567" y="371"/>
                </a:lnTo>
                <a:lnTo>
                  <a:pt x="580" y="383"/>
                </a:lnTo>
                <a:lnTo>
                  <a:pt x="592" y="387"/>
                </a:lnTo>
                <a:lnTo>
                  <a:pt x="588" y="396"/>
                </a:lnTo>
                <a:lnTo>
                  <a:pt x="585" y="405"/>
                </a:lnTo>
                <a:lnTo>
                  <a:pt x="576" y="402"/>
                </a:lnTo>
                <a:lnTo>
                  <a:pt x="567" y="396"/>
                </a:lnTo>
                <a:lnTo>
                  <a:pt x="555" y="395"/>
                </a:lnTo>
                <a:lnTo>
                  <a:pt x="537" y="390"/>
                </a:lnTo>
                <a:lnTo>
                  <a:pt x="526" y="390"/>
                </a:lnTo>
                <a:lnTo>
                  <a:pt x="516" y="390"/>
                </a:lnTo>
                <a:lnTo>
                  <a:pt x="508" y="389"/>
                </a:lnTo>
                <a:lnTo>
                  <a:pt x="502" y="375"/>
                </a:lnTo>
                <a:lnTo>
                  <a:pt x="493" y="372"/>
                </a:lnTo>
                <a:lnTo>
                  <a:pt x="486" y="366"/>
                </a:lnTo>
                <a:lnTo>
                  <a:pt x="475" y="359"/>
                </a:lnTo>
                <a:lnTo>
                  <a:pt x="468" y="357"/>
                </a:lnTo>
                <a:lnTo>
                  <a:pt x="457" y="347"/>
                </a:lnTo>
                <a:lnTo>
                  <a:pt x="447" y="342"/>
                </a:lnTo>
                <a:lnTo>
                  <a:pt x="436" y="339"/>
                </a:lnTo>
                <a:lnTo>
                  <a:pt x="429" y="333"/>
                </a:lnTo>
                <a:lnTo>
                  <a:pt x="435" y="315"/>
                </a:lnTo>
                <a:lnTo>
                  <a:pt x="423" y="309"/>
                </a:lnTo>
                <a:lnTo>
                  <a:pt x="415" y="315"/>
                </a:lnTo>
                <a:lnTo>
                  <a:pt x="408" y="324"/>
                </a:lnTo>
                <a:lnTo>
                  <a:pt x="402" y="333"/>
                </a:lnTo>
                <a:lnTo>
                  <a:pt x="402" y="344"/>
                </a:lnTo>
                <a:lnTo>
                  <a:pt x="411" y="351"/>
                </a:lnTo>
                <a:lnTo>
                  <a:pt x="402" y="357"/>
                </a:lnTo>
                <a:lnTo>
                  <a:pt x="400" y="369"/>
                </a:lnTo>
                <a:lnTo>
                  <a:pt x="396" y="380"/>
                </a:lnTo>
                <a:lnTo>
                  <a:pt x="403" y="390"/>
                </a:lnTo>
                <a:lnTo>
                  <a:pt x="400" y="401"/>
                </a:lnTo>
                <a:lnTo>
                  <a:pt x="409" y="413"/>
                </a:lnTo>
                <a:lnTo>
                  <a:pt x="409" y="426"/>
                </a:lnTo>
                <a:lnTo>
                  <a:pt x="409" y="441"/>
                </a:lnTo>
                <a:lnTo>
                  <a:pt x="409" y="452"/>
                </a:lnTo>
                <a:lnTo>
                  <a:pt x="421" y="455"/>
                </a:lnTo>
                <a:lnTo>
                  <a:pt x="430" y="461"/>
                </a:lnTo>
                <a:lnTo>
                  <a:pt x="438" y="471"/>
                </a:lnTo>
                <a:lnTo>
                  <a:pt x="450" y="483"/>
                </a:lnTo>
                <a:lnTo>
                  <a:pt x="438" y="486"/>
                </a:lnTo>
                <a:lnTo>
                  <a:pt x="429" y="489"/>
                </a:lnTo>
                <a:lnTo>
                  <a:pt x="426" y="498"/>
                </a:lnTo>
                <a:lnTo>
                  <a:pt x="435" y="510"/>
                </a:lnTo>
                <a:lnTo>
                  <a:pt x="442" y="518"/>
                </a:lnTo>
                <a:lnTo>
                  <a:pt x="444" y="533"/>
                </a:lnTo>
                <a:lnTo>
                  <a:pt x="456" y="545"/>
                </a:lnTo>
                <a:lnTo>
                  <a:pt x="457" y="558"/>
                </a:lnTo>
                <a:lnTo>
                  <a:pt x="465" y="564"/>
                </a:lnTo>
                <a:lnTo>
                  <a:pt x="465" y="581"/>
                </a:lnTo>
                <a:lnTo>
                  <a:pt x="474" y="596"/>
                </a:lnTo>
                <a:lnTo>
                  <a:pt x="478" y="608"/>
                </a:lnTo>
                <a:lnTo>
                  <a:pt x="486" y="620"/>
                </a:lnTo>
                <a:lnTo>
                  <a:pt x="495" y="635"/>
                </a:lnTo>
                <a:lnTo>
                  <a:pt x="499" y="647"/>
                </a:lnTo>
                <a:lnTo>
                  <a:pt x="495" y="657"/>
                </a:lnTo>
                <a:lnTo>
                  <a:pt x="492" y="668"/>
                </a:lnTo>
                <a:lnTo>
                  <a:pt x="489" y="677"/>
                </a:lnTo>
                <a:lnTo>
                  <a:pt x="486" y="687"/>
                </a:lnTo>
                <a:lnTo>
                  <a:pt x="478" y="693"/>
                </a:lnTo>
                <a:lnTo>
                  <a:pt x="480" y="705"/>
                </a:lnTo>
                <a:lnTo>
                  <a:pt x="487" y="708"/>
                </a:lnTo>
                <a:lnTo>
                  <a:pt x="496" y="722"/>
                </a:lnTo>
                <a:lnTo>
                  <a:pt x="504" y="729"/>
                </a:lnTo>
                <a:lnTo>
                  <a:pt x="493" y="743"/>
                </a:lnTo>
                <a:lnTo>
                  <a:pt x="498" y="753"/>
                </a:lnTo>
                <a:lnTo>
                  <a:pt x="499" y="762"/>
                </a:lnTo>
                <a:lnTo>
                  <a:pt x="496" y="773"/>
                </a:lnTo>
                <a:lnTo>
                  <a:pt x="486" y="773"/>
                </a:lnTo>
                <a:lnTo>
                  <a:pt x="480" y="779"/>
                </a:lnTo>
                <a:lnTo>
                  <a:pt x="483" y="786"/>
                </a:lnTo>
                <a:lnTo>
                  <a:pt x="481" y="795"/>
                </a:lnTo>
                <a:lnTo>
                  <a:pt x="484" y="803"/>
                </a:lnTo>
                <a:lnTo>
                  <a:pt x="487" y="810"/>
                </a:lnTo>
                <a:lnTo>
                  <a:pt x="498" y="815"/>
                </a:lnTo>
                <a:lnTo>
                  <a:pt x="507" y="824"/>
                </a:lnTo>
                <a:lnTo>
                  <a:pt x="514" y="815"/>
                </a:lnTo>
                <a:lnTo>
                  <a:pt x="519" y="807"/>
                </a:lnTo>
                <a:lnTo>
                  <a:pt x="529" y="800"/>
                </a:lnTo>
                <a:lnTo>
                  <a:pt x="534" y="797"/>
                </a:lnTo>
                <a:lnTo>
                  <a:pt x="534" y="785"/>
                </a:lnTo>
                <a:lnTo>
                  <a:pt x="543" y="776"/>
                </a:lnTo>
                <a:lnTo>
                  <a:pt x="550" y="780"/>
                </a:lnTo>
                <a:lnTo>
                  <a:pt x="559" y="783"/>
                </a:lnTo>
                <a:lnTo>
                  <a:pt x="568" y="789"/>
                </a:lnTo>
                <a:lnTo>
                  <a:pt x="574" y="782"/>
                </a:lnTo>
                <a:lnTo>
                  <a:pt x="585" y="782"/>
                </a:lnTo>
                <a:lnTo>
                  <a:pt x="597" y="782"/>
                </a:lnTo>
                <a:lnTo>
                  <a:pt x="600" y="776"/>
                </a:lnTo>
                <a:lnTo>
                  <a:pt x="609" y="771"/>
                </a:lnTo>
                <a:lnTo>
                  <a:pt x="619" y="776"/>
                </a:lnTo>
                <a:lnTo>
                  <a:pt x="622" y="767"/>
                </a:lnTo>
                <a:lnTo>
                  <a:pt x="636" y="767"/>
                </a:lnTo>
                <a:lnTo>
                  <a:pt x="640" y="755"/>
                </a:lnTo>
                <a:lnTo>
                  <a:pt x="654" y="761"/>
                </a:lnTo>
                <a:lnTo>
                  <a:pt x="661" y="758"/>
                </a:lnTo>
                <a:lnTo>
                  <a:pt x="666" y="771"/>
                </a:lnTo>
                <a:lnTo>
                  <a:pt x="675" y="774"/>
                </a:lnTo>
                <a:lnTo>
                  <a:pt x="685" y="780"/>
                </a:lnTo>
                <a:lnTo>
                  <a:pt x="697" y="785"/>
                </a:lnTo>
                <a:lnTo>
                  <a:pt x="705" y="795"/>
                </a:lnTo>
                <a:lnTo>
                  <a:pt x="697" y="798"/>
                </a:lnTo>
                <a:lnTo>
                  <a:pt x="688" y="800"/>
                </a:lnTo>
                <a:lnTo>
                  <a:pt x="675" y="801"/>
                </a:lnTo>
                <a:lnTo>
                  <a:pt x="670" y="807"/>
                </a:lnTo>
                <a:lnTo>
                  <a:pt x="664" y="810"/>
                </a:lnTo>
                <a:lnTo>
                  <a:pt x="655" y="810"/>
                </a:lnTo>
                <a:lnTo>
                  <a:pt x="654" y="821"/>
                </a:lnTo>
                <a:lnTo>
                  <a:pt x="651" y="833"/>
                </a:lnTo>
                <a:lnTo>
                  <a:pt x="646" y="840"/>
                </a:lnTo>
                <a:lnTo>
                  <a:pt x="658" y="858"/>
                </a:lnTo>
                <a:lnTo>
                  <a:pt x="654" y="873"/>
                </a:lnTo>
                <a:lnTo>
                  <a:pt x="652" y="888"/>
                </a:lnTo>
                <a:lnTo>
                  <a:pt x="649" y="899"/>
                </a:lnTo>
                <a:lnTo>
                  <a:pt x="649" y="911"/>
                </a:lnTo>
                <a:lnTo>
                  <a:pt x="640" y="915"/>
                </a:lnTo>
                <a:lnTo>
                  <a:pt x="633" y="923"/>
                </a:lnTo>
                <a:lnTo>
                  <a:pt x="624" y="929"/>
                </a:lnTo>
                <a:lnTo>
                  <a:pt x="621" y="936"/>
                </a:lnTo>
                <a:lnTo>
                  <a:pt x="615" y="945"/>
                </a:lnTo>
                <a:lnTo>
                  <a:pt x="607" y="960"/>
                </a:lnTo>
                <a:lnTo>
                  <a:pt x="598" y="965"/>
                </a:lnTo>
                <a:lnTo>
                  <a:pt x="591" y="963"/>
                </a:lnTo>
                <a:lnTo>
                  <a:pt x="580" y="959"/>
                </a:lnTo>
                <a:lnTo>
                  <a:pt x="570" y="960"/>
                </a:lnTo>
                <a:lnTo>
                  <a:pt x="568" y="969"/>
                </a:lnTo>
                <a:lnTo>
                  <a:pt x="564" y="984"/>
                </a:lnTo>
                <a:lnTo>
                  <a:pt x="576" y="992"/>
                </a:lnTo>
                <a:lnTo>
                  <a:pt x="567" y="993"/>
                </a:lnTo>
                <a:lnTo>
                  <a:pt x="559" y="995"/>
                </a:lnTo>
                <a:lnTo>
                  <a:pt x="549" y="992"/>
                </a:lnTo>
                <a:lnTo>
                  <a:pt x="541" y="992"/>
                </a:lnTo>
                <a:lnTo>
                  <a:pt x="534" y="993"/>
                </a:lnTo>
                <a:lnTo>
                  <a:pt x="523" y="989"/>
                </a:lnTo>
                <a:lnTo>
                  <a:pt x="519" y="981"/>
                </a:lnTo>
                <a:lnTo>
                  <a:pt x="508" y="986"/>
                </a:lnTo>
                <a:lnTo>
                  <a:pt x="495" y="992"/>
                </a:lnTo>
                <a:lnTo>
                  <a:pt x="487" y="996"/>
                </a:lnTo>
                <a:lnTo>
                  <a:pt x="477" y="998"/>
                </a:lnTo>
                <a:lnTo>
                  <a:pt x="465" y="1002"/>
                </a:lnTo>
                <a:lnTo>
                  <a:pt x="451" y="1001"/>
                </a:lnTo>
                <a:lnTo>
                  <a:pt x="442" y="1005"/>
                </a:lnTo>
                <a:lnTo>
                  <a:pt x="435" y="996"/>
                </a:lnTo>
                <a:lnTo>
                  <a:pt x="424" y="993"/>
                </a:lnTo>
                <a:lnTo>
                  <a:pt x="418" y="983"/>
                </a:lnTo>
                <a:lnTo>
                  <a:pt x="411" y="975"/>
                </a:lnTo>
                <a:lnTo>
                  <a:pt x="402" y="969"/>
                </a:lnTo>
                <a:lnTo>
                  <a:pt x="391" y="969"/>
                </a:lnTo>
                <a:lnTo>
                  <a:pt x="385" y="975"/>
                </a:lnTo>
                <a:lnTo>
                  <a:pt x="388" y="983"/>
                </a:lnTo>
                <a:lnTo>
                  <a:pt x="387" y="1001"/>
                </a:lnTo>
                <a:lnTo>
                  <a:pt x="373" y="1011"/>
                </a:lnTo>
                <a:lnTo>
                  <a:pt x="364" y="1022"/>
                </a:lnTo>
                <a:lnTo>
                  <a:pt x="363" y="1029"/>
                </a:lnTo>
                <a:lnTo>
                  <a:pt x="349" y="1038"/>
                </a:lnTo>
                <a:lnTo>
                  <a:pt x="343" y="1046"/>
                </a:lnTo>
                <a:lnTo>
                  <a:pt x="342" y="1056"/>
                </a:lnTo>
                <a:lnTo>
                  <a:pt x="333" y="1065"/>
                </a:lnTo>
                <a:lnTo>
                  <a:pt x="322" y="1061"/>
                </a:lnTo>
                <a:lnTo>
                  <a:pt x="324" y="1050"/>
                </a:lnTo>
                <a:lnTo>
                  <a:pt x="325" y="1038"/>
                </a:lnTo>
                <a:lnTo>
                  <a:pt x="325" y="1029"/>
                </a:lnTo>
                <a:lnTo>
                  <a:pt x="336" y="1023"/>
                </a:lnTo>
                <a:lnTo>
                  <a:pt x="336" y="1013"/>
                </a:lnTo>
                <a:lnTo>
                  <a:pt x="331" y="1002"/>
                </a:lnTo>
                <a:lnTo>
                  <a:pt x="325" y="995"/>
                </a:lnTo>
                <a:lnTo>
                  <a:pt x="316" y="993"/>
                </a:lnTo>
                <a:lnTo>
                  <a:pt x="310" y="998"/>
                </a:lnTo>
                <a:lnTo>
                  <a:pt x="301" y="1002"/>
                </a:lnTo>
                <a:lnTo>
                  <a:pt x="298" y="1016"/>
                </a:lnTo>
                <a:lnTo>
                  <a:pt x="289" y="1023"/>
                </a:lnTo>
                <a:lnTo>
                  <a:pt x="276" y="1019"/>
                </a:lnTo>
                <a:lnTo>
                  <a:pt x="265" y="1020"/>
                </a:lnTo>
                <a:lnTo>
                  <a:pt x="253" y="1017"/>
                </a:lnTo>
                <a:lnTo>
                  <a:pt x="249" y="1004"/>
                </a:lnTo>
                <a:lnTo>
                  <a:pt x="249" y="993"/>
                </a:lnTo>
                <a:lnTo>
                  <a:pt x="250" y="983"/>
                </a:lnTo>
                <a:lnTo>
                  <a:pt x="243" y="974"/>
                </a:lnTo>
                <a:lnTo>
                  <a:pt x="232" y="972"/>
                </a:lnTo>
                <a:lnTo>
                  <a:pt x="223" y="966"/>
                </a:lnTo>
                <a:lnTo>
                  <a:pt x="223" y="957"/>
                </a:lnTo>
                <a:lnTo>
                  <a:pt x="229" y="948"/>
                </a:lnTo>
                <a:lnTo>
                  <a:pt x="228" y="938"/>
                </a:lnTo>
                <a:lnTo>
                  <a:pt x="226" y="929"/>
                </a:lnTo>
                <a:lnTo>
                  <a:pt x="219" y="921"/>
                </a:lnTo>
                <a:lnTo>
                  <a:pt x="211" y="921"/>
                </a:lnTo>
                <a:lnTo>
                  <a:pt x="202" y="924"/>
                </a:lnTo>
                <a:lnTo>
                  <a:pt x="193" y="921"/>
                </a:lnTo>
                <a:lnTo>
                  <a:pt x="183" y="915"/>
                </a:lnTo>
                <a:lnTo>
                  <a:pt x="174" y="915"/>
                </a:lnTo>
                <a:lnTo>
                  <a:pt x="169" y="917"/>
                </a:lnTo>
                <a:lnTo>
                  <a:pt x="160" y="912"/>
                </a:lnTo>
                <a:lnTo>
                  <a:pt x="150" y="914"/>
                </a:lnTo>
                <a:lnTo>
                  <a:pt x="141" y="912"/>
                </a:lnTo>
                <a:lnTo>
                  <a:pt x="130" y="914"/>
                </a:lnTo>
                <a:lnTo>
                  <a:pt x="120" y="905"/>
                </a:lnTo>
                <a:lnTo>
                  <a:pt x="126" y="896"/>
                </a:lnTo>
                <a:lnTo>
                  <a:pt x="133" y="891"/>
                </a:lnTo>
                <a:lnTo>
                  <a:pt x="142" y="887"/>
                </a:lnTo>
                <a:lnTo>
                  <a:pt x="145" y="875"/>
                </a:lnTo>
                <a:lnTo>
                  <a:pt x="150" y="864"/>
                </a:lnTo>
                <a:lnTo>
                  <a:pt x="141" y="855"/>
                </a:lnTo>
                <a:lnTo>
                  <a:pt x="142" y="843"/>
                </a:lnTo>
                <a:lnTo>
                  <a:pt x="144" y="833"/>
                </a:lnTo>
                <a:lnTo>
                  <a:pt x="136" y="822"/>
                </a:lnTo>
                <a:lnTo>
                  <a:pt x="129" y="815"/>
                </a:lnTo>
                <a:lnTo>
                  <a:pt x="120" y="819"/>
                </a:lnTo>
                <a:lnTo>
                  <a:pt x="115" y="806"/>
                </a:lnTo>
                <a:lnTo>
                  <a:pt x="121" y="798"/>
                </a:lnTo>
                <a:lnTo>
                  <a:pt x="127" y="785"/>
                </a:lnTo>
                <a:lnTo>
                  <a:pt x="115" y="785"/>
                </a:lnTo>
                <a:lnTo>
                  <a:pt x="103" y="792"/>
                </a:lnTo>
                <a:lnTo>
                  <a:pt x="91" y="782"/>
                </a:lnTo>
                <a:lnTo>
                  <a:pt x="88" y="771"/>
                </a:lnTo>
                <a:lnTo>
                  <a:pt x="97" y="764"/>
                </a:lnTo>
                <a:lnTo>
                  <a:pt x="103" y="755"/>
                </a:lnTo>
                <a:lnTo>
                  <a:pt x="93" y="750"/>
                </a:lnTo>
                <a:lnTo>
                  <a:pt x="82" y="747"/>
                </a:lnTo>
                <a:lnTo>
                  <a:pt x="73" y="729"/>
                </a:lnTo>
                <a:lnTo>
                  <a:pt x="64" y="743"/>
                </a:lnTo>
                <a:lnTo>
                  <a:pt x="54" y="750"/>
                </a:lnTo>
                <a:lnTo>
                  <a:pt x="39" y="749"/>
                </a:lnTo>
                <a:lnTo>
                  <a:pt x="24" y="759"/>
                </a:lnTo>
                <a:lnTo>
                  <a:pt x="21" y="749"/>
                </a:lnTo>
                <a:lnTo>
                  <a:pt x="19" y="738"/>
                </a:lnTo>
                <a:lnTo>
                  <a:pt x="22" y="728"/>
                </a:lnTo>
                <a:lnTo>
                  <a:pt x="12" y="725"/>
                </a:lnTo>
                <a:lnTo>
                  <a:pt x="13" y="710"/>
                </a:lnTo>
                <a:lnTo>
                  <a:pt x="24" y="695"/>
                </a:lnTo>
                <a:lnTo>
                  <a:pt x="7" y="698"/>
                </a:lnTo>
                <a:lnTo>
                  <a:pt x="0" y="693"/>
                </a:lnTo>
                <a:lnTo>
                  <a:pt x="7" y="678"/>
                </a:lnTo>
                <a:lnTo>
                  <a:pt x="12" y="665"/>
                </a:lnTo>
                <a:lnTo>
                  <a:pt x="22" y="657"/>
                </a:lnTo>
                <a:lnTo>
                  <a:pt x="33" y="647"/>
                </a:lnTo>
                <a:lnTo>
                  <a:pt x="22" y="641"/>
                </a:lnTo>
                <a:lnTo>
                  <a:pt x="15" y="635"/>
                </a:lnTo>
                <a:lnTo>
                  <a:pt x="18" y="621"/>
                </a:lnTo>
                <a:lnTo>
                  <a:pt x="22" y="609"/>
                </a:lnTo>
                <a:lnTo>
                  <a:pt x="24" y="597"/>
                </a:lnTo>
                <a:lnTo>
                  <a:pt x="31" y="588"/>
                </a:lnTo>
                <a:lnTo>
                  <a:pt x="39" y="584"/>
                </a:lnTo>
                <a:lnTo>
                  <a:pt x="48" y="587"/>
                </a:lnTo>
                <a:lnTo>
                  <a:pt x="60" y="593"/>
                </a:lnTo>
                <a:lnTo>
                  <a:pt x="70" y="593"/>
                </a:lnTo>
                <a:lnTo>
                  <a:pt x="84" y="585"/>
                </a:lnTo>
                <a:lnTo>
                  <a:pt x="93" y="591"/>
                </a:lnTo>
                <a:lnTo>
                  <a:pt x="108" y="591"/>
                </a:lnTo>
                <a:lnTo>
                  <a:pt x="115" y="587"/>
                </a:lnTo>
                <a:lnTo>
                  <a:pt x="111" y="576"/>
                </a:lnTo>
                <a:lnTo>
                  <a:pt x="106" y="560"/>
                </a:lnTo>
                <a:lnTo>
                  <a:pt x="112" y="560"/>
                </a:lnTo>
                <a:lnTo>
                  <a:pt x="106" y="543"/>
                </a:lnTo>
                <a:lnTo>
                  <a:pt x="109" y="530"/>
                </a:lnTo>
                <a:lnTo>
                  <a:pt x="114" y="519"/>
                </a:lnTo>
                <a:lnTo>
                  <a:pt x="117" y="513"/>
                </a:lnTo>
                <a:lnTo>
                  <a:pt x="109" y="504"/>
                </a:lnTo>
                <a:lnTo>
                  <a:pt x="114" y="494"/>
                </a:lnTo>
                <a:lnTo>
                  <a:pt x="118" y="485"/>
                </a:lnTo>
                <a:lnTo>
                  <a:pt x="108" y="468"/>
                </a:lnTo>
                <a:lnTo>
                  <a:pt x="110" y="449"/>
                </a:lnTo>
                <a:lnTo>
                  <a:pt x="106" y="434"/>
                </a:lnTo>
                <a:lnTo>
                  <a:pt x="100" y="425"/>
                </a:lnTo>
                <a:lnTo>
                  <a:pt x="94" y="420"/>
                </a:lnTo>
                <a:lnTo>
                  <a:pt x="88" y="411"/>
                </a:lnTo>
                <a:lnTo>
                  <a:pt x="81" y="404"/>
                </a:lnTo>
                <a:lnTo>
                  <a:pt x="72" y="402"/>
                </a:lnTo>
                <a:lnTo>
                  <a:pt x="72" y="390"/>
                </a:lnTo>
                <a:lnTo>
                  <a:pt x="76" y="378"/>
                </a:lnTo>
                <a:lnTo>
                  <a:pt x="79" y="371"/>
                </a:lnTo>
                <a:lnTo>
                  <a:pt x="87" y="363"/>
                </a:lnTo>
                <a:lnTo>
                  <a:pt x="100" y="369"/>
                </a:lnTo>
                <a:lnTo>
                  <a:pt x="112" y="362"/>
                </a:lnTo>
                <a:lnTo>
                  <a:pt x="120" y="359"/>
                </a:lnTo>
                <a:lnTo>
                  <a:pt x="126" y="371"/>
                </a:lnTo>
                <a:lnTo>
                  <a:pt x="139" y="369"/>
                </a:lnTo>
                <a:lnTo>
                  <a:pt x="151" y="365"/>
                </a:lnTo>
                <a:lnTo>
                  <a:pt x="147" y="357"/>
                </a:lnTo>
                <a:lnTo>
                  <a:pt x="141" y="351"/>
                </a:lnTo>
                <a:lnTo>
                  <a:pt x="139" y="342"/>
                </a:lnTo>
                <a:lnTo>
                  <a:pt x="150" y="342"/>
                </a:lnTo>
                <a:lnTo>
                  <a:pt x="160" y="333"/>
                </a:lnTo>
                <a:lnTo>
                  <a:pt x="165" y="323"/>
                </a:lnTo>
                <a:lnTo>
                  <a:pt x="174" y="317"/>
                </a:lnTo>
                <a:lnTo>
                  <a:pt x="183" y="320"/>
                </a:lnTo>
                <a:lnTo>
                  <a:pt x="195" y="315"/>
                </a:lnTo>
                <a:lnTo>
                  <a:pt x="204" y="318"/>
                </a:lnTo>
                <a:lnTo>
                  <a:pt x="216" y="311"/>
                </a:lnTo>
                <a:lnTo>
                  <a:pt x="226" y="309"/>
                </a:lnTo>
                <a:lnTo>
                  <a:pt x="226" y="297"/>
                </a:lnTo>
                <a:lnTo>
                  <a:pt x="222" y="288"/>
                </a:lnTo>
                <a:lnTo>
                  <a:pt x="222" y="276"/>
                </a:lnTo>
                <a:lnTo>
                  <a:pt x="235" y="264"/>
                </a:lnTo>
                <a:lnTo>
                  <a:pt x="246" y="267"/>
                </a:lnTo>
                <a:lnTo>
                  <a:pt x="250" y="275"/>
                </a:lnTo>
                <a:lnTo>
                  <a:pt x="261" y="279"/>
                </a:lnTo>
                <a:lnTo>
                  <a:pt x="265" y="279"/>
                </a:lnTo>
                <a:lnTo>
                  <a:pt x="268" y="270"/>
                </a:lnTo>
                <a:lnTo>
                  <a:pt x="267" y="257"/>
                </a:lnTo>
                <a:lnTo>
                  <a:pt x="261" y="254"/>
                </a:lnTo>
                <a:lnTo>
                  <a:pt x="255" y="249"/>
                </a:lnTo>
                <a:lnTo>
                  <a:pt x="258" y="240"/>
                </a:lnTo>
                <a:lnTo>
                  <a:pt x="250" y="233"/>
                </a:lnTo>
                <a:lnTo>
                  <a:pt x="247" y="222"/>
                </a:lnTo>
                <a:lnTo>
                  <a:pt x="249" y="209"/>
                </a:lnTo>
                <a:lnTo>
                  <a:pt x="259" y="203"/>
                </a:lnTo>
                <a:lnTo>
                  <a:pt x="262" y="192"/>
                </a:lnTo>
                <a:lnTo>
                  <a:pt x="258" y="180"/>
                </a:lnTo>
                <a:lnTo>
                  <a:pt x="249" y="176"/>
                </a:lnTo>
                <a:lnTo>
                  <a:pt x="241" y="173"/>
                </a:lnTo>
                <a:lnTo>
                  <a:pt x="241" y="161"/>
                </a:lnTo>
                <a:lnTo>
                  <a:pt x="250" y="159"/>
                </a:lnTo>
                <a:lnTo>
                  <a:pt x="241" y="143"/>
                </a:lnTo>
                <a:lnTo>
                  <a:pt x="249" y="138"/>
                </a:lnTo>
                <a:lnTo>
                  <a:pt x="237" y="128"/>
                </a:lnTo>
                <a:lnTo>
                  <a:pt x="234" y="117"/>
                </a:lnTo>
                <a:lnTo>
                  <a:pt x="228" y="110"/>
                </a:lnTo>
                <a:lnTo>
                  <a:pt x="225" y="101"/>
                </a:lnTo>
                <a:lnTo>
                  <a:pt x="222" y="90"/>
                </a:lnTo>
                <a:lnTo>
                  <a:pt x="211" y="84"/>
                </a:lnTo>
                <a:lnTo>
                  <a:pt x="199" y="86"/>
                </a:lnTo>
                <a:lnTo>
                  <a:pt x="190" y="87"/>
                </a:lnTo>
                <a:lnTo>
                  <a:pt x="189" y="78"/>
                </a:lnTo>
                <a:lnTo>
                  <a:pt x="181" y="72"/>
                </a:lnTo>
                <a:lnTo>
                  <a:pt x="172" y="63"/>
                </a:lnTo>
                <a:lnTo>
                  <a:pt x="171" y="54"/>
                </a:lnTo>
                <a:lnTo>
                  <a:pt x="172" y="44"/>
                </a:lnTo>
                <a:lnTo>
                  <a:pt x="180" y="39"/>
                </a:lnTo>
                <a:lnTo>
                  <a:pt x="189" y="42"/>
                </a:lnTo>
                <a:lnTo>
                  <a:pt x="196" y="42"/>
                </a:lnTo>
                <a:lnTo>
                  <a:pt x="202" y="33"/>
                </a:lnTo>
                <a:lnTo>
                  <a:pt x="210" y="36"/>
                </a:lnTo>
                <a:lnTo>
                  <a:pt x="213" y="44"/>
                </a:lnTo>
                <a:lnTo>
                  <a:pt x="222" y="44"/>
                </a:lnTo>
                <a:lnTo>
                  <a:pt x="229" y="38"/>
                </a:lnTo>
                <a:lnTo>
                  <a:pt x="231" y="26"/>
                </a:lnTo>
                <a:lnTo>
                  <a:pt x="231" y="14"/>
                </a:lnTo>
                <a:lnTo>
                  <a:pt x="229" y="5"/>
                </a:lnTo>
                <a:lnTo>
                  <a:pt x="241" y="0"/>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88" name="Apurimac1">
            <a:extLst>
              <a:ext uri="{FF2B5EF4-FFF2-40B4-BE49-F238E27FC236}">
                <a16:creationId xmlns:a16="http://schemas.microsoft.com/office/drawing/2014/main" id="{82FD8804-1AE5-445D-9A21-B7E4FD806A6D}"/>
              </a:ext>
            </a:extLst>
          </p:cNvPr>
          <p:cNvSpPr>
            <a:spLocks/>
          </p:cNvSpPr>
          <p:nvPr/>
        </p:nvSpPr>
        <p:spPr bwMode="auto">
          <a:xfrm>
            <a:off x="10330029" y="4855950"/>
            <a:ext cx="608734" cy="516777"/>
          </a:xfrm>
          <a:custGeom>
            <a:avLst/>
            <a:gdLst>
              <a:gd name="T0" fmla="*/ 2147483647 w 549"/>
              <a:gd name="T1" fmla="*/ 2147483647 h 512"/>
              <a:gd name="T2" fmla="*/ 2147483647 w 549"/>
              <a:gd name="T3" fmla="*/ 2147483647 h 512"/>
              <a:gd name="T4" fmla="*/ 2147483647 w 549"/>
              <a:gd name="T5" fmla="*/ 2147483647 h 512"/>
              <a:gd name="T6" fmla="*/ 2147483647 w 549"/>
              <a:gd name="T7" fmla="*/ 2147483647 h 512"/>
              <a:gd name="T8" fmla="*/ 2147483647 w 549"/>
              <a:gd name="T9" fmla="*/ 2147483647 h 512"/>
              <a:gd name="T10" fmla="*/ 2147483647 w 549"/>
              <a:gd name="T11" fmla="*/ 2147483647 h 512"/>
              <a:gd name="T12" fmla="*/ 2147483647 w 549"/>
              <a:gd name="T13" fmla="*/ 2147483647 h 512"/>
              <a:gd name="T14" fmla="*/ 2147483647 w 549"/>
              <a:gd name="T15" fmla="*/ 2147483647 h 512"/>
              <a:gd name="T16" fmla="*/ 2147483647 w 549"/>
              <a:gd name="T17" fmla="*/ 2147483647 h 512"/>
              <a:gd name="T18" fmla="*/ 2147483647 w 549"/>
              <a:gd name="T19" fmla="*/ 2147483647 h 512"/>
              <a:gd name="T20" fmla="*/ 2147483647 w 549"/>
              <a:gd name="T21" fmla="*/ 2147483647 h 512"/>
              <a:gd name="T22" fmla="*/ 2147483647 w 549"/>
              <a:gd name="T23" fmla="*/ 2147483647 h 512"/>
              <a:gd name="T24" fmla="*/ 2147483647 w 549"/>
              <a:gd name="T25" fmla="*/ 2147483647 h 512"/>
              <a:gd name="T26" fmla="*/ 2147483647 w 549"/>
              <a:gd name="T27" fmla="*/ 2147483647 h 512"/>
              <a:gd name="T28" fmla="*/ 2147483647 w 549"/>
              <a:gd name="T29" fmla="*/ 2147483647 h 512"/>
              <a:gd name="T30" fmla="*/ 2147483647 w 549"/>
              <a:gd name="T31" fmla="*/ 2147483647 h 512"/>
              <a:gd name="T32" fmla="*/ 2147483647 w 549"/>
              <a:gd name="T33" fmla="*/ 2147483647 h 512"/>
              <a:gd name="T34" fmla="*/ 2147483647 w 549"/>
              <a:gd name="T35" fmla="*/ 2147483647 h 512"/>
              <a:gd name="T36" fmla="*/ 2147483647 w 549"/>
              <a:gd name="T37" fmla="*/ 2147483647 h 512"/>
              <a:gd name="T38" fmla="*/ 2147483647 w 549"/>
              <a:gd name="T39" fmla="*/ 2147483647 h 512"/>
              <a:gd name="T40" fmla="*/ 2147483647 w 549"/>
              <a:gd name="T41" fmla="*/ 2147483647 h 512"/>
              <a:gd name="T42" fmla="*/ 2147483647 w 549"/>
              <a:gd name="T43" fmla="*/ 2147483647 h 512"/>
              <a:gd name="T44" fmla="*/ 2147483647 w 549"/>
              <a:gd name="T45" fmla="*/ 2147483647 h 512"/>
              <a:gd name="T46" fmla="*/ 2147483647 w 549"/>
              <a:gd name="T47" fmla="*/ 2147483647 h 512"/>
              <a:gd name="T48" fmla="*/ 2147483647 w 549"/>
              <a:gd name="T49" fmla="*/ 2147483647 h 512"/>
              <a:gd name="T50" fmla="*/ 2147483647 w 549"/>
              <a:gd name="T51" fmla="*/ 2147483647 h 512"/>
              <a:gd name="T52" fmla="*/ 2147483647 w 549"/>
              <a:gd name="T53" fmla="*/ 2147483647 h 512"/>
              <a:gd name="T54" fmla="*/ 2147483647 w 549"/>
              <a:gd name="T55" fmla="*/ 2147483647 h 512"/>
              <a:gd name="T56" fmla="*/ 2147483647 w 549"/>
              <a:gd name="T57" fmla="*/ 2147483647 h 512"/>
              <a:gd name="T58" fmla="*/ 2147483647 w 549"/>
              <a:gd name="T59" fmla="*/ 2147483647 h 512"/>
              <a:gd name="T60" fmla="*/ 2147483647 w 549"/>
              <a:gd name="T61" fmla="*/ 2147483647 h 512"/>
              <a:gd name="T62" fmla="*/ 2147483647 w 549"/>
              <a:gd name="T63" fmla="*/ 2147483647 h 512"/>
              <a:gd name="T64" fmla="*/ 2147483647 w 549"/>
              <a:gd name="T65" fmla="*/ 2147483647 h 512"/>
              <a:gd name="T66" fmla="*/ 2147483647 w 549"/>
              <a:gd name="T67" fmla="*/ 2147483647 h 512"/>
              <a:gd name="T68" fmla="*/ 2147483647 w 549"/>
              <a:gd name="T69" fmla="*/ 2147483647 h 512"/>
              <a:gd name="T70" fmla="*/ 2147483647 w 549"/>
              <a:gd name="T71" fmla="*/ 2147483647 h 512"/>
              <a:gd name="T72" fmla="*/ 2147483647 w 549"/>
              <a:gd name="T73" fmla="*/ 2147483647 h 512"/>
              <a:gd name="T74" fmla="*/ 2147483647 w 549"/>
              <a:gd name="T75" fmla="*/ 2147483647 h 512"/>
              <a:gd name="T76" fmla="*/ 2147483647 w 549"/>
              <a:gd name="T77" fmla="*/ 2147483647 h 512"/>
              <a:gd name="T78" fmla="*/ 2147483647 w 549"/>
              <a:gd name="T79" fmla="*/ 2147483647 h 512"/>
              <a:gd name="T80" fmla="*/ 2147483647 w 549"/>
              <a:gd name="T81" fmla="*/ 2147483647 h 512"/>
              <a:gd name="T82" fmla="*/ 2147483647 w 549"/>
              <a:gd name="T83" fmla="*/ 2147483647 h 512"/>
              <a:gd name="T84" fmla="*/ 2147483647 w 549"/>
              <a:gd name="T85" fmla="*/ 2147483647 h 512"/>
              <a:gd name="T86" fmla="*/ 2147483647 w 549"/>
              <a:gd name="T87" fmla="*/ 2147483647 h 512"/>
              <a:gd name="T88" fmla="*/ 2147483647 w 549"/>
              <a:gd name="T89" fmla="*/ 2147483647 h 512"/>
              <a:gd name="T90" fmla="*/ 2147483647 w 549"/>
              <a:gd name="T91" fmla="*/ 2147483647 h 512"/>
              <a:gd name="T92" fmla="*/ 2147483647 w 549"/>
              <a:gd name="T93" fmla="*/ 2147483647 h 512"/>
              <a:gd name="T94" fmla="*/ 2147483647 w 549"/>
              <a:gd name="T95" fmla="*/ 2147483647 h 512"/>
              <a:gd name="T96" fmla="*/ 2147483647 w 549"/>
              <a:gd name="T97" fmla="*/ 2147483647 h 512"/>
              <a:gd name="T98" fmla="*/ 2147483647 w 549"/>
              <a:gd name="T99" fmla="*/ 2147483647 h 512"/>
              <a:gd name="T100" fmla="*/ 2147483647 w 549"/>
              <a:gd name="T101" fmla="*/ 2147483647 h 512"/>
              <a:gd name="T102" fmla="*/ 2147483647 w 549"/>
              <a:gd name="T103" fmla="*/ 2147483647 h 512"/>
              <a:gd name="T104" fmla="*/ 2147483647 w 549"/>
              <a:gd name="T105" fmla="*/ 2147483647 h 512"/>
              <a:gd name="T106" fmla="*/ 2147483647 w 549"/>
              <a:gd name="T107" fmla="*/ 2147483647 h 512"/>
              <a:gd name="T108" fmla="*/ 2147483647 w 549"/>
              <a:gd name="T109" fmla="*/ 2147483647 h 512"/>
              <a:gd name="T110" fmla="*/ 2147483647 w 549"/>
              <a:gd name="T111" fmla="*/ 2147483647 h 512"/>
              <a:gd name="T112" fmla="*/ 2147483647 w 549"/>
              <a:gd name="T113" fmla="*/ 2147483647 h 5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9"/>
              <a:gd name="T172" fmla="*/ 0 h 512"/>
              <a:gd name="T173" fmla="*/ 549 w 549"/>
              <a:gd name="T174" fmla="*/ 512 h 5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9" h="512">
                <a:moveTo>
                  <a:pt x="9" y="10"/>
                </a:moveTo>
                <a:cubicBezTo>
                  <a:pt x="17" y="5"/>
                  <a:pt x="10" y="7"/>
                  <a:pt x="24" y="1"/>
                </a:cubicBezTo>
                <a:cubicBezTo>
                  <a:pt x="28" y="0"/>
                  <a:pt x="35" y="1"/>
                  <a:pt x="36" y="4"/>
                </a:cubicBezTo>
                <a:cubicBezTo>
                  <a:pt x="37" y="7"/>
                  <a:pt x="33" y="15"/>
                  <a:pt x="33" y="20"/>
                </a:cubicBezTo>
                <a:cubicBezTo>
                  <a:pt x="33" y="25"/>
                  <a:pt x="34" y="30"/>
                  <a:pt x="37" y="32"/>
                </a:cubicBezTo>
                <a:cubicBezTo>
                  <a:pt x="40" y="34"/>
                  <a:pt x="45" y="31"/>
                  <a:pt x="48" y="32"/>
                </a:cubicBezTo>
                <a:cubicBezTo>
                  <a:pt x="51" y="33"/>
                  <a:pt x="55" y="38"/>
                  <a:pt x="58" y="40"/>
                </a:cubicBezTo>
                <a:cubicBezTo>
                  <a:pt x="61" y="42"/>
                  <a:pt x="64" y="44"/>
                  <a:pt x="67" y="46"/>
                </a:cubicBezTo>
                <a:cubicBezTo>
                  <a:pt x="70" y="48"/>
                  <a:pt x="75" y="50"/>
                  <a:pt x="79" y="53"/>
                </a:cubicBezTo>
                <a:cubicBezTo>
                  <a:pt x="83" y="56"/>
                  <a:pt x="86" y="60"/>
                  <a:pt x="90" y="62"/>
                </a:cubicBezTo>
                <a:cubicBezTo>
                  <a:pt x="94" y="64"/>
                  <a:pt x="99" y="63"/>
                  <a:pt x="102" y="65"/>
                </a:cubicBezTo>
                <a:cubicBezTo>
                  <a:pt x="105" y="67"/>
                  <a:pt x="103" y="72"/>
                  <a:pt x="106" y="74"/>
                </a:cubicBezTo>
                <a:cubicBezTo>
                  <a:pt x="109" y="76"/>
                  <a:pt x="114" y="79"/>
                  <a:pt x="118" y="80"/>
                </a:cubicBezTo>
                <a:cubicBezTo>
                  <a:pt x="122" y="81"/>
                  <a:pt x="128" y="80"/>
                  <a:pt x="133" y="80"/>
                </a:cubicBezTo>
                <a:cubicBezTo>
                  <a:pt x="138" y="80"/>
                  <a:pt x="145" y="82"/>
                  <a:pt x="150" y="83"/>
                </a:cubicBezTo>
                <a:cubicBezTo>
                  <a:pt x="155" y="84"/>
                  <a:pt x="159" y="85"/>
                  <a:pt x="165" y="86"/>
                </a:cubicBezTo>
                <a:cubicBezTo>
                  <a:pt x="171" y="87"/>
                  <a:pt x="180" y="92"/>
                  <a:pt x="184" y="92"/>
                </a:cubicBezTo>
                <a:cubicBezTo>
                  <a:pt x="188" y="92"/>
                  <a:pt x="187" y="88"/>
                  <a:pt x="189" y="85"/>
                </a:cubicBezTo>
                <a:cubicBezTo>
                  <a:pt x="191" y="82"/>
                  <a:pt x="195" y="77"/>
                  <a:pt x="198" y="77"/>
                </a:cubicBezTo>
                <a:cubicBezTo>
                  <a:pt x="201" y="77"/>
                  <a:pt x="203" y="85"/>
                  <a:pt x="205" y="85"/>
                </a:cubicBezTo>
                <a:cubicBezTo>
                  <a:pt x="207" y="85"/>
                  <a:pt x="208" y="77"/>
                  <a:pt x="211" y="77"/>
                </a:cubicBezTo>
                <a:cubicBezTo>
                  <a:pt x="214" y="77"/>
                  <a:pt x="219" y="85"/>
                  <a:pt x="223" y="85"/>
                </a:cubicBezTo>
                <a:cubicBezTo>
                  <a:pt x="227" y="85"/>
                  <a:pt x="232" y="82"/>
                  <a:pt x="235" y="79"/>
                </a:cubicBezTo>
                <a:lnTo>
                  <a:pt x="240" y="70"/>
                </a:lnTo>
                <a:lnTo>
                  <a:pt x="249" y="76"/>
                </a:lnTo>
                <a:lnTo>
                  <a:pt x="256" y="70"/>
                </a:lnTo>
                <a:lnTo>
                  <a:pt x="262" y="65"/>
                </a:lnTo>
                <a:lnTo>
                  <a:pt x="280" y="65"/>
                </a:lnTo>
                <a:lnTo>
                  <a:pt x="292" y="68"/>
                </a:lnTo>
                <a:lnTo>
                  <a:pt x="306" y="80"/>
                </a:lnTo>
                <a:lnTo>
                  <a:pt x="316" y="77"/>
                </a:lnTo>
                <a:lnTo>
                  <a:pt x="322" y="89"/>
                </a:lnTo>
                <a:lnTo>
                  <a:pt x="328" y="82"/>
                </a:lnTo>
                <a:lnTo>
                  <a:pt x="339" y="94"/>
                </a:lnTo>
                <a:lnTo>
                  <a:pt x="348" y="101"/>
                </a:lnTo>
                <a:lnTo>
                  <a:pt x="360" y="109"/>
                </a:lnTo>
                <a:lnTo>
                  <a:pt x="372" y="112"/>
                </a:lnTo>
                <a:lnTo>
                  <a:pt x="384" y="121"/>
                </a:lnTo>
                <a:lnTo>
                  <a:pt x="394" y="121"/>
                </a:lnTo>
                <a:lnTo>
                  <a:pt x="406" y="122"/>
                </a:lnTo>
                <a:lnTo>
                  <a:pt x="421" y="128"/>
                </a:lnTo>
                <a:lnTo>
                  <a:pt x="432" y="131"/>
                </a:lnTo>
                <a:lnTo>
                  <a:pt x="441" y="143"/>
                </a:lnTo>
                <a:lnTo>
                  <a:pt x="445" y="151"/>
                </a:lnTo>
                <a:lnTo>
                  <a:pt x="459" y="154"/>
                </a:lnTo>
                <a:lnTo>
                  <a:pt x="468" y="163"/>
                </a:lnTo>
                <a:lnTo>
                  <a:pt x="480" y="157"/>
                </a:lnTo>
                <a:lnTo>
                  <a:pt x="487" y="158"/>
                </a:lnTo>
                <a:lnTo>
                  <a:pt x="492" y="166"/>
                </a:lnTo>
                <a:lnTo>
                  <a:pt x="501" y="175"/>
                </a:lnTo>
                <a:lnTo>
                  <a:pt x="508" y="178"/>
                </a:lnTo>
                <a:lnTo>
                  <a:pt x="516" y="182"/>
                </a:lnTo>
                <a:lnTo>
                  <a:pt x="523" y="193"/>
                </a:lnTo>
                <a:lnTo>
                  <a:pt x="529" y="203"/>
                </a:lnTo>
                <a:lnTo>
                  <a:pt x="534" y="215"/>
                </a:lnTo>
                <a:lnTo>
                  <a:pt x="543" y="224"/>
                </a:lnTo>
                <a:lnTo>
                  <a:pt x="549" y="241"/>
                </a:lnTo>
                <a:lnTo>
                  <a:pt x="546" y="257"/>
                </a:lnTo>
                <a:lnTo>
                  <a:pt x="546" y="269"/>
                </a:lnTo>
                <a:lnTo>
                  <a:pt x="544" y="280"/>
                </a:lnTo>
                <a:lnTo>
                  <a:pt x="546" y="290"/>
                </a:lnTo>
                <a:lnTo>
                  <a:pt x="546" y="299"/>
                </a:lnTo>
                <a:lnTo>
                  <a:pt x="537" y="302"/>
                </a:lnTo>
                <a:lnTo>
                  <a:pt x="534" y="308"/>
                </a:lnTo>
                <a:lnTo>
                  <a:pt x="541" y="316"/>
                </a:lnTo>
                <a:lnTo>
                  <a:pt x="528" y="332"/>
                </a:lnTo>
                <a:lnTo>
                  <a:pt x="517" y="334"/>
                </a:lnTo>
                <a:lnTo>
                  <a:pt x="511" y="341"/>
                </a:lnTo>
                <a:lnTo>
                  <a:pt x="508" y="353"/>
                </a:lnTo>
                <a:lnTo>
                  <a:pt x="502" y="355"/>
                </a:lnTo>
                <a:lnTo>
                  <a:pt x="493" y="362"/>
                </a:lnTo>
                <a:lnTo>
                  <a:pt x="487" y="371"/>
                </a:lnTo>
                <a:lnTo>
                  <a:pt x="487" y="383"/>
                </a:lnTo>
                <a:lnTo>
                  <a:pt x="477" y="380"/>
                </a:lnTo>
                <a:lnTo>
                  <a:pt x="471" y="388"/>
                </a:lnTo>
                <a:lnTo>
                  <a:pt x="463" y="386"/>
                </a:lnTo>
                <a:lnTo>
                  <a:pt x="450" y="395"/>
                </a:lnTo>
                <a:lnTo>
                  <a:pt x="444" y="406"/>
                </a:lnTo>
                <a:lnTo>
                  <a:pt x="429" y="406"/>
                </a:lnTo>
                <a:lnTo>
                  <a:pt x="414" y="424"/>
                </a:lnTo>
                <a:lnTo>
                  <a:pt x="414" y="436"/>
                </a:lnTo>
                <a:lnTo>
                  <a:pt x="423" y="437"/>
                </a:lnTo>
                <a:lnTo>
                  <a:pt x="423" y="458"/>
                </a:lnTo>
                <a:lnTo>
                  <a:pt x="409" y="458"/>
                </a:lnTo>
                <a:lnTo>
                  <a:pt x="400" y="458"/>
                </a:lnTo>
                <a:lnTo>
                  <a:pt x="393" y="461"/>
                </a:lnTo>
                <a:lnTo>
                  <a:pt x="382" y="472"/>
                </a:lnTo>
                <a:lnTo>
                  <a:pt x="376" y="464"/>
                </a:lnTo>
                <a:lnTo>
                  <a:pt x="369" y="461"/>
                </a:lnTo>
                <a:lnTo>
                  <a:pt x="360" y="463"/>
                </a:lnTo>
                <a:lnTo>
                  <a:pt x="352" y="466"/>
                </a:lnTo>
                <a:lnTo>
                  <a:pt x="343" y="461"/>
                </a:lnTo>
                <a:lnTo>
                  <a:pt x="340" y="455"/>
                </a:lnTo>
                <a:lnTo>
                  <a:pt x="331" y="452"/>
                </a:lnTo>
                <a:lnTo>
                  <a:pt x="327" y="463"/>
                </a:lnTo>
                <a:lnTo>
                  <a:pt x="321" y="457"/>
                </a:lnTo>
                <a:lnTo>
                  <a:pt x="312" y="466"/>
                </a:lnTo>
                <a:lnTo>
                  <a:pt x="303" y="484"/>
                </a:lnTo>
                <a:lnTo>
                  <a:pt x="295" y="475"/>
                </a:lnTo>
                <a:lnTo>
                  <a:pt x="285" y="469"/>
                </a:lnTo>
                <a:lnTo>
                  <a:pt x="274" y="464"/>
                </a:lnTo>
                <a:lnTo>
                  <a:pt x="264" y="460"/>
                </a:lnTo>
                <a:lnTo>
                  <a:pt x="264" y="452"/>
                </a:lnTo>
                <a:lnTo>
                  <a:pt x="253" y="449"/>
                </a:lnTo>
                <a:lnTo>
                  <a:pt x="241" y="446"/>
                </a:lnTo>
                <a:lnTo>
                  <a:pt x="237" y="455"/>
                </a:lnTo>
                <a:lnTo>
                  <a:pt x="228" y="457"/>
                </a:lnTo>
                <a:lnTo>
                  <a:pt x="220" y="466"/>
                </a:lnTo>
                <a:lnTo>
                  <a:pt x="211" y="461"/>
                </a:lnTo>
                <a:lnTo>
                  <a:pt x="204" y="466"/>
                </a:lnTo>
                <a:lnTo>
                  <a:pt x="198" y="470"/>
                </a:lnTo>
                <a:lnTo>
                  <a:pt x="187" y="472"/>
                </a:lnTo>
                <a:lnTo>
                  <a:pt x="178" y="472"/>
                </a:lnTo>
                <a:lnTo>
                  <a:pt x="169" y="479"/>
                </a:lnTo>
                <a:lnTo>
                  <a:pt x="156" y="472"/>
                </a:lnTo>
                <a:lnTo>
                  <a:pt x="147" y="466"/>
                </a:lnTo>
                <a:lnTo>
                  <a:pt x="141" y="472"/>
                </a:lnTo>
                <a:lnTo>
                  <a:pt x="135" y="473"/>
                </a:lnTo>
                <a:lnTo>
                  <a:pt x="135" y="482"/>
                </a:lnTo>
                <a:lnTo>
                  <a:pt x="132" y="487"/>
                </a:lnTo>
                <a:lnTo>
                  <a:pt x="124" y="491"/>
                </a:lnTo>
                <a:lnTo>
                  <a:pt x="118" y="497"/>
                </a:lnTo>
                <a:lnTo>
                  <a:pt x="118" y="505"/>
                </a:lnTo>
                <a:lnTo>
                  <a:pt x="109" y="512"/>
                </a:lnTo>
                <a:lnTo>
                  <a:pt x="99" y="506"/>
                </a:lnTo>
                <a:lnTo>
                  <a:pt x="88" y="499"/>
                </a:lnTo>
                <a:lnTo>
                  <a:pt x="84" y="488"/>
                </a:lnTo>
                <a:lnTo>
                  <a:pt x="84" y="478"/>
                </a:lnTo>
                <a:lnTo>
                  <a:pt x="81" y="469"/>
                </a:lnTo>
                <a:lnTo>
                  <a:pt x="85" y="463"/>
                </a:lnTo>
                <a:lnTo>
                  <a:pt x="96" y="463"/>
                </a:lnTo>
                <a:lnTo>
                  <a:pt x="100" y="455"/>
                </a:lnTo>
                <a:lnTo>
                  <a:pt x="99" y="445"/>
                </a:lnTo>
                <a:lnTo>
                  <a:pt x="93" y="433"/>
                </a:lnTo>
                <a:lnTo>
                  <a:pt x="103" y="421"/>
                </a:lnTo>
                <a:lnTo>
                  <a:pt x="88" y="403"/>
                </a:lnTo>
                <a:lnTo>
                  <a:pt x="79" y="391"/>
                </a:lnTo>
                <a:lnTo>
                  <a:pt x="79" y="382"/>
                </a:lnTo>
                <a:lnTo>
                  <a:pt x="87" y="374"/>
                </a:lnTo>
                <a:lnTo>
                  <a:pt x="90" y="361"/>
                </a:lnTo>
                <a:lnTo>
                  <a:pt x="94" y="349"/>
                </a:lnTo>
                <a:lnTo>
                  <a:pt x="99" y="338"/>
                </a:lnTo>
                <a:lnTo>
                  <a:pt x="97" y="326"/>
                </a:lnTo>
                <a:lnTo>
                  <a:pt x="90" y="316"/>
                </a:lnTo>
                <a:lnTo>
                  <a:pt x="81" y="305"/>
                </a:lnTo>
                <a:lnTo>
                  <a:pt x="78" y="292"/>
                </a:lnTo>
                <a:lnTo>
                  <a:pt x="70" y="283"/>
                </a:lnTo>
                <a:lnTo>
                  <a:pt x="64" y="272"/>
                </a:lnTo>
                <a:lnTo>
                  <a:pt x="66" y="259"/>
                </a:lnTo>
                <a:lnTo>
                  <a:pt x="60" y="248"/>
                </a:lnTo>
                <a:lnTo>
                  <a:pt x="60" y="235"/>
                </a:lnTo>
                <a:lnTo>
                  <a:pt x="52" y="230"/>
                </a:lnTo>
                <a:lnTo>
                  <a:pt x="46" y="224"/>
                </a:lnTo>
                <a:lnTo>
                  <a:pt x="45" y="211"/>
                </a:lnTo>
                <a:lnTo>
                  <a:pt x="36" y="202"/>
                </a:lnTo>
                <a:lnTo>
                  <a:pt x="28" y="193"/>
                </a:lnTo>
                <a:lnTo>
                  <a:pt x="30" y="178"/>
                </a:lnTo>
                <a:lnTo>
                  <a:pt x="52" y="173"/>
                </a:lnTo>
                <a:lnTo>
                  <a:pt x="42" y="166"/>
                </a:lnTo>
                <a:lnTo>
                  <a:pt x="39" y="157"/>
                </a:lnTo>
                <a:lnTo>
                  <a:pt x="28" y="149"/>
                </a:lnTo>
                <a:lnTo>
                  <a:pt x="19" y="142"/>
                </a:lnTo>
                <a:lnTo>
                  <a:pt x="10" y="140"/>
                </a:lnTo>
                <a:lnTo>
                  <a:pt x="12" y="127"/>
                </a:lnTo>
                <a:lnTo>
                  <a:pt x="10" y="112"/>
                </a:lnTo>
                <a:lnTo>
                  <a:pt x="9" y="103"/>
                </a:lnTo>
                <a:lnTo>
                  <a:pt x="1" y="97"/>
                </a:lnTo>
                <a:lnTo>
                  <a:pt x="1" y="80"/>
                </a:lnTo>
                <a:lnTo>
                  <a:pt x="0" y="68"/>
                </a:lnTo>
                <a:lnTo>
                  <a:pt x="0" y="56"/>
                </a:lnTo>
                <a:lnTo>
                  <a:pt x="7" y="41"/>
                </a:lnTo>
                <a:lnTo>
                  <a:pt x="3" y="26"/>
                </a:lnTo>
                <a:lnTo>
                  <a:pt x="9" y="10"/>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89" name="Arequipa1">
            <a:extLst>
              <a:ext uri="{FF2B5EF4-FFF2-40B4-BE49-F238E27FC236}">
                <a16:creationId xmlns:a16="http://schemas.microsoft.com/office/drawing/2014/main" id="{D1ED9F94-2EBB-447C-AE32-CE209360A330}"/>
              </a:ext>
            </a:extLst>
          </p:cNvPr>
          <p:cNvSpPr>
            <a:spLocks/>
          </p:cNvSpPr>
          <p:nvPr/>
        </p:nvSpPr>
        <p:spPr bwMode="auto">
          <a:xfrm>
            <a:off x="9914227" y="5308130"/>
            <a:ext cx="1446989" cy="824623"/>
          </a:xfrm>
          <a:custGeom>
            <a:avLst/>
            <a:gdLst>
              <a:gd name="T0" fmla="*/ 2147483647 w 1305"/>
              <a:gd name="T1" fmla="*/ 2147483647 h 817"/>
              <a:gd name="T2" fmla="*/ 2147483647 w 1305"/>
              <a:gd name="T3" fmla="*/ 2147483647 h 817"/>
              <a:gd name="T4" fmla="*/ 2147483647 w 1305"/>
              <a:gd name="T5" fmla="*/ 2147483647 h 817"/>
              <a:gd name="T6" fmla="*/ 2147483647 w 1305"/>
              <a:gd name="T7" fmla="*/ 2147483647 h 817"/>
              <a:gd name="T8" fmla="*/ 2147483647 w 1305"/>
              <a:gd name="T9" fmla="*/ 2147483647 h 817"/>
              <a:gd name="T10" fmla="*/ 2147483647 w 1305"/>
              <a:gd name="T11" fmla="*/ 2147483647 h 817"/>
              <a:gd name="T12" fmla="*/ 2147483647 w 1305"/>
              <a:gd name="T13" fmla="*/ 2147483647 h 817"/>
              <a:gd name="T14" fmla="*/ 2147483647 w 1305"/>
              <a:gd name="T15" fmla="*/ 2147483647 h 817"/>
              <a:gd name="T16" fmla="*/ 2147483647 w 1305"/>
              <a:gd name="T17" fmla="*/ 2147483647 h 817"/>
              <a:gd name="T18" fmla="*/ 2147483647 w 1305"/>
              <a:gd name="T19" fmla="*/ 2147483647 h 817"/>
              <a:gd name="T20" fmla="*/ 2147483647 w 1305"/>
              <a:gd name="T21" fmla="*/ 2147483647 h 817"/>
              <a:gd name="T22" fmla="*/ 2147483647 w 1305"/>
              <a:gd name="T23" fmla="*/ 2147483647 h 817"/>
              <a:gd name="T24" fmla="*/ 2147483647 w 1305"/>
              <a:gd name="T25" fmla="*/ 2147483647 h 817"/>
              <a:gd name="T26" fmla="*/ 2147483647 w 1305"/>
              <a:gd name="T27" fmla="*/ 2147483647 h 817"/>
              <a:gd name="T28" fmla="*/ 2147483647 w 1305"/>
              <a:gd name="T29" fmla="*/ 2147483647 h 817"/>
              <a:gd name="T30" fmla="*/ 2147483647 w 1305"/>
              <a:gd name="T31" fmla="*/ 2147483647 h 817"/>
              <a:gd name="T32" fmla="*/ 2147483647 w 1305"/>
              <a:gd name="T33" fmla="*/ 2147483647 h 817"/>
              <a:gd name="T34" fmla="*/ 2147483647 w 1305"/>
              <a:gd name="T35" fmla="*/ 2147483647 h 817"/>
              <a:gd name="T36" fmla="*/ 2147483647 w 1305"/>
              <a:gd name="T37" fmla="*/ 2147483647 h 817"/>
              <a:gd name="T38" fmla="*/ 2147483647 w 1305"/>
              <a:gd name="T39" fmla="*/ 2147483647 h 817"/>
              <a:gd name="T40" fmla="*/ 2147483647 w 1305"/>
              <a:gd name="T41" fmla="*/ 2147483647 h 817"/>
              <a:gd name="T42" fmla="*/ 2147483647 w 1305"/>
              <a:gd name="T43" fmla="*/ 2147483647 h 817"/>
              <a:gd name="T44" fmla="*/ 2147483647 w 1305"/>
              <a:gd name="T45" fmla="*/ 2147483647 h 817"/>
              <a:gd name="T46" fmla="*/ 2147483647 w 1305"/>
              <a:gd name="T47" fmla="*/ 2147483647 h 817"/>
              <a:gd name="T48" fmla="*/ 2147483647 w 1305"/>
              <a:gd name="T49" fmla="*/ 2147483647 h 817"/>
              <a:gd name="T50" fmla="*/ 2147483647 w 1305"/>
              <a:gd name="T51" fmla="*/ 2147483647 h 817"/>
              <a:gd name="T52" fmla="*/ 2147483647 w 1305"/>
              <a:gd name="T53" fmla="*/ 2147483647 h 817"/>
              <a:gd name="T54" fmla="*/ 2147483647 w 1305"/>
              <a:gd name="T55" fmla="*/ 2147483647 h 817"/>
              <a:gd name="T56" fmla="*/ 2147483647 w 1305"/>
              <a:gd name="T57" fmla="*/ 2147483647 h 817"/>
              <a:gd name="T58" fmla="*/ 2147483647 w 1305"/>
              <a:gd name="T59" fmla="*/ 2147483647 h 817"/>
              <a:gd name="T60" fmla="*/ 2147483647 w 1305"/>
              <a:gd name="T61" fmla="*/ 2147483647 h 817"/>
              <a:gd name="T62" fmla="*/ 2147483647 w 1305"/>
              <a:gd name="T63" fmla="*/ 2147483647 h 817"/>
              <a:gd name="T64" fmla="*/ 2147483647 w 1305"/>
              <a:gd name="T65" fmla="*/ 2147483647 h 817"/>
              <a:gd name="T66" fmla="*/ 2147483647 w 1305"/>
              <a:gd name="T67" fmla="*/ 2147483647 h 817"/>
              <a:gd name="T68" fmla="*/ 2147483647 w 1305"/>
              <a:gd name="T69" fmla="*/ 2147483647 h 817"/>
              <a:gd name="T70" fmla="*/ 2147483647 w 1305"/>
              <a:gd name="T71" fmla="*/ 2147483647 h 817"/>
              <a:gd name="T72" fmla="*/ 2147483647 w 1305"/>
              <a:gd name="T73" fmla="*/ 2147483647 h 817"/>
              <a:gd name="T74" fmla="*/ 2147483647 w 1305"/>
              <a:gd name="T75" fmla="*/ 2147483647 h 817"/>
              <a:gd name="T76" fmla="*/ 2147483647 w 1305"/>
              <a:gd name="T77" fmla="*/ 2147483647 h 817"/>
              <a:gd name="T78" fmla="*/ 2147483647 w 1305"/>
              <a:gd name="T79" fmla="*/ 2147483647 h 817"/>
              <a:gd name="T80" fmla="*/ 2147483647 w 1305"/>
              <a:gd name="T81" fmla="*/ 2147483647 h 817"/>
              <a:gd name="T82" fmla="*/ 2147483647 w 1305"/>
              <a:gd name="T83" fmla="*/ 2147483647 h 817"/>
              <a:gd name="T84" fmla="*/ 2147483647 w 1305"/>
              <a:gd name="T85" fmla="*/ 2147483647 h 817"/>
              <a:gd name="T86" fmla="*/ 2147483647 w 1305"/>
              <a:gd name="T87" fmla="*/ 2147483647 h 817"/>
              <a:gd name="T88" fmla="*/ 2147483647 w 1305"/>
              <a:gd name="T89" fmla="*/ 2147483647 h 817"/>
              <a:gd name="T90" fmla="*/ 2147483647 w 1305"/>
              <a:gd name="T91" fmla="*/ 2147483647 h 817"/>
              <a:gd name="T92" fmla="*/ 2147483647 w 1305"/>
              <a:gd name="T93" fmla="*/ 2147483647 h 817"/>
              <a:gd name="T94" fmla="*/ 2147483647 w 1305"/>
              <a:gd name="T95" fmla="*/ 2147483647 h 817"/>
              <a:gd name="T96" fmla="*/ 2147483647 w 1305"/>
              <a:gd name="T97" fmla="*/ 2147483647 h 817"/>
              <a:gd name="T98" fmla="*/ 2147483647 w 1305"/>
              <a:gd name="T99" fmla="*/ 2147483647 h 817"/>
              <a:gd name="T100" fmla="*/ 2147483647 w 1305"/>
              <a:gd name="T101" fmla="*/ 2147483647 h 817"/>
              <a:gd name="T102" fmla="*/ 2147483647 w 1305"/>
              <a:gd name="T103" fmla="*/ 2147483647 h 817"/>
              <a:gd name="T104" fmla="*/ 2147483647 w 1305"/>
              <a:gd name="T105" fmla="*/ 2147483647 h 817"/>
              <a:gd name="T106" fmla="*/ 2147483647 w 1305"/>
              <a:gd name="T107" fmla="*/ 2147483647 h 817"/>
              <a:gd name="T108" fmla="*/ 2147483647 w 1305"/>
              <a:gd name="T109" fmla="*/ 2147483647 h 8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5"/>
              <a:gd name="T166" fmla="*/ 0 h 817"/>
              <a:gd name="T167" fmla="*/ 1305 w 1305"/>
              <a:gd name="T168" fmla="*/ 817 h 8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5" h="817">
                <a:moveTo>
                  <a:pt x="1098" y="817"/>
                </a:moveTo>
                <a:lnTo>
                  <a:pt x="1087" y="811"/>
                </a:lnTo>
                <a:lnTo>
                  <a:pt x="1075" y="805"/>
                </a:lnTo>
                <a:lnTo>
                  <a:pt x="1063" y="805"/>
                </a:lnTo>
                <a:lnTo>
                  <a:pt x="1053" y="798"/>
                </a:lnTo>
                <a:lnTo>
                  <a:pt x="1036" y="792"/>
                </a:lnTo>
                <a:lnTo>
                  <a:pt x="1024" y="789"/>
                </a:lnTo>
                <a:lnTo>
                  <a:pt x="1011" y="786"/>
                </a:lnTo>
                <a:lnTo>
                  <a:pt x="997" y="784"/>
                </a:lnTo>
                <a:lnTo>
                  <a:pt x="985" y="777"/>
                </a:lnTo>
                <a:lnTo>
                  <a:pt x="976" y="766"/>
                </a:lnTo>
                <a:lnTo>
                  <a:pt x="967" y="759"/>
                </a:lnTo>
                <a:lnTo>
                  <a:pt x="960" y="751"/>
                </a:lnTo>
                <a:lnTo>
                  <a:pt x="948" y="744"/>
                </a:lnTo>
                <a:lnTo>
                  <a:pt x="936" y="736"/>
                </a:lnTo>
                <a:lnTo>
                  <a:pt x="921" y="732"/>
                </a:lnTo>
                <a:lnTo>
                  <a:pt x="907" y="730"/>
                </a:lnTo>
                <a:lnTo>
                  <a:pt x="900" y="721"/>
                </a:lnTo>
                <a:lnTo>
                  <a:pt x="886" y="711"/>
                </a:lnTo>
                <a:lnTo>
                  <a:pt x="876" y="700"/>
                </a:lnTo>
                <a:lnTo>
                  <a:pt x="864" y="693"/>
                </a:lnTo>
                <a:lnTo>
                  <a:pt x="849" y="685"/>
                </a:lnTo>
                <a:lnTo>
                  <a:pt x="847" y="673"/>
                </a:lnTo>
                <a:lnTo>
                  <a:pt x="832" y="657"/>
                </a:lnTo>
                <a:lnTo>
                  <a:pt x="820" y="652"/>
                </a:lnTo>
                <a:lnTo>
                  <a:pt x="810" y="645"/>
                </a:lnTo>
                <a:lnTo>
                  <a:pt x="796" y="637"/>
                </a:lnTo>
                <a:lnTo>
                  <a:pt x="786" y="630"/>
                </a:lnTo>
                <a:lnTo>
                  <a:pt x="771" y="627"/>
                </a:lnTo>
                <a:lnTo>
                  <a:pt x="757" y="625"/>
                </a:lnTo>
                <a:lnTo>
                  <a:pt x="745" y="624"/>
                </a:lnTo>
                <a:lnTo>
                  <a:pt x="727" y="621"/>
                </a:lnTo>
                <a:lnTo>
                  <a:pt x="712" y="618"/>
                </a:lnTo>
                <a:lnTo>
                  <a:pt x="697" y="613"/>
                </a:lnTo>
                <a:lnTo>
                  <a:pt x="690" y="604"/>
                </a:lnTo>
                <a:lnTo>
                  <a:pt x="681" y="597"/>
                </a:lnTo>
                <a:lnTo>
                  <a:pt x="666" y="588"/>
                </a:lnTo>
                <a:lnTo>
                  <a:pt x="657" y="580"/>
                </a:lnTo>
                <a:lnTo>
                  <a:pt x="646" y="579"/>
                </a:lnTo>
                <a:lnTo>
                  <a:pt x="628" y="576"/>
                </a:lnTo>
                <a:lnTo>
                  <a:pt x="613" y="576"/>
                </a:lnTo>
                <a:lnTo>
                  <a:pt x="607" y="565"/>
                </a:lnTo>
                <a:lnTo>
                  <a:pt x="597" y="561"/>
                </a:lnTo>
                <a:lnTo>
                  <a:pt x="586" y="555"/>
                </a:lnTo>
                <a:lnTo>
                  <a:pt x="580" y="549"/>
                </a:lnTo>
                <a:lnTo>
                  <a:pt x="568" y="544"/>
                </a:lnTo>
                <a:lnTo>
                  <a:pt x="558" y="547"/>
                </a:lnTo>
                <a:lnTo>
                  <a:pt x="544" y="543"/>
                </a:lnTo>
                <a:lnTo>
                  <a:pt x="538" y="531"/>
                </a:lnTo>
                <a:lnTo>
                  <a:pt x="532" y="522"/>
                </a:lnTo>
                <a:lnTo>
                  <a:pt x="519" y="517"/>
                </a:lnTo>
                <a:lnTo>
                  <a:pt x="507" y="511"/>
                </a:lnTo>
                <a:lnTo>
                  <a:pt x="490" y="505"/>
                </a:lnTo>
                <a:lnTo>
                  <a:pt x="475" y="504"/>
                </a:lnTo>
                <a:lnTo>
                  <a:pt x="460" y="498"/>
                </a:lnTo>
                <a:lnTo>
                  <a:pt x="441" y="492"/>
                </a:lnTo>
                <a:lnTo>
                  <a:pt x="427" y="492"/>
                </a:lnTo>
                <a:lnTo>
                  <a:pt x="417" y="496"/>
                </a:lnTo>
                <a:lnTo>
                  <a:pt x="414" y="484"/>
                </a:lnTo>
                <a:lnTo>
                  <a:pt x="402" y="478"/>
                </a:lnTo>
                <a:lnTo>
                  <a:pt x="391" y="475"/>
                </a:lnTo>
                <a:lnTo>
                  <a:pt x="378" y="466"/>
                </a:lnTo>
                <a:lnTo>
                  <a:pt x="364" y="462"/>
                </a:lnTo>
                <a:lnTo>
                  <a:pt x="358" y="453"/>
                </a:lnTo>
                <a:lnTo>
                  <a:pt x="346" y="448"/>
                </a:lnTo>
                <a:lnTo>
                  <a:pt x="337" y="441"/>
                </a:lnTo>
                <a:lnTo>
                  <a:pt x="330" y="433"/>
                </a:lnTo>
                <a:lnTo>
                  <a:pt x="319" y="433"/>
                </a:lnTo>
                <a:lnTo>
                  <a:pt x="315" y="421"/>
                </a:lnTo>
                <a:lnTo>
                  <a:pt x="313" y="411"/>
                </a:lnTo>
                <a:lnTo>
                  <a:pt x="300" y="403"/>
                </a:lnTo>
                <a:lnTo>
                  <a:pt x="288" y="397"/>
                </a:lnTo>
                <a:lnTo>
                  <a:pt x="277" y="390"/>
                </a:lnTo>
                <a:lnTo>
                  <a:pt x="264" y="387"/>
                </a:lnTo>
                <a:lnTo>
                  <a:pt x="250" y="382"/>
                </a:lnTo>
                <a:lnTo>
                  <a:pt x="247" y="375"/>
                </a:lnTo>
                <a:lnTo>
                  <a:pt x="237" y="372"/>
                </a:lnTo>
                <a:lnTo>
                  <a:pt x="220" y="370"/>
                </a:lnTo>
                <a:lnTo>
                  <a:pt x="207" y="369"/>
                </a:lnTo>
                <a:lnTo>
                  <a:pt x="192" y="360"/>
                </a:lnTo>
                <a:lnTo>
                  <a:pt x="186" y="348"/>
                </a:lnTo>
                <a:lnTo>
                  <a:pt x="178" y="336"/>
                </a:lnTo>
                <a:lnTo>
                  <a:pt x="166" y="330"/>
                </a:lnTo>
                <a:lnTo>
                  <a:pt x="151" y="327"/>
                </a:lnTo>
                <a:lnTo>
                  <a:pt x="136" y="318"/>
                </a:lnTo>
                <a:lnTo>
                  <a:pt x="120" y="313"/>
                </a:lnTo>
                <a:lnTo>
                  <a:pt x="108" y="304"/>
                </a:lnTo>
                <a:lnTo>
                  <a:pt x="91" y="297"/>
                </a:lnTo>
                <a:lnTo>
                  <a:pt x="76" y="291"/>
                </a:lnTo>
                <a:lnTo>
                  <a:pt x="63" y="286"/>
                </a:lnTo>
                <a:lnTo>
                  <a:pt x="60" y="279"/>
                </a:lnTo>
                <a:lnTo>
                  <a:pt x="45" y="271"/>
                </a:lnTo>
                <a:lnTo>
                  <a:pt x="31" y="267"/>
                </a:lnTo>
                <a:lnTo>
                  <a:pt x="16" y="255"/>
                </a:lnTo>
                <a:lnTo>
                  <a:pt x="0" y="253"/>
                </a:lnTo>
                <a:lnTo>
                  <a:pt x="10" y="232"/>
                </a:lnTo>
                <a:lnTo>
                  <a:pt x="12" y="222"/>
                </a:lnTo>
                <a:lnTo>
                  <a:pt x="19" y="211"/>
                </a:lnTo>
                <a:lnTo>
                  <a:pt x="28" y="204"/>
                </a:lnTo>
                <a:lnTo>
                  <a:pt x="28" y="193"/>
                </a:lnTo>
                <a:lnTo>
                  <a:pt x="33" y="181"/>
                </a:lnTo>
                <a:lnTo>
                  <a:pt x="43" y="169"/>
                </a:lnTo>
                <a:lnTo>
                  <a:pt x="55" y="160"/>
                </a:lnTo>
                <a:lnTo>
                  <a:pt x="66" y="159"/>
                </a:lnTo>
                <a:lnTo>
                  <a:pt x="79" y="151"/>
                </a:lnTo>
                <a:lnTo>
                  <a:pt x="87" y="145"/>
                </a:lnTo>
                <a:lnTo>
                  <a:pt x="93" y="142"/>
                </a:lnTo>
                <a:lnTo>
                  <a:pt x="102" y="153"/>
                </a:lnTo>
                <a:lnTo>
                  <a:pt x="112" y="156"/>
                </a:lnTo>
                <a:lnTo>
                  <a:pt x="117" y="151"/>
                </a:lnTo>
                <a:lnTo>
                  <a:pt x="124" y="156"/>
                </a:lnTo>
                <a:lnTo>
                  <a:pt x="130" y="151"/>
                </a:lnTo>
                <a:lnTo>
                  <a:pt x="141" y="159"/>
                </a:lnTo>
                <a:lnTo>
                  <a:pt x="150" y="157"/>
                </a:lnTo>
                <a:lnTo>
                  <a:pt x="163" y="157"/>
                </a:lnTo>
                <a:lnTo>
                  <a:pt x="171" y="165"/>
                </a:lnTo>
                <a:lnTo>
                  <a:pt x="181" y="165"/>
                </a:lnTo>
                <a:lnTo>
                  <a:pt x="189" y="160"/>
                </a:lnTo>
                <a:lnTo>
                  <a:pt x="199" y="166"/>
                </a:lnTo>
                <a:lnTo>
                  <a:pt x="204" y="175"/>
                </a:lnTo>
                <a:lnTo>
                  <a:pt x="204" y="186"/>
                </a:lnTo>
                <a:lnTo>
                  <a:pt x="202" y="196"/>
                </a:lnTo>
                <a:lnTo>
                  <a:pt x="198" y="210"/>
                </a:lnTo>
                <a:lnTo>
                  <a:pt x="207" y="213"/>
                </a:lnTo>
                <a:lnTo>
                  <a:pt x="217" y="217"/>
                </a:lnTo>
                <a:lnTo>
                  <a:pt x="226" y="225"/>
                </a:lnTo>
                <a:lnTo>
                  <a:pt x="226" y="237"/>
                </a:lnTo>
                <a:lnTo>
                  <a:pt x="226" y="252"/>
                </a:lnTo>
                <a:lnTo>
                  <a:pt x="235" y="259"/>
                </a:lnTo>
                <a:lnTo>
                  <a:pt x="247" y="261"/>
                </a:lnTo>
                <a:lnTo>
                  <a:pt x="259" y="262"/>
                </a:lnTo>
                <a:lnTo>
                  <a:pt x="270" y="261"/>
                </a:lnTo>
                <a:lnTo>
                  <a:pt x="276" y="255"/>
                </a:lnTo>
                <a:lnTo>
                  <a:pt x="277" y="244"/>
                </a:lnTo>
                <a:lnTo>
                  <a:pt x="286" y="238"/>
                </a:lnTo>
                <a:lnTo>
                  <a:pt x="294" y="232"/>
                </a:lnTo>
                <a:lnTo>
                  <a:pt x="304" y="238"/>
                </a:lnTo>
                <a:lnTo>
                  <a:pt x="310" y="252"/>
                </a:lnTo>
                <a:lnTo>
                  <a:pt x="313" y="264"/>
                </a:lnTo>
                <a:lnTo>
                  <a:pt x="303" y="268"/>
                </a:lnTo>
                <a:lnTo>
                  <a:pt x="301" y="277"/>
                </a:lnTo>
                <a:lnTo>
                  <a:pt x="300" y="289"/>
                </a:lnTo>
                <a:lnTo>
                  <a:pt x="300" y="304"/>
                </a:lnTo>
                <a:lnTo>
                  <a:pt x="309" y="306"/>
                </a:lnTo>
                <a:lnTo>
                  <a:pt x="318" y="300"/>
                </a:lnTo>
                <a:lnTo>
                  <a:pt x="319" y="288"/>
                </a:lnTo>
                <a:lnTo>
                  <a:pt x="325" y="280"/>
                </a:lnTo>
                <a:lnTo>
                  <a:pt x="333" y="274"/>
                </a:lnTo>
                <a:lnTo>
                  <a:pt x="340" y="268"/>
                </a:lnTo>
                <a:lnTo>
                  <a:pt x="340" y="261"/>
                </a:lnTo>
                <a:lnTo>
                  <a:pt x="345" y="255"/>
                </a:lnTo>
                <a:lnTo>
                  <a:pt x="352" y="250"/>
                </a:lnTo>
                <a:lnTo>
                  <a:pt x="363" y="244"/>
                </a:lnTo>
                <a:lnTo>
                  <a:pt x="364" y="238"/>
                </a:lnTo>
                <a:lnTo>
                  <a:pt x="366" y="228"/>
                </a:lnTo>
                <a:lnTo>
                  <a:pt x="361" y="217"/>
                </a:lnTo>
                <a:lnTo>
                  <a:pt x="372" y="211"/>
                </a:lnTo>
                <a:lnTo>
                  <a:pt x="385" y="213"/>
                </a:lnTo>
                <a:lnTo>
                  <a:pt x="394" y="222"/>
                </a:lnTo>
                <a:lnTo>
                  <a:pt x="399" y="234"/>
                </a:lnTo>
                <a:lnTo>
                  <a:pt x="411" y="235"/>
                </a:lnTo>
                <a:lnTo>
                  <a:pt x="420" y="246"/>
                </a:lnTo>
                <a:lnTo>
                  <a:pt x="435" y="243"/>
                </a:lnTo>
                <a:lnTo>
                  <a:pt x="445" y="241"/>
                </a:lnTo>
                <a:lnTo>
                  <a:pt x="459" y="237"/>
                </a:lnTo>
                <a:lnTo>
                  <a:pt x="469" y="234"/>
                </a:lnTo>
                <a:lnTo>
                  <a:pt x="481" y="228"/>
                </a:lnTo>
                <a:lnTo>
                  <a:pt x="492" y="222"/>
                </a:lnTo>
                <a:lnTo>
                  <a:pt x="499" y="231"/>
                </a:lnTo>
                <a:lnTo>
                  <a:pt x="513" y="235"/>
                </a:lnTo>
                <a:lnTo>
                  <a:pt x="523" y="232"/>
                </a:lnTo>
                <a:lnTo>
                  <a:pt x="535" y="238"/>
                </a:lnTo>
                <a:lnTo>
                  <a:pt x="553" y="235"/>
                </a:lnTo>
                <a:lnTo>
                  <a:pt x="543" y="228"/>
                </a:lnTo>
                <a:lnTo>
                  <a:pt x="541" y="217"/>
                </a:lnTo>
                <a:lnTo>
                  <a:pt x="546" y="202"/>
                </a:lnTo>
                <a:lnTo>
                  <a:pt x="555" y="201"/>
                </a:lnTo>
                <a:lnTo>
                  <a:pt x="570" y="208"/>
                </a:lnTo>
                <a:lnTo>
                  <a:pt x="582" y="204"/>
                </a:lnTo>
                <a:lnTo>
                  <a:pt x="588" y="196"/>
                </a:lnTo>
                <a:lnTo>
                  <a:pt x="594" y="186"/>
                </a:lnTo>
                <a:lnTo>
                  <a:pt x="600" y="172"/>
                </a:lnTo>
                <a:lnTo>
                  <a:pt x="613" y="157"/>
                </a:lnTo>
                <a:lnTo>
                  <a:pt x="625" y="153"/>
                </a:lnTo>
                <a:lnTo>
                  <a:pt x="624" y="141"/>
                </a:lnTo>
                <a:lnTo>
                  <a:pt x="630" y="132"/>
                </a:lnTo>
                <a:lnTo>
                  <a:pt x="628" y="118"/>
                </a:lnTo>
                <a:lnTo>
                  <a:pt x="634" y="99"/>
                </a:lnTo>
                <a:lnTo>
                  <a:pt x="625" y="82"/>
                </a:lnTo>
                <a:lnTo>
                  <a:pt x="633" y="54"/>
                </a:lnTo>
                <a:lnTo>
                  <a:pt x="645" y="51"/>
                </a:lnTo>
                <a:lnTo>
                  <a:pt x="657" y="39"/>
                </a:lnTo>
                <a:lnTo>
                  <a:pt x="667" y="40"/>
                </a:lnTo>
                <a:lnTo>
                  <a:pt x="678" y="40"/>
                </a:lnTo>
                <a:lnTo>
                  <a:pt x="682" y="31"/>
                </a:lnTo>
                <a:lnTo>
                  <a:pt x="685" y="22"/>
                </a:lnTo>
                <a:lnTo>
                  <a:pt x="688" y="13"/>
                </a:lnTo>
                <a:lnTo>
                  <a:pt x="697" y="6"/>
                </a:lnTo>
                <a:lnTo>
                  <a:pt x="703" y="15"/>
                </a:lnTo>
                <a:lnTo>
                  <a:pt x="706" y="4"/>
                </a:lnTo>
                <a:lnTo>
                  <a:pt x="712" y="4"/>
                </a:lnTo>
                <a:lnTo>
                  <a:pt x="718" y="12"/>
                </a:lnTo>
                <a:lnTo>
                  <a:pt x="724" y="15"/>
                </a:lnTo>
                <a:lnTo>
                  <a:pt x="732" y="16"/>
                </a:lnTo>
                <a:lnTo>
                  <a:pt x="741" y="13"/>
                </a:lnTo>
                <a:lnTo>
                  <a:pt x="750" y="13"/>
                </a:lnTo>
                <a:lnTo>
                  <a:pt x="757" y="22"/>
                </a:lnTo>
                <a:lnTo>
                  <a:pt x="766" y="15"/>
                </a:lnTo>
                <a:lnTo>
                  <a:pt x="772" y="9"/>
                </a:lnTo>
                <a:lnTo>
                  <a:pt x="784" y="9"/>
                </a:lnTo>
                <a:lnTo>
                  <a:pt x="796" y="10"/>
                </a:lnTo>
                <a:lnTo>
                  <a:pt x="792" y="21"/>
                </a:lnTo>
                <a:lnTo>
                  <a:pt x="790" y="31"/>
                </a:lnTo>
                <a:lnTo>
                  <a:pt x="795" y="40"/>
                </a:lnTo>
                <a:lnTo>
                  <a:pt x="804" y="46"/>
                </a:lnTo>
                <a:lnTo>
                  <a:pt x="811" y="55"/>
                </a:lnTo>
                <a:lnTo>
                  <a:pt x="820" y="58"/>
                </a:lnTo>
                <a:lnTo>
                  <a:pt x="832" y="58"/>
                </a:lnTo>
                <a:lnTo>
                  <a:pt x="843" y="63"/>
                </a:lnTo>
                <a:lnTo>
                  <a:pt x="849" y="57"/>
                </a:lnTo>
                <a:lnTo>
                  <a:pt x="856" y="55"/>
                </a:lnTo>
                <a:lnTo>
                  <a:pt x="867" y="55"/>
                </a:lnTo>
                <a:lnTo>
                  <a:pt x="876" y="51"/>
                </a:lnTo>
                <a:lnTo>
                  <a:pt x="874" y="43"/>
                </a:lnTo>
                <a:lnTo>
                  <a:pt x="883" y="45"/>
                </a:lnTo>
                <a:lnTo>
                  <a:pt x="898" y="45"/>
                </a:lnTo>
                <a:lnTo>
                  <a:pt x="900" y="54"/>
                </a:lnTo>
                <a:lnTo>
                  <a:pt x="901" y="63"/>
                </a:lnTo>
                <a:lnTo>
                  <a:pt x="912" y="70"/>
                </a:lnTo>
                <a:lnTo>
                  <a:pt x="918" y="81"/>
                </a:lnTo>
                <a:lnTo>
                  <a:pt x="924" y="76"/>
                </a:lnTo>
                <a:lnTo>
                  <a:pt x="924" y="69"/>
                </a:lnTo>
                <a:lnTo>
                  <a:pt x="928" y="64"/>
                </a:lnTo>
                <a:lnTo>
                  <a:pt x="927" y="57"/>
                </a:lnTo>
                <a:lnTo>
                  <a:pt x="925" y="49"/>
                </a:lnTo>
                <a:lnTo>
                  <a:pt x="927" y="42"/>
                </a:lnTo>
                <a:lnTo>
                  <a:pt x="925" y="31"/>
                </a:lnTo>
                <a:lnTo>
                  <a:pt x="925" y="22"/>
                </a:lnTo>
                <a:lnTo>
                  <a:pt x="927" y="15"/>
                </a:lnTo>
                <a:lnTo>
                  <a:pt x="933" y="7"/>
                </a:lnTo>
                <a:lnTo>
                  <a:pt x="939" y="0"/>
                </a:lnTo>
                <a:lnTo>
                  <a:pt x="946" y="6"/>
                </a:lnTo>
                <a:lnTo>
                  <a:pt x="957" y="15"/>
                </a:lnTo>
                <a:lnTo>
                  <a:pt x="955" y="22"/>
                </a:lnTo>
                <a:lnTo>
                  <a:pt x="954" y="30"/>
                </a:lnTo>
                <a:lnTo>
                  <a:pt x="960" y="40"/>
                </a:lnTo>
                <a:lnTo>
                  <a:pt x="961" y="49"/>
                </a:lnTo>
                <a:lnTo>
                  <a:pt x="969" y="49"/>
                </a:lnTo>
                <a:lnTo>
                  <a:pt x="978" y="52"/>
                </a:lnTo>
                <a:lnTo>
                  <a:pt x="982" y="66"/>
                </a:lnTo>
                <a:lnTo>
                  <a:pt x="979" y="75"/>
                </a:lnTo>
                <a:lnTo>
                  <a:pt x="990" y="82"/>
                </a:lnTo>
                <a:lnTo>
                  <a:pt x="1000" y="82"/>
                </a:lnTo>
                <a:lnTo>
                  <a:pt x="1014" y="93"/>
                </a:lnTo>
                <a:lnTo>
                  <a:pt x="1011" y="100"/>
                </a:lnTo>
                <a:lnTo>
                  <a:pt x="1011" y="111"/>
                </a:lnTo>
                <a:lnTo>
                  <a:pt x="1008" y="120"/>
                </a:lnTo>
                <a:lnTo>
                  <a:pt x="999" y="118"/>
                </a:lnTo>
                <a:lnTo>
                  <a:pt x="993" y="121"/>
                </a:lnTo>
                <a:lnTo>
                  <a:pt x="985" y="126"/>
                </a:lnTo>
                <a:lnTo>
                  <a:pt x="990" y="135"/>
                </a:lnTo>
                <a:lnTo>
                  <a:pt x="999" y="132"/>
                </a:lnTo>
                <a:lnTo>
                  <a:pt x="1006" y="138"/>
                </a:lnTo>
                <a:lnTo>
                  <a:pt x="1017" y="139"/>
                </a:lnTo>
                <a:lnTo>
                  <a:pt x="1026" y="141"/>
                </a:lnTo>
                <a:lnTo>
                  <a:pt x="1036" y="139"/>
                </a:lnTo>
                <a:lnTo>
                  <a:pt x="1045" y="148"/>
                </a:lnTo>
                <a:lnTo>
                  <a:pt x="1051" y="159"/>
                </a:lnTo>
                <a:lnTo>
                  <a:pt x="1059" y="159"/>
                </a:lnTo>
                <a:lnTo>
                  <a:pt x="1065" y="153"/>
                </a:lnTo>
                <a:lnTo>
                  <a:pt x="1066" y="142"/>
                </a:lnTo>
                <a:lnTo>
                  <a:pt x="1071" y="130"/>
                </a:lnTo>
                <a:lnTo>
                  <a:pt x="1081" y="136"/>
                </a:lnTo>
                <a:lnTo>
                  <a:pt x="1090" y="136"/>
                </a:lnTo>
                <a:lnTo>
                  <a:pt x="1096" y="126"/>
                </a:lnTo>
                <a:lnTo>
                  <a:pt x="1089" y="118"/>
                </a:lnTo>
                <a:lnTo>
                  <a:pt x="1092" y="108"/>
                </a:lnTo>
                <a:lnTo>
                  <a:pt x="1104" y="105"/>
                </a:lnTo>
                <a:lnTo>
                  <a:pt x="1114" y="114"/>
                </a:lnTo>
                <a:lnTo>
                  <a:pt x="1125" y="126"/>
                </a:lnTo>
                <a:lnTo>
                  <a:pt x="1135" y="139"/>
                </a:lnTo>
                <a:lnTo>
                  <a:pt x="1149" y="150"/>
                </a:lnTo>
                <a:lnTo>
                  <a:pt x="1156" y="144"/>
                </a:lnTo>
                <a:lnTo>
                  <a:pt x="1164" y="135"/>
                </a:lnTo>
                <a:lnTo>
                  <a:pt x="1170" y="129"/>
                </a:lnTo>
                <a:lnTo>
                  <a:pt x="1182" y="138"/>
                </a:lnTo>
                <a:lnTo>
                  <a:pt x="1192" y="141"/>
                </a:lnTo>
                <a:lnTo>
                  <a:pt x="1203" y="151"/>
                </a:lnTo>
                <a:lnTo>
                  <a:pt x="1194" y="160"/>
                </a:lnTo>
                <a:lnTo>
                  <a:pt x="1186" y="163"/>
                </a:lnTo>
                <a:lnTo>
                  <a:pt x="1194" y="172"/>
                </a:lnTo>
                <a:lnTo>
                  <a:pt x="1195" y="178"/>
                </a:lnTo>
                <a:lnTo>
                  <a:pt x="1185" y="186"/>
                </a:lnTo>
                <a:lnTo>
                  <a:pt x="1186" y="199"/>
                </a:lnTo>
                <a:lnTo>
                  <a:pt x="1197" y="204"/>
                </a:lnTo>
                <a:lnTo>
                  <a:pt x="1197" y="217"/>
                </a:lnTo>
                <a:lnTo>
                  <a:pt x="1198" y="226"/>
                </a:lnTo>
                <a:lnTo>
                  <a:pt x="1191" y="231"/>
                </a:lnTo>
                <a:lnTo>
                  <a:pt x="1192" y="244"/>
                </a:lnTo>
                <a:lnTo>
                  <a:pt x="1203" y="246"/>
                </a:lnTo>
                <a:lnTo>
                  <a:pt x="1212" y="244"/>
                </a:lnTo>
                <a:lnTo>
                  <a:pt x="1216" y="255"/>
                </a:lnTo>
                <a:lnTo>
                  <a:pt x="1224" y="247"/>
                </a:lnTo>
                <a:lnTo>
                  <a:pt x="1231" y="238"/>
                </a:lnTo>
                <a:lnTo>
                  <a:pt x="1242" y="246"/>
                </a:lnTo>
                <a:lnTo>
                  <a:pt x="1248" y="256"/>
                </a:lnTo>
                <a:lnTo>
                  <a:pt x="1242" y="265"/>
                </a:lnTo>
                <a:lnTo>
                  <a:pt x="1243" y="279"/>
                </a:lnTo>
                <a:lnTo>
                  <a:pt x="1243" y="288"/>
                </a:lnTo>
                <a:lnTo>
                  <a:pt x="1251" y="298"/>
                </a:lnTo>
                <a:lnTo>
                  <a:pt x="1263" y="303"/>
                </a:lnTo>
                <a:lnTo>
                  <a:pt x="1270" y="315"/>
                </a:lnTo>
                <a:lnTo>
                  <a:pt x="1269" y="324"/>
                </a:lnTo>
                <a:lnTo>
                  <a:pt x="1276" y="337"/>
                </a:lnTo>
                <a:lnTo>
                  <a:pt x="1269" y="342"/>
                </a:lnTo>
                <a:lnTo>
                  <a:pt x="1264" y="352"/>
                </a:lnTo>
                <a:lnTo>
                  <a:pt x="1272" y="361"/>
                </a:lnTo>
                <a:lnTo>
                  <a:pt x="1276" y="373"/>
                </a:lnTo>
                <a:lnTo>
                  <a:pt x="1281" y="387"/>
                </a:lnTo>
                <a:lnTo>
                  <a:pt x="1290" y="393"/>
                </a:lnTo>
                <a:lnTo>
                  <a:pt x="1296" y="403"/>
                </a:lnTo>
                <a:lnTo>
                  <a:pt x="1296" y="414"/>
                </a:lnTo>
                <a:lnTo>
                  <a:pt x="1305" y="418"/>
                </a:lnTo>
                <a:lnTo>
                  <a:pt x="1303" y="424"/>
                </a:lnTo>
                <a:lnTo>
                  <a:pt x="1300" y="435"/>
                </a:lnTo>
                <a:lnTo>
                  <a:pt x="1291" y="438"/>
                </a:lnTo>
                <a:lnTo>
                  <a:pt x="1285" y="447"/>
                </a:lnTo>
                <a:lnTo>
                  <a:pt x="1278" y="454"/>
                </a:lnTo>
                <a:lnTo>
                  <a:pt x="1285" y="462"/>
                </a:lnTo>
                <a:lnTo>
                  <a:pt x="1285" y="471"/>
                </a:lnTo>
                <a:lnTo>
                  <a:pt x="1288" y="474"/>
                </a:lnTo>
                <a:lnTo>
                  <a:pt x="1291" y="483"/>
                </a:lnTo>
                <a:lnTo>
                  <a:pt x="1294" y="492"/>
                </a:lnTo>
                <a:lnTo>
                  <a:pt x="1287" y="499"/>
                </a:lnTo>
                <a:lnTo>
                  <a:pt x="1281" y="507"/>
                </a:lnTo>
                <a:lnTo>
                  <a:pt x="1269" y="508"/>
                </a:lnTo>
                <a:lnTo>
                  <a:pt x="1260" y="514"/>
                </a:lnTo>
                <a:lnTo>
                  <a:pt x="1249" y="514"/>
                </a:lnTo>
                <a:lnTo>
                  <a:pt x="1252" y="523"/>
                </a:lnTo>
                <a:lnTo>
                  <a:pt x="1254" y="532"/>
                </a:lnTo>
                <a:lnTo>
                  <a:pt x="1254" y="541"/>
                </a:lnTo>
                <a:lnTo>
                  <a:pt x="1252" y="549"/>
                </a:lnTo>
                <a:lnTo>
                  <a:pt x="1257" y="555"/>
                </a:lnTo>
                <a:lnTo>
                  <a:pt x="1258" y="564"/>
                </a:lnTo>
                <a:lnTo>
                  <a:pt x="1252" y="568"/>
                </a:lnTo>
                <a:lnTo>
                  <a:pt x="1243" y="574"/>
                </a:lnTo>
                <a:lnTo>
                  <a:pt x="1236" y="570"/>
                </a:lnTo>
                <a:lnTo>
                  <a:pt x="1231" y="562"/>
                </a:lnTo>
                <a:lnTo>
                  <a:pt x="1222" y="559"/>
                </a:lnTo>
                <a:lnTo>
                  <a:pt x="1210" y="561"/>
                </a:lnTo>
                <a:lnTo>
                  <a:pt x="1198" y="564"/>
                </a:lnTo>
                <a:lnTo>
                  <a:pt x="1186" y="564"/>
                </a:lnTo>
                <a:lnTo>
                  <a:pt x="1177" y="559"/>
                </a:lnTo>
                <a:lnTo>
                  <a:pt x="1170" y="565"/>
                </a:lnTo>
                <a:lnTo>
                  <a:pt x="1170" y="580"/>
                </a:lnTo>
                <a:lnTo>
                  <a:pt x="1168" y="594"/>
                </a:lnTo>
                <a:lnTo>
                  <a:pt x="1161" y="604"/>
                </a:lnTo>
                <a:lnTo>
                  <a:pt x="1158" y="619"/>
                </a:lnTo>
                <a:lnTo>
                  <a:pt x="1153" y="631"/>
                </a:lnTo>
                <a:lnTo>
                  <a:pt x="1158" y="642"/>
                </a:lnTo>
                <a:lnTo>
                  <a:pt x="1150" y="646"/>
                </a:lnTo>
                <a:lnTo>
                  <a:pt x="1143" y="651"/>
                </a:lnTo>
                <a:lnTo>
                  <a:pt x="1137" y="640"/>
                </a:lnTo>
                <a:lnTo>
                  <a:pt x="1126" y="642"/>
                </a:lnTo>
                <a:lnTo>
                  <a:pt x="1119" y="646"/>
                </a:lnTo>
                <a:lnTo>
                  <a:pt x="1111" y="658"/>
                </a:lnTo>
                <a:lnTo>
                  <a:pt x="1108" y="666"/>
                </a:lnTo>
                <a:lnTo>
                  <a:pt x="1111" y="679"/>
                </a:lnTo>
                <a:lnTo>
                  <a:pt x="1111" y="691"/>
                </a:lnTo>
                <a:lnTo>
                  <a:pt x="1114" y="700"/>
                </a:lnTo>
                <a:lnTo>
                  <a:pt x="1108" y="706"/>
                </a:lnTo>
                <a:lnTo>
                  <a:pt x="1102" y="714"/>
                </a:lnTo>
                <a:lnTo>
                  <a:pt x="1123" y="714"/>
                </a:lnTo>
                <a:lnTo>
                  <a:pt x="1125" y="720"/>
                </a:lnTo>
                <a:lnTo>
                  <a:pt x="1128" y="732"/>
                </a:lnTo>
                <a:lnTo>
                  <a:pt x="1135" y="733"/>
                </a:lnTo>
                <a:lnTo>
                  <a:pt x="1144" y="736"/>
                </a:lnTo>
                <a:lnTo>
                  <a:pt x="1147" y="745"/>
                </a:lnTo>
                <a:lnTo>
                  <a:pt x="1150" y="756"/>
                </a:lnTo>
                <a:lnTo>
                  <a:pt x="1147" y="768"/>
                </a:lnTo>
                <a:lnTo>
                  <a:pt x="1140" y="772"/>
                </a:lnTo>
                <a:lnTo>
                  <a:pt x="1132" y="778"/>
                </a:lnTo>
                <a:lnTo>
                  <a:pt x="1126" y="789"/>
                </a:lnTo>
                <a:lnTo>
                  <a:pt x="1119" y="793"/>
                </a:lnTo>
                <a:lnTo>
                  <a:pt x="1111" y="804"/>
                </a:lnTo>
                <a:lnTo>
                  <a:pt x="1102" y="807"/>
                </a:lnTo>
                <a:lnTo>
                  <a:pt x="1098" y="817"/>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90" name="Moquegua1">
            <a:extLst>
              <a:ext uri="{FF2B5EF4-FFF2-40B4-BE49-F238E27FC236}">
                <a16:creationId xmlns:a16="http://schemas.microsoft.com/office/drawing/2014/main" id="{D192B8AC-3211-4CE4-9AF8-298BCAB33D01}"/>
              </a:ext>
            </a:extLst>
          </p:cNvPr>
          <p:cNvSpPr>
            <a:spLocks/>
          </p:cNvSpPr>
          <p:nvPr/>
        </p:nvSpPr>
        <p:spPr bwMode="auto">
          <a:xfrm>
            <a:off x="11131694" y="5727003"/>
            <a:ext cx="506723" cy="574309"/>
          </a:xfrm>
          <a:custGeom>
            <a:avLst/>
            <a:gdLst>
              <a:gd name="T0" fmla="*/ 2147483647 w 457"/>
              <a:gd name="T1" fmla="*/ 2147483647 h 569"/>
              <a:gd name="T2" fmla="*/ 2147483647 w 457"/>
              <a:gd name="T3" fmla="*/ 2147483647 h 569"/>
              <a:gd name="T4" fmla="*/ 2147483647 w 457"/>
              <a:gd name="T5" fmla="*/ 2147483647 h 569"/>
              <a:gd name="T6" fmla="*/ 2147483647 w 457"/>
              <a:gd name="T7" fmla="*/ 2147483647 h 569"/>
              <a:gd name="T8" fmla="*/ 2147483647 w 457"/>
              <a:gd name="T9" fmla="*/ 2147483647 h 569"/>
              <a:gd name="T10" fmla="*/ 2147483647 w 457"/>
              <a:gd name="T11" fmla="*/ 2147483647 h 569"/>
              <a:gd name="T12" fmla="*/ 2147483647 w 457"/>
              <a:gd name="T13" fmla="*/ 2147483647 h 569"/>
              <a:gd name="T14" fmla="*/ 2147483647 w 457"/>
              <a:gd name="T15" fmla="*/ 2147483647 h 569"/>
              <a:gd name="T16" fmla="*/ 2147483647 w 457"/>
              <a:gd name="T17" fmla="*/ 2147483647 h 569"/>
              <a:gd name="T18" fmla="*/ 2147483647 w 457"/>
              <a:gd name="T19" fmla="*/ 2147483647 h 569"/>
              <a:gd name="T20" fmla="*/ 2147483647 w 457"/>
              <a:gd name="T21" fmla="*/ 2147483647 h 569"/>
              <a:gd name="T22" fmla="*/ 2147483647 w 457"/>
              <a:gd name="T23" fmla="*/ 2147483647 h 569"/>
              <a:gd name="T24" fmla="*/ 2147483647 w 457"/>
              <a:gd name="T25" fmla="*/ 2147483647 h 569"/>
              <a:gd name="T26" fmla="*/ 2147483647 w 457"/>
              <a:gd name="T27" fmla="*/ 2147483647 h 569"/>
              <a:gd name="T28" fmla="*/ 2147483647 w 457"/>
              <a:gd name="T29" fmla="*/ 2147483647 h 569"/>
              <a:gd name="T30" fmla="*/ 2147483647 w 457"/>
              <a:gd name="T31" fmla="*/ 2147483647 h 569"/>
              <a:gd name="T32" fmla="*/ 2147483647 w 457"/>
              <a:gd name="T33" fmla="*/ 2147483647 h 569"/>
              <a:gd name="T34" fmla="*/ 2147483647 w 457"/>
              <a:gd name="T35" fmla="*/ 2147483647 h 569"/>
              <a:gd name="T36" fmla="*/ 2147483647 w 457"/>
              <a:gd name="T37" fmla="*/ 2147483647 h 569"/>
              <a:gd name="T38" fmla="*/ 2147483647 w 457"/>
              <a:gd name="T39" fmla="*/ 2147483647 h 569"/>
              <a:gd name="T40" fmla="*/ 2147483647 w 457"/>
              <a:gd name="T41" fmla="*/ 2147483647 h 569"/>
              <a:gd name="T42" fmla="*/ 2147483647 w 457"/>
              <a:gd name="T43" fmla="*/ 2147483647 h 569"/>
              <a:gd name="T44" fmla="*/ 2147483647 w 457"/>
              <a:gd name="T45" fmla="*/ 2147483647 h 569"/>
              <a:gd name="T46" fmla="*/ 2147483647 w 457"/>
              <a:gd name="T47" fmla="*/ 2147483647 h 569"/>
              <a:gd name="T48" fmla="*/ 2147483647 w 457"/>
              <a:gd name="T49" fmla="*/ 2147483647 h 569"/>
              <a:gd name="T50" fmla="*/ 2147483647 w 457"/>
              <a:gd name="T51" fmla="*/ 2147483647 h 569"/>
              <a:gd name="T52" fmla="*/ 2147483647 w 457"/>
              <a:gd name="T53" fmla="*/ 2147483647 h 569"/>
              <a:gd name="T54" fmla="*/ 2147483647 w 457"/>
              <a:gd name="T55" fmla="*/ 2147483647 h 569"/>
              <a:gd name="T56" fmla="*/ 2147483647 w 457"/>
              <a:gd name="T57" fmla="*/ 2147483647 h 569"/>
              <a:gd name="T58" fmla="*/ 2147483647 w 457"/>
              <a:gd name="T59" fmla="*/ 2147483647 h 569"/>
              <a:gd name="T60" fmla="*/ 2147483647 w 457"/>
              <a:gd name="T61" fmla="*/ 2147483647 h 569"/>
              <a:gd name="T62" fmla="*/ 2147483647 w 457"/>
              <a:gd name="T63" fmla="*/ 2147483647 h 569"/>
              <a:gd name="T64" fmla="*/ 2147483647 w 457"/>
              <a:gd name="T65" fmla="*/ 2147483647 h 569"/>
              <a:gd name="T66" fmla="*/ 2147483647 w 457"/>
              <a:gd name="T67" fmla="*/ 2147483647 h 569"/>
              <a:gd name="T68" fmla="*/ 2147483647 w 457"/>
              <a:gd name="T69" fmla="*/ 2147483647 h 569"/>
              <a:gd name="T70" fmla="*/ 2147483647 w 457"/>
              <a:gd name="T71" fmla="*/ 2147483647 h 569"/>
              <a:gd name="T72" fmla="*/ 2147483647 w 457"/>
              <a:gd name="T73" fmla="*/ 2147483647 h 569"/>
              <a:gd name="T74" fmla="*/ 2147483647 w 457"/>
              <a:gd name="T75" fmla="*/ 2147483647 h 569"/>
              <a:gd name="T76" fmla="*/ 2147483647 w 457"/>
              <a:gd name="T77" fmla="*/ 0 h 569"/>
              <a:gd name="T78" fmla="*/ 2147483647 w 457"/>
              <a:gd name="T79" fmla="*/ 0 h 569"/>
              <a:gd name="T80" fmla="*/ 2147483647 w 457"/>
              <a:gd name="T81" fmla="*/ 2147483647 h 569"/>
              <a:gd name="T82" fmla="*/ 2147483647 w 457"/>
              <a:gd name="T83" fmla="*/ 2147483647 h 569"/>
              <a:gd name="T84" fmla="*/ 2147483647 w 457"/>
              <a:gd name="T85" fmla="*/ 2147483647 h 569"/>
              <a:gd name="T86" fmla="*/ 2147483647 w 457"/>
              <a:gd name="T87" fmla="*/ 2147483647 h 569"/>
              <a:gd name="T88" fmla="*/ 2147483647 w 457"/>
              <a:gd name="T89" fmla="*/ 2147483647 h 569"/>
              <a:gd name="T90" fmla="*/ 2147483647 w 457"/>
              <a:gd name="T91" fmla="*/ 2147483647 h 569"/>
              <a:gd name="T92" fmla="*/ 2147483647 w 457"/>
              <a:gd name="T93" fmla="*/ 2147483647 h 569"/>
              <a:gd name="T94" fmla="*/ 2147483647 w 457"/>
              <a:gd name="T95" fmla="*/ 2147483647 h 569"/>
              <a:gd name="T96" fmla="*/ 2147483647 w 457"/>
              <a:gd name="T97" fmla="*/ 2147483647 h 569"/>
              <a:gd name="T98" fmla="*/ 2147483647 w 457"/>
              <a:gd name="T99" fmla="*/ 2147483647 h 569"/>
              <a:gd name="T100" fmla="*/ 2147483647 w 457"/>
              <a:gd name="T101" fmla="*/ 2147483647 h 569"/>
              <a:gd name="T102" fmla="*/ 2147483647 w 457"/>
              <a:gd name="T103" fmla="*/ 2147483647 h 569"/>
              <a:gd name="T104" fmla="*/ 2147483647 w 457"/>
              <a:gd name="T105" fmla="*/ 2147483647 h 569"/>
              <a:gd name="T106" fmla="*/ 2147483647 w 457"/>
              <a:gd name="T107" fmla="*/ 2147483647 h 569"/>
              <a:gd name="T108" fmla="*/ 2147483647 w 457"/>
              <a:gd name="T109" fmla="*/ 2147483647 h 569"/>
              <a:gd name="T110" fmla="*/ 2147483647 w 457"/>
              <a:gd name="T111" fmla="*/ 2147483647 h 569"/>
              <a:gd name="T112" fmla="*/ 2147483647 w 457"/>
              <a:gd name="T113" fmla="*/ 2147483647 h 569"/>
              <a:gd name="T114" fmla="*/ 2147483647 w 457"/>
              <a:gd name="T115" fmla="*/ 2147483647 h 569"/>
              <a:gd name="T116" fmla="*/ 0 w 457"/>
              <a:gd name="T117" fmla="*/ 2147483647 h 5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57"/>
              <a:gd name="T178" fmla="*/ 0 h 569"/>
              <a:gd name="T179" fmla="*/ 457 w 457"/>
              <a:gd name="T180" fmla="*/ 569 h 5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57" h="569">
                <a:moveTo>
                  <a:pt x="0" y="402"/>
                </a:moveTo>
                <a:lnTo>
                  <a:pt x="1" y="414"/>
                </a:lnTo>
                <a:lnTo>
                  <a:pt x="10" y="419"/>
                </a:lnTo>
                <a:lnTo>
                  <a:pt x="18" y="426"/>
                </a:lnTo>
                <a:lnTo>
                  <a:pt x="28" y="437"/>
                </a:lnTo>
                <a:lnTo>
                  <a:pt x="27" y="446"/>
                </a:lnTo>
                <a:lnTo>
                  <a:pt x="33" y="461"/>
                </a:lnTo>
                <a:lnTo>
                  <a:pt x="34" y="474"/>
                </a:lnTo>
                <a:lnTo>
                  <a:pt x="31" y="486"/>
                </a:lnTo>
                <a:lnTo>
                  <a:pt x="40" y="498"/>
                </a:lnTo>
                <a:lnTo>
                  <a:pt x="40" y="510"/>
                </a:lnTo>
                <a:lnTo>
                  <a:pt x="33" y="519"/>
                </a:lnTo>
                <a:lnTo>
                  <a:pt x="30" y="528"/>
                </a:lnTo>
                <a:lnTo>
                  <a:pt x="43" y="528"/>
                </a:lnTo>
                <a:lnTo>
                  <a:pt x="52" y="531"/>
                </a:lnTo>
                <a:lnTo>
                  <a:pt x="64" y="537"/>
                </a:lnTo>
                <a:lnTo>
                  <a:pt x="73" y="545"/>
                </a:lnTo>
                <a:lnTo>
                  <a:pt x="87" y="551"/>
                </a:lnTo>
                <a:lnTo>
                  <a:pt x="96" y="560"/>
                </a:lnTo>
                <a:lnTo>
                  <a:pt x="106" y="569"/>
                </a:lnTo>
                <a:lnTo>
                  <a:pt x="109" y="557"/>
                </a:lnTo>
                <a:lnTo>
                  <a:pt x="114" y="546"/>
                </a:lnTo>
                <a:lnTo>
                  <a:pt x="117" y="537"/>
                </a:lnTo>
                <a:lnTo>
                  <a:pt x="126" y="531"/>
                </a:lnTo>
                <a:lnTo>
                  <a:pt x="133" y="530"/>
                </a:lnTo>
                <a:lnTo>
                  <a:pt x="141" y="527"/>
                </a:lnTo>
                <a:lnTo>
                  <a:pt x="148" y="522"/>
                </a:lnTo>
                <a:lnTo>
                  <a:pt x="154" y="519"/>
                </a:lnTo>
                <a:lnTo>
                  <a:pt x="160" y="519"/>
                </a:lnTo>
                <a:lnTo>
                  <a:pt x="166" y="519"/>
                </a:lnTo>
                <a:lnTo>
                  <a:pt x="175" y="521"/>
                </a:lnTo>
                <a:lnTo>
                  <a:pt x="180" y="504"/>
                </a:lnTo>
                <a:lnTo>
                  <a:pt x="178" y="497"/>
                </a:lnTo>
                <a:lnTo>
                  <a:pt x="186" y="479"/>
                </a:lnTo>
                <a:lnTo>
                  <a:pt x="219" y="447"/>
                </a:lnTo>
                <a:lnTo>
                  <a:pt x="229" y="446"/>
                </a:lnTo>
                <a:lnTo>
                  <a:pt x="228" y="435"/>
                </a:lnTo>
                <a:lnTo>
                  <a:pt x="225" y="425"/>
                </a:lnTo>
                <a:lnTo>
                  <a:pt x="229" y="414"/>
                </a:lnTo>
                <a:lnTo>
                  <a:pt x="234" y="405"/>
                </a:lnTo>
                <a:lnTo>
                  <a:pt x="234" y="395"/>
                </a:lnTo>
                <a:lnTo>
                  <a:pt x="241" y="384"/>
                </a:lnTo>
                <a:lnTo>
                  <a:pt x="250" y="378"/>
                </a:lnTo>
                <a:lnTo>
                  <a:pt x="259" y="375"/>
                </a:lnTo>
                <a:lnTo>
                  <a:pt x="268" y="375"/>
                </a:lnTo>
                <a:lnTo>
                  <a:pt x="277" y="372"/>
                </a:lnTo>
                <a:lnTo>
                  <a:pt x="288" y="368"/>
                </a:lnTo>
                <a:lnTo>
                  <a:pt x="294" y="357"/>
                </a:lnTo>
                <a:lnTo>
                  <a:pt x="301" y="351"/>
                </a:lnTo>
                <a:lnTo>
                  <a:pt x="306" y="342"/>
                </a:lnTo>
                <a:lnTo>
                  <a:pt x="315" y="338"/>
                </a:lnTo>
                <a:lnTo>
                  <a:pt x="321" y="333"/>
                </a:lnTo>
                <a:lnTo>
                  <a:pt x="318" y="324"/>
                </a:lnTo>
                <a:lnTo>
                  <a:pt x="312" y="318"/>
                </a:lnTo>
                <a:lnTo>
                  <a:pt x="316" y="309"/>
                </a:lnTo>
                <a:lnTo>
                  <a:pt x="316" y="299"/>
                </a:lnTo>
                <a:lnTo>
                  <a:pt x="313" y="293"/>
                </a:lnTo>
                <a:lnTo>
                  <a:pt x="316" y="282"/>
                </a:lnTo>
                <a:lnTo>
                  <a:pt x="316" y="273"/>
                </a:lnTo>
                <a:lnTo>
                  <a:pt x="319" y="266"/>
                </a:lnTo>
                <a:lnTo>
                  <a:pt x="330" y="261"/>
                </a:lnTo>
                <a:lnTo>
                  <a:pt x="339" y="252"/>
                </a:lnTo>
                <a:lnTo>
                  <a:pt x="348" y="246"/>
                </a:lnTo>
                <a:lnTo>
                  <a:pt x="357" y="243"/>
                </a:lnTo>
                <a:lnTo>
                  <a:pt x="370" y="242"/>
                </a:lnTo>
                <a:lnTo>
                  <a:pt x="379" y="251"/>
                </a:lnTo>
                <a:lnTo>
                  <a:pt x="391" y="254"/>
                </a:lnTo>
                <a:lnTo>
                  <a:pt x="397" y="261"/>
                </a:lnTo>
                <a:lnTo>
                  <a:pt x="387" y="266"/>
                </a:lnTo>
                <a:lnTo>
                  <a:pt x="378" y="269"/>
                </a:lnTo>
                <a:lnTo>
                  <a:pt x="376" y="279"/>
                </a:lnTo>
                <a:lnTo>
                  <a:pt x="375" y="296"/>
                </a:lnTo>
                <a:lnTo>
                  <a:pt x="385" y="299"/>
                </a:lnTo>
                <a:lnTo>
                  <a:pt x="394" y="297"/>
                </a:lnTo>
                <a:lnTo>
                  <a:pt x="399" y="288"/>
                </a:lnTo>
                <a:lnTo>
                  <a:pt x="406" y="284"/>
                </a:lnTo>
                <a:lnTo>
                  <a:pt x="408" y="293"/>
                </a:lnTo>
                <a:lnTo>
                  <a:pt x="414" y="296"/>
                </a:lnTo>
                <a:lnTo>
                  <a:pt x="418" y="287"/>
                </a:lnTo>
                <a:lnTo>
                  <a:pt x="423" y="278"/>
                </a:lnTo>
                <a:lnTo>
                  <a:pt x="424" y="269"/>
                </a:lnTo>
                <a:lnTo>
                  <a:pt x="424" y="257"/>
                </a:lnTo>
                <a:lnTo>
                  <a:pt x="432" y="249"/>
                </a:lnTo>
                <a:lnTo>
                  <a:pt x="439" y="242"/>
                </a:lnTo>
                <a:lnTo>
                  <a:pt x="445" y="234"/>
                </a:lnTo>
                <a:lnTo>
                  <a:pt x="456" y="228"/>
                </a:lnTo>
                <a:lnTo>
                  <a:pt x="457" y="221"/>
                </a:lnTo>
                <a:lnTo>
                  <a:pt x="451" y="216"/>
                </a:lnTo>
                <a:lnTo>
                  <a:pt x="453" y="209"/>
                </a:lnTo>
                <a:lnTo>
                  <a:pt x="445" y="201"/>
                </a:lnTo>
                <a:lnTo>
                  <a:pt x="438" y="200"/>
                </a:lnTo>
                <a:lnTo>
                  <a:pt x="430" y="201"/>
                </a:lnTo>
                <a:lnTo>
                  <a:pt x="423" y="201"/>
                </a:lnTo>
                <a:lnTo>
                  <a:pt x="415" y="198"/>
                </a:lnTo>
                <a:lnTo>
                  <a:pt x="405" y="192"/>
                </a:lnTo>
                <a:lnTo>
                  <a:pt x="400" y="183"/>
                </a:lnTo>
                <a:lnTo>
                  <a:pt x="397" y="173"/>
                </a:lnTo>
                <a:lnTo>
                  <a:pt x="390" y="164"/>
                </a:lnTo>
                <a:lnTo>
                  <a:pt x="379" y="155"/>
                </a:lnTo>
                <a:lnTo>
                  <a:pt x="369" y="153"/>
                </a:lnTo>
                <a:lnTo>
                  <a:pt x="358" y="149"/>
                </a:lnTo>
                <a:lnTo>
                  <a:pt x="360" y="138"/>
                </a:lnTo>
                <a:lnTo>
                  <a:pt x="354" y="131"/>
                </a:lnTo>
                <a:lnTo>
                  <a:pt x="339" y="123"/>
                </a:lnTo>
                <a:lnTo>
                  <a:pt x="348" y="108"/>
                </a:lnTo>
                <a:lnTo>
                  <a:pt x="348" y="84"/>
                </a:lnTo>
                <a:lnTo>
                  <a:pt x="354" y="74"/>
                </a:lnTo>
                <a:lnTo>
                  <a:pt x="351" y="66"/>
                </a:lnTo>
                <a:lnTo>
                  <a:pt x="343" y="68"/>
                </a:lnTo>
                <a:lnTo>
                  <a:pt x="337" y="54"/>
                </a:lnTo>
                <a:lnTo>
                  <a:pt x="330" y="45"/>
                </a:lnTo>
                <a:lnTo>
                  <a:pt x="327" y="30"/>
                </a:lnTo>
                <a:lnTo>
                  <a:pt x="319" y="17"/>
                </a:lnTo>
                <a:lnTo>
                  <a:pt x="310" y="18"/>
                </a:lnTo>
                <a:lnTo>
                  <a:pt x="295" y="17"/>
                </a:lnTo>
                <a:lnTo>
                  <a:pt x="289" y="8"/>
                </a:lnTo>
                <a:lnTo>
                  <a:pt x="282" y="0"/>
                </a:lnTo>
                <a:lnTo>
                  <a:pt x="274" y="2"/>
                </a:lnTo>
                <a:lnTo>
                  <a:pt x="265" y="8"/>
                </a:lnTo>
                <a:lnTo>
                  <a:pt x="258" y="0"/>
                </a:lnTo>
                <a:lnTo>
                  <a:pt x="247" y="11"/>
                </a:lnTo>
                <a:lnTo>
                  <a:pt x="241" y="15"/>
                </a:lnTo>
                <a:lnTo>
                  <a:pt x="231" y="15"/>
                </a:lnTo>
                <a:lnTo>
                  <a:pt x="225" y="9"/>
                </a:lnTo>
                <a:lnTo>
                  <a:pt x="214" y="6"/>
                </a:lnTo>
                <a:lnTo>
                  <a:pt x="205" y="6"/>
                </a:lnTo>
                <a:lnTo>
                  <a:pt x="204" y="21"/>
                </a:lnTo>
                <a:lnTo>
                  <a:pt x="193" y="21"/>
                </a:lnTo>
                <a:lnTo>
                  <a:pt x="180" y="39"/>
                </a:lnTo>
                <a:lnTo>
                  <a:pt x="186" y="47"/>
                </a:lnTo>
                <a:lnTo>
                  <a:pt x="187" y="57"/>
                </a:lnTo>
                <a:lnTo>
                  <a:pt x="192" y="69"/>
                </a:lnTo>
                <a:lnTo>
                  <a:pt x="196" y="80"/>
                </a:lnTo>
                <a:lnTo>
                  <a:pt x="181" y="90"/>
                </a:lnTo>
                <a:lnTo>
                  <a:pt x="169" y="95"/>
                </a:lnTo>
                <a:lnTo>
                  <a:pt x="157" y="98"/>
                </a:lnTo>
                <a:lnTo>
                  <a:pt x="151" y="104"/>
                </a:lnTo>
                <a:lnTo>
                  <a:pt x="154" y="113"/>
                </a:lnTo>
                <a:lnTo>
                  <a:pt x="156" y="125"/>
                </a:lnTo>
                <a:lnTo>
                  <a:pt x="157" y="135"/>
                </a:lnTo>
                <a:lnTo>
                  <a:pt x="160" y="146"/>
                </a:lnTo>
                <a:lnTo>
                  <a:pt x="145" y="158"/>
                </a:lnTo>
                <a:lnTo>
                  <a:pt x="136" y="150"/>
                </a:lnTo>
                <a:lnTo>
                  <a:pt x="124" y="147"/>
                </a:lnTo>
                <a:lnTo>
                  <a:pt x="106" y="147"/>
                </a:lnTo>
                <a:lnTo>
                  <a:pt x="88" y="147"/>
                </a:lnTo>
                <a:lnTo>
                  <a:pt x="79" y="144"/>
                </a:lnTo>
                <a:lnTo>
                  <a:pt x="72" y="153"/>
                </a:lnTo>
                <a:lnTo>
                  <a:pt x="73" y="168"/>
                </a:lnTo>
                <a:lnTo>
                  <a:pt x="70" y="179"/>
                </a:lnTo>
                <a:lnTo>
                  <a:pt x="66" y="189"/>
                </a:lnTo>
                <a:lnTo>
                  <a:pt x="61" y="204"/>
                </a:lnTo>
                <a:lnTo>
                  <a:pt x="55" y="219"/>
                </a:lnTo>
                <a:lnTo>
                  <a:pt x="60" y="228"/>
                </a:lnTo>
                <a:lnTo>
                  <a:pt x="48" y="236"/>
                </a:lnTo>
                <a:lnTo>
                  <a:pt x="37" y="224"/>
                </a:lnTo>
                <a:lnTo>
                  <a:pt x="25" y="230"/>
                </a:lnTo>
                <a:lnTo>
                  <a:pt x="15" y="237"/>
                </a:lnTo>
                <a:lnTo>
                  <a:pt x="10" y="251"/>
                </a:lnTo>
                <a:lnTo>
                  <a:pt x="12" y="263"/>
                </a:lnTo>
                <a:lnTo>
                  <a:pt x="13" y="273"/>
                </a:lnTo>
                <a:lnTo>
                  <a:pt x="16" y="285"/>
                </a:lnTo>
                <a:lnTo>
                  <a:pt x="4" y="297"/>
                </a:lnTo>
                <a:lnTo>
                  <a:pt x="18" y="299"/>
                </a:lnTo>
                <a:lnTo>
                  <a:pt x="27" y="300"/>
                </a:lnTo>
                <a:lnTo>
                  <a:pt x="30" y="314"/>
                </a:lnTo>
                <a:lnTo>
                  <a:pt x="46" y="323"/>
                </a:lnTo>
                <a:lnTo>
                  <a:pt x="49" y="333"/>
                </a:lnTo>
                <a:lnTo>
                  <a:pt x="51" y="342"/>
                </a:lnTo>
                <a:lnTo>
                  <a:pt x="49" y="354"/>
                </a:lnTo>
                <a:lnTo>
                  <a:pt x="37" y="360"/>
                </a:lnTo>
                <a:lnTo>
                  <a:pt x="31" y="368"/>
                </a:lnTo>
                <a:lnTo>
                  <a:pt x="25" y="374"/>
                </a:lnTo>
                <a:lnTo>
                  <a:pt x="19" y="380"/>
                </a:lnTo>
                <a:lnTo>
                  <a:pt x="10" y="390"/>
                </a:lnTo>
                <a:lnTo>
                  <a:pt x="4" y="393"/>
                </a:lnTo>
                <a:lnTo>
                  <a:pt x="0" y="402"/>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91" name="Tacna1">
            <a:extLst>
              <a:ext uri="{FF2B5EF4-FFF2-40B4-BE49-F238E27FC236}">
                <a16:creationId xmlns:a16="http://schemas.microsoft.com/office/drawing/2014/main" id="{34A1E7DA-E8FC-4A32-9483-DC45FD36329E}"/>
              </a:ext>
            </a:extLst>
          </p:cNvPr>
          <p:cNvSpPr>
            <a:spLocks/>
          </p:cNvSpPr>
          <p:nvPr/>
        </p:nvSpPr>
        <p:spPr bwMode="auto">
          <a:xfrm>
            <a:off x="11249227" y="5969243"/>
            <a:ext cx="568815" cy="489525"/>
          </a:xfrm>
          <a:custGeom>
            <a:avLst/>
            <a:gdLst>
              <a:gd name="T0" fmla="*/ 2147483647 w 513"/>
              <a:gd name="T1" fmla="*/ 2147483647 h 485"/>
              <a:gd name="T2" fmla="*/ 2147483647 w 513"/>
              <a:gd name="T3" fmla="*/ 2147483647 h 485"/>
              <a:gd name="T4" fmla="*/ 2147483647 w 513"/>
              <a:gd name="T5" fmla="*/ 2147483647 h 485"/>
              <a:gd name="T6" fmla="*/ 2147483647 w 513"/>
              <a:gd name="T7" fmla="*/ 2147483647 h 485"/>
              <a:gd name="T8" fmla="*/ 2147483647 w 513"/>
              <a:gd name="T9" fmla="*/ 2147483647 h 485"/>
              <a:gd name="T10" fmla="*/ 2147483647 w 513"/>
              <a:gd name="T11" fmla="*/ 2147483647 h 485"/>
              <a:gd name="T12" fmla="*/ 2147483647 w 513"/>
              <a:gd name="T13" fmla="*/ 2147483647 h 485"/>
              <a:gd name="T14" fmla="*/ 2147483647 w 513"/>
              <a:gd name="T15" fmla="*/ 2147483647 h 485"/>
              <a:gd name="T16" fmla="*/ 2147483647 w 513"/>
              <a:gd name="T17" fmla="*/ 2147483647 h 485"/>
              <a:gd name="T18" fmla="*/ 2147483647 w 513"/>
              <a:gd name="T19" fmla="*/ 2147483647 h 485"/>
              <a:gd name="T20" fmla="*/ 2147483647 w 513"/>
              <a:gd name="T21" fmla="*/ 2147483647 h 485"/>
              <a:gd name="T22" fmla="*/ 2147483647 w 513"/>
              <a:gd name="T23" fmla="*/ 2147483647 h 485"/>
              <a:gd name="T24" fmla="*/ 2147483647 w 513"/>
              <a:gd name="T25" fmla="*/ 2147483647 h 485"/>
              <a:gd name="T26" fmla="*/ 2147483647 w 513"/>
              <a:gd name="T27" fmla="*/ 2147483647 h 485"/>
              <a:gd name="T28" fmla="*/ 2147483647 w 513"/>
              <a:gd name="T29" fmla="*/ 2147483647 h 485"/>
              <a:gd name="T30" fmla="*/ 2147483647 w 513"/>
              <a:gd name="T31" fmla="*/ 2147483647 h 485"/>
              <a:gd name="T32" fmla="*/ 2147483647 w 513"/>
              <a:gd name="T33" fmla="*/ 2147483647 h 485"/>
              <a:gd name="T34" fmla="*/ 2147483647 w 513"/>
              <a:gd name="T35" fmla="*/ 2147483647 h 485"/>
              <a:gd name="T36" fmla="*/ 2147483647 w 513"/>
              <a:gd name="T37" fmla="*/ 2147483647 h 485"/>
              <a:gd name="T38" fmla="*/ 2147483647 w 513"/>
              <a:gd name="T39" fmla="*/ 2147483647 h 485"/>
              <a:gd name="T40" fmla="*/ 2147483647 w 513"/>
              <a:gd name="T41" fmla="*/ 2147483647 h 485"/>
              <a:gd name="T42" fmla="*/ 2147483647 w 513"/>
              <a:gd name="T43" fmla="*/ 2147483647 h 485"/>
              <a:gd name="T44" fmla="*/ 2147483647 w 513"/>
              <a:gd name="T45" fmla="*/ 2147483647 h 485"/>
              <a:gd name="T46" fmla="*/ 2147483647 w 513"/>
              <a:gd name="T47" fmla="*/ 2147483647 h 485"/>
              <a:gd name="T48" fmla="*/ 2147483647 w 513"/>
              <a:gd name="T49" fmla="*/ 2147483647 h 485"/>
              <a:gd name="T50" fmla="*/ 2147483647 w 513"/>
              <a:gd name="T51" fmla="*/ 2147483647 h 485"/>
              <a:gd name="T52" fmla="*/ 2147483647 w 513"/>
              <a:gd name="T53" fmla="*/ 2147483647 h 485"/>
              <a:gd name="T54" fmla="*/ 2147483647 w 513"/>
              <a:gd name="T55" fmla="*/ 2147483647 h 485"/>
              <a:gd name="T56" fmla="*/ 2147483647 w 513"/>
              <a:gd name="T57" fmla="*/ 2147483647 h 485"/>
              <a:gd name="T58" fmla="*/ 2147483647 w 513"/>
              <a:gd name="T59" fmla="*/ 2147483647 h 485"/>
              <a:gd name="T60" fmla="*/ 2147483647 w 513"/>
              <a:gd name="T61" fmla="*/ 2147483647 h 485"/>
              <a:gd name="T62" fmla="*/ 2147483647 w 513"/>
              <a:gd name="T63" fmla="*/ 2147483647 h 485"/>
              <a:gd name="T64" fmla="*/ 2147483647 w 513"/>
              <a:gd name="T65" fmla="*/ 2147483647 h 485"/>
              <a:gd name="T66" fmla="*/ 2147483647 w 513"/>
              <a:gd name="T67" fmla="*/ 2147483647 h 485"/>
              <a:gd name="T68" fmla="*/ 2147483647 w 513"/>
              <a:gd name="T69" fmla="*/ 2147483647 h 485"/>
              <a:gd name="T70" fmla="*/ 2147483647 w 513"/>
              <a:gd name="T71" fmla="*/ 2147483647 h 485"/>
              <a:gd name="T72" fmla="*/ 2147483647 w 513"/>
              <a:gd name="T73" fmla="*/ 2147483647 h 485"/>
              <a:gd name="T74" fmla="*/ 2147483647 w 513"/>
              <a:gd name="T75" fmla="*/ 2147483647 h 485"/>
              <a:gd name="T76" fmla="*/ 2147483647 w 513"/>
              <a:gd name="T77" fmla="*/ 2147483647 h 485"/>
              <a:gd name="T78" fmla="*/ 2147483647 w 513"/>
              <a:gd name="T79" fmla="*/ 2147483647 h 485"/>
              <a:gd name="T80" fmla="*/ 2147483647 w 513"/>
              <a:gd name="T81" fmla="*/ 2147483647 h 485"/>
              <a:gd name="T82" fmla="*/ 2147483647 w 513"/>
              <a:gd name="T83" fmla="*/ 2147483647 h 485"/>
              <a:gd name="T84" fmla="*/ 2147483647 w 513"/>
              <a:gd name="T85" fmla="*/ 2147483647 h 4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3"/>
              <a:gd name="T130" fmla="*/ 0 h 485"/>
              <a:gd name="T131" fmla="*/ 513 w 513"/>
              <a:gd name="T132" fmla="*/ 485 h 4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3" h="485">
                <a:moveTo>
                  <a:pt x="15" y="341"/>
                </a:moveTo>
                <a:lnTo>
                  <a:pt x="29" y="342"/>
                </a:lnTo>
                <a:lnTo>
                  <a:pt x="41" y="344"/>
                </a:lnTo>
                <a:lnTo>
                  <a:pt x="51" y="350"/>
                </a:lnTo>
                <a:lnTo>
                  <a:pt x="62" y="356"/>
                </a:lnTo>
                <a:lnTo>
                  <a:pt x="72" y="366"/>
                </a:lnTo>
                <a:lnTo>
                  <a:pt x="77" y="375"/>
                </a:lnTo>
                <a:lnTo>
                  <a:pt x="78" y="383"/>
                </a:lnTo>
                <a:lnTo>
                  <a:pt x="92" y="390"/>
                </a:lnTo>
                <a:lnTo>
                  <a:pt x="105" y="393"/>
                </a:lnTo>
                <a:lnTo>
                  <a:pt x="113" y="404"/>
                </a:lnTo>
                <a:lnTo>
                  <a:pt x="126" y="413"/>
                </a:lnTo>
                <a:lnTo>
                  <a:pt x="135" y="422"/>
                </a:lnTo>
                <a:lnTo>
                  <a:pt x="141" y="431"/>
                </a:lnTo>
                <a:lnTo>
                  <a:pt x="155" y="438"/>
                </a:lnTo>
                <a:lnTo>
                  <a:pt x="167" y="440"/>
                </a:lnTo>
                <a:lnTo>
                  <a:pt x="179" y="447"/>
                </a:lnTo>
                <a:lnTo>
                  <a:pt x="191" y="455"/>
                </a:lnTo>
                <a:lnTo>
                  <a:pt x="203" y="465"/>
                </a:lnTo>
                <a:lnTo>
                  <a:pt x="215" y="473"/>
                </a:lnTo>
                <a:lnTo>
                  <a:pt x="231" y="485"/>
                </a:lnTo>
                <a:lnTo>
                  <a:pt x="240" y="476"/>
                </a:lnTo>
                <a:lnTo>
                  <a:pt x="251" y="471"/>
                </a:lnTo>
                <a:lnTo>
                  <a:pt x="266" y="474"/>
                </a:lnTo>
                <a:lnTo>
                  <a:pt x="284" y="477"/>
                </a:lnTo>
                <a:lnTo>
                  <a:pt x="300" y="474"/>
                </a:lnTo>
                <a:lnTo>
                  <a:pt x="312" y="471"/>
                </a:lnTo>
                <a:lnTo>
                  <a:pt x="324" y="467"/>
                </a:lnTo>
                <a:lnTo>
                  <a:pt x="338" y="462"/>
                </a:lnTo>
                <a:lnTo>
                  <a:pt x="356" y="462"/>
                </a:lnTo>
                <a:lnTo>
                  <a:pt x="386" y="435"/>
                </a:lnTo>
                <a:lnTo>
                  <a:pt x="392" y="432"/>
                </a:lnTo>
                <a:lnTo>
                  <a:pt x="402" y="416"/>
                </a:lnTo>
                <a:lnTo>
                  <a:pt x="416" y="395"/>
                </a:lnTo>
                <a:lnTo>
                  <a:pt x="423" y="378"/>
                </a:lnTo>
                <a:lnTo>
                  <a:pt x="426" y="362"/>
                </a:lnTo>
                <a:lnTo>
                  <a:pt x="419" y="347"/>
                </a:lnTo>
                <a:lnTo>
                  <a:pt x="410" y="338"/>
                </a:lnTo>
                <a:lnTo>
                  <a:pt x="410" y="317"/>
                </a:lnTo>
                <a:lnTo>
                  <a:pt x="408" y="306"/>
                </a:lnTo>
                <a:lnTo>
                  <a:pt x="402" y="297"/>
                </a:lnTo>
                <a:lnTo>
                  <a:pt x="401" y="284"/>
                </a:lnTo>
                <a:lnTo>
                  <a:pt x="407" y="270"/>
                </a:lnTo>
                <a:lnTo>
                  <a:pt x="419" y="270"/>
                </a:lnTo>
                <a:lnTo>
                  <a:pt x="432" y="272"/>
                </a:lnTo>
                <a:lnTo>
                  <a:pt x="443" y="273"/>
                </a:lnTo>
                <a:lnTo>
                  <a:pt x="453" y="273"/>
                </a:lnTo>
                <a:lnTo>
                  <a:pt x="469" y="260"/>
                </a:lnTo>
                <a:lnTo>
                  <a:pt x="486" y="246"/>
                </a:lnTo>
                <a:lnTo>
                  <a:pt x="494" y="246"/>
                </a:lnTo>
                <a:lnTo>
                  <a:pt x="510" y="225"/>
                </a:lnTo>
                <a:lnTo>
                  <a:pt x="513" y="188"/>
                </a:lnTo>
                <a:lnTo>
                  <a:pt x="501" y="177"/>
                </a:lnTo>
                <a:lnTo>
                  <a:pt x="486" y="167"/>
                </a:lnTo>
                <a:lnTo>
                  <a:pt x="474" y="162"/>
                </a:lnTo>
                <a:lnTo>
                  <a:pt x="465" y="158"/>
                </a:lnTo>
                <a:lnTo>
                  <a:pt x="455" y="153"/>
                </a:lnTo>
                <a:lnTo>
                  <a:pt x="444" y="155"/>
                </a:lnTo>
                <a:lnTo>
                  <a:pt x="434" y="164"/>
                </a:lnTo>
                <a:lnTo>
                  <a:pt x="422" y="159"/>
                </a:lnTo>
                <a:lnTo>
                  <a:pt x="420" y="150"/>
                </a:lnTo>
                <a:lnTo>
                  <a:pt x="408" y="143"/>
                </a:lnTo>
                <a:lnTo>
                  <a:pt x="401" y="146"/>
                </a:lnTo>
                <a:lnTo>
                  <a:pt x="390" y="141"/>
                </a:lnTo>
                <a:lnTo>
                  <a:pt x="380" y="138"/>
                </a:lnTo>
                <a:lnTo>
                  <a:pt x="366" y="132"/>
                </a:lnTo>
                <a:lnTo>
                  <a:pt x="356" y="122"/>
                </a:lnTo>
                <a:lnTo>
                  <a:pt x="345" y="116"/>
                </a:lnTo>
                <a:lnTo>
                  <a:pt x="338" y="110"/>
                </a:lnTo>
                <a:lnTo>
                  <a:pt x="333" y="105"/>
                </a:lnTo>
                <a:lnTo>
                  <a:pt x="336" y="93"/>
                </a:lnTo>
                <a:lnTo>
                  <a:pt x="326" y="83"/>
                </a:lnTo>
                <a:lnTo>
                  <a:pt x="321" y="74"/>
                </a:lnTo>
                <a:lnTo>
                  <a:pt x="317" y="66"/>
                </a:lnTo>
                <a:lnTo>
                  <a:pt x="311" y="57"/>
                </a:lnTo>
                <a:lnTo>
                  <a:pt x="303" y="54"/>
                </a:lnTo>
                <a:lnTo>
                  <a:pt x="299" y="44"/>
                </a:lnTo>
                <a:lnTo>
                  <a:pt x="291" y="50"/>
                </a:lnTo>
                <a:lnTo>
                  <a:pt x="288" y="57"/>
                </a:lnTo>
                <a:lnTo>
                  <a:pt x="279" y="57"/>
                </a:lnTo>
                <a:lnTo>
                  <a:pt x="270" y="56"/>
                </a:lnTo>
                <a:lnTo>
                  <a:pt x="270" y="44"/>
                </a:lnTo>
                <a:lnTo>
                  <a:pt x="270" y="30"/>
                </a:lnTo>
                <a:lnTo>
                  <a:pt x="279" y="26"/>
                </a:lnTo>
                <a:lnTo>
                  <a:pt x="287" y="23"/>
                </a:lnTo>
                <a:lnTo>
                  <a:pt x="290" y="14"/>
                </a:lnTo>
                <a:lnTo>
                  <a:pt x="279" y="12"/>
                </a:lnTo>
                <a:lnTo>
                  <a:pt x="269" y="8"/>
                </a:lnTo>
                <a:lnTo>
                  <a:pt x="258" y="0"/>
                </a:lnTo>
                <a:lnTo>
                  <a:pt x="246" y="3"/>
                </a:lnTo>
                <a:lnTo>
                  <a:pt x="234" y="12"/>
                </a:lnTo>
                <a:lnTo>
                  <a:pt x="227" y="20"/>
                </a:lnTo>
                <a:lnTo>
                  <a:pt x="213" y="24"/>
                </a:lnTo>
                <a:lnTo>
                  <a:pt x="209" y="36"/>
                </a:lnTo>
                <a:lnTo>
                  <a:pt x="207" y="47"/>
                </a:lnTo>
                <a:lnTo>
                  <a:pt x="206" y="54"/>
                </a:lnTo>
                <a:lnTo>
                  <a:pt x="210" y="63"/>
                </a:lnTo>
                <a:lnTo>
                  <a:pt x="209" y="72"/>
                </a:lnTo>
                <a:lnTo>
                  <a:pt x="206" y="78"/>
                </a:lnTo>
                <a:lnTo>
                  <a:pt x="215" y="95"/>
                </a:lnTo>
                <a:lnTo>
                  <a:pt x="203" y="99"/>
                </a:lnTo>
                <a:lnTo>
                  <a:pt x="195" y="108"/>
                </a:lnTo>
                <a:lnTo>
                  <a:pt x="189" y="117"/>
                </a:lnTo>
                <a:lnTo>
                  <a:pt x="185" y="126"/>
                </a:lnTo>
                <a:lnTo>
                  <a:pt x="177" y="132"/>
                </a:lnTo>
                <a:lnTo>
                  <a:pt x="165" y="134"/>
                </a:lnTo>
                <a:lnTo>
                  <a:pt x="155" y="134"/>
                </a:lnTo>
                <a:lnTo>
                  <a:pt x="141" y="138"/>
                </a:lnTo>
                <a:lnTo>
                  <a:pt x="131" y="152"/>
                </a:lnTo>
                <a:lnTo>
                  <a:pt x="129" y="162"/>
                </a:lnTo>
                <a:lnTo>
                  <a:pt x="125" y="170"/>
                </a:lnTo>
                <a:lnTo>
                  <a:pt x="120" y="179"/>
                </a:lnTo>
                <a:lnTo>
                  <a:pt x="119" y="189"/>
                </a:lnTo>
                <a:lnTo>
                  <a:pt x="123" y="194"/>
                </a:lnTo>
                <a:lnTo>
                  <a:pt x="122" y="204"/>
                </a:lnTo>
                <a:lnTo>
                  <a:pt x="111" y="207"/>
                </a:lnTo>
                <a:lnTo>
                  <a:pt x="105" y="216"/>
                </a:lnTo>
                <a:lnTo>
                  <a:pt x="95" y="225"/>
                </a:lnTo>
                <a:lnTo>
                  <a:pt x="86" y="231"/>
                </a:lnTo>
                <a:lnTo>
                  <a:pt x="78" y="243"/>
                </a:lnTo>
                <a:lnTo>
                  <a:pt x="74" y="255"/>
                </a:lnTo>
                <a:lnTo>
                  <a:pt x="74" y="267"/>
                </a:lnTo>
                <a:lnTo>
                  <a:pt x="66" y="284"/>
                </a:lnTo>
                <a:lnTo>
                  <a:pt x="56" y="281"/>
                </a:lnTo>
                <a:lnTo>
                  <a:pt x="45" y="279"/>
                </a:lnTo>
                <a:lnTo>
                  <a:pt x="33" y="291"/>
                </a:lnTo>
                <a:lnTo>
                  <a:pt x="24" y="291"/>
                </a:lnTo>
                <a:lnTo>
                  <a:pt x="14" y="293"/>
                </a:lnTo>
                <a:lnTo>
                  <a:pt x="5" y="311"/>
                </a:lnTo>
                <a:lnTo>
                  <a:pt x="0" y="324"/>
                </a:lnTo>
                <a:lnTo>
                  <a:pt x="15" y="341"/>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92" name="Puno1">
            <a:extLst>
              <a:ext uri="{FF2B5EF4-FFF2-40B4-BE49-F238E27FC236}">
                <a16:creationId xmlns:a16="http://schemas.microsoft.com/office/drawing/2014/main" id="{E3452853-88F2-47BE-B1DD-1AF0E3DB94DA}"/>
              </a:ext>
            </a:extLst>
          </p:cNvPr>
          <p:cNvSpPr>
            <a:spLocks/>
          </p:cNvSpPr>
          <p:nvPr/>
        </p:nvSpPr>
        <p:spPr bwMode="auto">
          <a:xfrm>
            <a:off x="11256857" y="4801690"/>
            <a:ext cx="780088" cy="1331978"/>
          </a:xfrm>
          <a:custGeom>
            <a:avLst/>
            <a:gdLst>
              <a:gd name="T0" fmla="*/ 2147483647 w 704"/>
              <a:gd name="T1" fmla="*/ 2147483647 h 1318"/>
              <a:gd name="T2" fmla="*/ 2147483647 w 704"/>
              <a:gd name="T3" fmla="*/ 2147483647 h 1318"/>
              <a:gd name="T4" fmla="*/ 2147483647 w 704"/>
              <a:gd name="T5" fmla="*/ 2147483647 h 1318"/>
              <a:gd name="T6" fmla="*/ 2147483647 w 704"/>
              <a:gd name="T7" fmla="*/ 2147483647 h 1318"/>
              <a:gd name="T8" fmla="*/ 2147483647 w 704"/>
              <a:gd name="T9" fmla="*/ 2147483647 h 1318"/>
              <a:gd name="T10" fmla="*/ 2147483647 w 704"/>
              <a:gd name="T11" fmla="*/ 2147483647 h 1318"/>
              <a:gd name="T12" fmla="*/ 2147483647 w 704"/>
              <a:gd name="T13" fmla="*/ 2147483647 h 1318"/>
              <a:gd name="T14" fmla="*/ 2147483647 w 704"/>
              <a:gd name="T15" fmla="*/ 2147483647 h 1318"/>
              <a:gd name="T16" fmla="*/ 2147483647 w 704"/>
              <a:gd name="T17" fmla="*/ 2147483647 h 1318"/>
              <a:gd name="T18" fmla="*/ 2147483647 w 704"/>
              <a:gd name="T19" fmla="*/ 2147483647 h 1318"/>
              <a:gd name="T20" fmla="*/ 2147483647 w 704"/>
              <a:gd name="T21" fmla="*/ 2147483647 h 1318"/>
              <a:gd name="T22" fmla="*/ 2147483647 w 704"/>
              <a:gd name="T23" fmla="*/ 2147483647 h 1318"/>
              <a:gd name="T24" fmla="*/ 2147483647 w 704"/>
              <a:gd name="T25" fmla="*/ 2147483647 h 1318"/>
              <a:gd name="T26" fmla="*/ 2147483647 w 704"/>
              <a:gd name="T27" fmla="*/ 2147483647 h 1318"/>
              <a:gd name="T28" fmla="*/ 2147483647 w 704"/>
              <a:gd name="T29" fmla="*/ 2147483647 h 1318"/>
              <a:gd name="T30" fmla="*/ 2147483647 w 704"/>
              <a:gd name="T31" fmla="*/ 2147483647 h 1318"/>
              <a:gd name="T32" fmla="*/ 2147483647 w 704"/>
              <a:gd name="T33" fmla="*/ 2147483647 h 1318"/>
              <a:gd name="T34" fmla="*/ 2147483647 w 704"/>
              <a:gd name="T35" fmla="*/ 2147483647 h 1318"/>
              <a:gd name="T36" fmla="*/ 2147483647 w 704"/>
              <a:gd name="T37" fmla="*/ 2147483647 h 1318"/>
              <a:gd name="T38" fmla="*/ 2147483647 w 704"/>
              <a:gd name="T39" fmla="*/ 2147483647 h 1318"/>
              <a:gd name="T40" fmla="*/ 2147483647 w 704"/>
              <a:gd name="T41" fmla="*/ 2147483647 h 1318"/>
              <a:gd name="T42" fmla="*/ 2147483647 w 704"/>
              <a:gd name="T43" fmla="*/ 2147483647 h 1318"/>
              <a:gd name="T44" fmla="*/ 2147483647 w 704"/>
              <a:gd name="T45" fmla="*/ 2147483647 h 1318"/>
              <a:gd name="T46" fmla="*/ 2147483647 w 704"/>
              <a:gd name="T47" fmla="*/ 2147483647 h 1318"/>
              <a:gd name="T48" fmla="*/ 2147483647 w 704"/>
              <a:gd name="T49" fmla="*/ 2147483647 h 1318"/>
              <a:gd name="T50" fmla="*/ 2147483647 w 704"/>
              <a:gd name="T51" fmla="*/ 2147483647 h 1318"/>
              <a:gd name="T52" fmla="*/ 2147483647 w 704"/>
              <a:gd name="T53" fmla="*/ 2147483647 h 1318"/>
              <a:gd name="T54" fmla="*/ 2147483647 w 704"/>
              <a:gd name="T55" fmla="*/ 2147483647 h 1318"/>
              <a:gd name="T56" fmla="*/ 2147483647 w 704"/>
              <a:gd name="T57" fmla="*/ 2147483647 h 1318"/>
              <a:gd name="T58" fmla="*/ 2147483647 w 704"/>
              <a:gd name="T59" fmla="*/ 2147483647 h 1318"/>
              <a:gd name="T60" fmla="*/ 2147483647 w 704"/>
              <a:gd name="T61" fmla="*/ 2147483647 h 1318"/>
              <a:gd name="T62" fmla="*/ 2147483647 w 704"/>
              <a:gd name="T63" fmla="*/ 2147483647 h 1318"/>
              <a:gd name="T64" fmla="*/ 2147483647 w 704"/>
              <a:gd name="T65" fmla="*/ 2147483647 h 1318"/>
              <a:gd name="T66" fmla="*/ 2147483647 w 704"/>
              <a:gd name="T67" fmla="*/ 2147483647 h 1318"/>
              <a:gd name="T68" fmla="*/ 2147483647 w 704"/>
              <a:gd name="T69" fmla="*/ 2147483647 h 1318"/>
              <a:gd name="T70" fmla="*/ 2147483647 w 704"/>
              <a:gd name="T71" fmla="*/ 2147483647 h 1318"/>
              <a:gd name="T72" fmla="*/ 2147483647 w 704"/>
              <a:gd name="T73" fmla="*/ 2147483647 h 1318"/>
              <a:gd name="T74" fmla="*/ 2147483647 w 704"/>
              <a:gd name="T75" fmla="*/ 2147483647 h 1318"/>
              <a:gd name="T76" fmla="*/ 2147483647 w 704"/>
              <a:gd name="T77" fmla="*/ 2147483647 h 1318"/>
              <a:gd name="T78" fmla="*/ 2147483647 w 704"/>
              <a:gd name="T79" fmla="*/ 2147483647 h 1318"/>
              <a:gd name="T80" fmla="*/ 2147483647 w 704"/>
              <a:gd name="T81" fmla="*/ 2147483647 h 1318"/>
              <a:gd name="T82" fmla="*/ 2147483647 w 704"/>
              <a:gd name="T83" fmla="*/ 2147483647 h 1318"/>
              <a:gd name="T84" fmla="*/ 2147483647 w 704"/>
              <a:gd name="T85" fmla="*/ 2147483647 h 1318"/>
              <a:gd name="T86" fmla="*/ 2147483647 w 704"/>
              <a:gd name="T87" fmla="*/ 2147483647 h 1318"/>
              <a:gd name="T88" fmla="*/ 2147483647 w 704"/>
              <a:gd name="T89" fmla="*/ 2147483647 h 1318"/>
              <a:gd name="T90" fmla="*/ 2147483647 w 704"/>
              <a:gd name="T91" fmla="*/ 2147483647 h 1318"/>
              <a:gd name="T92" fmla="*/ 2147483647 w 704"/>
              <a:gd name="T93" fmla="*/ 2147483647 h 1318"/>
              <a:gd name="T94" fmla="*/ 2147483647 w 704"/>
              <a:gd name="T95" fmla="*/ 2147483647 h 1318"/>
              <a:gd name="T96" fmla="*/ 2147483647 w 704"/>
              <a:gd name="T97" fmla="*/ 2147483647 h 1318"/>
              <a:gd name="T98" fmla="*/ 2147483647 w 704"/>
              <a:gd name="T99" fmla="*/ 2147483647 h 1318"/>
              <a:gd name="T100" fmla="*/ 2147483647 w 704"/>
              <a:gd name="T101" fmla="*/ 2147483647 h 1318"/>
              <a:gd name="T102" fmla="*/ 2147483647 w 704"/>
              <a:gd name="T103" fmla="*/ 2147483647 h 1318"/>
              <a:gd name="T104" fmla="*/ 2147483647 w 704"/>
              <a:gd name="T105" fmla="*/ 2147483647 h 1318"/>
              <a:gd name="T106" fmla="*/ 2147483647 w 704"/>
              <a:gd name="T107" fmla="*/ 2147483647 h 1318"/>
              <a:gd name="T108" fmla="*/ 2147483647 w 704"/>
              <a:gd name="T109" fmla="*/ 2147483647 h 1318"/>
              <a:gd name="T110" fmla="*/ 2147483647 w 704"/>
              <a:gd name="T111" fmla="*/ 2147483647 h 1318"/>
              <a:gd name="T112" fmla="*/ 2147483647 w 704"/>
              <a:gd name="T113" fmla="*/ 2147483647 h 1318"/>
              <a:gd name="T114" fmla="*/ 2147483647 w 704"/>
              <a:gd name="T115" fmla="*/ 2147483647 h 1318"/>
              <a:gd name="T116" fmla="*/ 2147483647 w 704"/>
              <a:gd name="T117" fmla="*/ 2147483647 h 1318"/>
              <a:gd name="T118" fmla="*/ 2147483647 w 704"/>
              <a:gd name="T119" fmla="*/ 2147483647 h 1318"/>
              <a:gd name="T120" fmla="*/ 2147483647 w 704"/>
              <a:gd name="T121" fmla="*/ 2147483647 h 131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04"/>
              <a:gd name="T184" fmla="*/ 0 h 1318"/>
              <a:gd name="T185" fmla="*/ 704 w 704"/>
              <a:gd name="T186" fmla="*/ 1318 h 131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04" h="1318">
                <a:moveTo>
                  <a:pt x="215" y="34"/>
                </a:moveTo>
                <a:lnTo>
                  <a:pt x="432" y="102"/>
                </a:lnTo>
                <a:lnTo>
                  <a:pt x="458" y="111"/>
                </a:lnTo>
                <a:lnTo>
                  <a:pt x="686" y="0"/>
                </a:lnTo>
                <a:lnTo>
                  <a:pt x="693" y="0"/>
                </a:lnTo>
                <a:lnTo>
                  <a:pt x="698" y="15"/>
                </a:lnTo>
                <a:lnTo>
                  <a:pt x="693" y="28"/>
                </a:lnTo>
                <a:lnTo>
                  <a:pt x="687" y="40"/>
                </a:lnTo>
                <a:lnTo>
                  <a:pt x="690" y="52"/>
                </a:lnTo>
                <a:lnTo>
                  <a:pt x="693" y="67"/>
                </a:lnTo>
                <a:lnTo>
                  <a:pt x="698" y="84"/>
                </a:lnTo>
                <a:lnTo>
                  <a:pt x="692" y="93"/>
                </a:lnTo>
                <a:lnTo>
                  <a:pt x="687" y="105"/>
                </a:lnTo>
                <a:lnTo>
                  <a:pt x="686" y="121"/>
                </a:lnTo>
                <a:lnTo>
                  <a:pt x="684" y="130"/>
                </a:lnTo>
                <a:lnTo>
                  <a:pt x="681" y="139"/>
                </a:lnTo>
                <a:lnTo>
                  <a:pt x="678" y="148"/>
                </a:lnTo>
                <a:lnTo>
                  <a:pt x="672" y="157"/>
                </a:lnTo>
                <a:lnTo>
                  <a:pt x="666" y="166"/>
                </a:lnTo>
                <a:lnTo>
                  <a:pt x="663" y="177"/>
                </a:lnTo>
                <a:lnTo>
                  <a:pt x="666" y="189"/>
                </a:lnTo>
                <a:lnTo>
                  <a:pt x="653" y="187"/>
                </a:lnTo>
                <a:lnTo>
                  <a:pt x="654" y="196"/>
                </a:lnTo>
                <a:lnTo>
                  <a:pt x="644" y="202"/>
                </a:lnTo>
                <a:lnTo>
                  <a:pt x="638" y="196"/>
                </a:lnTo>
                <a:lnTo>
                  <a:pt x="630" y="204"/>
                </a:lnTo>
                <a:lnTo>
                  <a:pt x="630" y="211"/>
                </a:lnTo>
                <a:lnTo>
                  <a:pt x="638" y="219"/>
                </a:lnTo>
                <a:lnTo>
                  <a:pt x="645" y="225"/>
                </a:lnTo>
                <a:lnTo>
                  <a:pt x="657" y="228"/>
                </a:lnTo>
                <a:lnTo>
                  <a:pt x="656" y="241"/>
                </a:lnTo>
                <a:lnTo>
                  <a:pt x="665" y="243"/>
                </a:lnTo>
                <a:lnTo>
                  <a:pt x="671" y="246"/>
                </a:lnTo>
                <a:lnTo>
                  <a:pt x="674" y="253"/>
                </a:lnTo>
                <a:lnTo>
                  <a:pt x="666" y="258"/>
                </a:lnTo>
                <a:lnTo>
                  <a:pt x="668" y="268"/>
                </a:lnTo>
                <a:lnTo>
                  <a:pt x="656" y="273"/>
                </a:lnTo>
                <a:lnTo>
                  <a:pt x="654" y="285"/>
                </a:lnTo>
                <a:lnTo>
                  <a:pt x="660" y="291"/>
                </a:lnTo>
                <a:lnTo>
                  <a:pt x="659" y="298"/>
                </a:lnTo>
                <a:lnTo>
                  <a:pt x="663" y="309"/>
                </a:lnTo>
                <a:lnTo>
                  <a:pt x="672" y="315"/>
                </a:lnTo>
                <a:lnTo>
                  <a:pt x="680" y="321"/>
                </a:lnTo>
                <a:lnTo>
                  <a:pt x="687" y="328"/>
                </a:lnTo>
                <a:lnTo>
                  <a:pt x="689" y="340"/>
                </a:lnTo>
                <a:lnTo>
                  <a:pt x="692" y="349"/>
                </a:lnTo>
                <a:lnTo>
                  <a:pt x="701" y="357"/>
                </a:lnTo>
                <a:lnTo>
                  <a:pt x="695" y="367"/>
                </a:lnTo>
                <a:lnTo>
                  <a:pt x="704" y="379"/>
                </a:lnTo>
                <a:lnTo>
                  <a:pt x="659" y="375"/>
                </a:lnTo>
                <a:lnTo>
                  <a:pt x="653" y="387"/>
                </a:lnTo>
                <a:lnTo>
                  <a:pt x="653" y="396"/>
                </a:lnTo>
                <a:lnTo>
                  <a:pt x="645" y="405"/>
                </a:lnTo>
                <a:lnTo>
                  <a:pt x="650" y="414"/>
                </a:lnTo>
                <a:lnTo>
                  <a:pt x="651" y="423"/>
                </a:lnTo>
                <a:lnTo>
                  <a:pt x="641" y="441"/>
                </a:lnTo>
                <a:lnTo>
                  <a:pt x="629" y="441"/>
                </a:lnTo>
                <a:lnTo>
                  <a:pt x="621" y="451"/>
                </a:lnTo>
                <a:lnTo>
                  <a:pt x="611" y="463"/>
                </a:lnTo>
                <a:lnTo>
                  <a:pt x="606" y="474"/>
                </a:lnTo>
                <a:lnTo>
                  <a:pt x="606" y="484"/>
                </a:lnTo>
                <a:lnTo>
                  <a:pt x="597" y="487"/>
                </a:lnTo>
                <a:lnTo>
                  <a:pt x="582" y="487"/>
                </a:lnTo>
                <a:lnTo>
                  <a:pt x="579" y="498"/>
                </a:lnTo>
                <a:lnTo>
                  <a:pt x="581" y="507"/>
                </a:lnTo>
                <a:lnTo>
                  <a:pt x="573" y="513"/>
                </a:lnTo>
                <a:lnTo>
                  <a:pt x="572" y="520"/>
                </a:lnTo>
                <a:lnTo>
                  <a:pt x="578" y="525"/>
                </a:lnTo>
                <a:lnTo>
                  <a:pt x="579" y="534"/>
                </a:lnTo>
                <a:lnTo>
                  <a:pt x="572" y="541"/>
                </a:lnTo>
                <a:lnTo>
                  <a:pt x="558" y="546"/>
                </a:lnTo>
                <a:lnTo>
                  <a:pt x="548" y="547"/>
                </a:lnTo>
                <a:lnTo>
                  <a:pt x="539" y="556"/>
                </a:lnTo>
                <a:lnTo>
                  <a:pt x="543" y="574"/>
                </a:lnTo>
                <a:lnTo>
                  <a:pt x="546" y="588"/>
                </a:lnTo>
                <a:lnTo>
                  <a:pt x="539" y="594"/>
                </a:lnTo>
                <a:lnTo>
                  <a:pt x="540" y="606"/>
                </a:lnTo>
                <a:lnTo>
                  <a:pt x="549" y="612"/>
                </a:lnTo>
                <a:lnTo>
                  <a:pt x="554" y="624"/>
                </a:lnTo>
                <a:lnTo>
                  <a:pt x="558" y="636"/>
                </a:lnTo>
                <a:lnTo>
                  <a:pt x="564" y="646"/>
                </a:lnTo>
                <a:lnTo>
                  <a:pt x="575" y="646"/>
                </a:lnTo>
                <a:lnTo>
                  <a:pt x="582" y="655"/>
                </a:lnTo>
                <a:lnTo>
                  <a:pt x="593" y="667"/>
                </a:lnTo>
                <a:lnTo>
                  <a:pt x="602" y="678"/>
                </a:lnTo>
                <a:lnTo>
                  <a:pt x="611" y="687"/>
                </a:lnTo>
                <a:lnTo>
                  <a:pt x="603" y="697"/>
                </a:lnTo>
                <a:lnTo>
                  <a:pt x="596" y="693"/>
                </a:lnTo>
                <a:lnTo>
                  <a:pt x="593" y="705"/>
                </a:lnTo>
                <a:lnTo>
                  <a:pt x="585" y="712"/>
                </a:lnTo>
                <a:lnTo>
                  <a:pt x="576" y="723"/>
                </a:lnTo>
                <a:lnTo>
                  <a:pt x="569" y="730"/>
                </a:lnTo>
                <a:lnTo>
                  <a:pt x="575" y="738"/>
                </a:lnTo>
                <a:lnTo>
                  <a:pt x="575" y="748"/>
                </a:lnTo>
                <a:lnTo>
                  <a:pt x="570" y="759"/>
                </a:lnTo>
                <a:lnTo>
                  <a:pt x="558" y="750"/>
                </a:lnTo>
                <a:lnTo>
                  <a:pt x="551" y="756"/>
                </a:lnTo>
                <a:lnTo>
                  <a:pt x="554" y="765"/>
                </a:lnTo>
                <a:lnTo>
                  <a:pt x="552" y="775"/>
                </a:lnTo>
                <a:lnTo>
                  <a:pt x="546" y="783"/>
                </a:lnTo>
                <a:lnTo>
                  <a:pt x="539" y="774"/>
                </a:lnTo>
                <a:lnTo>
                  <a:pt x="539" y="760"/>
                </a:lnTo>
                <a:lnTo>
                  <a:pt x="528" y="760"/>
                </a:lnTo>
                <a:lnTo>
                  <a:pt x="524" y="772"/>
                </a:lnTo>
                <a:lnTo>
                  <a:pt x="513" y="769"/>
                </a:lnTo>
                <a:lnTo>
                  <a:pt x="516" y="759"/>
                </a:lnTo>
                <a:lnTo>
                  <a:pt x="510" y="751"/>
                </a:lnTo>
                <a:lnTo>
                  <a:pt x="500" y="739"/>
                </a:lnTo>
                <a:lnTo>
                  <a:pt x="486" y="733"/>
                </a:lnTo>
                <a:lnTo>
                  <a:pt x="480" y="721"/>
                </a:lnTo>
                <a:lnTo>
                  <a:pt x="468" y="726"/>
                </a:lnTo>
                <a:lnTo>
                  <a:pt x="455" y="723"/>
                </a:lnTo>
                <a:lnTo>
                  <a:pt x="453" y="715"/>
                </a:lnTo>
                <a:lnTo>
                  <a:pt x="450" y="705"/>
                </a:lnTo>
                <a:lnTo>
                  <a:pt x="447" y="694"/>
                </a:lnTo>
                <a:lnTo>
                  <a:pt x="432" y="685"/>
                </a:lnTo>
                <a:lnTo>
                  <a:pt x="423" y="688"/>
                </a:lnTo>
                <a:lnTo>
                  <a:pt x="428" y="697"/>
                </a:lnTo>
                <a:lnTo>
                  <a:pt x="437" y="706"/>
                </a:lnTo>
                <a:lnTo>
                  <a:pt x="431" y="714"/>
                </a:lnTo>
                <a:lnTo>
                  <a:pt x="419" y="706"/>
                </a:lnTo>
                <a:lnTo>
                  <a:pt x="417" y="714"/>
                </a:lnTo>
                <a:lnTo>
                  <a:pt x="407" y="708"/>
                </a:lnTo>
                <a:lnTo>
                  <a:pt x="392" y="702"/>
                </a:lnTo>
                <a:lnTo>
                  <a:pt x="378" y="703"/>
                </a:lnTo>
                <a:lnTo>
                  <a:pt x="378" y="714"/>
                </a:lnTo>
                <a:lnTo>
                  <a:pt x="393" y="717"/>
                </a:lnTo>
                <a:lnTo>
                  <a:pt x="407" y="717"/>
                </a:lnTo>
                <a:lnTo>
                  <a:pt x="411" y="726"/>
                </a:lnTo>
                <a:lnTo>
                  <a:pt x="396" y="726"/>
                </a:lnTo>
                <a:lnTo>
                  <a:pt x="378" y="726"/>
                </a:lnTo>
                <a:lnTo>
                  <a:pt x="365" y="726"/>
                </a:lnTo>
                <a:lnTo>
                  <a:pt x="360" y="735"/>
                </a:lnTo>
                <a:lnTo>
                  <a:pt x="366" y="747"/>
                </a:lnTo>
                <a:lnTo>
                  <a:pt x="368" y="756"/>
                </a:lnTo>
                <a:lnTo>
                  <a:pt x="375" y="768"/>
                </a:lnTo>
                <a:lnTo>
                  <a:pt x="386" y="778"/>
                </a:lnTo>
                <a:lnTo>
                  <a:pt x="393" y="790"/>
                </a:lnTo>
                <a:lnTo>
                  <a:pt x="399" y="804"/>
                </a:lnTo>
                <a:lnTo>
                  <a:pt x="401" y="816"/>
                </a:lnTo>
                <a:lnTo>
                  <a:pt x="408" y="826"/>
                </a:lnTo>
                <a:lnTo>
                  <a:pt x="417" y="828"/>
                </a:lnTo>
                <a:lnTo>
                  <a:pt x="413" y="838"/>
                </a:lnTo>
                <a:lnTo>
                  <a:pt x="402" y="835"/>
                </a:lnTo>
                <a:lnTo>
                  <a:pt x="393" y="826"/>
                </a:lnTo>
                <a:lnTo>
                  <a:pt x="386" y="817"/>
                </a:lnTo>
                <a:lnTo>
                  <a:pt x="389" y="807"/>
                </a:lnTo>
                <a:lnTo>
                  <a:pt x="380" y="799"/>
                </a:lnTo>
                <a:lnTo>
                  <a:pt x="371" y="795"/>
                </a:lnTo>
                <a:lnTo>
                  <a:pt x="360" y="790"/>
                </a:lnTo>
                <a:lnTo>
                  <a:pt x="362" y="804"/>
                </a:lnTo>
                <a:lnTo>
                  <a:pt x="362" y="811"/>
                </a:lnTo>
                <a:lnTo>
                  <a:pt x="363" y="819"/>
                </a:lnTo>
                <a:lnTo>
                  <a:pt x="353" y="822"/>
                </a:lnTo>
                <a:lnTo>
                  <a:pt x="350" y="832"/>
                </a:lnTo>
                <a:lnTo>
                  <a:pt x="344" y="826"/>
                </a:lnTo>
                <a:lnTo>
                  <a:pt x="333" y="823"/>
                </a:lnTo>
                <a:lnTo>
                  <a:pt x="330" y="832"/>
                </a:lnTo>
                <a:lnTo>
                  <a:pt x="330" y="843"/>
                </a:lnTo>
                <a:lnTo>
                  <a:pt x="332" y="856"/>
                </a:lnTo>
                <a:lnTo>
                  <a:pt x="338" y="856"/>
                </a:lnTo>
                <a:lnTo>
                  <a:pt x="347" y="864"/>
                </a:lnTo>
                <a:lnTo>
                  <a:pt x="336" y="865"/>
                </a:lnTo>
                <a:lnTo>
                  <a:pt x="342" y="879"/>
                </a:lnTo>
                <a:lnTo>
                  <a:pt x="350" y="877"/>
                </a:lnTo>
                <a:lnTo>
                  <a:pt x="356" y="873"/>
                </a:lnTo>
                <a:lnTo>
                  <a:pt x="365" y="882"/>
                </a:lnTo>
                <a:lnTo>
                  <a:pt x="372" y="880"/>
                </a:lnTo>
                <a:lnTo>
                  <a:pt x="380" y="891"/>
                </a:lnTo>
                <a:lnTo>
                  <a:pt x="390" y="903"/>
                </a:lnTo>
                <a:lnTo>
                  <a:pt x="390" y="892"/>
                </a:lnTo>
                <a:lnTo>
                  <a:pt x="393" y="886"/>
                </a:lnTo>
                <a:lnTo>
                  <a:pt x="399" y="882"/>
                </a:lnTo>
                <a:lnTo>
                  <a:pt x="389" y="876"/>
                </a:lnTo>
                <a:lnTo>
                  <a:pt x="389" y="868"/>
                </a:lnTo>
                <a:lnTo>
                  <a:pt x="390" y="859"/>
                </a:lnTo>
                <a:lnTo>
                  <a:pt x="401" y="856"/>
                </a:lnTo>
                <a:lnTo>
                  <a:pt x="410" y="861"/>
                </a:lnTo>
                <a:lnTo>
                  <a:pt x="410" y="870"/>
                </a:lnTo>
                <a:lnTo>
                  <a:pt x="411" y="882"/>
                </a:lnTo>
                <a:lnTo>
                  <a:pt x="414" y="892"/>
                </a:lnTo>
                <a:lnTo>
                  <a:pt x="425" y="891"/>
                </a:lnTo>
                <a:lnTo>
                  <a:pt x="431" y="885"/>
                </a:lnTo>
                <a:lnTo>
                  <a:pt x="438" y="886"/>
                </a:lnTo>
                <a:lnTo>
                  <a:pt x="447" y="894"/>
                </a:lnTo>
                <a:lnTo>
                  <a:pt x="437" y="898"/>
                </a:lnTo>
                <a:lnTo>
                  <a:pt x="443" y="907"/>
                </a:lnTo>
                <a:lnTo>
                  <a:pt x="452" y="909"/>
                </a:lnTo>
                <a:lnTo>
                  <a:pt x="467" y="907"/>
                </a:lnTo>
                <a:lnTo>
                  <a:pt x="479" y="909"/>
                </a:lnTo>
                <a:lnTo>
                  <a:pt x="488" y="913"/>
                </a:lnTo>
                <a:lnTo>
                  <a:pt x="501" y="916"/>
                </a:lnTo>
                <a:lnTo>
                  <a:pt x="510" y="919"/>
                </a:lnTo>
                <a:lnTo>
                  <a:pt x="513" y="925"/>
                </a:lnTo>
                <a:lnTo>
                  <a:pt x="515" y="937"/>
                </a:lnTo>
                <a:lnTo>
                  <a:pt x="510" y="949"/>
                </a:lnTo>
                <a:lnTo>
                  <a:pt x="503" y="958"/>
                </a:lnTo>
                <a:lnTo>
                  <a:pt x="497" y="970"/>
                </a:lnTo>
                <a:lnTo>
                  <a:pt x="504" y="985"/>
                </a:lnTo>
                <a:lnTo>
                  <a:pt x="495" y="979"/>
                </a:lnTo>
                <a:lnTo>
                  <a:pt x="522" y="973"/>
                </a:lnTo>
                <a:lnTo>
                  <a:pt x="533" y="979"/>
                </a:lnTo>
                <a:lnTo>
                  <a:pt x="531" y="991"/>
                </a:lnTo>
                <a:lnTo>
                  <a:pt x="542" y="997"/>
                </a:lnTo>
                <a:lnTo>
                  <a:pt x="551" y="999"/>
                </a:lnTo>
                <a:lnTo>
                  <a:pt x="560" y="997"/>
                </a:lnTo>
                <a:lnTo>
                  <a:pt x="560" y="1006"/>
                </a:lnTo>
                <a:lnTo>
                  <a:pt x="570" y="1012"/>
                </a:lnTo>
                <a:lnTo>
                  <a:pt x="575" y="1002"/>
                </a:lnTo>
                <a:lnTo>
                  <a:pt x="587" y="1000"/>
                </a:lnTo>
                <a:lnTo>
                  <a:pt x="594" y="996"/>
                </a:lnTo>
                <a:lnTo>
                  <a:pt x="603" y="996"/>
                </a:lnTo>
                <a:lnTo>
                  <a:pt x="608" y="993"/>
                </a:lnTo>
                <a:lnTo>
                  <a:pt x="618" y="996"/>
                </a:lnTo>
                <a:lnTo>
                  <a:pt x="618" y="990"/>
                </a:lnTo>
                <a:lnTo>
                  <a:pt x="624" y="985"/>
                </a:lnTo>
                <a:lnTo>
                  <a:pt x="633" y="981"/>
                </a:lnTo>
                <a:lnTo>
                  <a:pt x="645" y="987"/>
                </a:lnTo>
                <a:lnTo>
                  <a:pt x="651" y="981"/>
                </a:lnTo>
                <a:lnTo>
                  <a:pt x="659" y="976"/>
                </a:lnTo>
                <a:lnTo>
                  <a:pt x="662" y="987"/>
                </a:lnTo>
                <a:lnTo>
                  <a:pt x="660" y="997"/>
                </a:lnTo>
                <a:lnTo>
                  <a:pt x="654" y="1003"/>
                </a:lnTo>
                <a:lnTo>
                  <a:pt x="644" y="1006"/>
                </a:lnTo>
                <a:lnTo>
                  <a:pt x="635" y="999"/>
                </a:lnTo>
                <a:lnTo>
                  <a:pt x="629" y="1003"/>
                </a:lnTo>
                <a:lnTo>
                  <a:pt x="635" y="1011"/>
                </a:lnTo>
                <a:lnTo>
                  <a:pt x="641" y="1018"/>
                </a:lnTo>
                <a:lnTo>
                  <a:pt x="644" y="1029"/>
                </a:lnTo>
                <a:lnTo>
                  <a:pt x="642" y="1039"/>
                </a:lnTo>
                <a:lnTo>
                  <a:pt x="642" y="1047"/>
                </a:lnTo>
                <a:lnTo>
                  <a:pt x="638" y="1054"/>
                </a:lnTo>
                <a:lnTo>
                  <a:pt x="627" y="1059"/>
                </a:lnTo>
                <a:lnTo>
                  <a:pt x="620" y="1069"/>
                </a:lnTo>
                <a:lnTo>
                  <a:pt x="623" y="1078"/>
                </a:lnTo>
                <a:lnTo>
                  <a:pt x="627" y="1087"/>
                </a:lnTo>
                <a:lnTo>
                  <a:pt x="632" y="1089"/>
                </a:lnTo>
                <a:lnTo>
                  <a:pt x="636" y="1093"/>
                </a:lnTo>
                <a:lnTo>
                  <a:pt x="639" y="1105"/>
                </a:lnTo>
                <a:lnTo>
                  <a:pt x="644" y="1114"/>
                </a:lnTo>
                <a:lnTo>
                  <a:pt x="647" y="1125"/>
                </a:lnTo>
                <a:lnTo>
                  <a:pt x="635" y="1131"/>
                </a:lnTo>
                <a:lnTo>
                  <a:pt x="626" y="1134"/>
                </a:lnTo>
                <a:lnTo>
                  <a:pt x="614" y="1141"/>
                </a:lnTo>
                <a:lnTo>
                  <a:pt x="606" y="1141"/>
                </a:lnTo>
                <a:lnTo>
                  <a:pt x="594" y="1149"/>
                </a:lnTo>
                <a:lnTo>
                  <a:pt x="594" y="1161"/>
                </a:lnTo>
                <a:lnTo>
                  <a:pt x="585" y="1171"/>
                </a:lnTo>
                <a:lnTo>
                  <a:pt x="576" y="1182"/>
                </a:lnTo>
                <a:lnTo>
                  <a:pt x="554" y="1204"/>
                </a:lnTo>
                <a:lnTo>
                  <a:pt x="549" y="1213"/>
                </a:lnTo>
                <a:lnTo>
                  <a:pt x="545" y="1224"/>
                </a:lnTo>
                <a:lnTo>
                  <a:pt x="537" y="1225"/>
                </a:lnTo>
                <a:lnTo>
                  <a:pt x="531" y="1237"/>
                </a:lnTo>
                <a:lnTo>
                  <a:pt x="534" y="1248"/>
                </a:lnTo>
                <a:lnTo>
                  <a:pt x="524" y="1260"/>
                </a:lnTo>
                <a:lnTo>
                  <a:pt x="506" y="1260"/>
                </a:lnTo>
                <a:lnTo>
                  <a:pt x="497" y="1270"/>
                </a:lnTo>
                <a:lnTo>
                  <a:pt x="486" y="1275"/>
                </a:lnTo>
                <a:lnTo>
                  <a:pt x="476" y="1278"/>
                </a:lnTo>
                <a:lnTo>
                  <a:pt x="473" y="1288"/>
                </a:lnTo>
                <a:lnTo>
                  <a:pt x="465" y="1291"/>
                </a:lnTo>
                <a:lnTo>
                  <a:pt x="462" y="1303"/>
                </a:lnTo>
                <a:lnTo>
                  <a:pt x="453" y="1311"/>
                </a:lnTo>
                <a:lnTo>
                  <a:pt x="437" y="1311"/>
                </a:lnTo>
                <a:lnTo>
                  <a:pt x="426" y="1318"/>
                </a:lnTo>
                <a:lnTo>
                  <a:pt x="417" y="1315"/>
                </a:lnTo>
                <a:lnTo>
                  <a:pt x="413" y="1305"/>
                </a:lnTo>
                <a:lnTo>
                  <a:pt x="402" y="1299"/>
                </a:lnTo>
                <a:lnTo>
                  <a:pt x="389" y="1300"/>
                </a:lnTo>
                <a:lnTo>
                  <a:pt x="377" y="1294"/>
                </a:lnTo>
                <a:lnTo>
                  <a:pt x="359" y="1287"/>
                </a:lnTo>
                <a:lnTo>
                  <a:pt x="344" y="1275"/>
                </a:lnTo>
                <a:lnTo>
                  <a:pt x="329" y="1264"/>
                </a:lnTo>
                <a:lnTo>
                  <a:pt x="329" y="1248"/>
                </a:lnTo>
                <a:lnTo>
                  <a:pt x="317" y="1236"/>
                </a:lnTo>
                <a:lnTo>
                  <a:pt x="315" y="1227"/>
                </a:lnTo>
                <a:lnTo>
                  <a:pt x="308" y="1218"/>
                </a:lnTo>
                <a:lnTo>
                  <a:pt x="302" y="1207"/>
                </a:lnTo>
                <a:lnTo>
                  <a:pt x="311" y="1197"/>
                </a:lnTo>
                <a:lnTo>
                  <a:pt x="312" y="1182"/>
                </a:lnTo>
                <a:lnTo>
                  <a:pt x="315" y="1168"/>
                </a:lnTo>
                <a:lnTo>
                  <a:pt x="326" y="1161"/>
                </a:lnTo>
                <a:lnTo>
                  <a:pt x="333" y="1152"/>
                </a:lnTo>
                <a:lnTo>
                  <a:pt x="342" y="1147"/>
                </a:lnTo>
                <a:lnTo>
                  <a:pt x="345" y="1137"/>
                </a:lnTo>
                <a:lnTo>
                  <a:pt x="339" y="1134"/>
                </a:lnTo>
                <a:lnTo>
                  <a:pt x="342" y="1122"/>
                </a:lnTo>
                <a:lnTo>
                  <a:pt x="333" y="1117"/>
                </a:lnTo>
                <a:lnTo>
                  <a:pt x="323" y="1117"/>
                </a:lnTo>
                <a:lnTo>
                  <a:pt x="309" y="1117"/>
                </a:lnTo>
                <a:lnTo>
                  <a:pt x="300" y="1113"/>
                </a:lnTo>
                <a:lnTo>
                  <a:pt x="291" y="1107"/>
                </a:lnTo>
                <a:lnTo>
                  <a:pt x="288" y="1095"/>
                </a:lnTo>
                <a:lnTo>
                  <a:pt x="281" y="1084"/>
                </a:lnTo>
                <a:lnTo>
                  <a:pt x="269" y="1074"/>
                </a:lnTo>
                <a:lnTo>
                  <a:pt x="258" y="1072"/>
                </a:lnTo>
                <a:lnTo>
                  <a:pt x="248" y="1063"/>
                </a:lnTo>
                <a:lnTo>
                  <a:pt x="249" y="1051"/>
                </a:lnTo>
                <a:lnTo>
                  <a:pt x="236" y="1045"/>
                </a:lnTo>
                <a:lnTo>
                  <a:pt x="227" y="1039"/>
                </a:lnTo>
                <a:lnTo>
                  <a:pt x="236" y="1029"/>
                </a:lnTo>
                <a:lnTo>
                  <a:pt x="237" y="1018"/>
                </a:lnTo>
                <a:lnTo>
                  <a:pt x="237" y="1005"/>
                </a:lnTo>
                <a:lnTo>
                  <a:pt x="240" y="991"/>
                </a:lnTo>
                <a:lnTo>
                  <a:pt x="237" y="984"/>
                </a:lnTo>
                <a:lnTo>
                  <a:pt x="231" y="979"/>
                </a:lnTo>
                <a:lnTo>
                  <a:pt x="222" y="967"/>
                </a:lnTo>
                <a:lnTo>
                  <a:pt x="215" y="954"/>
                </a:lnTo>
                <a:lnTo>
                  <a:pt x="212" y="945"/>
                </a:lnTo>
                <a:lnTo>
                  <a:pt x="207" y="934"/>
                </a:lnTo>
                <a:lnTo>
                  <a:pt x="198" y="934"/>
                </a:lnTo>
                <a:lnTo>
                  <a:pt x="186" y="934"/>
                </a:lnTo>
                <a:lnTo>
                  <a:pt x="179" y="928"/>
                </a:lnTo>
                <a:lnTo>
                  <a:pt x="173" y="916"/>
                </a:lnTo>
                <a:lnTo>
                  <a:pt x="164" y="918"/>
                </a:lnTo>
                <a:lnTo>
                  <a:pt x="153" y="924"/>
                </a:lnTo>
                <a:lnTo>
                  <a:pt x="149" y="916"/>
                </a:lnTo>
                <a:lnTo>
                  <a:pt x="143" y="922"/>
                </a:lnTo>
                <a:lnTo>
                  <a:pt x="131" y="928"/>
                </a:lnTo>
                <a:lnTo>
                  <a:pt x="120" y="933"/>
                </a:lnTo>
                <a:lnTo>
                  <a:pt x="107" y="924"/>
                </a:lnTo>
                <a:lnTo>
                  <a:pt x="98" y="922"/>
                </a:lnTo>
                <a:lnTo>
                  <a:pt x="90" y="918"/>
                </a:lnTo>
                <a:lnTo>
                  <a:pt x="86" y="901"/>
                </a:lnTo>
                <a:lnTo>
                  <a:pt x="78" y="889"/>
                </a:lnTo>
                <a:lnTo>
                  <a:pt x="68" y="882"/>
                </a:lnTo>
                <a:lnTo>
                  <a:pt x="66" y="871"/>
                </a:lnTo>
                <a:lnTo>
                  <a:pt x="56" y="855"/>
                </a:lnTo>
                <a:lnTo>
                  <a:pt x="59" y="844"/>
                </a:lnTo>
                <a:lnTo>
                  <a:pt x="65" y="834"/>
                </a:lnTo>
                <a:lnTo>
                  <a:pt x="59" y="825"/>
                </a:lnTo>
                <a:lnTo>
                  <a:pt x="62" y="816"/>
                </a:lnTo>
                <a:lnTo>
                  <a:pt x="56" y="807"/>
                </a:lnTo>
                <a:lnTo>
                  <a:pt x="45" y="799"/>
                </a:lnTo>
                <a:lnTo>
                  <a:pt x="33" y="790"/>
                </a:lnTo>
                <a:lnTo>
                  <a:pt x="30" y="777"/>
                </a:lnTo>
                <a:lnTo>
                  <a:pt x="32" y="765"/>
                </a:lnTo>
                <a:lnTo>
                  <a:pt x="36" y="754"/>
                </a:lnTo>
                <a:lnTo>
                  <a:pt x="32" y="748"/>
                </a:lnTo>
                <a:lnTo>
                  <a:pt x="23" y="736"/>
                </a:lnTo>
                <a:lnTo>
                  <a:pt x="32" y="724"/>
                </a:lnTo>
                <a:lnTo>
                  <a:pt x="39" y="712"/>
                </a:lnTo>
                <a:lnTo>
                  <a:pt x="47" y="712"/>
                </a:lnTo>
                <a:lnTo>
                  <a:pt x="48" y="703"/>
                </a:lnTo>
                <a:lnTo>
                  <a:pt x="39" y="691"/>
                </a:lnTo>
                <a:lnTo>
                  <a:pt x="47" y="682"/>
                </a:lnTo>
                <a:lnTo>
                  <a:pt x="42" y="672"/>
                </a:lnTo>
                <a:lnTo>
                  <a:pt x="44" y="655"/>
                </a:lnTo>
                <a:lnTo>
                  <a:pt x="38" y="640"/>
                </a:lnTo>
                <a:lnTo>
                  <a:pt x="36" y="621"/>
                </a:lnTo>
                <a:lnTo>
                  <a:pt x="35" y="603"/>
                </a:lnTo>
                <a:lnTo>
                  <a:pt x="39" y="589"/>
                </a:lnTo>
                <a:lnTo>
                  <a:pt x="36" y="570"/>
                </a:lnTo>
                <a:lnTo>
                  <a:pt x="42" y="561"/>
                </a:lnTo>
                <a:lnTo>
                  <a:pt x="39" y="540"/>
                </a:lnTo>
                <a:lnTo>
                  <a:pt x="30" y="534"/>
                </a:lnTo>
                <a:lnTo>
                  <a:pt x="26" y="544"/>
                </a:lnTo>
                <a:lnTo>
                  <a:pt x="17" y="535"/>
                </a:lnTo>
                <a:lnTo>
                  <a:pt x="8" y="526"/>
                </a:lnTo>
                <a:lnTo>
                  <a:pt x="2" y="519"/>
                </a:lnTo>
                <a:lnTo>
                  <a:pt x="0" y="501"/>
                </a:lnTo>
                <a:lnTo>
                  <a:pt x="11" y="501"/>
                </a:lnTo>
                <a:lnTo>
                  <a:pt x="20" y="493"/>
                </a:lnTo>
                <a:lnTo>
                  <a:pt x="32" y="487"/>
                </a:lnTo>
                <a:lnTo>
                  <a:pt x="41" y="487"/>
                </a:lnTo>
                <a:lnTo>
                  <a:pt x="44" y="477"/>
                </a:lnTo>
                <a:lnTo>
                  <a:pt x="36" y="463"/>
                </a:lnTo>
                <a:lnTo>
                  <a:pt x="38" y="451"/>
                </a:lnTo>
                <a:lnTo>
                  <a:pt x="47" y="442"/>
                </a:lnTo>
                <a:lnTo>
                  <a:pt x="42" y="433"/>
                </a:lnTo>
                <a:lnTo>
                  <a:pt x="42" y="423"/>
                </a:lnTo>
                <a:lnTo>
                  <a:pt x="51" y="414"/>
                </a:lnTo>
                <a:lnTo>
                  <a:pt x="63" y="414"/>
                </a:lnTo>
                <a:lnTo>
                  <a:pt x="60" y="405"/>
                </a:lnTo>
                <a:lnTo>
                  <a:pt x="66" y="400"/>
                </a:lnTo>
                <a:lnTo>
                  <a:pt x="74" y="388"/>
                </a:lnTo>
                <a:lnTo>
                  <a:pt x="66" y="378"/>
                </a:lnTo>
                <a:lnTo>
                  <a:pt x="74" y="369"/>
                </a:lnTo>
                <a:lnTo>
                  <a:pt x="72" y="358"/>
                </a:lnTo>
                <a:lnTo>
                  <a:pt x="84" y="352"/>
                </a:lnTo>
                <a:lnTo>
                  <a:pt x="92" y="346"/>
                </a:lnTo>
                <a:lnTo>
                  <a:pt x="101" y="334"/>
                </a:lnTo>
                <a:lnTo>
                  <a:pt x="95" y="327"/>
                </a:lnTo>
                <a:lnTo>
                  <a:pt x="86" y="328"/>
                </a:lnTo>
                <a:lnTo>
                  <a:pt x="75" y="318"/>
                </a:lnTo>
                <a:lnTo>
                  <a:pt x="81" y="310"/>
                </a:lnTo>
                <a:lnTo>
                  <a:pt x="84" y="300"/>
                </a:lnTo>
                <a:lnTo>
                  <a:pt x="86" y="286"/>
                </a:lnTo>
                <a:lnTo>
                  <a:pt x="95" y="279"/>
                </a:lnTo>
                <a:lnTo>
                  <a:pt x="87" y="271"/>
                </a:lnTo>
                <a:lnTo>
                  <a:pt x="86" y="264"/>
                </a:lnTo>
                <a:lnTo>
                  <a:pt x="72" y="259"/>
                </a:lnTo>
                <a:lnTo>
                  <a:pt x="72" y="246"/>
                </a:lnTo>
                <a:lnTo>
                  <a:pt x="81" y="241"/>
                </a:lnTo>
                <a:lnTo>
                  <a:pt x="90" y="253"/>
                </a:lnTo>
                <a:lnTo>
                  <a:pt x="101" y="250"/>
                </a:lnTo>
                <a:lnTo>
                  <a:pt x="114" y="249"/>
                </a:lnTo>
                <a:lnTo>
                  <a:pt x="125" y="256"/>
                </a:lnTo>
                <a:lnTo>
                  <a:pt x="126" y="246"/>
                </a:lnTo>
                <a:lnTo>
                  <a:pt x="125" y="235"/>
                </a:lnTo>
                <a:lnTo>
                  <a:pt x="117" y="231"/>
                </a:lnTo>
                <a:lnTo>
                  <a:pt x="116" y="219"/>
                </a:lnTo>
                <a:lnTo>
                  <a:pt x="123" y="213"/>
                </a:lnTo>
                <a:lnTo>
                  <a:pt x="126" y="202"/>
                </a:lnTo>
                <a:lnTo>
                  <a:pt x="143" y="201"/>
                </a:lnTo>
                <a:lnTo>
                  <a:pt x="155" y="186"/>
                </a:lnTo>
                <a:lnTo>
                  <a:pt x="161" y="180"/>
                </a:lnTo>
                <a:lnTo>
                  <a:pt x="177" y="178"/>
                </a:lnTo>
                <a:lnTo>
                  <a:pt x="174" y="166"/>
                </a:lnTo>
                <a:lnTo>
                  <a:pt x="179" y="156"/>
                </a:lnTo>
                <a:lnTo>
                  <a:pt x="191" y="153"/>
                </a:lnTo>
                <a:lnTo>
                  <a:pt x="200" y="141"/>
                </a:lnTo>
                <a:lnTo>
                  <a:pt x="195" y="133"/>
                </a:lnTo>
                <a:lnTo>
                  <a:pt x="204" y="121"/>
                </a:lnTo>
                <a:lnTo>
                  <a:pt x="209" y="109"/>
                </a:lnTo>
                <a:lnTo>
                  <a:pt x="216" y="115"/>
                </a:lnTo>
                <a:lnTo>
                  <a:pt x="219" y="106"/>
                </a:lnTo>
                <a:lnTo>
                  <a:pt x="222" y="96"/>
                </a:lnTo>
                <a:lnTo>
                  <a:pt x="237" y="93"/>
                </a:lnTo>
                <a:lnTo>
                  <a:pt x="233" y="84"/>
                </a:lnTo>
                <a:lnTo>
                  <a:pt x="221" y="81"/>
                </a:lnTo>
                <a:lnTo>
                  <a:pt x="212" y="76"/>
                </a:lnTo>
                <a:lnTo>
                  <a:pt x="221" y="69"/>
                </a:lnTo>
                <a:lnTo>
                  <a:pt x="222" y="54"/>
                </a:lnTo>
                <a:lnTo>
                  <a:pt x="221" y="45"/>
                </a:lnTo>
                <a:lnTo>
                  <a:pt x="215" y="34"/>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93" name="Cusco1">
            <a:extLst>
              <a:ext uri="{FF2B5EF4-FFF2-40B4-BE49-F238E27FC236}">
                <a16:creationId xmlns:a16="http://schemas.microsoft.com/office/drawing/2014/main" id="{68FEC2F3-9E0B-4B08-AB5C-B760758375B8}"/>
              </a:ext>
            </a:extLst>
          </p:cNvPr>
          <p:cNvSpPr>
            <a:spLocks/>
          </p:cNvSpPr>
          <p:nvPr/>
        </p:nvSpPr>
        <p:spPr bwMode="auto">
          <a:xfrm>
            <a:off x="10278806" y="4248092"/>
            <a:ext cx="1236773" cy="1317116"/>
          </a:xfrm>
          <a:custGeom>
            <a:avLst/>
            <a:gdLst>
              <a:gd name="T0" fmla="*/ 2147483647 w 1117"/>
              <a:gd name="T1" fmla="*/ 2147483647 h 1305"/>
              <a:gd name="T2" fmla="*/ 2147483647 w 1117"/>
              <a:gd name="T3" fmla="*/ 2147483647 h 1305"/>
              <a:gd name="T4" fmla="*/ 2147483647 w 1117"/>
              <a:gd name="T5" fmla="*/ 2147483647 h 1305"/>
              <a:gd name="T6" fmla="*/ 2147483647 w 1117"/>
              <a:gd name="T7" fmla="*/ 2147483647 h 1305"/>
              <a:gd name="T8" fmla="*/ 2147483647 w 1117"/>
              <a:gd name="T9" fmla="*/ 2147483647 h 1305"/>
              <a:gd name="T10" fmla="*/ 2147483647 w 1117"/>
              <a:gd name="T11" fmla="*/ 2147483647 h 1305"/>
              <a:gd name="T12" fmla="*/ 2147483647 w 1117"/>
              <a:gd name="T13" fmla="*/ 2147483647 h 1305"/>
              <a:gd name="T14" fmla="*/ 2147483647 w 1117"/>
              <a:gd name="T15" fmla="*/ 2147483647 h 1305"/>
              <a:gd name="T16" fmla="*/ 2147483647 w 1117"/>
              <a:gd name="T17" fmla="*/ 2147483647 h 1305"/>
              <a:gd name="T18" fmla="*/ 2147483647 w 1117"/>
              <a:gd name="T19" fmla="*/ 2147483647 h 1305"/>
              <a:gd name="T20" fmla="*/ 2147483647 w 1117"/>
              <a:gd name="T21" fmla="*/ 2147483647 h 1305"/>
              <a:gd name="T22" fmla="*/ 2147483647 w 1117"/>
              <a:gd name="T23" fmla="*/ 2147483647 h 1305"/>
              <a:gd name="T24" fmla="*/ 2147483647 w 1117"/>
              <a:gd name="T25" fmla="*/ 2147483647 h 1305"/>
              <a:gd name="T26" fmla="*/ 2147483647 w 1117"/>
              <a:gd name="T27" fmla="*/ 2147483647 h 1305"/>
              <a:gd name="T28" fmla="*/ 2147483647 w 1117"/>
              <a:gd name="T29" fmla="*/ 2147483647 h 1305"/>
              <a:gd name="T30" fmla="*/ 2147483647 w 1117"/>
              <a:gd name="T31" fmla="*/ 2147483647 h 1305"/>
              <a:gd name="T32" fmla="*/ 2147483647 w 1117"/>
              <a:gd name="T33" fmla="*/ 2147483647 h 1305"/>
              <a:gd name="T34" fmla="*/ 2147483647 w 1117"/>
              <a:gd name="T35" fmla="*/ 2147483647 h 1305"/>
              <a:gd name="T36" fmla="*/ 2147483647 w 1117"/>
              <a:gd name="T37" fmla="*/ 2147483647 h 1305"/>
              <a:gd name="T38" fmla="*/ 2147483647 w 1117"/>
              <a:gd name="T39" fmla="*/ 2147483647 h 1305"/>
              <a:gd name="T40" fmla="*/ 2147483647 w 1117"/>
              <a:gd name="T41" fmla="*/ 2147483647 h 1305"/>
              <a:gd name="T42" fmla="*/ 2147483647 w 1117"/>
              <a:gd name="T43" fmla="*/ 2147483647 h 1305"/>
              <a:gd name="T44" fmla="*/ 2147483647 w 1117"/>
              <a:gd name="T45" fmla="*/ 2147483647 h 1305"/>
              <a:gd name="T46" fmla="*/ 2147483647 w 1117"/>
              <a:gd name="T47" fmla="*/ 2147483647 h 1305"/>
              <a:gd name="T48" fmla="*/ 2147483647 w 1117"/>
              <a:gd name="T49" fmla="*/ 2147483647 h 1305"/>
              <a:gd name="T50" fmla="*/ 2147483647 w 1117"/>
              <a:gd name="T51" fmla="*/ 2147483647 h 1305"/>
              <a:gd name="T52" fmla="*/ 2147483647 w 1117"/>
              <a:gd name="T53" fmla="*/ 2147483647 h 1305"/>
              <a:gd name="T54" fmla="*/ 2147483647 w 1117"/>
              <a:gd name="T55" fmla="*/ 2147483647 h 1305"/>
              <a:gd name="T56" fmla="*/ 2147483647 w 1117"/>
              <a:gd name="T57" fmla="*/ 2147483647 h 1305"/>
              <a:gd name="T58" fmla="*/ 2147483647 w 1117"/>
              <a:gd name="T59" fmla="*/ 2147483647 h 1305"/>
              <a:gd name="T60" fmla="*/ 2147483647 w 1117"/>
              <a:gd name="T61" fmla="*/ 2147483647 h 1305"/>
              <a:gd name="T62" fmla="*/ 2147483647 w 1117"/>
              <a:gd name="T63" fmla="*/ 2147483647 h 1305"/>
              <a:gd name="T64" fmla="*/ 2147483647 w 1117"/>
              <a:gd name="T65" fmla="*/ 2147483647 h 1305"/>
              <a:gd name="T66" fmla="*/ 2147483647 w 1117"/>
              <a:gd name="T67" fmla="*/ 2147483647 h 1305"/>
              <a:gd name="T68" fmla="*/ 2147483647 w 1117"/>
              <a:gd name="T69" fmla="*/ 2147483647 h 1305"/>
              <a:gd name="T70" fmla="*/ 2147483647 w 1117"/>
              <a:gd name="T71" fmla="*/ 2147483647 h 1305"/>
              <a:gd name="T72" fmla="*/ 2147483647 w 1117"/>
              <a:gd name="T73" fmla="*/ 2147483647 h 1305"/>
              <a:gd name="T74" fmla="*/ 2147483647 w 1117"/>
              <a:gd name="T75" fmla="*/ 2147483647 h 1305"/>
              <a:gd name="T76" fmla="*/ 2147483647 w 1117"/>
              <a:gd name="T77" fmla="*/ 2147483647 h 1305"/>
              <a:gd name="T78" fmla="*/ 2147483647 w 1117"/>
              <a:gd name="T79" fmla="*/ 2147483647 h 1305"/>
              <a:gd name="T80" fmla="*/ 2147483647 w 1117"/>
              <a:gd name="T81" fmla="*/ 2147483647 h 1305"/>
              <a:gd name="T82" fmla="*/ 2147483647 w 1117"/>
              <a:gd name="T83" fmla="*/ 2147483647 h 1305"/>
              <a:gd name="T84" fmla="*/ 2147483647 w 1117"/>
              <a:gd name="T85" fmla="*/ 2147483647 h 1305"/>
              <a:gd name="T86" fmla="*/ 2147483647 w 1117"/>
              <a:gd name="T87" fmla="*/ 2147483647 h 1305"/>
              <a:gd name="T88" fmla="*/ 2147483647 w 1117"/>
              <a:gd name="T89" fmla="*/ 2147483647 h 1305"/>
              <a:gd name="T90" fmla="*/ 2147483647 w 1117"/>
              <a:gd name="T91" fmla="*/ 2147483647 h 1305"/>
              <a:gd name="T92" fmla="*/ 2147483647 w 1117"/>
              <a:gd name="T93" fmla="*/ 2147483647 h 1305"/>
              <a:gd name="T94" fmla="*/ 2147483647 w 1117"/>
              <a:gd name="T95" fmla="*/ 2147483647 h 1305"/>
              <a:gd name="T96" fmla="*/ 2147483647 w 1117"/>
              <a:gd name="T97" fmla="*/ 2147483647 h 1305"/>
              <a:gd name="T98" fmla="*/ 2147483647 w 1117"/>
              <a:gd name="T99" fmla="*/ 2147483647 h 1305"/>
              <a:gd name="T100" fmla="*/ 2147483647 w 1117"/>
              <a:gd name="T101" fmla="*/ 2147483647 h 1305"/>
              <a:gd name="T102" fmla="*/ 2147483647 w 1117"/>
              <a:gd name="T103" fmla="*/ 2147483647 h 1305"/>
              <a:gd name="T104" fmla="*/ 2147483647 w 1117"/>
              <a:gd name="T105" fmla="*/ 2147483647 h 1305"/>
              <a:gd name="T106" fmla="*/ 2147483647 w 1117"/>
              <a:gd name="T107" fmla="*/ 2147483647 h 1305"/>
              <a:gd name="T108" fmla="*/ 2147483647 w 1117"/>
              <a:gd name="T109" fmla="*/ 2147483647 h 1305"/>
              <a:gd name="T110" fmla="*/ 2147483647 w 1117"/>
              <a:gd name="T111" fmla="*/ 2147483647 h 1305"/>
              <a:gd name="T112" fmla="*/ 2147483647 w 1117"/>
              <a:gd name="T113" fmla="*/ 2147483647 h 1305"/>
              <a:gd name="T114" fmla="*/ 2147483647 w 1117"/>
              <a:gd name="T115" fmla="*/ 2147483647 h 1305"/>
              <a:gd name="T116" fmla="*/ 2147483647 w 1117"/>
              <a:gd name="T117" fmla="*/ 2147483647 h 1305"/>
              <a:gd name="T118" fmla="*/ 2147483647 w 1117"/>
              <a:gd name="T119" fmla="*/ 2147483647 h 1305"/>
              <a:gd name="T120" fmla="*/ 2147483647 w 1117"/>
              <a:gd name="T121" fmla="*/ 2147483647 h 13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17"/>
              <a:gd name="T184" fmla="*/ 0 h 1305"/>
              <a:gd name="T185" fmla="*/ 1117 w 1117"/>
              <a:gd name="T186" fmla="*/ 1305 h 13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17" h="1305">
                <a:moveTo>
                  <a:pt x="192" y="39"/>
                </a:moveTo>
                <a:lnTo>
                  <a:pt x="201" y="30"/>
                </a:lnTo>
                <a:lnTo>
                  <a:pt x="209" y="30"/>
                </a:lnTo>
                <a:lnTo>
                  <a:pt x="228" y="30"/>
                </a:lnTo>
                <a:lnTo>
                  <a:pt x="237" y="25"/>
                </a:lnTo>
                <a:lnTo>
                  <a:pt x="243" y="22"/>
                </a:lnTo>
                <a:lnTo>
                  <a:pt x="266" y="22"/>
                </a:lnTo>
                <a:lnTo>
                  <a:pt x="281" y="19"/>
                </a:lnTo>
                <a:lnTo>
                  <a:pt x="293" y="18"/>
                </a:lnTo>
                <a:lnTo>
                  <a:pt x="296" y="12"/>
                </a:lnTo>
                <a:lnTo>
                  <a:pt x="300" y="6"/>
                </a:lnTo>
                <a:lnTo>
                  <a:pt x="305" y="0"/>
                </a:lnTo>
                <a:lnTo>
                  <a:pt x="315" y="4"/>
                </a:lnTo>
                <a:lnTo>
                  <a:pt x="312" y="15"/>
                </a:lnTo>
                <a:lnTo>
                  <a:pt x="321" y="22"/>
                </a:lnTo>
                <a:lnTo>
                  <a:pt x="317" y="31"/>
                </a:lnTo>
                <a:lnTo>
                  <a:pt x="324" y="40"/>
                </a:lnTo>
                <a:lnTo>
                  <a:pt x="333" y="43"/>
                </a:lnTo>
                <a:lnTo>
                  <a:pt x="342" y="45"/>
                </a:lnTo>
                <a:lnTo>
                  <a:pt x="351" y="49"/>
                </a:lnTo>
                <a:lnTo>
                  <a:pt x="362" y="51"/>
                </a:lnTo>
                <a:lnTo>
                  <a:pt x="369" y="49"/>
                </a:lnTo>
                <a:lnTo>
                  <a:pt x="378" y="48"/>
                </a:lnTo>
                <a:lnTo>
                  <a:pt x="384" y="39"/>
                </a:lnTo>
                <a:lnTo>
                  <a:pt x="392" y="48"/>
                </a:lnTo>
                <a:lnTo>
                  <a:pt x="401" y="57"/>
                </a:lnTo>
                <a:lnTo>
                  <a:pt x="410" y="60"/>
                </a:lnTo>
                <a:lnTo>
                  <a:pt x="420" y="61"/>
                </a:lnTo>
                <a:lnTo>
                  <a:pt x="429" y="67"/>
                </a:lnTo>
                <a:lnTo>
                  <a:pt x="441" y="67"/>
                </a:lnTo>
                <a:lnTo>
                  <a:pt x="450" y="66"/>
                </a:lnTo>
                <a:lnTo>
                  <a:pt x="456" y="60"/>
                </a:lnTo>
                <a:lnTo>
                  <a:pt x="462" y="54"/>
                </a:lnTo>
                <a:lnTo>
                  <a:pt x="473" y="52"/>
                </a:lnTo>
                <a:lnTo>
                  <a:pt x="479" y="46"/>
                </a:lnTo>
                <a:lnTo>
                  <a:pt x="489" y="42"/>
                </a:lnTo>
                <a:lnTo>
                  <a:pt x="500" y="36"/>
                </a:lnTo>
                <a:lnTo>
                  <a:pt x="510" y="33"/>
                </a:lnTo>
                <a:lnTo>
                  <a:pt x="518" y="22"/>
                </a:lnTo>
                <a:lnTo>
                  <a:pt x="534" y="31"/>
                </a:lnTo>
                <a:lnTo>
                  <a:pt x="541" y="40"/>
                </a:lnTo>
                <a:lnTo>
                  <a:pt x="541" y="50"/>
                </a:lnTo>
                <a:lnTo>
                  <a:pt x="529" y="54"/>
                </a:lnTo>
                <a:lnTo>
                  <a:pt x="523" y="68"/>
                </a:lnTo>
                <a:lnTo>
                  <a:pt x="527" y="78"/>
                </a:lnTo>
                <a:lnTo>
                  <a:pt x="519" y="86"/>
                </a:lnTo>
                <a:lnTo>
                  <a:pt x="515" y="110"/>
                </a:lnTo>
                <a:lnTo>
                  <a:pt x="507" y="122"/>
                </a:lnTo>
                <a:lnTo>
                  <a:pt x="497" y="130"/>
                </a:lnTo>
                <a:lnTo>
                  <a:pt x="491" y="140"/>
                </a:lnTo>
                <a:lnTo>
                  <a:pt x="483" y="148"/>
                </a:lnTo>
                <a:lnTo>
                  <a:pt x="483" y="160"/>
                </a:lnTo>
                <a:lnTo>
                  <a:pt x="495" y="168"/>
                </a:lnTo>
                <a:lnTo>
                  <a:pt x="493" y="180"/>
                </a:lnTo>
                <a:lnTo>
                  <a:pt x="497" y="190"/>
                </a:lnTo>
                <a:lnTo>
                  <a:pt x="509" y="194"/>
                </a:lnTo>
                <a:lnTo>
                  <a:pt x="509" y="208"/>
                </a:lnTo>
                <a:lnTo>
                  <a:pt x="507" y="220"/>
                </a:lnTo>
                <a:lnTo>
                  <a:pt x="513" y="228"/>
                </a:lnTo>
                <a:lnTo>
                  <a:pt x="527" y="236"/>
                </a:lnTo>
                <a:lnTo>
                  <a:pt x="531" y="246"/>
                </a:lnTo>
                <a:lnTo>
                  <a:pt x="531" y="254"/>
                </a:lnTo>
                <a:lnTo>
                  <a:pt x="553" y="256"/>
                </a:lnTo>
                <a:lnTo>
                  <a:pt x="571" y="258"/>
                </a:lnTo>
                <a:lnTo>
                  <a:pt x="583" y="264"/>
                </a:lnTo>
                <a:lnTo>
                  <a:pt x="585" y="276"/>
                </a:lnTo>
                <a:lnTo>
                  <a:pt x="585" y="292"/>
                </a:lnTo>
                <a:lnTo>
                  <a:pt x="585" y="298"/>
                </a:lnTo>
                <a:lnTo>
                  <a:pt x="579" y="310"/>
                </a:lnTo>
                <a:lnTo>
                  <a:pt x="591" y="312"/>
                </a:lnTo>
                <a:lnTo>
                  <a:pt x="603" y="320"/>
                </a:lnTo>
                <a:lnTo>
                  <a:pt x="607" y="326"/>
                </a:lnTo>
                <a:lnTo>
                  <a:pt x="619" y="332"/>
                </a:lnTo>
                <a:lnTo>
                  <a:pt x="631" y="336"/>
                </a:lnTo>
                <a:lnTo>
                  <a:pt x="623" y="344"/>
                </a:lnTo>
                <a:lnTo>
                  <a:pt x="621" y="356"/>
                </a:lnTo>
                <a:lnTo>
                  <a:pt x="613" y="362"/>
                </a:lnTo>
                <a:lnTo>
                  <a:pt x="605" y="364"/>
                </a:lnTo>
                <a:lnTo>
                  <a:pt x="595" y="372"/>
                </a:lnTo>
                <a:lnTo>
                  <a:pt x="593" y="380"/>
                </a:lnTo>
                <a:lnTo>
                  <a:pt x="591" y="394"/>
                </a:lnTo>
                <a:lnTo>
                  <a:pt x="603" y="398"/>
                </a:lnTo>
                <a:lnTo>
                  <a:pt x="613" y="408"/>
                </a:lnTo>
                <a:lnTo>
                  <a:pt x="617" y="420"/>
                </a:lnTo>
                <a:lnTo>
                  <a:pt x="623" y="432"/>
                </a:lnTo>
                <a:lnTo>
                  <a:pt x="621" y="444"/>
                </a:lnTo>
                <a:lnTo>
                  <a:pt x="633" y="448"/>
                </a:lnTo>
                <a:lnTo>
                  <a:pt x="641" y="460"/>
                </a:lnTo>
                <a:lnTo>
                  <a:pt x="655" y="460"/>
                </a:lnTo>
                <a:lnTo>
                  <a:pt x="669" y="464"/>
                </a:lnTo>
                <a:lnTo>
                  <a:pt x="681" y="470"/>
                </a:lnTo>
                <a:lnTo>
                  <a:pt x="685" y="478"/>
                </a:lnTo>
                <a:lnTo>
                  <a:pt x="695" y="476"/>
                </a:lnTo>
                <a:lnTo>
                  <a:pt x="703" y="464"/>
                </a:lnTo>
                <a:lnTo>
                  <a:pt x="717" y="458"/>
                </a:lnTo>
                <a:lnTo>
                  <a:pt x="735" y="452"/>
                </a:lnTo>
                <a:lnTo>
                  <a:pt x="751" y="454"/>
                </a:lnTo>
                <a:lnTo>
                  <a:pt x="753" y="462"/>
                </a:lnTo>
                <a:lnTo>
                  <a:pt x="765" y="470"/>
                </a:lnTo>
                <a:lnTo>
                  <a:pt x="765" y="478"/>
                </a:lnTo>
                <a:lnTo>
                  <a:pt x="777" y="490"/>
                </a:lnTo>
                <a:lnTo>
                  <a:pt x="783" y="502"/>
                </a:lnTo>
                <a:lnTo>
                  <a:pt x="787" y="510"/>
                </a:lnTo>
                <a:lnTo>
                  <a:pt x="801" y="514"/>
                </a:lnTo>
                <a:lnTo>
                  <a:pt x="811" y="510"/>
                </a:lnTo>
                <a:lnTo>
                  <a:pt x="819" y="522"/>
                </a:lnTo>
                <a:lnTo>
                  <a:pt x="829" y="530"/>
                </a:lnTo>
                <a:lnTo>
                  <a:pt x="839" y="536"/>
                </a:lnTo>
                <a:lnTo>
                  <a:pt x="865" y="532"/>
                </a:lnTo>
                <a:lnTo>
                  <a:pt x="863" y="544"/>
                </a:lnTo>
                <a:lnTo>
                  <a:pt x="867" y="558"/>
                </a:lnTo>
                <a:lnTo>
                  <a:pt x="873" y="570"/>
                </a:lnTo>
                <a:lnTo>
                  <a:pt x="869" y="576"/>
                </a:lnTo>
                <a:lnTo>
                  <a:pt x="873" y="584"/>
                </a:lnTo>
                <a:lnTo>
                  <a:pt x="875" y="594"/>
                </a:lnTo>
                <a:lnTo>
                  <a:pt x="875" y="608"/>
                </a:lnTo>
                <a:lnTo>
                  <a:pt x="887" y="616"/>
                </a:lnTo>
                <a:lnTo>
                  <a:pt x="899" y="622"/>
                </a:lnTo>
                <a:lnTo>
                  <a:pt x="911" y="622"/>
                </a:lnTo>
                <a:lnTo>
                  <a:pt x="919" y="612"/>
                </a:lnTo>
                <a:lnTo>
                  <a:pt x="921" y="600"/>
                </a:lnTo>
                <a:lnTo>
                  <a:pt x="931" y="594"/>
                </a:lnTo>
                <a:lnTo>
                  <a:pt x="939" y="584"/>
                </a:lnTo>
                <a:lnTo>
                  <a:pt x="949" y="578"/>
                </a:lnTo>
                <a:lnTo>
                  <a:pt x="949" y="568"/>
                </a:lnTo>
                <a:lnTo>
                  <a:pt x="961" y="570"/>
                </a:lnTo>
                <a:lnTo>
                  <a:pt x="973" y="564"/>
                </a:lnTo>
                <a:lnTo>
                  <a:pt x="981" y="572"/>
                </a:lnTo>
                <a:lnTo>
                  <a:pt x="991" y="578"/>
                </a:lnTo>
                <a:lnTo>
                  <a:pt x="1007" y="578"/>
                </a:lnTo>
                <a:lnTo>
                  <a:pt x="1019" y="570"/>
                </a:lnTo>
                <a:lnTo>
                  <a:pt x="1031" y="576"/>
                </a:lnTo>
                <a:lnTo>
                  <a:pt x="1049" y="580"/>
                </a:lnTo>
                <a:lnTo>
                  <a:pt x="1057" y="590"/>
                </a:lnTo>
                <a:lnTo>
                  <a:pt x="1075" y="590"/>
                </a:lnTo>
                <a:lnTo>
                  <a:pt x="1091" y="600"/>
                </a:lnTo>
                <a:lnTo>
                  <a:pt x="1107" y="604"/>
                </a:lnTo>
                <a:lnTo>
                  <a:pt x="1103" y="618"/>
                </a:lnTo>
                <a:lnTo>
                  <a:pt x="1097" y="624"/>
                </a:lnTo>
                <a:lnTo>
                  <a:pt x="1113" y="632"/>
                </a:lnTo>
                <a:lnTo>
                  <a:pt x="1117" y="640"/>
                </a:lnTo>
                <a:lnTo>
                  <a:pt x="1107" y="644"/>
                </a:lnTo>
                <a:lnTo>
                  <a:pt x="1099" y="658"/>
                </a:lnTo>
                <a:lnTo>
                  <a:pt x="1089" y="660"/>
                </a:lnTo>
                <a:lnTo>
                  <a:pt x="1080" y="679"/>
                </a:lnTo>
                <a:lnTo>
                  <a:pt x="1081" y="688"/>
                </a:lnTo>
                <a:lnTo>
                  <a:pt x="1074" y="699"/>
                </a:lnTo>
                <a:lnTo>
                  <a:pt x="1061" y="704"/>
                </a:lnTo>
                <a:lnTo>
                  <a:pt x="1055" y="714"/>
                </a:lnTo>
                <a:lnTo>
                  <a:pt x="1059" y="724"/>
                </a:lnTo>
                <a:lnTo>
                  <a:pt x="1047" y="728"/>
                </a:lnTo>
                <a:lnTo>
                  <a:pt x="1035" y="736"/>
                </a:lnTo>
                <a:lnTo>
                  <a:pt x="1023" y="748"/>
                </a:lnTo>
                <a:lnTo>
                  <a:pt x="1007" y="752"/>
                </a:lnTo>
                <a:lnTo>
                  <a:pt x="999" y="764"/>
                </a:lnTo>
                <a:lnTo>
                  <a:pt x="999" y="778"/>
                </a:lnTo>
                <a:lnTo>
                  <a:pt x="1007" y="790"/>
                </a:lnTo>
                <a:lnTo>
                  <a:pt x="1007" y="806"/>
                </a:lnTo>
                <a:lnTo>
                  <a:pt x="993" y="800"/>
                </a:lnTo>
                <a:lnTo>
                  <a:pt x="979" y="800"/>
                </a:lnTo>
                <a:lnTo>
                  <a:pt x="977" y="799"/>
                </a:lnTo>
                <a:lnTo>
                  <a:pt x="961" y="790"/>
                </a:lnTo>
                <a:lnTo>
                  <a:pt x="951" y="796"/>
                </a:lnTo>
                <a:lnTo>
                  <a:pt x="957" y="810"/>
                </a:lnTo>
                <a:lnTo>
                  <a:pt x="965" y="814"/>
                </a:lnTo>
                <a:lnTo>
                  <a:pt x="977" y="830"/>
                </a:lnTo>
                <a:lnTo>
                  <a:pt x="967" y="842"/>
                </a:lnTo>
                <a:lnTo>
                  <a:pt x="959" y="865"/>
                </a:lnTo>
                <a:lnTo>
                  <a:pt x="967" y="878"/>
                </a:lnTo>
                <a:lnTo>
                  <a:pt x="979" y="876"/>
                </a:lnTo>
                <a:lnTo>
                  <a:pt x="981" y="888"/>
                </a:lnTo>
                <a:lnTo>
                  <a:pt x="969" y="900"/>
                </a:lnTo>
                <a:lnTo>
                  <a:pt x="953" y="908"/>
                </a:lnTo>
                <a:lnTo>
                  <a:pt x="951" y="922"/>
                </a:lnTo>
                <a:lnTo>
                  <a:pt x="953" y="940"/>
                </a:lnTo>
                <a:lnTo>
                  <a:pt x="943" y="952"/>
                </a:lnTo>
                <a:lnTo>
                  <a:pt x="941" y="966"/>
                </a:lnTo>
                <a:lnTo>
                  <a:pt x="929" y="966"/>
                </a:lnTo>
                <a:lnTo>
                  <a:pt x="921" y="978"/>
                </a:lnTo>
                <a:lnTo>
                  <a:pt x="929" y="994"/>
                </a:lnTo>
                <a:lnTo>
                  <a:pt x="921" y="998"/>
                </a:lnTo>
                <a:lnTo>
                  <a:pt x="919" y="1012"/>
                </a:lnTo>
                <a:lnTo>
                  <a:pt x="926" y="1027"/>
                </a:lnTo>
                <a:lnTo>
                  <a:pt x="923" y="1035"/>
                </a:lnTo>
                <a:lnTo>
                  <a:pt x="912" y="1036"/>
                </a:lnTo>
                <a:lnTo>
                  <a:pt x="902" y="1041"/>
                </a:lnTo>
                <a:lnTo>
                  <a:pt x="896" y="1047"/>
                </a:lnTo>
                <a:lnTo>
                  <a:pt x="882" y="1048"/>
                </a:lnTo>
                <a:lnTo>
                  <a:pt x="884" y="1063"/>
                </a:lnTo>
                <a:lnTo>
                  <a:pt x="893" y="1075"/>
                </a:lnTo>
                <a:lnTo>
                  <a:pt x="902" y="1087"/>
                </a:lnTo>
                <a:lnTo>
                  <a:pt x="906" y="1092"/>
                </a:lnTo>
                <a:lnTo>
                  <a:pt x="914" y="1084"/>
                </a:lnTo>
                <a:lnTo>
                  <a:pt x="923" y="1089"/>
                </a:lnTo>
                <a:lnTo>
                  <a:pt x="924" y="1108"/>
                </a:lnTo>
                <a:lnTo>
                  <a:pt x="918" y="1119"/>
                </a:lnTo>
                <a:lnTo>
                  <a:pt x="923" y="1135"/>
                </a:lnTo>
                <a:lnTo>
                  <a:pt x="918" y="1153"/>
                </a:lnTo>
                <a:lnTo>
                  <a:pt x="918" y="1170"/>
                </a:lnTo>
                <a:lnTo>
                  <a:pt x="920" y="1186"/>
                </a:lnTo>
                <a:lnTo>
                  <a:pt x="927" y="1204"/>
                </a:lnTo>
                <a:lnTo>
                  <a:pt x="924" y="1218"/>
                </a:lnTo>
                <a:lnTo>
                  <a:pt x="930" y="1233"/>
                </a:lnTo>
                <a:lnTo>
                  <a:pt x="921" y="1236"/>
                </a:lnTo>
                <a:lnTo>
                  <a:pt x="930" y="1252"/>
                </a:lnTo>
                <a:lnTo>
                  <a:pt x="929" y="1263"/>
                </a:lnTo>
                <a:lnTo>
                  <a:pt x="921" y="1263"/>
                </a:lnTo>
                <a:lnTo>
                  <a:pt x="912" y="1278"/>
                </a:lnTo>
                <a:lnTo>
                  <a:pt x="902" y="1290"/>
                </a:lnTo>
                <a:lnTo>
                  <a:pt x="890" y="1305"/>
                </a:lnTo>
                <a:lnTo>
                  <a:pt x="884" y="1294"/>
                </a:lnTo>
                <a:lnTo>
                  <a:pt x="873" y="1300"/>
                </a:lnTo>
                <a:lnTo>
                  <a:pt x="864" y="1291"/>
                </a:lnTo>
                <a:lnTo>
                  <a:pt x="864" y="1282"/>
                </a:lnTo>
                <a:lnTo>
                  <a:pt x="870" y="1275"/>
                </a:lnTo>
                <a:lnTo>
                  <a:pt x="869" y="1255"/>
                </a:lnTo>
                <a:lnTo>
                  <a:pt x="858" y="1251"/>
                </a:lnTo>
                <a:lnTo>
                  <a:pt x="857" y="1240"/>
                </a:lnTo>
                <a:lnTo>
                  <a:pt x="866" y="1230"/>
                </a:lnTo>
                <a:lnTo>
                  <a:pt x="860" y="1213"/>
                </a:lnTo>
                <a:lnTo>
                  <a:pt x="876" y="1201"/>
                </a:lnTo>
                <a:lnTo>
                  <a:pt x="858" y="1189"/>
                </a:lnTo>
                <a:lnTo>
                  <a:pt x="845" y="1183"/>
                </a:lnTo>
                <a:lnTo>
                  <a:pt x="837" y="1183"/>
                </a:lnTo>
                <a:lnTo>
                  <a:pt x="825" y="1198"/>
                </a:lnTo>
                <a:lnTo>
                  <a:pt x="812" y="1194"/>
                </a:lnTo>
                <a:lnTo>
                  <a:pt x="800" y="1182"/>
                </a:lnTo>
                <a:lnTo>
                  <a:pt x="791" y="1168"/>
                </a:lnTo>
                <a:lnTo>
                  <a:pt x="779" y="1159"/>
                </a:lnTo>
                <a:lnTo>
                  <a:pt x="770" y="1158"/>
                </a:lnTo>
                <a:lnTo>
                  <a:pt x="761" y="1165"/>
                </a:lnTo>
                <a:lnTo>
                  <a:pt x="770" y="1179"/>
                </a:lnTo>
                <a:lnTo>
                  <a:pt x="759" y="1186"/>
                </a:lnTo>
                <a:lnTo>
                  <a:pt x="750" y="1185"/>
                </a:lnTo>
                <a:lnTo>
                  <a:pt x="743" y="1183"/>
                </a:lnTo>
                <a:lnTo>
                  <a:pt x="738" y="1195"/>
                </a:lnTo>
                <a:lnTo>
                  <a:pt x="734" y="1204"/>
                </a:lnTo>
                <a:lnTo>
                  <a:pt x="726" y="1210"/>
                </a:lnTo>
                <a:lnTo>
                  <a:pt x="716" y="1200"/>
                </a:lnTo>
                <a:lnTo>
                  <a:pt x="710" y="1189"/>
                </a:lnTo>
                <a:lnTo>
                  <a:pt x="696" y="1189"/>
                </a:lnTo>
                <a:lnTo>
                  <a:pt x="684" y="1189"/>
                </a:lnTo>
                <a:lnTo>
                  <a:pt x="671" y="1183"/>
                </a:lnTo>
                <a:lnTo>
                  <a:pt x="662" y="1189"/>
                </a:lnTo>
                <a:lnTo>
                  <a:pt x="657" y="1177"/>
                </a:lnTo>
                <a:lnTo>
                  <a:pt x="668" y="1170"/>
                </a:lnTo>
                <a:lnTo>
                  <a:pt x="678" y="1170"/>
                </a:lnTo>
                <a:lnTo>
                  <a:pt x="683" y="1159"/>
                </a:lnTo>
                <a:lnTo>
                  <a:pt x="686" y="1146"/>
                </a:lnTo>
                <a:lnTo>
                  <a:pt x="675" y="1135"/>
                </a:lnTo>
                <a:lnTo>
                  <a:pt x="660" y="1132"/>
                </a:lnTo>
                <a:lnTo>
                  <a:pt x="651" y="1125"/>
                </a:lnTo>
                <a:lnTo>
                  <a:pt x="653" y="1113"/>
                </a:lnTo>
                <a:lnTo>
                  <a:pt x="647" y="1101"/>
                </a:lnTo>
                <a:lnTo>
                  <a:pt x="635" y="1098"/>
                </a:lnTo>
                <a:lnTo>
                  <a:pt x="627" y="1086"/>
                </a:lnTo>
                <a:lnTo>
                  <a:pt x="627" y="1068"/>
                </a:lnTo>
                <a:lnTo>
                  <a:pt x="618" y="1057"/>
                </a:lnTo>
                <a:lnTo>
                  <a:pt x="611" y="1051"/>
                </a:lnTo>
                <a:lnTo>
                  <a:pt x="599" y="1065"/>
                </a:lnTo>
                <a:lnTo>
                  <a:pt x="596" y="1077"/>
                </a:lnTo>
                <a:lnTo>
                  <a:pt x="599" y="1093"/>
                </a:lnTo>
                <a:lnTo>
                  <a:pt x="600" y="1107"/>
                </a:lnTo>
                <a:lnTo>
                  <a:pt x="599" y="1116"/>
                </a:lnTo>
                <a:lnTo>
                  <a:pt x="596" y="1128"/>
                </a:lnTo>
                <a:lnTo>
                  <a:pt x="590" y="1132"/>
                </a:lnTo>
                <a:lnTo>
                  <a:pt x="584" y="1123"/>
                </a:lnTo>
                <a:lnTo>
                  <a:pt x="575" y="1116"/>
                </a:lnTo>
                <a:lnTo>
                  <a:pt x="570" y="1099"/>
                </a:lnTo>
                <a:lnTo>
                  <a:pt x="557" y="1096"/>
                </a:lnTo>
                <a:lnTo>
                  <a:pt x="546" y="1093"/>
                </a:lnTo>
                <a:lnTo>
                  <a:pt x="546" y="1101"/>
                </a:lnTo>
                <a:lnTo>
                  <a:pt x="533" y="1105"/>
                </a:lnTo>
                <a:lnTo>
                  <a:pt x="522" y="1107"/>
                </a:lnTo>
                <a:lnTo>
                  <a:pt x="513" y="1114"/>
                </a:lnTo>
                <a:lnTo>
                  <a:pt x="503" y="1107"/>
                </a:lnTo>
                <a:lnTo>
                  <a:pt x="494" y="1110"/>
                </a:lnTo>
                <a:lnTo>
                  <a:pt x="483" y="1107"/>
                </a:lnTo>
                <a:lnTo>
                  <a:pt x="473" y="1096"/>
                </a:lnTo>
                <a:lnTo>
                  <a:pt x="464" y="1084"/>
                </a:lnTo>
                <a:lnTo>
                  <a:pt x="464" y="1074"/>
                </a:lnTo>
                <a:lnTo>
                  <a:pt x="465" y="1066"/>
                </a:lnTo>
                <a:lnTo>
                  <a:pt x="470" y="1054"/>
                </a:lnTo>
                <a:lnTo>
                  <a:pt x="471" y="1039"/>
                </a:lnTo>
                <a:lnTo>
                  <a:pt x="461" y="1038"/>
                </a:lnTo>
                <a:lnTo>
                  <a:pt x="462" y="1021"/>
                </a:lnTo>
                <a:lnTo>
                  <a:pt x="471" y="1014"/>
                </a:lnTo>
                <a:lnTo>
                  <a:pt x="479" y="1006"/>
                </a:lnTo>
                <a:lnTo>
                  <a:pt x="491" y="1006"/>
                </a:lnTo>
                <a:lnTo>
                  <a:pt x="495" y="996"/>
                </a:lnTo>
                <a:lnTo>
                  <a:pt x="506" y="990"/>
                </a:lnTo>
                <a:lnTo>
                  <a:pt x="515" y="990"/>
                </a:lnTo>
                <a:lnTo>
                  <a:pt x="521" y="982"/>
                </a:lnTo>
                <a:lnTo>
                  <a:pt x="533" y="984"/>
                </a:lnTo>
                <a:lnTo>
                  <a:pt x="537" y="967"/>
                </a:lnTo>
                <a:lnTo>
                  <a:pt x="545" y="958"/>
                </a:lnTo>
                <a:lnTo>
                  <a:pt x="554" y="952"/>
                </a:lnTo>
                <a:lnTo>
                  <a:pt x="558" y="940"/>
                </a:lnTo>
                <a:lnTo>
                  <a:pt x="566" y="936"/>
                </a:lnTo>
                <a:lnTo>
                  <a:pt x="573" y="934"/>
                </a:lnTo>
                <a:lnTo>
                  <a:pt x="579" y="930"/>
                </a:lnTo>
                <a:lnTo>
                  <a:pt x="587" y="919"/>
                </a:lnTo>
                <a:lnTo>
                  <a:pt x="582" y="910"/>
                </a:lnTo>
                <a:lnTo>
                  <a:pt x="591" y="900"/>
                </a:lnTo>
                <a:lnTo>
                  <a:pt x="593" y="883"/>
                </a:lnTo>
                <a:lnTo>
                  <a:pt x="591" y="865"/>
                </a:lnTo>
                <a:lnTo>
                  <a:pt x="594" y="852"/>
                </a:lnTo>
                <a:lnTo>
                  <a:pt x="593" y="835"/>
                </a:lnTo>
                <a:lnTo>
                  <a:pt x="585" y="823"/>
                </a:lnTo>
                <a:lnTo>
                  <a:pt x="578" y="811"/>
                </a:lnTo>
                <a:lnTo>
                  <a:pt x="572" y="798"/>
                </a:lnTo>
                <a:lnTo>
                  <a:pt x="563" y="784"/>
                </a:lnTo>
                <a:lnTo>
                  <a:pt x="551" y="777"/>
                </a:lnTo>
                <a:lnTo>
                  <a:pt x="540" y="768"/>
                </a:lnTo>
                <a:lnTo>
                  <a:pt x="531" y="759"/>
                </a:lnTo>
                <a:lnTo>
                  <a:pt x="516" y="765"/>
                </a:lnTo>
                <a:lnTo>
                  <a:pt x="506" y="757"/>
                </a:lnTo>
                <a:lnTo>
                  <a:pt x="492" y="753"/>
                </a:lnTo>
                <a:lnTo>
                  <a:pt x="485" y="741"/>
                </a:lnTo>
                <a:lnTo>
                  <a:pt x="476" y="733"/>
                </a:lnTo>
                <a:lnTo>
                  <a:pt x="462" y="727"/>
                </a:lnTo>
                <a:lnTo>
                  <a:pt x="447" y="723"/>
                </a:lnTo>
                <a:lnTo>
                  <a:pt x="434" y="724"/>
                </a:lnTo>
                <a:lnTo>
                  <a:pt x="419" y="715"/>
                </a:lnTo>
                <a:lnTo>
                  <a:pt x="405" y="711"/>
                </a:lnTo>
                <a:lnTo>
                  <a:pt x="392" y="703"/>
                </a:lnTo>
                <a:lnTo>
                  <a:pt x="381" y="694"/>
                </a:lnTo>
                <a:lnTo>
                  <a:pt x="374" y="685"/>
                </a:lnTo>
                <a:lnTo>
                  <a:pt x="366" y="691"/>
                </a:lnTo>
                <a:lnTo>
                  <a:pt x="363" y="681"/>
                </a:lnTo>
                <a:lnTo>
                  <a:pt x="347" y="679"/>
                </a:lnTo>
                <a:lnTo>
                  <a:pt x="333" y="667"/>
                </a:lnTo>
                <a:lnTo>
                  <a:pt x="311" y="667"/>
                </a:lnTo>
                <a:lnTo>
                  <a:pt x="296" y="681"/>
                </a:lnTo>
                <a:lnTo>
                  <a:pt x="288" y="672"/>
                </a:lnTo>
                <a:lnTo>
                  <a:pt x="273" y="690"/>
                </a:lnTo>
                <a:lnTo>
                  <a:pt x="258" y="678"/>
                </a:lnTo>
                <a:lnTo>
                  <a:pt x="251" y="688"/>
                </a:lnTo>
                <a:lnTo>
                  <a:pt x="242" y="679"/>
                </a:lnTo>
                <a:lnTo>
                  <a:pt x="228" y="676"/>
                </a:lnTo>
                <a:lnTo>
                  <a:pt x="215" y="666"/>
                </a:lnTo>
                <a:lnTo>
                  <a:pt x="207" y="646"/>
                </a:lnTo>
                <a:lnTo>
                  <a:pt x="195" y="645"/>
                </a:lnTo>
                <a:lnTo>
                  <a:pt x="191" y="631"/>
                </a:lnTo>
                <a:lnTo>
                  <a:pt x="185" y="619"/>
                </a:lnTo>
                <a:lnTo>
                  <a:pt x="177" y="615"/>
                </a:lnTo>
                <a:lnTo>
                  <a:pt x="176" y="603"/>
                </a:lnTo>
                <a:lnTo>
                  <a:pt x="174" y="591"/>
                </a:lnTo>
                <a:lnTo>
                  <a:pt x="164" y="588"/>
                </a:lnTo>
                <a:lnTo>
                  <a:pt x="167" y="574"/>
                </a:lnTo>
                <a:lnTo>
                  <a:pt x="155" y="568"/>
                </a:lnTo>
                <a:lnTo>
                  <a:pt x="158" y="550"/>
                </a:lnTo>
                <a:lnTo>
                  <a:pt x="147" y="552"/>
                </a:lnTo>
                <a:lnTo>
                  <a:pt x="143" y="541"/>
                </a:lnTo>
                <a:lnTo>
                  <a:pt x="152" y="528"/>
                </a:lnTo>
                <a:lnTo>
                  <a:pt x="141" y="528"/>
                </a:lnTo>
                <a:lnTo>
                  <a:pt x="143" y="516"/>
                </a:lnTo>
                <a:lnTo>
                  <a:pt x="132" y="507"/>
                </a:lnTo>
                <a:lnTo>
                  <a:pt x="122" y="508"/>
                </a:lnTo>
                <a:lnTo>
                  <a:pt x="120" y="496"/>
                </a:lnTo>
                <a:lnTo>
                  <a:pt x="113" y="486"/>
                </a:lnTo>
                <a:lnTo>
                  <a:pt x="107" y="474"/>
                </a:lnTo>
                <a:lnTo>
                  <a:pt x="99" y="463"/>
                </a:lnTo>
                <a:lnTo>
                  <a:pt x="95" y="454"/>
                </a:lnTo>
                <a:lnTo>
                  <a:pt x="87" y="448"/>
                </a:lnTo>
                <a:lnTo>
                  <a:pt x="83" y="439"/>
                </a:lnTo>
                <a:lnTo>
                  <a:pt x="68" y="444"/>
                </a:lnTo>
                <a:lnTo>
                  <a:pt x="57" y="433"/>
                </a:lnTo>
                <a:lnTo>
                  <a:pt x="57" y="426"/>
                </a:lnTo>
                <a:lnTo>
                  <a:pt x="56" y="415"/>
                </a:lnTo>
                <a:lnTo>
                  <a:pt x="47" y="408"/>
                </a:lnTo>
                <a:lnTo>
                  <a:pt x="39" y="405"/>
                </a:lnTo>
                <a:lnTo>
                  <a:pt x="42" y="393"/>
                </a:lnTo>
                <a:lnTo>
                  <a:pt x="36" y="381"/>
                </a:lnTo>
                <a:lnTo>
                  <a:pt x="32" y="369"/>
                </a:lnTo>
                <a:lnTo>
                  <a:pt x="21" y="361"/>
                </a:lnTo>
                <a:lnTo>
                  <a:pt x="15" y="357"/>
                </a:lnTo>
                <a:lnTo>
                  <a:pt x="14" y="349"/>
                </a:lnTo>
                <a:lnTo>
                  <a:pt x="6" y="346"/>
                </a:lnTo>
                <a:lnTo>
                  <a:pt x="0" y="327"/>
                </a:lnTo>
                <a:lnTo>
                  <a:pt x="11" y="310"/>
                </a:lnTo>
                <a:lnTo>
                  <a:pt x="20" y="310"/>
                </a:lnTo>
                <a:lnTo>
                  <a:pt x="30" y="306"/>
                </a:lnTo>
                <a:lnTo>
                  <a:pt x="38" y="313"/>
                </a:lnTo>
                <a:lnTo>
                  <a:pt x="50" y="315"/>
                </a:lnTo>
                <a:lnTo>
                  <a:pt x="66" y="315"/>
                </a:lnTo>
                <a:lnTo>
                  <a:pt x="74" y="307"/>
                </a:lnTo>
                <a:lnTo>
                  <a:pt x="80" y="313"/>
                </a:lnTo>
                <a:lnTo>
                  <a:pt x="81" y="333"/>
                </a:lnTo>
                <a:lnTo>
                  <a:pt x="99" y="339"/>
                </a:lnTo>
                <a:lnTo>
                  <a:pt x="101" y="352"/>
                </a:lnTo>
                <a:lnTo>
                  <a:pt x="108" y="358"/>
                </a:lnTo>
                <a:lnTo>
                  <a:pt x="123" y="367"/>
                </a:lnTo>
                <a:lnTo>
                  <a:pt x="122" y="337"/>
                </a:lnTo>
                <a:lnTo>
                  <a:pt x="129" y="327"/>
                </a:lnTo>
                <a:lnTo>
                  <a:pt x="141" y="321"/>
                </a:lnTo>
                <a:lnTo>
                  <a:pt x="150" y="319"/>
                </a:lnTo>
                <a:lnTo>
                  <a:pt x="161" y="316"/>
                </a:lnTo>
                <a:lnTo>
                  <a:pt x="161" y="301"/>
                </a:lnTo>
                <a:lnTo>
                  <a:pt x="170" y="292"/>
                </a:lnTo>
                <a:lnTo>
                  <a:pt x="180" y="286"/>
                </a:lnTo>
                <a:lnTo>
                  <a:pt x="197" y="291"/>
                </a:lnTo>
                <a:lnTo>
                  <a:pt x="194" y="279"/>
                </a:lnTo>
                <a:lnTo>
                  <a:pt x="182" y="271"/>
                </a:lnTo>
                <a:lnTo>
                  <a:pt x="177" y="261"/>
                </a:lnTo>
                <a:lnTo>
                  <a:pt x="185" y="256"/>
                </a:lnTo>
                <a:lnTo>
                  <a:pt x="180" y="244"/>
                </a:lnTo>
                <a:lnTo>
                  <a:pt x="171" y="243"/>
                </a:lnTo>
                <a:lnTo>
                  <a:pt x="170" y="231"/>
                </a:lnTo>
                <a:lnTo>
                  <a:pt x="165" y="217"/>
                </a:lnTo>
                <a:lnTo>
                  <a:pt x="164" y="202"/>
                </a:lnTo>
                <a:lnTo>
                  <a:pt x="156" y="193"/>
                </a:lnTo>
                <a:lnTo>
                  <a:pt x="146" y="195"/>
                </a:lnTo>
                <a:lnTo>
                  <a:pt x="138" y="186"/>
                </a:lnTo>
                <a:lnTo>
                  <a:pt x="128" y="178"/>
                </a:lnTo>
                <a:lnTo>
                  <a:pt x="129" y="165"/>
                </a:lnTo>
                <a:lnTo>
                  <a:pt x="117" y="144"/>
                </a:lnTo>
                <a:lnTo>
                  <a:pt x="119" y="126"/>
                </a:lnTo>
                <a:lnTo>
                  <a:pt x="128" y="115"/>
                </a:lnTo>
                <a:lnTo>
                  <a:pt x="135" y="108"/>
                </a:lnTo>
                <a:lnTo>
                  <a:pt x="144" y="100"/>
                </a:lnTo>
                <a:lnTo>
                  <a:pt x="156" y="93"/>
                </a:lnTo>
                <a:lnTo>
                  <a:pt x="164" y="87"/>
                </a:lnTo>
                <a:lnTo>
                  <a:pt x="159" y="69"/>
                </a:lnTo>
                <a:lnTo>
                  <a:pt x="168" y="61"/>
                </a:lnTo>
                <a:lnTo>
                  <a:pt x="177" y="55"/>
                </a:lnTo>
                <a:lnTo>
                  <a:pt x="192" y="39"/>
                </a:lnTo>
                <a:close/>
              </a:path>
            </a:pathLst>
          </a:custGeom>
          <a:solidFill>
            <a:schemeClr val="accent3">
              <a:lumMod val="20000"/>
              <a:lumOff val="80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94" name="Madre de Dios1">
            <a:extLst>
              <a:ext uri="{FF2B5EF4-FFF2-40B4-BE49-F238E27FC236}">
                <a16:creationId xmlns:a16="http://schemas.microsoft.com/office/drawing/2014/main" id="{A5D7E386-A905-44B5-8D1C-FE8D0E1CB9EA}"/>
              </a:ext>
            </a:extLst>
          </p:cNvPr>
          <p:cNvSpPr>
            <a:spLocks/>
          </p:cNvSpPr>
          <p:nvPr/>
        </p:nvSpPr>
        <p:spPr bwMode="auto">
          <a:xfrm>
            <a:off x="10810141" y="3831480"/>
            <a:ext cx="1282885" cy="1084021"/>
          </a:xfrm>
          <a:custGeom>
            <a:avLst/>
            <a:gdLst>
              <a:gd name="T0" fmla="*/ 2147483647 w 1157"/>
              <a:gd name="T1" fmla="*/ 2147483647 h 1074"/>
              <a:gd name="T2" fmla="*/ 2147483647 w 1157"/>
              <a:gd name="T3" fmla="*/ 2147483647 h 1074"/>
              <a:gd name="T4" fmla="*/ 2147483647 w 1157"/>
              <a:gd name="T5" fmla="*/ 2147483647 h 1074"/>
              <a:gd name="T6" fmla="*/ 2147483647 w 1157"/>
              <a:gd name="T7" fmla="*/ 2147483647 h 1074"/>
              <a:gd name="T8" fmla="*/ 2147483647 w 1157"/>
              <a:gd name="T9" fmla="*/ 2147483647 h 1074"/>
              <a:gd name="T10" fmla="*/ 2147483647 w 1157"/>
              <a:gd name="T11" fmla="*/ 2147483647 h 1074"/>
              <a:gd name="T12" fmla="*/ 2147483647 w 1157"/>
              <a:gd name="T13" fmla="*/ 2147483647 h 1074"/>
              <a:gd name="T14" fmla="*/ 2147483647 w 1157"/>
              <a:gd name="T15" fmla="*/ 2147483647 h 1074"/>
              <a:gd name="T16" fmla="*/ 2147483647 w 1157"/>
              <a:gd name="T17" fmla="*/ 2147483647 h 1074"/>
              <a:gd name="T18" fmla="*/ 2147483647 w 1157"/>
              <a:gd name="T19" fmla="*/ 2147483647 h 1074"/>
              <a:gd name="T20" fmla="*/ 2147483647 w 1157"/>
              <a:gd name="T21" fmla="*/ 2147483647 h 1074"/>
              <a:gd name="T22" fmla="*/ 2147483647 w 1157"/>
              <a:gd name="T23" fmla="*/ 2147483647 h 1074"/>
              <a:gd name="T24" fmla="*/ 2147483647 w 1157"/>
              <a:gd name="T25" fmla="*/ 2147483647 h 1074"/>
              <a:gd name="T26" fmla="*/ 2147483647 w 1157"/>
              <a:gd name="T27" fmla="*/ 2147483647 h 1074"/>
              <a:gd name="T28" fmla="*/ 2147483647 w 1157"/>
              <a:gd name="T29" fmla="*/ 2147483647 h 1074"/>
              <a:gd name="T30" fmla="*/ 2147483647 w 1157"/>
              <a:gd name="T31" fmla="*/ 2147483647 h 1074"/>
              <a:gd name="T32" fmla="*/ 2147483647 w 1157"/>
              <a:gd name="T33" fmla="*/ 2147483647 h 1074"/>
              <a:gd name="T34" fmla="*/ 2147483647 w 1157"/>
              <a:gd name="T35" fmla="*/ 2147483647 h 1074"/>
              <a:gd name="T36" fmla="*/ 2147483647 w 1157"/>
              <a:gd name="T37" fmla="*/ 2147483647 h 1074"/>
              <a:gd name="T38" fmla="*/ 2147483647 w 1157"/>
              <a:gd name="T39" fmla="*/ 2147483647 h 1074"/>
              <a:gd name="T40" fmla="*/ 2147483647 w 1157"/>
              <a:gd name="T41" fmla="*/ 2147483647 h 1074"/>
              <a:gd name="T42" fmla="*/ 2147483647 w 1157"/>
              <a:gd name="T43" fmla="*/ 2147483647 h 1074"/>
              <a:gd name="T44" fmla="*/ 2147483647 w 1157"/>
              <a:gd name="T45" fmla="*/ 2147483647 h 1074"/>
              <a:gd name="T46" fmla="*/ 2147483647 w 1157"/>
              <a:gd name="T47" fmla="*/ 2147483647 h 1074"/>
              <a:gd name="T48" fmla="*/ 2147483647 w 1157"/>
              <a:gd name="T49" fmla="*/ 2147483647 h 1074"/>
              <a:gd name="T50" fmla="*/ 2147483647 w 1157"/>
              <a:gd name="T51" fmla="*/ 2147483647 h 1074"/>
              <a:gd name="T52" fmla="*/ 2147483647 w 1157"/>
              <a:gd name="T53" fmla="*/ 2147483647 h 1074"/>
              <a:gd name="T54" fmla="*/ 2147483647 w 1157"/>
              <a:gd name="T55" fmla="*/ 2147483647 h 1074"/>
              <a:gd name="T56" fmla="*/ 2147483647 w 1157"/>
              <a:gd name="T57" fmla="*/ 2147483647 h 1074"/>
              <a:gd name="T58" fmla="*/ 2147483647 w 1157"/>
              <a:gd name="T59" fmla="*/ 2147483647 h 1074"/>
              <a:gd name="T60" fmla="*/ 2147483647 w 1157"/>
              <a:gd name="T61" fmla="*/ 2147483647 h 1074"/>
              <a:gd name="T62" fmla="*/ 2147483647 w 1157"/>
              <a:gd name="T63" fmla="*/ 2147483647 h 1074"/>
              <a:gd name="T64" fmla="*/ 0 w 1157"/>
              <a:gd name="T65" fmla="*/ 2147483647 h 1074"/>
              <a:gd name="T66" fmla="*/ 2147483647 w 1157"/>
              <a:gd name="T67" fmla="*/ 2147483647 h 1074"/>
              <a:gd name="T68" fmla="*/ 2147483647 w 1157"/>
              <a:gd name="T69" fmla="*/ 2147483647 h 1074"/>
              <a:gd name="T70" fmla="*/ 2147483647 w 1157"/>
              <a:gd name="T71" fmla="*/ 2147483647 h 1074"/>
              <a:gd name="T72" fmla="*/ 2147483647 w 1157"/>
              <a:gd name="T73" fmla="*/ 2147483647 h 1074"/>
              <a:gd name="T74" fmla="*/ 2147483647 w 1157"/>
              <a:gd name="T75" fmla="*/ 2147483647 h 1074"/>
              <a:gd name="T76" fmla="*/ 2147483647 w 1157"/>
              <a:gd name="T77" fmla="*/ 2147483647 h 1074"/>
              <a:gd name="T78" fmla="*/ 2147483647 w 1157"/>
              <a:gd name="T79" fmla="*/ 2147483647 h 1074"/>
              <a:gd name="T80" fmla="*/ 2147483647 w 1157"/>
              <a:gd name="T81" fmla="*/ 2147483647 h 1074"/>
              <a:gd name="T82" fmla="*/ 2147483647 w 1157"/>
              <a:gd name="T83" fmla="*/ 2147483647 h 1074"/>
              <a:gd name="T84" fmla="*/ 2147483647 w 1157"/>
              <a:gd name="T85" fmla="*/ 2147483647 h 1074"/>
              <a:gd name="T86" fmla="*/ 2147483647 w 1157"/>
              <a:gd name="T87" fmla="*/ 2147483647 h 1074"/>
              <a:gd name="T88" fmla="*/ 2147483647 w 1157"/>
              <a:gd name="T89" fmla="*/ 2147483647 h 1074"/>
              <a:gd name="T90" fmla="*/ 2147483647 w 1157"/>
              <a:gd name="T91" fmla="*/ 2147483647 h 1074"/>
              <a:gd name="T92" fmla="*/ 2147483647 w 1157"/>
              <a:gd name="T93" fmla="*/ 2147483647 h 1074"/>
              <a:gd name="T94" fmla="*/ 2147483647 w 1157"/>
              <a:gd name="T95" fmla="*/ 2147483647 h 10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7"/>
              <a:gd name="T145" fmla="*/ 0 h 1074"/>
              <a:gd name="T146" fmla="*/ 1157 w 1157"/>
              <a:gd name="T147" fmla="*/ 1074 h 10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7" h="1074">
                <a:moveTo>
                  <a:pt x="551" y="0"/>
                </a:moveTo>
                <a:lnTo>
                  <a:pt x="551" y="350"/>
                </a:lnTo>
                <a:lnTo>
                  <a:pt x="561" y="338"/>
                </a:lnTo>
                <a:lnTo>
                  <a:pt x="573" y="330"/>
                </a:lnTo>
                <a:lnTo>
                  <a:pt x="585" y="330"/>
                </a:lnTo>
                <a:lnTo>
                  <a:pt x="593" y="337"/>
                </a:lnTo>
                <a:lnTo>
                  <a:pt x="602" y="342"/>
                </a:lnTo>
                <a:lnTo>
                  <a:pt x="608" y="357"/>
                </a:lnTo>
                <a:lnTo>
                  <a:pt x="620" y="363"/>
                </a:lnTo>
                <a:lnTo>
                  <a:pt x="633" y="366"/>
                </a:lnTo>
                <a:lnTo>
                  <a:pt x="648" y="372"/>
                </a:lnTo>
                <a:lnTo>
                  <a:pt x="662" y="366"/>
                </a:lnTo>
                <a:lnTo>
                  <a:pt x="690" y="365"/>
                </a:lnTo>
                <a:lnTo>
                  <a:pt x="707" y="353"/>
                </a:lnTo>
                <a:lnTo>
                  <a:pt x="722" y="345"/>
                </a:lnTo>
                <a:lnTo>
                  <a:pt x="734" y="342"/>
                </a:lnTo>
                <a:lnTo>
                  <a:pt x="749" y="332"/>
                </a:lnTo>
                <a:lnTo>
                  <a:pt x="759" y="326"/>
                </a:lnTo>
                <a:lnTo>
                  <a:pt x="779" y="324"/>
                </a:lnTo>
                <a:lnTo>
                  <a:pt x="797" y="327"/>
                </a:lnTo>
                <a:lnTo>
                  <a:pt x="812" y="329"/>
                </a:lnTo>
                <a:lnTo>
                  <a:pt x="824" y="333"/>
                </a:lnTo>
                <a:lnTo>
                  <a:pt x="825" y="344"/>
                </a:lnTo>
                <a:lnTo>
                  <a:pt x="836" y="338"/>
                </a:lnTo>
                <a:lnTo>
                  <a:pt x="849" y="336"/>
                </a:lnTo>
                <a:lnTo>
                  <a:pt x="863" y="335"/>
                </a:lnTo>
                <a:lnTo>
                  <a:pt x="875" y="332"/>
                </a:lnTo>
                <a:lnTo>
                  <a:pt x="1047" y="600"/>
                </a:lnTo>
                <a:lnTo>
                  <a:pt x="1106" y="716"/>
                </a:lnTo>
                <a:lnTo>
                  <a:pt x="1157" y="810"/>
                </a:lnTo>
                <a:lnTo>
                  <a:pt x="1152" y="822"/>
                </a:lnTo>
                <a:lnTo>
                  <a:pt x="1145" y="836"/>
                </a:lnTo>
                <a:lnTo>
                  <a:pt x="1134" y="845"/>
                </a:lnTo>
                <a:lnTo>
                  <a:pt x="1131" y="857"/>
                </a:lnTo>
                <a:lnTo>
                  <a:pt x="1140" y="864"/>
                </a:lnTo>
                <a:lnTo>
                  <a:pt x="1131" y="875"/>
                </a:lnTo>
                <a:lnTo>
                  <a:pt x="1122" y="881"/>
                </a:lnTo>
                <a:lnTo>
                  <a:pt x="1115" y="890"/>
                </a:lnTo>
                <a:lnTo>
                  <a:pt x="1106" y="903"/>
                </a:lnTo>
                <a:lnTo>
                  <a:pt x="1098" y="918"/>
                </a:lnTo>
                <a:lnTo>
                  <a:pt x="1091" y="927"/>
                </a:lnTo>
                <a:lnTo>
                  <a:pt x="1092" y="959"/>
                </a:lnTo>
                <a:lnTo>
                  <a:pt x="861" y="1074"/>
                </a:lnTo>
                <a:lnTo>
                  <a:pt x="620" y="996"/>
                </a:lnTo>
                <a:lnTo>
                  <a:pt x="623" y="1014"/>
                </a:lnTo>
                <a:lnTo>
                  <a:pt x="605" y="1011"/>
                </a:lnTo>
                <a:lnTo>
                  <a:pt x="594" y="1004"/>
                </a:lnTo>
                <a:lnTo>
                  <a:pt x="578" y="1004"/>
                </a:lnTo>
                <a:lnTo>
                  <a:pt x="567" y="995"/>
                </a:lnTo>
                <a:lnTo>
                  <a:pt x="551" y="989"/>
                </a:lnTo>
                <a:lnTo>
                  <a:pt x="540" y="984"/>
                </a:lnTo>
                <a:lnTo>
                  <a:pt x="530" y="989"/>
                </a:lnTo>
                <a:lnTo>
                  <a:pt x="518" y="990"/>
                </a:lnTo>
                <a:lnTo>
                  <a:pt x="504" y="989"/>
                </a:lnTo>
                <a:lnTo>
                  <a:pt x="494" y="980"/>
                </a:lnTo>
                <a:lnTo>
                  <a:pt x="482" y="981"/>
                </a:lnTo>
                <a:lnTo>
                  <a:pt x="471" y="983"/>
                </a:lnTo>
                <a:lnTo>
                  <a:pt x="468" y="992"/>
                </a:lnTo>
                <a:lnTo>
                  <a:pt x="458" y="999"/>
                </a:lnTo>
                <a:lnTo>
                  <a:pt x="447" y="1010"/>
                </a:lnTo>
                <a:lnTo>
                  <a:pt x="440" y="1013"/>
                </a:lnTo>
                <a:lnTo>
                  <a:pt x="441" y="1023"/>
                </a:lnTo>
                <a:lnTo>
                  <a:pt x="437" y="1034"/>
                </a:lnTo>
                <a:lnTo>
                  <a:pt x="425" y="1037"/>
                </a:lnTo>
                <a:lnTo>
                  <a:pt x="416" y="1035"/>
                </a:lnTo>
                <a:lnTo>
                  <a:pt x="405" y="1031"/>
                </a:lnTo>
                <a:lnTo>
                  <a:pt x="396" y="1022"/>
                </a:lnTo>
                <a:lnTo>
                  <a:pt x="395" y="1008"/>
                </a:lnTo>
                <a:lnTo>
                  <a:pt x="392" y="995"/>
                </a:lnTo>
                <a:lnTo>
                  <a:pt x="386" y="987"/>
                </a:lnTo>
                <a:lnTo>
                  <a:pt x="390" y="981"/>
                </a:lnTo>
                <a:lnTo>
                  <a:pt x="389" y="971"/>
                </a:lnTo>
                <a:lnTo>
                  <a:pt x="381" y="960"/>
                </a:lnTo>
                <a:lnTo>
                  <a:pt x="384" y="947"/>
                </a:lnTo>
                <a:lnTo>
                  <a:pt x="368" y="950"/>
                </a:lnTo>
                <a:lnTo>
                  <a:pt x="356" y="947"/>
                </a:lnTo>
                <a:lnTo>
                  <a:pt x="344" y="938"/>
                </a:lnTo>
                <a:lnTo>
                  <a:pt x="330" y="923"/>
                </a:lnTo>
                <a:lnTo>
                  <a:pt x="321" y="929"/>
                </a:lnTo>
                <a:lnTo>
                  <a:pt x="306" y="923"/>
                </a:lnTo>
                <a:lnTo>
                  <a:pt x="302" y="911"/>
                </a:lnTo>
                <a:lnTo>
                  <a:pt x="291" y="899"/>
                </a:lnTo>
                <a:lnTo>
                  <a:pt x="284" y="893"/>
                </a:lnTo>
                <a:lnTo>
                  <a:pt x="284" y="882"/>
                </a:lnTo>
                <a:lnTo>
                  <a:pt x="273" y="876"/>
                </a:lnTo>
                <a:lnTo>
                  <a:pt x="267" y="867"/>
                </a:lnTo>
                <a:lnTo>
                  <a:pt x="255" y="866"/>
                </a:lnTo>
                <a:lnTo>
                  <a:pt x="243" y="869"/>
                </a:lnTo>
                <a:lnTo>
                  <a:pt x="233" y="875"/>
                </a:lnTo>
                <a:lnTo>
                  <a:pt x="222" y="878"/>
                </a:lnTo>
                <a:lnTo>
                  <a:pt x="215" y="888"/>
                </a:lnTo>
                <a:lnTo>
                  <a:pt x="204" y="891"/>
                </a:lnTo>
                <a:lnTo>
                  <a:pt x="200" y="882"/>
                </a:lnTo>
                <a:lnTo>
                  <a:pt x="186" y="875"/>
                </a:lnTo>
                <a:lnTo>
                  <a:pt x="171" y="875"/>
                </a:lnTo>
                <a:lnTo>
                  <a:pt x="159" y="873"/>
                </a:lnTo>
                <a:lnTo>
                  <a:pt x="153" y="861"/>
                </a:lnTo>
                <a:lnTo>
                  <a:pt x="140" y="860"/>
                </a:lnTo>
                <a:lnTo>
                  <a:pt x="141" y="851"/>
                </a:lnTo>
                <a:lnTo>
                  <a:pt x="140" y="840"/>
                </a:lnTo>
                <a:lnTo>
                  <a:pt x="134" y="828"/>
                </a:lnTo>
                <a:lnTo>
                  <a:pt x="129" y="819"/>
                </a:lnTo>
                <a:lnTo>
                  <a:pt x="120" y="813"/>
                </a:lnTo>
                <a:lnTo>
                  <a:pt x="110" y="807"/>
                </a:lnTo>
                <a:lnTo>
                  <a:pt x="113" y="792"/>
                </a:lnTo>
                <a:lnTo>
                  <a:pt x="119" y="780"/>
                </a:lnTo>
                <a:lnTo>
                  <a:pt x="131" y="774"/>
                </a:lnTo>
                <a:lnTo>
                  <a:pt x="140" y="770"/>
                </a:lnTo>
                <a:lnTo>
                  <a:pt x="141" y="758"/>
                </a:lnTo>
                <a:lnTo>
                  <a:pt x="152" y="750"/>
                </a:lnTo>
                <a:lnTo>
                  <a:pt x="137" y="747"/>
                </a:lnTo>
                <a:lnTo>
                  <a:pt x="126" y="740"/>
                </a:lnTo>
                <a:lnTo>
                  <a:pt x="117" y="732"/>
                </a:lnTo>
                <a:lnTo>
                  <a:pt x="107" y="726"/>
                </a:lnTo>
                <a:lnTo>
                  <a:pt x="98" y="723"/>
                </a:lnTo>
                <a:lnTo>
                  <a:pt x="104" y="711"/>
                </a:lnTo>
                <a:lnTo>
                  <a:pt x="105" y="701"/>
                </a:lnTo>
                <a:lnTo>
                  <a:pt x="104" y="690"/>
                </a:lnTo>
                <a:lnTo>
                  <a:pt x="102" y="678"/>
                </a:lnTo>
                <a:lnTo>
                  <a:pt x="89" y="671"/>
                </a:lnTo>
                <a:lnTo>
                  <a:pt x="74" y="669"/>
                </a:lnTo>
                <a:lnTo>
                  <a:pt x="59" y="669"/>
                </a:lnTo>
                <a:lnTo>
                  <a:pt x="47" y="668"/>
                </a:lnTo>
                <a:lnTo>
                  <a:pt x="51" y="653"/>
                </a:lnTo>
                <a:lnTo>
                  <a:pt x="39" y="647"/>
                </a:lnTo>
                <a:lnTo>
                  <a:pt x="29" y="638"/>
                </a:lnTo>
                <a:lnTo>
                  <a:pt x="27" y="623"/>
                </a:lnTo>
                <a:lnTo>
                  <a:pt x="29" y="608"/>
                </a:lnTo>
                <a:lnTo>
                  <a:pt x="18" y="606"/>
                </a:lnTo>
                <a:lnTo>
                  <a:pt x="12" y="597"/>
                </a:lnTo>
                <a:lnTo>
                  <a:pt x="15" y="582"/>
                </a:lnTo>
                <a:lnTo>
                  <a:pt x="0" y="573"/>
                </a:lnTo>
                <a:lnTo>
                  <a:pt x="5" y="561"/>
                </a:lnTo>
                <a:lnTo>
                  <a:pt x="8" y="555"/>
                </a:lnTo>
                <a:lnTo>
                  <a:pt x="14" y="548"/>
                </a:lnTo>
                <a:lnTo>
                  <a:pt x="24" y="537"/>
                </a:lnTo>
                <a:lnTo>
                  <a:pt x="36" y="527"/>
                </a:lnTo>
                <a:lnTo>
                  <a:pt x="35" y="515"/>
                </a:lnTo>
                <a:lnTo>
                  <a:pt x="36" y="500"/>
                </a:lnTo>
                <a:lnTo>
                  <a:pt x="45" y="494"/>
                </a:lnTo>
                <a:lnTo>
                  <a:pt x="42" y="485"/>
                </a:lnTo>
                <a:lnTo>
                  <a:pt x="50" y="470"/>
                </a:lnTo>
                <a:lnTo>
                  <a:pt x="62" y="462"/>
                </a:lnTo>
                <a:lnTo>
                  <a:pt x="62" y="449"/>
                </a:lnTo>
                <a:lnTo>
                  <a:pt x="56" y="440"/>
                </a:lnTo>
                <a:lnTo>
                  <a:pt x="65" y="437"/>
                </a:lnTo>
                <a:lnTo>
                  <a:pt x="69" y="428"/>
                </a:lnTo>
                <a:lnTo>
                  <a:pt x="72" y="420"/>
                </a:lnTo>
                <a:lnTo>
                  <a:pt x="66" y="414"/>
                </a:lnTo>
                <a:lnTo>
                  <a:pt x="74" y="408"/>
                </a:lnTo>
                <a:lnTo>
                  <a:pt x="75" y="396"/>
                </a:lnTo>
                <a:lnTo>
                  <a:pt x="86" y="390"/>
                </a:lnTo>
                <a:lnTo>
                  <a:pt x="95" y="386"/>
                </a:lnTo>
                <a:lnTo>
                  <a:pt x="84" y="377"/>
                </a:lnTo>
                <a:lnTo>
                  <a:pt x="75" y="372"/>
                </a:lnTo>
                <a:lnTo>
                  <a:pt x="75" y="362"/>
                </a:lnTo>
                <a:lnTo>
                  <a:pt x="75" y="345"/>
                </a:lnTo>
                <a:lnTo>
                  <a:pt x="87" y="347"/>
                </a:lnTo>
                <a:lnTo>
                  <a:pt x="99" y="351"/>
                </a:lnTo>
                <a:lnTo>
                  <a:pt x="110" y="344"/>
                </a:lnTo>
                <a:lnTo>
                  <a:pt x="122" y="345"/>
                </a:lnTo>
                <a:lnTo>
                  <a:pt x="128" y="336"/>
                </a:lnTo>
                <a:lnTo>
                  <a:pt x="138" y="330"/>
                </a:lnTo>
                <a:lnTo>
                  <a:pt x="156" y="335"/>
                </a:lnTo>
                <a:lnTo>
                  <a:pt x="173" y="335"/>
                </a:lnTo>
                <a:lnTo>
                  <a:pt x="185" y="345"/>
                </a:lnTo>
                <a:lnTo>
                  <a:pt x="197" y="348"/>
                </a:lnTo>
                <a:lnTo>
                  <a:pt x="224" y="345"/>
                </a:lnTo>
                <a:lnTo>
                  <a:pt x="237" y="339"/>
                </a:lnTo>
                <a:lnTo>
                  <a:pt x="246" y="345"/>
                </a:lnTo>
                <a:lnTo>
                  <a:pt x="267" y="344"/>
                </a:lnTo>
                <a:lnTo>
                  <a:pt x="275" y="339"/>
                </a:lnTo>
                <a:lnTo>
                  <a:pt x="293" y="342"/>
                </a:lnTo>
                <a:lnTo>
                  <a:pt x="308" y="339"/>
                </a:lnTo>
                <a:lnTo>
                  <a:pt x="327" y="338"/>
                </a:lnTo>
                <a:lnTo>
                  <a:pt x="344" y="324"/>
                </a:lnTo>
                <a:lnTo>
                  <a:pt x="353" y="308"/>
                </a:lnTo>
                <a:lnTo>
                  <a:pt x="363" y="291"/>
                </a:lnTo>
                <a:lnTo>
                  <a:pt x="362" y="261"/>
                </a:lnTo>
                <a:lnTo>
                  <a:pt x="369" y="243"/>
                </a:lnTo>
                <a:lnTo>
                  <a:pt x="387" y="221"/>
                </a:lnTo>
                <a:lnTo>
                  <a:pt x="405" y="201"/>
                </a:lnTo>
                <a:lnTo>
                  <a:pt x="429" y="183"/>
                </a:lnTo>
                <a:lnTo>
                  <a:pt x="455" y="164"/>
                </a:lnTo>
                <a:lnTo>
                  <a:pt x="471" y="149"/>
                </a:lnTo>
                <a:lnTo>
                  <a:pt x="483" y="120"/>
                </a:lnTo>
                <a:lnTo>
                  <a:pt x="483" y="96"/>
                </a:lnTo>
                <a:lnTo>
                  <a:pt x="486" y="77"/>
                </a:lnTo>
                <a:lnTo>
                  <a:pt x="503" y="60"/>
                </a:lnTo>
                <a:lnTo>
                  <a:pt x="521" y="41"/>
                </a:lnTo>
                <a:lnTo>
                  <a:pt x="540" y="27"/>
                </a:lnTo>
                <a:lnTo>
                  <a:pt x="540" y="15"/>
                </a:lnTo>
                <a:lnTo>
                  <a:pt x="551" y="0"/>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95" name="Ucayali1">
            <a:extLst>
              <a:ext uri="{FF2B5EF4-FFF2-40B4-BE49-F238E27FC236}">
                <a16:creationId xmlns:a16="http://schemas.microsoft.com/office/drawing/2014/main" id="{C701DFA6-D46D-42BF-89C3-410360291574}"/>
              </a:ext>
            </a:extLst>
          </p:cNvPr>
          <p:cNvSpPr>
            <a:spLocks/>
          </p:cNvSpPr>
          <p:nvPr/>
        </p:nvSpPr>
        <p:spPr bwMode="auto">
          <a:xfrm>
            <a:off x="9611523" y="3029061"/>
            <a:ext cx="1858354" cy="1289924"/>
          </a:xfrm>
          <a:custGeom>
            <a:avLst/>
            <a:gdLst>
              <a:gd name="T0" fmla="*/ 2147483647 w 1676"/>
              <a:gd name="T1" fmla="*/ 2147483647 h 1278"/>
              <a:gd name="T2" fmla="*/ 2147483647 w 1676"/>
              <a:gd name="T3" fmla="*/ 2147483647 h 1278"/>
              <a:gd name="T4" fmla="*/ 2147483647 w 1676"/>
              <a:gd name="T5" fmla="*/ 2147483647 h 1278"/>
              <a:gd name="T6" fmla="*/ 2147483647 w 1676"/>
              <a:gd name="T7" fmla="*/ 2147483647 h 1278"/>
              <a:gd name="T8" fmla="*/ 2147483647 w 1676"/>
              <a:gd name="T9" fmla="*/ 2147483647 h 1278"/>
              <a:gd name="T10" fmla="*/ 2147483647 w 1676"/>
              <a:gd name="T11" fmla="*/ 2147483647 h 1278"/>
              <a:gd name="T12" fmla="*/ 2147483647 w 1676"/>
              <a:gd name="T13" fmla="*/ 2147483647 h 1278"/>
              <a:gd name="T14" fmla="*/ 2147483647 w 1676"/>
              <a:gd name="T15" fmla="*/ 2147483647 h 1278"/>
              <a:gd name="T16" fmla="*/ 2147483647 w 1676"/>
              <a:gd name="T17" fmla="*/ 2147483647 h 1278"/>
              <a:gd name="T18" fmla="*/ 2147483647 w 1676"/>
              <a:gd name="T19" fmla="*/ 2147483647 h 1278"/>
              <a:gd name="T20" fmla="*/ 2147483647 w 1676"/>
              <a:gd name="T21" fmla="*/ 2147483647 h 1278"/>
              <a:gd name="T22" fmla="*/ 2147483647 w 1676"/>
              <a:gd name="T23" fmla="*/ 2147483647 h 1278"/>
              <a:gd name="T24" fmla="*/ 2147483647 w 1676"/>
              <a:gd name="T25" fmla="*/ 2147483647 h 1278"/>
              <a:gd name="T26" fmla="*/ 2147483647 w 1676"/>
              <a:gd name="T27" fmla="*/ 2147483647 h 1278"/>
              <a:gd name="T28" fmla="*/ 2147483647 w 1676"/>
              <a:gd name="T29" fmla="*/ 2147483647 h 1278"/>
              <a:gd name="T30" fmla="*/ 2147483647 w 1676"/>
              <a:gd name="T31" fmla="*/ 2147483647 h 1278"/>
              <a:gd name="T32" fmla="*/ 2147483647 w 1676"/>
              <a:gd name="T33" fmla="*/ 2147483647 h 1278"/>
              <a:gd name="T34" fmla="*/ 2147483647 w 1676"/>
              <a:gd name="T35" fmla="*/ 2147483647 h 1278"/>
              <a:gd name="T36" fmla="*/ 2147483647 w 1676"/>
              <a:gd name="T37" fmla="*/ 2147483647 h 1278"/>
              <a:gd name="T38" fmla="*/ 2147483647 w 1676"/>
              <a:gd name="T39" fmla="*/ 2147483647 h 1278"/>
              <a:gd name="T40" fmla="*/ 2147483647 w 1676"/>
              <a:gd name="T41" fmla="*/ 2147483647 h 1278"/>
              <a:gd name="T42" fmla="*/ 2147483647 w 1676"/>
              <a:gd name="T43" fmla="*/ 2147483647 h 1278"/>
              <a:gd name="T44" fmla="*/ 2147483647 w 1676"/>
              <a:gd name="T45" fmla="*/ 2147483647 h 1278"/>
              <a:gd name="T46" fmla="*/ 2147483647 w 1676"/>
              <a:gd name="T47" fmla="*/ 2147483647 h 1278"/>
              <a:gd name="T48" fmla="*/ 2147483647 w 1676"/>
              <a:gd name="T49" fmla="*/ 2147483647 h 1278"/>
              <a:gd name="T50" fmla="*/ 2147483647 w 1676"/>
              <a:gd name="T51" fmla="*/ 2147483647 h 1278"/>
              <a:gd name="T52" fmla="*/ 2147483647 w 1676"/>
              <a:gd name="T53" fmla="*/ 2147483647 h 1278"/>
              <a:gd name="T54" fmla="*/ 2147483647 w 1676"/>
              <a:gd name="T55" fmla="*/ 2147483647 h 1278"/>
              <a:gd name="T56" fmla="*/ 2147483647 w 1676"/>
              <a:gd name="T57" fmla="*/ 2147483647 h 1278"/>
              <a:gd name="T58" fmla="*/ 2147483647 w 1676"/>
              <a:gd name="T59" fmla="*/ 2147483647 h 1278"/>
              <a:gd name="T60" fmla="*/ 2147483647 w 1676"/>
              <a:gd name="T61" fmla="*/ 2147483647 h 1278"/>
              <a:gd name="T62" fmla="*/ 2147483647 w 1676"/>
              <a:gd name="T63" fmla="*/ 2147483647 h 1278"/>
              <a:gd name="T64" fmla="*/ 2147483647 w 1676"/>
              <a:gd name="T65" fmla="*/ 2147483647 h 1278"/>
              <a:gd name="T66" fmla="*/ 2147483647 w 1676"/>
              <a:gd name="T67" fmla="*/ 2147483647 h 1278"/>
              <a:gd name="T68" fmla="*/ 2147483647 w 1676"/>
              <a:gd name="T69" fmla="*/ 2147483647 h 1278"/>
              <a:gd name="T70" fmla="*/ 2147483647 w 1676"/>
              <a:gd name="T71" fmla="*/ 2147483647 h 1278"/>
              <a:gd name="T72" fmla="*/ 2147483647 w 1676"/>
              <a:gd name="T73" fmla="*/ 2147483647 h 1278"/>
              <a:gd name="T74" fmla="*/ 2147483647 w 1676"/>
              <a:gd name="T75" fmla="*/ 2147483647 h 1278"/>
              <a:gd name="T76" fmla="*/ 2147483647 w 1676"/>
              <a:gd name="T77" fmla="*/ 2147483647 h 1278"/>
              <a:gd name="T78" fmla="*/ 2147483647 w 1676"/>
              <a:gd name="T79" fmla="*/ 2147483647 h 1278"/>
              <a:gd name="T80" fmla="*/ 2147483647 w 1676"/>
              <a:gd name="T81" fmla="*/ 2147483647 h 1278"/>
              <a:gd name="T82" fmla="*/ 2147483647 w 1676"/>
              <a:gd name="T83" fmla="*/ 2147483647 h 1278"/>
              <a:gd name="T84" fmla="*/ 2147483647 w 1676"/>
              <a:gd name="T85" fmla="*/ 2147483647 h 1278"/>
              <a:gd name="T86" fmla="*/ 2147483647 w 1676"/>
              <a:gd name="T87" fmla="*/ 2147483647 h 1278"/>
              <a:gd name="T88" fmla="*/ 2147483647 w 1676"/>
              <a:gd name="T89" fmla="*/ 2147483647 h 1278"/>
              <a:gd name="T90" fmla="*/ 2147483647 w 1676"/>
              <a:gd name="T91" fmla="*/ 2147483647 h 1278"/>
              <a:gd name="T92" fmla="*/ 2147483647 w 1676"/>
              <a:gd name="T93" fmla="*/ 2147483647 h 1278"/>
              <a:gd name="T94" fmla="*/ 2147483647 w 1676"/>
              <a:gd name="T95" fmla="*/ 2147483647 h 1278"/>
              <a:gd name="T96" fmla="*/ 2147483647 w 1676"/>
              <a:gd name="T97" fmla="*/ 2147483647 h 1278"/>
              <a:gd name="T98" fmla="*/ 2147483647 w 1676"/>
              <a:gd name="T99" fmla="*/ 2147483647 h 1278"/>
              <a:gd name="T100" fmla="*/ 2147483647 w 1676"/>
              <a:gd name="T101" fmla="*/ 2147483647 h 1278"/>
              <a:gd name="T102" fmla="*/ 2147483647 w 1676"/>
              <a:gd name="T103" fmla="*/ 2147483647 h 1278"/>
              <a:gd name="T104" fmla="*/ 2147483647 w 1676"/>
              <a:gd name="T105" fmla="*/ 2147483647 h 1278"/>
              <a:gd name="T106" fmla="*/ 2147483647 w 1676"/>
              <a:gd name="T107" fmla="*/ 2147483647 h 1278"/>
              <a:gd name="T108" fmla="*/ 2147483647 w 1676"/>
              <a:gd name="T109" fmla="*/ 2147483647 h 1278"/>
              <a:gd name="T110" fmla="*/ 2147483647 w 1676"/>
              <a:gd name="T111" fmla="*/ 2147483647 h 1278"/>
              <a:gd name="T112" fmla="*/ 2147483647 w 1676"/>
              <a:gd name="T113" fmla="*/ 2147483647 h 1278"/>
              <a:gd name="T114" fmla="*/ 2147483647 w 1676"/>
              <a:gd name="T115" fmla="*/ 2147483647 h 12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76"/>
              <a:gd name="T175" fmla="*/ 0 h 1278"/>
              <a:gd name="T176" fmla="*/ 1676 w 1676"/>
              <a:gd name="T177" fmla="*/ 1278 h 127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76" h="1278">
                <a:moveTo>
                  <a:pt x="8" y="430"/>
                </a:moveTo>
                <a:lnTo>
                  <a:pt x="16" y="420"/>
                </a:lnTo>
                <a:lnTo>
                  <a:pt x="30" y="418"/>
                </a:lnTo>
                <a:lnTo>
                  <a:pt x="38" y="408"/>
                </a:lnTo>
                <a:lnTo>
                  <a:pt x="42" y="398"/>
                </a:lnTo>
                <a:lnTo>
                  <a:pt x="48" y="384"/>
                </a:lnTo>
                <a:lnTo>
                  <a:pt x="48" y="372"/>
                </a:lnTo>
                <a:lnTo>
                  <a:pt x="64" y="368"/>
                </a:lnTo>
                <a:lnTo>
                  <a:pt x="70" y="358"/>
                </a:lnTo>
                <a:lnTo>
                  <a:pt x="86" y="348"/>
                </a:lnTo>
                <a:lnTo>
                  <a:pt x="102" y="344"/>
                </a:lnTo>
                <a:lnTo>
                  <a:pt x="118" y="346"/>
                </a:lnTo>
                <a:lnTo>
                  <a:pt x="134" y="354"/>
                </a:lnTo>
                <a:lnTo>
                  <a:pt x="148" y="358"/>
                </a:lnTo>
                <a:lnTo>
                  <a:pt x="156" y="352"/>
                </a:lnTo>
                <a:lnTo>
                  <a:pt x="158" y="342"/>
                </a:lnTo>
                <a:lnTo>
                  <a:pt x="140" y="338"/>
                </a:lnTo>
                <a:lnTo>
                  <a:pt x="136" y="326"/>
                </a:lnTo>
                <a:lnTo>
                  <a:pt x="130" y="304"/>
                </a:lnTo>
                <a:lnTo>
                  <a:pt x="144" y="288"/>
                </a:lnTo>
                <a:lnTo>
                  <a:pt x="150" y="278"/>
                </a:lnTo>
                <a:lnTo>
                  <a:pt x="158" y="272"/>
                </a:lnTo>
                <a:lnTo>
                  <a:pt x="182" y="268"/>
                </a:lnTo>
                <a:lnTo>
                  <a:pt x="202" y="260"/>
                </a:lnTo>
                <a:lnTo>
                  <a:pt x="214" y="272"/>
                </a:lnTo>
                <a:lnTo>
                  <a:pt x="218" y="262"/>
                </a:lnTo>
                <a:lnTo>
                  <a:pt x="220" y="252"/>
                </a:lnTo>
                <a:lnTo>
                  <a:pt x="222" y="238"/>
                </a:lnTo>
                <a:lnTo>
                  <a:pt x="232" y="226"/>
                </a:lnTo>
                <a:lnTo>
                  <a:pt x="252" y="228"/>
                </a:lnTo>
                <a:lnTo>
                  <a:pt x="264" y="216"/>
                </a:lnTo>
                <a:lnTo>
                  <a:pt x="280" y="216"/>
                </a:lnTo>
                <a:lnTo>
                  <a:pt x="294" y="220"/>
                </a:lnTo>
                <a:lnTo>
                  <a:pt x="308" y="222"/>
                </a:lnTo>
                <a:lnTo>
                  <a:pt x="324" y="228"/>
                </a:lnTo>
                <a:lnTo>
                  <a:pt x="344" y="226"/>
                </a:lnTo>
                <a:lnTo>
                  <a:pt x="362" y="224"/>
                </a:lnTo>
                <a:lnTo>
                  <a:pt x="374" y="214"/>
                </a:lnTo>
                <a:lnTo>
                  <a:pt x="388" y="206"/>
                </a:lnTo>
                <a:lnTo>
                  <a:pt x="400" y="198"/>
                </a:lnTo>
                <a:lnTo>
                  <a:pt x="412" y="190"/>
                </a:lnTo>
                <a:lnTo>
                  <a:pt x="410" y="174"/>
                </a:lnTo>
                <a:lnTo>
                  <a:pt x="442" y="150"/>
                </a:lnTo>
                <a:lnTo>
                  <a:pt x="424" y="146"/>
                </a:lnTo>
                <a:lnTo>
                  <a:pt x="418" y="136"/>
                </a:lnTo>
                <a:lnTo>
                  <a:pt x="422" y="118"/>
                </a:lnTo>
                <a:lnTo>
                  <a:pt x="414" y="110"/>
                </a:lnTo>
                <a:lnTo>
                  <a:pt x="406" y="98"/>
                </a:lnTo>
                <a:lnTo>
                  <a:pt x="396" y="80"/>
                </a:lnTo>
                <a:lnTo>
                  <a:pt x="402" y="62"/>
                </a:lnTo>
                <a:lnTo>
                  <a:pt x="410" y="44"/>
                </a:lnTo>
                <a:lnTo>
                  <a:pt x="422" y="34"/>
                </a:lnTo>
                <a:lnTo>
                  <a:pt x="418" y="22"/>
                </a:lnTo>
                <a:lnTo>
                  <a:pt x="426" y="12"/>
                </a:lnTo>
                <a:lnTo>
                  <a:pt x="440" y="0"/>
                </a:lnTo>
                <a:lnTo>
                  <a:pt x="460" y="4"/>
                </a:lnTo>
                <a:lnTo>
                  <a:pt x="474" y="12"/>
                </a:lnTo>
                <a:lnTo>
                  <a:pt x="488" y="22"/>
                </a:lnTo>
                <a:lnTo>
                  <a:pt x="500" y="22"/>
                </a:lnTo>
                <a:lnTo>
                  <a:pt x="514" y="22"/>
                </a:lnTo>
                <a:lnTo>
                  <a:pt x="526" y="20"/>
                </a:lnTo>
                <a:lnTo>
                  <a:pt x="538" y="34"/>
                </a:lnTo>
                <a:lnTo>
                  <a:pt x="546" y="46"/>
                </a:lnTo>
                <a:lnTo>
                  <a:pt x="558" y="50"/>
                </a:lnTo>
                <a:lnTo>
                  <a:pt x="574" y="54"/>
                </a:lnTo>
                <a:lnTo>
                  <a:pt x="586" y="48"/>
                </a:lnTo>
                <a:lnTo>
                  <a:pt x="588" y="68"/>
                </a:lnTo>
                <a:lnTo>
                  <a:pt x="600" y="76"/>
                </a:lnTo>
                <a:lnTo>
                  <a:pt x="606" y="92"/>
                </a:lnTo>
                <a:lnTo>
                  <a:pt x="618" y="100"/>
                </a:lnTo>
                <a:lnTo>
                  <a:pt x="632" y="108"/>
                </a:lnTo>
                <a:lnTo>
                  <a:pt x="636" y="122"/>
                </a:lnTo>
                <a:lnTo>
                  <a:pt x="648" y="120"/>
                </a:lnTo>
                <a:lnTo>
                  <a:pt x="658" y="136"/>
                </a:lnTo>
                <a:lnTo>
                  <a:pt x="670" y="136"/>
                </a:lnTo>
                <a:lnTo>
                  <a:pt x="686" y="142"/>
                </a:lnTo>
                <a:lnTo>
                  <a:pt x="696" y="158"/>
                </a:lnTo>
                <a:lnTo>
                  <a:pt x="698" y="176"/>
                </a:lnTo>
                <a:lnTo>
                  <a:pt x="688" y="178"/>
                </a:lnTo>
                <a:lnTo>
                  <a:pt x="672" y="182"/>
                </a:lnTo>
                <a:lnTo>
                  <a:pt x="672" y="194"/>
                </a:lnTo>
                <a:lnTo>
                  <a:pt x="676" y="208"/>
                </a:lnTo>
                <a:lnTo>
                  <a:pt x="696" y="210"/>
                </a:lnTo>
                <a:lnTo>
                  <a:pt x="698" y="222"/>
                </a:lnTo>
                <a:lnTo>
                  <a:pt x="704" y="232"/>
                </a:lnTo>
                <a:lnTo>
                  <a:pt x="714" y="240"/>
                </a:lnTo>
                <a:lnTo>
                  <a:pt x="718" y="252"/>
                </a:lnTo>
                <a:lnTo>
                  <a:pt x="726" y="264"/>
                </a:lnTo>
                <a:lnTo>
                  <a:pt x="722" y="284"/>
                </a:lnTo>
                <a:lnTo>
                  <a:pt x="732" y="294"/>
                </a:lnTo>
                <a:lnTo>
                  <a:pt x="738" y="308"/>
                </a:lnTo>
                <a:lnTo>
                  <a:pt x="740" y="326"/>
                </a:lnTo>
                <a:lnTo>
                  <a:pt x="754" y="338"/>
                </a:lnTo>
                <a:lnTo>
                  <a:pt x="766" y="344"/>
                </a:lnTo>
                <a:lnTo>
                  <a:pt x="774" y="356"/>
                </a:lnTo>
                <a:lnTo>
                  <a:pt x="788" y="368"/>
                </a:lnTo>
                <a:lnTo>
                  <a:pt x="802" y="368"/>
                </a:lnTo>
                <a:lnTo>
                  <a:pt x="804" y="388"/>
                </a:lnTo>
                <a:lnTo>
                  <a:pt x="802" y="404"/>
                </a:lnTo>
                <a:lnTo>
                  <a:pt x="812" y="416"/>
                </a:lnTo>
                <a:lnTo>
                  <a:pt x="822" y="432"/>
                </a:lnTo>
                <a:lnTo>
                  <a:pt x="838" y="432"/>
                </a:lnTo>
                <a:lnTo>
                  <a:pt x="850" y="432"/>
                </a:lnTo>
                <a:lnTo>
                  <a:pt x="858" y="446"/>
                </a:lnTo>
                <a:lnTo>
                  <a:pt x="870" y="466"/>
                </a:lnTo>
                <a:lnTo>
                  <a:pt x="888" y="492"/>
                </a:lnTo>
                <a:lnTo>
                  <a:pt x="904" y="508"/>
                </a:lnTo>
                <a:lnTo>
                  <a:pt x="918" y="518"/>
                </a:lnTo>
                <a:lnTo>
                  <a:pt x="922" y="536"/>
                </a:lnTo>
                <a:lnTo>
                  <a:pt x="922" y="554"/>
                </a:lnTo>
                <a:lnTo>
                  <a:pt x="922" y="566"/>
                </a:lnTo>
                <a:lnTo>
                  <a:pt x="910" y="578"/>
                </a:lnTo>
                <a:lnTo>
                  <a:pt x="906" y="590"/>
                </a:lnTo>
                <a:lnTo>
                  <a:pt x="894" y="598"/>
                </a:lnTo>
                <a:lnTo>
                  <a:pt x="880" y="598"/>
                </a:lnTo>
                <a:lnTo>
                  <a:pt x="872" y="614"/>
                </a:lnTo>
                <a:lnTo>
                  <a:pt x="864" y="626"/>
                </a:lnTo>
                <a:lnTo>
                  <a:pt x="850" y="642"/>
                </a:lnTo>
                <a:lnTo>
                  <a:pt x="844" y="654"/>
                </a:lnTo>
                <a:lnTo>
                  <a:pt x="992" y="656"/>
                </a:lnTo>
                <a:lnTo>
                  <a:pt x="1010" y="666"/>
                </a:lnTo>
                <a:lnTo>
                  <a:pt x="1022" y="662"/>
                </a:lnTo>
                <a:lnTo>
                  <a:pt x="1038" y="666"/>
                </a:lnTo>
                <a:lnTo>
                  <a:pt x="1052" y="676"/>
                </a:lnTo>
                <a:lnTo>
                  <a:pt x="1070" y="676"/>
                </a:lnTo>
                <a:lnTo>
                  <a:pt x="1082" y="678"/>
                </a:lnTo>
                <a:lnTo>
                  <a:pt x="1094" y="680"/>
                </a:lnTo>
                <a:lnTo>
                  <a:pt x="1104" y="684"/>
                </a:lnTo>
                <a:lnTo>
                  <a:pt x="1116" y="694"/>
                </a:lnTo>
                <a:lnTo>
                  <a:pt x="1126" y="696"/>
                </a:lnTo>
                <a:lnTo>
                  <a:pt x="1124" y="718"/>
                </a:lnTo>
                <a:lnTo>
                  <a:pt x="1136" y="722"/>
                </a:lnTo>
                <a:lnTo>
                  <a:pt x="1132" y="742"/>
                </a:lnTo>
                <a:lnTo>
                  <a:pt x="1134" y="756"/>
                </a:lnTo>
                <a:lnTo>
                  <a:pt x="1146" y="764"/>
                </a:lnTo>
                <a:lnTo>
                  <a:pt x="1156" y="766"/>
                </a:lnTo>
                <a:lnTo>
                  <a:pt x="1166" y="774"/>
                </a:lnTo>
                <a:lnTo>
                  <a:pt x="1166" y="788"/>
                </a:lnTo>
                <a:lnTo>
                  <a:pt x="1168" y="802"/>
                </a:lnTo>
                <a:lnTo>
                  <a:pt x="1162" y="814"/>
                </a:lnTo>
                <a:lnTo>
                  <a:pt x="1172" y="824"/>
                </a:lnTo>
                <a:lnTo>
                  <a:pt x="1160" y="834"/>
                </a:lnTo>
                <a:lnTo>
                  <a:pt x="1394" y="838"/>
                </a:lnTo>
                <a:lnTo>
                  <a:pt x="1410" y="826"/>
                </a:lnTo>
                <a:lnTo>
                  <a:pt x="1428" y="830"/>
                </a:lnTo>
                <a:lnTo>
                  <a:pt x="1452" y="826"/>
                </a:lnTo>
                <a:lnTo>
                  <a:pt x="1458" y="814"/>
                </a:lnTo>
                <a:lnTo>
                  <a:pt x="1464" y="800"/>
                </a:lnTo>
                <a:lnTo>
                  <a:pt x="1476" y="788"/>
                </a:lnTo>
                <a:lnTo>
                  <a:pt x="1492" y="782"/>
                </a:lnTo>
                <a:lnTo>
                  <a:pt x="1516" y="780"/>
                </a:lnTo>
                <a:lnTo>
                  <a:pt x="1522" y="770"/>
                </a:lnTo>
                <a:lnTo>
                  <a:pt x="1526" y="758"/>
                </a:lnTo>
                <a:lnTo>
                  <a:pt x="1544" y="750"/>
                </a:lnTo>
                <a:lnTo>
                  <a:pt x="1554" y="740"/>
                </a:lnTo>
                <a:lnTo>
                  <a:pt x="1566" y="728"/>
                </a:lnTo>
                <a:lnTo>
                  <a:pt x="1580" y="724"/>
                </a:lnTo>
                <a:lnTo>
                  <a:pt x="1590" y="714"/>
                </a:lnTo>
                <a:lnTo>
                  <a:pt x="1590" y="702"/>
                </a:lnTo>
                <a:lnTo>
                  <a:pt x="1602" y="698"/>
                </a:lnTo>
                <a:lnTo>
                  <a:pt x="1624" y="688"/>
                </a:lnTo>
                <a:lnTo>
                  <a:pt x="1634" y="674"/>
                </a:lnTo>
                <a:lnTo>
                  <a:pt x="1654" y="660"/>
                </a:lnTo>
                <a:lnTo>
                  <a:pt x="1676" y="662"/>
                </a:lnTo>
                <a:lnTo>
                  <a:pt x="1665" y="674"/>
                </a:lnTo>
                <a:lnTo>
                  <a:pt x="1671" y="684"/>
                </a:lnTo>
                <a:lnTo>
                  <a:pt x="1656" y="689"/>
                </a:lnTo>
                <a:lnTo>
                  <a:pt x="1656" y="704"/>
                </a:lnTo>
                <a:lnTo>
                  <a:pt x="1644" y="701"/>
                </a:lnTo>
                <a:lnTo>
                  <a:pt x="1644" y="713"/>
                </a:lnTo>
                <a:lnTo>
                  <a:pt x="1644" y="723"/>
                </a:lnTo>
                <a:lnTo>
                  <a:pt x="1651" y="731"/>
                </a:lnTo>
                <a:lnTo>
                  <a:pt x="1660" y="740"/>
                </a:lnTo>
                <a:lnTo>
                  <a:pt x="1662" y="750"/>
                </a:lnTo>
                <a:lnTo>
                  <a:pt x="1663" y="761"/>
                </a:lnTo>
                <a:lnTo>
                  <a:pt x="1660" y="767"/>
                </a:lnTo>
                <a:lnTo>
                  <a:pt x="1650" y="771"/>
                </a:lnTo>
                <a:lnTo>
                  <a:pt x="1641" y="774"/>
                </a:lnTo>
                <a:lnTo>
                  <a:pt x="1636" y="782"/>
                </a:lnTo>
                <a:lnTo>
                  <a:pt x="1633" y="789"/>
                </a:lnTo>
                <a:lnTo>
                  <a:pt x="1629" y="798"/>
                </a:lnTo>
                <a:lnTo>
                  <a:pt x="1623" y="807"/>
                </a:lnTo>
                <a:lnTo>
                  <a:pt x="1620" y="816"/>
                </a:lnTo>
                <a:lnTo>
                  <a:pt x="1620" y="825"/>
                </a:lnTo>
                <a:lnTo>
                  <a:pt x="1608" y="831"/>
                </a:lnTo>
                <a:lnTo>
                  <a:pt x="1596" y="839"/>
                </a:lnTo>
                <a:lnTo>
                  <a:pt x="1587" y="851"/>
                </a:lnTo>
                <a:lnTo>
                  <a:pt x="1575" y="863"/>
                </a:lnTo>
                <a:lnTo>
                  <a:pt x="1567" y="875"/>
                </a:lnTo>
                <a:lnTo>
                  <a:pt x="1564" y="887"/>
                </a:lnTo>
                <a:lnTo>
                  <a:pt x="1563" y="902"/>
                </a:lnTo>
                <a:lnTo>
                  <a:pt x="1563" y="918"/>
                </a:lnTo>
                <a:lnTo>
                  <a:pt x="1558" y="932"/>
                </a:lnTo>
                <a:lnTo>
                  <a:pt x="1551" y="945"/>
                </a:lnTo>
                <a:lnTo>
                  <a:pt x="1536" y="960"/>
                </a:lnTo>
                <a:lnTo>
                  <a:pt x="1518" y="972"/>
                </a:lnTo>
                <a:lnTo>
                  <a:pt x="1501" y="986"/>
                </a:lnTo>
                <a:lnTo>
                  <a:pt x="1482" y="998"/>
                </a:lnTo>
                <a:lnTo>
                  <a:pt x="1470" y="1011"/>
                </a:lnTo>
                <a:lnTo>
                  <a:pt x="1459" y="1026"/>
                </a:lnTo>
                <a:lnTo>
                  <a:pt x="1449" y="1038"/>
                </a:lnTo>
                <a:lnTo>
                  <a:pt x="1443" y="1052"/>
                </a:lnTo>
                <a:lnTo>
                  <a:pt x="1443" y="1068"/>
                </a:lnTo>
                <a:lnTo>
                  <a:pt x="1443" y="1086"/>
                </a:lnTo>
                <a:lnTo>
                  <a:pt x="1432" y="1104"/>
                </a:lnTo>
                <a:lnTo>
                  <a:pt x="1426" y="1119"/>
                </a:lnTo>
                <a:lnTo>
                  <a:pt x="1413" y="1131"/>
                </a:lnTo>
                <a:lnTo>
                  <a:pt x="1402" y="1134"/>
                </a:lnTo>
                <a:lnTo>
                  <a:pt x="1386" y="1134"/>
                </a:lnTo>
                <a:lnTo>
                  <a:pt x="1371" y="1136"/>
                </a:lnTo>
                <a:lnTo>
                  <a:pt x="1356" y="1133"/>
                </a:lnTo>
                <a:lnTo>
                  <a:pt x="1341" y="1139"/>
                </a:lnTo>
                <a:lnTo>
                  <a:pt x="1326" y="1142"/>
                </a:lnTo>
                <a:lnTo>
                  <a:pt x="1317" y="1134"/>
                </a:lnTo>
                <a:lnTo>
                  <a:pt x="1302" y="1140"/>
                </a:lnTo>
                <a:lnTo>
                  <a:pt x="1285" y="1140"/>
                </a:lnTo>
                <a:lnTo>
                  <a:pt x="1273" y="1145"/>
                </a:lnTo>
                <a:lnTo>
                  <a:pt x="1261" y="1139"/>
                </a:lnTo>
                <a:lnTo>
                  <a:pt x="1255" y="1131"/>
                </a:lnTo>
                <a:lnTo>
                  <a:pt x="1246" y="1131"/>
                </a:lnTo>
                <a:lnTo>
                  <a:pt x="1234" y="1131"/>
                </a:lnTo>
                <a:lnTo>
                  <a:pt x="1219" y="1125"/>
                </a:lnTo>
                <a:lnTo>
                  <a:pt x="1209" y="1130"/>
                </a:lnTo>
                <a:lnTo>
                  <a:pt x="1200" y="1140"/>
                </a:lnTo>
                <a:lnTo>
                  <a:pt x="1191" y="1139"/>
                </a:lnTo>
                <a:lnTo>
                  <a:pt x="1177" y="1148"/>
                </a:lnTo>
                <a:lnTo>
                  <a:pt x="1171" y="1139"/>
                </a:lnTo>
                <a:lnTo>
                  <a:pt x="1156" y="1140"/>
                </a:lnTo>
                <a:lnTo>
                  <a:pt x="1156" y="1167"/>
                </a:lnTo>
                <a:lnTo>
                  <a:pt x="1171" y="1182"/>
                </a:lnTo>
                <a:lnTo>
                  <a:pt x="1156" y="1190"/>
                </a:lnTo>
                <a:lnTo>
                  <a:pt x="1156" y="1203"/>
                </a:lnTo>
                <a:lnTo>
                  <a:pt x="1149" y="1208"/>
                </a:lnTo>
                <a:lnTo>
                  <a:pt x="1150" y="1218"/>
                </a:lnTo>
                <a:lnTo>
                  <a:pt x="1144" y="1230"/>
                </a:lnTo>
                <a:lnTo>
                  <a:pt x="1137" y="1242"/>
                </a:lnTo>
                <a:lnTo>
                  <a:pt x="1129" y="1239"/>
                </a:lnTo>
                <a:lnTo>
                  <a:pt x="1119" y="1230"/>
                </a:lnTo>
                <a:lnTo>
                  <a:pt x="1108" y="1244"/>
                </a:lnTo>
                <a:lnTo>
                  <a:pt x="1096" y="1245"/>
                </a:lnTo>
                <a:lnTo>
                  <a:pt x="1089" y="1253"/>
                </a:lnTo>
                <a:lnTo>
                  <a:pt x="1077" y="1256"/>
                </a:lnTo>
                <a:lnTo>
                  <a:pt x="1068" y="1262"/>
                </a:lnTo>
                <a:lnTo>
                  <a:pt x="1057" y="1268"/>
                </a:lnTo>
                <a:lnTo>
                  <a:pt x="1047" y="1277"/>
                </a:lnTo>
                <a:lnTo>
                  <a:pt x="1035" y="1278"/>
                </a:lnTo>
                <a:lnTo>
                  <a:pt x="1027" y="1271"/>
                </a:lnTo>
                <a:lnTo>
                  <a:pt x="1015" y="1266"/>
                </a:lnTo>
                <a:lnTo>
                  <a:pt x="1003" y="1266"/>
                </a:lnTo>
                <a:lnTo>
                  <a:pt x="996" y="1257"/>
                </a:lnTo>
                <a:lnTo>
                  <a:pt x="984" y="1248"/>
                </a:lnTo>
                <a:lnTo>
                  <a:pt x="978" y="1254"/>
                </a:lnTo>
                <a:lnTo>
                  <a:pt x="967" y="1260"/>
                </a:lnTo>
                <a:lnTo>
                  <a:pt x="955" y="1257"/>
                </a:lnTo>
                <a:lnTo>
                  <a:pt x="943" y="1251"/>
                </a:lnTo>
                <a:lnTo>
                  <a:pt x="928" y="1248"/>
                </a:lnTo>
                <a:lnTo>
                  <a:pt x="920" y="1242"/>
                </a:lnTo>
                <a:lnTo>
                  <a:pt x="924" y="1234"/>
                </a:lnTo>
                <a:lnTo>
                  <a:pt x="918" y="1226"/>
                </a:lnTo>
                <a:lnTo>
                  <a:pt x="916" y="1216"/>
                </a:lnTo>
                <a:lnTo>
                  <a:pt x="908" y="1210"/>
                </a:lnTo>
                <a:lnTo>
                  <a:pt x="894" y="1222"/>
                </a:lnTo>
                <a:lnTo>
                  <a:pt x="882" y="1228"/>
                </a:lnTo>
                <a:lnTo>
                  <a:pt x="864" y="1230"/>
                </a:lnTo>
                <a:lnTo>
                  <a:pt x="846" y="1230"/>
                </a:lnTo>
                <a:lnTo>
                  <a:pt x="830" y="1238"/>
                </a:lnTo>
                <a:lnTo>
                  <a:pt x="804" y="1238"/>
                </a:lnTo>
                <a:lnTo>
                  <a:pt x="776" y="1262"/>
                </a:lnTo>
                <a:lnTo>
                  <a:pt x="758" y="1240"/>
                </a:lnTo>
                <a:lnTo>
                  <a:pt x="768" y="1226"/>
                </a:lnTo>
                <a:lnTo>
                  <a:pt x="764" y="1206"/>
                </a:lnTo>
                <a:lnTo>
                  <a:pt x="760" y="1186"/>
                </a:lnTo>
                <a:lnTo>
                  <a:pt x="764" y="1168"/>
                </a:lnTo>
                <a:lnTo>
                  <a:pt x="740" y="1158"/>
                </a:lnTo>
                <a:lnTo>
                  <a:pt x="734" y="1146"/>
                </a:lnTo>
                <a:lnTo>
                  <a:pt x="732" y="1130"/>
                </a:lnTo>
                <a:lnTo>
                  <a:pt x="728" y="1108"/>
                </a:lnTo>
                <a:lnTo>
                  <a:pt x="722" y="1100"/>
                </a:lnTo>
                <a:lnTo>
                  <a:pt x="708" y="1086"/>
                </a:lnTo>
                <a:lnTo>
                  <a:pt x="688" y="1070"/>
                </a:lnTo>
                <a:lnTo>
                  <a:pt x="678" y="1056"/>
                </a:lnTo>
                <a:lnTo>
                  <a:pt x="666" y="1064"/>
                </a:lnTo>
                <a:lnTo>
                  <a:pt x="664" y="1080"/>
                </a:lnTo>
                <a:lnTo>
                  <a:pt x="656" y="1086"/>
                </a:lnTo>
                <a:lnTo>
                  <a:pt x="650" y="1096"/>
                </a:lnTo>
                <a:lnTo>
                  <a:pt x="652" y="1122"/>
                </a:lnTo>
                <a:lnTo>
                  <a:pt x="644" y="1124"/>
                </a:lnTo>
                <a:lnTo>
                  <a:pt x="640" y="1138"/>
                </a:lnTo>
                <a:lnTo>
                  <a:pt x="638" y="1150"/>
                </a:lnTo>
                <a:lnTo>
                  <a:pt x="642" y="1172"/>
                </a:lnTo>
                <a:lnTo>
                  <a:pt x="642" y="1192"/>
                </a:lnTo>
                <a:lnTo>
                  <a:pt x="628" y="1198"/>
                </a:lnTo>
                <a:lnTo>
                  <a:pt x="616" y="1192"/>
                </a:lnTo>
                <a:lnTo>
                  <a:pt x="602" y="1178"/>
                </a:lnTo>
                <a:lnTo>
                  <a:pt x="600" y="1160"/>
                </a:lnTo>
                <a:lnTo>
                  <a:pt x="592" y="1140"/>
                </a:lnTo>
                <a:lnTo>
                  <a:pt x="552" y="1144"/>
                </a:lnTo>
                <a:lnTo>
                  <a:pt x="542" y="1140"/>
                </a:lnTo>
                <a:lnTo>
                  <a:pt x="532" y="1156"/>
                </a:lnTo>
                <a:lnTo>
                  <a:pt x="518" y="1148"/>
                </a:lnTo>
                <a:lnTo>
                  <a:pt x="504" y="1152"/>
                </a:lnTo>
                <a:lnTo>
                  <a:pt x="490" y="1160"/>
                </a:lnTo>
                <a:lnTo>
                  <a:pt x="472" y="1154"/>
                </a:lnTo>
                <a:lnTo>
                  <a:pt x="470" y="1142"/>
                </a:lnTo>
                <a:lnTo>
                  <a:pt x="462" y="1134"/>
                </a:lnTo>
                <a:lnTo>
                  <a:pt x="448" y="1128"/>
                </a:lnTo>
                <a:lnTo>
                  <a:pt x="434" y="1124"/>
                </a:lnTo>
                <a:lnTo>
                  <a:pt x="420" y="1114"/>
                </a:lnTo>
                <a:lnTo>
                  <a:pt x="427" y="1109"/>
                </a:lnTo>
                <a:lnTo>
                  <a:pt x="448" y="1113"/>
                </a:lnTo>
                <a:lnTo>
                  <a:pt x="450" y="1096"/>
                </a:lnTo>
                <a:lnTo>
                  <a:pt x="459" y="1089"/>
                </a:lnTo>
                <a:lnTo>
                  <a:pt x="482" y="1084"/>
                </a:lnTo>
                <a:lnTo>
                  <a:pt x="486" y="1072"/>
                </a:lnTo>
                <a:lnTo>
                  <a:pt x="498" y="1060"/>
                </a:lnTo>
                <a:lnTo>
                  <a:pt x="508" y="1046"/>
                </a:lnTo>
                <a:lnTo>
                  <a:pt x="520" y="1042"/>
                </a:lnTo>
                <a:lnTo>
                  <a:pt x="524" y="1032"/>
                </a:lnTo>
                <a:lnTo>
                  <a:pt x="538" y="1032"/>
                </a:lnTo>
                <a:lnTo>
                  <a:pt x="556" y="1038"/>
                </a:lnTo>
                <a:lnTo>
                  <a:pt x="556" y="1026"/>
                </a:lnTo>
                <a:lnTo>
                  <a:pt x="554" y="1012"/>
                </a:lnTo>
                <a:lnTo>
                  <a:pt x="546" y="998"/>
                </a:lnTo>
                <a:lnTo>
                  <a:pt x="542" y="982"/>
                </a:lnTo>
                <a:lnTo>
                  <a:pt x="528" y="970"/>
                </a:lnTo>
                <a:lnTo>
                  <a:pt x="508" y="962"/>
                </a:lnTo>
                <a:lnTo>
                  <a:pt x="496" y="948"/>
                </a:lnTo>
                <a:lnTo>
                  <a:pt x="480" y="946"/>
                </a:lnTo>
                <a:lnTo>
                  <a:pt x="474" y="936"/>
                </a:lnTo>
                <a:lnTo>
                  <a:pt x="474" y="914"/>
                </a:lnTo>
                <a:lnTo>
                  <a:pt x="496" y="924"/>
                </a:lnTo>
                <a:lnTo>
                  <a:pt x="504" y="908"/>
                </a:lnTo>
                <a:lnTo>
                  <a:pt x="520" y="902"/>
                </a:lnTo>
                <a:lnTo>
                  <a:pt x="498" y="876"/>
                </a:lnTo>
                <a:lnTo>
                  <a:pt x="484" y="860"/>
                </a:lnTo>
                <a:lnTo>
                  <a:pt x="478" y="844"/>
                </a:lnTo>
                <a:lnTo>
                  <a:pt x="476" y="826"/>
                </a:lnTo>
                <a:lnTo>
                  <a:pt x="472" y="808"/>
                </a:lnTo>
                <a:lnTo>
                  <a:pt x="460" y="788"/>
                </a:lnTo>
                <a:lnTo>
                  <a:pt x="462" y="764"/>
                </a:lnTo>
                <a:lnTo>
                  <a:pt x="452" y="746"/>
                </a:lnTo>
                <a:lnTo>
                  <a:pt x="452" y="724"/>
                </a:lnTo>
                <a:lnTo>
                  <a:pt x="440" y="714"/>
                </a:lnTo>
                <a:lnTo>
                  <a:pt x="428" y="712"/>
                </a:lnTo>
                <a:lnTo>
                  <a:pt x="418" y="700"/>
                </a:lnTo>
                <a:lnTo>
                  <a:pt x="424" y="684"/>
                </a:lnTo>
                <a:lnTo>
                  <a:pt x="414" y="674"/>
                </a:lnTo>
                <a:lnTo>
                  <a:pt x="400" y="670"/>
                </a:lnTo>
                <a:lnTo>
                  <a:pt x="388" y="660"/>
                </a:lnTo>
                <a:lnTo>
                  <a:pt x="390" y="646"/>
                </a:lnTo>
                <a:lnTo>
                  <a:pt x="406" y="642"/>
                </a:lnTo>
                <a:lnTo>
                  <a:pt x="418" y="630"/>
                </a:lnTo>
                <a:lnTo>
                  <a:pt x="414" y="612"/>
                </a:lnTo>
                <a:lnTo>
                  <a:pt x="404" y="598"/>
                </a:lnTo>
                <a:lnTo>
                  <a:pt x="402" y="576"/>
                </a:lnTo>
                <a:lnTo>
                  <a:pt x="394" y="556"/>
                </a:lnTo>
                <a:lnTo>
                  <a:pt x="398" y="540"/>
                </a:lnTo>
                <a:lnTo>
                  <a:pt x="398" y="528"/>
                </a:lnTo>
                <a:lnTo>
                  <a:pt x="398" y="510"/>
                </a:lnTo>
                <a:lnTo>
                  <a:pt x="408" y="496"/>
                </a:lnTo>
                <a:lnTo>
                  <a:pt x="410" y="474"/>
                </a:lnTo>
                <a:lnTo>
                  <a:pt x="424" y="464"/>
                </a:lnTo>
                <a:lnTo>
                  <a:pt x="436" y="464"/>
                </a:lnTo>
                <a:lnTo>
                  <a:pt x="446" y="450"/>
                </a:lnTo>
                <a:lnTo>
                  <a:pt x="440" y="434"/>
                </a:lnTo>
                <a:lnTo>
                  <a:pt x="428" y="422"/>
                </a:lnTo>
                <a:lnTo>
                  <a:pt x="412" y="414"/>
                </a:lnTo>
                <a:lnTo>
                  <a:pt x="398" y="414"/>
                </a:lnTo>
                <a:lnTo>
                  <a:pt x="380" y="416"/>
                </a:lnTo>
                <a:lnTo>
                  <a:pt x="358" y="414"/>
                </a:lnTo>
                <a:lnTo>
                  <a:pt x="338" y="432"/>
                </a:lnTo>
                <a:lnTo>
                  <a:pt x="340" y="452"/>
                </a:lnTo>
                <a:lnTo>
                  <a:pt x="330" y="462"/>
                </a:lnTo>
                <a:lnTo>
                  <a:pt x="318" y="474"/>
                </a:lnTo>
                <a:lnTo>
                  <a:pt x="322" y="486"/>
                </a:lnTo>
                <a:lnTo>
                  <a:pt x="314" y="494"/>
                </a:lnTo>
                <a:lnTo>
                  <a:pt x="312" y="508"/>
                </a:lnTo>
                <a:lnTo>
                  <a:pt x="298" y="512"/>
                </a:lnTo>
                <a:lnTo>
                  <a:pt x="288" y="504"/>
                </a:lnTo>
                <a:lnTo>
                  <a:pt x="272" y="502"/>
                </a:lnTo>
                <a:lnTo>
                  <a:pt x="258" y="510"/>
                </a:lnTo>
                <a:lnTo>
                  <a:pt x="244" y="522"/>
                </a:lnTo>
                <a:lnTo>
                  <a:pt x="240" y="538"/>
                </a:lnTo>
                <a:lnTo>
                  <a:pt x="240" y="556"/>
                </a:lnTo>
                <a:lnTo>
                  <a:pt x="226" y="576"/>
                </a:lnTo>
                <a:lnTo>
                  <a:pt x="226" y="600"/>
                </a:lnTo>
                <a:lnTo>
                  <a:pt x="206" y="626"/>
                </a:lnTo>
                <a:lnTo>
                  <a:pt x="186" y="620"/>
                </a:lnTo>
                <a:lnTo>
                  <a:pt x="172" y="618"/>
                </a:lnTo>
                <a:lnTo>
                  <a:pt x="154" y="620"/>
                </a:lnTo>
                <a:lnTo>
                  <a:pt x="146" y="634"/>
                </a:lnTo>
                <a:lnTo>
                  <a:pt x="140" y="646"/>
                </a:lnTo>
                <a:lnTo>
                  <a:pt x="118" y="652"/>
                </a:lnTo>
                <a:lnTo>
                  <a:pt x="98" y="658"/>
                </a:lnTo>
                <a:lnTo>
                  <a:pt x="88" y="640"/>
                </a:lnTo>
                <a:lnTo>
                  <a:pt x="76" y="622"/>
                </a:lnTo>
                <a:lnTo>
                  <a:pt x="66" y="610"/>
                </a:lnTo>
                <a:lnTo>
                  <a:pt x="64" y="594"/>
                </a:lnTo>
                <a:lnTo>
                  <a:pt x="50" y="586"/>
                </a:lnTo>
                <a:lnTo>
                  <a:pt x="40" y="566"/>
                </a:lnTo>
                <a:lnTo>
                  <a:pt x="36" y="550"/>
                </a:lnTo>
                <a:lnTo>
                  <a:pt x="26" y="540"/>
                </a:lnTo>
                <a:lnTo>
                  <a:pt x="20" y="530"/>
                </a:lnTo>
                <a:lnTo>
                  <a:pt x="16" y="510"/>
                </a:lnTo>
                <a:lnTo>
                  <a:pt x="4" y="482"/>
                </a:lnTo>
                <a:lnTo>
                  <a:pt x="6" y="458"/>
                </a:lnTo>
                <a:lnTo>
                  <a:pt x="0" y="442"/>
                </a:lnTo>
                <a:lnTo>
                  <a:pt x="8" y="430"/>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96" name="Loreto1">
            <a:extLst>
              <a:ext uri="{FF2B5EF4-FFF2-40B4-BE49-F238E27FC236}">
                <a16:creationId xmlns:a16="http://schemas.microsoft.com/office/drawing/2014/main" id="{56F064E3-6B08-46EE-AA4A-99CA52FDFA28}"/>
              </a:ext>
            </a:extLst>
          </p:cNvPr>
          <p:cNvSpPr>
            <a:spLocks/>
          </p:cNvSpPr>
          <p:nvPr/>
        </p:nvSpPr>
        <p:spPr bwMode="auto">
          <a:xfrm>
            <a:off x="8977289" y="785319"/>
            <a:ext cx="2676652" cy="2687847"/>
          </a:xfrm>
          <a:custGeom>
            <a:avLst/>
            <a:gdLst>
              <a:gd name="T0" fmla="*/ 2147483647 w 2414"/>
              <a:gd name="T1" fmla="*/ 2147483647 h 2663"/>
              <a:gd name="T2" fmla="*/ 2147483647 w 2414"/>
              <a:gd name="T3" fmla="*/ 2147483647 h 2663"/>
              <a:gd name="T4" fmla="*/ 2147483647 w 2414"/>
              <a:gd name="T5" fmla="*/ 2147483647 h 2663"/>
              <a:gd name="T6" fmla="*/ 2147483647 w 2414"/>
              <a:gd name="T7" fmla="*/ 2147483647 h 2663"/>
              <a:gd name="T8" fmla="*/ 2147483647 w 2414"/>
              <a:gd name="T9" fmla="*/ 2147483647 h 2663"/>
              <a:gd name="T10" fmla="*/ 2147483647 w 2414"/>
              <a:gd name="T11" fmla="*/ 2147483647 h 2663"/>
              <a:gd name="T12" fmla="*/ 2147483647 w 2414"/>
              <a:gd name="T13" fmla="*/ 2147483647 h 2663"/>
              <a:gd name="T14" fmla="*/ 2147483647 w 2414"/>
              <a:gd name="T15" fmla="*/ 2147483647 h 2663"/>
              <a:gd name="T16" fmla="*/ 2147483647 w 2414"/>
              <a:gd name="T17" fmla="*/ 2147483647 h 2663"/>
              <a:gd name="T18" fmla="*/ 2147483647 w 2414"/>
              <a:gd name="T19" fmla="*/ 2147483647 h 2663"/>
              <a:gd name="T20" fmla="*/ 2147483647 w 2414"/>
              <a:gd name="T21" fmla="*/ 2147483647 h 2663"/>
              <a:gd name="T22" fmla="*/ 2147483647 w 2414"/>
              <a:gd name="T23" fmla="*/ 2147483647 h 2663"/>
              <a:gd name="T24" fmla="*/ 2147483647 w 2414"/>
              <a:gd name="T25" fmla="*/ 2147483647 h 2663"/>
              <a:gd name="T26" fmla="*/ 2147483647 w 2414"/>
              <a:gd name="T27" fmla="*/ 2147483647 h 2663"/>
              <a:gd name="T28" fmla="*/ 2147483647 w 2414"/>
              <a:gd name="T29" fmla="*/ 2147483647 h 2663"/>
              <a:gd name="T30" fmla="*/ 2147483647 w 2414"/>
              <a:gd name="T31" fmla="*/ 2147483647 h 2663"/>
              <a:gd name="T32" fmla="*/ 2147483647 w 2414"/>
              <a:gd name="T33" fmla="*/ 2147483647 h 2663"/>
              <a:gd name="T34" fmla="*/ 2147483647 w 2414"/>
              <a:gd name="T35" fmla="*/ 2147483647 h 2663"/>
              <a:gd name="T36" fmla="*/ 2147483647 w 2414"/>
              <a:gd name="T37" fmla="*/ 2147483647 h 2663"/>
              <a:gd name="T38" fmla="*/ 2147483647 w 2414"/>
              <a:gd name="T39" fmla="*/ 2147483647 h 2663"/>
              <a:gd name="T40" fmla="*/ 2147483647 w 2414"/>
              <a:gd name="T41" fmla="*/ 2147483647 h 2663"/>
              <a:gd name="T42" fmla="*/ 2147483647 w 2414"/>
              <a:gd name="T43" fmla="*/ 2147483647 h 2663"/>
              <a:gd name="T44" fmla="*/ 2147483647 w 2414"/>
              <a:gd name="T45" fmla="*/ 2147483647 h 2663"/>
              <a:gd name="T46" fmla="*/ 2147483647 w 2414"/>
              <a:gd name="T47" fmla="*/ 2147483647 h 2663"/>
              <a:gd name="T48" fmla="*/ 2147483647 w 2414"/>
              <a:gd name="T49" fmla="*/ 2147483647 h 2663"/>
              <a:gd name="T50" fmla="*/ 2147483647 w 2414"/>
              <a:gd name="T51" fmla="*/ 2147483647 h 2663"/>
              <a:gd name="T52" fmla="*/ 2147483647 w 2414"/>
              <a:gd name="T53" fmla="*/ 2147483647 h 2663"/>
              <a:gd name="T54" fmla="*/ 2147483647 w 2414"/>
              <a:gd name="T55" fmla="*/ 2147483647 h 2663"/>
              <a:gd name="T56" fmla="*/ 2147483647 w 2414"/>
              <a:gd name="T57" fmla="*/ 2147483647 h 2663"/>
              <a:gd name="T58" fmla="*/ 2147483647 w 2414"/>
              <a:gd name="T59" fmla="*/ 2147483647 h 2663"/>
              <a:gd name="T60" fmla="*/ 2147483647 w 2414"/>
              <a:gd name="T61" fmla="*/ 2147483647 h 2663"/>
              <a:gd name="T62" fmla="*/ 2147483647 w 2414"/>
              <a:gd name="T63" fmla="*/ 2147483647 h 2663"/>
              <a:gd name="T64" fmla="*/ 2147483647 w 2414"/>
              <a:gd name="T65" fmla="*/ 2147483647 h 2663"/>
              <a:gd name="T66" fmla="*/ 2147483647 w 2414"/>
              <a:gd name="T67" fmla="*/ 2147483647 h 2663"/>
              <a:gd name="T68" fmla="*/ 2147483647 w 2414"/>
              <a:gd name="T69" fmla="*/ 2147483647 h 2663"/>
              <a:gd name="T70" fmla="*/ 2147483647 w 2414"/>
              <a:gd name="T71" fmla="*/ 2147483647 h 2663"/>
              <a:gd name="T72" fmla="*/ 2147483647 w 2414"/>
              <a:gd name="T73" fmla="*/ 2147483647 h 2663"/>
              <a:gd name="T74" fmla="*/ 2147483647 w 2414"/>
              <a:gd name="T75" fmla="*/ 2147483647 h 2663"/>
              <a:gd name="T76" fmla="*/ 2147483647 w 2414"/>
              <a:gd name="T77" fmla="*/ 2147483647 h 2663"/>
              <a:gd name="T78" fmla="*/ 2147483647 w 2414"/>
              <a:gd name="T79" fmla="*/ 2147483647 h 2663"/>
              <a:gd name="T80" fmla="*/ 2147483647 w 2414"/>
              <a:gd name="T81" fmla="*/ 2147483647 h 2663"/>
              <a:gd name="T82" fmla="*/ 2147483647 w 2414"/>
              <a:gd name="T83" fmla="*/ 2147483647 h 2663"/>
              <a:gd name="T84" fmla="*/ 2147483647 w 2414"/>
              <a:gd name="T85" fmla="*/ 2147483647 h 2663"/>
              <a:gd name="T86" fmla="*/ 2147483647 w 2414"/>
              <a:gd name="T87" fmla="*/ 2147483647 h 2663"/>
              <a:gd name="T88" fmla="*/ 2147483647 w 2414"/>
              <a:gd name="T89" fmla="*/ 2147483647 h 2663"/>
              <a:gd name="T90" fmla="*/ 2147483647 w 2414"/>
              <a:gd name="T91" fmla="*/ 2147483647 h 2663"/>
              <a:gd name="T92" fmla="*/ 2147483647 w 2414"/>
              <a:gd name="T93" fmla="*/ 2147483647 h 2663"/>
              <a:gd name="T94" fmla="*/ 2147483647 w 2414"/>
              <a:gd name="T95" fmla="*/ 2147483647 h 2663"/>
              <a:gd name="T96" fmla="*/ 2147483647 w 2414"/>
              <a:gd name="T97" fmla="*/ 2147483647 h 2663"/>
              <a:gd name="T98" fmla="*/ 2147483647 w 2414"/>
              <a:gd name="T99" fmla="*/ 2147483647 h 2663"/>
              <a:gd name="T100" fmla="*/ 2147483647 w 2414"/>
              <a:gd name="T101" fmla="*/ 2147483647 h 2663"/>
              <a:gd name="T102" fmla="*/ 2147483647 w 2414"/>
              <a:gd name="T103" fmla="*/ 2147483647 h 2663"/>
              <a:gd name="T104" fmla="*/ 2147483647 w 2414"/>
              <a:gd name="T105" fmla="*/ 2147483647 h 2663"/>
              <a:gd name="T106" fmla="*/ 2147483647 w 2414"/>
              <a:gd name="T107" fmla="*/ 2147483647 h 2663"/>
              <a:gd name="T108" fmla="*/ 2147483647 w 2414"/>
              <a:gd name="T109" fmla="*/ 2147483647 h 2663"/>
              <a:gd name="T110" fmla="*/ 2147483647 w 2414"/>
              <a:gd name="T111" fmla="*/ 2147483647 h 2663"/>
              <a:gd name="T112" fmla="*/ 2147483647 w 2414"/>
              <a:gd name="T113" fmla="*/ 2147483647 h 2663"/>
              <a:gd name="T114" fmla="*/ 2147483647 w 2414"/>
              <a:gd name="T115" fmla="*/ 2147483647 h 2663"/>
              <a:gd name="T116" fmla="*/ 2147483647 w 2414"/>
              <a:gd name="T117" fmla="*/ 2147483647 h 2663"/>
              <a:gd name="T118" fmla="*/ 2147483647 w 2414"/>
              <a:gd name="T119" fmla="*/ 2147483647 h 2663"/>
              <a:gd name="T120" fmla="*/ 2147483647 w 2414"/>
              <a:gd name="T121" fmla="*/ 2147483647 h 26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14"/>
              <a:gd name="T184" fmla="*/ 0 h 2663"/>
              <a:gd name="T185" fmla="*/ 2414 w 2414"/>
              <a:gd name="T186" fmla="*/ 2663 h 26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14" h="2663">
                <a:moveTo>
                  <a:pt x="93" y="875"/>
                </a:moveTo>
                <a:lnTo>
                  <a:pt x="216" y="833"/>
                </a:lnTo>
                <a:lnTo>
                  <a:pt x="329" y="797"/>
                </a:lnTo>
                <a:lnTo>
                  <a:pt x="354" y="786"/>
                </a:lnTo>
                <a:lnTo>
                  <a:pt x="452" y="717"/>
                </a:lnTo>
                <a:lnTo>
                  <a:pt x="501" y="683"/>
                </a:lnTo>
                <a:lnTo>
                  <a:pt x="546" y="644"/>
                </a:lnTo>
                <a:lnTo>
                  <a:pt x="581" y="594"/>
                </a:lnTo>
                <a:lnTo>
                  <a:pt x="611" y="560"/>
                </a:lnTo>
                <a:lnTo>
                  <a:pt x="626" y="540"/>
                </a:lnTo>
                <a:lnTo>
                  <a:pt x="638" y="524"/>
                </a:lnTo>
                <a:lnTo>
                  <a:pt x="660" y="501"/>
                </a:lnTo>
                <a:lnTo>
                  <a:pt x="683" y="473"/>
                </a:lnTo>
                <a:lnTo>
                  <a:pt x="690" y="471"/>
                </a:lnTo>
                <a:lnTo>
                  <a:pt x="696" y="449"/>
                </a:lnTo>
                <a:lnTo>
                  <a:pt x="701" y="419"/>
                </a:lnTo>
                <a:lnTo>
                  <a:pt x="710" y="396"/>
                </a:lnTo>
                <a:lnTo>
                  <a:pt x="716" y="369"/>
                </a:lnTo>
                <a:lnTo>
                  <a:pt x="723" y="350"/>
                </a:lnTo>
                <a:lnTo>
                  <a:pt x="728" y="326"/>
                </a:lnTo>
                <a:lnTo>
                  <a:pt x="735" y="309"/>
                </a:lnTo>
                <a:lnTo>
                  <a:pt x="738" y="290"/>
                </a:lnTo>
                <a:lnTo>
                  <a:pt x="743" y="276"/>
                </a:lnTo>
                <a:lnTo>
                  <a:pt x="759" y="284"/>
                </a:lnTo>
                <a:lnTo>
                  <a:pt x="770" y="294"/>
                </a:lnTo>
                <a:lnTo>
                  <a:pt x="783" y="296"/>
                </a:lnTo>
                <a:lnTo>
                  <a:pt x="789" y="288"/>
                </a:lnTo>
                <a:lnTo>
                  <a:pt x="804" y="294"/>
                </a:lnTo>
                <a:lnTo>
                  <a:pt x="803" y="285"/>
                </a:lnTo>
                <a:lnTo>
                  <a:pt x="794" y="279"/>
                </a:lnTo>
                <a:lnTo>
                  <a:pt x="794" y="269"/>
                </a:lnTo>
                <a:lnTo>
                  <a:pt x="794" y="260"/>
                </a:lnTo>
                <a:lnTo>
                  <a:pt x="783" y="248"/>
                </a:lnTo>
                <a:lnTo>
                  <a:pt x="789" y="242"/>
                </a:lnTo>
                <a:lnTo>
                  <a:pt x="782" y="231"/>
                </a:lnTo>
                <a:lnTo>
                  <a:pt x="782" y="222"/>
                </a:lnTo>
                <a:lnTo>
                  <a:pt x="773" y="209"/>
                </a:lnTo>
                <a:lnTo>
                  <a:pt x="786" y="204"/>
                </a:lnTo>
                <a:lnTo>
                  <a:pt x="776" y="194"/>
                </a:lnTo>
                <a:lnTo>
                  <a:pt x="782" y="186"/>
                </a:lnTo>
                <a:lnTo>
                  <a:pt x="794" y="186"/>
                </a:lnTo>
                <a:lnTo>
                  <a:pt x="791" y="173"/>
                </a:lnTo>
                <a:lnTo>
                  <a:pt x="791" y="165"/>
                </a:lnTo>
                <a:lnTo>
                  <a:pt x="788" y="156"/>
                </a:lnTo>
                <a:lnTo>
                  <a:pt x="777" y="149"/>
                </a:lnTo>
                <a:lnTo>
                  <a:pt x="767" y="146"/>
                </a:lnTo>
                <a:lnTo>
                  <a:pt x="764" y="135"/>
                </a:lnTo>
                <a:lnTo>
                  <a:pt x="753" y="128"/>
                </a:lnTo>
                <a:lnTo>
                  <a:pt x="743" y="117"/>
                </a:lnTo>
                <a:lnTo>
                  <a:pt x="732" y="105"/>
                </a:lnTo>
                <a:lnTo>
                  <a:pt x="725" y="93"/>
                </a:lnTo>
                <a:lnTo>
                  <a:pt x="717" y="80"/>
                </a:lnTo>
                <a:lnTo>
                  <a:pt x="716" y="72"/>
                </a:lnTo>
                <a:lnTo>
                  <a:pt x="710" y="62"/>
                </a:lnTo>
                <a:lnTo>
                  <a:pt x="702" y="56"/>
                </a:lnTo>
                <a:lnTo>
                  <a:pt x="701" y="47"/>
                </a:lnTo>
                <a:lnTo>
                  <a:pt x="695" y="53"/>
                </a:lnTo>
                <a:lnTo>
                  <a:pt x="678" y="51"/>
                </a:lnTo>
                <a:lnTo>
                  <a:pt x="672" y="20"/>
                </a:lnTo>
                <a:lnTo>
                  <a:pt x="683" y="27"/>
                </a:lnTo>
                <a:lnTo>
                  <a:pt x="695" y="27"/>
                </a:lnTo>
                <a:lnTo>
                  <a:pt x="707" y="27"/>
                </a:lnTo>
                <a:lnTo>
                  <a:pt x="719" y="33"/>
                </a:lnTo>
                <a:lnTo>
                  <a:pt x="731" y="36"/>
                </a:lnTo>
                <a:lnTo>
                  <a:pt x="741" y="44"/>
                </a:lnTo>
                <a:lnTo>
                  <a:pt x="752" y="38"/>
                </a:lnTo>
                <a:lnTo>
                  <a:pt x="765" y="39"/>
                </a:lnTo>
                <a:lnTo>
                  <a:pt x="774" y="33"/>
                </a:lnTo>
                <a:lnTo>
                  <a:pt x="783" y="24"/>
                </a:lnTo>
                <a:lnTo>
                  <a:pt x="791" y="17"/>
                </a:lnTo>
                <a:lnTo>
                  <a:pt x="798" y="5"/>
                </a:lnTo>
                <a:lnTo>
                  <a:pt x="806" y="0"/>
                </a:lnTo>
                <a:lnTo>
                  <a:pt x="815" y="6"/>
                </a:lnTo>
                <a:lnTo>
                  <a:pt x="825" y="12"/>
                </a:lnTo>
                <a:lnTo>
                  <a:pt x="837" y="12"/>
                </a:lnTo>
                <a:lnTo>
                  <a:pt x="843" y="20"/>
                </a:lnTo>
                <a:lnTo>
                  <a:pt x="849" y="30"/>
                </a:lnTo>
                <a:lnTo>
                  <a:pt x="863" y="38"/>
                </a:lnTo>
                <a:lnTo>
                  <a:pt x="869" y="36"/>
                </a:lnTo>
                <a:lnTo>
                  <a:pt x="872" y="44"/>
                </a:lnTo>
                <a:lnTo>
                  <a:pt x="875" y="51"/>
                </a:lnTo>
                <a:lnTo>
                  <a:pt x="896" y="65"/>
                </a:lnTo>
                <a:lnTo>
                  <a:pt x="906" y="63"/>
                </a:lnTo>
                <a:lnTo>
                  <a:pt x="912" y="56"/>
                </a:lnTo>
                <a:lnTo>
                  <a:pt x="918" y="50"/>
                </a:lnTo>
                <a:lnTo>
                  <a:pt x="932" y="53"/>
                </a:lnTo>
                <a:lnTo>
                  <a:pt x="933" y="62"/>
                </a:lnTo>
                <a:lnTo>
                  <a:pt x="936" y="71"/>
                </a:lnTo>
                <a:lnTo>
                  <a:pt x="941" y="80"/>
                </a:lnTo>
                <a:lnTo>
                  <a:pt x="939" y="92"/>
                </a:lnTo>
                <a:lnTo>
                  <a:pt x="948" y="101"/>
                </a:lnTo>
                <a:lnTo>
                  <a:pt x="956" y="92"/>
                </a:lnTo>
                <a:lnTo>
                  <a:pt x="957" y="102"/>
                </a:lnTo>
                <a:lnTo>
                  <a:pt x="966" y="108"/>
                </a:lnTo>
                <a:lnTo>
                  <a:pt x="971" y="99"/>
                </a:lnTo>
                <a:lnTo>
                  <a:pt x="980" y="93"/>
                </a:lnTo>
                <a:lnTo>
                  <a:pt x="980" y="104"/>
                </a:lnTo>
                <a:lnTo>
                  <a:pt x="990" y="108"/>
                </a:lnTo>
                <a:lnTo>
                  <a:pt x="993" y="116"/>
                </a:lnTo>
                <a:lnTo>
                  <a:pt x="1001" y="119"/>
                </a:lnTo>
                <a:lnTo>
                  <a:pt x="999" y="126"/>
                </a:lnTo>
                <a:lnTo>
                  <a:pt x="1007" y="134"/>
                </a:lnTo>
                <a:lnTo>
                  <a:pt x="1013" y="129"/>
                </a:lnTo>
                <a:lnTo>
                  <a:pt x="1013" y="138"/>
                </a:lnTo>
                <a:lnTo>
                  <a:pt x="1023" y="135"/>
                </a:lnTo>
                <a:lnTo>
                  <a:pt x="1031" y="144"/>
                </a:lnTo>
                <a:lnTo>
                  <a:pt x="1037" y="137"/>
                </a:lnTo>
                <a:lnTo>
                  <a:pt x="1038" y="147"/>
                </a:lnTo>
                <a:lnTo>
                  <a:pt x="1037" y="161"/>
                </a:lnTo>
                <a:lnTo>
                  <a:pt x="1047" y="153"/>
                </a:lnTo>
                <a:lnTo>
                  <a:pt x="1046" y="170"/>
                </a:lnTo>
                <a:lnTo>
                  <a:pt x="1055" y="174"/>
                </a:lnTo>
                <a:lnTo>
                  <a:pt x="1053" y="180"/>
                </a:lnTo>
                <a:lnTo>
                  <a:pt x="1050" y="189"/>
                </a:lnTo>
                <a:lnTo>
                  <a:pt x="1062" y="195"/>
                </a:lnTo>
                <a:lnTo>
                  <a:pt x="1064" y="207"/>
                </a:lnTo>
                <a:lnTo>
                  <a:pt x="1055" y="207"/>
                </a:lnTo>
                <a:lnTo>
                  <a:pt x="1050" y="215"/>
                </a:lnTo>
                <a:lnTo>
                  <a:pt x="1062" y="224"/>
                </a:lnTo>
                <a:lnTo>
                  <a:pt x="1071" y="219"/>
                </a:lnTo>
                <a:lnTo>
                  <a:pt x="1074" y="227"/>
                </a:lnTo>
                <a:lnTo>
                  <a:pt x="1089" y="227"/>
                </a:lnTo>
                <a:lnTo>
                  <a:pt x="1082" y="233"/>
                </a:lnTo>
                <a:lnTo>
                  <a:pt x="1079" y="239"/>
                </a:lnTo>
                <a:lnTo>
                  <a:pt x="1083" y="245"/>
                </a:lnTo>
                <a:lnTo>
                  <a:pt x="1097" y="239"/>
                </a:lnTo>
                <a:lnTo>
                  <a:pt x="1092" y="248"/>
                </a:lnTo>
                <a:lnTo>
                  <a:pt x="1088" y="255"/>
                </a:lnTo>
                <a:lnTo>
                  <a:pt x="1089" y="260"/>
                </a:lnTo>
                <a:lnTo>
                  <a:pt x="1071" y="258"/>
                </a:lnTo>
                <a:lnTo>
                  <a:pt x="1073" y="264"/>
                </a:lnTo>
                <a:lnTo>
                  <a:pt x="1083" y="270"/>
                </a:lnTo>
                <a:lnTo>
                  <a:pt x="1086" y="275"/>
                </a:lnTo>
                <a:lnTo>
                  <a:pt x="1088" y="281"/>
                </a:lnTo>
                <a:lnTo>
                  <a:pt x="1086" y="290"/>
                </a:lnTo>
                <a:lnTo>
                  <a:pt x="1094" y="297"/>
                </a:lnTo>
                <a:lnTo>
                  <a:pt x="1103" y="300"/>
                </a:lnTo>
                <a:lnTo>
                  <a:pt x="1116" y="299"/>
                </a:lnTo>
                <a:lnTo>
                  <a:pt x="1121" y="294"/>
                </a:lnTo>
                <a:lnTo>
                  <a:pt x="1125" y="303"/>
                </a:lnTo>
                <a:lnTo>
                  <a:pt x="1136" y="308"/>
                </a:lnTo>
                <a:lnTo>
                  <a:pt x="1145" y="311"/>
                </a:lnTo>
                <a:lnTo>
                  <a:pt x="1151" y="315"/>
                </a:lnTo>
                <a:lnTo>
                  <a:pt x="1152" y="302"/>
                </a:lnTo>
                <a:lnTo>
                  <a:pt x="1161" y="299"/>
                </a:lnTo>
                <a:lnTo>
                  <a:pt x="1164" y="312"/>
                </a:lnTo>
                <a:lnTo>
                  <a:pt x="1164" y="324"/>
                </a:lnTo>
                <a:lnTo>
                  <a:pt x="1170" y="330"/>
                </a:lnTo>
                <a:lnTo>
                  <a:pt x="1178" y="326"/>
                </a:lnTo>
                <a:lnTo>
                  <a:pt x="1187" y="321"/>
                </a:lnTo>
                <a:lnTo>
                  <a:pt x="1187" y="323"/>
                </a:lnTo>
                <a:lnTo>
                  <a:pt x="1184" y="330"/>
                </a:lnTo>
                <a:lnTo>
                  <a:pt x="1181" y="339"/>
                </a:lnTo>
                <a:lnTo>
                  <a:pt x="1193" y="333"/>
                </a:lnTo>
                <a:lnTo>
                  <a:pt x="1199" y="341"/>
                </a:lnTo>
                <a:lnTo>
                  <a:pt x="1199" y="347"/>
                </a:lnTo>
                <a:lnTo>
                  <a:pt x="1203" y="354"/>
                </a:lnTo>
                <a:lnTo>
                  <a:pt x="1209" y="362"/>
                </a:lnTo>
                <a:lnTo>
                  <a:pt x="1214" y="369"/>
                </a:lnTo>
                <a:lnTo>
                  <a:pt x="1227" y="372"/>
                </a:lnTo>
                <a:lnTo>
                  <a:pt x="1239" y="375"/>
                </a:lnTo>
                <a:lnTo>
                  <a:pt x="1248" y="362"/>
                </a:lnTo>
                <a:lnTo>
                  <a:pt x="1253" y="372"/>
                </a:lnTo>
                <a:lnTo>
                  <a:pt x="1262" y="374"/>
                </a:lnTo>
                <a:lnTo>
                  <a:pt x="1269" y="372"/>
                </a:lnTo>
                <a:lnTo>
                  <a:pt x="1277" y="381"/>
                </a:lnTo>
                <a:lnTo>
                  <a:pt x="1284" y="380"/>
                </a:lnTo>
                <a:lnTo>
                  <a:pt x="1289" y="390"/>
                </a:lnTo>
                <a:lnTo>
                  <a:pt x="1293" y="398"/>
                </a:lnTo>
                <a:lnTo>
                  <a:pt x="1302" y="398"/>
                </a:lnTo>
                <a:lnTo>
                  <a:pt x="1302" y="407"/>
                </a:lnTo>
                <a:lnTo>
                  <a:pt x="1305" y="419"/>
                </a:lnTo>
                <a:lnTo>
                  <a:pt x="1299" y="428"/>
                </a:lnTo>
                <a:lnTo>
                  <a:pt x="1314" y="431"/>
                </a:lnTo>
                <a:lnTo>
                  <a:pt x="1316" y="441"/>
                </a:lnTo>
                <a:lnTo>
                  <a:pt x="1326" y="447"/>
                </a:lnTo>
                <a:lnTo>
                  <a:pt x="1325" y="458"/>
                </a:lnTo>
                <a:lnTo>
                  <a:pt x="1329" y="467"/>
                </a:lnTo>
                <a:lnTo>
                  <a:pt x="1337" y="473"/>
                </a:lnTo>
                <a:lnTo>
                  <a:pt x="1331" y="483"/>
                </a:lnTo>
                <a:lnTo>
                  <a:pt x="1320" y="486"/>
                </a:lnTo>
                <a:lnTo>
                  <a:pt x="1322" y="497"/>
                </a:lnTo>
                <a:lnTo>
                  <a:pt x="1314" y="506"/>
                </a:lnTo>
                <a:lnTo>
                  <a:pt x="1310" y="515"/>
                </a:lnTo>
                <a:lnTo>
                  <a:pt x="1335" y="525"/>
                </a:lnTo>
                <a:lnTo>
                  <a:pt x="1341" y="533"/>
                </a:lnTo>
                <a:lnTo>
                  <a:pt x="1344" y="543"/>
                </a:lnTo>
                <a:lnTo>
                  <a:pt x="1353" y="534"/>
                </a:lnTo>
                <a:lnTo>
                  <a:pt x="1364" y="539"/>
                </a:lnTo>
                <a:lnTo>
                  <a:pt x="1371" y="540"/>
                </a:lnTo>
                <a:lnTo>
                  <a:pt x="1374" y="551"/>
                </a:lnTo>
                <a:lnTo>
                  <a:pt x="1383" y="554"/>
                </a:lnTo>
                <a:lnTo>
                  <a:pt x="1385" y="539"/>
                </a:lnTo>
                <a:lnTo>
                  <a:pt x="1391" y="536"/>
                </a:lnTo>
                <a:lnTo>
                  <a:pt x="1395" y="543"/>
                </a:lnTo>
                <a:lnTo>
                  <a:pt x="1407" y="545"/>
                </a:lnTo>
                <a:lnTo>
                  <a:pt x="1404" y="531"/>
                </a:lnTo>
                <a:lnTo>
                  <a:pt x="1415" y="527"/>
                </a:lnTo>
                <a:lnTo>
                  <a:pt x="1415" y="539"/>
                </a:lnTo>
                <a:lnTo>
                  <a:pt x="1422" y="546"/>
                </a:lnTo>
                <a:lnTo>
                  <a:pt x="1434" y="543"/>
                </a:lnTo>
                <a:lnTo>
                  <a:pt x="1431" y="552"/>
                </a:lnTo>
                <a:lnTo>
                  <a:pt x="1430" y="561"/>
                </a:lnTo>
                <a:lnTo>
                  <a:pt x="1440" y="566"/>
                </a:lnTo>
                <a:lnTo>
                  <a:pt x="1442" y="573"/>
                </a:lnTo>
                <a:lnTo>
                  <a:pt x="1440" y="581"/>
                </a:lnTo>
                <a:lnTo>
                  <a:pt x="1442" y="593"/>
                </a:lnTo>
                <a:lnTo>
                  <a:pt x="1440" y="600"/>
                </a:lnTo>
                <a:lnTo>
                  <a:pt x="1440" y="608"/>
                </a:lnTo>
                <a:lnTo>
                  <a:pt x="1451" y="614"/>
                </a:lnTo>
                <a:lnTo>
                  <a:pt x="1448" y="620"/>
                </a:lnTo>
                <a:lnTo>
                  <a:pt x="1443" y="626"/>
                </a:lnTo>
                <a:lnTo>
                  <a:pt x="1454" y="627"/>
                </a:lnTo>
                <a:lnTo>
                  <a:pt x="1457" y="632"/>
                </a:lnTo>
                <a:lnTo>
                  <a:pt x="1454" y="638"/>
                </a:lnTo>
                <a:lnTo>
                  <a:pt x="1445" y="645"/>
                </a:lnTo>
                <a:lnTo>
                  <a:pt x="1440" y="650"/>
                </a:lnTo>
                <a:lnTo>
                  <a:pt x="1439" y="657"/>
                </a:lnTo>
                <a:lnTo>
                  <a:pt x="1436" y="663"/>
                </a:lnTo>
                <a:lnTo>
                  <a:pt x="1424" y="662"/>
                </a:lnTo>
                <a:lnTo>
                  <a:pt x="1424" y="671"/>
                </a:lnTo>
                <a:lnTo>
                  <a:pt x="1427" y="680"/>
                </a:lnTo>
                <a:lnTo>
                  <a:pt x="1433" y="686"/>
                </a:lnTo>
                <a:lnTo>
                  <a:pt x="1443" y="693"/>
                </a:lnTo>
                <a:lnTo>
                  <a:pt x="1439" y="701"/>
                </a:lnTo>
                <a:lnTo>
                  <a:pt x="1442" y="707"/>
                </a:lnTo>
                <a:lnTo>
                  <a:pt x="1452" y="699"/>
                </a:lnTo>
                <a:lnTo>
                  <a:pt x="1454" y="711"/>
                </a:lnTo>
                <a:lnTo>
                  <a:pt x="1464" y="716"/>
                </a:lnTo>
                <a:lnTo>
                  <a:pt x="1464" y="701"/>
                </a:lnTo>
                <a:lnTo>
                  <a:pt x="1470" y="699"/>
                </a:lnTo>
                <a:lnTo>
                  <a:pt x="1473" y="707"/>
                </a:lnTo>
                <a:lnTo>
                  <a:pt x="1478" y="716"/>
                </a:lnTo>
                <a:lnTo>
                  <a:pt x="1484" y="707"/>
                </a:lnTo>
                <a:lnTo>
                  <a:pt x="1488" y="714"/>
                </a:lnTo>
                <a:lnTo>
                  <a:pt x="1491" y="719"/>
                </a:lnTo>
                <a:lnTo>
                  <a:pt x="1491" y="729"/>
                </a:lnTo>
                <a:lnTo>
                  <a:pt x="1503" y="731"/>
                </a:lnTo>
                <a:lnTo>
                  <a:pt x="1494" y="740"/>
                </a:lnTo>
                <a:lnTo>
                  <a:pt x="1511" y="740"/>
                </a:lnTo>
                <a:lnTo>
                  <a:pt x="1520" y="740"/>
                </a:lnTo>
                <a:lnTo>
                  <a:pt x="1535" y="731"/>
                </a:lnTo>
                <a:lnTo>
                  <a:pt x="1544" y="720"/>
                </a:lnTo>
                <a:lnTo>
                  <a:pt x="1550" y="723"/>
                </a:lnTo>
                <a:lnTo>
                  <a:pt x="1551" y="732"/>
                </a:lnTo>
                <a:lnTo>
                  <a:pt x="1557" y="737"/>
                </a:lnTo>
                <a:lnTo>
                  <a:pt x="1559" y="728"/>
                </a:lnTo>
                <a:lnTo>
                  <a:pt x="1562" y="719"/>
                </a:lnTo>
                <a:lnTo>
                  <a:pt x="1572" y="728"/>
                </a:lnTo>
                <a:lnTo>
                  <a:pt x="1571" y="738"/>
                </a:lnTo>
                <a:lnTo>
                  <a:pt x="1578" y="743"/>
                </a:lnTo>
                <a:lnTo>
                  <a:pt x="1578" y="732"/>
                </a:lnTo>
                <a:lnTo>
                  <a:pt x="1587" y="726"/>
                </a:lnTo>
                <a:lnTo>
                  <a:pt x="1584" y="714"/>
                </a:lnTo>
                <a:lnTo>
                  <a:pt x="1602" y="719"/>
                </a:lnTo>
                <a:lnTo>
                  <a:pt x="1607" y="725"/>
                </a:lnTo>
                <a:lnTo>
                  <a:pt x="1619" y="725"/>
                </a:lnTo>
                <a:lnTo>
                  <a:pt x="1626" y="735"/>
                </a:lnTo>
                <a:lnTo>
                  <a:pt x="1638" y="734"/>
                </a:lnTo>
                <a:lnTo>
                  <a:pt x="1646" y="735"/>
                </a:lnTo>
                <a:lnTo>
                  <a:pt x="1653" y="732"/>
                </a:lnTo>
                <a:lnTo>
                  <a:pt x="1661" y="737"/>
                </a:lnTo>
                <a:lnTo>
                  <a:pt x="1667" y="743"/>
                </a:lnTo>
                <a:lnTo>
                  <a:pt x="1665" y="749"/>
                </a:lnTo>
                <a:lnTo>
                  <a:pt x="1671" y="753"/>
                </a:lnTo>
                <a:lnTo>
                  <a:pt x="1685" y="752"/>
                </a:lnTo>
                <a:lnTo>
                  <a:pt x="1695" y="744"/>
                </a:lnTo>
                <a:lnTo>
                  <a:pt x="1704" y="735"/>
                </a:lnTo>
                <a:lnTo>
                  <a:pt x="1713" y="743"/>
                </a:lnTo>
                <a:lnTo>
                  <a:pt x="1725" y="735"/>
                </a:lnTo>
                <a:lnTo>
                  <a:pt x="1731" y="740"/>
                </a:lnTo>
                <a:lnTo>
                  <a:pt x="1734" y="749"/>
                </a:lnTo>
                <a:lnTo>
                  <a:pt x="1745" y="741"/>
                </a:lnTo>
                <a:lnTo>
                  <a:pt x="1736" y="735"/>
                </a:lnTo>
                <a:lnTo>
                  <a:pt x="1746" y="728"/>
                </a:lnTo>
                <a:lnTo>
                  <a:pt x="1758" y="722"/>
                </a:lnTo>
                <a:lnTo>
                  <a:pt x="1764" y="708"/>
                </a:lnTo>
                <a:lnTo>
                  <a:pt x="1772" y="707"/>
                </a:lnTo>
                <a:lnTo>
                  <a:pt x="1781" y="716"/>
                </a:lnTo>
                <a:lnTo>
                  <a:pt x="1791" y="719"/>
                </a:lnTo>
                <a:lnTo>
                  <a:pt x="1799" y="719"/>
                </a:lnTo>
                <a:lnTo>
                  <a:pt x="1808" y="725"/>
                </a:lnTo>
                <a:lnTo>
                  <a:pt x="1809" y="713"/>
                </a:lnTo>
                <a:lnTo>
                  <a:pt x="1802" y="704"/>
                </a:lnTo>
                <a:lnTo>
                  <a:pt x="1805" y="698"/>
                </a:lnTo>
                <a:lnTo>
                  <a:pt x="1812" y="699"/>
                </a:lnTo>
                <a:lnTo>
                  <a:pt x="1821" y="699"/>
                </a:lnTo>
                <a:lnTo>
                  <a:pt x="1826" y="692"/>
                </a:lnTo>
                <a:lnTo>
                  <a:pt x="1824" y="683"/>
                </a:lnTo>
                <a:lnTo>
                  <a:pt x="1830" y="671"/>
                </a:lnTo>
                <a:lnTo>
                  <a:pt x="1836" y="663"/>
                </a:lnTo>
                <a:lnTo>
                  <a:pt x="1845" y="665"/>
                </a:lnTo>
                <a:lnTo>
                  <a:pt x="1848" y="657"/>
                </a:lnTo>
                <a:lnTo>
                  <a:pt x="1866" y="645"/>
                </a:lnTo>
                <a:lnTo>
                  <a:pt x="1874" y="651"/>
                </a:lnTo>
                <a:lnTo>
                  <a:pt x="1868" y="660"/>
                </a:lnTo>
                <a:lnTo>
                  <a:pt x="1865" y="668"/>
                </a:lnTo>
                <a:lnTo>
                  <a:pt x="1869" y="674"/>
                </a:lnTo>
                <a:lnTo>
                  <a:pt x="1881" y="671"/>
                </a:lnTo>
                <a:lnTo>
                  <a:pt x="1887" y="662"/>
                </a:lnTo>
                <a:lnTo>
                  <a:pt x="1896" y="669"/>
                </a:lnTo>
                <a:lnTo>
                  <a:pt x="1908" y="675"/>
                </a:lnTo>
                <a:lnTo>
                  <a:pt x="1932" y="680"/>
                </a:lnTo>
                <a:lnTo>
                  <a:pt x="1929" y="689"/>
                </a:lnTo>
                <a:lnTo>
                  <a:pt x="1931" y="701"/>
                </a:lnTo>
                <a:lnTo>
                  <a:pt x="1932" y="711"/>
                </a:lnTo>
                <a:lnTo>
                  <a:pt x="1944" y="713"/>
                </a:lnTo>
                <a:lnTo>
                  <a:pt x="1944" y="702"/>
                </a:lnTo>
                <a:lnTo>
                  <a:pt x="1940" y="692"/>
                </a:lnTo>
                <a:lnTo>
                  <a:pt x="1944" y="684"/>
                </a:lnTo>
                <a:lnTo>
                  <a:pt x="1955" y="690"/>
                </a:lnTo>
                <a:lnTo>
                  <a:pt x="1958" y="698"/>
                </a:lnTo>
                <a:lnTo>
                  <a:pt x="1961" y="704"/>
                </a:lnTo>
                <a:lnTo>
                  <a:pt x="1968" y="711"/>
                </a:lnTo>
                <a:lnTo>
                  <a:pt x="1967" y="719"/>
                </a:lnTo>
                <a:lnTo>
                  <a:pt x="1962" y="726"/>
                </a:lnTo>
                <a:lnTo>
                  <a:pt x="1971" y="732"/>
                </a:lnTo>
                <a:lnTo>
                  <a:pt x="1979" y="723"/>
                </a:lnTo>
                <a:lnTo>
                  <a:pt x="1989" y="723"/>
                </a:lnTo>
                <a:lnTo>
                  <a:pt x="1994" y="714"/>
                </a:lnTo>
                <a:lnTo>
                  <a:pt x="2001" y="707"/>
                </a:lnTo>
                <a:lnTo>
                  <a:pt x="2006" y="713"/>
                </a:lnTo>
                <a:lnTo>
                  <a:pt x="2012" y="708"/>
                </a:lnTo>
                <a:lnTo>
                  <a:pt x="2021" y="708"/>
                </a:lnTo>
                <a:lnTo>
                  <a:pt x="2024" y="716"/>
                </a:lnTo>
                <a:lnTo>
                  <a:pt x="2036" y="726"/>
                </a:lnTo>
                <a:lnTo>
                  <a:pt x="2037" y="710"/>
                </a:lnTo>
                <a:lnTo>
                  <a:pt x="2051" y="707"/>
                </a:lnTo>
                <a:lnTo>
                  <a:pt x="2049" y="690"/>
                </a:lnTo>
                <a:lnTo>
                  <a:pt x="2060" y="690"/>
                </a:lnTo>
                <a:lnTo>
                  <a:pt x="2064" y="686"/>
                </a:lnTo>
                <a:lnTo>
                  <a:pt x="2079" y="686"/>
                </a:lnTo>
                <a:lnTo>
                  <a:pt x="2085" y="698"/>
                </a:lnTo>
                <a:lnTo>
                  <a:pt x="2093" y="692"/>
                </a:lnTo>
                <a:lnTo>
                  <a:pt x="2082" y="675"/>
                </a:lnTo>
                <a:lnTo>
                  <a:pt x="2087" y="669"/>
                </a:lnTo>
                <a:lnTo>
                  <a:pt x="2100" y="672"/>
                </a:lnTo>
                <a:lnTo>
                  <a:pt x="2105" y="678"/>
                </a:lnTo>
                <a:lnTo>
                  <a:pt x="2117" y="681"/>
                </a:lnTo>
                <a:lnTo>
                  <a:pt x="2118" y="674"/>
                </a:lnTo>
                <a:lnTo>
                  <a:pt x="2135" y="674"/>
                </a:lnTo>
                <a:lnTo>
                  <a:pt x="2138" y="683"/>
                </a:lnTo>
                <a:lnTo>
                  <a:pt x="2141" y="692"/>
                </a:lnTo>
                <a:lnTo>
                  <a:pt x="2154" y="695"/>
                </a:lnTo>
                <a:lnTo>
                  <a:pt x="2162" y="696"/>
                </a:lnTo>
                <a:lnTo>
                  <a:pt x="2163" y="704"/>
                </a:lnTo>
                <a:lnTo>
                  <a:pt x="2172" y="708"/>
                </a:lnTo>
                <a:lnTo>
                  <a:pt x="2181" y="708"/>
                </a:lnTo>
                <a:lnTo>
                  <a:pt x="2195" y="716"/>
                </a:lnTo>
                <a:lnTo>
                  <a:pt x="2190" y="722"/>
                </a:lnTo>
                <a:lnTo>
                  <a:pt x="2192" y="732"/>
                </a:lnTo>
                <a:lnTo>
                  <a:pt x="2204" y="726"/>
                </a:lnTo>
                <a:lnTo>
                  <a:pt x="2204" y="735"/>
                </a:lnTo>
                <a:lnTo>
                  <a:pt x="2202" y="744"/>
                </a:lnTo>
                <a:lnTo>
                  <a:pt x="2210" y="753"/>
                </a:lnTo>
                <a:lnTo>
                  <a:pt x="2220" y="752"/>
                </a:lnTo>
                <a:lnTo>
                  <a:pt x="2228" y="747"/>
                </a:lnTo>
                <a:lnTo>
                  <a:pt x="2220" y="740"/>
                </a:lnTo>
                <a:lnTo>
                  <a:pt x="2214" y="734"/>
                </a:lnTo>
                <a:lnTo>
                  <a:pt x="2228" y="731"/>
                </a:lnTo>
                <a:lnTo>
                  <a:pt x="2234" y="740"/>
                </a:lnTo>
                <a:lnTo>
                  <a:pt x="2241" y="749"/>
                </a:lnTo>
                <a:lnTo>
                  <a:pt x="2250" y="744"/>
                </a:lnTo>
                <a:lnTo>
                  <a:pt x="2261" y="752"/>
                </a:lnTo>
                <a:lnTo>
                  <a:pt x="2259" y="764"/>
                </a:lnTo>
                <a:lnTo>
                  <a:pt x="2276" y="765"/>
                </a:lnTo>
                <a:lnTo>
                  <a:pt x="2283" y="755"/>
                </a:lnTo>
                <a:lnTo>
                  <a:pt x="2294" y="756"/>
                </a:lnTo>
                <a:lnTo>
                  <a:pt x="2307" y="758"/>
                </a:lnTo>
                <a:lnTo>
                  <a:pt x="2303" y="765"/>
                </a:lnTo>
                <a:lnTo>
                  <a:pt x="2292" y="767"/>
                </a:lnTo>
                <a:lnTo>
                  <a:pt x="2286" y="774"/>
                </a:lnTo>
                <a:lnTo>
                  <a:pt x="2294" y="782"/>
                </a:lnTo>
                <a:lnTo>
                  <a:pt x="2306" y="779"/>
                </a:lnTo>
                <a:lnTo>
                  <a:pt x="2316" y="771"/>
                </a:lnTo>
                <a:lnTo>
                  <a:pt x="2325" y="776"/>
                </a:lnTo>
                <a:lnTo>
                  <a:pt x="2325" y="789"/>
                </a:lnTo>
                <a:lnTo>
                  <a:pt x="2328" y="795"/>
                </a:lnTo>
                <a:lnTo>
                  <a:pt x="2331" y="803"/>
                </a:lnTo>
                <a:lnTo>
                  <a:pt x="2336" y="810"/>
                </a:lnTo>
                <a:lnTo>
                  <a:pt x="2339" y="800"/>
                </a:lnTo>
                <a:lnTo>
                  <a:pt x="2348" y="800"/>
                </a:lnTo>
                <a:lnTo>
                  <a:pt x="2352" y="807"/>
                </a:lnTo>
                <a:lnTo>
                  <a:pt x="2346" y="815"/>
                </a:lnTo>
                <a:lnTo>
                  <a:pt x="2346" y="822"/>
                </a:lnTo>
                <a:lnTo>
                  <a:pt x="2358" y="819"/>
                </a:lnTo>
                <a:lnTo>
                  <a:pt x="2364" y="815"/>
                </a:lnTo>
                <a:lnTo>
                  <a:pt x="2364" y="804"/>
                </a:lnTo>
                <a:lnTo>
                  <a:pt x="2373" y="804"/>
                </a:lnTo>
                <a:lnTo>
                  <a:pt x="2373" y="831"/>
                </a:lnTo>
                <a:lnTo>
                  <a:pt x="2381" y="839"/>
                </a:lnTo>
                <a:lnTo>
                  <a:pt x="2348" y="899"/>
                </a:lnTo>
                <a:lnTo>
                  <a:pt x="2328" y="917"/>
                </a:lnTo>
                <a:lnTo>
                  <a:pt x="2309" y="948"/>
                </a:lnTo>
                <a:lnTo>
                  <a:pt x="2288" y="984"/>
                </a:lnTo>
                <a:lnTo>
                  <a:pt x="2271" y="1008"/>
                </a:lnTo>
                <a:lnTo>
                  <a:pt x="2253" y="1041"/>
                </a:lnTo>
                <a:lnTo>
                  <a:pt x="2232" y="1067"/>
                </a:lnTo>
                <a:lnTo>
                  <a:pt x="2211" y="1103"/>
                </a:lnTo>
                <a:lnTo>
                  <a:pt x="2195" y="1130"/>
                </a:lnTo>
                <a:lnTo>
                  <a:pt x="2183" y="1152"/>
                </a:lnTo>
                <a:lnTo>
                  <a:pt x="2195" y="1166"/>
                </a:lnTo>
                <a:lnTo>
                  <a:pt x="2210" y="1169"/>
                </a:lnTo>
                <a:lnTo>
                  <a:pt x="2220" y="1164"/>
                </a:lnTo>
                <a:lnTo>
                  <a:pt x="2232" y="1178"/>
                </a:lnTo>
                <a:lnTo>
                  <a:pt x="2247" y="1179"/>
                </a:lnTo>
                <a:lnTo>
                  <a:pt x="2256" y="1176"/>
                </a:lnTo>
                <a:lnTo>
                  <a:pt x="2271" y="1163"/>
                </a:lnTo>
                <a:lnTo>
                  <a:pt x="2279" y="1167"/>
                </a:lnTo>
                <a:lnTo>
                  <a:pt x="2289" y="1155"/>
                </a:lnTo>
                <a:lnTo>
                  <a:pt x="2301" y="1158"/>
                </a:lnTo>
                <a:lnTo>
                  <a:pt x="2312" y="1163"/>
                </a:lnTo>
                <a:lnTo>
                  <a:pt x="2315" y="1170"/>
                </a:lnTo>
                <a:lnTo>
                  <a:pt x="2315" y="1178"/>
                </a:lnTo>
                <a:lnTo>
                  <a:pt x="2327" y="1185"/>
                </a:lnTo>
                <a:lnTo>
                  <a:pt x="2337" y="1187"/>
                </a:lnTo>
                <a:lnTo>
                  <a:pt x="2343" y="1197"/>
                </a:lnTo>
                <a:lnTo>
                  <a:pt x="2342" y="1208"/>
                </a:lnTo>
                <a:lnTo>
                  <a:pt x="2352" y="1224"/>
                </a:lnTo>
                <a:lnTo>
                  <a:pt x="2360" y="1235"/>
                </a:lnTo>
                <a:lnTo>
                  <a:pt x="2372" y="1238"/>
                </a:lnTo>
                <a:lnTo>
                  <a:pt x="2381" y="1245"/>
                </a:lnTo>
                <a:lnTo>
                  <a:pt x="2382" y="1253"/>
                </a:lnTo>
                <a:lnTo>
                  <a:pt x="2411" y="1281"/>
                </a:lnTo>
                <a:lnTo>
                  <a:pt x="2414" y="1308"/>
                </a:lnTo>
                <a:lnTo>
                  <a:pt x="2403" y="1325"/>
                </a:lnTo>
                <a:lnTo>
                  <a:pt x="2393" y="1331"/>
                </a:lnTo>
                <a:lnTo>
                  <a:pt x="2379" y="1329"/>
                </a:lnTo>
                <a:lnTo>
                  <a:pt x="2385" y="1322"/>
                </a:lnTo>
                <a:lnTo>
                  <a:pt x="2378" y="1319"/>
                </a:lnTo>
                <a:lnTo>
                  <a:pt x="2369" y="1316"/>
                </a:lnTo>
                <a:lnTo>
                  <a:pt x="2384" y="1308"/>
                </a:lnTo>
                <a:lnTo>
                  <a:pt x="2372" y="1307"/>
                </a:lnTo>
                <a:lnTo>
                  <a:pt x="2366" y="1298"/>
                </a:lnTo>
                <a:lnTo>
                  <a:pt x="2358" y="1307"/>
                </a:lnTo>
                <a:lnTo>
                  <a:pt x="2349" y="1301"/>
                </a:lnTo>
                <a:lnTo>
                  <a:pt x="2345" y="1313"/>
                </a:lnTo>
                <a:lnTo>
                  <a:pt x="2352" y="1316"/>
                </a:lnTo>
                <a:lnTo>
                  <a:pt x="2345" y="1323"/>
                </a:lnTo>
                <a:lnTo>
                  <a:pt x="2342" y="1331"/>
                </a:lnTo>
                <a:lnTo>
                  <a:pt x="2336" y="1323"/>
                </a:lnTo>
                <a:lnTo>
                  <a:pt x="2333" y="1313"/>
                </a:lnTo>
                <a:lnTo>
                  <a:pt x="2327" y="1314"/>
                </a:lnTo>
                <a:lnTo>
                  <a:pt x="2318" y="1314"/>
                </a:lnTo>
                <a:lnTo>
                  <a:pt x="2322" y="1305"/>
                </a:lnTo>
                <a:lnTo>
                  <a:pt x="2319" y="1299"/>
                </a:lnTo>
                <a:lnTo>
                  <a:pt x="2307" y="1307"/>
                </a:lnTo>
                <a:lnTo>
                  <a:pt x="2300" y="1298"/>
                </a:lnTo>
                <a:lnTo>
                  <a:pt x="2312" y="1287"/>
                </a:lnTo>
                <a:lnTo>
                  <a:pt x="2307" y="1280"/>
                </a:lnTo>
                <a:lnTo>
                  <a:pt x="2309" y="1269"/>
                </a:lnTo>
                <a:lnTo>
                  <a:pt x="2301" y="1262"/>
                </a:lnTo>
                <a:lnTo>
                  <a:pt x="2294" y="1265"/>
                </a:lnTo>
                <a:lnTo>
                  <a:pt x="2297" y="1272"/>
                </a:lnTo>
                <a:lnTo>
                  <a:pt x="2286" y="1274"/>
                </a:lnTo>
                <a:lnTo>
                  <a:pt x="2283" y="1259"/>
                </a:lnTo>
                <a:lnTo>
                  <a:pt x="2274" y="1263"/>
                </a:lnTo>
                <a:lnTo>
                  <a:pt x="2264" y="1260"/>
                </a:lnTo>
                <a:lnTo>
                  <a:pt x="2261" y="1271"/>
                </a:lnTo>
                <a:lnTo>
                  <a:pt x="2253" y="1274"/>
                </a:lnTo>
                <a:lnTo>
                  <a:pt x="2246" y="1278"/>
                </a:lnTo>
                <a:lnTo>
                  <a:pt x="2238" y="1281"/>
                </a:lnTo>
                <a:lnTo>
                  <a:pt x="2241" y="1266"/>
                </a:lnTo>
                <a:lnTo>
                  <a:pt x="2232" y="1260"/>
                </a:lnTo>
                <a:lnTo>
                  <a:pt x="2229" y="1269"/>
                </a:lnTo>
                <a:lnTo>
                  <a:pt x="2231" y="1283"/>
                </a:lnTo>
                <a:lnTo>
                  <a:pt x="2222" y="1287"/>
                </a:lnTo>
                <a:lnTo>
                  <a:pt x="2217" y="1275"/>
                </a:lnTo>
                <a:lnTo>
                  <a:pt x="2204" y="1275"/>
                </a:lnTo>
                <a:lnTo>
                  <a:pt x="2204" y="1265"/>
                </a:lnTo>
                <a:lnTo>
                  <a:pt x="2198" y="1259"/>
                </a:lnTo>
                <a:lnTo>
                  <a:pt x="2187" y="1268"/>
                </a:lnTo>
                <a:lnTo>
                  <a:pt x="2192" y="1274"/>
                </a:lnTo>
                <a:lnTo>
                  <a:pt x="2192" y="1286"/>
                </a:lnTo>
                <a:lnTo>
                  <a:pt x="2181" y="1280"/>
                </a:lnTo>
                <a:lnTo>
                  <a:pt x="2175" y="1277"/>
                </a:lnTo>
                <a:lnTo>
                  <a:pt x="2165" y="1269"/>
                </a:lnTo>
                <a:lnTo>
                  <a:pt x="2150" y="1275"/>
                </a:lnTo>
                <a:lnTo>
                  <a:pt x="2141" y="1284"/>
                </a:lnTo>
                <a:lnTo>
                  <a:pt x="2139" y="1293"/>
                </a:lnTo>
                <a:lnTo>
                  <a:pt x="2136" y="1302"/>
                </a:lnTo>
                <a:lnTo>
                  <a:pt x="2129" y="1307"/>
                </a:lnTo>
                <a:lnTo>
                  <a:pt x="2127" y="1316"/>
                </a:lnTo>
                <a:lnTo>
                  <a:pt x="2120" y="1322"/>
                </a:lnTo>
                <a:lnTo>
                  <a:pt x="2115" y="1326"/>
                </a:lnTo>
                <a:lnTo>
                  <a:pt x="2109" y="1335"/>
                </a:lnTo>
                <a:lnTo>
                  <a:pt x="2100" y="1337"/>
                </a:lnTo>
                <a:lnTo>
                  <a:pt x="2099" y="1328"/>
                </a:lnTo>
                <a:lnTo>
                  <a:pt x="2091" y="1323"/>
                </a:lnTo>
                <a:lnTo>
                  <a:pt x="2091" y="1334"/>
                </a:lnTo>
                <a:lnTo>
                  <a:pt x="2082" y="1338"/>
                </a:lnTo>
                <a:lnTo>
                  <a:pt x="2075" y="1344"/>
                </a:lnTo>
                <a:lnTo>
                  <a:pt x="2075" y="1334"/>
                </a:lnTo>
                <a:lnTo>
                  <a:pt x="2064" y="1338"/>
                </a:lnTo>
                <a:lnTo>
                  <a:pt x="2060" y="1329"/>
                </a:lnTo>
                <a:lnTo>
                  <a:pt x="2058" y="1341"/>
                </a:lnTo>
                <a:lnTo>
                  <a:pt x="2049" y="1341"/>
                </a:lnTo>
                <a:lnTo>
                  <a:pt x="2045" y="1335"/>
                </a:lnTo>
                <a:lnTo>
                  <a:pt x="2036" y="1341"/>
                </a:lnTo>
                <a:lnTo>
                  <a:pt x="2033" y="1347"/>
                </a:lnTo>
                <a:lnTo>
                  <a:pt x="2021" y="1341"/>
                </a:lnTo>
                <a:lnTo>
                  <a:pt x="2010" y="1350"/>
                </a:lnTo>
                <a:lnTo>
                  <a:pt x="2000" y="1356"/>
                </a:lnTo>
                <a:lnTo>
                  <a:pt x="1989" y="1352"/>
                </a:lnTo>
                <a:lnTo>
                  <a:pt x="1977" y="1350"/>
                </a:lnTo>
                <a:lnTo>
                  <a:pt x="1968" y="1355"/>
                </a:lnTo>
                <a:lnTo>
                  <a:pt x="1959" y="1368"/>
                </a:lnTo>
                <a:lnTo>
                  <a:pt x="1956" y="1355"/>
                </a:lnTo>
                <a:lnTo>
                  <a:pt x="1947" y="1355"/>
                </a:lnTo>
                <a:lnTo>
                  <a:pt x="1938" y="1368"/>
                </a:lnTo>
                <a:lnTo>
                  <a:pt x="1932" y="1364"/>
                </a:lnTo>
                <a:lnTo>
                  <a:pt x="1920" y="1367"/>
                </a:lnTo>
                <a:lnTo>
                  <a:pt x="1914" y="1377"/>
                </a:lnTo>
                <a:lnTo>
                  <a:pt x="1902" y="1379"/>
                </a:lnTo>
                <a:lnTo>
                  <a:pt x="1893" y="1373"/>
                </a:lnTo>
                <a:lnTo>
                  <a:pt x="1883" y="1368"/>
                </a:lnTo>
                <a:lnTo>
                  <a:pt x="1871" y="1373"/>
                </a:lnTo>
                <a:lnTo>
                  <a:pt x="1862" y="1367"/>
                </a:lnTo>
                <a:lnTo>
                  <a:pt x="1850" y="1373"/>
                </a:lnTo>
                <a:lnTo>
                  <a:pt x="1841" y="1376"/>
                </a:lnTo>
                <a:lnTo>
                  <a:pt x="1830" y="1374"/>
                </a:lnTo>
                <a:lnTo>
                  <a:pt x="1821" y="1382"/>
                </a:lnTo>
                <a:lnTo>
                  <a:pt x="1812" y="1382"/>
                </a:lnTo>
                <a:lnTo>
                  <a:pt x="1806" y="1392"/>
                </a:lnTo>
                <a:lnTo>
                  <a:pt x="1800" y="1403"/>
                </a:lnTo>
                <a:lnTo>
                  <a:pt x="1793" y="1409"/>
                </a:lnTo>
                <a:lnTo>
                  <a:pt x="1785" y="1412"/>
                </a:lnTo>
                <a:lnTo>
                  <a:pt x="1775" y="1415"/>
                </a:lnTo>
                <a:lnTo>
                  <a:pt x="1770" y="1425"/>
                </a:lnTo>
                <a:lnTo>
                  <a:pt x="1761" y="1428"/>
                </a:lnTo>
                <a:lnTo>
                  <a:pt x="1749" y="1437"/>
                </a:lnTo>
                <a:lnTo>
                  <a:pt x="1736" y="1440"/>
                </a:lnTo>
                <a:lnTo>
                  <a:pt x="1725" y="1449"/>
                </a:lnTo>
                <a:lnTo>
                  <a:pt x="1715" y="1452"/>
                </a:lnTo>
                <a:lnTo>
                  <a:pt x="1703" y="1460"/>
                </a:lnTo>
                <a:lnTo>
                  <a:pt x="1691" y="1461"/>
                </a:lnTo>
                <a:lnTo>
                  <a:pt x="1679" y="1466"/>
                </a:lnTo>
                <a:lnTo>
                  <a:pt x="1668" y="1473"/>
                </a:lnTo>
                <a:lnTo>
                  <a:pt x="1659" y="1490"/>
                </a:lnTo>
                <a:lnTo>
                  <a:pt x="1650" y="1497"/>
                </a:lnTo>
                <a:lnTo>
                  <a:pt x="1640" y="1497"/>
                </a:lnTo>
                <a:lnTo>
                  <a:pt x="1640" y="1509"/>
                </a:lnTo>
                <a:lnTo>
                  <a:pt x="1631" y="1509"/>
                </a:lnTo>
                <a:lnTo>
                  <a:pt x="1623" y="1509"/>
                </a:lnTo>
                <a:lnTo>
                  <a:pt x="1614" y="1514"/>
                </a:lnTo>
                <a:lnTo>
                  <a:pt x="1607" y="1520"/>
                </a:lnTo>
                <a:lnTo>
                  <a:pt x="1598" y="1530"/>
                </a:lnTo>
                <a:lnTo>
                  <a:pt x="1589" y="1542"/>
                </a:lnTo>
                <a:lnTo>
                  <a:pt x="1578" y="1544"/>
                </a:lnTo>
                <a:lnTo>
                  <a:pt x="1566" y="1542"/>
                </a:lnTo>
                <a:lnTo>
                  <a:pt x="1556" y="1550"/>
                </a:lnTo>
                <a:lnTo>
                  <a:pt x="1550" y="1556"/>
                </a:lnTo>
                <a:lnTo>
                  <a:pt x="1542" y="1562"/>
                </a:lnTo>
                <a:lnTo>
                  <a:pt x="1535" y="1559"/>
                </a:lnTo>
                <a:lnTo>
                  <a:pt x="1532" y="1569"/>
                </a:lnTo>
                <a:lnTo>
                  <a:pt x="1524" y="1571"/>
                </a:lnTo>
                <a:lnTo>
                  <a:pt x="1517" y="1571"/>
                </a:lnTo>
                <a:lnTo>
                  <a:pt x="1512" y="1577"/>
                </a:lnTo>
                <a:lnTo>
                  <a:pt x="1518" y="1586"/>
                </a:lnTo>
                <a:lnTo>
                  <a:pt x="1517" y="1601"/>
                </a:lnTo>
                <a:lnTo>
                  <a:pt x="1518" y="1610"/>
                </a:lnTo>
                <a:lnTo>
                  <a:pt x="1514" y="1620"/>
                </a:lnTo>
                <a:lnTo>
                  <a:pt x="1506" y="1625"/>
                </a:lnTo>
                <a:lnTo>
                  <a:pt x="1503" y="1641"/>
                </a:lnTo>
                <a:lnTo>
                  <a:pt x="1496" y="1653"/>
                </a:lnTo>
                <a:lnTo>
                  <a:pt x="1488" y="1668"/>
                </a:lnTo>
                <a:lnTo>
                  <a:pt x="1487" y="1689"/>
                </a:lnTo>
                <a:lnTo>
                  <a:pt x="1494" y="1691"/>
                </a:lnTo>
                <a:lnTo>
                  <a:pt x="1490" y="1700"/>
                </a:lnTo>
                <a:lnTo>
                  <a:pt x="1485" y="1710"/>
                </a:lnTo>
                <a:lnTo>
                  <a:pt x="1488" y="1728"/>
                </a:lnTo>
                <a:lnTo>
                  <a:pt x="1482" y="1734"/>
                </a:lnTo>
                <a:lnTo>
                  <a:pt x="1478" y="1745"/>
                </a:lnTo>
                <a:lnTo>
                  <a:pt x="1470" y="1751"/>
                </a:lnTo>
                <a:lnTo>
                  <a:pt x="1464" y="1760"/>
                </a:lnTo>
                <a:lnTo>
                  <a:pt x="1460" y="1772"/>
                </a:lnTo>
                <a:lnTo>
                  <a:pt x="1454" y="1776"/>
                </a:lnTo>
                <a:lnTo>
                  <a:pt x="1443" y="1779"/>
                </a:lnTo>
                <a:lnTo>
                  <a:pt x="1436" y="1790"/>
                </a:lnTo>
                <a:lnTo>
                  <a:pt x="1428" y="1793"/>
                </a:lnTo>
                <a:lnTo>
                  <a:pt x="1424" y="1808"/>
                </a:lnTo>
                <a:lnTo>
                  <a:pt x="1419" y="1824"/>
                </a:lnTo>
                <a:lnTo>
                  <a:pt x="1412" y="1833"/>
                </a:lnTo>
                <a:lnTo>
                  <a:pt x="1406" y="1841"/>
                </a:lnTo>
                <a:lnTo>
                  <a:pt x="1401" y="1857"/>
                </a:lnTo>
                <a:lnTo>
                  <a:pt x="1401" y="1875"/>
                </a:lnTo>
                <a:lnTo>
                  <a:pt x="1412" y="1886"/>
                </a:lnTo>
                <a:lnTo>
                  <a:pt x="1407" y="1901"/>
                </a:lnTo>
                <a:lnTo>
                  <a:pt x="1416" y="1905"/>
                </a:lnTo>
                <a:lnTo>
                  <a:pt x="1424" y="1914"/>
                </a:lnTo>
                <a:lnTo>
                  <a:pt x="1430" y="1931"/>
                </a:lnTo>
                <a:lnTo>
                  <a:pt x="1434" y="1941"/>
                </a:lnTo>
                <a:lnTo>
                  <a:pt x="1442" y="1952"/>
                </a:lnTo>
                <a:lnTo>
                  <a:pt x="1436" y="1970"/>
                </a:lnTo>
                <a:lnTo>
                  <a:pt x="1431" y="1989"/>
                </a:lnTo>
                <a:lnTo>
                  <a:pt x="1422" y="1994"/>
                </a:lnTo>
                <a:lnTo>
                  <a:pt x="1415" y="2004"/>
                </a:lnTo>
                <a:lnTo>
                  <a:pt x="1407" y="2009"/>
                </a:lnTo>
                <a:lnTo>
                  <a:pt x="1400" y="2015"/>
                </a:lnTo>
                <a:lnTo>
                  <a:pt x="1386" y="2012"/>
                </a:lnTo>
                <a:lnTo>
                  <a:pt x="1376" y="2013"/>
                </a:lnTo>
                <a:lnTo>
                  <a:pt x="1365" y="2016"/>
                </a:lnTo>
                <a:lnTo>
                  <a:pt x="1355" y="2027"/>
                </a:lnTo>
                <a:lnTo>
                  <a:pt x="1346" y="2031"/>
                </a:lnTo>
                <a:lnTo>
                  <a:pt x="1335" y="2037"/>
                </a:lnTo>
                <a:lnTo>
                  <a:pt x="1325" y="2039"/>
                </a:lnTo>
                <a:lnTo>
                  <a:pt x="1314" y="2043"/>
                </a:lnTo>
                <a:lnTo>
                  <a:pt x="1302" y="2052"/>
                </a:lnTo>
                <a:lnTo>
                  <a:pt x="1292" y="2057"/>
                </a:lnTo>
                <a:lnTo>
                  <a:pt x="1281" y="2066"/>
                </a:lnTo>
                <a:lnTo>
                  <a:pt x="1272" y="2078"/>
                </a:lnTo>
                <a:lnTo>
                  <a:pt x="1265" y="2090"/>
                </a:lnTo>
                <a:lnTo>
                  <a:pt x="1256" y="2102"/>
                </a:lnTo>
                <a:lnTo>
                  <a:pt x="1247" y="2111"/>
                </a:lnTo>
                <a:lnTo>
                  <a:pt x="1244" y="2123"/>
                </a:lnTo>
                <a:lnTo>
                  <a:pt x="1247" y="2130"/>
                </a:lnTo>
                <a:lnTo>
                  <a:pt x="1244" y="2141"/>
                </a:lnTo>
                <a:lnTo>
                  <a:pt x="1242" y="2151"/>
                </a:lnTo>
                <a:lnTo>
                  <a:pt x="1238" y="2162"/>
                </a:lnTo>
                <a:lnTo>
                  <a:pt x="1232" y="2174"/>
                </a:lnTo>
                <a:lnTo>
                  <a:pt x="1239" y="2189"/>
                </a:lnTo>
                <a:lnTo>
                  <a:pt x="1244" y="2199"/>
                </a:lnTo>
                <a:lnTo>
                  <a:pt x="1253" y="2208"/>
                </a:lnTo>
                <a:lnTo>
                  <a:pt x="1257" y="2223"/>
                </a:lnTo>
                <a:lnTo>
                  <a:pt x="1260" y="2234"/>
                </a:lnTo>
                <a:lnTo>
                  <a:pt x="1259" y="2243"/>
                </a:lnTo>
                <a:lnTo>
                  <a:pt x="1250" y="2244"/>
                </a:lnTo>
                <a:lnTo>
                  <a:pt x="1242" y="2243"/>
                </a:lnTo>
                <a:lnTo>
                  <a:pt x="1235" y="2241"/>
                </a:lnTo>
                <a:lnTo>
                  <a:pt x="1227" y="2246"/>
                </a:lnTo>
                <a:lnTo>
                  <a:pt x="1221" y="2241"/>
                </a:lnTo>
                <a:lnTo>
                  <a:pt x="1211" y="2250"/>
                </a:lnTo>
                <a:lnTo>
                  <a:pt x="1211" y="2258"/>
                </a:lnTo>
                <a:lnTo>
                  <a:pt x="1200" y="2256"/>
                </a:lnTo>
                <a:lnTo>
                  <a:pt x="1194" y="2250"/>
                </a:lnTo>
                <a:lnTo>
                  <a:pt x="1188" y="2252"/>
                </a:lnTo>
                <a:lnTo>
                  <a:pt x="1179" y="2250"/>
                </a:lnTo>
                <a:lnTo>
                  <a:pt x="1185" y="2261"/>
                </a:lnTo>
                <a:lnTo>
                  <a:pt x="1188" y="2268"/>
                </a:lnTo>
                <a:lnTo>
                  <a:pt x="1196" y="2276"/>
                </a:lnTo>
                <a:lnTo>
                  <a:pt x="1193" y="2289"/>
                </a:lnTo>
                <a:lnTo>
                  <a:pt x="1190" y="2304"/>
                </a:lnTo>
                <a:lnTo>
                  <a:pt x="1178" y="2298"/>
                </a:lnTo>
                <a:lnTo>
                  <a:pt x="1169" y="2300"/>
                </a:lnTo>
                <a:lnTo>
                  <a:pt x="1160" y="2295"/>
                </a:lnTo>
                <a:lnTo>
                  <a:pt x="1158" y="2270"/>
                </a:lnTo>
                <a:lnTo>
                  <a:pt x="1148" y="2277"/>
                </a:lnTo>
                <a:lnTo>
                  <a:pt x="1133" y="2273"/>
                </a:lnTo>
                <a:lnTo>
                  <a:pt x="1121" y="2271"/>
                </a:lnTo>
                <a:lnTo>
                  <a:pt x="1110" y="2259"/>
                </a:lnTo>
                <a:lnTo>
                  <a:pt x="1098" y="2244"/>
                </a:lnTo>
                <a:lnTo>
                  <a:pt x="1085" y="2246"/>
                </a:lnTo>
                <a:lnTo>
                  <a:pt x="1070" y="2244"/>
                </a:lnTo>
                <a:lnTo>
                  <a:pt x="1059" y="2246"/>
                </a:lnTo>
                <a:lnTo>
                  <a:pt x="1044" y="2234"/>
                </a:lnTo>
                <a:lnTo>
                  <a:pt x="1031" y="2228"/>
                </a:lnTo>
                <a:lnTo>
                  <a:pt x="1014" y="2225"/>
                </a:lnTo>
                <a:lnTo>
                  <a:pt x="1001" y="2231"/>
                </a:lnTo>
                <a:lnTo>
                  <a:pt x="990" y="2243"/>
                </a:lnTo>
                <a:lnTo>
                  <a:pt x="995" y="2255"/>
                </a:lnTo>
                <a:lnTo>
                  <a:pt x="983" y="2268"/>
                </a:lnTo>
                <a:lnTo>
                  <a:pt x="971" y="2295"/>
                </a:lnTo>
                <a:lnTo>
                  <a:pt x="972" y="2310"/>
                </a:lnTo>
                <a:lnTo>
                  <a:pt x="992" y="2339"/>
                </a:lnTo>
                <a:lnTo>
                  <a:pt x="989" y="2355"/>
                </a:lnTo>
                <a:lnTo>
                  <a:pt x="996" y="2366"/>
                </a:lnTo>
                <a:lnTo>
                  <a:pt x="1011" y="2369"/>
                </a:lnTo>
                <a:lnTo>
                  <a:pt x="1014" y="2373"/>
                </a:lnTo>
                <a:lnTo>
                  <a:pt x="1002" y="2378"/>
                </a:lnTo>
                <a:lnTo>
                  <a:pt x="981" y="2399"/>
                </a:lnTo>
                <a:lnTo>
                  <a:pt x="983" y="2412"/>
                </a:lnTo>
                <a:lnTo>
                  <a:pt x="966" y="2423"/>
                </a:lnTo>
                <a:lnTo>
                  <a:pt x="950" y="2436"/>
                </a:lnTo>
                <a:lnTo>
                  <a:pt x="939" y="2438"/>
                </a:lnTo>
                <a:lnTo>
                  <a:pt x="935" y="2448"/>
                </a:lnTo>
                <a:lnTo>
                  <a:pt x="917" y="2448"/>
                </a:lnTo>
                <a:lnTo>
                  <a:pt x="900" y="2451"/>
                </a:lnTo>
                <a:lnTo>
                  <a:pt x="887" y="2447"/>
                </a:lnTo>
                <a:lnTo>
                  <a:pt x="875" y="2447"/>
                </a:lnTo>
                <a:lnTo>
                  <a:pt x="861" y="2444"/>
                </a:lnTo>
                <a:lnTo>
                  <a:pt x="849" y="2438"/>
                </a:lnTo>
                <a:lnTo>
                  <a:pt x="837" y="2439"/>
                </a:lnTo>
                <a:lnTo>
                  <a:pt x="825" y="2450"/>
                </a:lnTo>
                <a:lnTo>
                  <a:pt x="807" y="2448"/>
                </a:lnTo>
                <a:lnTo>
                  <a:pt x="797" y="2460"/>
                </a:lnTo>
                <a:lnTo>
                  <a:pt x="794" y="2478"/>
                </a:lnTo>
                <a:lnTo>
                  <a:pt x="788" y="2493"/>
                </a:lnTo>
                <a:lnTo>
                  <a:pt x="771" y="2486"/>
                </a:lnTo>
                <a:lnTo>
                  <a:pt x="759" y="2489"/>
                </a:lnTo>
                <a:lnTo>
                  <a:pt x="747" y="2493"/>
                </a:lnTo>
                <a:lnTo>
                  <a:pt x="732" y="2495"/>
                </a:lnTo>
                <a:lnTo>
                  <a:pt x="720" y="2505"/>
                </a:lnTo>
                <a:lnTo>
                  <a:pt x="714" y="2514"/>
                </a:lnTo>
                <a:lnTo>
                  <a:pt x="702" y="2528"/>
                </a:lnTo>
                <a:lnTo>
                  <a:pt x="707" y="2546"/>
                </a:lnTo>
                <a:lnTo>
                  <a:pt x="716" y="2562"/>
                </a:lnTo>
                <a:lnTo>
                  <a:pt x="728" y="2564"/>
                </a:lnTo>
                <a:lnTo>
                  <a:pt x="729" y="2576"/>
                </a:lnTo>
                <a:lnTo>
                  <a:pt x="720" y="2583"/>
                </a:lnTo>
                <a:lnTo>
                  <a:pt x="708" y="2576"/>
                </a:lnTo>
                <a:lnTo>
                  <a:pt x="695" y="2571"/>
                </a:lnTo>
                <a:lnTo>
                  <a:pt x="683" y="2568"/>
                </a:lnTo>
                <a:lnTo>
                  <a:pt x="668" y="2570"/>
                </a:lnTo>
                <a:lnTo>
                  <a:pt x="654" y="2573"/>
                </a:lnTo>
                <a:lnTo>
                  <a:pt x="642" y="2579"/>
                </a:lnTo>
                <a:lnTo>
                  <a:pt x="638" y="2591"/>
                </a:lnTo>
                <a:lnTo>
                  <a:pt x="624" y="2594"/>
                </a:lnTo>
                <a:lnTo>
                  <a:pt x="617" y="2601"/>
                </a:lnTo>
                <a:lnTo>
                  <a:pt x="620" y="2612"/>
                </a:lnTo>
                <a:lnTo>
                  <a:pt x="614" y="2630"/>
                </a:lnTo>
                <a:lnTo>
                  <a:pt x="603" y="2640"/>
                </a:lnTo>
                <a:lnTo>
                  <a:pt x="590" y="2643"/>
                </a:lnTo>
                <a:lnTo>
                  <a:pt x="578" y="2654"/>
                </a:lnTo>
                <a:lnTo>
                  <a:pt x="570" y="2663"/>
                </a:lnTo>
                <a:lnTo>
                  <a:pt x="560" y="2649"/>
                </a:lnTo>
                <a:lnTo>
                  <a:pt x="560" y="2634"/>
                </a:lnTo>
                <a:lnTo>
                  <a:pt x="564" y="2624"/>
                </a:lnTo>
                <a:lnTo>
                  <a:pt x="560" y="2609"/>
                </a:lnTo>
                <a:lnTo>
                  <a:pt x="564" y="2597"/>
                </a:lnTo>
                <a:lnTo>
                  <a:pt x="567" y="2592"/>
                </a:lnTo>
                <a:lnTo>
                  <a:pt x="561" y="2582"/>
                </a:lnTo>
                <a:lnTo>
                  <a:pt x="572" y="2574"/>
                </a:lnTo>
                <a:lnTo>
                  <a:pt x="563" y="2553"/>
                </a:lnTo>
                <a:lnTo>
                  <a:pt x="554" y="2543"/>
                </a:lnTo>
                <a:lnTo>
                  <a:pt x="566" y="2531"/>
                </a:lnTo>
                <a:lnTo>
                  <a:pt x="579" y="2522"/>
                </a:lnTo>
                <a:lnTo>
                  <a:pt x="572" y="2502"/>
                </a:lnTo>
                <a:lnTo>
                  <a:pt x="576" y="2492"/>
                </a:lnTo>
                <a:lnTo>
                  <a:pt x="570" y="2475"/>
                </a:lnTo>
                <a:lnTo>
                  <a:pt x="579" y="2465"/>
                </a:lnTo>
                <a:lnTo>
                  <a:pt x="594" y="2468"/>
                </a:lnTo>
                <a:lnTo>
                  <a:pt x="603" y="2457"/>
                </a:lnTo>
                <a:lnTo>
                  <a:pt x="596" y="2442"/>
                </a:lnTo>
                <a:lnTo>
                  <a:pt x="585" y="2435"/>
                </a:lnTo>
                <a:lnTo>
                  <a:pt x="570" y="2427"/>
                </a:lnTo>
                <a:lnTo>
                  <a:pt x="557" y="2424"/>
                </a:lnTo>
                <a:lnTo>
                  <a:pt x="554" y="2409"/>
                </a:lnTo>
                <a:lnTo>
                  <a:pt x="549" y="2396"/>
                </a:lnTo>
                <a:lnTo>
                  <a:pt x="540" y="2385"/>
                </a:lnTo>
                <a:lnTo>
                  <a:pt x="531" y="2375"/>
                </a:lnTo>
                <a:lnTo>
                  <a:pt x="524" y="2364"/>
                </a:lnTo>
                <a:lnTo>
                  <a:pt x="522" y="2349"/>
                </a:lnTo>
                <a:lnTo>
                  <a:pt x="531" y="2337"/>
                </a:lnTo>
                <a:lnTo>
                  <a:pt x="528" y="2327"/>
                </a:lnTo>
                <a:lnTo>
                  <a:pt x="528" y="2315"/>
                </a:lnTo>
                <a:lnTo>
                  <a:pt x="518" y="2309"/>
                </a:lnTo>
                <a:lnTo>
                  <a:pt x="516" y="2298"/>
                </a:lnTo>
                <a:lnTo>
                  <a:pt x="506" y="2294"/>
                </a:lnTo>
                <a:lnTo>
                  <a:pt x="497" y="2282"/>
                </a:lnTo>
                <a:lnTo>
                  <a:pt x="491" y="2264"/>
                </a:lnTo>
                <a:lnTo>
                  <a:pt x="488" y="2253"/>
                </a:lnTo>
                <a:lnTo>
                  <a:pt x="494" y="2243"/>
                </a:lnTo>
                <a:lnTo>
                  <a:pt x="491" y="2234"/>
                </a:lnTo>
                <a:lnTo>
                  <a:pt x="495" y="2228"/>
                </a:lnTo>
                <a:lnTo>
                  <a:pt x="501" y="2220"/>
                </a:lnTo>
                <a:lnTo>
                  <a:pt x="507" y="2208"/>
                </a:lnTo>
                <a:lnTo>
                  <a:pt x="518" y="2198"/>
                </a:lnTo>
                <a:lnTo>
                  <a:pt x="530" y="2193"/>
                </a:lnTo>
                <a:lnTo>
                  <a:pt x="540" y="2180"/>
                </a:lnTo>
                <a:lnTo>
                  <a:pt x="551" y="2174"/>
                </a:lnTo>
                <a:lnTo>
                  <a:pt x="551" y="2148"/>
                </a:lnTo>
                <a:lnTo>
                  <a:pt x="548" y="2135"/>
                </a:lnTo>
                <a:lnTo>
                  <a:pt x="539" y="2127"/>
                </a:lnTo>
                <a:lnTo>
                  <a:pt x="537" y="2114"/>
                </a:lnTo>
                <a:lnTo>
                  <a:pt x="551" y="2108"/>
                </a:lnTo>
                <a:lnTo>
                  <a:pt x="548" y="2097"/>
                </a:lnTo>
                <a:lnTo>
                  <a:pt x="539" y="2087"/>
                </a:lnTo>
                <a:lnTo>
                  <a:pt x="534" y="2078"/>
                </a:lnTo>
                <a:lnTo>
                  <a:pt x="549" y="2078"/>
                </a:lnTo>
                <a:lnTo>
                  <a:pt x="566" y="2072"/>
                </a:lnTo>
                <a:lnTo>
                  <a:pt x="573" y="2078"/>
                </a:lnTo>
                <a:lnTo>
                  <a:pt x="587" y="2078"/>
                </a:lnTo>
                <a:lnTo>
                  <a:pt x="597" y="2081"/>
                </a:lnTo>
                <a:lnTo>
                  <a:pt x="608" y="2088"/>
                </a:lnTo>
                <a:lnTo>
                  <a:pt x="620" y="2094"/>
                </a:lnTo>
                <a:lnTo>
                  <a:pt x="633" y="2097"/>
                </a:lnTo>
                <a:lnTo>
                  <a:pt x="647" y="2099"/>
                </a:lnTo>
                <a:lnTo>
                  <a:pt x="653" y="2093"/>
                </a:lnTo>
                <a:lnTo>
                  <a:pt x="657" y="2085"/>
                </a:lnTo>
                <a:lnTo>
                  <a:pt x="665" y="2084"/>
                </a:lnTo>
                <a:lnTo>
                  <a:pt x="672" y="2090"/>
                </a:lnTo>
                <a:lnTo>
                  <a:pt x="680" y="2085"/>
                </a:lnTo>
                <a:lnTo>
                  <a:pt x="689" y="2079"/>
                </a:lnTo>
                <a:lnTo>
                  <a:pt x="699" y="2078"/>
                </a:lnTo>
                <a:lnTo>
                  <a:pt x="705" y="2070"/>
                </a:lnTo>
                <a:lnTo>
                  <a:pt x="701" y="2058"/>
                </a:lnTo>
                <a:lnTo>
                  <a:pt x="701" y="2042"/>
                </a:lnTo>
                <a:lnTo>
                  <a:pt x="702" y="2034"/>
                </a:lnTo>
                <a:lnTo>
                  <a:pt x="696" y="2027"/>
                </a:lnTo>
                <a:lnTo>
                  <a:pt x="690" y="2018"/>
                </a:lnTo>
                <a:lnTo>
                  <a:pt x="698" y="2007"/>
                </a:lnTo>
                <a:lnTo>
                  <a:pt x="696" y="1992"/>
                </a:lnTo>
                <a:lnTo>
                  <a:pt x="702" y="1983"/>
                </a:lnTo>
                <a:lnTo>
                  <a:pt x="698" y="1971"/>
                </a:lnTo>
                <a:lnTo>
                  <a:pt x="698" y="1953"/>
                </a:lnTo>
                <a:lnTo>
                  <a:pt x="695" y="1941"/>
                </a:lnTo>
                <a:lnTo>
                  <a:pt x="699" y="1928"/>
                </a:lnTo>
                <a:lnTo>
                  <a:pt x="705" y="1917"/>
                </a:lnTo>
                <a:lnTo>
                  <a:pt x="707" y="1904"/>
                </a:lnTo>
                <a:lnTo>
                  <a:pt x="704" y="1892"/>
                </a:lnTo>
                <a:lnTo>
                  <a:pt x="704" y="1878"/>
                </a:lnTo>
                <a:lnTo>
                  <a:pt x="699" y="1865"/>
                </a:lnTo>
                <a:lnTo>
                  <a:pt x="693" y="1854"/>
                </a:lnTo>
                <a:lnTo>
                  <a:pt x="684" y="1854"/>
                </a:lnTo>
                <a:lnTo>
                  <a:pt x="672" y="1851"/>
                </a:lnTo>
                <a:lnTo>
                  <a:pt x="663" y="1863"/>
                </a:lnTo>
                <a:lnTo>
                  <a:pt x="653" y="1862"/>
                </a:lnTo>
                <a:lnTo>
                  <a:pt x="644" y="1869"/>
                </a:lnTo>
                <a:lnTo>
                  <a:pt x="638" y="1878"/>
                </a:lnTo>
                <a:lnTo>
                  <a:pt x="629" y="1872"/>
                </a:lnTo>
                <a:lnTo>
                  <a:pt x="614" y="1857"/>
                </a:lnTo>
                <a:lnTo>
                  <a:pt x="608" y="1874"/>
                </a:lnTo>
                <a:lnTo>
                  <a:pt x="581" y="1874"/>
                </a:lnTo>
                <a:lnTo>
                  <a:pt x="561" y="1860"/>
                </a:lnTo>
                <a:lnTo>
                  <a:pt x="537" y="1862"/>
                </a:lnTo>
                <a:lnTo>
                  <a:pt x="525" y="1868"/>
                </a:lnTo>
                <a:lnTo>
                  <a:pt x="519" y="1881"/>
                </a:lnTo>
                <a:lnTo>
                  <a:pt x="504" y="1871"/>
                </a:lnTo>
                <a:lnTo>
                  <a:pt x="492" y="1877"/>
                </a:lnTo>
                <a:lnTo>
                  <a:pt x="474" y="1869"/>
                </a:lnTo>
                <a:lnTo>
                  <a:pt x="459" y="1859"/>
                </a:lnTo>
                <a:lnTo>
                  <a:pt x="452" y="1850"/>
                </a:lnTo>
                <a:lnTo>
                  <a:pt x="458" y="1838"/>
                </a:lnTo>
                <a:lnTo>
                  <a:pt x="447" y="1827"/>
                </a:lnTo>
                <a:lnTo>
                  <a:pt x="452" y="1818"/>
                </a:lnTo>
                <a:lnTo>
                  <a:pt x="450" y="1803"/>
                </a:lnTo>
                <a:lnTo>
                  <a:pt x="422" y="1823"/>
                </a:lnTo>
                <a:lnTo>
                  <a:pt x="396" y="1830"/>
                </a:lnTo>
                <a:lnTo>
                  <a:pt x="386" y="1841"/>
                </a:lnTo>
                <a:lnTo>
                  <a:pt x="372" y="1833"/>
                </a:lnTo>
                <a:lnTo>
                  <a:pt x="362" y="1838"/>
                </a:lnTo>
                <a:lnTo>
                  <a:pt x="351" y="1835"/>
                </a:lnTo>
                <a:lnTo>
                  <a:pt x="342" y="1845"/>
                </a:lnTo>
                <a:lnTo>
                  <a:pt x="333" y="1830"/>
                </a:lnTo>
                <a:lnTo>
                  <a:pt x="326" y="1818"/>
                </a:lnTo>
                <a:lnTo>
                  <a:pt x="320" y="1805"/>
                </a:lnTo>
                <a:lnTo>
                  <a:pt x="318" y="1791"/>
                </a:lnTo>
                <a:lnTo>
                  <a:pt x="312" y="1781"/>
                </a:lnTo>
                <a:lnTo>
                  <a:pt x="305" y="1772"/>
                </a:lnTo>
                <a:lnTo>
                  <a:pt x="300" y="1763"/>
                </a:lnTo>
                <a:lnTo>
                  <a:pt x="287" y="1763"/>
                </a:lnTo>
                <a:lnTo>
                  <a:pt x="273" y="1749"/>
                </a:lnTo>
                <a:lnTo>
                  <a:pt x="263" y="1751"/>
                </a:lnTo>
                <a:lnTo>
                  <a:pt x="254" y="1740"/>
                </a:lnTo>
                <a:lnTo>
                  <a:pt x="243" y="1731"/>
                </a:lnTo>
                <a:lnTo>
                  <a:pt x="234" y="1724"/>
                </a:lnTo>
                <a:lnTo>
                  <a:pt x="219" y="1721"/>
                </a:lnTo>
                <a:lnTo>
                  <a:pt x="212" y="1722"/>
                </a:lnTo>
                <a:lnTo>
                  <a:pt x="201" y="1709"/>
                </a:lnTo>
                <a:lnTo>
                  <a:pt x="191" y="1718"/>
                </a:lnTo>
                <a:lnTo>
                  <a:pt x="171" y="1703"/>
                </a:lnTo>
                <a:lnTo>
                  <a:pt x="153" y="1704"/>
                </a:lnTo>
                <a:lnTo>
                  <a:pt x="146" y="1710"/>
                </a:lnTo>
                <a:lnTo>
                  <a:pt x="135" y="1701"/>
                </a:lnTo>
                <a:lnTo>
                  <a:pt x="125" y="1697"/>
                </a:lnTo>
                <a:lnTo>
                  <a:pt x="114" y="1704"/>
                </a:lnTo>
                <a:lnTo>
                  <a:pt x="107" y="1695"/>
                </a:lnTo>
                <a:lnTo>
                  <a:pt x="101" y="1691"/>
                </a:lnTo>
                <a:lnTo>
                  <a:pt x="98" y="1674"/>
                </a:lnTo>
                <a:lnTo>
                  <a:pt x="83" y="1658"/>
                </a:lnTo>
                <a:lnTo>
                  <a:pt x="68" y="1644"/>
                </a:lnTo>
                <a:lnTo>
                  <a:pt x="54" y="1644"/>
                </a:lnTo>
                <a:lnTo>
                  <a:pt x="38" y="1652"/>
                </a:lnTo>
                <a:lnTo>
                  <a:pt x="36" y="1634"/>
                </a:lnTo>
                <a:lnTo>
                  <a:pt x="39" y="1619"/>
                </a:lnTo>
                <a:lnTo>
                  <a:pt x="42" y="1602"/>
                </a:lnTo>
                <a:lnTo>
                  <a:pt x="27" y="1580"/>
                </a:lnTo>
                <a:lnTo>
                  <a:pt x="30" y="1560"/>
                </a:lnTo>
                <a:lnTo>
                  <a:pt x="32" y="1547"/>
                </a:lnTo>
                <a:lnTo>
                  <a:pt x="26" y="1527"/>
                </a:lnTo>
                <a:lnTo>
                  <a:pt x="24" y="1512"/>
                </a:lnTo>
                <a:lnTo>
                  <a:pt x="12" y="1503"/>
                </a:lnTo>
                <a:lnTo>
                  <a:pt x="9" y="1488"/>
                </a:lnTo>
                <a:lnTo>
                  <a:pt x="0" y="1476"/>
                </a:lnTo>
                <a:lnTo>
                  <a:pt x="3" y="1464"/>
                </a:lnTo>
                <a:lnTo>
                  <a:pt x="6" y="1449"/>
                </a:lnTo>
                <a:lnTo>
                  <a:pt x="14" y="1439"/>
                </a:lnTo>
                <a:lnTo>
                  <a:pt x="26" y="1424"/>
                </a:lnTo>
                <a:lnTo>
                  <a:pt x="39" y="1416"/>
                </a:lnTo>
                <a:lnTo>
                  <a:pt x="47" y="1407"/>
                </a:lnTo>
                <a:lnTo>
                  <a:pt x="48" y="1388"/>
                </a:lnTo>
                <a:lnTo>
                  <a:pt x="50" y="1374"/>
                </a:lnTo>
                <a:lnTo>
                  <a:pt x="66" y="1368"/>
                </a:lnTo>
                <a:lnTo>
                  <a:pt x="69" y="1353"/>
                </a:lnTo>
                <a:lnTo>
                  <a:pt x="77" y="1346"/>
                </a:lnTo>
                <a:lnTo>
                  <a:pt x="75" y="1323"/>
                </a:lnTo>
                <a:lnTo>
                  <a:pt x="72" y="1310"/>
                </a:lnTo>
                <a:lnTo>
                  <a:pt x="69" y="1296"/>
                </a:lnTo>
                <a:lnTo>
                  <a:pt x="74" y="1281"/>
                </a:lnTo>
                <a:lnTo>
                  <a:pt x="78" y="1257"/>
                </a:lnTo>
                <a:lnTo>
                  <a:pt x="83" y="1245"/>
                </a:lnTo>
                <a:lnTo>
                  <a:pt x="80" y="1230"/>
                </a:lnTo>
                <a:lnTo>
                  <a:pt x="86" y="1220"/>
                </a:lnTo>
                <a:lnTo>
                  <a:pt x="80" y="1208"/>
                </a:lnTo>
                <a:lnTo>
                  <a:pt x="81" y="1194"/>
                </a:lnTo>
                <a:lnTo>
                  <a:pt x="72" y="1175"/>
                </a:lnTo>
                <a:lnTo>
                  <a:pt x="57" y="1164"/>
                </a:lnTo>
                <a:lnTo>
                  <a:pt x="51" y="1152"/>
                </a:lnTo>
                <a:lnTo>
                  <a:pt x="56" y="1145"/>
                </a:lnTo>
                <a:lnTo>
                  <a:pt x="60" y="1130"/>
                </a:lnTo>
                <a:lnTo>
                  <a:pt x="57" y="1107"/>
                </a:lnTo>
                <a:lnTo>
                  <a:pt x="48" y="1092"/>
                </a:lnTo>
                <a:lnTo>
                  <a:pt x="38" y="1083"/>
                </a:lnTo>
                <a:lnTo>
                  <a:pt x="27" y="1073"/>
                </a:lnTo>
                <a:lnTo>
                  <a:pt x="23" y="1061"/>
                </a:lnTo>
                <a:lnTo>
                  <a:pt x="18" y="1046"/>
                </a:lnTo>
                <a:lnTo>
                  <a:pt x="11" y="1032"/>
                </a:lnTo>
                <a:lnTo>
                  <a:pt x="15" y="1007"/>
                </a:lnTo>
                <a:lnTo>
                  <a:pt x="8" y="998"/>
                </a:lnTo>
                <a:lnTo>
                  <a:pt x="11" y="974"/>
                </a:lnTo>
                <a:lnTo>
                  <a:pt x="9" y="954"/>
                </a:lnTo>
                <a:lnTo>
                  <a:pt x="5" y="941"/>
                </a:lnTo>
                <a:lnTo>
                  <a:pt x="9" y="926"/>
                </a:lnTo>
                <a:lnTo>
                  <a:pt x="0" y="908"/>
                </a:lnTo>
                <a:lnTo>
                  <a:pt x="93" y="875"/>
                </a:lnTo>
                <a:close/>
              </a:path>
            </a:pathLst>
          </a:custGeom>
          <a:solidFill>
            <a:schemeClr val="bg1">
              <a:lumMod val="95000"/>
            </a:schemeClr>
          </a:solidFill>
          <a:ln>
            <a:solidFill>
              <a:srgbClr val="0070C0"/>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
        <p:nvSpPr>
          <p:cNvPr id="98" name="Freeform 1901">
            <a:extLst>
              <a:ext uri="{FF2B5EF4-FFF2-40B4-BE49-F238E27FC236}">
                <a16:creationId xmlns:a16="http://schemas.microsoft.com/office/drawing/2014/main" id="{5880BBF6-9DF6-4EC5-A99A-941FAD272B41}"/>
              </a:ext>
            </a:extLst>
          </p:cNvPr>
          <p:cNvSpPr>
            <a:spLocks/>
          </p:cNvSpPr>
          <p:nvPr/>
        </p:nvSpPr>
        <p:spPr bwMode="auto">
          <a:xfrm>
            <a:off x="11620676" y="5490820"/>
            <a:ext cx="563272" cy="469339"/>
          </a:xfrm>
          <a:custGeom>
            <a:avLst/>
            <a:gdLst>
              <a:gd name="T0" fmla="*/ 2147483647 w 508"/>
              <a:gd name="T1" fmla="*/ 2147483647 h 465"/>
              <a:gd name="T2" fmla="*/ 2147483647 w 508"/>
              <a:gd name="T3" fmla="*/ 2147483647 h 465"/>
              <a:gd name="T4" fmla="*/ 2147483647 w 508"/>
              <a:gd name="T5" fmla="*/ 2147483647 h 465"/>
              <a:gd name="T6" fmla="*/ 2147483647 w 508"/>
              <a:gd name="T7" fmla="*/ 0 h 465"/>
              <a:gd name="T8" fmla="*/ 2147483647 w 508"/>
              <a:gd name="T9" fmla="*/ 2147483647 h 465"/>
              <a:gd name="T10" fmla="*/ 2147483647 w 508"/>
              <a:gd name="T11" fmla="*/ 2147483647 h 465"/>
              <a:gd name="T12" fmla="*/ 2147483647 w 508"/>
              <a:gd name="T13" fmla="*/ 2147483647 h 465"/>
              <a:gd name="T14" fmla="*/ 2147483647 w 508"/>
              <a:gd name="T15" fmla="*/ 2147483647 h 465"/>
              <a:gd name="T16" fmla="*/ 2147483647 w 508"/>
              <a:gd name="T17" fmla="*/ 2147483647 h 465"/>
              <a:gd name="T18" fmla="*/ 2147483647 w 508"/>
              <a:gd name="T19" fmla="*/ 2147483647 h 465"/>
              <a:gd name="T20" fmla="*/ 2147483647 w 508"/>
              <a:gd name="T21" fmla="*/ 2147483647 h 465"/>
              <a:gd name="T22" fmla="*/ 2147483647 w 508"/>
              <a:gd name="T23" fmla="*/ 2147483647 h 465"/>
              <a:gd name="T24" fmla="*/ 2147483647 w 508"/>
              <a:gd name="T25" fmla="*/ 2147483647 h 465"/>
              <a:gd name="T26" fmla="*/ 2147483647 w 508"/>
              <a:gd name="T27" fmla="*/ 2147483647 h 465"/>
              <a:gd name="T28" fmla="*/ 2147483647 w 508"/>
              <a:gd name="T29" fmla="*/ 2147483647 h 465"/>
              <a:gd name="T30" fmla="*/ 2147483647 w 508"/>
              <a:gd name="T31" fmla="*/ 2147483647 h 465"/>
              <a:gd name="T32" fmla="*/ 2147483647 w 508"/>
              <a:gd name="T33" fmla="*/ 2147483647 h 465"/>
              <a:gd name="T34" fmla="*/ 2147483647 w 508"/>
              <a:gd name="T35" fmla="*/ 2147483647 h 465"/>
              <a:gd name="T36" fmla="*/ 2147483647 w 508"/>
              <a:gd name="T37" fmla="*/ 2147483647 h 465"/>
              <a:gd name="T38" fmla="*/ 2147483647 w 508"/>
              <a:gd name="T39" fmla="*/ 2147483647 h 465"/>
              <a:gd name="T40" fmla="*/ 2147483647 w 508"/>
              <a:gd name="T41" fmla="*/ 2147483647 h 465"/>
              <a:gd name="T42" fmla="*/ 2147483647 w 508"/>
              <a:gd name="T43" fmla="*/ 2147483647 h 465"/>
              <a:gd name="T44" fmla="*/ 2147483647 w 508"/>
              <a:gd name="T45" fmla="*/ 2147483647 h 465"/>
              <a:gd name="T46" fmla="*/ 2147483647 w 508"/>
              <a:gd name="T47" fmla="*/ 2147483647 h 465"/>
              <a:gd name="T48" fmla="*/ 2147483647 w 508"/>
              <a:gd name="T49" fmla="*/ 2147483647 h 465"/>
              <a:gd name="T50" fmla="*/ 2147483647 w 508"/>
              <a:gd name="T51" fmla="*/ 2147483647 h 465"/>
              <a:gd name="T52" fmla="*/ 2147483647 w 508"/>
              <a:gd name="T53" fmla="*/ 2147483647 h 465"/>
              <a:gd name="T54" fmla="*/ 2147483647 w 508"/>
              <a:gd name="T55" fmla="*/ 2147483647 h 465"/>
              <a:gd name="T56" fmla="*/ 2147483647 w 508"/>
              <a:gd name="T57" fmla="*/ 2147483647 h 465"/>
              <a:gd name="T58" fmla="*/ 2147483647 w 508"/>
              <a:gd name="T59" fmla="*/ 2147483647 h 465"/>
              <a:gd name="T60" fmla="*/ 2147483647 w 508"/>
              <a:gd name="T61" fmla="*/ 2147483647 h 465"/>
              <a:gd name="T62" fmla="*/ 2147483647 w 508"/>
              <a:gd name="T63" fmla="*/ 2147483647 h 465"/>
              <a:gd name="T64" fmla="*/ 2147483647 w 508"/>
              <a:gd name="T65" fmla="*/ 2147483647 h 465"/>
              <a:gd name="T66" fmla="*/ 2147483647 w 508"/>
              <a:gd name="T67" fmla="*/ 2147483647 h 465"/>
              <a:gd name="T68" fmla="*/ 2147483647 w 508"/>
              <a:gd name="T69" fmla="*/ 2147483647 h 465"/>
              <a:gd name="T70" fmla="*/ 2147483647 w 508"/>
              <a:gd name="T71" fmla="*/ 2147483647 h 465"/>
              <a:gd name="T72" fmla="*/ 2147483647 w 508"/>
              <a:gd name="T73" fmla="*/ 2147483647 h 465"/>
              <a:gd name="T74" fmla="*/ 2147483647 w 508"/>
              <a:gd name="T75" fmla="*/ 2147483647 h 465"/>
              <a:gd name="T76" fmla="*/ 2147483647 w 508"/>
              <a:gd name="T77" fmla="*/ 2147483647 h 465"/>
              <a:gd name="T78" fmla="*/ 2147483647 w 508"/>
              <a:gd name="T79" fmla="*/ 2147483647 h 465"/>
              <a:gd name="T80" fmla="*/ 2147483647 w 508"/>
              <a:gd name="T81" fmla="*/ 2147483647 h 465"/>
              <a:gd name="T82" fmla="*/ 2147483647 w 508"/>
              <a:gd name="T83" fmla="*/ 2147483647 h 465"/>
              <a:gd name="T84" fmla="*/ 2147483647 w 508"/>
              <a:gd name="T85" fmla="*/ 2147483647 h 465"/>
              <a:gd name="T86" fmla="*/ 2147483647 w 508"/>
              <a:gd name="T87" fmla="*/ 2147483647 h 465"/>
              <a:gd name="T88" fmla="*/ 2147483647 w 508"/>
              <a:gd name="T89" fmla="*/ 2147483647 h 465"/>
              <a:gd name="T90" fmla="*/ 2147483647 w 508"/>
              <a:gd name="T91" fmla="*/ 2147483647 h 465"/>
              <a:gd name="T92" fmla="*/ 2147483647 w 508"/>
              <a:gd name="T93" fmla="*/ 2147483647 h 465"/>
              <a:gd name="T94" fmla="*/ 2147483647 w 508"/>
              <a:gd name="T95" fmla="*/ 2147483647 h 465"/>
              <a:gd name="T96" fmla="*/ 2147483647 w 508"/>
              <a:gd name="T97" fmla="*/ 2147483647 h 465"/>
              <a:gd name="T98" fmla="*/ 2147483647 w 508"/>
              <a:gd name="T99" fmla="*/ 2147483647 h 465"/>
              <a:gd name="T100" fmla="*/ 2147483647 w 508"/>
              <a:gd name="T101" fmla="*/ 2147483647 h 465"/>
              <a:gd name="T102" fmla="*/ 2147483647 w 508"/>
              <a:gd name="T103" fmla="*/ 2147483647 h 465"/>
              <a:gd name="T104" fmla="*/ 2147483647 w 508"/>
              <a:gd name="T105" fmla="*/ 2147483647 h 4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8"/>
              <a:gd name="T160" fmla="*/ 0 h 465"/>
              <a:gd name="T161" fmla="*/ 508 w 508"/>
              <a:gd name="T162" fmla="*/ 465 h 4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8" h="465">
                <a:moveTo>
                  <a:pt x="213" y="96"/>
                </a:moveTo>
                <a:lnTo>
                  <a:pt x="210" y="87"/>
                </a:lnTo>
                <a:lnTo>
                  <a:pt x="208" y="77"/>
                </a:lnTo>
                <a:lnTo>
                  <a:pt x="199" y="78"/>
                </a:lnTo>
                <a:lnTo>
                  <a:pt x="193" y="90"/>
                </a:lnTo>
                <a:lnTo>
                  <a:pt x="184" y="87"/>
                </a:lnTo>
                <a:lnTo>
                  <a:pt x="184" y="74"/>
                </a:lnTo>
                <a:lnTo>
                  <a:pt x="178" y="62"/>
                </a:lnTo>
                <a:lnTo>
                  <a:pt x="165" y="54"/>
                </a:lnTo>
                <a:lnTo>
                  <a:pt x="156" y="48"/>
                </a:lnTo>
                <a:lnTo>
                  <a:pt x="151" y="38"/>
                </a:lnTo>
                <a:lnTo>
                  <a:pt x="138" y="42"/>
                </a:lnTo>
                <a:lnTo>
                  <a:pt x="127" y="41"/>
                </a:lnTo>
                <a:lnTo>
                  <a:pt x="123" y="26"/>
                </a:lnTo>
                <a:lnTo>
                  <a:pt x="120" y="12"/>
                </a:lnTo>
                <a:lnTo>
                  <a:pt x="105" y="0"/>
                </a:lnTo>
                <a:lnTo>
                  <a:pt x="94" y="8"/>
                </a:lnTo>
                <a:lnTo>
                  <a:pt x="108" y="23"/>
                </a:lnTo>
                <a:lnTo>
                  <a:pt x="102" y="33"/>
                </a:lnTo>
                <a:lnTo>
                  <a:pt x="93" y="24"/>
                </a:lnTo>
                <a:lnTo>
                  <a:pt x="88" y="32"/>
                </a:lnTo>
                <a:lnTo>
                  <a:pt x="64" y="18"/>
                </a:lnTo>
                <a:lnTo>
                  <a:pt x="48" y="20"/>
                </a:lnTo>
                <a:lnTo>
                  <a:pt x="48" y="30"/>
                </a:lnTo>
                <a:lnTo>
                  <a:pt x="61" y="35"/>
                </a:lnTo>
                <a:lnTo>
                  <a:pt x="76" y="35"/>
                </a:lnTo>
                <a:lnTo>
                  <a:pt x="82" y="41"/>
                </a:lnTo>
                <a:lnTo>
                  <a:pt x="69" y="42"/>
                </a:lnTo>
                <a:lnTo>
                  <a:pt x="54" y="44"/>
                </a:lnTo>
                <a:lnTo>
                  <a:pt x="43" y="44"/>
                </a:lnTo>
                <a:lnTo>
                  <a:pt x="33" y="50"/>
                </a:lnTo>
                <a:lnTo>
                  <a:pt x="36" y="65"/>
                </a:lnTo>
                <a:lnTo>
                  <a:pt x="42" y="81"/>
                </a:lnTo>
                <a:lnTo>
                  <a:pt x="55" y="93"/>
                </a:lnTo>
                <a:lnTo>
                  <a:pt x="66" y="110"/>
                </a:lnTo>
                <a:lnTo>
                  <a:pt x="70" y="123"/>
                </a:lnTo>
                <a:lnTo>
                  <a:pt x="75" y="137"/>
                </a:lnTo>
                <a:lnTo>
                  <a:pt x="85" y="146"/>
                </a:lnTo>
                <a:lnTo>
                  <a:pt x="87" y="156"/>
                </a:lnTo>
                <a:lnTo>
                  <a:pt x="73" y="152"/>
                </a:lnTo>
                <a:lnTo>
                  <a:pt x="64" y="144"/>
                </a:lnTo>
                <a:lnTo>
                  <a:pt x="57" y="137"/>
                </a:lnTo>
                <a:lnTo>
                  <a:pt x="58" y="125"/>
                </a:lnTo>
                <a:lnTo>
                  <a:pt x="48" y="117"/>
                </a:lnTo>
                <a:lnTo>
                  <a:pt x="33" y="108"/>
                </a:lnTo>
                <a:lnTo>
                  <a:pt x="33" y="122"/>
                </a:lnTo>
                <a:lnTo>
                  <a:pt x="34" y="134"/>
                </a:lnTo>
                <a:lnTo>
                  <a:pt x="25" y="138"/>
                </a:lnTo>
                <a:lnTo>
                  <a:pt x="21" y="149"/>
                </a:lnTo>
                <a:lnTo>
                  <a:pt x="6" y="140"/>
                </a:lnTo>
                <a:lnTo>
                  <a:pt x="0" y="150"/>
                </a:lnTo>
                <a:lnTo>
                  <a:pt x="1" y="162"/>
                </a:lnTo>
                <a:lnTo>
                  <a:pt x="3" y="171"/>
                </a:lnTo>
                <a:lnTo>
                  <a:pt x="12" y="176"/>
                </a:lnTo>
                <a:lnTo>
                  <a:pt x="16" y="179"/>
                </a:lnTo>
                <a:lnTo>
                  <a:pt x="6" y="180"/>
                </a:lnTo>
                <a:lnTo>
                  <a:pt x="10" y="191"/>
                </a:lnTo>
                <a:lnTo>
                  <a:pt x="13" y="200"/>
                </a:lnTo>
                <a:lnTo>
                  <a:pt x="21" y="195"/>
                </a:lnTo>
                <a:lnTo>
                  <a:pt x="27" y="192"/>
                </a:lnTo>
                <a:lnTo>
                  <a:pt x="34" y="198"/>
                </a:lnTo>
                <a:lnTo>
                  <a:pt x="42" y="197"/>
                </a:lnTo>
                <a:lnTo>
                  <a:pt x="60" y="219"/>
                </a:lnTo>
                <a:lnTo>
                  <a:pt x="64" y="206"/>
                </a:lnTo>
                <a:lnTo>
                  <a:pt x="70" y="201"/>
                </a:lnTo>
                <a:lnTo>
                  <a:pt x="61" y="194"/>
                </a:lnTo>
                <a:lnTo>
                  <a:pt x="61" y="182"/>
                </a:lnTo>
                <a:lnTo>
                  <a:pt x="70" y="176"/>
                </a:lnTo>
                <a:lnTo>
                  <a:pt x="81" y="179"/>
                </a:lnTo>
                <a:lnTo>
                  <a:pt x="81" y="189"/>
                </a:lnTo>
                <a:lnTo>
                  <a:pt x="84" y="200"/>
                </a:lnTo>
                <a:lnTo>
                  <a:pt x="85" y="207"/>
                </a:lnTo>
                <a:lnTo>
                  <a:pt x="97" y="207"/>
                </a:lnTo>
                <a:lnTo>
                  <a:pt x="108" y="203"/>
                </a:lnTo>
                <a:lnTo>
                  <a:pt x="117" y="209"/>
                </a:lnTo>
                <a:lnTo>
                  <a:pt x="109" y="215"/>
                </a:lnTo>
                <a:lnTo>
                  <a:pt x="112" y="225"/>
                </a:lnTo>
                <a:lnTo>
                  <a:pt x="126" y="225"/>
                </a:lnTo>
                <a:lnTo>
                  <a:pt x="141" y="224"/>
                </a:lnTo>
                <a:lnTo>
                  <a:pt x="154" y="228"/>
                </a:lnTo>
                <a:lnTo>
                  <a:pt x="169" y="233"/>
                </a:lnTo>
                <a:lnTo>
                  <a:pt x="180" y="236"/>
                </a:lnTo>
                <a:lnTo>
                  <a:pt x="186" y="246"/>
                </a:lnTo>
                <a:lnTo>
                  <a:pt x="183" y="264"/>
                </a:lnTo>
                <a:lnTo>
                  <a:pt x="174" y="276"/>
                </a:lnTo>
                <a:lnTo>
                  <a:pt x="169" y="287"/>
                </a:lnTo>
                <a:lnTo>
                  <a:pt x="168" y="297"/>
                </a:lnTo>
                <a:lnTo>
                  <a:pt x="178" y="303"/>
                </a:lnTo>
                <a:lnTo>
                  <a:pt x="178" y="294"/>
                </a:lnTo>
                <a:lnTo>
                  <a:pt x="190" y="293"/>
                </a:lnTo>
                <a:lnTo>
                  <a:pt x="202" y="294"/>
                </a:lnTo>
                <a:lnTo>
                  <a:pt x="202" y="309"/>
                </a:lnTo>
                <a:lnTo>
                  <a:pt x="214" y="314"/>
                </a:lnTo>
                <a:lnTo>
                  <a:pt x="225" y="317"/>
                </a:lnTo>
                <a:lnTo>
                  <a:pt x="232" y="315"/>
                </a:lnTo>
                <a:lnTo>
                  <a:pt x="231" y="324"/>
                </a:lnTo>
                <a:lnTo>
                  <a:pt x="240" y="329"/>
                </a:lnTo>
                <a:lnTo>
                  <a:pt x="249" y="320"/>
                </a:lnTo>
                <a:lnTo>
                  <a:pt x="261" y="315"/>
                </a:lnTo>
                <a:lnTo>
                  <a:pt x="274" y="314"/>
                </a:lnTo>
                <a:lnTo>
                  <a:pt x="291" y="315"/>
                </a:lnTo>
                <a:lnTo>
                  <a:pt x="292" y="305"/>
                </a:lnTo>
                <a:lnTo>
                  <a:pt x="303" y="299"/>
                </a:lnTo>
                <a:lnTo>
                  <a:pt x="313" y="305"/>
                </a:lnTo>
                <a:lnTo>
                  <a:pt x="325" y="294"/>
                </a:lnTo>
                <a:lnTo>
                  <a:pt x="333" y="299"/>
                </a:lnTo>
                <a:lnTo>
                  <a:pt x="333" y="309"/>
                </a:lnTo>
                <a:lnTo>
                  <a:pt x="330" y="320"/>
                </a:lnTo>
                <a:lnTo>
                  <a:pt x="315" y="323"/>
                </a:lnTo>
                <a:lnTo>
                  <a:pt x="306" y="318"/>
                </a:lnTo>
                <a:lnTo>
                  <a:pt x="301" y="323"/>
                </a:lnTo>
                <a:lnTo>
                  <a:pt x="310" y="335"/>
                </a:lnTo>
                <a:lnTo>
                  <a:pt x="315" y="344"/>
                </a:lnTo>
                <a:lnTo>
                  <a:pt x="313" y="357"/>
                </a:lnTo>
                <a:lnTo>
                  <a:pt x="312" y="369"/>
                </a:lnTo>
                <a:lnTo>
                  <a:pt x="304" y="374"/>
                </a:lnTo>
                <a:lnTo>
                  <a:pt x="294" y="381"/>
                </a:lnTo>
                <a:lnTo>
                  <a:pt x="294" y="392"/>
                </a:lnTo>
                <a:lnTo>
                  <a:pt x="298" y="405"/>
                </a:lnTo>
                <a:lnTo>
                  <a:pt x="307" y="414"/>
                </a:lnTo>
                <a:lnTo>
                  <a:pt x="313" y="428"/>
                </a:lnTo>
                <a:lnTo>
                  <a:pt x="318" y="441"/>
                </a:lnTo>
                <a:lnTo>
                  <a:pt x="327" y="456"/>
                </a:lnTo>
                <a:lnTo>
                  <a:pt x="337" y="461"/>
                </a:lnTo>
                <a:lnTo>
                  <a:pt x="351" y="465"/>
                </a:lnTo>
                <a:lnTo>
                  <a:pt x="364" y="464"/>
                </a:lnTo>
                <a:lnTo>
                  <a:pt x="373" y="459"/>
                </a:lnTo>
                <a:lnTo>
                  <a:pt x="384" y="453"/>
                </a:lnTo>
                <a:lnTo>
                  <a:pt x="385" y="443"/>
                </a:lnTo>
                <a:lnTo>
                  <a:pt x="382" y="432"/>
                </a:lnTo>
                <a:lnTo>
                  <a:pt x="391" y="429"/>
                </a:lnTo>
                <a:lnTo>
                  <a:pt x="400" y="432"/>
                </a:lnTo>
                <a:lnTo>
                  <a:pt x="406" y="425"/>
                </a:lnTo>
                <a:lnTo>
                  <a:pt x="406" y="417"/>
                </a:lnTo>
                <a:lnTo>
                  <a:pt x="393" y="413"/>
                </a:lnTo>
                <a:lnTo>
                  <a:pt x="382" y="414"/>
                </a:lnTo>
                <a:lnTo>
                  <a:pt x="372" y="416"/>
                </a:lnTo>
                <a:lnTo>
                  <a:pt x="361" y="417"/>
                </a:lnTo>
                <a:lnTo>
                  <a:pt x="358" y="408"/>
                </a:lnTo>
                <a:lnTo>
                  <a:pt x="363" y="402"/>
                </a:lnTo>
                <a:lnTo>
                  <a:pt x="373" y="399"/>
                </a:lnTo>
                <a:lnTo>
                  <a:pt x="385" y="396"/>
                </a:lnTo>
                <a:lnTo>
                  <a:pt x="396" y="392"/>
                </a:lnTo>
                <a:lnTo>
                  <a:pt x="406" y="389"/>
                </a:lnTo>
                <a:lnTo>
                  <a:pt x="420" y="387"/>
                </a:lnTo>
                <a:lnTo>
                  <a:pt x="432" y="386"/>
                </a:lnTo>
                <a:lnTo>
                  <a:pt x="444" y="383"/>
                </a:lnTo>
                <a:lnTo>
                  <a:pt x="453" y="375"/>
                </a:lnTo>
                <a:lnTo>
                  <a:pt x="451" y="363"/>
                </a:lnTo>
                <a:lnTo>
                  <a:pt x="454" y="353"/>
                </a:lnTo>
                <a:lnTo>
                  <a:pt x="456" y="339"/>
                </a:lnTo>
                <a:lnTo>
                  <a:pt x="442" y="344"/>
                </a:lnTo>
                <a:lnTo>
                  <a:pt x="442" y="330"/>
                </a:lnTo>
                <a:lnTo>
                  <a:pt x="451" y="329"/>
                </a:lnTo>
                <a:lnTo>
                  <a:pt x="466" y="327"/>
                </a:lnTo>
                <a:lnTo>
                  <a:pt x="475" y="332"/>
                </a:lnTo>
                <a:lnTo>
                  <a:pt x="483" y="336"/>
                </a:lnTo>
                <a:lnTo>
                  <a:pt x="490" y="336"/>
                </a:lnTo>
                <a:lnTo>
                  <a:pt x="498" y="329"/>
                </a:lnTo>
                <a:lnTo>
                  <a:pt x="504" y="318"/>
                </a:lnTo>
                <a:lnTo>
                  <a:pt x="495" y="309"/>
                </a:lnTo>
                <a:lnTo>
                  <a:pt x="493" y="300"/>
                </a:lnTo>
                <a:lnTo>
                  <a:pt x="508" y="287"/>
                </a:lnTo>
                <a:lnTo>
                  <a:pt x="507" y="273"/>
                </a:lnTo>
                <a:lnTo>
                  <a:pt x="498" y="258"/>
                </a:lnTo>
                <a:lnTo>
                  <a:pt x="495" y="264"/>
                </a:lnTo>
                <a:lnTo>
                  <a:pt x="481" y="266"/>
                </a:lnTo>
                <a:lnTo>
                  <a:pt x="469" y="261"/>
                </a:lnTo>
                <a:lnTo>
                  <a:pt x="457" y="264"/>
                </a:lnTo>
                <a:lnTo>
                  <a:pt x="444" y="264"/>
                </a:lnTo>
                <a:lnTo>
                  <a:pt x="432" y="264"/>
                </a:lnTo>
                <a:lnTo>
                  <a:pt x="412" y="273"/>
                </a:lnTo>
                <a:lnTo>
                  <a:pt x="400" y="293"/>
                </a:lnTo>
                <a:lnTo>
                  <a:pt x="388" y="296"/>
                </a:lnTo>
                <a:lnTo>
                  <a:pt x="385" y="284"/>
                </a:lnTo>
                <a:lnTo>
                  <a:pt x="376" y="275"/>
                </a:lnTo>
                <a:lnTo>
                  <a:pt x="376" y="266"/>
                </a:lnTo>
                <a:lnTo>
                  <a:pt x="375" y="254"/>
                </a:lnTo>
                <a:lnTo>
                  <a:pt x="366" y="239"/>
                </a:lnTo>
                <a:lnTo>
                  <a:pt x="372" y="230"/>
                </a:lnTo>
                <a:lnTo>
                  <a:pt x="385" y="239"/>
                </a:lnTo>
                <a:lnTo>
                  <a:pt x="394" y="245"/>
                </a:lnTo>
                <a:lnTo>
                  <a:pt x="408" y="240"/>
                </a:lnTo>
                <a:lnTo>
                  <a:pt x="423" y="237"/>
                </a:lnTo>
                <a:lnTo>
                  <a:pt x="433" y="225"/>
                </a:lnTo>
                <a:lnTo>
                  <a:pt x="435" y="213"/>
                </a:lnTo>
                <a:lnTo>
                  <a:pt x="436" y="204"/>
                </a:lnTo>
                <a:lnTo>
                  <a:pt x="438" y="194"/>
                </a:lnTo>
                <a:lnTo>
                  <a:pt x="423" y="197"/>
                </a:lnTo>
                <a:lnTo>
                  <a:pt x="412" y="210"/>
                </a:lnTo>
                <a:lnTo>
                  <a:pt x="396" y="218"/>
                </a:lnTo>
                <a:lnTo>
                  <a:pt x="391" y="204"/>
                </a:lnTo>
                <a:lnTo>
                  <a:pt x="405" y="188"/>
                </a:lnTo>
                <a:lnTo>
                  <a:pt x="384" y="198"/>
                </a:lnTo>
                <a:lnTo>
                  <a:pt x="391" y="182"/>
                </a:lnTo>
                <a:lnTo>
                  <a:pt x="379" y="185"/>
                </a:lnTo>
                <a:lnTo>
                  <a:pt x="373" y="176"/>
                </a:lnTo>
                <a:lnTo>
                  <a:pt x="360" y="179"/>
                </a:lnTo>
                <a:lnTo>
                  <a:pt x="354" y="170"/>
                </a:lnTo>
                <a:lnTo>
                  <a:pt x="349" y="183"/>
                </a:lnTo>
                <a:lnTo>
                  <a:pt x="339" y="179"/>
                </a:lnTo>
                <a:lnTo>
                  <a:pt x="330" y="171"/>
                </a:lnTo>
                <a:lnTo>
                  <a:pt x="321" y="158"/>
                </a:lnTo>
                <a:lnTo>
                  <a:pt x="313" y="150"/>
                </a:lnTo>
                <a:lnTo>
                  <a:pt x="307" y="144"/>
                </a:lnTo>
                <a:lnTo>
                  <a:pt x="301" y="143"/>
                </a:lnTo>
                <a:lnTo>
                  <a:pt x="289" y="138"/>
                </a:lnTo>
                <a:lnTo>
                  <a:pt x="277" y="132"/>
                </a:lnTo>
                <a:lnTo>
                  <a:pt x="270" y="125"/>
                </a:lnTo>
                <a:lnTo>
                  <a:pt x="258" y="113"/>
                </a:lnTo>
                <a:lnTo>
                  <a:pt x="256" y="101"/>
                </a:lnTo>
                <a:lnTo>
                  <a:pt x="241" y="105"/>
                </a:lnTo>
                <a:lnTo>
                  <a:pt x="231" y="98"/>
                </a:lnTo>
                <a:lnTo>
                  <a:pt x="219" y="102"/>
                </a:lnTo>
                <a:lnTo>
                  <a:pt x="213" y="96"/>
                </a:lnTo>
                <a:close/>
              </a:path>
            </a:pathLst>
          </a:custGeom>
          <a:solidFill>
            <a:srgbClr val="99FF99"/>
          </a:solidFill>
          <a:ln>
            <a:solidFill>
              <a:srgbClr val="0070C0"/>
            </a:solidFill>
            <a:headEnd/>
            <a:tailEn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100" b="0" i="0" u="none" strike="noStrike" kern="1200" cap="none" spc="0" normalizeH="0" baseline="0" noProof="0">
              <a:ln>
                <a:noFill/>
              </a:ln>
              <a:solidFill>
                <a:prstClr val="black"/>
              </a:solidFill>
              <a:effectLst/>
              <a:uLnTx/>
              <a:uFillTx/>
              <a:latin typeface="Candara" panose="020E0502030303020204"/>
              <a:ea typeface="+mn-ea"/>
              <a:cs typeface="+mn-cs"/>
            </a:endParaRPr>
          </a:p>
        </p:txBody>
      </p:sp>
      <p:sp>
        <p:nvSpPr>
          <p:cNvPr id="102" name="CuadroTexto 101"/>
          <p:cNvSpPr txBox="1"/>
          <p:nvPr/>
        </p:nvSpPr>
        <p:spPr>
          <a:xfrm>
            <a:off x="8400087" y="5797153"/>
            <a:ext cx="15683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Operativa</a:t>
            </a:r>
          </a:p>
        </p:txBody>
      </p:sp>
      <p:sp>
        <p:nvSpPr>
          <p:cNvPr id="103" name="CuadroTexto 102"/>
          <p:cNvSpPr txBox="1"/>
          <p:nvPr/>
        </p:nvSpPr>
        <p:spPr>
          <a:xfrm>
            <a:off x="8388587" y="5970088"/>
            <a:ext cx="156830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a:ea typeface="+mn-ea"/>
                <a:cs typeface="+mn-cs"/>
              </a:rPr>
              <a:t>En implementación</a:t>
            </a:r>
          </a:p>
        </p:txBody>
      </p:sp>
      <p:sp>
        <p:nvSpPr>
          <p:cNvPr id="40" name="Conector 39"/>
          <p:cNvSpPr/>
          <p:nvPr/>
        </p:nvSpPr>
        <p:spPr>
          <a:xfrm flipH="1">
            <a:off x="9001717" y="4351347"/>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Conector 41"/>
          <p:cNvSpPr/>
          <p:nvPr/>
        </p:nvSpPr>
        <p:spPr>
          <a:xfrm flipH="1">
            <a:off x="8970197" y="378378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Conector 42"/>
          <p:cNvSpPr/>
          <p:nvPr/>
        </p:nvSpPr>
        <p:spPr>
          <a:xfrm flipH="1">
            <a:off x="8828307" y="356832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Conector 43"/>
          <p:cNvSpPr/>
          <p:nvPr/>
        </p:nvSpPr>
        <p:spPr>
          <a:xfrm flipH="1">
            <a:off x="9054277" y="3584087"/>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Conector 45"/>
          <p:cNvSpPr/>
          <p:nvPr/>
        </p:nvSpPr>
        <p:spPr>
          <a:xfrm flipH="1">
            <a:off x="10670727" y="507767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Conector 46"/>
          <p:cNvSpPr/>
          <p:nvPr/>
        </p:nvSpPr>
        <p:spPr>
          <a:xfrm flipH="1">
            <a:off x="10530980" y="5596814"/>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Conector 47"/>
          <p:cNvSpPr/>
          <p:nvPr/>
        </p:nvSpPr>
        <p:spPr>
          <a:xfrm flipH="1">
            <a:off x="10777574" y="554479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Conector 48"/>
          <p:cNvSpPr/>
          <p:nvPr/>
        </p:nvSpPr>
        <p:spPr>
          <a:xfrm flipH="1">
            <a:off x="11025243" y="566211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Conector 49"/>
          <p:cNvSpPr/>
          <p:nvPr/>
        </p:nvSpPr>
        <p:spPr>
          <a:xfrm flipH="1">
            <a:off x="10756238" y="5760676"/>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Conector 50"/>
          <p:cNvSpPr/>
          <p:nvPr/>
        </p:nvSpPr>
        <p:spPr>
          <a:xfrm flipH="1">
            <a:off x="10953264" y="584812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Conector 51"/>
          <p:cNvSpPr/>
          <p:nvPr/>
        </p:nvSpPr>
        <p:spPr>
          <a:xfrm flipH="1">
            <a:off x="9857461" y="473584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Conector 52"/>
          <p:cNvSpPr/>
          <p:nvPr/>
        </p:nvSpPr>
        <p:spPr>
          <a:xfrm flipH="1">
            <a:off x="10118935" y="508293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Conector 53"/>
          <p:cNvSpPr/>
          <p:nvPr/>
        </p:nvSpPr>
        <p:spPr>
          <a:xfrm flipH="1">
            <a:off x="10229295" y="521431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Conector 54"/>
          <p:cNvSpPr/>
          <p:nvPr/>
        </p:nvSpPr>
        <p:spPr>
          <a:xfrm flipH="1">
            <a:off x="8518251" y="2638157"/>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Conector 55"/>
          <p:cNvSpPr/>
          <p:nvPr/>
        </p:nvSpPr>
        <p:spPr>
          <a:xfrm flipH="1">
            <a:off x="8649631" y="2811577"/>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Conector 56"/>
          <p:cNvSpPr/>
          <p:nvPr/>
        </p:nvSpPr>
        <p:spPr>
          <a:xfrm flipH="1">
            <a:off x="9684042" y="4299665"/>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Conector 57"/>
          <p:cNvSpPr/>
          <p:nvPr/>
        </p:nvSpPr>
        <p:spPr>
          <a:xfrm flipH="1">
            <a:off x="10057159" y="4294414"/>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Conector 58"/>
          <p:cNvSpPr/>
          <p:nvPr/>
        </p:nvSpPr>
        <p:spPr>
          <a:xfrm flipH="1">
            <a:off x="9627094" y="511334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Conector 59"/>
          <p:cNvSpPr/>
          <p:nvPr/>
        </p:nvSpPr>
        <p:spPr>
          <a:xfrm flipH="1">
            <a:off x="9779494" y="527625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Conector 61"/>
          <p:cNvSpPr/>
          <p:nvPr/>
        </p:nvSpPr>
        <p:spPr>
          <a:xfrm flipH="1">
            <a:off x="11471656" y="5528498"/>
            <a:ext cx="107805" cy="11665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Conector 62"/>
          <p:cNvSpPr/>
          <p:nvPr/>
        </p:nvSpPr>
        <p:spPr>
          <a:xfrm flipH="1">
            <a:off x="11539968" y="5691403"/>
            <a:ext cx="107805" cy="11665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Conector 66"/>
          <p:cNvSpPr/>
          <p:nvPr/>
        </p:nvSpPr>
        <p:spPr>
          <a:xfrm flipH="1">
            <a:off x="9616583" y="375751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Conector 67"/>
          <p:cNvSpPr/>
          <p:nvPr/>
        </p:nvSpPr>
        <p:spPr>
          <a:xfrm flipH="1">
            <a:off x="9432657" y="3762767"/>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Conector 68"/>
          <p:cNvSpPr/>
          <p:nvPr/>
        </p:nvSpPr>
        <p:spPr>
          <a:xfrm flipH="1">
            <a:off x="8491981" y="3126892"/>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Conector 69"/>
          <p:cNvSpPr/>
          <p:nvPr/>
        </p:nvSpPr>
        <p:spPr>
          <a:xfrm flipH="1">
            <a:off x="8628611" y="309536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Conector 70"/>
          <p:cNvSpPr/>
          <p:nvPr/>
        </p:nvSpPr>
        <p:spPr>
          <a:xfrm flipH="1">
            <a:off x="8717949" y="328980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Conector 71"/>
          <p:cNvSpPr/>
          <p:nvPr/>
        </p:nvSpPr>
        <p:spPr>
          <a:xfrm flipH="1">
            <a:off x="8838819" y="3200468"/>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Conector 104"/>
          <p:cNvSpPr/>
          <p:nvPr/>
        </p:nvSpPr>
        <p:spPr>
          <a:xfrm flipH="1">
            <a:off x="8959689" y="310062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Conector 105"/>
          <p:cNvSpPr/>
          <p:nvPr/>
        </p:nvSpPr>
        <p:spPr>
          <a:xfrm flipH="1">
            <a:off x="8607597" y="320047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 name="Conector 106"/>
          <p:cNvSpPr/>
          <p:nvPr/>
        </p:nvSpPr>
        <p:spPr>
          <a:xfrm flipH="1">
            <a:off x="8229221" y="2559326"/>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Conector 107"/>
          <p:cNvSpPr/>
          <p:nvPr/>
        </p:nvSpPr>
        <p:spPr>
          <a:xfrm flipH="1">
            <a:off x="8187181" y="2716996"/>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Conector 108"/>
          <p:cNvSpPr/>
          <p:nvPr/>
        </p:nvSpPr>
        <p:spPr>
          <a:xfrm flipH="1">
            <a:off x="8287031" y="2806336"/>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Conector 109"/>
          <p:cNvSpPr/>
          <p:nvPr/>
        </p:nvSpPr>
        <p:spPr>
          <a:xfrm flipH="1">
            <a:off x="8323821" y="264343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Conector 110"/>
          <p:cNvSpPr/>
          <p:nvPr/>
        </p:nvSpPr>
        <p:spPr>
          <a:xfrm flipH="1">
            <a:off x="10030391" y="2054704"/>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Conector 111"/>
          <p:cNvSpPr/>
          <p:nvPr/>
        </p:nvSpPr>
        <p:spPr>
          <a:xfrm flipH="1">
            <a:off x="10084294" y="222826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Conector 112"/>
          <p:cNvSpPr/>
          <p:nvPr/>
        </p:nvSpPr>
        <p:spPr>
          <a:xfrm flipH="1">
            <a:off x="11292976" y="445644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Conector 113"/>
          <p:cNvSpPr/>
          <p:nvPr/>
        </p:nvSpPr>
        <p:spPr>
          <a:xfrm flipH="1">
            <a:off x="11340274" y="5849059"/>
            <a:ext cx="107805" cy="11665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Conector 114"/>
          <p:cNvSpPr/>
          <p:nvPr/>
        </p:nvSpPr>
        <p:spPr>
          <a:xfrm flipH="1">
            <a:off x="9364338" y="271699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Conector 115"/>
          <p:cNvSpPr/>
          <p:nvPr/>
        </p:nvSpPr>
        <p:spPr>
          <a:xfrm flipH="1">
            <a:off x="9138367" y="3048067"/>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Conector 116"/>
          <p:cNvSpPr/>
          <p:nvPr/>
        </p:nvSpPr>
        <p:spPr>
          <a:xfrm flipH="1">
            <a:off x="9290767" y="3200467"/>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Conector 117"/>
          <p:cNvSpPr/>
          <p:nvPr/>
        </p:nvSpPr>
        <p:spPr>
          <a:xfrm flipH="1">
            <a:off x="9327557" y="2974498"/>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Conector 118"/>
          <p:cNvSpPr/>
          <p:nvPr/>
        </p:nvSpPr>
        <p:spPr>
          <a:xfrm flipH="1">
            <a:off x="9422147" y="314266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Conector 119"/>
          <p:cNvSpPr/>
          <p:nvPr/>
        </p:nvSpPr>
        <p:spPr>
          <a:xfrm flipH="1">
            <a:off x="9795255" y="3925678"/>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Conector 120"/>
          <p:cNvSpPr/>
          <p:nvPr/>
        </p:nvSpPr>
        <p:spPr>
          <a:xfrm flipH="1">
            <a:off x="7856105" y="2133663"/>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Conector 121"/>
          <p:cNvSpPr/>
          <p:nvPr/>
        </p:nvSpPr>
        <p:spPr>
          <a:xfrm flipH="1">
            <a:off x="7961212" y="2217747"/>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Conector 122"/>
          <p:cNvSpPr/>
          <p:nvPr/>
        </p:nvSpPr>
        <p:spPr>
          <a:xfrm flipH="1">
            <a:off x="8082076" y="218096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Conector 123"/>
          <p:cNvSpPr/>
          <p:nvPr/>
        </p:nvSpPr>
        <p:spPr>
          <a:xfrm flipH="1">
            <a:off x="8229222" y="2138922"/>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Conector 124"/>
          <p:cNvSpPr/>
          <p:nvPr/>
        </p:nvSpPr>
        <p:spPr>
          <a:xfrm flipH="1">
            <a:off x="8323818" y="2307085"/>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Conector 125"/>
          <p:cNvSpPr/>
          <p:nvPr/>
        </p:nvSpPr>
        <p:spPr>
          <a:xfrm flipH="1">
            <a:off x="8197691" y="2296582"/>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Conector 126"/>
          <p:cNvSpPr/>
          <p:nvPr/>
        </p:nvSpPr>
        <p:spPr>
          <a:xfrm flipH="1">
            <a:off x="7908658" y="2354390"/>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Conector 127"/>
          <p:cNvSpPr/>
          <p:nvPr/>
        </p:nvSpPr>
        <p:spPr>
          <a:xfrm flipH="1">
            <a:off x="8061058" y="232811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Conector 128"/>
          <p:cNvSpPr/>
          <p:nvPr/>
        </p:nvSpPr>
        <p:spPr>
          <a:xfrm flipH="1">
            <a:off x="7971723" y="250153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Conector 129"/>
          <p:cNvSpPr/>
          <p:nvPr/>
        </p:nvSpPr>
        <p:spPr>
          <a:xfrm flipH="1">
            <a:off x="8113613" y="244373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1" name="Conector 130"/>
          <p:cNvSpPr/>
          <p:nvPr/>
        </p:nvSpPr>
        <p:spPr>
          <a:xfrm flipH="1">
            <a:off x="11430701" y="6128082"/>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Conector 131"/>
          <p:cNvSpPr/>
          <p:nvPr/>
        </p:nvSpPr>
        <p:spPr>
          <a:xfrm flipH="1">
            <a:off x="11576758" y="614860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Conector 133"/>
          <p:cNvSpPr/>
          <p:nvPr/>
        </p:nvSpPr>
        <p:spPr>
          <a:xfrm flipH="1">
            <a:off x="7940190" y="1923454"/>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Conector 134"/>
          <p:cNvSpPr/>
          <p:nvPr/>
        </p:nvSpPr>
        <p:spPr>
          <a:xfrm flipH="1">
            <a:off x="8092590" y="186565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Conector 135"/>
          <p:cNvSpPr/>
          <p:nvPr/>
        </p:nvSpPr>
        <p:spPr>
          <a:xfrm flipH="1">
            <a:off x="10273478" y="3552558"/>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Conector 136"/>
          <p:cNvSpPr/>
          <p:nvPr/>
        </p:nvSpPr>
        <p:spPr>
          <a:xfrm flipH="1">
            <a:off x="10310262" y="3736492"/>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Conector 137"/>
          <p:cNvSpPr/>
          <p:nvPr/>
        </p:nvSpPr>
        <p:spPr>
          <a:xfrm flipH="1">
            <a:off x="8192437" y="6022477"/>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Conector 138"/>
          <p:cNvSpPr/>
          <p:nvPr/>
        </p:nvSpPr>
        <p:spPr>
          <a:xfrm flipH="1">
            <a:off x="8187184" y="5838547"/>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Conector 139"/>
          <p:cNvSpPr/>
          <p:nvPr/>
        </p:nvSpPr>
        <p:spPr>
          <a:xfrm flipH="1">
            <a:off x="8197692" y="6174871"/>
            <a:ext cx="107805" cy="116655"/>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Conector 141"/>
          <p:cNvSpPr/>
          <p:nvPr/>
        </p:nvSpPr>
        <p:spPr>
          <a:xfrm flipH="1">
            <a:off x="9270199" y="4661634"/>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Conector 142"/>
          <p:cNvSpPr/>
          <p:nvPr/>
        </p:nvSpPr>
        <p:spPr>
          <a:xfrm flipH="1">
            <a:off x="9399921" y="4663547"/>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Conector 143"/>
          <p:cNvSpPr/>
          <p:nvPr/>
        </p:nvSpPr>
        <p:spPr>
          <a:xfrm flipH="1">
            <a:off x="9022587" y="4677225"/>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5" name="Conector 144"/>
          <p:cNvSpPr/>
          <p:nvPr/>
        </p:nvSpPr>
        <p:spPr>
          <a:xfrm flipH="1">
            <a:off x="9154559" y="466163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Conector 145"/>
          <p:cNvSpPr/>
          <p:nvPr/>
        </p:nvSpPr>
        <p:spPr>
          <a:xfrm flipH="1">
            <a:off x="8875762" y="4687513"/>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p:cNvSpPr txBox="1"/>
          <p:nvPr/>
        </p:nvSpPr>
        <p:spPr>
          <a:xfrm>
            <a:off x="8046624" y="4604481"/>
            <a:ext cx="8227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rPr>
              <a:t>Almenara </a:t>
            </a:r>
          </a:p>
        </p:txBody>
      </p:sp>
      <p:sp>
        <p:nvSpPr>
          <p:cNvPr id="153" name="CuadroTexto 152"/>
          <p:cNvSpPr txBox="1"/>
          <p:nvPr/>
        </p:nvSpPr>
        <p:spPr>
          <a:xfrm>
            <a:off x="8120055" y="4089647"/>
            <a:ext cx="6690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rPr>
              <a:t>Sabogal</a:t>
            </a:r>
          </a:p>
        </p:txBody>
      </p:sp>
      <p:sp>
        <p:nvSpPr>
          <p:cNvPr id="154" name="Conector 153"/>
          <p:cNvSpPr/>
          <p:nvPr/>
        </p:nvSpPr>
        <p:spPr>
          <a:xfrm flipH="1">
            <a:off x="8844536" y="4172904"/>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Conector 154"/>
          <p:cNvSpPr/>
          <p:nvPr/>
        </p:nvSpPr>
        <p:spPr>
          <a:xfrm flipH="1">
            <a:off x="8984773" y="4174815"/>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9" name="CuadroTexto 158"/>
          <p:cNvSpPr txBox="1"/>
          <p:nvPr/>
        </p:nvSpPr>
        <p:spPr>
          <a:xfrm>
            <a:off x="8041381" y="4262896"/>
            <a:ext cx="7959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rPr>
              <a:t>V. </a:t>
            </a:r>
            <a:r>
              <a:rPr kumimoji="0" lang="es-PE" sz="1200" b="0" i="0" u="none" strike="noStrike" kern="1200" cap="none" spc="0" normalizeH="0" baseline="0" noProof="0" dirty="0" err="1">
                <a:ln>
                  <a:noFill/>
                </a:ln>
                <a:solidFill>
                  <a:prstClr val="black"/>
                </a:solidFill>
                <a:effectLst/>
                <a:uLnTx/>
                <a:uFillTx/>
                <a:latin typeface="Calibri" panose="020F0502020204030204"/>
                <a:ea typeface="+mn-ea"/>
                <a:cs typeface="+mn-cs"/>
              </a:rPr>
              <a:t>Panam</a:t>
            </a:r>
            <a:r>
              <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60" name="Conector 159"/>
          <p:cNvSpPr/>
          <p:nvPr/>
        </p:nvSpPr>
        <p:spPr>
          <a:xfrm flipH="1">
            <a:off x="8844068" y="4351346"/>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Conector 149"/>
          <p:cNvSpPr/>
          <p:nvPr/>
        </p:nvSpPr>
        <p:spPr>
          <a:xfrm flipH="1">
            <a:off x="8802041" y="2312339"/>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Conector 160"/>
          <p:cNvSpPr/>
          <p:nvPr/>
        </p:nvSpPr>
        <p:spPr>
          <a:xfrm flipH="1">
            <a:off x="9889849" y="4251488"/>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CuadroTexto 161"/>
          <p:cNvSpPr txBox="1"/>
          <p:nvPr/>
        </p:nvSpPr>
        <p:spPr>
          <a:xfrm>
            <a:off x="8036123" y="4425805"/>
            <a:ext cx="79771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err="1">
                <a:ln>
                  <a:noFill/>
                </a:ln>
                <a:solidFill>
                  <a:prstClr val="black"/>
                </a:solidFill>
                <a:effectLst/>
                <a:uLnTx/>
                <a:uFillTx/>
                <a:latin typeface="Calibri" panose="020F0502020204030204"/>
                <a:ea typeface="+mn-ea"/>
                <a:cs typeface="+mn-cs"/>
              </a:rPr>
              <a:t>Rebagliati</a:t>
            </a:r>
            <a:endPar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3" name="Conector 162"/>
          <p:cNvSpPr/>
          <p:nvPr/>
        </p:nvSpPr>
        <p:spPr>
          <a:xfrm flipH="1">
            <a:off x="8844075" y="449849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4" name="Conector 163"/>
          <p:cNvSpPr/>
          <p:nvPr/>
        </p:nvSpPr>
        <p:spPr>
          <a:xfrm flipH="1">
            <a:off x="8996475" y="450375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Conector 155"/>
          <p:cNvSpPr/>
          <p:nvPr/>
        </p:nvSpPr>
        <p:spPr>
          <a:xfrm flipH="1">
            <a:off x="11271108" y="6012852"/>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7" name="Conector 156"/>
          <p:cNvSpPr/>
          <p:nvPr/>
        </p:nvSpPr>
        <p:spPr>
          <a:xfrm flipH="1">
            <a:off x="11181772" y="6144232"/>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5" name="Conector 164"/>
          <p:cNvSpPr/>
          <p:nvPr/>
        </p:nvSpPr>
        <p:spPr>
          <a:xfrm flipH="1">
            <a:off x="11330856" y="6238442"/>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6" name="Conector 165"/>
          <p:cNvSpPr/>
          <p:nvPr/>
        </p:nvSpPr>
        <p:spPr>
          <a:xfrm flipH="1">
            <a:off x="10594046" y="4629865"/>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Conector 166"/>
          <p:cNvSpPr/>
          <p:nvPr/>
        </p:nvSpPr>
        <p:spPr>
          <a:xfrm flipH="1">
            <a:off x="10746446" y="4729715"/>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Conector 148"/>
          <p:cNvSpPr/>
          <p:nvPr/>
        </p:nvSpPr>
        <p:spPr>
          <a:xfrm flipH="1">
            <a:off x="8087331" y="2627646"/>
            <a:ext cx="107805" cy="116655"/>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Conector 132"/>
          <p:cNvSpPr/>
          <p:nvPr/>
        </p:nvSpPr>
        <p:spPr>
          <a:xfrm flipH="1">
            <a:off x="9548271" y="4960941"/>
            <a:ext cx="107805" cy="116655"/>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uadroTexto 1"/>
          <p:cNvSpPr txBox="1"/>
          <p:nvPr/>
        </p:nvSpPr>
        <p:spPr>
          <a:xfrm>
            <a:off x="8400087" y="6133668"/>
            <a:ext cx="1264596" cy="2539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 mantenimiento</a:t>
            </a:r>
          </a:p>
        </p:txBody>
      </p:sp>
      <p:pic>
        <p:nvPicPr>
          <p:cNvPr id="5" name="Imagen 4"/>
          <p:cNvPicPr>
            <a:picLocks noChangeAspect="1"/>
          </p:cNvPicPr>
          <p:nvPr/>
        </p:nvPicPr>
        <p:blipFill>
          <a:blip r:embed="rId2">
            <a:duotone>
              <a:schemeClr val="accent5">
                <a:shade val="45000"/>
                <a:satMod val="135000"/>
              </a:schemeClr>
              <a:prstClr val="white"/>
            </a:duotone>
          </a:blip>
          <a:stretch>
            <a:fillRect/>
          </a:stretch>
        </p:blipFill>
        <p:spPr>
          <a:xfrm>
            <a:off x="335005" y="532751"/>
            <a:ext cx="4586432" cy="5935336"/>
          </a:xfrm>
          <a:prstGeom prst="rect">
            <a:avLst/>
          </a:prstGeom>
        </p:spPr>
      </p:pic>
      <p:pic>
        <p:nvPicPr>
          <p:cNvPr id="6" name="Imagen 5"/>
          <p:cNvPicPr>
            <a:picLocks noChangeAspect="1"/>
          </p:cNvPicPr>
          <p:nvPr/>
        </p:nvPicPr>
        <p:blipFill>
          <a:blip r:embed="rId3"/>
          <a:stretch>
            <a:fillRect/>
          </a:stretch>
        </p:blipFill>
        <p:spPr>
          <a:xfrm>
            <a:off x="4869589" y="4248092"/>
            <a:ext cx="3165751" cy="2161869"/>
          </a:xfrm>
          <a:prstGeom prst="rect">
            <a:avLst/>
          </a:prstGeom>
        </p:spPr>
      </p:pic>
      <p:sp>
        <p:nvSpPr>
          <p:cNvPr id="141" name="CuadroTexto 140">
            <a:extLst>
              <a:ext uri="{FF2B5EF4-FFF2-40B4-BE49-F238E27FC236}">
                <a16:creationId xmlns:a16="http://schemas.microsoft.com/office/drawing/2014/main" id="{0D6EBA29-03CC-4F16-8D8F-9440AE6C2117}"/>
              </a:ext>
            </a:extLst>
          </p:cNvPr>
          <p:cNvSpPr txBox="1"/>
          <p:nvPr/>
        </p:nvSpPr>
        <p:spPr>
          <a:xfrm>
            <a:off x="142943" y="6453336"/>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1579556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12136775" cy="6914420"/>
          </a:xfrm>
          <a:prstGeom prst="rect">
            <a:avLst/>
          </a:prstGeom>
          <a:noFill/>
        </p:spPr>
      </p:pic>
      <p:sp>
        <p:nvSpPr>
          <p:cNvPr id="57" name="Rectángulo redondeado 56">
            <a:extLst>
              <a:ext uri="{FF2B5EF4-FFF2-40B4-BE49-F238E27FC236}">
                <a16:creationId xmlns:a16="http://schemas.microsoft.com/office/drawing/2014/main" id="{A4F2E366-4FD7-9146-B2C4-8F337A45E9E2}"/>
              </a:ext>
            </a:extLst>
          </p:cNvPr>
          <p:cNvSpPr/>
          <p:nvPr/>
        </p:nvSpPr>
        <p:spPr>
          <a:xfrm>
            <a:off x="0" y="-27384"/>
            <a:ext cx="12187503" cy="6914420"/>
          </a:xfrm>
          <a:prstGeom prst="roundRect">
            <a:avLst>
              <a:gd name="adj" fmla="val 0"/>
            </a:avLst>
          </a:prstGeom>
          <a:solidFill>
            <a:srgbClr val="FAFAFA">
              <a:alpha val="70000"/>
            </a:srgbClr>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48;g594e923712_0_112">
            <a:extLst>
              <a:ext uri="{FF2B5EF4-FFF2-40B4-BE49-F238E27FC236}">
                <a16:creationId xmlns:a16="http://schemas.microsoft.com/office/drawing/2014/main" id="{4FDADABC-1519-AE45-B29C-67B4817ACF1F}"/>
              </a:ext>
            </a:extLst>
          </p:cNvPr>
          <p:cNvSpPr/>
          <p:nvPr/>
        </p:nvSpPr>
        <p:spPr>
          <a:xfrm>
            <a:off x="1003358" y="1508963"/>
            <a:ext cx="602977" cy="34485"/>
          </a:xfrm>
          <a:prstGeom prst="rect">
            <a:avLst/>
          </a:prstGeom>
          <a:solidFill>
            <a:srgbClr val="0D3996"/>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65" name="CuadroTexto 64">
            <a:extLst>
              <a:ext uri="{FF2B5EF4-FFF2-40B4-BE49-F238E27FC236}">
                <a16:creationId xmlns:a16="http://schemas.microsoft.com/office/drawing/2014/main" id="{13C79504-3706-0A48-B302-BBCA68A52A7E}"/>
              </a:ext>
            </a:extLst>
          </p:cNvPr>
          <p:cNvSpPr txBox="1"/>
          <p:nvPr/>
        </p:nvSpPr>
        <p:spPr>
          <a:xfrm>
            <a:off x="859189" y="404665"/>
            <a:ext cx="8693195" cy="980788"/>
          </a:xfrm>
          <a:prstGeom prst="rect">
            <a:avLst/>
          </a:prstGeom>
          <a:noFill/>
          <a:ln>
            <a:noFill/>
          </a:ln>
        </p:spPr>
        <p:txBody>
          <a:bodyPr spcFirstLastPara="1" wrap="square" lIns="91425" tIns="45700" rIns="91425" bIns="45700" anchor="ctr" anchorCtr="0">
            <a:noAutofit/>
          </a:bodyPr>
          <a:lstStyle>
            <a:defPPr>
              <a:defRPr lang="es-PE"/>
            </a:defPPr>
            <a:lvl1pPr marR="0" lvl="0" indent="0">
              <a:lnSpc>
                <a:spcPts val="4100"/>
              </a:lnSpc>
              <a:spcBef>
                <a:spcPts val="0"/>
              </a:spcBef>
              <a:spcAft>
                <a:spcPts val="0"/>
              </a:spcAft>
              <a:buNone/>
              <a:defRPr sz="3200" b="1">
                <a:solidFill>
                  <a:schemeClr val="accent5"/>
                </a:solidFill>
                <a:latin typeface="Calibri"/>
                <a:cs typeface="Calibri"/>
              </a:defRPr>
            </a:lvl1pPr>
          </a:lstStyle>
          <a:p>
            <a:pPr marL="0" marR="0" lvl="0" indent="0" algn="l" defTabSz="914400" rtl="0" eaLnBrk="1" fontAlgn="auto" latinLnBrk="0" hangingPunct="1">
              <a:lnSpc>
                <a:spcPts val="4100"/>
              </a:lnSpc>
              <a:spcBef>
                <a:spcPts val="0"/>
              </a:spcBef>
              <a:spcAft>
                <a:spcPts val="0"/>
              </a:spcAft>
              <a:buClrTx/>
              <a:buSzTx/>
              <a:buFontTx/>
              <a:buNone/>
              <a:tabLst/>
              <a:defRPr/>
            </a:pPr>
            <a:endParaRPr kumimoji="0" lang="es-PE" sz="3200" b="1" i="0" u="none" strike="noStrike" kern="1200" cap="none" spc="0" normalizeH="0" baseline="0" noProof="0" dirty="0" smtClean="0">
              <a:ln>
                <a:noFill/>
              </a:ln>
              <a:solidFill>
                <a:srgbClr val="4472C4">
                  <a:lumMod val="50000"/>
                </a:srgbClr>
              </a:solidFill>
              <a:effectLst/>
              <a:uLnTx/>
              <a:uFillTx/>
              <a:latin typeface="Calibri"/>
              <a:ea typeface="+mn-ea"/>
              <a:cs typeface="Calibri"/>
              <a:sym typeface="Calibri"/>
            </a:endParaRPr>
          </a:p>
          <a:p>
            <a:pPr marL="0" marR="0" lvl="0" indent="0" algn="l" defTabSz="914400" rtl="0" eaLnBrk="1" fontAlgn="auto" latinLnBrk="0" hangingPunct="1">
              <a:lnSpc>
                <a:spcPts val="4100"/>
              </a:lnSpc>
              <a:spcBef>
                <a:spcPts val="0"/>
              </a:spcBef>
              <a:spcAft>
                <a:spcPts val="0"/>
              </a:spcAft>
              <a:buClrTx/>
              <a:buSzTx/>
              <a:buFontTx/>
              <a:buNone/>
              <a:tabLst/>
              <a:defRPr/>
            </a:pPr>
            <a:r>
              <a:rPr kumimoji="0" lang="es-PE" sz="3600" b="1" i="0" u="none" strike="noStrike" kern="1200" cap="none" spc="0" normalizeH="0" baseline="0" noProof="0" dirty="0" smtClean="0">
                <a:ln>
                  <a:noFill/>
                </a:ln>
                <a:solidFill>
                  <a:srgbClr val="4472C4">
                    <a:lumMod val="50000"/>
                  </a:srgbClr>
                </a:solidFill>
                <a:effectLst/>
                <a:uLnTx/>
                <a:uFillTx/>
                <a:latin typeface="Calibri"/>
                <a:ea typeface="+mn-ea"/>
                <a:cs typeface="Calibri"/>
                <a:sym typeface="Calibri"/>
              </a:rPr>
              <a:t>Vacunación </a:t>
            </a:r>
            <a:r>
              <a:rPr kumimoji="0" lang="es-PE" sz="3600" b="1" i="0" u="none" strike="noStrike" kern="1200" cap="none" spc="0" normalizeH="0" baseline="0" noProof="0" dirty="0">
                <a:ln>
                  <a:noFill/>
                </a:ln>
                <a:solidFill>
                  <a:srgbClr val="4472C4">
                    <a:lumMod val="50000"/>
                  </a:srgbClr>
                </a:solidFill>
                <a:effectLst/>
                <a:uLnTx/>
                <a:uFillTx/>
                <a:latin typeface="Calibri"/>
                <a:ea typeface="+mn-ea"/>
                <a:cs typeface="Calibri"/>
                <a:sym typeface="Calibri"/>
              </a:rPr>
              <a:t>COVID-19 </a:t>
            </a:r>
            <a:r>
              <a:rPr kumimoji="0" lang="es-PE" sz="3600" b="1" i="0" u="none" strike="noStrike" kern="1200" cap="none" spc="0" normalizeH="0" baseline="0" noProof="0" dirty="0" smtClean="0">
                <a:ln>
                  <a:noFill/>
                </a:ln>
                <a:solidFill>
                  <a:srgbClr val="4472C4">
                    <a:lumMod val="50000"/>
                  </a:srgbClr>
                </a:solidFill>
                <a:effectLst/>
                <a:uLnTx/>
                <a:uFillTx/>
                <a:latin typeface="Calibri"/>
                <a:ea typeface="+mn-ea"/>
                <a:cs typeface="Calibri"/>
                <a:sym typeface="Calibri"/>
              </a:rPr>
              <a:t>a </a:t>
            </a:r>
            <a:r>
              <a:rPr kumimoji="0" lang="es-PE" sz="3600" b="1" i="0" u="none" strike="noStrike" kern="1200" cap="none" spc="0" normalizeH="0" baseline="0" noProof="0" dirty="0">
                <a:ln>
                  <a:noFill/>
                </a:ln>
                <a:solidFill>
                  <a:srgbClr val="4472C4">
                    <a:lumMod val="50000"/>
                  </a:srgbClr>
                </a:solidFill>
                <a:effectLst/>
                <a:uLnTx/>
                <a:uFillTx/>
                <a:latin typeface="Calibri"/>
                <a:ea typeface="+mn-ea"/>
                <a:cs typeface="Calibri"/>
                <a:sym typeface="Calibri"/>
              </a:rPr>
              <a:t>nivel Nacional</a:t>
            </a:r>
          </a:p>
          <a:p>
            <a:pPr marL="0" marR="0" lvl="0" indent="0" algn="l" defTabSz="914400" rtl="0" eaLnBrk="1" fontAlgn="auto" latinLnBrk="0" hangingPunct="1">
              <a:lnSpc>
                <a:spcPts val="4100"/>
              </a:lnSpc>
              <a:spcBef>
                <a:spcPts val="0"/>
              </a:spcBef>
              <a:spcAft>
                <a:spcPts val="0"/>
              </a:spcAft>
              <a:buClrTx/>
              <a:buSzTx/>
              <a:buFontTx/>
              <a:buNone/>
              <a:tabLst/>
              <a:defRPr/>
            </a:pPr>
            <a:endParaRPr kumimoji="0" lang="es-PE" sz="3600" b="1" i="0" u="none" strike="noStrike" kern="1200" cap="none" spc="0" normalizeH="0" baseline="0" noProof="0" dirty="0">
              <a:ln>
                <a:noFill/>
              </a:ln>
              <a:solidFill>
                <a:srgbClr val="4472C4">
                  <a:lumMod val="50000"/>
                </a:srgbClr>
              </a:solidFill>
              <a:effectLst/>
              <a:uLnTx/>
              <a:uFillTx/>
              <a:latin typeface="Calibri"/>
              <a:ea typeface="+mn-ea"/>
              <a:cs typeface="Calibri"/>
            </a:endParaRPr>
          </a:p>
        </p:txBody>
      </p:sp>
      <p:sp>
        <p:nvSpPr>
          <p:cNvPr id="34" name="Elipse 33">
            <a:hlinkClick r:id="" action="ppaction://noaction"/>
            <a:extLst>
              <a:ext uri="{FF2B5EF4-FFF2-40B4-BE49-F238E27FC236}">
                <a16:creationId xmlns:a16="http://schemas.microsoft.com/office/drawing/2014/main" id="{85F86067-10CF-AF49-830D-C16F6E7A2802}"/>
              </a:ext>
            </a:extLst>
          </p:cNvPr>
          <p:cNvSpPr/>
          <p:nvPr/>
        </p:nvSpPr>
        <p:spPr>
          <a:xfrm>
            <a:off x="2191989" y="2595581"/>
            <a:ext cx="1456024" cy="14560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36" name="CuadroTexto 35">
            <a:extLst>
              <a:ext uri="{FF2B5EF4-FFF2-40B4-BE49-F238E27FC236}">
                <a16:creationId xmlns:a16="http://schemas.microsoft.com/office/drawing/2014/main" id="{13C79504-3706-0A48-B302-BBCA68A52A7E}"/>
              </a:ext>
            </a:extLst>
          </p:cNvPr>
          <p:cNvSpPr txBox="1"/>
          <p:nvPr/>
        </p:nvSpPr>
        <p:spPr>
          <a:xfrm>
            <a:off x="1631504" y="4071860"/>
            <a:ext cx="2473754"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sym typeface="Calibri"/>
              </a:rPr>
              <a:t>2’575,479</a:t>
            </a:r>
            <a:endParaRPr kumimoji="0" lang="es-PE" sz="4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38" name="Elipse 37">
            <a:hlinkClick r:id="" action="ppaction://noaction"/>
            <a:extLst>
              <a:ext uri="{FF2B5EF4-FFF2-40B4-BE49-F238E27FC236}">
                <a16:creationId xmlns:a16="http://schemas.microsoft.com/office/drawing/2014/main" id="{85F86067-10CF-AF49-830D-C16F6E7A2802}"/>
              </a:ext>
            </a:extLst>
          </p:cNvPr>
          <p:cNvSpPr/>
          <p:nvPr/>
        </p:nvSpPr>
        <p:spPr>
          <a:xfrm>
            <a:off x="5624637" y="2595581"/>
            <a:ext cx="1456024" cy="14560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13C79504-3706-0A48-B302-BBCA68A52A7E}"/>
              </a:ext>
            </a:extLst>
          </p:cNvPr>
          <p:cNvSpPr txBox="1"/>
          <p:nvPr/>
        </p:nvSpPr>
        <p:spPr>
          <a:xfrm>
            <a:off x="5873441" y="4071860"/>
            <a:ext cx="1040670"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sym typeface="Calibri"/>
              </a:rPr>
              <a:t>865</a:t>
            </a:r>
            <a:endParaRPr kumimoji="0" lang="es-PE" sz="4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42" name="Elipse 41">
            <a:hlinkClick r:id="" action="ppaction://noaction"/>
            <a:extLst>
              <a:ext uri="{FF2B5EF4-FFF2-40B4-BE49-F238E27FC236}">
                <a16:creationId xmlns:a16="http://schemas.microsoft.com/office/drawing/2014/main" id="{85F86067-10CF-AF49-830D-C16F6E7A2802}"/>
              </a:ext>
            </a:extLst>
          </p:cNvPr>
          <p:cNvSpPr/>
          <p:nvPr/>
        </p:nvSpPr>
        <p:spPr>
          <a:xfrm>
            <a:off x="9033750" y="2595581"/>
            <a:ext cx="1456024" cy="145602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7" name="CuadroTexto 46">
            <a:extLst>
              <a:ext uri="{FF2B5EF4-FFF2-40B4-BE49-F238E27FC236}">
                <a16:creationId xmlns:a16="http://schemas.microsoft.com/office/drawing/2014/main" id="{13C79504-3706-0A48-B302-BBCA68A52A7E}"/>
              </a:ext>
            </a:extLst>
          </p:cNvPr>
          <p:cNvSpPr txBox="1"/>
          <p:nvPr/>
        </p:nvSpPr>
        <p:spPr>
          <a:xfrm>
            <a:off x="8897236" y="4071860"/>
            <a:ext cx="1757212"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4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Calibri"/>
                <a:sym typeface="Calibri"/>
              </a:rPr>
              <a:t>86,500</a:t>
            </a:r>
            <a:endParaRPr kumimoji="0" lang="es-PE" sz="4400" b="1"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endParaRPr>
          </a:p>
        </p:txBody>
      </p:sp>
      <p:sp>
        <p:nvSpPr>
          <p:cNvPr id="48" name="Rectángulo redondeado 47">
            <a:extLst>
              <a:ext uri="{FF2B5EF4-FFF2-40B4-BE49-F238E27FC236}">
                <a16:creationId xmlns:a16="http://schemas.microsoft.com/office/drawing/2014/main" id="{A58D9669-D112-924F-A2B1-0A5AED988C38}"/>
              </a:ext>
            </a:extLst>
          </p:cNvPr>
          <p:cNvSpPr/>
          <p:nvPr/>
        </p:nvSpPr>
        <p:spPr>
          <a:xfrm>
            <a:off x="8603253" y="4812782"/>
            <a:ext cx="2317019"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Calibri" panose="020F0502020204030204"/>
                <a:ea typeface="+mn-ea"/>
                <a:cs typeface="+mn-cs"/>
              </a:rPr>
              <a:t>Capacidad diaria</a:t>
            </a:r>
            <a:endParaRPr kumimoji="0" lang="es-P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ángulo 48"/>
          <p:cNvSpPr/>
          <p:nvPr/>
        </p:nvSpPr>
        <p:spPr>
          <a:xfrm>
            <a:off x="2667320" y="4780231"/>
            <a:ext cx="1150764"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aplicadas</a:t>
            </a:r>
            <a:endParaRPr kumimoji="0" lang="es-P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ángulo redondeado 49">
            <a:extLst>
              <a:ext uri="{FF2B5EF4-FFF2-40B4-BE49-F238E27FC236}">
                <a16:creationId xmlns:a16="http://schemas.microsoft.com/office/drawing/2014/main" id="{A58D9669-D112-924F-A2B1-0A5AED988C38}"/>
              </a:ext>
            </a:extLst>
          </p:cNvPr>
          <p:cNvSpPr/>
          <p:nvPr/>
        </p:nvSpPr>
        <p:spPr>
          <a:xfrm>
            <a:off x="1775520" y="4781895"/>
            <a:ext cx="893310"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Calibri" panose="020F0502020204030204"/>
                <a:ea typeface="+mn-ea"/>
                <a:cs typeface="+mn-cs"/>
              </a:rPr>
              <a:t>Dosis</a:t>
            </a:r>
            <a:endParaRPr kumimoji="0" lang="es-P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ángulo 50"/>
          <p:cNvSpPr/>
          <p:nvPr/>
        </p:nvSpPr>
        <p:spPr>
          <a:xfrm>
            <a:off x="6318482" y="4780231"/>
            <a:ext cx="170213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De vacunación</a:t>
            </a:r>
            <a:endParaRPr kumimoji="0" lang="es-P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Rectángulo redondeado 51">
            <a:extLst>
              <a:ext uri="{FF2B5EF4-FFF2-40B4-BE49-F238E27FC236}">
                <a16:creationId xmlns:a16="http://schemas.microsoft.com/office/drawing/2014/main" id="{A58D9669-D112-924F-A2B1-0A5AED988C38}"/>
              </a:ext>
            </a:extLst>
          </p:cNvPr>
          <p:cNvSpPr/>
          <p:nvPr/>
        </p:nvSpPr>
        <p:spPr>
          <a:xfrm>
            <a:off x="5267374" y="4781895"/>
            <a:ext cx="1044650" cy="335227"/>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1" i="0" u="none" strike="noStrike" kern="1200" cap="none" spc="0" normalizeH="0" baseline="0" noProof="0" dirty="0">
                <a:ln>
                  <a:noFill/>
                </a:ln>
                <a:solidFill>
                  <a:prstClr val="white"/>
                </a:solidFill>
                <a:effectLst/>
                <a:uLnTx/>
                <a:uFillTx/>
                <a:latin typeface="Calibri" panose="020F0502020204030204"/>
                <a:ea typeface="+mn-ea"/>
                <a:cs typeface="+mn-cs"/>
              </a:rPr>
              <a:t>Puntos</a:t>
            </a:r>
            <a:endParaRPr kumimoji="0" lang="es-PE"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ángulo 52"/>
          <p:cNvSpPr/>
          <p:nvPr/>
        </p:nvSpPr>
        <p:spPr>
          <a:xfrm>
            <a:off x="8538351" y="5117122"/>
            <a:ext cx="2446824"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000" b="0" i="0" u="none" strike="noStrike" kern="1200" cap="none" spc="0" normalizeH="0" baseline="0" noProof="0" dirty="0">
                <a:ln>
                  <a:noFill/>
                </a:ln>
                <a:solidFill>
                  <a:prstClr val="black"/>
                </a:solidFill>
                <a:effectLst/>
                <a:uLnTx/>
                <a:uFillTx/>
                <a:latin typeface="Calibri" panose="020F0502020204030204"/>
                <a:ea typeface="+mn-ea"/>
                <a:cs typeface="+mn-cs"/>
              </a:rPr>
              <a:t>Máxima de aplicación</a:t>
            </a:r>
            <a:endParaRPr kumimoji="0" lang="es-P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4" name="Imagen 53">
            <a:hlinkClick r:id="" action="ppaction://noaction"/>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899" y="2841227"/>
            <a:ext cx="964730" cy="964730"/>
          </a:xfrm>
          <a:prstGeom prst="rect">
            <a:avLst/>
          </a:prstGeom>
        </p:spPr>
      </p:pic>
      <p:pic>
        <p:nvPicPr>
          <p:cNvPr id="55" name="Imagen 54">
            <a:hlinkClick r:id="" action="ppaction://noaction"/>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0166" y="2777977"/>
            <a:ext cx="1033990" cy="1033990"/>
          </a:xfrm>
          <a:prstGeom prst="rect">
            <a:avLst/>
          </a:prstGeom>
        </p:spPr>
      </p:pic>
      <p:pic>
        <p:nvPicPr>
          <p:cNvPr id="56" name="Imagen 55">
            <a:hlinkClick r:id="" action="ppaction://noaction"/>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178100" y="2738870"/>
            <a:ext cx="1167322" cy="1167322"/>
          </a:xfrm>
          <a:prstGeom prst="rect">
            <a:avLst/>
          </a:prstGeom>
        </p:spPr>
      </p:pic>
      <p:pic>
        <p:nvPicPr>
          <p:cNvPr id="5" name="Imagen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27719" y="6055576"/>
            <a:ext cx="2026924" cy="621793"/>
          </a:xfrm>
          <a:prstGeom prst="rect">
            <a:avLst/>
          </a:prstGeom>
        </p:spPr>
      </p:pic>
      <p:sp>
        <p:nvSpPr>
          <p:cNvPr id="22" name="CuadroTexto 21">
            <a:extLst>
              <a:ext uri="{FF2B5EF4-FFF2-40B4-BE49-F238E27FC236}">
                <a16:creationId xmlns:a16="http://schemas.microsoft.com/office/drawing/2014/main" id="{CB4D6200-B736-47DE-83E8-BCF5817BD3F0}"/>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308722689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n 97">
            <a:hlinkClick r:id="" action="ppaction://noaction"/>
            <a:extLst>
              <a:ext uri="{FF2B5EF4-FFF2-40B4-BE49-F238E27FC236}">
                <a16:creationId xmlns:a16="http://schemas.microsoft.com/office/drawing/2014/main" id="{13F747AD-95C4-1140-8807-AE495911152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88488" y="6309320"/>
            <a:ext cx="1520357" cy="376326"/>
          </a:xfrm>
          <a:prstGeom prst="rect">
            <a:avLst/>
          </a:prstGeom>
        </p:spPr>
      </p:pic>
      <p:sp>
        <p:nvSpPr>
          <p:cNvPr id="99" name="Google Shape;148;g594e923712_0_112">
            <a:extLst>
              <a:ext uri="{FF2B5EF4-FFF2-40B4-BE49-F238E27FC236}">
                <a16:creationId xmlns:a16="http://schemas.microsoft.com/office/drawing/2014/main" id="{2557E14D-0FF7-F642-B98C-0479F803CE87}"/>
              </a:ext>
            </a:extLst>
          </p:cNvPr>
          <p:cNvSpPr/>
          <p:nvPr/>
        </p:nvSpPr>
        <p:spPr>
          <a:xfrm>
            <a:off x="1003358" y="1090259"/>
            <a:ext cx="602977" cy="34485"/>
          </a:xfrm>
          <a:prstGeom prst="rect">
            <a:avLst/>
          </a:prstGeom>
          <a:solidFill>
            <a:srgbClr val="0D3996"/>
          </a:solid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1200" cap="none" spc="0" normalizeH="0" baseline="0" noProof="0" dirty="0">
              <a:ln>
                <a:noFill/>
              </a:ln>
              <a:solidFill>
                <a:srgbClr val="FFFFFF"/>
              </a:solidFill>
              <a:effectLst/>
              <a:uLnTx/>
              <a:uFillTx/>
              <a:latin typeface="Arial"/>
              <a:ea typeface="Arial"/>
              <a:cs typeface="Arial"/>
              <a:sym typeface="Arial"/>
            </a:endParaRPr>
          </a:p>
        </p:txBody>
      </p:sp>
      <p:sp>
        <p:nvSpPr>
          <p:cNvPr id="100" name="CuadroTexto 99">
            <a:extLst>
              <a:ext uri="{FF2B5EF4-FFF2-40B4-BE49-F238E27FC236}">
                <a16:creationId xmlns:a16="http://schemas.microsoft.com/office/drawing/2014/main" id="{665CEE50-9821-FF43-95EC-FAB4C7F6A57C}"/>
              </a:ext>
            </a:extLst>
          </p:cNvPr>
          <p:cNvSpPr txBox="1"/>
          <p:nvPr/>
        </p:nvSpPr>
        <p:spPr>
          <a:xfrm>
            <a:off x="859189" y="377678"/>
            <a:ext cx="6796284" cy="464230"/>
          </a:xfrm>
          <a:prstGeom prst="rect">
            <a:avLst/>
          </a:prstGeom>
          <a:noFill/>
        </p:spPr>
        <p:txBody>
          <a:bodyPr wrap="none" rtlCol="0">
            <a:spAutoFit/>
          </a:bodyPr>
          <a:lstStyle/>
          <a:p>
            <a:pPr marL="0" marR="0" lvl="0" indent="0" algn="l" defTabSz="914400" rtl="0" eaLnBrk="1" fontAlgn="auto" latinLnBrk="0" hangingPunct="1">
              <a:lnSpc>
                <a:spcPts val="2900"/>
              </a:lnSpc>
              <a:spcBef>
                <a:spcPts val="0"/>
              </a:spcBef>
              <a:spcAft>
                <a:spcPts val="0"/>
              </a:spcAft>
              <a:buClrTx/>
              <a:buSzTx/>
              <a:buFontTx/>
              <a:buNone/>
              <a:tabLst/>
              <a:defRPr/>
            </a:pPr>
            <a:r>
              <a:rPr kumimoji="0" lang="es-PE" sz="36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Calibri"/>
                <a:sym typeface="Calibri"/>
              </a:rPr>
              <a:t>Implementación</a:t>
            </a:r>
            <a:r>
              <a:rPr kumimoji="0" lang="es-PE" sz="3600" b="1" i="0" u="none" strike="noStrike" kern="1200" cap="none" spc="0" normalizeH="0" noProof="0" dirty="0" smtClean="0">
                <a:ln>
                  <a:noFill/>
                </a:ln>
                <a:solidFill>
                  <a:srgbClr val="5B9BD5">
                    <a:lumMod val="50000"/>
                  </a:srgbClr>
                </a:solidFill>
                <a:effectLst/>
                <a:uLnTx/>
                <a:uFillTx/>
                <a:latin typeface="Calibri" panose="020F0502020204030204"/>
                <a:ea typeface="+mn-ea"/>
                <a:cs typeface="Calibri"/>
                <a:sym typeface="Calibri"/>
              </a:rPr>
              <a:t> de </a:t>
            </a:r>
            <a:r>
              <a:rPr kumimoji="0" lang="es-PE" sz="3600" b="1" i="0" u="none" strike="noStrike" kern="1200" cap="none" spc="0" normalizeH="0" baseline="0" noProof="0" dirty="0" smtClean="0">
                <a:ln>
                  <a:noFill/>
                </a:ln>
                <a:solidFill>
                  <a:srgbClr val="5B9BD5">
                    <a:lumMod val="50000"/>
                  </a:srgbClr>
                </a:solidFill>
                <a:effectLst/>
                <a:uLnTx/>
                <a:uFillTx/>
                <a:latin typeface="Calibri" panose="020F0502020204030204"/>
                <a:ea typeface="+mn-ea"/>
                <a:cs typeface="Calibri"/>
                <a:sym typeface="Calibri"/>
              </a:rPr>
              <a:t>Cadena </a:t>
            </a:r>
            <a:r>
              <a:rPr kumimoji="0" lang="es-PE" sz="3600" b="1" i="0" u="none" strike="noStrike" kern="1200" cap="none" spc="0" normalizeH="0" baseline="0" noProof="0" dirty="0">
                <a:ln>
                  <a:noFill/>
                </a:ln>
                <a:solidFill>
                  <a:srgbClr val="5B9BD5">
                    <a:lumMod val="50000"/>
                  </a:srgbClr>
                </a:solidFill>
                <a:effectLst/>
                <a:uLnTx/>
                <a:uFillTx/>
                <a:latin typeface="Calibri" panose="020F0502020204030204"/>
                <a:ea typeface="+mn-ea"/>
                <a:cs typeface="Calibri"/>
                <a:sym typeface="Calibri"/>
              </a:rPr>
              <a:t>de frio</a:t>
            </a:r>
          </a:p>
        </p:txBody>
      </p:sp>
      <p:graphicFrame>
        <p:nvGraphicFramePr>
          <p:cNvPr id="3" name="Tabla 2"/>
          <p:cNvGraphicFramePr>
            <a:graphicFrameLocks noGrp="1"/>
          </p:cNvGraphicFramePr>
          <p:nvPr>
            <p:extLst>
              <p:ext uri="{D42A27DB-BD31-4B8C-83A1-F6EECF244321}">
                <p14:modId xmlns:p14="http://schemas.microsoft.com/office/powerpoint/2010/main" val="1813586303"/>
              </p:ext>
            </p:extLst>
          </p:nvPr>
        </p:nvGraphicFramePr>
        <p:xfrm>
          <a:off x="5447928" y="1268760"/>
          <a:ext cx="6020018" cy="4104000"/>
        </p:xfrm>
        <a:graphic>
          <a:graphicData uri="http://schemas.openxmlformats.org/drawingml/2006/table">
            <a:tbl>
              <a:tblPr>
                <a:tableStyleId>{5C22544A-7EE6-4342-B048-85BDC9FD1C3A}</a:tableStyleId>
              </a:tblPr>
              <a:tblGrid>
                <a:gridCol w="333055">
                  <a:extLst>
                    <a:ext uri="{9D8B030D-6E8A-4147-A177-3AD203B41FA5}">
                      <a16:colId xmlns:a16="http://schemas.microsoft.com/office/drawing/2014/main" val="2542483883"/>
                    </a:ext>
                  </a:extLst>
                </a:gridCol>
                <a:gridCol w="1053704">
                  <a:extLst>
                    <a:ext uri="{9D8B030D-6E8A-4147-A177-3AD203B41FA5}">
                      <a16:colId xmlns:a16="http://schemas.microsoft.com/office/drawing/2014/main" val="3459487725"/>
                    </a:ext>
                  </a:extLst>
                </a:gridCol>
                <a:gridCol w="2772928">
                  <a:extLst>
                    <a:ext uri="{9D8B030D-6E8A-4147-A177-3AD203B41FA5}">
                      <a16:colId xmlns:a16="http://schemas.microsoft.com/office/drawing/2014/main" val="1215951760"/>
                    </a:ext>
                  </a:extLst>
                </a:gridCol>
                <a:gridCol w="1860331">
                  <a:extLst>
                    <a:ext uri="{9D8B030D-6E8A-4147-A177-3AD203B41FA5}">
                      <a16:colId xmlns:a16="http://schemas.microsoft.com/office/drawing/2014/main" val="543536369"/>
                    </a:ext>
                  </a:extLst>
                </a:gridCol>
              </a:tblGrid>
              <a:tr h="838155">
                <a:tc>
                  <a:txBody>
                    <a:bodyPr/>
                    <a:lstStyle/>
                    <a:p>
                      <a:pPr algn="ctr" fontAlgn="ctr"/>
                      <a:r>
                        <a:rPr lang="es-PE" sz="1200" b="1" u="none" strike="noStrike" dirty="0">
                          <a:solidFill>
                            <a:schemeClr val="bg1"/>
                          </a:solidFill>
                          <a:effectLst/>
                        </a:rPr>
                        <a:t>N°</a:t>
                      </a:r>
                      <a:endParaRPr lang="es-PE" sz="1200" b="1"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ctr"/>
                      <a:r>
                        <a:rPr lang="es-PE" sz="1200" b="1" u="none" strike="noStrike" dirty="0">
                          <a:solidFill>
                            <a:schemeClr val="bg1"/>
                          </a:solidFill>
                          <a:effectLst/>
                        </a:rPr>
                        <a:t>RED PRESTACIONAL/ASISTENCIAL</a:t>
                      </a:r>
                      <a:endParaRPr lang="es-PE" sz="1200" b="1"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ctr"/>
                      <a:r>
                        <a:rPr lang="es-PE" sz="1200" b="1" u="none" strike="noStrike" dirty="0">
                          <a:solidFill>
                            <a:schemeClr val="bg1"/>
                          </a:solidFill>
                          <a:effectLst/>
                        </a:rPr>
                        <a:t>UBICACIÓN DE LOS ALMACENES</a:t>
                      </a:r>
                      <a:endParaRPr lang="es-PE" sz="1200" b="1"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ctr"/>
                      <a:r>
                        <a:rPr lang="es-PE" sz="1200" b="1" u="none" strike="noStrike" dirty="0">
                          <a:solidFill>
                            <a:schemeClr val="bg1"/>
                          </a:solidFill>
                          <a:effectLst/>
                        </a:rPr>
                        <a:t>SITUACIÓN</a:t>
                      </a:r>
                      <a:endParaRPr lang="es-PE" sz="1200" b="1"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extLst>
                  <a:ext uri="{0D108BD9-81ED-4DB2-BD59-A6C34878D82A}">
                    <a16:rowId xmlns:a16="http://schemas.microsoft.com/office/drawing/2014/main" val="2596955944"/>
                  </a:ext>
                </a:extLst>
              </a:tr>
              <a:tr h="293345">
                <a:tc>
                  <a:txBody>
                    <a:bodyPr/>
                    <a:lstStyle/>
                    <a:p>
                      <a:pPr algn="ctr" fontAlgn="ctr"/>
                      <a:r>
                        <a:rPr lang="es-PE" sz="1200" u="none" strike="noStrike" dirty="0">
                          <a:effectLst/>
                        </a:rPr>
                        <a:t>1</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b="0" i="0" u="none" strike="noStrike" dirty="0">
                          <a:solidFill>
                            <a:schemeClr val="dk1"/>
                          </a:solidFill>
                          <a:effectLst/>
                          <a:latin typeface="+mn-lt"/>
                        </a:rPr>
                        <a:t>LAMBAYEQUE</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HOSPITAL TUMÁN</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3075312490"/>
                  </a:ext>
                </a:extLst>
              </a:tr>
              <a:tr h="293345">
                <a:tc>
                  <a:txBody>
                    <a:bodyPr/>
                    <a:lstStyle/>
                    <a:p>
                      <a:pPr algn="ctr" fontAlgn="ctr"/>
                      <a:r>
                        <a:rPr lang="es-PE" sz="1200" u="none" strike="noStrike">
                          <a:effectLst/>
                        </a:rPr>
                        <a:t>2</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CUSCO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HOSPITAL IV ADOLFO GUEVARA </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624193419"/>
                  </a:ext>
                </a:extLst>
              </a:tr>
              <a:tr h="293345">
                <a:tc>
                  <a:txBody>
                    <a:bodyPr/>
                    <a:lstStyle/>
                    <a:p>
                      <a:pPr algn="ctr" fontAlgn="ctr"/>
                      <a:r>
                        <a:rPr lang="es-PE" sz="1200" u="none" strike="noStrike">
                          <a:effectLst/>
                        </a:rPr>
                        <a:t>3</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PIURA</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CAP III CASTILLA</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1045679901"/>
                  </a:ext>
                </a:extLst>
              </a:tr>
              <a:tr h="449780">
                <a:tc>
                  <a:txBody>
                    <a:bodyPr/>
                    <a:lstStyle/>
                    <a:p>
                      <a:pPr algn="ctr" fontAlgn="ctr"/>
                      <a:r>
                        <a:rPr lang="es-PE" sz="1200" u="none" strike="noStrike">
                          <a:effectLst/>
                        </a:rPr>
                        <a:t>4</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AREQUIPA</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pt-BR" sz="1200" u="none" strike="noStrike" dirty="0">
                          <a:effectLst/>
                        </a:rPr>
                        <a:t>HOSPITAL NACIONAL CARLOS ALBERTO SEGUIN ESCOBEDO</a:t>
                      </a:r>
                      <a:endParaRPr lang="pt-BR"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320121443"/>
                  </a:ext>
                </a:extLst>
              </a:tr>
              <a:tr h="449780">
                <a:tc>
                  <a:txBody>
                    <a:bodyPr/>
                    <a:lstStyle/>
                    <a:p>
                      <a:pPr algn="ctr" fontAlgn="ctr"/>
                      <a:r>
                        <a:rPr lang="es-PE" sz="1200" u="none" strike="noStrike">
                          <a:effectLst/>
                        </a:rPr>
                        <a:t>5</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b="0" i="0" u="none" strike="noStrike" dirty="0">
                          <a:solidFill>
                            <a:schemeClr val="dk1"/>
                          </a:solidFill>
                          <a:effectLst/>
                          <a:latin typeface="+mn-lt"/>
                        </a:rPr>
                        <a:t>SABOGAL</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pt-BR" sz="1200" u="none" strike="noStrike" dirty="0">
                          <a:effectLst/>
                        </a:rPr>
                        <a:t>HOSPITAL NACIONAL ALBERTO SABOGAL SOLOGUREN</a:t>
                      </a:r>
                      <a:endParaRPr lang="pt-BR"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1506011472"/>
                  </a:ext>
                </a:extLst>
              </a:tr>
              <a:tr h="449780">
                <a:tc>
                  <a:txBody>
                    <a:bodyPr/>
                    <a:lstStyle/>
                    <a:p>
                      <a:pPr algn="ctr" fontAlgn="ctr"/>
                      <a:r>
                        <a:rPr lang="es-PE" sz="1200" u="none" strike="noStrike">
                          <a:effectLst/>
                        </a:rPr>
                        <a:t>6</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ALMENARA</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HOSPITAL CLINICA GERIATRICA SAN ISIDRO LABRADOR</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3333056003"/>
                  </a:ext>
                </a:extLst>
              </a:tr>
              <a:tr h="449780">
                <a:tc>
                  <a:txBody>
                    <a:bodyPr/>
                    <a:lstStyle/>
                    <a:p>
                      <a:pPr algn="ctr" fontAlgn="ctr"/>
                      <a:r>
                        <a:rPr lang="es-PE" sz="1200" u="none" strike="noStrike">
                          <a:effectLst/>
                        </a:rPr>
                        <a:t>7</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REBAGLIATI</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pt-BR" sz="1200" u="none" strike="noStrike" dirty="0">
                          <a:effectLst/>
                        </a:rPr>
                        <a:t>HOSPITAL NACIONAL EDGARDO REBAGLIATI MARTINS</a:t>
                      </a:r>
                      <a:endParaRPr lang="pt-BR"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2906401184"/>
                  </a:ext>
                </a:extLst>
              </a:tr>
              <a:tr h="293345">
                <a:tc>
                  <a:txBody>
                    <a:bodyPr/>
                    <a:lstStyle/>
                    <a:p>
                      <a:pPr algn="ctr" fontAlgn="ctr"/>
                      <a:r>
                        <a:rPr lang="es-PE" sz="1200" u="none" strike="noStrike">
                          <a:effectLst/>
                        </a:rPr>
                        <a:t>8</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ICA</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CENTRO DEL ADULTO MAYOR ICA</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1853878008"/>
                  </a:ext>
                </a:extLst>
              </a:tr>
              <a:tr h="293345">
                <a:tc>
                  <a:txBody>
                    <a:bodyPr/>
                    <a:lstStyle/>
                    <a:p>
                      <a:pPr algn="ctr" fontAlgn="ctr"/>
                      <a:r>
                        <a:rPr lang="es-PE" sz="1200" u="none" strike="noStrike">
                          <a:effectLst/>
                        </a:rPr>
                        <a:t>9</a:t>
                      </a:r>
                      <a:endParaRPr lang="es-PE" sz="1200" b="0" i="0" u="none" strike="noStrike">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JUNÍN </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CAM HUANCAYO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tc>
                  <a:txBody>
                    <a:bodyPr/>
                    <a:lstStyle/>
                    <a:p>
                      <a:pPr algn="ctr" fontAlgn="ctr"/>
                      <a:r>
                        <a:rPr lang="es-PE" sz="1200" u="none" strike="noStrike" dirty="0">
                          <a:effectLst/>
                        </a:rPr>
                        <a:t>IMPLEMENTADO</a:t>
                      </a:r>
                      <a:endParaRPr lang="es-PE" sz="1200" b="0" i="0" u="none" strike="noStrike" dirty="0">
                        <a:solidFill>
                          <a:srgbClr val="000000"/>
                        </a:solidFill>
                        <a:effectLst/>
                        <a:latin typeface="Calibri" panose="020F0502020204030204" pitchFamily="34" charset="0"/>
                      </a:endParaRPr>
                    </a:p>
                  </a:txBody>
                  <a:tcPr marL="9525" marR="9525" marT="9525" marB="0" anchor="ctr">
                    <a:solidFill>
                      <a:schemeClr val="bg2"/>
                    </a:solidFill>
                  </a:tcPr>
                </a:tc>
                <a:extLst>
                  <a:ext uri="{0D108BD9-81ED-4DB2-BD59-A6C34878D82A}">
                    <a16:rowId xmlns:a16="http://schemas.microsoft.com/office/drawing/2014/main" val="801242541"/>
                  </a:ext>
                </a:extLst>
              </a:tr>
            </a:tbl>
          </a:graphicData>
        </a:graphic>
      </p:graphicFrame>
      <p:sp>
        <p:nvSpPr>
          <p:cNvPr id="4" name="Rectángulo 3"/>
          <p:cNvSpPr/>
          <p:nvPr/>
        </p:nvSpPr>
        <p:spPr>
          <a:xfrm>
            <a:off x="859189" y="720927"/>
            <a:ext cx="136543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Agosto 2021</a:t>
            </a:r>
          </a:p>
        </p:txBody>
      </p:sp>
      <p:sp>
        <p:nvSpPr>
          <p:cNvPr id="8" name="CuadroTexto 7">
            <a:extLst>
              <a:ext uri="{FF2B5EF4-FFF2-40B4-BE49-F238E27FC236}">
                <a16:creationId xmlns:a16="http://schemas.microsoft.com/office/drawing/2014/main" id="{3C9D1AF1-32F3-4B74-B17B-96EFEC4E0146}"/>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grpSp>
        <p:nvGrpSpPr>
          <p:cNvPr id="6" name="Grupo 5"/>
          <p:cNvGrpSpPr/>
          <p:nvPr/>
        </p:nvGrpSpPr>
        <p:grpSpPr>
          <a:xfrm>
            <a:off x="859189" y="1088877"/>
            <a:ext cx="4012675" cy="5343087"/>
            <a:chOff x="859189" y="1088877"/>
            <a:chExt cx="4012675" cy="5343087"/>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189" y="1088877"/>
              <a:ext cx="4012675" cy="5343087"/>
            </a:xfrm>
            <a:prstGeom prst="rect">
              <a:avLst/>
            </a:prstGeom>
          </p:spPr>
        </p:pic>
        <p:sp>
          <p:nvSpPr>
            <p:cNvPr id="5" name="Elipse 4"/>
            <p:cNvSpPr/>
            <p:nvPr/>
          </p:nvSpPr>
          <p:spPr>
            <a:xfrm>
              <a:off x="1049078" y="2364120"/>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Elipse 9"/>
            <p:cNvSpPr/>
            <p:nvPr/>
          </p:nvSpPr>
          <p:spPr>
            <a:xfrm>
              <a:off x="1312466" y="2796168"/>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Elipse 10"/>
            <p:cNvSpPr/>
            <p:nvPr/>
          </p:nvSpPr>
          <p:spPr>
            <a:xfrm>
              <a:off x="2035994" y="4152255"/>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 name="Elipse 11"/>
            <p:cNvSpPr/>
            <p:nvPr/>
          </p:nvSpPr>
          <p:spPr>
            <a:xfrm>
              <a:off x="2194900" y="4365104"/>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3" name="Elipse 12"/>
            <p:cNvSpPr/>
            <p:nvPr/>
          </p:nvSpPr>
          <p:spPr>
            <a:xfrm>
              <a:off x="2313350" y="4583155"/>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Elipse 13"/>
            <p:cNvSpPr/>
            <p:nvPr/>
          </p:nvSpPr>
          <p:spPr>
            <a:xfrm>
              <a:off x="3431704" y="5445224"/>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Elipse 14"/>
            <p:cNvSpPr/>
            <p:nvPr/>
          </p:nvSpPr>
          <p:spPr>
            <a:xfrm>
              <a:off x="3792761" y="4847952"/>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Elipse 15"/>
            <p:cNvSpPr/>
            <p:nvPr/>
          </p:nvSpPr>
          <p:spPr>
            <a:xfrm>
              <a:off x="2996344" y="4221088"/>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Elipse 16"/>
            <p:cNvSpPr/>
            <p:nvPr/>
          </p:nvSpPr>
          <p:spPr>
            <a:xfrm>
              <a:off x="2593670" y="5188421"/>
              <a:ext cx="252000" cy="2520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8163063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27384"/>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OFERTA DISPONIBLE PARA ENFRENTAR POSIBLE OLA</a:t>
            </a:r>
          </a:p>
        </p:txBody>
      </p:sp>
      <p:pic>
        <p:nvPicPr>
          <p:cNvPr id="2" name="Imagen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20000"/>
                    </a14:imgEffect>
                  </a14:imgLayer>
                </a14:imgProps>
              </a:ext>
            </a:extLst>
          </a:blip>
          <a:stretch>
            <a:fillRect/>
          </a:stretch>
        </p:blipFill>
        <p:spPr>
          <a:xfrm>
            <a:off x="744386" y="1791266"/>
            <a:ext cx="1492094" cy="1492094"/>
          </a:xfrm>
          <a:prstGeom prst="rect">
            <a:avLst/>
          </a:prstGeom>
        </p:spPr>
      </p:pic>
      <p:pic>
        <p:nvPicPr>
          <p:cNvPr id="7" name="Imagen 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887504" y="5017350"/>
            <a:ext cx="1205859" cy="1205859"/>
          </a:xfrm>
          <a:prstGeom prst="rect">
            <a:avLst/>
          </a:prstGeom>
        </p:spPr>
      </p:pic>
      <p:sp>
        <p:nvSpPr>
          <p:cNvPr id="9" name="Rectángulo 8"/>
          <p:cNvSpPr/>
          <p:nvPr/>
        </p:nvSpPr>
        <p:spPr>
          <a:xfrm>
            <a:off x="385631" y="1031473"/>
            <a:ext cx="9310769" cy="9848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prstClr val="black"/>
                </a:solidFill>
                <a:effectLst/>
                <a:uLnTx/>
                <a:uFillTx/>
                <a:latin typeface="Calibri"/>
                <a:ea typeface="Arial" panose="020B0604020202020204" pitchFamily="34" charset="0"/>
                <a:cs typeface="+mn-cs"/>
              </a:rPr>
              <a:t>Para enfrentar la Pandemia COVID-19 (Tercera Ola)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PE" sz="1200" b="1" i="0" u="none" strike="noStrike" kern="1200" cap="none" spc="0" normalizeH="0" baseline="0" noProof="0" dirty="0">
              <a:ln>
                <a:noFill/>
              </a:ln>
              <a:solidFill>
                <a:prstClr val="black"/>
              </a:solidFill>
              <a:effectLst/>
              <a:uLnTx/>
              <a:uFillTx/>
              <a:latin typeface="Calibri"/>
              <a:ea typeface="Arial" panose="020B0604020202020204" pitchFamily="34" charset="0"/>
              <a:cs typeface="+mn-cs"/>
            </a:endParaRPr>
          </a:p>
          <a:p>
            <a:pPr marL="2571750" marR="0" lvl="5"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200" b="1" i="0" u="sng" strike="noStrike" kern="1200" cap="none" spc="0" normalizeH="0" baseline="0" noProof="0" dirty="0">
                <a:ln>
                  <a:noFill/>
                </a:ln>
                <a:solidFill>
                  <a:srgbClr val="0056B8"/>
                </a:solidFill>
                <a:effectLst/>
                <a:uLnTx/>
                <a:uFillTx/>
                <a:latin typeface="Calibri"/>
                <a:ea typeface="Arial" panose="020B0604020202020204" pitchFamily="34" charset="0"/>
                <a:cs typeface="+mn-cs"/>
              </a:rPr>
              <a:t>Para la oferta de servicios hospitalarios</a:t>
            </a:r>
            <a:r>
              <a:rPr kumimoji="0" lang="es-PE" sz="2200" b="0" i="0" u="none" strike="noStrike" kern="1200" cap="none" spc="0" normalizeH="0" baseline="0" noProof="0" dirty="0">
                <a:ln>
                  <a:noFill/>
                </a:ln>
                <a:solidFill>
                  <a:prstClr val="black"/>
                </a:solidFill>
                <a:effectLst/>
                <a:uLnTx/>
                <a:uFillTx/>
                <a:latin typeface="Calibri"/>
                <a:ea typeface="Arial" panose="020B0604020202020204" pitchFamily="34" charset="0"/>
                <a:cs typeface="+mn-cs"/>
              </a:rPr>
              <a:t> contamos con</a:t>
            </a:r>
          </a:p>
        </p:txBody>
      </p:sp>
      <p:grpSp>
        <p:nvGrpSpPr>
          <p:cNvPr id="12" name="Grupo 11"/>
          <p:cNvGrpSpPr/>
          <p:nvPr/>
        </p:nvGrpSpPr>
        <p:grpSpPr>
          <a:xfrm>
            <a:off x="156398" y="3376823"/>
            <a:ext cx="2411210" cy="1473897"/>
            <a:chOff x="-89054" y="3699341"/>
            <a:chExt cx="2411210" cy="1473897"/>
          </a:xfrm>
        </p:grpSpPr>
        <p:pic>
          <p:nvPicPr>
            <p:cNvPr id="13314" name="Picture 2" descr="453,139 Icono Hospital Imágenes y Fotos - 123RF"/>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10000" r="90000">
                          <a14:foregroundMark x1="78222" y1="67556" x2="78222" y2="67556"/>
                          <a14:foregroundMark x1="44444" y1="58222" x2="44444" y2="58222"/>
                          <a14:foregroundMark x1="34667" y1="63556" x2="34667" y2="63556"/>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054" y="3699341"/>
              <a:ext cx="1462213" cy="147389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9">
              <a:extLst>
                <a:ext uri="{BEBA8EAE-BF5A-486C-A8C5-ECC9F3942E4B}">
                  <a14:imgProps xmlns:a14="http://schemas.microsoft.com/office/drawing/2010/main">
                    <a14:imgLayer r:embed="rId10">
                      <a14:imgEffect>
                        <a14:backgroundRemoval t="0" b="100000" l="9375" r="89286">
                          <a14:foregroundMark x1="32143" y1="84889" x2="32143" y2="84889"/>
                          <a14:foregroundMark x1="22321" y1="90222" x2="22321" y2="90222"/>
                          <a14:foregroundMark x1="87500" y1="84889" x2="87500" y2="84889"/>
                        </a14:backgroundRemoval>
                      </a14:imgEffect>
                    </a14:imgLayer>
                  </a14:imgProps>
                </a:ext>
              </a:extLst>
            </a:blip>
            <a:stretch>
              <a:fillRect/>
            </a:stretch>
          </p:blipFill>
          <p:spPr>
            <a:xfrm>
              <a:off x="1170028" y="3798117"/>
              <a:ext cx="1152128" cy="1157272"/>
            </a:xfrm>
            <a:prstGeom prst="rect">
              <a:avLst/>
            </a:prstGeom>
          </p:spPr>
        </p:pic>
      </p:grpSp>
      <p:graphicFrame>
        <p:nvGraphicFramePr>
          <p:cNvPr id="8" name="Tabla 7"/>
          <p:cNvGraphicFramePr>
            <a:graphicFrameLocks noGrp="1"/>
          </p:cNvGraphicFramePr>
          <p:nvPr/>
        </p:nvGraphicFramePr>
        <p:xfrm>
          <a:off x="2862599" y="2204251"/>
          <a:ext cx="8993590" cy="975360"/>
        </p:xfrm>
        <a:graphic>
          <a:graphicData uri="http://schemas.openxmlformats.org/drawingml/2006/table">
            <a:tbl>
              <a:tblPr firstRow="1" bandRow="1">
                <a:tableStyleId>{5A111915-BE36-4E01-A7E5-04B1672EAD32}</a:tableStyleId>
              </a:tblPr>
              <a:tblGrid>
                <a:gridCol w="1368000">
                  <a:extLst>
                    <a:ext uri="{9D8B030D-6E8A-4147-A177-3AD203B41FA5}">
                      <a16:colId xmlns:a16="http://schemas.microsoft.com/office/drawing/2014/main" val="3015628346"/>
                    </a:ext>
                  </a:extLst>
                </a:gridCol>
                <a:gridCol w="1368000">
                  <a:extLst>
                    <a:ext uri="{9D8B030D-6E8A-4147-A177-3AD203B41FA5}">
                      <a16:colId xmlns:a16="http://schemas.microsoft.com/office/drawing/2014/main" val="2860850773"/>
                    </a:ext>
                  </a:extLst>
                </a:gridCol>
                <a:gridCol w="1368000">
                  <a:extLst>
                    <a:ext uri="{9D8B030D-6E8A-4147-A177-3AD203B41FA5}">
                      <a16:colId xmlns:a16="http://schemas.microsoft.com/office/drawing/2014/main" val="2811363498"/>
                    </a:ext>
                  </a:extLst>
                </a:gridCol>
                <a:gridCol w="1368000">
                  <a:extLst>
                    <a:ext uri="{9D8B030D-6E8A-4147-A177-3AD203B41FA5}">
                      <a16:colId xmlns:a16="http://schemas.microsoft.com/office/drawing/2014/main" val="3746032909"/>
                    </a:ext>
                  </a:extLst>
                </a:gridCol>
                <a:gridCol w="2111604">
                  <a:extLst>
                    <a:ext uri="{9D8B030D-6E8A-4147-A177-3AD203B41FA5}">
                      <a16:colId xmlns:a16="http://schemas.microsoft.com/office/drawing/2014/main" val="3030119866"/>
                    </a:ext>
                  </a:extLst>
                </a:gridCol>
                <a:gridCol w="1409986">
                  <a:extLst>
                    <a:ext uri="{9D8B030D-6E8A-4147-A177-3AD203B41FA5}">
                      <a16:colId xmlns:a16="http://schemas.microsoft.com/office/drawing/2014/main" val="349137467"/>
                    </a:ext>
                  </a:extLst>
                </a:gridCol>
              </a:tblGrid>
              <a:tr h="413263">
                <a:tc>
                  <a:txBody>
                    <a:bodyPr/>
                    <a:lstStyle/>
                    <a:p>
                      <a:pPr algn="ctr"/>
                      <a:r>
                        <a:rPr lang="es-PE" sz="1600" dirty="0"/>
                        <a:t>CAMAS</a:t>
                      </a:r>
                    </a:p>
                  </a:txBody>
                  <a:tcPr anchor="ctr">
                    <a:solidFill>
                      <a:srgbClr val="0056B8">
                        <a:alpha val="52157"/>
                      </a:srgbClr>
                    </a:solidFill>
                  </a:tcPr>
                </a:tc>
                <a:tc>
                  <a:txBody>
                    <a:bodyPr/>
                    <a:lstStyle/>
                    <a:p>
                      <a:pPr algn="ctr"/>
                      <a:r>
                        <a:rPr lang="es-PE" sz="1600" dirty="0"/>
                        <a:t>CAMAS UCI</a:t>
                      </a:r>
                    </a:p>
                  </a:txBody>
                  <a:tcPr anchor="ctr">
                    <a:solidFill>
                      <a:srgbClr val="0056B8">
                        <a:alpha val="52157"/>
                      </a:srgbClr>
                    </a:solidFill>
                  </a:tcPr>
                </a:tc>
                <a:tc>
                  <a:txBody>
                    <a:bodyPr/>
                    <a:lstStyle/>
                    <a:p>
                      <a:pPr algn="ctr"/>
                      <a:r>
                        <a:rPr lang="es-PE" sz="1600" dirty="0"/>
                        <a:t>CAMAS UCIN</a:t>
                      </a:r>
                    </a:p>
                  </a:txBody>
                  <a:tcPr anchor="ctr">
                    <a:solidFill>
                      <a:srgbClr val="0056B8">
                        <a:alpha val="52157"/>
                      </a:srgbClr>
                    </a:solidFill>
                  </a:tcPr>
                </a:tc>
                <a:tc>
                  <a:txBody>
                    <a:bodyPr/>
                    <a:lstStyle/>
                    <a:p>
                      <a:pPr algn="ctr"/>
                      <a:r>
                        <a:rPr lang="es-PE" sz="1600" dirty="0"/>
                        <a:t>CAMAS UVI</a:t>
                      </a:r>
                    </a:p>
                  </a:txBody>
                  <a:tcPr anchor="ctr">
                    <a:solidFill>
                      <a:srgbClr val="0056B8">
                        <a:alpha val="52157"/>
                      </a:srgbClr>
                    </a:solidFill>
                  </a:tcPr>
                </a:tc>
                <a:tc>
                  <a:txBody>
                    <a:bodyPr/>
                    <a:lstStyle/>
                    <a:p>
                      <a:pPr algn="ctr"/>
                      <a:r>
                        <a:rPr lang="es-PE" sz="1600" dirty="0"/>
                        <a:t>CAMAS CON CÁNULA DE ALTO FLUJO</a:t>
                      </a:r>
                    </a:p>
                  </a:txBody>
                  <a:tcPr anchor="ctr">
                    <a:solidFill>
                      <a:srgbClr val="0056B8">
                        <a:alpha val="52157"/>
                      </a:srgbClr>
                    </a:solidFill>
                  </a:tcPr>
                </a:tc>
                <a:tc>
                  <a:txBody>
                    <a:bodyPr/>
                    <a:lstStyle/>
                    <a:p>
                      <a:pPr algn="ctr"/>
                      <a:r>
                        <a:rPr lang="es-PE" sz="1600" dirty="0"/>
                        <a:t>TOTAL</a:t>
                      </a:r>
                    </a:p>
                  </a:txBody>
                  <a:tcPr anchor="ctr">
                    <a:solidFill>
                      <a:srgbClr val="0056B8">
                        <a:alpha val="52157"/>
                      </a:srgbClr>
                    </a:solidFill>
                  </a:tcPr>
                </a:tc>
                <a:extLst>
                  <a:ext uri="{0D108BD9-81ED-4DB2-BD59-A6C34878D82A}">
                    <a16:rowId xmlns:a16="http://schemas.microsoft.com/office/drawing/2014/main" val="3668350511"/>
                  </a:ext>
                </a:extLst>
              </a:tr>
              <a:tr h="295767">
                <a:tc>
                  <a:txBody>
                    <a:bodyPr/>
                    <a:lstStyle/>
                    <a:p>
                      <a:pPr algn="ctr"/>
                      <a:r>
                        <a:rPr lang="es-PE" sz="2000" dirty="0"/>
                        <a:t>4,751</a:t>
                      </a:r>
                    </a:p>
                  </a:txBody>
                  <a:tcPr/>
                </a:tc>
                <a:tc>
                  <a:txBody>
                    <a:bodyPr/>
                    <a:lstStyle/>
                    <a:p>
                      <a:pPr algn="ctr"/>
                      <a:r>
                        <a:rPr lang="es-PE" sz="2000" dirty="0"/>
                        <a:t>862</a:t>
                      </a:r>
                    </a:p>
                  </a:txBody>
                  <a:tcPr/>
                </a:tc>
                <a:tc>
                  <a:txBody>
                    <a:bodyPr/>
                    <a:lstStyle/>
                    <a:p>
                      <a:pPr algn="ctr"/>
                      <a:r>
                        <a:rPr lang="es-PE" sz="2000" dirty="0"/>
                        <a:t>523</a:t>
                      </a:r>
                    </a:p>
                  </a:txBody>
                  <a:tcPr/>
                </a:tc>
                <a:tc>
                  <a:txBody>
                    <a:bodyPr/>
                    <a:lstStyle/>
                    <a:p>
                      <a:pPr algn="ctr"/>
                      <a:r>
                        <a:rPr lang="es-PE" sz="2000" dirty="0"/>
                        <a:t>58</a:t>
                      </a:r>
                    </a:p>
                  </a:txBody>
                  <a:tcPr/>
                </a:tc>
                <a:tc>
                  <a:txBody>
                    <a:bodyPr/>
                    <a:lstStyle/>
                    <a:p>
                      <a:pPr algn="ctr"/>
                      <a:r>
                        <a:rPr lang="es-PE" sz="2000" dirty="0"/>
                        <a:t>414</a:t>
                      </a:r>
                    </a:p>
                  </a:txBody>
                  <a:tcPr/>
                </a:tc>
                <a:tc>
                  <a:txBody>
                    <a:bodyPr/>
                    <a:lstStyle/>
                    <a:p>
                      <a:pPr algn="ctr"/>
                      <a:r>
                        <a:rPr lang="es-PE" sz="2000" b="1" dirty="0"/>
                        <a:t>6,608</a:t>
                      </a:r>
                    </a:p>
                  </a:txBody>
                  <a:tcPr>
                    <a:solidFill>
                      <a:schemeClr val="accent5">
                        <a:lumMod val="20000"/>
                        <a:lumOff val="80000"/>
                      </a:schemeClr>
                    </a:solidFill>
                  </a:tcPr>
                </a:tc>
                <a:extLst>
                  <a:ext uri="{0D108BD9-81ED-4DB2-BD59-A6C34878D82A}">
                    <a16:rowId xmlns:a16="http://schemas.microsoft.com/office/drawing/2014/main" val="3949711130"/>
                  </a:ext>
                </a:extLst>
              </a:tr>
            </a:tbl>
          </a:graphicData>
        </a:graphic>
      </p:graphicFrame>
      <p:sp>
        <p:nvSpPr>
          <p:cNvPr id="19" name="Rectángulo 18"/>
          <p:cNvSpPr/>
          <p:nvPr/>
        </p:nvSpPr>
        <p:spPr>
          <a:xfrm>
            <a:off x="2567608" y="5014472"/>
            <a:ext cx="6161890" cy="1446550"/>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200" b="1" i="0" u="sng" strike="noStrike" kern="1200" cap="none" spc="0" normalizeH="0" baseline="0" noProof="0" dirty="0">
                <a:ln>
                  <a:noFill/>
                </a:ln>
                <a:solidFill>
                  <a:srgbClr val="0056B8"/>
                </a:solidFill>
                <a:effectLst/>
                <a:uLnTx/>
                <a:uFillTx/>
                <a:latin typeface="Calibri"/>
                <a:ea typeface="Arial" panose="020B0604020202020204" pitchFamily="34" charset="0"/>
                <a:cs typeface="+mn-cs"/>
              </a:rPr>
              <a:t>Para oferta de servicios de salud</a:t>
            </a:r>
            <a:r>
              <a:rPr kumimoji="0" lang="es-PE" sz="2200" b="0" i="0" u="none" strike="noStrike" kern="1200" cap="none" spc="0" normalizeH="0" baseline="0" noProof="0" dirty="0">
                <a:ln>
                  <a:noFill/>
                </a:ln>
                <a:solidFill>
                  <a:srgbClr val="0056B8"/>
                </a:solidFill>
                <a:effectLst/>
                <a:uLnTx/>
                <a:uFillTx/>
                <a:latin typeface="Calibri"/>
                <a:ea typeface="Arial" panose="020B0604020202020204" pitchFamily="34" charset="0"/>
                <a:cs typeface="+mn-cs"/>
              </a:rPr>
              <a:t> </a:t>
            </a:r>
          </a:p>
          <a:p>
            <a:pPr marL="266700" marR="0" lvl="0" indent="0" algn="just" defTabSz="914400" rtl="0" eaLnBrk="1" fontAlgn="auto" latinLnBrk="0" hangingPunct="1">
              <a:lnSpc>
                <a:spcPct val="100000"/>
              </a:lnSpc>
              <a:spcBef>
                <a:spcPts val="0"/>
              </a:spcBef>
              <a:spcAft>
                <a:spcPts val="0"/>
              </a:spcAft>
              <a:buClrTx/>
              <a:buSzTx/>
              <a:buFontTx/>
              <a:buNone/>
              <a:tabLst/>
              <a:defRPr/>
            </a:pPr>
            <a:r>
              <a:rPr kumimoji="0" lang="es-PE" sz="2200" b="0" i="0" u="none" strike="noStrike" kern="1200" cap="none" spc="0" normalizeH="0" baseline="0" noProof="0" dirty="0">
                <a:ln>
                  <a:noFill/>
                </a:ln>
                <a:solidFill>
                  <a:prstClr val="black"/>
                </a:solidFill>
                <a:effectLst/>
                <a:uLnTx/>
                <a:uFillTx/>
                <a:latin typeface="Calibri"/>
                <a:ea typeface="Arial" panose="020B0604020202020204" pitchFamily="34" charset="0"/>
                <a:cs typeface="+mn-cs"/>
              </a:rPr>
              <a:t>Se cuenta con una infraestructura asistenciales de </a:t>
            </a:r>
            <a:r>
              <a:rPr lang="es-PE" sz="2200" b="1" dirty="0">
                <a:solidFill>
                  <a:srgbClr val="0056B8"/>
                </a:solidFill>
                <a:latin typeface="Calibri"/>
                <a:ea typeface="Arial" panose="020B0604020202020204" pitchFamily="34" charset="0"/>
              </a:rPr>
              <a:t>23 Villas </a:t>
            </a:r>
            <a:r>
              <a:rPr kumimoji="0" lang="es-PE" sz="2200" b="1" i="0" u="none" strike="noStrike" kern="1200" cap="none" spc="0" normalizeH="0" baseline="0" noProof="0" dirty="0">
                <a:ln>
                  <a:noFill/>
                </a:ln>
                <a:solidFill>
                  <a:srgbClr val="0056B8"/>
                </a:solidFill>
                <a:effectLst/>
                <a:uLnTx/>
                <a:uFillTx/>
                <a:latin typeface="Calibri"/>
                <a:ea typeface="Arial" panose="020B0604020202020204" pitchFamily="34" charset="0"/>
                <a:cs typeface="+mn-cs"/>
              </a:rPr>
              <a:t>/Centros de Atención y Aislamiento Temporal – CAAT</a:t>
            </a:r>
          </a:p>
        </p:txBody>
      </p:sp>
      <p:sp>
        <p:nvSpPr>
          <p:cNvPr id="20" name="Rectángulo 19"/>
          <p:cNvSpPr/>
          <p:nvPr/>
        </p:nvSpPr>
        <p:spPr>
          <a:xfrm>
            <a:off x="2571056" y="3496862"/>
            <a:ext cx="6552728" cy="1107996"/>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s-PE" sz="2200" b="1" i="0" u="sng" strike="noStrike" kern="1200" cap="none" spc="0" normalizeH="0" baseline="0" noProof="0" dirty="0">
                <a:ln>
                  <a:noFill/>
                </a:ln>
                <a:solidFill>
                  <a:srgbClr val="0056B8"/>
                </a:solidFill>
                <a:effectLst/>
                <a:uLnTx/>
                <a:uFillTx/>
                <a:latin typeface="Calibri"/>
                <a:ea typeface="Arial" panose="020B0604020202020204" pitchFamily="34" charset="0"/>
                <a:cs typeface="+mn-cs"/>
              </a:rPr>
              <a:t>Para la oferta de Recursos Humanos</a:t>
            </a:r>
            <a:r>
              <a:rPr kumimoji="0" lang="es-PE" sz="2200" b="1" i="0" u="none" strike="noStrike" kern="1200" cap="none" spc="0" normalizeH="0" baseline="0" noProof="0" dirty="0">
                <a:ln>
                  <a:noFill/>
                </a:ln>
                <a:solidFill>
                  <a:srgbClr val="0056B8"/>
                </a:solidFill>
                <a:effectLst/>
                <a:uLnTx/>
                <a:uFillTx/>
                <a:latin typeface="Calibri"/>
                <a:ea typeface="Arial" panose="020B0604020202020204" pitchFamily="34" charset="0"/>
                <a:cs typeface="+mn-cs"/>
              </a:rPr>
              <a:t> </a:t>
            </a:r>
          </a:p>
          <a:p>
            <a:pPr marL="266700" marR="0" lvl="0" indent="0" algn="just" defTabSz="914400" rtl="0" eaLnBrk="1" fontAlgn="auto" latinLnBrk="0" hangingPunct="1">
              <a:lnSpc>
                <a:spcPct val="100000"/>
              </a:lnSpc>
              <a:spcBef>
                <a:spcPts val="0"/>
              </a:spcBef>
              <a:spcAft>
                <a:spcPts val="0"/>
              </a:spcAft>
              <a:buClrTx/>
              <a:buSzTx/>
              <a:buFontTx/>
              <a:buNone/>
              <a:tabLst/>
              <a:defRPr/>
            </a:pPr>
            <a:r>
              <a:rPr kumimoji="0" lang="es-PE" sz="2200" b="0" i="0" u="none" strike="noStrike" kern="1200" cap="none" spc="0" normalizeH="0" baseline="0" noProof="0" dirty="0">
                <a:ln>
                  <a:noFill/>
                </a:ln>
                <a:solidFill>
                  <a:prstClr val="black"/>
                </a:solidFill>
                <a:effectLst/>
                <a:uLnTx/>
                <a:uFillTx/>
                <a:latin typeface="Calibri"/>
                <a:ea typeface="Arial" panose="020B0604020202020204" pitchFamily="34" charset="0"/>
                <a:cs typeface="+mn-cs"/>
              </a:rPr>
              <a:t>contaremos con </a:t>
            </a:r>
            <a:r>
              <a:rPr kumimoji="0" lang="es-PE" sz="2200" b="1" i="0" u="none" strike="noStrike" kern="1200" cap="none" spc="0" normalizeH="0" baseline="0" noProof="0" dirty="0">
                <a:ln>
                  <a:noFill/>
                </a:ln>
                <a:solidFill>
                  <a:srgbClr val="0056B8"/>
                </a:solidFill>
                <a:effectLst/>
                <a:uLnTx/>
                <a:uFillTx/>
                <a:latin typeface="Calibri"/>
                <a:ea typeface="Arial" panose="020B0604020202020204" pitchFamily="34" charset="0"/>
                <a:cs typeface="+mn-cs"/>
              </a:rPr>
              <a:t>16,776 profesionales Asistenciales</a:t>
            </a:r>
            <a:r>
              <a:rPr kumimoji="0" lang="es-PE" sz="2200" b="0" i="0" u="none" strike="noStrike" kern="1200" cap="none" spc="0" normalizeH="0" baseline="0" noProof="0" dirty="0">
                <a:ln>
                  <a:noFill/>
                </a:ln>
                <a:solidFill>
                  <a:prstClr val="black"/>
                </a:solidFill>
                <a:effectLst/>
                <a:uLnTx/>
                <a:uFillTx/>
                <a:latin typeface="Calibri"/>
                <a:ea typeface="Arial" panose="020B0604020202020204" pitchFamily="34" charset="0"/>
                <a:cs typeface="+mn-cs"/>
              </a:rPr>
              <a:t>, bajo la modalidad CAS COVID-19.</a:t>
            </a:r>
          </a:p>
        </p:txBody>
      </p:sp>
      <p:pic>
        <p:nvPicPr>
          <p:cNvPr id="18" name="Google Shape;168;p25"/>
          <p:cNvPicPr preferRelativeResize="0"/>
          <p:nvPr/>
        </p:nvPicPr>
        <p:blipFill rotWithShape="1">
          <a:blip r:embed="rId11">
            <a:alphaModFix/>
          </a:blip>
          <a:srcRect/>
          <a:stretch/>
        </p:blipFill>
        <p:spPr>
          <a:xfrm>
            <a:off x="191344" y="44624"/>
            <a:ext cx="1800200" cy="487849"/>
          </a:xfrm>
          <a:prstGeom prst="rect">
            <a:avLst/>
          </a:prstGeom>
          <a:noFill/>
          <a:ln>
            <a:noFill/>
          </a:ln>
        </p:spPr>
      </p:pic>
      <p:sp>
        <p:nvSpPr>
          <p:cNvPr id="13" name="CuadroTexto 12">
            <a:extLst>
              <a:ext uri="{FF2B5EF4-FFF2-40B4-BE49-F238E27FC236}">
                <a16:creationId xmlns:a16="http://schemas.microsoft.com/office/drawing/2014/main" id="{6C54392A-430F-4648-903C-8EA77FBB07F7}"/>
              </a:ext>
            </a:extLst>
          </p:cNvPr>
          <p:cNvSpPr txBox="1"/>
          <p:nvPr/>
        </p:nvSpPr>
        <p:spPr>
          <a:xfrm>
            <a:off x="2656465" y="6540063"/>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Tree>
    <p:extLst>
      <p:ext uri="{BB962C8B-B14F-4D97-AF65-F5344CB8AC3E}">
        <p14:creationId xmlns:p14="http://schemas.microsoft.com/office/powerpoint/2010/main" val="4203152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552965650"/>
              </p:ext>
            </p:extLst>
          </p:nvPr>
        </p:nvGraphicFramePr>
        <p:xfrm>
          <a:off x="2739215" y="2203090"/>
          <a:ext cx="6651488" cy="37344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Заголовок 2"/>
          <p:cNvSpPr txBox="1">
            <a:spLocks/>
          </p:cNvSpPr>
          <p:nvPr/>
        </p:nvSpPr>
        <p:spPr>
          <a:xfrm>
            <a:off x="565775" y="961212"/>
            <a:ext cx="10879667" cy="940134"/>
          </a:xfrm>
          <a:prstGeom prst="rect">
            <a:avLst/>
          </a:prstGeom>
        </p:spPr>
        <p:txBody>
          <a:bodyPr vert="horz" lIns="91440" tIns="45720" rIns="91440" bIns="45720" rtlCol="0" anchor="ctr">
            <a:noAutofit/>
          </a:bodyPr>
          <a:lstStyle>
            <a:lvl1pPr>
              <a:spcBef>
                <a:spcPct val="0"/>
              </a:spcBef>
              <a:buNone/>
              <a:defRPr sz="2400" b="1">
                <a:solidFill>
                  <a:srgbClr val="1D6BC6"/>
                </a:solidFill>
                <a:latin typeface="Arial" panose="020B0604020202020204" pitchFamily="34" charset="0"/>
                <a:ea typeface="Tahoma" pitchFamily="34" charset="0"/>
                <a:cs typeface="Arial" panose="020B0604020202020204" pitchFamily="34" charset="0"/>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s-PE" sz="1800" b="0" dirty="0">
                <a:solidFill>
                  <a:prstClr val="black"/>
                </a:solidFill>
                <a:latin typeface="Calibri"/>
              </a:rPr>
              <a:t>Con </a:t>
            </a:r>
            <a:r>
              <a:rPr kumimoji="0" lang="es-PE" sz="1800" b="0" i="0" u="none" strike="noStrike" kern="1200" cap="none" spc="0" normalizeH="0" baseline="0" noProof="0" dirty="0">
                <a:ln>
                  <a:noFill/>
                </a:ln>
                <a:solidFill>
                  <a:prstClr val="black"/>
                </a:solidFill>
                <a:effectLst/>
                <a:uLnTx/>
                <a:uFillTx/>
                <a:latin typeface="Calibri"/>
              </a:rPr>
              <a:t>el propósito de contribuir a la reducción del impacto sanitario, social y económico en el país frente al contexto de la Pandemia de Coronavirus COVID-19, el Seguro Social de Salud – </a:t>
            </a:r>
            <a:r>
              <a:rPr kumimoji="0" lang="es-PE" sz="1800" b="0" i="0" u="none" strike="noStrike" kern="1200" cap="none" spc="0" normalizeH="0" baseline="0" noProof="0" dirty="0">
                <a:ln>
                  <a:noFill/>
                </a:ln>
                <a:solidFill>
                  <a:srgbClr val="0056B8"/>
                </a:solidFill>
                <a:effectLst/>
                <a:uLnTx/>
                <a:uFillTx/>
                <a:latin typeface="Calibri"/>
              </a:rPr>
              <a:t>EsSalud, ha desarrollado el presente </a:t>
            </a:r>
            <a:r>
              <a:rPr kumimoji="0" lang="es-PE" sz="1800" b="1" i="0" u="none" strike="noStrike" kern="1200" cap="none" spc="0" normalizeH="0" baseline="0" noProof="0" dirty="0">
                <a:ln>
                  <a:noFill/>
                </a:ln>
                <a:solidFill>
                  <a:srgbClr val="0056B8"/>
                </a:solidFill>
                <a:effectLst/>
                <a:uLnTx/>
                <a:uFillTx/>
                <a:latin typeface="Calibri"/>
              </a:rPr>
              <a:t>Plan de Respuesta Institucional</a:t>
            </a:r>
            <a:r>
              <a:rPr kumimoji="0" lang="es-PE" sz="1800" b="0" i="0" u="none" strike="noStrike" kern="1200" cap="none" spc="0" normalizeH="0" baseline="0" noProof="0" dirty="0">
                <a:ln>
                  <a:noFill/>
                </a:ln>
                <a:solidFill>
                  <a:srgbClr val="0056B8"/>
                </a:solidFill>
                <a:effectLst/>
                <a:uLnTx/>
                <a:uFillTx/>
                <a:latin typeface="Calibri"/>
              </a:rPr>
              <a:t> </a:t>
            </a:r>
            <a:r>
              <a:rPr kumimoji="0" lang="es-PE" sz="1800" b="0" i="0" u="none" strike="noStrike" kern="1200" cap="none" spc="0" normalizeH="0" baseline="0" noProof="0" dirty="0">
                <a:ln>
                  <a:noFill/>
                </a:ln>
                <a:solidFill>
                  <a:prstClr val="black"/>
                </a:solidFill>
                <a:effectLst/>
                <a:uLnTx/>
                <a:uFillTx/>
                <a:latin typeface="Calibri"/>
              </a:rPr>
              <a:t>frente al referido contexto. </a:t>
            </a:r>
            <a:endParaRPr kumimoji="0" lang="es-PE" sz="1800" b="0" i="0" u="none" strike="noStrike" kern="1200" cap="none" spc="0" normalizeH="0" baseline="0" noProof="0" dirty="0">
              <a:ln>
                <a:noFill/>
              </a:ln>
              <a:solidFill>
                <a:srgbClr val="FF0000"/>
              </a:solidFill>
              <a:effectLst/>
              <a:highlight>
                <a:srgbClr val="FFFF00"/>
              </a:highlight>
              <a:uLnTx/>
              <a:uFillTx/>
              <a:latin typeface="Calibri"/>
            </a:endParaRPr>
          </a:p>
        </p:txBody>
      </p:sp>
      <p:grpSp>
        <p:nvGrpSpPr>
          <p:cNvPr id="25" name="Grupo 24"/>
          <p:cNvGrpSpPr/>
          <p:nvPr/>
        </p:nvGrpSpPr>
        <p:grpSpPr>
          <a:xfrm>
            <a:off x="9287047" y="4457654"/>
            <a:ext cx="2158395" cy="1293278"/>
            <a:chOff x="9363710" y="4956908"/>
            <a:chExt cx="2158395" cy="1293278"/>
          </a:xfrm>
        </p:grpSpPr>
        <p:pic>
          <p:nvPicPr>
            <p:cNvPr id="22" name="Imagen 21"/>
            <p:cNvPicPr>
              <a:picLocks noChangeAspect="1"/>
            </p:cNvPicPr>
            <p:nvPr/>
          </p:nvPicPr>
          <p:blipFill>
            <a:blip r:embed="rId9">
              <a:duotone>
                <a:schemeClr val="accent5">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brightnessContrast bright="40000" contrast="40000"/>
                      </a14:imgEffect>
                    </a14:imgLayer>
                  </a14:imgProps>
                </a:ext>
              </a:extLst>
            </a:blip>
            <a:stretch>
              <a:fillRect/>
            </a:stretch>
          </p:blipFill>
          <p:spPr>
            <a:xfrm>
              <a:off x="9363710" y="4956908"/>
              <a:ext cx="1129052" cy="1293278"/>
            </a:xfrm>
            <a:prstGeom prst="rect">
              <a:avLst/>
            </a:prstGeom>
          </p:spPr>
        </p:pic>
        <p:pic>
          <p:nvPicPr>
            <p:cNvPr id="15362" name="Picture 2" descr="qué hacemos para paliar la soledad de los mayores • Grandes Amigos"/>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2762" y="5016424"/>
              <a:ext cx="1029343" cy="102934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upo 22"/>
          <p:cNvGrpSpPr/>
          <p:nvPr/>
        </p:nvGrpSpPr>
        <p:grpSpPr>
          <a:xfrm>
            <a:off x="111725" y="2325396"/>
            <a:ext cx="2765936" cy="1498659"/>
            <a:chOff x="174627" y="2717704"/>
            <a:chExt cx="2765936" cy="1498659"/>
          </a:xfrm>
        </p:grpSpPr>
        <p:grpSp>
          <p:nvGrpSpPr>
            <p:cNvPr id="16" name="Grupo 15"/>
            <p:cNvGrpSpPr/>
            <p:nvPr/>
          </p:nvGrpSpPr>
          <p:grpSpPr>
            <a:xfrm>
              <a:off x="741151" y="2717704"/>
              <a:ext cx="2199412" cy="1498659"/>
              <a:chOff x="1018711" y="2723301"/>
              <a:chExt cx="2199412" cy="1498659"/>
            </a:xfrm>
          </p:grpSpPr>
          <p:pic>
            <p:nvPicPr>
              <p:cNvPr id="12" name="Imagen 11"/>
              <p:cNvPicPr>
                <a:picLocks noChangeAspect="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backgroundRemoval t="10000" b="90000" l="10000" r="90000">
                            <a14:foregroundMark x1="56923" y1="26115" x2="56923" y2="26115"/>
                            <a14:foregroundMark x1="52385" y1="34173" x2="52385" y2="34173"/>
                            <a14:foregroundMark x1="43769" y1="38417" x2="43769" y2="38417"/>
                            <a14:foregroundMark x1="67769" y1="21007" x2="67769" y2="21007"/>
                            <a14:foregroundMark x1="70077" y1="15108" x2="70077" y2="15108"/>
                            <a14:foregroundMark x1="51000" y1="33741" x2="51000" y2="33741"/>
                            <a14:foregroundMark x1="46538" y1="43885" x2="46538" y2="43885"/>
                            <a14:foregroundMark x1="43769" y1="39640" x2="43769" y2="39640"/>
                            <a14:foregroundMark x1="39692" y1="43094" x2="39692" y2="43094"/>
                            <a14:foregroundMark x1="57846" y1="30360" x2="57846" y2="30360"/>
                            <a14:foregroundMark x1="62385" y1="28201" x2="62385" y2="28201"/>
                            <a14:foregroundMark x1="40923" y1="67626" x2="40923" y2="67626"/>
                            <a14:foregroundMark x1="35308" y1="67194" x2="35308" y2="67194"/>
                            <a14:foregroundMark x1="44000" y1="66978" x2="44000" y2="66978"/>
                            <a14:foregroundMark x1="49923" y1="68561" x2="49923" y2="68561"/>
                            <a14:foregroundMark x1="52000" y1="68273" x2="52000" y2="68273"/>
                            <a14:foregroundMark x1="59615" y1="71007" x2="59615" y2="71007"/>
                            <a14:foregroundMark x1="63538" y1="69712" x2="63538" y2="69712"/>
                            <a14:foregroundMark x1="66769" y1="69353" x2="66769" y2="69353"/>
                            <a14:foregroundMark x1="61846" y1="77482" x2="61846" y2="77482"/>
                            <a14:foregroundMark x1="58923" y1="78921" x2="58923" y2="78921"/>
                            <a14:foregroundMark x1="54692" y1="80216" x2="54692" y2="80216"/>
                            <a14:foregroundMark x1="51000" y1="79065" x2="51000" y2="79065"/>
                            <a14:foregroundMark x1="48231" y1="77842" x2="48231" y2="77842"/>
                            <a14:foregroundMark x1="44846" y1="78129" x2="44846" y2="78129"/>
                            <a14:foregroundMark x1="42000" y1="78129" x2="42000" y2="78129"/>
                            <a14:foregroundMark x1="48077" y1="40935" x2="48077" y2="40935"/>
                            <a14:foregroundMark x1="46231" y1="47626" x2="46231" y2="47626"/>
                            <a14:foregroundMark x1="51692" y1="40504" x2="51692" y2="40504"/>
                            <a14:foregroundMark x1="56923" y1="38058" x2="56923" y2="38058"/>
                            <a14:foregroundMark x1="56923" y1="33957" x2="56923" y2="33957"/>
                            <a14:foregroundMark x1="63000" y1="30000" x2="63000" y2="30000"/>
                            <a14:foregroundMark x1="57615" y1="24748" x2="57615" y2="24748"/>
                            <a14:foregroundMark x1="51308" y1="30647" x2="51308" y2="30647"/>
                            <a14:foregroundMark x1="44385" y1="36331" x2="44385" y2="36331"/>
                            <a14:foregroundMark x1="66615" y1="23022" x2="66615" y2="23022"/>
                            <a14:foregroundMark x1="70692" y1="20288" x2="70692" y2="20288"/>
                          </a14:backgroundRemoval>
                        </a14:imgEffect>
                      </a14:imgLayer>
                    </a14:imgProps>
                  </a:ext>
                </a:extLst>
              </a:blip>
              <a:stretch>
                <a:fillRect/>
              </a:stretch>
            </p:blipFill>
            <p:spPr>
              <a:xfrm>
                <a:off x="1018711" y="2723301"/>
                <a:ext cx="1401624" cy="1498659"/>
              </a:xfrm>
              <a:prstGeom prst="rect">
                <a:avLst/>
              </a:prstGeom>
            </p:spPr>
          </p:pic>
          <p:pic>
            <p:nvPicPr>
              <p:cNvPr id="13" name="Imagen 12"/>
              <p:cNvPicPr>
                <a:picLocks noChangeAspect="1"/>
              </p:cNvPicPr>
              <p:nvPr/>
            </p:nvPicPr>
            <p:blipFill rotWithShape="1">
              <a:blip r:embed="rId14">
                <a:duotone>
                  <a:schemeClr val="accent2">
                    <a:shade val="45000"/>
                    <a:satMod val="135000"/>
                  </a:schemeClr>
                  <a:prstClr val="white"/>
                </a:duotone>
                <a:extLst>
                  <a:ext uri="{BEBA8EAE-BF5A-486C-A8C5-ECC9F3942E4B}">
                    <a14:imgProps xmlns:a14="http://schemas.microsoft.com/office/drawing/2010/main">
                      <a14:imgLayer r:embed="rId15">
                        <a14:imgEffect>
                          <a14:backgroundRemoval t="2273" b="95909" l="9483" r="89943"/>
                        </a14:imgEffect>
                      </a14:imgLayer>
                    </a14:imgProps>
                  </a:ext>
                </a:extLst>
              </a:blip>
              <a:srcRect l="21759" r="21759"/>
              <a:stretch/>
            </p:blipFill>
            <p:spPr>
              <a:xfrm>
                <a:off x="2234595" y="2767094"/>
                <a:ext cx="983528" cy="1100830"/>
              </a:xfrm>
              <a:prstGeom prst="rect">
                <a:avLst/>
              </a:prstGeom>
            </p:spPr>
          </p:pic>
        </p:grpSp>
        <p:pic>
          <p:nvPicPr>
            <p:cNvPr id="15364" name="Picture 4" descr="Icono de la prueba de hisopo del virus Covid-19 Imagen Vector de stock -  Alamy"/>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backgroundRemoval t="0" b="93381" l="0" r="95692">
                          <a14:foregroundMark x1="26846" y1="10576" x2="26846" y2="10576"/>
                          <a14:foregroundMark x1="94000" y1="40216" x2="94000" y2="4021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74627" y="2918107"/>
              <a:ext cx="897530" cy="9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upo 25"/>
          <p:cNvGrpSpPr/>
          <p:nvPr/>
        </p:nvGrpSpPr>
        <p:grpSpPr>
          <a:xfrm>
            <a:off x="400" y="4070338"/>
            <a:ext cx="2977310" cy="2166974"/>
            <a:chOff x="84791" y="4472484"/>
            <a:chExt cx="2977310" cy="2166974"/>
          </a:xfrm>
        </p:grpSpPr>
        <p:pic>
          <p:nvPicPr>
            <p:cNvPr id="19" name="Imagen 18"/>
            <p:cNvPicPr>
              <a:picLocks noChangeAspect="1"/>
            </p:cNvPicPr>
            <p:nvPr/>
          </p:nvPicPr>
          <p:blipFill>
            <a:blip r:embed="rId18">
              <a:duotone>
                <a:schemeClr val="accent4">
                  <a:shade val="45000"/>
                  <a:satMod val="135000"/>
                </a:schemeClr>
                <a:prstClr val="white"/>
              </a:duotone>
            </a:blip>
            <a:stretch>
              <a:fillRect/>
            </a:stretch>
          </p:blipFill>
          <p:spPr>
            <a:xfrm>
              <a:off x="84791" y="4480871"/>
              <a:ext cx="1894079" cy="1894079"/>
            </a:xfrm>
            <a:prstGeom prst="rect">
              <a:avLst/>
            </a:prstGeom>
          </p:spPr>
        </p:pic>
        <p:pic>
          <p:nvPicPr>
            <p:cNvPr id="15366" name="Picture 6" descr="Icono De Cilindro De Oxígeno, India Luchará Contra Covid 19 Posts Sociales  Posts Vector Ilustración De Diseño, Botella, Icono PNG y Vector para  Descargar Gratis | Pngtree"/>
            <p:cNvPicPr>
              <a:picLocks noChangeAspect="1" noChangeArrowheads="1"/>
            </p:cNvPicPr>
            <p:nvPr/>
          </p:nvPicPr>
          <p:blipFill rotWithShape="1">
            <a:blip r:embed="rId19" cstate="print">
              <a:duotone>
                <a:schemeClr val="accent4">
                  <a:shade val="45000"/>
                  <a:satMod val="135000"/>
                </a:schemeClr>
                <a:prstClr val="white"/>
              </a:duotone>
              <a:extLst>
                <a:ext uri="{BEBA8EAE-BF5A-486C-A8C5-ECC9F3942E4B}">
                  <a14:imgProps xmlns:a14="http://schemas.microsoft.com/office/drawing/2010/main">
                    <a14:imgLayer r:embed="rId20">
                      <a14:imgEffect>
                        <a14:backgroundRemoval t="10000" b="90000" l="25313" r="90000"/>
                      </a14:imgEffect>
                    </a14:imgLayer>
                  </a14:imgProps>
                </a:ext>
                <a:ext uri="{28A0092B-C50C-407E-A947-70E740481C1C}">
                  <a14:useLocalDpi xmlns:a14="http://schemas.microsoft.com/office/drawing/2010/main" val="0"/>
                </a:ext>
              </a:extLst>
            </a:blip>
            <a:srcRect l="24072" r="19527"/>
            <a:stretch/>
          </p:blipFill>
          <p:spPr bwMode="auto">
            <a:xfrm>
              <a:off x="1952671" y="4472484"/>
              <a:ext cx="771934" cy="1368668"/>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n 23"/>
            <p:cNvPicPr>
              <a:picLocks noChangeAspect="1"/>
            </p:cNvPicPr>
            <p:nvPr/>
          </p:nvPicPr>
          <p:blipFill rotWithShape="1">
            <a:blip r:embed="rId21">
              <a:duotone>
                <a:schemeClr val="accent4">
                  <a:shade val="45000"/>
                  <a:satMod val="135000"/>
                </a:schemeClr>
                <a:prstClr val="white"/>
              </a:duotone>
              <a:extLst>
                <a:ext uri="{BEBA8EAE-BF5A-486C-A8C5-ECC9F3942E4B}">
                  <a14:imgProps xmlns:a14="http://schemas.microsoft.com/office/drawing/2010/main">
                    <a14:imgLayer r:embed="rId22">
                      <a14:imgEffect>
                        <a14:backgroundRemoval t="10000" b="90000" l="10000" r="90000"/>
                      </a14:imgEffect>
                    </a14:imgLayer>
                  </a14:imgProps>
                </a:ext>
              </a:extLst>
            </a:blip>
            <a:srcRect l="23121" t="33200" r="16400" b="26480"/>
            <a:stretch/>
          </p:blipFill>
          <p:spPr>
            <a:xfrm>
              <a:off x="1765957" y="5775362"/>
              <a:ext cx="1296144" cy="864096"/>
            </a:xfrm>
            <a:prstGeom prst="rect">
              <a:avLst/>
            </a:prstGeom>
          </p:spPr>
        </p:pic>
      </p:grpSp>
      <p:grpSp>
        <p:nvGrpSpPr>
          <p:cNvPr id="2" name="Grupo 1"/>
          <p:cNvGrpSpPr/>
          <p:nvPr/>
        </p:nvGrpSpPr>
        <p:grpSpPr>
          <a:xfrm>
            <a:off x="9130422" y="2073673"/>
            <a:ext cx="2942242" cy="1894561"/>
            <a:chOff x="9110343" y="2325713"/>
            <a:chExt cx="2942242" cy="1894561"/>
          </a:xfrm>
        </p:grpSpPr>
        <p:pic>
          <p:nvPicPr>
            <p:cNvPr id="18" name="Imagen 17"/>
            <p:cNvPicPr>
              <a:picLocks noChangeAspect="1"/>
            </p:cNvPicPr>
            <p:nvPr/>
          </p:nvPicPr>
          <p:blipFill>
            <a:blip r:embed="rId23">
              <a:duotone>
                <a:schemeClr val="accent3">
                  <a:shade val="45000"/>
                  <a:satMod val="135000"/>
                </a:schemeClr>
                <a:prstClr val="white"/>
              </a:duotone>
            </a:blip>
            <a:stretch>
              <a:fillRect/>
            </a:stretch>
          </p:blipFill>
          <p:spPr>
            <a:xfrm>
              <a:off x="9242495" y="2648015"/>
              <a:ext cx="1433150" cy="1572259"/>
            </a:xfrm>
            <a:prstGeom prst="rect">
              <a:avLst/>
            </a:prstGeom>
          </p:spPr>
        </p:pic>
        <p:pic>
          <p:nvPicPr>
            <p:cNvPr id="20" name="Imagen 19"/>
            <p:cNvPicPr>
              <a:picLocks noChangeAspect="1"/>
            </p:cNvPicPr>
            <p:nvPr/>
          </p:nvPicPr>
          <p:blipFill>
            <a:blip r:embed="rId24">
              <a:duotone>
                <a:schemeClr val="accent3">
                  <a:shade val="45000"/>
                  <a:satMod val="135000"/>
                </a:schemeClr>
                <a:prstClr val="white"/>
              </a:duotone>
              <a:extLst>
                <a:ext uri="{BEBA8EAE-BF5A-486C-A8C5-ECC9F3942E4B}">
                  <a14:imgProps xmlns:a14="http://schemas.microsoft.com/office/drawing/2010/main">
                    <a14:imgLayer r:embed="rId25">
                      <a14:imgEffect>
                        <a14:brightnessContrast bright="20000" contrast="40000"/>
                      </a14:imgEffect>
                    </a14:imgLayer>
                  </a14:imgProps>
                </a:ext>
              </a:extLst>
            </a:blip>
            <a:stretch>
              <a:fillRect/>
            </a:stretch>
          </p:blipFill>
          <p:spPr>
            <a:xfrm>
              <a:off x="10633615" y="2837691"/>
              <a:ext cx="1296431" cy="1296431"/>
            </a:xfrm>
            <a:prstGeom prst="rect">
              <a:avLst/>
            </a:prstGeom>
          </p:spPr>
        </p:pic>
        <p:sp>
          <p:nvSpPr>
            <p:cNvPr id="21" name="CuadroTexto 20"/>
            <p:cNvSpPr txBox="1"/>
            <p:nvPr/>
          </p:nvSpPr>
          <p:spPr>
            <a:xfrm>
              <a:off x="10445291" y="2325713"/>
              <a:ext cx="16072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9BBB59"/>
                  </a:solidFill>
                  <a:effectLst/>
                  <a:uLnTx/>
                  <a:uFillTx/>
                  <a:latin typeface="Calibri"/>
                  <a:ea typeface="+mn-ea"/>
                  <a:cs typeface="+mn-cs"/>
                </a:rPr>
                <a:t>Gestión información</a:t>
              </a:r>
            </a:p>
          </p:txBody>
        </p:sp>
        <p:sp>
          <p:nvSpPr>
            <p:cNvPr id="28" name="CuadroTexto 27"/>
            <p:cNvSpPr txBox="1"/>
            <p:nvPr/>
          </p:nvSpPr>
          <p:spPr>
            <a:xfrm>
              <a:off x="9110343" y="2443596"/>
              <a:ext cx="16072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0" i="0" u="none" strike="noStrike" kern="1200" cap="none" spc="0" normalizeH="0" baseline="0" noProof="0" dirty="0">
                  <a:ln>
                    <a:noFill/>
                  </a:ln>
                  <a:solidFill>
                    <a:srgbClr val="9BBB59"/>
                  </a:solidFill>
                  <a:effectLst/>
                  <a:uLnTx/>
                  <a:uFillTx/>
                  <a:latin typeface="Calibri"/>
                  <a:ea typeface="+mn-ea"/>
                  <a:cs typeface="+mn-cs"/>
                </a:rPr>
                <a:t>Telemonitoreo</a:t>
              </a:r>
            </a:p>
          </p:txBody>
        </p:sp>
      </p:grpSp>
      <p:sp>
        <p:nvSpPr>
          <p:cNvPr id="29" name="Rectangle 7"/>
          <p:cNvSpPr/>
          <p:nvPr/>
        </p:nvSpPr>
        <p:spPr>
          <a:xfrm>
            <a:off x="0" y="-576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PLAN DE RESPUESTA INSTITUCIONAL ANTE POSIBLE TERCERA OLA</a:t>
            </a:r>
          </a:p>
        </p:txBody>
      </p:sp>
      <p:pic>
        <p:nvPicPr>
          <p:cNvPr id="30" name="Google Shape;168;p25"/>
          <p:cNvPicPr preferRelativeResize="0"/>
          <p:nvPr/>
        </p:nvPicPr>
        <p:blipFill rotWithShape="1">
          <a:blip r:embed="rId26">
            <a:alphaModFix/>
          </a:blip>
          <a:srcRect/>
          <a:stretch/>
        </p:blipFill>
        <p:spPr>
          <a:xfrm>
            <a:off x="191344" y="110619"/>
            <a:ext cx="1702789" cy="487849"/>
          </a:xfrm>
          <a:prstGeom prst="rect">
            <a:avLst/>
          </a:prstGeom>
          <a:noFill/>
          <a:ln>
            <a:noFill/>
          </a:ln>
        </p:spPr>
      </p:pic>
      <p:sp>
        <p:nvSpPr>
          <p:cNvPr id="27" name="CuadroTexto 26">
            <a:extLst>
              <a:ext uri="{FF2B5EF4-FFF2-40B4-BE49-F238E27FC236}">
                <a16:creationId xmlns:a16="http://schemas.microsoft.com/office/drawing/2014/main" id="{143FB3C3-9C60-4A0F-8F52-E06D6C8A9363}"/>
              </a:ext>
            </a:extLst>
          </p:cNvPr>
          <p:cNvSpPr txBox="1"/>
          <p:nvPr/>
        </p:nvSpPr>
        <p:spPr>
          <a:xfrm>
            <a:off x="248009" y="6540876"/>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Tree>
    <p:extLst>
      <p:ext uri="{BB962C8B-B14F-4D97-AF65-F5344CB8AC3E}">
        <p14:creationId xmlns:p14="http://schemas.microsoft.com/office/powerpoint/2010/main" val="29400437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09B940E2-FE5F-4422-8A1E-A54F4926243E}"/>
                                            </p:graphicEl>
                                          </p:spTgt>
                                        </p:tgtEl>
                                        <p:attrNameLst>
                                          <p:attrName>style.visibility</p:attrName>
                                        </p:attrNameLst>
                                      </p:cBhvr>
                                      <p:to>
                                        <p:strVal val="visible"/>
                                      </p:to>
                                    </p:set>
                                    <p:animEffect transition="in" filter="fade">
                                      <p:cBhvr>
                                        <p:cTn id="7" dur="1000"/>
                                        <p:tgtEl>
                                          <p:spTgt spid="3">
                                            <p:graphicEl>
                                              <a:dgm id="{09B940E2-FE5F-4422-8A1E-A54F4926243E}"/>
                                            </p:graphicEl>
                                          </p:spTgt>
                                        </p:tgtEl>
                                      </p:cBhvr>
                                    </p:animEffect>
                                    <p:anim calcmode="lin" valueType="num">
                                      <p:cBhvr>
                                        <p:cTn id="8" dur="1000" fill="hold"/>
                                        <p:tgtEl>
                                          <p:spTgt spid="3">
                                            <p:graphicEl>
                                              <a:dgm id="{09B940E2-FE5F-4422-8A1E-A54F4926243E}"/>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09B940E2-FE5F-4422-8A1E-A54F4926243E}"/>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graphicEl>
                                              <a:dgm id="{C35F9BB5-3031-49E0-B071-EFEA6B7B5FC5}"/>
                                            </p:graphicEl>
                                          </p:spTgt>
                                        </p:tgtEl>
                                        <p:attrNameLst>
                                          <p:attrName>style.visibility</p:attrName>
                                        </p:attrNameLst>
                                      </p:cBhvr>
                                      <p:to>
                                        <p:strVal val="visible"/>
                                      </p:to>
                                    </p:set>
                                    <p:animEffect transition="in" filter="fade">
                                      <p:cBhvr>
                                        <p:cTn id="19" dur="1000"/>
                                        <p:tgtEl>
                                          <p:spTgt spid="3">
                                            <p:graphicEl>
                                              <a:dgm id="{C35F9BB5-3031-49E0-B071-EFEA6B7B5FC5}"/>
                                            </p:graphicEl>
                                          </p:spTgt>
                                        </p:tgtEl>
                                      </p:cBhvr>
                                    </p:animEffect>
                                    <p:anim calcmode="lin" valueType="num">
                                      <p:cBhvr>
                                        <p:cTn id="20" dur="1000" fill="hold"/>
                                        <p:tgtEl>
                                          <p:spTgt spid="3">
                                            <p:graphicEl>
                                              <a:dgm id="{C35F9BB5-3031-49E0-B071-EFEA6B7B5FC5}"/>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C35F9BB5-3031-49E0-B071-EFEA6B7B5FC5}"/>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graphicEl>
                                              <a:dgm id="{79EC770B-8EE0-4462-B993-83870435C0E1}"/>
                                            </p:graphicEl>
                                          </p:spTgt>
                                        </p:tgtEl>
                                        <p:attrNameLst>
                                          <p:attrName>style.visibility</p:attrName>
                                        </p:attrNameLst>
                                      </p:cBhvr>
                                      <p:to>
                                        <p:strVal val="visible"/>
                                      </p:to>
                                    </p:set>
                                    <p:animEffect transition="in" filter="fade">
                                      <p:cBhvr>
                                        <p:cTn id="31" dur="1000"/>
                                        <p:tgtEl>
                                          <p:spTgt spid="3">
                                            <p:graphicEl>
                                              <a:dgm id="{79EC770B-8EE0-4462-B993-83870435C0E1}"/>
                                            </p:graphicEl>
                                          </p:spTgt>
                                        </p:tgtEl>
                                      </p:cBhvr>
                                    </p:animEffect>
                                    <p:anim calcmode="lin" valueType="num">
                                      <p:cBhvr>
                                        <p:cTn id="32" dur="1000" fill="hold"/>
                                        <p:tgtEl>
                                          <p:spTgt spid="3">
                                            <p:graphicEl>
                                              <a:dgm id="{79EC770B-8EE0-4462-B993-83870435C0E1}"/>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79EC770B-8EE0-4462-B993-83870435C0E1}"/>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graphicEl>
                                              <a:dgm id="{7B9632BD-0166-4071-BDCD-F2CADAC1898D}"/>
                                            </p:graphicEl>
                                          </p:spTgt>
                                        </p:tgtEl>
                                        <p:attrNameLst>
                                          <p:attrName>style.visibility</p:attrName>
                                        </p:attrNameLst>
                                      </p:cBhvr>
                                      <p:to>
                                        <p:strVal val="visible"/>
                                      </p:to>
                                    </p:set>
                                    <p:animEffect transition="in" filter="fade">
                                      <p:cBhvr>
                                        <p:cTn id="43" dur="1000"/>
                                        <p:tgtEl>
                                          <p:spTgt spid="3">
                                            <p:graphicEl>
                                              <a:dgm id="{7B9632BD-0166-4071-BDCD-F2CADAC1898D}"/>
                                            </p:graphicEl>
                                          </p:spTgt>
                                        </p:tgtEl>
                                      </p:cBhvr>
                                    </p:animEffect>
                                    <p:anim calcmode="lin" valueType="num">
                                      <p:cBhvr>
                                        <p:cTn id="44" dur="1000" fill="hold"/>
                                        <p:tgtEl>
                                          <p:spTgt spid="3">
                                            <p:graphicEl>
                                              <a:dgm id="{7B9632BD-0166-4071-BDCD-F2CADAC1898D}"/>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7B9632BD-0166-4071-BDCD-F2CADAC1898D}"/>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ángulo 9"/>
          <p:cNvSpPr/>
          <p:nvPr/>
        </p:nvSpPr>
        <p:spPr>
          <a:xfrm>
            <a:off x="5591944" y="4869160"/>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5591944" y="2132856"/>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398" y="5877272"/>
            <a:ext cx="2686050" cy="838200"/>
          </a:xfrm>
          <a:prstGeom prst="rect">
            <a:avLst/>
          </a:prstGeom>
        </p:spPr>
      </p:pic>
      <p:sp>
        <p:nvSpPr>
          <p:cNvPr id="9" name="Заголовок 3"/>
          <p:cNvSpPr txBox="1">
            <a:spLocks/>
          </p:cNvSpPr>
          <p:nvPr/>
        </p:nvSpPr>
        <p:spPr>
          <a:xfrm>
            <a:off x="911424" y="2605269"/>
            <a:ext cx="10729192" cy="1800200"/>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baseline="0" dirty="0">
                <a:solidFill>
                  <a:schemeClr val="bg2"/>
                </a:solidFill>
                <a:latin typeface="Roboto Black" charset="0"/>
                <a:ea typeface="Roboto Black" charset="0"/>
                <a:cs typeface="Roboto Black" charset="0"/>
              </a:defRPr>
            </a:lvl1pPr>
          </a:lstStyle>
          <a:p>
            <a:pPr algn="ctr"/>
            <a:r>
              <a:rPr lang="es-PE" sz="4000" dirty="0">
                <a:solidFill>
                  <a:schemeClr val="bg1"/>
                </a:solidFill>
                <a:latin typeface="Tahoma" panose="020B0604030504040204" pitchFamily="34" charset="0"/>
                <a:ea typeface="Tahoma" panose="020B0604030504040204" pitchFamily="34" charset="0"/>
                <a:cs typeface="Tahoma" panose="020B0604030504040204" pitchFamily="34" charset="0"/>
              </a:rPr>
              <a:t>Sección </a:t>
            </a:r>
            <a:r>
              <a:rPr lang="es-PE"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s-PE"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es-PE"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Diagnóstico de EsSalud al inicio de la gestión </a:t>
            </a:r>
            <a:r>
              <a:rPr lang="es-PE" sz="1800" dirty="0">
                <a:solidFill>
                  <a:schemeClr val="bg1"/>
                </a:solidFill>
                <a:latin typeface="Tahoma" panose="020B0604030504040204" pitchFamily="34" charset="0"/>
                <a:ea typeface="Tahoma" panose="020B0604030504040204" pitchFamily="34" charset="0"/>
                <a:cs typeface="Tahoma" panose="020B0604030504040204" pitchFamily="34" charset="0"/>
              </a:rPr>
              <a:t>(09 de Agosto del 2021</a:t>
            </a:r>
            <a:r>
              <a:rPr lang="es-PE" sz="18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67577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4" name="Rectángulo 3"/>
          <p:cNvSpPr/>
          <p:nvPr/>
        </p:nvSpPr>
        <p:spPr>
          <a:xfrm>
            <a:off x="403907" y="1061475"/>
            <a:ext cx="11308717" cy="52707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ángulo 9">
            <a:extLst>
              <a:ext uri="{FF2B5EF4-FFF2-40B4-BE49-F238E27FC236}">
                <a16:creationId xmlns:a16="http://schemas.microsoft.com/office/drawing/2014/main" id="{878B0528-9F28-45A1-B4D7-2ED205021C4E}"/>
              </a:ext>
            </a:extLst>
          </p:cNvPr>
          <p:cNvSpPr/>
          <p:nvPr/>
        </p:nvSpPr>
        <p:spPr>
          <a:xfrm rot="16200000" flipH="1">
            <a:off x="1847673" y="-1224281"/>
            <a:ext cx="70914" cy="2519476"/>
          </a:xfrm>
          <a:prstGeom prst="rect">
            <a:avLst/>
          </a:prstGeom>
          <a:solidFill>
            <a:srgbClr val="00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 name="Grupo 11"/>
          <p:cNvGrpSpPr/>
          <p:nvPr/>
        </p:nvGrpSpPr>
        <p:grpSpPr>
          <a:xfrm>
            <a:off x="572389" y="1197917"/>
            <a:ext cx="1727218" cy="948389"/>
            <a:chOff x="133106" y="2472711"/>
            <a:chExt cx="2771838" cy="1498659"/>
          </a:xfrm>
          <a:solidFill>
            <a:schemeClr val="bg1"/>
          </a:solidFill>
        </p:grpSpPr>
        <p:grpSp>
          <p:nvGrpSpPr>
            <p:cNvPr id="13" name="Grupo 12"/>
            <p:cNvGrpSpPr/>
            <p:nvPr/>
          </p:nvGrpSpPr>
          <p:grpSpPr>
            <a:xfrm>
              <a:off x="746472" y="2472711"/>
              <a:ext cx="2158472" cy="1498659"/>
              <a:chOff x="1024032" y="2478308"/>
              <a:chExt cx="2158472" cy="1498659"/>
            </a:xfrm>
            <a:grpFill/>
          </p:grpSpPr>
          <p:pic>
            <p:nvPicPr>
              <p:cNvPr id="16" name="Imagen 15"/>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10000" b="90000" l="10000" r="90000">
                            <a14:foregroundMark x1="56923" y1="26115" x2="56923" y2="26115"/>
                            <a14:foregroundMark x1="52385" y1="34173" x2="52385" y2="34173"/>
                            <a14:foregroundMark x1="43769" y1="38417" x2="43769" y2="38417"/>
                            <a14:foregroundMark x1="67769" y1="21007" x2="67769" y2="21007"/>
                            <a14:foregroundMark x1="70077" y1="15108" x2="70077" y2="15108"/>
                            <a14:foregroundMark x1="51000" y1="33741" x2="51000" y2="33741"/>
                            <a14:foregroundMark x1="46538" y1="43885" x2="46538" y2="43885"/>
                            <a14:foregroundMark x1="43769" y1="39640" x2="43769" y2="39640"/>
                            <a14:foregroundMark x1="39692" y1="43094" x2="39692" y2="43094"/>
                            <a14:foregroundMark x1="57846" y1="30360" x2="57846" y2="30360"/>
                            <a14:foregroundMark x1="62385" y1="28201" x2="62385" y2="28201"/>
                            <a14:foregroundMark x1="40923" y1="67626" x2="40923" y2="67626"/>
                            <a14:foregroundMark x1="35308" y1="67194" x2="35308" y2="67194"/>
                            <a14:foregroundMark x1="44000" y1="66978" x2="44000" y2="66978"/>
                            <a14:foregroundMark x1="49923" y1="68561" x2="49923" y2="68561"/>
                            <a14:foregroundMark x1="52000" y1="68273" x2="52000" y2="68273"/>
                            <a14:foregroundMark x1="59615" y1="71007" x2="59615" y2="71007"/>
                            <a14:foregroundMark x1="63538" y1="69712" x2="63538" y2="69712"/>
                            <a14:foregroundMark x1="66769" y1="69353" x2="66769" y2="69353"/>
                            <a14:foregroundMark x1="61846" y1="77482" x2="61846" y2="77482"/>
                            <a14:foregroundMark x1="58923" y1="78921" x2="58923" y2="78921"/>
                            <a14:foregroundMark x1="54692" y1="80216" x2="54692" y2="80216"/>
                            <a14:foregroundMark x1="51000" y1="79065" x2="51000" y2="79065"/>
                            <a14:foregroundMark x1="48231" y1="77842" x2="48231" y2="77842"/>
                            <a14:foregroundMark x1="44846" y1="78129" x2="44846" y2="78129"/>
                            <a14:foregroundMark x1="42000" y1="78129" x2="42000" y2="78129"/>
                            <a14:foregroundMark x1="48077" y1="40935" x2="48077" y2="40935"/>
                            <a14:foregroundMark x1="46231" y1="47626" x2="46231" y2="47626"/>
                            <a14:foregroundMark x1="51692" y1="40504" x2="51692" y2="40504"/>
                            <a14:foregroundMark x1="56923" y1="38058" x2="56923" y2="38058"/>
                            <a14:foregroundMark x1="56923" y1="33957" x2="56923" y2="33957"/>
                            <a14:foregroundMark x1="63000" y1="30000" x2="63000" y2="30000"/>
                            <a14:foregroundMark x1="57615" y1="24748" x2="57615" y2="24748"/>
                            <a14:foregroundMark x1="51308" y1="30647" x2="51308" y2="30647"/>
                            <a14:foregroundMark x1="44385" y1="36331" x2="44385" y2="36331"/>
                            <a14:foregroundMark x1="66615" y1="23022" x2="66615" y2="23022"/>
                            <a14:foregroundMark x1="70692" y1="20288" x2="70692" y2="20288"/>
                          </a14:backgroundRemoval>
                        </a14:imgEffect>
                      </a14:imgLayer>
                    </a14:imgProps>
                  </a:ext>
                </a:extLst>
              </a:blip>
              <a:stretch>
                <a:fillRect/>
              </a:stretch>
            </p:blipFill>
            <p:spPr>
              <a:xfrm>
                <a:off x="1024032" y="2478308"/>
                <a:ext cx="1401624" cy="1498659"/>
              </a:xfrm>
              <a:prstGeom prst="rect">
                <a:avLst/>
              </a:prstGeom>
              <a:grpFill/>
            </p:spPr>
          </p:pic>
          <p:pic>
            <p:nvPicPr>
              <p:cNvPr id="18" name="Imagen 17"/>
              <p:cNvPicPr>
                <a:picLocks noChangeAspect="1"/>
              </p:cNvPicPr>
              <p:nvPr/>
            </p:nvPicPr>
            <p:blipFill rotWithShape="1">
              <a:blip r:embed="rId6">
                <a:duotone>
                  <a:schemeClr val="accent2">
                    <a:shade val="45000"/>
                    <a:satMod val="135000"/>
                  </a:schemeClr>
                  <a:prstClr val="white"/>
                </a:duotone>
                <a:extLst>
                  <a:ext uri="{BEBA8EAE-BF5A-486C-A8C5-ECC9F3942E4B}">
                    <a14:imgProps xmlns:a14="http://schemas.microsoft.com/office/drawing/2010/main">
                      <a14:imgLayer r:embed="rId7">
                        <a14:imgEffect>
                          <a14:backgroundRemoval t="2273" b="95909" l="9483" r="89943"/>
                        </a14:imgEffect>
                      </a14:imgLayer>
                    </a14:imgProps>
                  </a:ext>
                </a:extLst>
              </a:blip>
              <a:srcRect l="21759" r="21759"/>
              <a:stretch/>
            </p:blipFill>
            <p:spPr>
              <a:xfrm>
                <a:off x="2198976" y="2567946"/>
                <a:ext cx="983528" cy="1100830"/>
              </a:xfrm>
              <a:prstGeom prst="rect">
                <a:avLst/>
              </a:prstGeom>
              <a:grpFill/>
            </p:spPr>
          </p:pic>
        </p:grpSp>
        <p:pic>
          <p:nvPicPr>
            <p:cNvPr id="15" name="Picture 4" descr="Icono de la prueba de hisopo del virus Covid-19 Imagen Vector de stock -  Alamy"/>
            <p:cNvPicPr>
              <a:picLocks noChangeAspect="1" noChangeArrowheads="1"/>
            </p:cNvPicPr>
            <p:nvPr/>
          </p:nvPicPr>
          <p:blipFill>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backgroundRemoval t="0" b="93381" l="0" r="95692">
                          <a14:foregroundMark x1="26846" y1="10576" x2="26846" y2="10576"/>
                          <a14:foregroundMark x1="94000" y1="40216" x2="94000" y2="40216"/>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33106" y="2712879"/>
              <a:ext cx="897530" cy="959667"/>
            </a:xfrm>
            <a:prstGeom prst="rect">
              <a:avLst/>
            </a:prstGeom>
            <a:grpFill/>
          </p:spPr>
        </p:pic>
      </p:grpSp>
      <p:graphicFrame>
        <p:nvGraphicFramePr>
          <p:cNvPr id="2" name="Tabla 1"/>
          <p:cNvGraphicFramePr>
            <a:graphicFrameLocks noGrp="1"/>
          </p:cNvGraphicFramePr>
          <p:nvPr>
            <p:extLst>
              <p:ext uri="{D42A27DB-BD31-4B8C-83A1-F6EECF244321}">
                <p14:modId xmlns:p14="http://schemas.microsoft.com/office/powerpoint/2010/main" val="3866065799"/>
              </p:ext>
            </p:extLst>
          </p:nvPr>
        </p:nvGraphicFramePr>
        <p:xfrm>
          <a:off x="1150405" y="2116050"/>
          <a:ext cx="10030063" cy="4206743"/>
        </p:xfrm>
        <a:graphic>
          <a:graphicData uri="http://schemas.openxmlformats.org/drawingml/2006/table">
            <a:tbl>
              <a:tblPr firstRow="1" firstCol="1" bandRow="1">
                <a:tableStyleId>{0E3FDE45-AF77-4B5C-9715-49D594BDF05E}</a:tableStyleId>
              </a:tblPr>
              <a:tblGrid>
                <a:gridCol w="6717695">
                  <a:extLst>
                    <a:ext uri="{9D8B030D-6E8A-4147-A177-3AD203B41FA5}">
                      <a16:colId xmlns:a16="http://schemas.microsoft.com/office/drawing/2014/main" val="3598461741"/>
                    </a:ext>
                  </a:extLst>
                </a:gridCol>
                <a:gridCol w="555517">
                  <a:extLst>
                    <a:ext uri="{9D8B030D-6E8A-4147-A177-3AD203B41FA5}">
                      <a16:colId xmlns:a16="http://schemas.microsoft.com/office/drawing/2014/main" val="4019726624"/>
                    </a:ext>
                  </a:extLst>
                </a:gridCol>
                <a:gridCol w="2756851">
                  <a:extLst>
                    <a:ext uri="{9D8B030D-6E8A-4147-A177-3AD203B41FA5}">
                      <a16:colId xmlns:a16="http://schemas.microsoft.com/office/drawing/2014/main" val="539698988"/>
                    </a:ext>
                  </a:extLst>
                </a:gridCol>
              </a:tblGrid>
              <a:tr h="364880">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0" u="none" kern="1200" dirty="0">
                          <a:effectLst/>
                          <a:latin typeface="Arial" panose="020B0604020202020204" pitchFamily="34" charset="0"/>
                          <a:cs typeface="Arial" panose="020B0604020202020204" pitchFamily="34" charset="0"/>
                        </a:rPr>
                        <a:t>Adquisición de pruebas COVID </a:t>
                      </a:r>
                      <a:r>
                        <a:rPr lang="es-PE" sz="1200" b="0" kern="1200" dirty="0">
                          <a:effectLst/>
                          <a:latin typeface="Arial" panose="020B0604020202020204" pitchFamily="34" charset="0"/>
                          <a:cs typeface="Arial" panose="020B0604020202020204" pitchFamily="34" charset="0"/>
                        </a:rPr>
                        <a:t>y material complementario para el </a:t>
                      </a:r>
                      <a:r>
                        <a:rPr lang="es-PE" sz="1200" b="1" kern="1200" dirty="0">
                          <a:effectLst/>
                          <a:latin typeface="Arial" panose="020B0604020202020204" pitchFamily="34" charset="0"/>
                          <a:cs typeface="Arial" panose="020B0604020202020204" pitchFamily="34" charset="0"/>
                        </a:rPr>
                        <a:t>diagnóstico oportuno </a:t>
                      </a:r>
                      <a:r>
                        <a:rPr lang="es-PE" sz="1200" b="0" kern="1200" dirty="0">
                          <a:effectLst/>
                          <a:latin typeface="Arial" panose="020B0604020202020204" pitchFamily="34" charset="0"/>
                          <a:cs typeface="Arial" panose="020B0604020202020204" pitchFamily="34" charset="0"/>
                        </a:rPr>
                        <a:t>de COVID-19: </a:t>
                      </a:r>
                      <a:endParaRPr lang="es-PE" sz="12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1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30,588 pruebas moleculares;</a:t>
                      </a:r>
                    </a:p>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956,349 pruebas de antígeno</a:t>
                      </a:r>
                    </a:p>
                  </a:txBody>
                  <a:tcPr marL="33076" marR="33076" marT="0" marB="0" anchor="ctr"/>
                </a:tc>
                <a:extLst>
                  <a:ext uri="{0D108BD9-81ED-4DB2-BD59-A6C34878D82A}">
                    <a16:rowId xmlns:a16="http://schemas.microsoft.com/office/drawing/2014/main" val="3216147150"/>
                  </a:ext>
                </a:extLst>
              </a:tr>
              <a:tr h="189288">
                <a:tc>
                  <a:txBody>
                    <a:bodyPr/>
                    <a:lstStyle/>
                    <a:p>
                      <a:pPr>
                        <a:lnSpc>
                          <a:spcPct val="107000"/>
                        </a:lnSpc>
                        <a:spcAft>
                          <a:spcPts val="0"/>
                        </a:spcAft>
                      </a:pPr>
                      <a:r>
                        <a:rPr lang="es-PE" sz="1200" b="0" dirty="0">
                          <a:effectLst/>
                          <a:latin typeface="Arial" panose="020B0604020202020204" pitchFamily="34" charset="0"/>
                          <a:cs typeface="Arial" panose="020B0604020202020204" pitchFamily="34" charset="0"/>
                        </a:rPr>
                        <a:t> </a:t>
                      </a:r>
                      <a:endParaRPr lang="es-PE" sz="12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nSpc>
                          <a:spcPct val="107000"/>
                        </a:lnSpc>
                        <a:spcAft>
                          <a:spcPts val="0"/>
                        </a:spcAft>
                      </a:pPr>
                      <a:endParaRPr lang="es-PE" sz="11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 </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969121349"/>
                  </a:ext>
                </a:extLst>
              </a:tr>
              <a:tr h="364880">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0" kern="1200" dirty="0">
                          <a:effectLst/>
                          <a:latin typeface="Arial" panose="020B0604020202020204" pitchFamily="34" charset="0"/>
                          <a:cs typeface="Arial" panose="020B0604020202020204" pitchFamily="34" charset="0"/>
                        </a:rPr>
                        <a:t>Servicios de </a:t>
                      </a:r>
                      <a:r>
                        <a:rPr lang="es-PE" sz="1200" b="1" u="none" kern="1200" dirty="0">
                          <a:effectLst/>
                          <a:latin typeface="Arial" panose="020B0604020202020204" pitchFamily="34" charset="0"/>
                          <a:cs typeface="Arial" panose="020B0604020202020204" pitchFamily="34" charset="0"/>
                        </a:rPr>
                        <a:t>vacunación contra la COVID-19</a:t>
                      </a:r>
                      <a:r>
                        <a:rPr lang="es-PE" sz="1200" b="0" kern="1200" dirty="0">
                          <a:effectLst/>
                          <a:latin typeface="Arial" panose="020B0604020202020204" pitchFamily="34" charset="0"/>
                          <a:cs typeface="Arial" panose="020B0604020202020204" pitchFamily="34" charset="0"/>
                        </a:rPr>
                        <a:t>, con enfoque intercultural y según públicos específicos y territorialidad: </a:t>
                      </a:r>
                      <a:endParaRPr lang="es-PE" sz="12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1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120 </a:t>
                      </a:r>
                      <a:r>
                        <a:rPr lang="es-PE" sz="1100" b="1" dirty="0" err="1">
                          <a:solidFill>
                            <a:srgbClr val="C00000"/>
                          </a:solidFill>
                          <a:effectLst/>
                          <a:latin typeface="Arial" panose="020B0604020202020204" pitchFamily="34" charset="0"/>
                          <a:cs typeface="Arial" panose="020B0604020202020204" pitchFamily="34" charset="0"/>
                        </a:rPr>
                        <a:t>vacunatorios</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3781274116"/>
                  </a:ext>
                </a:extLst>
              </a:tr>
              <a:tr h="189288">
                <a:tc>
                  <a:txBody>
                    <a:bodyPr/>
                    <a:lstStyle/>
                    <a:p>
                      <a:pPr>
                        <a:lnSpc>
                          <a:spcPct val="107000"/>
                        </a:lnSpc>
                        <a:spcAft>
                          <a:spcPts val="0"/>
                        </a:spcAft>
                      </a:pPr>
                      <a:r>
                        <a:rPr lang="es-PE" sz="1200" b="0" dirty="0">
                          <a:effectLst/>
                          <a:latin typeface="Arial" panose="020B0604020202020204" pitchFamily="34" charset="0"/>
                          <a:cs typeface="Arial" panose="020B0604020202020204" pitchFamily="34" charset="0"/>
                        </a:rPr>
                        <a:t> </a:t>
                      </a:r>
                      <a:endParaRPr lang="es-PE" sz="12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nSpc>
                          <a:spcPct val="107000"/>
                        </a:lnSpc>
                        <a:spcAft>
                          <a:spcPts val="0"/>
                        </a:spcAft>
                      </a:pPr>
                      <a:endParaRPr lang="es-PE" sz="11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 </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628407744"/>
                  </a:ext>
                </a:extLst>
              </a:tr>
              <a:tr h="269381">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1" u="none" kern="1200" dirty="0">
                          <a:effectLst/>
                          <a:latin typeface="Arial" panose="020B0604020202020204" pitchFamily="34" charset="0"/>
                          <a:cs typeface="Arial" panose="020B0604020202020204" pitchFamily="34" charset="0"/>
                        </a:rPr>
                        <a:t>Búsqueda activa de casos </a:t>
                      </a:r>
                      <a:r>
                        <a:rPr lang="es-PE" sz="1200" b="0" kern="1200" dirty="0">
                          <a:effectLst/>
                          <a:latin typeface="Arial" panose="020B0604020202020204" pitchFamily="34" charset="0"/>
                          <a:cs typeface="Arial" panose="020B0604020202020204" pitchFamily="34" charset="0"/>
                        </a:rPr>
                        <a:t>e identificación de contactos para seguimiento COVID 19: </a:t>
                      </a:r>
                      <a:endParaRPr lang="es-PE" sz="12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1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1´000,000 casos</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2665112353"/>
                  </a:ext>
                </a:extLst>
              </a:tr>
              <a:tr h="175592">
                <a:tc>
                  <a:txBody>
                    <a:bodyPr/>
                    <a:lstStyle/>
                    <a:p>
                      <a:pPr>
                        <a:lnSpc>
                          <a:spcPct val="107000"/>
                        </a:lnSpc>
                        <a:spcAft>
                          <a:spcPts val="0"/>
                        </a:spcAft>
                      </a:pPr>
                      <a:r>
                        <a:rPr lang="es-PE" sz="1200" b="0" dirty="0">
                          <a:effectLst/>
                          <a:latin typeface="Arial" panose="020B0604020202020204" pitchFamily="34" charset="0"/>
                          <a:cs typeface="Arial" panose="020B0604020202020204" pitchFamily="34" charset="0"/>
                        </a:rPr>
                        <a:t> </a:t>
                      </a:r>
                      <a:endParaRPr lang="es-PE" sz="12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nSpc>
                          <a:spcPct val="107000"/>
                        </a:lnSpc>
                        <a:spcAft>
                          <a:spcPts val="0"/>
                        </a:spcAft>
                      </a:pPr>
                      <a:endParaRPr lang="es-PE" sz="1100" b="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 </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3607947357"/>
                  </a:ext>
                </a:extLst>
              </a:tr>
              <a:tr h="407127">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0" kern="1200" dirty="0">
                          <a:effectLst/>
                          <a:latin typeface="Arial" panose="020B0604020202020204" pitchFamily="34" charset="0"/>
                          <a:cs typeface="Arial" panose="020B0604020202020204" pitchFamily="34" charset="0"/>
                        </a:rPr>
                        <a:t>Mantener operativo el </a:t>
                      </a:r>
                      <a:r>
                        <a:rPr lang="es-PE" sz="1200" b="1" u="none" kern="1200" dirty="0">
                          <a:effectLst/>
                          <a:latin typeface="Arial" panose="020B0604020202020204" pitchFamily="34" charset="0"/>
                          <a:cs typeface="Arial" panose="020B0604020202020204" pitchFamily="34" charset="0"/>
                        </a:rPr>
                        <a:t>sistema de vigilancia epidemiológica</a:t>
                      </a:r>
                      <a:r>
                        <a:rPr lang="es-PE" sz="1200" b="0" kern="1200" dirty="0">
                          <a:effectLst/>
                          <a:latin typeface="Arial" panose="020B0604020202020204" pitchFamily="34" charset="0"/>
                          <a:cs typeface="Arial" panose="020B0604020202020204" pitchFamily="34" charset="0"/>
                        </a:rPr>
                        <a:t>, según la normativa vigente en el Contexto de la Pandemia COVID-19: </a:t>
                      </a:r>
                      <a:endParaRPr lang="es-PE" sz="12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1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30 equipos</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2236116127"/>
                  </a:ext>
                </a:extLst>
              </a:tr>
              <a:tr h="189288">
                <a:tc>
                  <a:txBody>
                    <a:bodyPr/>
                    <a:lstStyle/>
                    <a:p>
                      <a:pPr>
                        <a:lnSpc>
                          <a:spcPct val="107000"/>
                        </a:lnSpc>
                        <a:spcAft>
                          <a:spcPts val="0"/>
                        </a:spcAft>
                      </a:pPr>
                      <a:r>
                        <a:rPr lang="es-PE" sz="1200" b="0" dirty="0">
                          <a:effectLst/>
                          <a:latin typeface="Arial" panose="020B0604020202020204" pitchFamily="34" charset="0"/>
                          <a:cs typeface="Arial" panose="020B0604020202020204" pitchFamily="34" charset="0"/>
                        </a:rPr>
                        <a:t> </a:t>
                      </a:r>
                      <a:endParaRPr lang="es-PE" sz="12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nSpc>
                          <a:spcPct val="107000"/>
                        </a:lnSpc>
                        <a:spcAft>
                          <a:spcPts val="0"/>
                        </a:spcAft>
                      </a:pPr>
                      <a:endParaRPr lang="es-PE" sz="1100" b="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 </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2717067575"/>
                  </a:ext>
                </a:extLst>
              </a:tr>
              <a:tr h="364880">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1" u="none" kern="1200" dirty="0">
                          <a:effectLst/>
                          <a:latin typeface="Arial" panose="020B0604020202020204" pitchFamily="34" charset="0"/>
                          <a:cs typeface="Arial" panose="020B0604020202020204" pitchFamily="34" charset="0"/>
                        </a:rPr>
                        <a:t>Intervención en Empresas </a:t>
                      </a:r>
                      <a:r>
                        <a:rPr lang="es-PE" sz="1200" b="1" kern="1200" dirty="0">
                          <a:effectLst/>
                          <a:latin typeface="Arial" panose="020B0604020202020204" pitchFamily="34" charset="0"/>
                          <a:cs typeface="Arial" panose="020B0604020202020204" pitchFamily="34" charset="0"/>
                        </a:rPr>
                        <a:t>para prevención</a:t>
                      </a:r>
                      <a:r>
                        <a:rPr lang="es-PE" sz="1200" b="0" kern="1200" dirty="0">
                          <a:effectLst/>
                          <a:latin typeface="Arial" panose="020B0604020202020204" pitchFamily="34" charset="0"/>
                          <a:cs typeface="Arial" panose="020B0604020202020204" pitchFamily="34" charset="0"/>
                        </a:rPr>
                        <a:t>, búsqueda activa de casos e identificación de contactos: </a:t>
                      </a:r>
                      <a:endParaRPr lang="es-PE" sz="12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1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65,000 trabajadores</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1047563583"/>
                  </a:ext>
                </a:extLst>
              </a:tr>
              <a:tr h="195429">
                <a:tc>
                  <a:txBody>
                    <a:bodyPr/>
                    <a:lstStyle/>
                    <a:p>
                      <a:pPr>
                        <a:lnSpc>
                          <a:spcPct val="107000"/>
                        </a:lnSpc>
                        <a:spcAft>
                          <a:spcPts val="0"/>
                        </a:spcAft>
                      </a:pPr>
                      <a:r>
                        <a:rPr lang="es-PE" sz="1200" b="0" dirty="0">
                          <a:effectLst/>
                          <a:latin typeface="Arial" panose="020B0604020202020204" pitchFamily="34" charset="0"/>
                          <a:cs typeface="Arial" panose="020B0604020202020204" pitchFamily="34" charset="0"/>
                        </a:rPr>
                        <a:t> </a:t>
                      </a:r>
                      <a:endParaRPr lang="es-PE" sz="12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nSpc>
                          <a:spcPct val="107000"/>
                        </a:lnSpc>
                        <a:spcAft>
                          <a:spcPts val="0"/>
                        </a:spcAft>
                      </a:pPr>
                      <a:endParaRPr lang="es-PE" sz="11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 </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1984199328"/>
                  </a:ext>
                </a:extLst>
              </a:tr>
              <a:tr h="378576">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1" kern="1200" dirty="0">
                          <a:solidFill>
                            <a:schemeClr val="dk1"/>
                          </a:solidFill>
                          <a:effectLst/>
                          <a:latin typeface="Arial" panose="020B0604020202020204" pitchFamily="34" charset="0"/>
                          <a:ea typeface="+mn-ea"/>
                          <a:cs typeface="Arial" panose="020B0604020202020204" pitchFamily="34" charset="0"/>
                        </a:rPr>
                        <a:t>Gestión de la </a:t>
                      </a:r>
                      <a:r>
                        <a:rPr lang="es-PE" sz="1200" b="1" u="none" kern="1200" dirty="0">
                          <a:solidFill>
                            <a:schemeClr val="dk1"/>
                          </a:solidFill>
                          <a:effectLst/>
                          <a:latin typeface="Arial" panose="020B0604020202020204" pitchFamily="34" charset="0"/>
                          <a:ea typeface="+mn-ea"/>
                          <a:cs typeface="Arial" panose="020B0604020202020204" pitchFamily="34" charset="0"/>
                        </a:rPr>
                        <a:t>identificación de peligros</a:t>
                      </a:r>
                      <a:r>
                        <a:rPr lang="es-PE" sz="1200" b="0" u="none" kern="1200" dirty="0">
                          <a:solidFill>
                            <a:schemeClr val="dk1"/>
                          </a:solidFill>
                          <a:effectLst/>
                          <a:latin typeface="Arial" panose="020B0604020202020204" pitchFamily="34" charset="0"/>
                          <a:ea typeface="+mn-ea"/>
                          <a:cs typeface="Arial" panose="020B0604020202020204" pitchFamily="34" charset="0"/>
                        </a:rPr>
                        <a:t>, evaluación de riesgos </a:t>
                      </a:r>
                      <a:r>
                        <a:rPr lang="es-PE" sz="1200" b="0" kern="1200" dirty="0">
                          <a:solidFill>
                            <a:schemeClr val="dk1"/>
                          </a:solidFill>
                          <a:effectLst/>
                          <a:latin typeface="Arial" panose="020B0604020202020204" pitchFamily="34" charset="0"/>
                          <a:ea typeface="+mn-ea"/>
                          <a:cs typeface="Arial" panose="020B0604020202020204" pitchFamily="34" charset="0"/>
                        </a:rPr>
                        <a:t>e implementación de controles </a:t>
                      </a:r>
                      <a:r>
                        <a:rPr lang="es-PE" sz="1200" b="0" u="none" kern="1200" dirty="0">
                          <a:solidFill>
                            <a:schemeClr val="dk1"/>
                          </a:solidFill>
                          <a:effectLst/>
                          <a:latin typeface="Arial" panose="020B0604020202020204" pitchFamily="34" charset="0"/>
                          <a:ea typeface="+mn-ea"/>
                          <a:cs typeface="Arial" panose="020B0604020202020204" pitchFamily="34" charset="0"/>
                        </a:rPr>
                        <a:t>en las IPRESS </a:t>
                      </a:r>
                      <a:r>
                        <a:rPr lang="es-PE" sz="1200" b="0" kern="1200" dirty="0">
                          <a:solidFill>
                            <a:schemeClr val="dk1"/>
                          </a:solidFill>
                          <a:effectLst/>
                          <a:latin typeface="Arial" panose="020B0604020202020204" pitchFamily="34" charset="0"/>
                          <a:ea typeface="+mn-ea"/>
                          <a:cs typeface="Arial" panose="020B0604020202020204" pitchFamily="34" charset="0"/>
                        </a:rPr>
                        <a:t>de EsSalud: </a:t>
                      </a: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1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50% de IPRESS con riesgos identificados.</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4163802687"/>
                  </a:ext>
                </a:extLst>
              </a:tr>
              <a:tr h="189288">
                <a:tc>
                  <a:txBody>
                    <a:bodyPr/>
                    <a:lstStyle/>
                    <a:p>
                      <a:pPr>
                        <a:lnSpc>
                          <a:spcPct val="107000"/>
                        </a:lnSpc>
                        <a:spcAft>
                          <a:spcPts val="0"/>
                        </a:spcAft>
                      </a:pPr>
                      <a:endParaRPr lang="es-PE" sz="12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nSpc>
                          <a:spcPct val="107000"/>
                        </a:lnSpc>
                        <a:spcAft>
                          <a:spcPts val="0"/>
                        </a:spcAft>
                      </a:pPr>
                      <a:endParaRPr lang="es-PE" sz="11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gn="l">
                        <a:lnSpc>
                          <a:spcPct val="107000"/>
                        </a:lnSpc>
                        <a:spcAft>
                          <a:spcPts val="0"/>
                        </a:spcAft>
                      </a:pP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615128654"/>
                  </a:ext>
                </a:extLst>
              </a:tr>
              <a:tr h="189288">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0" kern="1200" dirty="0">
                          <a:solidFill>
                            <a:schemeClr val="dk1"/>
                          </a:solidFill>
                          <a:effectLst/>
                          <a:latin typeface="Arial" panose="020B0604020202020204" pitchFamily="34" charset="0"/>
                          <a:ea typeface="+mn-ea"/>
                          <a:cs typeface="Arial" panose="020B0604020202020204" pitchFamily="34" charset="0"/>
                        </a:rPr>
                        <a:t>Fortalecer las </a:t>
                      </a:r>
                      <a:r>
                        <a:rPr lang="es-PE" sz="1200" b="1" kern="1200" dirty="0">
                          <a:solidFill>
                            <a:schemeClr val="dk1"/>
                          </a:solidFill>
                          <a:effectLst/>
                          <a:latin typeface="Arial" panose="020B0604020202020204" pitchFamily="34" charset="0"/>
                          <a:ea typeface="+mn-ea"/>
                          <a:cs typeface="Arial" panose="020B0604020202020204" pitchFamily="34" charset="0"/>
                        </a:rPr>
                        <a:t>acciones de salud ambiental, seguridad y salud en el trabajo</a:t>
                      </a:r>
                      <a:r>
                        <a:rPr lang="es-PE" sz="1200" b="0" kern="1200" dirty="0">
                          <a:solidFill>
                            <a:schemeClr val="dk1"/>
                          </a:solidFill>
                          <a:effectLst/>
                          <a:latin typeface="Arial" panose="020B0604020202020204" pitchFamily="34" charset="0"/>
                          <a:ea typeface="+mn-ea"/>
                          <a:cs typeface="Arial" panose="020B0604020202020204" pitchFamily="34" charset="0"/>
                        </a:rPr>
                        <a:t>: </a:t>
                      </a: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1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dirty="0">
                          <a:solidFill>
                            <a:srgbClr val="C00000"/>
                          </a:solidFill>
                          <a:effectLst/>
                          <a:latin typeface="Arial" panose="020B0604020202020204" pitchFamily="34" charset="0"/>
                          <a:cs typeface="Arial" panose="020B0604020202020204" pitchFamily="34" charset="0"/>
                        </a:rPr>
                        <a:t>30 unidades conformadas</a:t>
                      </a: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1541227532"/>
                  </a:ext>
                </a:extLst>
              </a:tr>
              <a:tr h="189288">
                <a:tc>
                  <a:txBody>
                    <a:bodyPr/>
                    <a:lstStyle/>
                    <a:p>
                      <a:pPr>
                        <a:lnSpc>
                          <a:spcPct val="107000"/>
                        </a:lnSpc>
                        <a:spcAft>
                          <a:spcPts val="0"/>
                        </a:spcAft>
                      </a:pPr>
                      <a:endParaRPr lang="es-PE" sz="12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nSpc>
                          <a:spcPct val="107000"/>
                        </a:lnSpc>
                        <a:spcAft>
                          <a:spcPts val="0"/>
                        </a:spcAft>
                      </a:pPr>
                      <a:endParaRPr lang="es-PE" sz="1100" b="0" dirty="0">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tc>
                  <a:txBody>
                    <a:bodyPr/>
                    <a:lstStyle/>
                    <a:p>
                      <a:pPr algn="l">
                        <a:lnSpc>
                          <a:spcPct val="107000"/>
                        </a:lnSpc>
                        <a:spcAft>
                          <a:spcPts val="0"/>
                        </a:spcAft>
                      </a:pPr>
                      <a:endParaRPr lang="es-PE" sz="11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3076" marR="33076" marT="0" marB="0" anchor="ctr"/>
                </a:tc>
                <a:extLst>
                  <a:ext uri="{0D108BD9-81ED-4DB2-BD59-A6C34878D82A}">
                    <a16:rowId xmlns:a16="http://schemas.microsoft.com/office/drawing/2014/main" val="3662118480"/>
                  </a:ext>
                </a:extLst>
              </a:tr>
              <a:tr h="398923">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b="0" kern="1200" dirty="0">
                          <a:solidFill>
                            <a:schemeClr val="dk1"/>
                          </a:solidFill>
                          <a:effectLst/>
                          <a:latin typeface="Arial" panose="020B0604020202020204" pitchFamily="34" charset="0"/>
                          <a:ea typeface="+mn-ea"/>
                          <a:cs typeface="Arial" panose="020B0604020202020204" pitchFamily="34" charset="0"/>
                        </a:rPr>
                        <a:t>Realizar </a:t>
                      </a:r>
                      <a:r>
                        <a:rPr lang="es-PE" sz="1200" b="1" kern="1200" dirty="0">
                          <a:solidFill>
                            <a:schemeClr val="dk1"/>
                          </a:solidFill>
                          <a:effectLst/>
                          <a:latin typeface="Arial" panose="020B0604020202020204" pitchFamily="34" charset="0"/>
                          <a:ea typeface="+mn-ea"/>
                          <a:cs typeface="Arial" panose="020B0604020202020204" pitchFamily="34" charset="0"/>
                        </a:rPr>
                        <a:t>exámenes médicos ocupacionales </a:t>
                      </a:r>
                      <a:r>
                        <a:rPr lang="es-PE" sz="1200" b="0" kern="1200" dirty="0">
                          <a:solidFill>
                            <a:schemeClr val="dk1"/>
                          </a:solidFill>
                          <a:effectLst/>
                          <a:latin typeface="Arial" panose="020B0604020202020204" pitchFamily="34" charset="0"/>
                          <a:ea typeface="+mn-ea"/>
                          <a:cs typeface="Arial" panose="020B0604020202020204" pitchFamily="34" charset="0"/>
                        </a:rPr>
                        <a:t>y promover la salud mental de los trabajadores:</a:t>
                      </a:r>
                      <a:r>
                        <a:rPr lang="es-PE" sz="2000" b="0" kern="1200" dirty="0">
                          <a:solidFill>
                            <a:schemeClr val="dk1"/>
                          </a:solidFill>
                          <a:effectLst/>
                          <a:latin typeface="Arial" panose="020B0604020202020204" pitchFamily="34" charset="0"/>
                          <a:ea typeface="+mn-ea"/>
                          <a:cs typeface="Arial" panose="020B0604020202020204" pitchFamily="34" charset="0"/>
                        </a:rPr>
                        <a:t> </a:t>
                      </a: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800" b="0" kern="1200" dirty="0">
                        <a:solidFill>
                          <a:schemeClr val="dk1"/>
                        </a:solidFill>
                        <a:effectLst/>
                        <a:latin typeface="Arial" panose="020B0604020202020204" pitchFamily="34" charset="0"/>
                        <a:ea typeface="+mn-ea"/>
                        <a:cs typeface="Arial" panose="020B0604020202020204" pitchFamily="34" charset="0"/>
                      </a:endParaRPr>
                    </a:p>
                  </a:txBody>
                  <a:tcPr marL="33076" marR="33076" marT="0" marB="0" anchor="ctr"/>
                </a:tc>
                <a:tc>
                  <a:txBody>
                    <a:bodyPr/>
                    <a:lstStyle/>
                    <a:p>
                      <a:pPr algn="l">
                        <a:lnSpc>
                          <a:spcPct val="107000"/>
                        </a:lnSpc>
                        <a:spcAft>
                          <a:spcPts val="0"/>
                        </a:spcAft>
                      </a:pPr>
                      <a:r>
                        <a:rPr lang="es-PE" sz="1100" b="1" kern="1200" dirty="0">
                          <a:solidFill>
                            <a:srgbClr val="C00000"/>
                          </a:solidFill>
                          <a:effectLst/>
                          <a:latin typeface="Arial" panose="020B0604020202020204" pitchFamily="34" charset="0"/>
                          <a:ea typeface="+mn-ea"/>
                          <a:cs typeface="Arial" panose="020B0604020202020204" pitchFamily="34" charset="0"/>
                        </a:rPr>
                        <a:t>75,978 trabajadores.</a:t>
                      </a:r>
                    </a:p>
                  </a:txBody>
                  <a:tcPr marL="33076" marR="33076" marT="0" marB="0" anchor="ctr"/>
                </a:tc>
                <a:extLst>
                  <a:ext uri="{0D108BD9-81ED-4DB2-BD59-A6C34878D82A}">
                    <a16:rowId xmlns:a16="http://schemas.microsoft.com/office/drawing/2014/main" val="2105060392"/>
                  </a:ext>
                </a:extLst>
              </a:tr>
            </a:tbl>
          </a:graphicData>
        </a:graphic>
      </p:graphicFrame>
      <p:grpSp>
        <p:nvGrpSpPr>
          <p:cNvPr id="23" name="Grupo 22"/>
          <p:cNvGrpSpPr/>
          <p:nvPr/>
        </p:nvGrpSpPr>
        <p:grpSpPr>
          <a:xfrm>
            <a:off x="8616280" y="1305887"/>
            <a:ext cx="1310765" cy="649863"/>
            <a:chOff x="946033" y="37764"/>
            <a:chExt cx="2464482" cy="1170190"/>
          </a:xfrm>
        </p:grpSpPr>
        <p:sp>
          <p:nvSpPr>
            <p:cNvPr id="24" name="Rectángulo redondeado 23"/>
            <p:cNvSpPr/>
            <p:nvPr/>
          </p:nvSpPr>
          <p:spPr>
            <a:xfrm>
              <a:off x="946033" y="37764"/>
              <a:ext cx="2464482" cy="117019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5" name="CuadroTexto 24"/>
            <p:cNvSpPr txBox="1"/>
            <p:nvPr/>
          </p:nvSpPr>
          <p:spPr>
            <a:xfrm>
              <a:off x="1003157" y="94888"/>
              <a:ext cx="2350234" cy="10559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3243" tIns="0" rIns="93243"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000" b="1" i="0" u="none" strike="noStrike" kern="1200" cap="none" spc="0" normalizeH="0" baseline="0" noProof="0" dirty="0">
                  <a:ln>
                    <a:noFill/>
                  </a:ln>
                  <a:solidFill>
                    <a:prstClr val="white"/>
                  </a:solidFill>
                  <a:effectLst/>
                  <a:uLnTx/>
                  <a:uFillTx/>
                  <a:latin typeface="Calibri"/>
                  <a:ea typeface="Arial" panose="020B0604020202020204" pitchFamily="34" charset="0"/>
                  <a:cs typeface="+mn-cs"/>
                </a:rPr>
                <a:t>METAS</a:t>
              </a:r>
              <a:endParaRPr kumimoji="0" lang="es-ES" sz="20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20" name="Grupo 19"/>
          <p:cNvGrpSpPr/>
          <p:nvPr/>
        </p:nvGrpSpPr>
        <p:grpSpPr>
          <a:xfrm>
            <a:off x="2410819" y="1342006"/>
            <a:ext cx="5163308" cy="593271"/>
            <a:chOff x="1711976" y="-136549"/>
            <a:chExt cx="6017336" cy="4914800"/>
          </a:xfrm>
        </p:grpSpPr>
        <p:sp>
          <p:nvSpPr>
            <p:cNvPr id="21" name="Rectángulo redondeado 20"/>
            <p:cNvSpPr/>
            <p:nvPr/>
          </p:nvSpPr>
          <p:spPr>
            <a:xfrm>
              <a:off x="1711976" y="-136549"/>
              <a:ext cx="6017336" cy="49148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CuadroTexto 21"/>
            <p:cNvSpPr txBox="1"/>
            <p:nvPr/>
          </p:nvSpPr>
          <p:spPr>
            <a:xfrm>
              <a:off x="1726998" y="239920"/>
              <a:ext cx="5834476" cy="44349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9981" tIns="0" rIns="229981"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000" b="1" i="0" u="none" strike="noStrike" kern="1200" cap="none" spc="0" normalizeH="0" baseline="0" noProof="0" dirty="0">
                  <a:ln>
                    <a:noFill/>
                  </a:ln>
                  <a:solidFill>
                    <a:prstClr val="white"/>
                  </a:solidFill>
                  <a:effectLst/>
                  <a:uLnTx/>
                  <a:uFillTx/>
                  <a:latin typeface="Calibri"/>
                  <a:ea typeface="Arial" panose="020B0604020202020204" pitchFamily="34" charset="0"/>
                  <a:cs typeface="+mn-cs"/>
                </a:rPr>
                <a:t>En Promoción de la Salud y Prevención de la Enfermedad.</a:t>
              </a:r>
              <a:endParaRPr kumimoji="0" lang="es-ES" sz="2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6" name="CuadroTexto 25">
            <a:extLst>
              <a:ext uri="{FF2B5EF4-FFF2-40B4-BE49-F238E27FC236}">
                <a16:creationId xmlns:a16="http://schemas.microsoft.com/office/drawing/2014/main" id="{75C2ED93-4F82-473C-B994-F25FA35F51D5}"/>
              </a:ext>
            </a:extLst>
          </p:cNvPr>
          <p:cNvSpPr txBox="1"/>
          <p:nvPr/>
        </p:nvSpPr>
        <p:spPr>
          <a:xfrm>
            <a:off x="218254" y="6484237"/>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
        <p:nvSpPr>
          <p:cNvPr id="27" name="Rectangle 7"/>
          <p:cNvSpPr/>
          <p:nvPr/>
        </p:nvSpPr>
        <p:spPr>
          <a:xfrm>
            <a:off x="0" y="-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a:t>
            </a:r>
            <a:r>
              <a:rPr lang="es-PE" b="1" dirty="0">
                <a:solidFill>
                  <a:prstClr val="white"/>
                </a:solidFill>
                <a:ea typeface="Tahoma" pitchFamily="34" charset="0"/>
                <a:cs typeface="Arial" panose="020B0604020202020204" pitchFamily="34" charset="0"/>
              </a:rPr>
              <a:t>PLAN DE RESPUESTA INSTITUCIONAL ANTE POSIBLE TERCERA OLA</a:t>
            </a:r>
          </a:p>
          <a:p>
            <a:pPr lvl="0" algn="ctr">
              <a:spcBef>
                <a:spcPct val="0"/>
              </a:spcBef>
              <a:defRPr/>
            </a:pPr>
            <a:r>
              <a:rPr lang="es-PE" b="1" dirty="0">
                <a:solidFill>
                  <a:prstClr val="white"/>
                </a:solidFill>
                <a:ea typeface="Tahoma" pitchFamily="34" charset="0"/>
                <a:cs typeface="Arial" panose="020B0604020202020204" pitchFamily="34" charset="0"/>
              </a:rPr>
              <a:t>METAS SEGÚN COMPONENTE</a:t>
            </a:r>
          </a:p>
        </p:txBody>
      </p:sp>
      <p:pic>
        <p:nvPicPr>
          <p:cNvPr id="28" name="Google Shape;168;p25"/>
          <p:cNvPicPr preferRelativeResize="0"/>
          <p:nvPr/>
        </p:nvPicPr>
        <p:blipFill rotWithShape="1">
          <a:blip r:embed="rId10">
            <a:alphaModFix/>
          </a:blip>
          <a:srcRect/>
          <a:stretch/>
        </p:blipFill>
        <p:spPr>
          <a:xfrm>
            <a:off x="191344" y="104504"/>
            <a:ext cx="1800200" cy="487849"/>
          </a:xfrm>
          <a:prstGeom prst="rect">
            <a:avLst/>
          </a:prstGeom>
          <a:noFill/>
          <a:ln>
            <a:noFill/>
          </a:ln>
        </p:spPr>
      </p:pic>
    </p:spTree>
    <p:extLst>
      <p:ext uri="{BB962C8B-B14F-4D97-AF65-F5344CB8AC3E}">
        <p14:creationId xmlns:p14="http://schemas.microsoft.com/office/powerpoint/2010/main" val="31304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5" name="Forma libre 24"/>
          <p:cNvSpPr/>
          <p:nvPr/>
        </p:nvSpPr>
        <p:spPr>
          <a:xfrm>
            <a:off x="502222" y="1113777"/>
            <a:ext cx="10832753" cy="5195543"/>
          </a:xfrm>
          <a:custGeom>
            <a:avLst/>
            <a:gdLst>
              <a:gd name="connsiteX0" fmla="*/ 0 w 10832753"/>
              <a:gd name="connsiteY0" fmla="*/ 0 h 5418000"/>
              <a:gd name="connsiteX1" fmla="*/ 10832753 w 10832753"/>
              <a:gd name="connsiteY1" fmla="*/ 0 h 5418000"/>
              <a:gd name="connsiteX2" fmla="*/ 10832753 w 10832753"/>
              <a:gd name="connsiteY2" fmla="*/ 5418000 h 5418000"/>
              <a:gd name="connsiteX3" fmla="*/ 0 w 10832753"/>
              <a:gd name="connsiteY3" fmla="*/ 5418000 h 5418000"/>
              <a:gd name="connsiteX4" fmla="*/ 0 w 10832753"/>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2753" h="5418000">
                <a:moveTo>
                  <a:pt x="0" y="0"/>
                </a:moveTo>
                <a:lnTo>
                  <a:pt x="10832753" y="0"/>
                </a:lnTo>
                <a:lnTo>
                  <a:pt x="10832753" y="5418000"/>
                </a:lnTo>
                <a:lnTo>
                  <a:pt x="0" y="541800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40742" tIns="416560" rIns="840742" bIns="142240" numCol="1" spcCol="1270" anchor="t" anchorCtr="0">
            <a:noAutofit/>
          </a:bodyPr>
          <a:lstStyle/>
          <a:p>
            <a:pPr marL="228600" marR="0" lvl="1" indent="-228600" algn="l" defTabSz="889000" rtl="0" eaLnBrk="1" fontAlgn="auto" latinLnBrk="0" hangingPunct="1">
              <a:lnSpc>
                <a:spcPct val="90000"/>
              </a:lnSpc>
              <a:spcBef>
                <a:spcPct val="0"/>
              </a:spcBef>
              <a:spcAft>
                <a:spcPct val="15000"/>
              </a:spcAft>
              <a:buClrTx/>
              <a:buSzTx/>
              <a:buFontTx/>
              <a:buChar char="••"/>
              <a:tabLst/>
              <a:defRPr/>
            </a:pPr>
            <a:endParaRPr kumimoji="0" lang="es-PE" sz="2000" b="1" i="0" u="none" strike="noStrike" kern="1200" cap="none" spc="0" normalizeH="0" baseline="0" noProof="0" dirty="0">
              <a:ln>
                <a:noFill/>
              </a:ln>
              <a:solidFill>
                <a:srgbClr val="FF0000"/>
              </a:solidFill>
              <a:effectLst/>
              <a:uLnTx/>
              <a:uFillTx/>
              <a:latin typeface="Calibri"/>
              <a:ea typeface="+mn-ea"/>
              <a:cs typeface="+mn-cs"/>
            </a:endParaRPr>
          </a:p>
        </p:txBody>
      </p:sp>
      <p:sp>
        <p:nvSpPr>
          <p:cNvPr id="26" name="Forma libre 25"/>
          <p:cNvSpPr/>
          <p:nvPr/>
        </p:nvSpPr>
        <p:spPr>
          <a:xfrm>
            <a:off x="3106368" y="1243918"/>
            <a:ext cx="3672408" cy="590400"/>
          </a:xfrm>
          <a:custGeom>
            <a:avLst/>
            <a:gdLst>
              <a:gd name="connsiteX0" fmla="*/ 0 w 7582927"/>
              <a:gd name="connsiteY0" fmla="*/ 98402 h 590400"/>
              <a:gd name="connsiteX1" fmla="*/ 98402 w 7582927"/>
              <a:gd name="connsiteY1" fmla="*/ 0 h 590400"/>
              <a:gd name="connsiteX2" fmla="*/ 7484525 w 7582927"/>
              <a:gd name="connsiteY2" fmla="*/ 0 h 590400"/>
              <a:gd name="connsiteX3" fmla="*/ 7582927 w 7582927"/>
              <a:gd name="connsiteY3" fmla="*/ 98402 h 590400"/>
              <a:gd name="connsiteX4" fmla="*/ 7582927 w 7582927"/>
              <a:gd name="connsiteY4" fmla="*/ 491998 h 590400"/>
              <a:gd name="connsiteX5" fmla="*/ 7484525 w 7582927"/>
              <a:gd name="connsiteY5" fmla="*/ 590400 h 590400"/>
              <a:gd name="connsiteX6" fmla="*/ 98402 w 7582927"/>
              <a:gd name="connsiteY6" fmla="*/ 590400 h 590400"/>
              <a:gd name="connsiteX7" fmla="*/ 0 w 7582927"/>
              <a:gd name="connsiteY7" fmla="*/ 491998 h 590400"/>
              <a:gd name="connsiteX8" fmla="*/ 0 w 7582927"/>
              <a:gd name="connsiteY8" fmla="*/ 98402 h 59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2927" h="590400">
                <a:moveTo>
                  <a:pt x="0" y="98402"/>
                </a:moveTo>
                <a:cubicBezTo>
                  <a:pt x="0" y="44056"/>
                  <a:pt x="44056" y="0"/>
                  <a:pt x="98402" y="0"/>
                </a:cubicBezTo>
                <a:lnTo>
                  <a:pt x="7484525" y="0"/>
                </a:lnTo>
                <a:cubicBezTo>
                  <a:pt x="7538871" y="0"/>
                  <a:pt x="7582927" y="44056"/>
                  <a:pt x="7582927" y="98402"/>
                </a:cubicBezTo>
                <a:lnTo>
                  <a:pt x="7582927" y="491998"/>
                </a:lnTo>
                <a:cubicBezTo>
                  <a:pt x="7582927" y="546344"/>
                  <a:pt x="7538871" y="590400"/>
                  <a:pt x="7484525" y="590400"/>
                </a:cubicBezTo>
                <a:lnTo>
                  <a:pt x="98402" y="590400"/>
                </a:lnTo>
                <a:cubicBezTo>
                  <a:pt x="44056" y="590400"/>
                  <a:pt x="0" y="546344"/>
                  <a:pt x="0" y="491998"/>
                </a:cubicBezTo>
                <a:lnTo>
                  <a:pt x="0" y="9840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38" tIns="28821" rIns="315438" bIns="28821" numCol="1" spcCol="1270" anchor="ctr" anchorCtr="0">
            <a:noAutofit/>
          </a:bodyPr>
          <a:lstStyle/>
          <a:p>
            <a:pPr marL="0" marR="0" lvl="0" indent="0" algn="l" defTabSz="889000" rtl="0" eaLnBrk="1" fontAlgn="auto" latinLnBrk="0" hangingPunct="1">
              <a:lnSpc>
                <a:spcPct val="90000"/>
              </a:lnSpc>
              <a:spcBef>
                <a:spcPct val="0"/>
              </a:spcBef>
              <a:spcAft>
                <a:spcPct val="35000"/>
              </a:spcAft>
              <a:buClrTx/>
              <a:buSzTx/>
              <a:buFontTx/>
              <a:buNone/>
              <a:tabLst/>
              <a:defRPr/>
            </a:pPr>
            <a:r>
              <a:rPr kumimoji="0" lang="es-PE" sz="2000" b="1" i="0" u="none" strike="noStrike" kern="1200" cap="none" spc="0" normalizeH="0" baseline="0" noProof="0" dirty="0">
                <a:ln>
                  <a:noFill/>
                </a:ln>
                <a:solidFill>
                  <a:prstClr val="white"/>
                </a:solidFill>
                <a:effectLst/>
                <a:uLnTx/>
                <a:uFillTx/>
                <a:latin typeface="Calibri"/>
                <a:ea typeface="+mn-ea"/>
                <a:cs typeface="+mn-cs"/>
              </a:rPr>
              <a:t>En Vigilancia Epidemiológica</a:t>
            </a:r>
          </a:p>
        </p:txBody>
      </p:sp>
      <p:graphicFrame>
        <p:nvGraphicFramePr>
          <p:cNvPr id="14" name="Tabla 13"/>
          <p:cNvGraphicFramePr>
            <a:graphicFrameLocks noGrp="1"/>
          </p:cNvGraphicFramePr>
          <p:nvPr>
            <p:extLst>
              <p:ext uri="{D42A27DB-BD31-4B8C-83A1-F6EECF244321}">
                <p14:modId xmlns:p14="http://schemas.microsoft.com/office/powerpoint/2010/main" val="1512459440"/>
              </p:ext>
            </p:extLst>
          </p:nvPr>
        </p:nvGraphicFramePr>
        <p:xfrm>
          <a:off x="793018" y="1956036"/>
          <a:ext cx="10251160" cy="4137259"/>
        </p:xfrm>
        <a:graphic>
          <a:graphicData uri="http://schemas.openxmlformats.org/drawingml/2006/table">
            <a:tbl>
              <a:tblPr firstRow="1" firstCol="1" bandRow="1">
                <a:tableStyleId>{8A107856-5554-42FB-B03E-39F5DBC370BA}</a:tableStyleId>
              </a:tblPr>
              <a:tblGrid>
                <a:gridCol w="7150134">
                  <a:extLst>
                    <a:ext uri="{9D8B030D-6E8A-4147-A177-3AD203B41FA5}">
                      <a16:colId xmlns:a16="http://schemas.microsoft.com/office/drawing/2014/main" val="3598461741"/>
                    </a:ext>
                  </a:extLst>
                </a:gridCol>
                <a:gridCol w="522838">
                  <a:extLst>
                    <a:ext uri="{9D8B030D-6E8A-4147-A177-3AD203B41FA5}">
                      <a16:colId xmlns:a16="http://schemas.microsoft.com/office/drawing/2014/main" val="4019726624"/>
                    </a:ext>
                  </a:extLst>
                </a:gridCol>
                <a:gridCol w="2578188">
                  <a:extLst>
                    <a:ext uri="{9D8B030D-6E8A-4147-A177-3AD203B41FA5}">
                      <a16:colId xmlns:a16="http://schemas.microsoft.com/office/drawing/2014/main" val="539698988"/>
                    </a:ext>
                  </a:extLst>
                </a:gridCol>
              </a:tblGrid>
              <a:tr h="71750">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3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3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endParaRPr lang="es-PE" sz="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8400024"/>
                  </a:ext>
                </a:extLst>
              </a:tr>
              <a:tr h="576433">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600" b="0" u="none" kern="1200" dirty="0">
                          <a:solidFill>
                            <a:schemeClr val="dk1"/>
                          </a:solidFill>
                          <a:effectLst/>
                          <a:latin typeface="+mn-lt"/>
                          <a:ea typeface="+mn-ea"/>
                          <a:cs typeface="+mn-cs"/>
                        </a:rPr>
                        <a:t>Búsqueda activa de casos y contactos, a través del </a:t>
                      </a:r>
                      <a:r>
                        <a:rPr lang="es-PE" sz="1600" b="1" u="none" kern="1200" dirty="0">
                          <a:solidFill>
                            <a:schemeClr val="dk1"/>
                          </a:solidFill>
                          <a:effectLst/>
                          <a:latin typeface="+mn-lt"/>
                          <a:ea typeface="+mn-ea"/>
                          <a:cs typeface="+mn-cs"/>
                        </a:rPr>
                        <a:t>telemonitoreo y teleseguimiento COVID 19: </a:t>
                      </a:r>
                      <a:endParaRPr lang="es-PE" sz="16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6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PE" sz="1600" b="1" dirty="0">
                          <a:solidFill>
                            <a:schemeClr val="accent3">
                              <a:lumMod val="50000"/>
                            </a:schemeClr>
                          </a:solidFill>
                          <a:effectLst/>
                        </a:rPr>
                        <a:t>112,640 casos.</a:t>
                      </a: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6147150"/>
                  </a:ext>
                </a:extLst>
              </a:tr>
              <a:tr h="151728">
                <a:tc>
                  <a:txBody>
                    <a:bodyPr/>
                    <a:lstStyle/>
                    <a:p>
                      <a:pPr algn="just">
                        <a:lnSpc>
                          <a:spcPct val="107000"/>
                        </a:lnSpc>
                        <a:spcAft>
                          <a:spcPts val="0"/>
                        </a:spcAft>
                      </a:pPr>
                      <a:r>
                        <a:rPr lang="es-PE" sz="800" dirty="0">
                          <a:effectLst/>
                        </a:rPr>
                        <a:t> </a:t>
                      </a: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endParaRPr lang="es-PE"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7000"/>
                        </a:lnSpc>
                        <a:spcAft>
                          <a:spcPts val="0"/>
                        </a:spcAft>
                      </a:pPr>
                      <a:r>
                        <a:rPr lang="es-PE" sz="800" b="1" dirty="0">
                          <a:solidFill>
                            <a:schemeClr val="accent3">
                              <a:lumMod val="50000"/>
                            </a:schemeClr>
                          </a:solidFill>
                          <a:effectLst/>
                        </a:rPr>
                        <a:t> </a:t>
                      </a:r>
                      <a:endParaRPr lang="es-PE" sz="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969121349"/>
                  </a:ext>
                </a:extLst>
              </a:tr>
              <a:tr h="576433">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600" b="0" kern="1200" dirty="0">
                          <a:solidFill>
                            <a:schemeClr val="dk1"/>
                          </a:solidFill>
                          <a:effectLst/>
                          <a:latin typeface="+mn-lt"/>
                          <a:ea typeface="+mn-ea"/>
                          <a:cs typeface="+mn-cs"/>
                        </a:rPr>
                        <a:t>Optimización de </a:t>
                      </a:r>
                      <a:r>
                        <a:rPr lang="es-PE" sz="1600" b="1" kern="1200" dirty="0">
                          <a:solidFill>
                            <a:schemeClr val="dk1"/>
                          </a:solidFill>
                          <a:effectLst/>
                          <a:latin typeface="+mn-lt"/>
                          <a:ea typeface="+mn-ea"/>
                          <a:cs typeface="+mn-cs"/>
                        </a:rPr>
                        <a:t>competencias en el uso de herramientas para la gestión </a:t>
                      </a:r>
                      <a:r>
                        <a:rPr lang="es-PE" sz="1600" b="0" kern="1200" dirty="0">
                          <a:solidFill>
                            <a:schemeClr val="dk1"/>
                          </a:solidFill>
                          <a:effectLst/>
                          <a:latin typeface="+mn-lt"/>
                          <a:ea typeface="+mn-ea"/>
                          <a:cs typeface="+mn-cs"/>
                        </a:rPr>
                        <a:t>de la información sanitaria </a:t>
                      </a: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6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7000"/>
                        </a:lnSpc>
                        <a:spcAft>
                          <a:spcPts val="0"/>
                        </a:spcAft>
                      </a:pPr>
                      <a:r>
                        <a:rPr lang="es-PE" sz="1600" b="1" dirty="0">
                          <a:solidFill>
                            <a:schemeClr val="accent3">
                              <a:lumMod val="50000"/>
                            </a:schemeClr>
                          </a:solidFill>
                          <a:effectLst/>
                        </a:rPr>
                        <a:t>60  personas capacitadas.</a:t>
                      </a: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1274116"/>
                  </a:ext>
                </a:extLst>
              </a:tr>
              <a:tr h="151728">
                <a:tc>
                  <a:txBody>
                    <a:bodyPr/>
                    <a:lstStyle/>
                    <a:p>
                      <a:pPr algn="just">
                        <a:lnSpc>
                          <a:spcPct val="107000"/>
                        </a:lnSpc>
                        <a:spcAft>
                          <a:spcPts val="0"/>
                        </a:spcAft>
                      </a:pPr>
                      <a:r>
                        <a:rPr lang="es-PE" sz="800" dirty="0">
                          <a:effectLst/>
                        </a:rPr>
                        <a:t> </a:t>
                      </a:r>
                      <a:endParaRPr lang="es-PE"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endParaRPr lang="es-PE"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7000"/>
                        </a:lnSpc>
                        <a:spcAft>
                          <a:spcPts val="0"/>
                        </a:spcAft>
                      </a:pPr>
                      <a:r>
                        <a:rPr lang="es-PE" sz="800" b="1" dirty="0">
                          <a:solidFill>
                            <a:schemeClr val="accent3">
                              <a:lumMod val="50000"/>
                            </a:schemeClr>
                          </a:solidFill>
                          <a:effectLst/>
                        </a:rPr>
                        <a:t> </a:t>
                      </a:r>
                      <a:endParaRPr lang="es-PE" sz="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628407744"/>
                  </a:ext>
                </a:extLst>
              </a:tr>
              <a:tr h="576433">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600" b="0" u="none" kern="1200" dirty="0">
                          <a:solidFill>
                            <a:schemeClr val="dk1"/>
                          </a:solidFill>
                          <a:effectLst/>
                          <a:latin typeface="+mn-lt"/>
                          <a:ea typeface="+mn-ea"/>
                          <a:cs typeface="+mn-cs"/>
                        </a:rPr>
                        <a:t>Realizar la investigación de caso mediante la aplicación de </a:t>
                      </a:r>
                      <a:r>
                        <a:rPr lang="es-PE" sz="1600" b="1" u="none" kern="1200" dirty="0">
                          <a:solidFill>
                            <a:schemeClr val="dk1"/>
                          </a:solidFill>
                          <a:effectLst/>
                          <a:latin typeface="+mn-lt"/>
                          <a:ea typeface="+mn-ea"/>
                          <a:cs typeface="+mn-cs"/>
                        </a:rPr>
                        <a:t>pruebas diagnósticas de COVID-19 </a:t>
                      </a:r>
                      <a:r>
                        <a:rPr lang="es-PE" sz="1600" b="0" u="none" kern="1200" dirty="0">
                          <a:solidFill>
                            <a:schemeClr val="dk1"/>
                          </a:solidFill>
                          <a:effectLst/>
                          <a:latin typeface="+mn-lt"/>
                          <a:ea typeface="+mn-ea"/>
                          <a:cs typeface="+mn-cs"/>
                        </a:rPr>
                        <a:t>a través de la </a:t>
                      </a:r>
                      <a:r>
                        <a:rPr lang="es-PE" sz="1600" b="1" u="none" kern="1200" dirty="0">
                          <a:solidFill>
                            <a:schemeClr val="dk1"/>
                          </a:solidFill>
                          <a:effectLst/>
                          <a:latin typeface="+mn-lt"/>
                          <a:ea typeface="+mn-ea"/>
                          <a:cs typeface="+mn-cs"/>
                        </a:rPr>
                        <a:t>Red de Laboratorios de EsSalud: </a:t>
                      </a: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6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s-PE" sz="1600" b="1" dirty="0">
                          <a:solidFill>
                            <a:schemeClr val="accent3">
                              <a:lumMod val="50000"/>
                            </a:schemeClr>
                          </a:solidFill>
                        </a:rPr>
                        <a:t>9 laboratorios.</a:t>
                      </a: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5112353"/>
                  </a:ext>
                </a:extLst>
              </a:tr>
              <a:tr h="151728">
                <a:tc>
                  <a:txBody>
                    <a:bodyPr/>
                    <a:lstStyle/>
                    <a:p>
                      <a:pPr algn="just">
                        <a:lnSpc>
                          <a:spcPct val="107000"/>
                        </a:lnSpc>
                        <a:spcAft>
                          <a:spcPts val="0"/>
                        </a:spcAft>
                      </a:pPr>
                      <a:r>
                        <a:rPr lang="es-PE" sz="800" dirty="0">
                          <a:effectLst/>
                        </a:rPr>
                        <a:t> </a:t>
                      </a:r>
                      <a:endParaRPr lang="es-PE"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endParaRPr lang="es-PE"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7000"/>
                        </a:lnSpc>
                        <a:spcAft>
                          <a:spcPts val="0"/>
                        </a:spcAft>
                      </a:pPr>
                      <a:r>
                        <a:rPr lang="es-PE" sz="800" b="1" dirty="0">
                          <a:solidFill>
                            <a:schemeClr val="accent3">
                              <a:lumMod val="50000"/>
                            </a:schemeClr>
                          </a:solidFill>
                          <a:effectLst/>
                        </a:rPr>
                        <a:t> </a:t>
                      </a:r>
                      <a:endParaRPr lang="es-PE" sz="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607947357"/>
                  </a:ext>
                </a:extLst>
              </a:tr>
              <a:tr h="864649">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600" b="1" kern="1200" dirty="0">
                          <a:solidFill>
                            <a:schemeClr val="dk1"/>
                          </a:solidFill>
                          <a:effectLst/>
                          <a:latin typeface="+mn-lt"/>
                          <a:ea typeface="+mn-ea"/>
                          <a:cs typeface="+mn-cs"/>
                        </a:rPr>
                        <a:t>Monitorear la Notificación de las Redes Asistenciales y/o Prestacionales </a:t>
                      </a:r>
                      <a:r>
                        <a:rPr lang="es-PE" sz="1600" b="0" kern="1200" dirty="0">
                          <a:solidFill>
                            <a:schemeClr val="dk1"/>
                          </a:solidFill>
                          <a:effectLst/>
                          <a:latin typeface="+mn-lt"/>
                          <a:ea typeface="+mn-ea"/>
                          <a:cs typeface="+mn-cs"/>
                        </a:rPr>
                        <a:t>de forma diaria del comportamiento de casos (sospechosos, probables, confirmados) Hospitalizados y Defunciones, a través del aplicativo COVID-19: </a:t>
                      </a: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6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lvl="0"/>
                      <a:r>
                        <a:rPr lang="es-PE" sz="1600" b="1" dirty="0">
                          <a:solidFill>
                            <a:schemeClr val="accent3">
                              <a:lumMod val="50000"/>
                            </a:schemeClr>
                          </a:solidFill>
                        </a:rPr>
                        <a:t>16 informes técnicos</a:t>
                      </a:r>
                      <a:endParaRPr lang="es-ES" sz="1600" dirty="0">
                        <a:solidFill>
                          <a:schemeClr val="accent3">
                            <a:lumMod val="50000"/>
                          </a:schemeClr>
                        </a:solidFill>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6116127"/>
                  </a:ext>
                </a:extLst>
              </a:tr>
              <a:tr h="151728">
                <a:tc>
                  <a:txBody>
                    <a:bodyPr/>
                    <a:lstStyle/>
                    <a:p>
                      <a:pPr algn="just">
                        <a:lnSpc>
                          <a:spcPct val="107000"/>
                        </a:lnSpc>
                        <a:spcAft>
                          <a:spcPts val="0"/>
                        </a:spcAft>
                      </a:pPr>
                      <a:r>
                        <a:rPr lang="es-PE" sz="800" dirty="0">
                          <a:effectLst/>
                        </a:rPr>
                        <a:t> </a:t>
                      </a:r>
                      <a:endParaRPr lang="es-PE"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nSpc>
                          <a:spcPct val="107000"/>
                        </a:lnSpc>
                        <a:spcAft>
                          <a:spcPts val="0"/>
                        </a:spcAft>
                      </a:pPr>
                      <a:endParaRPr lang="es-PE" sz="800" b="0" dirty="0">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a:lnSpc>
                          <a:spcPct val="107000"/>
                        </a:lnSpc>
                        <a:spcAft>
                          <a:spcPts val="0"/>
                        </a:spcAft>
                      </a:pPr>
                      <a:r>
                        <a:rPr lang="es-PE" sz="800" b="1" dirty="0">
                          <a:solidFill>
                            <a:schemeClr val="accent3">
                              <a:lumMod val="50000"/>
                            </a:schemeClr>
                          </a:solidFill>
                          <a:effectLst/>
                        </a:rPr>
                        <a:t> </a:t>
                      </a:r>
                      <a:endParaRPr lang="es-PE" sz="8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717067575"/>
                  </a:ext>
                </a:extLst>
              </a:tr>
              <a:tr h="864649">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600" b="1" u="none" kern="1200" dirty="0">
                          <a:solidFill>
                            <a:schemeClr val="dk1"/>
                          </a:solidFill>
                          <a:effectLst/>
                          <a:latin typeface="+mn-lt"/>
                          <a:ea typeface="+mn-ea"/>
                          <a:cs typeface="+mn-cs"/>
                        </a:rPr>
                        <a:t>Evaluar </a:t>
                      </a:r>
                      <a:r>
                        <a:rPr lang="es-PE" sz="1600" b="0" u="none" kern="1200" dirty="0">
                          <a:solidFill>
                            <a:schemeClr val="dk1"/>
                          </a:solidFill>
                          <a:effectLst/>
                          <a:latin typeface="+mn-lt"/>
                          <a:ea typeface="+mn-ea"/>
                          <a:cs typeface="+mn-cs"/>
                        </a:rPr>
                        <a:t>mensualmente el </a:t>
                      </a:r>
                      <a:r>
                        <a:rPr lang="es-PE" sz="1600" b="1" u="none" kern="1200" dirty="0">
                          <a:solidFill>
                            <a:schemeClr val="dk1"/>
                          </a:solidFill>
                          <a:effectLst/>
                          <a:latin typeface="+mn-lt"/>
                          <a:ea typeface="+mn-ea"/>
                          <a:cs typeface="+mn-cs"/>
                        </a:rPr>
                        <a:t>cumplimiento de la vigilancia epidemiológica COVID-19 </a:t>
                      </a:r>
                      <a:r>
                        <a:rPr lang="es-PE" sz="1600" b="0" u="none" kern="1200" dirty="0">
                          <a:solidFill>
                            <a:schemeClr val="dk1"/>
                          </a:solidFill>
                          <a:effectLst/>
                          <a:latin typeface="+mn-lt"/>
                          <a:ea typeface="+mn-ea"/>
                          <a:cs typeface="+mn-cs"/>
                        </a:rPr>
                        <a:t>(Instrumento de Evaluación del cumplimiento de la Vigilancia Epidemiológica de COVID-19 en las Redes Asistenciales y Prestacionales – EsSalud): 4 evaluaciones</a:t>
                      </a:r>
                      <a:r>
                        <a:rPr lang="es-PE" sz="1600" b="1" u="none" kern="1200" dirty="0">
                          <a:solidFill>
                            <a:schemeClr val="dk1"/>
                          </a:solidFill>
                          <a:effectLst/>
                          <a:latin typeface="+mn-lt"/>
                          <a:ea typeface="+mn-ea"/>
                          <a:cs typeface="+mn-cs"/>
                        </a:rPr>
                        <a:t>.</a:t>
                      </a: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600" b="0" kern="1200" dirty="0">
                        <a:solidFill>
                          <a:schemeClr val="dk1"/>
                        </a:solidFill>
                        <a:effectLst/>
                        <a:latin typeface="+mn-lt"/>
                        <a:ea typeface="+mn-ea"/>
                        <a:cs typeface="+mn-cs"/>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PE" sz="1600" b="1" dirty="0">
                          <a:solidFill>
                            <a:schemeClr val="accent3">
                              <a:lumMod val="50000"/>
                            </a:schemeClr>
                          </a:solidFill>
                        </a:rPr>
                        <a:t>4 evaluaciones</a:t>
                      </a:r>
                      <a:endParaRPr lang="es-PE" sz="16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7563583"/>
                  </a:ext>
                </a:extLst>
              </a:tr>
            </a:tbl>
          </a:graphicData>
        </a:graphic>
      </p:graphicFrame>
      <p:grpSp>
        <p:nvGrpSpPr>
          <p:cNvPr id="27" name="Grupo 26"/>
          <p:cNvGrpSpPr/>
          <p:nvPr/>
        </p:nvGrpSpPr>
        <p:grpSpPr>
          <a:xfrm>
            <a:off x="8688288" y="1243918"/>
            <a:ext cx="1707624" cy="649863"/>
            <a:chOff x="946033" y="37764"/>
            <a:chExt cx="2464482" cy="1170190"/>
          </a:xfrm>
        </p:grpSpPr>
        <p:sp>
          <p:nvSpPr>
            <p:cNvPr id="28" name="Rectángulo redondeado 27"/>
            <p:cNvSpPr/>
            <p:nvPr/>
          </p:nvSpPr>
          <p:spPr>
            <a:xfrm>
              <a:off x="946033" y="37764"/>
              <a:ext cx="2464482" cy="117019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9" name="CuadroTexto 28"/>
            <p:cNvSpPr txBox="1"/>
            <p:nvPr/>
          </p:nvSpPr>
          <p:spPr>
            <a:xfrm>
              <a:off x="1003157" y="94888"/>
              <a:ext cx="2350234" cy="1055942"/>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15438" tIns="28821" rIns="315438" bIns="28821" numCol="1" spcCol="1270" anchor="ctr" anchorCtr="0">
              <a:noAutofit/>
            </a:bodyPr>
            <a:lstStyle>
              <a:defPPr>
                <a:defRPr lang="es-ES"/>
              </a:defPPr>
              <a:lvl1pPr lvl="0" defTabSz="889000">
                <a:lnSpc>
                  <a:spcPct val="90000"/>
                </a:lnSpc>
                <a:spcBef>
                  <a:spcPct val="0"/>
                </a:spcBef>
                <a:spcAft>
                  <a:spcPct val="35000"/>
                </a:spcAft>
                <a:defRPr sz="2000" b="1"/>
              </a:lvl1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000" b="1" i="0" u="none" strike="noStrike" kern="1200" cap="none" spc="0" normalizeH="0" baseline="0" noProof="0" dirty="0">
                  <a:ln>
                    <a:noFill/>
                  </a:ln>
                  <a:solidFill>
                    <a:prstClr val="white"/>
                  </a:solidFill>
                  <a:effectLst/>
                  <a:uLnTx/>
                  <a:uFillTx/>
                  <a:latin typeface="Calibri"/>
                  <a:ea typeface="+mn-ea"/>
                  <a:cs typeface="+mn-cs"/>
                </a:rPr>
                <a:t>METAS</a:t>
              </a:r>
              <a:endParaRPr kumimoji="0" lang="es-ES" sz="20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 name="Grupo 6"/>
          <p:cNvGrpSpPr/>
          <p:nvPr/>
        </p:nvGrpSpPr>
        <p:grpSpPr>
          <a:xfrm>
            <a:off x="740044" y="684240"/>
            <a:ext cx="2066743" cy="1257227"/>
            <a:chOff x="576490" y="27903"/>
            <a:chExt cx="2066743" cy="1257227"/>
          </a:xfrm>
          <a:solidFill>
            <a:schemeClr val="bg1"/>
          </a:solidFill>
        </p:grpSpPr>
        <p:pic>
          <p:nvPicPr>
            <p:cNvPr id="12" name="Imagen 11"/>
            <p:cNvPicPr>
              <a:picLocks noChangeAspect="1"/>
            </p:cNvPicPr>
            <p:nvPr/>
          </p:nvPicPr>
          <p:blipFill>
            <a:blip r:embed="rId3">
              <a:duotone>
                <a:schemeClr val="accent3">
                  <a:shade val="45000"/>
                  <a:satMod val="135000"/>
                </a:schemeClr>
                <a:prstClr val="white"/>
              </a:duotone>
            </a:blip>
            <a:stretch>
              <a:fillRect/>
            </a:stretch>
          </p:blipFill>
          <p:spPr>
            <a:xfrm>
              <a:off x="576490" y="27903"/>
              <a:ext cx="1145991" cy="1257227"/>
            </a:xfrm>
            <a:prstGeom prst="rect">
              <a:avLst/>
            </a:prstGeom>
            <a:grpFill/>
          </p:spPr>
        </p:pic>
        <p:pic>
          <p:nvPicPr>
            <p:cNvPr id="13" name="Imagen 1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1850160" y="346332"/>
              <a:ext cx="793073" cy="793073"/>
            </a:xfrm>
            <a:prstGeom prst="rect">
              <a:avLst/>
            </a:prstGeom>
            <a:grpFill/>
          </p:spPr>
        </p:pic>
      </p:grpSp>
      <p:sp>
        <p:nvSpPr>
          <p:cNvPr id="16" name="CuadroTexto 15">
            <a:extLst>
              <a:ext uri="{FF2B5EF4-FFF2-40B4-BE49-F238E27FC236}">
                <a16:creationId xmlns:a16="http://schemas.microsoft.com/office/drawing/2014/main" id="{7BDD1730-A4A6-4B36-BA2C-CCAC84F20B6E}"/>
              </a:ext>
            </a:extLst>
          </p:cNvPr>
          <p:cNvSpPr txBox="1"/>
          <p:nvPr/>
        </p:nvSpPr>
        <p:spPr>
          <a:xfrm>
            <a:off x="885785" y="6571477"/>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
        <p:nvSpPr>
          <p:cNvPr id="17" name="Rectangle 7"/>
          <p:cNvSpPr/>
          <p:nvPr/>
        </p:nvSpPr>
        <p:spPr>
          <a:xfrm>
            <a:off x="0" y="-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a:t>
            </a:r>
            <a:r>
              <a:rPr lang="es-PE" b="1" dirty="0">
                <a:solidFill>
                  <a:prstClr val="white"/>
                </a:solidFill>
                <a:ea typeface="Tahoma" pitchFamily="34" charset="0"/>
                <a:cs typeface="Arial" panose="020B0604020202020204" pitchFamily="34" charset="0"/>
              </a:rPr>
              <a:t>PLAN DE RESPUESTA INSTITUCIONAL ANTE POSIBLE TERCERA OLA</a:t>
            </a:r>
          </a:p>
          <a:p>
            <a:pPr lvl="0" algn="ctr">
              <a:spcBef>
                <a:spcPct val="0"/>
              </a:spcBef>
              <a:defRPr/>
            </a:pPr>
            <a:r>
              <a:rPr lang="es-PE" b="1" dirty="0">
                <a:solidFill>
                  <a:prstClr val="white"/>
                </a:solidFill>
                <a:ea typeface="Tahoma" pitchFamily="34" charset="0"/>
                <a:cs typeface="Arial" panose="020B0604020202020204" pitchFamily="34" charset="0"/>
              </a:rPr>
              <a:t>METAS SEGÚN COMPONENTE</a:t>
            </a:r>
          </a:p>
        </p:txBody>
      </p:sp>
      <p:pic>
        <p:nvPicPr>
          <p:cNvPr id="18" name="Google Shape;168;p25"/>
          <p:cNvPicPr preferRelativeResize="0"/>
          <p:nvPr/>
        </p:nvPicPr>
        <p:blipFill rotWithShape="1">
          <a:blip r:embed="rId6">
            <a:alphaModFix/>
          </a:blip>
          <a:srcRect/>
          <a:stretch/>
        </p:blipFill>
        <p:spPr>
          <a:xfrm>
            <a:off x="191344" y="68374"/>
            <a:ext cx="1694691" cy="487849"/>
          </a:xfrm>
          <a:prstGeom prst="rect">
            <a:avLst/>
          </a:prstGeom>
          <a:noFill/>
          <a:ln>
            <a:noFill/>
          </a:ln>
        </p:spPr>
      </p:pic>
    </p:spTree>
    <p:extLst>
      <p:ext uri="{BB962C8B-B14F-4D97-AF65-F5344CB8AC3E}">
        <p14:creationId xmlns:p14="http://schemas.microsoft.com/office/powerpoint/2010/main" val="3149780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Forma libre 18"/>
          <p:cNvSpPr/>
          <p:nvPr/>
        </p:nvSpPr>
        <p:spPr>
          <a:xfrm>
            <a:off x="407368" y="1054050"/>
            <a:ext cx="11130202" cy="5327278"/>
          </a:xfrm>
          <a:custGeom>
            <a:avLst/>
            <a:gdLst>
              <a:gd name="connsiteX0" fmla="*/ 0 w 11224344"/>
              <a:gd name="connsiteY0" fmla="*/ 0 h 5232990"/>
              <a:gd name="connsiteX1" fmla="*/ 11224344 w 11224344"/>
              <a:gd name="connsiteY1" fmla="*/ 0 h 5232990"/>
              <a:gd name="connsiteX2" fmla="*/ 11224344 w 11224344"/>
              <a:gd name="connsiteY2" fmla="*/ 5232990 h 5232990"/>
              <a:gd name="connsiteX3" fmla="*/ 0 w 11224344"/>
              <a:gd name="connsiteY3" fmla="*/ 5232990 h 5232990"/>
              <a:gd name="connsiteX4" fmla="*/ 0 w 11224344"/>
              <a:gd name="connsiteY4" fmla="*/ 0 h 523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344" h="5232990">
                <a:moveTo>
                  <a:pt x="0" y="0"/>
                </a:moveTo>
                <a:lnTo>
                  <a:pt x="11224344" y="0"/>
                </a:lnTo>
                <a:lnTo>
                  <a:pt x="11224344" y="5232990"/>
                </a:lnTo>
                <a:lnTo>
                  <a:pt x="0" y="5232990"/>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1134" tIns="164958" rIns="871134" bIns="128016" numCol="1" spcCol="1270" anchor="t" anchorCtr="0">
            <a:noAutofit/>
          </a:bodyPr>
          <a:lstStyle/>
          <a:p>
            <a:pPr marL="266700" marR="0" lvl="1" indent="-95250" algn="just" defTabSz="800100" rtl="0" eaLnBrk="1" fontAlgn="auto" latinLnBrk="0" hangingPunct="1">
              <a:lnSpc>
                <a:spcPct val="90000"/>
              </a:lnSpc>
              <a:spcBef>
                <a:spcPct val="0"/>
              </a:spcBef>
              <a:spcAft>
                <a:spcPct val="15000"/>
              </a:spcAft>
              <a:buClrTx/>
              <a:buSzTx/>
              <a:buFontTx/>
              <a:buChar char="••"/>
              <a:tabLst/>
              <a:defRPr/>
            </a:pPr>
            <a:endParaRPr kumimoji="0" lang="es-ES" sz="500" b="1" i="0" u="none" strike="noStrike" kern="1200" cap="none" spc="0" normalizeH="0" baseline="0" noProof="0" dirty="0">
              <a:ln>
                <a:noFill/>
              </a:ln>
              <a:solidFill>
                <a:srgbClr val="FF0000"/>
              </a:solidFill>
              <a:effectLst/>
              <a:uLnTx/>
              <a:uFillTx/>
              <a:latin typeface="Calibri"/>
              <a:ea typeface="+mn-ea"/>
              <a:cs typeface="+mn-cs"/>
            </a:endParaRPr>
          </a:p>
          <a:p>
            <a:pPr marL="266700" marR="0" lvl="1" indent="-95250" algn="just" defTabSz="800100" rtl="0" eaLnBrk="1" fontAlgn="auto" latinLnBrk="0" hangingPunct="1">
              <a:lnSpc>
                <a:spcPct val="90000"/>
              </a:lnSpc>
              <a:spcBef>
                <a:spcPct val="0"/>
              </a:spcBef>
              <a:spcAft>
                <a:spcPct val="15000"/>
              </a:spcAft>
              <a:buClrTx/>
              <a:buSzTx/>
              <a:buFontTx/>
              <a:buChar char="••"/>
              <a:tabLst/>
              <a:defRPr/>
            </a:pPr>
            <a:endParaRPr kumimoji="0" lang="es-ES" sz="5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20" name="Forma libre 19"/>
          <p:cNvSpPr/>
          <p:nvPr/>
        </p:nvSpPr>
        <p:spPr>
          <a:xfrm>
            <a:off x="2833500" y="1252857"/>
            <a:ext cx="5032610" cy="552797"/>
          </a:xfrm>
          <a:custGeom>
            <a:avLst/>
            <a:gdLst>
              <a:gd name="connsiteX0" fmla="*/ 0 w 7849367"/>
              <a:gd name="connsiteY0" fmla="*/ 71868 h 431199"/>
              <a:gd name="connsiteX1" fmla="*/ 71868 w 7849367"/>
              <a:gd name="connsiteY1" fmla="*/ 0 h 431199"/>
              <a:gd name="connsiteX2" fmla="*/ 7777499 w 7849367"/>
              <a:gd name="connsiteY2" fmla="*/ 0 h 431199"/>
              <a:gd name="connsiteX3" fmla="*/ 7849367 w 7849367"/>
              <a:gd name="connsiteY3" fmla="*/ 71868 h 431199"/>
              <a:gd name="connsiteX4" fmla="*/ 7849367 w 7849367"/>
              <a:gd name="connsiteY4" fmla="*/ 359331 h 431199"/>
              <a:gd name="connsiteX5" fmla="*/ 7777499 w 7849367"/>
              <a:gd name="connsiteY5" fmla="*/ 431199 h 431199"/>
              <a:gd name="connsiteX6" fmla="*/ 71868 w 7849367"/>
              <a:gd name="connsiteY6" fmla="*/ 431199 h 431199"/>
              <a:gd name="connsiteX7" fmla="*/ 0 w 7849367"/>
              <a:gd name="connsiteY7" fmla="*/ 359331 h 431199"/>
              <a:gd name="connsiteX8" fmla="*/ 0 w 7849367"/>
              <a:gd name="connsiteY8" fmla="*/ 71868 h 43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9367" h="431199">
                <a:moveTo>
                  <a:pt x="0" y="71868"/>
                </a:moveTo>
                <a:cubicBezTo>
                  <a:pt x="0" y="32176"/>
                  <a:pt x="32176" y="0"/>
                  <a:pt x="71868" y="0"/>
                </a:cubicBezTo>
                <a:lnTo>
                  <a:pt x="7777499" y="0"/>
                </a:lnTo>
                <a:cubicBezTo>
                  <a:pt x="7817191" y="0"/>
                  <a:pt x="7849367" y="32176"/>
                  <a:pt x="7849367" y="71868"/>
                </a:cubicBezTo>
                <a:lnTo>
                  <a:pt x="7849367" y="359331"/>
                </a:lnTo>
                <a:cubicBezTo>
                  <a:pt x="7849367" y="399023"/>
                  <a:pt x="7817191" y="431199"/>
                  <a:pt x="7777499" y="431199"/>
                </a:cubicBezTo>
                <a:lnTo>
                  <a:pt x="71868" y="431199"/>
                </a:lnTo>
                <a:cubicBezTo>
                  <a:pt x="32176" y="431199"/>
                  <a:pt x="0" y="399023"/>
                  <a:pt x="0" y="359331"/>
                </a:cubicBezTo>
                <a:lnTo>
                  <a:pt x="0" y="7186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8026" tIns="21049" rIns="318026" bIns="2104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400" b="0" i="0" u="none" strike="noStrike" kern="1200" cap="none" spc="0" normalizeH="0" baseline="0" noProof="0" dirty="0">
                <a:ln>
                  <a:noFill/>
                </a:ln>
                <a:solidFill>
                  <a:prstClr val="white"/>
                </a:solidFill>
                <a:effectLst/>
                <a:uLnTx/>
                <a:uFillTx/>
                <a:latin typeface="Calibri"/>
                <a:ea typeface="+mn-ea"/>
                <a:cs typeface="+mn-cs"/>
              </a:rPr>
              <a:t>En Organización de los Servicios</a:t>
            </a:r>
          </a:p>
        </p:txBody>
      </p:sp>
      <p:sp>
        <p:nvSpPr>
          <p:cNvPr id="10" name="Rectángulo 9">
            <a:extLst>
              <a:ext uri="{FF2B5EF4-FFF2-40B4-BE49-F238E27FC236}">
                <a16:creationId xmlns:a16="http://schemas.microsoft.com/office/drawing/2014/main" id="{878B0528-9F28-45A1-B4D7-2ED205021C4E}"/>
              </a:ext>
            </a:extLst>
          </p:cNvPr>
          <p:cNvSpPr/>
          <p:nvPr/>
        </p:nvSpPr>
        <p:spPr>
          <a:xfrm rot="16200000" flipH="1">
            <a:off x="1847673" y="-1224281"/>
            <a:ext cx="70914" cy="2519476"/>
          </a:xfrm>
          <a:prstGeom prst="rect">
            <a:avLst/>
          </a:prstGeom>
          <a:solidFill>
            <a:srgbClr val="00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 name="Grupo 11"/>
          <p:cNvGrpSpPr/>
          <p:nvPr/>
        </p:nvGrpSpPr>
        <p:grpSpPr>
          <a:xfrm>
            <a:off x="846889" y="730448"/>
            <a:ext cx="1654858" cy="1106585"/>
            <a:chOff x="84791" y="4472484"/>
            <a:chExt cx="2977310" cy="2166974"/>
          </a:xfrm>
        </p:grpSpPr>
        <p:pic>
          <p:nvPicPr>
            <p:cNvPr id="13" name="Imagen 12"/>
            <p:cNvPicPr>
              <a:picLocks noChangeAspect="1"/>
            </p:cNvPicPr>
            <p:nvPr/>
          </p:nvPicPr>
          <p:blipFill>
            <a:blip r:embed="rId3">
              <a:duotone>
                <a:schemeClr val="accent4">
                  <a:shade val="45000"/>
                  <a:satMod val="135000"/>
                </a:schemeClr>
                <a:prstClr val="white"/>
              </a:duotone>
            </a:blip>
            <a:stretch>
              <a:fillRect/>
            </a:stretch>
          </p:blipFill>
          <p:spPr>
            <a:xfrm>
              <a:off x="84791" y="4480871"/>
              <a:ext cx="1894079" cy="1894079"/>
            </a:xfrm>
            <a:prstGeom prst="rect">
              <a:avLst/>
            </a:prstGeom>
          </p:spPr>
        </p:pic>
        <p:pic>
          <p:nvPicPr>
            <p:cNvPr id="15" name="Picture 6" descr="Icono De Cilindro De Oxígeno, India Luchará Contra Covid 19 Posts Sociales  Posts Vector Ilustración De Diseño, Botella, Icono PNG y Vector para  Descargar Gratis | Pngtree"/>
            <p:cNvPicPr>
              <a:picLocks noChangeAspect="1" noChangeArrowheads="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25313" r="90000"/>
                      </a14:imgEffect>
                    </a14:imgLayer>
                  </a14:imgProps>
                </a:ext>
                <a:ext uri="{28A0092B-C50C-407E-A947-70E740481C1C}">
                  <a14:useLocalDpi xmlns:a14="http://schemas.microsoft.com/office/drawing/2010/main" val="0"/>
                </a:ext>
              </a:extLst>
            </a:blip>
            <a:srcRect l="24072" r="19527"/>
            <a:stretch/>
          </p:blipFill>
          <p:spPr bwMode="auto">
            <a:xfrm>
              <a:off x="1952671" y="4472484"/>
              <a:ext cx="771934" cy="1368668"/>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Lst>
            </a:blip>
            <a:srcRect l="23121" t="33200" r="16400" b="26480"/>
            <a:stretch/>
          </p:blipFill>
          <p:spPr>
            <a:xfrm>
              <a:off x="1765957" y="5775362"/>
              <a:ext cx="1296144" cy="864096"/>
            </a:xfrm>
            <a:prstGeom prst="rect">
              <a:avLst/>
            </a:prstGeom>
          </p:spPr>
        </p:pic>
      </p:grpSp>
      <p:graphicFrame>
        <p:nvGraphicFramePr>
          <p:cNvPr id="14" name="Tabla 13"/>
          <p:cNvGraphicFramePr>
            <a:graphicFrameLocks noGrp="1"/>
          </p:cNvGraphicFramePr>
          <p:nvPr>
            <p:extLst>
              <p:ext uri="{D42A27DB-BD31-4B8C-83A1-F6EECF244321}">
                <p14:modId xmlns:p14="http://schemas.microsoft.com/office/powerpoint/2010/main" val="188372727"/>
              </p:ext>
            </p:extLst>
          </p:nvPr>
        </p:nvGraphicFramePr>
        <p:xfrm>
          <a:off x="846889" y="2030685"/>
          <a:ext cx="10251160" cy="4082766"/>
        </p:xfrm>
        <a:graphic>
          <a:graphicData uri="http://schemas.openxmlformats.org/drawingml/2006/table">
            <a:tbl>
              <a:tblPr firstRow="1" firstCol="1" bandRow="1">
                <a:tableStyleId>{D27102A9-8310-4765-A935-A1911B00CA55}</a:tableStyleId>
              </a:tblPr>
              <a:tblGrid>
                <a:gridCol w="7150134">
                  <a:extLst>
                    <a:ext uri="{9D8B030D-6E8A-4147-A177-3AD203B41FA5}">
                      <a16:colId xmlns:a16="http://schemas.microsoft.com/office/drawing/2014/main" val="3598461741"/>
                    </a:ext>
                  </a:extLst>
                </a:gridCol>
                <a:gridCol w="522838">
                  <a:extLst>
                    <a:ext uri="{9D8B030D-6E8A-4147-A177-3AD203B41FA5}">
                      <a16:colId xmlns:a16="http://schemas.microsoft.com/office/drawing/2014/main" val="4019726624"/>
                    </a:ext>
                  </a:extLst>
                </a:gridCol>
                <a:gridCol w="2578188">
                  <a:extLst>
                    <a:ext uri="{9D8B030D-6E8A-4147-A177-3AD203B41FA5}">
                      <a16:colId xmlns:a16="http://schemas.microsoft.com/office/drawing/2014/main" val="539698988"/>
                    </a:ext>
                  </a:extLst>
                </a:gridCol>
              </a:tblGrid>
              <a:tr h="502450">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400" kern="1200" dirty="0"/>
                        <a:t>Continuidad y Ampliación de camas en los CAAT y Villas Panamericanas instaladas a nivel nacional para caso moderados y leves:</a:t>
                      </a:r>
                      <a:endParaRPr lang="es-PE" sz="1400" b="0"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400" b="0" kern="1200" dirty="0">
                        <a:solidFill>
                          <a:schemeClr val="dk1"/>
                        </a:solidFill>
                        <a:effectLst/>
                        <a:latin typeface="+mn-lt"/>
                        <a:ea typeface="+mn-ea"/>
                        <a:cs typeface="+mn-cs"/>
                      </a:endParaRPr>
                    </a:p>
                  </a:txBody>
                  <a:tcPr marL="33076" marR="33076" marT="0" marB="0" anchor="ctr"/>
                </a:tc>
                <a:tc>
                  <a:txBody>
                    <a:bodyPr/>
                    <a:lstStyle/>
                    <a:p>
                      <a:pPr algn="l">
                        <a:lnSpc>
                          <a:spcPct val="107000"/>
                        </a:lnSpc>
                        <a:spcAft>
                          <a:spcPts val="0"/>
                        </a:spcAft>
                      </a:pPr>
                      <a:r>
                        <a:rPr lang="es-PE" sz="1400" dirty="0">
                          <a:effectLst/>
                        </a:rPr>
                        <a:t> </a:t>
                      </a:r>
                      <a:r>
                        <a:rPr lang="es-PE" sz="1400" kern="1200" dirty="0">
                          <a:effectLst/>
                        </a:rPr>
                        <a:t>23 Villas y 4,751 camas.</a:t>
                      </a:r>
                      <a:endParaRPr lang="es-PE" sz="1400" b="1" kern="1200" dirty="0">
                        <a:solidFill>
                          <a:srgbClr val="FF0000"/>
                        </a:solidFill>
                        <a:effectLst/>
                        <a:latin typeface="+mn-lt"/>
                        <a:ea typeface="+mn-ea"/>
                        <a:cs typeface="+mn-cs"/>
                      </a:endParaRPr>
                    </a:p>
                  </a:txBody>
                  <a:tcPr marL="33076" marR="33076" marT="0" marB="0" anchor="ctr"/>
                </a:tc>
                <a:extLst>
                  <a:ext uri="{0D108BD9-81ED-4DB2-BD59-A6C34878D82A}">
                    <a16:rowId xmlns:a16="http://schemas.microsoft.com/office/drawing/2014/main" val="3216147150"/>
                  </a:ext>
                </a:extLst>
              </a:tr>
              <a:tr h="256907">
                <a:tc>
                  <a:txBody>
                    <a:bodyPr/>
                    <a:lstStyle/>
                    <a:p>
                      <a:pPr algn="just">
                        <a:lnSpc>
                          <a:spcPct val="107000"/>
                        </a:lnSpc>
                        <a:spcAft>
                          <a:spcPts val="0"/>
                        </a:spcAft>
                      </a:pPr>
                      <a:r>
                        <a:rPr lang="es-PE" sz="1400" dirty="0">
                          <a:effectLst/>
                        </a:rPr>
                        <a:t> </a:t>
                      </a:r>
                      <a:endParaRPr lang="es-PE" sz="140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nSpc>
                          <a:spcPct val="107000"/>
                        </a:lnSpc>
                        <a:spcAft>
                          <a:spcPts val="0"/>
                        </a:spcAft>
                      </a:pPr>
                      <a:endParaRPr lang="es-PE" sz="140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gn="l">
                        <a:lnSpc>
                          <a:spcPct val="107000"/>
                        </a:lnSpc>
                        <a:spcAft>
                          <a:spcPts val="0"/>
                        </a:spcAft>
                      </a:pPr>
                      <a:r>
                        <a:rPr lang="es-PE" sz="1400" dirty="0">
                          <a:effectLst/>
                        </a:rPr>
                        <a:t> </a:t>
                      </a:r>
                      <a:endParaRPr lang="es-PE" sz="1400" b="1" dirty="0">
                        <a:solidFill>
                          <a:srgbClr val="FF0000"/>
                        </a:solidFill>
                        <a:effectLst/>
                        <a:latin typeface="+mn-lt"/>
                        <a:ea typeface="Calibri" panose="020F0502020204030204" pitchFamily="34" charset="0"/>
                        <a:cs typeface="Times New Roman" panose="02020603050405020304" pitchFamily="18" charset="0"/>
                      </a:endParaRPr>
                    </a:p>
                  </a:txBody>
                  <a:tcPr marL="33076" marR="33076" marT="0" marB="0" anchor="ctr"/>
                </a:tc>
                <a:extLst>
                  <a:ext uri="{0D108BD9-81ED-4DB2-BD59-A6C34878D82A}">
                    <a16:rowId xmlns:a16="http://schemas.microsoft.com/office/drawing/2014/main" val="969121349"/>
                  </a:ext>
                </a:extLst>
              </a:tr>
              <a:tr h="502450">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400" kern="1200" dirty="0"/>
                        <a:t>Provisión de Recursos Humanos de Salud suficientes y eficientes, (continuidad de CAS COVID-19): </a:t>
                      </a:r>
                      <a:endParaRPr lang="es-PE" sz="1400" b="0"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400" b="0" kern="1200" dirty="0">
                        <a:solidFill>
                          <a:schemeClr val="dk1"/>
                        </a:solidFill>
                        <a:effectLst/>
                        <a:latin typeface="+mn-lt"/>
                        <a:ea typeface="+mn-ea"/>
                        <a:cs typeface="+mn-cs"/>
                      </a:endParaRPr>
                    </a:p>
                  </a:txBody>
                  <a:tcPr marL="33076" marR="33076" marT="0" marB="0" anchor="ctr"/>
                </a:tc>
                <a:tc>
                  <a:txBody>
                    <a:bodyPr/>
                    <a:lstStyle/>
                    <a:p>
                      <a:pPr algn="l">
                        <a:lnSpc>
                          <a:spcPct val="107000"/>
                        </a:lnSpc>
                        <a:spcAft>
                          <a:spcPts val="0"/>
                        </a:spcAft>
                      </a:pPr>
                      <a:r>
                        <a:rPr lang="es-PE" sz="1400" dirty="0">
                          <a:effectLst/>
                        </a:rPr>
                        <a:t>16,776 CAS COVID.</a:t>
                      </a:r>
                      <a:endParaRPr lang="es-PE" sz="1400" b="1" dirty="0">
                        <a:solidFill>
                          <a:srgbClr val="FF0000"/>
                        </a:solidFill>
                        <a:effectLst/>
                        <a:latin typeface="+mn-lt"/>
                      </a:endParaRPr>
                    </a:p>
                  </a:txBody>
                  <a:tcPr marL="33076" marR="33076" marT="0" marB="0" anchor="ctr"/>
                </a:tc>
                <a:extLst>
                  <a:ext uri="{0D108BD9-81ED-4DB2-BD59-A6C34878D82A}">
                    <a16:rowId xmlns:a16="http://schemas.microsoft.com/office/drawing/2014/main" val="3781274116"/>
                  </a:ext>
                </a:extLst>
              </a:tr>
              <a:tr h="256907">
                <a:tc>
                  <a:txBody>
                    <a:bodyPr/>
                    <a:lstStyle/>
                    <a:p>
                      <a:pPr algn="just">
                        <a:lnSpc>
                          <a:spcPct val="107000"/>
                        </a:lnSpc>
                        <a:spcAft>
                          <a:spcPts val="0"/>
                        </a:spcAft>
                      </a:pPr>
                      <a:r>
                        <a:rPr lang="es-PE" sz="1400" dirty="0">
                          <a:effectLst/>
                        </a:rPr>
                        <a:t> </a:t>
                      </a:r>
                      <a:endParaRPr lang="es-PE" sz="1400" b="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nSpc>
                          <a:spcPct val="107000"/>
                        </a:lnSpc>
                        <a:spcAft>
                          <a:spcPts val="0"/>
                        </a:spcAft>
                      </a:pPr>
                      <a:endParaRPr lang="es-PE" sz="1400" b="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gn="l">
                        <a:lnSpc>
                          <a:spcPct val="107000"/>
                        </a:lnSpc>
                        <a:spcAft>
                          <a:spcPts val="0"/>
                        </a:spcAft>
                      </a:pPr>
                      <a:r>
                        <a:rPr lang="es-PE" sz="1400" dirty="0">
                          <a:effectLst/>
                        </a:rPr>
                        <a:t> </a:t>
                      </a:r>
                      <a:endParaRPr lang="es-PE" sz="1400" b="1" dirty="0">
                        <a:solidFill>
                          <a:srgbClr val="FF0000"/>
                        </a:solidFill>
                        <a:effectLst/>
                        <a:latin typeface="+mn-lt"/>
                        <a:ea typeface="Calibri" panose="020F0502020204030204" pitchFamily="34" charset="0"/>
                        <a:cs typeface="Times New Roman" panose="02020603050405020304" pitchFamily="18" charset="0"/>
                      </a:endParaRPr>
                    </a:p>
                  </a:txBody>
                  <a:tcPr marL="33076" marR="33076" marT="0" marB="0" anchor="ctr"/>
                </a:tc>
                <a:extLst>
                  <a:ext uri="{0D108BD9-81ED-4DB2-BD59-A6C34878D82A}">
                    <a16:rowId xmlns:a16="http://schemas.microsoft.com/office/drawing/2014/main" val="628407744"/>
                  </a:ext>
                </a:extLst>
              </a:tr>
              <a:tr h="502450">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400" kern="1200" dirty="0"/>
                        <a:t>Adquisición oportuna de productos farmacéuticos para el manejo de pacientes con cuadros moderados y severos de COVID-19: </a:t>
                      </a:r>
                      <a:endParaRPr lang="es-PE" sz="1400" b="0"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400" b="0" kern="1200" dirty="0">
                        <a:solidFill>
                          <a:schemeClr val="dk1"/>
                        </a:solidFill>
                        <a:effectLst/>
                        <a:latin typeface="+mn-lt"/>
                        <a:ea typeface="+mn-ea"/>
                        <a:cs typeface="+mn-cs"/>
                      </a:endParaRPr>
                    </a:p>
                  </a:txBody>
                  <a:tcPr marL="33076" marR="33076" marT="0" marB="0" anchor="ctr"/>
                </a:tc>
                <a:tc>
                  <a:txBody>
                    <a:bodyPr/>
                    <a:lstStyle/>
                    <a:p>
                      <a:pPr lvl="0"/>
                      <a:r>
                        <a:rPr lang="es-PE" sz="1400" dirty="0"/>
                        <a:t>442 ítems abastecidos.</a:t>
                      </a:r>
                      <a:endParaRPr lang="es-PE" sz="1400" b="1" dirty="0">
                        <a:solidFill>
                          <a:srgbClr val="FF0000"/>
                        </a:solidFill>
                        <a:latin typeface="+mn-lt"/>
                      </a:endParaRPr>
                    </a:p>
                  </a:txBody>
                  <a:tcPr marL="33076" marR="33076" marT="0" marB="0" anchor="ctr"/>
                </a:tc>
                <a:extLst>
                  <a:ext uri="{0D108BD9-81ED-4DB2-BD59-A6C34878D82A}">
                    <a16:rowId xmlns:a16="http://schemas.microsoft.com/office/drawing/2014/main" val="2665112353"/>
                  </a:ext>
                </a:extLst>
              </a:tr>
              <a:tr h="256907">
                <a:tc>
                  <a:txBody>
                    <a:bodyPr/>
                    <a:lstStyle/>
                    <a:p>
                      <a:pPr algn="just">
                        <a:lnSpc>
                          <a:spcPct val="107000"/>
                        </a:lnSpc>
                        <a:spcAft>
                          <a:spcPts val="0"/>
                        </a:spcAft>
                      </a:pPr>
                      <a:r>
                        <a:rPr lang="es-PE" sz="1400" dirty="0">
                          <a:effectLst/>
                        </a:rPr>
                        <a:t> </a:t>
                      </a:r>
                      <a:endParaRPr lang="es-PE" sz="1400" b="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nSpc>
                          <a:spcPct val="107000"/>
                        </a:lnSpc>
                        <a:spcAft>
                          <a:spcPts val="0"/>
                        </a:spcAft>
                      </a:pPr>
                      <a:endParaRPr lang="es-PE" sz="1400" b="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gn="l">
                        <a:lnSpc>
                          <a:spcPct val="107000"/>
                        </a:lnSpc>
                        <a:spcAft>
                          <a:spcPts val="0"/>
                        </a:spcAft>
                      </a:pPr>
                      <a:r>
                        <a:rPr lang="es-PE" sz="1400" dirty="0">
                          <a:effectLst/>
                        </a:rPr>
                        <a:t> </a:t>
                      </a:r>
                      <a:endParaRPr lang="es-PE" sz="1400" b="1" dirty="0">
                        <a:solidFill>
                          <a:srgbClr val="FF0000"/>
                        </a:solidFill>
                        <a:effectLst/>
                        <a:latin typeface="+mn-lt"/>
                        <a:ea typeface="Calibri" panose="020F0502020204030204" pitchFamily="34" charset="0"/>
                        <a:cs typeface="Times New Roman" panose="02020603050405020304" pitchFamily="18" charset="0"/>
                      </a:endParaRPr>
                    </a:p>
                  </a:txBody>
                  <a:tcPr marL="33076" marR="33076" marT="0" marB="0" anchor="ctr"/>
                </a:tc>
                <a:extLst>
                  <a:ext uri="{0D108BD9-81ED-4DB2-BD59-A6C34878D82A}">
                    <a16:rowId xmlns:a16="http://schemas.microsoft.com/office/drawing/2014/main" val="3607947357"/>
                  </a:ext>
                </a:extLst>
              </a:tr>
              <a:tr h="576055">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400" kern="1200" dirty="0"/>
                        <a:t>Adquisición de dispositivos médicos para el manejo de pacientes con cuadros moderados y severos de COVID-19: </a:t>
                      </a:r>
                      <a:endParaRPr lang="es-PE" sz="1400" b="0"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400" b="0" kern="1200" dirty="0">
                        <a:solidFill>
                          <a:schemeClr val="dk1"/>
                        </a:solidFill>
                        <a:effectLst/>
                        <a:latin typeface="+mn-lt"/>
                        <a:ea typeface="+mn-ea"/>
                        <a:cs typeface="+mn-cs"/>
                      </a:endParaRPr>
                    </a:p>
                  </a:txBody>
                  <a:tcPr marL="33076" marR="33076" marT="0" marB="0" anchor="ctr"/>
                </a:tc>
                <a:tc>
                  <a:txBody>
                    <a:bodyPr/>
                    <a:lstStyle/>
                    <a:p>
                      <a:pPr lvl="0"/>
                      <a:r>
                        <a:rPr lang="es-PE" sz="1400" dirty="0"/>
                        <a:t>113,762 respiradores, 4´232,559 mascarillas quirúrgicas.</a:t>
                      </a:r>
                      <a:endParaRPr lang="es-PE" sz="1400" b="1" dirty="0">
                        <a:solidFill>
                          <a:srgbClr val="FF0000"/>
                        </a:solidFill>
                        <a:latin typeface="+mn-lt"/>
                      </a:endParaRPr>
                    </a:p>
                  </a:txBody>
                  <a:tcPr marL="33076" marR="33076" marT="0" marB="0" anchor="ctr"/>
                </a:tc>
                <a:extLst>
                  <a:ext uri="{0D108BD9-81ED-4DB2-BD59-A6C34878D82A}">
                    <a16:rowId xmlns:a16="http://schemas.microsoft.com/office/drawing/2014/main" val="2236116127"/>
                  </a:ext>
                </a:extLst>
              </a:tr>
              <a:tr h="256907">
                <a:tc>
                  <a:txBody>
                    <a:bodyPr/>
                    <a:lstStyle/>
                    <a:p>
                      <a:pPr algn="just">
                        <a:lnSpc>
                          <a:spcPct val="107000"/>
                        </a:lnSpc>
                        <a:spcAft>
                          <a:spcPts val="0"/>
                        </a:spcAft>
                      </a:pPr>
                      <a:r>
                        <a:rPr lang="es-PE" sz="1400" dirty="0">
                          <a:effectLst/>
                        </a:rPr>
                        <a:t> </a:t>
                      </a:r>
                      <a:endParaRPr lang="es-PE" sz="1400" b="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nSpc>
                          <a:spcPct val="107000"/>
                        </a:lnSpc>
                        <a:spcAft>
                          <a:spcPts val="0"/>
                        </a:spcAft>
                      </a:pPr>
                      <a:endParaRPr lang="es-PE" sz="1400" b="0" dirty="0">
                        <a:effectLst/>
                        <a:latin typeface="+mn-lt"/>
                        <a:ea typeface="Calibri" panose="020F0502020204030204" pitchFamily="34" charset="0"/>
                        <a:cs typeface="Times New Roman" panose="02020603050405020304" pitchFamily="18" charset="0"/>
                      </a:endParaRPr>
                    </a:p>
                  </a:txBody>
                  <a:tcPr marL="33076" marR="33076" marT="0" marB="0" anchor="ctr"/>
                </a:tc>
                <a:tc>
                  <a:txBody>
                    <a:bodyPr/>
                    <a:lstStyle/>
                    <a:p>
                      <a:pPr algn="l">
                        <a:lnSpc>
                          <a:spcPct val="107000"/>
                        </a:lnSpc>
                        <a:spcAft>
                          <a:spcPts val="0"/>
                        </a:spcAft>
                      </a:pPr>
                      <a:r>
                        <a:rPr lang="es-PE" sz="1400" dirty="0">
                          <a:effectLst/>
                        </a:rPr>
                        <a:t> </a:t>
                      </a:r>
                      <a:endParaRPr lang="es-PE" sz="1400" b="1" dirty="0">
                        <a:solidFill>
                          <a:srgbClr val="FF0000"/>
                        </a:solidFill>
                        <a:effectLst/>
                        <a:latin typeface="+mn-lt"/>
                        <a:ea typeface="Calibri" panose="020F0502020204030204" pitchFamily="34" charset="0"/>
                        <a:cs typeface="Times New Roman" panose="02020603050405020304" pitchFamily="18" charset="0"/>
                      </a:endParaRPr>
                    </a:p>
                  </a:txBody>
                  <a:tcPr marL="33076" marR="33076" marT="0" marB="0" anchor="ctr"/>
                </a:tc>
                <a:extLst>
                  <a:ext uri="{0D108BD9-81ED-4DB2-BD59-A6C34878D82A}">
                    <a16:rowId xmlns:a16="http://schemas.microsoft.com/office/drawing/2014/main" val="2717067575"/>
                  </a:ext>
                </a:extLst>
              </a:tr>
              <a:tr h="663546">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400" kern="1200" dirty="0"/>
                        <a:t>Garantizar el acceso de los pacientes con sospecha o infección COVID-19  a servicios de hospitalización, según grado de severidad: </a:t>
                      </a:r>
                      <a:endParaRPr lang="es-PE" sz="1400" b="0"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4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PE" sz="1400" dirty="0"/>
                        <a:t>259,000 pacientes.</a:t>
                      </a:r>
                      <a:endParaRPr lang="es-PE" sz="1400" b="1" dirty="0">
                        <a:solidFill>
                          <a:srgbClr val="FF0000"/>
                        </a:solidFill>
                        <a:latin typeface="+mn-lt"/>
                      </a:endParaRPr>
                    </a:p>
                  </a:txBody>
                  <a:tcPr marL="33076" marR="33076" marT="0" marB="0" anchor="ctr"/>
                </a:tc>
                <a:extLst>
                  <a:ext uri="{0D108BD9-81ED-4DB2-BD59-A6C34878D82A}">
                    <a16:rowId xmlns:a16="http://schemas.microsoft.com/office/drawing/2014/main" val="1047563583"/>
                  </a:ext>
                </a:extLst>
              </a:tr>
              <a:tr h="308187">
                <a:tc>
                  <a:txBody>
                    <a:bodyPr/>
                    <a:lstStyle/>
                    <a:p>
                      <a:pPr marL="285750" indent="-285750" algn="just" defTabSz="914400" rtl="0" eaLnBrk="1" latinLnBrk="0" hangingPunct="1">
                        <a:lnSpc>
                          <a:spcPct val="107000"/>
                        </a:lnSpc>
                        <a:spcAft>
                          <a:spcPts val="0"/>
                        </a:spcAft>
                        <a:buFont typeface="Arial" panose="020B0604020202020204" pitchFamily="34" charset="0"/>
                        <a:buChar char="•"/>
                      </a:pPr>
                      <a:endParaRPr lang="es-PE" sz="1100" b="1"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4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PE" sz="1400" b="1" dirty="0">
                        <a:solidFill>
                          <a:srgbClr val="FF0000"/>
                        </a:solidFill>
                        <a:latin typeface="+mn-lt"/>
                      </a:endParaRPr>
                    </a:p>
                  </a:txBody>
                  <a:tcPr marL="33076" marR="33076" marT="0" marB="0" anchor="ctr"/>
                </a:tc>
                <a:extLst>
                  <a:ext uri="{0D108BD9-81ED-4DB2-BD59-A6C34878D82A}">
                    <a16:rowId xmlns:a16="http://schemas.microsoft.com/office/drawing/2014/main" val="1444208963"/>
                  </a:ext>
                </a:extLst>
              </a:tr>
            </a:tbl>
          </a:graphicData>
        </a:graphic>
      </p:graphicFrame>
      <p:grpSp>
        <p:nvGrpSpPr>
          <p:cNvPr id="21" name="Grupo 20"/>
          <p:cNvGrpSpPr/>
          <p:nvPr/>
        </p:nvGrpSpPr>
        <p:grpSpPr>
          <a:xfrm>
            <a:off x="8627783" y="1252735"/>
            <a:ext cx="2208639" cy="552919"/>
            <a:chOff x="946033" y="37764"/>
            <a:chExt cx="2464482" cy="1170190"/>
          </a:xfrm>
        </p:grpSpPr>
        <p:sp>
          <p:nvSpPr>
            <p:cNvPr id="22" name="Rectángulo redondeado 21"/>
            <p:cNvSpPr/>
            <p:nvPr/>
          </p:nvSpPr>
          <p:spPr>
            <a:xfrm>
              <a:off x="946033" y="37764"/>
              <a:ext cx="2464482" cy="117019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CuadroTexto 22"/>
            <p:cNvSpPr txBox="1"/>
            <p:nvPr/>
          </p:nvSpPr>
          <p:spPr>
            <a:xfrm>
              <a:off x="1003157" y="94888"/>
              <a:ext cx="2350234" cy="1055942"/>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8026" tIns="21049" rIns="318026" bIns="21049" numCol="1" spcCol="1270" anchor="ctr" anchorCtr="0">
              <a:noAutofit/>
            </a:bodyPr>
            <a:lstStyle>
              <a:defPPr>
                <a:defRPr lang="es-ES"/>
              </a:defPPr>
              <a:lvl1pPr lvl="0" algn="ctr" defTabSz="889000">
                <a:lnSpc>
                  <a:spcPct val="90000"/>
                </a:lnSpc>
                <a:spcBef>
                  <a:spcPct val="0"/>
                </a:spcBef>
                <a:spcAft>
                  <a:spcPct val="35000"/>
                </a:spcAft>
                <a:defRPr sz="2400"/>
              </a:lvl1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400" b="0" i="0" u="none" strike="noStrike" kern="1200" cap="none" spc="0" normalizeH="0" baseline="0" noProof="0" dirty="0">
                  <a:ln>
                    <a:noFill/>
                  </a:ln>
                  <a:solidFill>
                    <a:prstClr val="white"/>
                  </a:solidFill>
                  <a:effectLst/>
                  <a:uLnTx/>
                  <a:uFillTx/>
                  <a:latin typeface="Calibri"/>
                  <a:ea typeface="+mn-ea"/>
                  <a:cs typeface="+mn-cs"/>
                </a:rPr>
                <a:t>METAS</a:t>
              </a:r>
              <a:endParaRPr kumimoji="0" lang="es-ES" sz="2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 name="CuadroTexto 16">
            <a:extLst>
              <a:ext uri="{FF2B5EF4-FFF2-40B4-BE49-F238E27FC236}">
                <a16:creationId xmlns:a16="http://schemas.microsoft.com/office/drawing/2014/main" id="{A6400451-C397-44CA-9314-3A00DE7C6597}"/>
              </a:ext>
            </a:extLst>
          </p:cNvPr>
          <p:cNvSpPr txBox="1"/>
          <p:nvPr/>
        </p:nvSpPr>
        <p:spPr>
          <a:xfrm>
            <a:off x="623392" y="6471658"/>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
        <p:nvSpPr>
          <p:cNvPr id="24" name="Rectangle 7"/>
          <p:cNvSpPr/>
          <p:nvPr/>
        </p:nvSpPr>
        <p:spPr>
          <a:xfrm>
            <a:off x="0" y="-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a:t>
            </a:r>
            <a:r>
              <a:rPr lang="es-PE" b="1" dirty="0">
                <a:solidFill>
                  <a:prstClr val="white"/>
                </a:solidFill>
                <a:ea typeface="Tahoma" pitchFamily="34" charset="0"/>
                <a:cs typeface="Arial" panose="020B0604020202020204" pitchFamily="34" charset="0"/>
              </a:rPr>
              <a:t>PLAN DE RESPUESTA INSTITUCIONAL ANTE POSIBLE TERCERA OLA</a:t>
            </a:r>
          </a:p>
          <a:p>
            <a:pPr lvl="0" algn="ctr">
              <a:spcBef>
                <a:spcPct val="0"/>
              </a:spcBef>
              <a:defRPr/>
            </a:pPr>
            <a:r>
              <a:rPr lang="es-PE" b="1" dirty="0">
                <a:solidFill>
                  <a:prstClr val="white"/>
                </a:solidFill>
                <a:ea typeface="Tahoma" pitchFamily="34" charset="0"/>
                <a:cs typeface="Arial" panose="020B0604020202020204" pitchFamily="34" charset="0"/>
              </a:rPr>
              <a:t>METAS SEGÚN COMPONENTE</a:t>
            </a:r>
          </a:p>
        </p:txBody>
      </p:sp>
      <p:pic>
        <p:nvPicPr>
          <p:cNvPr id="25" name="Google Shape;168;p25"/>
          <p:cNvPicPr preferRelativeResize="0"/>
          <p:nvPr/>
        </p:nvPicPr>
        <p:blipFill rotWithShape="1">
          <a:blip r:embed="rId8">
            <a:alphaModFix/>
          </a:blip>
          <a:srcRect/>
          <a:stretch/>
        </p:blipFill>
        <p:spPr>
          <a:xfrm>
            <a:off x="191344" y="84581"/>
            <a:ext cx="1708318" cy="487849"/>
          </a:xfrm>
          <a:prstGeom prst="rect">
            <a:avLst/>
          </a:prstGeom>
          <a:noFill/>
          <a:ln>
            <a:noFill/>
          </a:ln>
        </p:spPr>
      </p:pic>
    </p:spTree>
    <p:extLst>
      <p:ext uri="{BB962C8B-B14F-4D97-AF65-F5344CB8AC3E}">
        <p14:creationId xmlns:p14="http://schemas.microsoft.com/office/powerpoint/2010/main" val="7108137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9" name="Forma libre 18"/>
          <p:cNvSpPr/>
          <p:nvPr/>
        </p:nvSpPr>
        <p:spPr>
          <a:xfrm>
            <a:off x="407368" y="1054050"/>
            <a:ext cx="11130202" cy="5327278"/>
          </a:xfrm>
          <a:custGeom>
            <a:avLst/>
            <a:gdLst>
              <a:gd name="connsiteX0" fmla="*/ 0 w 11224344"/>
              <a:gd name="connsiteY0" fmla="*/ 0 h 5232990"/>
              <a:gd name="connsiteX1" fmla="*/ 11224344 w 11224344"/>
              <a:gd name="connsiteY1" fmla="*/ 0 h 5232990"/>
              <a:gd name="connsiteX2" fmla="*/ 11224344 w 11224344"/>
              <a:gd name="connsiteY2" fmla="*/ 5232990 h 5232990"/>
              <a:gd name="connsiteX3" fmla="*/ 0 w 11224344"/>
              <a:gd name="connsiteY3" fmla="*/ 5232990 h 5232990"/>
              <a:gd name="connsiteX4" fmla="*/ 0 w 11224344"/>
              <a:gd name="connsiteY4" fmla="*/ 0 h 5232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344" h="5232990">
                <a:moveTo>
                  <a:pt x="0" y="0"/>
                </a:moveTo>
                <a:lnTo>
                  <a:pt x="11224344" y="0"/>
                </a:lnTo>
                <a:lnTo>
                  <a:pt x="11224344" y="5232990"/>
                </a:lnTo>
                <a:lnTo>
                  <a:pt x="0" y="5232990"/>
                </a:lnTo>
                <a:lnTo>
                  <a:pt x="0" y="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71134" tIns="164958" rIns="871134" bIns="128016" numCol="1" spcCol="1270" anchor="t" anchorCtr="0">
            <a:noAutofit/>
          </a:bodyPr>
          <a:lstStyle/>
          <a:p>
            <a:pPr marL="266700" marR="0" lvl="1" indent="-95250" algn="just" defTabSz="800100" rtl="0" eaLnBrk="1" fontAlgn="auto" latinLnBrk="0" hangingPunct="1">
              <a:lnSpc>
                <a:spcPct val="90000"/>
              </a:lnSpc>
              <a:spcBef>
                <a:spcPct val="0"/>
              </a:spcBef>
              <a:spcAft>
                <a:spcPct val="15000"/>
              </a:spcAft>
              <a:buClrTx/>
              <a:buSzTx/>
              <a:buFontTx/>
              <a:buChar char="••"/>
              <a:tabLst/>
              <a:defRPr/>
            </a:pPr>
            <a:endParaRPr kumimoji="0" lang="es-ES" sz="500" b="1" i="0" u="none" strike="noStrike" kern="1200" cap="none" spc="0" normalizeH="0" baseline="0" noProof="0" dirty="0">
              <a:ln>
                <a:noFill/>
              </a:ln>
              <a:solidFill>
                <a:srgbClr val="FF0000"/>
              </a:solidFill>
              <a:effectLst/>
              <a:uLnTx/>
              <a:uFillTx/>
              <a:latin typeface="Calibri"/>
              <a:ea typeface="+mn-ea"/>
              <a:cs typeface="+mn-cs"/>
            </a:endParaRPr>
          </a:p>
          <a:p>
            <a:pPr marL="266700" marR="0" lvl="1" indent="-95250" algn="just" defTabSz="800100" rtl="0" eaLnBrk="1" fontAlgn="auto" latinLnBrk="0" hangingPunct="1">
              <a:lnSpc>
                <a:spcPct val="90000"/>
              </a:lnSpc>
              <a:spcBef>
                <a:spcPct val="0"/>
              </a:spcBef>
              <a:spcAft>
                <a:spcPct val="15000"/>
              </a:spcAft>
              <a:buClrTx/>
              <a:buSzTx/>
              <a:buFontTx/>
              <a:buChar char="••"/>
              <a:tabLst/>
              <a:defRPr/>
            </a:pPr>
            <a:endParaRPr kumimoji="0" lang="es-ES" sz="5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20" name="Forma libre 19"/>
          <p:cNvSpPr/>
          <p:nvPr/>
        </p:nvSpPr>
        <p:spPr>
          <a:xfrm>
            <a:off x="2593622" y="1449796"/>
            <a:ext cx="5032610" cy="552797"/>
          </a:xfrm>
          <a:custGeom>
            <a:avLst/>
            <a:gdLst>
              <a:gd name="connsiteX0" fmla="*/ 0 w 7849367"/>
              <a:gd name="connsiteY0" fmla="*/ 71868 h 431199"/>
              <a:gd name="connsiteX1" fmla="*/ 71868 w 7849367"/>
              <a:gd name="connsiteY1" fmla="*/ 0 h 431199"/>
              <a:gd name="connsiteX2" fmla="*/ 7777499 w 7849367"/>
              <a:gd name="connsiteY2" fmla="*/ 0 h 431199"/>
              <a:gd name="connsiteX3" fmla="*/ 7849367 w 7849367"/>
              <a:gd name="connsiteY3" fmla="*/ 71868 h 431199"/>
              <a:gd name="connsiteX4" fmla="*/ 7849367 w 7849367"/>
              <a:gd name="connsiteY4" fmla="*/ 359331 h 431199"/>
              <a:gd name="connsiteX5" fmla="*/ 7777499 w 7849367"/>
              <a:gd name="connsiteY5" fmla="*/ 431199 h 431199"/>
              <a:gd name="connsiteX6" fmla="*/ 71868 w 7849367"/>
              <a:gd name="connsiteY6" fmla="*/ 431199 h 431199"/>
              <a:gd name="connsiteX7" fmla="*/ 0 w 7849367"/>
              <a:gd name="connsiteY7" fmla="*/ 359331 h 431199"/>
              <a:gd name="connsiteX8" fmla="*/ 0 w 7849367"/>
              <a:gd name="connsiteY8" fmla="*/ 71868 h 43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49367" h="431199">
                <a:moveTo>
                  <a:pt x="0" y="71868"/>
                </a:moveTo>
                <a:cubicBezTo>
                  <a:pt x="0" y="32176"/>
                  <a:pt x="32176" y="0"/>
                  <a:pt x="71868" y="0"/>
                </a:cubicBezTo>
                <a:lnTo>
                  <a:pt x="7777499" y="0"/>
                </a:lnTo>
                <a:cubicBezTo>
                  <a:pt x="7817191" y="0"/>
                  <a:pt x="7849367" y="32176"/>
                  <a:pt x="7849367" y="71868"/>
                </a:cubicBezTo>
                <a:lnTo>
                  <a:pt x="7849367" y="359331"/>
                </a:lnTo>
                <a:cubicBezTo>
                  <a:pt x="7849367" y="399023"/>
                  <a:pt x="7817191" y="431199"/>
                  <a:pt x="7777499" y="431199"/>
                </a:cubicBezTo>
                <a:lnTo>
                  <a:pt x="71868" y="431199"/>
                </a:lnTo>
                <a:cubicBezTo>
                  <a:pt x="32176" y="431199"/>
                  <a:pt x="0" y="399023"/>
                  <a:pt x="0" y="359331"/>
                </a:cubicBezTo>
                <a:lnTo>
                  <a:pt x="0" y="7186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8026" tIns="21049" rIns="318026" bIns="21049"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400" b="0" i="0" u="none" strike="noStrike" kern="1200" cap="none" spc="0" normalizeH="0" baseline="0" noProof="0" dirty="0">
                <a:ln>
                  <a:noFill/>
                </a:ln>
                <a:solidFill>
                  <a:prstClr val="white"/>
                </a:solidFill>
                <a:effectLst/>
                <a:uLnTx/>
                <a:uFillTx/>
                <a:latin typeface="Calibri"/>
                <a:ea typeface="+mn-ea"/>
                <a:cs typeface="+mn-cs"/>
              </a:rPr>
              <a:t>En Organización de los Servicios</a:t>
            </a:r>
          </a:p>
        </p:txBody>
      </p:sp>
      <p:sp>
        <p:nvSpPr>
          <p:cNvPr id="10" name="Rectángulo 9">
            <a:extLst>
              <a:ext uri="{FF2B5EF4-FFF2-40B4-BE49-F238E27FC236}">
                <a16:creationId xmlns:a16="http://schemas.microsoft.com/office/drawing/2014/main" id="{878B0528-9F28-45A1-B4D7-2ED205021C4E}"/>
              </a:ext>
            </a:extLst>
          </p:cNvPr>
          <p:cNvSpPr/>
          <p:nvPr/>
        </p:nvSpPr>
        <p:spPr>
          <a:xfrm rot="16200000" flipH="1">
            <a:off x="1847673" y="-1224281"/>
            <a:ext cx="70914" cy="2519476"/>
          </a:xfrm>
          <a:prstGeom prst="rect">
            <a:avLst/>
          </a:prstGeom>
          <a:solidFill>
            <a:srgbClr val="00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 name="Grupo 11"/>
          <p:cNvGrpSpPr/>
          <p:nvPr/>
        </p:nvGrpSpPr>
        <p:grpSpPr>
          <a:xfrm>
            <a:off x="846889" y="730448"/>
            <a:ext cx="1654858" cy="1106585"/>
            <a:chOff x="84791" y="4472484"/>
            <a:chExt cx="2977310" cy="2166974"/>
          </a:xfrm>
        </p:grpSpPr>
        <p:pic>
          <p:nvPicPr>
            <p:cNvPr id="13" name="Imagen 12"/>
            <p:cNvPicPr>
              <a:picLocks noChangeAspect="1"/>
            </p:cNvPicPr>
            <p:nvPr/>
          </p:nvPicPr>
          <p:blipFill>
            <a:blip r:embed="rId3">
              <a:duotone>
                <a:schemeClr val="accent4">
                  <a:shade val="45000"/>
                  <a:satMod val="135000"/>
                </a:schemeClr>
                <a:prstClr val="white"/>
              </a:duotone>
            </a:blip>
            <a:stretch>
              <a:fillRect/>
            </a:stretch>
          </p:blipFill>
          <p:spPr>
            <a:xfrm>
              <a:off x="84791" y="4480871"/>
              <a:ext cx="1894079" cy="1894079"/>
            </a:xfrm>
            <a:prstGeom prst="rect">
              <a:avLst/>
            </a:prstGeom>
          </p:spPr>
        </p:pic>
        <p:pic>
          <p:nvPicPr>
            <p:cNvPr id="15" name="Picture 6" descr="Icono De Cilindro De Oxígeno, India Luchará Contra Covid 19 Posts Sociales  Posts Vector Ilustración De Diseño, Botella, Icono PNG y Vector para  Descargar Gratis | Pngtree"/>
            <p:cNvPicPr>
              <a:picLocks noChangeAspect="1" noChangeArrowheads="1"/>
            </p:cNvPicPr>
            <p:nvPr/>
          </p:nvPicPr>
          <p:blipFill rotWithShape="1">
            <a:blip r:embed="rId4" cstate="print">
              <a:duotone>
                <a:schemeClr val="accent4">
                  <a:shade val="45000"/>
                  <a:satMod val="135000"/>
                </a:schemeClr>
                <a:prstClr val="white"/>
              </a:duotone>
              <a:extLst>
                <a:ext uri="{BEBA8EAE-BF5A-486C-A8C5-ECC9F3942E4B}">
                  <a14:imgProps xmlns:a14="http://schemas.microsoft.com/office/drawing/2010/main">
                    <a14:imgLayer r:embed="rId5">
                      <a14:imgEffect>
                        <a14:backgroundRemoval t="10000" b="90000" l="25313" r="90000"/>
                      </a14:imgEffect>
                    </a14:imgLayer>
                  </a14:imgProps>
                </a:ext>
                <a:ext uri="{28A0092B-C50C-407E-A947-70E740481C1C}">
                  <a14:useLocalDpi xmlns:a14="http://schemas.microsoft.com/office/drawing/2010/main" val="0"/>
                </a:ext>
              </a:extLst>
            </a:blip>
            <a:srcRect l="24072" r="19527"/>
            <a:stretch/>
          </p:blipFill>
          <p:spPr bwMode="auto">
            <a:xfrm>
              <a:off x="1952671" y="4472484"/>
              <a:ext cx="771934" cy="1368668"/>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rotWithShape="1">
            <a:blip r:embed="rId6">
              <a:duotone>
                <a:schemeClr val="accent4">
                  <a:shade val="45000"/>
                  <a:satMod val="135000"/>
                </a:schemeClr>
                <a:prstClr val="white"/>
              </a:duotone>
              <a:extLst>
                <a:ext uri="{BEBA8EAE-BF5A-486C-A8C5-ECC9F3942E4B}">
                  <a14:imgProps xmlns:a14="http://schemas.microsoft.com/office/drawing/2010/main">
                    <a14:imgLayer r:embed="rId7">
                      <a14:imgEffect>
                        <a14:backgroundRemoval t="10000" b="90000" l="10000" r="90000"/>
                      </a14:imgEffect>
                    </a14:imgLayer>
                  </a14:imgProps>
                </a:ext>
              </a:extLst>
            </a:blip>
            <a:srcRect l="23121" t="33200" r="16400" b="26480"/>
            <a:stretch/>
          </p:blipFill>
          <p:spPr>
            <a:xfrm>
              <a:off x="1765957" y="5775362"/>
              <a:ext cx="1296144" cy="864096"/>
            </a:xfrm>
            <a:prstGeom prst="rect">
              <a:avLst/>
            </a:prstGeom>
          </p:spPr>
        </p:pic>
      </p:grpSp>
      <p:graphicFrame>
        <p:nvGraphicFramePr>
          <p:cNvPr id="14" name="Tabla 13"/>
          <p:cNvGraphicFramePr>
            <a:graphicFrameLocks noGrp="1"/>
          </p:cNvGraphicFramePr>
          <p:nvPr>
            <p:extLst>
              <p:ext uri="{D42A27DB-BD31-4B8C-83A1-F6EECF244321}">
                <p14:modId xmlns:p14="http://schemas.microsoft.com/office/powerpoint/2010/main" val="474926643"/>
              </p:ext>
            </p:extLst>
          </p:nvPr>
        </p:nvGraphicFramePr>
        <p:xfrm>
          <a:off x="846889" y="2199532"/>
          <a:ext cx="10251160" cy="3370261"/>
        </p:xfrm>
        <a:graphic>
          <a:graphicData uri="http://schemas.openxmlformats.org/drawingml/2006/table">
            <a:tbl>
              <a:tblPr firstRow="1" firstCol="1" bandRow="1">
                <a:tableStyleId>{D27102A9-8310-4765-A935-A1911B00CA55}</a:tableStyleId>
              </a:tblPr>
              <a:tblGrid>
                <a:gridCol w="7150134">
                  <a:extLst>
                    <a:ext uri="{9D8B030D-6E8A-4147-A177-3AD203B41FA5}">
                      <a16:colId xmlns:a16="http://schemas.microsoft.com/office/drawing/2014/main" val="3598461741"/>
                    </a:ext>
                  </a:extLst>
                </a:gridCol>
                <a:gridCol w="522838">
                  <a:extLst>
                    <a:ext uri="{9D8B030D-6E8A-4147-A177-3AD203B41FA5}">
                      <a16:colId xmlns:a16="http://schemas.microsoft.com/office/drawing/2014/main" val="4019726624"/>
                    </a:ext>
                  </a:extLst>
                </a:gridCol>
                <a:gridCol w="2578188">
                  <a:extLst>
                    <a:ext uri="{9D8B030D-6E8A-4147-A177-3AD203B41FA5}">
                      <a16:colId xmlns:a16="http://schemas.microsoft.com/office/drawing/2014/main" val="539698988"/>
                    </a:ext>
                  </a:extLst>
                </a:gridCol>
              </a:tblGrid>
              <a:tr h="552909">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PE" sz="1200" kern="1200" dirty="0"/>
                        <a:t>Adquisición de material de laboratorio para mantener la operatividad de los laboratorios que realizan pruebas moleculares en las Redes de EsSalud:</a:t>
                      </a:r>
                      <a:endParaRPr lang="es-PE" sz="1200" b="1"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PE" sz="1200" kern="1200" dirty="0"/>
                        <a:t>9 laboratorios para pruebas moleculares y la red de laboratorios de EsSalud.</a:t>
                      </a:r>
                      <a:endParaRPr lang="es-ES" sz="1200" b="1" kern="1200" dirty="0">
                        <a:solidFill>
                          <a:srgbClr val="FF0000"/>
                        </a:solidFill>
                        <a:latin typeface="+mn-lt"/>
                        <a:ea typeface="+mn-ea"/>
                        <a:cs typeface="+mn-cs"/>
                      </a:endParaRPr>
                    </a:p>
                  </a:txBody>
                  <a:tcPr marL="33076" marR="33076" marT="0" marB="0" anchor="ctr"/>
                </a:tc>
                <a:extLst>
                  <a:ext uri="{0D108BD9-81ED-4DB2-BD59-A6C34878D82A}">
                    <a16:rowId xmlns:a16="http://schemas.microsoft.com/office/drawing/2014/main" val="2340519211"/>
                  </a:ext>
                </a:extLst>
              </a:tr>
              <a:tr h="275893">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s-PE" sz="1200" b="1"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ES" sz="1200" b="1" kern="1200" dirty="0">
                        <a:solidFill>
                          <a:srgbClr val="FF0000"/>
                        </a:solidFill>
                        <a:latin typeface="+mn-lt"/>
                        <a:ea typeface="+mn-ea"/>
                        <a:cs typeface="+mn-cs"/>
                      </a:endParaRPr>
                    </a:p>
                  </a:txBody>
                  <a:tcPr marL="33076" marR="33076" marT="0" marB="0" anchor="ctr"/>
                </a:tc>
                <a:extLst>
                  <a:ext uri="{0D108BD9-81ED-4DB2-BD59-A6C34878D82A}">
                    <a16:rowId xmlns:a16="http://schemas.microsoft.com/office/drawing/2014/main" val="4209808298"/>
                  </a:ext>
                </a:extLst>
              </a:tr>
              <a:tr h="815431">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200" kern="1200" dirty="0"/>
                        <a:t>Adquisición de Oxígeno medicinal líquido y gaseoso para la implementación de áreas de hospitalización con oxigenoterapia de alto flujo, para incrementar la oferta asistencial en casos moderados y graves de COVID-19 de acuerdo al escenario epidemiológico: </a:t>
                      </a:r>
                      <a:endParaRPr lang="es-PE" sz="1200" b="0"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PE" sz="1200" dirty="0">
                          <a:effectLst/>
                        </a:rPr>
                        <a:t> 7</a:t>
                      </a:r>
                      <a:r>
                        <a:rPr lang="es-PE" sz="1200" kern="1200" dirty="0"/>
                        <a:t>8 plantas de oxígeno,</a:t>
                      </a:r>
                    </a:p>
                    <a:p>
                      <a:pPr marL="0" marR="0" lvl="0" indent="0" algn="l" defTabSz="914400" rtl="0" eaLnBrk="1" fontAlgn="auto" latinLnBrk="0" hangingPunct="1">
                        <a:lnSpc>
                          <a:spcPct val="107000"/>
                        </a:lnSpc>
                        <a:spcBef>
                          <a:spcPts val="0"/>
                        </a:spcBef>
                        <a:spcAft>
                          <a:spcPts val="0"/>
                        </a:spcAft>
                        <a:buClrTx/>
                        <a:buSzTx/>
                        <a:buFontTx/>
                        <a:buNone/>
                        <a:tabLst/>
                        <a:defRPr/>
                      </a:pPr>
                      <a:r>
                        <a:rPr lang="es-PE" sz="1200" kern="1200" dirty="0"/>
                        <a:t> 1,176 camas </a:t>
                      </a:r>
                      <a:r>
                        <a:rPr lang="es-PE" sz="1200" kern="1200" dirty="0" err="1"/>
                        <a:t>oxinoterapia</a:t>
                      </a:r>
                      <a:r>
                        <a:rPr lang="es-PE" sz="1200" kern="1200" dirty="0"/>
                        <a:t> de alto flujo y </a:t>
                      </a:r>
                    </a:p>
                    <a:p>
                      <a:pPr marL="0" marR="0" lvl="0" indent="0" algn="l" defTabSz="914400" rtl="0" eaLnBrk="1" fontAlgn="auto" latinLnBrk="0" hangingPunct="1">
                        <a:lnSpc>
                          <a:spcPct val="107000"/>
                        </a:lnSpc>
                        <a:spcBef>
                          <a:spcPts val="0"/>
                        </a:spcBef>
                        <a:spcAft>
                          <a:spcPts val="0"/>
                        </a:spcAft>
                        <a:buClrTx/>
                        <a:buSzTx/>
                        <a:buFontTx/>
                        <a:buNone/>
                        <a:tabLst/>
                        <a:defRPr/>
                      </a:pPr>
                      <a:r>
                        <a:rPr lang="es-PE" sz="1200" kern="1200" dirty="0"/>
                        <a:t>7,900 balones adquiridos.</a:t>
                      </a:r>
                      <a:endParaRPr lang="es-ES" sz="1200" b="0" kern="1200" dirty="0">
                        <a:latin typeface="+mn-lt"/>
                      </a:endParaRPr>
                    </a:p>
                  </a:txBody>
                  <a:tcPr marL="33076" marR="33076" marT="0" marB="0" anchor="ctr"/>
                </a:tc>
                <a:extLst>
                  <a:ext uri="{0D108BD9-81ED-4DB2-BD59-A6C34878D82A}">
                    <a16:rowId xmlns:a16="http://schemas.microsoft.com/office/drawing/2014/main" val="3724629783"/>
                  </a:ext>
                </a:extLst>
              </a:tr>
              <a:tr h="275893">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s-PE" sz="1200" b="1"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ES" sz="1200" b="1" kern="1200" dirty="0">
                        <a:solidFill>
                          <a:srgbClr val="FF0000"/>
                        </a:solidFill>
                        <a:latin typeface="+mn-lt"/>
                        <a:ea typeface="+mn-ea"/>
                        <a:cs typeface="+mn-cs"/>
                      </a:endParaRPr>
                    </a:p>
                  </a:txBody>
                  <a:tcPr marL="33076" marR="33076" marT="0" marB="0" anchor="ctr"/>
                </a:tc>
                <a:extLst>
                  <a:ext uri="{0D108BD9-81ED-4DB2-BD59-A6C34878D82A}">
                    <a16:rowId xmlns:a16="http://schemas.microsoft.com/office/drawing/2014/main" val="892921210"/>
                  </a:ext>
                </a:extLst>
              </a:tr>
              <a:tr h="552909">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200" kern="1200" dirty="0"/>
                        <a:t>Operatividad de los Establecimientos de Salud de Tacna y Moquegua, tratamiento de pacientes confirmados con el COVID-19 y sospechosos sintomáticos, asegurados y no asegurados que realice ESSALUD:</a:t>
                      </a:r>
                      <a:endParaRPr lang="es-PE" sz="1200" b="0" kern="1200" dirty="0">
                        <a:latin typeface="+mn-lt"/>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lvl="0" algn="l"/>
                      <a:r>
                        <a:rPr lang="es-PE" sz="1200" dirty="0"/>
                        <a:t>2 establecimientos operativos.</a:t>
                      </a:r>
                      <a:endParaRPr lang="es-PE" sz="1200" b="0" dirty="0">
                        <a:solidFill>
                          <a:srgbClr val="FF0000"/>
                        </a:solidFill>
                        <a:latin typeface="+mn-lt"/>
                        <a:cs typeface="Arial" panose="020B0604020202020204" pitchFamily="34" charset="0"/>
                      </a:endParaRPr>
                    </a:p>
                  </a:txBody>
                  <a:tcPr marL="33076" marR="33076" marT="0" marB="0" anchor="ctr"/>
                </a:tc>
                <a:extLst>
                  <a:ext uri="{0D108BD9-81ED-4DB2-BD59-A6C34878D82A}">
                    <a16:rowId xmlns:a16="http://schemas.microsoft.com/office/drawing/2014/main" val="1524577425"/>
                  </a:ext>
                </a:extLst>
              </a:tr>
              <a:tr h="275893">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s-PE" sz="1200" b="1"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ES" sz="1200" b="1" kern="1200" dirty="0">
                        <a:solidFill>
                          <a:srgbClr val="FF0000"/>
                        </a:solidFill>
                        <a:latin typeface="+mn-lt"/>
                        <a:ea typeface="+mn-ea"/>
                        <a:cs typeface="+mn-cs"/>
                      </a:endParaRPr>
                    </a:p>
                  </a:txBody>
                  <a:tcPr marL="33076" marR="33076" marT="0" marB="0" anchor="ctr"/>
                </a:tc>
                <a:extLst>
                  <a:ext uri="{0D108BD9-81ED-4DB2-BD59-A6C34878D82A}">
                    <a16:rowId xmlns:a16="http://schemas.microsoft.com/office/drawing/2014/main" val="2425872197"/>
                  </a:ext>
                </a:extLst>
              </a:tr>
              <a:tr h="552909">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200" kern="1200" dirty="0"/>
                        <a:t>Fortalecimiento de la cadena de frio de inmunizaciones para garantizar la vacunación segura: </a:t>
                      </a:r>
                      <a:endParaRPr lang="es-PE" sz="1200" b="0"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lvl="0" algn="l"/>
                      <a:r>
                        <a:rPr lang="es-PE" sz="1200" dirty="0"/>
                        <a:t>9 almacenes regionales de vacunas.</a:t>
                      </a:r>
                      <a:endParaRPr lang="es-ES" sz="1200" b="0" dirty="0">
                        <a:latin typeface="+mn-lt"/>
                        <a:cs typeface="Arial" panose="020B0604020202020204" pitchFamily="34" charset="0"/>
                      </a:endParaRPr>
                    </a:p>
                  </a:txBody>
                  <a:tcPr marL="33076" marR="33076" marT="0" marB="0" anchor="ctr"/>
                </a:tc>
                <a:extLst>
                  <a:ext uri="{0D108BD9-81ED-4DB2-BD59-A6C34878D82A}">
                    <a16:rowId xmlns:a16="http://schemas.microsoft.com/office/drawing/2014/main" val="1351020391"/>
                  </a:ext>
                </a:extLst>
              </a:tr>
            </a:tbl>
          </a:graphicData>
        </a:graphic>
      </p:graphicFrame>
      <p:grpSp>
        <p:nvGrpSpPr>
          <p:cNvPr id="21" name="Grupo 20"/>
          <p:cNvGrpSpPr/>
          <p:nvPr/>
        </p:nvGrpSpPr>
        <p:grpSpPr>
          <a:xfrm>
            <a:off x="8531830" y="1449674"/>
            <a:ext cx="2208639" cy="552919"/>
            <a:chOff x="946033" y="37764"/>
            <a:chExt cx="2464482" cy="1170190"/>
          </a:xfrm>
        </p:grpSpPr>
        <p:sp>
          <p:nvSpPr>
            <p:cNvPr id="22" name="Rectángulo redondeado 21"/>
            <p:cNvSpPr/>
            <p:nvPr/>
          </p:nvSpPr>
          <p:spPr>
            <a:xfrm>
              <a:off x="946033" y="37764"/>
              <a:ext cx="2464482" cy="117019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CuadroTexto 22"/>
            <p:cNvSpPr txBox="1"/>
            <p:nvPr/>
          </p:nvSpPr>
          <p:spPr>
            <a:xfrm>
              <a:off x="1003157" y="94888"/>
              <a:ext cx="2350234" cy="1055942"/>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8026" tIns="21049" rIns="318026" bIns="21049" numCol="1" spcCol="1270" anchor="ctr" anchorCtr="0">
              <a:noAutofit/>
            </a:bodyPr>
            <a:lstStyle>
              <a:defPPr>
                <a:defRPr lang="es-ES"/>
              </a:defPPr>
              <a:lvl1pPr lvl="0" algn="ctr" defTabSz="889000">
                <a:lnSpc>
                  <a:spcPct val="90000"/>
                </a:lnSpc>
                <a:spcBef>
                  <a:spcPct val="0"/>
                </a:spcBef>
                <a:spcAft>
                  <a:spcPct val="35000"/>
                </a:spcAft>
                <a:defRPr sz="2400"/>
              </a:lvl1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400" b="0" i="0" u="none" strike="noStrike" kern="1200" cap="none" spc="0" normalizeH="0" baseline="0" noProof="0" dirty="0">
                  <a:ln>
                    <a:noFill/>
                  </a:ln>
                  <a:solidFill>
                    <a:prstClr val="white"/>
                  </a:solidFill>
                  <a:effectLst/>
                  <a:uLnTx/>
                  <a:uFillTx/>
                  <a:latin typeface="Calibri"/>
                  <a:ea typeface="+mn-ea"/>
                  <a:cs typeface="+mn-cs"/>
                </a:rPr>
                <a:t>METAS</a:t>
              </a:r>
              <a:endParaRPr kumimoji="0" lang="es-ES" sz="24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7" name="CuadroTexto 16">
            <a:extLst>
              <a:ext uri="{FF2B5EF4-FFF2-40B4-BE49-F238E27FC236}">
                <a16:creationId xmlns:a16="http://schemas.microsoft.com/office/drawing/2014/main" id="{A6400451-C397-44CA-9314-3A00DE7C6597}"/>
              </a:ext>
            </a:extLst>
          </p:cNvPr>
          <p:cNvSpPr txBox="1"/>
          <p:nvPr/>
        </p:nvSpPr>
        <p:spPr>
          <a:xfrm>
            <a:off x="623392" y="6471658"/>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
        <p:nvSpPr>
          <p:cNvPr id="24" name="Rectangle 7"/>
          <p:cNvSpPr/>
          <p:nvPr/>
        </p:nvSpPr>
        <p:spPr>
          <a:xfrm>
            <a:off x="0" y="-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a:t>
            </a:r>
            <a:r>
              <a:rPr lang="es-PE" b="1" dirty="0">
                <a:solidFill>
                  <a:prstClr val="white"/>
                </a:solidFill>
                <a:ea typeface="Tahoma" pitchFamily="34" charset="0"/>
                <a:cs typeface="Arial" panose="020B0604020202020204" pitchFamily="34" charset="0"/>
              </a:rPr>
              <a:t>PLAN DE RESPUESTA INSTITUCIONAL ANTE POSIBLE TERCERA OLA</a:t>
            </a:r>
          </a:p>
          <a:p>
            <a:pPr lvl="0" algn="ctr">
              <a:spcBef>
                <a:spcPct val="0"/>
              </a:spcBef>
              <a:defRPr/>
            </a:pPr>
            <a:r>
              <a:rPr lang="es-PE" b="1" dirty="0">
                <a:solidFill>
                  <a:prstClr val="white"/>
                </a:solidFill>
                <a:ea typeface="Tahoma" pitchFamily="34" charset="0"/>
                <a:cs typeface="Arial" panose="020B0604020202020204" pitchFamily="34" charset="0"/>
              </a:rPr>
              <a:t>METAS SEGÚN COMPONENTE</a:t>
            </a:r>
          </a:p>
        </p:txBody>
      </p:sp>
      <p:pic>
        <p:nvPicPr>
          <p:cNvPr id="25" name="Google Shape;168;p25"/>
          <p:cNvPicPr preferRelativeResize="0"/>
          <p:nvPr/>
        </p:nvPicPr>
        <p:blipFill rotWithShape="1">
          <a:blip r:embed="rId8">
            <a:alphaModFix/>
          </a:blip>
          <a:srcRect/>
          <a:stretch/>
        </p:blipFill>
        <p:spPr>
          <a:xfrm>
            <a:off x="191344" y="92629"/>
            <a:ext cx="1693756" cy="487849"/>
          </a:xfrm>
          <a:prstGeom prst="rect">
            <a:avLst/>
          </a:prstGeom>
          <a:noFill/>
          <a:ln>
            <a:noFill/>
          </a:ln>
        </p:spPr>
      </p:pic>
    </p:spTree>
    <p:extLst>
      <p:ext uri="{BB962C8B-B14F-4D97-AF65-F5344CB8AC3E}">
        <p14:creationId xmlns:p14="http://schemas.microsoft.com/office/powerpoint/2010/main" val="20519482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767036" y="978442"/>
            <a:ext cx="10657927" cy="5186862"/>
            <a:chOff x="0" y="278452"/>
            <a:chExt cx="10657927" cy="5618910"/>
          </a:xfrm>
        </p:grpSpPr>
        <p:sp>
          <p:nvSpPr>
            <p:cNvPr id="22" name="Rectángulo 21"/>
            <p:cNvSpPr/>
            <p:nvPr/>
          </p:nvSpPr>
          <p:spPr>
            <a:xfrm>
              <a:off x="0" y="278452"/>
              <a:ext cx="10657927" cy="5618910"/>
            </a:xfrm>
            <a:prstGeom prst="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CuadroTexto 22"/>
            <p:cNvSpPr txBox="1"/>
            <p:nvPr/>
          </p:nvSpPr>
          <p:spPr>
            <a:xfrm>
              <a:off x="0" y="278452"/>
              <a:ext cx="10657927" cy="51795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27174" tIns="624840" rIns="827174" bIns="128016" numCol="1" spcCol="1270" anchor="t" anchorCtr="0">
              <a:noAutofit/>
            </a:bodyPr>
            <a:lstStyle/>
            <a:p>
              <a:pPr marL="171450" marR="0" lvl="1" indent="-171450" algn="just" defTabSz="800100" rtl="0" eaLnBrk="1" fontAlgn="auto" latinLnBrk="0" hangingPunct="1">
                <a:lnSpc>
                  <a:spcPct val="90000"/>
                </a:lnSpc>
                <a:spcBef>
                  <a:spcPct val="0"/>
                </a:spcBef>
                <a:spcAft>
                  <a:spcPct val="15000"/>
                </a:spcAft>
                <a:buClrTx/>
                <a:buSzTx/>
                <a:buFontTx/>
                <a:buChar char="••"/>
                <a:tabLst/>
                <a:defRPr/>
              </a:pPr>
              <a:endParaRPr kumimoji="0" lang="es-PE" sz="18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sp>
        <p:nvSpPr>
          <p:cNvPr id="10" name="Rectángulo 9">
            <a:extLst>
              <a:ext uri="{FF2B5EF4-FFF2-40B4-BE49-F238E27FC236}">
                <a16:creationId xmlns:a16="http://schemas.microsoft.com/office/drawing/2014/main" id="{878B0528-9F28-45A1-B4D7-2ED205021C4E}"/>
              </a:ext>
            </a:extLst>
          </p:cNvPr>
          <p:cNvSpPr/>
          <p:nvPr/>
        </p:nvSpPr>
        <p:spPr>
          <a:xfrm rot="16200000" flipH="1">
            <a:off x="1847673" y="-1224281"/>
            <a:ext cx="70914" cy="2519476"/>
          </a:xfrm>
          <a:prstGeom prst="rect">
            <a:avLst/>
          </a:prstGeom>
          <a:solidFill>
            <a:srgbClr val="00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2" name="Grupo 11"/>
          <p:cNvGrpSpPr/>
          <p:nvPr/>
        </p:nvGrpSpPr>
        <p:grpSpPr>
          <a:xfrm>
            <a:off x="1049713" y="1207960"/>
            <a:ext cx="1565694" cy="952973"/>
            <a:chOff x="9363710" y="4956908"/>
            <a:chExt cx="2158395" cy="1293278"/>
          </a:xfrm>
        </p:grpSpPr>
        <p:pic>
          <p:nvPicPr>
            <p:cNvPr id="13" name="Imagen 12"/>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9363710" y="4956908"/>
              <a:ext cx="1129052" cy="1293278"/>
            </a:xfrm>
            <a:prstGeom prst="rect">
              <a:avLst/>
            </a:prstGeom>
          </p:spPr>
        </p:pic>
        <p:pic>
          <p:nvPicPr>
            <p:cNvPr id="15" name="Picture 2" descr="qué hacemos para paliar la soledad de los mayores • Grandes Amigos"/>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92762" y="5016424"/>
              <a:ext cx="1029343" cy="1029343"/>
            </a:xfrm>
            <a:prstGeom prst="rect">
              <a:avLst/>
            </a:prstGeom>
            <a:solidFill>
              <a:srgbClr val="FFFFFF"/>
            </a:solidFill>
          </p:spPr>
        </p:pic>
      </p:grpSp>
      <p:graphicFrame>
        <p:nvGraphicFramePr>
          <p:cNvPr id="14" name="Tabla 13"/>
          <p:cNvGraphicFramePr>
            <a:graphicFrameLocks noGrp="1"/>
          </p:cNvGraphicFramePr>
          <p:nvPr>
            <p:extLst>
              <p:ext uri="{D42A27DB-BD31-4B8C-83A1-F6EECF244321}">
                <p14:modId xmlns:p14="http://schemas.microsoft.com/office/powerpoint/2010/main" val="3888257910"/>
              </p:ext>
            </p:extLst>
          </p:nvPr>
        </p:nvGraphicFramePr>
        <p:xfrm>
          <a:off x="1053583" y="2872429"/>
          <a:ext cx="10018776" cy="2316263"/>
        </p:xfrm>
        <a:graphic>
          <a:graphicData uri="http://schemas.openxmlformats.org/drawingml/2006/table">
            <a:tbl>
              <a:tblPr firstRow="1" firstCol="1" bandRow="1">
                <a:tableStyleId>{5FD0F851-EC5A-4D38-B0AD-8093EC10F338}</a:tableStyleId>
              </a:tblPr>
              <a:tblGrid>
                <a:gridCol w="7074659">
                  <a:extLst>
                    <a:ext uri="{9D8B030D-6E8A-4147-A177-3AD203B41FA5}">
                      <a16:colId xmlns:a16="http://schemas.microsoft.com/office/drawing/2014/main" val="3598461741"/>
                    </a:ext>
                  </a:extLst>
                </a:gridCol>
                <a:gridCol w="457974">
                  <a:extLst>
                    <a:ext uri="{9D8B030D-6E8A-4147-A177-3AD203B41FA5}">
                      <a16:colId xmlns:a16="http://schemas.microsoft.com/office/drawing/2014/main" val="4019726624"/>
                    </a:ext>
                  </a:extLst>
                </a:gridCol>
                <a:gridCol w="2486143">
                  <a:extLst>
                    <a:ext uri="{9D8B030D-6E8A-4147-A177-3AD203B41FA5}">
                      <a16:colId xmlns:a16="http://schemas.microsoft.com/office/drawing/2014/main" val="539698988"/>
                    </a:ext>
                  </a:extLst>
                </a:gridCol>
              </a:tblGrid>
              <a:tr h="652912">
                <a:tc>
                  <a:txBody>
                    <a:bodyPr/>
                    <a:lstStyle/>
                    <a:p>
                      <a:pPr marL="285750" indent="-285750" algn="just" defTabSz="914400" rtl="0" eaLnBrk="1" latinLnBrk="0" hangingPunct="1">
                        <a:lnSpc>
                          <a:spcPct val="107000"/>
                        </a:lnSpc>
                        <a:spcAft>
                          <a:spcPts val="0"/>
                        </a:spcAft>
                        <a:buFont typeface="Arial" panose="020B0604020202020204" pitchFamily="34" charset="0"/>
                        <a:buChar char="•"/>
                      </a:pPr>
                      <a:r>
                        <a:rPr lang="es-PE" sz="1200" kern="1200" dirty="0">
                          <a:effectLst/>
                        </a:rPr>
                        <a:t>Desarrollar contenidos de comunicación, diferenciando los públicos objetivos a fin de promover el autocuidado, la prevención y control del COVID-19: </a:t>
                      </a:r>
                      <a:endParaRPr lang="es-PE" sz="1200" b="0"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PE" sz="1200" dirty="0"/>
                        <a:t>32 materiales de comunicación</a:t>
                      </a:r>
                      <a:endParaRPr lang="es-PE" sz="1200" b="1" dirty="0">
                        <a:solidFill>
                          <a:srgbClr val="FF0000"/>
                        </a:solidFill>
                        <a:latin typeface="+mn-lt"/>
                      </a:endParaRPr>
                    </a:p>
                  </a:txBody>
                  <a:tcPr marL="33076" marR="33076" marT="0" marB="0" anchor="ctr"/>
                </a:tc>
                <a:extLst>
                  <a:ext uri="{0D108BD9-81ED-4DB2-BD59-A6C34878D82A}">
                    <a16:rowId xmlns:a16="http://schemas.microsoft.com/office/drawing/2014/main" val="1047563583"/>
                  </a:ext>
                </a:extLst>
              </a:tr>
              <a:tr h="127995">
                <a:tc>
                  <a:txBody>
                    <a:bodyPr/>
                    <a:lstStyle/>
                    <a:p>
                      <a:pPr marL="285750" indent="-285750" algn="just" defTabSz="914400" rtl="0" eaLnBrk="1" latinLnBrk="0" hangingPunct="1">
                        <a:lnSpc>
                          <a:spcPct val="107000"/>
                        </a:lnSpc>
                        <a:spcAft>
                          <a:spcPts val="0"/>
                        </a:spcAft>
                        <a:buFont typeface="Arial" panose="020B0604020202020204" pitchFamily="34" charset="0"/>
                        <a:buChar char="•"/>
                      </a:pPr>
                      <a:endParaRPr lang="es-PE" sz="1200" b="1"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PE" sz="1200" b="1" dirty="0">
                        <a:solidFill>
                          <a:srgbClr val="FF0000"/>
                        </a:solidFill>
                        <a:latin typeface="+mn-lt"/>
                      </a:endParaRPr>
                    </a:p>
                  </a:txBody>
                  <a:tcPr marL="33076" marR="33076" marT="0" marB="0" anchor="ctr"/>
                </a:tc>
                <a:extLst>
                  <a:ext uri="{0D108BD9-81ED-4DB2-BD59-A6C34878D82A}">
                    <a16:rowId xmlns:a16="http://schemas.microsoft.com/office/drawing/2014/main" val="1444208963"/>
                  </a:ext>
                </a:extLst>
              </a:tr>
              <a:tr h="656499">
                <a:tc>
                  <a:txBody>
                    <a:bodyPr/>
                    <a:lstStyle/>
                    <a:p>
                      <a:pPr marL="285750" indent="-285750" algn="l" defTabSz="914400" rtl="0" eaLnBrk="1" latinLnBrk="0" hangingPunct="1">
                        <a:lnSpc>
                          <a:spcPct val="107000"/>
                        </a:lnSpc>
                        <a:spcAft>
                          <a:spcPts val="0"/>
                        </a:spcAft>
                        <a:buFont typeface="Arial" panose="020B0604020202020204" pitchFamily="34" charset="0"/>
                        <a:buChar char="•"/>
                      </a:pPr>
                      <a:r>
                        <a:rPr lang="es-PE" sz="1200" kern="1200" dirty="0">
                          <a:effectLst/>
                        </a:rPr>
                        <a:t>Difundir a través de las diversas plataformas virtuales y medios de comunicación masiva disponible, los mensajes desarrollados: </a:t>
                      </a:r>
                      <a:endParaRPr lang="es-PE" sz="1200" b="0"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algn="l">
                        <a:lnSpc>
                          <a:spcPct val="107000"/>
                        </a:lnSpc>
                        <a:spcAft>
                          <a:spcPts val="0"/>
                        </a:spcAft>
                      </a:pPr>
                      <a:r>
                        <a:rPr lang="es-PE" sz="1200" dirty="0">
                          <a:effectLst/>
                        </a:rPr>
                        <a:t>16 difusiones.</a:t>
                      </a:r>
                      <a:endParaRPr lang="es-P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tc>
                <a:extLst>
                  <a:ext uri="{0D108BD9-81ED-4DB2-BD59-A6C34878D82A}">
                    <a16:rowId xmlns:a16="http://schemas.microsoft.com/office/drawing/2014/main" val="2340519211"/>
                  </a:ext>
                </a:extLst>
              </a:tr>
              <a:tr h="117406">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s-PE" sz="1200" b="1" u="none" kern="1200" dirty="0">
                        <a:solidFill>
                          <a:schemeClr val="dk1"/>
                        </a:solidFill>
                        <a:effectLst/>
                        <a:latin typeface="+mn-lt"/>
                        <a:ea typeface="+mn-ea"/>
                        <a:cs typeface="+mn-cs"/>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s-PE" sz="1200" b="1" dirty="0">
                        <a:solidFill>
                          <a:srgbClr val="FF0000"/>
                        </a:solidFill>
                        <a:latin typeface="+mn-lt"/>
                      </a:endParaRPr>
                    </a:p>
                  </a:txBody>
                  <a:tcPr marL="33076" marR="33076" marT="0" marB="0" anchor="ctr"/>
                </a:tc>
                <a:extLst>
                  <a:ext uri="{0D108BD9-81ED-4DB2-BD59-A6C34878D82A}">
                    <a16:rowId xmlns:a16="http://schemas.microsoft.com/office/drawing/2014/main" val="2770188528"/>
                  </a:ext>
                </a:extLst>
              </a:tr>
              <a:tr h="615438">
                <a:tc>
                  <a:txBody>
                    <a:bodyPr/>
                    <a:lstStyle/>
                    <a:p>
                      <a:pPr marL="28575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s-PE" sz="1200" dirty="0"/>
                        <a:t>Brindar información, educación y comunicación sobre la vacunación dirigida a la población en general y grupos prioritarios.</a:t>
                      </a:r>
                      <a:endParaRPr lang="es-PE" sz="1200" dirty="0">
                        <a:latin typeface="+mn-lt"/>
                        <a:cs typeface="Arial" panose="020B0604020202020204" pitchFamily="34" charset="0"/>
                      </a:endParaRPr>
                    </a:p>
                  </a:txBody>
                  <a:tcPr marL="33076" marR="33076" marT="0" marB="0" anchor="ctr"/>
                </a:tc>
                <a:tc>
                  <a:txBody>
                    <a:bodyPr/>
                    <a:lstStyle/>
                    <a:p>
                      <a:pPr marL="285750" indent="-285750" algn="l" defTabSz="914400" rtl="0" eaLnBrk="1" latinLnBrk="0" hangingPunct="1">
                        <a:lnSpc>
                          <a:spcPct val="107000"/>
                        </a:lnSpc>
                        <a:spcAft>
                          <a:spcPts val="0"/>
                        </a:spcAft>
                        <a:buFont typeface="Arial" panose="020B0604020202020204" pitchFamily="34" charset="0"/>
                        <a:buChar char="•"/>
                      </a:pPr>
                      <a:endParaRPr lang="es-PE" sz="1200" b="0" kern="1200" dirty="0">
                        <a:solidFill>
                          <a:schemeClr val="dk1"/>
                        </a:solidFill>
                        <a:effectLst/>
                        <a:latin typeface="+mn-lt"/>
                        <a:ea typeface="+mn-ea"/>
                        <a:cs typeface="+mn-cs"/>
                      </a:endParaRPr>
                    </a:p>
                  </a:txBody>
                  <a:tcPr marL="33076" marR="33076"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PE" sz="1200" dirty="0">
                          <a:effectLst/>
                        </a:rPr>
                        <a:t>4</a:t>
                      </a:r>
                      <a:r>
                        <a:rPr lang="es-PE" sz="1200" baseline="0" dirty="0">
                          <a:effectLst/>
                        </a:rPr>
                        <a:t> materiales informativos difundidos</a:t>
                      </a:r>
                      <a:endParaRPr lang="es-PE"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3076" marR="33076" marT="0" marB="0" anchor="ctr"/>
                </a:tc>
                <a:extLst>
                  <a:ext uri="{0D108BD9-81ED-4DB2-BD59-A6C34878D82A}">
                    <a16:rowId xmlns:a16="http://schemas.microsoft.com/office/drawing/2014/main" val="3543969151"/>
                  </a:ext>
                </a:extLst>
              </a:tr>
            </a:tbl>
          </a:graphicData>
        </a:graphic>
      </p:graphicFrame>
      <p:grpSp>
        <p:nvGrpSpPr>
          <p:cNvPr id="19" name="Grupo 18"/>
          <p:cNvGrpSpPr/>
          <p:nvPr/>
        </p:nvGrpSpPr>
        <p:grpSpPr>
          <a:xfrm>
            <a:off x="2615407" y="2029764"/>
            <a:ext cx="4490962" cy="648004"/>
            <a:chOff x="2487176" y="0"/>
            <a:chExt cx="7460549" cy="648004"/>
          </a:xfrm>
        </p:grpSpPr>
        <p:sp>
          <p:nvSpPr>
            <p:cNvPr id="20" name="Rectángulo redondeado 19"/>
            <p:cNvSpPr/>
            <p:nvPr/>
          </p:nvSpPr>
          <p:spPr>
            <a:xfrm>
              <a:off x="2487176" y="0"/>
              <a:ext cx="7460549" cy="648004"/>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CuadroTexto 20"/>
            <p:cNvSpPr txBox="1"/>
            <p:nvPr/>
          </p:nvSpPr>
          <p:spPr>
            <a:xfrm>
              <a:off x="2518809" y="31633"/>
              <a:ext cx="7397283" cy="584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1991" tIns="0" rIns="281991"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0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mn-cs"/>
                </a:rPr>
                <a:t>Sensibilización y comunicación del Riesgo</a:t>
              </a:r>
              <a:endParaRPr kumimoji="0" lang="es-E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4" name="Grupo 23"/>
          <p:cNvGrpSpPr/>
          <p:nvPr/>
        </p:nvGrpSpPr>
        <p:grpSpPr>
          <a:xfrm>
            <a:off x="8400256" y="2012232"/>
            <a:ext cx="2402025" cy="644760"/>
            <a:chOff x="946033" y="37764"/>
            <a:chExt cx="2464482" cy="1170190"/>
          </a:xfrm>
        </p:grpSpPr>
        <p:sp>
          <p:nvSpPr>
            <p:cNvPr id="25" name="Rectángulo redondeado 24"/>
            <p:cNvSpPr/>
            <p:nvPr/>
          </p:nvSpPr>
          <p:spPr>
            <a:xfrm>
              <a:off x="946033" y="37764"/>
              <a:ext cx="2464482" cy="1170190"/>
            </a:xfrm>
            <a:prstGeom prst="roundRect">
              <a:avLst/>
            </a:prstGeom>
          </p:spPr>
          <p:style>
            <a:lnRef idx="0">
              <a:scrgbClr r="0" g="0" b="0"/>
            </a:lnRef>
            <a:fillRef idx="0">
              <a:scrgbClr r="0" g="0" b="0"/>
            </a:fillRef>
            <a:effectRef idx="0">
              <a:scrgbClr r="0" g="0" b="0"/>
            </a:effectRef>
            <a:fontRef idx="minor">
              <a:schemeClr val="lt1"/>
            </a:fontRef>
          </p:style>
        </p:sp>
        <p:sp>
          <p:nvSpPr>
            <p:cNvPr id="26" name="CuadroTexto 25"/>
            <p:cNvSpPr txBox="1"/>
            <p:nvPr/>
          </p:nvSpPr>
          <p:spPr>
            <a:xfrm>
              <a:off x="1003157" y="94888"/>
              <a:ext cx="2350234" cy="1055942"/>
            </a:xfrm>
            <a:prstGeom prst="round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281991" tIns="0" rIns="281991" bIns="0" numCol="1" spcCol="1270" anchor="ctr" anchorCtr="0">
              <a:noAutofit/>
            </a:bodyPr>
            <a:lstStyle>
              <a:defPPr>
                <a:defRPr lang="es-ES"/>
              </a:defPPr>
              <a:lvl1pPr lvl="0" algn="ctr" defTabSz="889000">
                <a:lnSpc>
                  <a:spcPct val="90000"/>
                </a:lnSpc>
                <a:spcBef>
                  <a:spcPct val="0"/>
                </a:spcBef>
                <a:spcAft>
                  <a:spcPct val="35000"/>
                </a:spcAft>
                <a:defRPr sz="2000" b="1">
                  <a:latin typeface="Arial" panose="020B0604020202020204" pitchFamily="34" charset="0"/>
                  <a:ea typeface="Arial" panose="020B0604020202020204" pitchFamily="34" charset="0"/>
                </a:defRPr>
              </a:lvl1p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s-PE" sz="2000" b="1" i="0" u="none" strike="noStrike" kern="1200" cap="none" spc="0" normalizeH="0" baseline="0" noProof="0" dirty="0">
                  <a:ln>
                    <a:noFill/>
                  </a:ln>
                  <a:solidFill>
                    <a:prstClr val="white"/>
                  </a:solidFill>
                  <a:effectLst/>
                  <a:uLnTx/>
                  <a:uFillTx/>
                  <a:latin typeface="Arial" panose="020B0604020202020204" pitchFamily="34" charset="0"/>
                  <a:cs typeface="+mn-cs"/>
                </a:rPr>
                <a:t>METAS</a:t>
              </a:r>
              <a:endParaRPr kumimoji="0" lang="es-ES" sz="2000" b="1" i="0" u="none" strike="noStrike" kern="1200" cap="none" spc="0" normalizeH="0" baseline="0" noProof="0" dirty="0">
                <a:ln>
                  <a:noFill/>
                </a:ln>
                <a:solidFill>
                  <a:prstClr val="white"/>
                </a:solidFill>
                <a:effectLst/>
                <a:uLnTx/>
                <a:uFillTx/>
                <a:latin typeface="Arial" panose="020B0604020202020204" pitchFamily="34" charset="0"/>
                <a:cs typeface="+mn-cs"/>
              </a:endParaRPr>
            </a:p>
          </p:txBody>
        </p:sp>
      </p:grpSp>
      <p:sp>
        <p:nvSpPr>
          <p:cNvPr id="27" name="CuadroTexto 26">
            <a:extLst>
              <a:ext uri="{FF2B5EF4-FFF2-40B4-BE49-F238E27FC236}">
                <a16:creationId xmlns:a16="http://schemas.microsoft.com/office/drawing/2014/main" id="{EEF827B6-90BC-4FBE-8A30-19276DF5E0AC}"/>
              </a:ext>
            </a:extLst>
          </p:cNvPr>
          <p:cNvSpPr txBox="1"/>
          <p:nvPr/>
        </p:nvSpPr>
        <p:spPr>
          <a:xfrm>
            <a:off x="554796" y="6359965"/>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
        <p:nvSpPr>
          <p:cNvPr id="28" name="Rectangle 7"/>
          <p:cNvSpPr/>
          <p:nvPr/>
        </p:nvSpPr>
        <p:spPr>
          <a:xfrm>
            <a:off x="0" y="-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a:t>
            </a:r>
            <a:r>
              <a:rPr lang="es-PE" b="1" dirty="0">
                <a:solidFill>
                  <a:prstClr val="white"/>
                </a:solidFill>
                <a:ea typeface="Tahoma" pitchFamily="34" charset="0"/>
                <a:cs typeface="Arial" panose="020B0604020202020204" pitchFamily="34" charset="0"/>
              </a:rPr>
              <a:t>PLAN DE RESPUESTA INSTITUCIONAL ANTE POSIBLE TERCERA OLA</a:t>
            </a:r>
          </a:p>
          <a:p>
            <a:pPr lvl="0" algn="ctr">
              <a:spcBef>
                <a:spcPct val="0"/>
              </a:spcBef>
              <a:defRPr/>
            </a:pPr>
            <a:r>
              <a:rPr lang="es-PE" b="1" dirty="0">
                <a:solidFill>
                  <a:prstClr val="white"/>
                </a:solidFill>
                <a:ea typeface="Tahoma" pitchFamily="34" charset="0"/>
                <a:cs typeface="Arial" panose="020B0604020202020204" pitchFamily="34" charset="0"/>
              </a:rPr>
              <a:t>METAS SEGÚN COMPONENTE</a:t>
            </a:r>
          </a:p>
        </p:txBody>
      </p:sp>
      <p:pic>
        <p:nvPicPr>
          <p:cNvPr id="29" name="Google Shape;168;p25"/>
          <p:cNvPicPr preferRelativeResize="0"/>
          <p:nvPr/>
        </p:nvPicPr>
        <p:blipFill rotWithShape="1">
          <a:blip r:embed="rId6">
            <a:alphaModFix/>
          </a:blip>
          <a:srcRect/>
          <a:stretch/>
        </p:blipFill>
        <p:spPr>
          <a:xfrm>
            <a:off x="191344" y="92629"/>
            <a:ext cx="1677380" cy="487849"/>
          </a:xfrm>
          <a:prstGeom prst="rect">
            <a:avLst/>
          </a:prstGeom>
          <a:noFill/>
          <a:ln>
            <a:noFill/>
          </a:ln>
        </p:spPr>
      </p:pic>
    </p:spTree>
    <p:extLst>
      <p:ext uri="{BB962C8B-B14F-4D97-AF65-F5344CB8AC3E}">
        <p14:creationId xmlns:p14="http://schemas.microsoft.com/office/powerpoint/2010/main" val="2627759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a:extLst>
              <a:ext uri="{FF2B5EF4-FFF2-40B4-BE49-F238E27FC236}">
                <a16:creationId xmlns:a16="http://schemas.microsoft.com/office/drawing/2014/main" id="{11B8D058-7123-6D4A-B279-8F3BA9602CD3}"/>
              </a:ext>
            </a:extLst>
          </p:cNvPr>
          <p:cNvSpPr txBox="1"/>
          <p:nvPr/>
        </p:nvSpPr>
        <p:spPr>
          <a:xfrm>
            <a:off x="1843870" y="2109123"/>
            <a:ext cx="9713477" cy="576000"/>
          </a:xfrm>
          <a:prstGeom prst="rect">
            <a:avLst/>
          </a:prstGeom>
          <a:solidFill>
            <a:srgbClr val="EAF2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“Prevenir las enfermedades Oncológicas en la población”.</a:t>
            </a:r>
          </a:p>
        </p:txBody>
      </p:sp>
      <p:grpSp>
        <p:nvGrpSpPr>
          <p:cNvPr id="43" name="Grupo 42">
            <a:extLst>
              <a:ext uri="{FF2B5EF4-FFF2-40B4-BE49-F238E27FC236}">
                <a16:creationId xmlns:a16="http://schemas.microsoft.com/office/drawing/2014/main" id="{FED3616A-7BA7-F642-9EE5-500DAF4D190D}"/>
              </a:ext>
            </a:extLst>
          </p:cNvPr>
          <p:cNvGrpSpPr/>
          <p:nvPr/>
        </p:nvGrpSpPr>
        <p:grpSpPr>
          <a:xfrm>
            <a:off x="4497" y="-3"/>
            <a:ext cx="435279" cy="6858001"/>
            <a:chOff x="4497" y="-3"/>
            <a:chExt cx="435279" cy="6858001"/>
          </a:xfrm>
        </p:grpSpPr>
        <p:sp>
          <p:nvSpPr>
            <p:cNvPr id="44" name="Redondear rectángulo de esquina del mismo lado 43">
              <a:extLst>
                <a:ext uri="{FF2B5EF4-FFF2-40B4-BE49-F238E27FC236}">
                  <a16:creationId xmlns:a16="http://schemas.microsoft.com/office/drawing/2014/main" id="{1C9AF5AD-F882-6144-8CCE-5CA58715D0D4}"/>
                </a:ext>
              </a:extLst>
            </p:cNvPr>
            <p:cNvSpPr/>
            <p:nvPr/>
          </p:nvSpPr>
          <p:spPr>
            <a:xfrm rot="16200000">
              <a:off x="-3206864" y="3211358"/>
              <a:ext cx="6858001" cy="435279"/>
            </a:xfrm>
            <a:prstGeom prst="round2SameRect">
              <a:avLst>
                <a:gd name="adj1" fmla="val 0"/>
                <a:gd name="adj2" fmla="val 0"/>
              </a:avLst>
            </a:prstGeom>
            <a:solidFill>
              <a:srgbClr val="0F56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Elipse 44">
              <a:extLst>
                <a:ext uri="{FF2B5EF4-FFF2-40B4-BE49-F238E27FC236}">
                  <a16:creationId xmlns:a16="http://schemas.microsoft.com/office/drawing/2014/main" id="{E97115BB-F734-7B4F-BFCA-F54111AB0E84}"/>
                </a:ext>
              </a:extLst>
            </p:cNvPr>
            <p:cNvSpPr/>
            <p:nvPr/>
          </p:nvSpPr>
          <p:spPr>
            <a:xfrm>
              <a:off x="187605" y="5924321"/>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Elipse 59">
              <a:extLst>
                <a:ext uri="{FF2B5EF4-FFF2-40B4-BE49-F238E27FC236}">
                  <a16:creationId xmlns:a16="http://schemas.microsoft.com/office/drawing/2014/main" id="{27E4BD46-F51B-FD4E-9D26-17DA8E11170B}"/>
                </a:ext>
              </a:extLst>
            </p:cNvPr>
            <p:cNvSpPr/>
            <p:nvPr/>
          </p:nvSpPr>
          <p:spPr>
            <a:xfrm>
              <a:off x="187605" y="6089917"/>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Elipse 60">
              <a:extLst>
                <a:ext uri="{FF2B5EF4-FFF2-40B4-BE49-F238E27FC236}">
                  <a16:creationId xmlns:a16="http://schemas.microsoft.com/office/drawing/2014/main" id="{1CB478B6-27A5-DE4D-83ED-8B5836D17578}"/>
                </a:ext>
              </a:extLst>
            </p:cNvPr>
            <p:cNvSpPr/>
            <p:nvPr/>
          </p:nvSpPr>
          <p:spPr>
            <a:xfrm>
              <a:off x="187605" y="6270391"/>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ángulo 61">
              <a:extLst>
                <a:ext uri="{FF2B5EF4-FFF2-40B4-BE49-F238E27FC236}">
                  <a16:creationId xmlns:a16="http://schemas.microsoft.com/office/drawing/2014/main" id="{36B81DCD-A1E6-CD41-BCBF-F07A60A22D90}"/>
                </a:ext>
              </a:extLst>
            </p:cNvPr>
            <p:cNvSpPr/>
            <p:nvPr/>
          </p:nvSpPr>
          <p:spPr>
            <a:xfrm rot="16200000">
              <a:off x="-1649307" y="3592479"/>
              <a:ext cx="3776996"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1" i="0" u="none" strike="noStrike" kern="1200" cap="none" spc="300" normalizeH="0" baseline="0" noProof="0" dirty="0">
                  <a:ln>
                    <a:noFill/>
                  </a:ln>
                  <a:solidFill>
                    <a:prstClr val="white"/>
                  </a:solidFill>
                  <a:effectLst/>
                  <a:uLnTx/>
                  <a:uFillTx/>
                  <a:latin typeface="Calibri"/>
                  <a:ea typeface="+mn-ea"/>
                  <a:cs typeface="Calibri"/>
                  <a:sym typeface="Calibri"/>
                </a:rPr>
                <a:t>Actual Gestión – Seguro Social de Salud</a:t>
              </a:r>
              <a:endParaRPr kumimoji="0" lang="es-PE" sz="1000" b="1" i="0" u="none" strike="noStrike" kern="1200" cap="none" spc="300" normalizeH="0" baseline="0" noProof="0" dirty="0">
                <a:ln>
                  <a:noFill/>
                </a:ln>
                <a:solidFill>
                  <a:prstClr val="black"/>
                </a:solidFill>
                <a:effectLst/>
                <a:uLnTx/>
                <a:uFillTx/>
                <a:latin typeface="Calibri" panose="020F0502020204030204"/>
                <a:ea typeface="+mn-ea"/>
                <a:cs typeface="+mn-cs"/>
              </a:endParaRPr>
            </a:p>
          </p:txBody>
        </p:sp>
      </p:grpSp>
      <p:sp>
        <p:nvSpPr>
          <p:cNvPr id="13" name="CuadroTexto 12">
            <a:extLst>
              <a:ext uri="{FF2B5EF4-FFF2-40B4-BE49-F238E27FC236}">
                <a16:creationId xmlns:a16="http://schemas.microsoft.com/office/drawing/2014/main" id="{11B8D058-7123-6D4A-B279-8F3BA9602CD3}"/>
              </a:ext>
            </a:extLst>
          </p:cNvPr>
          <p:cNvSpPr txBox="1"/>
          <p:nvPr/>
        </p:nvSpPr>
        <p:spPr>
          <a:xfrm>
            <a:off x="1843870" y="1392062"/>
            <a:ext cx="9713477" cy="576000"/>
          </a:xfrm>
          <a:prstGeom prst="rect">
            <a:avLst/>
          </a:prstGeom>
          <a:solidFill>
            <a:srgbClr val="EAF2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“Impulsar de manera integral el Trabajo Extra Muro priorizando el enfoque territorial”</a:t>
            </a:r>
          </a:p>
        </p:txBody>
      </p:sp>
      <p:sp>
        <p:nvSpPr>
          <p:cNvPr id="48" name="CuadroTexto 47">
            <a:extLst>
              <a:ext uri="{FF2B5EF4-FFF2-40B4-BE49-F238E27FC236}">
                <a16:creationId xmlns:a16="http://schemas.microsoft.com/office/drawing/2014/main" id="{58FD1B91-4A5E-EA46-8890-AE714F3867CB}"/>
              </a:ext>
            </a:extLst>
          </p:cNvPr>
          <p:cNvSpPr txBox="1"/>
          <p:nvPr/>
        </p:nvSpPr>
        <p:spPr>
          <a:xfrm>
            <a:off x="1843870" y="2826184"/>
            <a:ext cx="9713477" cy="576000"/>
          </a:xfrm>
          <a:prstGeom prst="rect">
            <a:avLst/>
          </a:prstGeom>
          <a:solidFill>
            <a:srgbClr val="EAF2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“Fortalecer los Centros Asistenciales Centinelas y la Telemedicina, para el desembalse Clínico y Quirúrgico”</a:t>
            </a:r>
          </a:p>
        </p:txBody>
      </p:sp>
      <p:sp>
        <p:nvSpPr>
          <p:cNvPr id="49" name="CuadroTexto 48">
            <a:extLst>
              <a:ext uri="{FF2B5EF4-FFF2-40B4-BE49-F238E27FC236}">
                <a16:creationId xmlns:a16="http://schemas.microsoft.com/office/drawing/2014/main" id="{09745691-ABA4-A84F-929F-B2568BB81999}"/>
              </a:ext>
            </a:extLst>
          </p:cNvPr>
          <p:cNvSpPr txBox="1"/>
          <p:nvPr/>
        </p:nvSpPr>
        <p:spPr>
          <a:xfrm>
            <a:off x="1843870" y="3543245"/>
            <a:ext cx="9713477" cy="576000"/>
          </a:xfrm>
          <a:prstGeom prst="rect">
            <a:avLst/>
          </a:prstGeom>
          <a:solidFill>
            <a:srgbClr val="EAF2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“Impulsar las visitas focalizadas e integrales orientadas a mitigar las enfermedades crónicas degenerativas”</a:t>
            </a:r>
          </a:p>
        </p:txBody>
      </p:sp>
      <p:sp>
        <p:nvSpPr>
          <p:cNvPr id="82" name="CuadroTexto 81">
            <a:extLst>
              <a:ext uri="{FF2B5EF4-FFF2-40B4-BE49-F238E27FC236}">
                <a16:creationId xmlns:a16="http://schemas.microsoft.com/office/drawing/2014/main" id="{219C3AE6-B737-6942-A57B-2B10626D1026}"/>
              </a:ext>
            </a:extLst>
          </p:cNvPr>
          <p:cNvSpPr txBox="1"/>
          <p:nvPr/>
        </p:nvSpPr>
        <p:spPr>
          <a:xfrm>
            <a:off x="1843870" y="4260306"/>
            <a:ext cx="9713477" cy="576000"/>
          </a:xfrm>
          <a:prstGeom prst="rect">
            <a:avLst/>
          </a:prstGeom>
          <a:solidFill>
            <a:srgbClr val="EAF2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“Optimizar compras corporativas, priorizando la emergencia sanitaria” </a:t>
            </a:r>
          </a:p>
        </p:txBody>
      </p:sp>
      <p:sp>
        <p:nvSpPr>
          <p:cNvPr id="83" name="CuadroTexto 82">
            <a:extLst>
              <a:ext uri="{FF2B5EF4-FFF2-40B4-BE49-F238E27FC236}">
                <a16:creationId xmlns:a16="http://schemas.microsoft.com/office/drawing/2014/main" id="{B03E7F8D-8899-F54A-AE89-1E7F6603E4AC}"/>
              </a:ext>
            </a:extLst>
          </p:cNvPr>
          <p:cNvSpPr txBox="1"/>
          <p:nvPr/>
        </p:nvSpPr>
        <p:spPr>
          <a:xfrm>
            <a:off x="1843870" y="4977367"/>
            <a:ext cx="9713477" cy="576000"/>
          </a:xfrm>
          <a:prstGeom prst="rect">
            <a:avLst/>
          </a:prstGeom>
          <a:solidFill>
            <a:srgbClr val="EAF2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“Potenciar la construcción de Hospitales Modulares en el marco de la emergencia sanitaria, propiciando programas médicos funcionales y concordados”</a:t>
            </a:r>
          </a:p>
        </p:txBody>
      </p:sp>
      <p:sp>
        <p:nvSpPr>
          <p:cNvPr id="84" name="CuadroTexto 83">
            <a:extLst>
              <a:ext uri="{FF2B5EF4-FFF2-40B4-BE49-F238E27FC236}">
                <a16:creationId xmlns:a16="http://schemas.microsoft.com/office/drawing/2014/main" id="{50CC5AB2-A15B-134C-B637-3456C010870D}"/>
              </a:ext>
            </a:extLst>
          </p:cNvPr>
          <p:cNvSpPr txBox="1"/>
          <p:nvPr/>
        </p:nvSpPr>
        <p:spPr>
          <a:xfrm>
            <a:off x="1843870" y="5694430"/>
            <a:ext cx="9713477" cy="576000"/>
          </a:xfrm>
          <a:prstGeom prst="rect">
            <a:avLst/>
          </a:prstGeom>
          <a:solidFill>
            <a:srgbClr val="EAF2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panose="020F0502020204030204"/>
                <a:ea typeface="+mn-ea"/>
                <a:cs typeface="+mn-cs"/>
              </a:rPr>
              <a:t>“Potenciar las Unidades de Atención Critica Pediátrica en los Hospitales a nivel nacional en el marco de la emergencia sanitaria”</a:t>
            </a:r>
          </a:p>
        </p:txBody>
      </p:sp>
      <p:sp>
        <p:nvSpPr>
          <p:cNvPr id="90" name="Elipse 89">
            <a:extLst>
              <a:ext uri="{FF2B5EF4-FFF2-40B4-BE49-F238E27FC236}">
                <a16:creationId xmlns:a16="http://schemas.microsoft.com/office/drawing/2014/main" id="{230BE623-74A9-8B42-9FDD-6201960AAAD2}"/>
              </a:ext>
            </a:extLst>
          </p:cNvPr>
          <p:cNvSpPr/>
          <p:nvPr/>
        </p:nvSpPr>
        <p:spPr>
          <a:xfrm>
            <a:off x="1026658" y="1503620"/>
            <a:ext cx="648000" cy="540000"/>
          </a:xfrm>
          <a:prstGeom prst="ellipse">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2" name="Elipse 91">
            <a:extLst>
              <a:ext uri="{FF2B5EF4-FFF2-40B4-BE49-F238E27FC236}">
                <a16:creationId xmlns:a16="http://schemas.microsoft.com/office/drawing/2014/main" id="{3DAC5681-D893-654F-8566-9F1E740A9BD9}"/>
              </a:ext>
            </a:extLst>
          </p:cNvPr>
          <p:cNvSpPr/>
          <p:nvPr/>
        </p:nvSpPr>
        <p:spPr>
          <a:xfrm>
            <a:off x="1026658" y="2186583"/>
            <a:ext cx="648000" cy="540000"/>
          </a:xfrm>
          <a:prstGeom prst="ellipse">
            <a:avLst/>
          </a:prstGeom>
          <a:solidFill>
            <a:schemeClr val="accent5"/>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4" name="Elipse 93">
            <a:extLst>
              <a:ext uri="{FF2B5EF4-FFF2-40B4-BE49-F238E27FC236}">
                <a16:creationId xmlns:a16="http://schemas.microsoft.com/office/drawing/2014/main" id="{6F8202BD-9DED-294F-A0DA-2F313C935778}"/>
              </a:ext>
            </a:extLst>
          </p:cNvPr>
          <p:cNvSpPr/>
          <p:nvPr/>
        </p:nvSpPr>
        <p:spPr>
          <a:xfrm>
            <a:off x="1026658" y="2893726"/>
            <a:ext cx="648000" cy="540000"/>
          </a:xfrm>
          <a:prstGeom prst="ellipse">
            <a:avLst/>
          </a:prstGeom>
          <a:solidFill>
            <a:schemeClr val="accent5"/>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6" name="Elipse 95">
            <a:extLst>
              <a:ext uri="{FF2B5EF4-FFF2-40B4-BE49-F238E27FC236}">
                <a16:creationId xmlns:a16="http://schemas.microsoft.com/office/drawing/2014/main" id="{72FD3B3C-6AD0-A94A-BAE8-2D4E90C10F3F}"/>
              </a:ext>
            </a:extLst>
          </p:cNvPr>
          <p:cNvSpPr/>
          <p:nvPr/>
        </p:nvSpPr>
        <p:spPr>
          <a:xfrm>
            <a:off x="1026658" y="3552228"/>
            <a:ext cx="648000" cy="540000"/>
          </a:xfrm>
          <a:prstGeom prst="ellipse">
            <a:avLst/>
          </a:prstGeom>
          <a:solidFill>
            <a:schemeClr val="accent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98" name="Elipse 97">
            <a:extLst>
              <a:ext uri="{FF2B5EF4-FFF2-40B4-BE49-F238E27FC236}">
                <a16:creationId xmlns:a16="http://schemas.microsoft.com/office/drawing/2014/main" id="{AC26EB4B-3024-4242-9F37-B552C4F20A8C}"/>
              </a:ext>
            </a:extLst>
          </p:cNvPr>
          <p:cNvSpPr/>
          <p:nvPr/>
        </p:nvSpPr>
        <p:spPr>
          <a:xfrm>
            <a:off x="1026658" y="4232734"/>
            <a:ext cx="648000" cy="540000"/>
          </a:xfrm>
          <a:prstGeom prst="ellipse">
            <a:avLst/>
          </a:prstGeom>
          <a:solidFill>
            <a:schemeClr val="accent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5</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0" name="Elipse 99">
            <a:extLst>
              <a:ext uri="{FF2B5EF4-FFF2-40B4-BE49-F238E27FC236}">
                <a16:creationId xmlns:a16="http://schemas.microsoft.com/office/drawing/2014/main" id="{77CC9F84-99F6-D442-9841-0726E27F3BE1}"/>
              </a:ext>
            </a:extLst>
          </p:cNvPr>
          <p:cNvSpPr/>
          <p:nvPr/>
        </p:nvSpPr>
        <p:spPr>
          <a:xfrm>
            <a:off x="1026658" y="5027356"/>
            <a:ext cx="648000" cy="540000"/>
          </a:xfrm>
          <a:prstGeom prst="ellipse">
            <a:avLst/>
          </a:prstGeom>
          <a:solidFill>
            <a:schemeClr val="accent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6</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02" name="Elipse 101">
            <a:extLst>
              <a:ext uri="{FF2B5EF4-FFF2-40B4-BE49-F238E27FC236}">
                <a16:creationId xmlns:a16="http://schemas.microsoft.com/office/drawing/2014/main" id="{B4FC0196-8C36-6F4A-AA72-799DE3939485}"/>
              </a:ext>
            </a:extLst>
          </p:cNvPr>
          <p:cNvSpPr/>
          <p:nvPr/>
        </p:nvSpPr>
        <p:spPr>
          <a:xfrm>
            <a:off x="1026658" y="5710196"/>
            <a:ext cx="648000" cy="540000"/>
          </a:xfrm>
          <a:prstGeom prst="ellipse">
            <a:avLst/>
          </a:prstGeom>
          <a:solidFill>
            <a:schemeClr val="accent5"/>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7</a:t>
            </a:r>
            <a:endParaRPr kumimoji="0" lang="es-PE"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7" name="Rectangle 7">
            <a:extLst>
              <a:ext uri="{FF2B5EF4-FFF2-40B4-BE49-F238E27FC236}">
                <a16:creationId xmlns:a16="http://schemas.microsoft.com/office/drawing/2014/main" id="{E190F461-32D3-4ACB-A519-5B23D1DAEDD5}"/>
              </a:ext>
            </a:extLst>
          </p:cNvPr>
          <p:cNvSpPr/>
          <p:nvPr/>
        </p:nvSpPr>
        <p:spPr>
          <a:xfrm>
            <a:off x="4496" y="-1413"/>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s-PE" sz="2400" b="1" dirty="0">
              <a:solidFill>
                <a:schemeClr val="tx1"/>
              </a:solidFill>
              <a:ea typeface="Tahoma" panose="020B0604030504040204" pitchFamily="34" charset="0"/>
              <a:cs typeface="Tahoma" panose="020B0604030504040204" pitchFamily="34" charset="0"/>
            </a:endParaRPr>
          </a:p>
        </p:txBody>
      </p:sp>
      <p:pic>
        <p:nvPicPr>
          <p:cNvPr id="29" name="Google Shape;168;p25">
            <a:extLst>
              <a:ext uri="{FF2B5EF4-FFF2-40B4-BE49-F238E27FC236}">
                <a16:creationId xmlns:a16="http://schemas.microsoft.com/office/drawing/2014/main" id="{63454313-93F6-46E1-90C9-1B86207F15A3}"/>
              </a:ext>
            </a:extLst>
          </p:cNvPr>
          <p:cNvPicPr preferRelativeResize="0"/>
          <p:nvPr/>
        </p:nvPicPr>
        <p:blipFill rotWithShape="1">
          <a:blip r:embed="rId2">
            <a:alphaModFix/>
          </a:blip>
          <a:srcRect/>
          <a:stretch/>
        </p:blipFill>
        <p:spPr>
          <a:xfrm>
            <a:off x="191344" y="77121"/>
            <a:ext cx="1918122" cy="487849"/>
          </a:xfrm>
          <a:prstGeom prst="rect">
            <a:avLst/>
          </a:prstGeom>
          <a:noFill/>
          <a:ln>
            <a:noFill/>
          </a:ln>
        </p:spPr>
      </p:pic>
      <p:sp>
        <p:nvSpPr>
          <p:cNvPr id="30" name="CuadroTexto 29">
            <a:extLst>
              <a:ext uri="{FF2B5EF4-FFF2-40B4-BE49-F238E27FC236}">
                <a16:creationId xmlns:a16="http://schemas.microsoft.com/office/drawing/2014/main" id="{91458E10-6BCB-409B-8C9B-1C805A07A253}"/>
              </a:ext>
            </a:extLst>
          </p:cNvPr>
          <p:cNvSpPr txBox="1"/>
          <p:nvPr/>
        </p:nvSpPr>
        <p:spPr>
          <a:xfrm>
            <a:off x="7752184" y="6541995"/>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a:t>
            </a:r>
          </a:p>
        </p:txBody>
      </p:sp>
      <p:sp>
        <p:nvSpPr>
          <p:cNvPr id="2" name="Rectángulo 1"/>
          <p:cNvSpPr/>
          <p:nvPr/>
        </p:nvSpPr>
        <p:spPr>
          <a:xfrm>
            <a:off x="2432015" y="843357"/>
            <a:ext cx="8280920" cy="461665"/>
          </a:xfrm>
          <a:prstGeom prst="rect">
            <a:avLst/>
          </a:prstGeom>
        </p:spPr>
        <p:txBody>
          <a:bodyPr wrap="square">
            <a:spAutoFit/>
          </a:bodyPr>
          <a:lstStyle/>
          <a:p>
            <a:r>
              <a:rPr lang="es-PE" sz="2400" b="1" dirty="0">
                <a:solidFill>
                  <a:srgbClr val="0056B8"/>
                </a:solidFill>
                <a:ea typeface="Tahoma" panose="020B0604030504040204" pitchFamily="34" charset="0"/>
                <a:cs typeface="Tahoma" panose="020B0604030504040204" pitchFamily="34" charset="0"/>
              </a:rPr>
              <a:t> LINEAMIENTOS DE POLÍTICA PARA LA GESTIÓN INSTITUCIONAL </a:t>
            </a:r>
            <a:endParaRPr lang="es-PE" sz="2400" dirty="0">
              <a:solidFill>
                <a:srgbClr val="0056B8"/>
              </a:solidFill>
            </a:endParaRPr>
          </a:p>
        </p:txBody>
      </p:sp>
      <p:sp>
        <p:nvSpPr>
          <p:cNvPr id="3" name="Rectángulo 2"/>
          <p:cNvSpPr/>
          <p:nvPr/>
        </p:nvSpPr>
        <p:spPr>
          <a:xfrm>
            <a:off x="2656464" y="148570"/>
            <a:ext cx="7832023" cy="400110"/>
          </a:xfrm>
          <a:prstGeom prst="rect">
            <a:avLst/>
          </a:prstGeom>
        </p:spPr>
        <p:txBody>
          <a:bodyPr wrap="square">
            <a:spAutoFit/>
          </a:bodyPr>
          <a:lstStyle/>
          <a:p>
            <a:pPr algn="ctr"/>
            <a:r>
              <a:rPr lang="es-PE" sz="2000" b="1" dirty="0">
                <a:solidFill>
                  <a:schemeClr val="bg1"/>
                </a:solidFill>
                <a:latin typeface="Tahoma" panose="020B0604030504040204" pitchFamily="34" charset="0"/>
                <a:ea typeface="Tahoma" panose="020B0604030504040204" pitchFamily="34" charset="0"/>
                <a:cs typeface="Tahoma" panose="020B0604030504040204" pitchFamily="34" charset="0"/>
              </a:rPr>
              <a:t>Acciones priorizadas: Lineamientos de gestión de ESSALUD</a:t>
            </a:r>
          </a:p>
        </p:txBody>
      </p:sp>
    </p:spTree>
    <p:extLst>
      <p:ext uri="{BB962C8B-B14F-4D97-AF65-F5344CB8AC3E}">
        <p14:creationId xmlns:p14="http://schemas.microsoft.com/office/powerpoint/2010/main" val="1278133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500"/>
                                        <p:tgtEl>
                                          <p:spTgt spid="4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wipe(left)">
                                      <p:cBhvr>
                                        <p:cTn id="22" dur="500"/>
                                        <p:tgtEl>
                                          <p:spTgt spid="8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500"/>
                                        <p:tgtEl>
                                          <p:spTgt spid="8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0"/>
                                        </p:tgtEl>
                                        <p:attrNameLst>
                                          <p:attrName>style.visibility</p:attrName>
                                        </p:attrNameLst>
                                      </p:cBhvr>
                                      <p:to>
                                        <p:strVal val="visible"/>
                                      </p:to>
                                    </p:set>
                                    <p:animEffect transition="in" filter="wipe(left)">
                                      <p:cBhvr>
                                        <p:cTn id="28" dur="500"/>
                                        <p:tgtEl>
                                          <p:spTgt spid="9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ipe(left)">
                                      <p:cBhvr>
                                        <p:cTn id="34" dur="500"/>
                                        <p:tgtEl>
                                          <p:spTgt spid="9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wipe(left)">
                                      <p:cBhvr>
                                        <p:cTn id="40" dur="500"/>
                                        <p:tgtEl>
                                          <p:spTgt spid="9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wipe(left)">
                                      <p:cBhvr>
                                        <p:cTn id="43" dur="500"/>
                                        <p:tgtEl>
                                          <p:spTgt spid="100"/>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02"/>
                                        </p:tgtEl>
                                        <p:attrNameLst>
                                          <p:attrName>style.visibility</p:attrName>
                                        </p:attrNameLst>
                                      </p:cBhvr>
                                      <p:to>
                                        <p:strVal val="visible"/>
                                      </p:to>
                                    </p:set>
                                    <p:animEffect transition="in" filter="wipe(left)">
                                      <p:cBhvr>
                                        <p:cTn id="46"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3" grpId="0" animBg="1"/>
      <p:bldP spid="48" grpId="0" animBg="1"/>
      <p:bldP spid="49" grpId="0" animBg="1"/>
      <p:bldP spid="82" grpId="0" animBg="1"/>
      <p:bldP spid="83" grpId="0" animBg="1"/>
      <p:bldP spid="84" grpId="0" animBg="1"/>
      <p:bldP spid="90" grpId="0" animBg="1"/>
      <p:bldP spid="92" grpId="0" animBg="1"/>
      <p:bldP spid="94" grpId="0" animBg="1"/>
      <p:bldP spid="96" grpId="0" animBg="1"/>
      <p:bldP spid="98" grpId="0" animBg="1"/>
      <p:bldP spid="100" grpId="0" animBg="1"/>
      <p:bldP spid="1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p:nvPr/>
        </p:nvSpPr>
        <p:spPr>
          <a:xfrm>
            <a:off x="0" y="-16443"/>
            <a:ext cx="12192000" cy="657125"/>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LINEAMIENTOS DE POLÍTICA PARA LA GESTIÓN INSTITUCIONAL </a:t>
            </a:r>
          </a:p>
        </p:txBody>
      </p:sp>
      <p:sp>
        <p:nvSpPr>
          <p:cNvPr id="17" name="Rectángulo 16"/>
          <p:cNvSpPr/>
          <p:nvPr/>
        </p:nvSpPr>
        <p:spPr>
          <a:xfrm>
            <a:off x="9050869" y="5676695"/>
            <a:ext cx="1824862" cy="1086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27" name="Google Shape;168;p25"/>
          <p:cNvPicPr preferRelativeResize="0"/>
          <p:nvPr/>
        </p:nvPicPr>
        <p:blipFill rotWithShape="1">
          <a:blip r:embed="rId2">
            <a:alphaModFix/>
          </a:blip>
          <a:srcRect/>
          <a:stretch/>
        </p:blipFill>
        <p:spPr>
          <a:xfrm>
            <a:off x="184550" y="118120"/>
            <a:ext cx="1440160" cy="432048"/>
          </a:xfrm>
          <a:prstGeom prst="rect">
            <a:avLst/>
          </a:prstGeom>
          <a:noFill/>
          <a:ln>
            <a:noFill/>
          </a:ln>
        </p:spPr>
      </p:pic>
      <p:graphicFrame>
        <p:nvGraphicFramePr>
          <p:cNvPr id="2" name="Diagrama 1"/>
          <p:cNvGraphicFramePr/>
          <p:nvPr/>
        </p:nvGraphicFramePr>
        <p:xfrm>
          <a:off x="184551" y="836713"/>
          <a:ext cx="5582556" cy="5750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nvGraphicFramePr>
        <p:xfrm>
          <a:off x="5911123" y="836713"/>
          <a:ext cx="6305557" cy="58876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uadroTexto 8"/>
          <p:cNvSpPr txBox="1"/>
          <p:nvPr/>
        </p:nvSpPr>
        <p:spPr>
          <a:xfrm>
            <a:off x="1620537" y="6516164"/>
            <a:ext cx="172624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Calibri" panose="020F0502020204030204"/>
                <a:ea typeface="+mn-ea"/>
                <a:cs typeface="+mn-cs"/>
              </a:rPr>
              <a:t>*AT: Acciones trazadoras</a:t>
            </a:r>
          </a:p>
        </p:txBody>
      </p:sp>
    </p:spTree>
    <p:extLst>
      <p:ext uri="{BB962C8B-B14F-4D97-AF65-F5344CB8AC3E}">
        <p14:creationId xmlns:p14="http://schemas.microsoft.com/office/powerpoint/2010/main" val="152563271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graphicEl>
                                              <a:dgm id="{0631308C-4BF4-46F2-84B6-5A760E825E35}"/>
                                            </p:graphicEl>
                                          </p:spTgt>
                                        </p:tgtEl>
                                        <p:attrNameLst>
                                          <p:attrName>style.visibility</p:attrName>
                                        </p:attrNameLst>
                                      </p:cBhvr>
                                      <p:to>
                                        <p:strVal val="visible"/>
                                      </p:to>
                                    </p:set>
                                    <p:animEffect transition="in" filter="fade">
                                      <p:cBhvr>
                                        <p:cTn id="7" dur="1000"/>
                                        <p:tgtEl>
                                          <p:spTgt spid="2">
                                            <p:graphicEl>
                                              <a:dgm id="{0631308C-4BF4-46F2-84B6-5A760E825E35}"/>
                                            </p:graphicEl>
                                          </p:spTgt>
                                        </p:tgtEl>
                                      </p:cBhvr>
                                    </p:animEffect>
                                    <p:anim calcmode="lin" valueType="num">
                                      <p:cBhvr>
                                        <p:cTn id="8" dur="1000" fill="hold"/>
                                        <p:tgtEl>
                                          <p:spTgt spid="2">
                                            <p:graphicEl>
                                              <a:dgm id="{0631308C-4BF4-46F2-84B6-5A760E825E35}"/>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631308C-4BF4-46F2-84B6-5A760E825E35}"/>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graphicEl>
                                              <a:dgm id="{68A7D679-E19A-4C92-8A64-A42661CC84F6}"/>
                                            </p:graphicEl>
                                          </p:spTgt>
                                        </p:tgtEl>
                                        <p:attrNameLst>
                                          <p:attrName>style.visibility</p:attrName>
                                        </p:attrNameLst>
                                      </p:cBhvr>
                                      <p:to>
                                        <p:strVal val="visible"/>
                                      </p:to>
                                    </p:set>
                                    <p:animEffect transition="in" filter="fade">
                                      <p:cBhvr>
                                        <p:cTn id="13" dur="1000"/>
                                        <p:tgtEl>
                                          <p:spTgt spid="2">
                                            <p:graphicEl>
                                              <a:dgm id="{68A7D679-E19A-4C92-8A64-A42661CC84F6}"/>
                                            </p:graphicEl>
                                          </p:spTgt>
                                        </p:tgtEl>
                                      </p:cBhvr>
                                    </p:animEffect>
                                    <p:anim calcmode="lin" valueType="num">
                                      <p:cBhvr>
                                        <p:cTn id="14" dur="1000" fill="hold"/>
                                        <p:tgtEl>
                                          <p:spTgt spid="2">
                                            <p:graphicEl>
                                              <a:dgm id="{68A7D679-E19A-4C92-8A64-A42661CC84F6}"/>
                                            </p:graphicEl>
                                          </p:spTgt>
                                        </p:tgtEl>
                                        <p:attrNameLst>
                                          <p:attrName>ppt_x</p:attrName>
                                        </p:attrNameLst>
                                      </p:cBhvr>
                                      <p:tavLst>
                                        <p:tav tm="0">
                                          <p:val>
                                            <p:strVal val="#ppt_x"/>
                                          </p:val>
                                        </p:tav>
                                        <p:tav tm="100000">
                                          <p:val>
                                            <p:strVal val="#ppt_x"/>
                                          </p:val>
                                        </p:tav>
                                      </p:tavLst>
                                    </p:anim>
                                    <p:anim calcmode="lin" valueType="num">
                                      <p:cBhvr>
                                        <p:cTn id="15" dur="1000" fill="hold"/>
                                        <p:tgtEl>
                                          <p:spTgt spid="2">
                                            <p:graphicEl>
                                              <a:dgm id="{68A7D679-E19A-4C92-8A64-A42661CC84F6}"/>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graphicEl>
                                              <a:dgm id="{3E683D76-F023-4A56-A30F-EC1830013E91}"/>
                                            </p:graphicEl>
                                          </p:spTgt>
                                        </p:tgtEl>
                                        <p:attrNameLst>
                                          <p:attrName>style.visibility</p:attrName>
                                        </p:attrNameLst>
                                      </p:cBhvr>
                                      <p:to>
                                        <p:strVal val="visible"/>
                                      </p:to>
                                    </p:set>
                                    <p:animEffect transition="in" filter="fade">
                                      <p:cBhvr>
                                        <p:cTn id="19" dur="1000"/>
                                        <p:tgtEl>
                                          <p:spTgt spid="2">
                                            <p:graphicEl>
                                              <a:dgm id="{3E683D76-F023-4A56-A30F-EC1830013E91}"/>
                                            </p:graphicEl>
                                          </p:spTgt>
                                        </p:tgtEl>
                                      </p:cBhvr>
                                    </p:animEffect>
                                    <p:anim calcmode="lin" valueType="num">
                                      <p:cBhvr>
                                        <p:cTn id="20" dur="1000" fill="hold"/>
                                        <p:tgtEl>
                                          <p:spTgt spid="2">
                                            <p:graphicEl>
                                              <a:dgm id="{3E683D76-F023-4A56-A30F-EC1830013E91}"/>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3E683D76-F023-4A56-A30F-EC1830013E91}"/>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8">
                                            <p:graphicEl>
                                              <a:dgm id="{0631308C-4BF4-46F2-84B6-5A760E825E35}"/>
                                            </p:graphicEl>
                                          </p:spTgt>
                                        </p:tgtEl>
                                        <p:attrNameLst>
                                          <p:attrName>style.visibility</p:attrName>
                                        </p:attrNameLst>
                                      </p:cBhvr>
                                      <p:to>
                                        <p:strVal val="visible"/>
                                      </p:to>
                                    </p:set>
                                    <p:animEffect transition="in" filter="fade">
                                      <p:cBhvr>
                                        <p:cTn id="25" dur="1000"/>
                                        <p:tgtEl>
                                          <p:spTgt spid="8">
                                            <p:graphicEl>
                                              <a:dgm id="{0631308C-4BF4-46F2-84B6-5A760E825E35}"/>
                                            </p:graphicEl>
                                          </p:spTgt>
                                        </p:tgtEl>
                                      </p:cBhvr>
                                    </p:animEffect>
                                    <p:anim calcmode="lin" valueType="num">
                                      <p:cBhvr>
                                        <p:cTn id="26" dur="1000" fill="hold"/>
                                        <p:tgtEl>
                                          <p:spTgt spid="8">
                                            <p:graphicEl>
                                              <a:dgm id="{0631308C-4BF4-46F2-84B6-5A760E825E35}"/>
                                            </p:graphicEl>
                                          </p:spTgt>
                                        </p:tgtEl>
                                        <p:attrNameLst>
                                          <p:attrName>ppt_x</p:attrName>
                                        </p:attrNameLst>
                                      </p:cBhvr>
                                      <p:tavLst>
                                        <p:tav tm="0">
                                          <p:val>
                                            <p:strVal val="#ppt_x"/>
                                          </p:val>
                                        </p:tav>
                                        <p:tav tm="100000">
                                          <p:val>
                                            <p:strVal val="#ppt_x"/>
                                          </p:val>
                                        </p:tav>
                                      </p:tavLst>
                                    </p:anim>
                                    <p:anim calcmode="lin" valueType="num">
                                      <p:cBhvr>
                                        <p:cTn id="27" dur="1000" fill="hold"/>
                                        <p:tgtEl>
                                          <p:spTgt spid="8">
                                            <p:graphicEl>
                                              <a:dgm id="{0631308C-4BF4-46F2-84B6-5A760E825E35}"/>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8">
                                            <p:graphicEl>
                                              <a:dgm id="{68A7D679-E19A-4C92-8A64-A42661CC84F6}"/>
                                            </p:graphicEl>
                                          </p:spTgt>
                                        </p:tgtEl>
                                        <p:attrNameLst>
                                          <p:attrName>style.visibility</p:attrName>
                                        </p:attrNameLst>
                                      </p:cBhvr>
                                      <p:to>
                                        <p:strVal val="visible"/>
                                      </p:to>
                                    </p:set>
                                    <p:animEffect transition="in" filter="fade">
                                      <p:cBhvr>
                                        <p:cTn id="31" dur="1000"/>
                                        <p:tgtEl>
                                          <p:spTgt spid="8">
                                            <p:graphicEl>
                                              <a:dgm id="{68A7D679-E19A-4C92-8A64-A42661CC84F6}"/>
                                            </p:graphicEl>
                                          </p:spTgt>
                                        </p:tgtEl>
                                      </p:cBhvr>
                                    </p:animEffect>
                                    <p:anim calcmode="lin" valueType="num">
                                      <p:cBhvr>
                                        <p:cTn id="32" dur="1000" fill="hold"/>
                                        <p:tgtEl>
                                          <p:spTgt spid="8">
                                            <p:graphicEl>
                                              <a:dgm id="{68A7D679-E19A-4C92-8A64-A42661CC84F6}"/>
                                            </p:graphicEl>
                                          </p:spTgt>
                                        </p:tgtEl>
                                        <p:attrNameLst>
                                          <p:attrName>ppt_x</p:attrName>
                                        </p:attrNameLst>
                                      </p:cBhvr>
                                      <p:tavLst>
                                        <p:tav tm="0">
                                          <p:val>
                                            <p:strVal val="#ppt_x"/>
                                          </p:val>
                                        </p:tav>
                                        <p:tav tm="100000">
                                          <p:val>
                                            <p:strVal val="#ppt_x"/>
                                          </p:val>
                                        </p:tav>
                                      </p:tavLst>
                                    </p:anim>
                                    <p:anim calcmode="lin" valueType="num">
                                      <p:cBhvr>
                                        <p:cTn id="33" dur="1000" fill="hold"/>
                                        <p:tgtEl>
                                          <p:spTgt spid="8">
                                            <p:graphicEl>
                                              <a:dgm id="{68A7D679-E19A-4C92-8A64-A42661CC84F6}"/>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8">
                                            <p:graphicEl>
                                              <a:dgm id="{1AD089ED-3280-45F3-88A1-207224372908}"/>
                                            </p:graphicEl>
                                          </p:spTgt>
                                        </p:tgtEl>
                                        <p:attrNameLst>
                                          <p:attrName>style.visibility</p:attrName>
                                        </p:attrNameLst>
                                      </p:cBhvr>
                                      <p:to>
                                        <p:strVal val="visible"/>
                                      </p:to>
                                    </p:set>
                                    <p:animEffect transition="in" filter="fade">
                                      <p:cBhvr>
                                        <p:cTn id="37" dur="1000"/>
                                        <p:tgtEl>
                                          <p:spTgt spid="8">
                                            <p:graphicEl>
                                              <a:dgm id="{1AD089ED-3280-45F3-88A1-207224372908}"/>
                                            </p:graphicEl>
                                          </p:spTgt>
                                        </p:tgtEl>
                                      </p:cBhvr>
                                    </p:animEffect>
                                    <p:anim calcmode="lin" valueType="num">
                                      <p:cBhvr>
                                        <p:cTn id="38" dur="1000" fill="hold"/>
                                        <p:tgtEl>
                                          <p:spTgt spid="8">
                                            <p:graphicEl>
                                              <a:dgm id="{1AD089ED-3280-45F3-88A1-207224372908}"/>
                                            </p:graphicEl>
                                          </p:spTgt>
                                        </p:tgtEl>
                                        <p:attrNameLst>
                                          <p:attrName>ppt_x</p:attrName>
                                        </p:attrNameLst>
                                      </p:cBhvr>
                                      <p:tavLst>
                                        <p:tav tm="0">
                                          <p:val>
                                            <p:strVal val="#ppt_x"/>
                                          </p:val>
                                        </p:tav>
                                        <p:tav tm="100000">
                                          <p:val>
                                            <p:strVal val="#ppt_x"/>
                                          </p:val>
                                        </p:tav>
                                      </p:tavLst>
                                    </p:anim>
                                    <p:anim calcmode="lin" valueType="num">
                                      <p:cBhvr>
                                        <p:cTn id="39" dur="1000" fill="hold"/>
                                        <p:tgtEl>
                                          <p:spTgt spid="8">
                                            <p:graphicEl>
                                              <a:dgm id="{1AD089ED-3280-45F3-88A1-207224372908}"/>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8">
                                            <p:graphicEl>
                                              <a:dgm id="{E878C07C-B31D-49EA-88D4-55B75690FEAF}"/>
                                            </p:graphicEl>
                                          </p:spTgt>
                                        </p:tgtEl>
                                        <p:attrNameLst>
                                          <p:attrName>style.visibility</p:attrName>
                                        </p:attrNameLst>
                                      </p:cBhvr>
                                      <p:to>
                                        <p:strVal val="visible"/>
                                      </p:to>
                                    </p:set>
                                    <p:animEffect transition="in" filter="fade">
                                      <p:cBhvr>
                                        <p:cTn id="43" dur="1000"/>
                                        <p:tgtEl>
                                          <p:spTgt spid="8">
                                            <p:graphicEl>
                                              <a:dgm id="{E878C07C-B31D-49EA-88D4-55B75690FEAF}"/>
                                            </p:graphicEl>
                                          </p:spTgt>
                                        </p:tgtEl>
                                      </p:cBhvr>
                                    </p:animEffect>
                                    <p:anim calcmode="lin" valueType="num">
                                      <p:cBhvr>
                                        <p:cTn id="44" dur="1000" fill="hold"/>
                                        <p:tgtEl>
                                          <p:spTgt spid="8">
                                            <p:graphicEl>
                                              <a:dgm id="{E878C07C-B31D-49EA-88D4-55B75690FEAF}"/>
                                            </p:graphicEl>
                                          </p:spTgt>
                                        </p:tgtEl>
                                        <p:attrNameLst>
                                          <p:attrName>ppt_x</p:attrName>
                                        </p:attrNameLst>
                                      </p:cBhvr>
                                      <p:tavLst>
                                        <p:tav tm="0">
                                          <p:val>
                                            <p:strVal val="#ppt_x"/>
                                          </p:val>
                                        </p:tav>
                                        <p:tav tm="100000">
                                          <p:val>
                                            <p:strVal val="#ppt_x"/>
                                          </p:val>
                                        </p:tav>
                                      </p:tavLst>
                                    </p:anim>
                                    <p:anim calcmode="lin" valueType="num">
                                      <p:cBhvr>
                                        <p:cTn id="45" dur="1000" fill="hold"/>
                                        <p:tgtEl>
                                          <p:spTgt spid="8">
                                            <p:graphicEl>
                                              <a:dgm id="{E878C07C-B31D-49EA-88D4-55B75690FEAF}"/>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AD7ADD7C-A384-4149-81C0-23A817C9EB9C}"/>
                                            </p:graphicEl>
                                          </p:spTgt>
                                        </p:tgtEl>
                                        <p:attrNameLst>
                                          <p:attrName>style.visibility</p:attrName>
                                        </p:attrNameLst>
                                      </p:cBhvr>
                                      <p:to>
                                        <p:strVal val="visible"/>
                                      </p:to>
                                    </p:set>
                                    <p:animEffect transition="in" filter="fade">
                                      <p:cBhvr>
                                        <p:cTn id="50" dur="1000"/>
                                        <p:tgtEl>
                                          <p:spTgt spid="2">
                                            <p:graphicEl>
                                              <a:dgm id="{AD7ADD7C-A384-4149-81C0-23A817C9EB9C}"/>
                                            </p:graphicEl>
                                          </p:spTgt>
                                        </p:tgtEl>
                                      </p:cBhvr>
                                    </p:animEffect>
                                    <p:anim calcmode="lin" valueType="num">
                                      <p:cBhvr>
                                        <p:cTn id="51" dur="1000" fill="hold"/>
                                        <p:tgtEl>
                                          <p:spTgt spid="2">
                                            <p:graphicEl>
                                              <a:dgm id="{AD7ADD7C-A384-4149-81C0-23A817C9EB9C}"/>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AD7ADD7C-A384-4149-81C0-23A817C9EB9C}"/>
                                            </p:graphic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42" presetClass="entr" presetSubtype="0" fill="hold" grpId="0" nodeType="afterEffect">
                                  <p:stCondLst>
                                    <p:cond delay="0"/>
                                  </p:stCondLst>
                                  <p:childTnLst>
                                    <p:set>
                                      <p:cBhvr>
                                        <p:cTn id="55" dur="1" fill="hold">
                                          <p:stCondLst>
                                            <p:cond delay="0"/>
                                          </p:stCondLst>
                                        </p:cTn>
                                        <p:tgtEl>
                                          <p:spTgt spid="2">
                                            <p:graphicEl>
                                              <a:dgm id="{09CA2234-3C7D-4430-A108-4E573DA9579F}"/>
                                            </p:graphicEl>
                                          </p:spTgt>
                                        </p:tgtEl>
                                        <p:attrNameLst>
                                          <p:attrName>style.visibility</p:attrName>
                                        </p:attrNameLst>
                                      </p:cBhvr>
                                      <p:to>
                                        <p:strVal val="visible"/>
                                      </p:to>
                                    </p:set>
                                    <p:animEffect transition="in" filter="fade">
                                      <p:cBhvr>
                                        <p:cTn id="56" dur="1000"/>
                                        <p:tgtEl>
                                          <p:spTgt spid="2">
                                            <p:graphicEl>
                                              <a:dgm id="{09CA2234-3C7D-4430-A108-4E573DA9579F}"/>
                                            </p:graphicEl>
                                          </p:spTgt>
                                        </p:tgtEl>
                                      </p:cBhvr>
                                    </p:animEffect>
                                    <p:anim calcmode="lin" valueType="num">
                                      <p:cBhvr>
                                        <p:cTn id="57" dur="1000" fill="hold"/>
                                        <p:tgtEl>
                                          <p:spTgt spid="2">
                                            <p:graphicEl>
                                              <a:dgm id="{09CA2234-3C7D-4430-A108-4E573DA9579F}"/>
                                            </p:graphicEl>
                                          </p:spTgt>
                                        </p:tgtEl>
                                        <p:attrNameLst>
                                          <p:attrName>ppt_x</p:attrName>
                                        </p:attrNameLst>
                                      </p:cBhvr>
                                      <p:tavLst>
                                        <p:tav tm="0">
                                          <p:val>
                                            <p:strVal val="#ppt_x"/>
                                          </p:val>
                                        </p:tav>
                                        <p:tav tm="100000">
                                          <p:val>
                                            <p:strVal val="#ppt_x"/>
                                          </p:val>
                                        </p:tav>
                                      </p:tavLst>
                                    </p:anim>
                                    <p:anim calcmode="lin" valueType="num">
                                      <p:cBhvr>
                                        <p:cTn id="58" dur="1000" fill="hold"/>
                                        <p:tgtEl>
                                          <p:spTgt spid="2">
                                            <p:graphicEl>
                                              <a:dgm id="{09CA2234-3C7D-4430-A108-4E573DA9579F}"/>
                                            </p:graphicEl>
                                          </p:spTgt>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42" presetClass="entr" presetSubtype="0" fill="hold" grpId="0" nodeType="afterEffect">
                                  <p:stCondLst>
                                    <p:cond delay="0"/>
                                  </p:stCondLst>
                                  <p:childTnLst>
                                    <p:set>
                                      <p:cBhvr>
                                        <p:cTn id="61" dur="1" fill="hold">
                                          <p:stCondLst>
                                            <p:cond delay="0"/>
                                          </p:stCondLst>
                                        </p:cTn>
                                        <p:tgtEl>
                                          <p:spTgt spid="2">
                                            <p:graphicEl>
                                              <a:dgm id="{EF086628-2FB5-40B4-9FAB-4281F89CF877}"/>
                                            </p:graphicEl>
                                          </p:spTgt>
                                        </p:tgtEl>
                                        <p:attrNameLst>
                                          <p:attrName>style.visibility</p:attrName>
                                        </p:attrNameLst>
                                      </p:cBhvr>
                                      <p:to>
                                        <p:strVal val="visible"/>
                                      </p:to>
                                    </p:set>
                                    <p:animEffect transition="in" filter="fade">
                                      <p:cBhvr>
                                        <p:cTn id="62" dur="1000"/>
                                        <p:tgtEl>
                                          <p:spTgt spid="2">
                                            <p:graphicEl>
                                              <a:dgm id="{EF086628-2FB5-40B4-9FAB-4281F89CF877}"/>
                                            </p:graphicEl>
                                          </p:spTgt>
                                        </p:tgtEl>
                                      </p:cBhvr>
                                    </p:animEffect>
                                    <p:anim calcmode="lin" valueType="num">
                                      <p:cBhvr>
                                        <p:cTn id="63" dur="1000" fill="hold"/>
                                        <p:tgtEl>
                                          <p:spTgt spid="2">
                                            <p:graphicEl>
                                              <a:dgm id="{EF086628-2FB5-40B4-9FAB-4281F89CF877}"/>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EF086628-2FB5-40B4-9FAB-4281F89CF877}"/>
                                            </p:graphicEl>
                                          </p:spTgt>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2" presetClass="entr" presetSubtype="0" fill="hold" grpId="0" nodeType="afterEffect">
                                  <p:stCondLst>
                                    <p:cond delay="0"/>
                                  </p:stCondLst>
                                  <p:childTnLst>
                                    <p:set>
                                      <p:cBhvr>
                                        <p:cTn id="67" dur="1" fill="hold">
                                          <p:stCondLst>
                                            <p:cond delay="0"/>
                                          </p:stCondLst>
                                        </p:cTn>
                                        <p:tgtEl>
                                          <p:spTgt spid="8">
                                            <p:graphicEl>
                                              <a:dgm id="{AD7ADD7C-A384-4149-81C0-23A817C9EB9C}"/>
                                            </p:graphicEl>
                                          </p:spTgt>
                                        </p:tgtEl>
                                        <p:attrNameLst>
                                          <p:attrName>style.visibility</p:attrName>
                                        </p:attrNameLst>
                                      </p:cBhvr>
                                      <p:to>
                                        <p:strVal val="visible"/>
                                      </p:to>
                                    </p:set>
                                    <p:animEffect transition="in" filter="fade">
                                      <p:cBhvr>
                                        <p:cTn id="68" dur="1000"/>
                                        <p:tgtEl>
                                          <p:spTgt spid="8">
                                            <p:graphicEl>
                                              <a:dgm id="{AD7ADD7C-A384-4149-81C0-23A817C9EB9C}"/>
                                            </p:graphicEl>
                                          </p:spTgt>
                                        </p:tgtEl>
                                      </p:cBhvr>
                                    </p:animEffect>
                                    <p:anim calcmode="lin" valueType="num">
                                      <p:cBhvr>
                                        <p:cTn id="69" dur="1000" fill="hold"/>
                                        <p:tgtEl>
                                          <p:spTgt spid="8">
                                            <p:graphicEl>
                                              <a:dgm id="{AD7ADD7C-A384-4149-81C0-23A817C9EB9C}"/>
                                            </p:graphicEl>
                                          </p:spTgt>
                                        </p:tgtEl>
                                        <p:attrNameLst>
                                          <p:attrName>ppt_x</p:attrName>
                                        </p:attrNameLst>
                                      </p:cBhvr>
                                      <p:tavLst>
                                        <p:tav tm="0">
                                          <p:val>
                                            <p:strVal val="#ppt_x"/>
                                          </p:val>
                                        </p:tav>
                                        <p:tav tm="100000">
                                          <p:val>
                                            <p:strVal val="#ppt_x"/>
                                          </p:val>
                                        </p:tav>
                                      </p:tavLst>
                                    </p:anim>
                                    <p:anim calcmode="lin" valueType="num">
                                      <p:cBhvr>
                                        <p:cTn id="70" dur="1000" fill="hold"/>
                                        <p:tgtEl>
                                          <p:spTgt spid="8">
                                            <p:graphicEl>
                                              <a:dgm id="{AD7ADD7C-A384-4149-81C0-23A817C9EB9C}"/>
                                            </p:graphicEl>
                                          </p:spTgt>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42" presetClass="entr" presetSubtype="0" fill="hold" grpId="0" nodeType="afterEffect">
                                  <p:stCondLst>
                                    <p:cond delay="0"/>
                                  </p:stCondLst>
                                  <p:childTnLst>
                                    <p:set>
                                      <p:cBhvr>
                                        <p:cTn id="73" dur="1" fill="hold">
                                          <p:stCondLst>
                                            <p:cond delay="0"/>
                                          </p:stCondLst>
                                        </p:cTn>
                                        <p:tgtEl>
                                          <p:spTgt spid="8">
                                            <p:graphicEl>
                                              <a:dgm id="{09CA2234-3C7D-4430-A108-4E573DA9579F}"/>
                                            </p:graphicEl>
                                          </p:spTgt>
                                        </p:tgtEl>
                                        <p:attrNameLst>
                                          <p:attrName>style.visibility</p:attrName>
                                        </p:attrNameLst>
                                      </p:cBhvr>
                                      <p:to>
                                        <p:strVal val="visible"/>
                                      </p:to>
                                    </p:set>
                                    <p:animEffect transition="in" filter="fade">
                                      <p:cBhvr>
                                        <p:cTn id="74" dur="1000"/>
                                        <p:tgtEl>
                                          <p:spTgt spid="8">
                                            <p:graphicEl>
                                              <a:dgm id="{09CA2234-3C7D-4430-A108-4E573DA9579F}"/>
                                            </p:graphicEl>
                                          </p:spTgt>
                                        </p:tgtEl>
                                      </p:cBhvr>
                                    </p:animEffect>
                                    <p:anim calcmode="lin" valueType="num">
                                      <p:cBhvr>
                                        <p:cTn id="75" dur="1000" fill="hold"/>
                                        <p:tgtEl>
                                          <p:spTgt spid="8">
                                            <p:graphicEl>
                                              <a:dgm id="{09CA2234-3C7D-4430-A108-4E573DA9579F}"/>
                                            </p:graphicEl>
                                          </p:spTgt>
                                        </p:tgtEl>
                                        <p:attrNameLst>
                                          <p:attrName>ppt_x</p:attrName>
                                        </p:attrNameLst>
                                      </p:cBhvr>
                                      <p:tavLst>
                                        <p:tav tm="0">
                                          <p:val>
                                            <p:strVal val="#ppt_x"/>
                                          </p:val>
                                        </p:tav>
                                        <p:tav tm="100000">
                                          <p:val>
                                            <p:strVal val="#ppt_x"/>
                                          </p:val>
                                        </p:tav>
                                      </p:tavLst>
                                    </p:anim>
                                    <p:anim calcmode="lin" valueType="num">
                                      <p:cBhvr>
                                        <p:cTn id="76" dur="1000" fill="hold"/>
                                        <p:tgtEl>
                                          <p:spTgt spid="8">
                                            <p:graphicEl>
                                              <a:dgm id="{09CA2234-3C7D-4430-A108-4E573DA9579F}"/>
                                            </p:graphicEl>
                                          </p:spTgt>
                                        </p:tgtEl>
                                        <p:attrNameLst>
                                          <p:attrName>ppt_y</p:attrName>
                                        </p:attrNameLst>
                                      </p:cBhvr>
                                      <p:tavLst>
                                        <p:tav tm="0">
                                          <p:val>
                                            <p:strVal val="#ppt_y+.1"/>
                                          </p:val>
                                        </p:tav>
                                        <p:tav tm="100000">
                                          <p:val>
                                            <p:strVal val="#ppt_y"/>
                                          </p:val>
                                        </p:tav>
                                      </p:tavLst>
                                    </p:anim>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8">
                                            <p:graphicEl>
                                              <a:dgm id="{33227DAD-1F19-44F0-870D-7931A2A318D5}"/>
                                            </p:graphicEl>
                                          </p:spTgt>
                                        </p:tgtEl>
                                        <p:attrNameLst>
                                          <p:attrName>style.visibility</p:attrName>
                                        </p:attrNameLst>
                                      </p:cBhvr>
                                      <p:to>
                                        <p:strVal val="visible"/>
                                      </p:to>
                                    </p:set>
                                    <p:animEffect transition="in" filter="fade">
                                      <p:cBhvr>
                                        <p:cTn id="80" dur="1000"/>
                                        <p:tgtEl>
                                          <p:spTgt spid="8">
                                            <p:graphicEl>
                                              <a:dgm id="{33227DAD-1F19-44F0-870D-7931A2A318D5}"/>
                                            </p:graphicEl>
                                          </p:spTgt>
                                        </p:tgtEl>
                                      </p:cBhvr>
                                    </p:animEffect>
                                    <p:anim calcmode="lin" valueType="num">
                                      <p:cBhvr>
                                        <p:cTn id="81" dur="1000" fill="hold"/>
                                        <p:tgtEl>
                                          <p:spTgt spid="8">
                                            <p:graphicEl>
                                              <a:dgm id="{33227DAD-1F19-44F0-870D-7931A2A318D5}"/>
                                            </p:graphicEl>
                                          </p:spTgt>
                                        </p:tgtEl>
                                        <p:attrNameLst>
                                          <p:attrName>ppt_x</p:attrName>
                                        </p:attrNameLst>
                                      </p:cBhvr>
                                      <p:tavLst>
                                        <p:tav tm="0">
                                          <p:val>
                                            <p:strVal val="#ppt_x"/>
                                          </p:val>
                                        </p:tav>
                                        <p:tav tm="100000">
                                          <p:val>
                                            <p:strVal val="#ppt_x"/>
                                          </p:val>
                                        </p:tav>
                                      </p:tavLst>
                                    </p:anim>
                                    <p:anim calcmode="lin" valueType="num">
                                      <p:cBhvr>
                                        <p:cTn id="82" dur="1000" fill="hold"/>
                                        <p:tgtEl>
                                          <p:spTgt spid="8">
                                            <p:graphicEl>
                                              <a:dgm id="{33227DAD-1F19-44F0-870D-7931A2A318D5}"/>
                                            </p:graphicEl>
                                          </p:spTgt>
                                        </p:tgtEl>
                                        <p:attrNameLst>
                                          <p:attrName>ppt_y</p:attrName>
                                        </p:attrNameLst>
                                      </p:cBhvr>
                                      <p:tavLst>
                                        <p:tav tm="0">
                                          <p:val>
                                            <p:strVal val="#ppt_y+.1"/>
                                          </p:val>
                                        </p:tav>
                                        <p:tav tm="100000">
                                          <p:val>
                                            <p:strVal val="#ppt_y"/>
                                          </p:val>
                                        </p:tav>
                                      </p:tavLst>
                                    </p:anim>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8">
                                            <p:graphicEl>
                                              <a:dgm id="{EDA9D0D8-5C58-4842-A8F0-99E6DAB1F281}"/>
                                            </p:graphicEl>
                                          </p:spTgt>
                                        </p:tgtEl>
                                        <p:attrNameLst>
                                          <p:attrName>style.visibility</p:attrName>
                                        </p:attrNameLst>
                                      </p:cBhvr>
                                      <p:to>
                                        <p:strVal val="visible"/>
                                      </p:to>
                                    </p:set>
                                    <p:animEffect transition="in" filter="fade">
                                      <p:cBhvr>
                                        <p:cTn id="86" dur="1000"/>
                                        <p:tgtEl>
                                          <p:spTgt spid="8">
                                            <p:graphicEl>
                                              <a:dgm id="{EDA9D0D8-5C58-4842-A8F0-99E6DAB1F281}"/>
                                            </p:graphicEl>
                                          </p:spTgt>
                                        </p:tgtEl>
                                      </p:cBhvr>
                                    </p:animEffect>
                                    <p:anim calcmode="lin" valueType="num">
                                      <p:cBhvr>
                                        <p:cTn id="87" dur="1000" fill="hold"/>
                                        <p:tgtEl>
                                          <p:spTgt spid="8">
                                            <p:graphicEl>
                                              <a:dgm id="{EDA9D0D8-5C58-4842-A8F0-99E6DAB1F281}"/>
                                            </p:graphicEl>
                                          </p:spTgt>
                                        </p:tgtEl>
                                        <p:attrNameLst>
                                          <p:attrName>ppt_x</p:attrName>
                                        </p:attrNameLst>
                                      </p:cBhvr>
                                      <p:tavLst>
                                        <p:tav tm="0">
                                          <p:val>
                                            <p:strVal val="#ppt_x"/>
                                          </p:val>
                                        </p:tav>
                                        <p:tav tm="100000">
                                          <p:val>
                                            <p:strVal val="#ppt_x"/>
                                          </p:val>
                                        </p:tav>
                                      </p:tavLst>
                                    </p:anim>
                                    <p:anim calcmode="lin" valueType="num">
                                      <p:cBhvr>
                                        <p:cTn id="88" dur="1000" fill="hold"/>
                                        <p:tgtEl>
                                          <p:spTgt spid="8">
                                            <p:graphicEl>
                                              <a:dgm id="{EDA9D0D8-5C58-4842-A8F0-99E6DAB1F28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lvlOne"/>
        </p:bldSub>
      </p:bldGraphic>
      <p:bldGraphic spid="8" grpId="0" uiExpand="1">
        <p:bldSub>
          <a:bldDgm bld="lvlAtOnc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ángulo 9"/>
          <p:cNvSpPr/>
          <p:nvPr/>
        </p:nvSpPr>
        <p:spPr>
          <a:xfrm>
            <a:off x="5591944" y="4869160"/>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5591944" y="2132856"/>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398" y="5877272"/>
            <a:ext cx="2686050" cy="838200"/>
          </a:xfrm>
          <a:prstGeom prst="rect">
            <a:avLst/>
          </a:prstGeom>
        </p:spPr>
      </p:pic>
      <p:sp>
        <p:nvSpPr>
          <p:cNvPr id="9" name="Заголовок 3"/>
          <p:cNvSpPr txBox="1">
            <a:spLocks/>
          </p:cNvSpPr>
          <p:nvPr/>
        </p:nvSpPr>
        <p:spPr>
          <a:xfrm>
            <a:off x="911424" y="1052736"/>
            <a:ext cx="10657184" cy="3240360"/>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baseline="0" dirty="0">
                <a:solidFill>
                  <a:schemeClr val="bg2"/>
                </a:solidFill>
                <a:latin typeface="Roboto Black" charset="0"/>
                <a:ea typeface="Roboto Black" charset="0"/>
                <a:cs typeface="Roboto Black" charset="0"/>
              </a:defRPr>
            </a:lvl1pPr>
          </a:lstStyle>
          <a:p>
            <a:pPr algn="ctr">
              <a:lnSpc>
                <a:spcPct val="150000"/>
              </a:lnSpc>
            </a:pPr>
            <a:r>
              <a:rPr lang="es-PE" sz="4000" dirty="0">
                <a:solidFill>
                  <a:schemeClr val="bg1"/>
                </a:solidFill>
                <a:latin typeface="Tahoma" panose="020B0604030504040204" pitchFamily="34" charset="0"/>
                <a:ea typeface="Tahoma" panose="020B0604030504040204" pitchFamily="34" charset="0"/>
                <a:cs typeface="Tahoma" panose="020B0604030504040204" pitchFamily="34" charset="0"/>
              </a:rPr>
              <a:t>Sección </a:t>
            </a:r>
            <a:r>
              <a:rPr lang="es-PE"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3: </a:t>
            </a:r>
          </a:p>
          <a:p>
            <a:pPr algn="ctr">
              <a:lnSpc>
                <a:spcPct val="150000"/>
              </a:lnSpc>
            </a:pPr>
            <a:endParaRPr lang="es-PE" sz="36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spcBef>
                <a:spcPts val="400"/>
              </a:spcBef>
              <a:buFont typeface="+mj-lt"/>
              <a:buAutoNum type="arabicPeriod"/>
            </a:pPr>
            <a:r>
              <a:rPr lang="es-PE"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Solidez </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financiera de ESSALUD</a:t>
            </a:r>
          </a:p>
          <a:p>
            <a:pPr marL="457200" indent="-457200">
              <a:spcBef>
                <a:spcPts val="400"/>
              </a:spcBef>
              <a:buFont typeface="+mj-lt"/>
              <a:buAutoNum type="arabicPeriod"/>
            </a:pPr>
            <a:r>
              <a:rPr lang="es-PE"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Impacto </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y consecuencias de la pandemia en la gestión de ESSALUD</a:t>
            </a:r>
          </a:p>
        </p:txBody>
      </p:sp>
    </p:spTree>
    <p:extLst>
      <p:ext uri="{BB962C8B-B14F-4D97-AF65-F5344CB8AC3E}">
        <p14:creationId xmlns:p14="http://schemas.microsoft.com/office/powerpoint/2010/main" val="27479744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27384"/>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EFECTOS FINANCIEROS DE LA PANDEMIA EN EL 2020</a:t>
            </a:r>
          </a:p>
        </p:txBody>
      </p:sp>
      <p:sp>
        <p:nvSpPr>
          <p:cNvPr id="9" name="Rectángulo 8"/>
          <p:cNvSpPr/>
          <p:nvPr/>
        </p:nvSpPr>
        <p:spPr>
          <a:xfrm>
            <a:off x="695399" y="773981"/>
            <a:ext cx="1080120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b="1" i="0" u="none" strike="noStrike" kern="1200" cap="none" spc="0" normalizeH="0" baseline="0" noProof="0" dirty="0">
                <a:ln>
                  <a:noFill/>
                </a:ln>
                <a:solidFill>
                  <a:prstClr val="black"/>
                </a:solidFill>
                <a:effectLst/>
                <a:uLnTx/>
                <a:uFillTx/>
                <a:latin typeface="Calibri"/>
                <a:ea typeface="Arial" panose="020B0604020202020204" pitchFamily="34" charset="0"/>
              </a:rPr>
              <a:t>FLUJO</a:t>
            </a:r>
            <a:r>
              <a:rPr kumimoji="0" lang="es-MX" b="1" i="0" u="none" strike="noStrike" kern="1200" cap="none" spc="0" normalizeH="0" noProof="0" dirty="0">
                <a:ln>
                  <a:noFill/>
                </a:ln>
                <a:solidFill>
                  <a:prstClr val="black"/>
                </a:solidFill>
                <a:effectLst/>
                <a:uLnTx/>
                <a:uFillTx/>
                <a:latin typeface="Calibri"/>
                <a:ea typeface="Arial" panose="020B0604020202020204" pitchFamily="34" charset="0"/>
              </a:rPr>
              <a:t> DE CAJA INSTITUCIONAL ESSALUD- EJERCICIO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s-MX" b="1" baseline="0" dirty="0">
                <a:solidFill>
                  <a:prstClr val="black"/>
                </a:solidFill>
                <a:latin typeface="Calibri"/>
                <a:ea typeface="Arial" panose="020B0604020202020204" pitchFamily="34" charset="0"/>
              </a:rPr>
              <a:t>(En Soles)</a:t>
            </a:r>
            <a:endParaRPr kumimoji="0" lang="es-PE" b="1" i="0" u="none" strike="noStrike" kern="1200" cap="none" spc="0" normalizeH="0" baseline="0" noProof="0" dirty="0">
              <a:ln>
                <a:noFill/>
              </a:ln>
              <a:solidFill>
                <a:prstClr val="black"/>
              </a:solidFill>
              <a:effectLst/>
              <a:uLnTx/>
              <a:uFillTx/>
              <a:latin typeface="Calibri"/>
              <a:ea typeface="Arial" panose="020B0604020202020204" pitchFamily="34" charset="0"/>
            </a:endParaRPr>
          </a:p>
        </p:txBody>
      </p:sp>
      <p:pic>
        <p:nvPicPr>
          <p:cNvPr id="18" name="Google Shape;168;p25"/>
          <p:cNvPicPr preferRelativeResize="0"/>
          <p:nvPr/>
        </p:nvPicPr>
        <p:blipFill rotWithShape="1">
          <a:blip r:embed="rId3">
            <a:alphaModFix/>
          </a:blip>
          <a:srcRect/>
          <a:stretch/>
        </p:blipFill>
        <p:spPr>
          <a:xfrm>
            <a:off x="191344" y="77121"/>
            <a:ext cx="1918122" cy="48784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538022796"/>
              </p:ext>
            </p:extLst>
          </p:nvPr>
        </p:nvGraphicFramePr>
        <p:xfrm>
          <a:off x="407366" y="1524817"/>
          <a:ext cx="11377265" cy="1778000"/>
        </p:xfrm>
        <a:graphic>
          <a:graphicData uri="http://schemas.openxmlformats.org/drawingml/2006/table">
            <a:tbl>
              <a:tblPr firstRow="1" bandRow="1">
                <a:tableStyleId>{6E25E649-3F16-4E02-A733-19D2CDBF48F0}</a:tableStyleId>
              </a:tblPr>
              <a:tblGrid>
                <a:gridCol w="3024338">
                  <a:extLst>
                    <a:ext uri="{9D8B030D-6E8A-4147-A177-3AD203B41FA5}">
                      <a16:colId xmlns:a16="http://schemas.microsoft.com/office/drawing/2014/main" val="1649189857"/>
                    </a:ext>
                  </a:extLst>
                </a:gridCol>
                <a:gridCol w="2520280">
                  <a:extLst>
                    <a:ext uri="{9D8B030D-6E8A-4147-A177-3AD203B41FA5}">
                      <a16:colId xmlns:a16="http://schemas.microsoft.com/office/drawing/2014/main" val="3756555372"/>
                    </a:ext>
                  </a:extLst>
                </a:gridCol>
                <a:gridCol w="2520280">
                  <a:extLst>
                    <a:ext uri="{9D8B030D-6E8A-4147-A177-3AD203B41FA5}">
                      <a16:colId xmlns:a16="http://schemas.microsoft.com/office/drawing/2014/main" val="1209353447"/>
                    </a:ext>
                  </a:extLst>
                </a:gridCol>
                <a:gridCol w="2160240">
                  <a:extLst>
                    <a:ext uri="{9D8B030D-6E8A-4147-A177-3AD203B41FA5}">
                      <a16:colId xmlns:a16="http://schemas.microsoft.com/office/drawing/2014/main" val="3380994379"/>
                    </a:ext>
                  </a:extLst>
                </a:gridCol>
                <a:gridCol w="1152127">
                  <a:extLst>
                    <a:ext uri="{9D8B030D-6E8A-4147-A177-3AD203B41FA5}">
                      <a16:colId xmlns:a16="http://schemas.microsoft.com/office/drawing/2014/main" val="1538224176"/>
                    </a:ext>
                  </a:extLst>
                </a:gridCol>
              </a:tblGrid>
              <a:tr h="370840">
                <a:tc>
                  <a:txBody>
                    <a:bodyPr/>
                    <a:lstStyle/>
                    <a:p>
                      <a:pPr algn="ctr"/>
                      <a:r>
                        <a:rPr lang="es-PE" dirty="0"/>
                        <a:t>RUBROS</a:t>
                      </a: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s-PE" dirty="0"/>
                        <a:t>PROGRAMACIÓN</a:t>
                      </a:r>
                      <a:r>
                        <a:rPr lang="es-PE" baseline="0" dirty="0"/>
                        <a:t> INICIAL 2020</a:t>
                      </a:r>
                      <a:endParaRPr lang="es-PE" dirty="0"/>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s-PE" dirty="0"/>
                        <a:t>EJECUCIÓN</a:t>
                      </a:r>
                      <a:r>
                        <a:rPr lang="es-PE" baseline="0" dirty="0"/>
                        <a:t> 2020</a:t>
                      </a:r>
                      <a:endParaRPr lang="es-PE" dirty="0"/>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s-PE" dirty="0"/>
                        <a:t>VARIACIÓN (S/)</a:t>
                      </a:r>
                    </a:p>
                  </a:txBody>
                  <a:tcPr anchor="ctr">
                    <a:lnB w="12700" cap="flat" cmpd="sng" algn="ctr">
                      <a:solidFill>
                        <a:schemeClr val="tx1"/>
                      </a:solidFill>
                      <a:prstDash val="solid"/>
                      <a:round/>
                      <a:headEnd type="none" w="med" len="med"/>
                      <a:tailEnd type="none" w="med" len="med"/>
                    </a:lnB>
                    <a:solidFill>
                      <a:schemeClr val="tx2"/>
                    </a:solidFill>
                  </a:tcPr>
                </a:tc>
                <a:tc>
                  <a:txBody>
                    <a:bodyPr/>
                    <a:lstStyle/>
                    <a:p>
                      <a:pPr algn="ctr"/>
                      <a:r>
                        <a:rPr lang="es-PE" dirty="0"/>
                        <a:t>%</a:t>
                      </a:r>
                    </a:p>
                  </a:txBody>
                  <a:tcPr anchor="ctr">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359427497"/>
                  </a:ext>
                </a:extLst>
              </a:tr>
              <a:tr h="370840">
                <a:tc>
                  <a:txBody>
                    <a:bodyPr/>
                    <a:lstStyle/>
                    <a:p>
                      <a:pPr algn="ctr"/>
                      <a:r>
                        <a:rPr lang="es-PE" dirty="0"/>
                        <a:t>INGRESOS DE OPERACIÓN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12,516,642,268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11,364,184,060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-1,152,458,208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62129036"/>
                  </a:ext>
                </a:extLst>
              </a:tr>
              <a:tr h="370840">
                <a:tc>
                  <a:txBody>
                    <a:bodyPr/>
                    <a:lstStyle/>
                    <a:p>
                      <a:pPr algn="ctr"/>
                      <a:r>
                        <a:rPr lang="es-PE" dirty="0"/>
                        <a:t>EFRESOS DE OPERACIÓN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11,545,990,346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12,484,395,414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938,405,068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s-PE"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415557"/>
                  </a:ext>
                </a:extLst>
              </a:tr>
              <a:tr h="370840">
                <a:tc>
                  <a:txBody>
                    <a:bodyPr/>
                    <a:lstStyle/>
                    <a:p>
                      <a:pPr algn="ctr"/>
                      <a:r>
                        <a:rPr lang="es-PE" sz="2000" b="1" dirty="0">
                          <a:solidFill>
                            <a:schemeClr val="tx2"/>
                          </a:solidFill>
                        </a:rPr>
                        <a:t>FLUJO OPERATIVO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PE" sz="2000" b="1" dirty="0">
                          <a:solidFill>
                            <a:schemeClr val="tx2"/>
                          </a:solidFill>
                        </a:rPr>
                        <a:t>970,651,922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PE" sz="2000" b="1" dirty="0">
                          <a:solidFill>
                            <a:schemeClr val="tx2"/>
                          </a:solidFill>
                        </a:rPr>
                        <a:t>-1,120,211,354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s-PE" sz="2000" b="1" dirty="0">
                          <a:solidFill>
                            <a:schemeClr val="tx2"/>
                          </a:solidFill>
                        </a:rPr>
                        <a:t>-2,090,863,276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s-PE" sz="2000" b="1"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821824112"/>
                  </a:ext>
                </a:extLst>
              </a:tr>
            </a:tbl>
          </a:graphicData>
        </a:graphic>
      </p:graphicFrame>
      <p:sp>
        <p:nvSpPr>
          <p:cNvPr id="17" name="CuadroTexto 16"/>
          <p:cNvSpPr txBox="1"/>
          <p:nvPr/>
        </p:nvSpPr>
        <p:spPr>
          <a:xfrm>
            <a:off x="4583832" y="3567476"/>
            <a:ext cx="7200799" cy="3139321"/>
          </a:xfrm>
          <a:prstGeom prst="rect">
            <a:avLst/>
          </a:prstGeom>
          <a:solidFill>
            <a:schemeClr val="accent6">
              <a:lumMod val="20000"/>
              <a:lumOff val="80000"/>
            </a:schemeClr>
          </a:solidFill>
          <a:ln>
            <a:noFill/>
          </a:ln>
        </p:spPr>
        <p:txBody>
          <a:bodyPr wrap="square" rtlCol="0">
            <a:spAutoFit/>
          </a:bodyPr>
          <a:lstStyle/>
          <a:p>
            <a:pPr marL="285750" indent="-285750" algn="just">
              <a:buFont typeface="Wingdings" panose="05000000000000000000" pitchFamily="2" charset="2"/>
              <a:buChar char="q"/>
            </a:pPr>
            <a:r>
              <a:rPr lang="es-ES" dirty="0">
                <a:solidFill>
                  <a:srgbClr val="002060"/>
                </a:solidFill>
              </a:rPr>
              <a:t>En el </a:t>
            </a:r>
            <a:r>
              <a:rPr lang="es-ES" b="1" dirty="0">
                <a:solidFill>
                  <a:srgbClr val="002060"/>
                </a:solidFill>
              </a:rPr>
              <a:t>año 2020</a:t>
            </a:r>
            <a:r>
              <a:rPr lang="es-ES" dirty="0">
                <a:solidFill>
                  <a:srgbClr val="002060"/>
                </a:solidFill>
              </a:rPr>
              <a:t>, la pandemia del COVID-19 generó una crisis sanitaria y económica nacional e internacional, </a:t>
            </a:r>
            <a:r>
              <a:rPr lang="es-ES" b="1" dirty="0">
                <a:solidFill>
                  <a:srgbClr val="002060"/>
                </a:solidFill>
              </a:rPr>
              <a:t>reduciendo, por un lado, la obtención de ingresos operativos de ESSALUD en 9% </a:t>
            </a:r>
            <a:r>
              <a:rPr lang="es-ES" dirty="0">
                <a:solidFill>
                  <a:srgbClr val="002060"/>
                </a:solidFill>
              </a:rPr>
              <a:t>respecto de lo programado; y, por otro, </a:t>
            </a:r>
            <a:r>
              <a:rPr lang="es-ES" b="1" dirty="0">
                <a:solidFill>
                  <a:srgbClr val="002060"/>
                </a:solidFill>
              </a:rPr>
              <a:t>incrementó los gastos operativos en un 8%, </a:t>
            </a:r>
            <a:r>
              <a:rPr lang="es-ES" dirty="0">
                <a:solidFill>
                  <a:srgbClr val="002060"/>
                </a:solidFill>
              </a:rPr>
              <a:t>dando como resultado un </a:t>
            </a:r>
            <a:r>
              <a:rPr lang="es-ES" b="1" dirty="0">
                <a:solidFill>
                  <a:srgbClr val="002060"/>
                </a:solidFill>
              </a:rPr>
              <a:t>flujo operativo deficitario</a:t>
            </a:r>
            <a:r>
              <a:rPr lang="es-ES" dirty="0">
                <a:solidFill>
                  <a:srgbClr val="002060"/>
                </a:solidFill>
              </a:rPr>
              <a:t> de S/1,120 millones de soles, al cierre de dicho ejercicio. </a:t>
            </a:r>
          </a:p>
          <a:p>
            <a:pPr algn="just"/>
            <a:endParaRPr lang="es-ES" dirty="0">
              <a:solidFill>
                <a:srgbClr val="002060"/>
              </a:solidFill>
            </a:endParaRPr>
          </a:p>
          <a:p>
            <a:pPr marL="285750" indent="-285750" algn="just">
              <a:buFont typeface="Wingdings" panose="05000000000000000000" pitchFamily="2" charset="2"/>
              <a:buChar char="q"/>
            </a:pPr>
            <a:r>
              <a:rPr lang="es-ES" dirty="0">
                <a:solidFill>
                  <a:srgbClr val="002060"/>
                </a:solidFill>
              </a:rPr>
              <a:t>Los menores ingresos obtenidos fueron cubiertos con recursos propios de ESSALUD, provenientes de la reserva técnica, debidamente autorizada por el Consejo Directivo, así como por otros fondos administrados por la Institución.</a:t>
            </a:r>
            <a:endParaRPr lang="es-PE" dirty="0">
              <a:solidFill>
                <a:srgbClr val="002060"/>
              </a:solidFill>
            </a:endParaRPr>
          </a:p>
        </p:txBody>
      </p:sp>
      <p:sp>
        <p:nvSpPr>
          <p:cNvPr id="28" name="CuadroTexto 27">
            <a:extLst>
              <a:ext uri="{FF2B5EF4-FFF2-40B4-BE49-F238E27FC236}">
                <a16:creationId xmlns:a16="http://schemas.microsoft.com/office/drawing/2014/main" id="{E73CBCA5-8C3B-47FE-AF21-0C6B3B1766E4}"/>
              </a:ext>
            </a:extLst>
          </p:cNvPr>
          <p:cNvSpPr txBox="1"/>
          <p:nvPr/>
        </p:nvSpPr>
        <p:spPr>
          <a:xfrm>
            <a:off x="624918" y="6466390"/>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Gestión Financiera</a:t>
            </a:r>
          </a:p>
        </p:txBody>
      </p:sp>
      <p:pic>
        <p:nvPicPr>
          <p:cNvPr id="3" name="Imagen 2"/>
          <p:cNvPicPr>
            <a:picLocks noChangeAspect="1"/>
          </p:cNvPicPr>
          <p:nvPr/>
        </p:nvPicPr>
        <p:blipFill>
          <a:blip r:embed="rId4"/>
          <a:stretch>
            <a:fillRect/>
          </a:stretch>
        </p:blipFill>
        <p:spPr>
          <a:xfrm>
            <a:off x="695398" y="3436460"/>
            <a:ext cx="3600401" cy="3044579"/>
          </a:xfrm>
          <a:prstGeom prst="rect">
            <a:avLst/>
          </a:prstGeom>
        </p:spPr>
      </p:pic>
    </p:spTree>
    <p:extLst>
      <p:ext uri="{BB962C8B-B14F-4D97-AF65-F5344CB8AC3E}">
        <p14:creationId xmlns:p14="http://schemas.microsoft.com/office/powerpoint/2010/main" val="5837114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27384"/>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CONSECUENCIAS DE LA PANDEMIA EN LOS INGRESOS</a:t>
            </a:r>
          </a:p>
        </p:txBody>
      </p:sp>
      <p:pic>
        <p:nvPicPr>
          <p:cNvPr id="18" name="Google Shape;168;p25"/>
          <p:cNvPicPr preferRelativeResize="0"/>
          <p:nvPr/>
        </p:nvPicPr>
        <p:blipFill rotWithShape="1">
          <a:blip r:embed="rId3">
            <a:alphaModFix/>
          </a:blip>
          <a:srcRect/>
          <a:stretch/>
        </p:blipFill>
        <p:spPr>
          <a:xfrm>
            <a:off x="191344" y="77121"/>
            <a:ext cx="1918122" cy="487849"/>
          </a:xfrm>
          <a:prstGeom prst="rect">
            <a:avLst/>
          </a:prstGeom>
          <a:noFill/>
          <a:ln>
            <a:noFill/>
          </a:ln>
        </p:spPr>
      </p:pic>
      <p:sp>
        <p:nvSpPr>
          <p:cNvPr id="6" name="CuadroTexto 5">
            <a:extLst>
              <a:ext uri="{FF2B5EF4-FFF2-40B4-BE49-F238E27FC236}">
                <a16:creationId xmlns:a16="http://schemas.microsoft.com/office/drawing/2014/main" id="{0FFB7E5E-8BB8-41E4-A789-31D6FE4A5FCF}"/>
              </a:ext>
            </a:extLst>
          </p:cNvPr>
          <p:cNvSpPr txBox="1"/>
          <p:nvPr/>
        </p:nvSpPr>
        <p:spPr>
          <a:xfrm>
            <a:off x="479376" y="1005520"/>
            <a:ext cx="4272183" cy="984885"/>
          </a:xfrm>
          <a:prstGeom prst="rect">
            <a:avLst/>
          </a:prstGeom>
          <a:noFill/>
        </p:spPr>
        <p:txBody>
          <a:bodyPr wrap="square">
            <a:spAutoFit/>
          </a:bodyPr>
          <a:lstStyle/>
          <a:p>
            <a:pPr lvl="0" algn="just"/>
            <a:r>
              <a:rPr lang="es-MX" sz="2000" b="1" dirty="0">
                <a:solidFill>
                  <a:srgbClr val="0056B8"/>
                </a:solidFill>
                <a:latin typeface="Arial" panose="020B0604020202020204" pitchFamily="34" charset="0"/>
                <a:ea typeface="SimSun" panose="02010600030101010101" pitchFamily="2" charset="-122"/>
                <a:cs typeface="Cordia New" panose="020B0304020202020204" pitchFamily="34" charset="-34"/>
              </a:rPr>
              <a:t>Se a</a:t>
            </a:r>
            <a:r>
              <a:rPr lang="es-MX" sz="2000" b="1" dirty="0">
                <a:solidFill>
                  <a:srgbClr val="0056B8"/>
                </a:solidFill>
                <a:effectLst/>
                <a:latin typeface="Arial" panose="020B0604020202020204" pitchFamily="34" charset="0"/>
                <a:ea typeface="SimSun" panose="02010600030101010101" pitchFamily="2" charset="-122"/>
                <a:cs typeface="Cordia New" panose="020B0304020202020204" pitchFamily="34" charset="-34"/>
              </a:rPr>
              <a:t>fecto la recaudación mensual </a:t>
            </a:r>
            <a:r>
              <a:rPr lang="es-MX" sz="1800" b="1" dirty="0">
                <a:effectLst/>
                <a:latin typeface="Arial" panose="020B0604020202020204" pitchFamily="34" charset="0"/>
                <a:ea typeface="SimSun" panose="02010600030101010101" pitchFamily="2" charset="-122"/>
                <a:cs typeface="Cordia New" panose="020B0304020202020204" pitchFamily="34" charset="-34"/>
              </a:rPr>
              <a:t>de los ingresos operativos de ESSALUD</a:t>
            </a:r>
            <a:endParaRPr lang="es-MX" b="1" dirty="0">
              <a:latin typeface="Arial" panose="020B0604020202020204" pitchFamily="34" charset="0"/>
              <a:ea typeface="SimSun" panose="02010600030101010101" pitchFamily="2" charset="-122"/>
              <a:cs typeface="Cordia New" panose="020B0304020202020204" pitchFamily="34" charset="-34"/>
            </a:endParaRPr>
          </a:p>
        </p:txBody>
      </p:sp>
      <p:graphicFrame>
        <p:nvGraphicFramePr>
          <p:cNvPr id="3" name="Diagrama 2">
            <a:extLst>
              <a:ext uri="{FF2B5EF4-FFF2-40B4-BE49-F238E27FC236}">
                <a16:creationId xmlns:a16="http://schemas.microsoft.com/office/drawing/2014/main" id="{15654758-D21E-4031-8EB1-8CAB0B6367FF}"/>
              </a:ext>
            </a:extLst>
          </p:cNvPr>
          <p:cNvGraphicFramePr/>
          <p:nvPr>
            <p:extLst>
              <p:ext uri="{D42A27DB-BD31-4B8C-83A1-F6EECF244321}">
                <p14:modId xmlns:p14="http://schemas.microsoft.com/office/powerpoint/2010/main" val="448950533"/>
              </p:ext>
            </p:extLst>
          </p:nvPr>
        </p:nvGraphicFramePr>
        <p:xfrm>
          <a:off x="5573872" y="1005520"/>
          <a:ext cx="60987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a:extLst>
              <a:ext uri="{FF2B5EF4-FFF2-40B4-BE49-F238E27FC236}">
                <a16:creationId xmlns:a16="http://schemas.microsoft.com/office/drawing/2014/main" id="{DA690D19-F257-43A9-A97C-1F270446E4FB}"/>
              </a:ext>
            </a:extLst>
          </p:cNvPr>
          <p:cNvPicPr>
            <a:picLocks noChangeAspect="1"/>
          </p:cNvPicPr>
          <p:nvPr/>
        </p:nvPicPr>
        <p:blipFill>
          <a:blip r:embed="rId9"/>
          <a:stretch>
            <a:fillRect/>
          </a:stretch>
        </p:blipFill>
        <p:spPr>
          <a:xfrm>
            <a:off x="222876" y="2780928"/>
            <a:ext cx="5191965" cy="3411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CuadroTexto 9">
            <a:extLst>
              <a:ext uri="{FF2B5EF4-FFF2-40B4-BE49-F238E27FC236}">
                <a16:creationId xmlns:a16="http://schemas.microsoft.com/office/drawing/2014/main" id="{A85CA71A-4ADB-47CD-A86E-7C6BBB0CF99B}"/>
              </a:ext>
            </a:extLst>
          </p:cNvPr>
          <p:cNvSpPr txBox="1"/>
          <p:nvPr/>
        </p:nvSpPr>
        <p:spPr>
          <a:xfrm>
            <a:off x="624918" y="6466390"/>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Gestión Financiera</a:t>
            </a:r>
          </a:p>
        </p:txBody>
      </p:sp>
    </p:spTree>
    <p:extLst>
      <p:ext uri="{BB962C8B-B14F-4D97-AF65-F5344CB8AC3E}">
        <p14:creationId xmlns:p14="http://schemas.microsoft.com/office/powerpoint/2010/main" val="19845102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829B9521-288F-4F09-B9D2-192D575AA598}"/>
                                            </p:graphicEl>
                                          </p:spTgt>
                                        </p:tgtEl>
                                        <p:attrNameLst>
                                          <p:attrName>style.visibility</p:attrName>
                                        </p:attrNameLst>
                                      </p:cBhvr>
                                      <p:to>
                                        <p:strVal val="visible"/>
                                      </p:to>
                                    </p:set>
                                    <p:animEffect transition="in" filter="wipe(up)">
                                      <p:cBhvr>
                                        <p:cTn id="7" dur="500"/>
                                        <p:tgtEl>
                                          <p:spTgt spid="3">
                                            <p:graphicEl>
                                              <a:dgm id="{829B9521-288F-4F09-B9D2-192D575AA59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4B71BF2A-CA97-4B92-B8DA-A3D6B9E928BF}"/>
                                            </p:graphicEl>
                                          </p:spTgt>
                                        </p:tgtEl>
                                        <p:attrNameLst>
                                          <p:attrName>style.visibility</p:attrName>
                                        </p:attrNameLst>
                                      </p:cBhvr>
                                      <p:to>
                                        <p:strVal val="visible"/>
                                      </p:to>
                                    </p:set>
                                    <p:animEffect transition="in" filter="wipe(up)">
                                      <p:cBhvr>
                                        <p:cTn id="12" dur="500"/>
                                        <p:tgtEl>
                                          <p:spTgt spid="3">
                                            <p:graphicEl>
                                              <a:dgm id="{4B71BF2A-CA97-4B92-B8DA-A3D6B9E928BF}"/>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7CA98C14-2621-4071-86E7-3D767FDF8898}"/>
                                            </p:graphicEl>
                                          </p:spTgt>
                                        </p:tgtEl>
                                        <p:attrNameLst>
                                          <p:attrName>style.visibility</p:attrName>
                                        </p:attrNameLst>
                                      </p:cBhvr>
                                      <p:to>
                                        <p:strVal val="visible"/>
                                      </p:to>
                                    </p:set>
                                    <p:animEffect transition="in" filter="wipe(up)">
                                      <p:cBhvr>
                                        <p:cTn id="15" dur="500"/>
                                        <p:tgtEl>
                                          <p:spTgt spid="3">
                                            <p:graphicEl>
                                              <a:dgm id="{7CA98C14-2621-4071-86E7-3D767FDF889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81429750-2F06-48FA-B31C-EDC892BD8626}"/>
                                            </p:graphicEl>
                                          </p:spTgt>
                                        </p:tgtEl>
                                        <p:attrNameLst>
                                          <p:attrName>style.visibility</p:attrName>
                                        </p:attrNameLst>
                                      </p:cBhvr>
                                      <p:to>
                                        <p:strVal val="visible"/>
                                      </p:to>
                                    </p:set>
                                    <p:animEffect transition="in" filter="wipe(up)">
                                      <p:cBhvr>
                                        <p:cTn id="20" dur="500"/>
                                        <p:tgtEl>
                                          <p:spTgt spid="3">
                                            <p:graphicEl>
                                              <a:dgm id="{81429750-2F06-48FA-B31C-EDC892BD8626}"/>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1D4EA0AE-2FC8-441B-88C8-4AD6177E56B7}"/>
                                            </p:graphicEl>
                                          </p:spTgt>
                                        </p:tgtEl>
                                        <p:attrNameLst>
                                          <p:attrName>style.visibility</p:attrName>
                                        </p:attrNameLst>
                                      </p:cBhvr>
                                      <p:to>
                                        <p:strVal val="visible"/>
                                      </p:to>
                                    </p:set>
                                    <p:animEffect transition="in" filter="wipe(up)">
                                      <p:cBhvr>
                                        <p:cTn id="23" dur="500"/>
                                        <p:tgtEl>
                                          <p:spTgt spid="3">
                                            <p:graphicEl>
                                              <a:dgm id="{1D4EA0AE-2FC8-441B-88C8-4AD6177E56B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graphicEl>
                                              <a:dgm id="{6408848B-77EB-4095-8E1D-B202D9C805DA}"/>
                                            </p:graphicEl>
                                          </p:spTgt>
                                        </p:tgtEl>
                                        <p:attrNameLst>
                                          <p:attrName>style.visibility</p:attrName>
                                        </p:attrNameLst>
                                      </p:cBhvr>
                                      <p:to>
                                        <p:strVal val="visible"/>
                                      </p:to>
                                    </p:set>
                                    <p:animEffect transition="in" filter="wipe(up)">
                                      <p:cBhvr>
                                        <p:cTn id="28" dur="500"/>
                                        <p:tgtEl>
                                          <p:spTgt spid="3">
                                            <p:graphicEl>
                                              <a:dgm id="{6408848B-77EB-4095-8E1D-B202D9C805DA}"/>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graphicEl>
                                              <a:dgm id="{C561162F-E8E0-452C-9ABC-128BB72E647C}"/>
                                            </p:graphicEl>
                                          </p:spTgt>
                                        </p:tgtEl>
                                        <p:attrNameLst>
                                          <p:attrName>style.visibility</p:attrName>
                                        </p:attrNameLst>
                                      </p:cBhvr>
                                      <p:to>
                                        <p:strVal val="visible"/>
                                      </p:to>
                                    </p:set>
                                    <p:animEffect transition="in" filter="wipe(up)">
                                      <p:cBhvr>
                                        <p:cTn id="31" dur="500"/>
                                        <p:tgtEl>
                                          <p:spTgt spid="3">
                                            <p:graphicEl>
                                              <a:dgm id="{C561162F-E8E0-452C-9ABC-128BB72E647C}"/>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3">
                                            <p:graphicEl>
                                              <a:dgm id="{85FA104C-8B9F-4FC4-AD17-6D2FBC619E26}"/>
                                            </p:graphicEl>
                                          </p:spTgt>
                                        </p:tgtEl>
                                        <p:attrNameLst>
                                          <p:attrName>style.visibility</p:attrName>
                                        </p:attrNameLst>
                                      </p:cBhvr>
                                      <p:to>
                                        <p:strVal val="visible"/>
                                      </p:to>
                                    </p:set>
                                    <p:animEffect transition="in" filter="wipe(up)">
                                      <p:cBhvr>
                                        <p:cTn id="36" dur="500"/>
                                        <p:tgtEl>
                                          <p:spTgt spid="3">
                                            <p:graphicEl>
                                              <a:dgm id="{85FA104C-8B9F-4FC4-AD17-6D2FBC619E26}"/>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3">
                                            <p:graphicEl>
                                              <a:dgm id="{2CA47285-7A20-4D53-AFFD-3FC368294544}"/>
                                            </p:graphicEl>
                                          </p:spTgt>
                                        </p:tgtEl>
                                        <p:attrNameLst>
                                          <p:attrName>style.visibility</p:attrName>
                                        </p:attrNameLst>
                                      </p:cBhvr>
                                      <p:to>
                                        <p:strVal val="visible"/>
                                      </p:to>
                                    </p:set>
                                    <p:animEffect transition="in" filter="wipe(up)">
                                      <p:cBhvr>
                                        <p:cTn id="39" dur="500"/>
                                        <p:tgtEl>
                                          <p:spTgt spid="3">
                                            <p:graphicEl>
                                              <a:dgm id="{2CA47285-7A20-4D53-AFFD-3FC3682945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p:nvPr/>
        </p:nvSpPr>
        <p:spPr>
          <a:xfrm>
            <a:off x="0" y="-4368"/>
            <a:ext cx="12192000" cy="808147"/>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3200" dirty="0">
                <a:solidFill>
                  <a:schemeClr val="bg1"/>
                </a:solidFill>
                <a:latin typeface="Tahoma" panose="020B0604030504040204" pitchFamily="34" charset="0"/>
                <a:ea typeface="Tahoma" panose="020B0604030504040204" pitchFamily="34" charset="0"/>
                <a:cs typeface="Tahoma" panose="020B0604030504040204" pitchFamily="34" charset="0"/>
              </a:rPr>
              <a:t>Diagnóstico de </a:t>
            </a:r>
            <a:r>
              <a:rPr lang="es-PE" sz="3200"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EsSalud</a:t>
            </a:r>
            <a:endParaRPr lang="es-PE" sz="3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ángulo redondeado 24">
            <a:extLst>
              <a:ext uri="{FF2B5EF4-FFF2-40B4-BE49-F238E27FC236}">
                <a16:creationId xmlns:a16="http://schemas.microsoft.com/office/drawing/2014/main" id="{823479EC-7C5C-9F4C-8576-03628456E44F}"/>
              </a:ext>
            </a:extLst>
          </p:cNvPr>
          <p:cNvSpPr/>
          <p:nvPr/>
        </p:nvSpPr>
        <p:spPr>
          <a:xfrm>
            <a:off x="6158061" y="2797252"/>
            <a:ext cx="5578169" cy="2038524"/>
          </a:xfrm>
          <a:prstGeom prst="roundRect">
            <a:avLst>
              <a:gd name="adj" fmla="val 10561"/>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4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1" name="Grupo 50"/>
          <p:cNvGrpSpPr/>
          <p:nvPr/>
        </p:nvGrpSpPr>
        <p:grpSpPr>
          <a:xfrm>
            <a:off x="3272112" y="1044887"/>
            <a:ext cx="5931227" cy="5514875"/>
            <a:chOff x="4200070" y="239413"/>
            <a:chExt cx="12336270" cy="11758913"/>
          </a:xfrm>
        </p:grpSpPr>
        <p:pic>
          <p:nvPicPr>
            <p:cNvPr id="52" name="Imagen 5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35845" y="239413"/>
              <a:ext cx="11430922" cy="11758913"/>
            </a:xfrm>
            <a:prstGeom prst="rect">
              <a:avLst/>
            </a:prstGeom>
          </p:spPr>
        </p:pic>
        <p:sp>
          <p:nvSpPr>
            <p:cNvPr id="53" name="CuadroTexto 52"/>
            <p:cNvSpPr txBox="1"/>
            <p:nvPr/>
          </p:nvSpPr>
          <p:spPr>
            <a:xfrm>
              <a:off x="8054600" y="1055578"/>
              <a:ext cx="5797618" cy="320427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ENVEJECIMIENTO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 LA POBLACIÓN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5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45% &gt; de 60 años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55"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75% &gt; de 80 años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Consumen 30% </a:t>
              </a:r>
              <a:r>
                <a:rPr kumimoji="0" lang="es-ES" sz="1273"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rec</a:t>
              </a:r>
              <a:r>
                <a:rPr kumimoji="0" lang="es-ES" sz="127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aprox.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Aporta 5% del ingreso </a:t>
              </a:r>
              <a:endParaRPr kumimoji="0" lang="en-US" sz="127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4" name="CuadroTexto 53"/>
            <p:cNvSpPr txBox="1"/>
            <p:nvPr/>
          </p:nvSpPr>
          <p:spPr>
            <a:xfrm>
              <a:off x="12178968" y="5133697"/>
              <a:ext cx="3460201" cy="149159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36% </a:t>
              </a:r>
              <a:r>
                <a:rPr kumimoji="0" lang="es-PE"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de la población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(11.7 M de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Asegurados)</a:t>
              </a:r>
              <a:endParaRPr kumimoji="0" lang="en-U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5" name="CuadroTexto 54"/>
            <p:cNvSpPr txBox="1"/>
            <p:nvPr/>
          </p:nvSpPr>
          <p:spPr>
            <a:xfrm>
              <a:off x="10738721" y="7182572"/>
              <a:ext cx="5797619" cy="185079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92"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LEYES ANTITÉCNICAS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92"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Que han restringido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92"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ingresos, incrementando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92"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gastos</a:t>
              </a:r>
              <a:endParaRPr kumimoji="0" lang="en-US" sz="1092"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6" name="CuadroTexto 55"/>
            <p:cNvSpPr txBox="1"/>
            <p:nvPr/>
          </p:nvSpPr>
          <p:spPr>
            <a:xfrm>
              <a:off x="7468886" y="8832691"/>
              <a:ext cx="5797617" cy="242811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BRECHA ACTUAL: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5, 063 </a:t>
              </a:r>
              <a:r>
                <a:rPr kumimoji="0" lang="es-E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enfermeras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4, 260 </a:t>
              </a:r>
              <a:r>
                <a:rPr kumimoji="0" lang="es-E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médicos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1, 091 </a:t>
              </a:r>
              <a:r>
                <a:rPr kumimoji="0" lang="es-E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camas</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7" name="CuadroTexto 56"/>
            <p:cNvSpPr txBox="1"/>
            <p:nvPr/>
          </p:nvSpPr>
          <p:spPr>
            <a:xfrm>
              <a:off x="4605304" y="5911069"/>
              <a:ext cx="4352035" cy="300191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92"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BRECHA DE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92"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INFRAESTRUCTURA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 31.2 mil millones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11 mil camas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449 </a:t>
              </a:r>
              <a:r>
                <a:rPr kumimoji="0" lang="es-ES" sz="127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1er nivel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120 </a:t>
              </a:r>
              <a:r>
                <a:rPr kumimoji="0" lang="es-ES" sz="127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2do nivel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21  </a:t>
              </a:r>
              <a:r>
                <a:rPr kumimoji="0" lang="es-ES" sz="1273"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3er nivel </a:t>
              </a:r>
            </a:p>
          </p:txBody>
        </p:sp>
        <p:sp>
          <p:nvSpPr>
            <p:cNvPr id="58" name="CuadroTexto 57"/>
            <p:cNvSpPr txBox="1"/>
            <p:nvPr/>
          </p:nvSpPr>
          <p:spPr>
            <a:xfrm>
              <a:off x="4200070" y="4002547"/>
              <a:ext cx="5797617" cy="120517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73"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DEUDA POR</a:t>
              </a:r>
              <a:r>
                <a:rPr kumimoji="0" lang="es-ES" sz="1273" b="1" i="0" u="none" strike="noStrike" kern="1200" cap="none" spc="0" normalizeH="0" noProof="0" dirty="0" smtClean="0">
                  <a:ln>
                    <a:noFill/>
                  </a:ln>
                  <a:solidFill>
                    <a:prstClr val="black"/>
                  </a:solidFill>
                  <a:effectLst/>
                  <a:uLnTx/>
                  <a:uFillTx/>
                  <a:latin typeface="Calibri" panose="020F0502020204030204" pitchFamily="34" charset="0"/>
                  <a:ea typeface="+mn-ea"/>
                  <a:cs typeface="+mn-cs"/>
                </a:rPr>
                <a:t> COBRAR</a:t>
              </a:r>
              <a:endParaRPr kumimoji="0" lang="es-ES" sz="1273"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&gt; </a:t>
              </a:r>
              <a:r>
                <a:rPr kumimoji="0" lang="es-ES" b="1"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5,000 </a:t>
              </a:r>
              <a:r>
                <a:rPr kumimoji="0" lang="es-E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millones </a:t>
              </a:r>
            </a:p>
          </p:txBody>
        </p:sp>
      </p:grpSp>
      <p:sp>
        <p:nvSpPr>
          <p:cNvPr id="69" name="object 15">
            <a:extLst>
              <a:ext uri="{FF2B5EF4-FFF2-40B4-BE49-F238E27FC236}">
                <a16:creationId xmlns:a16="http://schemas.microsoft.com/office/drawing/2014/main" id="{084F8028-528E-43D6-AD81-030F3ED840E2}"/>
              </a:ext>
            </a:extLst>
          </p:cNvPr>
          <p:cNvSpPr txBox="1"/>
          <p:nvPr/>
        </p:nvSpPr>
        <p:spPr>
          <a:xfrm>
            <a:off x="396751" y="1106657"/>
            <a:ext cx="3790564" cy="430186"/>
          </a:xfrm>
          <a:prstGeom prst="rect">
            <a:avLst/>
          </a:prstGeom>
        </p:spPr>
        <p:txBody>
          <a:bodyPr vert="horz" wrap="square" lIns="0" tIns="51513" rIns="0" bIns="0" rtlCol="0">
            <a:spAutoFit/>
          </a:bodyPr>
          <a:lstStyle/>
          <a:p>
            <a:pPr marL="4813" marR="0" lvl="0" algn="l" defTabSz="914400" rtl="0" eaLnBrk="0" fontAlgn="base" latinLnBrk="0" hangingPunct="0">
              <a:lnSpc>
                <a:spcPct val="100000"/>
              </a:lnSpc>
              <a:spcBef>
                <a:spcPts val="406"/>
              </a:spcBef>
              <a:spcAft>
                <a:spcPct val="0"/>
              </a:spcAft>
              <a:buClrTx/>
              <a:buSzTx/>
              <a:tabLst/>
              <a:defRPr/>
            </a:pPr>
            <a:endParaRPr kumimoji="0" sz="1600" b="1" i="0" u="none" strike="noStrike" kern="1200" cap="none" spc="0" normalizeH="0" baseline="0" noProof="0" dirty="0">
              <a:ln>
                <a:noFill/>
              </a:ln>
              <a:solidFill>
                <a:prstClr val="black"/>
              </a:solidFill>
              <a:effectLst/>
              <a:uLnTx/>
              <a:uFillTx/>
              <a:latin typeface="Calibri Light"/>
              <a:ea typeface="+mn-ea"/>
              <a:cs typeface="Arial" panose="020B0604020202020204" pitchFamily="34" charset="0"/>
            </a:endParaRPr>
          </a:p>
        </p:txBody>
      </p:sp>
      <p:grpSp>
        <p:nvGrpSpPr>
          <p:cNvPr id="27" name="Grupo 26">
            <a:extLst>
              <a:ext uri="{FF2B5EF4-FFF2-40B4-BE49-F238E27FC236}">
                <a16:creationId xmlns:a16="http://schemas.microsoft.com/office/drawing/2014/main" id="{F8F3519E-F3CA-4E8D-A7BA-EE3FE8A1369E}"/>
              </a:ext>
            </a:extLst>
          </p:cNvPr>
          <p:cNvGrpSpPr/>
          <p:nvPr/>
        </p:nvGrpSpPr>
        <p:grpSpPr>
          <a:xfrm>
            <a:off x="8818242" y="3404381"/>
            <a:ext cx="3248606" cy="771709"/>
            <a:chOff x="8779889" y="2052275"/>
            <a:chExt cx="8679914" cy="1696687"/>
          </a:xfrm>
        </p:grpSpPr>
        <p:sp>
          <p:nvSpPr>
            <p:cNvPr id="29" name="object 20">
              <a:extLst>
                <a:ext uri="{FF2B5EF4-FFF2-40B4-BE49-F238E27FC236}">
                  <a16:creationId xmlns:a16="http://schemas.microsoft.com/office/drawing/2014/main" id="{25416A3C-287C-48AD-A93C-3778EA60FFC4}"/>
                </a:ext>
              </a:extLst>
            </p:cNvPr>
            <p:cNvSpPr txBox="1"/>
            <p:nvPr/>
          </p:nvSpPr>
          <p:spPr>
            <a:xfrm>
              <a:off x="8919415" y="2052275"/>
              <a:ext cx="8400864" cy="694185"/>
            </a:xfrm>
            <a:prstGeom prst="rect">
              <a:avLst/>
            </a:prstGeom>
          </p:spPr>
          <p:txBody>
            <a:bodyPr vert="horz" wrap="square" lIns="0" tIns="68844" rIns="0" bIns="0" rtlCol="0">
              <a:spAutoFit/>
            </a:bodyPr>
            <a:lstStyle/>
            <a:p>
              <a:pPr marL="212748" marR="0" lvl="0" indent="-207935" algn="l" defTabSz="914400" rtl="0" eaLnBrk="0" fontAlgn="base" latinLnBrk="0" hangingPunct="0">
                <a:lnSpc>
                  <a:spcPct val="100000"/>
                </a:lnSpc>
                <a:spcBef>
                  <a:spcPts val="406"/>
                </a:spcBef>
                <a:spcAft>
                  <a:spcPct val="0"/>
                </a:spcAft>
                <a:buClrTx/>
                <a:buSzTx/>
                <a:buFont typeface="Wingdings" panose="05000000000000000000" pitchFamily="2" charset="2"/>
                <a:buChar char="ü"/>
                <a:tabLst/>
                <a:defRPr/>
              </a:pPr>
              <a:r>
                <a:rPr kumimoji="0" lang="es-PE" sz="1600" b="0" i="0" u="none" strike="noStrike" kern="1200" cap="none" spc="13" normalizeH="0" baseline="0" noProof="0" dirty="0">
                  <a:ln>
                    <a:noFill/>
                  </a:ln>
                  <a:solidFill>
                    <a:prstClr val="black"/>
                  </a:solidFill>
                  <a:effectLst/>
                  <a:uLnTx/>
                  <a:uFillTx/>
                  <a:latin typeface="Calibri Light"/>
                  <a:ea typeface="+mn-ea"/>
                  <a:cs typeface="Arial" panose="020B0604020202020204" pitchFamily="34" charset="0"/>
                </a:rPr>
                <a:t>47% de asegurados en Lima</a:t>
              </a:r>
              <a:endParaRPr kumimoji="0" sz="1600" b="1" i="0" u="none" strike="noStrike" kern="1200" cap="none" spc="9" normalizeH="0" baseline="0" noProof="0" dirty="0">
                <a:ln>
                  <a:noFill/>
                </a:ln>
                <a:solidFill>
                  <a:prstClr val="black"/>
                </a:solidFill>
                <a:effectLst/>
                <a:uLnTx/>
                <a:uFillTx/>
                <a:latin typeface="Calibri Light"/>
                <a:ea typeface="+mn-ea"/>
                <a:cs typeface="Arial" panose="020B0604020202020204" pitchFamily="34" charset="0"/>
              </a:endParaRPr>
            </a:p>
          </p:txBody>
        </p:sp>
        <p:sp>
          <p:nvSpPr>
            <p:cNvPr id="30" name="Rectángulo 29">
              <a:extLst>
                <a:ext uri="{FF2B5EF4-FFF2-40B4-BE49-F238E27FC236}">
                  <a16:creationId xmlns:a16="http://schemas.microsoft.com/office/drawing/2014/main" id="{F5B1144D-E572-4AB3-B638-E848EF80D03B}"/>
                </a:ext>
              </a:extLst>
            </p:cNvPr>
            <p:cNvSpPr/>
            <p:nvPr/>
          </p:nvSpPr>
          <p:spPr>
            <a:xfrm>
              <a:off x="8779889" y="2993757"/>
              <a:ext cx="8679914" cy="755205"/>
            </a:xfrm>
            <a:prstGeom prst="rect">
              <a:avLst/>
            </a:prstGeom>
          </p:spPr>
          <p:txBody>
            <a:bodyPr>
              <a:spAutoFit/>
            </a:bodyPr>
            <a:lstStyle/>
            <a:p>
              <a:pPr marL="212748" marR="1925" lvl="0" indent="-207935" algn="l" defTabSz="914400" rtl="0" eaLnBrk="0" fontAlgn="base" latinLnBrk="0" hangingPunct="0">
                <a:lnSpc>
                  <a:spcPct val="102099"/>
                </a:lnSpc>
                <a:spcBef>
                  <a:spcPts val="15"/>
                </a:spcBef>
                <a:spcAft>
                  <a:spcPct val="0"/>
                </a:spcAft>
                <a:buClrTx/>
                <a:buSzTx/>
                <a:buFont typeface="Wingdings" panose="05000000000000000000" pitchFamily="2" charset="2"/>
                <a:buChar char="ü"/>
                <a:tabLst/>
                <a:defRPr/>
              </a:pPr>
              <a:r>
                <a:rPr kumimoji="0" lang="es-PE" sz="1600" b="0" i="0" u="none" strike="noStrike" kern="1200" cap="none" spc="13" normalizeH="0" baseline="0" noProof="0" dirty="0">
                  <a:ln>
                    <a:noFill/>
                  </a:ln>
                  <a:solidFill>
                    <a:prstClr val="black"/>
                  </a:solidFill>
                  <a:effectLst/>
                  <a:uLnTx/>
                  <a:uFillTx/>
                  <a:latin typeface="Calibri Light"/>
                  <a:ea typeface="+mn-ea"/>
                  <a:cs typeface="Arial" panose="020B0604020202020204" pitchFamily="34" charset="0"/>
                </a:rPr>
                <a:t>53% de asegurados en regiones</a:t>
              </a:r>
            </a:p>
          </p:txBody>
        </p:sp>
      </p:grpSp>
      <p:pic>
        <p:nvPicPr>
          <p:cNvPr id="22" name="Google Shape;168;p25">
            <a:extLst>
              <a:ext uri="{FF2B5EF4-FFF2-40B4-BE49-F238E27FC236}">
                <a16:creationId xmlns:a16="http://schemas.microsoft.com/office/drawing/2014/main" id="{7AC04ABA-C522-4987-AAC0-48EF5E88679C}"/>
              </a:ext>
            </a:extLst>
          </p:cNvPr>
          <p:cNvPicPr preferRelativeResize="0"/>
          <p:nvPr/>
        </p:nvPicPr>
        <p:blipFill rotWithShape="1">
          <a:blip r:embed="rId3">
            <a:alphaModFix/>
          </a:blip>
          <a:srcRect/>
          <a:stretch/>
        </p:blipFill>
        <p:spPr>
          <a:xfrm>
            <a:off x="263352" y="128245"/>
            <a:ext cx="1918122" cy="487849"/>
          </a:xfrm>
          <a:prstGeom prst="rect">
            <a:avLst/>
          </a:prstGeom>
          <a:noFill/>
          <a:ln>
            <a:noFill/>
          </a:ln>
        </p:spPr>
      </p:pic>
      <p:sp>
        <p:nvSpPr>
          <p:cNvPr id="23" name="CuadroTexto 22">
            <a:extLst>
              <a:ext uri="{FF2B5EF4-FFF2-40B4-BE49-F238E27FC236}">
                <a16:creationId xmlns:a16="http://schemas.microsoft.com/office/drawing/2014/main" id="{E27C2148-595F-4D28-BDC3-2C8A6E38840E}"/>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
        <p:nvSpPr>
          <p:cNvPr id="28" name="object 20">
            <a:extLst>
              <a:ext uri="{FF2B5EF4-FFF2-40B4-BE49-F238E27FC236}">
                <a16:creationId xmlns:a16="http://schemas.microsoft.com/office/drawing/2014/main" id="{25416A3C-287C-48AD-A93C-3778EA60FFC4}"/>
              </a:ext>
            </a:extLst>
          </p:cNvPr>
          <p:cNvSpPr txBox="1"/>
          <p:nvPr/>
        </p:nvSpPr>
        <p:spPr>
          <a:xfrm>
            <a:off x="513452" y="1369905"/>
            <a:ext cx="3144167" cy="1710991"/>
          </a:xfrm>
          <a:prstGeom prst="rect">
            <a:avLst/>
          </a:prstGeom>
        </p:spPr>
        <p:txBody>
          <a:bodyPr vert="horz" wrap="square" lIns="0" tIns="68844" rIns="0" bIns="0" rtlCol="0">
            <a:spAutoFit/>
          </a:bodyPr>
          <a:lstStyle/>
          <a:p>
            <a:pPr marL="212748" marR="0" lvl="0" indent="-207935" algn="l" defTabSz="914400" rtl="0" eaLnBrk="0" fontAlgn="base" latinLnBrk="0" hangingPunct="0">
              <a:lnSpc>
                <a:spcPct val="100000"/>
              </a:lnSpc>
              <a:spcBef>
                <a:spcPts val="406"/>
              </a:spcBef>
              <a:spcAft>
                <a:spcPct val="0"/>
              </a:spcAft>
              <a:buClrTx/>
              <a:buSzTx/>
              <a:buFont typeface="Wingdings" panose="05000000000000000000" pitchFamily="2" charset="2"/>
              <a:buChar char="ü"/>
              <a:tabLst/>
              <a:defRPr/>
            </a:pPr>
            <a:r>
              <a:rPr lang="es-PE" sz="2000" b="1" spc="13" dirty="0" smtClean="0">
                <a:solidFill>
                  <a:prstClr val="black"/>
                </a:solidFill>
                <a:latin typeface="Calibri Light"/>
                <a:cs typeface="Arial" panose="020B0604020202020204" pitchFamily="34" charset="0"/>
              </a:rPr>
              <a:t>36% de la Población es asegurado (11.7 Millones).</a:t>
            </a:r>
            <a:endParaRPr kumimoji="0" lang="es-PE" sz="2000" b="1" i="0" u="none" strike="noStrike" kern="1200" cap="none" spc="13" normalizeH="0" baseline="0" noProof="0" dirty="0" smtClean="0">
              <a:ln>
                <a:noFill/>
              </a:ln>
              <a:solidFill>
                <a:prstClr val="black"/>
              </a:solidFill>
              <a:effectLst/>
              <a:uLnTx/>
              <a:uFillTx/>
              <a:latin typeface="Calibri Light"/>
              <a:cs typeface="Arial" panose="020B0604020202020204" pitchFamily="34" charset="0"/>
            </a:endParaRPr>
          </a:p>
          <a:p>
            <a:pPr marL="212748" marR="0" lvl="0" indent="-207935" algn="l" defTabSz="914400" rtl="0" eaLnBrk="0" fontAlgn="base" latinLnBrk="0" hangingPunct="0">
              <a:lnSpc>
                <a:spcPct val="100000"/>
              </a:lnSpc>
              <a:spcBef>
                <a:spcPts val="406"/>
              </a:spcBef>
              <a:spcAft>
                <a:spcPct val="0"/>
              </a:spcAft>
              <a:buClrTx/>
              <a:buSzTx/>
              <a:buFont typeface="Wingdings" panose="05000000000000000000" pitchFamily="2" charset="2"/>
              <a:buChar char="ü"/>
              <a:tabLst/>
              <a:defRPr/>
            </a:pPr>
            <a:r>
              <a:rPr kumimoji="0" lang="es-PE" sz="2000" b="1" i="0" u="none" strike="noStrike" kern="1200" cap="none" spc="13" normalizeH="0" baseline="0" noProof="0" dirty="0" smtClean="0">
                <a:ln>
                  <a:noFill/>
                </a:ln>
                <a:solidFill>
                  <a:prstClr val="black"/>
                </a:solidFill>
                <a:effectLst/>
                <a:uLnTx/>
                <a:uFillTx/>
                <a:latin typeface="Calibri Light"/>
                <a:cs typeface="Arial" panose="020B0604020202020204" pitchFamily="34" charset="0"/>
              </a:rPr>
              <a:t>412 Establecimientos de salud.</a:t>
            </a:r>
          </a:p>
          <a:p>
            <a:pPr marL="212748" marR="0" lvl="0" indent="-207935" algn="l" defTabSz="914400" rtl="0" eaLnBrk="0" fontAlgn="base" latinLnBrk="0" hangingPunct="0">
              <a:lnSpc>
                <a:spcPct val="100000"/>
              </a:lnSpc>
              <a:spcBef>
                <a:spcPts val="406"/>
              </a:spcBef>
              <a:spcAft>
                <a:spcPct val="0"/>
              </a:spcAft>
              <a:buClrTx/>
              <a:buSzTx/>
              <a:buFont typeface="Wingdings" panose="05000000000000000000" pitchFamily="2" charset="2"/>
              <a:buChar char="ü"/>
              <a:tabLst/>
              <a:defRPr/>
            </a:pPr>
            <a:r>
              <a:rPr kumimoji="0" lang="es-PE" sz="2000" b="1" i="0" u="none" strike="noStrike" kern="1200" cap="none" spc="13" normalizeH="0" baseline="0" noProof="0" dirty="0" smtClean="0">
                <a:ln>
                  <a:noFill/>
                </a:ln>
                <a:solidFill>
                  <a:prstClr val="black"/>
                </a:solidFill>
                <a:effectLst/>
                <a:uLnTx/>
                <a:uFillTx/>
                <a:latin typeface="Calibri Light"/>
                <a:cs typeface="Arial" panose="020B0604020202020204" pitchFamily="34" charset="0"/>
              </a:rPr>
              <a:t>78 mil colaboradores</a:t>
            </a:r>
            <a:endParaRPr kumimoji="0" sz="2000" b="1" i="0" u="none" strike="noStrike" kern="1200" cap="none" spc="9" normalizeH="0" baseline="0" noProof="0" dirty="0">
              <a:ln>
                <a:noFill/>
              </a:ln>
              <a:solidFill>
                <a:prstClr val="black"/>
              </a:solidFill>
              <a:effectLst/>
              <a:uLnTx/>
              <a:uFillTx/>
              <a:latin typeface="Calibri Light"/>
              <a:cs typeface="Arial" panose="020B0604020202020204" pitchFamily="34" charset="0"/>
            </a:endParaRPr>
          </a:p>
        </p:txBody>
      </p:sp>
    </p:spTree>
    <p:extLst>
      <p:ext uri="{BB962C8B-B14F-4D97-AF65-F5344CB8AC3E}">
        <p14:creationId xmlns:p14="http://schemas.microsoft.com/office/powerpoint/2010/main" val="3343614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27384"/>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000" b="1" dirty="0">
                <a:solidFill>
                  <a:prstClr val="white"/>
                </a:solidFill>
                <a:ea typeface="Tahoma" pitchFamily="34" charset="0"/>
                <a:cs typeface="Arial" panose="020B0604020202020204" pitchFamily="34" charset="0"/>
              </a:rPr>
              <a:t>EVOLUCIÓN MENSUAL DE LOS INGRESOS DE ESSALUD </a:t>
            </a:r>
          </a:p>
          <a:p>
            <a:pPr lvl="0" algn="ctr">
              <a:spcBef>
                <a:spcPct val="0"/>
              </a:spcBef>
              <a:defRPr/>
            </a:pPr>
            <a:r>
              <a:rPr lang="es-PE" sz="2000" b="1" dirty="0">
                <a:solidFill>
                  <a:prstClr val="white"/>
                </a:solidFill>
                <a:ea typeface="Tahoma" pitchFamily="34" charset="0"/>
                <a:cs typeface="Arial" panose="020B0604020202020204" pitchFamily="34" charset="0"/>
              </a:rPr>
              <a:t>2020-2021 EN PANDEMIA</a:t>
            </a:r>
          </a:p>
        </p:txBody>
      </p:sp>
      <p:pic>
        <p:nvPicPr>
          <p:cNvPr id="18" name="Google Shape;168;p25"/>
          <p:cNvPicPr preferRelativeResize="0"/>
          <p:nvPr/>
        </p:nvPicPr>
        <p:blipFill rotWithShape="1">
          <a:blip r:embed="rId3">
            <a:alphaModFix/>
          </a:blip>
          <a:srcRect/>
          <a:stretch/>
        </p:blipFill>
        <p:spPr>
          <a:xfrm>
            <a:off x="191344" y="77121"/>
            <a:ext cx="1918122" cy="487849"/>
          </a:xfrm>
          <a:prstGeom prst="rect">
            <a:avLst/>
          </a:prstGeom>
          <a:noFill/>
          <a:ln>
            <a:noFill/>
          </a:ln>
        </p:spPr>
      </p:pic>
      <p:graphicFrame>
        <p:nvGraphicFramePr>
          <p:cNvPr id="12" name="Gráfico 11">
            <a:extLst>
              <a:ext uri="{FF2B5EF4-FFF2-40B4-BE49-F238E27FC236}">
                <a16:creationId xmlns:a16="http://schemas.microsoft.com/office/drawing/2014/main" id="{ED10F6E8-643E-453E-A651-A872151CA0A8}"/>
              </a:ext>
            </a:extLst>
          </p:cNvPr>
          <p:cNvGraphicFramePr/>
          <p:nvPr>
            <p:extLst>
              <p:ext uri="{D42A27DB-BD31-4B8C-83A1-F6EECF244321}">
                <p14:modId xmlns:p14="http://schemas.microsoft.com/office/powerpoint/2010/main" val="260735356"/>
              </p:ext>
            </p:extLst>
          </p:nvPr>
        </p:nvGraphicFramePr>
        <p:xfrm>
          <a:off x="407368" y="980729"/>
          <a:ext cx="11305255" cy="5800150"/>
        </p:xfrm>
        <a:graphic>
          <a:graphicData uri="http://schemas.openxmlformats.org/drawingml/2006/chart">
            <c:chart xmlns:c="http://schemas.openxmlformats.org/drawingml/2006/chart" xmlns:r="http://schemas.openxmlformats.org/officeDocument/2006/relationships" r:id="rId4"/>
          </a:graphicData>
        </a:graphic>
      </p:graphicFrame>
      <p:sp>
        <p:nvSpPr>
          <p:cNvPr id="15" name="CuadroTexto 14">
            <a:extLst>
              <a:ext uri="{FF2B5EF4-FFF2-40B4-BE49-F238E27FC236}">
                <a16:creationId xmlns:a16="http://schemas.microsoft.com/office/drawing/2014/main" id="{501CFE7F-1D12-4456-A159-683364F9E54C}"/>
              </a:ext>
            </a:extLst>
          </p:cNvPr>
          <p:cNvSpPr txBox="1"/>
          <p:nvPr/>
        </p:nvSpPr>
        <p:spPr>
          <a:xfrm>
            <a:off x="2115113" y="3457074"/>
            <a:ext cx="3692856" cy="2062103"/>
          </a:xfrm>
          <a:prstGeom prst="rect">
            <a:avLst/>
          </a:prstGeom>
          <a:solidFill>
            <a:schemeClr val="bg1"/>
          </a:solidFill>
        </p:spPr>
        <p:txBody>
          <a:bodyPr wrap="square">
            <a:spAutoFit/>
          </a:bodyPr>
          <a:lstStyle/>
          <a:p>
            <a:pPr algn="ctr"/>
            <a:r>
              <a:rPr lang="es-MX" sz="1600" b="1" dirty="0">
                <a:solidFill>
                  <a:srgbClr val="0056B8"/>
                </a:solidFill>
              </a:rPr>
              <a:t>Ingresos operativos 2020</a:t>
            </a:r>
          </a:p>
          <a:p>
            <a:pPr algn="just"/>
            <a:r>
              <a:rPr lang="es-MX" sz="1600" b="1" dirty="0"/>
              <a:t>Marzo - Agosto: </a:t>
            </a:r>
          </a:p>
          <a:p>
            <a:pPr algn="just"/>
            <a:r>
              <a:rPr lang="es-MX" sz="1600" b="1" dirty="0"/>
              <a:t>Afectados </a:t>
            </a:r>
            <a:r>
              <a:rPr lang="es-MX" sz="1600" dirty="0"/>
              <a:t>(paralización de las actividades económicas)</a:t>
            </a:r>
          </a:p>
          <a:p>
            <a:pPr algn="just"/>
            <a:endParaRPr lang="es-MX" sz="1600" dirty="0"/>
          </a:p>
          <a:p>
            <a:pPr algn="just"/>
            <a:r>
              <a:rPr lang="es-MX" sz="1600" b="1" dirty="0"/>
              <a:t>Setiembre - Diciembre: </a:t>
            </a:r>
          </a:p>
          <a:p>
            <a:pPr algn="just"/>
            <a:r>
              <a:rPr lang="es-MX" sz="1600" b="1" dirty="0"/>
              <a:t>Recuperándose progresivamente </a:t>
            </a:r>
            <a:r>
              <a:rPr lang="es-MX" sz="1600" dirty="0"/>
              <a:t>(medidas de reactivación económica). </a:t>
            </a:r>
          </a:p>
        </p:txBody>
      </p:sp>
      <p:sp>
        <p:nvSpPr>
          <p:cNvPr id="5" name="Forma libre: forma 4">
            <a:extLst>
              <a:ext uri="{FF2B5EF4-FFF2-40B4-BE49-F238E27FC236}">
                <a16:creationId xmlns:a16="http://schemas.microsoft.com/office/drawing/2014/main" id="{079B1DBD-CF6E-4247-8052-EEAAD55DF097}"/>
              </a:ext>
            </a:extLst>
          </p:cNvPr>
          <p:cNvSpPr/>
          <p:nvPr/>
        </p:nvSpPr>
        <p:spPr>
          <a:xfrm>
            <a:off x="2023577" y="1650203"/>
            <a:ext cx="8982635" cy="1063390"/>
          </a:xfrm>
          <a:custGeom>
            <a:avLst/>
            <a:gdLst>
              <a:gd name="connsiteX0" fmla="*/ 0 w 8982635"/>
              <a:gd name="connsiteY0" fmla="*/ 473336 h 1063390"/>
              <a:gd name="connsiteX1" fmla="*/ 1118795 w 8982635"/>
              <a:gd name="connsiteY1" fmla="*/ 1054249 h 1063390"/>
              <a:gd name="connsiteX2" fmla="*/ 3894268 w 8982635"/>
              <a:gd name="connsiteY2" fmla="*/ 64546 h 1063390"/>
              <a:gd name="connsiteX3" fmla="*/ 7788536 w 8982635"/>
              <a:gd name="connsiteY3" fmla="*/ 365760 h 1063390"/>
              <a:gd name="connsiteX4" fmla="*/ 8982635 w 8982635"/>
              <a:gd name="connsiteY4" fmla="*/ 0 h 1063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82635" h="1063390">
                <a:moveTo>
                  <a:pt x="0" y="473336"/>
                </a:moveTo>
                <a:cubicBezTo>
                  <a:pt x="234875" y="797858"/>
                  <a:pt x="469750" y="1122381"/>
                  <a:pt x="1118795" y="1054249"/>
                </a:cubicBezTo>
                <a:cubicBezTo>
                  <a:pt x="1767840" y="986117"/>
                  <a:pt x="2782645" y="179294"/>
                  <a:pt x="3894268" y="64546"/>
                </a:cubicBezTo>
                <a:cubicBezTo>
                  <a:pt x="5005891" y="-50202"/>
                  <a:pt x="6940475" y="376518"/>
                  <a:pt x="7788536" y="365760"/>
                </a:cubicBezTo>
                <a:cubicBezTo>
                  <a:pt x="8636597" y="355002"/>
                  <a:pt x="8809616" y="177501"/>
                  <a:pt x="8982635" y="0"/>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856C674D-4564-4405-A74A-32C844975447}"/>
              </a:ext>
            </a:extLst>
          </p:cNvPr>
          <p:cNvSpPr/>
          <p:nvPr/>
        </p:nvSpPr>
        <p:spPr>
          <a:xfrm>
            <a:off x="1415480" y="1412776"/>
            <a:ext cx="4752528" cy="2164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2020</a:t>
            </a:r>
          </a:p>
        </p:txBody>
      </p:sp>
      <p:sp>
        <p:nvSpPr>
          <p:cNvPr id="20" name="Rectángulo 19">
            <a:extLst>
              <a:ext uri="{FF2B5EF4-FFF2-40B4-BE49-F238E27FC236}">
                <a16:creationId xmlns:a16="http://schemas.microsoft.com/office/drawing/2014/main" id="{765EBB4D-0183-416D-8976-2086F45B9876}"/>
              </a:ext>
            </a:extLst>
          </p:cNvPr>
          <p:cNvSpPr/>
          <p:nvPr/>
        </p:nvSpPr>
        <p:spPr>
          <a:xfrm>
            <a:off x="6514895" y="1412776"/>
            <a:ext cx="4752528" cy="21647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a:t>2021</a:t>
            </a:r>
          </a:p>
        </p:txBody>
      </p:sp>
      <p:sp>
        <p:nvSpPr>
          <p:cNvPr id="28" name="CuadroTexto 27">
            <a:extLst>
              <a:ext uri="{FF2B5EF4-FFF2-40B4-BE49-F238E27FC236}">
                <a16:creationId xmlns:a16="http://schemas.microsoft.com/office/drawing/2014/main" id="{82543A9D-6E8A-4C3C-952E-D1E286D87EED}"/>
              </a:ext>
            </a:extLst>
          </p:cNvPr>
          <p:cNvSpPr txBox="1"/>
          <p:nvPr/>
        </p:nvSpPr>
        <p:spPr>
          <a:xfrm>
            <a:off x="6806571" y="3611779"/>
            <a:ext cx="4316836" cy="1815882"/>
          </a:xfrm>
          <a:prstGeom prst="rect">
            <a:avLst/>
          </a:prstGeom>
          <a:solidFill>
            <a:schemeClr val="bg1"/>
          </a:solidFill>
        </p:spPr>
        <p:txBody>
          <a:bodyPr wrap="square">
            <a:spAutoFit/>
          </a:bodyPr>
          <a:lstStyle/>
          <a:p>
            <a:pPr algn="ctr"/>
            <a:r>
              <a:rPr lang="es-MX" sz="1600" b="1" dirty="0">
                <a:solidFill>
                  <a:srgbClr val="0056B8"/>
                </a:solidFill>
              </a:rPr>
              <a:t>Ingresos operativos 2021</a:t>
            </a:r>
          </a:p>
          <a:p>
            <a:r>
              <a:rPr lang="es-MX" sz="1600" b="1" dirty="0"/>
              <a:t>Enero – Agosto:</a:t>
            </a:r>
          </a:p>
          <a:p>
            <a:r>
              <a:rPr lang="es-MX" sz="1600" b="1" dirty="0"/>
              <a:t>Comportamientos de recuperación </a:t>
            </a:r>
            <a:r>
              <a:rPr lang="es-MX" sz="1600" dirty="0"/>
              <a:t>a los niveles previstos, proyectándose</a:t>
            </a:r>
          </a:p>
          <a:p>
            <a:endParaRPr lang="es-MX" sz="1600" dirty="0"/>
          </a:p>
          <a:p>
            <a:r>
              <a:rPr lang="es-MX" sz="1600" dirty="0"/>
              <a:t>En consecuencia, se espera una recaudación mensual de acuerdo a lo programado.</a:t>
            </a:r>
          </a:p>
        </p:txBody>
      </p:sp>
      <p:sp>
        <p:nvSpPr>
          <p:cNvPr id="29" name="CuadroTexto 28">
            <a:extLst>
              <a:ext uri="{FF2B5EF4-FFF2-40B4-BE49-F238E27FC236}">
                <a16:creationId xmlns:a16="http://schemas.microsoft.com/office/drawing/2014/main" id="{69AB2A4F-A674-414A-B084-59B08E71FAAE}"/>
              </a:ext>
            </a:extLst>
          </p:cNvPr>
          <p:cNvSpPr txBox="1"/>
          <p:nvPr/>
        </p:nvSpPr>
        <p:spPr>
          <a:xfrm>
            <a:off x="407368" y="652003"/>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Gestión Financiera</a:t>
            </a:r>
          </a:p>
        </p:txBody>
      </p:sp>
    </p:spTree>
    <p:extLst>
      <p:ext uri="{BB962C8B-B14F-4D97-AF65-F5344CB8AC3E}">
        <p14:creationId xmlns:p14="http://schemas.microsoft.com/office/powerpoint/2010/main" val="2685872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P spid="20" grpId="0" animBg="1"/>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27384"/>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CONSECUENCIAS DE LA PANDEMIA EN LOS INGRESOS</a:t>
            </a:r>
          </a:p>
        </p:txBody>
      </p:sp>
      <p:pic>
        <p:nvPicPr>
          <p:cNvPr id="18" name="Google Shape;168;p25"/>
          <p:cNvPicPr preferRelativeResize="0"/>
          <p:nvPr/>
        </p:nvPicPr>
        <p:blipFill rotWithShape="1">
          <a:blip r:embed="rId3">
            <a:alphaModFix/>
          </a:blip>
          <a:srcRect/>
          <a:stretch/>
        </p:blipFill>
        <p:spPr>
          <a:xfrm>
            <a:off x="191344" y="77121"/>
            <a:ext cx="1918122" cy="487849"/>
          </a:xfrm>
          <a:prstGeom prst="rect">
            <a:avLst/>
          </a:prstGeom>
          <a:noFill/>
          <a:ln>
            <a:noFill/>
          </a:ln>
        </p:spPr>
      </p:pic>
      <p:graphicFrame>
        <p:nvGraphicFramePr>
          <p:cNvPr id="3" name="Diagrama 2">
            <a:extLst>
              <a:ext uri="{FF2B5EF4-FFF2-40B4-BE49-F238E27FC236}">
                <a16:creationId xmlns:a16="http://schemas.microsoft.com/office/drawing/2014/main" id="{15654758-D21E-4031-8EB1-8CAB0B6367FF}"/>
              </a:ext>
            </a:extLst>
          </p:cNvPr>
          <p:cNvGraphicFramePr/>
          <p:nvPr>
            <p:extLst>
              <p:ext uri="{D42A27DB-BD31-4B8C-83A1-F6EECF244321}">
                <p14:modId xmlns:p14="http://schemas.microsoft.com/office/powerpoint/2010/main" val="3336695395"/>
              </p:ext>
            </p:extLst>
          </p:nvPr>
        </p:nvGraphicFramePr>
        <p:xfrm>
          <a:off x="5573872" y="1005520"/>
          <a:ext cx="60987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716F1B22-602A-4D50-8693-E21C246F40F5}"/>
              </a:ext>
            </a:extLst>
          </p:cNvPr>
          <p:cNvSpPr txBox="1"/>
          <p:nvPr/>
        </p:nvSpPr>
        <p:spPr>
          <a:xfrm>
            <a:off x="503609" y="1088653"/>
            <a:ext cx="4761208" cy="1508105"/>
          </a:xfrm>
          <a:prstGeom prst="rect">
            <a:avLst/>
          </a:prstGeom>
          <a:noFill/>
        </p:spPr>
        <p:txBody>
          <a:bodyPr wrap="square">
            <a:spAutoFit/>
          </a:bodyPr>
          <a:lstStyle/>
          <a:p>
            <a:pPr lvl="0" algn="just"/>
            <a:r>
              <a:rPr lang="es-MX" sz="2000" b="1" dirty="0">
                <a:solidFill>
                  <a:srgbClr val="0056B8"/>
                </a:solidFill>
                <a:latin typeface="Arial" panose="020B0604020202020204" pitchFamily="34" charset="0"/>
                <a:ea typeface="SimSun" panose="02010600030101010101" pitchFamily="2" charset="-122"/>
                <a:cs typeface="Cordia New" panose="020B0304020202020204" pitchFamily="34" charset="-34"/>
              </a:rPr>
              <a:t>Se a</a:t>
            </a:r>
            <a:r>
              <a:rPr lang="es-MX" sz="2000" b="1" dirty="0">
                <a:solidFill>
                  <a:srgbClr val="0056B8"/>
                </a:solidFill>
                <a:effectLst/>
                <a:latin typeface="Arial" panose="020B0604020202020204" pitchFamily="34" charset="0"/>
                <a:ea typeface="SimSun" panose="02010600030101010101" pitchFamily="2" charset="-122"/>
                <a:cs typeface="Cordia New" panose="020B0304020202020204" pitchFamily="34" charset="-34"/>
              </a:rPr>
              <a:t>fectó el número de aportantes </a:t>
            </a:r>
            <a:r>
              <a:rPr lang="es-MX" sz="1800" b="1" dirty="0">
                <a:effectLst/>
                <a:latin typeface="Arial" panose="020B0604020202020204" pitchFamily="34" charset="0"/>
                <a:ea typeface="SimSun" panose="02010600030101010101" pitchFamily="2" charset="-122"/>
                <a:cs typeface="Cordia New" panose="020B0304020202020204" pitchFamily="34" charset="-34"/>
              </a:rPr>
              <a:t>y por ende de los ingresos operativos de ESSALUD</a:t>
            </a:r>
            <a:endParaRPr lang="es-MX" b="1" dirty="0">
              <a:latin typeface="Arial" panose="020B0604020202020204" pitchFamily="34" charset="0"/>
              <a:ea typeface="SimSun" panose="02010600030101010101" pitchFamily="2" charset="-122"/>
              <a:cs typeface="Cordia New" panose="020B0304020202020204" pitchFamily="34" charset="-34"/>
            </a:endParaRPr>
          </a:p>
          <a:p>
            <a:pPr lvl="0" algn="just"/>
            <a:endParaRPr lang="es-MX" sz="1800" b="1" dirty="0">
              <a:effectLst/>
              <a:latin typeface="Arial" panose="020B0604020202020204" pitchFamily="34" charset="0"/>
              <a:ea typeface="SimSun" panose="02010600030101010101" pitchFamily="2" charset="-122"/>
              <a:cs typeface="Cordia New" panose="020B0304020202020204" pitchFamily="34" charset="-34"/>
            </a:endParaRPr>
          </a:p>
          <a:p>
            <a:pPr lvl="0" algn="r"/>
            <a:r>
              <a:rPr lang="es-MX" b="1" dirty="0">
                <a:latin typeface="Arial" panose="020B0604020202020204" pitchFamily="34" charset="0"/>
                <a:ea typeface="SimSun" panose="02010600030101010101" pitchFamily="2" charset="-122"/>
                <a:cs typeface="Cordia New" panose="020B0304020202020204" pitchFamily="34" charset="-34"/>
              </a:rPr>
              <a:t>Dado que:</a:t>
            </a:r>
          </a:p>
        </p:txBody>
      </p:sp>
      <p:pic>
        <p:nvPicPr>
          <p:cNvPr id="2" name="Imagen 1">
            <a:extLst>
              <a:ext uri="{FF2B5EF4-FFF2-40B4-BE49-F238E27FC236}">
                <a16:creationId xmlns:a16="http://schemas.microsoft.com/office/drawing/2014/main" id="{807F4A7F-66D4-4BEE-A976-5A45E1711E5E}"/>
              </a:ext>
            </a:extLst>
          </p:cNvPr>
          <p:cNvPicPr>
            <a:picLocks noChangeAspect="1"/>
          </p:cNvPicPr>
          <p:nvPr/>
        </p:nvPicPr>
        <p:blipFill>
          <a:blip r:embed="rId9"/>
          <a:stretch>
            <a:fillRect/>
          </a:stretch>
        </p:blipFill>
        <p:spPr>
          <a:xfrm>
            <a:off x="749211" y="3067537"/>
            <a:ext cx="4824661" cy="27018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CuadroTexto 8">
            <a:extLst>
              <a:ext uri="{FF2B5EF4-FFF2-40B4-BE49-F238E27FC236}">
                <a16:creationId xmlns:a16="http://schemas.microsoft.com/office/drawing/2014/main" id="{0729B3B5-D4A8-4111-9E8C-AE7C9EFC56F7}"/>
              </a:ext>
            </a:extLst>
          </p:cNvPr>
          <p:cNvSpPr txBox="1"/>
          <p:nvPr/>
        </p:nvSpPr>
        <p:spPr>
          <a:xfrm>
            <a:off x="624918" y="6466390"/>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Gestión Financiera</a:t>
            </a:r>
          </a:p>
        </p:txBody>
      </p:sp>
    </p:spTree>
    <p:extLst>
      <p:ext uri="{BB962C8B-B14F-4D97-AF65-F5344CB8AC3E}">
        <p14:creationId xmlns:p14="http://schemas.microsoft.com/office/powerpoint/2010/main" val="25556651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graphicEl>
                                              <a:dgm id="{931D14EE-92DE-4674-AB3B-81468F24CF49}"/>
                                            </p:graphicEl>
                                          </p:spTgt>
                                        </p:tgtEl>
                                        <p:attrNameLst>
                                          <p:attrName>style.visibility</p:attrName>
                                        </p:attrNameLst>
                                      </p:cBhvr>
                                      <p:to>
                                        <p:strVal val="visible"/>
                                      </p:to>
                                    </p:set>
                                    <p:animEffect transition="in" filter="wipe(up)">
                                      <p:cBhvr>
                                        <p:cTn id="7" dur="500"/>
                                        <p:tgtEl>
                                          <p:spTgt spid="3">
                                            <p:graphicEl>
                                              <a:dgm id="{931D14EE-92DE-4674-AB3B-81468F24CF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graphicEl>
                                              <a:dgm id="{7E1BCBB7-7932-4654-A90A-93943CB2E791}"/>
                                            </p:graphicEl>
                                          </p:spTgt>
                                        </p:tgtEl>
                                        <p:attrNameLst>
                                          <p:attrName>style.visibility</p:attrName>
                                        </p:attrNameLst>
                                      </p:cBhvr>
                                      <p:to>
                                        <p:strVal val="visible"/>
                                      </p:to>
                                    </p:set>
                                    <p:animEffect transition="in" filter="wipe(up)">
                                      <p:cBhvr>
                                        <p:cTn id="12" dur="500"/>
                                        <p:tgtEl>
                                          <p:spTgt spid="3">
                                            <p:graphicEl>
                                              <a:dgm id="{7E1BCBB7-7932-4654-A90A-93943CB2E791}"/>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graphicEl>
                                              <a:dgm id="{E602A12D-D9A0-4548-8741-1F374A40689F}"/>
                                            </p:graphicEl>
                                          </p:spTgt>
                                        </p:tgtEl>
                                        <p:attrNameLst>
                                          <p:attrName>style.visibility</p:attrName>
                                        </p:attrNameLst>
                                      </p:cBhvr>
                                      <p:to>
                                        <p:strVal val="visible"/>
                                      </p:to>
                                    </p:set>
                                    <p:animEffect transition="in" filter="wipe(up)">
                                      <p:cBhvr>
                                        <p:cTn id="15" dur="500"/>
                                        <p:tgtEl>
                                          <p:spTgt spid="3">
                                            <p:graphicEl>
                                              <a:dgm id="{E602A12D-D9A0-4548-8741-1F374A40689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graphicEl>
                                              <a:dgm id="{563FE71C-4D0D-40E4-81BD-02F22E70AA1B}"/>
                                            </p:graphicEl>
                                          </p:spTgt>
                                        </p:tgtEl>
                                        <p:attrNameLst>
                                          <p:attrName>style.visibility</p:attrName>
                                        </p:attrNameLst>
                                      </p:cBhvr>
                                      <p:to>
                                        <p:strVal val="visible"/>
                                      </p:to>
                                    </p:set>
                                    <p:animEffect transition="in" filter="wipe(up)">
                                      <p:cBhvr>
                                        <p:cTn id="20" dur="500"/>
                                        <p:tgtEl>
                                          <p:spTgt spid="3">
                                            <p:graphicEl>
                                              <a:dgm id="{563FE71C-4D0D-40E4-81BD-02F22E70AA1B}"/>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3">
                                            <p:graphicEl>
                                              <a:dgm id="{E2DACC16-627C-4D8C-BAEE-14DA5FF9F8A8}"/>
                                            </p:graphicEl>
                                          </p:spTgt>
                                        </p:tgtEl>
                                        <p:attrNameLst>
                                          <p:attrName>style.visibility</p:attrName>
                                        </p:attrNameLst>
                                      </p:cBhvr>
                                      <p:to>
                                        <p:strVal val="visible"/>
                                      </p:to>
                                    </p:set>
                                    <p:animEffect transition="in" filter="wipe(up)">
                                      <p:cBhvr>
                                        <p:cTn id="23" dur="500"/>
                                        <p:tgtEl>
                                          <p:spTgt spid="3">
                                            <p:graphicEl>
                                              <a:dgm id="{E2DACC16-627C-4D8C-BAEE-14DA5FF9F8A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
                                            <p:graphicEl>
                                              <a:dgm id="{14F6F7AB-CA1E-46EC-86A8-BBF868A64DB5}"/>
                                            </p:graphicEl>
                                          </p:spTgt>
                                        </p:tgtEl>
                                        <p:attrNameLst>
                                          <p:attrName>style.visibility</p:attrName>
                                        </p:attrNameLst>
                                      </p:cBhvr>
                                      <p:to>
                                        <p:strVal val="visible"/>
                                      </p:to>
                                    </p:set>
                                    <p:animEffect transition="in" filter="wipe(up)">
                                      <p:cBhvr>
                                        <p:cTn id="28" dur="500"/>
                                        <p:tgtEl>
                                          <p:spTgt spid="3">
                                            <p:graphicEl>
                                              <a:dgm id="{14F6F7AB-CA1E-46EC-86A8-BBF868A64DB5}"/>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graphicEl>
                                              <a:dgm id="{D80C6C4B-3197-4A68-91C3-75F5811D359F}"/>
                                            </p:graphicEl>
                                          </p:spTgt>
                                        </p:tgtEl>
                                        <p:attrNameLst>
                                          <p:attrName>style.visibility</p:attrName>
                                        </p:attrNameLst>
                                      </p:cBhvr>
                                      <p:to>
                                        <p:strVal val="visible"/>
                                      </p:to>
                                    </p:set>
                                    <p:animEffect transition="in" filter="wipe(up)">
                                      <p:cBhvr>
                                        <p:cTn id="31" dur="500"/>
                                        <p:tgtEl>
                                          <p:spTgt spid="3">
                                            <p:graphicEl>
                                              <a:dgm id="{D80C6C4B-3197-4A68-91C3-75F5811D359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27384"/>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SITUACIÓN FINANCIERA DE ESSALUD GENERADA POR LA PANDEMIA </a:t>
            </a:r>
          </a:p>
        </p:txBody>
      </p:sp>
      <p:pic>
        <p:nvPicPr>
          <p:cNvPr id="18" name="Google Shape;168;p25"/>
          <p:cNvPicPr preferRelativeResize="0"/>
          <p:nvPr/>
        </p:nvPicPr>
        <p:blipFill rotWithShape="1">
          <a:blip r:embed="rId3">
            <a:alphaModFix/>
          </a:blip>
          <a:srcRect/>
          <a:stretch/>
        </p:blipFill>
        <p:spPr>
          <a:xfrm>
            <a:off x="191344" y="77121"/>
            <a:ext cx="1918122" cy="487849"/>
          </a:xfrm>
          <a:prstGeom prst="rect">
            <a:avLst/>
          </a:prstGeom>
          <a:noFill/>
          <a:ln>
            <a:noFill/>
          </a:ln>
        </p:spPr>
      </p:pic>
      <p:graphicFrame>
        <p:nvGraphicFramePr>
          <p:cNvPr id="4" name="Gráfico 3">
            <a:extLst>
              <a:ext uri="{FF2B5EF4-FFF2-40B4-BE49-F238E27FC236}">
                <a16:creationId xmlns:a16="http://schemas.microsoft.com/office/drawing/2014/main" id="{6CA41506-EA83-4D05-88CD-101AA565EA76}"/>
              </a:ext>
            </a:extLst>
          </p:cNvPr>
          <p:cNvGraphicFramePr/>
          <p:nvPr>
            <p:extLst>
              <p:ext uri="{D42A27DB-BD31-4B8C-83A1-F6EECF244321}">
                <p14:modId xmlns:p14="http://schemas.microsoft.com/office/powerpoint/2010/main" val="137370887"/>
              </p:ext>
            </p:extLst>
          </p:nvPr>
        </p:nvGraphicFramePr>
        <p:xfrm>
          <a:off x="1199456" y="719666"/>
          <a:ext cx="10513168" cy="5589653"/>
        </p:xfrm>
        <a:graphic>
          <a:graphicData uri="http://schemas.openxmlformats.org/drawingml/2006/chart">
            <c:chart xmlns:c="http://schemas.openxmlformats.org/drawingml/2006/chart" xmlns:r="http://schemas.openxmlformats.org/officeDocument/2006/relationships" r:id="rId4"/>
          </a:graphicData>
        </a:graphic>
      </p:graphicFrame>
      <p:sp>
        <p:nvSpPr>
          <p:cNvPr id="7" name="Flecha: a la derecha 6">
            <a:extLst>
              <a:ext uri="{FF2B5EF4-FFF2-40B4-BE49-F238E27FC236}">
                <a16:creationId xmlns:a16="http://schemas.microsoft.com/office/drawing/2014/main" id="{F8C0691B-0FA2-45AF-8BA2-481087A658BC}"/>
              </a:ext>
            </a:extLst>
          </p:cNvPr>
          <p:cNvSpPr/>
          <p:nvPr/>
        </p:nvSpPr>
        <p:spPr>
          <a:xfrm rot="2702257">
            <a:off x="2639616" y="4077072"/>
            <a:ext cx="1080120" cy="1152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21859221-70B2-48D8-A749-42C3CA6E0EB2}"/>
              </a:ext>
            </a:extLst>
          </p:cNvPr>
          <p:cNvSpPr txBox="1"/>
          <p:nvPr/>
        </p:nvSpPr>
        <p:spPr>
          <a:xfrm>
            <a:off x="2400638" y="5030863"/>
            <a:ext cx="2759257" cy="646331"/>
          </a:xfrm>
          <a:prstGeom prst="rect">
            <a:avLst/>
          </a:prstGeom>
          <a:noFill/>
        </p:spPr>
        <p:txBody>
          <a:bodyPr wrap="square" rtlCol="0">
            <a:spAutoFit/>
          </a:bodyPr>
          <a:lstStyle/>
          <a:p>
            <a:r>
              <a:rPr lang="es-MX" b="1" dirty="0"/>
              <a:t>El número de aportantes cayo en 10 %</a:t>
            </a:r>
          </a:p>
        </p:txBody>
      </p:sp>
      <p:sp>
        <p:nvSpPr>
          <p:cNvPr id="17" name="Flecha: a la derecha 16">
            <a:extLst>
              <a:ext uri="{FF2B5EF4-FFF2-40B4-BE49-F238E27FC236}">
                <a16:creationId xmlns:a16="http://schemas.microsoft.com/office/drawing/2014/main" id="{32C9C897-7784-4950-B504-71281865551D}"/>
              </a:ext>
            </a:extLst>
          </p:cNvPr>
          <p:cNvSpPr/>
          <p:nvPr/>
        </p:nvSpPr>
        <p:spPr>
          <a:xfrm rot="18993956">
            <a:off x="8472266" y="3377027"/>
            <a:ext cx="1080120" cy="11521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E5973AF8-37C5-4A68-AD5D-52100E97808B}"/>
              </a:ext>
            </a:extLst>
          </p:cNvPr>
          <p:cNvSpPr txBox="1"/>
          <p:nvPr/>
        </p:nvSpPr>
        <p:spPr>
          <a:xfrm>
            <a:off x="8169230" y="4469735"/>
            <a:ext cx="2759257" cy="646331"/>
          </a:xfrm>
          <a:prstGeom prst="rect">
            <a:avLst/>
          </a:prstGeom>
          <a:noFill/>
        </p:spPr>
        <p:txBody>
          <a:bodyPr wrap="square" rtlCol="0">
            <a:spAutoFit/>
          </a:bodyPr>
          <a:lstStyle/>
          <a:p>
            <a:r>
              <a:rPr lang="es-MX" b="1" dirty="0"/>
              <a:t>El número de aportantes subió en 9 %</a:t>
            </a:r>
          </a:p>
        </p:txBody>
      </p:sp>
      <p:sp>
        <p:nvSpPr>
          <p:cNvPr id="21" name="CuadroTexto 20">
            <a:extLst>
              <a:ext uri="{FF2B5EF4-FFF2-40B4-BE49-F238E27FC236}">
                <a16:creationId xmlns:a16="http://schemas.microsoft.com/office/drawing/2014/main" id="{4019C8A7-136D-47A8-A46D-5945F8149F90}"/>
              </a:ext>
            </a:extLst>
          </p:cNvPr>
          <p:cNvSpPr txBox="1"/>
          <p:nvPr/>
        </p:nvSpPr>
        <p:spPr>
          <a:xfrm>
            <a:off x="1775520" y="6165304"/>
            <a:ext cx="10416480" cy="338554"/>
          </a:xfrm>
          <a:prstGeom prst="rect">
            <a:avLst/>
          </a:prstGeom>
          <a:noFill/>
        </p:spPr>
        <p:txBody>
          <a:bodyPr wrap="square">
            <a:spAutoFit/>
          </a:bodyPr>
          <a:lstStyle/>
          <a:p>
            <a:r>
              <a:rPr lang="es-MX" sz="1600" b="1" dirty="0"/>
              <a:t>31/03/2020              30/06/2020                     30/09/2020                31/12/2020                 31/03/2021                   30/06/2021</a:t>
            </a:r>
          </a:p>
        </p:txBody>
      </p:sp>
      <p:sp>
        <p:nvSpPr>
          <p:cNvPr id="22" name="CuadroTexto 21">
            <a:extLst>
              <a:ext uri="{FF2B5EF4-FFF2-40B4-BE49-F238E27FC236}">
                <a16:creationId xmlns:a16="http://schemas.microsoft.com/office/drawing/2014/main" id="{036765A9-7B5C-487F-83F2-C8BA531FB353}"/>
              </a:ext>
            </a:extLst>
          </p:cNvPr>
          <p:cNvSpPr txBox="1"/>
          <p:nvPr/>
        </p:nvSpPr>
        <p:spPr>
          <a:xfrm>
            <a:off x="624918" y="6466390"/>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Gestión Financiera</a:t>
            </a:r>
          </a:p>
        </p:txBody>
      </p:sp>
    </p:spTree>
    <p:extLst>
      <p:ext uri="{BB962C8B-B14F-4D97-AF65-F5344CB8AC3E}">
        <p14:creationId xmlns:p14="http://schemas.microsoft.com/office/powerpoint/2010/main" val="142901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7"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0"/>
            <a:ext cx="12192000" cy="836712"/>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MEDIDAS PARA LA SOSTENIBILIDAD FINANCIERA DE ESSALUD</a:t>
            </a:r>
          </a:p>
          <a:p>
            <a:pPr lvl="0" algn="ctr">
              <a:spcBef>
                <a:spcPct val="0"/>
              </a:spcBef>
              <a:defRPr/>
            </a:pPr>
            <a:r>
              <a:rPr lang="es-PE" sz="2400" b="1" dirty="0">
                <a:solidFill>
                  <a:prstClr val="white"/>
                </a:solidFill>
                <a:ea typeface="Tahoma" pitchFamily="34" charset="0"/>
                <a:cs typeface="Arial" panose="020B0604020202020204" pitchFamily="34" charset="0"/>
              </a:rPr>
              <a:t>-INGRESOS POR APORTACIONES-</a:t>
            </a:r>
          </a:p>
        </p:txBody>
      </p:sp>
      <p:pic>
        <p:nvPicPr>
          <p:cNvPr id="18" name="Google Shape;168;p25"/>
          <p:cNvPicPr preferRelativeResize="0"/>
          <p:nvPr/>
        </p:nvPicPr>
        <p:blipFill rotWithShape="1">
          <a:blip r:embed="rId3">
            <a:alphaModFix/>
          </a:blip>
          <a:srcRect/>
          <a:stretch/>
        </p:blipFill>
        <p:spPr>
          <a:xfrm>
            <a:off x="191344" y="188640"/>
            <a:ext cx="1918122" cy="487849"/>
          </a:xfrm>
          <a:prstGeom prst="rect">
            <a:avLst/>
          </a:prstGeom>
          <a:noFill/>
          <a:ln>
            <a:noFill/>
          </a:ln>
        </p:spPr>
      </p:pic>
      <p:sp>
        <p:nvSpPr>
          <p:cNvPr id="13" name="CuadroTexto 12">
            <a:extLst>
              <a:ext uri="{FF2B5EF4-FFF2-40B4-BE49-F238E27FC236}">
                <a16:creationId xmlns:a16="http://schemas.microsoft.com/office/drawing/2014/main" id="{5FCBE35F-2E4C-4662-BBFC-25AB499E5F9F}"/>
              </a:ext>
            </a:extLst>
          </p:cNvPr>
          <p:cNvSpPr txBox="1"/>
          <p:nvPr/>
        </p:nvSpPr>
        <p:spPr>
          <a:xfrm>
            <a:off x="327114" y="6309320"/>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Gestión Financiera</a:t>
            </a:r>
          </a:p>
        </p:txBody>
      </p:sp>
      <p:sp>
        <p:nvSpPr>
          <p:cNvPr id="12" name="Marcador de contenido 2"/>
          <p:cNvSpPr txBox="1">
            <a:spLocks/>
          </p:cNvSpPr>
          <p:nvPr/>
        </p:nvSpPr>
        <p:spPr>
          <a:xfrm>
            <a:off x="643621" y="1344326"/>
            <a:ext cx="10492940" cy="991802"/>
          </a:xfrm>
          <a:prstGeom prst="rect">
            <a:avLst/>
          </a:prstGeom>
          <a:ln>
            <a:noFill/>
          </a:ln>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s-PE" sz="2400" dirty="0" smtClean="0">
                <a:solidFill>
                  <a:srgbClr val="181818"/>
                </a:solidFill>
              </a:rPr>
              <a:t>Hemos establecidos </a:t>
            </a:r>
            <a:r>
              <a:rPr lang="es-PE" sz="2400" b="1" dirty="0" smtClean="0">
                <a:solidFill>
                  <a:srgbClr val="0056B8"/>
                </a:solidFill>
              </a:rPr>
              <a:t>indicadores </a:t>
            </a:r>
            <a:r>
              <a:rPr lang="es-PE" sz="2400" b="1" dirty="0">
                <a:solidFill>
                  <a:srgbClr val="0056B8"/>
                </a:solidFill>
              </a:rPr>
              <a:t>y metas </a:t>
            </a:r>
            <a:r>
              <a:rPr lang="es-PE" sz="2400" dirty="0">
                <a:solidFill>
                  <a:srgbClr val="181818"/>
                </a:solidFill>
              </a:rPr>
              <a:t>entre ESSALUD-SUNAT para 2021 – </a:t>
            </a:r>
            <a:r>
              <a:rPr lang="es-PE" sz="2400" dirty="0" smtClean="0">
                <a:solidFill>
                  <a:srgbClr val="181818"/>
                </a:solidFill>
              </a:rPr>
              <a:t>2025 </a:t>
            </a:r>
            <a:r>
              <a:rPr lang="es-PE" sz="2400" dirty="0">
                <a:solidFill>
                  <a:srgbClr val="181818"/>
                </a:solidFill>
              </a:rPr>
              <a:t>para </a:t>
            </a:r>
            <a:r>
              <a:rPr lang="es-PE" sz="2400" b="1" dirty="0">
                <a:solidFill>
                  <a:srgbClr val="181818"/>
                </a:solidFill>
              </a:rPr>
              <a:t>incrementar sostenidamente la recaudación de ingresos </a:t>
            </a:r>
            <a:r>
              <a:rPr lang="es-PE" sz="2400" dirty="0">
                <a:solidFill>
                  <a:srgbClr val="181818"/>
                </a:solidFill>
              </a:rPr>
              <a:t>por aportaciones y </a:t>
            </a:r>
            <a:r>
              <a:rPr lang="es-PE" sz="2400" b="1" dirty="0">
                <a:solidFill>
                  <a:srgbClr val="181818"/>
                </a:solidFill>
              </a:rPr>
              <a:t>recuperación de deudas tributarias</a:t>
            </a:r>
            <a:r>
              <a:rPr lang="es-PE" sz="2400" dirty="0">
                <a:solidFill>
                  <a:srgbClr val="181818"/>
                </a:solidFill>
              </a:rPr>
              <a:t>:</a:t>
            </a:r>
          </a:p>
          <a:p>
            <a:pPr marL="0" indent="0">
              <a:buFont typeface="Arial" pitchFamily="34" charset="0"/>
              <a:buNone/>
            </a:pPr>
            <a:endParaRPr lang="es-PE" sz="2400" dirty="0">
              <a:solidFill>
                <a:srgbClr val="181818"/>
              </a:solidFill>
            </a:endParaRPr>
          </a:p>
          <a:p>
            <a:pPr marL="0" indent="0">
              <a:buFont typeface="Arial" pitchFamily="34" charset="0"/>
              <a:buNone/>
            </a:pPr>
            <a:endParaRPr lang="es-PE" sz="2400" dirty="0">
              <a:solidFill>
                <a:srgbClr val="181818"/>
              </a:solidFill>
            </a:endParaRPr>
          </a:p>
          <a:p>
            <a:pPr>
              <a:buFont typeface="Wingdings" panose="05000000000000000000" pitchFamily="2" charset="2"/>
              <a:buChar char="q"/>
            </a:pPr>
            <a:endParaRPr lang="es-PE" sz="2400" dirty="0">
              <a:solidFill>
                <a:srgbClr val="181818"/>
              </a:solidFill>
            </a:endParaRPr>
          </a:p>
          <a:p>
            <a:pPr>
              <a:buFont typeface="Wingdings" panose="05000000000000000000" pitchFamily="2" charset="2"/>
              <a:buChar char="q"/>
            </a:pPr>
            <a:endParaRPr lang="es-PE" sz="2400" dirty="0">
              <a:solidFill>
                <a:srgbClr val="181818"/>
              </a:solidFill>
            </a:endParaRPr>
          </a:p>
          <a:p>
            <a:pPr>
              <a:buFont typeface="Wingdings" panose="05000000000000000000" pitchFamily="2" charset="2"/>
              <a:buChar char="q"/>
            </a:pPr>
            <a:endParaRPr lang="es-PE" sz="2400" dirty="0">
              <a:solidFill>
                <a:srgbClr val="181818"/>
              </a:solidFill>
            </a:endParaRPr>
          </a:p>
          <a:p>
            <a:pPr>
              <a:buFont typeface="Wingdings" panose="05000000000000000000" pitchFamily="2" charset="2"/>
              <a:buChar char="q"/>
            </a:pPr>
            <a:endParaRPr lang="es-PE" sz="2400" dirty="0">
              <a:solidFill>
                <a:srgbClr val="181818"/>
              </a:solidFill>
            </a:endParaRPr>
          </a:p>
          <a:p>
            <a:pPr marL="0" indent="0">
              <a:buFont typeface="Arial" pitchFamily="34" charset="0"/>
              <a:buNone/>
            </a:pPr>
            <a:endParaRPr lang="es-PE" sz="2400" dirty="0">
              <a:solidFill>
                <a:srgbClr val="181818"/>
              </a:solidFill>
            </a:endParaRPr>
          </a:p>
          <a:p>
            <a:pPr marL="0" indent="0">
              <a:buFont typeface="Arial" pitchFamily="34" charset="0"/>
              <a:buNone/>
            </a:pPr>
            <a:endParaRPr lang="es-PE" sz="2400" dirty="0">
              <a:solidFill>
                <a:srgbClr val="181818"/>
              </a:solidFill>
            </a:endParaRPr>
          </a:p>
          <a:p>
            <a:pPr marL="0" indent="0">
              <a:buFont typeface="Arial" pitchFamily="34" charset="0"/>
              <a:buNone/>
            </a:pPr>
            <a:endParaRPr lang="es-PE" sz="2400" dirty="0">
              <a:solidFill>
                <a:srgbClr val="181818"/>
              </a:solidFill>
            </a:endParaRPr>
          </a:p>
        </p:txBody>
      </p:sp>
      <p:pic>
        <p:nvPicPr>
          <p:cNvPr id="14" name="Imagen 13">
            <a:extLst>
              <a:ext uri="{FF2B5EF4-FFF2-40B4-BE49-F238E27FC236}">
                <a16:creationId xmlns:a16="http://schemas.microsoft.com/office/drawing/2014/main" id="{069FF087-11AE-455D-AA42-ED6E82916C19}"/>
              </a:ext>
            </a:extLst>
          </p:cNvPr>
          <p:cNvPicPr>
            <a:picLocks noChangeAspect="1"/>
          </p:cNvPicPr>
          <p:nvPr/>
        </p:nvPicPr>
        <p:blipFill>
          <a:blip r:embed="rId4">
            <a:duotone>
              <a:prstClr val="black"/>
              <a:schemeClr val="accent1">
                <a:tint val="45000"/>
                <a:satMod val="400000"/>
              </a:schemeClr>
            </a:duotone>
          </a:blip>
          <a:stretch>
            <a:fillRect/>
          </a:stretch>
        </p:blipFill>
        <p:spPr>
          <a:xfrm>
            <a:off x="615450" y="2564904"/>
            <a:ext cx="10840960" cy="2763437"/>
          </a:xfrm>
          <a:prstGeom prst="rect">
            <a:avLst/>
          </a:prstGeom>
        </p:spPr>
      </p:pic>
    </p:spTree>
    <p:extLst>
      <p:ext uri="{BB962C8B-B14F-4D97-AF65-F5344CB8AC3E}">
        <p14:creationId xmlns:p14="http://schemas.microsoft.com/office/powerpoint/2010/main" val="107619122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6" name="Rectangle 7"/>
          <p:cNvSpPr/>
          <p:nvPr/>
        </p:nvSpPr>
        <p:spPr>
          <a:xfrm>
            <a:off x="0" y="0"/>
            <a:ext cx="12192000" cy="836712"/>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MEDIDAS PARA LA SOSTENIBILIDAD FINANCIERA DE ESSALUD</a:t>
            </a:r>
          </a:p>
          <a:p>
            <a:pPr lvl="0" algn="ctr">
              <a:spcBef>
                <a:spcPct val="0"/>
              </a:spcBef>
              <a:defRPr/>
            </a:pPr>
            <a:r>
              <a:rPr lang="es-PE" sz="2400" b="1" dirty="0">
                <a:solidFill>
                  <a:prstClr val="white"/>
                </a:solidFill>
                <a:ea typeface="Tahoma" pitchFamily="34" charset="0"/>
                <a:cs typeface="Arial" panose="020B0604020202020204" pitchFamily="34" charset="0"/>
              </a:rPr>
              <a:t>-RECUPERACIÓN DE DEUDAS-</a:t>
            </a:r>
          </a:p>
        </p:txBody>
      </p:sp>
      <p:pic>
        <p:nvPicPr>
          <p:cNvPr id="18" name="Google Shape;168;p25"/>
          <p:cNvPicPr preferRelativeResize="0"/>
          <p:nvPr/>
        </p:nvPicPr>
        <p:blipFill rotWithShape="1">
          <a:blip r:embed="rId3">
            <a:alphaModFix/>
          </a:blip>
          <a:srcRect/>
          <a:stretch/>
        </p:blipFill>
        <p:spPr>
          <a:xfrm>
            <a:off x="191344" y="188640"/>
            <a:ext cx="1918122" cy="487849"/>
          </a:xfrm>
          <a:prstGeom prst="rect">
            <a:avLst/>
          </a:prstGeom>
          <a:noFill/>
          <a:ln>
            <a:noFill/>
          </a:ln>
        </p:spPr>
      </p:pic>
      <p:sp>
        <p:nvSpPr>
          <p:cNvPr id="13" name="CuadroTexto 12">
            <a:extLst>
              <a:ext uri="{FF2B5EF4-FFF2-40B4-BE49-F238E27FC236}">
                <a16:creationId xmlns:a16="http://schemas.microsoft.com/office/drawing/2014/main" id="{5FCBE35F-2E4C-4662-BBFC-25AB499E5F9F}"/>
              </a:ext>
            </a:extLst>
          </p:cNvPr>
          <p:cNvSpPr txBox="1"/>
          <p:nvPr/>
        </p:nvSpPr>
        <p:spPr>
          <a:xfrm>
            <a:off x="125073" y="6051518"/>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Gestión Financiera</a:t>
            </a:r>
          </a:p>
        </p:txBody>
      </p:sp>
      <p:sp>
        <p:nvSpPr>
          <p:cNvPr id="25" name="CuadroTexto 24"/>
          <p:cNvSpPr txBox="1"/>
          <p:nvPr/>
        </p:nvSpPr>
        <p:spPr>
          <a:xfrm>
            <a:off x="125074" y="1690893"/>
            <a:ext cx="3580712" cy="2800767"/>
          </a:xfrm>
          <a:prstGeom prst="rect">
            <a:avLst/>
          </a:prstGeom>
          <a:noFill/>
        </p:spPr>
        <p:txBody>
          <a:bodyPr wrap="square" rtlCol="0">
            <a:spAutoFit/>
          </a:bodyPr>
          <a:lstStyle/>
          <a:p>
            <a:pPr marL="285750" indent="-285750" algn="just">
              <a:buFont typeface="Wingdings" panose="05000000000000000000" pitchFamily="2" charset="2"/>
              <a:buChar char="q"/>
            </a:pPr>
            <a:r>
              <a:rPr lang="es-ES" sz="1600" b="1" dirty="0">
                <a:solidFill>
                  <a:srgbClr val="002060"/>
                </a:solidFill>
              </a:rPr>
              <a:t>Deuda Tributaria (a cargo de SUNAT):</a:t>
            </a:r>
            <a:r>
              <a:rPr lang="es-ES" sz="1600" dirty="0">
                <a:solidFill>
                  <a:srgbClr val="002060"/>
                </a:solidFill>
              </a:rPr>
              <a:t> con el propósito de recuperar deudas de </a:t>
            </a:r>
            <a:r>
              <a:rPr lang="es-ES" sz="1600" b="1" dirty="0">
                <a:solidFill>
                  <a:srgbClr val="002060"/>
                </a:solidFill>
              </a:rPr>
              <a:t>S/3 mil millones de soles</a:t>
            </a:r>
            <a:r>
              <a:rPr lang="es-ES" sz="1600" dirty="0">
                <a:solidFill>
                  <a:srgbClr val="002060"/>
                </a:solidFill>
              </a:rPr>
              <a:t> en 10 años, ESSALUD ha elaborado el anteproyecto de Ley denominado “Régimen Excepcional de Facilidades de Pago de Aportaciones a la Seguridad Social de Salud - REFASSS”, que ha sido remitido a la SUNAT para su opinión técnica.</a:t>
            </a:r>
          </a:p>
        </p:txBody>
      </p:sp>
      <p:sp>
        <p:nvSpPr>
          <p:cNvPr id="14" name="CuadroTexto 13"/>
          <p:cNvSpPr txBox="1"/>
          <p:nvPr/>
        </p:nvSpPr>
        <p:spPr>
          <a:xfrm>
            <a:off x="5303912" y="4641468"/>
            <a:ext cx="5963468" cy="1815882"/>
          </a:xfrm>
          <a:prstGeom prst="rect">
            <a:avLst/>
          </a:prstGeom>
          <a:noFill/>
        </p:spPr>
        <p:txBody>
          <a:bodyPr wrap="square" rtlCol="0">
            <a:spAutoFit/>
          </a:bodyPr>
          <a:lstStyle/>
          <a:p>
            <a:pPr marL="285750" indent="-285750" algn="just">
              <a:buFont typeface="Wingdings" panose="05000000000000000000" pitchFamily="2" charset="2"/>
              <a:buChar char="q"/>
            </a:pPr>
            <a:r>
              <a:rPr lang="es-ES" sz="1600" b="1" dirty="0">
                <a:solidFill>
                  <a:srgbClr val="002060"/>
                </a:solidFill>
              </a:rPr>
              <a:t>Deuda No Tributaria (a cargo de ESSALUD):  </a:t>
            </a:r>
            <a:r>
              <a:rPr lang="es-ES" sz="1600" dirty="0">
                <a:solidFill>
                  <a:srgbClr val="002060"/>
                </a:solidFill>
              </a:rPr>
              <a:t>con el objetivo de recuperar </a:t>
            </a:r>
            <a:r>
              <a:rPr lang="es-ES" sz="1600" b="1" dirty="0">
                <a:solidFill>
                  <a:srgbClr val="002060"/>
                </a:solidFill>
              </a:rPr>
              <a:t>S/1,250 millones</a:t>
            </a:r>
            <a:r>
              <a:rPr lang="es-ES" sz="1600" dirty="0">
                <a:solidFill>
                  <a:srgbClr val="002060"/>
                </a:solidFill>
              </a:rPr>
              <a:t> de soles en 10 años, ESSALUD viene aplicando el nuevo régimen de facilidades de pago de deudas no tributarias (REFADENT) para los empleadores públicos y privados morosos, aprobado con Acuerdo del Consejo Directivo N°6-5-ESSALUD-2021; además de fortalecer la cobranza coactiva a través del embargo electrónico bancario.</a:t>
            </a:r>
          </a:p>
        </p:txBody>
      </p:sp>
      <p:sp>
        <p:nvSpPr>
          <p:cNvPr id="2" name="CuadroTexto 1"/>
          <p:cNvSpPr txBox="1"/>
          <p:nvPr/>
        </p:nvSpPr>
        <p:spPr>
          <a:xfrm>
            <a:off x="5591944" y="874992"/>
            <a:ext cx="4850886" cy="861774"/>
          </a:xfrm>
          <a:prstGeom prst="rect">
            <a:avLst/>
          </a:prstGeom>
          <a:noFill/>
        </p:spPr>
        <p:txBody>
          <a:bodyPr wrap="square" rtlCol="0">
            <a:spAutoFit/>
          </a:bodyPr>
          <a:lstStyle/>
          <a:p>
            <a:pPr algn="ctr"/>
            <a:r>
              <a:rPr lang="es-PE" sz="1600" b="1" dirty="0">
                <a:solidFill>
                  <a:srgbClr val="0056B8"/>
                </a:solidFill>
              </a:rPr>
              <a:t>ESTADO DE LA DEUDA</a:t>
            </a:r>
          </a:p>
          <a:p>
            <a:pPr algn="ctr"/>
            <a:r>
              <a:rPr lang="es-PE" sz="1600" b="1" dirty="0">
                <a:solidFill>
                  <a:srgbClr val="0056B8"/>
                </a:solidFill>
              </a:rPr>
              <a:t>(En Soles)</a:t>
            </a:r>
          </a:p>
          <a:p>
            <a:pPr algn="ctr"/>
            <a:r>
              <a:rPr lang="es-PE" sz="1600" b="1" dirty="0">
                <a:solidFill>
                  <a:srgbClr val="0056B8"/>
                </a:solidFill>
              </a:rPr>
              <a:t>Al Segundo Trimestre 2021</a:t>
            </a:r>
          </a:p>
        </p:txBody>
      </p:sp>
      <p:pic>
        <p:nvPicPr>
          <p:cNvPr id="24" name="Imagen 23"/>
          <p:cNvPicPr>
            <a:picLocks noChangeAspect="1"/>
          </p:cNvPicPr>
          <p:nvPr/>
        </p:nvPicPr>
        <p:blipFill rotWithShape="1">
          <a:blip r:embed="rId4"/>
          <a:srcRect t="15467" b="17462"/>
          <a:stretch/>
        </p:blipFill>
        <p:spPr>
          <a:xfrm>
            <a:off x="4236988" y="1628801"/>
            <a:ext cx="7272808" cy="2736304"/>
          </a:xfrm>
          <a:prstGeom prst="rect">
            <a:avLst/>
          </a:prstGeom>
        </p:spPr>
      </p:pic>
      <p:sp>
        <p:nvSpPr>
          <p:cNvPr id="3" name="Rectángulo redondeado 2"/>
          <p:cNvSpPr/>
          <p:nvPr/>
        </p:nvSpPr>
        <p:spPr>
          <a:xfrm>
            <a:off x="4147956" y="2370598"/>
            <a:ext cx="7489258" cy="783487"/>
          </a:xfrm>
          <a:prstGeom prst="roundRect">
            <a:avLst/>
          </a:prstGeom>
          <a:solidFill>
            <a:srgbClr val="DBEEF4">
              <a:alpha val="18824"/>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redondeado 16"/>
          <p:cNvSpPr/>
          <p:nvPr/>
        </p:nvSpPr>
        <p:spPr>
          <a:xfrm>
            <a:off x="4126767" y="3165793"/>
            <a:ext cx="7489258" cy="783487"/>
          </a:xfrm>
          <a:prstGeom prst="roundRect">
            <a:avLst/>
          </a:prstGeom>
          <a:solidFill>
            <a:schemeClr val="accent6">
              <a:lumMod val="20000"/>
              <a:lumOff val="80000"/>
              <a:alpha val="18824"/>
            </a:scheme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9" name="Imagen 18"/>
          <p:cNvPicPr>
            <a:picLocks noChangeAspect="1"/>
          </p:cNvPicPr>
          <p:nvPr/>
        </p:nvPicPr>
        <p:blipFill rotWithShape="1">
          <a:blip r:embed="rId4"/>
          <a:srcRect t="86262" b="1"/>
          <a:stretch/>
        </p:blipFill>
        <p:spPr>
          <a:xfrm>
            <a:off x="113985" y="6327881"/>
            <a:ext cx="5862916" cy="451765"/>
          </a:xfrm>
          <a:prstGeom prst="rect">
            <a:avLst/>
          </a:prstGeom>
        </p:spPr>
      </p:pic>
      <p:sp>
        <p:nvSpPr>
          <p:cNvPr id="5" name="Flecha derecha 4"/>
          <p:cNvSpPr/>
          <p:nvPr/>
        </p:nvSpPr>
        <p:spPr>
          <a:xfrm>
            <a:off x="3784204" y="2523125"/>
            <a:ext cx="325366" cy="4158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Flecha doblada 5"/>
          <p:cNvSpPr/>
          <p:nvPr/>
        </p:nvSpPr>
        <p:spPr>
          <a:xfrm rot="4037697" flipH="1">
            <a:off x="11139026" y="3851673"/>
            <a:ext cx="970344" cy="912878"/>
          </a:xfrm>
          <a:prstGeom prst="bentArrow">
            <a:avLst>
              <a:gd name="adj1" fmla="val 15898"/>
              <a:gd name="adj2" fmla="val 25000"/>
              <a:gd name="adj3" fmla="val 26912"/>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chemeClr val="tx1"/>
              </a:solidFill>
            </a:endParaRPr>
          </a:p>
        </p:txBody>
      </p:sp>
    </p:spTree>
    <p:extLst>
      <p:ext uri="{BB962C8B-B14F-4D97-AF65-F5344CB8AC3E}">
        <p14:creationId xmlns:p14="http://schemas.microsoft.com/office/powerpoint/2010/main" val="115816232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Rectángulo 9"/>
          <p:cNvSpPr/>
          <p:nvPr/>
        </p:nvSpPr>
        <p:spPr>
          <a:xfrm>
            <a:off x="5591944" y="4869160"/>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5591944" y="2132856"/>
            <a:ext cx="129614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398" y="5877272"/>
            <a:ext cx="2686050" cy="838200"/>
          </a:xfrm>
          <a:prstGeom prst="rect">
            <a:avLst/>
          </a:prstGeom>
        </p:spPr>
      </p:pic>
      <p:sp>
        <p:nvSpPr>
          <p:cNvPr id="9" name="Заголовок 3"/>
          <p:cNvSpPr txBox="1">
            <a:spLocks/>
          </p:cNvSpPr>
          <p:nvPr/>
        </p:nvSpPr>
        <p:spPr>
          <a:xfrm>
            <a:off x="1199456" y="1196752"/>
            <a:ext cx="10128448" cy="3384376"/>
          </a:xfrm>
          <a:prstGeom prst="rect">
            <a:avLst/>
          </a:prstGeom>
        </p:spPr>
        <p:txBody>
          <a:bodyPr>
            <a:noAutofit/>
          </a:bodyPr>
          <a:lstStyle>
            <a:lvl1pPr marL="0" marR="0" indent="0" algn="l" defTabSz="2438645" rtl="0" eaLnBrk="1" fontAlgn="auto" latinLnBrk="0" hangingPunct="1">
              <a:lnSpc>
                <a:spcPct val="100000"/>
              </a:lnSpc>
              <a:spcBef>
                <a:spcPct val="0"/>
              </a:spcBef>
              <a:spcAft>
                <a:spcPts val="0"/>
              </a:spcAft>
              <a:buClrTx/>
              <a:buSzTx/>
              <a:buFontTx/>
              <a:buNone/>
              <a:tabLst>
                <a:tab pos="3641907" algn="l"/>
              </a:tabLst>
              <a:defRPr lang="ru-RU" sz="8001" b="1" i="0" kern="1200" baseline="0" dirty="0">
                <a:solidFill>
                  <a:schemeClr val="bg2"/>
                </a:solidFill>
                <a:latin typeface="Roboto Black" charset="0"/>
                <a:ea typeface="Roboto Black" charset="0"/>
                <a:cs typeface="Roboto Black" charset="0"/>
              </a:defRPr>
            </a:lvl1pPr>
          </a:lstStyle>
          <a:p>
            <a:pPr algn="ctr">
              <a:spcAft>
                <a:spcPts val="600"/>
              </a:spcAft>
            </a:pPr>
            <a:r>
              <a:rPr lang="es-PE" sz="4000" dirty="0">
                <a:solidFill>
                  <a:schemeClr val="bg1"/>
                </a:solidFill>
                <a:latin typeface="Tahoma" panose="020B0604030504040204" pitchFamily="34" charset="0"/>
                <a:ea typeface="Tahoma" panose="020B0604030504040204" pitchFamily="34" charset="0"/>
                <a:cs typeface="Tahoma" panose="020B0604030504040204" pitchFamily="34" charset="0"/>
              </a:rPr>
              <a:t>Sección </a:t>
            </a:r>
            <a:r>
              <a:rPr lang="es-PE" sz="4000"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p>
          <a:p>
            <a:pPr algn="ctr">
              <a:spcAft>
                <a:spcPts val="600"/>
              </a:spcAft>
            </a:pPr>
            <a:endParaRPr lang="es-PE" sz="40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719138" indent="-719138">
              <a:buFont typeface="+mj-lt"/>
              <a:buAutoNum type="arabicPeriod"/>
            </a:pPr>
            <a:r>
              <a:rPr lang="es-PE"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Transferencias </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financieras recibidas por ESSALUD</a:t>
            </a:r>
          </a:p>
          <a:p>
            <a:pPr marL="719138" indent="-719138">
              <a:buFont typeface="+mj-lt"/>
              <a:buAutoNum type="arabicPeriod"/>
            </a:pPr>
            <a:r>
              <a:rPr lang="es-PE"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Detalle </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de La Villa Panamericana y los Centros de Atención Temporal</a:t>
            </a:r>
          </a:p>
          <a:p>
            <a:pPr marL="719138" indent="-719138">
              <a:buFont typeface="+mj-lt"/>
              <a:buAutoNum type="arabicPeriod"/>
            </a:pPr>
            <a:r>
              <a:rPr lang="es-PE"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Ejecución </a:t>
            </a:r>
            <a:r>
              <a:rPr lang="es-PE" sz="2400" dirty="0">
                <a:solidFill>
                  <a:schemeClr val="bg1"/>
                </a:solidFill>
                <a:latin typeface="Tahoma" panose="020B0604030504040204" pitchFamily="34" charset="0"/>
                <a:ea typeface="Tahoma" panose="020B0604030504040204" pitchFamily="34" charset="0"/>
                <a:cs typeface="Tahoma" panose="020B0604030504040204" pitchFamily="34" charset="0"/>
              </a:rPr>
              <a:t>de Transferencias Financieras</a:t>
            </a:r>
          </a:p>
        </p:txBody>
      </p:sp>
    </p:spTree>
    <p:extLst>
      <p:ext uri="{BB962C8B-B14F-4D97-AF65-F5344CB8AC3E}">
        <p14:creationId xmlns:p14="http://schemas.microsoft.com/office/powerpoint/2010/main" val="2482743398"/>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7"/>
          <p:cNvSpPr/>
          <p:nvPr/>
        </p:nvSpPr>
        <p:spPr>
          <a:xfrm>
            <a:off x="0" y="-16443"/>
            <a:ext cx="12192000" cy="890892"/>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altLang="es-PE" sz="11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PE" sz="2400" b="1" i="0" u="none" strike="noStrike" kern="1200" cap="none" spc="0" normalizeH="0" baseline="0" noProof="0" dirty="0">
                <a:ln>
                  <a:noFill/>
                </a:ln>
                <a:solidFill>
                  <a:schemeClr val="bg1"/>
                </a:solidFill>
                <a:effectLst/>
                <a:uLnTx/>
                <a:uFillTx/>
                <a:latin typeface="Calibri"/>
                <a:ea typeface="+mn-ea"/>
                <a:cs typeface="+mn-cs"/>
              </a:rPr>
              <a:t>DETALLE DE TRANSFERENCIAS DEL MTPE 2020-2021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altLang="es-PE" sz="1400" b="1" i="0" u="none" strike="noStrike" kern="1200" cap="none" spc="0" normalizeH="0" baseline="0" noProof="0" dirty="0">
                <a:ln>
                  <a:noFill/>
                </a:ln>
                <a:solidFill>
                  <a:schemeClr val="bg1"/>
                </a:solidFill>
                <a:effectLst/>
                <a:uLnTx/>
                <a:uFillTx/>
                <a:latin typeface="Calibri"/>
                <a:ea typeface="+mn-ea"/>
                <a:cs typeface="+mn-cs"/>
              </a:rPr>
              <a:t>(En Soles)</a:t>
            </a:r>
          </a:p>
        </p:txBody>
      </p:sp>
      <p:pic>
        <p:nvPicPr>
          <p:cNvPr id="9" name="Google Shape;168;p25"/>
          <p:cNvPicPr preferRelativeResize="0"/>
          <p:nvPr/>
        </p:nvPicPr>
        <p:blipFill rotWithShape="1">
          <a:blip r:embed="rId3">
            <a:alphaModFix/>
          </a:blip>
          <a:srcRect/>
          <a:stretch/>
        </p:blipFill>
        <p:spPr>
          <a:xfrm>
            <a:off x="191344" y="190686"/>
            <a:ext cx="1918122" cy="487849"/>
          </a:xfrm>
          <a:prstGeom prst="rect">
            <a:avLst/>
          </a:prstGeom>
          <a:noFill/>
          <a:ln>
            <a:noFill/>
          </a:ln>
        </p:spPr>
      </p:pic>
      <mc:AlternateContent xmlns:mc="http://schemas.openxmlformats.org/markup-compatibility/2006">
        <mc:Choice xmlns:cx1="http://schemas.microsoft.com/office/drawing/2015/9/8/chartex" xmlns="" Requires="cx1">
          <p:graphicFrame>
            <p:nvGraphicFramePr>
              <p:cNvPr id="8" name="Gráfico 7"/>
              <p:cNvGraphicFramePr/>
              <p:nvPr/>
            </p:nvGraphicFramePr>
            <p:xfrm>
              <a:off x="1922671" y="1059372"/>
              <a:ext cx="8128000" cy="5418667"/>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8" name="Gráfico 7"/>
              <p:cNvPicPr>
                <a:picLocks noGrp="1" noRot="1" noChangeAspect="1" noMove="1" noResize="1" noEditPoints="1" noAdjustHandles="1" noChangeArrowheads="1" noChangeShapeType="1"/>
              </p:cNvPicPr>
              <p:nvPr/>
            </p:nvPicPr>
            <p:blipFill>
              <a:blip r:embed="rId5"/>
              <a:stretch>
                <a:fillRect/>
              </a:stretch>
            </p:blipFill>
            <p:spPr>
              <a:xfrm>
                <a:off x="1922671" y="1059372"/>
                <a:ext cx="8128000" cy="5418667"/>
              </a:xfrm>
              <a:prstGeom prst="rect">
                <a:avLst/>
              </a:prstGeom>
            </p:spPr>
          </p:pic>
        </mc:Fallback>
      </mc:AlternateContent>
      <p:sp>
        <p:nvSpPr>
          <p:cNvPr id="10" name="CuadroTexto 9"/>
          <p:cNvSpPr txBox="1"/>
          <p:nvPr/>
        </p:nvSpPr>
        <p:spPr>
          <a:xfrm>
            <a:off x="3578855" y="4587764"/>
            <a:ext cx="1207382"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16 Normas</a:t>
            </a:r>
          </a:p>
        </p:txBody>
      </p:sp>
      <p:sp>
        <p:nvSpPr>
          <p:cNvPr id="11" name="CuadroTexto 10"/>
          <p:cNvSpPr txBox="1"/>
          <p:nvPr/>
        </p:nvSpPr>
        <p:spPr>
          <a:xfrm>
            <a:off x="5855484" y="2715556"/>
            <a:ext cx="1207382"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10 Normas</a:t>
            </a:r>
          </a:p>
        </p:txBody>
      </p:sp>
      <p:sp>
        <p:nvSpPr>
          <p:cNvPr id="12" name="CuadroTexto 11"/>
          <p:cNvSpPr txBox="1"/>
          <p:nvPr/>
        </p:nvSpPr>
        <p:spPr>
          <a:xfrm>
            <a:off x="4439816" y="6444003"/>
            <a:ext cx="449065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600" b="0" i="1" u="none" strike="noStrike" kern="1200" cap="none" spc="0" normalizeH="0" baseline="0" noProof="0" dirty="0">
                <a:ln>
                  <a:noFill/>
                </a:ln>
                <a:solidFill>
                  <a:prstClr val="black"/>
                </a:solidFill>
                <a:effectLst/>
                <a:uLnTx/>
                <a:uFillTx/>
                <a:latin typeface="Calibri"/>
                <a:ea typeface="+mn-ea"/>
                <a:cs typeface="+mn-cs"/>
              </a:rPr>
              <a:t>Considera el monto asignado a la fecha 31/08/2021</a:t>
            </a:r>
          </a:p>
        </p:txBody>
      </p:sp>
    </p:spTree>
    <p:extLst>
      <p:ext uri="{BB962C8B-B14F-4D97-AF65-F5344CB8AC3E}">
        <p14:creationId xmlns:p14="http://schemas.microsoft.com/office/powerpoint/2010/main" val="247552315"/>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A4879F93-C4EB-4F40-BB63-7ED57AD8C36C}"/>
              </a:ext>
            </a:extLst>
          </p:cNvPr>
          <p:cNvGraphicFramePr>
            <a:graphicFrameLocks noGrp="1"/>
          </p:cNvGraphicFramePr>
          <p:nvPr>
            <p:extLst>
              <p:ext uri="{D42A27DB-BD31-4B8C-83A1-F6EECF244321}">
                <p14:modId xmlns:p14="http://schemas.microsoft.com/office/powerpoint/2010/main" val="3001295477"/>
              </p:ext>
            </p:extLst>
          </p:nvPr>
        </p:nvGraphicFramePr>
        <p:xfrm>
          <a:off x="6370403" y="1439430"/>
          <a:ext cx="5760640" cy="5350643"/>
        </p:xfrm>
        <a:graphic>
          <a:graphicData uri="http://schemas.openxmlformats.org/drawingml/2006/table">
            <a:tbl>
              <a:tblPr>
                <a:tableStyleId>{EB344D84-9AFB-497E-A393-DC336BA19D2E}</a:tableStyleId>
              </a:tblPr>
              <a:tblGrid>
                <a:gridCol w="1403233">
                  <a:extLst>
                    <a:ext uri="{9D8B030D-6E8A-4147-A177-3AD203B41FA5}">
                      <a16:colId xmlns:a16="http://schemas.microsoft.com/office/drawing/2014/main" val="3031308585"/>
                    </a:ext>
                  </a:extLst>
                </a:gridCol>
                <a:gridCol w="4357407">
                  <a:extLst>
                    <a:ext uri="{9D8B030D-6E8A-4147-A177-3AD203B41FA5}">
                      <a16:colId xmlns:a16="http://schemas.microsoft.com/office/drawing/2014/main" val="2852848124"/>
                    </a:ext>
                  </a:extLst>
                </a:gridCol>
              </a:tblGrid>
              <a:tr h="221254">
                <a:tc>
                  <a:txBody>
                    <a:bodyPr/>
                    <a:lstStyle/>
                    <a:p>
                      <a:pPr algn="l"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ctr" fontAlgn="ctr"/>
                      <a:r>
                        <a:rPr lang="es-MX" sz="1000" b="1" u="none" strike="noStrike" dirty="0">
                          <a:solidFill>
                            <a:srgbClr val="000000"/>
                          </a:solidFill>
                          <a:effectLst/>
                        </a:rPr>
                        <a:t>OBJETO DE LA TRANSFERENCIA</a:t>
                      </a:r>
                      <a:endParaRPr lang="es-MX" sz="1000" b="1" i="0" u="none" strike="noStrike" dirty="0">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612277721"/>
                  </a:ext>
                </a:extLst>
              </a:tr>
              <a:tr h="221254">
                <a:tc>
                  <a:txBody>
                    <a:bodyPr/>
                    <a:lstStyle/>
                    <a:p>
                      <a:pPr algn="l"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l" fontAlgn="ctr"/>
                      <a:r>
                        <a:rPr lang="es-MX" sz="700" u="none" strike="noStrike" dirty="0">
                          <a:effectLst/>
                        </a:rPr>
                        <a:t>Autorizar la transferencia financiera a favor de EsSalud la suma de S/ 28,441,703.00, para financiar la habilitación, implementación, adecuación y operación de la Villa Panamericana (Torres 3 y 4)</a:t>
                      </a:r>
                      <a:endParaRPr lang="es-MX" sz="700" b="0" i="0" u="none" strike="noStrike" dirty="0">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722810215"/>
                  </a:ext>
                </a:extLst>
              </a:tr>
              <a:tr h="276567">
                <a:tc>
                  <a:txBody>
                    <a:bodyPr/>
                    <a:lstStyle/>
                    <a:p>
                      <a:pPr algn="l" fontAlgn="ctr"/>
                      <a:endParaRPr lang="es-MX" sz="700" b="0" i="0" u="none" strike="noStrike" dirty="0">
                        <a:solidFill>
                          <a:srgbClr val="000000"/>
                        </a:solidFill>
                        <a:effectLst/>
                        <a:latin typeface="Arial" panose="020B0604020202020204" pitchFamily="34" charset="0"/>
                      </a:endParaRPr>
                    </a:p>
                  </a:txBody>
                  <a:tcPr marL="2074" marR="2074" marT="2074" marB="0" anchor="ctr"/>
                </a:tc>
                <a:tc>
                  <a:txBody>
                    <a:bodyPr/>
                    <a:lstStyle/>
                    <a:p>
                      <a:pPr algn="l" fontAlgn="ctr"/>
                      <a:r>
                        <a:rPr lang="es-MX" sz="700" u="none" strike="noStrike" dirty="0">
                          <a:effectLst/>
                        </a:rPr>
                        <a:t>Autorizar la transferencia financiera a favor de EsSalud la suma de S/ 28,441,703.00, para financiar la habilitación, implementación, adecuación y operación de dos (02) torres adicionales de la Villa Panamericana (Torres 1 y 2)</a:t>
                      </a:r>
                      <a:endParaRPr lang="es-MX" sz="700" b="0" i="0" u="none" strike="noStrike" dirty="0">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382136380"/>
                  </a:ext>
                </a:extLst>
              </a:tr>
              <a:tr h="359264">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28,441,703.00 con la finalidad de financiar la continuidad de la implementación y operación de novecientas doce (912) camas de la Villa Panamericana</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742615598"/>
                  </a:ext>
                </a:extLst>
              </a:tr>
              <a:tr h="276567">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26,972,495.00 con la finalidad de financiar la continuidad de la operación de mil ciento doce (1,112) camas implementadas en la Villa Panamericana</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556394127"/>
                  </a:ext>
                </a:extLst>
              </a:tr>
              <a:tr h="299497">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34,678,919.00 con la finalidad de financiar la continuidad de la operación del CAAT Villa Panamericana</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889782207"/>
                  </a:ext>
                </a:extLst>
              </a:tr>
              <a:tr h="442509">
                <a:tc>
                  <a:txBody>
                    <a:bodyPr/>
                    <a:lstStyle/>
                    <a:p>
                      <a:pPr algn="l"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l" fontAlgn="ctr"/>
                      <a:r>
                        <a:rPr lang="es-MX" sz="700" u="none" strike="noStrike">
                          <a:effectLst/>
                        </a:rPr>
                        <a:t>Autorizar a favor de EsSalud, durante el Año Fiscal 2020, a utilizar los recursos que le han sido transferidos en el marco del numeral 3.5 del artículo 3 del DU Nº 030-2020, así como los recursos que le hubieran sido transferidos por el MTPE con cargo a los recursos a los que se refiere el DS Nº 093-2020-EF, hasta por la suma total de S/ 14,000,000,00 (Camas de Observación)</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95260338"/>
                  </a:ext>
                </a:extLst>
              </a:tr>
              <a:tr h="331881">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38,460,835.00 para financiar la implementación de los CAAT a nivel nacional previstos en el artículo 2 del DU N° 055-2020, con cargo a los recursos que se hace referencia en el numeral 4.1 del DU N° 080-2020</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2943480647"/>
                  </a:ext>
                </a:extLst>
              </a:tr>
              <a:tr h="331881">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11,783,880.00 con la finalidad de financiar la operatividad de los CAAT denominados “Sede la Videnita” ubicado en el departamento de Piura y “Sede Cerro Juli” ubicado en el departamento de Arequipa</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2705497661"/>
                  </a:ext>
                </a:extLst>
              </a:tr>
              <a:tr h="331881">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dirty="0">
                          <a:effectLst/>
                        </a:rPr>
                        <a:t>Autorizar la transferencia financiera a favor de EsSalud la suma de S/ 24,923,264.00 con la finalidad de financiar la implementación de los establecimientos de Salud denominados “Hospital Hipólito Unanue” y “Hospital de Contingencia de Moquegua”</a:t>
                      </a:r>
                      <a:endParaRPr lang="es-MX" sz="700" b="0" i="0" u="none" strike="noStrike" dirty="0">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2385136589"/>
                  </a:ext>
                </a:extLst>
              </a:tr>
              <a:tr h="276567">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dirty="0">
                          <a:effectLst/>
                        </a:rPr>
                        <a:t>Autorizar la transferencia financiera a favor de EsSalud la suma de S/ 87,965,965.00 con la finalidad de financiar la continuidad de la contratación de personal CAS que presta servicios para la prevención de COVID-19</a:t>
                      </a:r>
                      <a:endParaRPr lang="es-MX" sz="700" b="0" i="0" u="none" strike="noStrike" dirty="0">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433091260"/>
                  </a:ext>
                </a:extLst>
              </a:tr>
              <a:tr h="221254">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42,350,526.00 para financiar la implementación y equipamiento de la cadena de frío </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709988101"/>
                  </a:ext>
                </a:extLst>
              </a:tr>
              <a:tr h="276567">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38,810,229.00 con la finalidad de financiar el otorgamiento del subsidio por incapacidad temporal para los trabajadores diagnosticados con COVID-19</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216093154"/>
                  </a:ext>
                </a:extLst>
              </a:tr>
              <a:tr h="276567">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67,131,661.00 con la finalidad de financiar el otorgamiento de la "Prestación Económica de Protección Social de Emergencia ante la Pandemia del Coronavirus COVID-19”</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559969881"/>
                  </a:ext>
                </a:extLst>
              </a:tr>
              <a:tr h="387195">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46,136,382.00 con la finalidad de financiar la continuidad de las prestaciones de prevención, promoción y atención de salud y el otorgamiento de la “Prestación Económica de Protección Social de Emergencia ante la Pandemia del Coronavirus COVID-19”</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2327115107"/>
                  </a:ext>
                </a:extLst>
              </a:tr>
              <a:tr h="553137">
                <a:tc>
                  <a:txBody>
                    <a:bodyPr/>
                    <a:lstStyle/>
                    <a:p>
                      <a:pPr algn="just" fontAlgn="ctr"/>
                      <a:endParaRPr lang="es-MX" sz="700" b="0" i="0" u="none" strike="noStrike">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u="none" strike="noStrike">
                          <a:effectLst/>
                        </a:rPr>
                        <a:t>Autorizar la transferencia financiera a favor de EsSalud la suma de S/ 807,670,067.00 para financiar el pago del subsidio regulado en el DU N° 127-2020. DU que tiene por objeto promover la recuperación del empleo formal, incentivando la contratación laboral y la preservación de puestos de trabajo, a través del otorgamiento de un subsidio a empleadores del sector privado afectados durante el estado de emergencia nacional declarado a consecuencia del Coronavirus COVID-19</a:t>
                      </a:r>
                      <a:endParaRPr lang="es-MX" sz="700" b="0" i="0" u="none" strike="noStrike">
                        <a:solidFill>
                          <a:srgbClr val="000000"/>
                        </a:solidFill>
                        <a:effectLst/>
                        <a:latin typeface="Arial" panose="020B0604020202020204" pitchFamily="34" charset="0"/>
                      </a:endParaRPr>
                    </a:p>
                  </a:txBody>
                  <a:tcPr marL="2074" marR="2074" marT="2074" marB="0" anchor="ctr"/>
                </a:tc>
                <a:extLst>
                  <a:ext uri="{0D108BD9-81ED-4DB2-BD59-A6C34878D82A}">
                    <a16:rowId xmlns:a16="http://schemas.microsoft.com/office/drawing/2014/main" val="3198882243"/>
                  </a:ext>
                </a:extLst>
              </a:tr>
              <a:tr h="221254">
                <a:tc>
                  <a:txBody>
                    <a:bodyPr/>
                    <a:lstStyle/>
                    <a:p>
                      <a:pPr algn="just" fontAlgn="ctr"/>
                      <a:endParaRPr lang="es-MX" sz="700" b="0" i="0" u="none" strike="noStrike" dirty="0">
                        <a:solidFill>
                          <a:srgbClr val="000000"/>
                        </a:solidFill>
                        <a:effectLst/>
                        <a:latin typeface="Arial" panose="020B0604020202020204" pitchFamily="34" charset="0"/>
                      </a:endParaRPr>
                    </a:p>
                  </a:txBody>
                  <a:tcPr marL="2074" marR="2074" marT="2074" marB="0" anchor="ctr"/>
                </a:tc>
                <a:tc>
                  <a:txBody>
                    <a:bodyPr/>
                    <a:lstStyle/>
                    <a:p>
                      <a:pPr algn="just" fontAlgn="ctr"/>
                      <a:r>
                        <a:rPr lang="es-MX" sz="700" b="0" i="0" u="none" strike="noStrike" dirty="0">
                          <a:solidFill>
                            <a:srgbClr val="000000"/>
                          </a:solidFill>
                          <a:effectLst/>
                          <a:latin typeface="Arial" panose="020B0604020202020204" pitchFamily="34" charset="0"/>
                        </a:rPr>
                        <a:t>Autorizar la transferencia financiera a favor de EsSalud la suma de S/ 10,502,595.00 con la finalidad de financiar el pago de subsidios por incapacidad temporal para pacientes diagnosticados con COVID-19</a:t>
                      </a:r>
                    </a:p>
                  </a:txBody>
                  <a:tcPr marL="2074" marR="2074" marT="2074" marB="0" anchor="ctr"/>
                </a:tc>
                <a:extLst>
                  <a:ext uri="{0D108BD9-81ED-4DB2-BD59-A6C34878D82A}">
                    <a16:rowId xmlns:a16="http://schemas.microsoft.com/office/drawing/2014/main" val="2239643731"/>
                  </a:ext>
                </a:extLst>
              </a:tr>
            </a:tbl>
          </a:graphicData>
        </a:graphic>
      </p:graphicFrame>
      <p:graphicFrame>
        <p:nvGraphicFramePr>
          <p:cNvPr id="4" name="Gráfico 3"/>
          <p:cNvGraphicFramePr/>
          <p:nvPr>
            <p:extLst>
              <p:ext uri="{D42A27DB-BD31-4B8C-83A1-F6EECF244321}">
                <p14:modId xmlns:p14="http://schemas.microsoft.com/office/powerpoint/2010/main" val="344323102"/>
              </p:ext>
            </p:extLst>
          </p:nvPr>
        </p:nvGraphicFramePr>
        <p:xfrm>
          <a:off x="35660" y="1099635"/>
          <a:ext cx="8699955" cy="56927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7"/>
          <p:cNvSpPr/>
          <p:nvPr/>
        </p:nvSpPr>
        <p:spPr>
          <a:xfrm>
            <a:off x="0" y="-16443"/>
            <a:ext cx="12192000" cy="853155"/>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s-MX" altLang="es-PE" sz="2400" b="1" dirty="0">
                <a:solidFill>
                  <a:schemeClr val="bg1"/>
                </a:solidFill>
              </a:rPr>
              <a:t>         DETALLE DE  INGRESOS POR TRANSFERENCIAS DEL MTPE- 2020</a:t>
            </a:r>
          </a:p>
          <a:p>
            <a:pPr algn="ctr">
              <a:defRPr/>
            </a:pPr>
            <a:r>
              <a:rPr lang="es-MX" altLang="es-PE" sz="1400" b="1" dirty="0">
                <a:solidFill>
                  <a:schemeClr val="bg1"/>
                </a:solidFill>
              </a:rPr>
              <a:t>(En Soles)</a:t>
            </a:r>
          </a:p>
        </p:txBody>
      </p:sp>
      <p:pic>
        <p:nvPicPr>
          <p:cNvPr id="9" name="Google Shape;168;p25"/>
          <p:cNvPicPr preferRelativeResize="0"/>
          <p:nvPr/>
        </p:nvPicPr>
        <p:blipFill rotWithShape="1">
          <a:blip r:embed="rId4">
            <a:alphaModFix/>
          </a:blip>
          <a:srcRect/>
          <a:stretch/>
        </p:blipFill>
        <p:spPr>
          <a:xfrm>
            <a:off x="191344" y="132839"/>
            <a:ext cx="1918122" cy="487849"/>
          </a:xfrm>
          <a:prstGeom prst="rect">
            <a:avLst/>
          </a:prstGeom>
          <a:noFill/>
          <a:ln>
            <a:noFill/>
          </a:ln>
        </p:spPr>
      </p:pic>
      <p:sp>
        <p:nvSpPr>
          <p:cNvPr id="7" name="CuadroTexto 6"/>
          <p:cNvSpPr txBox="1"/>
          <p:nvPr/>
        </p:nvSpPr>
        <p:spPr>
          <a:xfrm>
            <a:off x="7032104" y="991841"/>
            <a:ext cx="4489627" cy="400110"/>
          </a:xfrm>
          <a:prstGeom prst="rect">
            <a:avLst/>
          </a:prstGeom>
          <a:noFill/>
        </p:spPr>
        <p:txBody>
          <a:bodyPr wrap="none" rtlCol="0">
            <a:spAutoFit/>
          </a:bodyPr>
          <a:lstStyle/>
          <a:p>
            <a:r>
              <a:rPr lang="es-PE" b="1" dirty="0"/>
              <a:t>Total ingreso del 2020:       </a:t>
            </a:r>
            <a:r>
              <a:rPr lang="es-PE" sz="2000" b="1" dirty="0">
                <a:solidFill>
                  <a:srgbClr val="0056B8"/>
                </a:solidFill>
              </a:rPr>
              <a:t>S/ 1,399,410,340</a:t>
            </a:r>
            <a:endParaRPr lang="es-PE" b="1" dirty="0">
              <a:solidFill>
                <a:srgbClr val="0056B8"/>
              </a:solidFill>
            </a:endParaRPr>
          </a:p>
        </p:txBody>
      </p:sp>
    </p:spTree>
    <p:extLst>
      <p:ext uri="{BB962C8B-B14F-4D97-AF65-F5344CB8AC3E}">
        <p14:creationId xmlns:p14="http://schemas.microsoft.com/office/powerpoint/2010/main" val="306400611"/>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661A09FB-A4B5-4343-8A90-618C45D33243}"/>
              </a:ext>
            </a:extLst>
          </p:cNvPr>
          <p:cNvGraphicFramePr>
            <a:graphicFrameLocks noGrp="1"/>
          </p:cNvGraphicFramePr>
          <p:nvPr>
            <p:extLst>
              <p:ext uri="{D42A27DB-BD31-4B8C-83A1-F6EECF244321}">
                <p14:modId xmlns:p14="http://schemas.microsoft.com/office/powerpoint/2010/main" val="2672271660"/>
              </p:ext>
            </p:extLst>
          </p:nvPr>
        </p:nvGraphicFramePr>
        <p:xfrm>
          <a:off x="6960096" y="1340768"/>
          <a:ext cx="4968552" cy="5184578"/>
        </p:xfrm>
        <a:graphic>
          <a:graphicData uri="http://schemas.openxmlformats.org/drawingml/2006/table">
            <a:tbl>
              <a:tblPr>
                <a:tableStyleId>{2A488322-F2BA-4B5B-9748-0D474271808F}</a:tableStyleId>
              </a:tblPr>
              <a:tblGrid>
                <a:gridCol w="1646531">
                  <a:extLst>
                    <a:ext uri="{9D8B030D-6E8A-4147-A177-3AD203B41FA5}">
                      <a16:colId xmlns:a16="http://schemas.microsoft.com/office/drawing/2014/main" val="1815137877"/>
                    </a:ext>
                  </a:extLst>
                </a:gridCol>
                <a:gridCol w="3322021">
                  <a:extLst>
                    <a:ext uri="{9D8B030D-6E8A-4147-A177-3AD203B41FA5}">
                      <a16:colId xmlns:a16="http://schemas.microsoft.com/office/drawing/2014/main" val="1373192421"/>
                    </a:ext>
                  </a:extLst>
                </a:gridCol>
              </a:tblGrid>
              <a:tr h="342845">
                <a:tc>
                  <a:txBody>
                    <a:bodyPr/>
                    <a:lstStyle/>
                    <a:p>
                      <a:pPr algn="just" fontAlgn="ctr"/>
                      <a:endParaRPr lang="es-MX" sz="600" b="0"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ctr" fontAlgn="ctr"/>
                      <a:r>
                        <a:rPr lang="es-MX" sz="900" b="1" u="none" strike="noStrike" dirty="0">
                          <a:solidFill>
                            <a:srgbClr val="000000"/>
                          </a:solidFill>
                          <a:effectLst/>
                        </a:rPr>
                        <a:t>OBJETO DE LA TRANSFERENCIA</a:t>
                      </a:r>
                      <a:endParaRPr lang="es-MX" sz="900" b="1"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3657404309"/>
                  </a:ext>
                </a:extLst>
              </a:tr>
              <a:tr h="342845">
                <a:tc>
                  <a:txBody>
                    <a:bodyPr/>
                    <a:lstStyle/>
                    <a:p>
                      <a:pPr algn="just" fontAlgn="ctr"/>
                      <a:endParaRPr lang="es-MX" sz="600" b="0"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dirty="0">
                          <a:effectLst/>
                        </a:rPr>
                        <a:t>Autorizar la transferencia financiera a favor de EsSalud la suma de S/ 106,000,000.00 con la finalidad de financiar el arrendamiento, instalación y puesta en funcionamiento de infraestructura temporal, recursos humanos, medicamentos y otros gastos de operatividad de los CAAT</a:t>
                      </a:r>
                      <a:endParaRPr lang="es-MX" sz="600" b="0"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2239238118"/>
                  </a:ext>
                </a:extLst>
              </a:tr>
              <a:tr h="285705">
                <a:tc>
                  <a:txBody>
                    <a:bodyPr/>
                    <a:lstStyle/>
                    <a:p>
                      <a:pPr algn="just" fontAlgn="ctr"/>
                      <a:endParaRPr lang="es-MX" sz="600" b="0"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dirty="0">
                          <a:effectLst/>
                        </a:rPr>
                        <a:t>Autorizar la transferencia financiera a favor de EsSalud la suma de S/ 17,339,459.00 con la finalidad de financiar la operatividad de mil ciento doce (1,112) camas implementadas en Villa Panamericana</a:t>
                      </a:r>
                      <a:endParaRPr lang="es-MX" sz="600" b="0"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843799826"/>
                  </a:ext>
                </a:extLst>
              </a:tr>
              <a:tr h="294863">
                <a:tc>
                  <a:txBody>
                    <a:bodyPr/>
                    <a:lstStyle/>
                    <a:p>
                      <a:pPr algn="just" fontAlgn="ct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a:effectLst/>
                        </a:rPr>
                        <a:t>Autorizar la transferencia financiera a favor de EsSalud la suma de S/ 118,882,069.00 con la finalidad de financiar durante los meses de febrero y marzo 2021 las contraprestaciones del personal bajo el régimen del DL N° 1057</a:t>
                      </a: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978794989"/>
                  </a:ext>
                </a:extLst>
              </a:tr>
              <a:tr h="285705">
                <a:tc>
                  <a:txBody>
                    <a:bodyPr/>
                    <a:lstStyle/>
                    <a:p>
                      <a:pPr algn="just" fontAlgn="ct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a:effectLst/>
                        </a:rPr>
                        <a:t>Autorizar la transferencia financiera a favor de EsSalud la suma de S/ 54,216,382.00 con la finalidad de financiar el pago del subsidio previsto en el artículo 24 del DU N° 026-2020</a:t>
                      </a: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3588113294"/>
                  </a:ext>
                </a:extLst>
              </a:tr>
              <a:tr h="489876">
                <a:tc>
                  <a:txBody>
                    <a:bodyPr/>
                    <a:lstStyle/>
                    <a:p>
                      <a:pPr algn="just" fontAlgn="ct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a:effectLst/>
                        </a:rPr>
                        <a:t>Autorizar la transferencia financiera a favor de EsSalud la suma de S/ 8,450,075.00 con la finalidad de financiar el arrendamiento, instalación y puesta en funcionamiento de infraestructura temporal, servicios, mobiliario, material médico y otros insumos para la operatividad de los centros de vacunación contra la COVID-19 instalados y por instalar por dicha entidad, así como su continuidad y mantenimiento</a:t>
                      </a: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4048860560"/>
                  </a:ext>
                </a:extLst>
              </a:tr>
              <a:tr h="1028533">
                <a:tc>
                  <a:txBody>
                    <a:bodyPr/>
                    <a:lstStyle/>
                    <a:p>
                      <a:pPr algn="just" fontAlgn="ct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a:effectLst/>
                        </a:rPr>
                        <a:t>Autorizar la transferencia financiera a favor de EsSalud la suma de S/ 123,366,667.00 con la finalidad de financiar la contratación de recursos humanos, conforme a lo dispuesto en la Primera Disposición Complementaria Final del DU N° 004-2021, que establece medidas extraordinarias para reforzar la respuesta sanitaria en el marco de la Emergencia Nacional por el COVID-19 y dicta otras medidas; la adquisición e instalación de Plantas Generadoras de Oxigeno Medicinal, la instalación de redes de gases medicinales de las Plantas Generadoras de Oxígeno Medicinal; la adquisición de insumos, dispositivos médicos, equipamiento, mobiliario clínico y otros gastos necesarios para el funcionamiento de Camas de Atención Critica Temporal en los ambientes de atención critica temporal a acondicionar en los CAAT y en las Redes Asistenciales señaladas en el Anexo que forma parate del DU N° 045-2021</a:t>
                      </a: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3958271693"/>
                  </a:ext>
                </a:extLst>
              </a:tr>
              <a:tr h="399985">
                <a:tc>
                  <a:txBody>
                    <a:bodyPr/>
                    <a:lstStyle/>
                    <a:p>
                      <a:pPr algn="just" fontAlgn="ct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a:effectLst/>
                        </a:rPr>
                        <a:t>Autorizar la transferencia financiera a favor de EsSalud la suma de S/ 67,209,611.00 con la finalidad de garantizar la continuidad operativa del CAAT de la Villa Panamericana, para la atención de pacientes confirmados por el COVID-19 y sospechosos sintomáticos asegurados y no asegurados con cargo a los recursos de la Reserva de Contingencia del MEF</a:t>
                      </a: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696572787"/>
                  </a:ext>
                </a:extLst>
              </a:tr>
              <a:tr h="685688">
                <a:tc>
                  <a:txBody>
                    <a:bodyPr/>
                    <a:lstStyle/>
                    <a:p>
                      <a:pPr algn="just" fontAlgn="ct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a:effectLst/>
                        </a:rPr>
                        <a:t>Autorizar la transferencia financiera a favor de EsSalud la suma de S/ 161,931,654.00, con la finalidad de financiar durante los meses de mayo, junio y julio del 2021, las contraprestaciones al personal bajo el Régimen del DL N° 1057, contratado en el marco de lo establecido en el numeral 27.2 del artículo 27 del DU N° 029-2020, Decreto de Urgencia que dicta medidas complementarias destinadas al financiamiento de la micro y pequeña empresa y otras medidas para la reducción del impacto del COVID-19 en la economía peruana, con cargo a los recursos de la Reserva de Contingencia del MEF</a:t>
                      </a: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4039821018"/>
                  </a:ext>
                </a:extLst>
              </a:tr>
              <a:tr h="342845">
                <a:tc>
                  <a:txBody>
                    <a:bodyPr/>
                    <a:lstStyle/>
                    <a:p>
                      <a:pPr algn="just" fontAlgn="ct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a:effectLst/>
                        </a:rPr>
                        <a:t>Autorizar la transferencia financiera a favor de EsSalud la suma de S/ 97,889,585.00, con la finalidad de garantizar la operatividad de los Centros de Atención y Aislamiento Temporal a nivel naciona, con cargo a los recursos de la Reserva de Contigencia del MEF</a:t>
                      </a:r>
                      <a:endParaRPr lang="es-MX" sz="600" b="0" i="0" u="none" strike="noStrike">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1183021172"/>
                  </a:ext>
                </a:extLst>
              </a:tr>
              <a:tr h="685688">
                <a:tc>
                  <a:txBody>
                    <a:bodyPr/>
                    <a:lstStyle/>
                    <a:p>
                      <a:pPr algn="just" fontAlgn="ctr"/>
                      <a:endParaRPr lang="es-MX" sz="600" b="0"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tc>
                  <a:txBody>
                    <a:bodyPr/>
                    <a:lstStyle/>
                    <a:p>
                      <a:pPr algn="just" fontAlgn="ctr"/>
                      <a:r>
                        <a:rPr lang="es-MX" sz="600" u="none" strike="noStrike" dirty="0">
                          <a:effectLst/>
                        </a:rPr>
                        <a:t>Autorizar la transferencia financiera a favor de EsSalud la suma de S/ 47,207,618.00 con la finalidad de financiar las contraprestaciones al personal asistencial contratado bajo el régimen  del DL N° 1057,  Decreto Legislativo que regula el Régimen Especial de Contratación Administrativa de Servicios, en el marco de lo establecido en el numeral 27.2 del artículo 27 del DU N° 029-2020, Decreto de Urgencia que dicta medidas complementarias destinadas al financiamiento de la micro y </a:t>
                      </a:r>
                      <a:r>
                        <a:rPr lang="es-MX" sz="600" u="none" strike="noStrike" dirty="0" err="1">
                          <a:effectLst/>
                        </a:rPr>
                        <a:t>pequena</a:t>
                      </a:r>
                      <a:r>
                        <a:rPr lang="es-MX" sz="600" u="none" strike="noStrike" dirty="0">
                          <a:effectLst/>
                        </a:rPr>
                        <a:t> empresa y otras medidas para la reducción del impacto del COVID-19 en la </a:t>
                      </a:r>
                      <a:r>
                        <a:rPr lang="es-MX" sz="600" u="none" strike="noStrike" dirty="0" err="1">
                          <a:effectLst/>
                        </a:rPr>
                        <a:t>economia</a:t>
                      </a:r>
                      <a:r>
                        <a:rPr lang="es-MX" sz="600" u="none" strike="noStrike" dirty="0">
                          <a:effectLst/>
                        </a:rPr>
                        <a:t> peruana</a:t>
                      </a:r>
                      <a:endParaRPr lang="es-MX" sz="600" b="0" i="0" u="none" strike="noStrike" dirty="0">
                        <a:solidFill>
                          <a:srgbClr val="000000"/>
                        </a:solidFill>
                        <a:effectLst/>
                        <a:latin typeface="Arial" panose="020B0604020202020204" pitchFamily="34" charset="0"/>
                        <a:cs typeface="Arial" panose="020B0604020202020204" pitchFamily="34" charset="0"/>
                      </a:endParaRPr>
                    </a:p>
                  </a:txBody>
                  <a:tcPr marL="2197" marR="2197" marT="2197" marB="0" anchor="ctr"/>
                </a:tc>
                <a:extLst>
                  <a:ext uri="{0D108BD9-81ED-4DB2-BD59-A6C34878D82A}">
                    <a16:rowId xmlns:a16="http://schemas.microsoft.com/office/drawing/2014/main" val="917238628"/>
                  </a:ext>
                </a:extLst>
              </a:tr>
            </a:tbl>
          </a:graphicData>
        </a:graphic>
      </p:graphicFrame>
      <p:graphicFrame>
        <p:nvGraphicFramePr>
          <p:cNvPr id="4" name="Gráfico 3"/>
          <p:cNvGraphicFramePr/>
          <p:nvPr>
            <p:extLst>
              <p:ext uri="{D42A27DB-BD31-4B8C-83A1-F6EECF244321}">
                <p14:modId xmlns:p14="http://schemas.microsoft.com/office/powerpoint/2010/main" val="2046111978"/>
              </p:ext>
            </p:extLst>
          </p:nvPr>
        </p:nvGraphicFramePr>
        <p:xfrm>
          <a:off x="35661" y="1158240"/>
          <a:ext cx="8364595" cy="5650897"/>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7"/>
          <p:cNvSpPr/>
          <p:nvPr/>
        </p:nvSpPr>
        <p:spPr>
          <a:xfrm>
            <a:off x="0" y="-16443"/>
            <a:ext cx="12192000" cy="890892"/>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endParaRPr lang="es-MX" altLang="es-PE" sz="1100" b="1" dirty="0">
              <a:solidFill>
                <a:schemeClr val="bg1"/>
              </a:solidFill>
            </a:endParaRPr>
          </a:p>
          <a:p>
            <a:pPr algn="ctr">
              <a:defRPr/>
            </a:pPr>
            <a:r>
              <a:rPr lang="es-MX" altLang="es-PE" sz="2400" b="1" dirty="0">
                <a:solidFill>
                  <a:schemeClr val="bg1"/>
                </a:solidFill>
              </a:rPr>
              <a:t>          DETALLE DE  INGRESOS POR TRANSFERENCIAS DEL MTPE 2021</a:t>
            </a:r>
          </a:p>
          <a:p>
            <a:pPr algn="ctr">
              <a:defRPr/>
            </a:pPr>
            <a:r>
              <a:rPr lang="es-MX" altLang="es-PE" sz="1400" b="1" dirty="0">
                <a:solidFill>
                  <a:schemeClr val="bg1"/>
                </a:solidFill>
              </a:rPr>
              <a:t>(En Soles)</a:t>
            </a:r>
          </a:p>
        </p:txBody>
      </p:sp>
      <p:pic>
        <p:nvPicPr>
          <p:cNvPr id="9" name="Google Shape;168;p25"/>
          <p:cNvPicPr preferRelativeResize="0"/>
          <p:nvPr/>
        </p:nvPicPr>
        <p:blipFill rotWithShape="1">
          <a:blip r:embed="rId4">
            <a:alphaModFix/>
          </a:blip>
          <a:srcRect/>
          <a:stretch/>
        </p:blipFill>
        <p:spPr>
          <a:xfrm>
            <a:off x="145430" y="190686"/>
            <a:ext cx="1918122" cy="487849"/>
          </a:xfrm>
          <a:prstGeom prst="rect">
            <a:avLst/>
          </a:prstGeom>
          <a:noFill/>
          <a:ln>
            <a:noFill/>
          </a:ln>
        </p:spPr>
      </p:pic>
      <p:sp>
        <p:nvSpPr>
          <p:cNvPr id="7" name="CuadroTexto 6"/>
          <p:cNvSpPr txBox="1"/>
          <p:nvPr/>
        </p:nvSpPr>
        <p:spPr>
          <a:xfrm>
            <a:off x="6960096" y="874449"/>
            <a:ext cx="4973926" cy="461665"/>
          </a:xfrm>
          <a:prstGeom prst="rect">
            <a:avLst/>
          </a:prstGeom>
          <a:noFill/>
        </p:spPr>
        <p:txBody>
          <a:bodyPr wrap="none" rtlCol="0">
            <a:spAutoFit/>
          </a:bodyPr>
          <a:lstStyle/>
          <a:p>
            <a:r>
              <a:rPr lang="es-PE" dirty="0"/>
              <a:t>Total transferencias 2021:         </a:t>
            </a:r>
            <a:r>
              <a:rPr lang="es-PE" sz="2400" b="1" dirty="0">
                <a:solidFill>
                  <a:srgbClr val="0056B8"/>
                </a:solidFill>
              </a:rPr>
              <a:t>S/ 802,493,120</a:t>
            </a:r>
            <a:endParaRPr lang="es-PE" b="1" dirty="0">
              <a:solidFill>
                <a:srgbClr val="0056B8"/>
              </a:solidFill>
            </a:endParaRPr>
          </a:p>
        </p:txBody>
      </p:sp>
    </p:spTree>
    <p:extLst>
      <p:ext uri="{BB962C8B-B14F-4D97-AF65-F5344CB8AC3E}">
        <p14:creationId xmlns:p14="http://schemas.microsoft.com/office/powerpoint/2010/main" val="803026059"/>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ángulo 5"/>
          <p:cNvSpPr/>
          <p:nvPr/>
        </p:nvSpPr>
        <p:spPr>
          <a:xfrm>
            <a:off x="12072664" y="0"/>
            <a:ext cx="154328" cy="3376823"/>
          </a:xfrm>
          <a:prstGeom prst="rect">
            <a:avLst/>
          </a:prstGeom>
          <a:solidFill>
            <a:srgbClr val="00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12072664" y="3376859"/>
            <a:ext cx="154328" cy="3481177"/>
          </a:xfrm>
          <a:prstGeom prst="rect">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ángulo 9">
            <a:extLst>
              <a:ext uri="{FF2B5EF4-FFF2-40B4-BE49-F238E27FC236}">
                <a16:creationId xmlns:a16="http://schemas.microsoft.com/office/drawing/2014/main" id="{878B0528-9F28-45A1-B4D7-2ED205021C4E}"/>
              </a:ext>
            </a:extLst>
          </p:cNvPr>
          <p:cNvSpPr/>
          <p:nvPr/>
        </p:nvSpPr>
        <p:spPr>
          <a:xfrm rot="16200000" flipH="1">
            <a:off x="1847673" y="-1224281"/>
            <a:ext cx="70914" cy="2519476"/>
          </a:xfrm>
          <a:prstGeom prst="rect">
            <a:avLst/>
          </a:prstGeom>
          <a:solidFill>
            <a:srgbClr val="00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Заголовок 2"/>
          <p:cNvSpPr txBox="1">
            <a:spLocks/>
          </p:cNvSpPr>
          <p:nvPr/>
        </p:nvSpPr>
        <p:spPr>
          <a:xfrm>
            <a:off x="4573058" y="4904126"/>
            <a:ext cx="2499527" cy="799641"/>
          </a:xfrm>
          <a:prstGeom prst="rect">
            <a:avLst/>
          </a:prstGeom>
        </p:spPr>
        <p:txBody>
          <a:bodyPr vert="horz" lIns="91440" tIns="45720" rIns="91440" bIns="45720" rtlCol="0" anchor="ctr">
            <a:noAutofit/>
          </a:bodyPr>
          <a:lstStyle>
            <a:lvl1pPr>
              <a:spcBef>
                <a:spcPct val="0"/>
              </a:spcBef>
              <a:buNone/>
              <a:defRPr sz="2400" b="1">
                <a:solidFill>
                  <a:srgbClr val="1D6BC6"/>
                </a:solidFill>
                <a:latin typeface="Arial" panose="020B0604020202020204" pitchFamily="34" charset="0"/>
                <a:ea typeface="Tahoma" pitchFamily="34" charset="0"/>
                <a:cs typeface="Arial" panose="020B0604020202020204" pitchFamily="34" charset="0"/>
              </a:defRPr>
            </a:lvl1pPr>
          </a:lstStyle>
          <a:p>
            <a:pPr lvl="0" algn="ctr">
              <a:spcBef>
                <a:spcPts val="0"/>
              </a:spcBef>
              <a:defRPr/>
            </a:pPr>
            <a:r>
              <a:rPr lang="es-PE" dirty="0">
                <a:solidFill>
                  <a:schemeClr val="accent2"/>
                </a:solidFill>
                <a:latin typeface="Calibri"/>
              </a:rPr>
              <a:t>Representa el 51.04% del total de transferencias asignadas</a:t>
            </a:r>
          </a:p>
        </p:txBody>
      </p:sp>
      <p:sp>
        <p:nvSpPr>
          <p:cNvPr id="20" name="Operación manual 19"/>
          <p:cNvSpPr/>
          <p:nvPr/>
        </p:nvSpPr>
        <p:spPr>
          <a:xfrm rot="16200000">
            <a:off x="-2463833" y="3193457"/>
            <a:ext cx="5489455" cy="586096"/>
          </a:xfrm>
          <a:prstGeom prst="flowChartManualOperation">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Calibri"/>
                <a:ea typeface="+mn-ea"/>
                <a:cs typeface="+mn-cs"/>
              </a:rPr>
              <a:t>PRESTACIONES DE SALUD</a:t>
            </a:r>
          </a:p>
        </p:txBody>
      </p:sp>
      <p:grpSp>
        <p:nvGrpSpPr>
          <p:cNvPr id="21" name="Grupo 20"/>
          <p:cNvGrpSpPr/>
          <p:nvPr/>
        </p:nvGrpSpPr>
        <p:grpSpPr>
          <a:xfrm>
            <a:off x="1110160" y="1230457"/>
            <a:ext cx="3332961" cy="739082"/>
            <a:chOff x="827414" y="2282663"/>
            <a:chExt cx="1658307" cy="482120"/>
          </a:xfrm>
        </p:grpSpPr>
        <p:sp>
          <p:nvSpPr>
            <p:cNvPr id="22" name="Rectángulo 21"/>
            <p:cNvSpPr/>
            <p:nvPr/>
          </p:nvSpPr>
          <p:spPr>
            <a:xfrm>
              <a:off x="827414" y="2282663"/>
              <a:ext cx="1658307" cy="482120"/>
            </a:xfrm>
            <a:prstGeom prst="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CuadroTexto 22"/>
            <p:cNvSpPr txBox="1"/>
            <p:nvPr/>
          </p:nvSpPr>
          <p:spPr>
            <a:xfrm>
              <a:off x="878468" y="2399853"/>
              <a:ext cx="1569375" cy="24092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a:ea typeface="+mn-ea"/>
                  <a:cs typeface="+mn-cs"/>
                </a:rPr>
                <a:t>VILLA PANAMERICANA </a:t>
              </a:r>
            </a:p>
          </p:txBody>
        </p:sp>
      </p:grpSp>
      <p:grpSp>
        <p:nvGrpSpPr>
          <p:cNvPr id="24" name="Grupo 23"/>
          <p:cNvGrpSpPr/>
          <p:nvPr/>
        </p:nvGrpSpPr>
        <p:grpSpPr>
          <a:xfrm>
            <a:off x="1110160" y="2987762"/>
            <a:ext cx="3332961" cy="649070"/>
            <a:chOff x="791513" y="2352508"/>
            <a:chExt cx="1997731" cy="401185"/>
          </a:xfrm>
        </p:grpSpPr>
        <p:sp>
          <p:nvSpPr>
            <p:cNvPr id="25" name="Rectángulo 24"/>
            <p:cNvSpPr/>
            <p:nvPr/>
          </p:nvSpPr>
          <p:spPr>
            <a:xfrm>
              <a:off x="791513" y="2354823"/>
              <a:ext cx="1997731" cy="398870"/>
            </a:xfrm>
            <a:prstGeom prst="rect">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CuadroTexto 25"/>
            <p:cNvSpPr txBox="1"/>
            <p:nvPr/>
          </p:nvSpPr>
          <p:spPr>
            <a:xfrm>
              <a:off x="850133" y="2352508"/>
              <a:ext cx="1855287" cy="39949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b="1" i="0" u="none" strike="noStrike" kern="1200" cap="none" spc="0" normalizeH="0" baseline="0" noProof="0" dirty="0">
                  <a:ln>
                    <a:noFill/>
                  </a:ln>
                  <a:solidFill>
                    <a:srgbClr val="003C7E"/>
                  </a:solidFill>
                  <a:effectLst/>
                  <a:uLnTx/>
                  <a:uFillTx/>
                  <a:latin typeface="Calibri"/>
                  <a:ea typeface="+mn-ea"/>
                  <a:cs typeface="+mn-cs"/>
                </a:rPr>
                <a:t>CENTRO DE ATENCIÓN Y AISLAMIENTO TEMPORAL</a:t>
              </a:r>
            </a:p>
          </p:txBody>
        </p:sp>
      </p:grpSp>
      <p:sp>
        <p:nvSpPr>
          <p:cNvPr id="30" name="CuadroTexto 29"/>
          <p:cNvSpPr txBox="1"/>
          <p:nvPr/>
        </p:nvSpPr>
        <p:spPr>
          <a:xfrm>
            <a:off x="2062729" y="2008105"/>
            <a:ext cx="185327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0070C0"/>
                </a:solidFill>
                <a:effectLst/>
                <a:uLnTx/>
                <a:uFillTx/>
                <a:latin typeface="Calibri"/>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Calibri"/>
                <a:ea typeface="+mn-ea"/>
                <a:cs typeface="+mn-cs"/>
              </a:rPr>
              <a:t>s/ 231,525,593</a:t>
            </a:r>
          </a:p>
        </p:txBody>
      </p:sp>
      <p:sp>
        <p:nvSpPr>
          <p:cNvPr id="31" name="CuadroTexto 30"/>
          <p:cNvSpPr txBox="1"/>
          <p:nvPr/>
        </p:nvSpPr>
        <p:spPr>
          <a:xfrm>
            <a:off x="1826163" y="3745908"/>
            <a:ext cx="192743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0070C0"/>
                </a:solidFill>
                <a:effectLst/>
                <a:uLnTx/>
                <a:uFillTx/>
                <a:latin typeface="Calibri"/>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Calibri"/>
                <a:ea typeface="+mn-ea"/>
                <a:cs typeface="+mn-cs"/>
              </a:rPr>
              <a:t>s/ 892,411,537</a:t>
            </a:r>
          </a:p>
        </p:txBody>
      </p:sp>
      <p:sp>
        <p:nvSpPr>
          <p:cNvPr id="44" name="CuadroTexto 43"/>
          <p:cNvSpPr txBox="1"/>
          <p:nvPr/>
        </p:nvSpPr>
        <p:spPr>
          <a:xfrm>
            <a:off x="-198227" y="6148669"/>
            <a:ext cx="6473107" cy="338554"/>
          </a:xfrm>
          <a:prstGeom prst="rect">
            <a:avLst/>
          </a:prstGeom>
          <a:noFill/>
        </p:spPr>
        <p:txBody>
          <a:bodyPr wrap="square" rtlCol="0">
            <a:spAutoFit/>
          </a:bodyPr>
          <a:lstStyle>
            <a:defPPr>
              <a:defRPr lang="es-ES"/>
            </a:defPPr>
            <a:lvl1pPr algn="ctr">
              <a:defRPr sz="1400" b="1">
                <a:solidFill>
                  <a:srgbClr val="0070C0"/>
                </a:solidFill>
              </a:defRPr>
            </a:lvl1pPr>
          </a:lstStyle>
          <a:p>
            <a:pPr lvl="0">
              <a:defRPr/>
            </a:pPr>
            <a:r>
              <a:rPr kumimoji="0" lang="es-PE" sz="1600" b="1" i="0" u="none" strike="noStrike" kern="1200" cap="none" spc="0" normalizeH="0" baseline="0" noProof="0" dirty="0">
                <a:ln>
                  <a:noFill/>
                </a:ln>
                <a:solidFill>
                  <a:srgbClr val="0070C0"/>
                </a:solidFill>
                <a:effectLst/>
                <a:uLnTx/>
                <a:uFillTx/>
                <a:latin typeface="Calibri"/>
                <a:ea typeface="+mn-ea"/>
                <a:cs typeface="+mn-cs"/>
              </a:rPr>
              <a:t>TOTAL ASIGNADO A LA FECHA A ESSALUD</a:t>
            </a:r>
            <a:r>
              <a:rPr lang="es-PE" sz="1600" dirty="0">
                <a:solidFill>
                  <a:prstClr val="black"/>
                </a:solidFill>
              </a:rPr>
              <a:t>s/ 2,201,903,460</a:t>
            </a:r>
          </a:p>
        </p:txBody>
      </p:sp>
      <p:sp>
        <p:nvSpPr>
          <p:cNvPr id="36" name="Rectangle 7">
            <a:extLst>
              <a:ext uri="{FF2B5EF4-FFF2-40B4-BE49-F238E27FC236}">
                <a16:creationId xmlns:a16="http://schemas.microsoft.com/office/drawing/2014/main" id="{9B5D25DF-2F09-42E8-B540-11694828CC2D}"/>
              </a:ext>
            </a:extLst>
          </p:cNvPr>
          <p:cNvSpPr/>
          <p:nvPr/>
        </p:nvSpPr>
        <p:spPr>
          <a:xfrm>
            <a:off x="0" y="-27385"/>
            <a:ext cx="12226992"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                          Transferencias para Villa Panamericana y los Centros de Atención Temporal</a:t>
            </a:r>
          </a:p>
        </p:txBody>
      </p:sp>
      <p:pic>
        <p:nvPicPr>
          <p:cNvPr id="38" name="Google Shape;168;p25">
            <a:extLst>
              <a:ext uri="{FF2B5EF4-FFF2-40B4-BE49-F238E27FC236}">
                <a16:creationId xmlns:a16="http://schemas.microsoft.com/office/drawing/2014/main" id="{5C781DDE-9EAD-4228-AEB5-855F28C7C6D7}"/>
              </a:ext>
            </a:extLst>
          </p:cNvPr>
          <p:cNvPicPr preferRelativeResize="0"/>
          <p:nvPr/>
        </p:nvPicPr>
        <p:blipFill rotWithShape="1">
          <a:blip r:embed="rId3">
            <a:alphaModFix/>
          </a:blip>
          <a:srcRect/>
          <a:stretch/>
        </p:blipFill>
        <p:spPr>
          <a:xfrm>
            <a:off x="216024" y="77121"/>
            <a:ext cx="1775520" cy="487849"/>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1757174362"/>
              </p:ext>
            </p:extLst>
          </p:nvPr>
        </p:nvGraphicFramePr>
        <p:xfrm>
          <a:off x="7259063" y="1042863"/>
          <a:ext cx="4149570" cy="5539872"/>
        </p:xfrm>
        <a:graphic>
          <a:graphicData uri="http://schemas.openxmlformats.org/drawingml/2006/table">
            <a:tbl>
              <a:tblPr firstRow="1" firstCol="1" bandRow="1">
                <a:tableStyleId>{5C22544A-7EE6-4342-B048-85BDC9FD1C3A}</a:tableStyleId>
              </a:tblPr>
              <a:tblGrid>
                <a:gridCol w="424178">
                  <a:extLst>
                    <a:ext uri="{9D8B030D-6E8A-4147-A177-3AD203B41FA5}">
                      <a16:colId xmlns:a16="http://schemas.microsoft.com/office/drawing/2014/main" val="1089947983"/>
                    </a:ext>
                  </a:extLst>
                </a:gridCol>
                <a:gridCol w="3725392">
                  <a:extLst>
                    <a:ext uri="{9D8B030D-6E8A-4147-A177-3AD203B41FA5}">
                      <a16:colId xmlns:a16="http://schemas.microsoft.com/office/drawing/2014/main" val="733378037"/>
                    </a:ext>
                  </a:extLst>
                </a:gridCol>
              </a:tblGrid>
              <a:tr h="230828">
                <a:tc>
                  <a:txBody>
                    <a:bodyPr/>
                    <a:lstStyle/>
                    <a:p>
                      <a:pPr algn="ctr">
                        <a:spcAft>
                          <a:spcPts val="0"/>
                        </a:spcAft>
                      </a:pPr>
                      <a:r>
                        <a:rPr lang="es-PE" sz="1400">
                          <a:effectLst/>
                        </a:rPr>
                        <a:t>N°</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lgn="ctr">
                        <a:spcAft>
                          <a:spcPts val="0"/>
                        </a:spcAft>
                      </a:pPr>
                      <a:r>
                        <a:rPr lang="es-PE" sz="1400">
                          <a:effectLst/>
                        </a:rPr>
                        <a:t>VILLAS OPERATIVAS</a:t>
                      </a:r>
                      <a:endParaRPr lang="es-PE" sz="1800">
                        <a:effectLst/>
                        <a:latin typeface="Calibri" panose="020F0502020204030204" pitchFamily="34" charset="0"/>
                        <a:ea typeface="Calibri" panose="020F0502020204030204" pitchFamily="34" charset="0"/>
                      </a:endParaRPr>
                    </a:p>
                  </a:txBody>
                  <a:tcPr marL="27143" marR="27143" marT="0" marB="0" anchor="b"/>
                </a:tc>
                <a:extLst>
                  <a:ext uri="{0D108BD9-81ED-4DB2-BD59-A6C34878D82A}">
                    <a16:rowId xmlns:a16="http://schemas.microsoft.com/office/drawing/2014/main" val="2557675470"/>
                  </a:ext>
                </a:extLst>
              </a:tr>
              <a:tr h="230828">
                <a:tc>
                  <a:txBody>
                    <a:bodyPr/>
                    <a:lstStyle/>
                    <a:p>
                      <a:pPr algn="ctr">
                        <a:spcAft>
                          <a:spcPts val="0"/>
                        </a:spcAft>
                      </a:pPr>
                      <a:r>
                        <a:rPr lang="es-PE" sz="1400">
                          <a:effectLst/>
                        </a:rPr>
                        <a:t>1</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a:effectLst/>
                        </a:rPr>
                        <a:t>H.I VILLA PANAMERICANA - TORRES</a:t>
                      </a:r>
                      <a:endParaRPr lang="es-PE" sz="1800">
                        <a:effectLst/>
                        <a:latin typeface="Calibri" panose="020F0502020204030204" pitchFamily="34" charset="0"/>
                        <a:ea typeface="Calibri" panose="020F0502020204030204" pitchFamily="34" charset="0"/>
                      </a:endParaRPr>
                    </a:p>
                  </a:txBody>
                  <a:tcPr marL="27143" marR="27143" marT="0" marB="0" anchor="b">
                    <a:solidFill>
                      <a:schemeClr val="accent6">
                        <a:lumMod val="20000"/>
                        <a:lumOff val="80000"/>
                      </a:schemeClr>
                    </a:solidFill>
                  </a:tcPr>
                </a:tc>
                <a:extLst>
                  <a:ext uri="{0D108BD9-81ED-4DB2-BD59-A6C34878D82A}">
                    <a16:rowId xmlns:a16="http://schemas.microsoft.com/office/drawing/2014/main" val="842151769"/>
                  </a:ext>
                </a:extLst>
              </a:tr>
              <a:tr h="230828">
                <a:tc>
                  <a:txBody>
                    <a:bodyPr/>
                    <a:lstStyle/>
                    <a:p>
                      <a:pPr algn="ctr">
                        <a:spcAft>
                          <a:spcPts val="0"/>
                        </a:spcAft>
                      </a:pPr>
                      <a:r>
                        <a:rPr lang="es-PE" sz="1400">
                          <a:effectLst/>
                        </a:rPr>
                        <a:t>2</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H.I VILLA PANAMERICANA - H. BLANCO</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6">
                        <a:lumMod val="20000"/>
                        <a:lumOff val="80000"/>
                      </a:schemeClr>
                    </a:solidFill>
                  </a:tcPr>
                </a:tc>
                <a:extLst>
                  <a:ext uri="{0D108BD9-81ED-4DB2-BD59-A6C34878D82A}">
                    <a16:rowId xmlns:a16="http://schemas.microsoft.com/office/drawing/2014/main" val="3945624188"/>
                  </a:ext>
                </a:extLst>
              </a:tr>
              <a:tr h="230828">
                <a:tc>
                  <a:txBody>
                    <a:bodyPr/>
                    <a:lstStyle/>
                    <a:p>
                      <a:pPr algn="ctr">
                        <a:spcAft>
                          <a:spcPts val="0"/>
                        </a:spcAft>
                      </a:pPr>
                      <a:r>
                        <a:rPr lang="es-PE" sz="1400">
                          <a:effectLst/>
                        </a:rPr>
                        <a:t>3</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MONGRUT</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3868632844"/>
                  </a:ext>
                </a:extLst>
              </a:tr>
              <a:tr h="230828">
                <a:tc>
                  <a:txBody>
                    <a:bodyPr/>
                    <a:lstStyle/>
                    <a:p>
                      <a:pPr algn="ctr">
                        <a:spcAft>
                          <a:spcPts val="0"/>
                        </a:spcAft>
                      </a:pPr>
                      <a:r>
                        <a:rPr lang="es-PE" sz="1400">
                          <a:effectLst/>
                        </a:rPr>
                        <a:t>4</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CERP LA VICTORIA</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2499723291"/>
                  </a:ext>
                </a:extLst>
              </a:tr>
              <a:tr h="230828">
                <a:tc>
                  <a:txBody>
                    <a:bodyPr/>
                    <a:lstStyle/>
                    <a:p>
                      <a:pPr algn="ctr">
                        <a:spcAft>
                          <a:spcPts val="0"/>
                        </a:spcAft>
                      </a:pPr>
                      <a:r>
                        <a:rPr lang="es-PE" sz="1400">
                          <a:effectLst/>
                        </a:rPr>
                        <a:t>5</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REBAGLIATI</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3138590552"/>
                  </a:ext>
                </a:extLst>
              </a:tr>
              <a:tr h="230828">
                <a:tc>
                  <a:txBody>
                    <a:bodyPr/>
                    <a:lstStyle/>
                    <a:p>
                      <a:pPr algn="ctr">
                        <a:spcAft>
                          <a:spcPts val="0"/>
                        </a:spcAft>
                      </a:pPr>
                      <a:r>
                        <a:rPr lang="es-PE" sz="1400">
                          <a:effectLst/>
                        </a:rPr>
                        <a:t>6</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CHIMBOTE</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2424485128"/>
                  </a:ext>
                </a:extLst>
              </a:tr>
              <a:tr h="230828">
                <a:tc>
                  <a:txBody>
                    <a:bodyPr/>
                    <a:lstStyle/>
                    <a:p>
                      <a:pPr algn="ctr">
                        <a:spcAft>
                          <a:spcPts val="0"/>
                        </a:spcAft>
                      </a:pPr>
                      <a:r>
                        <a:rPr lang="es-PE" sz="1400">
                          <a:effectLst/>
                        </a:rPr>
                        <a:t>7</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AYACUCHO</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3494760240"/>
                  </a:ext>
                </a:extLst>
              </a:tr>
              <a:tr h="230828">
                <a:tc>
                  <a:txBody>
                    <a:bodyPr/>
                    <a:lstStyle/>
                    <a:p>
                      <a:pPr algn="ctr">
                        <a:spcAft>
                          <a:spcPts val="0"/>
                        </a:spcAft>
                      </a:pPr>
                      <a:r>
                        <a:rPr lang="es-PE" sz="1400">
                          <a:effectLst/>
                        </a:rPr>
                        <a:t>8</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VIDENITA CAYETANO</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2243662810"/>
                  </a:ext>
                </a:extLst>
              </a:tr>
              <a:tr h="230828">
                <a:tc>
                  <a:txBody>
                    <a:bodyPr/>
                    <a:lstStyle/>
                    <a:p>
                      <a:pPr algn="ctr">
                        <a:spcAft>
                          <a:spcPts val="0"/>
                        </a:spcAft>
                      </a:pPr>
                      <a:r>
                        <a:rPr lang="es-PE" sz="1400">
                          <a:effectLst/>
                        </a:rPr>
                        <a:t>9</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PIURA (C. HEREDIA)</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3653579745"/>
                  </a:ext>
                </a:extLst>
              </a:tr>
              <a:tr h="230828">
                <a:tc>
                  <a:txBody>
                    <a:bodyPr/>
                    <a:lstStyle/>
                    <a:p>
                      <a:pPr algn="ctr">
                        <a:spcAft>
                          <a:spcPts val="0"/>
                        </a:spcAft>
                      </a:pPr>
                      <a:r>
                        <a:rPr lang="es-PE" sz="1400">
                          <a:effectLst/>
                        </a:rPr>
                        <a:t>10</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CAJAMARCA</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1725575748"/>
                  </a:ext>
                </a:extLst>
              </a:tr>
              <a:tr h="230828">
                <a:tc>
                  <a:txBody>
                    <a:bodyPr/>
                    <a:lstStyle/>
                    <a:p>
                      <a:pPr algn="ctr">
                        <a:spcAft>
                          <a:spcPts val="0"/>
                        </a:spcAft>
                      </a:pPr>
                      <a:r>
                        <a:rPr lang="es-PE" sz="1400">
                          <a:effectLst/>
                        </a:rPr>
                        <a:t>11</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LA LIBERTAD</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1860694483"/>
                  </a:ext>
                </a:extLst>
              </a:tr>
              <a:tr h="230828">
                <a:tc>
                  <a:txBody>
                    <a:bodyPr/>
                    <a:lstStyle/>
                    <a:p>
                      <a:pPr algn="ctr">
                        <a:spcAft>
                          <a:spcPts val="0"/>
                        </a:spcAft>
                      </a:pPr>
                      <a:r>
                        <a:rPr lang="es-PE" sz="1400">
                          <a:effectLst/>
                        </a:rPr>
                        <a:t>12</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JULI (HNCASE9</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1393360078"/>
                  </a:ext>
                </a:extLst>
              </a:tr>
              <a:tr h="230828">
                <a:tc>
                  <a:txBody>
                    <a:bodyPr/>
                    <a:lstStyle/>
                    <a:p>
                      <a:pPr algn="ctr">
                        <a:spcAft>
                          <a:spcPts val="0"/>
                        </a:spcAft>
                      </a:pPr>
                      <a:r>
                        <a:rPr lang="es-PE" sz="1400">
                          <a:effectLst/>
                        </a:rPr>
                        <a:t>13</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HUANUCO</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1663842780"/>
                  </a:ext>
                </a:extLst>
              </a:tr>
              <a:tr h="230828">
                <a:tc>
                  <a:txBody>
                    <a:bodyPr/>
                    <a:lstStyle/>
                    <a:p>
                      <a:pPr algn="ctr">
                        <a:spcAft>
                          <a:spcPts val="0"/>
                        </a:spcAft>
                      </a:pPr>
                      <a:r>
                        <a:rPr lang="es-PE" sz="1400">
                          <a:effectLst/>
                        </a:rPr>
                        <a:t>14</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FERREÑAFE (A. ARBULU)</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363575064"/>
                  </a:ext>
                </a:extLst>
              </a:tr>
              <a:tr h="230828">
                <a:tc>
                  <a:txBody>
                    <a:bodyPr/>
                    <a:lstStyle/>
                    <a:p>
                      <a:pPr algn="ctr">
                        <a:spcAft>
                          <a:spcPts val="0"/>
                        </a:spcAft>
                      </a:pPr>
                      <a:r>
                        <a:rPr lang="es-PE" sz="1400">
                          <a:effectLst/>
                        </a:rPr>
                        <a:t>15</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TUMÁN</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3111575309"/>
                  </a:ext>
                </a:extLst>
              </a:tr>
              <a:tr h="230828">
                <a:tc>
                  <a:txBody>
                    <a:bodyPr/>
                    <a:lstStyle/>
                    <a:p>
                      <a:pPr algn="ctr">
                        <a:spcAft>
                          <a:spcPts val="0"/>
                        </a:spcAft>
                      </a:pPr>
                      <a:r>
                        <a:rPr lang="es-PE" sz="1400">
                          <a:effectLst/>
                        </a:rPr>
                        <a:t>16</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HOSPITAL CONTINGENCIA MOQUEGUA</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829947405"/>
                  </a:ext>
                </a:extLst>
              </a:tr>
              <a:tr h="230828">
                <a:tc>
                  <a:txBody>
                    <a:bodyPr/>
                    <a:lstStyle/>
                    <a:p>
                      <a:pPr algn="ctr">
                        <a:spcAft>
                          <a:spcPts val="0"/>
                        </a:spcAft>
                      </a:pPr>
                      <a:r>
                        <a:rPr lang="es-PE" sz="1400">
                          <a:effectLst/>
                        </a:rPr>
                        <a:t>17</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APURIMAC</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3553497927"/>
                  </a:ext>
                </a:extLst>
              </a:tr>
              <a:tr h="230828">
                <a:tc>
                  <a:txBody>
                    <a:bodyPr/>
                    <a:lstStyle/>
                    <a:p>
                      <a:pPr algn="ctr">
                        <a:spcAft>
                          <a:spcPts val="0"/>
                        </a:spcAft>
                      </a:pPr>
                      <a:r>
                        <a:rPr lang="es-PE" sz="1400">
                          <a:effectLst/>
                        </a:rPr>
                        <a:t>18</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VIRU</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2485774557"/>
                  </a:ext>
                </a:extLst>
              </a:tr>
              <a:tr h="230828">
                <a:tc>
                  <a:txBody>
                    <a:bodyPr/>
                    <a:lstStyle/>
                    <a:p>
                      <a:pPr algn="ctr">
                        <a:spcAft>
                          <a:spcPts val="0"/>
                        </a:spcAft>
                      </a:pPr>
                      <a:r>
                        <a:rPr lang="es-PE" sz="1400">
                          <a:effectLst/>
                        </a:rPr>
                        <a:t>19</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TACNA</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4153614624"/>
                  </a:ext>
                </a:extLst>
              </a:tr>
              <a:tr h="230828">
                <a:tc>
                  <a:txBody>
                    <a:bodyPr/>
                    <a:lstStyle/>
                    <a:p>
                      <a:pPr algn="ctr">
                        <a:spcAft>
                          <a:spcPts val="0"/>
                        </a:spcAft>
                      </a:pPr>
                      <a:r>
                        <a:rPr lang="es-PE" sz="1400">
                          <a:effectLst/>
                        </a:rPr>
                        <a:t>20</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JULIACA</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2173665029"/>
                  </a:ext>
                </a:extLst>
              </a:tr>
              <a:tr h="230828">
                <a:tc>
                  <a:txBody>
                    <a:bodyPr/>
                    <a:lstStyle/>
                    <a:p>
                      <a:pPr algn="ctr">
                        <a:spcAft>
                          <a:spcPts val="0"/>
                        </a:spcAft>
                      </a:pPr>
                      <a:r>
                        <a:rPr lang="es-PE" sz="1400">
                          <a:effectLst/>
                        </a:rPr>
                        <a:t>21</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PUNO</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4220520233"/>
                  </a:ext>
                </a:extLst>
              </a:tr>
              <a:tr h="230828">
                <a:tc>
                  <a:txBody>
                    <a:bodyPr/>
                    <a:lstStyle/>
                    <a:p>
                      <a:pPr algn="ctr">
                        <a:spcAft>
                          <a:spcPts val="0"/>
                        </a:spcAft>
                      </a:pPr>
                      <a:r>
                        <a:rPr lang="es-PE" sz="1400">
                          <a:effectLst/>
                        </a:rPr>
                        <a:t>22</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SAN IGNACIO</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1650129279"/>
                  </a:ext>
                </a:extLst>
              </a:tr>
              <a:tr h="230828">
                <a:tc>
                  <a:txBody>
                    <a:bodyPr/>
                    <a:lstStyle/>
                    <a:p>
                      <a:pPr algn="ctr">
                        <a:spcAft>
                          <a:spcPts val="0"/>
                        </a:spcAft>
                      </a:pPr>
                      <a:r>
                        <a:rPr lang="es-PE" sz="1400">
                          <a:effectLst/>
                        </a:rPr>
                        <a:t>23</a:t>
                      </a:r>
                      <a:endParaRPr lang="es-PE" sz="1800">
                        <a:effectLst/>
                        <a:latin typeface="Calibri" panose="020F0502020204030204" pitchFamily="34" charset="0"/>
                        <a:ea typeface="Calibri" panose="020F0502020204030204" pitchFamily="34" charset="0"/>
                      </a:endParaRPr>
                    </a:p>
                  </a:txBody>
                  <a:tcPr marL="27143" marR="27143" marT="0" marB="0" anchor="ctr"/>
                </a:tc>
                <a:tc>
                  <a:txBody>
                    <a:bodyPr/>
                    <a:lstStyle/>
                    <a:p>
                      <a:pPr>
                        <a:spcAft>
                          <a:spcPts val="0"/>
                        </a:spcAft>
                      </a:pPr>
                      <a:r>
                        <a:rPr lang="es-PE" sz="1400" dirty="0">
                          <a:effectLst/>
                        </a:rPr>
                        <a:t>VILLA HUARAZ</a:t>
                      </a:r>
                      <a:endParaRPr lang="es-PE" sz="1800" dirty="0">
                        <a:effectLst/>
                        <a:latin typeface="Calibri" panose="020F0502020204030204" pitchFamily="34" charset="0"/>
                        <a:ea typeface="Calibri" panose="020F0502020204030204" pitchFamily="34" charset="0"/>
                      </a:endParaRPr>
                    </a:p>
                  </a:txBody>
                  <a:tcPr marL="27143" marR="27143" marT="0" marB="0" anchor="b">
                    <a:solidFill>
                      <a:schemeClr val="accent5">
                        <a:lumMod val="20000"/>
                        <a:lumOff val="80000"/>
                      </a:schemeClr>
                    </a:solidFill>
                  </a:tcPr>
                </a:tc>
                <a:extLst>
                  <a:ext uri="{0D108BD9-81ED-4DB2-BD59-A6C34878D82A}">
                    <a16:rowId xmlns:a16="http://schemas.microsoft.com/office/drawing/2014/main" val="4137444254"/>
                  </a:ext>
                </a:extLst>
              </a:tr>
            </a:tbl>
          </a:graphicData>
        </a:graphic>
      </p:graphicFrame>
      <p:sp>
        <p:nvSpPr>
          <p:cNvPr id="40" name="CuadroTexto 39"/>
          <p:cNvSpPr txBox="1"/>
          <p:nvPr/>
        </p:nvSpPr>
        <p:spPr>
          <a:xfrm>
            <a:off x="-429137" y="4682014"/>
            <a:ext cx="6674926" cy="646331"/>
          </a:xfrm>
          <a:prstGeom prst="rect">
            <a:avLst/>
          </a:prstGeom>
          <a:noFill/>
        </p:spPr>
        <p:txBody>
          <a:bodyPr wrap="square" rtlCol="0">
            <a:spAutoFit/>
          </a:bodyPr>
          <a:lstStyle>
            <a:defPPr>
              <a:defRPr lang="es-ES"/>
            </a:defPPr>
            <a:lvl1pPr algn="ctr">
              <a:defRPr sz="1400" b="1">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70C0"/>
                </a:solidFill>
                <a:effectLst/>
                <a:uLnTx/>
                <a:uFillTx/>
                <a:latin typeface="Calibri"/>
                <a:ea typeface="+mn-ea"/>
                <a:cs typeface="+mn-cs"/>
              </a:rPr>
              <a:t>TOTAL ASIGNADO PARA VILLAS Y CAAT: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70C0"/>
                </a:solidFill>
                <a:effectLst/>
                <a:uLnTx/>
                <a:uFillTx/>
                <a:latin typeface="Calibri"/>
                <a:ea typeface="+mn-ea"/>
                <a:cs typeface="+mn-cs"/>
              </a:rPr>
              <a:t> </a:t>
            </a:r>
            <a:r>
              <a:rPr kumimoji="0" lang="es-PE" sz="2000" b="1" i="0" u="none" strike="noStrike" kern="1200" cap="none" spc="0" normalizeH="0" baseline="0" noProof="0" dirty="0">
                <a:ln>
                  <a:noFill/>
                </a:ln>
                <a:solidFill>
                  <a:prstClr val="black"/>
                </a:solidFill>
                <a:effectLst/>
                <a:uLnTx/>
                <a:uFillTx/>
                <a:latin typeface="Calibri"/>
                <a:ea typeface="+mn-ea"/>
                <a:cs typeface="+mn-cs"/>
              </a:rPr>
              <a:t>s/ 1,123,937,130 </a:t>
            </a:r>
          </a:p>
        </p:txBody>
      </p:sp>
      <p:sp>
        <p:nvSpPr>
          <p:cNvPr id="41" name="Rectángulo 40"/>
          <p:cNvSpPr/>
          <p:nvPr/>
        </p:nvSpPr>
        <p:spPr>
          <a:xfrm>
            <a:off x="4937289" y="2216438"/>
            <a:ext cx="1522720" cy="1355371"/>
          </a:xfrm>
          <a:prstGeom prst="rect">
            <a:avLst/>
          </a:prstGeom>
          <a:blipFill rotWithShape="1">
            <a:blip r:embed="rId4"/>
            <a:srcRect/>
            <a:stretch>
              <a:fillRect t="-2000" b="-2000"/>
            </a:stretch>
          </a:blipFill>
          <a:ln>
            <a:noFill/>
          </a:ln>
          <a:effectLst/>
          <a:scene3d>
            <a:camera prst="orthographicFront"/>
            <a:lightRig rig="threePt" dir="t">
              <a:rot lat="0" lon="0" rev="7500000"/>
            </a:lightRig>
          </a:scene3d>
          <a:sp3d z="-152400" extrusionH="63500" contourW="12700" prstMaterial="matte">
            <a:contourClr>
              <a:sysClr val="window" lastClr="FFFFFF"/>
            </a:contourClr>
          </a:sp3d>
        </p:spPr>
        <p:style>
          <a:lnRef idx="0">
            <a:scrgbClr r="0" g="0" b="0"/>
          </a:lnRef>
          <a:fillRef idx="1">
            <a:scrgbClr r="0" g="0" b="0"/>
          </a:fillRef>
          <a:effectRef idx="0">
            <a:scrgbClr r="0" g="0" b="0"/>
          </a:effectRef>
          <a:fontRef idx="minor">
            <a:schemeClr val="lt1">
              <a:hueOff val="0"/>
              <a:satOff val="0"/>
              <a:lumOff val="0"/>
              <a:alphaOff val="0"/>
            </a:schemeClr>
          </a:fontRef>
        </p:style>
      </p:sp>
      <p:sp>
        <p:nvSpPr>
          <p:cNvPr id="42" name="CuadroTexto 41"/>
          <p:cNvSpPr txBox="1"/>
          <p:nvPr/>
        </p:nvSpPr>
        <p:spPr>
          <a:xfrm>
            <a:off x="5243235" y="3691148"/>
            <a:ext cx="981359" cy="369332"/>
          </a:xfrm>
          <a:prstGeom prst="rect">
            <a:avLst/>
          </a:prstGeom>
          <a:noFill/>
        </p:spPr>
        <p:txBody>
          <a:bodyPr wrap="none" rtlCol="0">
            <a:spAutoFit/>
          </a:bodyPr>
          <a:lstStyle/>
          <a:p>
            <a:r>
              <a:rPr lang="es-PE" b="1" dirty="0"/>
              <a:t>23 Villas</a:t>
            </a:r>
          </a:p>
        </p:txBody>
      </p:sp>
      <p:cxnSp>
        <p:nvCxnSpPr>
          <p:cNvPr id="48" name="Conector recto 47"/>
          <p:cNvCxnSpPr/>
          <p:nvPr/>
        </p:nvCxnSpPr>
        <p:spPr>
          <a:xfrm flipV="1">
            <a:off x="1005947" y="4508587"/>
            <a:ext cx="372190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8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ángulo 71">
            <a:extLst>
              <a:ext uri="{FF2B5EF4-FFF2-40B4-BE49-F238E27FC236}">
                <a16:creationId xmlns:a16="http://schemas.microsoft.com/office/drawing/2014/main" id="{DDA98C52-D220-49B8-B807-315BF994DA4E}"/>
              </a:ext>
            </a:extLst>
          </p:cNvPr>
          <p:cNvSpPr/>
          <p:nvPr/>
        </p:nvSpPr>
        <p:spPr>
          <a:xfrm>
            <a:off x="2615692" y="5530111"/>
            <a:ext cx="1300071" cy="443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819"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redondeado 16">
            <a:extLst>
              <a:ext uri="{FF2B5EF4-FFF2-40B4-BE49-F238E27FC236}">
                <a16:creationId xmlns:a16="http://schemas.microsoft.com/office/drawing/2014/main" id="{CA268A87-BE11-4EAE-96F9-CB75476D3999}"/>
              </a:ext>
            </a:extLst>
          </p:cNvPr>
          <p:cNvSpPr/>
          <p:nvPr/>
        </p:nvSpPr>
        <p:spPr>
          <a:xfrm>
            <a:off x="744514" y="1254393"/>
            <a:ext cx="1725017" cy="2117601"/>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pic>
        <p:nvPicPr>
          <p:cNvPr id="4" name="Imagen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376" y="1052736"/>
            <a:ext cx="647948" cy="677873"/>
          </a:xfrm>
          <a:prstGeom prst="rect">
            <a:avLst/>
          </a:prstGeom>
        </p:spPr>
      </p:pic>
      <p:sp>
        <p:nvSpPr>
          <p:cNvPr id="9" name="object 15"/>
          <p:cNvSpPr txBox="1"/>
          <p:nvPr/>
        </p:nvSpPr>
        <p:spPr>
          <a:xfrm>
            <a:off x="1044033" y="1656371"/>
            <a:ext cx="1189770" cy="1383150"/>
          </a:xfrm>
          <a:prstGeom prst="rect">
            <a:avLst/>
          </a:prstGeom>
        </p:spPr>
        <p:txBody>
          <a:bodyPr vert="horz" wrap="square" lIns="0" tIns="51513" rIns="0" bIns="0" rtlCol="0">
            <a:spAutoFit/>
          </a:bodyPr>
          <a:lstStyle/>
          <a:p>
            <a:pPr marL="4814" marR="0" lvl="0" indent="0" algn="l" defTabSz="914400" rtl="0" eaLnBrk="0" fontAlgn="base" latinLnBrk="0" hangingPunct="0">
              <a:lnSpc>
                <a:spcPct val="100000"/>
              </a:lnSpc>
              <a:spcBef>
                <a:spcPts val="406"/>
              </a:spcBef>
              <a:spcAft>
                <a:spcPct val="0"/>
              </a:spcAft>
              <a:buClrTx/>
              <a:buSzTx/>
              <a:buFontTx/>
              <a:buNone/>
              <a:tabLst/>
              <a:defRPr/>
            </a:pPr>
            <a:r>
              <a:rPr kumimoji="0" lang="es-PE" sz="1400" b="1" i="0" u="none" strike="noStrike" kern="1200" cap="none" spc="13"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NO </a:t>
            </a:r>
            <a:r>
              <a:rPr kumimoji="0" lang="es-PE" sz="1400" b="1" i="0" u="none" strike="noStrike" kern="1200" cap="none" spc="6"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RECIBE </a:t>
            </a:r>
            <a:r>
              <a:rPr kumimoji="0" lang="es-PE" sz="1400" b="1" i="0" u="none" strike="noStrike" kern="1200" cap="none" spc="-4"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RECURSOS </a:t>
            </a:r>
            <a:r>
              <a:rPr kumimoji="0" lang="es-PE" sz="1400" b="1" i="0" u="none" strike="noStrike" kern="1200" cap="none" spc="2"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DEL</a:t>
            </a:r>
            <a:r>
              <a:rPr kumimoji="0" lang="es-PE" sz="1400" b="1" i="0" u="none" strike="noStrike" kern="1200" cap="none" spc="-32"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 </a:t>
            </a:r>
            <a:r>
              <a:rPr kumimoji="0" lang="es-PE" sz="1400" b="1" i="0" u="none" strike="noStrike" kern="1200" cap="none" spc="2"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ESTADO</a:t>
            </a:r>
            <a:endParaRPr kumimoji="0" lang="es-PE" sz="14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endParaRPr>
          </a:p>
          <a:p>
            <a:pPr marL="4814" marR="0" lvl="0" indent="0" algn="l" defTabSz="914400" rtl="0" eaLnBrk="0" fontAlgn="base" latinLnBrk="0" hangingPunct="0">
              <a:lnSpc>
                <a:spcPct val="100000"/>
              </a:lnSpc>
              <a:spcBef>
                <a:spcPts val="277"/>
              </a:spcBef>
              <a:spcAft>
                <a:spcPct val="0"/>
              </a:spcAft>
              <a:buClrTx/>
              <a:buSzTx/>
              <a:buFontTx/>
              <a:buNone/>
              <a:tabLst/>
              <a:defRPr/>
            </a:pPr>
            <a:r>
              <a:rPr kumimoji="0" sz="1400" b="0" i="0" u="none" strike="noStrike" kern="1200" cap="none" spc="9"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No </a:t>
            </a:r>
            <a:r>
              <a:rPr kumimoji="0" sz="1400" b="0" i="0" u="none" strike="noStrike" kern="1200" cap="none" spc="7"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forma </a:t>
            </a:r>
            <a:r>
              <a:rPr kumimoji="0" sz="1400" b="0" i="0" u="none" strike="noStrike" kern="1200" cap="none" spc="12"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parte </a:t>
            </a:r>
            <a:r>
              <a:rPr kumimoji="0" sz="14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del </a:t>
            </a:r>
            <a:r>
              <a:rPr kumimoji="0" sz="1400" b="0" i="0" u="none" strike="noStrike" kern="1200" cap="none" spc="-2" normalizeH="0" baseline="0" noProof="0" dirty="0" err="1">
                <a:ln>
                  <a:noFill/>
                </a:ln>
                <a:solidFill>
                  <a:srgbClr val="44546A">
                    <a:lumMod val="75000"/>
                  </a:srgbClr>
                </a:solidFill>
                <a:effectLst/>
                <a:uLnTx/>
                <a:uFillTx/>
                <a:latin typeface="Calibri" panose="020F0502020204030204" pitchFamily="34" charset="0"/>
                <a:ea typeface="+mn-ea"/>
                <a:cs typeface="Arial" panose="020B0604020202020204" pitchFamily="34" charset="0"/>
              </a:rPr>
              <a:t>Presupuesto</a:t>
            </a:r>
            <a:r>
              <a:rPr kumimoji="0" sz="1400" b="0" i="0" u="none" strike="noStrike" kern="1200" cap="none" spc="-32"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 </a:t>
            </a:r>
            <a:r>
              <a:rPr kumimoji="0" sz="1400" b="0" i="0" u="none" strike="noStrike" kern="1200" cap="none" spc="-4" normalizeH="0" baseline="0" noProof="0" dirty="0" err="1">
                <a:ln>
                  <a:noFill/>
                </a:ln>
                <a:solidFill>
                  <a:srgbClr val="44546A">
                    <a:lumMod val="75000"/>
                  </a:srgbClr>
                </a:solidFill>
                <a:effectLst/>
                <a:uLnTx/>
                <a:uFillTx/>
                <a:latin typeface="Calibri" panose="020F0502020204030204" pitchFamily="34" charset="0"/>
                <a:ea typeface="+mn-ea"/>
                <a:cs typeface="Arial" panose="020B0604020202020204" pitchFamily="34" charset="0"/>
              </a:rPr>
              <a:t>Público</a:t>
            </a:r>
            <a:r>
              <a:rPr kumimoji="0" lang="es-PE" sz="1400" b="0" i="0" u="none" strike="noStrike" kern="1200" cap="none" spc="-4"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a:t>
            </a:r>
            <a:endParaRPr kumimoji="0" sz="1400" b="0"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endParaRPr>
          </a:p>
        </p:txBody>
      </p:sp>
      <p:grpSp>
        <p:nvGrpSpPr>
          <p:cNvPr id="21" name="Grupo 20">
            <a:extLst>
              <a:ext uri="{FF2B5EF4-FFF2-40B4-BE49-F238E27FC236}">
                <a16:creationId xmlns:a16="http://schemas.microsoft.com/office/drawing/2014/main" id="{4B3B7F85-C256-4D4F-B06B-FAC62CE2DFB9}"/>
              </a:ext>
            </a:extLst>
          </p:cNvPr>
          <p:cNvGrpSpPr/>
          <p:nvPr/>
        </p:nvGrpSpPr>
        <p:grpSpPr>
          <a:xfrm>
            <a:off x="435769" y="3573016"/>
            <a:ext cx="9591950" cy="2860348"/>
            <a:chOff x="-104792" y="17136"/>
            <a:chExt cx="12214043" cy="6243827"/>
          </a:xfrm>
        </p:grpSpPr>
        <p:sp>
          <p:nvSpPr>
            <p:cNvPr id="22" name="Rectángulo 21">
              <a:extLst>
                <a:ext uri="{FF2B5EF4-FFF2-40B4-BE49-F238E27FC236}">
                  <a16:creationId xmlns:a16="http://schemas.microsoft.com/office/drawing/2014/main" id="{92C56A30-F9B6-450C-8FBF-6F388DA3437F}"/>
                </a:ext>
              </a:extLst>
            </p:cNvPr>
            <p:cNvSpPr/>
            <p:nvPr/>
          </p:nvSpPr>
          <p:spPr>
            <a:xfrm>
              <a:off x="2377399" y="1536303"/>
              <a:ext cx="1592823" cy="46056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ángulo 22">
              <a:extLst>
                <a:ext uri="{FF2B5EF4-FFF2-40B4-BE49-F238E27FC236}">
                  <a16:creationId xmlns:a16="http://schemas.microsoft.com/office/drawing/2014/main" id="{7FEABEA8-12CB-406C-A1EF-995D0BE416A7}"/>
                </a:ext>
              </a:extLst>
            </p:cNvPr>
            <p:cNvSpPr/>
            <p:nvPr/>
          </p:nvSpPr>
          <p:spPr>
            <a:xfrm>
              <a:off x="4017336" y="1536303"/>
              <a:ext cx="1035365" cy="46056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ángulo 23">
              <a:extLst>
                <a:ext uri="{FF2B5EF4-FFF2-40B4-BE49-F238E27FC236}">
                  <a16:creationId xmlns:a16="http://schemas.microsoft.com/office/drawing/2014/main" id="{3D5B5D31-3244-4381-8423-6091DFCA67EC}"/>
                </a:ext>
              </a:extLst>
            </p:cNvPr>
            <p:cNvSpPr/>
            <p:nvPr/>
          </p:nvSpPr>
          <p:spPr>
            <a:xfrm>
              <a:off x="5111790" y="1536303"/>
              <a:ext cx="1566352" cy="46056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ángulo 24">
              <a:extLst>
                <a:ext uri="{FF2B5EF4-FFF2-40B4-BE49-F238E27FC236}">
                  <a16:creationId xmlns:a16="http://schemas.microsoft.com/office/drawing/2014/main" id="{F9798185-59F1-4359-B30D-0EFA4C33CF04}"/>
                </a:ext>
              </a:extLst>
            </p:cNvPr>
            <p:cNvSpPr/>
            <p:nvPr/>
          </p:nvSpPr>
          <p:spPr>
            <a:xfrm>
              <a:off x="6808771" y="1536303"/>
              <a:ext cx="1566352" cy="46056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ángulo 25">
              <a:extLst>
                <a:ext uri="{FF2B5EF4-FFF2-40B4-BE49-F238E27FC236}">
                  <a16:creationId xmlns:a16="http://schemas.microsoft.com/office/drawing/2014/main" id="{4FC7E701-B696-4700-B03B-220D0F900C57}"/>
                </a:ext>
              </a:extLst>
            </p:cNvPr>
            <p:cNvSpPr/>
            <p:nvPr/>
          </p:nvSpPr>
          <p:spPr>
            <a:xfrm>
              <a:off x="8534905" y="1536303"/>
              <a:ext cx="1041355" cy="46056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ángulo 26">
              <a:extLst>
                <a:ext uri="{FF2B5EF4-FFF2-40B4-BE49-F238E27FC236}">
                  <a16:creationId xmlns:a16="http://schemas.microsoft.com/office/drawing/2014/main" id="{BE720540-8A54-4D43-893A-2AA0F67C5237}"/>
                </a:ext>
              </a:extLst>
            </p:cNvPr>
            <p:cNvSpPr/>
            <p:nvPr/>
          </p:nvSpPr>
          <p:spPr>
            <a:xfrm>
              <a:off x="9690123" y="1536303"/>
              <a:ext cx="1268013" cy="460569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Rectángulo 27">
              <a:extLst>
                <a:ext uri="{FF2B5EF4-FFF2-40B4-BE49-F238E27FC236}">
                  <a16:creationId xmlns:a16="http://schemas.microsoft.com/office/drawing/2014/main" id="{EAA146F9-9505-4EEF-B2E1-C3337473884E}"/>
                </a:ext>
              </a:extLst>
            </p:cNvPr>
            <p:cNvSpPr/>
            <p:nvPr/>
          </p:nvSpPr>
          <p:spPr>
            <a:xfrm>
              <a:off x="11036280" y="1536303"/>
              <a:ext cx="1072971" cy="460569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CuadroTexto 30">
              <a:extLst>
                <a:ext uri="{FF2B5EF4-FFF2-40B4-BE49-F238E27FC236}">
                  <a16:creationId xmlns:a16="http://schemas.microsoft.com/office/drawing/2014/main" id="{7736E20F-5EC5-4E40-9C50-5CBA3B14A867}"/>
                </a:ext>
              </a:extLst>
            </p:cNvPr>
            <p:cNvSpPr txBox="1"/>
            <p:nvPr/>
          </p:nvSpPr>
          <p:spPr>
            <a:xfrm>
              <a:off x="4488745" y="17136"/>
              <a:ext cx="5878605" cy="80621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rgbClr val="002060"/>
                  </a:solidFill>
                  <a:effectLst/>
                  <a:uLnTx/>
                  <a:uFillTx/>
                  <a:latin typeface="Calibri" panose="020F0502020204030204" pitchFamily="34" charset="0"/>
                  <a:ea typeface="+mn-ea"/>
                  <a:cs typeface="+mn-cs"/>
                </a:rPr>
                <a:t>DIÁGNOSTICO FINANCIERO</a:t>
              </a:r>
            </a:p>
          </p:txBody>
        </p:sp>
        <p:graphicFrame>
          <p:nvGraphicFramePr>
            <p:cNvPr id="32" name="Gráfico 31">
              <a:extLst>
                <a:ext uri="{FF2B5EF4-FFF2-40B4-BE49-F238E27FC236}">
                  <a16:creationId xmlns:a16="http://schemas.microsoft.com/office/drawing/2014/main" id="{A292BAE6-5DAA-4485-BF9E-327585B341A1}"/>
                </a:ext>
              </a:extLst>
            </p:cNvPr>
            <p:cNvGraphicFramePr/>
            <p:nvPr/>
          </p:nvGraphicFramePr>
          <p:xfrm>
            <a:off x="1879465" y="2341330"/>
            <a:ext cx="4806275" cy="2810294"/>
          </p:xfrm>
          <a:graphic>
            <a:graphicData uri="http://schemas.openxmlformats.org/drawingml/2006/chart">
              <c:chart xmlns:c="http://schemas.openxmlformats.org/drawingml/2006/chart" xmlns:r="http://schemas.openxmlformats.org/officeDocument/2006/relationships" r:id="rId4"/>
            </a:graphicData>
          </a:graphic>
        </p:graphicFrame>
        <p:sp>
          <p:nvSpPr>
            <p:cNvPr id="33" name="CuadroTexto 32">
              <a:extLst>
                <a:ext uri="{FF2B5EF4-FFF2-40B4-BE49-F238E27FC236}">
                  <a16:creationId xmlns:a16="http://schemas.microsoft.com/office/drawing/2014/main" id="{5C3CE091-6ECA-45B4-9867-D21B28BFCD57}"/>
                </a:ext>
              </a:extLst>
            </p:cNvPr>
            <p:cNvSpPr txBox="1"/>
            <p:nvPr/>
          </p:nvSpPr>
          <p:spPr>
            <a:xfrm>
              <a:off x="2509707" y="5228299"/>
              <a:ext cx="1388903"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10.00%</a:t>
              </a:r>
            </a:p>
          </p:txBody>
        </p:sp>
        <p:sp>
          <p:nvSpPr>
            <p:cNvPr id="34" name="CuadroTexto 33">
              <a:extLst>
                <a:ext uri="{FF2B5EF4-FFF2-40B4-BE49-F238E27FC236}">
                  <a16:creationId xmlns:a16="http://schemas.microsoft.com/office/drawing/2014/main" id="{C20CCA14-7298-458C-9B7C-BD704F5FE91D}"/>
                </a:ext>
              </a:extLst>
            </p:cNvPr>
            <p:cNvSpPr txBox="1"/>
            <p:nvPr/>
          </p:nvSpPr>
          <p:spPr>
            <a:xfrm>
              <a:off x="4073558" y="5274645"/>
              <a:ext cx="954673"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7.00%</a:t>
              </a:r>
            </a:p>
          </p:txBody>
        </p:sp>
        <p:sp>
          <p:nvSpPr>
            <p:cNvPr id="35" name="CuadroTexto 34">
              <a:extLst>
                <a:ext uri="{FF2B5EF4-FFF2-40B4-BE49-F238E27FC236}">
                  <a16:creationId xmlns:a16="http://schemas.microsoft.com/office/drawing/2014/main" id="{73AA9A56-517C-4A95-9DE7-6B0CBB0E2A90}"/>
                </a:ext>
              </a:extLst>
            </p:cNvPr>
            <p:cNvSpPr txBox="1"/>
            <p:nvPr/>
          </p:nvSpPr>
          <p:spPr>
            <a:xfrm>
              <a:off x="2793430" y="5618794"/>
              <a:ext cx="779119"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a:t>
              </a:r>
            </a:p>
          </p:txBody>
        </p:sp>
        <p:sp>
          <p:nvSpPr>
            <p:cNvPr id="36" name="CuadroTexto 35">
              <a:extLst>
                <a:ext uri="{FF2B5EF4-FFF2-40B4-BE49-F238E27FC236}">
                  <a16:creationId xmlns:a16="http://schemas.microsoft.com/office/drawing/2014/main" id="{294788A5-44BD-4DEF-8DBF-5ACE5B30DD97}"/>
                </a:ext>
              </a:extLst>
            </p:cNvPr>
            <p:cNvSpPr txBox="1"/>
            <p:nvPr/>
          </p:nvSpPr>
          <p:spPr>
            <a:xfrm>
              <a:off x="125234" y="4942999"/>
              <a:ext cx="1499555" cy="80621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TOTAL</a:t>
              </a:r>
            </a:p>
          </p:txBody>
        </p:sp>
        <p:sp>
          <p:nvSpPr>
            <p:cNvPr id="37" name="CuadroTexto 36">
              <a:extLst>
                <a:ext uri="{FF2B5EF4-FFF2-40B4-BE49-F238E27FC236}">
                  <a16:creationId xmlns:a16="http://schemas.microsoft.com/office/drawing/2014/main" id="{13FBACD2-C333-4634-9255-13A9310CE869}"/>
                </a:ext>
              </a:extLst>
            </p:cNvPr>
            <p:cNvSpPr txBox="1"/>
            <p:nvPr/>
          </p:nvSpPr>
          <p:spPr>
            <a:xfrm>
              <a:off x="-104792" y="5494812"/>
              <a:ext cx="2473764" cy="57106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1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Copago/Deducible</a:t>
              </a:r>
            </a:p>
          </p:txBody>
        </p:sp>
        <p:sp>
          <p:nvSpPr>
            <p:cNvPr id="38" name="Rectángulo 37">
              <a:extLst>
                <a:ext uri="{FF2B5EF4-FFF2-40B4-BE49-F238E27FC236}">
                  <a16:creationId xmlns:a16="http://schemas.microsoft.com/office/drawing/2014/main" id="{C5EF7AB4-6ADB-49AB-A767-4453648D4101}"/>
                </a:ext>
              </a:extLst>
            </p:cNvPr>
            <p:cNvSpPr/>
            <p:nvPr/>
          </p:nvSpPr>
          <p:spPr>
            <a:xfrm>
              <a:off x="4095785" y="967690"/>
              <a:ext cx="342900" cy="295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39" name="Rectángulo 38">
              <a:extLst>
                <a:ext uri="{FF2B5EF4-FFF2-40B4-BE49-F238E27FC236}">
                  <a16:creationId xmlns:a16="http://schemas.microsoft.com/office/drawing/2014/main" id="{769AF9C0-724D-4C3B-B778-E26CA86B6D27}"/>
                </a:ext>
              </a:extLst>
            </p:cNvPr>
            <p:cNvSpPr/>
            <p:nvPr/>
          </p:nvSpPr>
          <p:spPr>
            <a:xfrm>
              <a:off x="6300822" y="967690"/>
              <a:ext cx="342900" cy="2957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Rectángulo 39">
              <a:extLst>
                <a:ext uri="{FF2B5EF4-FFF2-40B4-BE49-F238E27FC236}">
                  <a16:creationId xmlns:a16="http://schemas.microsoft.com/office/drawing/2014/main" id="{0CCA54B5-DD33-4219-8590-F28CC307FE83}"/>
                </a:ext>
              </a:extLst>
            </p:cNvPr>
            <p:cNvSpPr/>
            <p:nvPr/>
          </p:nvSpPr>
          <p:spPr>
            <a:xfrm>
              <a:off x="8505860" y="967690"/>
              <a:ext cx="342900" cy="2957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91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CuadroTexto 40">
              <a:extLst>
                <a:ext uri="{FF2B5EF4-FFF2-40B4-BE49-F238E27FC236}">
                  <a16:creationId xmlns:a16="http://schemas.microsoft.com/office/drawing/2014/main" id="{D24AE154-EF9B-472D-8F1E-8F68DF0EB853}"/>
                </a:ext>
              </a:extLst>
            </p:cNvPr>
            <p:cNvSpPr txBox="1"/>
            <p:nvPr/>
          </p:nvSpPr>
          <p:spPr>
            <a:xfrm>
              <a:off x="4438686" y="967690"/>
              <a:ext cx="1133669" cy="607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91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Empleador</a:t>
              </a:r>
            </a:p>
          </p:txBody>
        </p:sp>
        <p:sp>
          <p:nvSpPr>
            <p:cNvPr id="42" name="CuadroTexto 41">
              <a:extLst>
                <a:ext uri="{FF2B5EF4-FFF2-40B4-BE49-F238E27FC236}">
                  <a16:creationId xmlns:a16="http://schemas.microsoft.com/office/drawing/2014/main" id="{50D90214-BFB6-4C28-8E83-2B4F86E5229D}"/>
                </a:ext>
              </a:extLst>
            </p:cNvPr>
            <p:cNvSpPr txBox="1"/>
            <p:nvPr/>
          </p:nvSpPr>
          <p:spPr>
            <a:xfrm>
              <a:off x="6697192" y="967690"/>
              <a:ext cx="1133669" cy="607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91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Trabajador</a:t>
              </a:r>
            </a:p>
          </p:txBody>
        </p:sp>
        <p:sp>
          <p:nvSpPr>
            <p:cNvPr id="43" name="CuadroTexto 42">
              <a:extLst>
                <a:ext uri="{FF2B5EF4-FFF2-40B4-BE49-F238E27FC236}">
                  <a16:creationId xmlns:a16="http://schemas.microsoft.com/office/drawing/2014/main" id="{D8396D08-4C29-4224-9292-B58B77CB515F}"/>
                </a:ext>
              </a:extLst>
            </p:cNvPr>
            <p:cNvSpPr txBox="1"/>
            <p:nvPr/>
          </p:nvSpPr>
          <p:spPr>
            <a:xfrm>
              <a:off x="8884317" y="967690"/>
              <a:ext cx="1016716" cy="607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sz="91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Gobierno</a:t>
              </a:r>
            </a:p>
          </p:txBody>
        </p:sp>
        <p:sp>
          <p:nvSpPr>
            <p:cNvPr id="44" name="CuadroTexto 43">
              <a:extLst>
                <a:ext uri="{FF2B5EF4-FFF2-40B4-BE49-F238E27FC236}">
                  <a16:creationId xmlns:a16="http://schemas.microsoft.com/office/drawing/2014/main" id="{CDD4F956-931D-4912-87F6-741C7E81F7C5}"/>
                </a:ext>
              </a:extLst>
            </p:cNvPr>
            <p:cNvSpPr txBox="1"/>
            <p:nvPr/>
          </p:nvSpPr>
          <p:spPr>
            <a:xfrm>
              <a:off x="5043205" y="5274644"/>
              <a:ext cx="1623748"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15.00%</a:t>
              </a:r>
            </a:p>
          </p:txBody>
        </p:sp>
        <p:sp>
          <p:nvSpPr>
            <p:cNvPr id="45" name="CuadroTexto 44">
              <a:extLst>
                <a:ext uri="{FF2B5EF4-FFF2-40B4-BE49-F238E27FC236}">
                  <a16:creationId xmlns:a16="http://schemas.microsoft.com/office/drawing/2014/main" id="{98FC5B87-A4D9-479B-8F10-A49D98166EF4}"/>
                </a:ext>
              </a:extLst>
            </p:cNvPr>
            <p:cNvSpPr txBox="1"/>
            <p:nvPr/>
          </p:nvSpPr>
          <p:spPr>
            <a:xfrm>
              <a:off x="7043706" y="5227922"/>
              <a:ext cx="1122409"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12.50%</a:t>
              </a:r>
            </a:p>
          </p:txBody>
        </p:sp>
        <p:sp>
          <p:nvSpPr>
            <p:cNvPr id="46" name="CuadroTexto 45">
              <a:extLst>
                <a:ext uri="{FF2B5EF4-FFF2-40B4-BE49-F238E27FC236}">
                  <a16:creationId xmlns:a16="http://schemas.microsoft.com/office/drawing/2014/main" id="{C677E9DA-C799-4B52-AD3C-7F3000641FC2}"/>
                </a:ext>
              </a:extLst>
            </p:cNvPr>
            <p:cNvSpPr txBox="1"/>
            <p:nvPr/>
          </p:nvSpPr>
          <p:spPr>
            <a:xfrm>
              <a:off x="8437544" y="5257205"/>
              <a:ext cx="1085494"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10.00%</a:t>
              </a:r>
            </a:p>
          </p:txBody>
        </p:sp>
        <p:sp>
          <p:nvSpPr>
            <p:cNvPr id="47" name="CuadroTexto 46">
              <a:extLst>
                <a:ext uri="{FF2B5EF4-FFF2-40B4-BE49-F238E27FC236}">
                  <a16:creationId xmlns:a16="http://schemas.microsoft.com/office/drawing/2014/main" id="{A3F8FA7D-7853-47A5-A222-51888DBC21A2}"/>
                </a:ext>
              </a:extLst>
            </p:cNvPr>
            <p:cNvSpPr txBox="1"/>
            <p:nvPr/>
          </p:nvSpPr>
          <p:spPr>
            <a:xfrm>
              <a:off x="9768412" y="5265748"/>
              <a:ext cx="1041357"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13.20%</a:t>
              </a:r>
            </a:p>
          </p:txBody>
        </p:sp>
        <p:sp>
          <p:nvSpPr>
            <p:cNvPr id="48" name="CuadroTexto 47">
              <a:extLst>
                <a:ext uri="{FF2B5EF4-FFF2-40B4-BE49-F238E27FC236}">
                  <a16:creationId xmlns:a16="http://schemas.microsoft.com/office/drawing/2014/main" id="{089CA900-57AE-42CF-9EB7-D4E8AD9F0EAB}"/>
                </a:ext>
              </a:extLst>
            </p:cNvPr>
            <p:cNvSpPr txBox="1"/>
            <p:nvPr/>
          </p:nvSpPr>
          <p:spPr>
            <a:xfrm>
              <a:off x="10918106" y="5277659"/>
              <a:ext cx="1156202"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9.00%</a:t>
              </a:r>
            </a:p>
          </p:txBody>
        </p:sp>
        <p:sp>
          <p:nvSpPr>
            <p:cNvPr id="49" name="CuadroTexto 48">
              <a:extLst>
                <a:ext uri="{FF2B5EF4-FFF2-40B4-BE49-F238E27FC236}">
                  <a16:creationId xmlns:a16="http://schemas.microsoft.com/office/drawing/2014/main" id="{F34896F7-153A-4240-9432-3E9657D9D74A}"/>
                </a:ext>
              </a:extLst>
            </p:cNvPr>
            <p:cNvSpPr txBox="1"/>
            <p:nvPr/>
          </p:nvSpPr>
          <p:spPr>
            <a:xfrm>
              <a:off x="9849868" y="5643345"/>
              <a:ext cx="779119"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a:t>
              </a:r>
            </a:p>
          </p:txBody>
        </p:sp>
        <p:sp>
          <p:nvSpPr>
            <p:cNvPr id="50" name="CuadroTexto 49">
              <a:extLst>
                <a:ext uri="{FF2B5EF4-FFF2-40B4-BE49-F238E27FC236}">
                  <a16:creationId xmlns:a16="http://schemas.microsoft.com/office/drawing/2014/main" id="{C533B7DF-0BFC-47E2-9C1D-1B19BAD281DF}"/>
                </a:ext>
              </a:extLst>
            </p:cNvPr>
            <p:cNvSpPr txBox="1"/>
            <p:nvPr/>
          </p:nvSpPr>
          <p:spPr>
            <a:xfrm>
              <a:off x="5464001" y="5636994"/>
              <a:ext cx="779119"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a:t>
              </a:r>
            </a:p>
          </p:txBody>
        </p:sp>
        <p:sp>
          <p:nvSpPr>
            <p:cNvPr id="51" name="CuadroTexto 50">
              <a:extLst>
                <a:ext uri="{FF2B5EF4-FFF2-40B4-BE49-F238E27FC236}">
                  <a16:creationId xmlns:a16="http://schemas.microsoft.com/office/drawing/2014/main" id="{2B861B66-51CC-4EC4-AE42-510F7AD8D6F6}"/>
                </a:ext>
              </a:extLst>
            </p:cNvPr>
            <p:cNvSpPr txBox="1"/>
            <p:nvPr/>
          </p:nvSpPr>
          <p:spPr>
            <a:xfrm>
              <a:off x="7190458" y="5618172"/>
              <a:ext cx="779119"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a:t>
              </a:r>
            </a:p>
          </p:txBody>
        </p:sp>
        <p:sp>
          <p:nvSpPr>
            <p:cNvPr id="52" name="CuadroTexto 51">
              <a:extLst>
                <a:ext uri="{FF2B5EF4-FFF2-40B4-BE49-F238E27FC236}">
                  <a16:creationId xmlns:a16="http://schemas.microsoft.com/office/drawing/2014/main" id="{AD309297-CBBD-4C72-A257-A08C6D95FBF3}"/>
                </a:ext>
              </a:extLst>
            </p:cNvPr>
            <p:cNvSpPr txBox="1"/>
            <p:nvPr/>
          </p:nvSpPr>
          <p:spPr>
            <a:xfrm>
              <a:off x="8638355" y="5618172"/>
              <a:ext cx="779119"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a:t>
              </a:r>
            </a:p>
          </p:txBody>
        </p:sp>
        <p:sp>
          <p:nvSpPr>
            <p:cNvPr id="53" name="CuadroTexto 52">
              <a:extLst>
                <a:ext uri="{FF2B5EF4-FFF2-40B4-BE49-F238E27FC236}">
                  <a16:creationId xmlns:a16="http://schemas.microsoft.com/office/drawing/2014/main" id="{A58E5821-D78C-44C7-9BD6-7ABEF275E04D}"/>
                </a:ext>
              </a:extLst>
            </p:cNvPr>
            <p:cNvSpPr txBox="1"/>
            <p:nvPr/>
          </p:nvSpPr>
          <p:spPr>
            <a:xfrm>
              <a:off x="11077220" y="5598809"/>
              <a:ext cx="779119"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No</a:t>
              </a:r>
            </a:p>
          </p:txBody>
        </p:sp>
        <p:sp>
          <p:nvSpPr>
            <p:cNvPr id="54" name="CuadroTexto 53">
              <a:extLst>
                <a:ext uri="{FF2B5EF4-FFF2-40B4-BE49-F238E27FC236}">
                  <a16:creationId xmlns:a16="http://schemas.microsoft.com/office/drawing/2014/main" id="{0CAF100D-0CB0-4AC8-BAC8-16F0AFE0F1C4}"/>
                </a:ext>
              </a:extLst>
            </p:cNvPr>
            <p:cNvSpPr txBox="1"/>
            <p:nvPr/>
          </p:nvSpPr>
          <p:spPr>
            <a:xfrm>
              <a:off x="4236442" y="5653853"/>
              <a:ext cx="554571"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Si</a:t>
              </a:r>
            </a:p>
          </p:txBody>
        </p:sp>
        <p:graphicFrame>
          <p:nvGraphicFramePr>
            <p:cNvPr id="55" name="Gráfico 54">
              <a:extLst>
                <a:ext uri="{FF2B5EF4-FFF2-40B4-BE49-F238E27FC236}">
                  <a16:creationId xmlns:a16="http://schemas.microsoft.com/office/drawing/2014/main" id="{4DA79CAB-0A1A-43E8-AC92-CA1CC02C4E3C}"/>
                </a:ext>
              </a:extLst>
            </p:cNvPr>
            <p:cNvGraphicFramePr/>
            <p:nvPr>
              <p:extLst>
                <p:ext uri="{D42A27DB-BD31-4B8C-83A1-F6EECF244321}">
                  <p14:modId xmlns:p14="http://schemas.microsoft.com/office/powerpoint/2010/main" val="4166374491"/>
                </p:ext>
              </p:extLst>
            </p:nvPr>
          </p:nvGraphicFramePr>
          <p:xfrm>
            <a:off x="5061010" y="1771424"/>
            <a:ext cx="1566352" cy="364587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Gráfico 55">
              <a:extLst>
                <a:ext uri="{FF2B5EF4-FFF2-40B4-BE49-F238E27FC236}">
                  <a16:creationId xmlns:a16="http://schemas.microsoft.com/office/drawing/2014/main" id="{63EDCF84-0E7E-4E18-A2B2-6E85CAA9F8F8}"/>
                </a:ext>
              </a:extLst>
            </p:cNvPr>
            <p:cNvGraphicFramePr/>
            <p:nvPr/>
          </p:nvGraphicFramePr>
          <p:xfrm>
            <a:off x="6744829" y="1887474"/>
            <a:ext cx="1985795" cy="35004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7" name="Gráfico 56">
              <a:extLst>
                <a:ext uri="{FF2B5EF4-FFF2-40B4-BE49-F238E27FC236}">
                  <a16:creationId xmlns:a16="http://schemas.microsoft.com/office/drawing/2014/main" id="{11BDECFC-C05E-482B-AD98-B542A5F0317B}"/>
                </a:ext>
              </a:extLst>
            </p:cNvPr>
            <p:cNvGraphicFramePr/>
            <p:nvPr/>
          </p:nvGraphicFramePr>
          <p:xfrm>
            <a:off x="8587916" y="1222569"/>
            <a:ext cx="910200" cy="475670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8" name="Gráfico 57">
              <a:extLst>
                <a:ext uri="{FF2B5EF4-FFF2-40B4-BE49-F238E27FC236}">
                  <a16:creationId xmlns:a16="http://schemas.microsoft.com/office/drawing/2014/main" id="{6F9B854F-4631-4C8C-839C-AE7BFCA8E13A}"/>
                </a:ext>
              </a:extLst>
            </p:cNvPr>
            <p:cNvGraphicFramePr/>
            <p:nvPr/>
          </p:nvGraphicFramePr>
          <p:xfrm>
            <a:off x="9705991" y="1977356"/>
            <a:ext cx="1141894" cy="35004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9" name="Gráfico 58">
              <a:extLst>
                <a:ext uri="{FF2B5EF4-FFF2-40B4-BE49-F238E27FC236}">
                  <a16:creationId xmlns:a16="http://schemas.microsoft.com/office/drawing/2014/main" id="{94DC2386-AE7E-4535-893E-56D801F87190}"/>
                </a:ext>
              </a:extLst>
            </p:cNvPr>
            <p:cNvGraphicFramePr/>
            <p:nvPr/>
          </p:nvGraphicFramePr>
          <p:xfrm>
            <a:off x="11122831" y="1414561"/>
            <a:ext cx="802948" cy="4516648"/>
          </p:xfrm>
          <a:graphic>
            <a:graphicData uri="http://schemas.openxmlformats.org/drawingml/2006/chart">
              <c:chart xmlns:c="http://schemas.openxmlformats.org/drawingml/2006/chart" xmlns:r="http://schemas.openxmlformats.org/officeDocument/2006/relationships" r:id="rId9"/>
            </a:graphicData>
          </a:graphic>
        </p:graphicFrame>
        <p:sp>
          <p:nvSpPr>
            <p:cNvPr id="60" name="CuadroTexto 59">
              <a:extLst>
                <a:ext uri="{FF2B5EF4-FFF2-40B4-BE49-F238E27FC236}">
                  <a16:creationId xmlns:a16="http://schemas.microsoft.com/office/drawing/2014/main" id="{54DEAA38-7CA2-4444-AD9E-A8FB78DCFD64}"/>
                </a:ext>
              </a:extLst>
            </p:cNvPr>
            <p:cNvSpPr txBox="1"/>
            <p:nvPr/>
          </p:nvSpPr>
          <p:spPr>
            <a:xfrm>
              <a:off x="2650655" y="2197516"/>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6.00%</a:t>
              </a:r>
            </a:p>
          </p:txBody>
        </p:sp>
        <p:sp>
          <p:nvSpPr>
            <p:cNvPr id="61" name="CuadroTexto 60">
              <a:extLst>
                <a:ext uri="{FF2B5EF4-FFF2-40B4-BE49-F238E27FC236}">
                  <a16:creationId xmlns:a16="http://schemas.microsoft.com/office/drawing/2014/main" id="{7C2038EA-C29B-4B82-B6C5-F3A666FD2B4B}"/>
                </a:ext>
              </a:extLst>
            </p:cNvPr>
            <p:cNvSpPr txBox="1"/>
            <p:nvPr/>
          </p:nvSpPr>
          <p:spPr>
            <a:xfrm>
              <a:off x="3168358" y="2720197"/>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4.00%</a:t>
              </a:r>
            </a:p>
          </p:txBody>
        </p:sp>
        <p:sp>
          <p:nvSpPr>
            <p:cNvPr id="62" name="CuadroTexto 61">
              <a:extLst>
                <a:ext uri="{FF2B5EF4-FFF2-40B4-BE49-F238E27FC236}">
                  <a16:creationId xmlns:a16="http://schemas.microsoft.com/office/drawing/2014/main" id="{EEC0E8CB-CF38-499F-9FDE-6665C77C28F7}"/>
                </a:ext>
              </a:extLst>
            </p:cNvPr>
            <p:cNvSpPr txBox="1"/>
            <p:nvPr/>
          </p:nvSpPr>
          <p:spPr>
            <a:xfrm>
              <a:off x="5227402" y="1596642"/>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9.25%</a:t>
              </a:r>
            </a:p>
          </p:txBody>
        </p:sp>
        <p:sp>
          <p:nvSpPr>
            <p:cNvPr id="63" name="CuadroTexto 62">
              <a:extLst>
                <a:ext uri="{FF2B5EF4-FFF2-40B4-BE49-F238E27FC236}">
                  <a16:creationId xmlns:a16="http://schemas.microsoft.com/office/drawing/2014/main" id="{121B72F2-2A30-47B9-9711-EDCCD8680136}"/>
                </a:ext>
              </a:extLst>
            </p:cNvPr>
            <p:cNvSpPr txBox="1"/>
            <p:nvPr/>
          </p:nvSpPr>
          <p:spPr>
            <a:xfrm>
              <a:off x="4144885" y="1977954"/>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7.00%</a:t>
              </a:r>
            </a:p>
          </p:txBody>
        </p:sp>
        <p:sp>
          <p:nvSpPr>
            <p:cNvPr id="64" name="CuadroTexto 63">
              <a:extLst>
                <a:ext uri="{FF2B5EF4-FFF2-40B4-BE49-F238E27FC236}">
                  <a16:creationId xmlns:a16="http://schemas.microsoft.com/office/drawing/2014/main" id="{72DCEB6D-22A8-429C-9AE6-1CFA22CCDF58}"/>
                </a:ext>
              </a:extLst>
            </p:cNvPr>
            <p:cNvSpPr txBox="1"/>
            <p:nvPr/>
          </p:nvSpPr>
          <p:spPr>
            <a:xfrm>
              <a:off x="5677427" y="2113087"/>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5.50%</a:t>
              </a:r>
            </a:p>
          </p:txBody>
        </p:sp>
        <p:sp>
          <p:nvSpPr>
            <p:cNvPr id="65" name="CuadroTexto 64">
              <a:extLst>
                <a:ext uri="{FF2B5EF4-FFF2-40B4-BE49-F238E27FC236}">
                  <a16:creationId xmlns:a16="http://schemas.microsoft.com/office/drawing/2014/main" id="{7CB54C9F-130E-46FA-BFCE-AB94198C6146}"/>
                </a:ext>
              </a:extLst>
            </p:cNvPr>
            <p:cNvSpPr txBox="1"/>
            <p:nvPr/>
          </p:nvSpPr>
          <p:spPr>
            <a:xfrm>
              <a:off x="5956353" y="2676923"/>
              <a:ext cx="842386" cy="50724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0.25%</a:t>
              </a:r>
            </a:p>
          </p:txBody>
        </p:sp>
        <p:sp>
          <p:nvSpPr>
            <p:cNvPr id="66" name="CuadroTexto 65">
              <a:extLst>
                <a:ext uri="{FF2B5EF4-FFF2-40B4-BE49-F238E27FC236}">
                  <a16:creationId xmlns:a16="http://schemas.microsoft.com/office/drawing/2014/main" id="{A3EE78A3-EBBB-4B2B-9A2B-BD0E2417B7D0}"/>
                </a:ext>
              </a:extLst>
            </p:cNvPr>
            <p:cNvSpPr txBox="1"/>
            <p:nvPr/>
          </p:nvSpPr>
          <p:spPr>
            <a:xfrm>
              <a:off x="7029448" y="1672872"/>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8.50%</a:t>
              </a:r>
            </a:p>
          </p:txBody>
        </p:sp>
        <p:sp>
          <p:nvSpPr>
            <p:cNvPr id="67" name="CuadroTexto 66">
              <a:extLst>
                <a:ext uri="{FF2B5EF4-FFF2-40B4-BE49-F238E27FC236}">
                  <a16:creationId xmlns:a16="http://schemas.microsoft.com/office/drawing/2014/main" id="{DB13ADA1-76AD-4D05-AF50-34A9C08A1D6A}"/>
                </a:ext>
              </a:extLst>
            </p:cNvPr>
            <p:cNvSpPr txBox="1"/>
            <p:nvPr/>
          </p:nvSpPr>
          <p:spPr>
            <a:xfrm>
              <a:off x="7540670" y="2809122"/>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4.00%</a:t>
              </a:r>
            </a:p>
          </p:txBody>
        </p:sp>
        <p:sp>
          <p:nvSpPr>
            <p:cNvPr id="68" name="CuadroTexto 67">
              <a:extLst>
                <a:ext uri="{FF2B5EF4-FFF2-40B4-BE49-F238E27FC236}">
                  <a16:creationId xmlns:a16="http://schemas.microsoft.com/office/drawing/2014/main" id="{5A7C14FD-7BBE-4FB6-AF32-03B3A5AC82C8}"/>
                </a:ext>
              </a:extLst>
            </p:cNvPr>
            <p:cNvSpPr txBox="1"/>
            <p:nvPr/>
          </p:nvSpPr>
          <p:spPr>
            <a:xfrm>
              <a:off x="8673468" y="1461671"/>
              <a:ext cx="842386" cy="97298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10.00%</a:t>
              </a:r>
            </a:p>
          </p:txBody>
        </p:sp>
        <p:sp>
          <p:nvSpPr>
            <p:cNvPr id="69" name="CuadroTexto 68">
              <a:extLst>
                <a:ext uri="{FF2B5EF4-FFF2-40B4-BE49-F238E27FC236}">
                  <a16:creationId xmlns:a16="http://schemas.microsoft.com/office/drawing/2014/main" id="{CB61FB60-4288-4014-A50B-74292EE53660}"/>
                </a:ext>
              </a:extLst>
            </p:cNvPr>
            <p:cNvSpPr txBox="1"/>
            <p:nvPr/>
          </p:nvSpPr>
          <p:spPr>
            <a:xfrm>
              <a:off x="9767630" y="2074976"/>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7.20%</a:t>
              </a:r>
            </a:p>
          </p:txBody>
        </p:sp>
        <p:sp>
          <p:nvSpPr>
            <p:cNvPr id="70" name="CuadroTexto 69">
              <a:extLst>
                <a:ext uri="{FF2B5EF4-FFF2-40B4-BE49-F238E27FC236}">
                  <a16:creationId xmlns:a16="http://schemas.microsoft.com/office/drawing/2014/main" id="{E05972EB-328C-4D25-B9F2-303A64CC57B3}"/>
                </a:ext>
              </a:extLst>
            </p:cNvPr>
            <p:cNvSpPr txBox="1"/>
            <p:nvPr/>
          </p:nvSpPr>
          <p:spPr>
            <a:xfrm>
              <a:off x="10183709" y="2443468"/>
              <a:ext cx="914142"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6.00%</a:t>
              </a:r>
            </a:p>
          </p:txBody>
        </p:sp>
        <p:sp>
          <p:nvSpPr>
            <p:cNvPr id="71" name="CuadroTexto 70">
              <a:extLst>
                <a:ext uri="{FF2B5EF4-FFF2-40B4-BE49-F238E27FC236}">
                  <a16:creationId xmlns:a16="http://schemas.microsoft.com/office/drawing/2014/main" id="{5129365C-ADD4-4141-8C30-086C0AFB99E8}"/>
                </a:ext>
              </a:extLst>
            </p:cNvPr>
            <p:cNvSpPr txBox="1"/>
            <p:nvPr/>
          </p:nvSpPr>
          <p:spPr>
            <a:xfrm>
              <a:off x="11175129" y="1672872"/>
              <a:ext cx="842386" cy="607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91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mn-cs"/>
                </a:rPr>
                <a:t>9.00%</a:t>
              </a:r>
            </a:p>
          </p:txBody>
        </p:sp>
      </p:grpSp>
      <p:sp>
        <p:nvSpPr>
          <p:cNvPr id="86" name="Rectángulo redondeado 85">
            <a:extLst>
              <a:ext uri="{FF2B5EF4-FFF2-40B4-BE49-F238E27FC236}">
                <a16:creationId xmlns:a16="http://schemas.microsoft.com/office/drawing/2014/main" id="{5C2065F6-AAC5-2B4E-A160-3867BEEC3756}"/>
              </a:ext>
            </a:extLst>
          </p:cNvPr>
          <p:cNvSpPr/>
          <p:nvPr/>
        </p:nvSpPr>
        <p:spPr>
          <a:xfrm>
            <a:off x="2962131" y="1254393"/>
            <a:ext cx="2027981" cy="2117601"/>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
        <p:nvSpPr>
          <p:cNvPr id="89" name="Rectángulo redondeado 88">
            <a:extLst>
              <a:ext uri="{FF2B5EF4-FFF2-40B4-BE49-F238E27FC236}">
                <a16:creationId xmlns:a16="http://schemas.microsoft.com/office/drawing/2014/main" id="{8768F529-D5B8-C24C-A8B4-E2EAA15CA75E}"/>
              </a:ext>
            </a:extLst>
          </p:cNvPr>
          <p:cNvSpPr/>
          <p:nvPr/>
        </p:nvSpPr>
        <p:spPr>
          <a:xfrm>
            <a:off x="5426515" y="1254393"/>
            <a:ext cx="1725017" cy="2117601"/>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
        <p:nvSpPr>
          <p:cNvPr id="92" name="Rectángulo redondeado 91">
            <a:extLst>
              <a:ext uri="{FF2B5EF4-FFF2-40B4-BE49-F238E27FC236}">
                <a16:creationId xmlns:a16="http://schemas.microsoft.com/office/drawing/2014/main" id="{A96F5857-851A-6C43-87DD-77EE44E498C4}"/>
              </a:ext>
            </a:extLst>
          </p:cNvPr>
          <p:cNvSpPr/>
          <p:nvPr/>
        </p:nvSpPr>
        <p:spPr>
          <a:xfrm>
            <a:off x="7613979" y="1254393"/>
            <a:ext cx="2117743" cy="2117601"/>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pic>
        <p:nvPicPr>
          <p:cNvPr id="95" name="Imagen 94">
            <a:extLst>
              <a:ext uri="{FF2B5EF4-FFF2-40B4-BE49-F238E27FC236}">
                <a16:creationId xmlns:a16="http://schemas.microsoft.com/office/drawing/2014/main" id="{84FFBD82-F8F1-8544-96C7-FE25FB93FA8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706453" y="1063788"/>
            <a:ext cx="647948" cy="655768"/>
          </a:xfrm>
          <a:prstGeom prst="rect">
            <a:avLst/>
          </a:prstGeom>
        </p:spPr>
      </p:pic>
      <p:pic>
        <p:nvPicPr>
          <p:cNvPr id="96" name="Imagen 95">
            <a:extLst>
              <a:ext uri="{FF2B5EF4-FFF2-40B4-BE49-F238E27FC236}">
                <a16:creationId xmlns:a16="http://schemas.microsoft.com/office/drawing/2014/main" id="{F1ABF08D-6BCF-B342-9802-F9E34B00BD8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203529" y="1090019"/>
            <a:ext cx="647948" cy="603306"/>
          </a:xfrm>
          <a:prstGeom prst="rect">
            <a:avLst/>
          </a:prstGeom>
        </p:spPr>
      </p:pic>
      <p:pic>
        <p:nvPicPr>
          <p:cNvPr id="97" name="Imagen 96">
            <a:extLst>
              <a:ext uri="{FF2B5EF4-FFF2-40B4-BE49-F238E27FC236}">
                <a16:creationId xmlns:a16="http://schemas.microsoft.com/office/drawing/2014/main" id="{E952230E-4C14-334C-ADD9-09190EF8AED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7418270" y="1090019"/>
            <a:ext cx="647948" cy="603307"/>
          </a:xfrm>
          <a:prstGeom prst="rect">
            <a:avLst/>
          </a:prstGeom>
        </p:spPr>
      </p:pic>
      <p:sp>
        <p:nvSpPr>
          <p:cNvPr id="98" name="object 20">
            <a:extLst>
              <a:ext uri="{FF2B5EF4-FFF2-40B4-BE49-F238E27FC236}">
                <a16:creationId xmlns:a16="http://schemas.microsoft.com/office/drawing/2014/main" id="{F485236C-FD63-CB47-BC03-B42F037E8EA6}"/>
              </a:ext>
            </a:extLst>
          </p:cNvPr>
          <p:cNvSpPr txBox="1"/>
          <p:nvPr/>
        </p:nvSpPr>
        <p:spPr>
          <a:xfrm>
            <a:off x="3290349" y="1543439"/>
            <a:ext cx="1488783" cy="1411935"/>
          </a:xfrm>
          <a:prstGeom prst="rect">
            <a:avLst/>
          </a:prstGeom>
        </p:spPr>
        <p:txBody>
          <a:bodyPr vert="horz" wrap="square" lIns="0" tIns="68844" rIns="0" bIns="0" rtlCol="0">
            <a:spAutoFit/>
          </a:bodyPr>
          <a:lstStyle/>
          <a:p>
            <a:pPr marL="4814" marR="0" lvl="0" indent="0" algn="l" defTabSz="914400" rtl="0" eaLnBrk="0" fontAlgn="base" latinLnBrk="0" hangingPunct="0">
              <a:lnSpc>
                <a:spcPct val="100000"/>
              </a:lnSpc>
              <a:spcBef>
                <a:spcPts val="406"/>
              </a:spcBef>
              <a:spcAft>
                <a:spcPct val="0"/>
              </a:spcAft>
              <a:buClrTx/>
              <a:buSzTx/>
              <a:buFontTx/>
              <a:buNone/>
              <a:tabLst/>
              <a:defRPr/>
            </a:pPr>
            <a:r>
              <a:rPr kumimoji="0" lang="es-PE" sz="1400" b="1" i="0" u="none" strike="noStrike" kern="1200" cap="none" spc="13"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SE FINANCIA SOLO CON INGRESOS PROPIOS</a:t>
            </a:r>
          </a:p>
          <a:p>
            <a:pPr marL="4814" marR="1925" lvl="0" indent="0" algn="l" defTabSz="914400" rtl="0" eaLnBrk="0" fontAlgn="base" latinLnBrk="0" hangingPunct="0">
              <a:lnSpc>
                <a:spcPct val="103400"/>
              </a:lnSpc>
              <a:spcBef>
                <a:spcPts val="277"/>
              </a:spcBef>
              <a:spcAft>
                <a:spcPct val="0"/>
              </a:spcAft>
              <a:buClrTx/>
              <a:buSzTx/>
              <a:buFontTx/>
              <a:buNone/>
              <a:tabLst/>
              <a:defRPr/>
            </a:pPr>
            <a:r>
              <a:rPr kumimoji="0" sz="1400" b="0" i="0" u="none" strike="noStrike" kern="1200" cap="none" spc="9" normalizeH="0" baseline="0" noProof="0" dirty="0" err="1">
                <a:ln>
                  <a:noFill/>
                </a:ln>
                <a:solidFill>
                  <a:srgbClr val="44546A">
                    <a:lumMod val="75000"/>
                  </a:srgbClr>
                </a:solidFill>
                <a:effectLst/>
                <a:uLnTx/>
                <a:uFillTx/>
                <a:latin typeface="Calibri" panose="020F0502020204030204" pitchFamily="34" charset="0"/>
                <a:ea typeface="+mn-ea"/>
                <a:cs typeface="Arial" panose="020B0604020202020204" pitchFamily="34" charset="0"/>
              </a:rPr>
              <a:t>Provenientes</a:t>
            </a:r>
            <a:r>
              <a:rPr kumimoji="0" sz="1400" b="0" i="0" u="none" strike="noStrike" kern="1200" cap="none" spc="9"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 de las </a:t>
            </a:r>
            <a:r>
              <a:rPr kumimoji="0" sz="1400" b="0" i="0" u="none" strike="noStrike" kern="1200" cap="none" spc="9" normalizeH="0" baseline="0" noProof="0" dirty="0" err="1">
                <a:ln>
                  <a:noFill/>
                </a:ln>
                <a:solidFill>
                  <a:srgbClr val="44546A">
                    <a:lumMod val="75000"/>
                  </a:srgbClr>
                </a:solidFill>
                <a:effectLst/>
                <a:uLnTx/>
                <a:uFillTx/>
                <a:latin typeface="Calibri" panose="020F0502020204030204" pitchFamily="34" charset="0"/>
                <a:ea typeface="+mn-ea"/>
                <a:cs typeface="Arial" panose="020B0604020202020204" pitchFamily="34" charset="0"/>
              </a:rPr>
              <a:t>aportaciones</a:t>
            </a:r>
            <a:r>
              <a:rPr kumimoji="0" sz="1400" b="0" i="0" u="none" strike="noStrike" kern="1200" cap="none" spc="9"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 de </a:t>
            </a:r>
            <a:r>
              <a:rPr kumimoji="0" lang="es-ES" sz="1400" b="0" i="0" u="none" strike="noStrike" kern="1200" cap="none" spc="9"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los</a:t>
            </a:r>
            <a:r>
              <a:rPr kumimoji="0" lang="es-PE" sz="1400" b="0" i="0" u="none" strike="noStrike" kern="1200" cap="none" spc="9"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  empleadores. </a:t>
            </a:r>
            <a:endParaRPr kumimoji="0" sz="1400" b="0" i="0" u="none" strike="noStrike" kern="1200" cap="none" spc="9"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endParaRPr>
          </a:p>
        </p:txBody>
      </p:sp>
      <p:sp>
        <p:nvSpPr>
          <p:cNvPr id="99" name="Rectángulo 98">
            <a:extLst>
              <a:ext uri="{FF2B5EF4-FFF2-40B4-BE49-F238E27FC236}">
                <a16:creationId xmlns:a16="http://schemas.microsoft.com/office/drawing/2014/main" id="{5D107ADA-EBA0-7449-9ED1-C6CDD815B8CD}"/>
              </a:ext>
            </a:extLst>
          </p:cNvPr>
          <p:cNvSpPr/>
          <p:nvPr/>
        </p:nvSpPr>
        <p:spPr>
          <a:xfrm>
            <a:off x="5667473" y="1736948"/>
            <a:ext cx="1312270" cy="963725"/>
          </a:xfrm>
          <a:prstGeom prst="rect">
            <a:avLst/>
          </a:prstGeom>
        </p:spPr>
        <p:txBody>
          <a:bodyPr wrap="square">
            <a:spAutoFit/>
          </a:bodyPr>
          <a:lstStyle/>
          <a:p>
            <a:pPr marL="4814" marR="1925" lvl="0" indent="0" algn="l" defTabSz="914400" rtl="0" eaLnBrk="0" fontAlgn="base" latinLnBrk="0" hangingPunct="0">
              <a:lnSpc>
                <a:spcPct val="102099"/>
              </a:lnSpc>
              <a:spcBef>
                <a:spcPts val="15"/>
              </a:spcBef>
              <a:spcAft>
                <a:spcPct val="0"/>
              </a:spcAft>
              <a:buClrTx/>
              <a:buSzTx/>
              <a:buFontTx/>
              <a:buNone/>
              <a:tabLst/>
              <a:defRPr/>
            </a:pPr>
            <a:r>
              <a:rPr kumimoji="0" lang="es-PE" sz="1400" b="1" i="0" u="none" strike="noStrike" kern="1200" cap="none" spc="13"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APORTE REGULAR DEL EMPLEADOR ES EL 9%.</a:t>
            </a:r>
          </a:p>
        </p:txBody>
      </p:sp>
      <p:sp>
        <p:nvSpPr>
          <p:cNvPr id="100" name="Rectángulo 99">
            <a:extLst>
              <a:ext uri="{FF2B5EF4-FFF2-40B4-BE49-F238E27FC236}">
                <a16:creationId xmlns:a16="http://schemas.microsoft.com/office/drawing/2014/main" id="{310D0591-0CEE-7F4C-B47A-8DB66D425123}"/>
              </a:ext>
            </a:extLst>
          </p:cNvPr>
          <p:cNvSpPr/>
          <p:nvPr/>
        </p:nvSpPr>
        <p:spPr>
          <a:xfrm>
            <a:off x="7966488" y="1566518"/>
            <a:ext cx="1658837" cy="1600438"/>
          </a:xfrm>
          <a:prstGeom prst="rect">
            <a:avLst/>
          </a:prstGeom>
        </p:spPr>
        <p:txBody>
          <a:bodyPr wrap="square">
            <a:spAutoFit/>
          </a:bodyPr>
          <a:lstStyle/>
          <a:p>
            <a:pPr marL="4814" marR="1925" lvl="0" indent="0" algn="l" defTabSz="914400" rtl="0" eaLnBrk="0" fontAlgn="base" latinLnBrk="0" hangingPunct="0">
              <a:lnSpc>
                <a:spcPct val="100000"/>
              </a:lnSpc>
              <a:spcBef>
                <a:spcPts val="15"/>
              </a:spcBef>
              <a:spcAft>
                <a:spcPct val="0"/>
              </a:spcAft>
              <a:buClrTx/>
              <a:buSzTx/>
              <a:buFontTx/>
              <a:buNone/>
              <a:tabLst/>
              <a:defRPr/>
            </a:pPr>
            <a:r>
              <a:rPr kumimoji="0" lang="es-PE" sz="1400" b="1" i="0" u="none" strike="noStrike" kern="1200" cap="none" spc="13" normalizeH="0" baseline="0" noProof="0" dirty="0">
                <a:ln>
                  <a:noFill/>
                </a:ln>
                <a:solidFill>
                  <a:srgbClr val="44546A">
                    <a:lumMod val="75000"/>
                  </a:srgbClr>
                </a:solidFill>
                <a:effectLst/>
                <a:uLnTx/>
                <a:uFillTx/>
                <a:latin typeface="Calibri" panose="020F0502020204030204" pitchFamily="34" charset="0"/>
                <a:ea typeface="+mn-ea"/>
                <a:cs typeface="Arial" panose="020B0604020202020204" pitchFamily="34" charset="0"/>
              </a:rPr>
              <a:t>DEBIDO A LEYES ANTI-TÉCNICAS LA  TASA PROMEDIO DE APORTACIÓN EFECTIVA ES DE  6.5% DE LA REMUNERACIÓN.</a:t>
            </a:r>
          </a:p>
        </p:txBody>
      </p:sp>
      <p:pic>
        <p:nvPicPr>
          <p:cNvPr id="8" name="Imagen 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rot="20959690">
            <a:off x="9690785" y="405981"/>
            <a:ext cx="2634440" cy="2634440"/>
          </a:xfrm>
          <a:prstGeom prst="rect">
            <a:avLst/>
          </a:prstGeom>
        </p:spPr>
      </p:pic>
      <p:sp>
        <p:nvSpPr>
          <p:cNvPr id="73" name="Rectangle 7">
            <a:extLst>
              <a:ext uri="{FF2B5EF4-FFF2-40B4-BE49-F238E27FC236}">
                <a16:creationId xmlns:a16="http://schemas.microsoft.com/office/drawing/2014/main" id="{C533B344-E932-4CAC-A734-00FB2A58E7D1}"/>
              </a:ext>
            </a:extLst>
          </p:cNvPr>
          <p:cNvSpPr/>
          <p:nvPr/>
        </p:nvSpPr>
        <p:spPr>
          <a:xfrm>
            <a:off x="0" y="-576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DIAGNÓSTICO ASEGURAMIENTO: APORTE REAL</a:t>
            </a:r>
          </a:p>
        </p:txBody>
      </p:sp>
      <p:pic>
        <p:nvPicPr>
          <p:cNvPr id="74" name="Google Shape;168;p25">
            <a:extLst>
              <a:ext uri="{FF2B5EF4-FFF2-40B4-BE49-F238E27FC236}">
                <a16:creationId xmlns:a16="http://schemas.microsoft.com/office/drawing/2014/main" id="{FD3A5988-AE24-4A2E-BE53-FC3D3A5D867D}"/>
              </a:ext>
            </a:extLst>
          </p:cNvPr>
          <p:cNvPicPr preferRelativeResize="0"/>
          <p:nvPr/>
        </p:nvPicPr>
        <p:blipFill rotWithShape="1">
          <a:blip r:embed="rId14">
            <a:alphaModFix/>
          </a:blip>
          <a:srcRect/>
          <a:stretch/>
        </p:blipFill>
        <p:spPr>
          <a:xfrm>
            <a:off x="191344" y="110619"/>
            <a:ext cx="1918122" cy="487849"/>
          </a:xfrm>
          <a:prstGeom prst="rect">
            <a:avLst/>
          </a:prstGeom>
          <a:noFill/>
          <a:ln>
            <a:noFill/>
          </a:ln>
        </p:spPr>
      </p:pic>
      <p:sp>
        <p:nvSpPr>
          <p:cNvPr id="75" name="CuadroTexto 74">
            <a:extLst>
              <a:ext uri="{FF2B5EF4-FFF2-40B4-BE49-F238E27FC236}">
                <a16:creationId xmlns:a16="http://schemas.microsoft.com/office/drawing/2014/main" id="{9EC86718-0AF2-4D76-BA6B-BB13B1F47B4C}"/>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227925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1000"/>
                                        <p:tgtEl>
                                          <p:spTgt spid="86"/>
                                        </p:tgtEl>
                                      </p:cBhvr>
                                    </p:animEffect>
                                    <p:anim calcmode="lin" valueType="num">
                                      <p:cBhvr>
                                        <p:cTn id="23" dur="1000" fill="hold"/>
                                        <p:tgtEl>
                                          <p:spTgt spid="86"/>
                                        </p:tgtEl>
                                        <p:attrNameLst>
                                          <p:attrName>ppt_x</p:attrName>
                                        </p:attrNameLst>
                                      </p:cBhvr>
                                      <p:tavLst>
                                        <p:tav tm="0">
                                          <p:val>
                                            <p:strVal val="#ppt_x"/>
                                          </p:val>
                                        </p:tav>
                                        <p:tav tm="100000">
                                          <p:val>
                                            <p:strVal val="#ppt_x"/>
                                          </p:val>
                                        </p:tav>
                                      </p:tavLst>
                                    </p:anim>
                                    <p:anim calcmode="lin" valueType="num">
                                      <p:cBhvr>
                                        <p:cTn id="24" dur="1000" fill="hold"/>
                                        <p:tgtEl>
                                          <p:spTgt spid="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1000"/>
                                        <p:tgtEl>
                                          <p:spTgt spid="89"/>
                                        </p:tgtEl>
                                      </p:cBhvr>
                                    </p:animEffect>
                                    <p:anim calcmode="lin" valueType="num">
                                      <p:cBhvr>
                                        <p:cTn id="28" dur="1000" fill="hold"/>
                                        <p:tgtEl>
                                          <p:spTgt spid="89"/>
                                        </p:tgtEl>
                                        <p:attrNameLst>
                                          <p:attrName>ppt_x</p:attrName>
                                        </p:attrNameLst>
                                      </p:cBhvr>
                                      <p:tavLst>
                                        <p:tav tm="0">
                                          <p:val>
                                            <p:strVal val="#ppt_x"/>
                                          </p:val>
                                        </p:tav>
                                        <p:tav tm="100000">
                                          <p:val>
                                            <p:strVal val="#ppt_x"/>
                                          </p:val>
                                        </p:tav>
                                      </p:tavLst>
                                    </p:anim>
                                    <p:anim calcmode="lin" valueType="num">
                                      <p:cBhvr>
                                        <p:cTn id="29" dur="1000" fill="hold"/>
                                        <p:tgtEl>
                                          <p:spTgt spid="8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1000"/>
                                        <p:tgtEl>
                                          <p:spTgt spid="92"/>
                                        </p:tgtEl>
                                      </p:cBhvr>
                                    </p:animEffect>
                                    <p:anim calcmode="lin" valueType="num">
                                      <p:cBhvr>
                                        <p:cTn id="33" dur="1000" fill="hold"/>
                                        <p:tgtEl>
                                          <p:spTgt spid="92"/>
                                        </p:tgtEl>
                                        <p:attrNameLst>
                                          <p:attrName>ppt_x</p:attrName>
                                        </p:attrNameLst>
                                      </p:cBhvr>
                                      <p:tavLst>
                                        <p:tav tm="0">
                                          <p:val>
                                            <p:strVal val="#ppt_x"/>
                                          </p:val>
                                        </p:tav>
                                        <p:tav tm="100000">
                                          <p:val>
                                            <p:strVal val="#ppt_x"/>
                                          </p:val>
                                        </p:tav>
                                      </p:tavLst>
                                    </p:anim>
                                    <p:anim calcmode="lin" valueType="num">
                                      <p:cBhvr>
                                        <p:cTn id="34" dur="1000" fill="hold"/>
                                        <p:tgtEl>
                                          <p:spTgt spid="9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1000"/>
                                        <p:tgtEl>
                                          <p:spTgt spid="95"/>
                                        </p:tgtEl>
                                      </p:cBhvr>
                                    </p:animEffect>
                                    <p:anim calcmode="lin" valueType="num">
                                      <p:cBhvr>
                                        <p:cTn id="38" dur="1000" fill="hold"/>
                                        <p:tgtEl>
                                          <p:spTgt spid="95"/>
                                        </p:tgtEl>
                                        <p:attrNameLst>
                                          <p:attrName>ppt_x</p:attrName>
                                        </p:attrNameLst>
                                      </p:cBhvr>
                                      <p:tavLst>
                                        <p:tav tm="0">
                                          <p:val>
                                            <p:strVal val="#ppt_x"/>
                                          </p:val>
                                        </p:tav>
                                        <p:tav tm="100000">
                                          <p:val>
                                            <p:strVal val="#ppt_x"/>
                                          </p:val>
                                        </p:tav>
                                      </p:tavLst>
                                    </p:anim>
                                    <p:anim calcmode="lin" valueType="num">
                                      <p:cBhvr>
                                        <p:cTn id="39" dur="1000" fill="hold"/>
                                        <p:tgtEl>
                                          <p:spTgt spid="9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1000"/>
                                        <p:tgtEl>
                                          <p:spTgt spid="96"/>
                                        </p:tgtEl>
                                      </p:cBhvr>
                                    </p:animEffect>
                                    <p:anim calcmode="lin" valueType="num">
                                      <p:cBhvr>
                                        <p:cTn id="43" dur="1000" fill="hold"/>
                                        <p:tgtEl>
                                          <p:spTgt spid="96"/>
                                        </p:tgtEl>
                                        <p:attrNameLst>
                                          <p:attrName>ppt_x</p:attrName>
                                        </p:attrNameLst>
                                      </p:cBhvr>
                                      <p:tavLst>
                                        <p:tav tm="0">
                                          <p:val>
                                            <p:strVal val="#ppt_x"/>
                                          </p:val>
                                        </p:tav>
                                        <p:tav tm="100000">
                                          <p:val>
                                            <p:strVal val="#ppt_x"/>
                                          </p:val>
                                        </p:tav>
                                      </p:tavLst>
                                    </p:anim>
                                    <p:anim calcmode="lin" valueType="num">
                                      <p:cBhvr>
                                        <p:cTn id="44" dur="1000" fill="hold"/>
                                        <p:tgtEl>
                                          <p:spTgt spid="9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fade">
                                      <p:cBhvr>
                                        <p:cTn id="47" dur="1000"/>
                                        <p:tgtEl>
                                          <p:spTgt spid="97"/>
                                        </p:tgtEl>
                                      </p:cBhvr>
                                    </p:animEffect>
                                    <p:anim calcmode="lin" valueType="num">
                                      <p:cBhvr>
                                        <p:cTn id="48" dur="1000" fill="hold"/>
                                        <p:tgtEl>
                                          <p:spTgt spid="97"/>
                                        </p:tgtEl>
                                        <p:attrNameLst>
                                          <p:attrName>ppt_x</p:attrName>
                                        </p:attrNameLst>
                                      </p:cBhvr>
                                      <p:tavLst>
                                        <p:tav tm="0">
                                          <p:val>
                                            <p:strVal val="#ppt_x"/>
                                          </p:val>
                                        </p:tav>
                                        <p:tav tm="100000">
                                          <p:val>
                                            <p:strVal val="#ppt_x"/>
                                          </p:val>
                                        </p:tav>
                                      </p:tavLst>
                                    </p:anim>
                                    <p:anim calcmode="lin" valueType="num">
                                      <p:cBhvr>
                                        <p:cTn id="49" dur="1000" fill="hold"/>
                                        <p:tgtEl>
                                          <p:spTgt spid="9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1000"/>
                                        <p:tgtEl>
                                          <p:spTgt spid="98"/>
                                        </p:tgtEl>
                                      </p:cBhvr>
                                    </p:animEffect>
                                    <p:anim calcmode="lin" valueType="num">
                                      <p:cBhvr>
                                        <p:cTn id="53" dur="1000" fill="hold"/>
                                        <p:tgtEl>
                                          <p:spTgt spid="98"/>
                                        </p:tgtEl>
                                        <p:attrNameLst>
                                          <p:attrName>ppt_x</p:attrName>
                                        </p:attrNameLst>
                                      </p:cBhvr>
                                      <p:tavLst>
                                        <p:tav tm="0">
                                          <p:val>
                                            <p:strVal val="#ppt_x"/>
                                          </p:val>
                                        </p:tav>
                                        <p:tav tm="100000">
                                          <p:val>
                                            <p:strVal val="#ppt_x"/>
                                          </p:val>
                                        </p:tav>
                                      </p:tavLst>
                                    </p:anim>
                                    <p:anim calcmode="lin" valueType="num">
                                      <p:cBhvr>
                                        <p:cTn id="54" dur="1000" fill="hold"/>
                                        <p:tgtEl>
                                          <p:spTgt spid="9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99"/>
                                        </p:tgtEl>
                                        <p:attrNameLst>
                                          <p:attrName>style.visibility</p:attrName>
                                        </p:attrNameLst>
                                      </p:cBhvr>
                                      <p:to>
                                        <p:strVal val="visible"/>
                                      </p:to>
                                    </p:set>
                                    <p:animEffect transition="in" filter="fade">
                                      <p:cBhvr>
                                        <p:cTn id="57" dur="1000"/>
                                        <p:tgtEl>
                                          <p:spTgt spid="99"/>
                                        </p:tgtEl>
                                      </p:cBhvr>
                                    </p:animEffect>
                                    <p:anim calcmode="lin" valueType="num">
                                      <p:cBhvr>
                                        <p:cTn id="58" dur="1000" fill="hold"/>
                                        <p:tgtEl>
                                          <p:spTgt spid="99"/>
                                        </p:tgtEl>
                                        <p:attrNameLst>
                                          <p:attrName>ppt_x</p:attrName>
                                        </p:attrNameLst>
                                      </p:cBhvr>
                                      <p:tavLst>
                                        <p:tav tm="0">
                                          <p:val>
                                            <p:strVal val="#ppt_x"/>
                                          </p:val>
                                        </p:tav>
                                        <p:tav tm="100000">
                                          <p:val>
                                            <p:strVal val="#ppt_x"/>
                                          </p:val>
                                        </p:tav>
                                      </p:tavLst>
                                    </p:anim>
                                    <p:anim calcmode="lin" valueType="num">
                                      <p:cBhvr>
                                        <p:cTn id="59" dur="1000" fill="hold"/>
                                        <p:tgtEl>
                                          <p:spTgt spid="9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0"/>
                                        </p:tgtEl>
                                        <p:attrNameLst>
                                          <p:attrName>style.visibility</p:attrName>
                                        </p:attrNameLst>
                                      </p:cBhvr>
                                      <p:to>
                                        <p:strVal val="visible"/>
                                      </p:to>
                                    </p:set>
                                    <p:animEffect transition="in" filter="fade">
                                      <p:cBhvr>
                                        <p:cTn id="62" dur="1000"/>
                                        <p:tgtEl>
                                          <p:spTgt spid="100"/>
                                        </p:tgtEl>
                                      </p:cBhvr>
                                    </p:animEffect>
                                    <p:anim calcmode="lin" valueType="num">
                                      <p:cBhvr>
                                        <p:cTn id="63" dur="1000" fill="hold"/>
                                        <p:tgtEl>
                                          <p:spTgt spid="100"/>
                                        </p:tgtEl>
                                        <p:attrNameLst>
                                          <p:attrName>ppt_x</p:attrName>
                                        </p:attrNameLst>
                                      </p:cBhvr>
                                      <p:tavLst>
                                        <p:tav tm="0">
                                          <p:val>
                                            <p:strVal val="#ppt_x"/>
                                          </p:val>
                                        </p:tav>
                                        <p:tav tm="100000">
                                          <p:val>
                                            <p:strVal val="#ppt_x"/>
                                          </p:val>
                                        </p:tav>
                                      </p:tavLst>
                                    </p:anim>
                                    <p:anim calcmode="lin" valueType="num">
                                      <p:cBhvr>
                                        <p:cTn id="64"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1000"/>
                                        <p:tgtEl>
                                          <p:spTgt spid="72"/>
                                        </p:tgtEl>
                                      </p:cBhvr>
                                    </p:animEffect>
                                    <p:anim calcmode="lin" valueType="num">
                                      <p:cBhvr>
                                        <p:cTn id="70" dur="1000" fill="hold"/>
                                        <p:tgtEl>
                                          <p:spTgt spid="72"/>
                                        </p:tgtEl>
                                        <p:attrNameLst>
                                          <p:attrName>ppt_x</p:attrName>
                                        </p:attrNameLst>
                                      </p:cBhvr>
                                      <p:tavLst>
                                        <p:tav tm="0">
                                          <p:val>
                                            <p:strVal val="#ppt_x"/>
                                          </p:val>
                                        </p:tav>
                                        <p:tav tm="100000">
                                          <p:val>
                                            <p:strVal val="#ppt_x"/>
                                          </p:val>
                                        </p:tav>
                                      </p:tavLst>
                                    </p:anim>
                                    <p:anim calcmode="lin" valueType="num">
                                      <p:cBhvr>
                                        <p:cTn id="71" dur="1000" fill="hold"/>
                                        <p:tgtEl>
                                          <p:spTgt spid="72"/>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1000"/>
                                        <p:tgtEl>
                                          <p:spTgt spid="21"/>
                                        </p:tgtEl>
                                      </p:cBhvr>
                                    </p:animEffect>
                                    <p:anim calcmode="lin" valueType="num">
                                      <p:cBhvr>
                                        <p:cTn id="75" dur="1000" fill="hold"/>
                                        <p:tgtEl>
                                          <p:spTgt spid="21"/>
                                        </p:tgtEl>
                                        <p:attrNameLst>
                                          <p:attrName>ppt_x</p:attrName>
                                        </p:attrNameLst>
                                      </p:cBhvr>
                                      <p:tavLst>
                                        <p:tav tm="0">
                                          <p:val>
                                            <p:strVal val="#ppt_x"/>
                                          </p:val>
                                        </p:tav>
                                        <p:tav tm="100000">
                                          <p:val>
                                            <p:strVal val="#ppt_x"/>
                                          </p:val>
                                        </p:tav>
                                      </p:tavLst>
                                    </p:anim>
                                    <p:anim calcmode="lin" valueType="num">
                                      <p:cBhvr>
                                        <p:cTn id="7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17" grpId="0" animBg="1"/>
      <p:bldP spid="9" grpId="0"/>
      <p:bldP spid="86" grpId="0" animBg="1"/>
      <p:bldP spid="89" grpId="0" animBg="1"/>
      <p:bldP spid="92" grpId="0" animBg="1"/>
      <p:bldP spid="98" grpId="0"/>
      <p:bldP spid="99" grpId="0"/>
      <p:bldP spid="100"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ángulo 5"/>
          <p:cNvSpPr/>
          <p:nvPr/>
        </p:nvSpPr>
        <p:spPr>
          <a:xfrm>
            <a:off x="12072664" y="0"/>
            <a:ext cx="154328" cy="3376823"/>
          </a:xfrm>
          <a:prstGeom prst="rect">
            <a:avLst/>
          </a:prstGeom>
          <a:solidFill>
            <a:srgbClr val="00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12072664" y="3376859"/>
            <a:ext cx="154328" cy="3481177"/>
          </a:xfrm>
          <a:prstGeom prst="rect">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Заголовок 2"/>
          <p:cNvSpPr txBox="1">
            <a:spLocks/>
          </p:cNvSpPr>
          <p:nvPr/>
        </p:nvSpPr>
        <p:spPr>
          <a:xfrm>
            <a:off x="191344" y="-558954"/>
            <a:ext cx="9732733" cy="401016"/>
          </a:xfrm>
          <a:prstGeom prst="rect">
            <a:avLst/>
          </a:prstGeom>
        </p:spPr>
        <p:txBody>
          <a:bodyPr vert="horz" lIns="91440" tIns="45720" rIns="91440" bIns="45720" rtlCol="0" anchor="ctr">
            <a:noAutofit/>
          </a:bodyPr>
          <a:lstStyle>
            <a:lvl1pPr>
              <a:spcBef>
                <a:spcPct val="0"/>
              </a:spcBef>
              <a:buNone/>
              <a:defRPr sz="2400" b="1">
                <a:solidFill>
                  <a:srgbClr val="1D6BC6"/>
                </a:solidFill>
                <a:latin typeface="Arial" panose="020B0604020202020204" pitchFamily="34" charset="0"/>
                <a:ea typeface="Tahoma"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PE" sz="2000" b="1" i="0" u="none" strike="noStrike" kern="1200" cap="none" spc="0" normalizeH="0" baseline="0" noProof="0" dirty="0">
              <a:ln>
                <a:noFill/>
              </a:ln>
              <a:solidFill>
                <a:srgbClr val="0070C0"/>
              </a:solidFill>
              <a:effectLst/>
              <a:uLnTx/>
              <a:uFillTx/>
              <a:latin typeface="Calibri"/>
              <a:ea typeface="Tahoma" pitchFamily="34" charset="0"/>
              <a:cs typeface="Arial" panose="020B0604020202020204" pitchFamily="34" charset="0"/>
            </a:endParaRPr>
          </a:p>
        </p:txBody>
      </p:sp>
      <p:sp>
        <p:nvSpPr>
          <p:cNvPr id="22" name="Elipse 21"/>
          <p:cNvSpPr/>
          <p:nvPr/>
        </p:nvSpPr>
        <p:spPr>
          <a:xfrm>
            <a:off x="3410894" y="2089265"/>
            <a:ext cx="1604722" cy="325346"/>
          </a:xfrm>
          <a:prstGeom prst="ellipse">
            <a:avLst/>
          </a:prstGeom>
          <a:solidFill>
            <a:schemeClr val="accent5">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2020</a:t>
            </a:r>
          </a:p>
        </p:txBody>
      </p:sp>
      <p:sp>
        <p:nvSpPr>
          <p:cNvPr id="23" name="Rectángulo 22"/>
          <p:cNvSpPr/>
          <p:nvPr/>
        </p:nvSpPr>
        <p:spPr>
          <a:xfrm>
            <a:off x="4820191" y="842728"/>
            <a:ext cx="3598176" cy="670615"/>
          </a:xfrm>
          <a:prstGeom prst="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24" name="Conector recto de flecha 23"/>
          <p:cNvCxnSpPr>
            <a:stCxn id="23" idx="2"/>
            <a:endCxn id="22" idx="0"/>
          </p:cNvCxnSpPr>
          <p:nvPr/>
        </p:nvCxnSpPr>
        <p:spPr>
          <a:xfrm flipH="1">
            <a:off x="4213254" y="1513343"/>
            <a:ext cx="2406025" cy="575922"/>
          </a:xfrm>
          <a:prstGeom prst="straightConnector1">
            <a:avLst/>
          </a:prstGeom>
          <a:solidFill>
            <a:schemeClr val="accent6">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00" name="Elipse 99"/>
          <p:cNvSpPr/>
          <p:nvPr/>
        </p:nvSpPr>
        <p:spPr>
          <a:xfrm>
            <a:off x="8837765" y="2089265"/>
            <a:ext cx="1604722" cy="325346"/>
          </a:xfrm>
          <a:prstGeom prst="ellipse">
            <a:avLst/>
          </a:prstGeom>
          <a:solidFill>
            <a:schemeClr val="accent5">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2021</a:t>
            </a:r>
          </a:p>
        </p:txBody>
      </p:sp>
      <p:cxnSp>
        <p:nvCxnSpPr>
          <p:cNvPr id="104" name="Conector recto de flecha 103"/>
          <p:cNvCxnSpPr>
            <a:stCxn id="23" idx="2"/>
            <a:endCxn id="100" idx="0"/>
          </p:cNvCxnSpPr>
          <p:nvPr/>
        </p:nvCxnSpPr>
        <p:spPr>
          <a:xfrm>
            <a:off x="6619279" y="1513343"/>
            <a:ext cx="3020847" cy="575922"/>
          </a:xfrm>
          <a:prstGeom prst="straightConnector1">
            <a:avLst/>
          </a:prstGeom>
          <a:solidFill>
            <a:schemeClr val="accent6">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1" name="CuadroTexto 20"/>
          <p:cNvSpPr txBox="1"/>
          <p:nvPr/>
        </p:nvSpPr>
        <p:spPr>
          <a:xfrm>
            <a:off x="4852529" y="987806"/>
            <a:ext cx="3426759"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a:ea typeface="+mn-ea"/>
                <a:cs typeface="+mn-cs"/>
              </a:rPr>
              <a:t>VILLA PANAMERICANA </a:t>
            </a:r>
          </a:p>
        </p:txBody>
      </p:sp>
      <p:graphicFrame>
        <p:nvGraphicFramePr>
          <p:cNvPr id="117" name="Tabla 116"/>
          <p:cNvGraphicFramePr>
            <a:graphicFrameLocks noGrp="1"/>
          </p:cNvGraphicFramePr>
          <p:nvPr>
            <p:extLst>
              <p:ext uri="{D42A27DB-BD31-4B8C-83A1-F6EECF244321}">
                <p14:modId xmlns:p14="http://schemas.microsoft.com/office/powerpoint/2010/main" val="2197244953"/>
              </p:ext>
            </p:extLst>
          </p:nvPr>
        </p:nvGraphicFramePr>
        <p:xfrm>
          <a:off x="910092" y="2598568"/>
          <a:ext cx="5148900" cy="2666409"/>
        </p:xfrm>
        <a:graphic>
          <a:graphicData uri="http://schemas.openxmlformats.org/drawingml/2006/table">
            <a:tbl>
              <a:tblPr>
                <a:tableStyleId>{B301B821-A1FF-4177-AEE7-76D212191A09}</a:tableStyleId>
              </a:tblPr>
              <a:tblGrid>
                <a:gridCol w="830586">
                  <a:extLst>
                    <a:ext uri="{9D8B030D-6E8A-4147-A177-3AD203B41FA5}">
                      <a16:colId xmlns:a16="http://schemas.microsoft.com/office/drawing/2014/main" val="1691205379"/>
                    </a:ext>
                  </a:extLst>
                </a:gridCol>
                <a:gridCol w="920478">
                  <a:extLst>
                    <a:ext uri="{9D8B030D-6E8A-4147-A177-3AD203B41FA5}">
                      <a16:colId xmlns:a16="http://schemas.microsoft.com/office/drawing/2014/main" val="1393760043"/>
                    </a:ext>
                  </a:extLst>
                </a:gridCol>
                <a:gridCol w="1035535">
                  <a:extLst>
                    <a:ext uri="{9D8B030D-6E8A-4147-A177-3AD203B41FA5}">
                      <a16:colId xmlns:a16="http://schemas.microsoft.com/office/drawing/2014/main" val="2002375752"/>
                    </a:ext>
                  </a:extLst>
                </a:gridCol>
                <a:gridCol w="2362301">
                  <a:extLst>
                    <a:ext uri="{9D8B030D-6E8A-4147-A177-3AD203B41FA5}">
                      <a16:colId xmlns:a16="http://schemas.microsoft.com/office/drawing/2014/main" val="3319264425"/>
                    </a:ext>
                  </a:extLst>
                </a:gridCol>
              </a:tblGrid>
              <a:tr h="157035">
                <a:tc>
                  <a:txBody>
                    <a:bodyPr/>
                    <a:lstStyle/>
                    <a:p>
                      <a:pPr algn="ctr" fontAlgn="ctr"/>
                      <a:r>
                        <a:rPr lang="es-PE" sz="1100" u="none" strike="noStrike" dirty="0">
                          <a:effectLst/>
                        </a:rPr>
                        <a:t>FONDO</a:t>
                      </a:r>
                      <a:endParaRPr lang="es-PE" sz="1100" b="1"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dirty="0">
                          <a:effectLst/>
                        </a:rPr>
                        <a:t>Dispositivo</a:t>
                      </a:r>
                      <a:endParaRPr lang="es-PE" sz="1100" b="1"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dirty="0">
                          <a:effectLst/>
                        </a:rPr>
                        <a:t>Fecha</a:t>
                      </a:r>
                      <a:endParaRPr lang="es-PE" sz="1100" b="1"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a:effectLst/>
                        </a:rPr>
                        <a:t>Nombre</a:t>
                      </a:r>
                      <a:endParaRPr lang="es-PE" sz="1100" b="1" i="0" u="none" strike="noStrike">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1384031677"/>
                  </a:ext>
                </a:extLst>
              </a:tr>
              <a:tr h="373150">
                <a:tc>
                  <a:txBody>
                    <a:bodyPr/>
                    <a:lstStyle/>
                    <a:p>
                      <a:pPr algn="ctr" fontAlgn="ctr"/>
                      <a:r>
                        <a:rPr lang="es-PE" sz="1100" b="1" u="none" strike="noStrike" dirty="0">
                          <a:effectLst/>
                        </a:rPr>
                        <a:t>2518</a:t>
                      </a:r>
                      <a:endParaRPr lang="es-PE" sz="1100" b="1" i="0" u="none" strike="noStrike" dirty="0">
                        <a:solidFill>
                          <a:srgbClr val="000000"/>
                        </a:solidFill>
                        <a:effectLst/>
                        <a:latin typeface="Calibri" panose="020F0502020204030204" pitchFamily="34" charset="0"/>
                      </a:endParaRPr>
                    </a:p>
                  </a:txBody>
                  <a:tcPr marL="8540" marR="8540" marT="8540" marB="0" anchor="ctr">
                    <a:solidFill>
                      <a:schemeClr val="accent6">
                        <a:lumMod val="20000"/>
                        <a:lumOff val="80000"/>
                      </a:schemeClr>
                    </a:solidFill>
                  </a:tcPr>
                </a:tc>
                <a:tc>
                  <a:txBody>
                    <a:bodyPr/>
                    <a:lstStyle/>
                    <a:p>
                      <a:pPr algn="ctr" fontAlgn="ctr"/>
                      <a:r>
                        <a:rPr lang="es-PE" sz="1100" u="none" strike="noStrike" dirty="0">
                          <a:effectLst/>
                        </a:rPr>
                        <a:t>D.U. Nº 030-2020</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dirty="0">
                          <a:effectLst/>
                        </a:rPr>
                        <a:t>20/03/2020</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l" fontAlgn="ctr"/>
                      <a:r>
                        <a:rPr lang="es-PE" sz="1100" b="1" u="none" strike="noStrike" dirty="0">
                          <a:effectLst/>
                        </a:rPr>
                        <a:t>VILLA PANAMERICANA 1</a:t>
                      </a:r>
                    </a:p>
                    <a:p>
                      <a:pPr algn="l" fontAlgn="ctr"/>
                      <a:r>
                        <a:rPr lang="es-PE" sz="1100" b="1" u="none" strike="noStrike" dirty="0">
                          <a:effectLst/>
                        </a:rPr>
                        <a:t> (Torres 3 y 4)  </a:t>
                      </a:r>
                      <a:r>
                        <a:rPr lang="es-PE" sz="1100" u="none" strike="noStrike" dirty="0">
                          <a:effectLst/>
                        </a:rPr>
                        <a:t>(R.M. Nº 71-2020-TR  23.MAR.20)</a:t>
                      </a:r>
                      <a:endParaRPr lang="es-PE"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638566027"/>
                  </a:ext>
                </a:extLst>
              </a:tr>
              <a:tr h="444389">
                <a:tc>
                  <a:txBody>
                    <a:bodyPr/>
                    <a:lstStyle/>
                    <a:p>
                      <a:pPr algn="ctr" fontAlgn="ctr"/>
                      <a:r>
                        <a:rPr lang="es-PE" sz="1100" b="1" u="none" strike="noStrike" dirty="0">
                          <a:effectLst/>
                        </a:rPr>
                        <a:t>2519</a:t>
                      </a:r>
                      <a:endParaRPr lang="es-PE" sz="1100" b="1" i="0" u="none" strike="noStrike" dirty="0">
                        <a:solidFill>
                          <a:srgbClr val="000000"/>
                        </a:solidFill>
                        <a:effectLst/>
                        <a:latin typeface="Calibri" panose="020F0502020204030204" pitchFamily="34" charset="0"/>
                      </a:endParaRPr>
                    </a:p>
                  </a:txBody>
                  <a:tcPr marL="8540" marR="8540" marT="8540" marB="0" anchor="ctr">
                    <a:solidFill>
                      <a:schemeClr val="accent6">
                        <a:lumMod val="20000"/>
                        <a:lumOff val="80000"/>
                      </a:schemeClr>
                    </a:solidFill>
                  </a:tcPr>
                </a:tc>
                <a:tc>
                  <a:txBody>
                    <a:bodyPr/>
                    <a:lstStyle/>
                    <a:p>
                      <a:pPr algn="ctr" fontAlgn="ctr"/>
                      <a:r>
                        <a:rPr lang="es-PE" sz="1100" u="none" strike="noStrike" dirty="0">
                          <a:effectLst/>
                        </a:rPr>
                        <a:t>D.S. Nº 093-2020-EF</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dirty="0">
                          <a:effectLst/>
                        </a:rPr>
                        <a:t>25/04/2020</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l" fontAlgn="ctr"/>
                      <a:r>
                        <a:rPr lang="es-PE" sz="1100" b="1" u="none" strike="noStrike" kern="1200" dirty="0">
                          <a:solidFill>
                            <a:schemeClr val="dk1"/>
                          </a:solidFill>
                          <a:effectLst/>
                          <a:latin typeface="+mn-lt"/>
                          <a:ea typeface="+mn-ea"/>
                          <a:cs typeface="+mn-cs"/>
                        </a:rPr>
                        <a:t>VILLA PANAMERICANA 2 (Torres 1 y 2) (</a:t>
                      </a:r>
                      <a:r>
                        <a:rPr lang="es-PE" sz="1100" u="none" strike="noStrike" dirty="0">
                          <a:effectLst/>
                        </a:rPr>
                        <a:t>R.M. Nº 81-2020-TR  26.ABR.20)</a:t>
                      </a:r>
                      <a:endParaRPr lang="es-PE"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926667721"/>
                  </a:ext>
                </a:extLst>
              </a:tr>
              <a:tr h="497535">
                <a:tc>
                  <a:txBody>
                    <a:bodyPr/>
                    <a:lstStyle/>
                    <a:p>
                      <a:pPr algn="ctr" fontAlgn="ctr"/>
                      <a:r>
                        <a:rPr lang="es-PE" sz="1100" b="1" u="none" strike="noStrike" dirty="0">
                          <a:effectLst/>
                        </a:rPr>
                        <a:t>2520</a:t>
                      </a:r>
                      <a:endParaRPr lang="es-PE" sz="1100" b="1" i="0" u="none" strike="noStrike" dirty="0">
                        <a:solidFill>
                          <a:srgbClr val="000000"/>
                        </a:solidFill>
                        <a:effectLst/>
                        <a:latin typeface="Calibri" panose="020F0502020204030204" pitchFamily="34" charset="0"/>
                      </a:endParaRPr>
                    </a:p>
                  </a:txBody>
                  <a:tcPr marL="8540" marR="8540" marT="8540" marB="0" anchor="ctr">
                    <a:solidFill>
                      <a:schemeClr val="accent6">
                        <a:lumMod val="20000"/>
                        <a:lumOff val="80000"/>
                      </a:schemeClr>
                    </a:solidFill>
                  </a:tcPr>
                </a:tc>
                <a:tc>
                  <a:txBody>
                    <a:bodyPr/>
                    <a:lstStyle/>
                    <a:p>
                      <a:pPr algn="ctr" fontAlgn="ctr"/>
                      <a:r>
                        <a:rPr lang="es-PE" sz="1100" u="none" strike="noStrike" dirty="0">
                          <a:effectLst/>
                        </a:rPr>
                        <a:t>DU N° 055-2020</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dirty="0">
                          <a:effectLst/>
                        </a:rPr>
                        <a:t>13/05/2020</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l" fontAlgn="ctr"/>
                      <a:r>
                        <a:rPr lang="es-PE" sz="1100" b="1" u="none" strike="noStrike" kern="1200" dirty="0">
                          <a:solidFill>
                            <a:schemeClr val="dk1"/>
                          </a:solidFill>
                          <a:effectLst/>
                          <a:latin typeface="+mn-lt"/>
                          <a:ea typeface="+mn-ea"/>
                          <a:cs typeface="+mn-cs"/>
                        </a:rPr>
                        <a:t>VILLA PANAMERICANA (CAMAS DE OBSERVACIÓN </a:t>
                      </a:r>
                      <a:r>
                        <a:rPr lang="es-PE" sz="1100" u="none" strike="noStrike" dirty="0">
                          <a:effectLst/>
                        </a:rPr>
                        <a:t>hasta S/ 14 000 000) (R.M. 091-2020-TR  18.MAY.20)</a:t>
                      </a:r>
                      <a:endParaRPr lang="es-PE"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3016923079"/>
                  </a:ext>
                </a:extLst>
              </a:tr>
              <a:tr h="395556">
                <a:tc>
                  <a:txBody>
                    <a:bodyPr/>
                    <a:lstStyle/>
                    <a:p>
                      <a:pPr algn="ctr" fontAlgn="ctr"/>
                      <a:r>
                        <a:rPr lang="es-PE" sz="1100" b="1" u="none" strike="noStrike" dirty="0">
                          <a:effectLst/>
                        </a:rPr>
                        <a:t>2523</a:t>
                      </a:r>
                      <a:endParaRPr lang="es-PE" sz="1100" b="1" i="0" u="none" strike="noStrike" dirty="0">
                        <a:solidFill>
                          <a:srgbClr val="000000"/>
                        </a:solidFill>
                        <a:effectLst/>
                        <a:latin typeface="Calibri" panose="020F0502020204030204" pitchFamily="34" charset="0"/>
                      </a:endParaRPr>
                    </a:p>
                  </a:txBody>
                  <a:tcPr marL="8540" marR="8540" marT="8540" marB="0" anchor="ctr">
                    <a:solidFill>
                      <a:schemeClr val="accent6">
                        <a:lumMod val="20000"/>
                        <a:lumOff val="80000"/>
                      </a:schemeClr>
                    </a:solidFill>
                  </a:tcPr>
                </a:tc>
                <a:tc>
                  <a:txBody>
                    <a:bodyPr/>
                    <a:lstStyle/>
                    <a:p>
                      <a:pPr algn="ctr" fontAlgn="ctr"/>
                      <a:r>
                        <a:rPr lang="es-PE" sz="1100" u="none" strike="noStrike" dirty="0">
                          <a:effectLst/>
                        </a:rPr>
                        <a:t>D.S. Nº 202-2020-EF</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dirty="0">
                          <a:effectLst/>
                        </a:rPr>
                        <a:t>25/07/2020</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l" fontAlgn="ctr"/>
                      <a:r>
                        <a:rPr lang="es-PE" sz="1100" b="1" u="none" strike="noStrike" dirty="0">
                          <a:effectLst/>
                        </a:rPr>
                        <a:t>CONTINUIDAD VILLA PANAMERICANA 1  (Torres 3 y 4) </a:t>
                      </a:r>
                      <a:r>
                        <a:rPr lang="es-PE" sz="1100" u="none" strike="noStrike" dirty="0">
                          <a:effectLst/>
                        </a:rPr>
                        <a:t>(RM 146-2020-TR  28.JUL.20)</a:t>
                      </a:r>
                      <a:endParaRPr lang="es-PE"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3030464614"/>
                  </a:ext>
                </a:extLst>
              </a:tr>
              <a:tr h="497535">
                <a:tc>
                  <a:txBody>
                    <a:bodyPr/>
                    <a:lstStyle/>
                    <a:p>
                      <a:pPr algn="ctr" fontAlgn="ctr"/>
                      <a:r>
                        <a:rPr lang="es-PE" sz="1100" b="1" u="none" strike="noStrike" dirty="0">
                          <a:effectLst/>
                        </a:rPr>
                        <a:t>2527</a:t>
                      </a:r>
                      <a:endParaRPr lang="es-PE" sz="1100" b="1" i="0" u="none" strike="noStrike" dirty="0">
                        <a:solidFill>
                          <a:srgbClr val="000000"/>
                        </a:solidFill>
                        <a:effectLst/>
                        <a:latin typeface="Calibri" panose="020F0502020204030204" pitchFamily="34" charset="0"/>
                      </a:endParaRPr>
                    </a:p>
                  </a:txBody>
                  <a:tcPr marL="8540" marR="8540" marT="8540" marB="0" anchor="ctr">
                    <a:solidFill>
                      <a:schemeClr val="accent6">
                        <a:lumMod val="20000"/>
                        <a:lumOff val="80000"/>
                      </a:schemeClr>
                    </a:solidFill>
                  </a:tcPr>
                </a:tc>
                <a:tc>
                  <a:txBody>
                    <a:bodyPr/>
                    <a:lstStyle/>
                    <a:p>
                      <a:pPr algn="ctr" fontAlgn="ctr"/>
                      <a:r>
                        <a:rPr lang="es-PE" sz="1100" u="none" strike="noStrike" dirty="0">
                          <a:effectLst/>
                        </a:rPr>
                        <a:t>D.S. N°308-2020-EF</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ctr" fontAlgn="ctr"/>
                      <a:r>
                        <a:rPr lang="es-PE" sz="1100" u="none" strike="noStrike" dirty="0">
                          <a:effectLst/>
                        </a:rPr>
                        <a:t>11/10/2020</a:t>
                      </a:r>
                      <a:endParaRPr lang="es-PE" sz="1100" b="0" i="0" u="none" strike="noStrike" dirty="0">
                        <a:solidFill>
                          <a:srgbClr val="000000"/>
                        </a:solidFill>
                        <a:effectLst/>
                        <a:latin typeface="Calibri" panose="020F0502020204030204" pitchFamily="34" charset="0"/>
                      </a:endParaRPr>
                    </a:p>
                  </a:txBody>
                  <a:tcPr marL="8540" marR="8540" marT="8540" marB="0" anchor="ctr"/>
                </a:tc>
                <a:tc>
                  <a:txBody>
                    <a:bodyPr/>
                    <a:lstStyle/>
                    <a:p>
                      <a:pPr algn="l" fontAlgn="ctr"/>
                      <a:r>
                        <a:rPr lang="es-PE" sz="1100" b="1" u="none" strike="noStrike" dirty="0">
                          <a:effectLst/>
                        </a:rPr>
                        <a:t>CONTINUIDAD VILLA PANAMERICANA 2 (Torres 1 y 2) </a:t>
                      </a:r>
                      <a:r>
                        <a:rPr lang="es-PE" sz="1100" u="none" strike="noStrike" dirty="0">
                          <a:effectLst/>
                        </a:rPr>
                        <a:t>(RM 238-2020-TR   14.OCT.20)</a:t>
                      </a:r>
                      <a:endParaRPr lang="es-PE" sz="1100" b="0" i="0" u="none" strike="noStrike" dirty="0">
                        <a:solidFill>
                          <a:srgbClr val="000000"/>
                        </a:solidFill>
                        <a:effectLst/>
                        <a:latin typeface="Calibri" panose="020F0502020204030204" pitchFamily="34" charset="0"/>
                      </a:endParaRPr>
                    </a:p>
                  </a:txBody>
                  <a:tcPr marL="8540" marR="8540" marT="8540" marB="0" anchor="ctr"/>
                </a:tc>
                <a:extLst>
                  <a:ext uri="{0D108BD9-81ED-4DB2-BD59-A6C34878D82A}">
                    <a16:rowId xmlns:a16="http://schemas.microsoft.com/office/drawing/2014/main" val="336613693"/>
                  </a:ext>
                </a:extLst>
              </a:tr>
            </a:tbl>
          </a:graphicData>
        </a:graphic>
      </p:graphicFrame>
      <p:graphicFrame>
        <p:nvGraphicFramePr>
          <p:cNvPr id="123" name="Tabla 122"/>
          <p:cNvGraphicFramePr>
            <a:graphicFrameLocks noGrp="1"/>
          </p:cNvGraphicFramePr>
          <p:nvPr>
            <p:extLst>
              <p:ext uri="{D42A27DB-BD31-4B8C-83A1-F6EECF244321}">
                <p14:modId xmlns:p14="http://schemas.microsoft.com/office/powerpoint/2010/main" val="3362155588"/>
              </p:ext>
            </p:extLst>
          </p:nvPr>
        </p:nvGraphicFramePr>
        <p:xfrm>
          <a:off x="6959669" y="2569354"/>
          <a:ext cx="4781833" cy="2695623"/>
        </p:xfrm>
        <a:graphic>
          <a:graphicData uri="http://schemas.openxmlformats.org/drawingml/2006/table">
            <a:tbl>
              <a:tblPr>
                <a:tableStyleId>{B301B821-A1FF-4177-AEE7-76D212191A09}</a:tableStyleId>
              </a:tblPr>
              <a:tblGrid>
                <a:gridCol w="722728">
                  <a:extLst>
                    <a:ext uri="{9D8B030D-6E8A-4147-A177-3AD203B41FA5}">
                      <a16:colId xmlns:a16="http://schemas.microsoft.com/office/drawing/2014/main" val="2673852048"/>
                    </a:ext>
                  </a:extLst>
                </a:gridCol>
                <a:gridCol w="877645">
                  <a:extLst>
                    <a:ext uri="{9D8B030D-6E8A-4147-A177-3AD203B41FA5}">
                      <a16:colId xmlns:a16="http://schemas.microsoft.com/office/drawing/2014/main" val="2983916439"/>
                    </a:ext>
                  </a:extLst>
                </a:gridCol>
                <a:gridCol w="942988">
                  <a:extLst>
                    <a:ext uri="{9D8B030D-6E8A-4147-A177-3AD203B41FA5}">
                      <a16:colId xmlns:a16="http://schemas.microsoft.com/office/drawing/2014/main" val="4048245973"/>
                    </a:ext>
                  </a:extLst>
                </a:gridCol>
                <a:gridCol w="2238472">
                  <a:extLst>
                    <a:ext uri="{9D8B030D-6E8A-4147-A177-3AD203B41FA5}">
                      <a16:colId xmlns:a16="http://schemas.microsoft.com/office/drawing/2014/main" val="2488349776"/>
                    </a:ext>
                  </a:extLst>
                </a:gridCol>
              </a:tblGrid>
              <a:tr h="185578">
                <a:tc>
                  <a:txBody>
                    <a:bodyPr/>
                    <a:lstStyle/>
                    <a:p>
                      <a:pPr marL="0" algn="ctr" defTabSz="914400" rtl="0" eaLnBrk="1" fontAlgn="ctr" latinLnBrk="0" hangingPunct="1"/>
                      <a:r>
                        <a:rPr lang="es-PE" sz="1050" u="none" strike="noStrike" kern="1200" dirty="0">
                          <a:solidFill>
                            <a:schemeClr val="dk1"/>
                          </a:solidFill>
                          <a:effectLst/>
                          <a:latin typeface="+mn-lt"/>
                          <a:ea typeface="+mn-ea"/>
                          <a:cs typeface="+mn-cs"/>
                        </a:rPr>
                        <a:t>FONDO</a:t>
                      </a:r>
                    </a:p>
                  </a:txBody>
                  <a:tcPr marL="5108" marR="5108" marT="5108" marB="0" anchor="ctr"/>
                </a:tc>
                <a:tc>
                  <a:txBody>
                    <a:bodyPr/>
                    <a:lstStyle/>
                    <a:p>
                      <a:pPr marL="0" algn="ctr" defTabSz="914400" rtl="0" eaLnBrk="1" fontAlgn="ctr" latinLnBrk="0" hangingPunct="1"/>
                      <a:r>
                        <a:rPr lang="es-PE" sz="1050" u="none" strike="noStrike" kern="1200">
                          <a:solidFill>
                            <a:schemeClr val="dk1"/>
                          </a:solidFill>
                          <a:effectLst/>
                          <a:latin typeface="+mn-lt"/>
                          <a:ea typeface="+mn-ea"/>
                          <a:cs typeface="+mn-cs"/>
                        </a:rPr>
                        <a:t>Dispositivo</a:t>
                      </a:r>
                    </a:p>
                  </a:txBody>
                  <a:tcPr marL="5108" marR="5108" marT="5108" marB="0" anchor="ctr"/>
                </a:tc>
                <a:tc>
                  <a:txBody>
                    <a:bodyPr/>
                    <a:lstStyle/>
                    <a:p>
                      <a:pPr marL="0" algn="ctr" defTabSz="914400" rtl="0" eaLnBrk="1" fontAlgn="ctr" latinLnBrk="0" hangingPunct="1"/>
                      <a:r>
                        <a:rPr lang="es-PE" sz="1050" u="none" strike="noStrike" kern="1200">
                          <a:solidFill>
                            <a:schemeClr val="dk1"/>
                          </a:solidFill>
                          <a:effectLst/>
                          <a:latin typeface="+mn-lt"/>
                          <a:ea typeface="+mn-ea"/>
                          <a:cs typeface="+mn-cs"/>
                        </a:rPr>
                        <a:t>Fecha</a:t>
                      </a:r>
                    </a:p>
                  </a:txBody>
                  <a:tcPr marL="5108" marR="5108" marT="5108" marB="0" anchor="ctr"/>
                </a:tc>
                <a:tc>
                  <a:txBody>
                    <a:bodyPr/>
                    <a:lstStyle/>
                    <a:p>
                      <a:pPr marL="0" algn="ctr" defTabSz="914400" rtl="0" eaLnBrk="1" fontAlgn="ctr" latinLnBrk="0" hangingPunct="1"/>
                      <a:r>
                        <a:rPr lang="es-PE" sz="1050" u="none" strike="noStrike" kern="1200" dirty="0">
                          <a:solidFill>
                            <a:schemeClr val="dk1"/>
                          </a:solidFill>
                          <a:effectLst/>
                          <a:latin typeface="+mn-lt"/>
                          <a:ea typeface="+mn-ea"/>
                          <a:cs typeface="+mn-cs"/>
                        </a:rPr>
                        <a:t>Nombre</a:t>
                      </a:r>
                    </a:p>
                  </a:txBody>
                  <a:tcPr marL="5108" marR="5108" marT="5108" marB="0" anchor="ctr"/>
                </a:tc>
                <a:extLst>
                  <a:ext uri="{0D108BD9-81ED-4DB2-BD59-A6C34878D82A}">
                    <a16:rowId xmlns:a16="http://schemas.microsoft.com/office/drawing/2014/main" val="1085556738"/>
                  </a:ext>
                </a:extLst>
              </a:tr>
              <a:tr h="752029">
                <a:tc>
                  <a:txBody>
                    <a:bodyPr/>
                    <a:lstStyle/>
                    <a:p>
                      <a:pPr marL="0" algn="ctr" defTabSz="914400" rtl="0" eaLnBrk="1" fontAlgn="ctr" latinLnBrk="0" hangingPunct="1"/>
                      <a:r>
                        <a:rPr lang="es-PE" sz="1100" b="1" u="none" strike="noStrike" kern="1200" dirty="0">
                          <a:solidFill>
                            <a:schemeClr val="dk1"/>
                          </a:solidFill>
                          <a:effectLst/>
                          <a:latin typeface="+mn-lt"/>
                          <a:ea typeface="+mn-ea"/>
                          <a:cs typeface="+mn-cs"/>
                        </a:rPr>
                        <a:t>2529</a:t>
                      </a:r>
                    </a:p>
                  </a:txBody>
                  <a:tcPr marL="5108" marR="5108" marT="5108" marB="0" anchor="ctr">
                    <a:solidFill>
                      <a:schemeClr val="accent6">
                        <a:lumMod val="20000"/>
                        <a:lumOff val="80000"/>
                      </a:schemeClr>
                    </a:solidFill>
                  </a:tcPr>
                </a:tc>
                <a:tc>
                  <a:txBody>
                    <a:bodyPr/>
                    <a:lstStyle/>
                    <a:p>
                      <a:pPr marL="0" algn="ctr" defTabSz="914400" rtl="0" eaLnBrk="1" fontAlgn="ctr" latinLnBrk="0" hangingPunct="1"/>
                      <a:r>
                        <a:rPr lang="es-PE" sz="1050" u="none" strike="noStrike" kern="1200" dirty="0">
                          <a:solidFill>
                            <a:schemeClr val="dk1"/>
                          </a:solidFill>
                          <a:effectLst/>
                          <a:latin typeface="+mn-lt"/>
                          <a:ea typeface="+mn-ea"/>
                          <a:cs typeface="+mn-cs"/>
                        </a:rPr>
                        <a:t>D.U. Nº 138-2020</a:t>
                      </a:r>
                    </a:p>
                  </a:txBody>
                  <a:tcPr marL="5108" marR="5108" marT="5108" marB="0" anchor="ctr"/>
                </a:tc>
                <a:tc>
                  <a:txBody>
                    <a:bodyPr/>
                    <a:lstStyle/>
                    <a:p>
                      <a:pPr marL="0" algn="ctr" defTabSz="914400" rtl="0" eaLnBrk="1" fontAlgn="ctr" latinLnBrk="0" hangingPunct="1"/>
                      <a:r>
                        <a:rPr lang="es-PE" sz="1050" u="none" strike="noStrike" kern="1200" dirty="0">
                          <a:solidFill>
                            <a:schemeClr val="dk1"/>
                          </a:solidFill>
                          <a:effectLst/>
                          <a:latin typeface="+mn-lt"/>
                          <a:ea typeface="+mn-ea"/>
                          <a:cs typeface="+mn-cs"/>
                        </a:rPr>
                        <a:t>22/12/2020</a:t>
                      </a:r>
                    </a:p>
                  </a:txBody>
                  <a:tcPr marL="5108" marR="5108" marT="5108" marB="0" anchor="ctr"/>
                </a:tc>
                <a:tc>
                  <a:txBody>
                    <a:bodyPr/>
                    <a:lstStyle/>
                    <a:p>
                      <a:pPr marL="0" algn="l" defTabSz="914400" rtl="0" eaLnBrk="1" fontAlgn="ctr" latinLnBrk="0" hangingPunct="1"/>
                      <a:r>
                        <a:rPr lang="es-PE" sz="1000" b="1" u="none" strike="noStrike" kern="1200" dirty="0">
                          <a:solidFill>
                            <a:schemeClr val="dk1"/>
                          </a:solidFill>
                          <a:effectLst/>
                          <a:latin typeface="+mn-lt"/>
                          <a:ea typeface="+mn-ea"/>
                          <a:cs typeface="+mn-cs"/>
                        </a:rPr>
                        <a:t>CONTINUIDAD DE LA OPERACIÓN </a:t>
                      </a:r>
                      <a:r>
                        <a:rPr lang="es-PE" sz="1000" u="none" strike="noStrike" kern="1200" dirty="0">
                          <a:solidFill>
                            <a:schemeClr val="dk1"/>
                          </a:solidFill>
                          <a:effectLst/>
                          <a:latin typeface="+mn-lt"/>
                          <a:ea typeface="+mn-ea"/>
                          <a:cs typeface="+mn-cs"/>
                        </a:rPr>
                        <a:t>DEL CENTRO DE ATENCIÓN Y AISLAMIENTO </a:t>
                      </a:r>
                      <a:r>
                        <a:rPr lang="es-PE" sz="1000" b="1" u="none" strike="noStrike" kern="1200" dirty="0">
                          <a:solidFill>
                            <a:schemeClr val="dk1"/>
                          </a:solidFill>
                          <a:effectLst/>
                          <a:latin typeface="+mn-lt"/>
                          <a:ea typeface="+mn-ea"/>
                          <a:cs typeface="+mn-cs"/>
                        </a:rPr>
                        <a:t>TEMPORAL VILLA PANAMERICANA </a:t>
                      </a:r>
                      <a:r>
                        <a:rPr lang="es-PE" sz="1000" u="none" strike="noStrike" kern="1200" dirty="0">
                          <a:solidFill>
                            <a:schemeClr val="dk1"/>
                          </a:solidFill>
                          <a:effectLst/>
                          <a:latin typeface="+mn-lt"/>
                          <a:ea typeface="+mn-ea"/>
                          <a:cs typeface="+mn-cs"/>
                        </a:rPr>
                        <a:t>(R.M. Nº 310-2020-TR  29.DIC.2020)</a:t>
                      </a:r>
                    </a:p>
                  </a:txBody>
                  <a:tcPr marL="5108" marR="5108" marT="5108" marB="0" anchor="ctr"/>
                </a:tc>
                <a:extLst>
                  <a:ext uri="{0D108BD9-81ED-4DB2-BD59-A6C34878D82A}">
                    <a16:rowId xmlns:a16="http://schemas.microsoft.com/office/drawing/2014/main" val="4146298478"/>
                  </a:ext>
                </a:extLst>
              </a:tr>
              <a:tr h="740218">
                <a:tc>
                  <a:txBody>
                    <a:bodyPr/>
                    <a:lstStyle/>
                    <a:p>
                      <a:pPr marL="0" algn="ctr" defTabSz="914400" rtl="0" eaLnBrk="1" fontAlgn="ctr" latinLnBrk="0" hangingPunct="1"/>
                      <a:r>
                        <a:rPr lang="es-PE" sz="1100" b="1" u="none" strike="noStrike" kern="1200" dirty="0">
                          <a:solidFill>
                            <a:schemeClr val="dk1"/>
                          </a:solidFill>
                          <a:effectLst/>
                          <a:latin typeface="+mn-lt"/>
                          <a:ea typeface="+mn-ea"/>
                          <a:cs typeface="+mn-cs"/>
                        </a:rPr>
                        <a:t>2531</a:t>
                      </a:r>
                    </a:p>
                  </a:txBody>
                  <a:tcPr marL="5108" marR="5108" marT="5108" marB="0" anchor="ctr">
                    <a:solidFill>
                      <a:schemeClr val="accent6">
                        <a:lumMod val="20000"/>
                        <a:lumOff val="80000"/>
                      </a:schemeClr>
                    </a:solidFill>
                  </a:tcPr>
                </a:tc>
                <a:tc>
                  <a:txBody>
                    <a:bodyPr/>
                    <a:lstStyle/>
                    <a:p>
                      <a:pPr marL="0" algn="ctr" defTabSz="914400" rtl="0" eaLnBrk="1" fontAlgn="ctr" latinLnBrk="0" hangingPunct="1"/>
                      <a:r>
                        <a:rPr lang="es-PE" sz="1050" u="none" strike="noStrike" kern="1200" dirty="0">
                          <a:solidFill>
                            <a:schemeClr val="dk1"/>
                          </a:solidFill>
                          <a:effectLst/>
                          <a:latin typeface="+mn-lt"/>
                          <a:ea typeface="+mn-ea"/>
                          <a:cs typeface="+mn-cs"/>
                        </a:rPr>
                        <a:t>DS Nº 008-2021-EF</a:t>
                      </a:r>
                    </a:p>
                  </a:txBody>
                  <a:tcPr marL="5108" marR="5108" marT="5108" marB="0" anchor="ctr"/>
                </a:tc>
                <a:tc>
                  <a:txBody>
                    <a:bodyPr/>
                    <a:lstStyle/>
                    <a:p>
                      <a:pPr marL="0" algn="ctr" defTabSz="914400" rtl="0" eaLnBrk="1" fontAlgn="ctr" latinLnBrk="0" hangingPunct="1"/>
                      <a:r>
                        <a:rPr lang="es-PE" sz="1050" u="none" strike="noStrike" kern="1200" dirty="0">
                          <a:solidFill>
                            <a:schemeClr val="dk1"/>
                          </a:solidFill>
                          <a:effectLst/>
                          <a:latin typeface="+mn-lt"/>
                          <a:ea typeface="+mn-ea"/>
                          <a:cs typeface="+mn-cs"/>
                        </a:rPr>
                        <a:t>23/01/2021</a:t>
                      </a:r>
                    </a:p>
                  </a:txBody>
                  <a:tcPr marL="5108" marR="5108" marT="5108" marB="0" anchor="ctr"/>
                </a:tc>
                <a:tc>
                  <a:txBody>
                    <a:bodyPr/>
                    <a:lstStyle/>
                    <a:p>
                      <a:pPr marL="0" algn="l" defTabSz="914400" rtl="0" eaLnBrk="1" fontAlgn="ctr" latinLnBrk="0" hangingPunct="1"/>
                      <a:r>
                        <a:rPr lang="es-PE" sz="1000" b="1" u="none" strike="noStrike" kern="1200" dirty="0">
                          <a:solidFill>
                            <a:schemeClr val="dk1"/>
                          </a:solidFill>
                          <a:effectLst/>
                          <a:latin typeface="+mn-lt"/>
                          <a:ea typeface="+mn-ea"/>
                          <a:cs typeface="+mn-cs"/>
                        </a:rPr>
                        <a:t>OPERATIVIDAD VILLA PANAMERICANA 1-</a:t>
                      </a:r>
                      <a:r>
                        <a:rPr lang="es-PE" sz="1000" u="none" strike="noStrike" kern="1200" dirty="0">
                          <a:solidFill>
                            <a:schemeClr val="dk1"/>
                          </a:solidFill>
                          <a:effectLst/>
                          <a:latin typeface="+mn-lt"/>
                          <a:ea typeface="+mn-ea"/>
                          <a:cs typeface="+mn-cs"/>
                        </a:rPr>
                        <a:t> 1112 CAMAS (TORRE 3 Y 4 INCLUYE SALA DE OBSERVACION) (R.M. Nº  027-2021-TR  30.ENE.21)</a:t>
                      </a:r>
                    </a:p>
                  </a:txBody>
                  <a:tcPr marL="5108" marR="5108" marT="5108" marB="0" anchor="ctr"/>
                </a:tc>
                <a:extLst>
                  <a:ext uri="{0D108BD9-81ED-4DB2-BD59-A6C34878D82A}">
                    <a16:rowId xmlns:a16="http://schemas.microsoft.com/office/drawing/2014/main" val="4288674822"/>
                  </a:ext>
                </a:extLst>
              </a:tr>
              <a:tr h="1017798">
                <a:tc>
                  <a:txBody>
                    <a:bodyPr/>
                    <a:lstStyle/>
                    <a:p>
                      <a:pPr marL="0" algn="ctr" defTabSz="914400" rtl="0" eaLnBrk="1" fontAlgn="ctr" latinLnBrk="0" hangingPunct="1"/>
                      <a:r>
                        <a:rPr lang="es-PE" sz="1100" b="1" u="none" strike="noStrike" kern="1200" dirty="0">
                          <a:solidFill>
                            <a:schemeClr val="dk1"/>
                          </a:solidFill>
                          <a:effectLst/>
                          <a:latin typeface="+mn-lt"/>
                          <a:ea typeface="+mn-ea"/>
                          <a:cs typeface="+mn-cs"/>
                        </a:rPr>
                        <a:t>2535</a:t>
                      </a:r>
                    </a:p>
                  </a:txBody>
                  <a:tcPr marL="5108" marR="5108" marT="5108" marB="0" anchor="ctr">
                    <a:solidFill>
                      <a:schemeClr val="accent6">
                        <a:lumMod val="20000"/>
                        <a:lumOff val="80000"/>
                      </a:schemeClr>
                    </a:solidFill>
                  </a:tcPr>
                </a:tc>
                <a:tc>
                  <a:txBody>
                    <a:bodyPr/>
                    <a:lstStyle/>
                    <a:p>
                      <a:pPr marL="0" algn="ctr" defTabSz="914400" rtl="0" eaLnBrk="1" fontAlgn="ctr" latinLnBrk="0" hangingPunct="1"/>
                      <a:r>
                        <a:rPr lang="es-PE" sz="1050" u="none" strike="noStrike" kern="1200">
                          <a:solidFill>
                            <a:schemeClr val="dk1"/>
                          </a:solidFill>
                          <a:effectLst/>
                          <a:latin typeface="+mn-lt"/>
                          <a:ea typeface="+mn-ea"/>
                          <a:cs typeface="+mn-cs"/>
                        </a:rPr>
                        <a:t>DS Nº 110-2021-EF</a:t>
                      </a:r>
                    </a:p>
                  </a:txBody>
                  <a:tcPr marL="5108" marR="5108" marT="5108" marB="0" anchor="ctr"/>
                </a:tc>
                <a:tc>
                  <a:txBody>
                    <a:bodyPr/>
                    <a:lstStyle/>
                    <a:p>
                      <a:pPr marL="0" algn="ctr" defTabSz="914400" rtl="0" eaLnBrk="1" fontAlgn="ctr" latinLnBrk="0" hangingPunct="1"/>
                      <a:r>
                        <a:rPr lang="es-PE" sz="1050" u="none" strike="noStrike" kern="1200" dirty="0">
                          <a:solidFill>
                            <a:schemeClr val="dk1"/>
                          </a:solidFill>
                          <a:effectLst/>
                          <a:latin typeface="+mn-lt"/>
                          <a:ea typeface="+mn-ea"/>
                          <a:cs typeface="+mn-cs"/>
                        </a:rPr>
                        <a:t>19/05/2021</a:t>
                      </a:r>
                    </a:p>
                  </a:txBody>
                  <a:tcPr marL="5108" marR="5108" marT="5108" marB="0" anchor="ctr"/>
                </a:tc>
                <a:tc>
                  <a:txBody>
                    <a:bodyPr/>
                    <a:lstStyle/>
                    <a:p>
                      <a:pPr marL="0" algn="l" defTabSz="914400" rtl="0" eaLnBrk="1" fontAlgn="ctr" latinLnBrk="0" hangingPunct="1"/>
                      <a:r>
                        <a:rPr lang="es-PE" sz="1000" b="1" u="none" strike="noStrike" kern="1200" dirty="0">
                          <a:solidFill>
                            <a:schemeClr val="dk1"/>
                          </a:solidFill>
                          <a:effectLst/>
                          <a:latin typeface="+mn-lt"/>
                          <a:ea typeface="+mn-ea"/>
                          <a:cs typeface="+mn-cs"/>
                        </a:rPr>
                        <a:t>CONTINUIDAD OPERATIVA </a:t>
                      </a:r>
                      <a:r>
                        <a:rPr lang="es-PE" sz="1000" u="none" strike="noStrike" kern="1200" dirty="0">
                          <a:solidFill>
                            <a:schemeClr val="dk1"/>
                          </a:solidFill>
                          <a:effectLst/>
                          <a:latin typeface="+mn-lt"/>
                          <a:ea typeface="+mn-ea"/>
                          <a:cs typeface="+mn-cs"/>
                        </a:rPr>
                        <a:t>DEL CENTRO DE ATENCIÓN Y AISLAMIENTO TEMPORAL DE LA </a:t>
                      </a:r>
                      <a:r>
                        <a:rPr lang="es-PE" sz="1000" b="1" u="none" strike="noStrike" kern="1200" dirty="0">
                          <a:solidFill>
                            <a:schemeClr val="dk1"/>
                          </a:solidFill>
                          <a:effectLst/>
                          <a:latin typeface="+mn-lt"/>
                          <a:ea typeface="+mn-ea"/>
                          <a:cs typeface="+mn-cs"/>
                        </a:rPr>
                        <a:t>VILLA PANAMERICANA (TORRE 1,2,3 Y 4) </a:t>
                      </a:r>
                      <a:r>
                        <a:rPr lang="es-PE" sz="1000" u="none" strike="noStrike" kern="1200" dirty="0">
                          <a:solidFill>
                            <a:schemeClr val="dk1"/>
                          </a:solidFill>
                          <a:effectLst/>
                          <a:latin typeface="+mn-lt"/>
                          <a:ea typeface="+mn-ea"/>
                          <a:cs typeface="+mn-cs"/>
                        </a:rPr>
                        <a:t>(R.M. Nº  096-2021-TR  31.MAY.21)</a:t>
                      </a:r>
                    </a:p>
                  </a:txBody>
                  <a:tcPr marL="5108" marR="5108" marT="5108" marB="0" anchor="ctr"/>
                </a:tc>
                <a:extLst>
                  <a:ext uri="{0D108BD9-81ED-4DB2-BD59-A6C34878D82A}">
                    <a16:rowId xmlns:a16="http://schemas.microsoft.com/office/drawing/2014/main" val="1071865635"/>
                  </a:ext>
                </a:extLst>
              </a:tr>
            </a:tbl>
          </a:graphicData>
        </a:graphic>
      </p:graphicFrame>
      <p:sp>
        <p:nvSpPr>
          <p:cNvPr id="129" name="CuadroTexto 128"/>
          <p:cNvSpPr txBox="1"/>
          <p:nvPr/>
        </p:nvSpPr>
        <p:spPr>
          <a:xfrm>
            <a:off x="1449247" y="5370868"/>
            <a:ext cx="3450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70C0"/>
                </a:solidFill>
                <a:effectLst/>
                <a:uLnTx/>
                <a:uFillTx/>
                <a:latin typeface="Calibri"/>
                <a:ea typeface="+mn-ea"/>
                <a:cs typeface="+mn-cs"/>
              </a:rPr>
              <a:t>TOTAL 2020:    </a:t>
            </a:r>
            <a:r>
              <a:rPr kumimoji="0" lang="es-PE" sz="1600" b="1" i="0" u="none" strike="noStrike" kern="1200" cap="none" spc="0" normalizeH="0" baseline="0" noProof="0" dirty="0">
                <a:ln>
                  <a:noFill/>
                </a:ln>
                <a:solidFill>
                  <a:prstClr val="black"/>
                </a:solidFill>
                <a:effectLst/>
                <a:uLnTx/>
                <a:uFillTx/>
                <a:latin typeface="Calibri"/>
                <a:ea typeface="+mn-ea"/>
                <a:cs typeface="+mn-cs"/>
              </a:rPr>
              <a:t>s/ 112,297,604</a:t>
            </a:r>
          </a:p>
        </p:txBody>
      </p:sp>
      <p:sp>
        <p:nvSpPr>
          <p:cNvPr id="141" name="CuadroTexto 140"/>
          <p:cNvSpPr txBox="1"/>
          <p:nvPr/>
        </p:nvSpPr>
        <p:spPr>
          <a:xfrm>
            <a:off x="7853016" y="5370868"/>
            <a:ext cx="2858156" cy="338554"/>
          </a:xfrm>
          <a:prstGeom prst="rect">
            <a:avLst/>
          </a:prstGeom>
          <a:noFill/>
        </p:spPr>
        <p:txBody>
          <a:bodyPr wrap="square" rtlCol="0">
            <a:spAutoFit/>
          </a:bodyPr>
          <a:lstStyle>
            <a:defPPr>
              <a:defRPr lang="es-ES"/>
            </a:defPPr>
            <a:lvl1pPr>
              <a:defRPr sz="1400" b="1">
                <a:solidFill>
                  <a:srgbClr val="0070C0"/>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70C0"/>
                </a:solidFill>
                <a:effectLst/>
                <a:uLnTx/>
                <a:uFillTx/>
                <a:latin typeface="Calibri"/>
                <a:ea typeface="+mn-ea"/>
                <a:cs typeface="+mn-cs"/>
              </a:rPr>
              <a:t>TOTAL 2021:     </a:t>
            </a:r>
            <a:r>
              <a:rPr kumimoji="0" lang="es-PE" sz="1600" b="1" i="0" u="none" strike="noStrike" kern="1200" cap="none" spc="0" normalizeH="0" baseline="0" noProof="0" dirty="0">
                <a:ln>
                  <a:noFill/>
                </a:ln>
                <a:solidFill>
                  <a:prstClr val="black"/>
                </a:solidFill>
                <a:effectLst/>
                <a:uLnTx/>
                <a:uFillTx/>
                <a:latin typeface="Calibri"/>
                <a:ea typeface="+mn-ea"/>
                <a:cs typeface="+mn-cs"/>
              </a:rPr>
              <a:t>s/ 119,227,989</a:t>
            </a:r>
          </a:p>
        </p:txBody>
      </p:sp>
      <p:sp>
        <p:nvSpPr>
          <p:cNvPr id="142" name="CuadroTexto 141"/>
          <p:cNvSpPr txBox="1"/>
          <p:nvPr/>
        </p:nvSpPr>
        <p:spPr>
          <a:xfrm>
            <a:off x="5799997" y="1585339"/>
            <a:ext cx="16001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0070C0"/>
                </a:solidFill>
                <a:effectLst/>
                <a:uLnTx/>
                <a:uFillTx/>
                <a:latin typeface="Calibri"/>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a:ea typeface="+mn-ea"/>
                <a:cs typeface="+mn-cs"/>
              </a:rPr>
              <a:t>s/ 231,525,593</a:t>
            </a:r>
          </a:p>
        </p:txBody>
      </p:sp>
      <p:pic>
        <p:nvPicPr>
          <p:cNvPr id="147" name="Imagen 146"/>
          <p:cNvPicPr>
            <a:picLocks noChangeAspect="1"/>
          </p:cNvPicPr>
          <p:nvPr/>
        </p:nvPicPr>
        <p:blipFill>
          <a:blip r:embed="rId3"/>
          <a:stretch>
            <a:fillRect/>
          </a:stretch>
        </p:blipFill>
        <p:spPr>
          <a:xfrm>
            <a:off x="1502543" y="953750"/>
            <a:ext cx="1522181" cy="1263178"/>
          </a:xfrm>
          <a:prstGeom prst="rect">
            <a:avLst/>
          </a:prstGeom>
          <a:ln>
            <a:noFill/>
          </a:ln>
          <a:effectLst>
            <a:softEdge rad="112500"/>
          </a:effectLst>
        </p:spPr>
      </p:pic>
      <p:sp>
        <p:nvSpPr>
          <p:cNvPr id="168" name="Operación manual 167"/>
          <p:cNvSpPr/>
          <p:nvPr/>
        </p:nvSpPr>
        <p:spPr>
          <a:xfrm rot="16200000">
            <a:off x="-2717745" y="3524749"/>
            <a:ext cx="6007253" cy="586096"/>
          </a:xfrm>
          <a:prstGeom prst="flowChartManualOperation">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prstClr val="white"/>
                </a:solidFill>
                <a:effectLst/>
                <a:uLnTx/>
                <a:uFillTx/>
                <a:latin typeface="Calibri"/>
                <a:ea typeface="+mn-ea"/>
                <a:cs typeface="+mn-cs"/>
              </a:rPr>
              <a:t>PRESTACIONES DE SALUD</a:t>
            </a:r>
          </a:p>
        </p:txBody>
      </p:sp>
      <p:sp>
        <p:nvSpPr>
          <p:cNvPr id="44" name="CuadroTexto 43"/>
          <p:cNvSpPr txBox="1"/>
          <p:nvPr/>
        </p:nvSpPr>
        <p:spPr>
          <a:xfrm>
            <a:off x="1171323" y="5700215"/>
            <a:ext cx="3547287"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1F497D"/>
                </a:solidFill>
                <a:effectLst/>
                <a:uLnTx/>
                <a:uFillTx/>
                <a:latin typeface="Calibri"/>
                <a:ea typeface="+mn-ea"/>
                <a:cs typeface="+mn-cs"/>
              </a:rPr>
              <a:t>Presupuesto Ejecutado 98.6%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ea typeface="+mn-ea"/>
                <a:cs typeface="+mn-cs"/>
              </a:rPr>
              <a:t>Presupuesto Comprometido 1.4%</a:t>
            </a:r>
          </a:p>
        </p:txBody>
      </p:sp>
      <p:sp>
        <p:nvSpPr>
          <p:cNvPr id="45" name="CuadroTexto 44"/>
          <p:cNvSpPr txBox="1"/>
          <p:nvPr/>
        </p:nvSpPr>
        <p:spPr>
          <a:xfrm>
            <a:off x="7147401" y="5709422"/>
            <a:ext cx="3592429"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1F497D"/>
                </a:solidFill>
                <a:effectLst/>
                <a:uLnTx/>
                <a:uFillTx/>
                <a:latin typeface="Calibri"/>
                <a:ea typeface="+mn-ea"/>
                <a:cs typeface="+mn-cs"/>
              </a:rPr>
              <a:t>Presupuesto Ejecutado 72.8%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ea typeface="+mn-ea"/>
                <a:cs typeface="+mn-cs"/>
              </a:rPr>
              <a:t>Presupuesto Comprometido 25.6%</a:t>
            </a:r>
          </a:p>
        </p:txBody>
      </p:sp>
      <p:sp>
        <p:nvSpPr>
          <p:cNvPr id="50" name="CuadroTexto 49"/>
          <p:cNvSpPr txBox="1"/>
          <p:nvPr/>
        </p:nvSpPr>
        <p:spPr>
          <a:xfrm>
            <a:off x="3988622" y="2161260"/>
            <a:ext cx="3865466"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ea typeface="+mn-ea"/>
                <a:cs typeface="+mn-cs"/>
              </a:rPr>
              <a:t>Presupuesto Ejecutado 85.3%</a:t>
            </a:r>
            <a:endParaRPr kumimoji="0" lang="es-PE" sz="12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7" name="CuadroTexto 26"/>
          <p:cNvSpPr txBox="1"/>
          <p:nvPr/>
        </p:nvSpPr>
        <p:spPr>
          <a:xfrm>
            <a:off x="73501" y="6605933"/>
            <a:ext cx="18669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Calibri"/>
                <a:ea typeface="+mn-ea"/>
                <a:cs typeface="+mn-cs"/>
              </a:rPr>
              <a:t>Información al 31/08/2021</a:t>
            </a:r>
          </a:p>
        </p:txBody>
      </p:sp>
      <p:sp>
        <p:nvSpPr>
          <p:cNvPr id="54" name="Rectangle 7">
            <a:extLst>
              <a:ext uri="{FF2B5EF4-FFF2-40B4-BE49-F238E27FC236}">
                <a16:creationId xmlns:a16="http://schemas.microsoft.com/office/drawing/2014/main" id="{FCEB68DC-FB8F-4125-ADEF-BC79A0A4CF4D}"/>
              </a:ext>
            </a:extLst>
          </p:cNvPr>
          <p:cNvSpPr/>
          <p:nvPr/>
        </p:nvSpPr>
        <p:spPr>
          <a:xfrm>
            <a:off x="-7167" y="-12860"/>
            <a:ext cx="12202312" cy="641264"/>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MX" b="1" dirty="0">
                <a:solidFill>
                  <a:prstClr val="white"/>
                </a:solidFill>
                <a:ea typeface="Tahoma" pitchFamily="34" charset="0"/>
                <a:cs typeface="Arial" panose="020B0604020202020204" pitchFamily="34" charset="0"/>
              </a:rPr>
              <a:t>EJECUCIÓN DE TRANSFERENCIAS VINCULADAS A LA VILLA PANAMERICANA</a:t>
            </a:r>
          </a:p>
        </p:txBody>
      </p:sp>
      <p:pic>
        <p:nvPicPr>
          <p:cNvPr id="55" name="Google Shape;168;p25">
            <a:extLst>
              <a:ext uri="{FF2B5EF4-FFF2-40B4-BE49-F238E27FC236}">
                <a16:creationId xmlns:a16="http://schemas.microsoft.com/office/drawing/2014/main" id="{E063D640-196E-4E06-99CC-EFE9EC30DEEB}"/>
              </a:ext>
            </a:extLst>
          </p:cNvPr>
          <p:cNvPicPr preferRelativeResize="0"/>
          <p:nvPr/>
        </p:nvPicPr>
        <p:blipFill rotWithShape="1">
          <a:blip r:embed="rId4">
            <a:alphaModFix/>
          </a:blip>
          <a:srcRect/>
          <a:stretch/>
        </p:blipFill>
        <p:spPr>
          <a:xfrm>
            <a:off x="216024" y="77121"/>
            <a:ext cx="1559496" cy="435557"/>
          </a:xfrm>
          <a:prstGeom prst="rect">
            <a:avLst/>
          </a:prstGeom>
          <a:noFill/>
          <a:ln>
            <a:noFill/>
          </a:ln>
        </p:spPr>
      </p:pic>
    </p:spTree>
    <p:extLst>
      <p:ext uri="{BB962C8B-B14F-4D97-AF65-F5344CB8AC3E}">
        <p14:creationId xmlns:p14="http://schemas.microsoft.com/office/powerpoint/2010/main" val="317330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up)">
                                      <p:cBhvr>
                                        <p:cTn id="15" dur="500"/>
                                        <p:tgtEl>
                                          <p:spTgt spid="11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1000"/>
                                        <p:tgtEl>
                                          <p:spTgt spid="129"/>
                                        </p:tgtEl>
                                      </p:cBhvr>
                                    </p:animEffect>
                                    <p:anim calcmode="lin" valueType="num">
                                      <p:cBhvr>
                                        <p:cTn id="26" dur="1000" fill="hold"/>
                                        <p:tgtEl>
                                          <p:spTgt spid="129"/>
                                        </p:tgtEl>
                                        <p:attrNameLst>
                                          <p:attrName>ppt_x</p:attrName>
                                        </p:attrNameLst>
                                      </p:cBhvr>
                                      <p:tavLst>
                                        <p:tav tm="0">
                                          <p:val>
                                            <p:strVal val="#ppt_x"/>
                                          </p:val>
                                        </p:tav>
                                        <p:tav tm="100000">
                                          <p:val>
                                            <p:strVal val="#ppt_x"/>
                                          </p:val>
                                        </p:tav>
                                      </p:tavLst>
                                    </p:anim>
                                    <p:anim calcmode="lin" valueType="num">
                                      <p:cBhvr>
                                        <p:cTn id="27"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wipe(left)">
                                      <p:cBhvr>
                                        <p:cTn id="32" dur="500"/>
                                        <p:tgtEl>
                                          <p:spTgt spid="10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up)">
                                      <p:cBhvr>
                                        <p:cTn id="35" dur="500"/>
                                        <p:tgtEl>
                                          <p:spTgt spid="10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wipe(up)">
                                      <p:cBhvr>
                                        <p:cTn id="40" dur="500"/>
                                        <p:tgtEl>
                                          <p:spTgt spid="123"/>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1000"/>
                                        <p:tgtEl>
                                          <p:spTgt spid="141"/>
                                        </p:tgtEl>
                                      </p:cBhvr>
                                    </p:animEffect>
                                    <p:anim calcmode="lin" valueType="num">
                                      <p:cBhvr>
                                        <p:cTn id="46" dur="1000" fill="hold"/>
                                        <p:tgtEl>
                                          <p:spTgt spid="141"/>
                                        </p:tgtEl>
                                        <p:attrNameLst>
                                          <p:attrName>ppt_x</p:attrName>
                                        </p:attrNameLst>
                                      </p:cBhvr>
                                      <p:tavLst>
                                        <p:tav tm="0">
                                          <p:val>
                                            <p:strVal val="#ppt_x"/>
                                          </p:val>
                                        </p:tav>
                                        <p:tav tm="100000">
                                          <p:val>
                                            <p:strVal val="#ppt_x"/>
                                          </p:val>
                                        </p:tav>
                                      </p:tavLst>
                                    </p:anim>
                                    <p:anim calcmode="lin" valueType="num">
                                      <p:cBhvr>
                                        <p:cTn id="47" dur="1000" fill="hold"/>
                                        <p:tgtEl>
                                          <p:spTgt spid="1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1000"/>
                                        <p:tgtEl>
                                          <p:spTgt spid="45"/>
                                        </p:tgtEl>
                                      </p:cBhvr>
                                    </p:animEffect>
                                    <p:anim calcmode="lin" valueType="num">
                                      <p:cBhvr>
                                        <p:cTn id="51" dur="1000" fill="hold"/>
                                        <p:tgtEl>
                                          <p:spTgt spid="45"/>
                                        </p:tgtEl>
                                        <p:attrNameLst>
                                          <p:attrName>ppt_x</p:attrName>
                                        </p:attrNameLst>
                                      </p:cBhvr>
                                      <p:tavLst>
                                        <p:tav tm="0">
                                          <p:val>
                                            <p:strVal val="#ppt_x"/>
                                          </p:val>
                                        </p:tav>
                                        <p:tav tm="100000">
                                          <p:val>
                                            <p:strVal val="#ppt_x"/>
                                          </p:val>
                                        </p:tav>
                                      </p:tavLst>
                                    </p:anim>
                                    <p:anim calcmode="lin" valueType="num">
                                      <p:cBhvr>
                                        <p:cTn id="5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2"/>
                                        </p:tgtEl>
                                        <p:attrNameLst>
                                          <p:attrName>style.visibility</p:attrName>
                                        </p:attrNameLst>
                                      </p:cBhvr>
                                      <p:to>
                                        <p:strVal val="visible"/>
                                      </p:to>
                                    </p:set>
                                    <p:anim calcmode="lin" valueType="num">
                                      <p:cBhvr>
                                        <p:cTn id="62" dur="500" fill="hold"/>
                                        <p:tgtEl>
                                          <p:spTgt spid="142"/>
                                        </p:tgtEl>
                                        <p:attrNameLst>
                                          <p:attrName>ppt_w</p:attrName>
                                        </p:attrNameLst>
                                      </p:cBhvr>
                                      <p:tavLst>
                                        <p:tav tm="0">
                                          <p:val>
                                            <p:fltVal val="0"/>
                                          </p:val>
                                        </p:tav>
                                        <p:tav tm="100000">
                                          <p:val>
                                            <p:strVal val="#ppt_w"/>
                                          </p:val>
                                        </p:tav>
                                      </p:tavLst>
                                    </p:anim>
                                    <p:anim calcmode="lin" valueType="num">
                                      <p:cBhvr>
                                        <p:cTn id="63" dur="500" fill="hold"/>
                                        <p:tgtEl>
                                          <p:spTgt spid="142"/>
                                        </p:tgtEl>
                                        <p:attrNameLst>
                                          <p:attrName>ppt_h</p:attrName>
                                        </p:attrNameLst>
                                      </p:cBhvr>
                                      <p:tavLst>
                                        <p:tav tm="0">
                                          <p:val>
                                            <p:fltVal val="0"/>
                                          </p:val>
                                        </p:tav>
                                        <p:tav tm="100000">
                                          <p:val>
                                            <p:strVal val="#ppt_h"/>
                                          </p:val>
                                        </p:tav>
                                      </p:tavLst>
                                    </p:anim>
                                    <p:animEffect transition="in" filter="fade">
                                      <p:cBhvr>
                                        <p:cTn id="64"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00" grpId="0" animBg="1"/>
      <p:bldP spid="129" grpId="0"/>
      <p:bldP spid="141" grpId="0"/>
      <p:bldP spid="142" grpId="0"/>
      <p:bldP spid="44" grpId="0"/>
      <p:bldP spid="45" grpId="0"/>
      <p:bldP spid="5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149" name="Tabla 148"/>
          <p:cNvGraphicFramePr>
            <a:graphicFrameLocks noGrp="1"/>
          </p:cNvGraphicFramePr>
          <p:nvPr>
            <p:extLst>
              <p:ext uri="{D42A27DB-BD31-4B8C-83A1-F6EECF244321}">
                <p14:modId xmlns:p14="http://schemas.microsoft.com/office/powerpoint/2010/main" val="91644254"/>
              </p:ext>
            </p:extLst>
          </p:nvPr>
        </p:nvGraphicFramePr>
        <p:xfrm>
          <a:off x="6471239" y="2513974"/>
          <a:ext cx="5158543" cy="2788157"/>
        </p:xfrm>
        <a:graphic>
          <a:graphicData uri="http://schemas.openxmlformats.org/drawingml/2006/table">
            <a:tbl>
              <a:tblPr>
                <a:tableStyleId>{BC89EF96-8CEA-46FF-86C4-4CE0E7609802}</a:tableStyleId>
              </a:tblPr>
              <a:tblGrid>
                <a:gridCol w="813030">
                  <a:extLst>
                    <a:ext uri="{9D8B030D-6E8A-4147-A177-3AD203B41FA5}">
                      <a16:colId xmlns:a16="http://schemas.microsoft.com/office/drawing/2014/main" val="3126218610"/>
                    </a:ext>
                  </a:extLst>
                </a:gridCol>
                <a:gridCol w="1007495">
                  <a:extLst>
                    <a:ext uri="{9D8B030D-6E8A-4147-A177-3AD203B41FA5}">
                      <a16:colId xmlns:a16="http://schemas.microsoft.com/office/drawing/2014/main" val="2539723424"/>
                    </a:ext>
                  </a:extLst>
                </a:gridCol>
                <a:gridCol w="1041565">
                  <a:extLst>
                    <a:ext uri="{9D8B030D-6E8A-4147-A177-3AD203B41FA5}">
                      <a16:colId xmlns:a16="http://schemas.microsoft.com/office/drawing/2014/main" val="1188328298"/>
                    </a:ext>
                  </a:extLst>
                </a:gridCol>
                <a:gridCol w="2296453">
                  <a:extLst>
                    <a:ext uri="{9D8B030D-6E8A-4147-A177-3AD203B41FA5}">
                      <a16:colId xmlns:a16="http://schemas.microsoft.com/office/drawing/2014/main" val="1661715397"/>
                    </a:ext>
                  </a:extLst>
                </a:gridCol>
              </a:tblGrid>
              <a:tr h="118524">
                <a:tc>
                  <a:txBody>
                    <a:bodyPr/>
                    <a:lstStyle/>
                    <a:p>
                      <a:pPr algn="ctr" fontAlgn="ctr"/>
                      <a:r>
                        <a:rPr lang="es-PE" sz="1000" u="none" strike="noStrike">
                          <a:effectLst/>
                          <a:latin typeface="+mn-lt"/>
                        </a:rPr>
                        <a:t>FONDO</a:t>
                      </a:r>
                      <a:endParaRPr lang="es-PE" sz="1000" b="1" i="0" u="none" strike="noStrike">
                        <a:solidFill>
                          <a:srgbClr val="000000"/>
                        </a:solidFill>
                        <a:effectLst/>
                        <a:latin typeface="+mn-lt"/>
                      </a:endParaRPr>
                    </a:p>
                  </a:txBody>
                  <a:tcPr marL="4325" marR="4325" marT="4325" marB="0" anchor="ctr"/>
                </a:tc>
                <a:tc>
                  <a:txBody>
                    <a:bodyPr/>
                    <a:lstStyle/>
                    <a:p>
                      <a:pPr algn="ctr" fontAlgn="ctr"/>
                      <a:r>
                        <a:rPr lang="es-PE" sz="1000" u="none" strike="noStrike">
                          <a:effectLst/>
                          <a:latin typeface="+mn-lt"/>
                        </a:rPr>
                        <a:t>Dispositivo</a:t>
                      </a:r>
                      <a:endParaRPr lang="es-PE" sz="1000" b="1" i="0" u="none" strike="noStrike">
                        <a:solidFill>
                          <a:srgbClr val="000000"/>
                        </a:solidFill>
                        <a:effectLst/>
                        <a:latin typeface="+mn-lt"/>
                      </a:endParaRPr>
                    </a:p>
                  </a:txBody>
                  <a:tcPr marL="4325" marR="4325" marT="4325" marB="0" anchor="ctr"/>
                </a:tc>
                <a:tc>
                  <a:txBody>
                    <a:bodyPr/>
                    <a:lstStyle/>
                    <a:p>
                      <a:pPr algn="ctr" fontAlgn="ctr"/>
                      <a:r>
                        <a:rPr lang="es-PE" sz="1000" u="none" strike="noStrike">
                          <a:effectLst/>
                          <a:latin typeface="+mn-lt"/>
                        </a:rPr>
                        <a:t>Fecha</a:t>
                      </a:r>
                      <a:endParaRPr lang="es-PE" sz="1000" b="1" i="0" u="none" strike="noStrike">
                        <a:solidFill>
                          <a:srgbClr val="000000"/>
                        </a:solidFill>
                        <a:effectLst/>
                        <a:latin typeface="+mn-lt"/>
                      </a:endParaRPr>
                    </a:p>
                  </a:txBody>
                  <a:tcPr marL="4325" marR="4325" marT="4325" marB="0" anchor="ctr"/>
                </a:tc>
                <a:tc>
                  <a:txBody>
                    <a:bodyPr/>
                    <a:lstStyle/>
                    <a:p>
                      <a:pPr algn="ctr" fontAlgn="ctr"/>
                      <a:r>
                        <a:rPr lang="es-PE" sz="1000" u="none" strike="noStrike">
                          <a:effectLst/>
                          <a:latin typeface="+mn-lt"/>
                        </a:rPr>
                        <a:t>Nombre</a:t>
                      </a:r>
                      <a:endParaRPr lang="es-PE" sz="1000" b="1" i="0" u="none" strike="noStrike">
                        <a:solidFill>
                          <a:srgbClr val="000000"/>
                        </a:solidFill>
                        <a:effectLst/>
                        <a:latin typeface="+mn-lt"/>
                      </a:endParaRPr>
                    </a:p>
                  </a:txBody>
                  <a:tcPr marL="4325" marR="4325" marT="4325" marB="0" anchor="ctr"/>
                </a:tc>
                <a:extLst>
                  <a:ext uri="{0D108BD9-81ED-4DB2-BD59-A6C34878D82A}">
                    <a16:rowId xmlns:a16="http://schemas.microsoft.com/office/drawing/2014/main" val="1076169880"/>
                  </a:ext>
                </a:extLst>
              </a:tr>
              <a:tr h="409563">
                <a:tc>
                  <a:txBody>
                    <a:bodyPr/>
                    <a:lstStyle/>
                    <a:p>
                      <a:pPr algn="ctr" fontAlgn="ctr"/>
                      <a:r>
                        <a:rPr lang="es-PE" sz="1050" b="1" i="0" u="none" strike="noStrike" dirty="0">
                          <a:solidFill>
                            <a:srgbClr val="003C7E"/>
                          </a:solidFill>
                          <a:effectLst/>
                          <a:latin typeface="+mn-lt"/>
                        </a:rPr>
                        <a:t>2530</a:t>
                      </a:r>
                    </a:p>
                  </a:txBody>
                  <a:tcPr marL="9525" marR="9525" marT="9525" marB="0" anchor="ctr">
                    <a:solidFill>
                      <a:schemeClr val="accent5">
                        <a:lumMod val="40000"/>
                        <a:lumOff val="60000"/>
                      </a:schemeClr>
                    </a:solidFill>
                  </a:tcPr>
                </a:tc>
                <a:tc>
                  <a:txBody>
                    <a:bodyPr/>
                    <a:lstStyle/>
                    <a:p>
                      <a:pPr algn="ctr" fontAlgn="ctr"/>
                      <a:r>
                        <a:rPr lang="es-PE" sz="1000" b="0" i="0" u="none" strike="noStrike" dirty="0">
                          <a:solidFill>
                            <a:srgbClr val="000000"/>
                          </a:solidFill>
                          <a:effectLst/>
                          <a:latin typeface="+mn-lt"/>
                        </a:rPr>
                        <a:t>D.U. Nº 04-2021</a:t>
                      </a:r>
                    </a:p>
                  </a:txBody>
                  <a:tcPr marL="9525" marR="9525" marT="9525" marB="0" anchor="ctr"/>
                </a:tc>
                <a:tc>
                  <a:txBody>
                    <a:bodyPr/>
                    <a:lstStyle/>
                    <a:p>
                      <a:pPr algn="ctr" fontAlgn="ctr"/>
                      <a:r>
                        <a:rPr lang="es-PE" sz="1000" b="0" i="0" u="none" strike="noStrike">
                          <a:solidFill>
                            <a:srgbClr val="000000"/>
                          </a:solidFill>
                          <a:effectLst/>
                          <a:latin typeface="+mn-lt"/>
                        </a:rPr>
                        <a:t>19/01/2021</a:t>
                      </a:r>
                    </a:p>
                  </a:txBody>
                  <a:tcPr marL="9525" marR="9525" marT="9525" marB="0" anchor="ctr"/>
                </a:tc>
                <a:tc>
                  <a:txBody>
                    <a:bodyPr/>
                    <a:lstStyle/>
                    <a:p>
                      <a:pPr algn="l" fontAlgn="ctr"/>
                      <a:r>
                        <a:rPr lang="es-PE" sz="900" b="0" i="0" u="none" strike="noStrike" dirty="0">
                          <a:solidFill>
                            <a:srgbClr val="000000"/>
                          </a:solidFill>
                          <a:effectLst/>
                          <a:latin typeface="+mn-lt"/>
                        </a:rPr>
                        <a:t>OPERATIVIDAD DE LOS </a:t>
                      </a:r>
                      <a:r>
                        <a:rPr lang="es-PE" sz="900" b="1" i="0" u="none" strike="noStrike" dirty="0">
                          <a:solidFill>
                            <a:srgbClr val="000000"/>
                          </a:solidFill>
                          <a:effectLst/>
                          <a:latin typeface="+mn-lt"/>
                        </a:rPr>
                        <a:t>CENTROS DE ATENCIÓN Y AISLAMIENTO TEMPORAL </a:t>
                      </a:r>
                      <a:r>
                        <a:rPr lang="es-PE" sz="900" b="0" i="0" u="none" strike="noStrike" dirty="0">
                          <a:solidFill>
                            <a:srgbClr val="000000"/>
                          </a:solidFill>
                          <a:effectLst/>
                          <a:latin typeface="+mn-lt"/>
                        </a:rPr>
                        <a:t>(R.M. Nº  023-2021-TR  28.ENE.21)</a:t>
                      </a:r>
                    </a:p>
                  </a:txBody>
                  <a:tcPr marL="9525" marR="9525" marT="9525" marB="0" anchor="ctr"/>
                </a:tc>
                <a:extLst>
                  <a:ext uri="{0D108BD9-81ED-4DB2-BD59-A6C34878D82A}">
                    <a16:rowId xmlns:a16="http://schemas.microsoft.com/office/drawing/2014/main" val="706679280"/>
                  </a:ext>
                </a:extLst>
              </a:tr>
              <a:tr h="444801">
                <a:tc>
                  <a:txBody>
                    <a:bodyPr/>
                    <a:lstStyle/>
                    <a:p>
                      <a:pPr algn="ctr" fontAlgn="ctr"/>
                      <a:r>
                        <a:rPr lang="es-PE" sz="1050" b="1" i="0" u="none" strike="noStrike" dirty="0">
                          <a:solidFill>
                            <a:srgbClr val="003C7E"/>
                          </a:solidFill>
                          <a:effectLst/>
                          <a:latin typeface="+mn-lt"/>
                        </a:rPr>
                        <a:t>2532</a:t>
                      </a:r>
                    </a:p>
                  </a:txBody>
                  <a:tcPr marL="9525" marR="9525" marT="9525" marB="0" anchor="ctr">
                    <a:solidFill>
                      <a:schemeClr val="accent5">
                        <a:lumMod val="40000"/>
                        <a:lumOff val="60000"/>
                      </a:schemeClr>
                    </a:solidFill>
                  </a:tcPr>
                </a:tc>
                <a:tc>
                  <a:txBody>
                    <a:bodyPr/>
                    <a:lstStyle/>
                    <a:p>
                      <a:pPr algn="ctr" fontAlgn="ctr"/>
                      <a:r>
                        <a:rPr lang="es-PE" sz="1000" b="0" i="0" u="none" strike="noStrike" dirty="0">
                          <a:solidFill>
                            <a:srgbClr val="000000"/>
                          </a:solidFill>
                          <a:effectLst/>
                          <a:latin typeface="+mn-lt"/>
                        </a:rPr>
                        <a:t>D.U. Nº 022-2021</a:t>
                      </a:r>
                    </a:p>
                  </a:txBody>
                  <a:tcPr marL="9525" marR="9525" marT="9525" marB="0" anchor="ctr"/>
                </a:tc>
                <a:tc>
                  <a:txBody>
                    <a:bodyPr/>
                    <a:lstStyle/>
                    <a:p>
                      <a:pPr algn="ctr" fontAlgn="ctr"/>
                      <a:r>
                        <a:rPr lang="es-PE" sz="1000" b="0" i="0" u="none" strike="noStrike" dirty="0">
                          <a:solidFill>
                            <a:srgbClr val="000000"/>
                          </a:solidFill>
                          <a:effectLst/>
                          <a:latin typeface="+mn-lt"/>
                        </a:rPr>
                        <a:t>22/02/2021</a:t>
                      </a:r>
                    </a:p>
                  </a:txBody>
                  <a:tcPr marL="9525" marR="9525" marT="9525" marB="0" anchor="ctr"/>
                </a:tc>
                <a:tc>
                  <a:txBody>
                    <a:bodyPr/>
                    <a:lstStyle/>
                    <a:p>
                      <a:pPr algn="l" fontAlgn="ctr"/>
                      <a:r>
                        <a:rPr lang="es-PE" sz="900" b="1" i="0" u="none" strike="noStrike" dirty="0">
                          <a:solidFill>
                            <a:srgbClr val="000000"/>
                          </a:solidFill>
                          <a:effectLst/>
                          <a:latin typeface="+mn-lt"/>
                        </a:rPr>
                        <a:t>CONTRAPRESTACIONES PERSONAL CAS COVID19 </a:t>
                      </a:r>
                      <a:r>
                        <a:rPr lang="es-PE" sz="900" b="0" i="0" u="none" strike="noStrike" dirty="0">
                          <a:solidFill>
                            <a:srgbClr val="000000"/>
                          </a:solidFill>
                          <a:effectLst/>
                          <a:latin typeface="+mn-lt"/>
                        </a:rPr>
                        <a:t>(febrero y marzo 2021) (R.M. Nº  041-2021-TR  04.MAR.21)</a:t>
                      </a:r>
                    </a:p>
                  </a:txBody>
                  <a:tcPr marL="9525" marR="9525" marT="9525" marB="0" anchor="ctr"/>
                </a:tc>
                <a:extLst>
                  <a:ext uri="{0D108BD9-81ED-4DB2-BD59-A6C34878D82A}">
                    <a16:rowId xmlns:a16="http://schemas.microsoft.com/office/drawing/2014/main" val="805989164"/>
                  </a:ext>
                </a:extLst>
              </a:tr>
              <a:tr h="810184">
                <a:tc>
                  <a:txBody>
                    <a:bodyPr/>
                    <a:lstStyle/>
                    <a:p>
                      <a:pPr algn="ctr" fontAlgn="ctr"/>
                      <a:r>
                        <a:rPr lang="es-PE" sz="1050" b="1" i="0" u="none" strike="noStrike" dirty="0">
                          <a:solidFill>
                            <a:srgbClr val="003C7E"/>
                          </a:solidFill>
                          <a:effectLst/>
                          <a:latin typeface="+mn-lt"/>
                        </a:rPr>
                        <a:t>2534</a:t>
                      </a:r>
                    </a:p>
                  </a:txBody>
                  <a:tcPr marL="9525" marR="9525" marT="9525" marB="0" anchor="ctr">
                    <a:solidFill>
                      <a:schemeClr val="accent5">
                        <a:lumMod val="40000"/>
                        <a:lumOff val="60000"/>
                      </a:schemeClr>
                    </a:solidFill>
                  </a:tcPr>
                </a:tc>
                <a:tc>
                  <a:txBody>
                    <a:bodyPr/>
                    <a:lstStyle/>
                    <a:p>
                      <a:pPr algn="ctr" fontAlgn="ctr"/>
                      <a:r>
                        <a:rPr lang="es-PE" sz="1000" b="0" i="0" u="none" strike="noStrike">
                          <a:solidFill>
                            <a:srgbClr val="000000"/>
                          </a:solidFill>
                          <a:effectLst/>
                          <a:latin typeface="+mn-lt"/>
                        </a:rPr>
                        <a:t>D.U. Nº 045-2021</a:t>
                      </a:r>
                    </a:p>
                  </a:txBody>
                  <a:tcPr marL="9525" marR="9525" marT="9525" marB="0" anchor="ctr"/>
                </a:tc>
                <a:tc>
                  <a:txBody>
                    <a:bodyPr/>
                    <a:lstStyle/>
                    <a:p>
                      <a:pPr algn="ctr" fontAlgn="ctr"/>
                      <a:r>
                        <a:rPr lang="es-PE" sz="1000" b="0" i="0" u="none" strike="noStrike" dirty="0">
                          <a:solidFill>
                            <a:srgbClr val="000000"/>
                          </a:solidFill>
                          <a:effectLst/>
                          <a:latin typeface="+mn-lt"/>
                        </a:rPr>
                        <a:t>13/05/2021</a:t>
                      </a:r>
                    </a:p>
                  </a:txBody>
                  <a:tcPr marL="9525" marR="9525" marT="9525" marB="0" anchor="ctr"/>
                </a:tc>
                <a:tc>
                  <a:txBody>
                    <a:bodyPr/>
                    <a:lstStyle/>
                    <a:p>
                      <a:pPr algn="l" fontAlgn="ctr"/>
                      <a:r>
                        <a:rPr lang="es-PE" sz="900" b="1" i="0" u="none" strike="noStrike" dirty="0">
                          <a:solidFill>
                            <a:srgbClr val="000000"/>
                          </a:solidFill>
                          <a:effectLst/>
                          <a:latin typeface="+mn-lt"/>
                        </a:rPr>
                        <a:t>ACONDICIONAMIENTO DE AMBIENTES DE ATENCIÓN CRÍTICA TEMPORAL </a:t>
                      </a:r>
                      <a:r>
                        <a:rPr lang="es-PE" sz="900" b="0" i="0" u="none" strike="noStrike" dirty="0">
                          <a:solidFill>
                            <a:srgbClr val="000000"/>
                          </a:solidFill>
                          <a:effectLst/>
                          <a:latin typeface="+mn-lt"/>
                        </a:rPr>
                        <a:t>EN LOS CAAT Y EN LAS REDES ASISTENCIALES Y, EL FUNCIONAMIENTO DE CAMAS DE ATENCIÓN CRÍTICA TEMPORAL (R.M. Nº  092-2021-TR  27.MAY.21)</a:t>
                      </a:r>
                    </a:p>
                  </a:txBody>
                  <a:tcPr marL="9525" marR="9525" marT="9525" marB="0" anchor="ctr"/>
                </a:tc>
                <a:extLst>
                  <a:ext uri="{0D108BD9-81ED-4DB2-BD59-A6C34878D82A}">
                    <a16:rowId xmlns:a16="http://schemas.microsoft.com/office/drawing/2014/main" val="3870572249"/>
                  </a:ext>
                </a:extLst>
              </a:tr>
              <a:tr h="309408">
                <a:tc>
                  <a:txBody>
                    <a:bodyPr/>
                    <a:lstStyle/>
                    <a:p>
                      <a:pPr algn="ctr" fontAlgn="ctr"/>
                      <a:r>
                        <a:rPr lang="es-PE" sz="1050" b="1" i="0" u="none" strike="noStrike" dirty="0">
                          <a:solidFill>
                            <a:srgbClr val="003C7E"/>
                          </a:solidFill>
                          <a:effectLst/>
                          <a:latin typeface="+mn-lt"/>
                        </a:rPr>
                        <a:t>2536</a:t>
                      </a:r>
                    </a:p>
                  </a:txBody>
                  <a:tcPr marL="9525" marR="9525" marT="9525" marB="0" anchor="ctr">
                    <a:solidFill>
                      <a:schemeClr val="accent5">
                        <a:lumMod val="40000"/>
                        <a:lumOff val="60000"/>
                      </a:schemeClr>
                    </a:solidFill>
                  </a:tcPr>
                </a:tc>
                <a:tc>
                  <a:txBody>
                    <a:bodyPr/>
                    <a:lstStyle/>
                    <a:p>
                      <a:pPr algn="ctr" fontAlgn="ctr"/>
                      <a:r>
                        <a:rPr lang="es-PE" sz="1000" b="0" i="0" u="none" strike="noStrike" dirty="0">
                          <a:solidFill>
                            <a:srgbClr val="000000"/>
                          </a:solidFill>
                          <a:effectLst/>
                          <a:latin typeface="+mn-lt"/>
                        </a:rPr>
                        <a:t>D.U. Nº 049-2021</a:t>
                      </a:r>
                    </a:p>
                  </a:txBody>
                  <a:tcPr marL="9525" marR="9525" marT="9525" marB="0" anchor="ctr"/>
                </a:tc>
                <a:tc>
                  <a:txBody>
                    <a:bodyPr/>
                    <a:lstStyle/>
                    <a:p>
                      <a:pPr algn="ctr" fontAlgn="ctr"/>
                      <a:r>
                        <a:rPr lang="es-PE" sz="1000" b="0" i="0" u="none" strike="noStrike" dirty="0">
                          <a:solidFill>
                            <a:srgbClr val="000000"/>
                          </a:solidFill>
                          <a:effectLst/>
                          <a:latin typeface="+mn-lt"/>
                        </a:rPr>
                        <a:t>26/05/2021</a:t>
                      </a:r>
                    </a:p>
                  </a:txBody>
                  <a:tcPr marL="9525" marR="9525" marT="9525" marB="0" anchor="ctr"/>
                </a:tc>
                <a:tc>
                  <a:txBody>
                    <a:bodyPr/>
                    <a:lstStyle/>
                    <a:p>
                      <a:pPr algn="l" fontAlgn="ctr"/>
                      <a:r>
                        <a:rPr lang="es-PE" sz="900" b="1" i="0" u="none" strike="noStrike" dirty="0">
                          <a:solidFill>
                            <a:srgbClr val="000000"/>
                          </a:solidFill>
                          <a:effectLst/>
                          <a:latin typeface="+mn-lt"/>
                        </a:rPr>
                        <a:t>CONTRAPRESTACIONES PERSONAL CAS COVID19 </a:t>
                      </a:r>
                      <a:r>
                        <a:rPr lang="es-PE" sz="900" b="0" i="0" u="none" strike="noStrike" dirty="0">
                          <a:solidFill>
                            <a:srgbClr val="000000"/>
                          </a:solidFill>
                          <a:effectLst/>
                          <a:latin typeface="+mn-lt"/>
                        </a:rPr>
                        <a:t>(R.M. Nº  098-2021-TR  01.JUN.21)  </a:t>
                      </a:r>
                    </a:p>
                  </a:txBody>
                  <a:tcPr marL="9525" marR="9525" marT="9525" marB="0" anchor="ctr"/>
                </a:tc>
                <a:extLst>
                  <a:ext uri="{0D108BD9-81ED-4DB2-BD59-A6C34878D82A}">
                    <a16:rowId xmlns:a16="http://schemas.microsoft.com/office/drawing/2014/main" val="54363143"/>
                  </a:ext>
                </a:extLst>
              </a:tr>
              <a:tr h="309408">
                <a:tc>
                  <a:txBody>
                    <a:bodyPr/>
                    <a:lstStyle/>
                    <a:p>
                      <a:pPr algn="ctr" fontAlgn="ctr"/>
                      <a:r>
                        <a:rPr lang="es-PE" sz="1050" b="1" i="0" u="none" strike="noStrike" dirty="0">
                          <a:solidFill>
                            <a:srgbClr val="003C7E"/>
                          </a:solidFill>
                          <a:effectLst/>
                          <a:latin typeface="+mn-lt"/>
                        </a:rPr>
                        <a:t>2537</a:t>
                      </a:r>
                    </a:p>
                  </a:txBody>
                  <a:tcPr marL="9525" marR="9525" marT="9525" marB="0" anchor="ctr">
                    <a:solidFill>
                      <a:schemeClr val="accent5">
                        <a:lumMod val="40000"/>
                        <a:lumOff val="60000"/>
                      </a:schemeClr>
                    </a:solidFill>
                  </a:tcPr>
                </a:tc>
                <a:tc>
                  <a:txBody>
                    <a:bodyPr/>
                    <a:lstStyle/>
                    <a:p>
                      <a:pPr algn="ctr" fontAlgn="ctr"/>
                      <a:r>
                        <a:rPr lang="es-PE" sz="1000" b="1" i="0" u="none" strike="noStrike" dirty="0">
                          <a:solidFill>
                            <a:srgbClr val="000000"/>
                          </a:solidFill>
                          <a:effectLst/>
                          <a:latin typeface="+mn-lt"/>
                        </a:rPr>
                        <a:t>D.S. Nº 156-2021-EF</a:t>
                      </a:r>
                    </a:p>
                  </a:txBody>
                  <a:tcPr marL="9525" marR="9525" marT="9525" marB="0" anchor="ctr">
                    <a:solidFill>
                      <a:schemeClr val="accent5">
                        <a:lumMod val="20000"/>
                        <a:lumOff val="80000"/>
                      </a:schemeClr>
                    </a:solidFill>
                  </a:tcPr>
                </a:tc>
                <a:tc>
                  <a:txBody>
                    <a:bodyPr/>
                    <a:lstStyle/>
                    <a:p>
                      <a:pPr algn="ctr" fontAlgn="ctr"/>
                      <a:r>
                        <a:rPr lang="es-PE" sz="1000" b="1" i="0" u="none" strike="noStrike" dirty="0">
                          <a:solidFill>
                            <a:srgbClr val="000000"/>
                          </a:solidFill>
                          <a:effectLst/>
                          <a:latin typeface="+mn-lt"/>
                        </a:rPr>
                        <a:t>23/06/2021</a:t>
                      </a:r>
                    </a:p>
                  </a:txBody>
                  <a:tcPr marL="9525" marR="9525" marT="9525" marB="0" anchor="ctr">
                    <a:solidFill>
                      <a:schemeClr val="accent5">
                        <a:lumMod val="20000"/>
                        <a:lumOff val="80000"/>
                      </a:schemeClr>
                    </a:solidFill>
                  </a:tcPr>
                </a:tc>
                <a:tc>
                  <a:txBody>
                    <a:bodyPr/>
                    <a:lstStyle/>
                    <a:p>
                      <a:pPr algn="l" fontAlgn="ctr"/>
                      <a:r>
                        <a:rPr lang="es-PE" sz="900" b="1" i="0" u="none" strike="noStrike" dirty="0">
                          <a:solidFill>
                            <a:srgbClr val="000000"/>
                          </a:solidFill>
                          <a:effectLst/>
                          <a:latin typeface="+mn-lt"/>
                        </a:rPr>
                        <a:t>OPERATIVIDAD DEL CENTRO DE ATENCIÓN Y AISLAMIENTO TEMPORAL </a:t>
                      </a:r>
                    </a:p>
                  </a:txBody>
                  <a:tcPr marL="9525" marR="9525" marT="9525" marB="0" anchor="ctr">
                    <a:solidFill>
                      <a:schemeClr val="accent5">
                        <a:lumMod val="20000"/>
                        <a:lumOff val="80000"/>
                      </a:schemeClr>
                    </a:solidFill>
                  </a:tcPr>
                </a:tc>
                <a:extLst>
                  <a:ext uri="{0D108BD9-81ED-4DB2-BD59-A6C34878D82A}">
                    <a16:rowId xmlns:a16="http://schemas.microsoft.com/office/drawing/2014/main" val="176578705"/>
                  </a:ext>
                </a:extLst>
              </a:tr>
              <a:tr h="309408">
                <a:tc>
                  <a:txBody>
                    <a:bodyPr/>
                    <a:lstStyle/>
                    <a:p>
                      <a:pPr algn="ctr" fontAlgn="ctr"/>
                      <a:r>
                        <a:rPr lang="es-PE" sz="1050" b="1" i="0" u="none" strike="noStrike" dirty="0">
                          <a:solidFill>
                            <a:srgbClr val="003C7E"/>
                          </a:solidFill>
                          <a:effectLst/>
                          <a:latin typeface="+mn-lt"/>
                        </a:rPr>
                        <a:t>2538</a:t>
                      </a:r>
                    </a:p>
                  </a:txBody>
                  <a:tcPr marL="9525" marR="9525" marT="9525" marB="0" anchor="ctr">
                    <a:solidFill>
                      <a:schemeClr val="accent5">
                        <a:lumMod val="40000"/>
                        <a:lumOff val="60000"/>
                      </a:schemeClr>
                    </a:solidFill>
                  </a:tcPr>
                </a:tc>
                <a:tc>
                  <a:txBody>
                    <a:bodyPr/>
                    <a:lstStyle/>
                    <a:p>
                      <a:pPr algn="ctr" fontAlgn="ctr"/>
                      <a:r>
                        <a:rPr lang="es-PE" sz="1000" b="1" i="0" u="none" strike="noStrike" dirty="0">
                          <a:solidFill>
                            <a:srgbClr val="000000"/>
                          </a:solidFill>
                          <a:effectLst/>
                          <a:latin typeface="+mn-lt"/>
                        </a:rPr>
                        <a:t>D.U. N° 073-2021</a:t>
                      </a:r>
                    </a:p>
                  </a:txBody>
                  <a:tcPr marL="9525" marR="9525" marT="9525" marB="0" anchor="ctr">
                    <a:solidFill>
                      <a:schemeClr val="accent5">
                        <a:lumMod val="20000"/>
                        <a:lumOff val="80000"/>
                      </a:schemeClr>
                    </a:solidFill>
                  </a:tcPr>
                </a:tc>
                <a:tc>
                  <a:txBody>
                    <a:bodyPr/>
                    <a:lstStyle/>
                    <a:p>
                      <a:pPr algn="ctr" fontAlgn="ctr"/>
                      <a:r>
                        <a:rPr lang="es-PE" sz="1000" b="1" i="0" u="none" strike="noStrike" dirty="0">
                          <a:solidFill>
                            <a:srgbClr val="000000"/>
                          </a:solidFill>
                          <a:effectLst/>
                          <a:latin typeface="+mn-lt"/>
                        </a:rPr>
                        <a:t>26/07/2021</a:t>
                      </a:r>
                    </a:p>
                  </a:txBody>
                  <a:tcPr marL="9525" marR="9525" marT="9525" marB="0" anchor="ctr">
                    <a:solidFill>
                      <a:schemeClr val="accent5">
                        <a:lumMod val="20000"/>
                        <a:lumOff val="80000"/>
                      </a:schemeClr>
                    </a:solidFill>
                  </a:tcPr>
                </a:tc>
                <a:tc>
                  <a:txBody>
                    <a:bodyPr/>
                    <a:lstStyle/>
                    <a:p>
                      <a:pPr algn="l" fontAlgn="ctr"/>
                      <a:r>
                        <a:rPr lang="es-PE" sz="900" b="1" i="0" u="none" strike="noStrike" dirty="0">
                          <a:solidFill>
                            <a:srgbClr val="000000"/>
                          </a:solidFill>
                          <a:effectLst/>
                          <a:latin typeface="+mn-lt"/>
                        </a:rPr>
                        <a:t>CONTRAPRESTACIONES CAS COVID (RM n°133-2021-TR)</a:t>
                      </a:r>
                    </a:p>
                  </a:txBody>
                  <a:tcPr marL="9525" marR="9525" marT="9525" marB="0" anchor="ctr">
                    <a:solidFill>
                      <a:schemeClr val="accent5">
                        <a:lumMod val="20000"/>
                        <a:lumOff val="80000"/>
                      </a:schemeClr>
                    </a:solidFill>
                  </a:tcPr>
                </a:tc>
                <a:extLst>
                  <a:ext uri="{0D108BD9-81ED-4DB2-BD59-A6C34878D82A}">
                    <a16:rowId xmlns:a16="http://schemas.microsoft.com/office/drawing/2014/main" val="990421616"/>
                  </a:ext>
                </a:extLst>
              </a:tr>
            </a:tbl>
          </a:graphicData>
        </a:graphic>
      </p:graphicFrame>
      <p:pic>
        <p:nvPicPr>
          <p:cNvPr id="148" name="Imagen 147"/>
          <p:cNvPicPr>
            <a:picLocks noChangeAspect="1"/>
          </p:cNvPicPr>
          <p:nvPr/>
        </p:nvPicPr>
        <p:blipFill>
          <a:blip r:embed="rId3"/>
          <a:stretch>
            <a:fillRect/>
          </a:stretch>
        </p:blipFill>
        <p:spPr>
          <a:xfrm>
            <a:off x="812616" y="728779"/>
            <a:ext cx="1578249" cy="1182163"/>
          </a:xfrm>
          <a:prstGeom prst="rect">
            <a:avLst/>
          </a:prstGeom>
          <a:ln>
            <a:noFill/>
          </a:ln>
          <a:effectLst>
            <a:softEdge rad="112500"/>
          </a:effectLst>
        </p:spPr>
      </p:pic>
      <p:sp>
        <p:nvSpPr>
          <p:cNvPr id="6" name="Rectángulo 5"/>
          <p:cNvSpPr/>
          <p:nvPr/>
        </p:nvSpPr>
        <p:spPr>
          <a:xfrm>
            <a:off x="12072664" y="0"/>
            <a:ext cx="154328" cy="3376823"/>
          </a:xfrm>
          <a:prstGeom prst="rect">
            <a:avLst/>
          </a:prstGeom>
          <a:solidFill>
            <a:srgbClr val="00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12072664" y="3376859"/>
            <a:ext cx="154328" cy="3481177"/>
          </a:xfrm>
          <a:prstGeom prst="rect">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Заголовок 2"/>
          <p:cNvSpPr txBox="1">
            <a:spLocks/>
          </p:cNvSpPr>
          <p:nvPr/>
        </p:nvSpPr>
        <p:spPr>
          <a:xfrm>
            <a:off x="191344" y="-558954"/>
            <a:ext cx="9732733" cy="401016"/>
          </a:xfrm>
          <a:prstGeom prst="rect">
            <a:avLst/>
          </a:prstGeom>
        </p:spPr>
        <p:txBody>
          <a:bodyPr vert="horz" lIns="91440" tIns="45720" rIns="91440" bIns="45720" rtlCol="0" anchor="ctr">
            <a:noAutofit/>
          </a:bodyPr>
          <a:lstStyle>
            <a:lvl1pPr>
              <a:spcBef>
                <a:spcPct val="0"/>
              </a:spcBef>
              <a:buNone/>
              <a:defRPr sz="2400" b="1">
                <a:solidFill>
                  <a:srgbClr val="1D6BC6"/>
                </a:solidFill>
                <a:latin typeface="Arial" panose="020B0604020202020204" pitchFamily="34" charset="0"/>
                <a:ea typeface="Tahoma"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PE" sz="2000" b="1" i="0" u="none" strike="noStrike" kern="1200" cap="none" spc="0" normalizeH="0" baseline="0" noProof="0" dirty="0">
              <a:ln>
                <a:noFill/>
              </a:ln>
              <a:solidFill>
                <a:srgbClr val="0070C0"/>
              </a:solidFill>
              <a:effectLst/>
              <a:uLnTx/>
              <a:uFillTx/>
              <a:latin typeface="Calibri"/>
              <a:ea typeface="Tahoma" pitchFamily="34" charset="0"/>
              <a:cs typeface="Arial" panose="020B0604020202020204" pitchFamily="34" charset="0"/>
            </a:endParaRPr>
          </a:p>
        </p:txBody>
      </p:sp>
      <p:sp>
        <p:nvSpPr>
          <p:cNvPr id="134" name="Elipse 133"/>
          <p:cNvSpPr/>
          <p:nvPr/>
        </p:nvSpPr>
        <p:spPr>
          <a:xfrm>
            <a:off x="1641121" y="2145050"/>
            <a:ext cx="2327339" cy="368924"/>
          </a:xfrm>
          <a:prstGeom prst="ellipse">
            <a:avLst/>
          </a:prstGeom>
          <a:solidFill>
            <a:schemeClr val="accent5">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2020</a:t>
            </a:r>
          </a:p>
        </p:txBody>
      </p:sp>
      <p:sp>
        <p:nvSpPr>
          <p:cNvPr id="135" name="Rectángulo 134"/>
          <p:cNvSpPr/>
          <p:nvPr/>
        </p:nvSpPr>
        <p:spPr>
          <a:xfrm>
            <a:off x="3085096" y="814168"/>
            <a:ext cx="6333615" cy="647608"/>
          </a:xfrm>
          <a:prstGeom prst="rect">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38" name="Conector recto de flecha 137"/>
          <p:cNvCxnSpPr>
            <a:stCxn id="135" idx="2"/>
          </p:cNvCxnSpPr>
          <p:nvPr/>
        </p:nvCxnSpPr>
        <p:spPr>
          <a:xfrm flipH="1">
            <a:off x="2928717" y="1461776"/>
            <a:ext cx="3323184" cy="656829"/>
          </a:xfrm>
          <a:prstGeom prst="straightConnector1">
            <a:avLst/>
          </a:prstGeom>
          <a:solidFill>
            <a:schemeClr val="accent6">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9" name="Elipse 138"/>
          <p:cNvSpPr/>
          <p:nvPr/>
        </p:nvSpPr>
        <p:spPr>
          <a:xfrm>
            <a:off x="8505990" y="1887773"/>
            <a:ext cx="2327339" cy="368924"/>
          </a:xfrm>
          <a:prstGeom prst="ellipse">
            <a:avLst/>
          </a:prstGeom>
          <a:solidFill>
            <a:schemeClr val="accent5">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a:ln>
                  <a:noFill/>
                </a:ln>
                <a:solidFill>
                  <a:prstClr val="black"/>
                </a:solidFill>
                <a:effectLst/>
                <a:uLnTx/>
                <a:uFillTx/>
                <a:latin typeface="Calibri"/>
                <a:ea typeface="+mn-ea"/>
                <a:cs typeface="+mn-cs"/>
              </a:rPr>
              <a:t>2021</a:t>
            </a:r>
          </a:p>
        </p:txBody>
      </p:sp>
      <p:cxnSp>
        <p:nvCxnSpPr>
          <p:cNvPr id="140" name="Conector recto de flecha 139"/>
          <p:cNvCxnSpPr>
            <a:stCxn id="135" idx="2"/>
          </p:cNvCxnSpPr>
          <p:nvPr/>
        </p:nvCxnSpPr>
        <p:spPr>
          <a:xfrm>
            <a:off x="6251905" y="1461776"/>
            <a:ext cx="3294015" cy="386119"/>
          </a:xfrm>
          <a:prstGeom prst="straightConnector1">
            <a:avLst/>
          </a:prstGeom>
          <a:solidFill>
            <a:schemeClr val="accent6">
              <a:lumMod val="20000"/>
              <a:lumOff val="80000"/>
            </a:schemeClr>
          </a:solidFill>
          <a:ln w="3175">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33" name="CuadroTexto 132"/>
          <p:cNvSpPr txBox="1"/>
          <p:nvPr/>
        </p:nvSpPr>
        <p:spPr>
          <a:xfrm>
            <a:off x="3367546" y="834296"/>
            <a:ext cx="5875269" cy="64633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srgbClr val="003C7E"/>
                </a:solidFill>
                <a:effectLst/>
                <a:uLnTx/>
                <a:uFillTx/>
                <a:latin typeface="Calibri"/>
                <a:ea typeface="+mn-ea"/>
                <a:cs typeface="+mn-cs"/>
              </a:rPr>
              <a:t>CENTROS DE ATENCIÓN Y AISLAMIENTO TEMPORAL</a:t>
            </a:r>
          </a:p>
        </p:txBody>
      </p:sp>
      <p:graphicFrame>
        <p:nvGraphicFramePr>
          <p:cNvPr id="128" name="Tabla 127"/>
          <p:cNvGraphicFramePr>
            <a:graphicFrameLocks noGrp="1"/>
          </p:cNvGraphicFramePr>
          <p:nvPr>
            <p:extLst>
              <p:ext uri="{D42A27DB-BD31-4B8C-83A1-F6EECF244321}">
                <p14:modId xmlns:p14="http://schemas.microsoft.com/office/powerpoint/2010/main" val="4272233491"/>
              </p:ext>
            </p:extLst>
          </p:nvPr>
        </p:nvGraphicFramePr>
        <p:xfrm>
          <a:off x="921816" y="2714494"/>
          <a:ext cx="4310088" cy="2378908"/>
        </p:xfrm>
        <a:graphic>
          <a:graphicData uri="http://schemas.openxmlformats.org/drawingml/2006/table">
            <a:tbl>
              <a:tblPr>
                <a:tableStyleId>{BC89EF96-8CEA-46FF-86C4-4CE0E7609802}</a:tableStyleId>
              </a:tblPr>
              <a:tblGrid>
                <a:gridCol w="679306">
                  <a:extLst>
                    <a:ext uri="{9D8B030D-6E8A-4147-A177-3AD203B41FA5}">
                      <a16:colId xmlns:a16="http://schemas.microsoft.com/office/drawing/2014/main" val="3126218610"/>
                    </a:ext>
                  </a:extLst>
                </a:gridCol>
                <a:gridCol w="923410">
                  <a:extLst>
                    <a:ext uri="{9D8B030D-6E8A-4147-A177-3AD203B41FA5}">
                      <a16:colId xmlns:a16="http://schemas.microsoft.com/office/drawing/2014/main" val="2539723424"/>
                    </a:ext>
                  </a:extLst>
                </a:gridCol>
                <a:gridCol w="807983">
                  <a:extLst>
                    <a:ext uri="{9D8B030D-6E8A-4147-A177-3AD203B41FA5}">
                      <a16:colId xmlns:a16="http://schemas.microsoft.com/office/drawing/2014/main" val="1188328298"/>
                    </a:ext>
                  </a:extLst>
                </a:gridCol>
                <a:gridCol w="1899389">
                  <a:extLst>
                    <a:ext uri="{9D8B030D-6E8A-4147-A177-3AD203B41FA5}">
                      <a16:colId xmlns:a16="http://schemas.microsoft.com/office/drawing/2014/main" val="1661715397"/>
                    </a:ext>
                  </a:extLst>
                </a:gridCol>
              </a:tblGrid>
              <a:tr h="127777">
                <a:tc>
                  <a:txBody>
                    <a:bodyPr/>
                    <a:lstStyle/>
                    <a:p>
                      <a:pPr algn="ctr" fontAlgn="ctr"/>
                      <a:r>
                        <a:rPr lang="es-PE" sz="900" u="none" strike="noStrike">
                          <a:effectLst/>
                        </a:rPr>
                        <a:t>FONDO</a:t>
                      </a:r>
                      <a:endParaRPr lang="es-PE" sz="900" b="1" i="0" u="none" strike="noStrike">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a:effectLst/>
                        </a:rPr>
                        <a:t>Dispositivo</a:t>
                      </a:r>
                      <a:endParaRPr lang="es-PE" sz="900" b="1" i="0" u="none" strike="noStrike">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a:effectLst/>
                        </a:rPr>
                        <a:t>Fecha</a:t>
                      </a:r>
                      <a:endParaRPr lang="es-PE" sz="900" b="1" i="0" u="none" strike="noStrike">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a:effectLst/>
                        </a:rPr>
                        <a:t>Nombre</a:t>
                      </a:r>
                      <a:endParaRPr lang="es-PE" sz="900" b="1" i="0" u="none" strike="noStrike">
                        <a:solidFill>
                          <a:srgbClr val="000000"/>
                        </a:solidFill>
                        <a:effectLst/>
                        <a:latin typeface="Calibri" panose="020F0502020204030204" pitchFamily="34" charset="0"/>
                      </a:endParaRPr>
                    </a:p>
                  </a:txBody>
                  <a:tcPr marL="4325" marR="4325" marT="4325" marB="0" anchor="ctr"/>
                </a:tc>
                <a:extLst>
                  <a:ext uri="{0D108BD9-81ED-4DB2-BD59-A6C34878D82A}">
                    <a16:rowId xmlns:a16="http://schemas.microsoft.com/office/drawing/2014/main" val="1076169880"/>
                  </a:ext>
                </a:extLst>
              </a:tr>
              <a:tr h="420812">
                <a:tc>
                  <a:txBody>
                    <a:bodyPr/>
                    <a:lstStyle/>
                    <a:p>
                      <a:pPr algn="ctr" fontAlgn="ctr"/>
                      <a:r>
                        <a:rPr lang="es-PE" sz="1000" b="1" u="none" strike="noStrike" dirty="0">
                          <a:solidFill>
                            <a:srgbClr val="003C7E"/>
                          </a:solidFill>
                          <a:effectLst/>
                        </a:rPr>
                        <a:t>2521</a:t>
                      </a:r>
                      <a:endParaRPr lang="es-PE" sz="1000" b="1" i="0" u="none" strike="noStrike" dirty="0">
                        <a:solidFill>
                          <a:srgbClr val="003C7E"/>
                        </a:solidFill>
                        <a:effectLst/>
                        <a:latin typeface="Calibri" panose="020F0502020204030204" pitchFamily="34" charset="0"/>
                      </a:endParaRPr>
                    </a:p>
                  </a:txBody>
                  <a:tcPr marL="4325" marR="4325" marT="4325" marB="0" anchor="ctr">
                    <a:solidFill>
                      <a:schemeClr val="accent5">
                        <a:lumMod val="40000"/>
                        <a:lumOff val="60000"/>
                      </a:schemeClr>
                    </a:solidFill>
                  </a:tcPr>
                </a:tc>
                <a:tc>
                  <a:txBody>
                    <a:bodyPr/>
                    <a:lstStyle/>
                    <a:p>
                      <a:pPr algn="ctr" fontAlgn="ctr"/>
                      <a:r>
                        <a:rPr lang="es-PE" sz="900" u="none" strike="noStrike" dirty="0">
                          <a:effectLst/>
                        </a:rPr>
                        <a:t>DU N° 055-2020</a:t>
                      </a:r>
                      <a:endParaRPr lang="es-PE" sz="900" b="0" i="0" u="none" strike="noStrike" dirty="0">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a:effectLst/>
                        </a:rPr>
                        <a:t>13/05/2020</a:t>
                      </a:r>
                      <a:endParaRPr lang="es-PE" sz="900" b="0" i="0" u="none" strike="noStrike">
                        <a:solidFill>
                          <a:srgbClr val="000000"/>
                        </a:solidFill>
                        <a:effectLst/>
                        <a:latin typeface="Calibri" panose="020F0502020204030204" pitchFamily="34" charset="0"/>
                      </a:endParaRPr>
                    </a:p>
                  </a:txBody>
                  <a:tcPr marL="4325" marR="4325" marT="4325" marB="0" anchor="ctr"/>
                </a:tc>
                <a:tc>
                  <a:txBody>
                    <a:bodyPr/>
                    <a:lstStyle/>
                    <a:p>
                      <a:pPr algn="l" fontAlgn="ctr"/>
                      <a:r>
                        <a:rPr lang="es-PE" sz="800" u="none" strike="noStrike" dirty="0">
                          <a:effectLst/>
                        </a:rPr>
                        <a:t>CENTRO DE ATENCIÓN Y AISLAMIENTO TEMPORAL - </a:t>
                      </a:r>
                      <a:r>
                        <a:rPr lang="es-PE" sz="800" b="1" u="none" strike="noStrike" dirty="0">
                          <a:effectLst/>
                        </a:rPr>
                        <a:t>CAAT</a:t>
                      </a:r>
                      <a:r>
                        <a:rPr lang="es-PE" sz="800" u="none" strike="noStrike" dirty="0">
                          <a:effectLst/>
                        </a:rPr>
                        <a:t> (R.M. 091-2020-TR  18.MAY.20)</a:t>
                      </a:r>
                      <a:endParaRPr lang="es-PE" sz="800" b="0" i="0" u="none" strike="noStrike" dirty="0">
                        <a:solidFill>
                          <a:srgbClr val="000000"/>
                        </a:solidFill>
                        <a:effectLst/>
                        <a:latin typeface="Calibri" panose="020F0502020204030204" pitchFamily="34" charset="0"/>
                      </a:endParaRPr>
                    </a:p>
                  </a:txBody>
                  <a:tcPr marL="4325" marR="4325" marT="4325" marB="0" anchor="ctr"/>
                </a:tc>
                <a:extLst>
                  <a:ext uri="{0D108BD9-81ED-4DB2-BD59-A6C34878D82A}">
                    <a16:rowId xmlns:a16="http://schemas.microsoft.com/office/drawing/2014/main" val="706679280"/>
                  </a:ext>
                </a:extLst>
              </a:tr>
              <a:tr h="561082">
                <a:tc>
                  <a:txBody>
                    <a:bodyPr/>
                    <a:lstStyle/>
                    <a:p>
                      <a:pPr algn="ctr" fontAlgn="ctr"/>
                      <a:r>
                        <a:rPr lang="es-PE" sz="1000" b="1" u="none" strike="noStrike" dirty="0">
                          <a:solidFill>
                            <a:srgbClr val="003C7E"/>
                          </a:solidFill>
                          <a:effectLst/>
                        </a:rPr>
                        <a:t>2522</a:t>
                      </a:r>
                      <a:endParaRPr lang="es-PE" sz="1000" b="1" i="0" u="none" strike="noStrike" dirty="0">
                        <a:solidFill>
                          <a:srgbClr val="003C7E"/>
                        </a:solidFill>
                        <a:effectLst/>
                        <a:latin typeface="Calibri" panose="020F0502020204030204" pitchFamily="34" charset="0"/>
                      </a:endParaRPr>
                    </a:p>
                  </a:txBody>
                  <a:tcPr marL="4325" marR="4325" marT="4325" marB="0" anchor="ctr">
                    <a:solidFill>
                      <a:schemeClr val="accent5">
                        <a:lumMod val="40000"/>
                        <a:lumOff val="60000"/>
                      </a:schemeClr>
                    </a:solidFill>
                  </a:tcPr>
                </a:tc>
                <a:tc>
                  <a:txBody>
                    <a:bodyPr/>
                    <a:lstStyle/>
                    <a:p>
                      <a:pPr algn="ctr" fontAlgn="ctr"/>
                      <a:r>
                        <a:rPr lang="es-PE" sz="900" u="none" strike="noStrike" dirty="0">
                          <a:effectLst/>
                        </a:rPr>
                        <a:t>DU N° 080-2020</a:t>
                      </a:r>
                      <a:endParaRPr lang="es-PE" sz="900" b="0" i="0" u="none" strike="noStrike" dirty="0">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a:effectLst/>
                        </a:rPr>
                        <a:t>4/07/2020</a:t>
                      </a:r>
                      <a:endParaRPr lang="es-PE" sz="900" b="0" i="0" u="none" strike="noStrike">
                        <a:solidFill>
                          <a:srgbClr val="000000"/>
                        </a:solidFill>
                        <a:effectLst/>
                        <a:latin typeface="Calibri" panose="020F0502020204030204" pitchFamily="34" charset="0"/>
                      </a:endParaRPr>
                    </a:p>
                  </a:txBody>
                  <a:tcPr marL="4325" marR="4325" marT="4325" marB="0" anchor="ctr"/>
                </a:tc>
                <a:tc>
                  <a:txBody>
                    <a:bodyPr/>
                    <a:lstStyle/>
                    <a:p>
                      <a:pPr algn="l" fontAlgn="ctr"/>
                      <a:r>
                        <a:rPr lang="es-PE" sz="800" u="none" strike="noStrike" dirty="0">
                          <a:effectLst/>
                        </a:rPr>
                        <a:t>TRANSFERENCIA COMPLEMENTARIA CENTRO DE ATENCIÓN Y AISLAMIENTO TEMPORAL - </a:t>
                      </a:r>
                      <a:r>
                        <a:rPr lang="es-PE" sz="800" b="1" u="none" strike="noStrike" dirty="0">
                          <a:effectLst/>
                        </a:rPr>
                        <a:t>CAAT</a:t>
                      </a:r>
                      <a:r>
                        <a:rPr lang="es-PE" sz="800" u="none" strike="noStrike" dirty="0">
                          <a:effectLst/>
                        </a:rPr>
                        <a:t> (R.M. 124-2020-TR  06.JUL.20)</a:t>
                      </a:r>
                      <a:endParaRPr lang="es-PE" sz="800" b="0" i="0" u="none" strike="noStrike" dirty="0">
                        <a:solidFill>
                          <a:srgbClr val="000000"/>
                        </a:solidFill>
                        <a:effectLst/>
                        <a:latin typeface="Calibri" panose="020F0502020204030204" pitchFamily="34" charset="0"/>
                      </a:endParaRPr>
                    </a:p>
                  </a:txBody>
                  <a:tcPr marL="4325" marR="4325" marT="4325" marB="0" anchor="ctr"/>
                </a:tc>
                <a:extLst>
                  <a:ext uri="{0D108BD9-81ED-4DB2-BD59-A6C34878D82A}">
                    <a16:rowId xmlns:a16="http://schemas.microsoft.com/office/drawing/2014/main" val="805989164"/>
                  </a:ext>
                </a:extLst>
              </a:tr>
              <a:tr h="490947">
                <a:tc>
                  <a:txBody>
                    <a:bodyPr/>
                    <a:lstStyle/>
                    <a:p>
                      <a:pPr algn="ctr" fontAlgn="ctr"/>
                      <a:r>
                        <a:rPr lang="es-PE" sz="1000" b="1" u="none" strike="noStrike" dirty="0">
                          <a:solidFill>
                            <a:srgbClr val="003C7E"/>
                          </a:solidFill>
                          <a:effectLst/>
                        </a:rPr>
                        <a:t>2524</a:t>
                      </a:r>
                      <a:endParaRPr lang="es-PE" sz="1000" b="1" i="0" u="none" strike="noStrike" dirty="0">
                        <a:solidFill>
                          <a:srgbClr val="003C7E"/>
                        </a:solidFill>
                        <a:effectLst/>
                        <a:latin typeface="Calibri" panose="020F0502020204030204" pitchFamily="34" charset="0"/>
                      </a:endParaRPr>
                    </a:p>
                  </a:txBody>
                  <a:tcPr marL="4325" marR="4325" marT="4325" marB="0" anchor="ctr">
                    <a:solidFill>
                      <a:schemeClr val="accent5">
                        <a:lumMod val="40000"/>
                        <a:lumOff val="60000"/>
                      </a:schemeClr>
                    </a:solidFill>
                  </a:tcPr>
                </a:tc>
                <a:tc>
                  <a:txBody>
                    <a:bodyPr/>
                    <a:lstStyle/>
                    <a:p>
                      <a:pPr algn="ctr" fontAlgn="ctr"/>
                      <a:r>
                        <a:rPr lang="es-PE" sz="900" u="none" strike="noStrike" dirty="0">
                          <a:effectLst/>
                        </a:rPr>
                        <a:t>DU N°093-2020</a:t>
                      </a:r>
                      <a:endParaRPr lang="es-PE" sz="900" b="0" i="0" u="none" strike="noStrike" dirty="0">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a:effectLst/>
                        </a:rPr>
                        <a:t>8/08/2020</a:t>
                      </a:r>
                      <a:endParaRPr lang="es-PE" sz="900" b="0" i="0" u="none" strike="noStrike">
                        <a:solidFill>
                          <a:srgbClr val="000000"/>
                        </a:solidFill>
                        <a:effectLst/>
                        <a:latin typeface="Calibri" panose="020F0502020204030204" pitchFamily="34" charset="0"/>
                      </a:endParaRPr>
                    </a:p>
                  </a:txBody>
                  <a:tcPr marL="4325" marR="4325" marT="4325" marB="0" anchor="ctr"/>
                </a:tc>
                <a:tc>
                  <a:txBody>
                    <a:bodyPr/>
                    <a:lstStyle/>
                    <a:p>
                      <a:pPr algn="l" fontAlgn="ctr"/>
                      <a:r>
                        <a:rPr lang="es-PE" sz="800" u="none" strike="noStrike" dirty="0">
                          <a:effectLst/>
                        </a:rPr>
                        <a:t>CENTRO DE ATENCIÓN Y AISLAMIENTO TEMPORAL - </a:t>
                      </a:r>
                      <a:r>
                        <a:rPr lang="es-PE" sz="800" b="1" u="none" strike="noStrike" dirty="0">
                          <a:effectLst/>
                        </a:rPr>
                        <a:t>CAAT CERRO JULI-LA VIDENITA </a:t>
                      </a:r>
                      <a:r>
                        <a:rPr lang="es-PE" sz="800" u="none" strike="noStrike" dirty="0">
                          <a:effectLst/>
                        </a:rPr>
                        <a:t>(RM 175-2020-TR  14.AGO.20)</a:t>
                      </a:r>
                      <a:endParaRPr lang="es-PE" sz="800" b="0" i="0" u="none" strike="noStrike" dirty="0">
                        <a:solidFill>
                          <a:srgbClr val="000000"/>
                        </a:solidFill>
                        <a:effectLst/>
                        <a:latin typeface="Calibri" panose="020F0502020204030204" pitchFamily="34" charset="0"/>
                      </a:endParaRPr>
                    </a:p>
                  </a:txBody>
                  <a:tcPr marL="4325" marR="4325" marT="4325" marB="0" anchor="ctr"/>
                </a:tc>
                <a:extLst>
                  <a:ext uri="{0D108BD9-81ED-4DB2-BD59-A6C34878D82A}">
                    <a16:rowId xmlns:a16="http://schemas.microsoft.com/office/drawing/2014/main" val="3870572249"/>
                  </a:ext>
                </a:extLst>
              </a:tr>
              <a:tr h="328304">
                <a:tc>
                  <a:txBody>
                    <a:bodyPr/>
                    <a:lstStyle/>
                    <a:p>
                      <a:pPr algn="ctr" fontAlgn="ctr"/>
                      <a:r>
                        <a:rPr lang="es-PE" sz="1000" b="1" u="none" strike="noStrike" dirty="0">
                          <a:solidFill>
                            <a:srgbClr val="003C7E"/>
                          </a:solidFill>
                          <a:effectLst/>
                        </a:rPr>
                        <a:t>2525</a:t>
                      </a:r>
                      <a:endParaRPr lang="es-PE" sz="1000" b="1" i="0" u="none" strike="noStrike" dirty="0">
                        <a:solidFill>
                          <a:srgbClr val="003C7E"/>
                        </a:solidFill>
                        <a:effectLst/>
                        <a:latin typeface="Calibri" panose="020F0502020204030204" pitchFamily="34" charset="0"/>
                      </a:endParaRPr>
                    </a:p>
                  </a:txBody>
                  <a:tcPr marL="4325" marR="4325" marT="4325" marB="0" anchor="ctr">
                    <a:solidFill>
                      <a:schemeClr val="accent5">
                        <a:lumMod val="40000"/>
                        <a:lumOff val="60000"/>
                      </a:schemeClr>
                    </a:solidFill>
                  </a:tcPr>
                </a:tc>
                <a:tc>
                  <a:txBody>
                    <a:bodyPr/>
                    <a:lstStyle/>
                    <a:p>
                      <a:pPr algn="ctr" fontAlgn="ctr"/>
                      <a:r>
                        <a:rPr lang="es-PE" sz="900" u="none" strike="noStrike" dirty="0">
                          <a:effectLst/>
                        </a:rPr>
                        <a:t>DU N°103-2020</a:t>
                      </a:r>
                      <a:endParaRPr lang="es-PE" sz="900" b="0" i="0" u="none" strike="noStrike" dirty="0">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a:effectLst/>
                        </a:rPr>
                        <a:t>3/09/2020</a:t>
                      </a:r>
                      <a:endParaRPr lang="es-PE" sz="900" b="0" i="0" u="none" strike="noStrike">
                        <a:solidFill>
                          <a:srgbClr val="000000"/>
                        </a:solidFill>
                        <a:effectLst/>
                        <a:latin typeface="Calibri" panose="020F0502020204030204" pitchFamily="34" charset="0"/>
                      </a:endParaRPr>
                    </a:p>
                  </a:txBody>
                  <a:tcPr marL="4325" marR="4325" marT="4325" marB="0" anchor="ctr"/>
                </a:tc>
                <a:tc>
                  <a:txBody>
                    <a:bodyPr/>
                    <a:lstStyle/>
                    <a:p>
                      <a:pPr algn="l" fontAlgn="ctr"/>
                      <a:r>
                        <a:rPr lang="es-PE" sz="800" u="none" strike="noStrike" dirty="0">
                          <a:effectLst/>
                        </a:rPr>
                        <a:t>ESTABLECIMIENTOS DE SALUD </a:t>
                      </a:r>
                      <a:r>
                        <a:rPr lang="es-PE" sz="800" b="1" u="none" strike="noStrike" dirty="0">
                          <a:effectLst/>
                        </a:rPr>
                        <a:t>TACNA Y MOQUEGUA </a:t>
                      </a:r>
                      <a:r>
                        <a:rPr lang="es-PE" sz="800" u="none" strike="noStrike" dirty="0">
                          <a:effectLst/>
                        </a:rPr>
                        <a:t>(RM 205-2020-TR  08.SET.20)</a:t>
                      </a:r>
                      <a:endParaRPr lang="es-PE" sz="800" b="0" i="0" u="none" strike="noStrike" dirty="0">
                        <a:solidFill>
                          <a:srgbClr val="000000"/>
                        </a:solidFill>
                        <a:effectLst/>
                        <a:latin typeface="Calibri" panose="020F0502020204030204" pitchFamily="34" charset="0"/>
                      </a:endParaRPr>
                    </a:p>
                  </a:txBody>
                  <a:tcPr marL="4325" marR="4325" marT="4325" marB="0" anchor="ctr"/>
                </a:tc>
                <a:extLst>
                  <a:ext uri="{0D108BD9-81ED-4DB2-BD59-A6C34878D82A}">
                    <a16:rowId xmlns:a16="http://schemas.microsoft.com/office/drawing/2014/main" val="54363143"/>
                  </a:ext>
                </a:extLst>
              </a:tr>
              <a:tr h="436278">
                <a:tc>
                  <a:txBody>
                    <a:bodyPr/>
                    <a:lstStyle/>
                    <a:p>
                      <a:pPr algn="ctr" fontAlgn="ctr"/>
                      <a:r>
                        <a:rPr lang="es-PE" sz="1000" b="1" u="none" strike="noStrike" dirty="0">
                          <a:solidFill>
                            <a:srgbClr val="003C7E"/>
                          </a:solidFill>
                          <a:effectLst/>
                        </a:rPr>
                        <a:t>2526</a:t>
                      </a:r>
                      <a:endParaRPr lang="es-PE" sz="1000" b="1" i="0" u="none" strike="noStrike" dirty="0">
                        <a:solidFill>
                          <a:srgbClr val="003C7E"/>
                        </a:solidFill>
                        <a:effectLst/>
                        <a:latin typeface="Calibri" panose="020F0502020204030204" pitchFamily="34" charset="0"/>
                      </a:endParaRPr>
                    </a:p>
                  </a:txBody>
                  <a:tcPr marL="4325" marR="4325" marT="4325" marB="0" anchor="ctr">
                    <a:solidFill>
                      <a:schemeClr val="accent5">
                        <a:lumMod val="40000"/>
                        <a:lumOff val="60000"/>
                      </a:schemeClr>
                    </a:solidFill>
                  </a:tcPr>
                </a:tc>
                <a:tc>
                  <a:txBody>
                    <a:bodyPr/>
                    <a:lstStyle/>
                    <a:p>
                      <a:pPr algn="ctr" fontAlgn="ctr"/>
                      <a:r>
                        <a:rPr lang="es-PE" sz="900" u="none" strike="noStrike" dirty="0">
                          <a:effectLst/>
                        </a:rPr>
                        <a:t>DU N°113-2020</a:t>
                      </a:r>
                      <a:endParaRPr lang="es-PE" sz="900" b="0" i="0" u="none" strike="noStrike" dirty="0">
                        <a:solidFill>
                          <a:srgbClr val="000000"/>
                        </a:solidFill>
                        <a:effectLst/>
                        <a:latin typeface="Calibri" panose="020F0502020204030204" pitchFamily="34" charset="0"/>
                      </a:endParaRPr>
                    </a:p>
                  </a:txBody>
                  <a:tcPr marL="4325" marR="4325" marT="4325" marB="0" anchor="ctr"/>
                </a:tc>
                <a:tc>
                  <a:txBody>
                    <a:bodyPr/>
                    <a:lstStyle/>
                    <a:p>
                      <a:pPr algn="ctr" fontAlgn="ctr"/>
                      <a:r>
                        <a:rPr lang="es-PE" sz="900" u="none" strike="noStrike" dirty="0">
                          <a:effectLst/>
                        </a:rPr>
                        <a:t>19/09/2020</a:t>
                      </a:r>
                      <a:endParaRPr lang="es-PE" sz="900" b="0" i="0" u="none" strike="noStrike" dirty="0">
                        <a:solidFill>
                          <a:srgbClr val="000000"/>
                        </a:solidFill>
                        <a:effectLst/>
                        <a:latin typeface="Calibri" panose="020F0502020204030204" pitchFamily="34" charset="0"/>
                      </a:endParaRPr>
                    </a:p>
                  </a:txBody>
                  <a:tcPr marL="4325" marR="4325" marT="4325" marB="0" anchor="ctr"/>
                </a:tc>
                <a:tc>
                  <a:txBody>
                    <a:bodyPr/>
                    <a:lstStyle/>
                    <a:p>
                      <a:pPr algn="l" fontAlgn="ctr"/>
                      <a:r>
                        <a:rPr lang="es-PE" sz="800" u="none" strike="noStrike" dirty="0">
                          <a:effectLst/>
                        </a:rPr>
                        <a:t>CONTINUIDAD DE CONTRATACIÓN </a:t>
                      </a:r>
                      <a:r>
                        <a:rPr lang="es-PE" sz="800" b="1" u="none" strike="noStrike" dirty="0">
                          <a:effectLst/>
                        </a:rPr>
                        <a:t>PERSONAL CAS - COVID19 </a:t>
                      </a:r>
                      <a:r>
                        <a:rPr lang="es-PE" sz="800" u="none" strike="noStrike" dirty="0">
                          <a:effectLst/>
                        </a:rPr>
                        <a:t>(R.M.  N°217-2020-TR  23.SET20) </a:t>
                      </a:r>
                      <a:endParaRPr lang="es-PE" sz="800" b="0" i="0" u="none" strike="noStrike" dirty="0">
                        <a:solidFill>
                          <a:srgbClr val="000000"/>
                        </a:solidFill>
                        <a:effectLst/>
                        <a:latin typeface="Calibri" panose="020F0502020204030204" pitchFamily="34" charset="0"/>
                      </a:endParaRPr>
                    </a:p>
                  </a:txBody>
                  <a:tcPr marL="4325" marR="4325" marT="4325" marB="0" anchor="ctr"/>
                </a:tc>
                <a:extLst>
                  <a:ext uri="{0D108BD9-81ED-4DB2-BD59-A6C34878D82A}">
                    <a16:rowId xmlns:a16="http://schemas.microsoft.com/office/drawing/2014/main" val="2278703547"/>
                  </a:ext>
                </a:extLst>
              </a:tr>
            </a:tbl>
          </a:graphicData>
        </a:graphic>
      </p:graphicFrame>
      <p:sp>
        <p:nvSpPr>
          <p:cNvPr id="144" name="CuadroTexto 143"/>
          <p:cNvSpPr txBox="1"/>
          <p:nvPr/>
        </p:nvSpPr>
        <p:spPr>
          <a:xfrm>
            <a:off x="5310453" y="1533830"/>
            <a:ext cx="175560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srgbClr val="0070C0"/>
                </a:solidFill>
                <a:effectLst/>
                <a:uLnTx/>
                <a:uFillTx/>
                <a:latin typeface="Calibri"/>
                <a:ea typeface="+mn-ea"/>
                <a:cs typeface="+mn-cs"/>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000" b="1" i="0" u="none" strike="noStrike" kern="1200" cap="none" spc="0" normalizeH="0" baseline="0" noProof="0" dirty="0">
                <a:ln>
                  <a:noFill/>
                </a:ln>
                <a:solidFill>
                  <a:prstClr val="black"/>
                </a:solidFill>
                <a:effectLst/>
                <a:uLnTx/>
                <a:uFillTx/>
                <a:latin typeface="Calibri"/>
                <a:ea typeface="+mn-ea"/>
                <a:cs typeface="+mn-cs"/>
              </a:rPr>
              <a:t>s/ 892,411,537</a:t>
            </a:r>
          </a:p>
        </p:txBody>
      </p:sp>
      <p:sp>
        <p:nvSpPr>
          <p:cNvPr id="145" name="CuadroTexto 144"/>
          <p:cNvSpPr txBox="1"/>
          <p:nvPr/>
        </p:nvSpPr>
        <p:spPr>
          <a:xfrm>
            <a:off x="1393563" y="5353153"/>
            <a:ext cx="307030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70C0"/>
                </a:solidFill>
                <a:effectLst/>
                <a:uLnTx/>
                <a:uFillTx/>
                <a:latin typeface="Calibri"/>
                <a:ea typeface="+mn-ea"/>
                <a:cs typeface="+mn-cs"/>
              </a:rPr>
              <a:t>TOTAL 2020:         </a:t>
            </a:r>
            <a:r>
              <a:rPr kumimoji="0" lang="es-PE" sz="1600" b="1" i="0" u="none" strike="noStrike" kern="1200" cap="none" spc="0" normalizeH="0" baseline="0" noProof="0" dirty="0">
                <a:ln>
                  <a:noFill/>
                </a:ln>
                <a:solidFill>
                  <a:prstClr val="black"/>
                </a:solidFill>
                <a:effectLst/>
                <a:uLnTx/>
                <a:uFillTx/>
                <a:latin typeface="Calibri"/>
                <a:ea typeface="+mn-ea"/>
                <a:cs typeface="+mn-cs"/>
              </a:rPr>
              <a:t>s/ 237,133,944</a:t>
            </a:r>
          </a:p>
        </p:txBody>
      </p:sp>
      <p:sp>
        <p:nvSpPr>
          <p:cNvPr id="146" name="CuadroTexto 145"/>
          <p:cNvSpPr txBox="1"/>
          <p:nvPr/>
        </p:nvSpPr>
        <p:spPr>
          <a:xfrm>
            <a:off x="8000086" y="5437053"/>
            <a:ext cx="309166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0070C0"/>
                </a:solidFill>
                <a:effectLst/>
                <a:uLnTx/>
                <a:uFillTx/>
                <a:latin typeface="Calibri"/>
                <a:ea typeface="+mn-ea"/>
                <a:cs typeface="+mn-cs"/>
              </a:rPr>
              <a:t>TOTAL 2021:   </a:t>
            </a:r>
            <a:r>
              <a:rPr kumimoji="0" lang="es-PE" sz="1600" b="1" i="0" u="none" strike="noStrike" kern="1200" cap="none" spc="0" normalizeH="0" baseline="0" noProof="0" dirty="0">
                <a:ln>
                  <a:noFill/>
                </a:ln>
                <a:solidFill>
                  <a:prstClr val="black"/>
                </a:solidFill>
                <a:effectLst/>
                <a:uLnTx/>
                <a:uFillTx/>
                <a:latin typeface="Calibri"/>
                <a:ea typeface="+mn-ea"/>
                <a:cs typeface="+mn-cs"/>
              </a:rPr>
              <a:t>s/ 655,277,593</a:t>
            </a:r>
          </a:p>
        </p:txBody>
      </p:sp>
      <p:sp>
        <p:nvSpPr>
          <p:cNvPr id="168" name="Operación manual 167"/>
          <p:cNvSpPr/>
          <p:nvPr/>
        </p:nvSpPr>
        <p:spPr>
          <a:xfrm rot="16200000">
            <a:off x="-2717745" y="3524749"/>
            <a:ext cx="6007253" cy="586096"/>
          </a:xfrm>
          <a:prstGeom prst="flowChartManualOperation">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prstClr val="white"/>
                </a:solidFill>
                <a:effectLst/>
                <a:uLnTx/>
                <a:uFillTx/>
                <a:latin typeface="Calibri"/>
                <a:ea typeface="+mn-ea"/>
                <a:cs typeface="+mn-cs"/>
              </a:rPr>
              <a:t>PRESTACIONES DE SALUD</a:t>
            </a:r>
          </a:p>
        </p:txBody>
      </p:sp>
      <p:sp>
        <p:nvSpPr>
          <p:cNvPr id="46" name="CuadroTexto 45"/>
          <p:cNvSpPr txBox="1"/>
          <p:nvPr/>
        </p:nvSpPr>
        <p:spPr>
          <a:xfrm>
            <a:off x="1209609" y="5717673"/>
            <a:ext cx="3194052"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ea typeface="+mn-ea"/>
                <a:cs typeface="+mn-cs"/>
              </a:rPr>
              <a:t>Presupuesto Ejecutado 98.8%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ea typeface="+mn-ea"/>
                <a:cs typeface="+mn-cs"/>
              </a:rPr>
              <a:t>Presupuesto Comprometido 1.2%</a:t>
            </a:r>
          </a:p>
        </p:txBody>
      </p:sp>
      <p:sp>
        <p:nvSpPr>
          <p:cNvPr id="47" name="CuadroTexto 46"/>
          <p:cNvSpPr txBox="1"/>
          <p:nvPr/>
        </p:nvSpPr>
        <p:spPr>
          <a:xfrm>
            <a:off x="7229182" y="5775607"/>
            <a:ext cx="359499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rPr>
              <a:t>Presupuesto Ejecutado 69.8%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rPr>
              <a:t>Presupuesto Comprometido </a:t>
            </a:r>
            <a:r>
              <a:rPr lang="es-PE" sz="1600" b="1" dirty="0">
                <a:solidFill>
                  <a:srgbClr val="1F497D"/>
                </a:solidFill>
                <a:latin typeface="Calibri"/>
              </a:rPr>
              <a:t>16.1</a:t>
            </a:r>
            <a:r>
              <a:rPr kumimoji="0" lang="es-PE" sz="1600" b="1" i="0" u="none" strike="noStrike" kern="1200" cap="none" spc="0" normalizeH="0" baseline="0" noProof="0" dirty="0">
                <a:ln>
                  <a:noFill/>
                </a:ln>
                <a:solidFill>
                  <a:srgbClr val="1F497D"/>
                </a:solidFill>
                <a:effectLst/>
                <a:uLnTx/>
                <a:uFillTx/>
                <a:latin typeface="Calibri"/>
              </a:rPr>
              <a:t>%</a:t>
            </a:r>
          </a:p>
        </p:txBody>
      </p:sp>
      <p:sp>
        <p:nvSpPr>
          <p:cNvPr id="53" name="CuadroTexto 52"/>
          <p:cNvSpPr txBox="1"/>
          <p:nvPr/>
        </p:nvSpPr>
        <p:spPr>
          <a:xfrm>
            <a:off x="3797587" y="2096528"/>
            <a:ext cx="386546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PE" b="1" i="0" u="none" strike="noStrike" kern="1200" cap="none" spc="0" normalizeH="0" baseline="0" noProof="0" dirty="0">
                <a:ln>
                  <a:noFill/>
                </a:ln>
                <a:solidFill>
                  <a:srgbClr val="1F497D"/>
                </a:solidFill>
                <a:effectLst/>
                <a:uLnTx/>
                <a:uFillTx/>
                <a:latin typeface="Calibri"/>
                <a:ea typeface="+mn-ea"/>
                <a:cs typeface="+mn-cs"/>
              </a:rPr>
              <a:t>Presupuesto Ejecutado 77.5%</a:t>
            </a:r>
            <a:endParaRPr kumimoji="0" lang="es-PE" sz="1400" b="1" i="0" u="none" strike="noStrike" kern="1200" cap="none" spc="0" normalizeH="0" baseline="0" noProof="0" dirty="0">
              <a:ln>
                <a:noFill/>
              </a:ln>
              <a:solidFill>
                <a:srgbClr val="1F497D"/>
              </a:solidFill>
              <a:effectLst/>
              <a:uLnTx/>
              <a:uFillTx/>
              <a:latin typeface="Calibri"/>
              <a:ea typeface="+mn-ea"/>
              <a:cs typeface="+mn-cs"/>
            </a:endParaRPr>
          </a:p>
        </p:txBody>
      </p:sp>
      <p:sp>
        <p:nvSpPr>
          <p:cNvPr id="27" name="CuadroTexto 26"/>
          <p:cNvSpPr txBox="1"/>
          <p:nvPr/>
        </p:nvSpPr>
        <p:spPr>
          <a:xfrm>
            <a:off x="73501" y="6605933"/>
            <a:ext cx="186692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200" b="0" i="0" u="none" strike="noStrike" kern="1200" cap="none" spc="0" normalizeH="0" baseline="0" noProof="0" dirty="0">
                <a:ln>
                  <a:noFill/>
                </a:ln>
                <a:solidFill>
                  <a:prstClr val="black"/>
                </a:solidFill>
                <a:effectLst/>
                <a:uLnTx/>
                <a:uFillTx/>
                <a:latin typeface="Calibri"/>
                <a:ea typeface="+mn-ea"/>
                <a:cs typeface="+mn-cs"/>
              </a:rPr>
              <a:t>Información al 31/08/2021</a:t>
            </a:r>
          </a:p>
        </p:txBody>
      </p:sp>
      <p:sp>
        <p:nvSpPr>
          <p:cNvPr id="54" name="Rectangle 7">
            <a:extLst>
              <a:ext uri="{FF2B5EF4-FFF2-40B4-BE49-F238E27FC236}">
                <a16:creationId xmlns:a16="http://schemas.microsoft.com/office/drawing/2014/main" id="{FCEB68DC-FB8F-4125-ADEF-BC79A0A4CF4D}"/>
              </a:ext>
            </a:extLst>
          </p:cNvPr>
          <p:cNvSpPr/>
          <p:nvPr/>
        </p:nvSpPr>
        <p:spPr>
          <a:xfrm>
            <a:off x="4348" y="-27384"/>
            <a:ext cx="12202312" cy="613427"/>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MX" b="1" dirty="0">
                <a:solidFill>
                  <a:prstClr val="white"/>
                </a:solidFill>
                <a:ea typeface="Tahoma" pitchFamily="34" charset="0"/>
                <a:cs typeface="Arial" panose="020B0604020202020204" pitchFamily="34" charset="0"/>
              </a:rPr>
              <a:t>                                   EJECUCIÓN DE TRANSFERENCIAS VINCULADAS A LOS CENTROS DE ATENCIÓN Y AISLAMIENTO TEMPORAL</a:t>
            </a:r>
          </a:p>
        </p:txBody>
      </p:sp>
      <p:pic>
        <p:nvPicPr>
          <p:cNvPr id="55" name="Google Shape;168;p25">
            <a:extLst>
              <a:ext uri="{FF2B5EF4-FFF2-40B4-BE49-F238E27FC236}">
                <a16:creationId xmlns:a16="http://schemas.microsoft.com/office/drawing/2014/main" id="{E063D640-196E-4E06-99CC-EFE9EC30DEEB}"/>
              </a:ext>
            </a:extLst>
          </p:cNvPr>
          <p:cNvPicPr preferRelativeResize="0"/>
          <p:nvPr/>
        </p:nvPicPr>
        <p:blipFill rotWithShape="1">
          <a:blip r:embed="rId4">
            <a:alphaModFix/>
          </a:blip>
          <a:srcRect/>
          <a:stretch/>
        </p:blipFill>
        <p:spPr>
          <a:xfrm>
            <a:off x="191344" y="44624"/>
            <a:ext cx="1559496" cy="435557"/>
          </a:xfrm>
          <a:prstGeom prst="rect">
            <a:avLst/>
          </a:prstGeom>
          <a:noFill/>
          <a:ln>
            <a:noFill/>
          </a:ln>
        </p:spPr>
      </p:pic>
    </p:spTree>
    <p:extLst>
      <p:ext uri="{BB962C8B-B14F-4D97-AF65-F5344CB8AC3E}">
        <p14:creationId xmlns:p14="http://schemas.microsoft.com/office/powerpoint/2010/main" val="388178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up)">
                                      <p:cBhvr>
                                        <p:cTn id="7" dur="500"/>
                                        <p:tgtEl>
                                          <p:spTgt spid="13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wipe(up)">
                                      <p:cBhvr>
                                        <p:cTn id="10" dur="5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1000"/>
                                        <p:tgtEl>
                                          <p:spTgt spid="128"/>
                                        </p:tgtEl>
                                      </p:cBhvr>
                                    </p:animEffect>
                                    <p:anim calcmode="lin" valueType="num">
                                      <p:cBhvr>
                                        <p:cTn id="16" dur="1000" fill="hold"/>
                                        <p:tgtEl>
                                          <p:spTgt spid="128"/>
                                        </p:tgtEl>
                                        <p:attrNameLst>
                                          <p:attrName>ppt_x</p:attrName>
                                        </p:attrNameLst>
                                      </p:cBhvr>
                                      <p:tavLst>
                                        <p:tav tm="0">
                                          <p:val>
                                            <p:strVal val="#ppt_x"/>
                                          </p:val>
                                        </p:tav>
                                        <p:tav tm="100000">
                                          <p:val>
                                            <p:strVal val="#ppt_x"/>
                                          </p:val>
                                        </p:tav>
                                      </p:tavLst>
                                    </p:anim>
                                    <p:anim calcmode="lin" valueType="num">
                                      <p:cBhvr>
                                        <p:cTn id="17"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0"/>
                                        </p:tgtEl>
                                        <p:attrNameLst>
                                          <p:attrName>style.visibility</p:attrName>
                                        </p:attrNameLst>
                                      </p:cBhvr>
                                      <p:to>
                                        <p:strVal val="visible"/>
                                      </p:to>
                                    </p:set>
                                    <p:animEffect transition="in" filter="wipe(left)">
                                      <p:cBhvr>
                                        <p:cTn id="34" dur="500"/>
                                        <p:tgtEl>
                                          <p:spTgt spid="14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39"/>
                                        </p:tgtEl>
                                        <p:attrNameLst>
                                          <p:attrName>style.visibility</p:attrName>
                                        </p:attrNameLst>
                                      </p:cBhvr>
                                      <p:to>
                                        <p:strVal val="visible"/>
                                      </p:to>
                                    </p:set>
                                    <p:animEffect transition="in" filter="wipe(left)">
                                      <p:cBhvr>
                                        <p:cTn id="37" dur="500"/>
                                        <p:tgtEl>
                                          <p:spTgt spid="13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9"/>
                                        </p:tgtEl>
                                        <p:attrNameLst>
                                          <p:attrName>style.visibility</p:attrName>
                                        </p:attrNameLst>
                                      </p:cBhvr>
                                      <p:to>
                                        <p:strVal val="visible"/>
                                      </p:to>
                                    </p:set>
                                    <p:animEffect transition="in" filter="fade">
                                      <p:cBhvr>
                                        <p:cTn id="42" dur="1000"/>
                                        <p:tgtEl>
                                          <p:spTgt spid="149"/>
                                        </p:tgtEl>
                                      </p:cBhvr>
                                    </p:animEffect>
                                    <p:anim calcmode="lin" valueType="num">
                                      <p:cBhvr>
                                        <p:cTn id="43" dur="1000" fill="hold"/>
                                        <p:tgtEl>
                                          <p:spTgt spid="149"/>
                                        </p:tgtEl>
                                        <p:attrNameLst>
                                          <p:attrName>ppt_x</p:attrName>
                                        </p:attrNameLst>
                                      </p:cBhvr>
                                      <p:tavLst>
                                        <p:tav tm="0">
                                          <p:val>
                                            <p:strVal val="#ppt_x"/>
                                          </p:val>
                                        </p:tav>
                                        <p:tav tm="100000">
                                          <p:val>
                                            <p:strVal val="#ppt_x"/>
                                          </p:val>
                                        </p:tav>
                                      </p:tavLst>
                                    </p:anim>
                                    <p:anim calcmode="lin" valueType="num">
                                      <p:cBhvr>
                                        <p:cTn id="44"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46"/>
                                        </p:tgtEl>
                                        <p:attrNameLst>
                                          <p:attrName>style.visibility</p:attrName>
                                        </p:attrNameLst>
                                      </p:cBhvr>
                                      <p:to>
                                        <p:strVal val="visible"/>
                                      </p:to>
                                    </p:set>
                                    <p:anim calcmode="lin" valueType="num">
                                      <p:cBhvr>
                                        <p:cTn id="54" dur="500" fill="hold"/>
                                        <p:tgtEl>
                                          <p:spTgt spid="146"/>
                                        </p:tgtEl>
                                        <p:attrNameLst>
                                          <p:attrName>ppt_w</p:attrName>
                                        </p:attrNameLst>
                                      </p:cBhvr>
                                      <p:tavLst>
                                        <p:tav tm="0">
                                          <p:val>
                                            <p:fltVal val="0"/>
                                          </p:val>
                                        </p:tav>
                                        <p:tav tm="100000">
                                          <p:val>
                                            <p:strVal val="#ppt_w"/>
                                          </p:val>
                                        </p:tav>
                                      </p:tavLst>
                                    </p:anim>
                                    <p:anim calcmode="lin" valueType="num">
                                      <p:cBhvr>
                                        <p:cTn id="55" dur="500" fill="hold"/>
                                        <p:tgtEl>
                                          <p:spTgt spid="146"/>
                                        </p:tgtEl>
                                        <p:attrNameLst>
                                          <p:attrName>ppt_h</p:attrName>
                                        </p:attrNameLst>
                                      </p:cBhvr>
                                      <p:tavLst>
                                        <p:tav tm="0">
                                          <p:val>
                                            <p:fltVal val="0"/>
                                          </p:val>
                                        </p:tav>
                                        <p:tav tm="100000">
                                          <p:val>
                                            <p:strVal val="#ppt_h"/>
                                          </p:val>
                                        </p:tav>
                                      </p:tavLst>
                                    </p:anim>
                                    <p:animEffect transition="in" filter="fade">
                                      <p:cBhvr>
                                        <p:cTn id="56" dur="500"/>
                                        <p:tgtEl>
                                          <p:spTgt spid="14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4"/>
                                        </p:tgtEl>
                                        <p:attrNameLst>
                                          <p:attrName>style.visibility</p:attrName>
                                        </p:attrNameLst>
                                      </p:cBhvr>
                                      <p:to>
                                        <p:strVal val="visible"/>
                                      </p:to>
                                    </p:set>
                                    <p:anim calcmode="lin" valueType="num">
                                      <p:cBhvr>
                                        <p:cTn id="61" dur="500" fill="hold"/>
                                        <p:tgtEl>
                                          <p:spTgt spid="144"/>
                                        </p:tgtEl>
                                        <p:attrNameLst>
                                          <p:attrName>ppt_w</p:attrName>
                                        </p:attrNameLst>
                                      </p:cBhvr>
                                      <p:tavLst>
                                        <p:tav tm="0">
                                          <p:val>
                                            <p:fltVal val="0"/>
                                          </p:val>
                                        </p:tav>
                                        <p:tav tm="100000">
                                          <p:val>
                                            <p:strVal val="#ppt_w"/>
                                          </p:val>
                                        </p:tav>
                                      </p:tavLst>
                                    </p:anim>
                                    <p:anim calcmode="lin" valueType="num">
                                      <p:cBhvr>
                                        <p:cTn id="62" dur="500" fill="hold"/>
                                        <p:tgtEl>
                                          <p:spTgt spid="144"/>
                                        </p:tgtEl>
                                        <p:attrNameLst>
                                          <p:attrName>ppt_h</p:attrName>
                                        </p:attrNameLst>
                                      </p:cBhvr>
                                      <p:tavLst>
                                        <p:tav tm="0">
                                          <p:val>
                                            <p:fltVal val="0"/>
                                          </p:val>
                                        </p:tav>
                                        <p:tav tm="100000">
                                          <p:val>
                                            <p:strVal val="#ppt_h"/>
                                          </p:val>
                                        </p:tav>
                                      </p:tavLst>
                                    </p:anim>
                                    <p:animEffect transition="in" filter="fade">
                                      <p:cBhvr>
                                        <p:cTn id="63" dur="500"/>
                                        <p:tgtEl>
                                          <p:spTgt spid="14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p:cTn id="66" dur="500" fill="hold"/>
                                        <p:tgtEl>
                                          <p:spTgt spid="53"/>
                                        </p:tgtEl>
                                        <p:attrNameLst>
                                          <p:attrName>ppt_w</p:attrName>
                                        </p:attrNameLst>
                                      </p:cBhvr>
                                      <p:tavLst>
                                        <p:tav tm="0">
                                          <p:val>
                                            <p:fltVal val="0"/>
                                          </p:val>
                                        </p:tav>
                                        <p:tav tm="100000">
                                          <p:val>
                                            <p:strVal val="#ppt_w"/>
                                          </p:val>
                                        </p:tav>
                                      </p:tavLst>
                                    </p:anim>
                                    <p:anim calcmode="lin" valueType="num">
                                      <p:cBhvr>
                                        <p:cTn id="67" dur="500" fill="hold"/>
                                        <p:tgtEl>
                                          <p:spTgt spid="53"/>
                                        </p:tgtEl>
                                        <p:attrNameLst>
                                          <p:attrName>ppt_h</p:attrName>
                                        </p:attrNameLst>
                                      </p:cBhvr>
                                      <p:tavLst>
                                        <p:tav tm="0">
                                          <p:val>
                                            <p:fltVal val="0"/>
                                          </p:val>
                                        </p:tav>
                                        <p:tav tm="100000">
                                          <p:val>
                                            <p:strVal val="#ppt_h"/>
                                          </p:val>
                                        </p:tav>
                                      </p:tavLst>
                                    </p:anim>
                                    <p:animEffect transition="in" filter="fade">
                                      <p:cBhvr>
                                        <p:cTn id="6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9" grpId="0" animBg="1"/>
      <p:bldP spid="144" grpId="0"/>
      <p:bldP spid="145" grpId="0"/>
      <p:bldP spid="146" grpId="0"/>
      <p:bldP spid="46" grpId="0"/>
      <p:bldP spid="47" grpId="0"/>
      <p:bldP spid="53"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37" name="Gráfico 36">
            <a:extLst>
              <a:ext uri="{FF2B5EF4-FFF2-40B4-BE49-F238E27FC236}">
                <a16:creationId xmlns:a16="http://schemas.microsoft.com/office/drawing/2014/main" id="{7D6A3983-450B-4268-AD3A-4201E6E741DC}"/>
              </a:ext>
            </a:extLst>
          </p:cNvPr>
          <p:cNvGraphicFramePr>
            <a:graphicFrameLocks/>
          </p:cNvGraphicFramePr>
          <p:nvPr>
            <p:extLst>
              <p:ext uri="{D42A27DB-BD31-4B8C-83A1-F6EECF244321}">
                <p14:modId xmlns:p14="http://schemas.microsoft.com/office/powerpoint/2010/main" val="1095266668"/>
              </p:ext>
            </p:extLst>
          </p:nvPr>
        </p:nvGraphicFramePr>
        <p:xfrm>
          <a:off x="1144208" y="1343025"/>
          <a:ext cx="9897024" cy="448403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ángulo 5"/>
          <p:cNvSpPr/>
          <p:nvPr/>
        </p:nvSpPr>
        <p:spPr>
          <a:xfrm>
            <a:off x="12072664" y="0"/>
            <a:ext cx="154328" cy="3376823"/>
          </a:xfrm>
          <a:prstGeom prst="rect">
            <a:avLst/>
          </a:prstGeom>
          <a:solidFill>
            <a:srgbClr val="00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12072664" y="3376859"/>
            <a:ext cx="154328" cy="3481177"/>
          </a:xfrm>
          <a:prstGeom prst="rect">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ángulo 9">
            <a:extLst>
              <a:ext uri="{FF2B5EF4-FFF2-40B4-BE49-F238E27FC236}">
                <a16:creationId xmlns:a16="http://schemas.microsoft.com/office/drawing/2014/main" id="{878B0528-9F28-45A1-B4D7-2ED205021C4E}"/>
              </a:ext>
            </a:extLst>
          </p:cNvPr>
          <p:cNvSpPr/>
          <p:nvPr/>
        </p:nvSpPr>
        <p:spPr>
          <a:xfrm rot="16200000" flipH="1">
            <a:off x="1847673" y="-1224281"/>
            <a:ext cx="70914" cy="2519476"/>
          </a:xfrm>
          <a:prstGeom prst="rect">
            <a:avLst/>
          </a:prstGeom>
          <a:solidFill>
            <a:srgbClr val="00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Operación manual 28"/>
          <p:cNvSpPr/>
          <p:nvPr/>
        </p:nvSpPr>
        <p:spPr>
          <a:xfrm rot="16200000">
            <a:off x="-2203180" y="3194716"/>
            <a:ext cx="5067047" cy="586096"/>
          </a:xfrm>
          <a:prstGeom prst="flowChartManualOperation">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white"/>
                </a:solidFill>
                <a:effectLst/>
                <a:uLnTx/>
                <a:uFillTx/>
                <a:latin typeface="Calibri"/>
                <a:ea typeface="+mn-ea"/>
                <a:cs typeface="+mn-cs"/>
              </a:rPr>
              <a:t>PRESTACIONES DE SALUD</a:t>
            </a:r>
          </a:p>
        </p:txBody>
      </p:sp>
      <p:sp>
        <p:nvSpPr>
          <p:cNvPr id="30" name="Заголовок 2"/>
          <p:cNvSpPr txBox="1">
            <a:spLocks/>
          </p:cNvSpPr>
          <p:nvPr/>
        </p:nvSpPr>
        <p:spPr>
          <a:xfrm>
            <a:off x="889083" y="621102"/>
            <a:ext cx="8159246" cy="799641"/>
          </a:xfrm>
          <a:prstGeom prst="rect">
            <a:avLst/>
          </a:prstGeom>
        </p:spPr>
        <p:txBody>
          <a:bodyPr vert="horz" lIns="91440" tIns="45720" rIns="91440" bIns="45720" rtlCol="0" anchor="ctr">
            <a:noAutofit/>
          </a:bodyPr>
          <a:lstStyle>
            <a:lvl1pPr>
              <a:spcBef>
                <a:spcPct val="0"/>
              </a:spcBef>
              <a:buNone/>
              <a:defRPr sz="2400" b="1">
                <a:solidFill>
                  <a:srgbClr val="1D6BC6"/>
                </a:solidFill>
                <a:latin typeface="Arial" panose="020B0604020202020204" pitchFamily="34" charset="0"/>
                <a:ea typeface="Tahoma"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PE" sz="1800" dirty="0">
                <a:solidFill>
                  <a:srgbClr val="0070C0"/>
                </a:solidFill>
                <a:latin typeface="Calibri"/>
              </a:rPr>
              <a:t>VILLA PANAMERICANA Y CENTROS DE ATENCIÓN Y AISLAMIENTO TEMPORAL</a:t>
            </a:r>
            <a:endParaRPr kumimoji="0" lang="es-PE" sz="1800" b="1" i="0" u="none" strike="noStrike" kern="1200" cap="none" spc="0" normalizeH="0" baseline="0" noProof="0" dirty="0">
              <a:ln>
                <a:noFill/>
              </a:ln>
              <a:solidFill>
                <a:srgbClr val="0070C0"/>
              </a:solidFill>
              <a:effectLst/>
              <a:uLnTx/>
              <a:uFillTx/>
              <a:latin typeface="Calibri"/>
              <a:ea typeface="Tahoma" pitchFamily="34" charset="0"/>
              <a:cs typeface="Arial" panose="020B0604020202020204" pitchFamily="34" charset="0"/>
            </a:endParaRPr>
          </a:p>
        </p:txBody>
      </p:sp>
      <p:grpSp>
        <p:nvGrpSpPr>
          <p:cNvPr id="42" name="Grupo 41"/>
          <p:cNvGrpSpPr/>
          <p:nvPr/>
        </p:nvGrpSpPr>
        <p:grpSpPr>
          <a:xfrm>
            <a:off x="1199456" y="6021287"/>
            <a:ext cx="4953398" cy="639063"/>
            <a:chOff x="827414" y="2282663"/>
            <a:chExt cx="1658307" cy="482120"/>
          </a:xfrm>
        </p:grpSpPr>
        <p:sp>
          <p:nvSpPr>
            <p:cNvPr id="44" name="Rectángulo 43"/>
            <p:cNvSpPr/>
            <p:nvPr/>
          </p:nvSpPr>
          <p:spPr>
            <a:xfrm>
              <a:off x="827414" y="2282663"/>
              <a:ext cx="1658307" cy="482120"/>
            </a:xfrm>
            <a:prstGeom prst="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CuadroTexto 44"/>
            <p:cNvSpPr txBox="1"/>
            <p:nvPr/>
          </p:nvSpPr>
          <p:spPr>
            <a:xfrm>
              <a:off x="878468" y="2399853"/>
              <a:ext cx="1569375" cy="24092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800" b="1" i="0" u="none" strike="noStrike" kern="1200" cap="none" spc="0" normalizeH="0" baseline="0" noProof="0" dirty="0">
                  <a:ln>
                    <a:noFill/>
                  </a:ln>
                  <a:solidFill>
                    <a:prstClr val="black"/>
                  </a:solidFill>
                  <a:effectLst/>
                  <a:uLnTx/>
                  <a:uFillTx/>
                  <a:latin typeface="Calibri"/>
                  <a:ea typeface="+mn-ea"/>
                  <a:cs typeface="+mn-cs"/>
                </a:rPr>
                <a:t>VILLA PANAMERICANA </a:t>
              </a:r>
            </a:p>
          </p:txBody>
        </p:sp>
      </p:grpSp>
      <p:grpSp>
        <p:nvGrpSpPr>
          <p:cNvPr id="47" name="Grupo 46"/>
          <p:cNvGrpSpPr/>
          <p:nvPr/>
        </p:nvGrpSpPr>
        <p:grpSpPr>
          <a:xfrm>
            <a:off x="6318063" y="6021287"/>
            <a:ext cx="4633946" cy="639063"/>
            <a:chOff x="791513" y="2348961"/>
            <a:chExt cx="1997731" cy="404732"/>
          </a:xfrm>
        </p:grpSpPr>
        <p:sp>
          <p:nvSpPr>
            <p:cNvPr id="48" name="Rectángulo 47"/>
            <p:cNvSpPr/>
            <p:nvPr/>
          </p:nvSpPr>
          <p:spPr>
            <a:xfrm>
              <a:off x="791513" y="2354823"/>
              <a:ext cx="1997731" cy="398870"/>
            </a:xfrm>
            <a:prstGeom prst="rect">
              <a:avLst/>
            </a:prstGeom>
            <a:solidFill>
              <a:schemeClr val="accent5">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49" name="CuadroTexto 48"/>
            <p:cNvSpPr txBox="1"/>
            <p:nvPr/>
          </p:nvSpPr>
          <p:spPr>
            <a:xfrm>
              <a:off x="862734" y="2348961"/>
              <a:ext cx="1855287" cy="3800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400" b="1" i="0" u="none" strike="noStrike" kern="1200" cap="none" spc="0" normalizeH="0" baseline="0" noProof="0" dirty="0">
                  <a:ln>
                    <a:noFill/>
                  </a:ln>
                  <a:solidFill>
                    <a:srgbClr val="003C7E"/>
                  </a:solidFill>
                  <a:effectLst/>
                  <a:uLnTx/>
                  <a:uFillTx/>
                  <a:latin typeface="Calibri"/>
                  <a:ea typeface="+mn-ea"/>
                  <a:cs typeface="+mn-cs"/>
                </a:rPr>
                <a:t>CENTRO DE ATENCIÓN Y AISLAMIENTO TEMPORAL</a:t>
              </a:r>
            </a:p>
          </p:txBody>
        </p:sp>
      </p:grpSp>
      <p:cxnSp>
        <p:nvCxnSpPr>
          <p:cNvPr id="35" name="Conector recto 34"/>
          <p:cNvCxnSpPr/>
          <p:nvPr/>
        </p:nvCxnSpPr>
        <p:spPr>
          <a:xfrm flipV="1">
            <a:off x="6278116" y="2276872"/>
            <a:ext cx="0" cy="302400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Rectangle 7">
            <a:extLst>
              <a:ext uri="{FF2B5EF4-FFF2-40B4-BE49-F238E27FC236}">
                <a16:creationId xmlns:a16="http://schemas.microsoft.com/office/drawing/2014/main" id="{14C400B8-068C-45F9-97B5-8590AD808B69}"/>
              </a:ext>
            </a:extLst>
          </p:cNvPr>
          <p:cNvSpPr/>
          <p:nvPr/>
        </p:nvSpPr>
        <p:spPr>
          <a:xfrm>
            <a:off x="-24996" y="1644"/>
            <a:ext cx="12251988" cy="666472"/>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MX" sz="2400" b="1" dirty="0">
                <a:solidFill>
                  <a:prstClr val="white"/>
                </a:solidFill>
                <a:ea typeface="Tahoma" pitchFamily="34" charset="0"/>
                <a:cs typeface="Arial" panose="020B0604020202020204" pitchFamily="34" charset="0"/>
              </a:rPr>
              <a:t>RESUMEN DE EJECUCIÓN AL 31/08/2021</a:t>
            </a:r>
          </a:p>
        </p:txBody>
      </p:sp>
      <p:pic>
        <p:nvPicPr>
          <p:cNvPr id="31" name="Google Shape;168;p25">
            <a:extLst>
              <a:ext uri="{FF2B5EF4-FFF2-40B4-BE49-F238E27FC236}">
                <a16:creationId xmlns:a16="http://schemas.microsoft.com/office/drawing/2014/main" id="{3C98CA93-C546-498D-ABAC-D3E71D73468A}"/>
              </a:ext>
            </a:extLst>
          </p:cNvPr>
          <p:cNvPicPr preferRelativeResize="0"/>
          <p:nvPr/>
        </p:nvPicPr>
        <p:blipFill rotWithShape="1">
          <a:blip r:embed="rId4">
            <a:alphaModFix/>
          </a:blip>
          <a:srcRect/>
          <a:stretch/>
        </p:blipFill>
        <p:spPr>
          <a:xfrm>
            <a:off x="171005" y="116456"/>
            <a:ext cx="1436156" cy="422565"/>
          </a:xfrm>
          <a:prstGeom prst="rect">
            <a:avLst/>
          </a:prstGeom>
          <a:noFill/>
          <a:ln>
            <a:noFill/>
          </a:ln>
        </p:spPr>
      </p:pic>
      <p:sp>
        <p:nvSpPr>
          <p:cNvPr id="18" name="Rectángulo 17"/>
          <p:cNvSpPr/>
          <p:nvPr/>
        </p:nvSpPr>
        <p:spPr>
          <a:xfrm>
            <a:off x="8635034" y="707031"/>
            <a:ext cx="3240023"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prstClr val="black"/>
                </a:solidFill>
                <a:effectLst/>
                <a:uLnTx/>
                <a:uFillTx/>
                <a:latin typeface="Calibri"/>
              </a:rPr>
              <a:t>El presupuesto asignado a ESSALUD para VILLAS y CAAT 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rPr>
              <a:t>s/ 1,123,937,130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PE" sz="1600" b="1" i="0" u="none" strike="noStrike" kern="1200" cap="none" spc="0" normalizeH="0" baseline="0" noProof="0" dirty="0">
              <a:ln>
                <a:noFill/>
              </a:ln>
              <a:solidFill>
                <a:srgbClr val="1F497D"/>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rPr>
              <a:t>Al 31 de </a:t>
            </a:r>
            <a:r>
              <a:rPr lang="es-PE" sz="1600" b="1" dirty="0">
                <a:solidFill>
                  <a:srgbClr val="1F497D"/>
                </a:solidFill>
                <a:latin typeface="Calibri"/>
              </a:rPr>
              <a:t>agosto</a:t>
            </a:r>
            <a:r>
              <a:rPr kumimoji="0" lang="es-PE" sz="1600" b="1" i="0" u="none" strike="noStrike" kern="1200" cap="none" spc="0" normalizeH="0" baseline="0" noProof="0" dirty="0">
                <a:ln>
                  <a:noFill/>
                </a:ln>
                <a:solidFill>
                  <a:srgbClr val="1F497D"/>
                </a:solidFill>
                <a:effectLst/>
                <a:uLnTx/>
                <a:uFillTx/>
                <a:latin typeface="Calibri"/>
              </a:rPr>
              <a:t> del 2021 se tiene un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PE" sz="1600" b="1" i="0" u="none" strike="noStrike" kern="1200" cap="none" spc="0" normalizeH="0" baseline="0" noProof="0" dirty="0">
                <a:ln>
                  <a:noFill/>
                </a:ln>
                <a:solidFill>
                  <a:srgbClr val="1F497D"/>
                </a:solidFill>
                <a:effectLst/>
                <a:uLnTx/>
                <a:uFillTx/>
                <a:latin typeface="Calibri"/>
              </a:rPr>
              <a:t>79.1% de Ejecución</a:t>
            </a:r>
          </a:p>
        </p:txBody>
      </p:sp>
    </p:spTree>
    <p:extLst>
      <p:ext uri="{BB962C8B-B14F-4D97-AF65-F5344CB8AC3E}">
        <p14:creationId xmlns:p14="http://schemas.microsoft.com/office/powerpoint/2010/main" val="103538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840" y="2937892"/>
            <a:ext cx="2686050" cy="838200"/>
          </a:xfrm>
          <a:prstGeom prst="rect">
            <a:avLst/>
          </a:prstGeom>
        </p:spPr>
      </p:pic>
    </p:spTree>
    <p:extLst>
      <p:ext uri="{BB962C8B-B14F-4D97-AF65-F5344CB8AC3E}">
        <p14:creationId xmlns:p14="http://schemas.microsoft.com/office/powerpoint/2010/main" val="366557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28465" y="5945619"/>
            <a:ext cx="4192766" cy="523220"/>
          </a:xfrm>
          <a:prstGeom prst="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PE"/>
            </a:defPPr>
            <a:lvl1pPr algn="ctr">
              <a:defRPr sz="14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a:ea typeface="+mn-ea"/>
                <a:cs typeface="+mn-cs"/>
              </a:rPr>
              <a:t>Ingresos por Transferencias COVID 19:  S/2,154 MM</a:t>
            </a:r>
          </a:p>
        </p:txBody>
      </p:sp>
      <p:grpSp>
        <p:nvGrpSpPr>
          <p:cNvPr id="17" name="Grupo 16">
            <a:extLst>
              <a:ext uri="{FF2B5EF4-FFF2-40B4-BE49-F238E27FC236}">
                <a16:creationId xmlns:a16="http://schemas.microsoft.com/office/drawing/2014/main" id="{81A9AA9C-802F-1E43-B157-4FC2604EED2A}"/>
              </a:ext>
            </a:extLst>
          </p:cNvPr>
          <p:cNvGrpSpPr/>
          <p:nvPr/>
        </p:nvGrpSpPr>
        <p:grpSpPr>
          <a:xfrm>
            <a:off x="111583" y="1625918"/>
            <a:ext cx="246221" cy="4723989"/>
            <a:chOff x="116080" y="1625915"/>
            <a:chExt cx="246221" cy="4723989"/>
          </a:xfrm>
        </p:grpSpPr>
        <p:sp>
          <p:nvSpPr>
            <p:cNvPr id="19" name="Elipse 18">
              <a:extLst>
                <a:ext uri="{FF2B5EF4-FFF2-40B4-BE49-F238E27FC236}">
                  <a16:creationId xmlns:a16="http://schemas.microsoft.com/office/drawing/2014/main" id="{6FC23185-E1FA-254E-B721-1A6D92DC1743}"/>
                </a:ext>
              </a:extLst>
            </p:cNvPr>
            <p:cNvSpPr/>
            <p:nvPr/>
          </p:nvSpPr>
          <p:spPr>
            <a:xfrm>
              <a:off x="187605" y="5924321"/>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Elipse 19">
              <a:extLst>
                <a:ext uri="{FF2B5EF4-FFF2-40B4-BE49-F238E27FC236}">
                  <a16:creationId xmlns:a16="http://schemas.microsoft.com/office/drawing/2014/main" id="{B87F390A-C81F-7049-8514-CB018C3605D5}"/>
                </a:ext>
              </a:extLst>
            </p:cNvPr>
            <p:cNvSpPr/>
            <p:nvPr/>
          </p:nvSpPr>
          <p:spPr>
            <a:xfrm>
              <a:off x="187605" y="6089917"/>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Elipse 20">
              <a:extLst>
                <a:ext uri="{FF2B5EF4-FFF2-40B4-BE49-F238E27FC236}">
                  <a16:creationId xmlns:a16="http://schemas.microsoft.com/office/drawing/2014/main" id="{E28EA39B-E569-8742-848A-ABC64CD9129D}"/>
                </a:ext>
              </a:extLst>
            </p:cNvPr>
            <p:cNvSpPr/>
            <p:nvPr/>
          </p:nvSpPr>
          <p:spPr>
            <a:xfrm>
              <a:off x="187605" y="6270391"/>
              <a:ext cx="79513" cy="795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ángulo 21">
              <a:extLst>
                <a:ext uri="{FF2B5EF4-FFF2-40B4-BE49-F238E27FC236}">
                  <a16:creationId xmlns:a16="http://schemas.microsoft.com/office/drawing/2014/main" id="{54341468-40C2-EA44-8D70-AA7747012BEE}"/>
                </a:ext>
              </a:extLst>
            </p:cNvPr>
            <p:cNvSpPr/>
            <p:nvPr/>
          </p:nvSpPr>
          <p:spPr>
            <a:xfrm rot="16200000">
              <a:off x="-1850484" y="3592479"/>
              <a:ext cx="4179349" cy="24622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MX" sz="1000" b="1" i="0" u="none" strike="noStrike" kern="1200" cap="none" spc="300" normalizeH="0" baseline="0" noProof="0" dirty="0">
                  <a:ln>
                    <a:noFill/>
                  </a:ln>
                  <a:solidFill>
                    <a:prstClr val="white"/>
                  </a:solidFill>
                  <a:effectLst/>
                  <a:uLnTx/>
                  <a:uFillTx/>
                  <a:latin typeface="Calibri"/>
                  <a:ea typeface="+mn-ea"/>
                  <a:cs typeface="Calibri"/>
                  <a:sym typeface="Calibri"/>
                </a:rPr>
                <a:t>Informe de Gestión – Seguro Social de Salud</a:t>
              </a:r>
              <a:endParaRPr kumimoji="0" lang="es-PE" sz="1000" b="1" i="0" u="none" strike="noStrike" kern="1200" cap="none" spc="300" normalizeH="0" baseline="0" noProof="0" dirty="0">
                <a:ln>
                  <a:noFill/>
                </a:ln>
                <a:solidFill>
                  <a:prstClr val="black"/>
                </a:solidFill>
                <a:effectLst/>
                <a:uLnTx/>
                <a:uFillTx/>
                <a:latin typeface="Calibri" panose="020F0502020204030204" pitchFamily="34" charset="0"/>
                <a:ea typeface="+mn-ea"/>
                <a:cs typeface="+mn-cs"/>
              </a:endParaRPr>
            </a:p>
          </p:txBody>
        </p:sp>
      </p:grpSp>
      <p:sp>
        <p:nvSpPr>
          <p:cNvPr id="25" name="Rectángulo redondeado 24">
            <a:extLst>
              <a:ext uri="{FF2B5EF4-FFF2-40B4-BE49-F238E27FC236}">
                <a16:creationId xmlns:a16="http://schemas.microsoft.com/office/drawing/2014/main" id="{95BB483B-DD47-B24B-A549-EFD49887050E}"/>
              </a:ext>
            </a:extLst>
          </p:cNvPr>
          <p:cNvSpPr/>
          <p:nvPr/>
        </p:nvSpPr>
        <p:spPr>
          <a:xfrm>
            <a:off x="1515096" y="4089142"/>
            <a:ext cx="3246739" cy="816427"/>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ángulo redondeado 25">
            <a:extLst>
              <a:ext uri="{FF2B5EF4-FFF2-40B4-BE49-F238E27FC236}">
                <a16:creationId xmlns:a16="http://schemas.microsoft.com/office/drawing/2014/main" id="{CF78AED4-7042-AC49-888B-2A0AA2639443}"/>
              </a:ext>
            </a:extLst>
          </p:cNvPr>
          <p:cNvSpPr/>
          <p:nvPr/>
        </p:nvSpPr>
        <p:spPr>
          <a:xfrm>
            <a:off x="1233844" y="1187519"/>
            <a:ext cx="3681571" cy="405625"/>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Ingresos operativos 2018- 2021</a:t>
            </a:r>
            <a:endParaRPr kumimoji="0" lang="es-PE"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28" name="CuadroTexto 27">
            <a:extLst>
              <a:ext uri="{FF2B5EF4-FFF2-40B4-BE49-F238E27FC236}">
                <a16:creationId xmlns:a16="http://schemas.microsoft.com/office/drawing/2014/main" id="{EEDBBFDF-C295-2E45-9579-9E55ACDF123F}"/>
              </a:ext>
            </a:extLst>
          </p:cNvPr>
          <p:cNvSpPr txBox="1"/>
          <p:nvPr/>
        </p:nvSpPr>
        <p:spPr>
          <a:xfrm>
            <a:off x="1696401" y="4235745"/>
            <a:ext cx="2884124"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sym typeface="Calibri"/>
              </a:rPr>
              <a:t>S/12,809 Millones</a:t>
            </a:r>
            <a:endParaRPr kumimoji="0" lang="es-P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9" name="CuadroTexto 28">
            <a:extLst>
              <a:ext uri="{FF2B5EF4-FFF2-40B4-BE49-F238E27FC236}">
                <a16:creationId xmlns:a16="http://schemas.microsoft.com/office/drawing/2014/main" id="{0AB1630B-AE97-EC47-B944-9BC23A9453EB}"/>
              </a:ext>
            </a:extLst>
          </p:cNvPr>
          <p:cNvSpPr txBox="1"/>
          <p:nvPr/>
        </p:nvSpPr>
        <p:spPr>
          <a:xfrm>
            <a:off x="1937739" y="5055005"/>
            <a:ext cx="811441"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98%</a:t>
            </a:r>
          </a:p>
        </p:txBody>
      </p:sp>
      <p:sp>
        <p:nvSpPr>
          <p:cNvPr id="30" name="CuadroTexto 29">
            <a:extLst>
              <a:ext uri="{FF2B5EF4-FFF2-40B4-BE49-F238E27FC236}">
                <a16:creationId xmlns:a16="http://schemas.microsoft.com/office/drawing/2014/main" id="{43657349-F3CB-5E4B-8C9A-D041BD1D20D0}"/>
              </a:ext>
            </a:extLst>
          </p:cNvPr>
          <p:cNvSpPr txBox="1"/>
          <p:nvPr/>
        </p:nvSpPr>
        <p:spPr>
          <a:xfrm>
            <a:off x="1767309" y="5470697"/>
            <a:ext cx="1152302"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Aportaciones</a:t>
            </a:r>
            <a:endPar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1" name="CuadroTexto 30">
            <a:extLst>
              <a:ext uri="{FF2B5EF4-FFF2-40B4-BE49-F238E27FC236}">
                <a16:creationId xmlns:a16="http://schemas.microsoft.com/office/drawing/2014/main" id="{A16887F5-42CA-1448-81EE-5A80869FE58F}"/>
              </a:ext>
            </a:extLst>
          </p:cNvPr>
          <p:cNvSpPr txBox="1"/>
          <p:nvPr/>
        </p:nvSpPr>
        <p:spPr>
          <a:xfrm>
            <a:off x="3494622" y="5055005"/>
            <a:ext cx="628697" cy="523220"/>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2%</a:t>
            </a:r>
          </a:p>
        </p:txBody>
      </p:sp>
      <p:sp>
        <p:nvSpPr>
          <p:cNvPr id="32" name="CuadroTexto 31">
            <a:extLst>
              <a:ext uri="{FF2B5EF4-FFF2-40B4-BE49-F238E27FC236}">
                <a16:creationId xmlns:a16="http://schemas.microsoft.com/office/drawing/2014/main" id="{8D5918E6-DD48-FE43-8A2A-0CD6C0AC7040}"/>
              </a:ext>
            </a:extLst>
          </p:cNvPr>
          <p:cNvSpPr txBox="1"/>
          <p:nvPr/>
        </p:nvSpPr>
        <p:spPr>
          <a:xfrm>
            <a:off x="3140583" y="5470697"/>
            <a:ext cx="1336776" cy="307777"/>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Ingresos y otros</a:t>
            </a:r>
          </a:p>
        </p:txBody>
      </p:sp>
      <p:cxnSp>
        <p:nvCxnSpPr>
          <p:cNvPr id="34" name="Conector recto 33">
            <a:extLst>
              <a:ext uri="{FF2B5EF4-FFF2-40B4-BE49-F238E27FC236}">
                <a16:creationId xmlns:a16="http://schemas.microsoft.com/office/drawing/2014/main" id="{A59E4F01-C9CC-8548-83E2-0226B57514D2}"/>
              </a:ext>
            </a:extLst>
          </p:cNvPr>
          <p:cNvCxnSpPr/>
          <p:nvPr/>
        </p:nvCxnSpPr>
        <p:spPr>
          <a:xfrm>
            <a:off x="3109902" y="5026352"/>
            <a:ext cx="0" cy="7805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Rectángulo redondeado 35">
            <a:extLst>
              <a:ext uri="{FF2B5EF4-FFF2-40B4-BE49-F238E27FC236}">
                <a16:creationId xmlns:a16="http://schemas.microsoft.com/office/drawing/2014/main" id="{4E35B92B-EFDF-DE4C-94B3-22D9EB9E0D88}"/>
              </a:ext>
            </a:extLst>
          </p:cNvPr>
          <p:cNvSpPr/>
          <p:nvPr/>
        </p:nvSpPr>
        <p:spPr>
          <a:xfrm>
            <a:off x="7135746" y="1220292"/>
            <a:ext cx="3681571" cy="405625"/>
          </a:xfrm>
          <a:prstGeom prst="roundRect">
            <a:avLst>
              <a:gd name="adj" fmla="val 23414"/>
            </a:avLst>
          </a:prstGeom>
          <a:solidFill>
            <a:srgbClr val="009B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MX" sz="1600" b="1" i="0" u="none" strike="noStrike" kern="1200" cap="none" spc="0" normalizeH="0" baseline="0" noProof="0" dirty="0">
                <a:ln>
                  <a:noFill/>
                </a:ln>
                <a:solidFill>
                  <a:prstClr val="white"/>
                </a:solidFill>
                <a:effectLst/>
                <a:uLnTx/>
                <a:uFillTx/>
                <a:latin typeface="Calibri"/>
                <a:ea typeface="+mn-ea"/>
                <a:cs typeface="+mn-cs"/>
              </a:rPr>
              <a:t>Egresos operativos 2018 - 2021</a:t>
            </a:r>
            <a:endParaRPr kumimoji="0" lang="es-PE" sz="16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40" name="Conector recto 39">
            <a:extLst>
              <a:ext uri="{FF2B5EF4-FFF2-40B4-BE49-F238E27FC236}">
                <a16:creationId xmlns:a16="http://schemas.microsoft.com/office/drawing/2014/main" id="{10A8445C-8937-C54A-B98B-976E987A8461}"/>
              </a:ext>
            </a:extLst>
          </p:cNvPr>
          <p:cNvCxnSpPr/>
          <p:nvPr/>
        </p:nvCxnSpPr>
        <p:spPr>
          <a:xfrm>
            <a:off x="5951984" y="1412773"/>
            <a:ext cx="0" cy="44644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41" name="Gráfico 40">
            <a:extLst>
              <a:ext uri="{FF2B5EF4-FFF2-40B4-BE49-F238E27FC236}">
                <a16:creationId xmlns:a16="http://schemas.microsoft.com/office/drawing/2014/main" id="{399622B8-B0A6-FC4B-9782-0053C5251023}"/>
              </a:ext>
            </a:extLst>
          </p:cNvPr>
          <p:cNvGraphicFramePr>
            <a:graphicFrameLocks/>
          </p:cNvGraphicFramePr>
          <p:nvPr>
            <p:extLst>
              <p:ext uri="{D42A27DB-BD31-4B8C-83A1-F6EECF244321}">
                <p14:modId xmlns:p14="http://schemas.microsoft.com/office/powerpoint/2010/main" val="880548333"/>
              </p:ext>
            </p:extLst>
          </p:nvPr>
        </p:nvGraphicFramePr>
        <p:xfrm>
          <a:off x="1164509" y="1625917"/>
          <a:ext cx="3882224" cy="2086269"/>
        </p:xfrm>
        <a:graphic>
          <a:graphicData uri="http://schemas.openxmlformats.org/drawingml/2006/chart">
            <c:chart xmlns:c="http://schemas.openxmlformats.org/drawingml/2006/chart" xmlns:r="http://schemas.openxmlformats.org/officeDocument/2006/relationships" r:id="rId2"/>
          </a:graphicData>
        </a:graphic>
      </p:graphicFrame>
      <p:cxnSp>
        <p:nvCxnSpPr>
          <p:cNvPr id="43" name="Conector recto de flecha 42">
            <a:extLst>
              <a:ext uri="{FF2B5EF4-FFF2-40B4-BE49-F238E27FC236}">
                <a16:creationId xmlns:a16="http://schemas.microsoft.com/office/drawing/2014/main" id="{87B7FBB0-8476-8749-9E57-519D5EE2F7C8}"/>
              </a:ext>
            </a:extLst>
          </p:cNvPr>
          <p:cNvCxnSpPr>
            <a:cxnSpLocks/>
          </p:cNvCxnSpPr>
          <p:nvPr/>
        </p:nvCxnSpPr>
        <p:spPr>
          <a:xfrm flipV="1">
            <a:off x="2127350" y="1964678"/>
            <a:ext cx="701064" cy="15475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recto de flecha 44">
            <a:extLst>
              <a:ext uri="{FF2B5EF4-FFF2-40B4-BE49-F238E27FC236}">
                <a16:creationId xmlns:a16="http://schemas.microsoft.com/office/drawing/2014/main" id="{E188047B-6599-E749-97B2-F1AEE99285EF}"/>
              </a:ext>
            </a:extLst>
          </p:cNvPr>
          <p:cNvCxnSpPr>
            <a:cxnSpLocks/>
          </p:cNvCxnSpPr>
          <p:nvPr/>
        </p:nvCxnSpPr>
        <p:spPr>
          <a:xfrm>
            <a:off x="3018705" y="2002873"/>
            <a:ext cx="406279" cy="23864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FFC71E64-F797-D848-8504-BC34738040AB}"/>
              </a:ext>
            </a:extLst>
          </p:cNvPr>
          <p:cNvCxnSpPr>
            <a:cxnSpLocks/>
          </p:cNvCxnSpPr>
          <p:nvPr/>
        </p:nvCxnSpPr>
        <p:spPr>
          <a:xfrm flipV="1">
            <a:off x="3508045" y="1815242"/>
            <a:ext cx="477093" cy="36091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3" name="Gráfico 32"/>
          <p:cNvGraphicFramePr>
            <a:graphicFrameLocks/>
          </p:cNvGraphicFramePr>
          <p:nvPr>
            <p:extLst>
              <p:ext uri="{D42A27DB-BD31-4B8C-83A1-F6EECF244321}">
                <p14:modId xmlns:p14="http://schemas.microsoft.com/office/powerpoint/2010/main" val="2374092508"/>
              </p:ext>
            </p:extLst>
          </p:nvPr>
        </p:nvGraphicFramePr>
        <p:xfrm>
          <a:off x="6424995" y="3962830"/>
          <a:ext cx="5655423" cy="3059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Marcador de contenido 8"/>
          <p:cNvGraphicFramePr>
            <a:graphicFrameLocks noGrp="1"/>
          </p:cNvGraphicFramePr>
          <p:nvPr>
            <p:ph idx="1"/>
            <p:extLst>
              <p:ext uri="{D42A27DB-BD31-4B8C-83A1-F6EECF244321}">
                <p14:modId xmlns:p14="http://schemas.microsoft.com/office/powerpoint/2010/main" val="573216398"/>
              </p:ext>
            </p:extLst>
          </p:nvPr>
        </p:nvGraphicFramePr>
        <p:xfrm>
          <a:off x="6439230" y="1820997"/>
          <a:ext cx="4904038" cy="1937657"/>
        </p:xfrm>
        <a:graphic>
          <a:graphicData uri="http://schemas.openxmlformats.org/drawingml/2006/chart">
            <c:chart xmlns:c="http://schemas.openxmlformats.org/drawingml/2006/chart" xmlns:r="http://schemas.openxmlformats.org/officeDocument/2006/relationships" r:id="rId4"/>
          </a:graphicData>
        </a:graphic>
      </p:graphicFrame>
      <p:cxnSp>
        <p:nvCxnSpPr>
          <p:cNvPr id="38" name="Conector recto de flecha 37">
            <a:extLst>
              <a:ext uri="{FF2B5EF4-FFF2-40B4-BE49-F238E27FC236}">
                <a16:creationId xmlns:a16="http://schemas.microsoft.com/office/drawing/2014/main" id="{05266293-A56B-F645-8811-1FD8FEFB4D49}"/>
              </a:ext>
            </a:extLst>
          </p:cNvPr>
          <p:cNvCxnSpPr>
            <a:cxnSpLocks/>
          </p:cNvCxnSpPr>
          <p:nvPr/>
        </p:nvCxnSpPr>
        <p:spPr>
          <a:xfrm flipV="1">
            <a:off x="6978532" y="1820997"/>
            <a:ext cx="3328167" cy="52827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7">
            <a:extLst>
              <a:ext uri="{FF2B5EF4-FFF2-40B4-BE49-F238E27FC236}">
                <a16:creationId xmlns:a16="http://schemas.microsoft.com/office/drawing/2014/main" id="{3E955FFC-DBF2-4253-AF95-41A083895C04}"/>
              </a:ext>
            </a:extLst>
          </p:cNvPr>
          <p:cNvSpPr/>
          <p:nvPr/>
        </p:nvSpPr>
        <p:spPr>
          <a:xfrm>
            <a:off x="0" y="-576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a:solidFill>
                  <a:prstClr val="white"/>
                </a:solidFill>
                <a:ea typeface="Tahoma" pitchFamily="34" charset="0"/>
                <a:cs typeface="Arial" panose="020B0604020202020204" pitchFamily="34" charset="0"/>
              </a:rPr>
              <a:t>Diagnóstico financiero: Ingresos / Egresos operativos </a:t>
            </a:r>
          </a:p>
        </p:txBody>
      </p:sp>
      <p:pic>
        <p:nvPicPr>
          <p:cNvPr id="37" name="Google Shape;168;p25">
            <a:extLst>
              <a:ext uri="{FF2B5EF4-FFF2-40B4-BE49-F238E27FC236}">
                <a16:creationId xmlns:a16="http://schemas.microsoft.com/office/drawing/2014/main" id="{B19F5492-5AF6-465C-BA5F-E80501AA18A2}"/>
              </a:ext>
            </a:extLst>
          </p:cNvPr>
          <p:cNvPicPr preferRelativeResize="0"/>
          <p:nvPr/>
        </p:nvPicPr>
        <p:blipFill rotWithShape="1">
          <a:blip r:embed="rId5">
            <a:alphaModFix/>
          </a:blip>
          <a:srcRect/>
          <a:stretch/>
        </p:blipFill>
        <p:spPr>
          <a:xfrm>
            <a:off x="191344" y="110619"/>
            <a:ext cx="1918122" cy="487849"/>
          </a:xfrm>
          <a:prstGeom prst="rect">
            <a:avLst/>
          </a:prstGeom>
          <a:noFill/>
          <a:ln>
            <a:noFill/>
          </a:ln>
        </p:spPr>
      </p:pic>
      <p:sp>
        <p:nvSpPr>
          <p:cNvPr id="3" name="CuadroTexto 2">
            <a:extLst>
              <a:ext uri="{FF2B5EF4-FFF2-40B4-BE49-F238E27FC236}">
                <a16:creationId xmlns:a16="http://schemas.microsoft.com/office/drawing/2014/main" id="{F5FD882D-8891-4077-BB43-FB1C08E0D39C}"/>
              </a:ext>
            </a:extLst>
          </p:cNvPr>
          <p:cNvSpPr txBox="1"/>
          <p:nvPr/>
        </p:nvSpPr>
        <p:spPr>
          <a:xfrm>
            <a:off x="2455055" y="3840063"/>
            <a:ext cx="1399679" cy="369332"/>
          </a:xfrm>
          <a:prstGeom prst="rect">
            <a:avLst/>
          </a:prstGeom>
          <a:noFill/>
        </p:spPr>
        <p:txBody>
          <a:bodyPr wrap="none" rtlCol="0">
            <a:spAutoFit/>
          </a:bodyPr>
          <a:lstStyle/>
          <a:p>
            <a:r>
              <a:rPr lang="es-MX" dirty="0"/>
              <a:t>Para el 2021:</a:t>
            </a:r>
          </a:p>
        </p:txBody>
      </p:sp>
      <p:sp>
        <p:nvSpPr>
          <p:cNvPr id="39" name="CuadroTexto 38">
            <a:extLst>
              <a:ext uri="{FF2B5EF4-FFF2-40B4-BE49-F238E27FC236}">
                <a16:creationId xmlns:a16="http://schemas.microsoft.com/office/drawing/2014/main" id="{58D505D7-A0F4-43BA-A561-E9FB25FA1B2C}"/>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Planeamiento y Presupuesto /GP.</a:t>
            </a:r>
            <a:endParaRPr lang="es-PE" b="0" dirty="0">
              <a:solidFill>
                <a:srgbClr val="FF0000"/>
              </a:solidFill>
              <a:highlight>
                <a:srgbClr val="FFFF00"/>
              </a:highlight>
            </a:endParaRPr>
          </a:p>
        </p:txBody>
      </p:sp>
    </p:spTree>
    <p:extLst>
      <p:ext uri="{BB962C8B-B14F-4D97-AF65-F5344CB8AC3E}">
        <p14:creationId xmlns:p14="http://schemas.microsoft.com/office/powerpoint/2010/main" val="41335024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1000"/>
                                        <p:tgtEl>
                                          <p:spTgt spid="33"/>
                                        </p:tgtEl>
                                      </p:cBhvr>
                                    </p:animEffect>
                                    <p:anim calcmode="lin" valueType="num">
                                      <p:cBhvr>
                                        <p:cTn id="55" dur="1000" fill="hold"/>
                                        <p:tgtEl>
                                          <p:spTgt spid="33"/>
                                        </p:tgtEl>
                                        <p:attrNameLst>
                                          <p:attrName>ppt_x</p:attrName>
                                        </p:attrNameLst>
                                      </p:cBhvr>
                                      <p:tavLst>
                                        <p:tav tm="0">
                                          <p:val>
                                            <p:strVal val="#ppt_x"/>
                                          </p:val>
                                        </p:tav>
                                        <p:tav tm="100000">
                                          <p:val>
                                            <p:strVal val="#ppt_x"/>
                                          </p:val>
                                        </p:tav>
                                      </p:tavLst>
                                    </p:anim>
                                    <p:anim calcmode="lin" valueType="num">
                                      <p:cBhvr>
                                        <p:cTn id="5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8" grpId="0"/>
      <p:bldP spid="29" grpId="0"/>
      <p:bldP spid="30" grpId="0"/>
      <p:bldP spid="31" grpId="0"/>
      <p:bldP spid="32" grpId="0"/>
      <p:bldGraphic spid="33" grpId="0">
        <p:bldAsOne/>
      </p:bldGraphic>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7">
            <a:extLst>
              <a:ext uri="{FF2B5EF4-FFF2-40B4-BE49-F238E27FC236}">
                <a16:creationId xmlns:a16="http://schemas.microsoft.com/office/drawing/2014/main" id="{61482E25-0977-4F38-8B1B-3DB779FE18D4}"/>
              </a:ext>
            </a:extLst>
          </p:cNvPr>
          <p:cNvSpPr/>
          <p:nvPr/>
        </p:nvSpPr>
        <p:spPr>
          <a:xfrm>
            <a:off x="0" y="-5761"/>
            <a:ext cx="12192000" cy="696860"/>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PE" sz="2400" b="1" dirty="0" smtClean="0">
                <a:solidFill>
                  <a:schemeClr val="bg1"/>
                </a:solidFill>
                <a:ea typeface="Tahoma" pitchFamily="34" charset="0"/>
                <a:cs typeface="Arial" panose="020B0604020202020204" pitchFamily="34" charset="0"/>
              </a:rPr>
              <a:t>LEYES ANTITÉCNICAS QUE AFECTA A ESSALUD</a:t>
            </a:r>
            <a:endParaRPr lang="es-PE" sz="2400" b="1" dirty="0">
              <a:solidFill>
                <a:schemeClr val="bg1"/>
              </a:solidFill>
              <a:ea typeface="Tahoma" pitchFamily="34" charset="0"/>
              <a:cs typeface="Arial" panose="020B0604020202020204" pitchFamily="34" charset="0"/>
            </a:endParaRPr>
          </a:p>
        </p:txBody>
      </p:sp>
      <p:pic>
        <p:nvPicPr>
          <p:cNvPr id="88" name="Google Shape;168;p25">
            <a:extLst>
              <a:ext uri="{FF2B5EF4-FFF2-40B4-BE49-F238E27FC236}">
                <a16:creationId xmlns:a16="http://schemas.microsoft.com/office/drawing/2014/main" id="{E2C5D3FC-0521-4728-9D7E-0BE76E802971}"/>
              </a:ext>
            </a:extLst>
          </p:cNvPr>
          <p:cNvPicPr preferRelativeResize="0"/>
          <p:nvPr/>
        </p:nvPicPr>
        <p:blipFill rotWithShape="1">
          <a:blip r:embed="rId2">
            <a:alphaModFix/>
          </a:blip>
          <a:srcRect/>
          <a:stretch/>
        </p:blipFill>
        <p:spPr>
          <a:xfrm>
            <a:off x="191344" y="110619"/>
            <a:ext cx="1918122" cy="487849"/>
          </a:xfrm>
          <a:prstGeom prst="rect">
            <a:avLst/>
          </a:prstGeom>
          <a:noFill/>
          <a:ln>
            <a:noFill/>
          </a:ln>
        </p:spPr>
      </p:pic>
      <p:sp>
        <p:nvSpPr>
          <p:cNvPr id="22" name="Rectángulo redondeado 21">
            <a:extLst>
              <a:ext uri="{FF2B5EF4-FFF2-40B4-BE49-F238E27FC236}">
                <a16:creationId xmlns:a16="http://schemas.microsoft.com/office/drawing/2014/main" id="{CA268A87-BE11-4EAE-96F9-CB75476D3999}"/>
              </a:ext>
            </a:extLst>
          </p:cNvPr>
          <p:cNvSpPr/>
          <p:nvPr/>
        </p:nvSpPr>
        <p:spPr>
          <a:xfrm>
            <a:off x="982560" y="2501016"/>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Minedu</a:t>
            </a: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(base de cotización 65% de la remuneración real)</a:t>
            </a:r>
          </a:p>
        </p:txBody>
      </p:sp>
      <p:sp>
        <p:nvSpPr>
          <p:cNvPr id="5" name="Rectángulo redondeado 4"/>
          <p:cNvSpPr/>
          <p:nvPr/>
        </p:nvSpPr>
        <p:spPr>
          <a:xfrm>
            <a:off x="4218621" y="2511030"/>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291 MM</a:t>
            </a:r>
          </a:p>
        </p:txBody>
      </p:sp>
      <p:sp>
        <p:nvSpPr>
          <p:cNvPr id="23" name="Rectángulo redondeado 22">
            <a:extLst>
              <a:ext uri="{FF2B5EF4-FFF2-40B4-BE49-F238E27FC236}">
                <a16:creationId xmlns:a16="http://schemas.microsoft.com/office/drawing/2014/main" id="{CA268A87-BE11-4EAE-96F9-CB75476D3999}"/>
              </a:ext>
            </a:extLst>
          </p:cNvPr>
          <p:cNvSpPr/>
          <p:nvPr/>
        </p:nvSpPr>
        <p:spPr>
          <a:xfrm>
            <a:off x="7013928" y="2500077"/>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 presentó proyecto de ley (Ley Ómnibus)</a:t>
            </a:r>
          </a:p>
        </p:txBody>
      </p:sp>
      <p:sp>
        <p:nvSpPr>
          <p:cNvPr id="2" name="CuadroTexto 1"/>
          <p:cNvSpPr txBox="1"/>
          <p:nvPr/>
        </p:nvSpPr>
        <p:spPr>
          <a:xfrm>
            <a:off x="1532612" y="818612"/>
            <a:ext cx="1672203"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Concepto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8" name="CuadroTexto 17"/>
          <p:cNvSpPr txBox="1"/>
          <p:nvPr/>
        </p:nvSpPr>
        <p:spPr>
          <a:xfrm>
            <a:off x="3829281" y="818612"/>
            <a:ext cx="1672203"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Impacto S/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9" name="CuadroTexto 18"/>
          <p:cNvSpPr txBox="1"/>
          <p:nvPr/>
        </p:nvSpPr>
        <p:spPr>
          <a:xfrm>
            <a:off x="8461169" y="818612"/>
            <a:ext cx="1672203" cy="2616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Acciones realizadas -</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0" name="Rectángulo redondeado 19"/>
          <p:cNvSpPr/>
          <p:nvPr/>
        </p:nvSpPr>
        <p:spPr>
          <a:xfrm>
            <a:off x="5650319" y="2531040"/>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21" name="Triángulo isósceles 20"/>
          <p:cNvSpPr/>
          <p:nvPr/>
        </p:nvSpPr>
        <p:spPr>
          <a:xfrm rot="5400000">
            <a:off x="6748269" y="2570364"/>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26" name="CuadroTexto 25"/>
          <p:cNvSpPr txBox="1"/>
          <p:nvPr/>
        </p:nvSpPr>
        <p:spPr>
          <a:xfrm>
            <a:off x="5441194" y="818612"/>
            <a:ext cx="1381986" cy="25391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- 2021 recuperado S/</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33" name="Rectángulo redondeado 32">
            <a:extLst>
              <a:ext uri="{FF2B5EF4-FFF2-40B4-BE49-F238E27FC236}">
                <a16:creationId xmlns:a16="http://schemas.microsoft.com/office/drawing/2014/main" id="{CA268A87-BE11-4EAE-96F9-CB75476D3999}"/>
              </a:ext>
            </a:extLst>
          </p:cNvPr>
          <p:cNvSpPr/>
          <p:nvPr/>
        </p:nvSpPr>
        <p:spPr>
          <a:xfrm>
            <a:off x="982560" y="1566064"/>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CAS (9% del tope del 30% de UIT)</a:t>
            </a:r>
          </a:p>
        </p:txBody>
      </p:sp>
      <p:sp>
        <p:nvSpPr>
          <p:cNvPr id="34" name="Rectángulo redondeado 33"/>
          <p:cNvSpPr/>
          <p:nvPr/>
        </p:nvSpPr>
        <p:spPr>
          <a:xfrm>
            <a:off x="4218621" y="1576078"/>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415.9 MM</a:t>
            </a:r>
          </a:p>
        </p:txBody>
      </p:sp>
      <p:sp>
        <p:nvSpPr>
          <p:cNvPr id="35" name="Rectángulo redondeado 34">
            <a:extLst>
              <a:ext uri="{FF2B5EF4-FFF2-40B4-BE49-F238E27FC236}">
                <a16:creationId xmlns:a16="http://schemas.microsoft.com/office/drawing/2014/main" id="{CA268A87-BE11-4EAE-96F9-CB75476D3999}"/>
              </a:ext>
            </a:extLst>
          </p:cNvPr>
          <p:cNvSpPr/>
          <p:nvPr/>
        </p:nvSpPr>
        <p:spPr>
          <a:xfrm>
            <a:off x="7013928" y="1565125"/>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 logró la emisión del DU 028-2019. Se incrementó la base imponible </a:t>
            </a:r>
            <a:r>
              <a:rPr lang="es-PE" sz="1100" dirty="0">
                <a:solidFill>
                  <a:schemeClr val="tx1"/>
                </a:solidFill>
                <a:latin typeface="Calibri" panose="020F0502020204030204" pitchFamily="34" charset="0"/>
              </a:rPr>
              <a:t>afecta a los CAS (de </a:t>
            </a: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 a 45% en el 2020 y a 55% en el 2021)</a:t>
            </a:r>
          </a:p>
        </p:txBody>
      </p:sp>
      <p:sp>
        <p:nvSpPr>
          <p:cNvPr id="38" name="Rectángulo redondeado 37"/>
          <p:cNvSpPr/>
          <p:nvPr/>
        </p:nvSpPr>
        <p:spPr>
          <a:xfrm>
            <a:off x="5650319" y="1596088"/>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239.9 MM</a:t>
            </a:r>
          </a:p>
        </p:txBody>
      </p:sp>
      <p:sp>
        <p:nvSpPr>
          <p:cNvPr id="39" name="Triángulo isósceles 38"/>
          <p:cNvSpPr/>
          <p:nvPr/>
        </p:nvSpPr>
        <p:spPr>
          <a:xfrm rot="5400000">
            <a:off x="6748269" y="1635412"/>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ctángulo redondeado 39">
            <a:extLst>
              <a:ext uri="{FF2B5EF4-FFF2-40B4-BE49-F238E27FC236}">
                <a16:creationId xmlns:a16="http://schemas.microsoft.com/office/drawing/2014/main" id="{CA268A87-BE11-4EAE-96F9-CB75476D3999}"/>
              </a:ext>
            </a:extLst>
          </p:cNvPr>
          <p:cNvSpPr/>
          <p:nvPr/>
        </p:nvSpPr>
        <p:spPr>
          <a:xfrm>
            <a:off x="982560" y="2033540"/>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MINSA (Base de cotización del 65% de la remuneración real)</a:t>
            </a:r>
          </a:p>
        </p:txBody>
      </p:sp>
      <p:sp>
        <p:nvSpPr>
          <p:cNvPr id="41" name="Rectángulo redondeado 40"/>
          <p:cNvSpPr/>
          <p:nvPr/>
        </p:nvSpPr>
        <p:spPr>
          <a:xfrm>
            <a:off x="4218621" y="2043554"/>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142.1 MM</a:t>
            </a:r>
          </a:p>
        </p:txBody>
      </p:sp>
      <p:sp>
        <p:nvSpPr>
          <p:cNvPr id="42" name="Rectángulo redondeado 41">
            <a:extLst>
              <a:ext uri="{FF2B5EF4-FFF2-40B4-BE49-F238E27FC236}">
                <a16:creationId xmlns:a16="http://schemas.microsoft.com/office/drawing/2014/main" id="{CA268A87-BE11-4EAE-96F9-CB75476D3999}"/>
              </a:ext>
            </a:extLst>
          </p:cNvPr>
          <p:cNvSpPr/>
          <p:nvPr/>
        </p:nvSpPr>
        <p:spPr>
          <a:xfrm>
            <a:off x="7013928" y="2032601"/>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 presentó proyecto de ley (Ley Ómnibus)</a:t>
            </a:r>
          </a:p>
        </p:txBody>
      </p:sp>
      <p:sp>
        <p:nvSpPr>
          <p:cNvPr id="45" name="Rectángulo redondeado 44"/>
          <p:cNvSpPr/>
          <p:nvPr/>
        </p:nvSpPr>
        <p:spPr>
          <a:xfrm>
            <a:off x="5650319" y="2063564"/>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46" name="Triángulo isósceles 45"/>
          <p:cNvSpPr/>
          <p:nvPr/>
        </p:nvSpPr>
        <p:spPr>
          <a:xfrm rot="5400000">
            <a:off x="6748269" y="2102888"/>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47" name="Rectángulo redondeado 46">
            <a:extLst>
              <a:ext uri="{FF2B5EF4-FFF2-40B4-BE49-F238E27FC236}">
                <a16:creationId xmlns:a16="http://schemas.microsoft.com/office/drawing/2014/main" id="{CA268A87-BE11-4EAE-96F9-CB75476D3999}"/>
              </a:ext>
            </a:extLst>
          </p:cNvPr>
          <p:cNvSpPr/>
          <p:nvPr/>
        </p:nvSpPr>
        <p:spPr>
          <a:xfrm>
            <a:off x="982560" y="1098588"/>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Seguro Agrario (4% de la remuneración)</a:t>
            </a:r>
          </a:p>
        </p:txBody>
      </p:sp>
      <p:sp>
        <p:nvSpPr>
          <p:cNvPr id="48" name="Rectángulo redondeado 47"/>
          <p:cNvSpPr/>
          <p:nvPr/>
        </p:nvSpPr>
        <p:spPr>
          <a:xfrm>
            <a:off x="4218621" y="1108602"/>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227.2 MM</a:t>
            </a:r>
          </a:p>
        </p:txBody>
      </p:sp>
      <p:sp>
        <p:nvSpPr>
          <p:cNvPr id="49" name="Rectángulo redondeado 48">
            <a:extLst>
              <a:ext uri="{FF2B5EF4-FFF2-40B4-BE49-F238E27FC236}">
                <a16:creationId xmlns:a16="http://schemas.microsoft.com/office/drawing/2014/main" id="{CA268A87-BE11-4EAE-96F9-CB75476D3999}"/>
              </a:ext>
            </a:extLst>
          </p:cNvPr>
          <p:cNvSpPr/>
          <p:nvPr/>
        </p:nvSpPr>
        <p:spPr>
          <a:xfrm>
            <a:off x="7013928" y="1097649"/>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 logró la emisión del DU 043-2019. Se incrementó el aporte del 4% al 6%. </a:t>
            </a:r>
            <a:r>
              <a:rPr lang="es-PE" sz="1100" dirty="0">
                <a:solidFill>
                  <a:schemeClr val="tx1"/>
                </a:solidFill>
                <a:latin typeface="Calibri" panose="020F0502020204030204" pitchFamily="34" charset="0"/>
              </a:rPr>
              <a:t>Ley </a:t>
            </a:r>
            <a:r>
              <a:rPr lang="es-PE" sz="1100" dirty="0" err="1">
                <a:solidFill>
                  <a:schemeClr val="tx1"/>
                </a:solidFill>
                <a:latin typeface="Calibri" panose="020F0502020204030204" pitchFamily="34" charset="0"/>
              </a:rPr>
              <a:t>N°</a:t>
            </a:r>
            <a:r>
              <a:rPr lang="es-PE" sz="1100" dirty="0">
                <a:solidFill>
                  <a:schemeClr val="tx1"/>
                </a:solidFill>
                <a:latin typeface="Calibri" panose="020F0502020204030204" pitchFamily="34" charset="0"/>
              </a:rPr>
              <a:t> 31110 Incrementó el </a:t>
            </a: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aporte a 6% y 7% (2021)</a:t>
            </a:r>
          </a:p>
        </p:txBody>
      </p:sp>
      <p:sp>
        <p:nvSpPr>
          <p:cNvPr id="52" name="Rectángulo redondeado 51"/>
          <p:cNvSpPr/>
          <p:nvPr/>
        </p:nvSpPr>
        <p:spPr>
          <a:xfrm>
            <a:off x="5650319" y="1128612"/>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96.8</a:t>
            </a:r>
          </a:p>
        </p:txBody>
      </p:sp>
      <p:sp>
        <p:nvSpPr>
          <p:cNvPr id="53" name="Triángulo isósceles 52"/>
          <p:cNvSpPr/>
          <p:nvPr/>
        </p:nvSpPr>
        <p:spPr>
          <a:xfrm rot="5400000">
            <a:off x="6748269" y="1167936"/>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66" name="Rectángulo redondeado 65">
            <a:extLst>
              <a:ext uri="{FF2B5EF4-FFF2-40B4-BE49-F238E27FC236}">
                <a16:creationId xmlns:a16="http://schemas.microsoft.com/office/drawing/2014/main" id="{CA268A87-BE11-4EAE-96F9-CB75476D3999}"/>
              </a:ext>
            </a:extLst>
          </p:cNvPr>
          <p:cNvSpPr/>
          <p:nvPr/>
        </p:nvSpPr>
        <p:spPr>
          <a:xfrm>
            <a:off x="982560" y="2968492"/>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Pensionistas (4% de la remuneración)</a:t>
            </a:r>
          </a:p>
        </p:txBody>
      </p:sp>
      <p:sp>
        <p:nvSpPr>
          <p:cNvPr id="67" name="Rectángulo redondeado 66"/>
          <p:cNvSpPr/>
          <p:nvPr/>
        </p:nvSpPr>
        <p:spPr>
          <a:xfrm>
            <a:off x="4218621" y="2978506"/>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377.8 MM</a:t>
            </a:r>
          </a:p>
        </p:txBody>
      </p:sp>
      <p:sp>
        <p:nvSpPr>
          <p:cNvPr id="68" name="Rectángulo redondeado 67">
            <a:extLst>
              <a:ext uri="{FF2B5EF4-FFF2-40B4-BE49-F238E27FC236}">
                <a16:creationId xmlns:a16="http://schemas.microsoft.com/office/drawing/2014/main" id="{CA268A87-BE11-4EAE-96F9-CB75476D3999}"/>
              </a:ext>
            </a:extLst>
          </p:cNvPr>
          <p:cNvSpPr/>
          <p:nvPr/>
        </p:nvSpPr>
        <p:spPr>
          <a:xfrm>
            <a:off x="7013928" y="2967553"/>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 presentó proyecto de ley (Ley Ómnibus)</a:t>
            </a:r>
          </a:p>
        </p:txBody>
      </p:sp>
      <p:sp>
        <p:nvSpPr>
          <p:cNvPr id="71" name="Rectángulo redondeado 70"/>
          <p:cNvSpPr/>
          <p:nvPr/>
        </p:nvSpPr>
        <p:spPr>
          <a:xfrm>
            <a:off x="5650319" y="2998516"/>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72" name="Triángulo isósceles 71"/>
          <p:cNvSpPr/>
          <p:nvPr/>
        </p:nvSpPr>
        <p:spPr>
          <a:xfrm rot="5400000">
            <a:off x="6748269" y="3037840"/>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81" name="Rectángulo redondeado 80">
            <a:extLst>
              <a:ext uri="{FF2B5EF4-FFF2-40B4-BE49-F238E27FC236}">
                <a16:creationId xmlns:a16="http://schemas.microsoft.com/office/drawing/2014/main" id="{CA268A87-BE11-4EAE-96F9-CB75476D3999}"/>
              </a:ext>
            </a:extLst>
          </p:cNvPr>
          <p:cNvSpPr/>
          <p:nvPr/>
        </p:nvSpPr>
        <p:spPr>
          <a:xfrm>
            <a:off x="982560" y="3435968"/>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SPP (70% pensionistas con base cotización menor a la RMV)</a:t>
            </a:r>
          </a:p>
        </p:txBody>
      </p:sp>
      <p:sp>
        <p:nvSpPr>
          <p:cNvPr id="82" name="Rectángulo redondeado 81"/>
          <p:cNvSpPr/>
          <p:nvPr/>
        </p:nvSpPr>
        <p:spPr>
          <a:xfrm>
            <a:off x="4218621" y="3445982"/>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102.2 MM</a:t>
            </a:r>
          </a:p>
        </p:txBody>
      </p:sp>
      <p:sp>
        <p:nvSpPr>
          <p:cNvPr id="83" name="Rectángulo redondeado 82">
            <a:extLst>
              <a:ext uri="{FF2B5EF4-FFF2-40B4-BE49-F238E27FC236}">
                <a16:creationId xmlns:a16="http://schemas.microsoft.com/office/drawing/2014/main" id="{CA268A87-BE11-4EAE-96F9-CB75476D3999}"/>
              </a:ext>
            </a:extLst>
          </p:cNvPr>
          <p:cNvSpPr/>
          <p:nvPr/>
        </p:nvSpPr>
        <p:spPr>
          <a:xfrm>
            <a:off x="7013928" y="3435029"/>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 presentó proyecto de ley (Ley Ómnibus)</a:t>
            </a:r>
          </a:p>
        </p:txBody>
      </p:sp>
      <p:sp>
        <p:nvSpPr>
          <p:cNvPr id="86" name="Rectángulo redondeado 85"/>
          <p:cNvSpPr/>
          <p:nvPr/>
        </p:nvSpPr>
        <p:spPr>
          <a:xfrm>
            <a:off x="5650319" y="3465992"/>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87" name="Triángulo isósceles 86"/>
          <p:cNvSpPr/>
          <p:nvPr/>
        </p:nvSpPr>
        <p:spPr>
          <a:xfrm rot="5400000">
            <a:off x="6748269" y="3505316"/>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73" name="Rectángulo redondeado 72">
            <a:extLst>
              <a:ext uri="{FF2B5EF4-FFF2-40B4-BE49-F238E27FC236}">
                <a16:creationId xmlns:a16="http://schemas.microsoft.com/office/drawing/2014/main" id="{CA268A87-BE11-4EAE-96F9-CB75476D3999}"/>
              </a:ext>
            </a:extLst>
          </p:cNvPr>
          <p:cNvSpPr/>
          <p:nvPr/>
        </p:nvSpPr>
        <p:spPr>
          <a:xfrm>
            <a:off x="982560" y="3903444"/>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Gratificación</a:t>
            </a:r>
          </a:p>
        </p:txBody>
      </p:sp>
      <p:sp>
        <p:nvSpPr>
          <p:cNvPr id="74" name="Rectángulo redondeado 73"/>
          <p:cNvSpPr/>
          <p:nvPr/>
        </p:nvSpPr>
        <p:spPr>
          <a:xfrm>
            <a:off x="4218621" y="3913458"/>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800 MM</a:t>
            </a:r>
          </a:p>
        </p:txBody>
      </p:sp>
      <p:sp>
        <p:nvSpPr>
          <p:cNvPr id="75" name="Rectángulo redondeado 74">
            <a:extLst>
              <a:ext uri="{FF2B5EF4-FFF2-40B4-BE49-F238E27FC236}">
                <a16:creationId xmlns:a16="http://schemas.microsoft.com/office/drawing/2014/main" id="{CA268A87-BE11-4EAE-96F9-CB75476D3999}"/>
              </a:ext>
            </a:extLst>
          </p:cNvPr>
          <p:cNvSpPr/>
          <p:nvPr/>
        </p:nvSpPr>
        <p:spPr>
          <a:xfrm>
            <a:off x="7013928" y="3902505"/>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 presentó proyecto de ley (Ley Ómnibus)</a:t>
            </a:r>
          </a:p>
        </p:txBody>
      </p:sp>
      <p:sp>
        <p:nvSpPr>
          <p:cNvPr id="78" name="Rectángulo redondeado 77"/>
          <p:cNvSpPr/>
          <p:nvPr/>
        </p:nvSpPr>
        <p:spPr>
          <a:xfrm>
            <a:off x="5650319" y="3933468"/>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79" name="Triángulo isósceles 78"/>
          <p:cNvSpPr/>
          <p:nvPr/>
        </p:nvSpPr>
        <p:spPr>
          <a:xfrm rot="5400000">
            <a:off x="6748269" y="3972792"/>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80" name="Rectángulo redondeado 79">
            <a:extLst>
              <a:ext uri="{FF2B5EF4-FFF2-40B4-BE49-F238E27FC236}">
                <a16:creationId xmlns:a16="http://schemas.microsoft.com/office/drawing/2014/main" id="{CA268A87-BE11-4EAE-96F9-CB75476D3999}"/>
              </a:ext>
            </a:extLst>
          </p:cNvPr>
          <p:cNvSpPr/>
          <p:nvPr/>
        </p:nvSpPr>
        <p:spPr>
          <a:xfrm>
            <a:off x="982560" y="4370920"/>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Pensiones 20530 y 18846</a:t>
            </a:r>
          </a:p>
        </p:txBody>
      </p:sp>
      <p:sp>
        <p:nvSpPr>
          <p:cNvPr id="95" name="Rectángulo redondeado 94"/>
          <p:cNvSpPr/>
          <p:nvPr/>
        </p:nvSpPr>
        <p:spPr>
          <a:xfrm>
            <a:off x="4218621" y="4380934"/>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650 MM</a:t>
            </a:r>
          </a:p>
        </p:txBody>
      </p:sp>
      <p:sp>
        <p:nvSpPr>
          <p:cNvPr id="96" name="Rectángulo redondeado 95">
            <a:extLst>
              <a:ext uri="{FF2B5EF4-FFF2-40B4-BE49-F238E27FC236}">
                <a16:creationId xmlns:a16="http://schemas.microsoft.com/office/drawing/2014/main" id="{CA268A87-BE11-4EAE-96F9-CB75476D3999}"/>
              </a:ext>
            </a:extLst>
          </p:cNvPr>
          <p:cNvSpPr/>
          <p:nvPr/>
        </p:nvSpPr>
        <p:spPr>
          <a:xfrm>
            <a:off x="7013928" y="4369981"/>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En litigio judicial contra la ONP por extinción de obligaciones</a:t>
            </a:r>
          </a:p>
        </p:txBody>
      </p:sp>
      <p:sp>
        <p:nvSpPr>
          <p:cNvPr id="101" name="Rectángulo redondeado 100"/>
          <p:cNvSpPr/>
          <p:nvPr/>
        </p:nvSpPr>
        <p:spPr>
          <a:xfrm>
            <a:off x="5650319" y="4400944"/>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2" name="Triángulo isósceles 101"/>
          <p:cNvSpPr/>
          <p:nvPr/>
        </p:nvSpPr>
        <p:spPr>
          <a:xfrm rot="5400000">
            <a:off x="6748269" y="4440268"/>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03" name="Rectángulo redondeado 102">
            <a:extLst>
              <a:ext uri="{FF2B5EF4-FFF2-40B4-BE49-F238E27FC236}">
                <a16:creationId xmlns:a16="http://schemas.microsoft.com/office/drawing/2014/main" id="{CA268A87-BE11-4EAE-96F9-CB75476D3999}"/>
              </a:ext>
            </a:extLst>
          </p:cNvPr>
          <p:cNvSpPr/>
          <p:nvPr/>
        </p:nvSpPr>
        <p:spPr>
          <a:xfrm>
            <a:off x="982560" y="4838396"/>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Impacto al primer año de la Ley de cálculo de la CTS para DL 276</a:t>
            </a:r>
          </a:p>
        </p:txBody>
      </p:sp>
      <p:sp>
        <p:nvSpPr>
          <p:cNvPr id="104" name="Rectángulo redondeado 103"/>
          <p:cNvSpPr/>
          <p:nvPr/>
        </p:nvSpPr>
        <p:spPr>
          <a:xfrm>
            <a:off x="4218621" y="4848410"/>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491.5 MM</a:t>
            </a:r>
          </a:p>
        </p:txBody>
      </p:sp>
      <p:sp>
        <p:nvSpPr>
          <p:cNvPr id="105" name="Rectángulo redondeado 104">
            <a:extLst>
              <a:ext uri="{FF2B5EF4-FFF2-40B4-BE49-F238E27FC236}">
                <a16:creationId xmlns:a16="http://schemas.microsoft.com/office/drawing/2014/main" id="{CA268A87-BE11-4EAE-96F9-CB75476D3999}"/>
              </a:ext>
            </a:extLst>
          </p:cNvPr>
          <p:cNvSpPr/>
          <p:nvPr/>
        </p:nvSpPr>
        <p:spPr>
          <a:xfrm>
            <a:off x="7013928" y="4837457"/>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Progresiva implementación de la Ley de acuerdo a disponibilidad</a:t>
            </a:r>
          </a:p>
        </p:txBody>
      </p:sp>
      <p:sp>
        <p:nvSpPr>
          <p:cNvPr id="108" name="Rectángulo redondeado 107"/>
          <p:cNvSpPr/>
          <p:nvPr/>
        </p:nvSpPr>
        <p:spPr>
          <a:xfrm>
            <a:off x="5650319" y="4868420"/>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09" name="Triángulo isósceles 108"/>
          <p:cNvSpPr/>
          <p:nvPr/>
        </p:nvSpPr>
        <p:spPr>
          <a:xfrm rot="5400000">
            <a:off x="6748269" y="4907744"/>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ectángulo redondeado 109">
            <a:extLst>
              <a:ext uri="{FF2B5EF4-FFF2-40B4-BE49-F238E27FC236}">
                <a16:creationId xmlns:a16="http://schemas.microsoft.com/office/drawing/2014/main" id="{CA268A87-BE11-4EAE-96F9-CB75476D3999}"/>
              </a:ext>
            </a:extLst>
          </p:cNvPr>
          <p:cNvSpPr/>
          <p:nvPr/>
        </p:nvSpPr>
        <p:spPr>
          <a:xfrm>
            <a:off x="982560" y="5305871"/>
            <a:ext cx="2772308"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Impacto a la fecha de la Ley CAS al 728</a:t>
            </a:r>
          </a:p>
        </p:txBody>
      </p:sp>
      <p:sp>
        <p:nvSpPr>
          <p:cNvPr id="111" name="Rectángulo redondeado 110"/>
          <p:cNvSpPr/>
          <p:nvPr/>
        </p:nvSpPr>
        <p:spPr>
          <a:xfrm>
            <a:off x="4218621" y="5315885"/>
            <a:ext cx="919712" cy="354589"/>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183 MM</a:t>
            </a:r>
          </a:p>
        </p:txBody>
      </p:sp>
      <p:sp>
        <p:nvSpPr>
          <p:cNvPr id="112" name="Rectángulo redondeado 111">
            <a:extLst>
              <a:ext uri="{FF2B5EF4-FFF2-40B4-BE49-F238E27FC236}">
                <a16:creationId xmlns:a16="http://schemas.microsoft.com/office/drawing/2014/main" id="{CA268A87-BE11-4EAE-96F9-CB75476D3999}"/>
              </a:ext>
            </a:extLst>
          </p:cNvPr>
          <p:cNvSpPr/>
          <p:nvPr/>
        </p:nvSpPr>
        <p:spPr>
          <a:xfrm>
            <a:off x="7013928" y="5304932"/>
            <a:ext cx="4566686" cy="412993"/>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 Ley se terminó de implementar en 2020</a:t>
            </a:r>
          </a:p>
        </p:txBody>
      </p:sp>
      <p:sp>
        <p:nvSpPr>
          <p:cNvPr id="115" name="Rectángulo redondeado 114"/>
          <p:cNvSpPr/>
          <p:nvPr/>
        </p:nvSpPr>
        <p:spPr>
          <a:xfrm>
            <a:off x="5650319" y="5335895"/>
            <a:ext cx="919712" cy="354589"/>
          </a:xfrm>
          <a:prstGeom prst="roundRect">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0</a:t>
            </a:r>
          </a:p>
        </p:txBody>
      </p:sp>
      <p:sp>
        <p:nvSpPr>
          <p:cNvPr id="116" name="Triángulo isósceles 115"/>
          <p:cNvSpPr/>
          <p:nvPr/>
        </p:nvSpPr>
        <p:spPr>
          <a:xfrm rot="5400000">
            <a:off x="6748269" y="5375219"/>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17" name="Rectángulo redondeado 116">
            <a:extLst>
              <a:ext uri="{FF2B5EF4-FFF2-40B4-BE49-F238E27FC236}">
                <a16:creationId xmlns:a16="http://schemas.microsoft.com/office/drawing/2014/main" id="{85EB1860-FA02-EE4D-BBEC-D4E018983044}"/>
              </a:ext>
            </a:extLst>
          </p:cNvPr>
          <p:cNvSpPr/>
          <p:nvPr/>
        </p:nvSpPr>
        <p:spPr>
          <a:xfrm>
            <a:off x="7074791" y="5897109"/>
            <a:ext cx="4566686" cy="615538"/>
          </a:xfrm>
          <a:prstGeom prst="roundRect">
            <a:avLst>
              <a:gd name="adj" fmla="val 2341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prstClr val="black"/>
                </a:solidFill>
                <a:effectLst/>
                <a:uLnTx/>
                <a:uFillTx/>
                <a:latin typeface="Calibri"/>
                <a:ea typeface="+mn-ea"/>
                <a:cs typeface="+mn-cs"/>
              </a:rPr>
              <a:t>Se deja de percibir S/3,344 millones anuales por emisión de leyes antitécnicas</a:t>
            </a:r>
          </a:p>
        </p:txBody>
      </p:sp>
      <p:sp>
        <p:nvSpPr>
          <p:cNvPr id="118" name="Rectángulo redondeado 117">
            <a:extLst>
              <a:ext uri="{FF2B5EF4-FFF2-40B4-BE49-F238E27FC236}">
                <a16:creationId xmlns:a16="http://schemas.microsoft.com/office/drawing/2014/main" id="{CA268A87-BE11-4EAE-96F9-CB75476D3999}"/>
              </a:ext>
            </a:extLst>
          </p:cNvPr>
          <p:cNvSpPr/>
          <p:nvPr/>
        </p:nvSpPr>
        <p:spPr>
          <a:xfrm>
            <a:off x="982560" y="5918830"/>
            <a:ext cx="2752497" cy="499721"/>
          </a:xfrm>
          <a:prstGeom prst="roundRect">
            <a:avLst/>
          </a:prstGeom>
          <a:solidFill>
            <a:srgbClr val="FAFAFA"/>
          </a:solidFill>
          <a:ln>
            <a:noFill/>
          </a:ln>
          <a:effectLst>
            <a:outerShdw blurRad="88900" dist="381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 latinLnBrk="0" hangingPunct="0">
              <a:lnSpc>
                <a:spcPct val="100000"/>
              </a:lnSpc>
              <a:spcBef>
                <a:spcPct val="0"/>
              </a:spcBef>
              <a:spcAft>
                <a:spcPct val="0"/>
              </a:spcAft>
              <a:buClrTx/>
              <a:buSzTx/>
              <a:buFontTx/>
              <a:buNone/>
              <a:tabLst/>
              <a:defRPr/>
            </a:pPr>
            <a:r>
              <a:rPr kumimoji="0" lang="es-P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 total</a:t>
            </a:r>
          </a:p>
        </p:txBody>
      </p:sp>
      <p:sp>
        <p:nvSpPr>
          <p:cNvPr id="119" name="Conector 118"/>
          <p:cNvSpPr/>
          <p:nvPr/>
        </p:nvSpPr>
        <p:spPr>
          <a:xfrm>
            <a:off x="4218621" y="5718864"/>
            <a:ext cx="919712" cy="919712"/>
          </a:xfrm>
          <a:prstGeom prst="flowChartConnector">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3,680.7 MM</a:t>
            </a:r>
          </a:p>
        </p:txBody>
      </p:sp>
      <p:sp>
        <p:nvSpPr>
          <p:cNvPr id="120" name="Triángulo isósceles 119"/>
          <p:cNvSpPr/>
          <p:nvPr/>
        </p:nvSpPr>
        <p:spPr>
          <a:xfrm rot="5400000">
            <a:off x="3865088" y="6064684"/>
            <a:ext cx="199415" cy="208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prstClr val="white"/>
              </a:solidFill>
              <a:effectLst/>
              <a:uLnTx/>
              <a:uFillTx/>
              <a:latin typeface="Calibri"/>
              <a:ea typeface="+mn-ea"/>
              <a:cs typeface="+mn-cs"/>
            </a:endParaRPr>
          </a:p>
        </p:txBody>
      </p:sp>
      <p:sp>
        <p:nvSpPr>
          <p:cNvPr id="121" name="Triángulo isósceles 120"/>
          <p:cNvSpPr/>
          <p:nvPr/>
        </p:nvSpPr>
        <p:spPr>
          <a:xfrm rot="5400000">
            <a:off x="5251409" y="6064684"/>
            <a:ext cx="199415" cy="208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22" name="Conector 121"/>
          <p:cNvSpPr/>
          <p:nvPr/>
        </p:nvSpPr>
        <p:spPr>
          <a:xfrm>
            <a:off x="5647370" y="5749648"/>
            <a:ext cx="919712" cy="919712"/>
          </a:xfrm>
          <a:prstGeom prst="flowChartConnector">
            <a:avLst/>
          </a:prstGeom>
          <a:solidFill>
            <a:srgbClr val="34BC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336.7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0" i="0" u="none" strike="noStrike" kern="1200" cap="none" spc="0" normalizeH="0" baseline="0" noProof="0" dirty="0">
                <a:ln>
                  <a:noFill/>
                </a:ln>
                <a:solidFill>
                  <a:prstClr val="white"/>
                </a:solidFill>
                <a:effectLst/>
                <a:uLnTx/>
                <a:uFillTx/>
                <a:latin typeface="Calibri"/>
                <a:ea typeface="+mn-ea"/>
                <a:cs typeface="+mn-cs"/>
              </a:rPr>
              <a:t>MM</a:t>
            </a:r>
          </a:p>
        </p:txBody>
      </p:sp>
      <p:sp>
        <p:nvSpPr>
          <p:cNvPr id="123" name="Triángulo isósceles 122"/>
          <p:cNvSpPr/>
          <p:nvPr/>
        </p:nvSpPr>
        <p:spPr>
          <a:xfrm rot="5400000">
            <a:off x="6697113" y="6064684"/>
            <a:ext cx="199415" cy="208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91" name="Triángulo isósceles 90"/>
          <p:cNvSpPr/>
          <p:nvPr/>
        </p:nvSpPr>
        <p:spPr>
          <a:xfrm rot="5400000">
            <a:off x="5347214" y="2570364"/>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92" name="Triángulo isósceles 91"/>
          <p:cNvSpPr/>
          <p:nvPr/>
        </p:nvSpPr>
        <p:spPr>
          <a:xfrm rot="5400000">
            <a:off x="5347214" y="1635412"/>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93" name="Triángulo isósceles 92"/>
          <p:cNvSpPr/>
          <p:nvPr/>
        </p:nvSpPr>
        <p:spPr>
          <a:xfrm rot="5400000">
            <a:off x="5347214" y="2102888"/>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94" name="Triángulo isósceles 93"/>
          <p:cNvSpPr/>
          <p:nvPr/>
        </p:nvSpPr>
        <p:spPr>
          <a:xfrm rot="5400000">
            <a:off x="5347214" y="1167936"/>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97" name="Triángulo isósceles 96"/>
          <p:cNvSpPr/>
          <p:nvPr/>
        </p:nvSpPr>
        <p:spPr>
          <a:xfrm rot="5400000">
            <a:off x="5347214" y="3037840"/>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98" name="Triángulo isósceles 97"/>
          <p:cNvSpPr/>
          <p:nvPr/>
        </p:nvSpPr>
        <p:spPr>
          <a:xfrm rot="5400000">
            <a:off x="5347214" y="3505316"/>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24" name="Triángulo isósceles 123"/>
          <p:cNvSpPr/>
          <p:nvPr/>
        </p:nvSpPr>
        <p:spPr>
          <a:xfrm rot="5400000">
            <a:off x="5347214" y="3972792"/>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25" name="Triángulo isósceles 124"/>
          <p:cNvSpPr/>
          <p:nvPr/>
        </p:nvSpPr>
        <p:spPr>
          <a:xfrm rot="5400000">
            <a:off x="5347214" y="4440268"/>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riángulo isósceles 125"/>
          <p:cNvSpPr/>
          <p:nvPr/>
        </p:nvSpPr>
        <p:spPr>
          <a:xfrm rot="5400000">
            <a:off x="5347214" y="4907744"/>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27" name="Triángulo isósceles 126"/>
          <p:cNvSpPr/>
          <p:nvPr/>
        </p:nvSpPr>
        <p:spPr>
          <a:xfrm rot="5400000">
            <a:off x="5347214" y="5375219"/>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28" name="Triángulo isósceles 127"/>
          <p:cNvSpPr/>
          <p:nvPr/>
        </p:nvSpPr>
        <p:spPr>
          <a:xfrm rot="5400000">
            <a:off x="3935525" y="2570364"/>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29" name="Triángulo isósceles 128"/>
          <p:cNvSpPr/>
          <p:nvPr/>
        </p:nvSpPr>
        <p:spPr>
          <a:xfrm rot="5400000">
            <a:off x="3935525" y="1635412"/>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0" name="Triángulo isósceles 129"/>
          <p:cNvSpPr/>
          <p:nvPr/>
        </p:nvSpPr>
        <p:spPr>
          <a:xfrm rot="5400000">
            <a:off x="3935525" y="2102888"/>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1" name="Triángulo isósceles 130"/>
          <p:cNvSpPr/>
          <p:nvPr/>
        </p:nvSpPr>
        <p:spPr>
          <a:xfrm rot="5400000">
            <a:off x="3935525" y="1167936"/>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2" name="Triángulo isósceles 131"/>
          <p:cNvSpPr/>
          <p:nvPr/>
        </p:nvSpPr>
        <p:spPr>
          <a:xfrm rot="5400000">
            <a:off x="3935525" y="3037840"/>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3" name="Triángulo isósceles 132"/>
          <p:cNvSpPr/>
          <p:nvPr/>
        </p:nvSpPr>
        <p:spPr>
          <a:xfrm rot="5400000">
            <a:off x="3935525" y="3505316"/>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4" name="Triángulo isósceles 133"/>
          <p:cNvSpPr/>
          <p:nvPr/>
        </p:nvSpPr>
        <p:spPr>
          <a:xfrm rot="5400000">
            <a:off x="3935525" y="3972792"/>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5" name="Triángulo isósceles 134"/>
          <p:cNvSpPr/>
          <p:nvPr/>
        </p:nvSpPr>
        <p:spPr>
          <a:xfrm rot="5400000">
            <a:off x="3935525" y="4440268"/>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6" name="Triángulo isósceles 135"/>
          <p:cNvSpPr/>
          <p:nvPr/>
        </p:nvSpPr>
        <p:spPr>
          <a:xfrm rot="5400000">
            <a:off x="3935525" y="4907744"/>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137" name="Triángulo isósceles 136"/>
          <p:cNvSpPr/>
          <p:nvPr/>
        </p:nvSpPr>
        <p:spPr>
          <a:xfrm rot="5400000">
            <a:off x="3935525" y="5375219"/>
            <a:ext cx="149823" cy="12915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200" b="0" i="0" u="none" strike="noStrike" kern="1200" cap="none" spc="0" normalizeH="0" baseline="0" noProof="0">
              <a:ln>
                <a:noFill/>
              </a:ln>
              <a:solidFill>
                <a:prstClr val="white"/>
              </a:solidFill>
              <a:effectLst/>
              <a:uLnTx/>
              <a:uFillTx/>
              <a:latin typeface="Calibri"/>
              <a:ea typeface="+mn-ea"/>
              <a:cs typeface="+mn-cs"/>
            </a:endParaRPr>
          </a:p>
        </p:txBody>
      </p:sp>
      <p:sp>
        <p:nvSpPr>
          <p:cNvPr id="99" name="CuadroTexto 98">
            <a:extLst>
              <a:ext uri="{FF2B5EF4-FFF2-40B4-BE49-F238E27FC236}">
                <a16:creationId xmlns:a16="http://schemas.microsoft.com/office/drawing/2014/main" id="{E6A8E0D4-C174-4374-9BD0-539EEB13AFAF}"/>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22116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500"/>
                                        <p:tgtEl>
                                          <p:spTgt spid="4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left)">
                                      <p:cBhvr>
                                        <p:cTn id="16" dur="500"/>
                                        <p:tgtEl>
                                          <p:spTgt spid="5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left)">
                                      <p:cBhvr>
                                        <p:cTn id="19" dur="500"/>
                                        <p:tgtEl>
                                          <p:spTgt spid="7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wipe(left)">
                                      <p:cBhvr>
                                        <p:cTn id="22" dur="500"/>
                                        <p:tgtEl>
                                          <p:spTgt spid="8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wipe(left)">
                                      <p:cBhvr>
                                        <p:cTn id="28" dur="500"/>
                                        <p:tgtEl>
                                          <p:spTgt spid="10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wipe(left)">
                                      <p:cBhvr>
                                        <p:cTn id="31" dur="500"/>
                                        <p:tgtEl>
                                          <p:spTgt spid="108"/>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1"/>
                                        </p:tgtEl>
                                        <p:attrNameLst>
                                          <p:attrName>style.visibility</p:attrName>
                                        </p:attrNameLst>
                                      </p:cBhvr>
                                      <p:to>
                                        <p:strVal val="visible"/>
                                      </p:to>
                                    </p:set>
                                    <p:animEffect transition="in" filter="wipe(left)">
                                      <p:cBhvr>
                                        <p:cTn id="37" dur="500"/>
                                        <p:tgtEl>
                                          <p:spTgt spid="12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22"/>
                                        </p:tgtEl>
                                        <p:attrNameLst>
                                          <p:attrName>style.visibility</p:attrName>
                                        </p:attrNameLst>
                                      </p:cBhvr>
                                      <p:to>
                                        <p:strVal val="visible"/>
                                      </p:to>
                                    </p:set>
                                    <p:animEffect transition="in" filter="wipe(left)">
                                      <p:cBhvr>
                                        <p:cTn id="40" dur="500"/>
                                        <p:tgtEl>
                                          <p:spTgt spid="12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wipe(left)">
                                      <p:cBhvr>
                                        <p:cTn id="43" dur="500"/>
                                        <p:tgtEl>
                                          <p:spTgt spid="9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left)">
                                      <p:cBhvr>
                                        <p:cTn id="46" dur="500"/>
                                        <p:tgtEl>
                                          <p:spTgt spid="9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wipe(left)">
                                      <p:cBhvr>
                                        <p:cTn id="49" dur="500"/>
                                        <p:tgtEl>
                                          <p:spTgt spid="9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wipe(left)">
                                      <p:cBhvr>
                                        <p:cTn id="52" dur="500"/>
                                        <p:tgtEl>
                                          <p:spTgt spid="94"/>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left)">
                                      <p:cBhvr>
                                        <p:cTn id="55" dur="500"/>
                                        <p:tgtEl>
                                          <p:spTgt spid="9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8"/>
                                        </p:tgtEl>
                                        <p:attrNameLst>
                                          <p:attrName>style.visibility</p:attrName>
                                        </p:attrNameLst>
                                      </p:cBhvr>
                                      <p:to>
                                        <p:strVal val="visible"/>
                                      </p:to>
                                    </p:set>
                                    <p:animEffect transition="in" filter="wipe(left)">
                                      <p:cBhvr>
                                        <p:cTn id="58" dur="500"/>
                                        <p:tgtEl>
                                          <p:spTgt spid="9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4"/>
                                        </p:tgtEl>
                                        <p:attrNameLst>
                                          <p:attrName>style.visibility</p:attrName>
                                        </p:attrNameLst>
                                      </p:cBhvr>
                                      <p:to>
                                        <p:strVal val="visible"/>
                                      </p:to>
                                    </p:set>
                                    <p:animEffect transition="in" filter="wipe(left)">
                                      <p:cBhvr>
                                        <p:cTn id="61" dur="500"/>
                                        <p:tgtEl>
                                          <p:spTgt spid="12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wipe(left)">
                                      <p:cBhvr>
                                        <p:cTn id="64" dur="500"/>
                                        <p:tgtEl>
                                          <p:spTgt spid="12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wipe(left)">
                                      <p:cBhvr>
                                        <p:cTn id="67" dur="500"/>
                                        <p:tgtEl>
                                          <p:spTgt spid="12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27"/>
                                        </p:tgtEl>
                                        <p:attrNameLst>
                                          <p:attrName>style.visibility</p:attrName>
                                        </p:attrNameLst>
                                      </p:cBhvr>
                                      <p:to>
                                        <p:strVal val="visible"/>
                                      </p:to>
                                    </p:set>
                                    <p:animEffect transition="in" filter="wipe(left)">
                                      <p:cBhvr>
                                        <p:cTn id="70" dur="500"/>
                                        <p:tgtEl>
                                          <p:spTgt spid="12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wipe(left)">
                                      <p:cBhvr>
                                        <p:cTn id="78" dur="500"/>
                                        <p:tgtEl>
                                          <p:spTgt spid="2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wipe(left)">
                                      <p:cBhvr>
                                        <p:cTn id="81" dur="500"/>
                                        <p:tgtEl>
                                          <p:spTgt spid="19"/>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left)">
                                      <p:cBhvr>
                                        <p:cTn id="87" dur="500"/>
                                        <p:tgtEl>
                                          <p:spTgt spid="3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wipe(left)">
                                      <p:cBhvr>
                                        <p:cTn id="96" dur="500"/>
                                        <p:tgtEl>
                                          <p:spTgt spid="46"/>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wipe(left)">
                                      <p:cBhvr>
                                        <p:cTn id="99" dur="500"/>
                                        <p:tgtEl>
                                          <p:spTgt spid="49"/>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ipe(left)">
                                      <p:cBhvr>
                                        <p:cTn id="102" dur="500"/>
                                        <p:tgtEl>
                                          <p:spTgt spid="5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wipe(left)">
                                      <p:cBhvr>
                                        <p:cTn id="105" dur="500"/>
                                        <p:tgtEl>
                                          <p:spTgt spid="68"/>
                                        </p:tgtEl>
                                      </p:cBhvr>
                                    </p:animEffect>
                                  </p:childTnLst>
                                </p:cTn>
                              </p:par>
                              <p:par>
                                <p:cTn id="106" presetID="22" presetClass="entr" presetSubtype="8" fill="hold" grpId="0" nodeType="with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left)">
                                      <p:cBhvr>
                                        <p:cTn id="108" dur="500"/>
                                        <p:tgtEl>
                                          <p:spTgt spid="72"/>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left)">
                                      <p:cBhvr>
                                        <p:cTn id="111" dur="500"/>
                                        <p:tgtEl>
                                          <p:spTgt spid="83"/>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87"/>
                                        </p:tgtEl>
                                        <p:attrNameLst>
                                          <p:attrName>style.visibility</p:attrName>
                                        </p:attrNameLst>
                                      </p:cBhvr>
                                      <p:to>
                                        <p:strVal val="visible"/>
                                      </p:to>
                                    </p:set>
                                    <p:animEffect transition="in" filter="wipe(left)">
                                      <p:cBhvr>
                                        <p:cTn id="114" dur="500"/>
                                        <p:tgtEl>
                                          <p:spTgt spid="87"/>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wipe(left)">
                                      <p:cBhvr>
                                        <p:cTn id="117" dur="500"/>
                                        <p:tgtEl>
                                          <p:spTgt spid="75"/>
                                        </p:tgtEl>
                                      </p:cBhvr>
                                    </p:animEffect>
                                  </p:childTnLst>
                                </p:cTn>
                              </p:par>
                              <p:par>
                                <p:cTn id="118" presetID="22" presetClass="entr" presetSubtype="8" fill="hold" grpId="0" nodeType="with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wipe(left)">
                                      <p:cBhvr>
                                        <p:cTn id="120" dur="500"/>
                                        <p:tgtEl>
                                          <p:spTgt spid="79"/>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96"/>
                                        </p:tgtEl>
                                        <p:attrNameLst>
                                          <p:attrName>style.visibility</p:attrName>
                                        </p:attrNameLst>
                                      </p:cBhvr>
                                      <p:to>
                                        <p:strVal val="visible"/>
                                      </p:to>
                                    </p:set>
                                    <p:animEffect transition="in" filter="wipe(left)">
                                      <p:cBhvr>
                                        <p:cTn id="123" dur="500"/>
                                        <p:tgtEl>
                                          <p:spTgt spid="96"/>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02"/>
                                        </p:tgtEl>
                                        <p:attrNameLst>
                                          <p:attrName>style.visibility</p:attrName>
                                        </p:attrNameLst>
                                      </p:cBhvr>
                                      <p:to>
                                        <p:strVal val="visible"/>
                                      </p:to>
                                    </p:set>
                                    <p:animEffect transition="in" filter="wipe(left)">
                                      <p:cBhvr>
                                        <p:cTn id="126" dur="500"/>
                                        <p:tgtEl>
                                          <p:spTgt spid="102"/>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105"/>
                                        </p:tgtEl>
                                        <p:attrNameLst>
                                          <p:attrName>style.visibility</p:attrName>
                                        </p:attrNameLst>
                                      </p:cBhvr>
                                      <p:to>
                                        <p:strVal val="visible"/>
                                      </p:to>
                                    </p:set>
                                    <p:animEffect transition="in" filter="wipe(left)">
                                      <p:cBhvr>
                                        <p:cTn id="129" dur="500"/>
                                        <p:tgtEl>
                                          <p:spTgt spid="105"/>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109"/>
                                        </p:tgtEl>
                                        <p:attrNameLst>
                                          <p:attrName>style.visibility</p:attrName>
                                        </p:attrNameLst>
                                      </p:cBhvr>
                                      <p:to>
                                        <p:strVal val="visible"/>
                                      </p:to>
                                    </p:set>
                                    <p:animEffect transition="in" filter="wipe(left)">
                                      <p:cBhvr>
                                        <p:cTn id="132" dur="500"/>
                                        <p:tgtEl>
                                          <p:spTgt spid="109"/>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112"/>
                                        </p:tgtEl>
                                        <p:attrNameLst>
                                          <p:attrName>style.visibility</p:attrName>
                                        </p:attrNameLst>
                                      </p:cBhvr>
                                      <p:to>
                                        <p:strVal val="visible"/>
                                      </p:to>
                                    </p:set>
                                    <p:animEffect transition="in" filter="wipe(left)">
                                      <p:cBhvr>
                                        <p:cTn id="135" dur="500"/>
                                        <p:tgtEl>
                                          <p:spTgt spid="112"/>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116"/>
                                        </p:tgtEl>
                                        <p:attrNameLst>
                                          <p:attrName>style.visibility</p:attrName>
                                        </p:attrNameLst>
                                      </p:cBhvr>
                                      <p:to>
                                        <p:strVal val="visible"/>
                                      </p:to>
                                    </p:set>
                                    <p:animEffect transition="in" filter="wipe(left)">
                                      <p:cBhvr>
                                        <p:cTn id="138" dur="500"/>
                                        <p:tgtEl>
                                          <p:spTgt spid="116"/>
                                        </p:tgtEl>
                                      </p:cBhvr>
                                    </p:animEffect>
                                  </p:childTnLst>
                                </p:cTn>
                              </p:par>
                              <p:par>
                                <p:cTn id="139" presetID="22" presetClass="entr" presetSubtype="8" fill="hold" grpId="0" nodeType="withEffect">
                                  <p:stCondLst>
                                    <p:cond delay="0"/>
                                  </p:stCondLst>
                                  <p:childTnLst>
                                    <p:set>
                                      <p:cBhvr>
                                        <p:cTn id="140" dur="1" fill="hold">
                                          <p:stCondLst>
                                            <p:cond delay="0"/>
                                          </p:stCondLst>
                                        </p:cTn>
                                        <p:tgtEl>
                                          <p:spTgt spid="117"/>
                                        </p:tgtEl>
                                        <p:attrNameLst>
                                          <p:attrName>style.visibility</p:attrName>
                                        </p:attrNameLst>
                                      </p:cBhvr>
                                      <p:to>
                                        <p:strVal val="visible"/>
                                      </p:to>
                                    </p:set>
                                    <p:animEffect transition="in" filter="wipe(left)">
                                      <p:cBhvr>
                                        <p:cTn id="141" dur="500"/>
                                        <p:tgtEl>
                                          <p:spTgt spid="117"/>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23"/>
                                        </p:tgtEl>
                                        <p:attrNameLst>
                                          <p:attrName>style.visibility</p:attrName>
                                        </p:attrNameLst>
                                      </p:cBhvr>
                                      <p:to>
                                        <p:strVal val="visible"/>
                                      </p:to>
                                    </p:set>
                                    <p:animEffect transition="in" filter="wipe(left)">
                                      <p:cBhvr>
                                        <p:cTn id="144"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p:bldP spid="20" grpId="0" animBg="1"/>
      <p:bldP spid="21" grpId="0" animBg="1"/>
      <p:bldP spid="26" grpId="0"/>
      <p:bldP spid="35" grpId="0" animBg="1"/>
      <p:bldP spid="38" grpId="0" animBg="1"/>
      <p:bldP spid="39" grpId="0" animBg="1"/>
      <p:bldP spid="42" grpId="0" animBg="1"/>
      <p:bldP spid="45" grpId="0" animBg="1"/>
      <p:bldP spid="46" grpId="0" animBg="1"/>
      <p:bldP spid="49" grpId="0" animBg="1"/>
      <p:bldP spid="52" grpId="0" animBg="1"/>
      <p:bldP spid="53" grpId="0" animBg="1"/>
      <p:bldP spid="68" grpId="0" animBg="1"/>
      <p:bldP spid="71" grpId="0" animBg="1"/>
      <p:bldP spid="72" grpId="0" animBg="1"/>
      <p:bldP spid="83" grpId="0" animBg="1"/>
      <p:bldP spid="86" grpId="0" animBg="1"/>
      <p:bldP spid="87" grpId="0" animBg="1"/>
      <p:bldP spid="75" grpId="0" animBg="1"/>
      <p:bldP spid="78" grpId="0" animBg="1"/>
      <p:bldP spid="79" grpId="0" animBg="1"/>
      <p:bldP spid="96" grpId="0" animBg="1"/>
      <p:bldP spid="101" grpId="0" animBg="1"/>
      <p:bldP spid="102" grpId="0" animBg="1"/>
      <p:bldP spid="105" grpId="0" animBg="1"/>
      <p:bldP spid="108" grpId="0" animBg="1"/>
      <p:bldP spid="109" grpId="0" animBg="1"/>
      <p:bldP spid="112" grpId="0" animBg="1"/>
      <p:bldP spid="115" grpId="0" animBg="1"/>
      <p:bldP spid="116" grpId="0" animBg="1"/>
      <p:bldP spid="117" grpId="0" animBg="1"/>
      <p:bldP spid="121" grpId="0" animBg="1"/>
      <p:bldP spid="122" grpId="0" animBg="1"/>
      <p:bldP spid="123" grpId="0" animBg="1"/>
      <p:bldP spid="91" grpId="0" animBg="1"/>
      <p:bldP spid="92" grpId="0" animBg="1"/>
      <p:bldP spid="93" grpId="0" animBg="1"/>
      <p:bldP spid="94" grpId="0" animBg="1"/>
      <p:bldP spid="97" grpId="0" animBg="1"/>
      <p:bldP spid="98" grpId="0" animBg="1"/>
      <p:bldP spid="124" grpId="0" animBg="1"/>
      <p:bldP spid="125" grpId="0" animBg="1"/>
      <p:bldP spid="126" grpId="0" animBg="1"/>
      <p:bldP spid="1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Gráfico 7">
            <a:extLst>
              <a:ext uri="{FF2B5EF4-FFF2-40B4-BE49-F238E27FC236}">
                <a16:creationId xmlns:a16="http://schemas.microsoft.com/office/drawing/2014/main" id="{D0117037-D0DC-4666-BAA6-240532DDDA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1624" y="228043"/>
            <a:ext cx="9232900" cy="98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Rectángulo 143">
            <a:extLst>
              <a:ext uri="{FF2B5EF4-FFF2-40B4-BE49-F238E27FC236}">
                <a16:creationId xmlns:a16="http://schemas.microsoft.com/office/drawing/2014/main" id="{2B916CD0-9F71-41E9-A926-28420501FCA1}"/>
              </a:ext>
            </a:extLst>
          </p:cNvPr>
          <p:cNvSpPr/>
          <p:nvPr/>
        </p:nvSpPr>
        <p:spPr>
          <a:xfrm>
            <a:off x="0" y="452438"/>
            <a:ext cx="304800" cy="679450"/>
          </a:xfrm>
          <a:prstGeom prst="rect">
            <a:avLst/>
          </a:prstGeom>
          <a:solidFill>
            <a:srgbClr val="264D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0" name="Imagen 58">
            <a:extLst>
              <a:ext uri="{FF2B5EF4-FFF2-40B4-BE49-F238E27FC236}">
                <a16:creationId xmlns:a16="http://schemas.microsoft.com/office/drawing/2014/main" id="{EB303859-29CF-4E95-9369-B4AEB5D30C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9190" y="3279945"/>
            <a:ext cx="51752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Gráfico 20">
            <a:extLst>
              <a:ext uri="{FF2B5EF4-FFF2-40B4-BE49-F238E27FC236}">
                <a16:creationId xmlns:a16="http://schemas.microsoft.com/office/drawing/2014/main" id="{E09D162F-CF90-4991-9A17-12245FB18B9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 y="425450"/>
            <a:ext cx="7715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Right Arrow 51">
            <a:extLst>
              <a:ext uri="{FF2B5EF4-FFF2-40B4-BE49-F238E27FC236}">
                <a16:creationId xmlns:a16="http://schemas.microsoft.com/office/drawing/2014/main" id="{B62ACD44-E8BD-4FD5-B3D8-93B1A37E7038}"/>
              </a:ext>
            </a:extLst>
          </p:cNvPr>
          <p:cNvSpPr/>
          <p:nvPr/>
        </p:nvSpPr>
        <p:spPr>
          <a:xfrm>
            <a:off x="3187990" y="3421233"/>
            <a:ext cx="8993188" cy="500062"/>
          </a:xfrm>
          <a:prstGeom prst="rightArrow">
            <a:avLst>
              <a:gd name="adj1" fmla="val 65000"/>
              <a:gd name="adj2" fmla="val 45158"/>
            </a:avLst>
          </a:prstGeom>
          <a:gradFill>
            <a:gsLst>
              <a:gs pos="0">
                <a:srgbClr val="1B3A82"/>
              </a:gs>
              <a:gs pos="63737">
                <a:srgbClr val="2BAAF7"/>
              </a:gs>
              <a:gs pos="39862">
                <a:srgbClr val="2BA2F4"/>
              </a:gs>
              <a:gs pos="22000">
                <a:srgbClr val="005490"/>
              </a:gs>
              <a:gs pos="100000">
                <a:srgbClr val="1984D5"/>
              </a:gs>
            </a:gsLst>
            <a:lin ang="0" scaled="1"/>
          </a:gradFill>
          <a:ln w="12700" cap="flat" cmpd="sng" algn="ctr">
            <a:solidFill>
              <a:sysClr val="window" lastClr="FFFFFF"/>
            </a:solidFill>
            <a:prstDash val="solid"/>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endParaRPr>
          </a:p>
        </p:txBody>
      </p:sp>
      <p:grpSp>
        <p:nvGrpSpPr>
          <p:cNvPr id="2" name="Grupo 1"/>
          <p:cNvGrpSpPr/>
          <p:nvPr/>
        </p:nvGrpSpPr>
        <p:grpSpPr>
          <a:xfrm>
            <a:off x="10269429" y="3913520"/>
            <a:ext cx="1068804" cy="2759046"/>
            <a:chOff x="4878232" y="3918020"/>
            <a:chExt cx="1068804" cy="2759046"/>
          </a:xfrm>
        </p:grpSpPr>
        <p:sp>
          <p:nvSpPr>
            <p:cNvPr id="180" name="Rectangle 47">
              <a:extLst>
                <a:ext uri="{FF2B5EF4-FFF2-40B4-BE49-F238E27FC236}">
                  <a16:creationId xmlns:a16="http://schemas.microsoft.com/office/drawing/2014/main" id="{0970FDD9-15D4-4C24-8A82-1C88480331F0}"/>
                </a:ext>
              </a:extLst>
            </p:cNvPr>
            <p:cNvSpPr/>
            <p:nvPr/>
          </p:nvSpPr>
          <p:spPr bwMode="auto">
            <a:xfrm>
              <a:off x="4935807" y="3918020"/>
              <a:ext cx="957262" cy="2274886"/>
            </a:xfrm>
            <a:prstGeom prst="rect">
              <a:avLst/>
            </a:prstGeom>
            <a:solidFill>
              <a:srgbClr val="006FB9"/>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rPr>
                <a:t>DADOS DE ALTA</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(SOSPECHOSOS Y CONFIRMADOS)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81" name="CuadroTexto 36">
              <a:extLst>
                <a:ext uri="{FF2B5EF4-FFF2-40B4-BE49-F238E27FC236}">
                  <a16:creationId xmlns:a16="http://schemas.microsoft.com/office/drawing/2014/main" id="{398B34B6-89FB-4A90-A220-A0FA4D295F3E}"/>
                </a:ext>
              </a:extLst>
            </p:cNvPr>
            <p:cNvSpPr txBox="1">
              <a:spLocks noChangeArrowheads="1"/>
            </p:cNvSpPr>
            <p:nvPr/>
          </p:nvSpPr>
          <p:spPr bwMode="auto">
            <a:xfrm>
              <a:off x="4965846" y="5195156"/>
              <a:ext cx="9272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182,989</a:t>
              </a:r>
            </a:p>
          </p:txBody>
        </p:sp>
        <p:sp>
          <p:nvSpPr>
            <p:cNvPr id="182" name="Rectangle 46">
              <a:extLst>
                <a:ext uri="{FF2B5EF4-FFF2-40B4-BE49-F238E27FC236}">
                  <a16:creationId xmlns:a16="http://schemas.microsoft.com/office/drawing/2014/main" id="{3086D00D-799B-4ACF-A8AF-8DD9499E7578}"/>
                </a:ext>
              </a:extLst>
            </p:cNvPr>
            <p:cNvSpPr/>
            <p:nvPr/>
          </p:nvSpPr>
          <p:spPr bwMode="auto">
            <a:xfrm>
              <a:off x="4926282" y="6216719"/>
              <a:ext cx="957262" cy="449262"/>
            </a:xfrm>
            <a:prstGeom prst="rect">
              <a:avLst/>
            </a:prstGeom>
            <a:solidFill>
              <a:srgbClr val="006FB9"/>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83" name="CuadroTexto 43">
              <a:extLst>
                <a:ext uri="{FF2B5EF4-FFF2-40B4-BE49-F238E27FC236}">
                  <a16:creationId xmlns:a16="http://schemas.microsoft.com/office/drawing/2014/main" id="{2235CF5F-CFC3-4865-A9C0-8340BB268A6D}"/>
                </a:ext>
              </a:extLst>
            </p:cNvPr>
            <p:cNvSpPr txBox="1">
              <a:spLocks noChangeArrowheads="1"/>
            </p:cNvSpPr>
            <p:nvPr/>
          </p:nvSpPr>
          <p:spPr bwMode="auto">
            <a:xfrm>
              <a:off x="4935807" y="6187736"/>
              <a:ext cx="9320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726,975</a:t>
              </a:r>
            </a:p>
          </p:txBody>
        </p:sp>
        <p:sp>
          <p:nvSpPr>
            <p:cNvPr id="184" name="CuadroTexto 35">
              <a:extLst>
                <a:ext uri="{FF2B5EF4-FFF2-40B4-BE49-F238E27FC236}">
                  <a16:creationId xmlns:a16="http://schemas.microsoft.com/office/drawing/2014/main" id="{A17655EE-DEBB-4132-BC1B-E70008DB869B}"/>
                </a:ext>
              </a:extLst>
            </p:cNvPr>
            <p:cNvSpPr txBox="1">
              <a:spLocks noChangeArrowheads="1"/>
            </p:cNvSpPr>
            <p:nvPr/>
          </p:nvSpPr>
          <p:spPr bwMode="auto">
            <a:xfrm>
              <a:off x="4878232" y="6430845"/>
              <a:ext cx="1068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Altas</a:t>
              </a:r>
              <a:endParaRPr kumimoji="0" lang="es-PE" altLang="es-PE" sz="8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85" name="CuadroTexto 35">
              <a:extLst>
                <a:ext uri="{FF2B5EF4-FFF2-40B4-BE49-F238E27FC236}">
                  <a16:creationId xmlns:a16="http://schemas.microsoft.com/office/drawing/2014/main" id="{53B1732D-D005-4F90-B0D5-EB17049B1A25}"/>
                </a:ext>
              </a:extLst>
            </p:cNvPr>
            <p:cNvSpPr txBox="1">
              <a:spLocks noChangeArrowheads="1"/>
            </p:cNvSpPr>
            <p:nvPr/>
          </p:nvSpPr>
          <p:spPr bwMode="auto">
            <a:xfrm>
              <a:off x="4921404" y="5396451"/>
              <a:ext cx="9621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Hospitalizados</a:t>
              </a:r>
            </a:p>
          </p:txBody>
        </p:sp>
        <p:sp>
          <p:nvSpPr>
            <p:cNvPr id="186" name="CuadroTexto 36">
              <a:extLst>
                <a:ext uri="{FF2B5EF4-FFF2-40B4-BE49-F238E27FC236}">
                  <a16:creationId xmlns:a16="http://schemas.microsoft.com/office/drawing/2014/main" id="{990021BE-9568-4633-BC94-8A5B5759E792}"/>
                </a:ext>
              </a:extLst>
            </p:cNvPr>
            <p:cNvSpPr txBox="1">
              <a:spLocks noChangeArrowheads="1"/>
            </p:cNvSpPr>
            <p:nvPr/>
          </p:nvSpPr>
          <p:spPr bwMode="auto">
            <a:xfrm>
              <a:off x="4941448" y="5651098"/>
              <a:ext cx="9182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 543,986</a:t>
              </a:r>
            </a:p>
          </p:txBody>
        </p:sp>
        <p:sp>
          <p:nvSpPr>
            <p:cNvPr id="187" name="CuadroTexto 35">
              <a:extLst>
                <a:ext uri="{FF2B5EF4-FFF2-40B4-BE49-F238E27FC236}">
                  <a16:creationId xmlns:a16="http://schemas.microsoft.com/office/drawing/2014/main" id="{F1F676E1-1A36-4EB1-B533-EF3537831424}"/>
                </a:ext>
              </a:extLst>
            </p:cNvPr>
            <p:cNvSpPr txBox="1">
              <a:spLocks noChangeArrowheads="1"/>
            </p:cNvSpPr>
            <p:nvPr/>
          </p:nvSpPr>
          <p:spPr bwMode="auto">
            <a:xfrm>
              <a:off x="4977371" y="5863522"/>
              <a:ext cx="9020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Domiciliarias</a:t>
              </a:r>
            </a:p>
          </p:txBody>
        </p:sp>
        <p:pic>
          <p:nvPicPr>
            <p:cNvPr id="192" name="Gráfico 135">
              <a:extLst>
                <a:ext uri="{FF2B5EF4-FFF2-40B4-BE49-F238E27FC236}">
                  <a16:creationId xmlns:a16="http://schemas.microsoft.com/office/drawing/2014/main" id="{3024F17C-4129-4332-8B83-72740FC0658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1394" y="4671237"/>
              <a:ext cx="47942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upo 2"/>
          <p:cNvGrpSpPr/>
          <p:nvPr/>
        </p:nvGrpSpPr>
        <p:grpSpPr>
          <a:xfrm>
            <a:off x="4830811" y="3913520"/>
            <a:ext cx="970667" cy="2752695"/>
            <a:chOff x="6041590" y="3913484"/>
            <a:chExt cx="970667" cy="2752695"/>
          </a:xfrm>
        </p:grpSpPr>
        <p:sp>
          <p:nvSpPr>
            <p:cNvPr id="167" name="Rectangle 48">
              <a:extLst>
                <a:ext uri="{FF2B5EF4-FFF2-40B4-BE49-F238E27FC236}">
                  <a16:creationId xmlns:a16="http://schemas.microsoft.com/office/drawing/2014/main" id="{C1D60AE1-C15E-48AD-8ED6-C95341A0F403}"/>
                </a:ext>
              </a:extLst>
            </p:cNvPr>
            <p:cNvSpPr/>
            <p:nvPr/>
          </p:nvSpPr>
          <p:spPr bwMode="auto">
            <a:xfrm>
              <a:off x="6053407" y="3913484"/>
              <a:ext cx="958850" cy="2273299"/>
            </a:xfrm>
            <a:prstGeom prst="rect">
              <a:avLst/>
            </a:prstGeom>
            <a:solidFill>
              <a:srgbClr val="26348C"/>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rPr>
                <a:t>FALLECIDOS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68" name="Freeform 54">
              <a:extLst>
                <a:ext uri="{FF2B5EF4-FFF2-40B4-BE49-F238E27FC236}">
                  <a16:creationId xmlns:a16="http://schemas.microsoft.com/office/drawing/2014/main" id="{E471DC13-3275-4995-80F6-72B9F89395B0}"/>
                </a:ext>
              </a:extLst>
            </p:cNvPr>
            <p:cNvSpPr/>
            <p:nvPr/>
          </p:nvSpPr>
          <p:spPr bwMode="auto">
            <a:xfrm>
              <a:off x="6458219" y="6499519"/>
              <a:ext cx="547688" cy="0"/>
            </a:xfrm>
            <a:custGeom>
              <a:avLst/>
              <a:gdLst>
                <a:gd name="connsiteX0" fmla="*/ 0 w 6540500"/>
                <a:gd name="connsiteY0" fmla="*/ 0 h 0"/>
                <a:gd name="connsiteX1" fmla="*/ 6540500 w 6540500"/>
                <a:gd name="connsiteY1" fmla="*/ 0 h 0"/>
              </a:gdLst>
              <a:ahLst/>
              <a:cxnLst>
                <a:cxn ang="0">
                  <a:pos x="connsiteX0" y="connsiteY0"/>
                </a:cxn>
                <a:cxn ang="0">
                  <a:pos x="connsiteX1" y="connsiteY1"/>
                </a:cxn>
              </a:cxnLst>
              <a:rect l="l" t="t" r="r" b="b"/>
              <a:pathLst>
                <a:path w="6540500">
                  <a:moveTo>
                    <a:pt x="0" y="0"/>
                  </a:moveTo>
                  <a:lnTo>
                    <a:pt x="6540500" y="0"/>
                  </a:lnTo>
                </a:path>
              </a:pathLst>
            </a:custGeom>
            <a:noFill/>
            <a:ln w="12700" cap="flat" cmpd="sng" algn="ctr">
              <a:solidFill>
                <a:sysClr val="window" lastClr="FFFFFF"/>
              </a:solidFill>
              <a:prstDash val="sysDot"/>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69" name="Rectangle 46">
              <a:extLst>
                <a:ext uri="{FF2B5EF4-FFF2-40B4-BE49-F238E27FC236}">
                  <a16:creationId xmlns:a16="http://schemas.microsoft.com/office/drawing/2014/main" id="{F9C4AA5F-9D64-487B-B4FA-439E6A5751A0}"/>
                </a:ext>
              </a:extLst>
            </p:cNvPr>
            <p:cNvSpPr/>
            <p:nvPr/>
          </p:nvSpPr>
          <p:spPr bwMode="auto">
            <a:xfrm>
              <a:off x="6053407" y="6207420"/>
              <a:ext cx="958850" cy="449263"/>
            </a:xfrm>
            <a:prstGeom prst="rect">
              <a:avLst/>
            </a:prstGeom>
            <a:solidFill>
              <a:srgbClr val="26348C"/>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70" name="CuadroTexto 43">
              <a:extLst>
                <a:ext uri="{FF2B5EF4-FFF2-40B4-BE49-F238E27FC236}">
                  <a16:creationId xmlns:a16="http://schemas.microsoft.com/office/drawing/2014/main" id="{C9B620D4-3738-4030-ACA8-A64C53C03750}"/>
                </a:ext>
              </a:extLst>
            </p:cNvPr>
            <p:cNvSpPr txBox="1">
              <a:spLocks noChangeArrowheads="1"/>
            </p:cNvSpPr>
            <p:nvPr/>
          </p:nvSpPr>
          <p:spPr bwMode="auto">
            <a:xfrm>
              <a:off x="6078038" y="6193232"/>
              <a:ext cx="902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42,864</a:t>
              </a:r>
            </a:p>
          </p:txBody>
        </p:sp>
        <p:sp>
          <p:nvSpPr>
            <p:cNvPr id="171" name="CuadroTexto 35">
              <a:extLst>
                <a:ext uri="{FF2B5EF4-FFF2-40B4-BE49-F238E27FC236}">
                  <a16:creationId xmlns:a16="http://schemas.microsoft.com/office/drawing/2014/main" id="{6F56A31D-AB4B-4B3D-ABDE-7AC8B457624B}"/>
                </a:ext>
              </a:extLst>
            </p:cNvPr>
            <p:cNvSpPr txBox="1">
              <a:spLocks noChangeArrowheads="1"/>
            </p:cNvSpPr>
            <p:nvPr/>
          </p:nvSpPr>
          <p:spPr bwMode="auto">
            <a:xfrm>
              <a:off x="6041590" y="6419958"/>
              <a:ext cx="9506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Fallecidos</a:t>
              </a:r>
            </a:p>
          </p:txBody>
        </p:sp>
        <p:pic>
          <p:nvPicPr>
            <p:cNvPr id="193" name="Gráfico 136">
              <a:extLst>
                <a:ext uri="{FF2B5EF4-FFF2-40B4-BE49-F238E27FC236}">
                  <a16:creationId xmlns:a16="http://schemas.microsoft.com/office/drawing/2014/main" id="{7E022F93-9EC2-420D-BF4F-A82706C087D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83882" y="4945673"/>
              <a:ext cx="3032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upo 7"/>
          <p:cNvGrpSpPr/>
          <p:nvPr/>
        </p:nvGrpSpPr>
        <p:grpSpPr>
          <a:xfrm>
            <a:off x="3772169" y="3913520"/>
            <a:ext cx="1068804" cy="2749779"/>
            <a:chOff x="3772169" y="3918020"/>
            <a:chExt cx="1068804" cy="2749779"/>
          </a:xfrm>
        </p:grpSpPr>
        <p:sp>
          <p:nvSpPr>
            <p:cNvPr id="175" name="Rectangle 46">
              <a:extLst>
                <a:ext uri="{FF2B5EF4-FFF2-40B4-BE49-F238E27FC236}">
                  <a16:creationId xmlns:a16="http://schemas.microsoft.com/office/drawing/2014/main" id="{14615B4D-1805-4E95-90D5-C276DA5684E7}"/>
                </a:ext>
              </a:extLst>
            </p:cNvPr>
            <p:cNvSpPr/>
            <p:nvPr/>
          </p:nvSpPr>
          <p:spPr bwMode="auto">
            <a:xfrm>
              <a:off x="3818207" y="3918020"/>
              <a:ext cx="957262" cy="2274886"/>
            </a:xfrm>
            <a:prstGeom prst="rect">
              <a:avLst/>
            </a:prstGeom>
            <a:solidFill>
              <a:srgbClr val="00B1EB"/>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rPr>
                <a:t>CASOS DETECTADOS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5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(CONFIRMADOS)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76" name="Freeform 54">
              <a:extLst>
                <a:ext uri="{FF2B5EF4-FFF2-40B4-BE49-F238E27FC236}">
                  <a16:creationId xmlns:a16="http://schemas.microsoft.com/office/drawing/2014/main" id="{6A59AFAD-4336-41D9-B984-E5278F07B7F0}"/>
                </a:ext>
              </a:extLst>
            </p:cNvPr>
            <p:cNvSpPr/>
            <p:nvPr/>
          </p:nvSpPr>
          <p:spPr bwMode="auto">
            <a:xfrm>
              <a:off x="4229369" y="6500881"/>
              <a:ext cx="546100" cy="0"/>
            </a:xfrm>
            <a:custGeom>
              <a:avLst/>
              <a:gdLst>
                <a:gd name="connsiteX0" fmla="*/ 0 w 6540500"/>
                <a:gd name="connsiteY0" fmla="*/ 0 h 0"/>
                <a:gd name="connsiteX1" fmla="*/ 6540500 w 6540500"/>
                <a:gd name="connsiteY1" fmla="*/ 0 h 0"/>
              </a:gdLst>
              <a:ahLst/>
              <a:cxnLst>
                <a:cxn ang="0">
                  <a:pos x="connsiteX0" y="connsiteY0"/>
                </a:cxn>
                <a:cxn ang="0">
                  <a:pos x="connsiteX1" y="connsiteY1"/>
                </a:cxn>
              </a:cxnLst>
              <a:rect l="l" t="t" r="r" b="b"/>
              <a:pathLst>
                <a:path w="6540500">
                  <a:moveTo>
                    <a:pt x="0" y="0"/>
                  </a:moveTo>
                  <a:lnTo>
                    <a:pt x="6540500" y="0"/>
                  </a:lnTo>
                </a:path>
              </a:pathLst>
            </a:custGeom>
            <a:noFill/>
            <a:ln w="12700" cap="flat" cmpd="sng" algn="ctr">
              <a:solidFill>
                <a:sysClr val="window" lastClr="FFFFFF"/>
              </a:solidFill>
              <a:prstDash val="sysDot"/>
              <a:miter lim="800000"/>
            </a:ln>
            <a:effectLst/>
          </p:spPr>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77" name="Rectangle 46">
              <a:extLst>
                <a:ext uri="{FF2B5EF4-FFF2-40B4-BE49-F238E27FC236}">
                  <a16:creationId xmlns:a16="http://schemas.microsoft.com/office/drawing/2014/main" id="{7F46AE7F-1ECE-473B-93E6-0913BCDC1A52}"/>
                </a:ext>
              </a:extLst>
            </p:cNvPr>
            <p:cNvSpPr/>
            <p:nvPr/>
          </p:nvSpPr>
          <p:spPr bwMode="auto">
            <a:xfrm>
              <a:off x="3824557" y="6216719"/>
              <a:ext cx="957262" cy="449262"/>
            </a:xfrm>
            <a:prstGeom prst="rect">
              <a:avLst/>
            </a:prstGeom>
            <a:solidFill>
              <a:srgbClr val="00B1EB"/>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78" name="CuadroTexto 43">
              <a:extLst>
                <a:ext uri="{FF2B5EF4-FFF2-40B4-BE49-F238E27FC236}">
                  <a16:creationId xmlns:a16="http://schemas.microsoft.com/office/drawing/2014/main" id="{73B76A46-D582-4B8E-AE3F-E7E875E5D096}"/>
                </a:ext>
              </a:extLst>
            </p:cNvPr>
            <p:cNvSpPr txBox="1">
              <a:spLocks noChangeArrowheads="1"/>
            </p:cNvSpPr>
            <p:nvPr/>
          </p:nvSpPr>
          <p:spPr bwMode="auto">
            <a:xfrm>
              <a:off x="3855546" y="6181517"/>
              <a:ext cx="902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 644,994</a:t>
              </a:r>
            </a:p>
          </p:txBody>
        </p:sp>
        <p:sp>
          <p:nvSpPr>
            <p:cNvPr id="179" name="CuadroTexto 35">
              <a:extLst>
                <a:ext uri="{FF2B5EF4-FFF2-40B4-BE49-F238E27FC236}">
                  <a16:creationId xmlns:a16="http://schemas.microsoft.com/office/drawing/2014/main" id="{D461E11F-A088-4BF1-892B-6FADCBBD082B}"/>
                </a:ext>
              </a:extLst>
            </p:cNvPr>
            <p:cNvSpPr txBox="1">
              <a:spLocks noChangeArrowheads="1"/>
            </p:cNvSpPr>
            <p:nvPr/>
          </p:nvSpPr>
          <p:spPr bwMode="auto">
            <a:xfrm>
              <a:off x="3772169" y="6421578"/>
              <a:ext cx="1068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Detectados</a:t>
              </a:r>
            </a:p>
          </p:txBody>
        </p:sp>
        <p:pic>
          <p:nvPicPr>
            <p:cNvPr id="195" name="Gráfico 139">
              <a:extLst>
                <a:ext uri="{FF2B5EF4-FFF2-40B4-BE49-F238E27FC236}">
                  <a16:creationId xmlns:a16="http://schemas.microsoft.com/office/drawing/2014/main" id="{DA42C8C5-AB04-4E7C-815C-A54F71AF847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07119" y="5005457"/>
              <a:ext cx="61753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upo 3"/>
          <p:cNvGrpSpPr/>
          <p:nvPr/>
        </p:nvGrpSpPr>
        <p:grpSpPr>
          <a:xfrm>
            <a:off x="5971428" y="3913520"/>
            <a:ext cx="1068804" cy="2768620"/>
            <a:chOff x="7086006" y="3919607"/>
            <a:chExt cx="1068804" cy="2768620"/>
          </a:xfrm>
        </p:grpSpPr>
        <p:grpSp>
          <p:nvGrpSpPr>
            <p:cNvPr id="189" name="Grupo 5">
              <a:extLst>
                <a:ext uri="{FF2B5EF4-FFF2-40B4-BE49-F238E27FC236}">
                  <a16:creationId xmlns:a16="http://schemas.microsoft.com/office/drawing/2014/main" id="{01549218-D592-4BDA-B8AD-C0D2EC4D0AF8}"/>
                </a:ext>
              </a:extLst>
            </p:cNvPr>
            <p:cNvGrpSpPr>
              <a:grpSpLocks/>
            </p:cNvGrpSpPr>
            <p:nvPr/>
          </p:nvGrpSpPr>
          <p:grpSpPr bwMode="auto">
            <a:xfrm>
              <a:off x="7086006" y="3919607"/>
              <a:ext cx="1068804" cy="2768620"/>
              <a:chOff x="4629794" y="3009318"/>
              <a:chExt cx="1068387" cy="2849053"/>
            </a:xfrm>
          </p:grpSpPr>
          <p:sp>
            <p:nvSpPr>
              <p:cNvPr id="204" name="Rectangle 49">
                <a:extLst>
                  <a:ext uri="{FF2B5EF4-FFF2-40B4-BE49-F238E27FC236}">
                    <a16:creationId xmlns:a16="http://schemas.microsoft.com/office/drawing/2014/main" id="{2CA27DC4-2B2A-44E0-B3CE-2E2B82698ABE}"/>
                  </a:ext>
                </a:extLst>
              </p:cNvPr>
              <p:cNvSpPr/>
              <p:nvPr/>
            </p:nvSpPr>
            <p:spPr>
              <a:xfrm>
                <a:off x="4663300" y="3009318"/>
                <a:ext cx="955302" cy="2339342"/>
              </a:xfrm>
              <a:prstGeom prst="rect">
                <a:avLst/>
              </a:prstGeom>
              <a:solidFill>
                <a:srgbClr val="FFC000"/>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tx1">
                        <a:lumMod val="85000"/>
                        <a:lumOff val="15000"/>
                      </a:schemeClr>
                    </a:solidFill>
                    <a:effectLst>
                      <a:outerShdw blurRad="38100" dist="38100" dir="2700000" algn="tl">
                        <a:srgbClr val="000000">
                          <a:alpha val="43137"/>
                        </a:srgbClr>
                      </a:outerShdw>
                    </a:effectLst>
                    <a:uLnTx/>
                    <a:uFillTx/>
                    <a:latin typeface="Calibri"/>
                    <a:ea typeface="+mn-ea"/>
                    <a:cs typeface="+mn-cs"/>
                  </a:rPr>
                  <a:t>HOSPITALIZADOS</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205" name="Rectangle 46">
                <a:extLst>
                  <a:ext uri="{FF2B5EF4-FFF2-40B4-BE49-F238E27FC236}">
                    <a16:creationId xmlns:a16="http://schemas.microsoft.com/office/drawing/2014/main" id="{93B598A2-F7FE-4213-A2D2-C8C6FBB1A49D}"/>
                  </a:ext>
                </a:extLst>
              </p:cNvPr>
              <p:cNvSpPr/>
              <p:nvPr/>
            </p:nvSpPr>
            <p:spPr>
              <a:xfrm>
                <a:off x="4669647" y="5379699"/>
                <a:ext cx="955302" cy="462314"/>
              </a:xfrm>
              <a:prstGeom prst="rect">
                <a:avLst/>
              </a:prstGeom>
              <a:solidFill>
                <a:srgbClr val="FFC000"/>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206" name="CuadroTexto 43">
                <a:extLst>
                  <a:ext uri="{FF2B5EF4-FFF2-40B4-BE49-F238E27FC236}">
                    <a16:creationId xmlns:a16="http://schemas.microsoft.com/office/drawing/2014/main" id="{C417DCE9-B34B-42A2-844A-F95CBF2383BA}"/>
                  </a:ext>
                </a:extLst>
              </p:cNvPr>
              <p:cNvSpPr txBox="1">
                <a:spLocks noChangeArrowheads="1"/>
              </p:cNvSpPr>
              <p:nvPr/>
            </p:nvSpPr>
            <p:spPr bwMode="auto">
              <a:xfrm>
                <a:off x="4690251" y="5366071"/>
                <a:ext cx="901700" cy="3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2,876</a:t>
                </a:r>
              </a:p>
            </p:txBody>
          </p:sp>
          <p:sp>
            <p:nvSpPr>
              <p:cNvPr id="207" name="CuadroTexto 35">
                <a:extLst>
                  <a:ext uri="{FF2B5EF4-FFF2-40B4-BE49-F238E27FC236}">
                    <a16:creationId xmlns:a16="http://schemas.microsoft.com/office/drawing/2014/main" id="{5EB307F4-56D5-433F-AACA-545B0159DE19}"/>
                  </a:ext>
                </a:extLst>
              </p:cNvPr>
              <p:cNvSpPr txBox="1">
                <a:spLocks noChangeArrowheads="1"/>
              </p:cNvSpPr>
              <p:nvPr/>
            </p:nvSpPr>
            <p:spPr bwMode="auto">
              <a:xfrm>
                <a:off x="4629794" y="5604997"/>
                <a:ext cx="1068387" cy="25337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Hospitalizados</a:t>
                </a:r>
              </a:p>
            </p:txBody>
          </p:sp>
          <p:sp>
            <p:nvSpPr>
              <p:cNvPr id="208" name="CuadroTexto 41">
                <a:extLst>
                  <a:ext uri="{FF2B5EF4-FFF2-40B4-BE49-F238E27FC236}">
                    <a16:creationId xmlns:a16="http://schemas.microsoft.com/office/drawing/2014/main" id="{136C5D08-AD98-41AF-BFD7-7038179022ED}"/>
                  </a:ext>
                </a:extLst>
              </p:cNvPr>
              <p:cNvSpPr txBox="1">
                <a:spLocks noChangeArrowheads="1"/>
              </p:cNvSpPr>
              <p:nvPr/>
            </p:nvSpPr>
            <p:spPr bwMode="auto">
              <a:xfrm>
                <a:off x="4637433" y="4745634"/>
                <a:ext cx="968475" cy="31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8,479</a:t>
                </a:r>
              </a:p>
            </p:txBody>
          </p:sp>
          <p:sp>
            <p:nvSpPr>
              <p:cNvPr id="209" name="CuadroTexto 35">
                <a:extLst>
                  <a:ext uri="{FF2B5EF4-FFF2-40B4-BE49-F238E27FC236}">
                    <a16:creationId xmlns:a16="http://schemas.microsoft.com/office/drawing/2014/main" id="{DDBB7096-F210-47AB-BA1B-C5998ED72F1C}"/>
                  </a:ext>
                </a:extLst>
              </p:cNvPr>
              <p:cNvSpPr txBox="1">
                <a:spLocks noChangeArrowheads="1"/>
              </p:cNvSpPr>
              <p:nvPr/>
            </p:nvSpPr>
            <p:spPr bwMode="auto">
              <a:xfrm>
                <a:off x="4686228" y="4621681"/>
                <a:ext cx="919680" cy="23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Capacidad:</a:t>
                </a:r>
              </a:p>
            </p:txBody>
          </p:sp>
          <p:sp>
            <p:nvSpPr>
              <p:cNvPr id="210" name="CuadroTexto 35">
                <a:extLst>
                  <a:ext uri="{FF2B5EF4-FFF2-40B4-BE49-F238E27FC236}">
                    <a16:creationId xmlns:a16="http://schemas.microsoft.com/office/drawing/2014/main" id="{4D486D2D-EF86-406C-A27F-F1263BEFE1E2}"/>
                  </a:ext>
                </a:extLst>
              </p:cNvPr>
              <p:cNvSpPr txBox="1">
                <a:spLocks noChangeArrowheads="1"/>
              </p:cNvSpPr>
              <p:nvPr/>
            </p:nvSpPr>
            <p:spPr bwMode="auto">
              <a:xfrm>
                <a:off x="4658254" y="4938341"/>
                <a:ext cx="936261" cy="23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camas</a:t>
                </a:r>
              </a:p>
            </p:txBody>
          </p:sp>
        </p:grpSp>
        <p:pic>
          <p:nvPicPr>
            <p:cNvPr id="196" name="Gráfico 140">
              <a:extLst>
                <a:ext uri="{FF2B5EF4-FFF2-40B4-BE49-F238E27FC236}">
                  <a16:creationId xmlns:a16="http://schemas.microsoft.com/office/drawing/2014/main" id="{81DE2DE8-E847-4F25-AD24-772B3A336B91}"/>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2725" y="4576832"/>
              <a:ext cx="53181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upo 4"/>
          <p:cNvGrpSpPr/>
          <p:nvPr/>
        </p:nvGrpSpPr>
        <p:grpSpPr>
          <a:xfrm>
            <a:off x="7030070" y="3913520"/>
            <a:ext cx="1068804" cy="2751689"/>
            <a:chOff x="8084707" y="3916432"/>
            <a:chExt cx="1068804" cy="2751689"/>
          </a:xfrm>
        </p:grpSpPr>
        <p:sp>
          <p:nvSpPr>
            <p:cNvPr id="162" name="Rectangle 48">
              <a:extLst>
                <a:ext uri="{FF2B5EF4-FFF2-40B4-BE49-F238E27FC236}">
                  <a16:creationId xmlns:a16="http://schemas.microsoft.com/office/drawing/2014/main" id="{C03DAE34-34A7-4BD3-9F53-CC442D6D7EDD}"/>
                </a:ext>
              </a:extLst>
            </p:cNvPr>
            <p:cNvSpPr/>
            <p:nvPr/>
          </p:nvSpPr>
          <p:spPr bwMode="auto">
            <a:xfrm>
              <a:off x="8154575" y="3916432"/>
              <a:ext cx="957263" cy="2273299"/>
            </a:xfrm>
            <a:prstGeom prst="rect">
              <a:avLst/>
            </a:prstGeom>
            <a:solidFill>
              <a:srgbClr val="40BBF9"/>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rPr>
                <a:t>EN UCI</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63" name="CuadroTexto 40">
              <a:extLst>
                <a:ext uri="{FF2B5EF4-FFF2-40B4-BE49-F238E27FC236}">
                  <a16:creationId xmlns:a16="http://schemas.microsoft.com/office/drawing/2014/main" id="{BEFCC4E3-FE17-4CC2-AF5C-12623B1FD923}"/>
                </a:ext>
              </a:extLst>
            </p:cNvPr>
            <p:cNvSpPr txBox="1">
              <a:spLocks noChangeArrowheads="1"/>
            </p:cNvSpPr>
            <p:nvPr/>
          </p:nvSpPr>
          <p:spPr bwMode="auto">
            <a:xfrm>
              <a:off x="8236749" y="5485293"/>
              <a:ext cx="7924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Capacidad:</a:t>
              </a:r>
            </a:p>
          </p:txBody>
        </p:sp>
        <p:sp>
          <p:nvSpPr>
            <p:cNvPr id="164" name="Rectangle 46">
              <a:extLst>
                <a:ext uri="{FF2B5EF4-FFF2-40B4-BE49-F238E27FC236}">
                  <a16:creationId xmlns:a16="http://schemas.microsoft.com/office/drawing/2014/main" id="{BEB56CA5-ABE1-470E-95E0-B6282A34FAF3}"/>
                </a:ext>
              </a:extLst>
            </p:cNvPr>
            <p:cNvSpPr/>
            <p:nvPr/>
          </p:nvSpPr>
          <p:spPr bwMode="auto">
            <a:xfrm>
              <a:off x="8154575" y="6205606"/>
              <a:ext cx="957263" cy="449263"/>
            </a:xfrm>
            <a:prstGeom prst="rect">
              <a:avLst/>
            </a:prstGeom>
            <a:solidFill>
              <a:srgbClr val="40BBF9"/>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65" name="CuadroTexto 43">
              <a:extLst>
                <a:ext uri="{FF2B5EF4-FFF2-40B4-BE49-F238E27FC236}">
                  <a16:creationId xmlns:a16="http://schemas.microsoft.com/office/drawing/2014/main" id="{EBFD87DE-C731-4C25-B7C3-BF1348F65314}"/>
                </a:ext>
              </a:extLst>
            </p:cNvPr>
            <p:cNvSpPr txBox="1">
              <a:spLocks noChangeArrowheads="1"/>
            </p:cNvSpPr>
            <p:nvPr/>
          </p:nvSpPr>
          <p:spPr bwMode="auto">
            <a:xfrm>
              <a:off x="8166501" y="6208343"/>
              <a:ext cx="9020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714</a:t>
              </a:r>
            </a:p>
          </p:txBody>
        </p:sp>
        <p:sp>
          <p:nvSpPr>
            <p:cNvPr id="166" name="CuadroTexto 35">
              <a:extLst>
                <a:ext uri="{FF2B5EF4-FFF2-40B4-BE49-F238E27FC236}">
                  <a16:creationId xmlns:a16="http://schemas.microsoft.com/office/drawing/2014/main" id="{141AEB85-6CFA-424E-B857-816DAB32E3F8}"/>
                </a:ext>
              </a:extLst>
            </p:cNvPr>
            <p:cNvSpPr txBox="1">
              <a:spLocks noChangeArrowheads="1"/>
            </p:cNvSpPr>
            <p:nvPr/>
          </p:nvSpPr>
          <p:spPr bwMode="auto">
            <a:xfrm>
              <a:off x="8084707" y="6421900"/>
              <a:ext cx="10688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Pacientes</a:t>
              </a:r>
            </a:p>
          </p:txBody>
        </p:sp>
        <p:pic>
          <p:nvPicPr>
            <p:cNvPr id="194" name="Gráfico 138">
              <a:extLst>
                <a:ext uri="{FF2B5EF4-FFF2-40B4-BE49-F238E27FC236}">
                  <a16:creationId xmlns:a16="http://schemas.microsoft.com/office/drawing/2014/main" id="{2B881C21-FF2A-4294-BBBF-2F46FA5AA59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45088" y="4586357"/>
              <a:ext cx="474662"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CuadroTexto 41">
              <a:extLst>
                <a:ext uri="{FF2B5EF4-FFF2-40B4-BE49-F238E27FC236}">
                  <a16:creationId xmlns:a16="http://schemas.microsoft.com/office/drawing/2014/main" id="{6E688C97-4744-444D-8F5A-B75B1A8C759F}"/>
                </a:ext>
              </a:extLst>
            </p:cNvPr>
            <p:cNvSpPr txBox="1">
              <a:spLocks noChangeArrowheads="1"/>
            </p:cNvSpPr>
            <p:nvPr/>
          </p:nvSpPr>
          <p:spPr bwMode="auto">
            <a:xfrm>
              <a:off x="8137113" y="5610295"/>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902</a:t>
              </a:r>
            </a:p>
          </p:txBody>
        </p:sp>
        <p:sp>
          <p:nvSpPr>
            <p:cNvPr id="200" name="CuadroTexto 35">
              <a:extLst>
                <a:ext uri="{FF2B5EF4-FFF2-40B4-BE49-F238E27FC236}">
                  <a16:creationId xmlns:a16="http://schemas.microsoft.com/office/drawing/2014/main" id="{19D307CA-412A-47B5-97E6-541CC07CC729}"/>
                </a:ext>
              </a:extLst>
            </p:cNvPr>
            <p:cNvSpPr txBox="1">
              <a:spLocks noChangeArrowheads="1"/>
            </p:cNvSpPr>
            <p:nvPr/>
          </p:nvSpPr>
          <p:spPr bwMode="auto">
            <a:xfrm>
              <a:off x="8148801" y="5807017"/>
              <a:ext cx="93662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camas</a:t>
              </a:r>
            </a:p>
          </p:txBody>
        </p:sp>
      </p:grpSp>
      <p:grpSp>
        <p:nvGrpSpPr>
          <p:cNvPr id="6" name="Grupo 5"/>
          <p:cNvGrpSpPr/>
          <p:nvPr/>
        </p:nvGrpSpPr>
        <p:grpSpPr>
          <a:xfrm>
            <a:off x="8155357" y="3913520"/>
            <a:ext cx="1036987" cy="2760636"/>
            <a:chOff x="9230900" y="3916432"/>
            <a:chExt cx="1036987" cy="2760636"/>
          </a:xfrm>
        </p:grpSpPr>
        <p:sp>
          <p:nvSpPr>
            <p:cNvPr id="172" name="Rectangle 47">
              <a:extLst>
                <a:ext uri="{FF2B5EF4-FFF2-40B4-BE49-F238E27FC236}">
                  <a16:creationId xmlns:a16="http://schemas.microsoft.com/office/drawing/2014/main" id="{B3FF77F9-0702-4AC3-9295-558A9764FCED}"/>
                </a:ext>
              </a:extLst>
            </p:cNvPr>
            <p:cNvSpPr/>
            <p:nvPr/>
          </p:nvSpPr>
          <p:spPr bwMode="auto">
            <a:xfrm>
              <a:off x="9230900" y="3916432"/>
              <a:ext cx="1023938" cy="2273299"/>
            </a:xfrm>
            <a:prstGeom prst="rect">
              <a:avLst/>
            </a:prstGeom>
            <a:solidFill>
              <a:srgbClr val="0070C0"/>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rPr>
                <a:t>EN VENTILADOR MECÁNICO</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73" name="Rectangle 46">
              <a:extLst>
                <a:ext uri="{FF2B5EF4-FFF2-40B4-BE49-F238E27FC236}">
                  <a16:creationId xmlns:a16="http://schemas.microsoft.com/office/drawing/2014/main" id="{2D53D80A-A728-48C9-AB35-7D144570B26A}"/>
                </a:ext>
              </a:extLst>
            </p:cNvPr>
            <p:cNvSpPr/>
            <p:nvPr/>
          </p:nvSpPr>
          <p:spPr bwMode="auto">
            <a:xfrm>
              <a:off x="9230900" y="6223069"/>
              <a:ext cx="1011238" cy="449262"/>
            </a:xfrm>
            <a:prstGeom prst="rect">
              <a:avLst/>
            </a:prstGeom>
            <a:solidFill>
              <a:srgbClr val="0070C0"/>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74" name="CuadroTexto 43">
              <a:extLst>
                <a:ext uri="{FF2B5EF4-FFF2-40B4-BE49-F238E27FC236}">
                  <a16:creationId xmlns:a16="http://schemas.microsoft.com/office/drawing/2014/main" id="{F4736798-A3C1-49C1-9C91-0635037E9EB5}"/>
                </a:ext>
              </a:extLst>
            </p:cNvPr>
            <p:cNvSpPr txBox="1">
              <a:spLocks noChangeArrowheads="1"/>
            </p:cNvSpPr>
            <p:nvPr/>
          </p:nvSpPr>
          <p:spPr bwMode="auto">
            <a:xfrm>
              <a:off x="9259737" y="6204080"/>
              <a:ext cx="991217"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714</a:t>
              </a:r>
            </a:p>
          </p:txBody>
        </p:sp>
        <p:sp>
          <p:nvSpPr>
            <p:cNvPr id="188" name="CuadroTexto 35">
              <a:extLst>
                <a:ext uri="{FF2B5EF4-FFF2-40B4-BE49-F238E27FC236}">
                  <a16:creationId xmlns:a16="http://schemas.microsoft.com/office/drawing/2014/main" id="{0EFAD636-1D29-4BF6-908F-79D7BB487150}"/>
                </a:ext>
              </a:extLst>
            </p:cNvPr>
            <p:cNvSpPr txBox="1">
              <a:spLocks noChangeArrowheads="1"/>
            </p:cNvSpPr>
            <p:nvPr/>
          </p:nvSpPr>
          <p:spPr bwMode="auto">
            <a:xfrm>
              <a:off x="9238192" y="6430847"/>
              <a:ext cx="987261" cy="24622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Pacientes</a:t>
              </a:r>
            </a:p>
          </p:txBody>
        </p:sp>
        <p:pic>
          <p:nvPicPr>
            <p:cNvPr id="198" name="Gráfico 142">
              <a:extLst>
                <a:ext uri="{FF2B5EF4-FFF2-40B4-BE49-F238E27FC236}">
                  <a16:creationId xmlns:a16="http://schemas.microsoft.com/office/drawing/2014/main" id="{23FCEF15-8BAC-4F1D-9A6D-91AB70817D4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40463" y="4546670"/>
              <a:ext cx="5000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 name="CuadroTexto 40">
              <a:extLst>
                <a:ext uri="{FF2B5EF4-FFF2-40B4-BE49-F238E27FC236}">
                  <a16:creationId xmlns:a16="http://schemas.microsoft.com/office/drawing/2014/main" id="{02A4BA4B-4A5C-483E-925F-197DB77456F8}"/>
                </a:ext>
              </a:extLst>
            </p:cNvPr>
            <p:cNvSpPr txBox="1">
              <a:spLocks noChangeArrowheads="1"/>
            </p:cNvSpPr>
            <p:nvPr/>
          </p:nvSpPr>
          <p:spPr bwMode="auto">
            <a:xfrm>
              <a:off x="9376534" y="5491016"/>
              <a:ext cx="7937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Capacidad:</a:t>
              </a:r>
            </a:p>
          </p:txBody>
        </p:sp>
        <p:sp>
          <p:nvSpPr>
            <p:cNvPr id="202" name="CuadroTexto 41">
              <a:extLst>
                <a:ext uri="{FF2B5EF4-FFF2-40B4-BE49-F238E27FC236}">
                  <a16:creationId xmlns:a16="http://schemas.microsoft.com/office/drawing/2014/main" id="{146B306D-85A6-4E72-BE4D-019005B07EF0}"/>
                </a:ext>
              </a:extLst>
            </p:cNvPr>
            <p:cNvSpPr txBox="1">
              <a:spLocks noChangeArrowheads="1"/>
            </p:cNvSpPr>
            <p:nvPr/>
          </p:nvSpPr>
          <p:spPr bwMode="auto">
            <a:xfrm>
              <a:off x="9266645" y="5610295"/>
              <a:ext cx="9683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4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902</a:t>
              </a:r>
            </a:p>
          </p:txBody>
        </p:sp>
        <p:sp>
          <p:nvSpPr>
            <p:cNvPr id="203" name="CuadroTexto 35">
              <a:extLst>
                <a:ext uri="{FF2B5EF4-FFF2-40B4-BE49-F238E27FC236}">
                  <a16:creationId xmlns:a16="http://schemas.microsoft.com/office/drawing/2014/main" id="{8971D320-EB0E-4261-ADDA-04AF29DA5732}"/>
                </a:ext>
              </a:extLst>
            </p:cNvPr>
            <p:cNvSpPr txBox="1">
              <a:spLocks noChangeArrowheads="1"/>
            </p:cNvSpPr>
            <p:nvPr/>
          </p:nvSpPr>
          <p:spPr bwMode="auto">
            <a:xfrm>
              <a:off x="9331262" y="5884833"/>
              <a:ext cx="936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9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ventiladores</a:t>
              </a:r>
            </a:p>
          </p:txBody>
        </p:sp>
      </p:grpSp>
      <p:pic>
        <p:nvPicPr>
          <p:cNvPr id="211" name="Imagen 99">
            <a:extLst>
              <a:ext uri="{FF2B5EF4-FFF2-40B4-BE49-F238E27FC236}">
                <a16:creationId xmlns:a16="http://schemas.microsoft.com/office/drawing/2014/main" id="{C23FA155-72A4-4797-9E41-CC544DCEC1B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188" y="4926651"/>
            <a:ext cx="2065218" cy="52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 name="Rectangle 44">
            <a:extLst>
              <a:ext uri="{FF2B5EF4-FFF2-40B4-BE49-F238E27FC236}">
                <a16:creationId xmlns:a16="http://schemas.microsoft.com/office/drawing/2014/main" id="{EE5DB873-043F-4753-82A9-9D9606B90818}"/>
              </a:ext>
            </a:extLst>
          </p:cNvPr>
          <p:cNvSpPr/>
          <p:nvPr/>
        </p:nvSpPr>
        <p:spPr>
          <a:xfrm>
            <a:off x="16777" y="1998208"/>
            <a:ext cx="1515451" cy="830997"/>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055B8"/>
                </a:solidFill>
                <a:effectLst/>
                <a:uLnTx/>
                <a:uFillTx/>
                <a:latin typeface="Calibri"/>
                <a:ea typeface="+mn-ea"/>
                <a:cs typeface="+mn-cs"/>
              </a:rPr>
              <a:t>Perú</a:t>
            </a:r>
          </a:p>
        </p:txBody>
      </p:sp>
      <p:sp>
        <p:nvSpPr>
          <p:cNvPr id="213" name="Flecha derecha 212"/>
          <p:cNvSpPr/>
          <p:nvPr/>
        </p:nvSpPr>
        <p:spPr>
          <a:xfrm>
            <a:off x="1729409" y="2284583"/>
            <a:ext cx="1204291" cy="312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4" name="Flecha derecha 213"/>
          <p:cNvSpPr/>
          <p:nvPr/>
        </p:nvSpPr>
        <p:spPr>
          <a:xfrm>
            <a:off x="2265356" y="5113218"/>
            <a:ext cx="1204291" cy="3127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dirty="0">
              <a:ln>
                <a:noFill/>
              </a:ln>
              <a:solidFill>
                <a:prstClr val="white">
                  <a:lumMod val="95000"/>
                </a:prstClr>
              </a:solidFill>
              <a:effectLst/>
              <a:uLnTx/>
              <a:uFillTx/>
              <a:latin typeface="Calibri"/>
              <a:ea typeface="+mn-ea"/>
              <a:cs typeface="+mn-cs"/>
            </a:endParaRPr>
          </a:p>
        </p:txBody>
      </p:sp>
      <p:sp>
        <p:nvSpPr>
          <p:cNvPr id="215" name="CuadroTexto 10">
            <a:extLst>
              <a:ext uri="{FF2B5EF4-FFF2-40B4-BE49-F238E27FC236}">
                <a16:creationId xmlns:a16="http://schemas.microsoft.com/office/drawing/2014/main" id="{5FCC3F4F-4797-4E15-998A-E10287B2EAD5}"/>
              </a:ext>
            </a:extLst>
          </p:cNvPr>
          <p:cNvSpPr txBox="1">
            <a:spLocks noChangeArrowheads="1"/>
          </p:cNvSpPr>
          <p:nvPr/>
        </p:nvSpPr>
        <p:spPr bwMode="auto">
          <a:xfrm>
            <a:off x="171012" y="6290125"/>
            <a:ext cx="2974975"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s-PE" altLang="es-PE" dirty="0"/>
              <a:t>Fuente: </a:t>
            </a:r>
            <a:r>
              <a:rPr lang="es-PE" altLang="es-PE" b="0" dirty="0"/>
              <a:t>Net </a:t>
            </a:r>
            <a:r>
              <a:rPr lang="es-PE" altLang="es-PE" b="0" dirty="0" err="1"/>
              <a:t>Lab</a:t>
            </a:r>
            <a:r>
              <a:rPr lang="es-PE" altLang="es-PE" b="0" dirty="0"/>
              <a:t>  y ESSI </a:t>
            </a:r>
          </a:p>
        </p:txBody>
      </p:sp>
      <p:sp>
        <p:nvSpPr>
          <p:cNvPr id="216" name="Rectangle 45">
            <a:extLst>
              <a:ext uri="{FF2B5EF4-FFF2-40B4-BE49-F238E27FC236}">
                <a16:creationId xmlns:a16="http://schemas.microsoft.com/office/drawing/2014/main" id="{D8FF90C5-8B5A-44A5-9D54-B04BE509F2FB}"/>
              </a:ext>
            </a:extLst>
          </p:cNvPr>
          <p:cNvSpPr/>
          <p:nvPr/>
        </p:nvSpPr>
        <p:spPr>
          <a:xfrm>
            <a:off x="4947734" y="711757"/>
            <a:ext cx="5473700" cy="307975"/>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DATA A AGOSTO 2021</a:t>
            </a:r>
          </a:p>
        </p:txBody>
      </p:sp>
      <p:sp>
        <p:nvSpPr>
          <p:cNvPr id="217" name="Rectangle 46">
            <a:extLst>
              <a:ext uri="{FF2B5EF4-FFF2-40B4-BE49-F238E27FC236}">
                <a16:creationId xmlns:a16="http://schemas.microsoft.com/office/drawing/2014/main" id="{5A9FD09E-C4C3-448B-8E5B-79DD48514057}"/>
              </a:ext>
            </a:extLst>
          </p:cNvPr>
          <p:cNvSpPr/>
          <p:nvPr/>
        </p:nvSpPr>
        <p:spPr>
          <a:xfrm>
            <a:off x="3816275" y="1567033"/>
            <a:ext cx="1006840" cy="1765300"/>
          </a:xfrm>
          <a:prstGeom prst="rect">
            <a:avLst/>
          </a:prstGeom>
          <a:solidFill>
            <a:srgbClr val="00B1EB"/>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18" name="Rectangle 47">
            <a:extLst>
              <a:ext uri="{FF2B5EF4-FFF2-40B4-BE49-F238E27FC236}">
                <a16:creationId xmlns:a16="http://schemas.microsoft.com/office/drawing/2014/main" id="{F944BB03-5C00-4FCE-B302-D5CC3398E152}"/>
              </a:ext>
            </a:extLst>
          </p:cNvPr>
          <p:cNvSpPr/>
          <p:nvPr/>
        </p:nvSpPr>
        <p:spPr>
          <a:xfrm>
            <a:off x="10324189" y="1549365"/>
            <a:ext cx="972000" cy="1766888"/>
          </a:xfrm>
          <a:prstGeom prst="rect">
            <a:avLst/>
          </a:prstGeom>
          <a:solidFill>
            <a:srgbClr val="006FB9"/>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19" name="Rectangle 48">
            <a:extLst>
              <a:ext uri="{FF2B5EF4-FFF2-40B4-BE49-F238E27FC236}">
                <a16:creationId xmlns:a16="http://schemas.microsoft.com/office/drawing/2014/main" id="{87505526-99D5-43BD-9037-8785DF151D1D}"/>
              </a:ext>
            </a:extLst>
          </p:cNvPr>
          <p:cNvSpPr/>
          <p:nvPr/>
        </p:nvSpPr>
        <p:spPr>
          <a:xfrm>
            <a:off x="4943163" y="1571795"/>
            <a:ext cx="957262" cy="1765300"/>
          </a:xfrm>
          <a:prstGeom prst="rect">
            <a:avLst/>
          </a:prstGeom>
          <a:solidFill>
            <a:srgbClr val="26348C"/>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21" name="Rectangle 49">
            <a:extLst>
              <a:ext uri="{FF2B5EF4-FFF2-40B4-BE49-F238E27FC236}">
                <a16:creationId xmlns:a16="http://schemas.microsoft.com/office/drawing/2014/main" id="{B083E96B-5D50-4470-ACE8-611C6569BDBA}"/>
              </a:ext>
            </a:extLst>
          </p:cNvPr>
          <p:cNvSpPr/>
          <p:nvPr/>
        </p:nvSpPr>
        <p:spPr>
          <a:xfrm>
            <a:off x="6034754" y="1576558"/>
            <a:ext cx="958850" cy="1765300"/>
          </a:xfrm>
          <a:prstGeom prst="rect">
            <a:avLst/>
          </a:prstGeom>
          <a:solidFill>
            <a:srgbClr val="FFC000"/>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22" name="Rectangle 48">
            <a:extLst>
              <a:ext uri="{FF2B5EF4-FFF2-40B4-BE49-F238E27FC236}">
                <a16:creationId xmlns:a16="http://schemas.microsoft.com/office/drawing/2014/main" id="{99A73338-4DFA-4C51-896C-C6441B8A4FEF}"/>
              </a:ext>
            </a:extLst>
          </p:cNvPr>
          <p:cNvSpPr/>
          <p:nvPr/>
        </p:nvSpPr>
        <p:spPr>
          <a:xfrm>
            <a:off x="7105900" y="1573383"/>
            <a:ext cx="957263" cy="1765300"/>
          </a:xfrm>
          <a:prstGeom prst="rect">
            <a:avLst/>
          </a:prstGeom>
          <a:solidFill>
            <a:srgbClr val="40BBF9"/>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23" name="Rectangle 47">
            <a:extLst>
              <a:ext uri="{FF2B5EF4-FFF2-40B4-BE49-F238E27FC236}">
                <a16:creationId xmlns:a16="http://schemas.microsoft.com/office/drawing/2014/main" id="{30467AE3-DEB3-444A-9F10-A4429419465F}"/>
              </a:ext>
            </a:extLst>
          </p:cNvPr>
          <p:cNvSpPr/>
          <p:nvPr/>
        </p:nvSpPr>
        <p:spPr>
          <a:xfrm>
            <a:off x="8187945" y="1573804"/>
            <a:ext cx="957263" cy="1765300"/>
          </a:xfrm>
          <a:prstGeom prst="rect">
            <a:avLst/>
          </a:prstGeom>
          <a:solidFill>
            <a:srgbClr val="0070C0"/>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24" name="Rectangle 46">
            <a:extLst>
              <a:ext uri="{FF2B5EF4-FFF2-40B4-BE49-F238E27FC236}">
                <a16:creationId xmlns:a16="http://schemas.microsoft.com/office/drawing/2014/main" id="{58DA2DE0-66A6-4B0D-BA84-2502ACBC41B0}"/>
              </a:ext>
            </a:extLst>
          </p:cNvPr>
          <p:cNvSpPr/>
          <p:nvPr/>
        </p:nvSpPr>
        <p:spPr>
          <a:xfrm>
            <a:off x="9271801" y="1573383"/>
            <a:ext cx="958850" cy="1765300"/>
          </a:xfrm>
          <a:prstGeom prst="rect">
            <a:avLst/>
          </a:prstGeom>
          <a:solidFill>
            <a:srgbClr val="26348C"/>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a:ea typeface="+mn-ea"/>
              <a:cs typeface="+mn-cs"/>
            </a:endParaRPr>
          </a:p>
        </p:txBody>
      </p:sp>
      <p:sp>
        <p:nvSpPr>
          <p:cNvPr id="225" name="CuadroTexto 2">
            <a:extLst>
              <a:ext uri="{FF2B5EF4-FFF2-40B4-BE49-F238E27FC236}">
                <a16:creationId xmlns:a16="http://schemas.microsoft.com/office/drawing/2014/main" id="{FE1402DA-BB1C-4430-9062-D9C67FDE65EB}"/>
              </a:ext>
            </a:extLst>
          </p:cNvPr>
          <p:cNvSpPr txBox="1">
            <a:spLocks noChangeArrowheads="1"/>
          </p:cNvSpPr>
          <p:nvPr/>
        </p:nvSpPr>
        <p:spPr bwMode="auto">
          <a:xfrm>
            <a:off x="3737688" y="2525883"/>
            <a:ext cx="1205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2’125,848</a:t>
            </a:r>
            <a:endParaRPr kumimoji="0" lang="es-PE" altLang="es-PE"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227" name="CuadroTexto 36">
            <a:extLst>
              <a:ext uri="{FF2B5EF4-FFF2-40B4-BE49-F238E27FC236}">
                <a16:creationId xmlns:a16="http://schemas.microsoft.com/office/drawing/2014/main" id="{DD58B4EE-768A-498F-9683-0BDE59A6D2A4}"/>
              </a:ext>
            </a:extLst>
          </p:cNvPr>
          <p:cNvSpPr txBox="1">
            <a:spLocks noChangeArrowheads="1"/>
          </p:cNvSpPr>
          <p:nvPr/>
        </p:nvSpPr>
        <p:spPr bwMode="auto">
          <a:xfrm>
            <a:off x="10230651" y="2509803"/>
            <a:ext cx="1155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ro-RO"/>
            </a:defPPr>
            <a:lvl1pPr algn="ctr" eaLnBrk="1" hangingPunct="1">
              <a:lnSpc>
                <a:spcPct val="100000"/>
              </a:lnSpc>
              <a:buFontTx/>
              <a:buNone/>
              <a:defRPr sz="1800" b="1">
                <a:solidFill>
                  <a:schemeClr val="bg1"/>
                </a:solidFill>
                <a:effectLst>
                  <a:outerShdw blurRad="38100" dist="38100" dir="2700000" algn="tl">
                    <a:srgbClr val="000000">
                      <a:alpha val="43137"/>
                    </a:srgbClr>
                  </a:outerShdw>
                </a:effectLst>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2,093,397</a:t>
            </a:r>
          </a:p>
        </p:txBody>
      </p:sp>
      <p:sp>
        <p:nvSpPr>
          <p:cNvPr id="228" name="CuadroTexto 37">
            <a:extLst>
              <a:ext uri="{FF2B5EF4-FFF2-40B4-BE49-F238E27FC236}">
                <a16:creationId xmlns:a16="http://schemas.microsoft.com/office/drawing/2014/main" id="{E81CF8E4-ACDE-44A9-AE91-7C5C53DEA79A}"/>
              </a:ext>
            </a:extLst>
          </p:cNvPr>
          <p:cNvSpPr txBox="1">
            <a:spLocks noChangeArrowheads="1"/>
          </p:cNvSpPr>
          <p:nvPr/>
        </p:nvSpPr>
        <p:spPr bwMode="auto">
          <a:xfrm>
            <a:off x="4926282" y="2536995"/>
            <a:ext cx="9741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197,029</a:t>
            </a:r>
          </a:p>
        </p:txBody>
      </p:sp>
      <p:sp>
        <p:nvSpPr>
          <p:cNvPr id="230" name="CuadroTexto 39">
            <a:extLst>
              <a:ext uri="{FF2B5EF4-FFF2-40B4-BE49-F238E27FC236}">
                <a16:creationId xmlns:a16="http://schemas.microsoft.com/office/drawing/2014/main" id="{31A5F0D5-D45B-4D16-A579-A2F5027CE03F}"/>
              </a:ext>
            </a:extLst>
          </p:cNvPr>
          <p:cNvSpPr txBox="1">
            <a:spLocks noChangeArrowheads="1"/>
          </p:cNvSpPr>
          <p:nvPr/>
        </p:nvSpPr>
        <p:spPr bwMode="auto">
          <a:xfrm>
            <a:off x="6047454" y="2544933"/>
            <a:ext cx="968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4,697</a:t>
            </a:r>
          </a:p>
        </p:txBody>
      </p:sp>
      <p:sp>
        <p:nvSpPr>
          <p:cNvPr id="231" name="CuadroTexto 40">
            <a:extLst>
              <a:ext uri="{FF2B5EF4-FFF2-40B4-BE49-F238E27FC236}">
                <a16:creationId xmlns:a16="http://schemas.microsoft.com/office/drawing/2014/main" id="{A3377139-A6C4-4158-8CA6-9DD3E3DB7AC9}"/>
              </a:ext>
            </a:extLst>
          </p:cNvPr>
          <p:cNvSpPr txBox="1">
            <a:spLocks noChangeArrowheads="1"/>
          </p:cNvSpPr>
          <p:nvPr/>
        </p:nvSpPr>
        <p:spPr bwMode="auto">
          <a:xfrm>
            <a:off x="7188450" y="2554458"/>
            <a:ext cx="792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1,643</a:t>
            </a:r>
          </a:p>
        </p:txBody>
      </p:sp>
      <p:sp>
        <p:nvSpPr>
          <p:cNvPr id="232" name="CuadroTexto 41">
            <a:extLst>
              <a:ext uri="{FF2B5EF4-FFF2-40B4-BE49-F238E27FC236}">
                <a16:creationId xmlns:a16="http://schemas.microsoft.com/office/drawing/2014/main" id="{5DA3FACC-B0E6-47CC-A6C7-0DFB80FFDFF0}"/>
              </a:ext>
            </a:extLst>
          </p:cNvPr>
          <p:cNvSpPr txBox="1">
            <a:spLocks noChangeArrowheads="1"/>
          </p:cNvSpPr>
          <p:nvPr/>
        </p:nvSpPr>
        <p:spPr bwMode="auto">
          <a:xfrm>
            <a:off x="8259383" y="2544933"/>
            <a:ext cx="792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1,643</a:t>
            </a:r>
          </a:p>
        </p:txBody>
      </p:sp>
      <p:sp>
        <p:nvSpPr>
          <p:cNvPr id="233" name="CuadroTexto 91">
            <a:extLst>
              <a:ext uri="{FF2B5EF4-FFF2-40B4-BE49-F238E27FC236}">
                <a16:creationId xmlns:a16="http://schemas.microsoft.com/office/drawing/2014/main" id="{3797CC7B-C879-49C6-8572-CD32CDBA2028}"/>
              </a:ext>
            </a:extLst>
          </p:cNvPr>
          <p:cNvSpPr txBox="1">
            <a:spLocks noChangeArrowheads="1"/>
          </p:cNvSpPr>
          <p:nvPr/>
        </p:nvSpPr>
        <p:spPr bwMode="auto">
          <a:xfrm>
            <a:off x="9140888" y="2532734"/>
            <a:ext cx="12176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15,861,011</a:t>
            </a:r>
          </a:p>
        </p:txBody>
      </p:sp>
      <p:sp>
        <p:nvSpPr>
          <p:cNvPr id="235" name="Rectángulo 234">
            <a:extLst>
              <a:ext uri="{FF2B5EF4-FFF2-40B4-BE49-F238E27FC236}">
                <a16:creationId xmlns:a16="http://schemas.microsoft.com/office/drawing/2014/main" id="{4B2BBAAA-2BD1-4D1A-82D7-40CD7ECE5D17}"/>
              </a:ext>
            </a:extLst>
          </p:cNvPr>
          <p:cNvSpPr/>
          <p:nvPr/>
        </p:nvSpPr>
        <p:spPr>
          <a:xfrm>
            <a:off x="3928571" y="1102846"/>
            <a:ext cx="908050" cy="461962"/>
          </a:xfrm>
          <a:prstGeom prst="rect">
            <a:avLst/>
          </a:prstGeom>
        </p:spPr>
        <p:txBody>
          <a:bodyPr wrap="non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Casos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Detectados</a:t>
            </a:r>
          </a:p>
        </p:txBody>
      </p:sp>
      <p:sp>
        <p:nvSpPr>
          <p:cNvPr id="236" name="Rectángulo 235">
            <a:extLst>
              <a:ext uri="{FF2B5EF4-FFF2-40B4-BE49-F238E27FC236}">
                <a16:creationId xmlns:a16="http://schemas.microsoft.com/office/drawing/2014/main" id="{7002ED67-87E0-4C3B-97F8-FD1C72522205}"/>
              </a:ext>
            </a:extLst>
          </p:cNvPr>
          <p:cNvSpPr/>
          <p:nvPr/>
        </p:nvSpPr>
        <p:spPr>
          <a:xfrm>
            <a:off x="10495953" y="1113418"/>
            <a:ext cx="622300" cy="461963"/>
          </a:xfrm>
          <a:prstGeom prst="rect">
            <a:avLst/>
          </a:prstGeom>
        </p:spPr>
        <p:txBody>
          <a:bodyPr wrap="non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Dados </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de </a:t>
            </a:r>
            <a:r>
              <a:rPr kumimoji="0" lang="es-PE"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alta</a:t>
            </a:r>
          </a:p>
        </p:txBody>
      </p:sp>
      <p:sp>
        <p:nvSpPr>
          <p:cNvPr id="237" name="Rectángulo 236">
            <a:extLst>
              <a:ext uri="{FF2B5EF4-FFF2-40B4-BE49-F238E27FC236}">
                <a16:creationId xmlns:a16="http://schemas.microsoft.com/office/drawing/2014/main" id="{FE121C02-BC4F-4AFF-BCF3-F50180EC24A4}"/>
              </a:ext>
            </a:extLst>
          </p:cNvPr>
          <p:cNvSpPr/>
          <p:nvPr/>
        </p:nvSpPr>
        <p:spPr>
          <a:xfrm>
            <a:off x="5017775" y="1201908"/>
            <a:ext cx="814388" cy="277812"/>
          </a:xfrm>
          <a:prstGeom prst="rect">
            <a:avLst/>
          </a:prstGeom>
        </p:spPr>
        <p:txBody>
          <a:bodyPr wrap="non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Fallecidos</a:t>
            </a:r>
          </a:p>
        </p:txBody>
      </p:sp>
      <p:sp>
        <p:nvSpPr>
          <p:cNvPr id="239" name="Rectángulo 238">
            <a:extLst>
              <a:ext uri="{FF2B5EF4-FFF2-40B4-BE49-F238E27FC236}">
                <a16:creationId xmlns:a16="http://schemas.microsoft.com/office/drawing/2014/main" id="{65FA3039-F0CD-47D9-9C0D-EF5C4D06DC00}"/>
              </a:ext>
            </a:extLst>
          </p:cNvPr>
          <p:cNvSpPr/>
          <p:nvPr/>
        </p:nvSpPr>
        <p:spPr>
          <a:xfrm>
            <a:off x="5963090" y="1209845"/>
            <a:ext cx="1117600" cy="277813"/>
          </a:xfrm>
          <a:prstGeom prst="rect">
            <a:avLst/>
          </a:prstGeom>
        </p:spPr>
        <p:txBody>
          <a:bodyPr wrap="non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Hospitalizados</a:t>
            </a:r>
          </a:p>
        </p:txBody>
      </p:sp>
      <p:sp>
        <p:nvSpPr>
          <p:cNvPr id="240" name="Rectángulo 239">
            <a:extLst>
              <a:ext uri="{FF2B5EF4-FFF2-40B4-BE49-F238E27FC236}">
                <a16:creationId xmlns:a16="http://schemas.microsoft.com/office/drawing/2014/main" id="{DD9E866C-B238-4039-B0A1-4FA5E04D53CB}"/>
              </a:ext>
            </a:extLst>
          </p:cNvPr>
          <p:cNvSpPr/>
          <p:nvPr/>
        </p:nvSpPr>
        <p:spPr>
          <a:xfrm>
            <a:off x="7241291" y="1216195"/>
            <a:ext cx="603250" cy="277813"/>
          </a:xfrm>
          <a:prstGeom prst="rect">
            <a:avLst/>
          </a:prstGeom>
        </p:spPr>
        <p:txBody>
          <a:bodyPr wrap="non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err="1">
                <a:ln>
                  <a:noFill/>
                </a:ln>
                <a:solidFill>
                  <a:prstClr val="black">
                    <a:lumMod val="65000"/>
                    <a:lumOff val="35000"/>
                  </a:prstClr>
                </a:solidFill>
                <a:effectLst/>
                <a:uLnTx/>
                <a:uFillTx/>
                <a:latin typeface="Calibri" panose="020F0502020204030204" pitchFamily="34" charset="0"/>
                <a:ea typeface="+mn-ea"/>
                <a:cs typeface="+mn-cs"/>
              </a:rPr>
              <a:t>En</a:t>
            </a: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 UCI</a:t>
            </a:r>
          </a:p>
        </p:txBody>
      </p:sp>
      <p:sp>
        <p:nvSpPr>
          <p:cNvPr id="241" name="Rectángulo 240">
            <a:extLst>
              <a:ext uri="{FF2B5EF4-FFF2-40B4-BE49-F238E27FC236}">
                <a16:creationId xmlns:a16="http://schemas.microsoft.com/office/drawing/2014/main" id="{6C879121-24A1-49B4-B6A4-8C0079E72142}"/>
              </a:ext>
            </a:extLst>
          </p:cNvPr>
          <p:cNvSpPr/>
          <p:nvPr/>
        </p:nvSpPr>
        <p:spPr>
          <a:xfrm>
            <a:off x="8239326" y="1082811"/>
            <a:ext cx="862012" cy="461963"/>
          </a:xfrm>
          <a:prstGeom prst="rect">
            <a:avLst/>
          </a:prstGeom>
        </p:spPr>
        <p:txBody>
          <a:bodyPr wrap="non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Ventilador</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s-PE"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Mecánico</a:t>
            </a:r>
          </a:p>
        </p:txBody>
      </p:sp>
      <p:sp>
        <p:nvSpPr>
          <p:cNvPr id="242" name="Rectángulo 241">
            <a:extLst>
              <a:ext uri="{FF2B5EF4-FFF2-40B4-BE49-F238E27FC236}">
                <a16:creationId xmlns:a16="http://schemas.microsoft.com/office/drawing/2014/main" id="{1B5A71BA-8B4E-443A-80E0-2C9D9685E614}"/>
              </a:ext>
            </a:extLst>
          </p:cNvPr>
          <p:cNvSpPr/>
          <p:nvPr/>
        </p:nvSpPr>
        <p:spPr>
          <a:xfrm>
            <a:off x="9056213" y="1095545"/>
            <a:ext cx="1356462" cy="461665"/>
          </a:xfrm>
          <a:prstGeom prst="rect">
            <a:avLst/>
          </a:prstGeom>
        </p:spPr>
        <p:txBody>
          <a:bodyPr wrap="none">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Pruebas COVID-19</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s-PE" sz="1200" b="1" i="0" u="none" strike="noStrike" kern="0" cap="none" spc="0" normalizeH="0" baseline="0" noProof="0" dirty="0">
                <a:ln>
                  <a:noFill/>
                </a:ln>
                <a:solidFill>
                  <a:prstClr val="black">
                    <a:lumMod val="65000"/>
                    <a:lumOff val="35000"/>
                  </a:prstClr>
                </a:solidFill>
                <a:effectLst/>
                <a:uLnTx/>
                <a:uFillTx/>
                <a:latin typeface="Calibri" panose="020F0502020204030204" pitchFamily="34" charset="0"/>
                <a:ea typeface="+mn-ea"/>
                <a:cs typeface="+mn-cs"/>
              </a:rPr>
              <a:t>Realizados</a:t>
            </a:r>
          </a:p>
        </p:txBody>
      </p:sp>
      <p:pic>
        <p:nvPicPr>
          <p:cNvPr id="244" name="Gráfico 8">
            <a:extLst>
              <a:ext uri="{FF2B5EF4-FFF2-40B4-BE49-F238E27FC236}">
                <a16:creationId xmlns:a16="http://schemas.microsoft.com/office/drawing/2014/main" id="{A0EE258D-212A-4420-9F80-90F227AC7B4F}"/>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82459" y="1774790"/>
            <a:ext cx="649288"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 name="Gráfico 9">
            <a:extLst>
              <a:ext uri="{FF2B5EF4-FFF2-40B4-BE49-F238E27FC236}">
                <a16:creationId xmlns:a16="http://schemas.microsoft.com/office/drawing/2014/main" id="{8AF16E01-93DB-43BD-ACF0-EF2B5E24D602}"/>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220975" y="1832145"/>
            <a:ext cx="41116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Gráfico 11">
            <a:extLst>
              <a:ext uri="{FF2B5EF4-FFF2-40B4-BE49-F238E27FC236}">
                <a16:creationId xmlns:a16="http://schemas.microsoft.com/office/drawing/2014/main" id="{3AF58A1F-D671-4F7C-A393-90D02B51048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86875" y="1857545"/>
            <a:ext cx="644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 name="Gráfico 12">
            <a:extLst>
              <a:ext uri="{FF2B5EF4-FFF2-40B4-BE49-F238E27FC236}">
                <a16:creationId xmlns:a16="http://schemas.microsoft.com/office/drawing/2014/main" id="{6B987063-DDE2-4138-B157-66BF15B8F4A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50003" y="1798808"/>
            <a:ext cx="6588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 name="Gráfico 14">
            <a:extLst>
              <a:ext uri="{FF2B5EF4-FFF2-40B4-BE49-F238E27FC236}">
                <a16:creationId xmlns:a16="http://schemas.microsoft.com/office/drawing/2014/main" id="{83496C84-9C30-4100-A24D-1167B2FD249E}"/>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71279" y="1835320"/>
            <a:ext cx="7239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 name="Gráfico 15">
            <a:extLst>
              <a:ext uri="{FF2B5EF4-FFF2-40B4-BE49-F238E27FC236}">
                <a16:creationId xmlns:a16="http://schemas.microsoft.com/office/drawing/2014/main" id="{2DBAC6F9-2ABF-4B50-BD96-644985BB42EC}"/>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406739" y="1781345"/>
            <a:ext cx="6889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 name="Gráfico 55">
            <a:extLst>
              <a:ext uri="{FF2B5EF4-FFF2-40B4-BE49-F238E27FC236}">
                <a16:creationId xmlns:a16="http://schemas.microsoft.com/office/drawing/2014/main" id="{29D7079C-9B5F-4F3A-BE44-A47DEA48FB41}"/>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354633" y="1789453"/>
            <a:ext cx="6794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 name="CuadroTexto 10">
            <a:extLst>
              <a:ext uri="{FF2B5EF4-FFF2-40B4-BE49-F238E27FC236}">
                <a16:creationId xmlns:a16="http://schemas.microsoft.com/office/drawing/2014/main" id="{5FCC3F4F-4797-4E15-998A-E10287B2EAD5}"/>
              </a:ext>
            </a:extLst>
          </p:cNvPr>
          <p:cNvSpPr txBox="1">
            <a:spLocks noChangeArrowheads="1"/>
          </p:cNvSpPr>
          <p:nvPr/>
        </p:nvSpPr>
        <p:spPr bwMode="auto">
          <a:xfrm>
            <a:off x="5523723" y="3288164"/>
            <a:ext cx="4158343"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200" b="1" i="0" u="none" strike="noStrike" kern="1200" cap="none" spc="0" normalizeH="0" baseline="0" noProof="0" dirty="0">
                <a:ln>
                  <a:noFill/>
                </a:ln>
                <a:solidFill>
                  <a:prstClr val="white">
                    <a:lumMod val="75000"/>
                  </a:prstClr>
                </a:solidFill>
                <a:effectLst>
                  <a:outerShdw blurRad="38100" dist="38100" dir="2700000" algn="tl">
                    <a:srgbClr val="000000">
                      <a:alpha val="43137"/>
                    </a:srgbClr>
                  </a:outerShdw>
                </a:effectLst>
                <a:uLnTx/>
                <a:uFillTx/>
                <a:latin typeface="Calibri"/>
                <a:ea typeface="+mn-ea"/>
                <a:cs typeface="+mn-cs"/>
              </a:rPr>
              <a:t>Fuente: https://covid19.minsa.gob.pe/sala_situacional.asp </a:t>
            </a:r>
          </a:p>
        </p:txBody>
      </p:sp>
      <p:grpSp>
        <p:nvGrpSpPr>
          <p:cNvPr id="7" name="Grupo 6"/>
          <p:cNvGrpSpPr/>
          <p:nvPr/>
        </p:nvGrpSpPr>
        <p:grpSpPr>
          <a:xfrm>
            <a:off x="9180420" y="3913520"/>
            <a:ext cx="1164052" cy="2905578"/>
            <a:chOff x="10319527" y="3925329"/>
            <a:chExt cx="1164052" cy="2905578"/>
          </a:xfrm>
        </p:grpSpPr>
        <p:sp>
          <p:nvSpPr>
            <p:cNvPr id="156" name="Rectangle 46">
              <a:extLst>
                <a:ext uri="{FF2B5EF4-FFF2-40B4-BE49-F238E27FC236}">
                  <a16:creationId xmlns:a16="http://schemas.microsoft.com/office/drawing/2014/main" id="{50B568A4-BAF4-4ED5-84C1-3E4A0176888B}"/>
                </a:ext>
              </a:extLst>
            </p:cNvPr>
            <p:cNvSpPr/>
            <p:nvPr/>
          </p:nvSpPr>
          <p:spPr bwMode="auto">
            <a:xfrm>
              <a:off x="10408254" y="3925329"/>
              <a:ext cx="997339" cy="2273300"/>
            </a:xfrm>
            <a:prstGeom prst="rect">
              <a:avLst/>
            </a:prstGeom>
            <a:solidFill>
              <a:srgbClr val="26348C"/>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rPr>
                <a:t>PRUEBAS COVID-19</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57" name="CuadroTexto 43">
              <a:extLst>
                <a:ext uri="{FF2B5EF4-FFF2-40B4-BE49-F238E27FC236}">
                  <a16:creationId xmlns:a16="http://schemas.microsoft.com/office/drawing/2014/main" id="{802349ED-C8F3-4E4D-B0E2-160713AC1137}"/>
                </a:ext>
              </a:extLst>
            </p:cNvPr>
            <p:cNvSpPr txBox="1">
              <a:spLocks noChangeArrowheads="1"/>
            </p:cNvSpPr>
            <p:nvPr/>
          </p:nvSpPr>
          <p:spPr bwMode="auto">
            <a:xfrm>
              <a:off x="10391554" y="5194820"/>
              <a:ext cx="10233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1,146,819</a:t>
              </a:r>
            </a:p>
          </p:txBody>
        </p:sp>
        <p:sp>
          <p:nvSpPr>
            <p:cNvPr id="158" name="CuadroTexto 43">
              <a:extLst>
                <a:ext uri="{FF2B5EF4-FFF2-40B4-BE49-F238E27FC236}">
                  <a16:creationId xmlns:a16="http://schemas.microsoft.com/office/drawing/2014/main" id="{77D82E41-76D9-4BE1-9D23-E36BA61A141C}"/>
                </a:ext>
              </a:extLst>
            </p:cNvPr>
            <p:cNvSpPr txBox="1">
              <a:spLocks noChangeArrowheads="1"/>
            </p:cNvSpPr>
            <p:nvPr/>
          </p:nvSpPr>
          <p:spPr bwMode="auto">
            <a:xfrm>
              <a:off x="10381340" y="5740310"/>
              <a:ext cx="10645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897,931</a:t>
              </a:r>
            </a:p>
          </p:txBody>
        </p:sp>
        <p:sp>
          <p:nvSpPr>
            <p:cNvPr id="159" name="Rectangle 46">
              <a:extLst>
                <a:ext uri="{FF2B5EF4-FFF2-40B4-BE49-F238E27FC236}">
                  <a16:creationId xmlns:a16="http://schemas.microsoft.com/office/drawing/2014/main" id="{71D6385D-4C24-4717-9916-51A4A87232A3}"/>
                </a:ext>
              </a:extLst>
            </p:cNvPr>
            <p:cNvSpPr/>
            <p:nvPr/>
          </p:nvSpPr>
          <p:spPr bwMode="auto">
            <a:xfrm>
              <a:off x="10405079" y="6231966"/>
              <a:ext cx="1000514" cy="449262"/>
            </a:xfrm>
            <a:prstGeom prst="rect">
              <a:avLst/>
            </a:prstGeom>
            <a:solidFill>
              <a:srgbClr val="26348C"/>
            </a:solidFill>
            <a:ln w="12700" cap="flat" cmpd="sng" algn="ctr">
              <a:solidFill>
                <a:sysClr val="window" lastClr="FFFFFF"/>
              </a:solidFill>
              <a:prstDash val="solid"/>
              <a:miter lim="800000"/>
            </a:ln>
            <a:effectLst/>
          </p:spPr>
          <p:txBody>
            <a:bodyPr tIns="9144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a:ea typeface="+mn-ea"/>
                <a:cs typeface="+mn-cs"/>
              </a:endParaRPr>
            </a:p>
          </p:txBody>
        </p:sp>
        <p:sp>
          <p:nvSpPr>
            <p:cNvPr id="160" name="CuadroTexto 43">
              <a:extLst>
                <a:ext uri="{FF2B5EF4-FFF2-40B4-BE49-F238E27FC236}">
                  <a16:creationId xmlns:a16="http://schemas.microsoft.com/office/drawing/2014/main" id="{01AF0D6C-AB2A-490E-943C-530DB585720C}"/>
                </a:ext>
              </a:extLst>
            </p:cNvPr>
            <p:cNvSpPr txBox="1">
              <a:spLocks noChangeArrowheads="1"/>
            </p:cNvSpPr>
            <p:nvPr/>
          </p:nvSpPr>
          <p:spPr bwMode="auto">
            <a:xfrm>
              <a:off x="10372914" y="6192060"/>
              <a:ext cx="1075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pitchFamily="34" charset="0"/>
                  <a:ea typeface="+mn-ea"/>
                  <a:cs typeface="+mn-cs"/>
                </a:rPr>
                <a:t>3’737,744</a:t>
              </a:r>
            </a:p>
          </p:txBody>
        </p:sp>
        <p:sp>
          <p:nvSpPr>
            <p:cNvPr id="161" name="CuadroTexto 35">
              <a:extLst>
                <a:ext uri="{FF2B5EF4-FFF2-40B4-BE49-F238E27FC236}">
                  <a16:creationId xmlns:a16="http://schemas.microsoft.com/office/drawing/2014/main" id="{12EF12F0-B434-41E9-824A-2EBF533680FE}"/>
                </a:ext>
              </a:extLst>
            </p:cNvPr>
            <p:cNvSpPr txBox="1">
              <a:spLocks noChangeArrowheads="1"/>
            </p:cNvSpPr>
            <p:nvPr/>
          </p:nvSpPr>
          <p:spPr bwMode="auto">
            <a:xfrm>
              <a:off x="10319527" y="6430797"/>
              <a:ext cx="11488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Pruebas</a:t>
              </a:r>
              <a:endParaRPr kumimoji="0" lang="es-PE" altLang="es-PE" sz="7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190" name="CuadroTexto 35">
              <a:extLst>
                <a:ext uri="{FF2B5EF4-FFF2-40B4-BE49-F238E27FC236}">
                  <a16:creationId xmlns:a16="http://schemas.microsoft.com/office/drawing/2014/main" id="{4748CFEA-F3A1-4A9D-B6DF-6527052F6C8D}"/>
                </a:ext>
              </a:extLst>
            </p:cNvPr>
            <p:cNvSpPr txBox="1">
              <a:spLocks noChangeArrowheads="1"/>
            </p:cNvSpPr>
            <p:nvPr/>
          </p:nvSpPr>
          <p:spPr bwMode="auto">
            <a:xfrm>
              <a:off x="10399596" y="5404456"/>
              <a:ext cx="10688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Pruebas moleculares</a:t>
              </a:r>
            </a:p>
          </p:txBody>
        </p:sp>
        <p:pic>
          <p:nvPicPr>
            <p:cNvPr id="197" name="Gráfico 141">
              <a:extLst>
                <a:ext uri="{FF2B5EF4-FFF2-40B4-BE49-F238E27FC236}">
                  <a16:creationId xmlns:a16="http://schemas.microsoft.com/office/drawing/2014/main" id="{5AF0E5E5-4AB7-45E8-B501-1A7684A5AF4A}"/>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681534" y="4330894"/>
              <a:ext cx="458634" cy="45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CuadroTexto 43">
              <a:extLst>
                <a:ext uri="{FF2B5EF4-FFF2-40B4-BE49-F238E27FC236}">
                  <a16:creationId xmlns:a16="http://schemas.microsoft.com/office/drawing/2014/main" id="{4556AEAA-FEA6-4A25-B3E6-F3CB703770B4}"/>
                </a:ext>
              </a:extLst>
            </p:cNvPr>
            <p:cNvSpPr txBox="1">
              <a:spLocks noChangeArrowheads="1"/>
            </p:cNvSpPr>
            <p:nvPr/>
          </p:nvSpPr>
          <p:spPr bwMode="auto">
            <a:xfrm>
              <a:off x="10393495" y="4766934"/>
              <a:ext cx="10214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600" b="1"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1,692,994</a:t>
              </a:r>
            </a:p>
          </p:txBody>
        </p:sp>
        <p:sp>
          <p:nvSpPr>
            <p:cNvPr id="106" name="CuadroTexto 35">
              <a:extLst>
                <a:ext uri="{FF2B5EF4-FFF2-40B4-BE49-F238E27FC236}">
                  <a16:creationId xmlns:a16="http://schemas.microsoft.com/office/drawing/2014/main" id="{5A4E0718-849C-4013-BC28-D9570581C8B3}"/>
                </a:ext>
              </a:extLst>
            </p:cNvPr>
            <p:cNvSpPr txBox="1">
              <a:spLocks noChangeArrowheads="1"/>
            </p:cNvSpPr>
            <p:nvPr/>
          </p:nvSpPr>
          <p:spPr bwMode="auto">
            <a:xfrm>
              <a:off x="10405079" y="5001507"/>
              <a:ext cx="10232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Pruebas rápidas</a:t>
              </a:r>
            </a:p>
          </p:txBody>
        </p:sp>
        <p:sp>
          <p:nvSpPr>
            <p:cNvPr id="108" name="CuadroTexto 35">
              <a:extLst>
                <a:ext uri="{FF2B5EF4-FFF2-40B4-BE49-F238E27FC236}">
                  <a16:creationId xmlns:a16="http://schemas.microsoft.com/office/drawing/2014/main" id="{01550F4C-9F3F-4B4F-B558-392C91B05844}"/>
                </a:ext>
              </a:extLst>
            </p:cNvPr>
            <p:cNvSpPr txBox="1">
              <a:spLocks noChangeArrowheads="1"/>
            </p:cNvSpPr>
            <p:nvPr/>
          </p:nvSpPr>
          <p:spPr bwMode="auto">
            <a:xfrm>
              <a:off x="10322304" y="5968643"/>
              <a:ext cx="11612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Pruebas </a:t>
              </a:r>
              <a:r>
                <a:rPr kumimoji="0" lang="es-PE" altLang="es-PE" sz="1000" b="0" i="0" u="none" strike="noStrike" kern="1200" cap="none" spc="0" normalizeH="0" baseline="0" noProof="0" dirty="0" err="1">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rPr>
                <a:t>antígenas</a:t>
              </a:r>
              <a:endParaRPr kumimoji="0" lang="es-PE" altLang="es-PE" sz="1000" b="0" i="0" u="none" strike="noStrike" kern="1200" cap="none" spc="0" normalizeH="0" baseline="0" noProof="0" dirty="0">
                <a:ln>
                  <a:noFill/>
                </a:ln>
                <a:solidFill>
                  <a:prstClr val="white">
                    <a:lumMod val="95000"/>
                  </a:prstClr>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grpSp>
      <p:sp>
        <p:nvSpPr>
          <p:cNvPr id="102" name="CuadroTexto 101">
            <a:extLst>
              <a:ext uri="{FF2B5EF4-FFF2-40B4-BE49-F238E27FC236}">
                <a16:creationId xmlns:a16="http://schemas.microsoft.com/office/drawing/2014/main" id="{F57B461B-9DEE-44EC-ACF1-DFE0D98598AE}"/>
              </a:ext>
            </a:extLst>
          </p:cNvPr>
          <p:cNvSpPr txBox="1"/>
          <p:nvPr/>
        </p:nvSpPr>
        <p:spPr>
          <a:xfrm>
            <a:off x="142943" y="6466449"/>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
        <p:nvSpPr>
          <p:cNvPr id="103" name="Заголовок 2">
            <a:extLst>
              <a:ext uri="{FF2B5EF4-FFF2-40B4-BE49-F238E27FC236}">
                <a16:creationId xmlns:a16="http://schemas.microsoft.com/office/drawing/2014/main" id="{5943ECDF-0FA4-4EAF-9A18-273468EC5EEE}"/>
              </a:ext>
            </a:extLst>
          </p:cNvPr>
          <p:cNvSpPr txBox="1">
            <a:spLocks/>
          </p:cNvSpPr>
          <p:nvPr/>
        </p:nvSpPr>
        <p:spPr>
          <a:xfrm>
            <a:off x="1363081" y="160338"/>
            <a:ext cx="1598543" cy="1158108"/>
          </a:xfrm>
          <a:prstGeom prst="rect">
            <a:avLst/>
          </a:prstGeom>
        </p:spPr>
        <p:txBody>
          <a:bodyPr lIns="0" tIns="0" rIns="0" bIns="0" anchor="ctr">
            <a:normAutofit/>
          </a:bodyPr>
          <a:lstStyle>
            <a:lvl1pPr algn="l" defTabSz="914400" rtl="0" eaLnBrk="1" latinLnBrk="0" hangingPunct="1">
              <a:spcBef>
                <a:spcPct val="0"/>
              </a:spcBef>
              <a:buNone/>
              <a:defRPr sz="2400" b="1" kern="1200">
                <a:solidFill>
                  <a:schemeClr val="tx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200" cap="none" spc="0" normalizeH="0" baseline="0" noProof="0" dirty="0">
                <a:ln>
                  <a:noFill/>
                </a:ln>
                <a:solidFill>
                  <a:srgbClr val="264DF4"/>
                </a:solidFill>
                <a:effectLst/>
                <a:uLnTx/>
                <a:uFillTx/>
                <a:latin typeface="Tahoma" pitchFamily="34" charset="0"/>
                <a:ea typeface="Tahoma" pitchFamily="34" charset="0"/>
                <a:cs typeface="Tahoma" pitchFamily="34" charset="0"/>
              </a:rPr>
              <a:t>COVID-19</a:t>
            </a:r>
            <a:endParaRPr kumimoji="0" lang="es-PE" sz="1400" b="1" i="0" u="none" strike="noStrike" kern="1200" cap="none" spc="0" normalizeH="0" baseline="0" noProof="0" dirty="0">
              <a:ln>
                <a:noFill/>
              </a:ln>
              <a:solidFill>
                <a:prstClr val="black">
                  <a:lumMod val="75000"/>
                  <a:lumOff val="25000"/>
                </a:prstClr>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5924089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ángulo 92">
            <a:extLst>
              <a:ext uri="{FF2B5EF4-FFF2-40B4-BE49-F238E27FC236}">
                <a16:creationId xmlns:a16="http://schemas.microsoft.com/office/drawing/2014/main" id="{4E0EDE1B-AC6D-4F02-8519-E7AAA1F61966}"/>
              </a:ext>
            </a:extLst>
          </p:cNvPr>
          <p:cNvSpPr/>
          <p:nvPr/>
        </p:nvSpPr>
        <p:spPr>
          <a:xfrm>
            <a:off x="8088313" y="1656176"/>
            <a:ext cx="3243263" cy="200025"/>
          </a:xfrm>
          <a:prstGeom prst="rect">
            <a:avLst/>
          </a:prstGeom>
          <a:solidFill>
            <a:srgbClr val="E60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FF"/>
              </a:solidFill>
              <a:effectLst/>
              <a:uLnTx/>
              <a:uFillTx/>
              <a:latin typeface="Calibri"/>
              <a:ea typeface="+mn-ea"/>
              <a:cs typeface="+mn-cs"/>
            </a:endParaRPr>
          </a:p>
        </p:txBody>
      </p:sp>
      <p:sp>
        <p:nvSpPr>
          <p:cNvPr id="93" name="Rectángulo 92">
            <a:extLst>
              <a:ext uri="{FF2B5EF4-FFF2-40B4-BE49-F238E27FC236}">
                <a16:creationId xmlns:a16="http://schemas.microsoft.com/office/drawing/2014/main" id="{4E0EDE1B-AC6D-4F02-8519-E7AAA1F61966}"/>
              </a:ext>
            </a:extLst>
          </p:cNvPr>
          <p:cNvSpPr/>
          <p:nvPr/>
        </p:nvSpPr>
        <p:spPr>
          <a:xfrm>
            <a:off x="586155" y="1686842"/>
            <a:ext cx="3243263" cy="20002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PE" sz="1800" b="0" i="0" u="none" strike="noStrike" kern="1200" cap="none" spc="0" normalizeH="0" baseline="0" noProof="0">
              <a:ln>
                <a:noFill/>
              </a:ln>
              <a:solidFill>
                <a:srgbClr val="0000FF"/>
              </a:solidFill>
              <a:effectLst/>
              <a:uLnTx/>
              <a:uFillTx/>
              <a:latin typeface="Calibri"/>
              <a:ea typeface="+mn-ea"/>
              <a:cs typeface="+mn-cs"/>
            </a:endParaRPr>
          </a:p>
        </p:txBody>
      </p:sp>
      <p:sp>
        <p:nvSpPr>
          <p:cNvPr id="20483" name="CuadroTexto 101">
            <a:extLst>
              <a:ext uri="{FF2B5EF4-FFF2-40B4-BE49-F238E27FC236}">
                <a16:creationId xmlns:a16="http://schemas.microsoft.com/office/drawing/2014/main" id="{8F8B0B65-C205-45C3-AF5B-C2F568605EBD}"/>
              </a:ext>
            </a:extLst>
          </p:cNvPr>
          <p:cNvSpPr txBox="1">
            <a:spLocks noChangeArrowheads="1"/>
          </p:cNvSpPr>
          <p:nvPr/>
        </p:nvSpPr>
        <p:spPr bwMode="auto">
          <a:xfrm>
            <a:off x="1525587" y="1229182"/>
            <a:ext cx="14938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x-none" sz="3000" b="1"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8,479</a:t>
            </a:r>
          </a:p>
        </p:txBody>
      </p:sp>
      <p:sp>
        <p:nvSpPr>
          <p:cNvPr id="20484" name="Rectángulo 102">
            <a:extLst>
              <a:ext uri="{FF2B5EF4-FFF2-40B4-BE49-F238E27FC236}">
                <a16:creationId xmlns:a16="http://schemas.microsoft.com/office/drawing/2014/main" id="{4DC5B235-AB5D-4F0B-AC62-5D9A7E711268}"/>
              </a:ext>
            </a:extLst>
          </p:cNvPr>
          <p:cNvSpPr>
            <a:spLocks noChangeArrowheads="1"/>
          </p:cNvSpPr>
          <p:nvPr/>
        </p:nvSpPr>
        <p:spPr bwMode="auto">
          <a:xfrm>
            <a:off x="889000" y="958852"/>
            <a:ext cx="1930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altLang="x-none" sz="2000" b="1" i="0" u="none" strike="noStrike" kern="1200" cap="none" spc="0" normalizeH="0" baseline="0" noProof="0" dirty="0">
                <a:ln>
                  <a:noFill/>
                </a:ln>
                <a:solidFill>
                  <a:srgbClr val="0000FF"/>
                </a:solidFill>
                <a:effectLst/>
                <a:uLnTx/>
                <a:uFillTx/>
                <a:latin typeface="Calibri" panose="020F0502020204030204" pitchFamily="34" charset="0"/>
                <a:ea typeface="+mn-ea"/>
                <a:cs typeface="+mn-cs"/>
              </a:rPr>
              <a:t>Camas regulares</a:t>
            </a:r>
            <a:endParaRPr kumimoji="0" lang="es-PE" altLang="x-none" sz="2000" b="0" i="0" u="none" strike="noStrike" kern="1200" cap="none" spc="0" normalizeH="0" baseline="0" noProof="0" dirty="0">
              <a:ln>
                <a:noFill/>
              </a:ln>
              <a:solidFill>
                <a:srgbClr val="0000FF"/>
              </a:solidFill>
              <a:effectLst/>
              <a:uLnTx/>
              <a:uFillTx/>
              <a:latin typeface="Calibri" panose="020F0502020204030204" pitchFamily="34" charset="0"/>
              <a:ea typeface="+mn-ea"/>
              <a:cs typeface="+mn-cs"/>
            </a:endParaRPr>
          </a:p>
        </p:txBody>
      </p:sp>
      <p:sp>
        <p:nvSpPr>
          <p:cNvPr id="20485" name="CuadroTexto 148">
            <a:extLst>
              <a:ext uri="{FF2B5EF4-FFF2-40B4-BE49-F238E27FC236}">
                <a16:creationId xmlns:a16="http://schemas.microsoft.com/office/drawing/2014/main" id="{C893E527-A11A-417C-852D-CDD5E954FF55}"/>
              </a:ext>
            </a:extLst>
          </p:cNvPr>
          <p:cNvSpPr txBox="1">
            <a:spLocks noChangeArrowheads="1"/>
          </p:cNvSpPr>
          <p:nvPr/>
        </p:nvSpPr>
        <p:spPr bwMode="auto">
          <a:xfrm>
            <a:off x="8597900" y="1177925"/>
            <a:ext cx="106716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altLang="x-none" sz="3000" b="1" i="0" u="none" strike="noStrike" kern="1200" cap="none" spc="0" normalizeH="0" baseline="0" noProof="0" dirty="0">
                <a:ln>
                  <a:noFill/>
                </a:ln>
                <a:solidFill>
                  <a:srgbClr val="E5000D"/>
                </a:solidFill>
                <a:effectLst/>
                <a:uLnTx/>
                <a:uFillTx/>
                <a:latin typeface="Calibri" panose="020F0502020204030204" pitchFamily="34" charset="0"/>
                <a:ea typeface="+mn-ea"/>
                <a:cs typeface="+mn-cs"/>
              </a:rPr>
              <a:t>1,285</a:t>
            </a:r>
          </a:p>
        </p:txBody>
      </p:sp>
      <p:sp>
        <p:nvSpPr>
          <p:cNvPr id="20486" name="Rectángulo 149">
            <a:extLst>
              <a:ext uri="{FF2B5EF4-FFF2-40B4-BE49-F238E27FC236}">
                <a16:creationId xmlns:a16="http://schemas.microsoft.com/office/drawing/2014/main" id="{5DC3EC31-613F-42E1-BB3B-DA65631371B3}"/>
              </a:ext>
            </a:extLst>
          </p:cNvPr>
          <p:cNvSpPr>
            <a:spLocks noChangeArrowheads="1"/>
          </p:cNvSpPr>
          <p:nvPr/>
        </p:nvSpPr>
        <p:spPr bwMode="auto">
          <a:xfrm>
            <a:off x="8655050" y="947738"/>
            <a:ext cx="19656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PE" altLang="x-none" sz="2000" b="1" i="0" u="none" strike="noStrike" kern="1200" cap="none" spc="0" normalizeH="0" baseline="0" noProof="0" dirty="0">
                <a:ln>
                  <a:noFill/>
                </a:ln>
                <a:solidFill>
                  <a:srgbClr val="E6000D"/>
                </a:solidFill>
                <a:effectLst/>
                <a:uLnTx/>
                <a:uFillTx/>
                <a:latin typeface="Calibri" panose="020F0502020204030204" pitchFamily="34" charset="0"/>
                <a:ea typeface="+mn-ea"/>
                <a:cs typeface="+mn-cs"/>
              </a:rPr>
              <a:t>Camas UCI/UCIN</a:t>
            </a:r>
            <a:endParaRPr kumimoji="0" lang="es-PE" altLang="x-none" sz="2000" b="0" i="0" u="none" strike="noStrike" kern="1200" cap="none" spc="0" normalizeH="0" baseline="0" noProof="0" dirty="0">
              <a:ln>
                <a:noFill/>
              </a:ln>
              <a:solidFill>
                <a:srgbClr val="E6000D"/>
              </a:solidFill>
              <a:effectLst/>
              <a:uLnTx/>
              <a:uFillTx/>
              <a:latin typeface="Calibri" panose="020F0502020204030204" pitchFamily="34" charset="0"/>
              <a:ea typeface="+mn-ea"/>
              <a:cs typeface="+mn-cs"/>
            </a:endParaRPr>
          </a:p>
        </p:txBody>
      </p:sp>
      <p:pic>
        <p:nvPicPr>
          <p:cNvPr id="20487" name="Imagen 6">
            <a:extLst>
              <a:ext uri="{FF2B5EF4-FFF2-40B4-BE49-F238E27FC236}">
                <a16:creationId xmlns:a16="http://schemas.microsoft.com/office/drawing/2014/main" id="{00C983B9-F992-4FE7-A751-23015E253F5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7361" y="1393825"/>
            <a:ext cx="393382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n 12">
            <a:extLst>
              <a:ext uri="{FF2B5EF4-FFF2-40B4-BE49-F238E27FC236}">
                <a16:creationId xmlns:a16="http://schemas.microsoft.com/office/drawing/2014/main" id="{820E24BC-8407-4510-9AC9-6479C2980D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9688" y="5540375"/>
            <a:ext cx="265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Imagen 13">
            <a:extLst>
              <a:ext uri="{FF2B5EF4-FFF2-40B4-BE49-F238E27FC236}">
                <a16:creationId xmlns:a16="http://schemas.microsoft.com/office/drawing/2014/main" id="{2E8A9274-5175-4C39-9F82-912325D9E5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9713" y="5607050"/>
            <a:ext cx="2762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Imagen 100">
            <a:extLst>
              <a:ext uri="{FF2B5EF4-FFF2-40B4-BE49-F238E27FC236}">
                <a16:creationId xmlns:a16="http://schemas.microsoft.com/office/drawing/2014/main" id="{09C9A90E-28FC-4A7E-8022-E44A94C57B2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1588" y="4713288"/>
            <a:ext cx="266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Imagen 102">
            <a:extLst>
              <a:ext uri="{FF2B5EF4-FFF2-40B4-BE49-F238E27FC236}">
                <a16:creationId xmlns:a16="http://schemas.microsoft.com/office/drawing/2014/main" id="{3B913C3F-99D5-4F9C-93DA-98CAFE33D2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4335463"/>
            <a:ext cx="266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Imagen 103">
            <a:extLst>
              <a:ext uri="{FF2B5EF4-FFF2-40B4-BE49-F238E27FC236}">
                <a16:creationId xmlns:a16="http://schemas.microsoft.com/office/drawing/2014/main" id="{C759D61E-2D4D-499B-9AA9-CB39D77282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6063" y="3057525"/>
            <a:ext cx="266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Imagen 104">
            <a:extLst>
              <a:ext uri="{FF2B5EF4-FFF2-40B4-BE49-F238E27FC236}">
                <a16:creationId xmlns:a16="http://schemas.microsoft.com/office/drawing/2014/main" id="{B806F1F5-EE23-48F8-88C9-E757B1146B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8938" y="3181350"/>
            <a:ext cx="2460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Imagen 105">
            <a:extLst>
              <a:ext uri="{FF2B5EF4-FFF2-40B4-BE49-F238E27FC236}">
                <a16:creationId xmlns:a16="http://schemas.microsoft.com/office/drawing/2014/main" id="{A30DF882-4EC5-4128-818A-5F20EDB6956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3627438"/>
            <a:ext cx="2460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Imagen 106">
            <a:extLst>
              <a:ext uri="{FF2B5EF4-FFF2-40B4-BE49-F238E27FC236}">
                <a16:creationId xmlns:a16="http://schemas.microsoft.com/office/drawing/2014/main" id="{BFF9DB47-A4BF-47F4-B7F5-924A5B0E3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3775" y="3935413"/>
            <a:ext cx="246063"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Imagen 107">
            <a:extLst>
              <a:ext uri="{FF2B5EF4-FFF2-40B4-BE49-F238E27FC236}">
                <a16:creationId xmlns:a16="http://schemas.microsoft.com/office/drawing/2014/main" id="{C9DFAC5B-B609-49DF-A58B-45001971FFA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1588" y="4310063"/>
            <a:ext cx="4127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Imagen 108">
            <a:extLst>
              <a:ext uri="{FF2B5EF4-FFF2-40B4-BE49-F238E27FC236}">
                <a16:creationId xmlns:a16="http://schemas.microsoft.com/office/drawing/2014/main" id="{7E6E222A-0BA5-426E-BA48-E3D77A21E14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59388" y="4494213"/>
            <a:ext cx="40798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Imagen 103">
            <a:extLst>
              <a:ext uri="{FF2B5EF4-FFF2-40B4-BE49-F238E27FC236}">
                <a16:creationId xmlns:a16="http://schemas.microsoft.com/office/drawing/2014/main" id="{6B391BC9-2EC8-426D-AC95-EB40B763C15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8325" y="3514725"/>
            <a:ext cx="266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Imagen 106">
            <a:extLst>
              <a:ext uri="{FF2B5EF4-FFF2-40B4-BE49-F238E27FC236}">
                <a16:creationId xmlns:a16="http://schemas.microsoft.com/office/drawing/2014/main" id="{1107C37C-1949-4835-97ED-D1D952970E8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4025" y="5162550"/>
            <a:ext cx="246063"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Imagen 104">
            <a:extLst>
              <a:ext uri="{FF2B5EF4-FFF2-40B4-BE49-F238E27FC236}">
                <a16:creationId xmlns:a16="http://schemas.microsoft.com/office/drawing/2014/main" id="{11A42DC6-014A-49CB-8C41-3A017D68DBE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1475" y="1042990"/>
            <a:ext cx="4730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Imagen 103">
            <a:extLst>
              <a:ext uri="{FF2B5EF4-FFF2-40B4-BE49-F238E27FC236}">
                <a16:creationId xmlns:a16="http://schemas.microsoft.com/office/drawing/2014/main" id="{B0309687-106A-43D7-A804-8488F71022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8313" y="1003300"/>
            <a:ext cx="511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Заголовок 2">
            <a:extLst>
              <a:ext uri="{FF2B5EF4-FFF2-40B4-BE49-F238E27FC236}">
                <a16:creationId xmlns:a16="http://schemas.microsoft.com/office/drawing/2014/main" id="{5943ECDF-0FA4-4EAF-9A18-273468EC5EEE}"/>
              </a:ext>
            </a:extLst>
          </p:cNvPr>
          <p:cNvSpPr txBox="1">
            <a:spLocks/>
          </p:cNvSpPr>
          <p:nvPr/>
        </p:nvSpPr>
        <p:spPr>
          <a:xfrm>
            <a:off x="1266824" y="-73026"/>
            <a:ext cx="8816975" cy="1314451"/>
          </a:xfrm>
          <a:prstGeom prst="rect">
            <a:avLst/>
          </a:prstGeom>
        </p:spPr>
        <p:txBody>
          <a:bodyPr anchor="ctr">
            <a:normAutofit/>
          </a:bodyPr>
          <a:lstStyle>
            <a:lvl1pPr algn="l" defTabSz="914400" rtl="0" eaLnBrk="1" latinLnBrk="0" hangingPunct="1">
              <a:spcBef>
                <a:spcPct val="0"/>
              </a:spcBef>
              <a:buNone/>
              <a:defRPr sz="2400" b="1" kern="1200">
                <a:solidFill>
                  <a:schemeClr val="tx1"/>
                </a:solidFill>
                <a:latin typeface="Tahoma" pitchFamily="34" charset="0"/>
                <a:ea typeface="Tahoma" pitchFamily="34" charset="0"/>
                <a:cs typeface="Tahoma" pitchFamily="34" charset="0"/>
              </a:defRPr>
            </a:lvl1pPr>
          </a:lstStyle>
          <a:p>
            <a:pPr marL="0" marR="0" lvl="0" indent="0" algn="l" defTabSz="914400" rtl="0" eaLnBrk="1" fontAlgn="base" latinLnBrk="0" hangingPunct="1">
              <a:lnSpc>
                <a:spcPct val="110000"/>
              </a:lnSpc>
              <a:spcBef>
                <a:spcPts val="0"/>
              </a:spcBef>
              <a:spcAft>
                <a:spcPct val="0"/>
              </a:spcAft>
              <a:buClrTx/>
              <a:buSzTx/>
              <a:buFontTx/>
              <a:buNone/>
              <a:tabLst/>
              <a:defRPr/>
            </a:pPr>
            <a:r>
              <a:rPr kumimoji="0" lang="es-ES" sz="2000" b="1" i="0" u="none" strike="noStrike" kern="1200" cap="none" spc="0" normalizeH="0" baseline="0" noProof="0" dirty="0" smtClean="0">
                <a:ln>
                  <a:noFill/>
                </a:ln>
                <a:solidFill>
                  <a:prstClr val="black">
                    <a:lumMod val="75000"/>
                    <a:lumOff val="25000"/>
                  </a:prstClr>
                </a:solidFill>
                <a:effectLst/>
                <a:uLnTx/>
                <a:uFillTx/>
                <a:latin typeface="Tahoma" pitchFamily="34" charset="0"/>
                <a:ea typeface="Tahoma" pitchFamily="34" charset="0"/>
                <a:cs typeface="Tahoma" pitchFamily="34" charset="0"/>
              </a:rPr>
              <a:t>ESSALUD</a:t>
            </a:r>
            <a:r>
              <a:rPr kumimoji="0" lang="es-ES" sz="2000" b="1" i="0" u="none" strike="noStrike" kern="1200" cap="none" spc="0" normalizeH="0" baseline="0" noProof="0" dirty="0">
                <a:ln>
                  <a:noFill/>
                </a:ln>
                <a:solidFill>
                  <a:prstClr val="black">
                    <a:lumMod val="75000"/>
                    <a:lumOff val="25000"/>
                  </a:prstClr>
                </a:solidFill>
                <a:effectLst/>
                <a:uLnTx/>
                <a:uFillTx/>
                <a:latin typeface="Tahoma" pitchFamily="34" charset="0"/>
                <a:ea typeface="Tahoma" pitchFamily="34" charset="0"/>
                <a:cs typeface="Tahoma" pitchFamily="34" charset="0"/>
              </a:rPr>
              <a:t>: </a:t>
            </a:r>
            <a:r>
              <a:rPr kumimoji="0" lang="es-ES" sz="2000" b="1" i="0" u="none" strike="noStrike" kern="1200" cap="none" spc="0" normalizeH="0" baseline="0" noProof="0" dirty="0" smtClean="0">
                <a:ln>
                  <a:noFill/>
                </a:ln>
                <a:solidFill>
                  <a:prstClr val="black">
                    <a:lumMod val="75000"/>
                    <a:lumOff val="25000"/>
                  </a:prstClr>
                </a:solidFill>
                <a:effectLst/>
                <a:uLnTx/>
                <a:uFillTx/>
                <a:latin typeface="Tahoma" pitchFamily="34" charset="0"/>
                <a:ea typeface="Tahoma" pitchFamily="34" charset="0"/>
                <a:cs typeface="Tahoma" pitchFamily="34" charset="0"/>
              </a:rPr>
              <a:t> CAMAS </a:t>
            </a:r>
            <a:r>
              <a:rPr kumimoji="0" lang="es-ES" sz="2000" b="1" i="0" u="none" strike="noStrike" kern="1200" cap="none" spc="0" normalizeH="0" baseline="0" noProof="0" dirty="0">
                <a:ln>
                  <a:noFill/>
                </a:ln>
                <a:solidFill>
                  <a:prstClr val="black">
                    <a:lumMod val="75000"/>
                    <a:lumOff val="25000"/>
                  </a:prstClr>
                </a:solidFill>
                <a:effectLst/>
                <a:uLnTx/>
                <a:uFillTx/>
                <a:latin typeface="Tahoma" pitchFamily="34" charset="0"/>
                <a:ea typeface="Tahoma" pitchFamily="34" charset="0"/>
                <a:cs typeface="Tahoma" pitchFamily="34" charset="0"/>
              </a:rPr>
              <a:t>DESTINADAS PARA COVID-19 – OFERTA PROPIA</a:t>
            </a:r>
            <a:endParaRPr kumimoji="0" lang="es-PE" sz="2000" b="1" i="0" u="none" strike="noStrike" kern="1200" cap="none" spc="0" normalizeH="0" baseline="0" noProof="0" dirty="0">
              <a:ln>
                <a:noFill/>
              </a:ln>
              <a:solidFill>
                <a:prstClr val="black">
                  <a:lumMod val="75000"/>
                  <a:lumOff val="25000"/>
                </a:prstClr>
              </a:solidFill>
              <a:effectLst/>
              <a:uLnTx/>
              <a:uFillTx/>
              <a:latin typeface="Tahoma" pitchFamily="34" charset="0"/>
              <a:ea typeface="Tahoma" pitchFamily="34" charset="0"/>
              <a:cs typeface="Tahoma" pitchFamily="34" charset="0"/>
            </a:endParaRPr>
          </a:p>
        </p:txBody>
      </p:sp>
      <p:sp>
        <p:nvSpPr>
          <p:cNvPr id="25" name="Rectángulo 24">
            <a:extLst>
              <a:ext uri="{FF2B5EF4-FFF2-40B4-BE49-F238E27FC236}">
                <a16:creationId xmlns:a16="http://schemas.microsoft.com/office/drawing/2014/main" id="{20494A1A-6705-4D6E-9B59-F174F089BBF0}"/>
              </a:ext>
            </a:extLst>
          </p:cNvPr>
          <p:cNvSpPr/>
          <p:nvPr/>
        </p:nvSpPr>
        <p:spPr>
          <a:xfrm>
            <a:off x="0" y="254000"/>
            <a:ext cx="304800" cy="679450"/>
          </a:xfrm>
          <a:prstGeom prst="rect">
            <a:avLst/>
          </a:prstGeom>
          <a:solidFill>
            <a:srgbClr val="264D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504" name="Gráfico 4">
            <a:extLst>
              <a:ext uri="{FF2B5EF4-FFF2-40B4-BE49-F238E27FC236}">
                <a16:creationId xmlns:a16="http://schemas.microsoft.com/office/drawing/2014/main" id="{183A4D32-348E-41F1-81BF-2A9A74491A8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6725" y="219075"/>
            <a:ext cx="673100"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Imagen 98">
            <a:extLst>
              <a:ext uri="{FF2B5EF4-FFF2-40B4-BE49-F238E27FC236}">
                <a16:creationId xmlns:a16="http://schemas.microsoft.com/office/drawing/2014/main" id="{A509B138-3FC5-418F-BB6C-AC057AC7675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912634" y="6519666"/>
            <a:ext cx="12080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uadroTexto 28"/>
          <p:cNvSpPr txBox="1"/>
          <p:nvPr/>
        </p:nvSpPr>
        <p:spPr>
          <a:xfrm>
            <a:off x="6683375" y="126749"/>
            <a:ext cx="5302250" cy="338554"/>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1600" b="1" i="0" u="none" strike="noStrike" kern="1200" cap="none" spc="0" normalizeH="0" baseline="0" noProof="0" dirty="0">
                <a:ln>
                  <a:noFill/>
                </a:ln>
                <a:solidFill>
                  <a:srgbClr val="264DF4"/>
                </a:solidFill>
                <a:effectLst/>
                <a:uLnTx/>
                <a:uFillTx/>
                <a:latin typeface="Tahoma" pitchFamily="34" charset="0"/>
                <a:ea typeface="Tahoma" pitchFamily="34" charset="0"/>
                <a:cs typeface="Tahoma" pitchFamily="34" charset="0"/>
              </a:rPr>
              <a:t>F.- Camas </a:t>
            </a:r>
            <a:r>
              <a:rPr kumimoji="0" lang="es-ES" sz="1600" b="1" i="0" u="none" strike="noStrike" kern="1200" cap="none" spc="0" normalizeH="0" baseline="0" noProof="0" dirty="0" err="1">
                <a:ln>
                  <a:noFill/>
                </a:ln>
                <a:solidFill>
                  <a:srgbClr val="264DF4"/>
                </a:solidFill>
                <a:effectLst/>
                <a:uLnTx/>
                <a:uFillTx/>
                <a:latin typeface="Tahoma" pitchFamily="34" charset="0"/>
                <a:ea typeface="Tahoma" pitchFamily="34" charset="0"/>
                <a:cs typeface="Tahoma" pitchFamily="34" charset="0"/>
              </a:rPr>
              <a:t>Covid</a:t>
            </a:r>
            <a:endParaRPr kumimoji="0" lang="es-PE"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graphicFrame>
        <p:nvGraphicFramePr>
          <p:cNvPr id="3" name="Tabla 2">
            <a:extLst>
              <a:ext uri="{FF2B5EF4-FFF2-40B4-BE49-F238E27FC236}">
                <a16:creationId xmlns:a16="http://schemas.microsoft.com/office/drawing/2014/main" id="{DEF19CA7-58A3-4E4D-BE99-776AAE84D711}"/>
              </a:ext>
            </a:extLst>
          </p:cNvPr>
          <p:cNvGraphicFramePr>
            <a:graphicFrameLocks noGrp="1"/>
          </p:cNvGraphicFramePr>
          <p:nvPr/>
        </p:nvGraphicFramePr>
        <p:xfrm>
          <a:off x="8376187" y="1688784"/>
          <a:ext cx="2466596" cy="5121820"/>
        </p:xfrm>
        <a:graphic>
          <a:graphicData uri="http://schemas.openxmlformats.org/drawingml/2006/table">
            <a:tbl>
              <a:tblPr>
                <a:tableStyleId>{5C22544A-7EE6-4342-B048-85BDC9FD1C3A}</a:tableStyleId>
              </a:tblPr>
              <a:tblGrid>
                <a:gridCol w="1233298">
                  <a:extLst>
                    <a:ext uri="{9D8B030D-6E8A-4147-A177-3AD203B41FA5}">
                      <a16:colId xmlns:a16="http://schemas.microsoft.com/office/drawing/2014/main" val="93031786"/>
                    </a:ext>
                  </a:extLst>
                </a:gridCol>
                <a:gridCol w="1233298">
                  <a:extLst>
                    <a:ext uri="{9D8B030D-6E8A-4147-A177-3AD203B41FA5}">
                      <a16:colId xmlns:a16="http://schemas.microsoft.com/office/drawing/2014/main" val="20001"/>
                    </a:ext>
                  </a:extLst>
                </a:gridCol>
              </a:tblGrid>
              <a:tr h="165220">
                <a:tc>
                  <a:txBody>
                    <a:bodyPr/>
                    <a:lstStyle/>
                    <a:p>
                      <a:pPr algn="l" fontAlgn="b"/>
                      <a:r>
                        <a:rPr lang="es-PE" sz="1000" b="1" i="0" u="none" strike="noStrike" dirty="0">
                          <a:solidFill>
                            <a:schemeClr val="bg1"/>
                          </a:solidFill>
                          <a:effectLst/>
                          <a:latin typeface="Calibri" panose="020F0502020204030204" pitchFamily="34" charset="0"/>
                        </a:rPr>
                        <a:t>SABOGAL</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dirty="0">
                          <a:solidFill>
                            <a:schemeClr val="bg1"/>
                          </a:solidFill>
                          <a:effectLst/>
                          <a:latin typeface="Calibri" panose="020F0502020204030204" pitchFamily="34" charset="0"/>
                        </a:rPr>
                        <a:t>256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0148210"/>
                  </a:ext>
                </a:extLst>
              </a:tr>
              <a:tr h="165220">
                <a:tc>
                  <a:txBody>
                    <a:bodyPr/>
                    <a:lstStyle/>
                    <a:p>
                      <a:pPr algn="l" fontAlgn="b"/>
                      <a:r>
                        <a:rPr lang="es-PE" sz="1000" b="1" i="0" u="none" strike="noStrike">
                          <a:solidFill>
                            <a:srgbClr val="000000"/>
                          </a:solidFill>
                          <a:effectLst/>
                          <a:latin typeface="Calibri" panose="020F0502020204030204" pitchFamily="34" charset="0"/>
                        </a:rPr>
                        <a:t>REBAGLIATI</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155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5220">
                <a:tc>
                  <a:txBody>
                    <a:bodyPr/>
                    <a:lstStyle/>
                    <a:p>
                      <a:pPr algn="l" fontAlgn="b"/>
                      <a:r>
                        <a:rPr lang="es-PE" sz="1000" b="1" i="0" u="none" strike="noStrike">
                          <a:solidFill>
                            <a:srgbClr val="000000"/>
                          </a:solidFill>
                          <a:effectLst/>
                          <a:latin typeface="Calibri" panose="020F0502020204030204" pitchFamily="34" charset="0"/>
                        </a:rPr>
                        <a:t>ALMENARA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143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5220">
                <a:tc>
                  <a:txBody>
                    <a:bodyPr/>
                    <a:lstStyle/>
                    <a:p>
                      <a:pPr algn="l" fontAlgn="b"/>
                      <a:r>
                        <a:rPr lang="es-PE" sz="1000" b="1" i="0" u="none" strike="noStrike">
                          <a:solidFill>
                            <a:srgbClr val="000000"/>
                          </a:solidFill>
                          <a:effectLst/>
                          <a:latin typeface="Calibri" panose="020F0502020204030204" pitchFamily="34" charset="0"/>
                        </a:rPr>
                        <a:t>AREQUIPA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84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5220">
                <a:tc>
                  <a:txBody>
                    <a:bodyPr/>
                    <a:lstStyle/>
                    <a:p>
                      <a:pPr algn="l" fontAlgn="b"/>
                      <a:r>
                        <a:rPr lang="es-PE" sz="1000" b="1" i="0" u="none" strike="noStrike">
                          <a:solidFill>
                            <a:srgbClr val="000000"/>
                          </a:solidFill>
                          <a:effectLst/>
                          <a:latin typeface="Calibri" panose="020F0502020204030204" pitchFamily="34" charset="0"/>
                        </a:rPr>
                        <a:t>PIURA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80154383"/>
                  </a:ext>
                </a:extLst>
              </a:tr>
              <a:tr h="165220">
                <a:tc>
                  <a:txBody>
                    <a:bodyPr/>
                    <a:lstStyle/>
                    <a:p>
                      <a:pPr algn="l" fontAlgn="b"/>
                      <a:r>
                        <a:rPr lang="es-PE" sz="1000" b="1" i="0" u="none" strike="noStrike">
                          <a:solidFill>
                            <a:srgbClr val="000000"/>
                          </a:solidFill>
                          <a:effectLst/>
                          <a:latin typeface="Calibri" panose="020F0502020204030204" pitchFamily="34" charset="0"/>
                        </a:rPr>
                        <a:t>LAMBAYEQUE</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52677379"/>
                  </a:ext>
                </a:extLst>
              </a:tr>
              <a:tr h="165220">
                <a:tc>
                  <a:txBody>
                    <a:bodyPr/>
                    <a:lstStyle/>
                    <a:p>
                      <a:pPr algn="l" fontAlgn="b"/>
                      <a:r>
                        <a:rPr lang="es-PE" sz="1000" b="1" i="0" u="none" strike="noStrike">
                          <a:solidFill>
                            <a:srgbClr val="000000"/>
                          </a:solidFill>
                          <a:effectLst/>
                          <a:latin typeface="Calibri" panose="020F0502020204030204" pitchFamily="34" charset="0"/>
                        </a:rPr>
                        <a:t>LA LIBERTAD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50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3552288"/>
                  </a:ext>
                </a:extLst>
              </a:tr>
              <a:tr h="165220">
                <a:tc>
                  <a:txBody>
                    <a:bodyPr/>
                    <a:lstStyle/>
                    <a:p>
                      <a:pPr algn="l" fontAlgn="b"/>
                      <a:r>
                        <a:rPr lang="es-PE" sz="1000" b="1" i="0" u="none" strike="noStrike">
                          <a:solidFill>
                            <a:srgbClr val="000000"/>
                          </a:solidFill>
                          <a:effectLst/>
                          <a:latin typeface="Calibri" panose="020F0502020204030204" pitchFamily="34" charset="0"/>
                        </a:rPr>
                        <a:t>UCAYALI</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47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824795"/>
                  </a:ext>
                </a:extLst>
              </a:tr>
              <a:tr h="165220">
                <a:tc>
                  <a:txBody>
                    <a:bodyPr/>
                    <a:lstStyle/>
                    <a:p>
                      <a:pPr algn="l" fontAlgn="b"/>
                      <a:r>
                        <a:rPr lang="es-PE" sz="1000" b="1" i="0" u="none" strike="noStrike">
                          <a:solidFill>
                            <a:srgbClr val="000000"/>
                          </a:solidFill>
                          <a:effectLst/>
                          <a:latin typeface="Calibri" panose="020F0502020204030204" pitchFamily="34" charset="0"/>
                        </a:rPr>
                        <a:t>ICA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46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90198819"/>
                  </a:ext>
                </a:extLst>
              </a:tr>
              <a:tr h="165220">
                <a:tc>
                  <a:txBody>
                    <a:bodyPr/>
                    <a:lstStyle/>
                    <a:p>
                      <a:pPr algn="l" fontAlgn="b"/>
                      <a:r>
                        <a:rPr lang="es-PE" sz="1000" b="1" i="0" u="none" strike="noStrike">
                          <a:solidFill>
                            <a:srgbClr val="000000"/>
                          </a:solidFill>
                          <a:effectLst/>
                          <a:latin typeface="Calibri" panose="020F0502020204030204" pitchFamily="34" charset="0"/>
                        </a:rPr>
                        <a:t>AYACUCHO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40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93011298"/>
                  </a:ext>
                </a:extLst>
              </a:tr>
              <a:tr h="165220">
                <a:tc>
                  <a:txBody>
                    <a:bodyPr/>
                    <a:lstStyle/>
                    <a:p>
                      <a:pPr algn="l" fontAlgn="b"/>
                      <a:r>
                        <a:rPr lang="es-PE" sz="1000" b="1" i="0" u="none" strike="noStrike">
                          <a:solidFill>
                            <a:srgbClr val="000000"/>
                          </a:solidFill>
                          <a:effectLst/>
                          <a:latin typeface="Calibri" panose="020F0502020204030204" pitchFamily="34" charset="0"/>
                        </a:rPr>
                        <a:t>ANCASH</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35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8472235"/>
                  </a:ext>
                </a:extLst>
              </a:tr>
              <a:tr h="165220">
                <a:tc>
                  <a:txBody>
                    <a:bodyPr/>
                    <a:lstStyle/>
                    <a:p>
                      <a:pPr algn="l" fontAlgn="b"/>
                      <a:r>
                        <a:rPr lang="es-PE" sz="1000" b="1" i="0" u="none" strike="noStrike">
                          <a:solidFill>
                            <a:srgbClr val="000000"/>
                          </a:solidFill>
                          <a:effectLst/>
                          <a:latin typeface="Calibri" panose="020F0502020204030204" pitchFamily="34" charset="0"/>
                        </a:rPr>
                        <a:t>CUSCO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32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3331727"/>
                  </a:ext>
                </a:extLst>
              </a:tr>
              <a:tr h="165220">
                <a:tc>
                  <a:txBody>
                    <a:bodyPr/>
                    <a:lstStyle/>
                    <a:p>
                      <a:pPr algn="l" fontAlgn="b"/>
                      <a:r>
                        <a:rPr lang="es-PE" sz="1000" b="1" i="0" u="none" strike="noStrike">
                          <a:solidFill>
                            <a:srgbClr val="000000"/>
                          </a:solidFill>
                          <a:effectLst/>
                          <a:latin typeface="Calibri" panose="020F0502020204030204" pitchFamily="34" charset="0"/>
                        </a:rPr>
                        <a:t>APURÍMAC</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31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090593"/>
                  </a:ext>
                </a:extLst>
              </a:tr>
              <a:tr h="165220">
                <a:tc>
                  <a:txBody>
                    <a:bodyPr/>
                    <a:lstStyle/>
                    <a:p>
                      <a:pPr algn="l" fontAlgn="b"/>
                      <a:r>
                        <a:rPr lang="es-PE" sz="1000" b="1" i="0" u="none" strike="noStrike">
                          <a:solidFill>
                            <a:srgbClr val="000000"/>
                          </a:solidFill>
                          <a:effectLst/>
                          <a:latin typeface="Calibri" panose="020F0502020204030204" pitchFamily="34" charset="0"/>
                        </a:rPr>
                        <a:t>JUNIN</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27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258539"/>
                  </a:ext>
                </a:extLst>
              </a:tr>
              <a:tr h="165220">
                <a:tc>
                  <a:txBody>
                    <a:bodyPr/>
                    <a:lstStyle/>
                    <a:p>
                      <a:pPr algn="l" fontAlgn="b"/>
                      <a:r>
                        <a:rPr lang="es-PE" sz="1000" b="1" i="0" u="none" strike="noStrike">
                          <a:solidFill>
                            <a:srgbClr val="000000"/>
                          </a:solidFill>
                          <a:effectLst/>
                          <a:latin typeface="Calibri" panose="020F0502020204030204" pitchFamily="34" charset="0"/>
                        </a:rPr>
                        <a:t>LORETO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22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15584760"/>
                  </a:ext>
                </a:extLst>
              </a:tr>
              <a:tr h="165220">
                <a:tc>
                  <a:txBody>
                    <a:bodyPr/>
                    <a:lstStyle/>
                    <a:p>
                      <a:pPr algn="l" fontAlgn="b"/>
                      <a:r>
                        <a:rPr lang="es-PE" sz="1000" b="1" i="0" u="none" strike="noStrike">
                          <a:solidFill>
                            <a:srgbClr val="000000"/>
                          </a:solidFill>
                          <a:effectLst/>
                          <a:latin typeface="Calibri" panose="020F0502020204030204" pitchFamily="34" charset="0"/>
                        </a:rPr>
                        <a:t>TACNA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22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3413072"/>
                  </a:ext>
                </a:extLst>
              </a:tr>
              <a:tr h="165220">
                <a:tc>
                  <a:txBody>
                    <a:bodyPr/>
                    <a:lstStyle/>
                    <a:p>
                      <a:pPr algn="l" fontAlgn="b"/>
                      <a:r>
                        <a:rPr lang="es-PE" sz="1000" b="1" i="0" u="none" strike="noStrike">
                          <a:solidFill>
                            <a:srgbClr val="000000"/>
                          </a:solidFill>
                          <a:effectLst/>
                          <a:latin typeface="Calibri" panose="020F0502020204030204" pitchFamily="34" charset="0"/>
                        </a:rPr>
                        <a:t>JULIACA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2706533"/>
                  </a:ext>
                </a:extLst>
              </a:tr>
              <a:tr h="165220">
                <a:tc>
                  <a:txBody>
                    <a:bodyPr/>
                    <a:lstStyle/>
                    <a:p>
                      <a:pPr algn="l" fontAlgn="b"/>
                      <a:r>
                        <a:rPr lang="es-PE" sz="1000" b="1" i="0" u="none" strike="noStrike">
                          <a:solidFill>
                            <a:srgbClr val="000000"/>
                          </a:solidFill>
                          <a:effectLst/>
                          <a:latin typeface="Calibri" panose="020F0502020204030204" pitchFamily="34" charset="0"/>
                        </a:rPr>
                        <a:t>HUANUCO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829552"/>
                  </a:ext>
                </a:extLst>
              </a:tr>
              <a:tr h="165220">
                <a:tc>
                  <a:txBody>
                    <a:bodyPr/>
                    <a:lstStyle/>
                    <a:p>
                      <a:pPr algn="l" fontAlgn="b"/>
                      <a:r>
                        <a:rPr lang="es-PE" sz="1000" b="1" i="0" u="none" strike="noStrike">
                          <a:solidFill>
                            <a:srgbClr val="000000"/>
                          </a:solidFill>
                          <a:effectLst/>
                          <a:latin typeface="Calibri" panose="020F0502020204030204" pitchFamily="34" charset="0"/>
                        </a:rPr>
                        <a:t>MADRE DE DIOS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5492138"/>
                  </a:ext>
                </a:extLst>
              </a:tr>
              <a:tr h="165220">
                <a:tc>
                  <a:txBody>
                    <a:bodyPr/>
                    <a:lstStyle/>
                    <a:p>
                      <a:pPr algn="l" fontAlgn="b"/>
                      <a:r>
                        <a:rPr lang="es-PE" sz="1000" b="1" i="0" u="none" strike="noStrike">
                          <a:solidFill>
                            <a:srgbClr val="000000"/>
                          </a:solidFill>
                          <a:effectLst/>
                          <a:latin typeface="Calibri" panose="020F0502020204030204" pitchFamily="34" charset="0"/>
                        </a:rPr>
                        <a:t>INCOR</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09531390"/>
                  </a:ext>
                </a:extLst>
              </a:tr>
              <a:tr h="165220">
                <a:tc>
                  <a:txBody>
                    <a:bodyPr/>
                    <a:lstStyle/>
                    <a:p>
                      <a:pPr algn="l" fontAlgn="b"/>
                      <a:r>
                        <a:rPr lang="es-PE" sz="1000" b="1" i="0" u="none" strike="noStrike">
                          <a:solidFill>
                            <a:srgbClr val="000000"/>
                          </a:solidFill>
                          <a:effectLst/>
                          <a:latin typeface="Calibri" panose="020F0502020204030204" pitchFamily="34" charset="0"/>
                        </a:rPr>
                        <a:t>TARAPOTO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1780871"/>
                  </a:ext>
                </a:extLst>
              </a:tr>
              <a:tr h="165220">
                <a:tc>
                  <a:txBody>
                    <a:bodyPr/>
                    <a:lstStyle/>
                    <a:p>
                      <a:pPr algn="l" fontAlgn="b"/>
                      <a:r>
                        <a:rPr lang="es-PE" sz="1000" b="1" i="0" u="none" strike="noStrike">
                          <a:solidFill>
                            <a:srgbClr val="000000"/>
                          </a:solidFill>
                          <a:effectLst/>
                          <a:latin typeface="Calibri" panose="020F0502020204030204" pitchFamily="34" charset="0"/>
                        </a:rPr>
                        <a:t>MOQUEGUA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413576"/>
                  </a:ext>
                </a:extLst>
              </a:tr>
              <a:tr h="165220">
                <a:tc>
                  <a:txBody>
                    <a:bodyPr/>
                    <a:lstStyle/>
                    <a:p>
                      <a:pPr algn="l" fontAlgn="b"/>
                      <a:r>
                        <a:rPr lang="es-PE" sz="1000" b="1" i="0" u="none" strike="noStrike">
                          <a:solidFill>
                            <a:srgbClr val="000000"/>
                          </a:solidFill>
                          <a:effectLst/>
                          <a:latin typeface="Calibri" panose="020F0502020204030204" pitchFamily="34" charset="0"/>
                        </a:rPr>
                        <a:t>TUMBES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716933"/>
                  </a:ext>
                </a:extLst>
              </a:tr>
              <a:tr h="165220">
                <a:tc>
                  <a:txBody>
                    <a:bodyPr/>
                    <a:lstStyle/>
                    <a:p>
                      <a:pPr algn="l" fontAlgn="b"/>
                      <a:r>
                        <a:rPr lang="es-PE" sz="1000" b="1" i="0" u="none" strike="noStrike">
                          <a:solidFill>
                            <a:srgbClr val="000000"/>
                          </a:solidFill>
                          <a:effectLst/>
                          <a:latin typeface="Calibri" panose="020F0502020204030204" pitchFamily="34" charset="0"/>
                        </a:rPr>
                        <a:t>PASCO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12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8375563"/>
                  </a:ext>
                </a:extLst>
              </a:tr>
              <a:tr h="165220">
                <a:tc>
                  <a:txBody>
                    <a:bodyPr/>
                    <a:lstStyle/>
                    <a:p>
                      <a:pPr algn="l" fontAlgn="b"/>
                      <a:r>
                        <a:rPr lang="es-PE" sz="1000" b="1" i="0" u="none" strike="noStrike">
                          <a:solidFill>
                            <a:srgbClr val="000000"/>
                          </a:solidFill>
                          <a:effectLst/>
                          <a:latin typeface="Calibri" panose="020F0502020204030204" pitchFamily="34" charset="0"/>
                        </a:rPr>
                        <a:t>MOYOBAMBA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8</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93457292"/>
                  </a:ext>
                </a:extLst>
              </a:tr>
              <a:tr h="165220">
                <a:tc>
                  <a:txBody>
                    <a:bodyPr/>
                    <a:lstStyle/>
                    <a:p>
                      <a:pPr algn="l" fontAlgn="b"/>
                      <a:r>
                        <a:rPr lang="es-PE" sz="1000" b="1" i="0" u="none" strike="noStrike">
                          <a:solidFill>
                            <a:srgbClr val="000000"/>
                          </a:solidFill>
                          <a:effectLst/>
                          <a:latin typeface="Calibri" panose="020F0502020204030204" pitchFamily="34" charset="0"/>
                        </a:rPr>
                        <a:t>AMAZONAS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7769646"/>
                  </a:ext>
                </a:extLst>
              </a:tr>
              <a:tr h="165220">
                <a:tc>
                  <a:txBody>
                    <a:bodyPr/>
                    <a:lstStyle/>
                    <a:p>
                      <a:pPr algn="l" fontAlgn="b"/>
                      <a:r>
                        <a:rPr lang="es-PE" sz="1000" b="1" i="0" u="none" strike="noStrike">
                          <a:solidFill>
                            <a:srgbClr val="000000"/>
                          </a:solidFill>
                          <a:effectLst/>
                          <a:latin typeface="Calibri" panose="020F0502020204030204" pitchFamily="34" charset="0"/>
                        </a:rPr>
                        <a:t>HUARAZ</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7396933"/>
                  </a:ext>
                </a:extLst>
              </a:tr>
              <a:tr h="165220">
                <a:tc>
                  <a:txBody>
                    <a:bodyPr/>
                    <a:lstStyle/>
                    <a:p>
                      <a:pPr algn="l" fontAlgn="b"/>
                      <a:r>
                        <a:rPr lang="es-PE" sz="1000" b="1" i="0" u="none" strike="noStrike">
                          <a:solidFill>
                            <a:srgbClr val="000000"/>
                          </a:solidFill>
                          <a:effectLst/>
                          <a:latin typeface="Calibri" panose="020F0502020204030204" pitchFamily="34" charset="0"/>
                        </a:rPr>
                        <a:t>PUNO</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6</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9162682"/>
                  </a:ext>
                </a:extLst>
              </a:tr>
              <a:tr h="165220">
                <a:tc>
                  <a:txBody>
                    <a:bodyPr/>
                    <a:lstStyle/>
                    <a:p>
                      <a:pPr algn="l" fontAlgn="b"/>
                      <a:r>
                        <a:rPr lang="es-PE" sz="1000" b="1" i="0" u="none" strike="noStrike">
                          <a:solidFill>
                            <a:srgbClr val="000000"/>
                          </a:solidFill>
                          <a:effectLst/>
                          <a:latin typeface="Calibri" panose="020F0502020204030204" pitchFamily="34" charset="0"/>
                        </a:rPr>
                        <a:t>HUANCAVELICA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3723189"/>
                  </a:ext>
                </a:extLst>
              </a:tr>
              <a:tr h="165220">
                <a:tc>
                  <a:txBody>
                    <a:bodyPr/>
                    <a:lstStyle/>
                    <a:p>
                      <a:pPr algn="l" fontAlgn="b"/>
                      <a:r>
                        <a:rPr lang="es-PE" sz="1000" b="1" i="0" u="none" strike="noStrike">
                          <a:solidFill>
                            <a:srgbClr val="000000"/>
                          </a:solidFill>
                          <a:effectLst/>
                          <a:latin typeface="Calibri" panose="020F0502020204030204" pitchFamily="34" charset="0"/>
                        </a:rPr>
                        <a:t>CAJAMARCA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8132657"/>
                  </a:ext>
                </a:extLst>
              </a:tr>
              <a:tr h="165220">
                <a:tc>
                  <a:txBody>
                    <a:bodyPr/>
                    <a:lstStyle/>
                    <a:p>
                      <a:pPr algn="l" fontAlgn="b"/>
                      <a:r>
                        <a:rPr lang="es-PE" sz="1000" b="1" i="0" u="none" strike="noStrike">
                          <a:solidFill>
                            <a:srgbClr val="000000"/>
                          </a:solidFill>
                          <a:effectLst/>
                          <a:latin typeface="Calibri" panose="020F0502020204030204" pitchFamily="34" charset="0"/>
                        </a:rPr>
                        <a:t>VILLA PANAMERICANA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dirty="0">
                          <a:solidFill>
                            <a:srgbClr val="000000"/>
                          </a:solidFill>
                          <a:effectLst/>
                          <a:latin typeface="Calibri" panose="020F0502020204030204" pitchFamily="34" charset="0"/>
                        </a:rPr>
                        <a:t>0</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5367840"/>
                  </a:ext>
                </a:extLst>
              </a:tr>
            </a:tbl>
          </a:graphicData>
        </a:graphic>
      </p:graphicFrame>
      <p:graphicFrame>
        <p:nvGraphicFramePr>
          <p:cNvPr id="2" name="Tabla 1">
            <a:extLst>
              <a:ext uri="{FF2B5EF4-FFF2-40B4-BE49-F238E27FC236}">
                <a16:creationId xmlns:a16="http://schemas.microsoft.com/office/drawing/2014/main" id="{43139B4F-8749-4BB1-BBCA-D38729641191}"/>
              </a:ext>
            </a:extLst>
          </p:cNvPr>
          <p:cNvGraphicFramePr>
            <a:graphicFrameLocks noGrp="1"/>
          </p:cNvGraphicFramePr>
          <p:nvPr/>
        </p:nvGraphicFramePr>
        <p:xfrm>
          <a:off x="676914" y="1733550"/>
          <a:ext cx="1977490" cy="5087410"/>
        </p:xfrm>
        <a:graphic>
          <a:graphicData uri="http://schemas.openxmlformats.org/drawingml/2006/table">
            <a:tbl>
              <a:tblPr>
                <a:tableStyleId>{5C22544A-7EE6-4342-B048-85BDC9FD1C3A}</a:tableStyleId>
              </a:tblPr>
              <a:tblGrid>
                <a:gridCol w="1542618">
                  <a:extLst>
                    <a:ext uri="{9D8B030D-6E8A-4147-A177-3AD203B41FA5}">
                      <a16:colId xmlns:a16="http://schemas.microsoft.com/office/drawing/2014/main" val="3458677943"/>
                    </a:ext>
                  </a:extLst>
                </a:gridCol>
                <a:gridCol w="434872">
                  <a:extLst>
                    <a:ext uri="{9D8B030D-6E8A-4147-A177-3AD203B41FA5}">
                      <a16:colId xmlns:a16="http://schemas.microsoft.com/office/drawing/2014/main" val="1348915441"/>
                    </a:ext>
                  </a:extLst>
                </a:gridCol>
              </a:tblGrid>
              <a:tr h="164110">
                <a:tc>
                  <a:txBody>
                    <a:bodyPr/>
                    <a:lstStyle/>
                    <a:p>
                      <a:pPr algn="l" fontAlgn="b"/>
                      <a:r>
                        <a:rPr lang="es-PE" sz="1000" b="1" i="0" u="none" strike="noStrike" dirty="0">
                          <a:solidFill>
                            <a:schemeClr val="bg1"/>
                          </a:solidFill>
                          <a:effectLst/>
                          <a:latin typeface="Calibri" panose="020F0502020204030204" pitchFamily="34" charset="0"/>
                        </a:rPr>
                        <a:t>VILLA PANAMERICANA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dirty="0">
                          <a:solidFill>
                            <a:schemeClr val="bg1"/>
                          </a:solidFill>
                          <a:effectLst/>
                          <a:latin typeface="Calibri" panose="020F0502020204030204" pitchFamily="34" charset="0"/>
                        </a:rPr>
                        <a:t>2052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734357"/>
                  </a:ext>
                </a:extLst>
              </a:tr>
              <a:tr h="164110">
                <a:tc>
                  <a:txBody>
                    <a:bodyPr/>
                    <a:lstStyle/>
                    <a:p>
                      <a:pPr algn="l" fontAlgn="b"/>
                      <a:r>
                        <a:rPr lang="es-PE" sz="1000" b="1" i="0" u="none" strike="noStrike">
                          <a:solidFill>
                            <a:srgbClr val="000000"/>
                          </a:solidFill>
                          <a:effectLst/>
                          <a:latin typeface="Calibri" panose="020F0502020204030204" pitchFamily="34" charset="0"/>
                        </a:rPr>
                        <a:t>SABOGAL</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774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4110">
                <a:tc>
                  <a:txBody>
                    <a:bodyPr/>
                    <a:lstStyle/>
                    <a:p>
                      <a:pPr algn="l" fontAlgn="b"/>
                      <a:r>
                        <a:rPr lang="es-PE" sz="1000" b="1" i="0" u="none" strike="noStrike">
                          <a:solidFill>
                            <a:srgbClr val="000000"/>
                          </a:solidFill>
                          <a:effectLst/>
                          <a:latin typeface="Calibri" panose="020F0502020204030204" pitchFamily="34" charset="0"/>
                        </a:rPr>
                        <a:t>AREQUIPA</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s-PE" sz="1000" b="1" i="0" u="none" strike="noStrike">
                          <a:solidFill>
                            <a:srgbClr val="000000"/>
                          </a:solidFill>
                          <a:effectLst/>
                          <a:latin typeface="Calibri" panose="020F0502020204030204" pitchFamily="34" charset="0"/>
                        </a:rPr>
                        <a:t>569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7415068"/>
                  </a:ext>
                </a:extLst>
              </a:tr>
              <a:tr h="164110">
                <a:tc>
                  <a:txBody>
                    <a:bodyPr/>
                    <a:lstStyle/>
                    <a:p>
                      <a:pPr algn="l" fontAlgn="b"/>
                      <a:r>
                        <a:rPr lang="es-PE" sz="1000" b="1" i="0" u="none" strike="noStrike">
                          <a:solidFill>
                            <a:srgbClr val="000000"/>
                          </a:solidFill>
                          <a:effectLst/>
                          <a:latin typeface="Calibri" panose="020F0502020204030204" pitchFamily="34" charset="0"/>
                        </a:rPr>
                        <a:t>PIURA</a:t>
                      </a:r>
                    </a:p>
                  </a:txBody>
                  <a:tcPr marL="9525" marR="9525" marT="9525" marB="0" anchor="b">
                    <a:lnT w="12700" cmpd="sng">
                      <a:noFill/>
                    </a:lnT>
                    <a:noFill/>
                  </a:tcPr>
                </a:tc>
                <a:tc>
                  <a:txBody>
                    <a:bodyPr/>
                    <a:lstStyle/>
                    <a:p>
                      <a:pPr algn="ctr" fontAlgn="b"/>
                      <a:r>
                        <a:rPr lang="es-PE" sz="1000" b="1" i="0" u="none" strike="noStrike">
                          <a:solidFill>
                            <a:srgbClr val="000000"/>
                          </a:solidFill>
                          <a:effectLst/>
                          <a:latin typeface="Calibri" panose="020F0502020204030204" pitchFamily="34" charset="0"/>
                        </a:rPr>
                        <a:t>526</a:t>
                      </a:r>
                    </a:p>
                  </a:txBody>
                  <a:tcPr marL="9525" marR="9525" marT="9525" marB="0" anchor="b">
                    <a:lnT w="12700" cmpd="sng">
                      <a:noFill/>
                    </a:lnT>
                    <a:noFill/>
                  </a:tcPr>
                </a:tc>
                <a:extLst>
                  <a:ext uri="{0D108BD9-81ED-4DB2-BD59-A6C34878D82A}">
                    <a16:rowId xmlns:a16="http://schemas.microsoft.com/office/drawing/2014/main" val="2361896817"/>
                  </a:ext>
                </a:extLst>
              </a:tr>
              <a:tr h="164110">
                <a:tc>
                  <a:txBody>
                    <a:bodyPr/>
                    <a:lstStyle/>
                    <a:p>
                      <a:pPr algn="l" fontAlgn="b"/>
                      <a:r>
                        <a:rPr lang="es-PE" sz="1000" b="1" i="0" u="none" strike="noStrike">
                          <a:solidFill>
                            <a:srgbClr val="000000"/>
                          </a:solidFill>
                          <a:effectLst/>
                          <a:latin typeface="Calibri" panose="020F0502020204030204" pitchFamily="34" charset="0"/>
                        </a:rPr>
                        <a:t>LAMBAYEQUE</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485</a:t>
                      </a:r>
                    </a:p>
                  </a:txBody>
                  <a:tcPr marL="9525" marR="9525" marT="9525" marB="0" anchor="b">
                    <a:noFill/>
                  </a:tcPr>
                </a:tc>
                <a:extLst>
                  <a:ext uri="{0D108BD9-81ED-4DB2-BD59-A6C34878D82A}">
                    <a16:rowId xmlns:a16="http://schemas.microsoft.com/office/drawing/2014/main" val="689892918"/>
                  </a:ext>
                </a:extLst>
              </a:tr>
              <a:tr h="164110">
                <a:tc>
                  <a:txBody>
                    <a:bodyPr/>
                    <a:lstStyle/>
                    <a:p>
                      <a:pPr algn="l" fontAlgn="b"/>
                      <a:r>
                        <a:rPr lang="es-PE" sz="1000" b="1" i="0" u="none" strike="noStrike">
                          <a:solidFill>
                            <a:srgbClr val="000000"/>
                          </a:solidFill>
                          <a:effectLst/>
                          <a:latin typeface="Calibri" panose="020F0502020204030204" pitchFamily="34" charset="0"/>
                        </a:rPr>
                        <a:t>LA LIBERTAD</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422</a:t>
                      </a:r>
                    </a:p>
                  </a:txBody>
                  <a:tcPr marL="9525" marR="9525" marT="9525" marB="0" anchor="b">
                    <a:noFill/>
                  </a:tcPr>
                </a:tc>
                <a:extLst>
                  <a:ext uri="{0D108BD9-81ED-4DB2-BD59-A6C34878D82A}">
                    <a16:rowId xmlns:a16="http://schemas.microsoft.com/office/drawing/2014/main" val="1115536341"/>
                  </a:ext>
                </a:extLst>
              </a:tr>
              <a:tr h="164110">
                <a:tc>
                  <a:txBody>
                    <a:bodyPr/>
                    <a:lstStyle/>
                    <a:p>
                      <a:pPr algn="l" fontAlgn="b"/>
                      <a:r>
                        <a:rPr lang="es-PE" sz="1000" b="1" i="0" u="none" strike="noStrike">
                          <a:solidFill>
                            <a:srgbClr val="000000"/>
                          </a:solidFill>
                          <a:effectLst/>
                          <a:latin typeface="Calibri" panose="020F0502020204030204" pitchFamily="34" charset="0"/>
                        </a:rPr>
                        <a:t>ALMENARA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384</a:t>
                      </a:r>
                    </a:p>
                  </a:txBody>
                  <a:tcPr marL="9525" marR="9525" marT="9525" marB="0" anchor="b">
                    <a:noFill/>
                  </a:tcPr>
                </a:tc>
                <a:extLst>
                  <a:ext uri="{0D108BD9-81ED-4DB2-BD59-A6C34878D82A}">
                    <a16:rowId xmlns:a16="http://schemas.microsoft.com/office/drawing/2014/main" val="1795002330"/>
                  </a:ext>
                </a:extLst>
              </a:tr>
              <a:tr h="164110">
                <a:tc>
                  <a:txBody>
                    <a:bodyPr/>
                    <a:lstStyle/>
                    <a:p>
                      <a:pPr algn="l" fontAlgn="b"/>
                      <a:r>
                        <a:rPr lang="es-PE" sz="1000" b="1" i="0" u="none" strike="noStrike">
                          <a:solidFill>
                            <a:srgbClr val="000000"/>
                          </a:solidFill>
                          <a:effectLst/>
                          <a:latin typeface="Calibri" panose="020F0502020204030204" pitchFamily="34" charset="0"/>
                        </a:rPr>
                        <a:t>REBAGLIATI</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383</a:t>
                      </a:r>
                    </a:p>
                  </a:txBody>
                  <a:tcPr marL="9525" marR="9525" marT="9525" marB="0" anchor="b">
                    <a:noFill/>
                  </a:tcPr>
                </a:tc>
                <a:extLst>
                  <a:ext uri="{0D108BD9-81ED-4DB2-BD59-A6C34878D82A}">
                    <a16:rowId xmlns:a16="http://schemas.microsoft.com/office/drawing/2014/main" val="647221038"/>
                  </a:ext>
                </a:extLst>
              </a:tr>
              <a:tr h="164110">
                <a:tc>
                  <a:txBody>
                    <a:bodyPr/>
                    <a:lstStyle/>
                    <a:p>
                      <a:pPr algn="l" fontAlgn="b"/>
                      <a:r>
                        <a:rPr lang="es-PE" sz="1000" b="1" i="0" u="none" strike="noStrike">
                          <a:solidFill>
                            <a:srgbClr val="000000"/>
                          </a:solidFill>
                          <a:effectLst/>
                          <a:latin typeface="Calibri" panose="020F0502020204030204" pitchFamily="34" charset="0"/>
                        </a:rPr>
                        <a:t>ICA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302</a:t>
                      </a:r>
                    </a:p>
                  </a:txBody>
                  <a:tcPr marL="9525" marR="9525" marT="9525" marB="0" anchor="b">
                    <a:noFill/>
                  </a:tcPr>
                </a:tc>
                <a:extLst>
                  <a:ext uri="{0D108BD9-81ED-4DB2-BD59-A6C34878D82A}">
                    <a16:rowId xmlns:a16="http://schemas.microsoft.com/office/drawing/2014/main" val="1784561033"/>
                  </a:ext>
                </a:extLst>
              </a:tr>
              <a:tr h="164110">
                <a:tc>
                  <a:txBody>
                    <a:bodyPr/>
                    <a:lstStyle/>
                    <a:p>
                      <a:pPr algn="l" fontAlgn="b"/>
                      <a:r>
                        <a:rPr lang="es-PE" sz="1000" b="1" i="0" u="none" strike="noStrike">
                          <a:solidFill>
                            <a:srgbClr val="000000"/>
                          </a:solidFill>
                          <a:effectLst/>
                          <a:latin typeface="Calibri" panose="020F0502020204030204" pitchFamily="34" charset="0"/>
                        </a:rPr>
                        <a:t>JUNIN</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245</a:t>
                      </a:r>
                    </a:p>
                  </a:txBody>
                  <a:tcPr marL="9525" marR="9525" marT="9525" marB="0" anchor="b">
                    <a:noFill/>
                  </a:tcPr>
                </a:tc>
                <a:extLst>
                  <a:ext uri="{0D108BD9-81ED-4DB2-BD59-A6C34878D82A}">
                    <a16:rowId xmlns:a16="http://schemas.microsoft.com/office/drawing/2014/main" val="373002929"/>
                  </a:ext>
                </a:extLst>
              </a:tr>
              <a:tr h="164110">
                <a:tc>
                  <a:txBody>
                    <a:bodyPr/>
                    <a:lstStyle/>
                    <a:p>
                      <a:pPr algn="l" fontAlgn="b"/>
                      <a:r>
                        <a:rPr lang="es-PE" sz="1000" b="1" i="0" u="none" strike="noStrike">
                          <a:solidFill>
                            <a:srgbClr val="000000"/>
                          </a:solidFill>
                          <a:effectLst/>
                          <a:latin typeface="Calibri" panose="020F0502020204030204" pitchFamily="34" charset="0"/>
                        </a:rPr>
                        <a:t>TACNA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209</a:t>
                      </a:r>
                    </a:p>
                  </a:txBody>
                  <a:tcPr marL="9525" marR="9525" marT="9525" marB="0" anchor="b">
                    <a:noFill/>
                  </a:tcPr>
                </a:tc>
                <a:extLst>
                  <a:ext uri="{0D108BD9-81ED-4DB2-BD59-A6C34878D82A}">
                    <a16:rowId xmlns:a16="http://schemas.microsoft.com/office/drawing/2014/main" val="571227291"/>
                  </a:ext>
                </a:extLst>
              </a:tr>
              <a:tr h="164110">
                <a:tc>
                  <a:txBody>
                    <a:bodyPr/>
                    <a:lstStyle/>
                    <a:p>
                      <a:pPr algn="l" fontAlgn="b"/>
                      <a:r>
                        <a:rPr lang="es-PE" sz="1000" b="1" i="0" u="none" strike="noStrike">
                          <a:solidFill>
                            <a:srgbClr val="000000"/>
                          </a:solidFill>
                          <a:effectLst/>
                          <a:latin typeface="Calibri" panose="020F0502020204030204" pitchFamily="34" charset="0"/>
                        </a:rPr>
                        <a:t>HUANUCO</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204</a:t>
                      </a:r>
                    </a:p>
                  </a:txBody>
                  <a:tcPr marL="9525" marR="9525" marT="9525" marB="0" anchor="b">
                    <a:noFill/>
                  </a:tcPr>
                </a:tc>
                <a:extLst>
                  <a:ext uri="{0D108BD9-81ED-4DB2-BD59-A6C34878D82A}">
                    <a16:rowId xmlns:a16="http://schemas.microsoft.com/office/drawing/2014/main" val="1288003662"/>
                  </a:ext>
                </a:extLst>
              </a:tr>
              <a:tr h="164110">
                <a:tc>
                  <a:txBody>
                    <a:bodyPr/>
                    <a:lstStyle/>
                    <a:p>
                      <a:pPr algn="l" fontAlgn="b"/>
                      <a:r>
                        <a:rPr lang="es-PE" sz="1000" b="1" i="0" u="none" strike="noStrike">
                          <a:solidFill>
                            <a:srgbClr val="000000"/>
                          </a:solidFill>
                          <a:effectLst/>
                          <a:latin typeface="Calibri" panose="020F0502020204030204" pitchFamily="34" charset="0"/>
                        </a:rPr>
                        <a:t>ANCASH</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194</a:t>
                      </a:r>
                    </a:p>
                  </a:txBody>
                  <a:tcPr marL="9525" marR="9525" marT="9525" marB="0" anchor="b">
                    <a:noFill/>
                  </a:tcPr>
                </a:tc>
                <a:extLst>
                  <a:ext uri="{0D108BD9-81ED-4DB2-BD59-A6C34878D82A}">
                    <a16:rowId xmlns:a16="http://schemas.microsoft.com/office/drawing/2014/main" val="3479866858"/>
                  </a:ext>
                </a:extLst>
              </a:tr>
              <a:tr h="164110">
                <a:tc>
                  <a:txBody>
                    <a:bodyPr/>
                    <a:lstStyle/>
                    <a:p>
                      <a:pPr algn="l" fontAlgn="b"/>
                      <a:r>
                        <a:rPr lang="es-PE" sz="1000" b="1" i="0" u="none" strike="noStrike">
                          <a:solidFill>
                            <a:srgbClr val="000000"/>
                          </a:solidFill>
                          <a:effectLst/>
                          <a:latin typeface="Calibri" panose="020F0502020204030204" pitchFamily="34" charset="0"/>
                        </a:rPr>
                        <a:t>CUSCO</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191</a:t>
                      </a:r>
                    </a:p>
                  </a:txBody>
                  <a:tcPr marL="9525" marR="9525" marT="9525" marB="0" anchor="b">
                    <a:noFill/>
                  </a:tcPr>
                </a:tc>
                <a:extLst>
                  <a:ext uri="{0D108BD9-81ED-4DB2-BD59-A6C34878D82A}">
                    <a16:rowId xmlns:a16="http://schemas.microsoft.com/office/drawing/2014/main" val="1217614318"/>
                  </a:ext>
                </a:extLst>
              </a:tr>
              <a:tr h="164110">
                <a:tc>
                  <a:txBody>
                    <a:bodyPr/>
                    <a:lstStyle/>
                    <a:p>
                      <a:pPr algn="l" fontAlgn="b"/>
                      <a:r>
                        <a:rPr lang="es-PE" sz="1000" b="1" i="0" u="none" strike="noStrike">
                          <a:solidFill>
                            <a:srgbClr val="000000"/>
                          </a:solidFill>
                          <a:effectLst/>
                          <a:latin typeface="Calibri" panose="020F0502020204030204" pitchFamily="34" charset="0"/>
                        </a:rPr>
                        <a:t>TARAPOTO</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174</a:t>
                      </a:r>
                    </a:p>
                  </a:txBody>
                  <a:tcPr marL="9525" marR="9525" marT="9525" marB="0" anchor="b">
                    <a:noFill/>
                  </a:tcPr>
                </a:tc>
                <a:extLst>
                  <a:ext uri="{0D108BD9-81ED-4DB2-BD59-A6C34878D82A}">
                    <a16:rowId xmlns:a16="http://schemas.microsoft.com/office/drawing/2014/main" val="4077153488"/>
                  </a:ext>
                </a:extLst>
              </a:tr>
              <a:tr h="164110">
                <a:tc>
                  <a:txBody>
                    <a:bodyPr/>
                    <a:lstStyle/>
                    <a:p>
                      <a:pPr algn="l" fontAlgn="b"/>
                      <a:r>
                        <a:rPr lang="es-PE" sz="1000" b="1" i="0" u="none" strike="noStrike">
                          <a:solidFill>
                            <a:srgbClr val="000000"/>
                          </a:solidFill>
                          <a:effectLst/>
                          <a:latin typeface="Calibri" panose="020F0502020204030204" pitchFamily="34" charset="0"/>
                        </a:rPr>
                        <a:t>UCAYALI</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170</a:t>
                      </a:r>
                    </a:p>
                  </a:txBody>
                  <a:tcPr marL="9525" marR="9525" marT="9525" marB="0" anchor="b">
                    <a:noFill/>
                  </a:tcPr>
                </a:tc>
                <a:extLst>
                  <a:ext uri="{0D108BD9-81ED-4DB2-BD59-A6C34878D82A}">
                    <a16:rowId xmlns:a16="http://schemas.microsoft.com/office/drawing/2014/main" val="2224840178"/>
                  </a:ext>
                </a:extLst>
              </a:tr>
              <a:tr h="164110">
                <a:tc>
                  <a:txBody>
                    <a:bodyPr/>
                    <a:lstStyle/>
                    <a:p>
                      <a:pPr algn="l" fontAlgn="b"/>
                      <a:r>
                        <a:rPr lang="es-PE" sz="1000" b="1" i="0" u="none" strike="noStrike">
                          <a:solidFill>
                            <a:srgbClr val="000000"/>
                          </a:solidFill>
                          <a:effectLst/>
                          <a:latin typeface="Calibri" panose="020F0502020204030204" pitchFamily="34" charset="0"/>
                        </a:rPr>
                        <a:t>MOQUEGUA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160</a:t>
                      </a:r>
                    </a:p>
                  </a:txBody>
                  <a:tcPr marL="9525" marR="9525" marT="9525" marB="0" anchor="b">
                    <a:noFill/>
                  </a:tcPr>
                </a:tc>
                <a:extLst>
                  <a:ext uri="{0D108BD9-81ED-4DB2-BD59-A6C34878D82A}">
                    <a16:rowId xmlns:a16="http://schemas.microsoft.com/office/drawing/2014/main" val="224166516"/>
                  </a:ext>
                </a:extLst>
              </a:tr>
              <a:tr h="164110">
                <a:tc>
                  <a:txBody>
                    <a:bodyPr/>
                    <a:lstStyle/>
                    <a:p>
                      <a:pPr algn="l" fontAlgn="b"/>
                      <a:r>
                        <a:rPr lang="es-PE" sz="1000" b="1" i="0" u="none" strike="noStrike">
                          <a:solidFill>
                            <a:srgbClr val="000000"/>
                          </a:solidFill>
                          <a:effectLst/>
                          <a:latin typeface="Calibri" panose="020F0502020204030204" pitchFamily="34" charset="0"/>
                        </a:rPr>
                        <a:t>APURÍMAC</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154</a:t>
                      </a:r>
                    </a:p>
                  </a:txBody>
                  <a:tcPr marL="9525" marR="9525" marT="9525" marB="0" anchor="b">
                    <a:noFill/>
                  </a:tcPr>
                </a:tc>
                <a:extLst>
                  <a:ext uri="{0D108BD9-81ED-4DB2-BD59-A6C34878D82A}">
                    <a16:rowId xmlns:a16="http://schemas.microsoft.com/office/drawing/2014/main" val="438824181"/>
                  </a:ext>
                </a:extLst>
              </a:tr>
              <a:tr h="164110">
                <a:tc>
                  <a:txBody>
                    <a:bodyPr/>
                    <a:lstStyle/>
                    <a:p>
                      <a:pPr algn="l" fontAlgn="b"/>
                      <a:r>
                        <a:rPr lang="es-PE" sz="1000" b="1" i="0" u="none" strike="noStrike">
                          <a:solidFill>
                            <a:srgbClr val="000000"/>
                          </a:solidFill>
                          <a:effectLst/>
                          <a:latin typeface="Calibri" panose="020F0502020204030204" pitchFamily="34" charset="0"/>
                        </a:rPr>
                        <a:t>PASCO</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139</a:t>
                      </a:r>
                    </a:p>
                  </a:txBody>
                  <a:tcPr marL="9525" marR="9525" marT="9525" marB="0" anchor="b">
                    <a:noFill/>
                  </a:tcPr>
                </a:tc>
                <a:extLst>
                  <a:ext uri="{0D108BD9-81ED-4DB2-BD59-A6C34878D82A}">
                    <a16:rowId xmlns:a16="http://schemas.microsoft.com/office/drawing/2014/main" val="912455373"/>
                  </a:ext>
                </a:extLst>
              </a:tr>
              <a:tr h="164110">
                <a:tc>
                  <a:txBody>
                    <a:bodyPr/>
                    <a:lstStyle/>
                    <a:p>
                      <a:pPr algn="l" fontAlgn="b"/>
                      <a:r>
                        <a:rPr lang="es-PE" sz="1000" b="1" i="0" u="none" strike="noStrike">
                          <a:solidFill>
                            <a:srgbClr val="000000"/>
                          </a:solidFill>
                          <a:effectLst/>
                          <a:latin typeface="Calibri" panose="020F0502020204030204" pitchFamily="34" charset="0"/>
                        </a:rPr>
                        <a:t>CAJAMARCA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120</a:t>
                      </a:r>
                    </a:p>
                  </a:txBody>
                  <a:tcPr marL="9525" marR="9525" marT="9525" marB="0" anchor="b">
                    <a:noFill/>
                  </a:tcPr>
                </a:tc>
                <a:extLst>
                  <a:ext uri="{0D108BD9-81ED-4DB2-BD59-A6C34878D82A}">
                    <a16:rowId xmlns:a16="http://schemas.microsoft.com/office/drawing/2014/main" val="639362964"/>
                  </a:ext>
                </a:extLst>
              </a:tr>
              <a:tr h="164110">
                <a:tc>
                  <a:txBody>
                    <a:bodyPr/>
                    <a:lstStyle/>
                    <a:p>
                      <a:pPr algn="l" fontAlgn="b"/>
                      <a:r>
                        <a:rPr lang="es-PE" sz="1000" b="1" i="0" u="none" strike="noStrike">
                          <a:solidFill>
                            <a:srgbClr val="000000"/>
                          </a:solidFill>
                          <a:effectLst/>
                          <a:latin typeface="Calibri" panose="020F0502020204030204" pitchFamily="34" charset="0"/>
                        </a:rPr>
                        <a:t>HUARAZ</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103</a:t>
                      </a:r>
                    </a:p>
                  </a:txBody>
                  <a:tcPr marL="9525" marR="9525" marT="9525" marB="0" anchor="b">
                    <a:noFill/>
                  </a:tcPr>
                </a:tc>
                <a:extLst>
                  <a:ext uri="{0D108BD9-81ED-4DB2-BD59-A6C34878D82A}">
                    <a16:rowId xmlns:a16="http://schemas.microsoft.com/office/drawing/2014/main" val="2942337132"/>
                  </a:ext>
                </a:extLst>
              </a:tr>
              <a:tr h="164110">
                <a:tc>
                  <a:txBody>
                    <a:bodyPr/>
                    <a:lstStyle/>
                    <a:p>
                      <a:pPr algn="l" fontAlgn="b"/>
                      <a:r>
                        <a:rPr lang="es-PE" sz="1000" b="1" i="0" u="none" strike="noStrike">
                          <a:solidFill>
                            <a:srgbClr val="000000"/>
                          </a:solidFill>
                          <a:effectLst/>
                          <a:latin typeface="Calibri" panose="020F0502020204030204" pitchFamily="34" charset="0"/>
                        </a:rPr>
                        <a:t>LORETO</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83</a:t>
                      </a:r>
                    </a:p>
                  </a:txBody>
                  <a:tcPr marL="9525" marR="9525" marT="9525" marB="0" anchor="b">
                    <a:noFill/>
                  </a:tcPr>
                </a:tc>
                <a:extLst>
                  <a:ext uri="{0D108BD9-81ED-4DB2-BD59-A6C34878D82A}">
                    <a16:rowId xmlns:a16="http://schemas.microsoft.com/office/drawing/2014/main" val="1889321510"/>
                  </a:ext>
                </a:extLst>
              </a:tr>
              <a:tr h="164110">
                <a:tc>
                  <a:txBody>
                    <a:bodyPr/>
                    <a:lstStyle/>
                    <a:p>
                      <a:pPr algn="l" fontAlgn="b"/>
                      <a:r>
                        <a:rPr lang="es-PE" sz="1000" b="1" i="0" u="none" strike="noStrike">
                          <a:solidFill>
                            <a:srgbClr val="000000"/>
                          </a:solidFill>
                          <a:effectLst/>
                          <a:latin typeface="Calibri" panose="020F0502020204030204" pitchFamily="34" charset="0"/>
                        </a:rPr>
                        <a:t>JULIACA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80</a:t>
                      </a:r>
                    </a:p>
                  </a:txBody>
                  <a:tcPr marL="9525" marR="9525" marT="9525" marB="0" anchor="b">
                    <a:noFill/>
                  </a:tcPr>
                </a:tc>
                <a:extLst>
                  <a:ext uri="{0D108BD9-81ED-4DB2-BD59-A6C34878D82A}">
                    <a16:rowId xmlns:a16="http://schemas.microsoft.com/office/drawing/2014/main" val="246822626"/>
                  </a:ext>
                </a:extLst>
              </a:tr>
              <a:tr h="164110">
                <a:tc>
                  <a:txBody>
                    <a:bodyPr/>
                    <a:lstStyle/>
                    <a:p>
                      <a:pPr algn="l" fontAlgn="b"/>
                      <a:r>
                        <a:rPr lang="es-PE" sz="1000" b="1" i="0" u="none" strike="noStrike">
                          <a:solidFill>
                            <a:srgbClr val="000000"/>
                          </a:solidFill>
                          <a:effectLst/>
                          <a:latin typeface="Calibri" panose="020F0502020204030204" pitchFamily="34" charset="0"/>
                        </a:rPr>
                        <a:t>AMAZONAS</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73</a:t>
                      </a:r>
                    </a:p>
                  </a:txBody>
                  <a:tcPr marL="9525" marR="9525" marT="9525" marB="0" anchor="b">
                    <a:noFill/>
                  </a:tcPr>
                </a:tc>
                <a:extLst>
                  <a:ext uri="{0D108BD9-81ED-4DB2-BD59-A6C34878D82A}">
                    <a16:rowId xmlns:a16="http://schemas.microsoft.com/office/drawing/2014/main" val="2579462889"/>
                  </a:ext>
                </a:extLst>
              </a:tr>
              <a:tr h="164110">
                <a:tc>
                  <a:txBody>
                    <a:bodyPr/>
                    <a:lstStyle/>
                    <a:p>
                      <a:pPr algn="l" fontAlgn="b"/>
                      <a:r>
                        <a:rPr lang="es-PE" sz="1000" b="1" i="0" u="none" strike="noStrike">
                          <a:solidFill>
                            <a:srgbClr val="000000"/>
                          </a:solidFill>
                          <a:effectLst/>
                          <a:latin typeface="Calibri" panose="020F0502020204030204" pitchFamily="34" charset="0"/>
                        </a:rPr>
                        <a:t>PUNO</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70</a:t>
                      </a:r>
                    </a:p>
                  </a:txBody>
                  <a:tcPr marL="9525" marR="9525" marT="9525" marB="0" anchor="b">
                    <a:noFill/>
                  </a:tcPr>
                </a:tc>
                <a:extLst>
                  <a:ext uri="{0D108BD9-81ED-4DB2-BD59-A6C34878D82A}">
                    <a16:rowId xmlns:a16="http://schemas.microsoft.com/office/drawing/2014/main" val="710831364"/>
                  </a:ext>
                </a:extLst>
              </a:tr>
              <a:tr h="164110">
                <a:tc>
                  <a:txBody>
                    <a:bodyPr/>
                    <a:lstStyle/>
                    <a:p>
                      <a:pPr algn="l" fontAlgn="b"/>
                      <a:r>
                        <a:rPr lang="es-PE" sz="1000" b="1" i="0" u="none" strike="noStrike">
                          <a:solidFill>
                            <a:srgbClr val="000000"/>
                          </a:solidFill>
                          <a:effectLst/>
                          <a:latin typeface="Calibri" panose="020F0502020204030204" pitchFamily="34" charset="0"/>
                        </a:rPr>
                        <a:t>TUMBES</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58</a:t>
                      </a:r>
                    </a:p>
                  </a:txBody>
                  <a:tcPr marL="9525" marR="9525" marT="9525" marB="0" anchor="b">
                    <a:noFill/>
                  </a:tcPr>
                </a:tc>
                <a:extLst>
                  <a:ext uri="{0D108BD9-81ED-4DB2-BD59-A6C34878D82A}">
                    <a16:rowId xmlns:a16="http://schemas.microsoft.com/office/drawing/2014/main" val="3817979326"/>
                  </a:ext>
                </a:extLst>
              </a:tr>
              <a:tr h="164110">
                <a:tc>
                  <a:txBody>
                    <a:bodyPr/>
                    <a:lstStyle/>
                    <a:p>
                      <a:pPr algn="l" fontAlgn="b"/>
                      <a:r>
                        <a:rPr lang="es-PE" sz="1000" b="1" i="0" u="none" strike="noStrike">
                          <a:solidFill>
                            <a:srgbClr val="000000"/>
                          </a:solidFill>
                          <a:effectLst/>
                          <a:latin typeface="Calibri" panose="020F0502020204030204" pitchFamily="34" charset="0"/>
                        </a:rPr>
                        <a:t>AYACUCHO</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50</a:t>
                      </a:r>
                    </a:p>
                  </a:txBody>
                  <a:tcPr marL="9525" marR="9525" marT="9525" marB="0" anchor="b">
                    <a:noFill/>
                  </a:tcPr>
                </a:tc>
                <a:extLst>
                  <a:ext uri="{0D108BD9-81ED-4DB2-BD59-A6C34878D82A}">
                    <a16:rowId xmlns:a16="http://schemas.microsoft.com/office/drawing/2014/main" val="1316414590"/>
                  </a:ext>
                </a:extLst>
              </a:tr>
              <a:tr h="164110">
                <a:tc>
                  <a:txBody>
                    <a:bodyPr/>
                    <a:lstStyle/>
                    <a:p>
                      <a:pPr algn="l" fontAlgn="b"/>
                      <a:r>
                        <a:rPr lang="es-PE" sz="1000" b="1" i="0" u="none" strike="noStrike">
                          <a:solidFill>
                            <a:srgbClr val="000000"/>
                          </a:solidFill>
                          <a:effectLst/>
                          <a:latin typeface="Calibri" panose="020F0502020204030204" pitchFamily="34" charset="0"/>
                        </a:rPr>
                        <a:t>MADRE DE DIOS</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39</a:t>
                      </a:r>
                    </a:p>
                  </a:txBody>
                  <a:tcPr marL="9525" marR="9525" marT="9525" marB="0" anchor="b">
                    <a:noFill/>
                  </a:tcPr>
                </a:tc>
                <a:extLst>
                  <a:ext uri="{0D108BD9-81ED-4DB2-BD59-A6C34878D82A}">
                    <a16:rowId xmlns:a16="http://schemas.microsoft.com/office/drawing/2014/main" val="2547545995"/>
                  </a:ext>
                </a:extLst>
              </a:tr>
              <a:tr h="164110">
                <a:tc>
                  <a:txBody>
                    <a:bodyPr/>
                    <a:lstStyle/>
                    <a:p>
                      <a:pPr algn="l" fontAlgn="b"/>
                      <a:r>
                        <a:rPr lang="es-PE" sz="1000" b="1" i="0" u="none" strike="noStrike">
                          <a:solidFill>
                            <a:srgbClr val="000000"/>
                          </a:solidFill>
                          <a:effectLst/>
                          <a:latin typeface="Calibri" panose="020F0502020204030204" pitchFamily="34" charset="0"/>
                        </a:rPr>
                        <a:t>MOYOBAMBA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34</a:t>
                      </a:r>
                    </a:p>
                  </a:txBody>
                  <a:tcPr marL="9525" marR="9525" marT="9525" marB="0" anchor="b">
                    <a:noFill/>
                  </a:tcPr>
                </a:tc>
                <a:extLst>
                  <a:ext uri="{0D108BD9-81ED-4DB2-BD59-A6C34878D82A}">
                    <a16:rowId xmlns:a16="http://schemas.microsoft.com/office/drawing/2014/main" val="2994844650"/>
                  </a:ext>
                </a:extLst>
              </a:tr>
              <a:tr h="164110">
                <a:tc>
                  <a:txBody>
                    <a:bodyPr/>
                    <a:lstStyle/>
                    <a:p>
                      <a:pPr algn="l" fontAlgn="b"/>
                      <a:r>
                        <a:rPr lang="es-PE" sz="1000" b="1" i="0" u="none" strike="noStrike">
                          <a:solidFill>
                            <a:srgbClr val="000000"/>
                          </a:solidFill>
                          <a:effectLst/>
                          <a:latin typeface="Calibri" panose="020F0502020204030204" pitchFamily="34" charset="0"/>
                        </a:rPr>
                        <a:t>HUANCAVELICA</a:t>
                      </a:r>
                    </a:p>
                  </a:txBody>
                  <a:tcPr marL="9525" marR="9525" marT="9525" marB="0" anchor="b">
                    <a:noFill/>
                  </a:tcPr>
                </a:tc>
                <a:tc>
                  <a:txBody>
                    <a:bodyPr/>
                    <a:lstStyle/>
                    <a:p>
                      <a:pPr algn="ctr" fontAlgn="b"/>
                      <a:r>
                        <a:rPr lang="es-PE" sz="1000" b="1" i="0" u="none" strike="noStrike">
                          <a:solidFill>
                            <a:srgbClr val="000000"/>
                          </a:solidFill>
                          <a:effectLst/>
                          <a:latin typeface="Calibri" panose="020F0502020204030204" pitchFamily="34" charset="0"/>
                        </a:rPr>
                        <a:t>32</a:t>
                      </a:r>
                    </a:p>
                  </a:txBody>
                  <a:tcPr marL="9525" marR="9525" marT="9525" marB="0" anchor="b">
                    <a:noFill/>
                  </a:tcPr>
                </a:tc>
                <a:extLst>
                  <a:ext uri="{0D108BD9-81ED-4DB2-BD59-A6C34878D82A}">
                    <a16:rowId xmlns:a16="http://schemas.microsoft.com/office/drawing/2014/main" val="691003645"/>
                  </a:ext>
                </a:extLst>
              </a:tr>
              <a:tr h="164110">
                <a:tc>
                  <a:txBody>
                    <a:bodyPr/>
                    <a:lstStyle/>
                    <a:p>
                      <a:pPr algn="l" fontAlgn="b"/>
                      <a:r>
                        <a:rPr lang="es-PE" sz="1000" b="1" i="0" u="none" strike="noStrike">
                          <a:solidFill>
                            <a:srgbClr val="000000"/>
                          </a:solidFill>
                          <a:effectLst/>
                          <a:latin typeface="Calibri" panose="020F0502020204030204" pitchFamily="34" charset="0"/>
                        </a:rPr>
                        <a:t>INCOR</a:t>
                      </a:r>
                    </a:p>
                  </a:txBody>
                  <a:tcPr marL="9525" marR="9525" marT="9525" marB="0" anchor="b">
                    <a:noFill/>
                  </a:tcPr>
                </a:tc>
                <a:tc>
                  <a:txBody>
                    <a:bodyPr/>
                    <a:lstStyle/>
                    <a:p>
                      <a:pPr algn="ctr" fontAlgn="b"/>
                      <a:r>
                        <a:rPr lang="es-PE" sz="1000" b="1" i="0" u="none" strike="noStrike" dirty="0">
                          <a:solidFill>
                            <a:srgbClr val="000000"/>
                          </a:solidFill>
                          <a:effectLst/>
                          <a:latin typeface="Calibri" panose="020F0502020204030204" pitchFamily="34" charset="0"/>
                        </a:rPr>
                        <a:t>0</a:t>
                      </a:r>
                    </a:p>
                  </a:txBody>
                  <a:tcPr marL="9525" marR="9525" marT="9525" marB="0" anchor="b">
                    <a:noFill/>
                  </a:tcPr>
                </a:tc>
                <a:extLst>
                  <a:ext uri="{0D108BD9-81ED-4DB2-BD59-A6C34878D82A}">
                    <a16:rowId xmlns:a16="http://schemas.microsoft.com/office/drawing/2014/main" val="1841506473"/>
                  </a:ext>
                </a:extLst>
              </a:tr>
            </a:tbl>
          </a:graphicData>
        </a:graphic>
      </p:graphicFrame>
      <p:sp>
        <p:nvSpPr>
          <p:cNvPr id="31" name="CuadroTexto 30">
            <a:extLst>
              <a:ext uri="{FF2B5EF4-FFF2-40B4-BE49-F238E27FC236}">
                <a16:creationId xmlns:a16="http://schemas.microsoft.com/office/drawing/2014/main" id="{2B2B6678-2F97-42C5-BD82-E82B99AD7AA7}"/>
              </a:ext>
            </a:extLst>
          </p:cNvPr>
          <p:cNvSpPr txBox="1"/>
          <p:nvPr/>
        </p:nvSpPr>
        <p:spPr>
          <a:xfrm>
            <a:off x="3288882" y="6523335"/>
            <a:ext cx="4982411" cy="307777"/>
          </a:xfrm>
          <a:prstGeom prst="rect">
            <a:avLst/>
          </a:prstGeom>
          <a:noFill/>
        </p:spPr>
        <p:txBody>
          <a:bodyPr wrap="square" rtlCol="0">
            <a:spAutoFit/>
          </a:bodyPr>
          <a:lstStyle>
            <a:defPPr>
              <a:defRPr lang="es-ES"/>
            </a:defPPr>
            <a:lvl1pPr marR="0" lvl="0" indent="0" fontAlgn="auto">
              <a:lnSpc>
                <a:spcPct val="100000"/>
              </a:lnSpc>
              <a:spcBef>
                <a:spcPts val="0"/>
              </a:spcBef>
              <a:spcAft>
                <a:spcPts val="0"/>
              </a:spcAft>
              <a:buClrTx/>
              <a:buSzTx/>
              <a:buFontTx/>
              <a:buNone/>
              <a:tabLst/>
              <a:defRPr kumimoji="0" sz="1400" b="1" i="0" u="none" strike="noStrike" cap="none" spc="0" normalizeH="0" baseline="0">
                <a:ln>
                  <a:noFill/>
                </a:ln>
                <a:effectLst/>
                <a:uLnTx/>
                <a:uFillTx/>
                <a:latin typeface="Calibri"/>
              </a:defRPr>
            </a:lvl1pPr>
          </a:lstStyle>
          <a:p>
            <a:r>
              <a:rPr lang="es-PE" dirty="0"/>
              <a:t>Fuente: </a:t>
            </a:r>
            <a:r>
              <a:rPr lang="es-PE" b="0" dirty="0"/>
              <a:t>Gerencia Central de Operaciones</a:t>
            </a:r>
          </a:p>
        </p:txBody>
      </p:sp>
    </p:spTree>
    <p:extLst>
      <p:ext uri="{BB962C8B-B14F-4D97-AF65-F5344CB8AC3E}">
        <p14:creationId xmlns:p14="http://schemas.microsoft.com/office/powerpoint/2010/main" val="20113118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2072664" y="0"/>
            <a:ext cx="154328" cy="3376823"/>
          </a:xfrm>
          <a:prstGeom prst="rect">
            <a:avLst/>
          </a:prstGeom>
          <a:solidFill>
            <a:srgbClr val="003C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12072664" y="3376859"/>
            <a:ext cx="154328" cy="3481177"/>
          </a:xfrm>
          <a:prstGeom prst="rect">
            <a:avLst/>
          </a:prstGeom>
          <a:solidFill>
            <a:srgbClr val="005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ángulo 9">
            <a:extLst>
              <a:ext uri="{FF2B5EF4-FFF2-40B4-BE49-F238E27FC236}">
                <a16:creationId xmlns:a16="http://schemas.microsoft.com/office/drawing/2014/main" id="{878B0528-9F28-45A1-B4D7-2ED205021C4E}"/>
              </a:ext>
            </a:extLst>
          </p:cNvPr>
          <p:cNvSpPr/>
          <p:nvPr/>
        </p:nvSpPr>
        <p:spPr>
          <a:xfrm rot="16200000" flipH="1">
            <a:off x="1847673" y="-1224281"/>
            <a:ext cx="70914" cy="2519476"/>
          </a:xfrm>
          <a:prstGeom prst="rect">
            <a:avLst/>
          </a:prstGeom>
          <a:solidFill>
            <a:srgbClr val="00D3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 name="Rectangle 7">
            <a:extLst>
              <a:ext uri="{FF2B5EF4-FFF2-40B4-BE49-F238E27FC236}">
                <a16:creationId xmlns:a16="http://schemas.microsoft.com/office/drawing/2014/main" id="{14C400B8-068C-45F9-97B5-8590AD808B69}"/>
              </a:ext>
            </a:extLst>
          </p:cNvPr>
          <p:cNvSpPr/>
          <p:nvPr/>
        </p:nvSpPr>
        <p:spPr>
          <a:xfrm>
            <a:off x="-24996" y="1644"/>
            <a:ext cx="12251988" cy="666472"/>
          </a:xfrm>
          <a:prstGeom prst="rect">
            <a:avLst/>
          </a:prstGeom>
          <a:solidFill>
            <a:srgbClr val="004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es-MX" sz="2400" b="1" dirty="0">
                <a:solidFill>
                  <a:prstClr val="white"/>
                </a:solidFill>
                <a:ea typeface="Tahoma" pitchFamily="34" charset="0"/>
                <a:cs typeface="Arial" panose="020B0604020202020204" pitchFamily="34" charset="0"/>
              </a:rPr>
              <a:t>PRINCIPALES PROBLEMAS ENCONTRADOS</a:t>
            </a:r>
          </a:p>
        </p:txBody>
      </p:sp>
      <p:pic>
        <p:nvPicPr>
          <p:cNvPr id="31" name="Google Shape;168;p25">
            <a:extLst>
              <a:ext uri="{FF2B5EF4-FFF2-40B4-BE49-F238E27FC236}">
                <a16:creationId xmlns:a16="http://schemas.microsoft.com/office/drawing/2014/main" id="{3C98CA93-C546-498D-ABAC-D3E71D73468A}"/>
              </a:ext>
            </a:extLst>
          </p:cNvPr>
          <p:cNvPicPr preferRelativeResize="0"/>
          <p:nvPr/>
        </p:nvPicPr>
        <p:blipFill rotWithShape="1">
          <a:blip r:embed="rId2">
            <a:alphaModFix/>
          </a:blip>
          <a:srcRect/>
          <a:stretch/>
        </p:blipFill>
        <p:spPr>
          <a:xfrm>
            <a:off x="171005" y="116456"/>
            <a:ext cx="1436156" cy="422565"/>
          </a:xfrm>
          <a:prstGeom prst="rect">
            <a:avLst/>
          </a:prstGeom>
          <a:noFill/>
          <a:ln>
            <a:noFill/>
          </a:ln>
        </p:spPr>
      </p:pic>
      <p:sp>
        <p:nvSpPr>
          <p:cNvPr id="3" name="CuadroTexto 2"/>
          <p:cNvSpPr txBox="1"/>
          <p:nvPr/>
        </p:nvSpPr>
        <p:spPr>
          <a:xfrm>
            <a:off x="623392" y="980728"/>
            <a:ext cx="11161240" cy="5170646"/>
          </a:xfrm>
          <a:prstGeom prst="rect">
            <a:avLst/>
          </a:prstGeom>
          <a:noFill/>
        </p:spPr>
        <p:txBody>
          <a:bodyPr wrap="square" rtlCol="0">
            <a:spAutoFit/>
          </a:bodyPr>
          <a:lstStyle/>
          <a:p>
            <a:pPr marL="342900" indent="-342900">
              <a:buFont typeface="+mj-lt"/>
              <a:buAutoNum type="arabicPeriod"/>
            </a:pPr>
            <a:r>
              <a:rPr lang="es-PE" sz="2200" dirty="0" smtClean="0"/>
              <a:t>Mas de 125 Regularizaciones de las </a:t>
            </a:r>
            <a:r>
              <a:rPr lang="es-PE" sz="2200" dirty="0"/>
              <a:t>contrataciones directas fuera de </a:t>
            </a:r>
            <a:r>
              <a:rPr lang="es-PE" sz="2200" dirty="0" smtClean="0"/>
              <a:t>plazo, pendientes de firma de contrato.</a:t>
            </a:r>
            <a:endParaRPr lang="es-PE" sz="2200" dirty="0"/>
          </a:p>
          <a:p>
            <a:pPr marL="342900" indent="-342900">
              <a:buFont typeface="+mj-lt"/>
              <a:buAutoNum type="arabicPeriod"/>
            </a:pPr>
            <a:r>
              <a:rPr lang="es-PE" sz="2200" dirty="0" smtClean="0"/>
              <a:t>Presuntas </a:t>
            </a:r>
            <a:r>
              <a:rPr lang="es-PE" sz="2200" dirty="0"/>
              <a:t>irregularidades en la recepción de bienes y servicios: Equipos Médicos, Plantas de Oxigeno Etc.</a:t>
            </a:r>
          </a:p>
          <a:p>
            <a:pPr marL="342900" indent="-342900">
              <a:buFont typeface="+mj-lt"/>
              <a:buAutoNum type="arabicPeriod"/>
            </a:pPr>
            <a:r>
              <a:rPr lang="es-PE" sz="2200" dirty="0"/>
              <a:t>Indicios de compras sobrevaloradas en las contrataciones directas</a:t>
            </a:r>
          </a:p>
          <a:p>
            <a:pPr marL="342900" indent="-342900">
              <a:buFont typeface="+mj-lt"/>
              <a:buAutoNum type="arabicPeriod"/>
            </a:pPr>
            <a:r>
              <a:rPr lang="es-PE" sz="2200" dirty="0" smtClean="0"/>
              <a:t>Sobre dimensionamiento en compras que </a:t>
            </a:r>
            <a:r>
              <a:rPr lang="es-PE" sz="2200" dirty="0" smtClean="0"/>
              <a:t>ha generado s</a:t>
            </a:r>
            <a:r>
              <a:rPr lang="es-PE" sz="2200" dirty="0" smtClean="0"/>
              <a:t>obre </a:t>
            </a:r>
            <a:r>
              <a:rPr lang="es-PE" sz="2200" dirty="0"/>
              <a:t>stock de bienes estratégicos</a:t>
            </a:r>
          </a:p>
          <a:p>
            <a:pPr marL="342900" indent="-342900">
              <a:buFont typeface="+mj-lt"/>
              <a:buAutoNum type="arabicPeriod"/>
            </a:pPr>
            <a:r>
              <a:rPr lang="es-PE" sz="2200" dirty="0" smtClean="0"/>
              <a:t>Medicamentos en </a:t>
            </a:r>
            <a:r>
              <a:rPr lang="es-PE" sz="2200" dirty="0"/>
              <a:t>calidad de vencidos </a:t>
            </a:r>
            <a:r>
              <a:rPr lang="es-PE" sz="2200" dirty="0" smtClean="0"/>
              <a:t>valorizado en mas de 19 millones.</a:t>
            </a:r>
          </a:p>
          <a:p>
            <a:pPr marL="342900" indent="-342900">
              <a:buFont typeface="+mj-lt"/>
              <a:buAutoNum type="arabicPeriod"/>
            </a:pPr>
            <a:r>
              <a:rPr lang="es-PE" sz="2200" dirty="0" smtClean="0"/>
              <a:t>Expedientes técnicos deficientes, generan problemas en la ejecución de los Hospitales.</a:t>
            </a:r>
          </a:p>
          <a:p>
            <a:pPr marL="342900" indent="-342900">
              <a:buFont typeface="+mj-lt"/>
              <a:buAutoNum type="arabicPeriod"/>
            </a:pPr>
            <a:r>
              <a:rPr lang="es-PE" sz="2200" dirty="0"/>
              <a:t>Irregularidades en la contratación de Plazas </a:t>
            </a:r>
            <a:r>
              <a:rPr lang="es-PE" sz="2200" dirty="0" smtClean="0"/>
              <a:t>728 y en los </a:t>
            </a:r>
            <a:r>
              <a:rPr lang="es-PE" sz="2200" dirty="0"/>
              <a:t>Desplazamientos, Asensos, y Rotación de </a:t>
            </a:r>
            <a:r>
              <a:rPr lang="es-PE" sz="2200" dirty="0" smtClean="0"/>
              <a:t>Plazas</a:t>
            </a:r>
          </a:p>
          <a:p>
            <a:pPr marL="342900" indent="-342900">
              <a:buFont typeface="+mj-lt"/>
              <a:buAutoNum type="arabicPeriod"/>
            </a:pPr>
            <a:r>
              <a:rPr lang="es-PE" sz="2200" dirty="0" smtClean="0"/>
              <a:t>Indicios </a:t>
            </a:r>
            <a:r>
              <a:rPr lang="es-PE" sz="2200" dirty="0"/>
              <a:t>de direccionamiento y </a:t>
            </a:r>
            <a:r>
              <a:rPr lang="es-PE" sz="2200" dirty="0" smtClean="0"/>
              <a:t>sobrevaloración en las compras de </a:t>
            </a:r>
            <a:r>
              <a:rPr lang="es-PE" sz="2200" dirty="0"/>
              <a:t>bienes y </a:t>
            </a:r>
            <a:r>
              <a:rPr lang="es-PE" sz="2200" dirty="0" smtClean="0"/>
              <a:t>de servicios, ejemplo </a:t>
            </a:r>
            <a:r>
              <a:rPr lang="es-PE" sz="2200" dirty="0"/>
              <a:t>de Plantas de </a:t>
            </a:r>
            <a:r>
              <a:rPr lang="es-PE" sz="2200" dirty="0" smtClean="0"/>
              <a:t>Oxígeno, alquileres </a:t>
            </a:r>
            <a:r>
              <a:rPr lang="es-PE" sz="2200" dirty="0"/>
              <a:t>de Hospitales </a:t>
            </a:r>
            <a:r>
              <a:rPr lang="es-PE" sz="2200" dirty="0" smtClean="0"/>
              <a:t>Modulares y otros.</a:t>
            </a:r>
            <a:endParaRPr lang="es-PE" sz="2200" dirty="0"/>
          </a:p>
          <a:p>
            <a:pPr marL="342900" indent="-342900">
              <a:buFont typeface="+mj-lt"/>
              <a:buAutoNum type="arabicPeriod"/>
            </a:pPr>
            <a:r>
              <a:rPr lang="es-PE" sz="2200" dirty="0" smtClean="0"/>
              <a:t>Incumplimiento en los contratos, plazos</a:t>
            </a:r>
            <a:r>
              <a:rPr lang="es-PE" sz="2200" dirty="0"/>
              <a:t>, características de los bienes Calidad de los servicios, etc.</a:t>
            </a:r>
          </a:p>
          <a:p>
            <a:pPr marL="342900" indent="-342900">
              <a:buFont typeface="+mj-lt"/>
              <a:buAutoNum type="arabicPeriod"/>
            </a:pPr>
            <a:r>
              <a:rPr lang="es-PE" sz="2200" dirty="0" smtClean="0"/>
              <a:t>Proyectos paralizados por arbitrajes, medidas cautelares y otros.</a:t>
            </a:r>
            <a:endParaRPr lang="es-PE" sz="2200" dirty="0"/>
          </a:p>
        </p:txBody>
      </p:sp>
    </p:spTree>
    <p:extLst>
      <p:ext uri="{BB962C8B-B14F-4D97-AF65-F5344CB8AC3E}">
        <p14:creationId xmlns:p14="http://schemas.microsoft.com/office/powerpoint/2010/main" val="32356481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LANTILLA PPT ESSALUD NUEV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LANTILLA PPT ESSALUD NUEV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12477</TotalTime>
  <Words>5831</Words>
  <Application>Microsoft Office PowerPoint</Application>
  <PresentationFormat>Panorámica</PresentationFormat>
  <Paragraphs>1122</Paragraphs>
  <Slides>43</Slides>
  <Notes>5</Notes>
  <HiddenSlides>0</HiddenSlides>
  <MMClips>0</MMClips>
  <ScaleCrop>false</ScaleCrop>
  <HeadingPairs>
    <vt:vector size="8" baseType="variant">
      <vt:variant>
        <vt:lpstr>Fuentes usadas</vt:lpstr>
      </vt:variant>
      <vt:variant>
        <vt:i4>11</vt:i4>
      </vt:variant>
      <vt:variant>
        <vt:lpstr>Tema</vt:lpstr>
      </vt:variant>
      <vt:variant>
        <vt:i4>5</vt:i4>
      </vt:variant>
      <vt:variant>
        <vt:lpstr>Servidores OLE incrustados</vt:lpstr>
      </vt:variant>
      <vt:variant>
        <vt:i4>1</vt:i4>
      </vt:variant>
      <vt:variant>
        <vt:lpstr>Títulos de diapositiva</vt:lpstr>
      </vt:variant>
      <vt:variant>
        <vt:i4>43</vt:i4>
      </vt:variant>
    </vt:vector>
  </HeadingPairs>
  <TitlesOfParts>
    <vt:vector size="60" baseType="lpstr">
      <vt:lpstr>MS Mincho</vt:lpstr>
      <vt:lpstr>SimSun</vt:lpstr>
      <vt:lpstr>Arial</vt:lpstr>
      <vt:lpstr>Arial Narrow</vt:lpstr>
      <vt:lpstr>Calibri</vt:lpstr>
      <vt:lpstr>Calibri Light</vt:lpstr>
      <vt:lpstr>Candara</vt:lpstr>
      <vt:lpstr>Cordia New</vt:lpstr>
      <vt:lpstr>Tahoma</vt:lpstr>
      <vt:lpstr>Times New Roman</vt:lpstr>
      <vt:lpstr>Wingdings</vt:lpstr>
      <vt:lpstr>PLANTILLA PPT ESSALUD NUEVO LOGO</vt:lpstr>
      <vt:lpstr>1_PLANTILLA PPT ESSALUD NUEVO LOGO</vt:lpstr>
      <vt:lpstr>1_Office Theme</vt:lpstr>
      <vt:lpstr>Tema de Office</vt:lpstr>
      <vt:lpstr>1_Tema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Señalética integral en los establecimientos de salud</dc:title>
  <dc:creator>Ramon Montoya Patricia Elizabeth</dc:creator>
  <cp:lastModifiedBy>Guevara Flores Johanna</cp:lastModifiedBy>
  <cp:revision>621</cp:revision>
  <cp:lastPrinted>2021-09-10T13:57:13Z</cp:lastPrinted>
  <dcterms:created xsi:type="dcterms:W3CDTF">2017-09-29T17:43:04Z</dcterms:created>
  <dcterms:modified xsi:type="dcterms:W3CDTF">2021-09-14T15:50:33Z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170502</vt:lpwstr>
  </property>
  <property fmtid="{D5CDD505-2E9C-101B-9397-08002B2CF9AE}" pid="3" name="NXPowerLiteSettings">
    <vt:lpwstr>C7000400038000</vt:lpwstr>
  </property>
  <property fmtid="{D5CDD505-2E9C-101B-9397-08002B2CF9AE}" pid="4" name="NXPowerLiteVersion">
    <vt:lpwstr>S8.2.3</vt:lpwstr>
  </property>
</Properties>
</file>