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2" r:id="rId2"/>
    <p:sldId id="277" r:id="rId3"/>
    <p:sldId id="325" r:id="rId4"/>
    <p:sldId id="299" r:id="rId5"/>
    <p:sldId id="320" r:id="rId6"/>
    <p:sldId id="324" r:id="rId7"/>
    <p:sldId id="323" r:id="rId8"/>
    <p:sldId id="322" r:id="rId9"/>
    <p:sldId id="311" r:id="rId10"/>
    <p:sldId id="321" r:id="rId11"/>
    <p:sldId id="319" r:id="rId12"/>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CBE7"/>
    <a:srgbClr val="C3FA6A"/>
    <a:srgbClr val="9DFD67"/>
    <a:srgbClr val="5B9BD5"/>
    <a:srgbClr val="7AFC32"/>
    <a:srgbClr val="FFFF99"/>
    <a:srgbClr val="E0FBBB"/>
    <a:srgbClr val="A7FFFF"/>
    <a:srgbClr val="FFCC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23" autoAdjust="0"/>
    <p:restoredTop sz="94660" autoAdjust="0"/>
  </p:normalViewPr>
  <p:slideViewPr>
    <p:cSldViewPr snapToGrid="0">
      <p:cViewPr varScale="1">
        <p:scale>
          <a:sx n="91" d="100"/>
          <a:sy n="91" d="100"/>
        </p:scale>
        <p:origin x="618"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8" d="100"/>
          <a:sy n="58" d="100"/>
        </p:scale>
        <p:origin x="273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AAF4A0-AFBF-4451-81EE-BA2E93749913}" type="doc">
      <dgm:prSet loTypeId="urn:microsoft.com/office/officeart/2005/8/layout/default#2" loCatId="list" qsTypeId="urn:microsoft.com/office/officeart/2005/8/quickstyle/simple1" qsCatId="simple" csTypeId="urn:microsoft.com/office/officeart/2005/8/colors/colorful5" csCatId="colorful" phldr="1"/>
      <dgm:spPr/>
      <dgm:t>
        <a:bodyPr/>
        <a:lstStyle/>
        <a:p>
          <a:endParaRPr lang="es-PE"/>
        </a:p>
      </dgm:t>
    </dgm:pt>
    <dgm:pt modelId="{866F16D6-D748-45D8-BC86-AF3052C5D3E6}">
      <dgm:prSet phldrT="[Texto]" custT="1"/>
      <dgm:spPr>
        <a:ln>
          <a:solidFill>
            <a:schemeClr val="tx1"/>
          </a:solidFill>
        </a:ln>
      </dgm:spPr>
      <dgm:t>
        <a:bodyPr/>
        <a:lstStyle/>
        <a:p>
          <a:pPr algn="just"/>
          <a:r>
            <a:rPr lang="es-MX" sz="1800" dirty="0"/>
            <a:t>Esto, porque esta política señala que el Estado se compromete desarrollar una integral descentralización política, económica y administrativa, transfiriendo progresivamente competencias y recursos del gobierno nacional a los gobiernos regionales y locales con el fin de eliminar el centralismo, para que así, mediante la promoción de la eficiencia y transparencia en la regulación y provisión de servicios públicos, se permita desarrollar la infraestructura en todos los ámbitos territoriales, que es precisamente lo que busca la presente norma, ya que el Ejecutivo al facultar a las entidades ejecutoras del Plan Integral para la Reconstrucción con Cambios (PIRCC) el poder culminar el financiamiento de aquellos proyectos que no hayan sido financiados en su totalidad, esto permitirá a los Gobiernos Regionales y Locales el poder gestionar con el Gobierno Central el financiamiento para culminar diversas obras que se encuentran inconclusas en sus localidades.</a:t>
          </a:r>
          <a:endParaRPr lang="es-PE" sz="1800" dirty="0"/>
        </a:p>
      </dgm:t>
    </dgm:pt>
    <dgm:pt modelId="{6D8560DB-321D-4B4B-9FC9-86AC32F30CD7}" type="parTrans" cxnId="{ADCD6145-D7A8-476E-907D-35E43B58AEB6}">
      <dgm:prSet/>
      <dgm:spPr/>
      <dgm:t>
        <a:bodyPr/>
        <a:lstStyle/>
        <a:p>
          <a:endParaRPr lang="es-PE"/>
        </a:p>
      </dgm:t>
    </dgm:pt>
    <dgm:pt modelId="{C29C0AEC-9484-412D-9CC8-47CDC67418B6}" type="sibTrans" cxnId="{ADCD6145-D7A8-476E-907D-35E43B58AEB6}">
      <dgm:prSet/>
      <dgm:spPr/>
      <dgm:t>
        <a:bodyPr/>
        <a:lstStyle/>
        <a:p>
          <a:endParaRPr lang="es-PE"/>
        </a:p>
      </dgm:t>
    </dgm:pt>
    <dgm:pt modelId="{810CF250-8C03-412B-A100-52E72B897EA5}" type="pres">
      <dgm:prSet presAssocID="{A2AAF4A0-AFBF-4451-81EE-BA2E93749913}" presName="diagram" presStyleCnt="0">
        <dgm:presLayoutVars>
          <dgm:dir/>
          <dgm:resizeHandles val="exact"/>
        </dgm:presLayoutVars>
      </dgm:prSet>
      <dgm:spPr/>
      <dgm:t>
        <a:bodyPr/>
        <a:lstStyle/>
        <a:p>
          <a:endParaRPr lang="es-ES"/>
        </a:p>
      </dgm:t>
    </dgm:pt>
    <dgm:pt modelId="{13961C4C-01B7-4F51-84BA-BF1B56F8C557}" type="pres">
      <dgm:prSet presAssocID="{866F16D6-D748-45D8-BC86-AF3052C5D3E6}" presName="node" presStyleLbl="node1" presStyleIdx="0" presStyleCnt="1" custScaleX="100000" custScaleY="81374">
        <dgm:presLayoutVars>
          <dgm:bulletEnabled val="1"/>
        </dgm:presLayoutVars>
      </dgm:prSet>
      <dgm:spPr/>
      <dgm:t>
        <a:bodyPr/>
        <a:lstStyle/>
        <a:p>
          <a:endParaRPr lang="es-ES"/>
        </a:p>
      </dgm:t>
    </dgm:pt>
  </dgm:ptLst>
  <dgm:cxnLst>
    <dgm:cxn modelId="{DC02102B-92C3-49A5-8E1F-18CFD1CC6B0B}" type="presOf" srcId="{A2AAF4A0-AFBF-4451-81EE-BA2E93749913}" destId="{810CF250-8C03-412B-A100-52E72B897EA5}" srcOrd="0" destOrd="0" presId="urn:microsoft.com/office/officeart/2005/8/layout/default#2"/>
    <dgm:cxn modelId="{FD01E421-DD34-4205-B803-0AEC89381B15}" type="presOf" srcId="{866F16D6-D748-45D8-BC86-AF3052C5D3E6}" destId="{13961C4C-01B7-4F51-84BA-BF1B56F8C557}" srcOrd="0" destOrd="0" presId="urn:microsoft.com/office/officeart/2005/8/layout/default#2"/>
    <dgm:cxn modelId="{ADCD6145-D7A8-476E-907D-35E43B58AEB6}" srcId="{A2AAF4A0-AFBF-4451-81EE-BA2E93749913}" destId="{866F16D6-D748-45D8-BC86-AF3052C5D3E6}" srcOrd="0" destOrd="0" parTransId="{6D8560DB-321D-4B4B-9FC9-86AC32F30CD7}" sibTransId="{C29C0AEC-9484-412D-9CC8-47CDC67418B6}"/>
    <dgm:cxn modelId="{92335E22-E8E4-4BE9-804C-5E652C2C2654}" type="presParOf" srcId="{810CF250-8C03-412B-A100-52E72B897EA5}" destId="{13961C4C-01B7-4F51-84BA-BF1B56F8C557}" srcOrd="0"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AAF4A0-AFBF-4451-81EE-BA2E93749913}" type="doc">
      <dgm:prSet loTypeId="urn:microsoft.com/office/officeart/2005/8/layout/default#3" loCatId="list" qsTypeId="urn:microsoft.com/office/officeart/2005/8/quickstyle/simple1" qsCatId="simple" csTypeId="urn:microsoft.com/office/officeart/2005/8/colors/colorful5" csCatId="colorful" phldr="1"/>
      <dgm:spPr/>
      <dgm:t>
        <a:bodyPr/>
        <a:lstStyle/>
        <a:p>
          <a:endParaRPr lang="es-PE"/>
        </a:p>
      </dgm:t>
    </dgm:pt>
    <dgm:pt modelId="{866F16D6-D748-45D8-BC86-AF3052C5D3E6}">
      <dgm:prSet phldrT="[Texto]">
        <dgm:style>
          <a:lnRef idx="3">
            <a:schemeClr val="lt1"/>
          </a:lnRef>
          <a:fillRef idx="1">
            <a:schemeClr val="accent6"/>
          </a:fillRef>
          <a:effectRef idx="1">
            <a:schemeClr val="accent6"/>
          </a:effectRef>
          <a:fontRef idx="minor">
            <a:schemeClr val="lt1"/>
          </a:fontRef>
        </dgm:style>
      </dgm:prSet>
      <dgm:spPr>
        <a:ln>
          <a:solidFill>
            <a:schemeClr val="tx1"/>
          </a:solidFill>
        </a:ln>
      </dgm:spPr>
      <dgm:t>
        <a:bodyPr/>
        <a:lstStyle/>
        <a:p>
          <a:pPr algn="just"/>
          <a:r>
            <a:rPr lang="es-MX" dirty="0">
              <a:solidFill>
                <a:schemeClr val="tx1"/>
              </a:solidFill>
            </a:rPr>
            <a:t>Esto porque esa política señala que el Gobierno se compromete desarrollar la infraestructura con el fin de eliminar su déficit, hacer al país más competitivo, permitir su desarrollo sostenible y proporcionar a cada familia las condiciones necesarias para un desarrollo saludable en un entorno adecuado, que es lo que precisamente busca la presente ley, ya que facultándose a los Ministerios, Gobiernos Locales y Regionales comprendidos en el Plan Integral para la Reconstrucción con Cambios (PIRCC) el poder gestionar el financiamiento de aquellas obras que no hayan sido financiadas en su totalidad, esto permitirá que se viabilicen obras públicas que permitirán desarrollar la infraestructura de acceso básico en el país</a:t>
          </a:r>
          <a:r>
            <a:rPr lang="es-PE" dirty="0">
              <a:solidFill>
                <a:schemeClr val="tx1"/>
              </a:solidFill>
            </a:rPr>
            <a:t>.</a:t>
          </a:r>
        </a:p>
      </dgm:t>
    </dgm:pt>
    <dgm:pt modelId="{6D8560DB-321D-4B4B-9FC9-86AC32F30CD7}" type="parTrans" cxnId="{ADCD6145-D7A8-476E-907D-35E43B58AEB6}">
      <dgm:prSet/>
      <dgm:spPr/>
      <dgm:t>
        <a:bodyPr/>
        <a:lstStyle/>
        <a:p>
          <a:endParaRPr lang="es-PE"/>
        </a:p>
      </dgm:t>
    </dgm:pt>
    <dgm:pt modelId="{C29C0AEC-9484-412D-9CC8-47CDC67418B6}" type="sibTrans" cxnId="{ADCD6145-D7A8-476E-907D-35E43B58AEB6}">
      <dgm:prSet/>
      <dgm:spPr/>
      <dgm:t>
        <a:bodyPr/>
        <a:lstStyle/>
        <a:p>
          <a:endParaRPr lang="es-PE"/>
        </a:p>
      </dgm:t>
    </dgm:pt>
    <dgm:pt modelId="{810CF250-8C03-412B-A100-52E72B897EA5}" type="pres">
      <dgm:prSet presAssocID="{A2AAF4A0-AFBF-4451-81EE-BA2E93749913}" presName="diagram" presStyleCnt="0">
        <dgm:presLayoutVars>
          <dgm:dir/>
          <dgm:resizeHandles val="exact"/>
        </dgm:presLayoutVars>
      </dgm:prSet>
      <dgm:spPr/>
      <dgm:t>
        <a:bodyPr/>
        <a:lstStyle/>
        <a:p>
          <a:endParaRPr lang="es-ES"/>
        </a:p>
      </dgm:t>
    </dgm:pt>
    <dgm:pt modelId="{13961C4C-01B7-4F51-84BA-BF1B56F8C557}" type="pres">
      <dgm:prSet presAssocID="{866F16D6-D748-45D8-BC86-AF3052C5D3E6}" presName="node" presStyleLbl="node1" presStyleIdx="0" presStyleCnt="1" custScaleX="93600" custScaleY="82709">
        <dgm:presLayoutVars>
          <dgm:bulletEnabled val="1"/>
        </dgm:presLayoutVars>
      </dgm:prSet>
      <dgm:spPr/>
      <dgm:t>
        <a:bodyPr/>
        <a:lstStyle/>
        <a:p>
          <a:endParaRPr lang="es-ES"/>
        </a:p>
      </dgm:t>
    </dgm:pt>
  </dgm:ptLst>
  <dgm:cxnLst>
    <dgm:cxn modelId="{DC02102B-92C3-49A5-8E1F-18CFD1CC6B0B}" type="presOf" srcId="{A2AAF4A0-AFBF-4451-81EE-BA2E93749913}" destId="{810CF250-8C03-412B-A100-52E72B897EA5}" srcOrd="0" destOrd="0" presId="urn:microsoft.com/office/officeart/2005/8/layout/default#3"/>
    <dgm:cxn modelId="{FD01E421-DD34-4205-B803-0AEC89381B15}" type="presOf" srcId="{866F16D6-D748-45D8-BC86-AF3052C5D3E6}" destId="{13961C4C-01B7-4F51-84BA-BF1B56F8C557}" srcOrd="0" destOrd="0" presId="urn:microsoft.com/office/officeart/2005/8/layout/default#3"/>
    <dgm:cxn modelId="{ADCD6145-D7A8-476E-907D-35E43B58AEB6}" srcId="{A2AAF4A0-AFBF-4451-81EE-BA2E93749913}" destId="{866F16D6-D748-45D8-BC86-AF3052C5D3E6}" srcOrd="0" destOrd="0" parTransId="{6D8560DB-321D-4B4B-9FC9-86AC32F30CD7}" sibTransId="{C29C0AEC-9484-412D-9CC8-47CDC67418B6}"/>
    <dgm:cxn modelId="{92335E22-E8E4-4BE9-804C-5E652C2C2654}" type="presParOf" srcId="{810CF250-8C03-412B-A100-52E72B897EA5}" destId="{13961C4C-01B7-4F51-84BA-BF1B56F8C557}" srcOrd="0" destOrd="0" presId="urn:microsoft.com/office/officeart/2005/8/layout/defaul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61C4C-01B7-4F51-84BA-BF1B56F8C557}">
      <dsp:nvSpPr>
        <dsp:cNvPr id="0" name=""/>
        <dsp:cNvSpPr/>
      </dsp:nvSpPr>
      <dsp:spPr>
        <a:xfrm>
          <a:off x="0" y="235035"/>
          <a:ext cx="7608164" cy="3714640"/>
        </a:xfrm>
        <a:prstGeom prst="rect">
          <a:avLst/>
        </a:prstGeom>
        <a:solidFill>
          <a:schemeClr val="accent5">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MX" sz="1800" kern="1200" dirty="0"/>
            <a:t>Esto, porque esta política señala que el Estado se compromete desarrollar una integral descentralización política, económica y administrativa, transfiriendo progresivamente competencias y recursos del gobierno nacional a los gobiernos regionales y locales con el fin de eliminar el centralismo, para que así, mediante la promoción de la eficiencia y transparencia en la regulación y provisión de servicios públicos, se permita desarrollar la infraestructura en todos los ámbitos territoriales, que es precisamente lo que busca la presente norma, ya que el Ejecutivo al facultar a las entidades ejecutoras del Plan Integral para la Reconstrucción con Cambios (PIRCC) el poder culminar el financiamiento de aquellos proyectos que no hayan sido financiados en su totalidad, esto permitirá a los Gobiernos Regionales y Locales el poder gestionar con el Gobierno Central el financiamiento para culminar diversas obras que se encuentran inconclusas en sus localidades.</a:t>
          </a:r>
          <a:endParaRPr lang="es-PE" sz="1800" kern="1200" dirty="0"/>
        </a:p>
      </dsp:txBody>
      <dsp:txXfrm>
        <a:off x="0" y="235035"/>
        <a:ext cx="7608164" cy="37146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61C4C-01B7-4F51-84BA-BF1B56F8C557}">
      <dsp:nvSpPr>
        <dsp:cNvPr id="0" name=""/>
        <dsp:cNvSpPr/>
      </dsp:nvSpPr>
      <dsp:spPr>
        <a:xfrm>
          <a:off x="205677" y="96375"/>
          <a:ext cx="6016077" cy="3189639"/>
        </a:xfrm>
        <a:prstGeom prst="rect">
          <a:avLst/>
        </a:prstGeom>
        <a:solidFill>
          <a:schemeClr val="accent6"/>
        </a:solidFill>
        <a:ln w="19050" cap="flat" cmpd="sng" algn="ctr">
          <a:solidFill>
            <a:schemeClr val="tx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s-MX" sz="1700" kern="1200" dirty="0">
              <a:solidFill>
                <a:schemeClr val="tx1"/>
              </a:solidFill>
            </a:rPr>
            <a:t>Esto porque esa política señala que el Gobierno se compromete desarrollar la infraestructura con el fin de eliminar su déficit, hacer al país más competitivo, permitir su desarrollo sostenible y proporcionar a cada familia las condiciones necesarias para un desarrollo saludable en un entorno adecuado, que es lo que precisamente busca la presente ley, ya que facultándose a los Ministerios, Gobiernos Locales y Regionales comprendidos en el Plan Integral para la Reconstrucción con Cambios (PIRCC) el poder gestionar el financiamiento de aquellas obras que no hayan sido financiadas en su totalidad, esto permitirá que se viabilicen obras públicas que permitirán desarrollar la infraestructura de acceso básico en el país</a:t>
          </a:r>
          <a:r>
            <a:rPr lang="es-PE" sz="1700" kern="1200" dirty="0">
              <a:solidFill>
                <a:schemeClr val="tx1"/>
              </a:solidFill>
            </a:rPr>
            <a:t>.</a:t>
          </a:r>
        </a:p>
      </dsp:txBody>
      <dsp:txXfrm>
        <a:off x="205677" y="96375"/>
        <a:ext cx="6016077" cy="3189639"/>
      </dsp:txXfrm>
    </dsp:sp>
  </dsp:spTree>
</dsp:drawing>
</file>

<file path=ppt/diagrams/layout1.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E4590C-B835-474C-824B-B7ED56A9EE62}" type="datetimeFigureOut">
              <a:rPr lang="es-PE" smtClean="0"/>
              <a:pPr/>
              <a:t>10/05/2022</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7408AA-9D25-406C-8670-1A391E917784}" type="slidenum">
              <a:rPr lang="es-PE" smtClean="0"/>
              <a:pPr/>
              <a:t>‹Nº›</a:t>
            </a:fld>
            <a:endParaRPr lang="es-PE"/>
          </a:p>
        </p:txBody>
      </p:sp>
    </p:spTree>
    <p:extLst>
      <p:ext uri="{BB962C8B-B14F-4D97-AF65-F5344CB8AC3E}">
        <p14:creationId xmlns:p14="http://schemas.microsoft.com/office/powerpoint/2010/main" val="2783034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fld id="{697B3A47-F1B9-4068-8D9C-6F94E974EDFB}" type="datetimeFigureOut">
              <a:rPr lang="es-PE" smtClean="0"/>
              <a:pPr/>
              <a:t>10/05/2022</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0727AABE-63A9-4068-868E-7564E4E8BB7C}" type="slidenum">
              <a:rPr lang="es-PE" smtClean="0"/>
              <a:pPr/>
              <a:t>‹Nº›</a:t>
            </a:fld>
            <a:endParaRPr lang="es-PE"/>
          </a:p>
        </p:txBody>
      </p:sp>
    </p:spTree>
    <p:extLst>
      <p:ext uri="{BB962C8B-B14F-4D97-AF65-F5344CB8AC3E}">
        <p14:creationId xmlns:p14="http://schemas.microsoft.com/office/powerpoint/2010/main" val="2542266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697B3A47-F1B9-4068-8D9C-6F94E974EDFB}" type="datetimeFigureOut">
              <a:rPr lang="es-PE" smtClean="0"/>
              <a:pPr/>
              <a:t>10/05/2022</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0727AABE-63A9-4068-868E-7564E4E8BB7C}" type="slidenum">
              <a:rPr lang="es-PE" smtClean="0"/>
              <a:pPr/>
              <a:t>‹Nº›</a:t>
            </a:fld>
            <a:endParaRPr lang="es-PE"/>
          </a:p>
        </p:txBody>
      </p:sp>
    </p:spTree>
    <p:extLst>
      <p:ext uri="{BB962C8B-B14F-4D97-AF65-F5344CB8AC3E}">
        <p14:creationId xmlns:p14="http://schemas.microsoft.com/office/powerpoint/2010/main" val="776610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697B3A47-F1B9-4068-8D9C-6F94E974EDFB}" type="datetimeFigureOut">
              <a:rPr lang="es-PE" smtClean="0"/>
              <a:pPr/>
              <a:t>10/05/2022</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0727AABE-63A9-4068-868E-7564E4E8BB7C}" type="slidenum">
              <a:rPr lang="es-PE" smtClean="0"/>
              <a:pPr/>
              <a:t>‹Nº›</a:t>
            </a:fld>
            <a:endParaRPr lang="es-PE"/>
          </a:p>
        </p:txBody>
      </p:sp>
    </p:spTree>
    <p:extLst>
      <p:ext uri="{BB962C8B-B14F-4D97-AF65-F5344CB8AC3E}">
        <p14:creationId xmlns:p14="http://schemas.microsoft.com/office/powerpoint/2010/main" val="1175060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697B3A47-F1B9-4068-8D9C-6F94E974EDFB}" type="datetimeFigureOut">
              <a:rPr lang="es-PE" smtClean="0"/>
              <a:pPr/>
              <a:t>10/05/2022</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0727AABE-63A9-4068-868E-7564E4E8BB7C}" type="slidenum">
              <a:rPr lang="es-PE" smtClean="0"/>
              <a:pPr/>
              <a:t>‹Nº›</a:t>
            </a:fld>
            <a:endParaRPr lang="es-PE"/>
          </a:p>
        </p:txBody>
      </p:sp>
    </p:spTree>
    <p:extLst>
      <p:ext uri="{BB962C8B-B14F-4D97-AF65-F5344CB8AC3E}">
        <p14:creationId xmlns:p14="http://schemas.microsoft.com/office/powerpoint/2010/main" val="2315012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697B3A47-F1B9-4068-8D9C-6F94E974EDFB}" type="datetimeFigureOut">
              <a:rPr lang="es-PE" smtClean="0"/>
              <a:pPr/>
              <a:t>10/05/2022</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0727AABE-63A9-4068-868E-7564E4E8BB7C}" type="slidenum">
              <a:rPr lang="es-PE" smtClean="0"/>
              <a:pPr/>
              <a:t>‹Nº›</a:t>
            </a:fld>
            <a:endParaRPr lang="es-PE"/>
          </a:p>
        </p:txBody>
      </p:sp>
    </p:spTree>
    <p:extLst>
      <p:ext uri="{BB962C8B-B14F-4D97-AF65-F5344CB8AC3E}">
        <p14:creationId xmlns:p14="http://schemas.microsoft.com/office/powerpoint/2010/main" val="863762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697B3A47-F1B9-4068-8D9C-6F94E974EDFB}" type="datetimeFigureOut">
              <a:rPr lang="es-PE" smtClean="0"/>
              <a:pPr/>
              <a:t>10/05/2022</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0727AABE-63A9-4068-868E-7564E4E8BB7C}" type="slidenum">
              <a:rPr lang="es-PE" smtClean="0"/>
              <a:pPr/>
              <a:t>‹Nº›</a:t>
            </a:fld>
            <a:endParaRPr lang="es-PE"/>
          </a:p>
        </p:txBody>
      </p:sp>
    </p:spTree>
    <p:extLst>
      <p:ext uri="{BB962C8B-B14F-4D97-AF65-F5344CB8AC3E}">
        <p14:creationId xmlns:p14="http://schemas.microsoft.com/office/powerpoint/2010/main" val="2528456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697B3A47-F1B9-4068-8D9C-6F94E974EDFB}" type="datetimeFigureOut">
              <a:rPr lang="es-PE" smtClean="0"/>
              <a:pPr/>
              <a:t>10/05/2022</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0727AABE-63A9-4068-868E-7564E4E8BB7C}" type="slidenum">
              <a:rPr lang="es-PE" smtClean="0"/>
              <a:pPr/>
              <a:t>‹Nº›</a:t>
            </a:fld>
            <a:endParaRPr lang="es-PE"/>
          </a:p>
        </p:txBody>
      </p:sp>
    </p:spTree>
    <p:extLst>
      <p:ext uri="{BB962C8B-B14F-4D97-AF65-F5344CB8AC3E}">
        <p14:creationId xmlns:p14="http://schemas.microsoft.com/office/powerpoint/2010/main" val="3723213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697B3A47-F1B9-4068-8D9C-6F94E974EDFB}" type="datetimeFigureOut">
              <a:rPr lang="es-PE" smtClean="0"/>
              <a:pPr/>
              <a:t>10/05/2022</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0727AABE-63A9-4068-868E-7564E4E8BB7C}" type="slidenum">
              <a:rPr lang="es-PE" smtClean="0"/>
              <a:pPr/>
              <a:t>‹Nº›</a:t>
            </a:fld>
            <a:endParaRPr lang="es-PE"/>
          </a:p>
        </p:txBody>
      </p:sp>
    </p:spTree>
    <p:extLst>
      <p:ext uri="{BB962C8B-B14F-4D97-AF65-F5344CB8AC3E}">
        <p14:creationId xmlns:p14="http://schemas.microsoft.com/office/powerpoint/2010/main" val="992697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97B3A47-F1B9-4068-8D9C-6F94E974EDFB}" type="datetimeFigureOut">
              <a:rPr lang="es-PE" smtClean="0"/>
              <a:pPr/>
              <a:t>10/05/2022</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0727AABE-63A9-4068-868E-7564E4E8BB7C}" type="slidenum">
              <a:rPr lang="es-PE" smtClean="0"/>
              <a:pPr/>
              <a:t>‹Nº›</a:t>
            </a:fld>
            <a:endParaRPr lang="es-PE"/>
          </a:p>
        </p:txBody>
      </p:sp>
    </p:spTree>
    <p:extLst>
      <p:ext uri="{BB962C8B-B14F-4D97-AF65-F5344CB8AC3E}">
        <p14:creationId xmlns:p14="http://schemas.microsoft.com/office/powerpoint/2010/main" val="4221498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97B3A47-F1B9-4068-8D9C-6F94E974EDFB}" type="datetimeFigureOut">
              <a:rPr lang="es-PE" smtClean="0"/>
              <a:pPr/>
              <a:t>10/05/2022</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0727AABE-63A9-4068-868E-7564E4E8BB7C}" type="slidenum">
              <a:rPr lang="es-PE" smtClean="0"/>
              <a:pPr/>
              <a:t>‹Nº›</a:t>
            </a:fld>
            <a:endParaRPr lang="es-PE"/>
          </a:p>
        </p:txBody>
      </p:sp>
    </p:spTree>
    <p:extLst>
      <p:ext uri="{BB962C8B-B14F-4D97-AF65-F5344CB8AC3E}">
        <p14:creationId xmlns:p14="http://schemas.microsoft.com/office/powerpoint/2010/main" val="3575391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97B3A47-F1B9-4068-8D9C-6F94E974EDFB}" type="datetimeFigureOut">
              <a:rPr lang="es-PE" smtClean="0"/>
              <a:pPr/>
              <a:t>10/05/2022</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0727AABE-63A9-4068-868E-7564E4E8BB7C}" type="slidenum">
              <a:rPr lang="es-PE" smtClean="0"/>
              <a:pPr/>
              <a:t>‹Nº›</a:t>
            </a:fld>
            <a:endParaRPr lang="es-PE"/>
          </a:p>
        </p:txBody>
      </p:sp>
    </p:spTree>
    <p:extLst>
      <p:ext uri="{BB962C8B-B14F-4D97-AF65-F5344CB8AC3E}">
        <p14:creationId xmlns:p14="http://schemas.microsoft.com/office/powerpoint/2010/main" val="4235615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7B3A47-F1B9-4068-8D9C-6F94E974EDFB}" type="datetimeFigureOut">
              <a:rPr lang="es-PE" smtClean="0"/>
              <a:pPr/>
              <a:t>10/05/2022</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7AABE-63A9-4068-868E-7564E4E8BB7C}" type="slidenum">
              <a:rPr lang="es-PE" smtClean="0"/>
              <a:pPr/>
              <a:t>‹Nº›</a:t>
            </a:fld>
            <a:endParaRPr lang="es-PE"/>
          </a:p>
        </p:txBody>
      </p:sp>
    </p:spTree>
    <p:extLst>
      <p:ext uri="{BB962C8B-B14F-4D97-AF65-F5344CB8AC3E}">
        <p14:creationId xmlns:p14="http://schemas.microsoft.com/office/powerpoint/2010/main" val="4263504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7594324" y="3416300"/>
            <a:ext cx="4584700" cy="3098800"/>
          </a:xfrm>
          <a:prstGeom prst="rect">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Rectángulo 10"/>
          <p:cNvSpPr/>
          <p:nvPr/>
        </p:nvSpPr>
        <p:spPr>
          <a:xfrm>
            <a:off x="0" y="3416300"/>
            <a:ext cx="4584700" cy="3098800"/>
          </a:xfrm>
          <a:prstGeom prst="rect">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p:cNvSpPr/>
          <p:nvPr/>
        </p:nvSpPr>
        <p:spPr>
          <a:xfrm>
            <a:off x="0" y="-1"/>
            <a:ext cx="12192000" cy="1778001"/>
          </a:xfrm>
          <a:prstGeom prst="rect">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8" name="Rectángulo 7">
            <a:extLst>
              <a:ext uri="{FF2B5EF4-FFF2-40B4-BE49-F238E27FC236}">
                <a16:creationId xmlns:a16="http://schemas.microsoft.com/office/drawing/2014/main" id="{098861C3-C1AE-4346-BFDC-E05FA6347FF1}"/>
              </a:ext>
            </a:extLst>
          </p:cNvPr>
          <p:cNvSpPr/>
          <p:nvPr/>
        </p:nvSpPr>
        <p:spPr>
          <a:xfrm>
            <a:off x="2753557" y="552102"/>
            <a:ext cx="6684886" cy="830997"/>
          </a:xfrm>
          <a:prstGeom prst="rect">
            <a:avLst/>
          </a:prstGeom>
        </p:spPr>
        <p:txBody>
          <a:bodyPr wrap="square" anchor="ctr">
            <a:spAutoFit/>
          </a:bodyPr>
          <a:lstStyle/>
          <a:p>
            <a:pPr algn="ctr">
              <a:spcAft>
                <a:spcPts val="800"/>
              </a:spcAft>
            </a:pPr>
            <a:r>
              <a:rPr lang="es-MX" sz="2400" b="1" dirty="0">
                <a:solidFill>
                  <a:srgbClr val="002060"/>
                </a:solidFill>
                <a:ea typeface="Calibri" panose="020F0502020204030204" pitchFamily="34" charset="0"/>
                <a:cs typeface="Times New Roman" panose="02020603050405020304" pitchFamily="18" charset="0"/>
              </a:rPr>
              <a:t>COMISIÓN DE  PRESUPUESTO Y CUENTA GENERAL DE LA REPÚBLICA</a:t>
            </a:r>
          </a:p>
        </p:txBody>
      </p:sp>
      <p:sp>
        <p:nvSpPr>
          <p:cNvPr id="9" name="Rectángulo 8">
            <a:extLst>
              <a:ext uri="{FF2B5EF4-FFF2-40B4-BE49-F238E27FC236}">
                <a16:creationId xmlns:a16="http://schemas.microsoft.com/office/drawing/2014/main" id="{992B563D-9D36-4E78-A62E-61775301ACFD}"/>
              </a:ext>
            </a:extLst>
          </p:cNvPr>
          <p:cNvSpPr/>
          <p:nvPr/>
        </p:nvSpPr>
        <p:spPr>
          <a:xfrm>
            <a:off x="0" y="1966208"/>
            <a:ext cx="12192000" cy="1477328"/>
          </a:xfrm>
          <a:prstGeom prst="rect">
            <a:avLst/>
          </a:prstGeom>
        </p:spPr>
        <p:txBody>
          <a:bodyPr wrap="square">
            <a:spAutoFit/>
          </a:bodyPr>
          <a:lstStyle/>
          <a:p>
            <a:pPr algn="ctr"/>
            <a:r>
              <a:rPr lang="es-MX" sz="2400" b="1" dirty="0">
                <a:ea typeface="Calibri" panose="020F0502020204030204" pitchFamily="34" charset="0"/>
                <a:cs typeface="Times New Roman" panose="02020603050405020304" pitchFamily="18" charset="0"/>
              </a:rPr>
              <a:t>PROYECTO DE LEY N° 1143/2021 – CR </a:t>
            </a:r>
          </a:p>
          <a:p>
            <a:pPr algn="ctr"/>
            <a:r>
              <a:rPr lang="es-MX" sz="2400" b="1" dirty="0">
                <a:ea typeface="Calibri" panose="020F0502020204030204" pitchFamily="34" charset="0"/>
                <a:cs typeface="Times New Roman" panose="02020603050405020304" pitchFamily="18" charset="0"/>
              </a:rPr>
              <a:t>“</a:t>
            </a:r>
            <a:r>
              <a:rPr lang="es-MX" sz="1800" b="1" dirty="0">
                <a:effectLst/>
                <a:latin typeface="Segoe UI" panose="020B0502040204020203" pitchFamily="34" charset="0"/>
                <a:ea typeface="Arial" panose="020B0604020202020204" pitchFamily="34" charset="0"/>
              </a:rPr>
              <a:t>LEY QUE FACULTA A LOS MINISTERIOS, GOBIERNOS LOCALES Y REGIONALES DEL PLAN INTEGRAL PARA LA RECONSTRUCCIÓN CON CAMBIOS (PIRCC) EL COFINANCIAR LOS PROYECTOS QUE NO FUERON CULMINADOS EN SU TOTALIDAD</a:t>
            </a:r>
            <a:r>
              <a:rPr lang="es-PE" sz="1800" b="1" dirty="0">
                <a:effectLst/>
                <a:latin typeface="Segoe UI" panose="020B0502040204020203" pitchFamily="34" charset="0"/>
                <a:ea typeface="Arial" panose="020B0604020202020204" pitchFamily="34" charset="0"/>
              </a:rPr>
              <a:t>”</a:t>
            </a:r>
            <a:r>
              <a:rPr lang="es-MX" sz="2400" b="1" dirty="0">
                <a:ea typeface="Calibri" panose="020F0502020204030204" pitchFamily="34" charset="0"/>
                <a:cs typeface="Times New Roman" panose="02020603050405020304" pitchFamily="18" charset="0"/>
              </a:rPr>
              <a:t>.</a:t>
            </a:r>
            <a:endParaRPr lang="es-ES" sz="2000" b="1" dirty="0">
              <a:solidFill>
                <a:srgbClr val="FF0000"/>
              </a:solidFill>
              <a:ea typeface="Calibri" panose="020F0502020204030204" pitchFamily="34" charset="0"/>
              <a:cs typeface="Times New Roman" panose="02020603050405020304" pitchFamily="18" charset="0"/>
            </a:endParaRPr>
          </a:p>
        </p:txBody>
      </p:sp>
      <p:sp>
        <p:nvSpPr>
          <p:cNvPr id="3" name="Rectángulo 2"/>
          <p:cNvSpPr/>
          <p:nvPr/>
        </p:nvSpPr>
        <p:spPr>
          <a:xfrm>
            <a:off x="7886700" y="3649385"/>
            <a:ext cx="4286112" cy="982961"/>
          </a:xfrm>
          <a:prstGeom prst="rect">
            <a:avLst/>
          </a:prstGeom>
        </p:spPr>
        <p:txBody>
          <a:bodyPr wrap="square">
            <a:spAutoFit/>
          </a:bodyPr>
          <a:lstStyle/>
          <a:p>
            <a:pPr>
              <a:lnSpc>
                <a:spcPct val="150000"/>
              </a:lnSpc>
              <a:spcAft>
                <a:spcPts val="800"/>
              </a:spcAft>
            </a:pPr>
            <a:r>
              <a:rPr lang="es-PE" b="1" u="sng" dirty="0">
                <a:solidFill>
                  <a:srgbClr val="FF0000"/>
                </a:solidFill>
                <a:ea typeface="Calibri" panose="020F0502020204030204" pitchFamily="34" charset="0"/>
                <a:cs typeface="Times New Roman" panose="02020603050405020304" pitchFamily="18" charset="0"/>
              </a:rPr>
              <a:t>EXPOSITOR:</a:t>
            </a:r>
          </a:p>
          <a:p>
            <a:pPr>
              <a:lnSpc>
                <a:spcPct val="150000"/>
              </a:lnSpc>
              <a:spcAft>
                <a:spcPts val="800"/>
              </a:spcAft>
            </a:pPr>
            <a:r>
              <a:rPr lang="es-MX" b="1" dirty="0">
                <a:solidFill>
                  <a:srgbClr val="FF0000"/>
                </a:solidFill>
                <a:ea typeface="Calibri" panose="020F0502020204030204" pitchFamily="34" charset="0"/>
                <a:cs typeface="Times New Roman" panose="02020603050405020304" pitchFamily="18" charset="0"/>
              </a:rPr>
              <a:t>CONG. IDELSO MANUEL GARCÍA CORREA</a:t>
            </a:r>
            <a:endParaRPr lang="es-ES" b="1" dirty="0">
              <a:solidFill>
                <a:srgbClr val="FF0000"/>
              </a:solidFill>
              <a:ea typeface="Calibri" panose="020F0502020204030204" pitchFamily="34" charset="0"/>
              <a:cs typeface="Times New Roman" panose="02020603050405020304" pitchFamily="18" charset="0"/>
            </a:endParaRPr>
          </a:p>
        </p:txBody>
      </p:sp>
      <p:sp>
        <p:nvSpPr>
          <p:cNvPr id="4" name="Rectángulo 3"/>
          <p:cNvSpPr/>
          <p:nvPr/>
        </p:nvSpPr>
        <p:spPr>
          <a:xfrm>
            <a:off x="0" y="5588337"/>
            <a:ext cx="12172812" cy="1015663"/>
          </a:xfrm>
          <a:prstGeom prst="rect">
            <a:avLst/>
          </a:prstGeom>
        </p:spPr>
        <p:txBody>
          <a:bodyPr wrap="square">
            <a:spAutoFit/>
          </a:bodyPr>
          <a:lstStyle/>
          <a:p>
            <a:pPr algn="ctr">
              <a:lnSpc>
                <a:spcPct val="150000"/>
              </a:lnSpc>
            </a:pPr>
            <a:r>
              <a:rPr lang="es-PE" sz="2000" b="1" dirty="0">
                <a:ea typeface="Calibri" panose="020F0502020204030204" pitchFamily="34" charset="0"/>
                <a:cs typeface="Times New Roman" panose="02020603050405020304" pitchFamily="18" charset="0"/>
              </a:rPr>
              <a:t>LIMA – PERU</a:t>
            </a:r>
            <a:endParaRPr lang="es-ES" sz="2000" b="1" dirty="0">
              <a:ea typeface="Calibri" panose="020F0502020204030204" pitchFamily="34" charset="0"/>
              <a:cs typeface="Times New Roman" panose="02020603050405020304" pitchFamily="18" charset="0"/>
            </a:endParaRPr>
          </a:p>
          <a:p>
            <a:pPr algn="ctr">
              <a:lnSpc>
                <a:spcPct val="150000"/>
              </a:lnSpc>
            </a:pPr>
            <a:r>
              <a:rPr lang="es-PE" sz="2000" b="1" dirty="0">
                <a:ea typeface="Calibri" panose="020F0502020204030204" pitchFamily="34" charset="0"/>
                <a:cs typeface="Times New Roman" panose="02020603050405020304" pitchFamily="18" charset="0"/>
              </a:rPr>
              <a:t>2022</a:t>
            </a:r>
            <a:endParaRPr lang="es-ES" sz="2000" b="1" dirty="0">
              <a:ea typeface="Calibri" panose="020F050202020403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D662D82B-3E2C-44E2-97FB-B5BA88CCA1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365" y="62223"/>
            <a:ext cx="1438967" cy="1484218"/>
          </a:xfrm>
          <a:prstGeom prst="rect">
            <a:avLst/>
          </a:prstGeom>
        </p:spPr>
      </p:pic>
      <p:pic>
        <p:nvPicPr>
          <p:cNvPr id="13" name="Imagen 12">
            <a:extLst>
              <a:ext uri="{FF2B5EF4-FFF2-40B4-BE49-F238E27FC236}">
                <a16:creationId xmlns:a16="http://schemas.microsoft.com/office/drawing/2014/main" id="{731D0232-A93A-48E2-A032-99B5B3010D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758" y="3366777"/>
            <a:ext cx="3134271" cy="3429000"/>
          </a:xfrm>
          <a:prstGeom prst="rect">
            <a:avLst/>
          </a:prstGeom>
        </p:spPr>
      </p:pic>
    </p:spTree>
    <p:extLst>
      <p:ext uri="{BB962C8B-B14F-4D97-AF65-F5344CB8AC3E}">
        <p14:creationId xmlns:p14="http://schemas.microsoft.com/office/powerpoint/2010/main" val="358243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791125" y="1726677"/>
            <a:ext cx="10840568" cy="1190140"/>
          </a:xfrm>
          <a:prstGeom prst="roundRect">
            <a:avLst>
              <a:gd name="adj" fmla="val 5872"/>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000" b="1" i="1" dirty="0">
                <a:solidFill>
                  <a:schemeClr val="tx1"/>
                </a:solidFill>
              </a:rPr>
              <a:t>Así mismo, también </a:t>
            </a:r>
            <a:r>
              <a:rPr lang="es-MX" sz="2000" b="1" i="1" dirty="0">
                <a:solidFill>
                  <a:srgbClr val="FF0000"/>
                </a:solidFill>
              </a:rPr>
              <a:t>Política N° 21  “</a:t>
            </a:r>
            <a:r>
              <a:rPr lang="es-MX" sz="2000" b="1" dirty="0">
                <a:solidFill>
                  <a:srgbClr val="FF0000"/>
                </a:solidFill>
              </a:rPr>
              <a:t>Desarrollo de Infraestructura y vivienda</a:t>
            </a:r>
            <a:r>
              <a:rPr lang="es-MX" sz="2000" b="1" i="1" dirty="0">
                <a:solidFill>
                  <a:srgbClr val="FF0000"/>
                </a:solidFill>
              </a:rPr>
              <a:t>”</a:t>
            </a:r>
            <a:endParaRPr lang="es-PE" sz="2000" b="1" i="1" dirty="0">
              <a:solidFill>
                <a:srgbClr val="FF0000"/>
              </a:solidFill>
            </a:endParaRPr>
          </a:p>
        </p:txBody>
      </p:sp>
      <p:sp>
        <p:nvSpPr>
          <p:cNvPr id="4" name="Rectángulo 3"/>
          <p:cNvSpPr/>
          <p:nvPr/>
        </p:nvSpPr>
        <p:spPr>
          <a:xfrm>
            <a:off x="204186" y="840021"/>
            <a:ext cx="12192000" cy="461665"/>
          </a:xfrm>
          <a:prstGeom prst="rect">
            <a:avLst/>
          </a:prstGeom>
          <a:noFill/>
        </p:spPr>
        <p:txBody>
          <a:bodyPr wrap="square" rtlCol="0">
            <a:spAutoFit/>
          </a:bodyPr>
          <a:lstStyle/>
          <a:p>
            <a:pPr algn="ctr"/>
            <a:r>
              <a:rPr lang="es-PE" sz="2400" b="1" dirty="0">
                <a:effectLst/>
                <a:latin typeface="Segoe UI" panose="020B0502040204020203" pitchFamily="34" charset="0"/>
                <a:ea typeface="Calibri" panose="020F0502020204030204" pitchFamily="34" charset="0"/>
              </a:rPr>
              <a:t>RELACIÓN CON LAS POLÍTICAS DEL ACUERDO NACIONAL</a:t>
            </a:r>
            <a:endParaRPr lang="es-PE" sz="3600" b="1" dirty="0"/>
          </a:p>
        </p:txBody>
      </p:sp>
      <p:graphicFrame>
        <p:nvGraphicFramePr>
          <p:cNvPr id="5" name="Diagrama 4"/>
          <p:cNvGraphicFramePr/>
          <p:nvPr>
            <p:extLst>
              <p:ext uri="{D42A27DB-BD31-4B8C-83A1-F6EECF244321}">
                <p14:modId xmlns:p14="http://schemas.microsoft.com/office/powerpoint/2010/main" val="2971506023"/>
              </p:ext>
            </p:extLst>
          </p:nvPr>
        </p:nvGraphicFramePr>
        <p:xfrm>
          <a:off x="5406500" y="3195961"/>
          <a:ext cx="6427433" cy="33823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a:extLst>
              <a:ext uri="{FF2B5EF4-FFF2-40B4-BE49-F238E27FC236}">
                <a16:creationId xmlns:a16="http://schemas.microsoft.com/office/drawing/2014/main" id="{48378DB9-AAB5-4CB7-9872-B03DE4BB96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1040" y="4039340"/>
            <a:ext cx="3055902" cy="1278384"/>
          </a:xfrm>
          <a:prstGeom prst="rect">
            <a:avLst/>
          </a:prstGeom>
        </p:spPr>
      </p:pic>
      <p:sp>
        <p:nvSpPr>
          <p:cNvPr id="8" name="Flecha: hacia abajo 7">
            <a:extLst>
              <a:ext uri="{FF2B5EF4-FFF2-40B4-BE49-F238E27FC236}">
                <a16:creationId xmlns:a16="http://schemas.microsoft.com/office/drawing/2014/main" id="{A1434423-7899-465F-8C7E-BB040D3147F9}"/>
              </a:ext>
            </a:extLst>
          </p:cNvPr>
          <p:cNvSpPr/>
          <p:nvPr/>
        </p:nvSpPr>
        <p:spPr>
          <a:xfrm>
            <a:off x="1988597" y="3131598"/>
            <a:ext cx="825623" cy="80958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PE"/>
          </a:p>
        </p:txBody>
      </p:sp>
      <p:sp>
        <p:nvSpPr>
          <p:cNvPr id="9" name="Flecha: a la derecha 8">
            <a:extLst>
              <a:ext uri="{FF2B5EF4-FFF2-40B4-BE49-F238E27FC236}">
                <a16:creationId xmlns:a16="http://schemas.microsoft.com/office/drawing/2014/main" id="{38265D3B-66BD-4B26-86AB-7914900D646D}"/>
              </a:ext>
            </a:extLst>
          </p:cNvPr>
          <p:cNvSpPr/>
          <p:nvPr/>
        </p:nvSpPr>
        <p:spPr>
          <a:xfrm>
            <a:off x="4412202" y="4607511"/>
            <a:ext cx="994299" cy="7102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710223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3212988" y="2547249"/>
            <a:ext cx="5766024" cy="1763503"/>
          </a:xfrm>
          <a:prstGeom prst="roundRect">
            <a:avLst>
              <a:gd name="adj" fmla="val 5836"/>
            </a:avLst>
          </a:prstGeom>
          <a:solidFill>
            <a:srgbClr val="CCFF66"/>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4400" b="1" dirty="0">
                <a:solidFill>
                  <a:schemeClr val="tx1"/>
                </a:solidFill>
              </a:rPr>
              <a:t>GRACIAS</a:t>
            </a:r>
            <a:endParaRPr lang="es-PE" sz="4400" dirty="0">
              <a:solidFill>
                <a:schemeClr val="tx1"/>
              </a:solidFill>
            </a:endParaRPr>
          </a:p>
        </p:txBody>
      </p:sp>
    </p:spTree>
    <p:extLst>
      <p:ext uri="{BB962C8B-B14F-4D97-AF65-F5344CB8AC3E}">
        <p14:creationId xmlns:p14="http://schemas.microsoft.com/office/powerpoint/2010/main" val="2821086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315311" y="1839308"/>
            <a:ext cx="6842234" cy="4803229"/>
          </a:xfrm>
          <a:prstGeom prst="roundRect">
            <a:avLst>
              <a:gd name="adj" fmla="val 5872"/>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chemeClr val="tx1"/>
                </a:solidFill>
              </a:rPr>
              <a:t>La presente Ley tiene por </a:t>
            </a:r>
            <a:r>
              <a:rPr lang="es-ES" sz="2000" b="1" dirty="0">
                <a:solidFill>
                  <a:schemeClr val="tx1"/>
                </a:solidFill>
              </a:rPr>
              <a:t>OBJETO</a:t>
            </a:r>
            <a:r>
              <a:rPr lang="es-ES" dirty="0">
                <a:solidFill>
                  <a:schemeClr val="tx1"/>
                </a:solidFill>
              </a:rPr>
              <a:t> </a:t>
            </a:r>
            <a:r>
              <a:rPr lang="es-MX" dirty="0">
                <a:solidFill>
                  <a:schemeClr val="tx1"/>
                </a:solidFill>
              </a:rPr>
              <a:t>el facultar a los Ministerios, Gobiernos Locales y Regionales comprendidos en el Plan Integral para la Reconstrucción con Cambios (PIRCC) el poder cofinanciar aquellos proyectos que no fueron culminados en su totalidad</a:t>
            </a:r>
            <a:r>
              <a:rPr lang="es-ES" dirty="0">
                <a:solidFill>
                  <a:schemeClr val="tx1"/>
                </a:solidFill>
              </a:rPr>
              <a:t>; esto con la </a:t>
            </a:r>
            <a:r>
              <a:rPr lang="es-ES" sz="2000" b="1" dirty="0">
                <a:solidFill>
                  <a:schemeClr val="tx1"/>
                </a:solidFill>
              </a:rPr>
              <a:t>FINALIDAD</a:t>
            </a:r>
            <a:r>
              <a:rPr lang="es-ES" dirty="0">
                <a:solidFill>
                  <a:schemeClr val="tx1"/>
                </a:solidFill>
              </a:rPr>
              <a:t> de </a:t>
            </a:r>
            <a:r>
              <a:rPr lang="es-MX" dirty="0">
                <a:solidFill>
                  <a:schemeClr val="tx1"/>
                </a:solidFill>
              </a:rPr>
              <a:t>permitir culminar proyectos que no hayan sido financiados en su totalidad y de esta manera poder reducir las brechas en infraestructura de acceso básico, las cuales alcanzan los 117 183 millones de soles en el Corto Plazo</a:t>
            </a:r>
            <a:r>
              <a:rPr lang="es-ES" dirty="0">
                <a:solidFill>
                  <a:schemeClr val="tx1"/>
                </a:solidFill>
              </a:rPr>
              <a:t>. Por tal motivo </a:t>
            </a:r>
            <a:r>
              <a:rPr lang="es-ES" b="1" dirty="0">
                <a:solidFill>
                  <a:schemeClr val="tx1"/>
                </a:solidFill>
              </a:rPr>
              <a:t>PLANTEA</a:t>
            </a:r>
            <a:r>
              <a:rPr lang="es-ES" dirty="0">
                <a:solidFill>
                  <a:schemeClr val="tx1"/>
                </a:solidFill>
              </a:rPr>
              <a:t>  que el </a:t>
            </a:r>
            <a:r>
              <a:rPr lang="es-MX" dirty="0">
                <a:solidFill>
                  <a:schemeClr val="tx1"/>
                </a:solidFill>
              </a:rPr>
              <a:t>Ministerio de Economía y Finanzas (MEF) en el marco de sus funciones, adecúe la Ley N° 31365 “Ley de Presupuesto del Sector Público para el año fiscal 2022” y las demás normas conexas a ésta, realizando las modificaciones que estime necesarias y que permita a los Ministerios, Gobiernos Locales y Regionales comprendidos en el Plan Integral para la Reconstrucción con Cambios (PIRCC) el cofinanciar los proyectos que no fueron culminados en su totalidad por la Autoridad para la Reconstrucción con Cambios (ARCC).</a:t>
            </a:r>
            <a:endParaRPr lang="es-PE" dirty="0">
              <a:solidFill>
                <a:schemeClr val="tx1"/>
              </a:solidFill>
            </a:endParaRPr>
          </a:p>
        </p:txBody>
      </p:sp>
      <p:sp>
        <p:nvSpPr>
          <p:cNvPr id="4" name="Rectángulo 3"/>
          <p:cNvSpPr/>
          <p:nvPr/>
        </p:nvSpPr>
        <p:spPr>
          <a:xfrm>
            <a:off x="0" y="168109"/>
            <a:ext cx="12192000" cy="1569660"/>
          </a:xfrm>
          <a:prstGeom prst="rect">
            <a:avLst/>
          </a:prstGeom>
          <a:noFill/>
        </p:spPr>
        <p:txBody>
          <a:bodyPr wrap="square" rtlCol="0">
            <a:spAutoFit/>
          </a:bodyPr>
          <a:lstStyle/>
          <a:p>
            <a:pPr algn="ctr"/>
            <a:r>
              <a:rPr lang="es-MX" sz="2400" b="1" dirty="0"/>
              <a:t>“</a:t>
            </a:r>
            <a:r>
              <a:rPr lang="es-MX" sz="2400" b="1" dirty="0">
                <a:latin typeface="Segoe UI" panose="020B0502040204020203" pitchFamily="34" charset="0"/>
                <a:ea typeface="Arial" panose="020B0604020202020204" pitchFamily="34" charset="0"/>
              </a:rPr>
              <a:t>LEY QUE FACULTA A LOS MINISTERIOS, GOBIERNOS LOCALES Y REGIONALES DEL PLAN INTEGRAL PARA LA RECONSTRUCCIÓN CON CAMBIOS (PIRCC) EL COFINANCIAR LOS PROYECTOS QUE NO FUERON CULMINADOS EN SU TOTALIDAD</a:t>
            </a:r>
            <a:r>
              <a:rPr lang="es-MX" sz="2400" b="1" dirty="0"/>
              <a:t>.”</a:t>
            </a:r>
            <a:endParaRPr lang="es-PE" sz="2400" b="1" dirty="0"/>
          </a:p>
        </p:txBody>
      </p:sp>
      <p:sp>
        <p:nvSpPr>
          <p:cNvPr id="8" name="7 Rectángulo redondeado"/>
          <p:cNvSpPr/>
          <p:nvPr/>
        </p:nvSpPr>
        <p:spPr>
          <a:xfrm>
            <a:off x="7388772" y="1660125"/>
            <a:ext cx="4550979" cy="46881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chemeClr val="tx1"/>
                </a:solidFill>
              </a:rPr>
              <a:t>La presente norma </a:t>
            </a:r>
            <a:r>
              <a:rPr lang="es-MX" dirty="0">
                <a:solidFill>
                  <a:schemeClr val="tx1"/>
                </a:solidFill>
              </a:rPr>
              <a:t>plantea facultar a las entidades ejecutoras del Plan Integral para la Reconstrucción con Cambios (PIRCC) el poder culminar el financiamiento de aquellos proyectos que no hayan sido financiados en su totalidad, </a:t>
            </a:r>
            <a:r>
              <a:rPr lang="es-MX" b="1" dirty="0">
                <a:solidFill>
                  <a:schemeClr val="tx1"/>
                </a:solidFill>
              </a:rPr>
              <a:t>POR LO QUE TIENE UN IMPACTO EN LA LEGISLACIÓN NACIONAL</a:t>
            </a:r>
            <a:r>
              <a:rPr lang="es-MX" dirty="0">
                <a:solidFill>
                  <a:schemeClr val="tx1"/>
                </a:solidFill>
              </a:rPr>
              <a:t>; puntualmente impactando directamente en el artículo 67 de la Ley 31365, “Ley de Presupuesto del Sector Público para el año fiscal 2022”.</a:t>
            </a:r>
            <a:endParaRPr lang="es-ES" dirty="0">
              <a:solidFill>
                <a:schemeClr val="tx1"/>
              </a:solidFill>
            </a:endParaRPr>
          </a:p>
        </p:txBody>
      </p:sp>
    </p:spTree>
    <p:extLst>
      <p:ext uri="{BB962C8B-B14F-4D97-AF65-F5344CB8AC3E}">
        <p14:creationId xmlns:p14="http://schemas.microsoft.com/office/powerpoint/2010/main" val="2856245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9EF3520-A3C4-49ED-B51C-65B79F1FCB04}"/>
              </a:ext>
            </a:extLst>
          </p:cNvPr>
          <p:cNvPicPr>
            <a:picLocks noChangeAspect="1"/>
          </p:cNvPicPr>
          <p:nvPr/>
        </p:nvPicPr>
        <p:blipFill rotWithShape="1">
          <a:blip r:embed="rId2"/>
          <a:srcRect l="11936" t="23225" r="33548" b="6810"/>
          <a:stretch/>
        </p:blipFill>
        <p:spPr>
          <a:xfrm>
            <a:off x="1455174" y="1899821"/>
            <a:ext cx="9045678" cy="4491147"/>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6" name="CuadroTexto 5">
            <a:extLst>
              <a:ext uri="{FF2B5EF4-FFF2-40B4-BE49-F238E27FC236}">
                <a16:creationId xmlns:a16="http://schemas.microsoft.com/office/drawing/2014/main" id="{709D93A7-CD92-46C4-A074-AAE5176E4D6C}"/>
              </a:ext>
            </a:extLst>
          </p:cNvPr>
          <p:cNvSpPr txBox="1"/>
          <p:nvPr/>
        </p:nvSpPr>
        <p:spPr>
          <a:xfrm>
            <a:off x="1588004" y="621437"/>
            <a:ext cx="8204065" cy="523220"/>
          </a:xfrm>
          <a:prstGeom prst="rect">
            <a:avLst/>
          </a:prstGeom>
          <a:solidFill>
            <a:schemeClr val="accent1">
              <a:lumMod val="75000"/>
            </a:schemeClr>
          </a:solidFill>
        </p:spPr>
        <p:txBody>
          <a:bodyPr wrap="square" rtlCol="0">
            <a:spAutoFit/>
          </a:bodyPr>
          <a:lstStyle/>
          <a:p>
            <a:r>
              <a:rPr lang="es-PE" sz="2800" b="1" dirty="0">
                <a:effectLst/>
                <a:latin typeface="Segoe UI" panose="020B0502040204020203" pitchFamily="34" charset="0"/>
                <a:ea typeface="Cambria" panose="02040503050406030204" pitchFamily="18" charset="0"/>
              </a:rPr>
              <a:t>Modificación del artículo 67 de la Ley 31365</a:t>
            </a:r>
            <a:endParaRPr lang="es-PE" sz="2800" dirty="0"/>
          </a:p>
        </p:txBody>
      </p:sp>
    </p:spTree>
    <p:extLst>
      <p:ext uri="{BB962C8B-B14F-4D97-AF65-F5344CB8AC3E}">
        <p14:creationId xmlns:p14="http://schemas.microsoft.com/office/powerpoint/2010/main" val="1593869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5B459851-FACA-46E5-BBB2-CDEBBB18A284}"/>
              </a:ext>
            </a:extLst>
          </p:cNvPr>
          <p:cNvSpPr/>
          <p:nvPr/>
        </p:nvSpPr>
        <p:spPr>
          <a:xfrm>
            <a:off x="1269507" y="215141"/>
            <a:ext cx="10058400" cy="584775"/>
          </a:xfrm>
          <a:prstGeom prst="rect">
            <a:avLst/>
          </a:prstGeom>
          <a:noFill/>
        </p:spPr>
        <p:txBody>
          <a:bodyPr wrap="square" rtlCol="0">
            <a:spAutoFit/>
          </a:bodyPr>
          <a:lstStyle/>
          <a:p>
            <a:pPr algn="ctr"/>
            <a:r>
              <a:rPr lang="es-MX" sz="3200" b="1" dirty="0"/>
              <a:t>La Autoridad para la Reconstrucción con Cambios - ARCC</a:t>
            </a:r>
            <a:endParaRPr lang="es-PE" sz="3200" b="1" dirty="0"/>
          </a:p>
        </p:txBody>
      </p:sp>
      <p:grpSp>
        <p:nvGrpSpPr>
          <p:cNvPr id="4" name="Grupo 3">
            <a:extLst>
              <a:ext uri="{FF2B5EF4-FFF2-40B4-BE49-F238E27FC236}">
                <a16:creationId xmlns:a16="http://schemas.microsoft.com/office/drawing/2014/main" id="{895119F1-94DE-4D91-B4AC-8AB448E4C920}"/>
              </a:ext>
            </a:extLst>
          </p:cNvPr>
          <p:cNvGrpSpPr/>
          <p:nvPr/>
        </p:nvGrpSpPr>
        <p:grpSpPr>
          <a:xfrm>
            <a:off x="149017" y="885367"/>
            <a:ext cx="11702672" cy="5835029"/>
            <a:chOff x="0" y="0"/>
            <a:chExt cx="6815937" cy="4689809"/>
          </a:xfrm>
          <a:solidFill>
            <a:schemeClr val="accent4"/>
          </a:solidFill>
        </p:grpSpPr>
        <p:sp>
          <p:nvSpPr>
            <p:cNvPr id="5" name="Rectángulo: esquinas redondeadas 4">
              <a:extLst>
                <a:ext uri="{FF2B5EF4-FFF2-40B4-BE49-F238E27FC236}">
                  <a16:creationId xmlns:a16="http://schemas.microsoft.com/office/drawing/2014/main" id="{3A7E6E3D-5481-471F-AB49-E770CBC10D85}"/>
                </a:ext>
              </a:extLst>
            </p:cNvPr>
            <p:cNvSpPr/>
            <p:nvPr/>
          </p:nvSpPr>
          <p:spPr>
            <a:xfrm>
              <a:off x="0" y="0"/>
              <a:ext cx="6815937" cy="4689809"/>
            </a:xfrm>
            <a:prstGeom prst="roundRect">
              <a:avLst>
                <a:gd name="adj" fmla="val 10000"/>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6" name="Rectángulo: esquinas redondeadas 4">
              <a:extLst>
                <a:ext uri="{FF2B5EF4-FFF2-40B4-BE49-F238E27FC236}">
                  <a16:creationId xmlns:a16="http://schemas.microsoft.com/office/drawing/2014/main" id="{BBA40FA1-2577-4569-A14F-194FD4554107}"/>
                </a:ext>
              </a:extLst>
            </p:cNvPr>
            <p:cNvSpPr txBox="1"/>
            <p:nvPr/>
          </p:nvSpPr>
          <p:spPr>
            <a:xfrm>
              <a:off x="137360" y="137360"/>
              <a:ext cx="6541217" cy="441508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MX" sz="2400" kern="1200" dirty="0">
                  <a:solidFill>
                    <a:schemeClr val="tx1"/>
                  </a:solidFill>
                </a:rPr>
                <a:t>En el año 2017, después de las lluvias e inundaciones del Fenómeno de El Niño Costero, que dejó más de 100,000 damnificados en el Perú, se creó </a:t>
              </a:r>
              <a:r>
                <a:rPr lang="es-MX" sz="2400" b="1" kern="1200" dirty="0">
                  <a:solidFill>
                    <a:schemeClr val="tx1"/>
                  </a:solidFill>
                </a:rPr>
                <a:t>la Autoridad para la Reconstrucción con Cambios (ARCC)</a:t>
              </a:r>
              <a:r>
                <a:rPr lang="es-MX" sz="2400" kern="1200" dirty="0">
                  <a:solidFill>
                    <a:schemeClr val="tx1"/>
                  </a:solidFill>
                </a:rPr>
                <a:t>, mediante la Ley 30556 “Ley que aprueba disposiciones de carácter extraordinario para las intervenciones del Gobierno Nacional frente a desastres y que dispone la creación de la Autoridad para la Reconstrucción con Cambios” </a:t>
              </a:r>
              <a:r>
                <a:rPr lang="es-MX" sz="2400" b="1" kern="1200" dirty="0">
                  <a:solidFill>
                    <a:schemeClr val="tx1"/>
                  </a:solidFill>
                </a:rPr>
                <a:t>para el desarrollo de obras de reconstrucción, rehabilitación, reposición y prevención en 13 regiones afectadas ,abarcando así los departamentos de Tumbes, Piura, Lambayeque, La Libertad, Ancash, Lima, Ica Cajamarca, Ayacucho, Arequipa, Huancavelica, Junín y Loreto</a:t>
              </a:r>
              <a:r>
                <a:rPr lang="es-MX" sz="2400" kern="1200" dirty="0">
                  <a:solidFill>
                    <a:schemeClr val="tx1"/>
                  </a:solidFill>
                </a:rPr>
                <a:t>. Esta entidad, la cual tiene rango de Ministerio, está adscrita a la Presidencia del Consejo de Ministros (PCM) y es de carácter temporal y excepcional; articula las inversiones de las distintas entidades públicas en favor de la reconstrucción, monitorea que las intervenciones se ejecuten conforme la programación realizada y fortalece las capacidades de los gobiernos regionales y locales; por tal motivo trabaja sobre dos ejes: 1) la reconstrucción de toda la infraestructura dañada por El Niño. 2) obras de envergadura para evitar futuras inundaciones.</a:t>
              </a:r>
              <a:endParaRPr lang="es-PE" sz="2400" kern="1200" dirty="0">
                <a:solidFill>
                  <a:schemeClr val="tx1"/>
                </a:solidFill>
              </a:endParaRPr>
            </a:p>
          </p:txBody>
        </p:sp>
      </p:grpSp>
    </p:spTree>
    <p:extLst>
      <p:ext uri="{BB962C8B-B14F-4D97-AF65-F5344CB8AC3E}">
        <p14:creationId xmlns:p14="http://schemas.microsoft.com/office/powerpoint/2010/main" val="3213954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esquinas redondeadas 7">
            <a:extLst>
              <a:ext uri="{FF2B5EF4-FFF2-40B4-BE49-F238E27FC236}">
                <a16:creationId xmlns:a16="http://schemas.microsoft.com/office/drawing/2014/main" id="{5F1D4E01-5501-4498-B324-8B27C2C62D3E}"/>
              </a:ext>
            </a:extLst>
          </p:cNvPr>
          <p:cNvSpPr/>
          <p:nvPr/>
        </p:nvSpPr>
        <p:spPr>
          <a:xfrm>
            <a:off x="2333296" y="229088"/>
            <a:ext cx="7840514" cy="42566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sz="2000" b="1" dirty="0">
                <a:solidFill>
                  <a:schemeClr val="tx1"/>
                </a:solidFill>
              </a:rPr>
              <a:t>PLAN INTEGRAL PARA LA RECONSTRUCCIÓN CON CAMBIOS - PIRCC</a:t>
            </a:r>
            <a:endParaRPr lang="es-PE" sz="1600" b="1" dirty="0">
              <a:solidFill>
                <a:schemeClr val="tx1"/>
              </a:solidFill>
            </a:endParaRPr>
          </a:p>
        </p:txBody>
      </p:sp>
      <p:sp>
        <p:nvSpPr>
          <p:cNvPr id="7" name="6 Rectángulo redondeado"/>
          <p:cNvSpPr/>
          <p:nvPr/>
        </p:nvSpPr>
        <p:spPr>
          <a:xfrm>
            <a:off x="157655" y="987972"/>
            <a:ext cx="11640768" cy="5675585"/>
          </a:xfrm>
          <a:prstGeom prst="roundRect">
            <a:avLst>
              <a:gd name="adj" fmla="val 15371"/>
            </a:avLst>
          </a:prstGeom>
          <a:solidFill>
            <a:schemeClr val="accent6">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000" b="1" dirty="0">
                <a:solidFill>
                  <a:schemeClr val="tx1"/>
                </a:solidFill>
              </a:rPr>
              <a:t>EL PLAN INTEGRAL PARA LA RECONSTRUCCIÓN CON CAMBIOS (PIRCC), </a:t>
            </a:r>
            <a:r>
              <a:rPr lang="es-MX" sz="2000" dirty="0">
                <a:solidFill>
                  <a:schemeClr val="tx1"/>
                </a:solidFill>
              </a:rPr>
              <a:t>fue elaborado por la Autoridad para la Reconstrucción con Cambios tomando como insumo principal el catastro de daños reportados por los gobiernos regionales y municipalidades provinciales y distritales. Para su implementación en las 13 regiones afectadas por el Fenómeno de El Niño Costero 2017, se cuenta con un presupuesto ascendente a S/ 25,000 millones. Su objetivo es el rehabilitar y reconstruir la infraestructura física dañada y destruida por El Niño Costero a nivel nacional, contribuyendo además a restituir el bienestar perdido por los grupos sociales más vulnerables, especialmente aquellos que perdieron sus viviendas y medios de vida, y que tuvieron que desplazarse fuera de sus lugares habituales de residencia como consecuencia de los daños generados por las lluvias, inundaciones y movimientos de masa (desplazamientos de tierra o huaicos). En ese sentido el PIRCC incorpora aquellos proyectos que tienen como propósito rehabilitar y reemplazar la infraestructura pública impactada, dañada o destruida como consecuencia de los embates de El Niño Costero. El programa de inversiones comprende carreteras, vías subnacionales, pistas y veredas, sistemas de agua y alcantarillado, locales escolares educativos, establecimientos de salud, sistemas de riego, entre otros. En esa línea, el PIRCC también se aboca a la reparación y levantamiento de nuevas viviendas para reemplazar a aquellas que resultaron destruidas o se encuentran inhabitables; y además contempla un importante conjunto de proyectos orientados a evitar la futura reedición de los daños experimentados como consecuencia de El Niño Costero.</a:t>
            </a:r>
            <a:endParaRPr lang="es-ES" sz="2000" dirty="0"/>
          </a:p>
        </p:txBody>
      </p:sp>
    </p:spTree>
    <p:extLst>
      <p:ext uri="{BB962C8B-B14F-4D97-AF65-F5344CB8AC3E}">
        <p14:creationId xmlns:p14="http://schemas.microsoft.com/office/powerpoint/2010/main" val="2866306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553062-9DD1-499E-9847-A8D3BAA0BB55}"/>
              </a:ext>
            </a:extLst>
          </p:cNvPr>
          <p:cNvSpPr>
            <a:spLocks noGrp="1"/>
          </p:cNvSpPr>
          <p:nvPr>
            <p:ph type="title"/>
          </p:nvPr>
        </p:nvSpPr>
        <p:spPr>
          <a:xfrm>
            <a:off x="461639" y="391758"/>
            <a:ext cx="11638625" cy="1028669"/>
          </a:xfrm>
        </p:spPr>
        <p:txBody>
          <a:bodyPr>
            <a:normAutofit/>
          </a:bodyPr>
          <a:lstStyle/>
          <a:p>
            <a:r>
              <a:rPr lang="es-MX" sz="2400" b="1" dirty="0">
                <a:latin typeface="+mn-lt"/>
              </a:rPr>
              <a:t>ALCANCE GENERAL DEL PLAN INTEGRAL PARA LA RECONSTRUCCIÓN CON CAMBIOS</a:t>
            </a:r>
            <a:endParaRPr lang="es-PE" sz="2400" b="1" dirty="0">
              <a:latin typeface="+mn-lt"/>
            </a:endParaRPr>
          </a:p>
        </p:txBody>
      </p:sp>
      <p:pic>
        <p:nvPicPr>
          <p:cNvPr id="4" name="Imagen 3">
            <a:extLst>
              <a:ext uri="{FF2B5EF4-FFF2-40B4-BE49-F238E27FC236}">
                <a16:creationId xmlns:a16="http://schemas.microsoft.com/office/drawing/2014/main" id="{B0EDE4E6-CD3D-42C0-A6FD-E9D9F524F6ED}"/>
              </a:ext>
            </a:extLst>
          </p:cNvPr>
          <p:cNvPicPr>
            <a:picLocks noChangeAspect="1"/>
          </p:cNvPicPr>
          <p:nvPr/>
        </p:nvPicPr>
        <p:blipFill rotWithShape="1">
          <a:blip r:embed="rId2"/>
          <a:srcRect l="11620" t="13519" r="10036" b="12855"/>
          <a:stretch/>
        </p:blipFill>
        <p:spPr bwMode="auto">
          <a:xfrm>
            <a:off x="461639" y="1211579"/>
            <a:ext cx="10733103" cy="51181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343948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28F61824-2A3E-4908-9618-B8ED5031ED08}"/>
              </a:ext>
            </a:extLst>
          </p:cNvPr>
          <p:cNvSpPr/>
          <p:nvPr/>
        </p:nvSpPr>
        <p:spPr>
          <a:xfrm>
            <a:off x="1941863" y="153063"/>
            <a:ext cx="8242662" cy="834501"/>
          </a:xfrm>
          <a:prstGeom prst="roundRect">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s-MX" sz="2400" b="1" dirty="0"/>
              <a:t>PROBLEMÁCTICA CON EL PIRCC Y DECISIÓN POLÍTICA</a:t>
            </a:r>
            <a:endParaRPr lang="es-PE" sz="2400" b="1" dirty="0"/>
          </a:p>
        </p:txBody>
      </p:sp>
      <p:sp>
        <p:nvSpPr>
          <p:cNvPr id="6" name="Rectángulo: esquinas redondeadas 5">
            <a:extLst>
              <a:ext uri="{FF2B5EF4-FFF2-40B4-BE49-F238E27FC236}">
                <a16:creationId xmlns:a16="http://schemas.microsoft.com/office/drawing/2014/main" id="{4C99B244-D038-4C75-A3B4-2CF9563920DE}"/>
              </a:ext>
            </a:extLst>
          </p:cNvPr>
          <p:cNvSpPr/>
          <p:nvPr/>
        </p:nvSpPr>
        <p:spPr>
          <a:xfrm>
            <a:off x="6810703" y="1450429"/>
            <a:ext cx="5065987" cy="510802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just">
              <a:lnSpc>
                <a:spcPct val="115000"/>
              </a:lnSpc>
              <a:spcAft>
                <a:spcPts val="1000"/>
              </a:spcAft>
            </a:pPr>
            <a:r>
              <a:rPr lang="es-MX" dirty="0"/>
              <a:t>Actualmente, la Autoridad para la Reconstrucción con Cambios (ARCC) no ha podido al finalizar el año 2021 el terminar de viabilizar los S/ 25,655 millones de su Plan Integral, lo que genera una serie de obras inconclusas, por lo que esto hace imperativo y necesario la intervención del actual Congreso de la República en la aprobación de una norma que faculte a las entidades ejecutoras del Plan Integral para la Reconstrucción con Cambios (PIRCC) el poder culminar el financiamiento de aquellos proyectos que no hayan sido financiados en su totalidad.</a:t>
            </a:r>
            <a:endParaRPr lang="es-ES" dirty="0"/>
          </a:p>
          <a:p>
            <a:pPr algn="just">
              <a:lnSpc>
                <a:spcPct val="115000"/>
              </a:lnSpc>
              <a:spcAft>
                <a:spcPts val="1000"/>
              </a:spcAft>
            </a:pPr>
            <a:endParaRPr lang="es-PE" sz="1600" dirty="0">
              <a:solidFill>
                <a:schemeClr val="bg1"/>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3" name="Rectángulo: esquinas redondeadas 2">
            <a:extLst>
              <a:ext uri="{FF2B5EF4-FFF2-40B4-BE49-F238E27FC236}">
                <a16:creationId xmlns:a16="http://schemas.microsoft.com/office/drawing/2014/main" id="{E691CBAB-3158-4F04-8857-F4D68A40A305}"/>
              </a:ext>
            </a:extLst>
          </p:cNvPr>
          <p:cNvSpPr/>
          <p:nvPr/>
        </p:nvSpPr>
        <p:spPr>
          <a:xfrm>
            <a:off x="177554" y="1278384"/>
            <a:ext cx="6294268" cy="52800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MX" sz="2000" dirty="0"/>
              <a:t>A la fecha, y teniendo en cuenta que la ARCC tenía una existencia temporal con fecha de expiración en el 2021, </a:t>
            </a:r>
            <a:r>
              <a:rPr lang="es-MX" sz="2000" dirty="0">
                <a:solidFill>
                  <a:srgbClr val="FF0000"/>
                </a:solidFill>
              </a:rPr>
              <a:t>ésta entidad no ha logrado ejecutar los más de 25 mil millones de soles de su Plan Integral (PIRCC) como consecuencia de entre otros factores, la falta de gestión de financiamiento para culminar obras en su totalidad, lo cual naturalmente impide la culminación de una obra al 100%</a:t>
            </a:r>
            <a:r>
              <a:rPr lang="es-MX" sz="2000" dirty="0"/>
              <a:t>, siendo que actualmente el monto gestionado para inversión de la ARCC en su Plan Integral es de aproximadamente los 20 518 millones de soles, motivo por el que la existencia de la Autoridad para la Reconstrucción con Cambios se ha extendido hasta el presente año 2022, en donde si bien se han culminado 863 obras de agricultura y 305 colegios; aún se encuentra pendiente la culminación de 850 colegios</a:t>
            </a:r>
            <a:r>
              <a:rPr lang="es-MX" dirty="0"/>
              <a:t>.</a:t>
            </a:r>
            <a:endParaRPr lang="es-PE" dirty="0"/>
          </a:p>
        </p:txBody>
      </p:sp>
    </p:spTree>
    <p:extLst>
      <p:ext uri="{BB962C8B-B14F-4D97-AF65-F5344CB8AC3E}">
        <p14:creationId xmlns:p14="http://schemas.microsoft.com/office/powerpoint/2010/main" val="3330905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67D35659-42BF-4712-8387-592FE6BC0B17}"/>
              </a:ext>
            </a:extLst>
          </p:cNvPr>
          <p:cNvSpPr/>
          <p:nvPr/>
        </p:nvSpPr>
        <p:spPr>
          <a:xfrm>
            <a:off x="196634" y="168165"/>
            <a:ext cx="5174152" cy="74623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2400" dirty="0"/>
              <a:t>ANÁLISIS COSTO - BENEFICIO</a:t>
            </a:r>
            <a:endParaRPr lang="es-PE" sz="2400" dirty="0"/>
          </a:p>
        </p:txBody>
      </p:sp>
      <p:sp>
        <p:nvSpPr>
          <p:cNvPr id="5" name="Rectángulo: esquinas redondeadas 4">
            <a:extLst>
              <a:ext uri="{FF2B5EF4-FFF2-40B4-BE49-F238E27FC236}">
                <a16:creationId xmlns:a16="http://schemas.microsoft.com/office/drawing/2014/main" id="{62A2A63B-B0E8-4098-B80A-43D4198E0FD7}"/>
              </a:ext>
            </a:extLst>
          </p:cNvPr>
          <p:cNvSpPr/>
          <p:nvPr/>
        </p:nvSpPr>
        <p:spPr>
          <a:xfrm>
            <a:off x="178676" y="1208690"/>
            <a:ext cx="5181600" cy="5475890"/>
          </a:xfrm>
          <a:prstGeom prst="roundRect">
            <a:avLst>
              <a:gd name="adj" fmla="val 12803"/>
            </a:avLst>
          </a:prstGeom>
          <a:solidFill>
            <a:srgbClr val="B5CB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b="1" dirty="0">
              <a:solidFill>
                <a:schemeClr val="tx1"/>
              </a:solidFill>
            </a:endParaRPr>
          </a:p>
          <a:p>
            <a:pPr algn="just"/>
            <a:endParaRPr lang="es-ES" sz="1600" b="1" dirty="0"/>
          </a:p>
          <a:p>
            <a:pPr algn="just"/>
            <a:endParaRPr lang="es-ES" sz="1600" b="1" dirty="0"/>
          </a:p>
          <a:p>
            <a:pPr algn="just"/>
            <a:endParaRPr lang="es-ES" sz="1600" b="1" dirty="0"/>
          </a:p>
          <a:p>
            <a:pPr algn="ctr"/>
            <a:r>
              <a:rPr lang="es-MX" sz="2000" b="1" dirty="0">
                <a:solidFill>
                  <a:schemeClr val="tx1"/>
                </a:solidFill>
              </a:rPr>
              <a:t>COSTO DE LA NORMA</a:t>
            </a:r>
          </a:p>
          <a:p>
            <a:pPr algn="just"/>
            <a:endParaRPr lang="es-ES" sz="1600" b="1" dirty="0"/>
          </a:p>
          <a:p>
            <a:pPr algn="just"/>
            <a:r>
              <a:rPr lang="es-ES" sz="1400" b="1" i="1" dirty="0">
                <a:solidFill>
                  <a:srgbClr val="FF0000"/>
                </a:solidFill>
              </a:rPr>
              <a:t>SECTORES AFECTADOS. </a:t>
            </a:r>
            <a:r>
              <a:rPr lang="es-ES" sz="1400" b="1" dirty="0">
                <a:solidFill>
                  <a:schemeClr val="tx1"/>
                </a:solidFill>
              </a:rPr>
              <a:t>La norma no genera impacto negativo en sector económico alguno del país. </a:t>
            </a:r>
          </a:p>
          <a:p>
            <a:pPr algn="just"/>
            <a:endParaRPr lang="es-ES" sz="1400" b="1" dirty="0">
              <a:solidFill>
                <a:srgbClr val="FF0000"/>
              </a:solidFill>
            </a:endParaRPr>
          </a:p>
          <a:p>
            <a:pPr algn="just"/>
            <a:r>
              <a:rPr lang="es-ES" sz="1400" b="1" i="1" dirty="0">
                <a:solidFill>
                  <a:srgbClr val="FF0000"/>
                </a:solidFill>
              </a:rPr>
              <a:t>EFECTOS MONETARIOS. </a:t>
            </a:r>
            <a:r>
              <a:rPr lang="es-ES" sz="1400" b="1" dirty="0">
                <a:solidFill>
                  <a:schemeClr val="tx1"/>
                </a:solidFill>
              </a:rPr>
              <a:t>La presente medida no tiene efectos monetarios puesto que no es una ley que incida en las decisiones de política monetaria ni muchos menos genera efectos adversos sobre las expectativas acerca del desempeño futuro de los precios de la economía nacional.</a:t>
            </a:r>
          </a:p>
          <a:p>
            <a:pPr algn="just"/>
            <a:endParaRPr lang="es-ES" sz="1400" b="1" dirty="0">
              <a:solidFill>
                <a:schemeClr val="tx1"/>
              </a:solidFill>
            </a:endParaRPr>
          </a:p>
          <a:p>
            <a:pPr algn="just"/>
            <a:r>
              <a:rPr lang="es-ES" sz="1400" b="1" i="1" dirty="0">
                <a:solidFill>
                  <a:srgbClr val="FF0000"/>
                </a:solidFill>
              </a:rPr>
              <a:t>IMPACTO ECONÓMICO. </a:t>
            </a:r>
            <a:r>
              <a:rPr lang="es-ES" sz="1400" b="1" dirty="0">
                <a:solidFill>
                  <a:schemeClr val="tx1"/>
                </a:solidFill>
              </a:rPr>
              <a:t>La norma no impacta negativamente en el desenvolvimiento de[ Producto Bruto Interno del país ni en otros grandes agregados económicos.</a:t>
            </a:r>
          </a:p>
          <a:p>
            <a:pPr algn="just"/>
            <a:endParaRPr lang="es-ES" sz="1400" b="1" dirty="0">
              <a:solidFill>
                <a:schemeClr val="tx1"/>
              </a:solidFill>
            </a:endParaRPr>
          </a:p>
          <a:p>
            <a:pPr algn="just"/>
            <a:r>
              <a:rPr lang="es-ES" sz="1400" b="1" dirty="0">
                <a:solidFill>
                  <a:schemeClr val="tx1"/>
                </a:solidFill>
              </a:rPr>
              <a:t> </a:t>
            </a:r>
            <a:r>
              <a:rPr lang="es-ES" sz="1400" b="1" i="1" dirty="0">
                <a:solidFill>
                  <a:srgbClr val="FF0000"/>
                </a:solidFill>
              </a:rPr>
              <a:t>IMPACTO PRESUPUESTAL. </a:t>
            </a:r>
            <a:r>
              <a:rPr lang="es-ES" sz="1400" b="1" dirty="0">
                <a:solidFill>
                  <a:schemeClr val="tx1"/>
                </a:solidFill>
              </a:rPr>
              <a:t>La presente iniciativa </a:t>
            </a:r>
            <a:r>
              <a:rPr lang="es-MX" sz="1400" b="1" dirty="0">
                <a:solidFill>
                  <a:schemeClr val="tx1"/>
                </a:solidFill>
              </a:rPr>
              <a:t>generará un cargo al erario nacional puesto que se plantea transferir recursos a las unidades ejecutoras del Plan Integral para la Reconstrucción con Cambios (PIRCC) para que se permita financiar la culminación de obras que no hayan sido financiadas en su totalidad por la ARCC</a:t>
            </a:r>
            <a:r>
              <a:rPr lang="es-ES" sz="1400" b="1" dirty="0">
                <a:solidFill>
                  <a:schemeClr val="tx1"/>
                </a:solidFill>
              </a:rPr>
              <a:t>.</a:t>
            </a:r>
          </a:p>
          <a:p>
            <a:pPr algn="just"/>
            <a:endParaRPr lang="es-ES" dirty="0"/>
          </a:p>
          <a:p>
            <a:pPr algn="just"/>
            <a:endParaRPr lang="es-ES" dirty="0"/>
          </a:p>
          <a:p>
            <a:pPr algn="just"/>
            <a:endParaRPr lang="es-ES" b="1" dirty="0">
              <a:solidFill>
                <a:schemeClr val="tx1"/>
              </a:solidFill>
            </a:endParaRPr>
          </a:p>
          <a:p>
            <a:pPr algn="just"/>
            <a:endParaRPr lang="es-PE" b="1" dirty="0">
              <a:solidFill>
                <a:schemeClr val="tx1"/>
              </a:solidFill>
            </a:endParaRPr>
          </a:p>
        </p:txBody>
      </p:sp>
      <p:sp>
        <p:nvSpPr>
          <p:cNvPr id="6" name="Rectángulo: esquinas redondeadas 5">
            <a:extLst>
              <a:ext uri="{FF2B5EF4-FFF2-40B4-BE49-F238E27FC236}">
                <a16:creationId xmlns:a16="http://schemas.microsoft.com/office/drawing/2014/main" id="{76AB0C68-827A-4467-BD02-8060D66FEEF6}"/>
              </a:ext>
            </a:extLst>
          </p:cNvPr>
          <p:cNvSpPr/>
          <p:nvPr/>
        </p:nvSpPr>
        <p:spPr>
          <a:xfrm>
            <a:off x="5780691" y="262758"/>
            <a:ext cx="6243144" cy="6442842"/>
          </a:xfrm>
          <a:prstGeom prst="roundRect">
            <a:avLst>
              <a:gd name="adj" fmla="val 13468"/>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s-MX" b="1" dirty="0"/>
          </a:p>
          <a:p>
            <a:pPr algn="ctr"/>
            <a:endParaRPr lang="es-MX" b="1" dirty="0"/>
          </a:p>
          <a:p>
            <a:pPr algn="ctr"/>
            <a:r>
              <a:rPr lang="es-MX" b="1" dirty="0"/>
              <a:t>BENEFICIO DE LA NORMA</a:t>
            </a:r>
          </a:p>
          <a:p>
            <a:pPr algn="ctr"/>
            <a:endParaRPr lang="es-MX" dirty="0"/>
          </a:p>
          <a:p>
            <a:pPr algn="just"/>
            <a:r>
              <a:rPr lang="es-ES" sz="1400" b="1" i="1" dirty="0">
                <a:solidFill>
                  <a:srgbClr val="FF0000"/>
                </a:solidFill>
              </a:rPr>
              <a:t>ECTORES AFECTADOS. </a:t>
            </a:r>
            <a:r>
              <a:rPr lang="es-MX" sz="1400" b="1" dirty="0"/>
              <a:t>La presente iniciativa al permitir terminar de financiar al 100% obras públicas comprendidas en el Plan Integral para la Reconstrucción con Cambios (PIRCC), ésta ayudará a reducir las brechas de infraestructura imperantes en todos los sectores del país, los cuales actualmente ascienden al monto de 117 183 millones de soles en el Corto Plazo. Así mismo, la norma tendrá un impacto positivo en la generación de empleo en el país al permitir viabilizar un mayor número de obras públicas</a:t>
            </a:r>
            <a:r>
              <a:rPr lang="es-ES" sz="1400" b="1" dirty="0">
                <a:solidFill>
                  <a:schemeClr val="tx1"/>
                </a:solidFill>
              </a:rPr>
              <a:t>. </a:t>
            </a:r>
          </a:p>
          <a:p>
            <a:pPr algn="just"/>
            <a:endParaRPr lang="es-ES" sz="2000" b="1" dirty="0">
              <a:solidFill>
                <a:srgbClr val="FF0000"/>
              </a:solidFill>
            </a:endParaRPr>
          </a:p>
          <a:p>
            <a:pPr algn="just"/>
            <a:r>
              <a:rPr lang="es-ES" sz="1400" b="1" i="1" dirty="0">
                <a:solidFill>
                  <a:srgbClr val="FF0000"/>
                </a:solidFill>
              </a:rPr>
              <a:t>EFECTOS MONETARIOS. </a:t>
            </a:r>
            <a:r>
              <a:rPr lang="es-ES" sz="1400" b="1" dirty="0"/>
              <a:t>La norma al no ser una ley que incida en las decisiones de política monetaria, no genera efectos monetarios adversos ni beneficiosos para el país</a:t>
            </a:r>
            <a:r>
              <a:rPr lang="es-ES" sz="1400" b="1" dirty="0">
                <a:solidFill>
                  <a:schemeClr val="tx1"/>
                </a:solidFill>
              </a:rPr>
              <a:t>.</a:t>
            </a:r>
          </a:p>
          <a:p>
            <a:pPr algn="just"/>
            <a:endParaRPr lang="es-ES" sz="1400" b="1" dirty="0">
              <a:solidFill>
                <a:schemeClr val="tx1"/>
              </a:solidFill>
            </a:endParaRPr>
          </a:p>
          <a:p>
            <a:pPr algn="just"/>
            <a:r>
              <a:rPr lang="es-ES" sz="1400" b="1" i="1" dirty="0">
                <a:solidFill>
                  <a:srgbClr val="FF0000"/>
                </a:solidFill>
              </a:rPr>
              <a:t>IMPACTO ECONÓMICO. </a:t>
            </a:r>
            <a:r>
              <a:rPr lang="es-MX" sz="1400" b="1" dirty="0"/>
              <a:t>Con la presente medida, se permitirá culminar la gestión de los más de 25 mil millones de soles de presupuesto asignados al Plan Integral para la Reconstrucción con Cambios (PIRCC), trayendo como consecuencia un gasto público dinámico liderado por la inversión pública, además de permitir la desactivación de la Autoridad para la Reconstrucción con Cambios (ARCC), lo que originará un alivio en la planilla estatal.</a:t>
            </a:r>
            <a:endParaRPr lang="es-ES" sz="1400" b="1" dirty="0">
              <a:solidFill>
                <a:schemeClr val="tx1"/>
              </a:solidFill>
            </a:endParaRPr>
          </a:p>
          <a:p>
            <a:pPr algn="just"/>
            <a:endParaRPr lang="es-ES" sz="1400" b="1" dirty="0">
              <a:solidFill>
                <a:schemeClr val="tx1"/>
              </a:solidFill>
            </a:endParaRPr>
          </a:p>
          <a:p>
            <a:pPr algn="just"/>
            <a:r>
              <a:rPr lang="es-ES" sz="1400" b="1" dirty="0">
                <a:solidFill>
                  <a:schemeClr val="tx1"/>
                </a:solidFill>
              </a:rPr>
              <a:t> </a:t>
            </a:r>
            <a:r>
              <a:rPr lang="es-ES" sz="1400" b="1" i="1" dirty="0">
                <a:solidFill>
                  <a:srgbClr val="FF0000"/>
                </a:solidFill>
              </a:rPr>
              <a:t>IMPACTO PRESUPUESTAL. </a:t>
            </a:r>
            <a:r>
              <a:rPr lang="es-MX" sz="1400" b="1" dirty="0"/>
              <a:t>La presente norma mejorará la eficiencia del gasto al permitir culminar la ejecución del presupuesto asignado a la Autoridad para la Reconstrucción con Cambios (ARCC) para su Plan Integral, la cual bordea los 5 mil millones de soles.</a:t>
            </a:r>
            <a:endParaRPr lang="es-ES" sz="1400" b="1" dirty="0">
              <a:solidFill>
                <a:schemeClr val="tx1"/>
              </a:solidFill>
            </a:endParaRPr>
          </a:p>
          <a:p>
            <a:pPr algn="ctr"/>
            <a:endParaRPr lang="es-MX" sz="2000" b="1" dirty="0"/>
          </a:p>
          <a:p>
            <a:pPr algn="ctr"/>
            <a:endParaRPr lang="es-MX" dirty="0"/>
          </a:p>
        </p:txBody>
      </p:sp>
    </p:spTree>
    <p:extLst>
      <p:ext uri="{BB962C8B-B14F-4D97-AF65-F5344CB8AC3E}">
        <p14:creationId xmlns:p14="http://schemas.microsoft.com/office/powerpoint/2010/main" val="1835991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764493" y="1024933"/>
            <a:ext cx="10840568" cy="1190140"/>
          </a:xfrm>
          <a:prstGeom prst="roundRect">
            <a:avLst>
              <a:gd name="adj" fmla="val 5872"/>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b="1" dirty="0">
                <a:solidFill>
                  <a:schemeClr val="tx1"/>
                </a:solidFill>
              </a:rPr>
              <a:t>Desde el punto de vista de la relación con las Políticas del Acuerdo Nacional, la iniciativa legislativa en cuestión se enmarca en la misma dirección que las políticas del Acuerdo Nacional, particularmente con la </a:t>
            </a:r>
            <a:r>
              <a:rPr lang="es-MX" b="1" i="1" dirty="0">
                <a:solidFill>
                  <a:srgbClr val="FF0000"/>
                </a:solidFill>
              </a:rPr>
              <a:t>Política N° 08  “Descentralización política, económica y administrativa para propiciar el desarrollo integral, armónico y sostenido del Perú</a:t>
            </a:r>
            <a:r>
              <a:rPr lang="es-ES" b="1" i="1" dirty="0">
                <a:solidFill>
                  <a:srgbClr val="FF0000"/>
                </a:solidFill>
              </a:rPr>
              <a:t>"</a:t>
            </a:r>
            <a:r>
              <a:rPr lang="es-MX" b="1" i="1" dirty="0">
                <a:solidFill>
                  <a:srgbClr val="FF0000"/>
                </a:solidFill>
              </a:rPr>
              <a:t>.</a:t>
            </a:r>
            <a:endParaRPr lang="es-PE" b="1" i="1" dirty="0">
              <a:solidFill>
                <a:srgbClr val="FF0000"/>
              </a:solidFill>
            </a:endParaRPr>
          </a:p>
        </p:txBody>
      </p:sp>
      <p:sp>
        <p:nvSpPr>
          <p:cNvPr id="4" name="Rectángulo 3"/>
          <p:cNvSpPr/>
          <p:nvPr/>
        </p:nvSpPr>
        <p:spPr>
          <a:xfrm>
            <a:off x="88777" y="297401"/>
            <a:ext cx="12192000" cy="461665"/>
          </a:xfrm>
          <a:prstGeom prst="rect">
            <a:avLst/>
          </a:prstGeom>
          <a:noFill/>
        </p:spPr>
        <p:txBody>
          <a:bodyPr wrap="square" rtlCol="0">
            <a:spAutoFit/>
          </a:bodyPr>
          <a:lstStyle/>
          <a:p>
            <a:pPr algn="ctr"/>
            <a:r>
              <a:rPr lang="es-PE" sz="2400" b="1" dirty="0">
                <a:effectLst/>
                <a:latin typeface="Segoe UI" panose="020B0502040204020203" pitchFamily="34" charset="0"/>
                <a:ea typeface="Calibri" panose="020F0502020204030204" pitchFamily="34" charset="0"/>
              </a:rPr>
              <a:t>RELACIÓN CON LAS POLÍTICAS DEL ACUERDO NACIONAL</a:t>
            </a:r>
            <a:endParaRPr lang="es-PE" sz="3600" b="1" dirty="0"/>
          </a:p>
        </p:txBody>
      </p:sp>
      <p:graphicFrame>
        <p:nvGraphicFramePr>
          <p:cNvPr id="5" name="Diagrama 4"/>
          <p:cNvGraphicFramePr/>
          <p:nvPr>
            <p:extLst>
              <p:ext uri="{D42A27DB-BD31-4B8C-83A1-F6EECF244321}">
                <p14:modId xmlns:p14="http://schemas.microsoft.com/office/powerpoint/2010/main" val="838273048"/>
              </p:ext>
            </p:extLst>
          </p:nvPr>
        </p:nvGraphicFramePr>
        <p:xfrm>
          <a:off x="4172505" y="2375888"/>
          <a:ext cx="7608164" cy="4184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a:extLst>
              <a:ext uri="{FF2B5EF4-FFF2-40B4-BE49-F238E27FC236}">
                <a16:creationId xmlns:a16="http://schemas.microsoft.com/office/drawing/2014/main" id="{48378DB9-AAB5-4CB7-9872-B03DE4BB96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5499" y="4155965"/>
            <a:ext cx="2488721" cy="1190140"/>
          </a:xfrm>
          <a:prstGeom prst="rect">
            <a:avLst/>
          </a:prstGeom>
        </p:spPr>
      </p:pic>
      <p:sp>
        <p:nvSpPr>
          <p:cNvPr id="8" name="Flecha: hacia abajo 7">
            <a:extLst>
              <a:ext uri="{FF2B5EF4-FFF2-40B4-BE49-F238E27FC236}">
                <a16:creationId xmlns:a16="http://schemas.microsoft.com/office/drawing/2014/main" id="{A1434423-7899-465F-8C7E-BB040D3147F9}"/>
              </a:ext>
            </a:extLst>
          </p:cNvPr>
          <p:cNvSpPr/>
          <p:nvPr/>
        </p:nvSpPr>
        <p:spPr>
          <a:xfrm>
            <a:off x="1988597" y="3131598"/>
            <a:ext cx="825623" cy="80958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PE"/>
          </a:p>
        </p:txBody>
      </p:sp>
      <p:sp>
        <p:nvSpPr>
          <p:cNvPr id="9" name="Flecha: a la derecha 8">
            <a:extLst>
              <a:ext uri="{FF2B5EF4-FFF2-40B4-BE49-F238E27FC236}">
                <a16:creationId xmlns:a16="http://schemas.microsoft.com/office/drawing/2014/main" id="{38265D3B-66BD-4B26-86AB-7914900D646D}"/>
              </a:ext>
            </a:extLst>
          </p:cNvPr>
          <p:cNvSpPr/>
          <p:nvPr/>
        </p:nvSpPr>
        <p:spPr>
          <a:xfrm>
            <a:off x="2996213" y="4468243"/>
            <a:ext cx="994299" cy="7102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84579627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9650</TotalTime>
  <Words>1894</Words>
  <Application>Microsoft Office PowerPoint</Application>
  <PresentationFormat>Panorámica</PresentationFormat>
  <Paragraphs>53</Paragraphs>
  <Slides>11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Arial</vt:lpstr>
      <vt:lpstr>Calibri</vt:lpstr>
      <vt:lpstr>Calibri Light</vt:lpstr>
      <vt:lpstr>Cambria</vt:lpstr>
      <vt:lpstr>Segoe UI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ALCANCE GENERAL DEL PLAN INTEGRAL PARA LA RECONSTRUCCIÓN CON CAMBIOS</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dc:creator>
  <cp:lastModifiedBy>Luis Enrique Pineda Larzo</cp:lastModifiedBy>
  <cp:revision>475</cp:revision>
  <dcterms:created xsi:type="dcterms:W3CDTF">2019-07-24T16:59:10Z</dcterms:created>
  <dcterms:modified xsi:type="dcterms:W3CDTF">2022-05-10T15:26:02Z</dcterms:modified>
</cp:coreProperties>
</file>