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97" r:id="rId5"/>
    <p:sldMasterId id="2147483808" r:id="rId6"/>
    <p:sldMasterId id="2147483821" r:id="rId7"/>
    <p:sldMasterId id="2147483832" r:id="rId8"/>
  </p:sldMasterIdLst>
  <p:notesMasterIdLst>
    <p:notesMasterId r:id="rId27"/>
  </p:notesMasterIdLst>
  <p:sldIdLst>
    <p:sldId id="724" r:id="rId9"/>
    <p:sldId id="769" r:id="rId10"/>
    <p:sldId id="797" r:id="rId11"/>
    <p:sldId id="798" r:id="rId12"/>
    <p:sldId id="799" r:id="rId13"/>
    <p:sldId id="800" r:id="rId14"/>
    <p:sldId id="819" r:id="rId15"/>
    <p:sldId id="824" r:id="rId16"/>
    <p:sldId id="825" r:id="rId17"/>
    <p:sldId id="831" r:id="rId18"/>
    <p:sldId id="830" r:id="rId19"/>
    <p:sldId id="828" r:id="rId20"/>
    <p:sldId id="829" r:id="rId21"/>
    <p:sldId id="821" r:id="rId22"/>
    <p:sldId id="823" r:id="rId23"/>
    <p:sldId id="822" r:id="rId24"/>
    <p:sldId id="817" r:id="rId25"/>
    <p:sldId id="745" r:id="rId26"/>
  </p:sldIdLst>
  <p:sldSz cx="9144000" cy="5143500" type="screen16x9"/>
  <p:notesSz cx="7010400" cy="92964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0" userDrawn="1">
          <p15:clr>
            <a:srgbClr val="A4A3A4"/>
          </p15:clr>
        </p15:guide>
        <p15:guide id="2" pos="3288" userDrawn="1">
          <p15:clr>
            <a:srgbClr val="A4A3A4"/>
          </p15:clr>
        </p15:guide>
        <p15:guide id="3" pos="68" userDrawn="1">
          <p15:clr>
            <a:srgbClr val="A4A3A4"/>
          </p15:clr>
        </p15:guide>
        <p15:guide id="4" orient="horz" pos="302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issa Beleni Carrion Velasquez" initials="MBCV" lastIdx="1" clrIdx="0">
    <p:extLst>
      <p:ext uri="{19B8F6BF-5375-455C-9EA6-DF929625EA0E}">
        <p15:presenceInfo xmlns:p15="http://schemas.microsoft.com/office/powerpoint/2012/main" userId="160dc3889f1ad22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167AFF"/>
    <a:srgbClr val="660066"/>
    <a:srgbClr val="1927E3"/>
    <a:srgbClr val="00B050"/>
    <a:srgbClr val="02947C"/>
    <a:srgbClr val="008080"/>
    <a:srgbClr val="006666"/>
    <a:srgbClr val="15055B"/>
    <a:srgbClr val="F9EA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32" autoAdjust="0"/>
    <p:restoredTop sz="95501" autoAdjust="0"/>
  </p:normalViewPr>
  <p:slideViewPr>
    <p:cSldViewPr showGuides="1">
      <p:cViewPr varScale="1">
        <p:scale>
          <a:sx n="115" d="100"/>
          <a:sy n="115" d="100"/>
        </p:scale>
        <p:origin x="1062" y="96"/>
      </p:cViewPr>
      <p:guideLst>
        <p:guide orient="horz" pos="350"/>
        <p:guide pos="3288"/>
        <p:guide pos="68"/>
        <p:guide orient="horz" pos="30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66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commentAuthors" Target="commentAuthor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0AD8848-A7E3-4C91-A9E7-C42DB0E44577}" type="datetimeFigureOut">
              <a:rPr lang="es-MX" smtClean="0"/>
              <a:t>04/04/2022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5706F24-F7F8-4003-BE60-2CE6BC7E53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176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9FE39-9824-4F54-AC4F-18DC166E36C2}" type="datetimeFigureOut">
              <a:rPr lang="es-PE" smtClean="0"/>
              <a:t>4/04/2022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C7F-2F22-402A-9606-B4DA8D3EA2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17048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9FE39-9824-4F54-AC4F-18DC166E36C2}" type="datetimeFigureOut">
              <a:rPr lang="es-PE" smtClean="0"/>
              <a:t>4/04/2022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C7F-2F22-402A-9606-B4DA8D3EA2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84689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9FE39-9824-4F54-AC4F-18DC166E36C2}" type="datetimeFigureOut">
              <a:rPr lang="es-PE" smtClean="0"/>
              <a:t>4/04/2022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C7F-2F22-402A-9606-B4DA8D3EA2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69966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B5DABCE-AA63-43D7-9FD6-7267FBCD0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113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070575AB-F069-4378-8A87-1F66952026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345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6">
            <a:extLst>
              <a:ext uri="{FF2B5EF4-FFF2-40B4-BE49-F238E27FC236}">
                <a16:creationId xmlns:a16="http://schemas.microsoft.com/office/drawing/2014/main" id="{9B5DABCE-AA63-43D7-9FD6-7267FBCD0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622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012EDE-0D98-4E11-BF56-1DD813F5D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2A084C-3DA3-4892-84BD-A73948C62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B00C786-0276-4146-8E1C-DFCEFE681E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1732B8A-DB0A-4B17-814B-C33B12776E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0A89D93-3BEE-4D9E-B594-51AB98E5E1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EC5517F-CBCA-4384-BB25-E4361C090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0EB30145-C020-4D13-BEA1-EB0DCCA7A8DE}" type="datetimeFigureOut">
              <a:rPr lang="es-419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4/4/2022</a:t>
            </a:fld>
            <a:endParaRPr lang="es-41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2F94121-CEEF-4773-98F1-44F7CA1ED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s-41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825E9D5-7A17-4D92-B390-F2DB8D187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F0ECFE5C-02F7-4B99-A811-76E86BD2F107}" type="slidenum">
              <a:rPr lang="es-419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‹Nº›</a:t>
            </a:fld>
            <a:endParaRPr lang="es-419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Imagen 6">
            <a:extLst>
              <a:ext uri="{FF2B5EF4-FFF2-40B4-BE49-F238E27FC236}">
                <a16:creationId xmlns:a16="http://schemas.microsoft.com/office/drawing/2014/main" id="{9B5DABCE-AA63-43D7-9FD6-7267FBCD0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977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DEB261-6902-4761-866C-471B2F890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1AE92D7-596A-4198-929A-CD88C4521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0EB30145-C020-4D13-BEA1-EB0DCCA7A8DE}" type="datetimeFigureOut">
              <a:rPr lang="es-419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4/4/2022</a:t>
            </a:fld>
            <a:endParaRPr lang="es-41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22F2C63-91F7-48A8-A173-036F5662A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s-41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7619ECF-B6FD-4803-AC6F-24645AF15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F0ECFE5C-02F7-4B99-A811-76E86BD2F107}" type="slidenum">
              <a:rPr lang="es-419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‹Nº›</a:t>
            </a:fld>
            <a:endParaRPr lang="es-419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n 6">
            <a:extLst>
              <a:ext uri="{FF2B5EF4-FFF2-40B4-BE49-F238E27FC236}">
                <a16:creationId xmlns:a16="http://schemas.microsoft.com/office/drawing/2014/main" id="{9B5DABCE-AA63-43D7-9FD6-7267FBCD0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522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6">
            <a:extLst>
              <a:ext uri="{FF2B5EF4-FFF2-40B4-BE49-F238E27FC236}">
                <a16:creationId xmlns:a16="http://schemas.microsoft.com/office/drawing/2014/main" id="{9B5DABCE-AA63-43D7-9FD6-7267FBCD0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6839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521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4E013F-2BA6-4605-AEE5-76CACD85A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84DED6-DB98-4B07-8ED0-C330E9A1F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C103E07-CC96-4865-9046-5E30A4B950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C5BD3C-7317-4C3A-A163-72F1E6CF1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0EB30145-C020-4D13-BEA1-EB0DCCA7A8DE}" type="datetimeFigureOut">
              <a:rPr lang="es-419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4/4/2022</a:t>
            </a:fld>
            <a:endParaRPr lang="es-41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F490C0-E5E9-441C-B2DA-A1A6F50FB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s-41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B47DE1-7A73-4B88-9B7C-17E59DFF7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F0ECFE5C-02F7-4B99-A811-76E86BD2F107}" type="slidenum">
              <a:rPr lang="es-419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‹Nº›</a:t>
            </a:fld>
            <a:endParaRPr lang="es-419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Imagen 6">
            <a:extLst>
              <a:ext uri="{FF2B5EF4-FFF2-40B4-BE49-F238E27FC236}">
                <a16:creationId xmlns:a16="http://schemas.microsoft.com/office/drawing/2014/main" id="{9B5DABCE-AA63-43D7-9FD6-7267FBCD0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7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9FE39-9824-4F54-AC4F-18DC166E36C2}" type="datetimeFigureOut">
              <a:rPr lang="es-PE" smtClean="0"/>
              <a:t>4/04/2022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C7F-2F22-402A-9606-B4DA8D3EA2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83078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5ED123-1413-49DC-A07B-CE0AA4E64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0BD0D7E-7385-4A2A-BFA6-5DE85DEA11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ED6866-5931-46A2-8069-CEF496192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0EB30145-C020-4D13-BEA1-EB0DCCA7A8DE}" type="datetimeFigureOut">
              <a:rPr lang="es-419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4/4/2022</a:t>
            </a:fld>
            <a:endParaRPr lang="es-41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E45D61-54CC-4093-89CB-083A981EF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s-41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B55DB3-97E0-4DA7-859A-F113FF76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F0ECFE5C-02F7-4B99-A811-76E86BD2F107}" type="slidenum">
              <a:rPr lang="es-419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‹Nº›</a:t>
            </a:fld>
            <a:endParaRPr lang="es-419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B5DABCE-AA63-43D7-9FD6-7267FBCD0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84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38E57B9-5BDE-4B2D-A0E5-3C12A683C4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DA61C9D-E090-4893-88AA-1F7B4D82CA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29C38F-BBBE-4AD3-B335-F01169A14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0EB30145-C020-4D13-BEA1-EB0DCCA7A8DE}" type="datetimeFigureOut">
              <a:rPr lang="es-419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4/4/2022</a:t>
            </a:fld>
            <a:endParaRPr lang="es-41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6D8CC9-03A1-4381-AA44-9A52A184C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s-41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C81DD4-B944-4E4C-A649-9E8372B44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F0ECFE5C-02F7-4B99-A811-76E86BD2F107}" type="slidenum">
              <a:rPr lang="es-419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‹Nº›</a:t>
            </a:fld>
            <a:endParaRPr lang="es-419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B5DABCE-AA63-43D7-9FD6-7267FBCD0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03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B5DABCE-AA63-43D7-9FD6-7267FBCD0A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667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070575AB-F069-4378-8A87-1F66952026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3985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6">
            <a:extLst>
              <a:ext uri="{FF2B5EF4-FFF2-40B4-BE49-F238E27FC236}">
                <a16:creationId xmlns:a16="http://schemas.microsoft.com/office/drawing/2014/main" id="{9B5DABCE-AA63-43D7-9FD6-7267FBCD0A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8390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012EDE-0D98-4E11-BF56-1DD813F5D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x-non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2A084C-3DA3-4892-84BD-A73948C62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B00C786-0276-4146-8E1C-DFCEFE681E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x-non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1732B8A-DB0A-4B17-814B-C33B12776E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0A89D93-3BEE-4D9E-B594-51AB98E5E1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x-non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EC5517F-CBCA-4384-BB25-E4361C090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0145-C020-4D13-BEA1-EB0DCCA7A8DE}" type="datetimeFigureOut">
              <a:rPr lang="x-none" smtClean="0"/>
              <a:t>4/04/2022</a:t>
            </a:fld>
            <a:endParaRPr lang="x-non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2F94121-CEEF-4773-98F1-44F7CA1ED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825E9D5-7A17-4D92-B390-F2DB8D187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FE5C-02F7-4B99-A811-76E86BD2F107}" type="slidenum">
              <a:rPr lang="x-none" smtClean="0"/>
              <a:t>‹Nº›</a:t>
            </a:fld>
            <a:endParaRPr lang="x-none"/>
          </a:p>
        </p:txBody>
      </p:sp>
      <p:pic>
        <p:nvPicPr>
          <p:cNvPr id="10" name="Imagen 6">
            <a:extLst>
              <a:ext uri="{FF2B5EF4-FFF2-40B4-BE49-F238E27FC236}">
                <a16:creationId xmlns:a16="http://schemas.microsoft.com/office/drawing/2014/main" id="{9B5DABCE-AA63-43D7-9FD6-7267FBCD0A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2757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DEB261-6902-4761-866C-471B2F890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x-non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1AE92D7-596A-4198-929A-CD88C4521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0145-C020-4D13-BEA1-EB0DCCA7A8DE}" type="datetimeFigureOut">
              <a:rPr lang="x-none" smtClean="0"/>
              <a:t>4/04/2022</a:t>
            </a:fld>
            <a:endParaRPr lang="x-non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22F2C63-91F7-48A8-A173-036F5662A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7619ECF-B6FD-4803-AC6F-24645AF15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FE5C-02F7-4B99-A811-76E86BD2F107}" type="slidenum">
              <a:rPr lang="x-none" smtClean="0"/>
              <a:t>‹Nº›</a:t>
            </a:fld>
            <a:endParaRPr lang="x-none"/>
          </a:p>
        </p:txBody>
      </p:sp>
      <p:pic>
        <p:nvPicPr>
          <p:cNvPr id="6" name="Imagen 6">
            <a:extLst>
              <a:ext uri="{FF2B5EF4-FFF2-40B4-BE49-F238E27FC236}">
                <a16:creationId xmlns:a16="http://schemas.microsoft.com/office/drawing/2014/main" id="{9B5DABCE-AA63-43D7-9FD6-7267FBCD0A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4775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6">
            <a:extLst>
              <a:ext uri="{FF2B5EF4-FFF2-40B4-BE49-F238E27FC236}">
                <a16:creationId xmlns:a16="http://schemas.microsoft.com/office/drawing/2014/main" id="{9B5DABCE-AA63-43D7-9FD6-7267FBCD0A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013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9875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4E013F-2BA6-4605-AEE5-76CACD85A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x-non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84DED6-DB98-4B07-8ED0-C330E9A1F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x-non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C103E07-CC96-4865-9046-5E30A4B950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C5BD3C-7317-4C3A-A163-72F1E6CF1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0145-C020-4D13-BEA1-EB0DCCA7A8DE}" type="datetimeFigureOut">
              <a:rPr lang="x-none" smtClean="0"/>
              <a:t>4/04/2022</a:t>
            </a:fld>
            <a:endParaRPr lang="x-non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F490C0-E5E9-441C-B2DA-A1A6F50FB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B47DE1-7A73-4B88-9B7C-17E59DFF7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FE5C-02F7-4B99-A811-76E86BD2F107}" type="slidenum">
              <a:rPr lang="x-none" smtClean="0"/>
              <a:t>‹Nº›</a:t>
            </a:fld>
            <a:endParaRPr lang="x-none"/>
          </a:p>
        </p:txBody>
      </p:sp>
      <p:pic>
        <p:nvPicPr>
          <p:cNvPr id="9" name="Imagen 6">
            <a:extLst>
              <a:ext uri="{FF2B5EF4-FFF2-40B4-BE49-F238E27FC236}">
                <a16:creationId xmlns:a16="http://schemas.microsoft.com/office/drawing/2014/main" id="{9B5DABCE-AA63-43D7-9FD6-7267FBCD0A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53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9FE39-9824-4F54-AC4F-18DC166E36C2}" type="datetimeFigureOut">
              <a:rPr lang="es-PE" smtClean="0"/>
              <a:t>4/04/2022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C7F-2F22-402A-9606-B4DA8D3EA2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740615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5ED123-1413-49DC-A07B-CE0AA4E64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x-non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0BD0D7E-7385-4A2A-BFA6-5DE85DEA11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x-non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ED6866-5931-46A2-8069-CEF496192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0145-C020-4D13-BEA1-EB0DCCA7A8DE}" type="datetimeFigureOut">
              <a:rPr lang="x-none" smtClean="0"/>
              <a:t>4/04/2022</a:t>
            </a:fld>
            <a:endParaRPr lang="x-non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E45D61-54CC-4093-89CB-083A981EF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B55DB3-97E0-4DA7-859A-F113FF76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FE5C-02F7-4B99-A811-76E86BD2F107}" type="slidenum">
              <a:rPr lang="x-none" smtClean="0"/>
              <a:t>‹Nº›</a:t>
            </a:fld>
            <a:endParaRPr lang="x-non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B5DABCE-AA63-43D7-9FD6-7267FBCD0A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4007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38E57B9-5BDE-4B2D-A0E5-3C12A683C4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x-non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DA61C9D-E090-4893-88AA-1F7B4D82CA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x-non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29C38F-BBBE-4AD3-B335-F01169A14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0145-C020-4D13-BEA1-EB0DCCA7A8DE}" type="datetimeFigureOut">
              <a:rPr lang="x-none" smtClean="0"/>
              <a:t>4/04/2022</a:t>
            </a:fld>
            <a:endParaRPr lang="x-non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6D8CC9-03A1-4381-AA44-9A52A184C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C81DD4-B944-4E4C-A649-9E8372B44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FE5C-02F7-4B99-A811-76E86BD2F107}" type="slidenum">
              <a:rPr lang="x-none" smtClean="0"/>
              <a:t>‹Nº›</a:t>
            </a:fld>
            <a:endParaRPr lang="x-non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B5DABCE-AA63-43D7-9FD6-7267FBCD0A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0371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70848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1685" y="2060974"/>
            <a:ext cx="6065321" cy="1021556"/>
          </a:xfrm>
        </p:spPr>
        <p:txBody>
          <a:bodyPr anchor="ctr">
            <a:normAutofit/>
          </a:bodyPr>
          <a:lstStyle>
            <a:lvl1pPr algn="l">
              <a:defRPr sz="2077" b="1" cap="all" baseline="0"/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747846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1680" y="720000"/>
            <a:ext cx="7200800" cy="771630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300192" y="1563640"/>
            <a:ext cx="2592288" cy="2880320"/>
          </a:xfrm>
        </p:spPr>
        <p:txBody>
          <a:bodyPr>
            <a:normAutofit/>
          </a:bodyPr>
          <a:lstStyle>
            <a:lvl1pPr>
              <a:defRPr sz="969"/>
            </a:lvl1pPr>
            <a:lvl2pPr>
              <a:defRPr sz="969"/>
            </a:lvl2pPr>
            <a:lvl3pPr>
              <a:defRPr sz="969"/>
            </a:lvl3pPr>
            <a:lvl4pPr>
              <a:defRPr sz="969"/>
            </a:lvl4pPr>
            <a:lvl5pPr>
              <a:defRPr sz="969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 hasCustomPrompt="1"/>
          </p:nvPr>
        </p:nvSpPr>
        <p:spPr>
          <a:xfrm>
            <a:off x="1802976" y="1563640"/>
            <a:ext cx="4247455" cy="2880320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1661">
                <a:solidFill>
                  <a:srgbClr val="E2231A"/>
                </a:solidFill>
              </a:defRPr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es-ES" dirty="0"/>
              <a:t>gráfico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5420662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B5DABCE-AA63-43D7-9FD6-7267FBCD0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0179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070575AB-F069-4378-8A87-1F66952026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3376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6">
            <a:extLst>
              <a:ext uri="{FF2B5EF4-FFF2-40B4-BE49-F238E27FC236}">
                <a16:creationId xmlns:a16="http://schemas.microsoft.com/office/drawing/2014/main" id="{9B5DABCE-AA63-43D7-9FD6-7267FBCD0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0754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012EDE-0D98-4E11-BF56-1DD813F5D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2A084C-3DA3-4892-84BD-A73948C62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B00C786-0276-4146-8E1C-DFCEFE681E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1732B8A-DB0A-4B17-814B-C33B12776E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0A89D93-3BEE-4D9E-B594-51AB98E5E1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EC5517F-CBCA-4384-BB25-E4361C090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0EB30145-C020-4D13-BEA1-EB0DCCA7A8DE}" type="datetimeFigureOut">
              <a:rPr lang="es-419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4/4/2022</a:t>
            </a:fld>
            <a:endParaRPr lang="es-41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2F94121-CEEF-4773-98F1-44F7CA1ED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s-41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825E9D5-7A17-4D92-B390-F2DB8D187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F0ECFE5C-02F7-4B99-A811-76E86BD2F107}" type="slidenum">
              <a:rPr lang="es-419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‹Nº›</a:t>
            </a:fld>
            <a:endParaRPr lang="es-419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Imagen 6">
            <a:extLst>
              <a:ext uri="{FF2B5EF4-FFF2-40B4-BE49-F238E27FC236}">
                <a16:creationId xmlns:a16="http://schemas.microsoft.com/office/drawing/2014/main" id="{9B5DABCE-AA63-43D7-9FD6-7267FBCD0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0785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DEB261-6902-4761-866C-471B2F890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1AE92D7-596A-4198-929A-CD88C4521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0EB30145-C020-4D13-BEA1-EB0DCCA7A8DE}" type="datetimeFigureOut">
              <a:rPr lang="es-419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4/4/2022</a:t>
            </a:fld>
            <a:endParaRPr lang="es-41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22F2C63-91F7-48A8-A173-036F5662A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s-41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7619ECF-B6FD-4803-AC6F-24645AF15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F0ECFE5C-02F7-4B99-A811-76E86BD2F107}" type="slidenum">
              <a:rPr lang="es-419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‹Nº›</a:t>
            </a:fld>
            <a:endParaRPr lang="es-419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n 6">
            <a:extLst>
              <a:ext uri="{FF2B5EF4-FFF2-40B4-BE49-F238E27FC236}">
                <a16:creationId xmlns:a16="http://schemas.microsoft.com/office/drawing/2014/main" id="{9B5DABCE-AA63-43D7-9FD6-7267FBCD0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57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9FE39-9824-4F54-AC4F-18DC166E36C2}" type="datetimeFigureOut">
              <a:rPr lang="es-PE" smtClean="0"/>
              <a:t>4/04/2022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C7F-2F22-402A-9606-B4DA8D3EA2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759372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6">
            <a:extLst>
              <a:ext uri="{FF2B5EF4-FFF2-40B4-BE49-F238E27FC236}">
                <a16:creationId xmlns:a16="http://schemas.microsoft.com/office/drawing/2014/main" id="{9B5DABCE-AA63-43D7-9FD6-7267FBCD0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8953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7049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4E013F-2BA6-4605-AEE5-76CACD85A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84DED6-DB98-4B07-8ED0-C330E9A1F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C103E07-CC96-4865-9046-5E30A4B950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C5BD3C-7317-4C3A-A163-72F1E6CF1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0EB30145-C020-4D13-BEA1-EB0DCCA7A8DE}" type="datetimeFigureOut">
              <a:rPr lang="es-419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4/4/2022</a:t>
            </a:fld>
            <a:endParaRPr lang="es-41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F490C0-E5E9-441C-B2DA-A1A6F50FB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s-41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B47DE1-7A73-4B88-9B7C-17E59DFF7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F0ECFE5C-02F7-4B99-A811-76E86BD2F107}" type="slidenum">
              <a:rPr lang="es-419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‹Nº›</a:t>
            </a:fld>
            <a:endParaRPr lang="es-419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Imagen 6">
            <a:extLst>
              <a:ext uri="{FF2B5EF4-FFF2-40B4-BE49-F238E27FC236}">
                <a16:creationId xmlns:a16="http://schemas.microsoft.com/office/drawing/2014/main" id="{9B5DABCE-AA63-43D7-9FD6-7267FBCD0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568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5ED123-1413-49DC-A07B-CE0AA4E64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0BD0D7E-7385-4A2A-BFA6-5DE85DEA11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ED6866-5931-46A2-8069-CEF496192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9FE39-9824-4F54-AC4F-18DC166E36C2}" type="datetimeFigureOut">
              <a:rPr lang="es-PE" smtClean="0"/>
              <a:t>4/04/2022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E45D61-54CC-4093-89CB-083A981EF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B55DB3-97E0-4DA7-859A-F113FF76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C7F-2F22-402A-9606-B4DA8D3EA217}" type="slidenum">
              <a:rPr lang="es-PE" smtClean="0"/>
              <a:t>‹Nº›</a:t>
            </a:fld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B5DABCE-AA63-43D7-9FD6-7267FBCD0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47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38E57B9-5BDE-4B2D-A0E5-3C12A683C4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DA61C9D-E090-4893-88AA-1F7B4D82CA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29C38F-BBBE-4AD3-B335-F01169A14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9FE39-9824-4F54-AC4F-18DC166E36C2}" type="datetimeFigureOut">
              <a:rPr lang="es-PE" smtClean="0"/>
              <a:t>4/04/2022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6D8CC9-03A1-4381-AA44-9A52A184C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C81DD4-B944-4E4C-A649-9E8372B44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C7F-2F22-402A-9606-B4DA8D3EA217}" type="slidenum">
              <a:rPr lang="es-PE" smtClean="0"/>
              <a:t>‹Nº›</a:t>
            </a:fld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B5DABCE-AA63-43D7-9FD6-7267FBCD0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2200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B5DABCE-AA63-43D7-9FD6-7267FBCD0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B5DABCE-AA63-43D7-9FD6-7267FBCD0A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960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070575AB-F069-4378-8A87-1F66952026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70575AB-F069-4378-8A87-1F66952026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3399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6">
            <a:extLst>
              <a:ext uri="{FF2B5EF4-FFF2-40B4-BE49-F238E27FC236}">
                <a16:creationId xmlns:a16="http://schemas.microsoft.com/office/drawing/2014/main" id="{9B5DABCE-AA63-43D7-9FD6-7267FBCD0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pic>
        <p:nvPicPr>
          <p:cNvPr id="3" name="Imagen 6">
            <a:extLst>
              <a:ext uri="{FF2B5EF4-FFF2-40B4-BE49-F238E27FC236}">
                <a16:creationId xmlns:a16="http://schemas.microsoft.com/office/drawing/2014/main" id="{9B5DABCE-AA63-43D7-9FD6-7267FBCD0A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3949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012EDE-0D98-4E11-BF56-1DD813F5D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2A084C-3DA3-4892-84BD-A73948C62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B00C786-0276-4146-8E1C-DFCEFE681E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1732B8A-DB0A-4B17-814B-C33B12776E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0A89D93-3BEE-4D9E-B594-51AB98E5E1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EC5517F-CBCA-4384-BB25-E4361C090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0145-C020-4D13-BEA1-EB0DCCA7A8DE}" type="datetimeFigureOut">
              <a:rPr lang="x-none" smtClean="0"/>
              <a:t>4/04/2022</a:t>
            </a:fld>
            <a:endParaRPr lang="x-non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2F94121-CEEF-4773-98F1-44F7CA1ED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825E9D5-7A17-4D92-B390-F2DB8D187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FE5C-02F7-4B99-A811-76E86BD2F107}" type="slidenum">
              <a:rPr lang="x-none" smtClean="0"/>
              <a:t>‹Nº›</a:t>
            </a:fld>
            <a:endParaRPr lang="x-none"/>
          </a:p>
        </p:txBody>
      </p:sp>
      <p:pic>
        <p:nvPicPr>
          <p:cNvPr id="10" name="Imagen 6">
            <a:extLst>
              <a:ext uri="{FF2B5EF4-FFF2-40B4-BE49-F238E27FC236}">
                <a16:creationId xmlns:a16="http://schemas.microsoft.com/office/drawing/2014/main" id="{9B5DABCE-AA63-43D7-9FD6-7267FBCD0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pic>
        <p:nvPicPr>
          <p:cNvPr id="11" name="Imagen 6">
            <a:extLst>
              <a:ext uri="{FF2B5EF4-FFF2-40B4-BE49-F238E27FC236}">
                <a16:creationId xmlns:a16="http://schemas.microsoft.com/office/drawing/2014/main" id="{9B5DABCE-AA63-43D7-9FD6-7267FBCD0A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925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DEB261-6902-4761-866C-471B2F890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1AE92D7-596A-4198-929A-CD88C4521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0145-C020-4D13-BEA1-EB0DCCA7A8DE}" type="datetimeFigureOut">
              <a:rPr lang="x-none" smtClean="0"/>
              <a:t>4/04/2022</a:t>
            </a:fld>
            <a:endParaRPr lang="x-non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22F2C63-91F7-48A8-A173-036F5662A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7619ECF-B6FD-4803-AC6F-24645AF15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FE5C-02F7-4B99-A811-76E86BD2F107}" type="slidenum">
              <a:rPr lang="x-none" smtClean="0"/>
              <a:t>‹Nº›</a:t>
            </a:fld>
            <a:endParaRPr lang="x-none"/>
          </a:p>
        </p:txBody>
      </p:sp>
      <p:pic>
        <p:nvPicPr>
          <p:cNvPr id="6" name="Imagen 6">
            <a:extLst>
              <a:ext uri="{FF2B5EF4-FFF2-40B4-BE49-F238E27FC236}">
                <a16:creationId xmlns:a16="http://schemas.microsoft.com/office/drawing/2014/main" id="{9B5DABCE-AA63-43D7-9FD6-7267FBCD0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B5DABCE-AA63-43D7-9FD6-7267FBCD0A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68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9FE39-9824-4F54-AC4F-18DC166E36C2}" type="datetimeFigureOut">
              <a:rPr lang="es-PE" smtClean="0"/>
              <a:t>4/04/2022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C7F-2F22-402A-9606-B4DA8D3EA2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7512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6">
            <a:extLst>
              <a:ext uri="{FF2B5EF4-FFF2-40B4-BE49-F238E27FC236}">
                <a16:creationId xmlns:a16="http://schemas.microsoft.com/office/drawing/2014/main" id="{9B5DABCE-AA63-43D7-9FD6-7267FBCD0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pic>
        <p:nvPicPr>
          <p:cNvPr id="3" name="Imagen 6">
            <a:extLst>
              <a:ext uri="{FF2B5EF4-FFF2-40B4-BE49-F238E27FC236}">
                <a16:creationId xmlns:a16="http://schemas.microsoft.com/office/drawing/2014/main" id="{9B5DABCE-AA63-43D7-9FD6-7267FBCD0A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3876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1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1423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4E013F-2BA6-4605-AEE5-76CACD85A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84DED6-DB98-4B07-8ED0-C330E9A1F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C103E07-CC96-4865-9046-5E30A4B950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C5BD3C-7317-4C3A-A163-72F1E6CF1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0145-C020-4D13-BEA1-EB0DCCA7A8DE}" type="datetimeFigureOut">
              <a:rPr lang="x-none" smtClean="0"/>
              <a:t>4/04/2022</a:t>
            </a:fld>
            <a:endParaRPr lang="x-non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F490C0-E5E9-441C-B2DA-A1A6F50FB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B47DE1-7A73-4B88-9B7C-17E59DFF7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FE5C-02F7-4B99-A811-76E86BD2F107}" type="slidenum">
              <a:rPr lang="x-none" smtClean="0"/>
              <a:t>‹Nº›</a:t>
            </a:fld>
            <a:endParaRPr lang="x-none"/>
          </a:p>
        </p:txBody>
      </p:sp>
      <p:pic>
        <p:nvPicPr>
          <p:cNvPr id="9" name="Imagen 6">
            <a:extLst>
              <a:ext uri="{FF2B5EF4-FFF2-40B4-BE49-F238E27FC236}">
                <a16:creationId xmlns:a16="http://schemas.microsoft.com/office/drawing/2014/main" id="{9B5DABCE-AA63-43D7-9FD6-7267FBCD0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pic>
        <p:nvPicPr>
          <p:cNvPr id="10" name="Imagen 6">
            <a:extLst>
              <a:ext uri="{FF2B5EF4-FFF2-40B4-BE49-F238E27FC236}">
                <a16:creationId xmlns:a16="http://schemas.microsoft.com/office/drawing/2014/main" id="{9B5DABCE-AA63-43D7-9FD6-7267FBCD0A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4039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5ED123-1413-49DC-A07B-CE0AA4E64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0BD0D7E-7385-4A2A-BFA6-5DE85DEA11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ED6866-5931-46A2-8069-CEF496192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0145-C020-4D13-BEA1-EB0DCCA7A8DE}" type="datetimeFigureOut">
              <a:rPr lang="x-none" smtClean="0"/>
              <a:t>4/04/2022</a:t>
            </a:fld>
            <a:endParaRPr lang="x-non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E45D61-54CC-4093-89CB-083A981EF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B55DB3-97E0-4DA7-859A-F113FF76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FE5C-02F7-4B99-A811-76E86BD2F107}" type="slidenum">
              <a:rPr lang="x-none" smtClean="0"/>
              <a:t>‹Nº›</a:t>
            </a:fld>
            <a:endParaRPr lang="x-non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B5DABCE-AA63-43D7-9FD6-7267FBCD0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B5DABCE-AA63-43D7-9FD6-7267FBCD0A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5197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38E57B9-5BDE-4B2D-A0E5-3C12A683C4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DA61C9D-E090-4893-88AA-1F7B4D82CA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29C38F-BBBE-4AD3-B335-F01169A14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0145-C020-4D13-BEA1-EB0DCCA7A8DE}" type="datetimeFigureOut">
              <a:rPr lang="x-none" smtClean="0"/>
              <a:t>4/04/2022</a:t>
            </a:fld>
            <a:endParaRPr lang="x-non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6D8CC9-03A1-4381-AA44-9A52A184C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C81DD4-B944-4E4C-A649-9E8372B44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FE5C-02F7-4B99-A811-76E86BD2F107}" type="slidenum">
              <a:rPr lang="x-none" smtClean="0"/>
              <a:t>‹Nº›</a:t>
            </a:fld>
            <a:endParaRPr lang="x-non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B5DABCE-AA63-43D7-9FD6-7267FBCD0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B5DABCE-AA63-43D7-9FD6-7267FBCD0A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052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9FE39-9824-4F54-AC4F-18DC166E36C2}" type="datetimeFigureOut">
              <a:rPr lang="es-PE" smtClean="0"/>
              <a:t>4/04/2022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C7F-2F22-402A-9606-B4DA8D3EA2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2488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9FE39-9824-4F54-AC4F-18DC166E36C2}" type="datetimeFigureOut">
              <a:rPr lang="es-PE" smtClean="0"/>
              <a:t>4/04/2022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C7F-2F22-402A-9606-B4DA8D3EA2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30822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9FE39-9824-4F54-AC4F-18DC166E36C2}" type="datetimeFigureOut">
              <a:rPr lang="es-PE" smtClean="0"/>
              <a:t>4/04/2022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C7F-2F22-402A-9606-B4DA8D3EA2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0479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9FE39-9824-4F54-AC4F-18DC166E36C2}" type="datetimeFigureOut">
              <a:rPr lang="es-PE" smtClean="0"/>
              <a:t>4/04/2022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C7F-2F22-402A-9606-B4DA8D3EA2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86839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9FE39-9824-4F54-AC4F-18DC166E36C2}" type="datetimeFigureOut">
              <a:rPr lang="es-PE" smtClean="0"/>
              <a:t>4/04/2022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26C7F-2F22-402A-9606-B4DA8D3EA2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84391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20377CB-E5CC-4D38-B581-15B9AA90D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3773B2-F3DE-4E1C-B77D-8EDAD657A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6D53C7-82B2-4AD0-9C3D-BFF67EF9A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0EB30145-C020-4D13-BEA1-EB0DCCA7A8DE}" type="datetimeFigureOut">
              <a:rPr lang="es-419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4/4/2022</a:t>
            </a:fld>
            <a:endParaRPr lang="es-41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6C6C7C-9572-4DD6-AFA7-AEE22FCC1A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endParaRPr lang="es-41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B0BE2F-7373-4644-A878-4B30A36D9F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F0ECFE5C-02F7-4B99-A811-76E86BD2F107}" type="slidenum">
              <a:rPr lang="es-419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‹Nº›</a:t>
            </a:fld>
            <a:endParaRPr lang="es-419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290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20377CB-E5CC-4D38-B581-15B9AA90D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x-non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3773B2-F3DE-4E1C-B77D-8EDAD657A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x-non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6D53C7-82B2-4AD0-9C3D-BFF67EF9A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30145-C020-4D13-BEA1-EB0DCCA7A8DE}" type="datetimeFigureOut">
              <a:rPr lang="x-none" smtClean="0"/>
              <a:t>4/04/2022</a:t>
            </a:fld>
            <a:endParaRPr lang="x-non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6C6C7C-9572-4DD6-AFA7-AEE22FCC1A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B0BE2F-7373-4644-A878-4B30A36D9F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CFE5C-02F7-4B99-A811-76E86BD2F107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8312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711" r:id="rId12"/>
    <p:sldLayoutId id="2147483712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20377CB-E5CC-4D38-B581-15B9AA90D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3773B2-F3DE-4E1C-B77D-8EDAD657A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6D53C7-82B2-4AD0-9C3D-BFF67EF9A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9FE39-9824-4F54-AC4F-18DC166E36C2}" type="datetimeFigureOut">
              <a:rPr lang="es-PE" smtClean="0"/>
              <a:t>4/04/2022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6C6C7C-9572-4DD6-AFA7-AEE22FCC1A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B0BE2F-7373-4644-A878-4B30A36D9F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26C7F-2F22-402A-9606-B4DA8D3EA2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69165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20377CB-E5CC-4D38-B581-15B9AA90D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3773B2-F3DE-4E1C-B77D-8EDAD657A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6D53C7-82B2-4AD0-9C3D-BFF67EF9A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9FE39-9824-4F54-AC4F-18DC166E36C2}" type="datetimeFigureOut">
              <a:rPr lang="es-PE" smtClean="0"/>
              <a:t>4/04/2022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6C6C7C-9572-4DD6-AFA7-AEE22FCC1A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B0BE2F-7373-4644-A878-4B30A36D9F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26C7F-2F22-402A-9606-B4DA8D3EA2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43765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7.emf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1.emf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14.png"/><Relationship Id="rId7" Type="http://schemas.openxmlformats.org/officeDocument/2006/relationships/image" Target="../media/image3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emf"/><Relationship Id="rId4" Type="http://schemas.openxmlformats.org/officeDocument/2006/relationships/image" Target="../media/image32.png"/><Relationship Id="rId9" Type="http://schemas.openxmlformats.org/officeDocument/2006/relationships/image" Target="../media/image37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image" Target="../media/image14.png"/><Relationship Id="rId7" Type="http://schemas.openxmlformats.org/officeDocument/2006/relationships/image" Target="../media/image4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emf"/><Relationship Id="rId4" Type="http://schemas.openxmlformats.org/officeDocument/2006/relationships/image" Target="../media/image32.png"/><Relationship Id="rId9" Type="http://schemas.openxmlformats.org/officeDocument/2006/relationships/image" Target="../media/image4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8.em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3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15616" y="2715766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85800">
              <a:defRPr/>
            </a:pPr>
            <a:r>
              <a:rPr lang="es-ES" sz="2000" b="1" dirty="0">
                <a:solidFill>
                  <a:prstClr val="white"/>
                </a:solidFill>
              </a:rPr>
              <a:t>PRESENTACIÓN A LA COMISIÓN DE PRESUPUESTO DEL CONGRESO DE LA REPÚBLICA</a:t>
            </a:r>
          </a:p>
        </p:txBody>
      </p:sp>
    </p:spTree>
    <p:extLst>
      <p:ext uri="{BB962C8B-B14F-4D97-AF65-F5344CB8AC3E}">
        <p14:creationId xmlns:p14="http://schemas.microsoft.com/office/powerpoint/2010/main" val="25831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upo 57">
            <a:extLst>
              <a:ext uri="{FF2B5EF4-FFF2-40B4-BE49-F238E27FC236}">
                <a16:creationId xmlns:a16="http://schemas.microsoft.com/office/drawing/2014/main" id="{E99D8CB5-3B5E-46F9-986E-A74946D6BA3F}"/>
              </a:ext>
            </a:extLst>
          </p:cNvPr>
          <p:cNvGrpSpPr/>
          <p:nvPr/>
        </p:nvGrpSpPr>
        <p:grpSpPr>
          <a:xfrm>
            <a:off x="35496" y="34578"/>
            <a:ext cx="6351510" cy="461665"/>
            <a:chOff x="225853" y="27384"/>
            <a:chExt cx="3348162" cy="461665"/>
          </a:xfrm>
        </p:grpSpPr>
        <p:sp>
          <p:nvSpPr>
            <p:cNvPr id="59" name="CuadroTexto 58">
              <a:extLst>
                <a:ext uri="{FF2B5EF4-FFF2-40B4-BE49-F238E27FC236}">
                  <a16:creationId xmlns:a16="http://schemas.microsoft.com/office/drawing/2014/main" id="{28599EAD-DB38-4DB2-9D5E-F0AD793AC212}"/>
                </a:ext>
              </a:extLst>
            </p:cNvPr>
            <p:cNvSpPr txBox="1"/>
            <p:nvPr/>
          </p:nvSpPr>
          <p:spPr>
            <a:xfrm>
              <a:off x="618934" y="122386"/>
              <a:ext cx="2955081" cy="338554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ysDot"/>
            </a:ln>
            <a:effectLst/>
          </p:spPr>
          <p:txBody>
            <a:bodyPr wrap="none" rtlCol="0">
              <a:spAutoFit/>
            </a:bodyPr>
            <a:lstStyle>
              <a:defPPr>
                <a:defRPr lang="es-PE"/>
              </a:defPPr>
              <a:lvl1pPr>
                <a:defRPr sz="1500" b="1">
                  <a:solidFill>
                    <a:srgbClr val="C00000"/>
                  </a:solidFill>
                </a:defRPr>
              </a:lvl1pPr>
            </a:lstStyle>
            <a:p>
              <a:pPr lvl="0">
                <a:defRPr/>
              </a:pPr>
              <a:r>
                <a:rPr lang="es-ES" sz="1600" dirty="0"/>
                <a:t>Estado de </a:t>
              </a:r>
              <a:r>
                <a:rPr lang="es-ES" sz="1600" dirty="0" smtClean="0"/>
                <a:t>endeudamiento </a:t>
              </a:r>
              <a:r>
                <a:rPr lang="es-PE" kern="0" dirty="0" smtClean="0"/>
                <a:t>– EMPRESAS NO FINANCIERAS (S/ MM)</a:t>
              </a:r>
              <a:endParaRPr kumimoji="0" lang="es-PE" sz="1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grpSp>
          <p:nvGrpSpPr>
            <p:cNvPr id="60" name="Grupo 59">
              <a:extLst>
                <a:ext uri="{FF2B5EF4-FFF2-40B4-BE49-F238E27FC236}">
                  <a16:creationId xmlns:a16="http://schemas.microsoft.com/office/drawing/2014/main" id="{A07EC9DD-CAE4-48FB-B7BB-97D12537C257}"/>
                </a:ext>
              </a:extLst>
            </p:cNvPr>
            <p:cNvGrpSpPr/>
            <p:nvPr/>
          </p:nvGrpSpPr>
          <p:grpSpPr>
            <a:xfrm>
              <a:off x="225853" y="27384"/>
              <a:ext cx="419133" cy="461665"/>
              <a:chOff x="89219" y="518139"/>
              <a:chExt cx="627902" cy="1051759"/>
            </a:xfrm>
          </p:grpSpPr>
          <p:sp>
            <p:nvSpPr>
              <p:cNvPr id="61" name="Llamada rectangular 104">
                <a:extLst>
                  <a:ext uri="{FF2B5EF4-FFF2-40B4-BE49-F238E27FC236}">
                    <a16:creationId xmlns:a16="http://schemas.microsoft.com/office/drawing/2014/main" id="{3BAF713D-6B0C-4DDE-8D19-0E1E630D736D}"/>
                  </a:ext>
                </a:extLst>
              </p:cNvPr>
              <p:cNvSpPr/>
              <p:nvPr/>
            </p:nvSpPr>
            <p:spPr>
              <a:xfrm>
                <a:off x="127671" y="714886"/>
                <a:ext cx="551002" cy="754335"/>
              </a:xfrm>
              <a:prstGeom prst="wedgeRectCallout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1800" b="0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62" name="Rectángulo 61">
                <a:extLst>
                  <a:ext uri="{FF2B5EF4-FFF2-40B4-BE49-F238E27FC236}">
                    <a16:creationId xmlns:a16="http://schemas.microsoft.com/office/drawing/2014/main" id="{8CA45FA8-FC5F-47FF-8A92-B5217D21D8A0}"/>
                  </a:ext>
                </a:extLst>
              </p:cNvPr>
              <p:cNvSpPr/>
              <p:nvPr/>
            </p:nvSpPr>
            <p:spPr>
              <a:xfrm>
                <a:off x="89219" y="518139"/>
                <a:ext cx="627902" cy="105175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24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uLnTx/>
                  <a:uFillTx/>
                </a:endParaRPr>
              </a:p>
            </p:txBody>
          </p:sp>
        </p:grpSp>
      </p:grpSp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2"/>
          <a:srcRect l="31432" t="9075" r="31327" b="44501"/>
          <a:stretch/>
        </p:blipFill>
        <p:spPr>
          <a:xfrm>
            <a:off x="6422599" y="793204"/>
            <a:ext cx="319941" cy="328110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6547389" y="749791"/>
            <a:ext cx="2025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0.507</a:t>
            </a:r>
            <a:endParaRPr lang="es-PE" b="1" dirty="0">
              <a:solidFill>
                <a:schemeClr val="tx1">
                  <a:lumMod val="75000"/>
                  <a:lumOff val="25000"/>
                </a:schemeClr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6914559" y="1076220"/>
            <a:ext cx="12907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RATIO DEUDA*</a:t>
            </a:r>
            <a:endParaRPr lang="es-PE" sz="1200" b="1" dirty="0">
              <a:solidFill>
                <a:schemeClr val="bg2">
                  <a:lumMod val="50000"/>
                </a:schemeClr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075806"/>
            <a:ext cx="4895719" cy="114840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8127" y="755645"/>
            <a:ext cx="2219136" cy="1938696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5"/>
          <a:srcRect t="25715"/>
          <a:stretch/>
        </p:blipFill>
        <p:spPr>
          <a:xfrm>
            <a:off x="6659823" y="1244187"/>
            <a:ext cx="1800200" cy="1155805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6136" y="2715766"/>
            <a:ext cx="2977159" cy="1575445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2843808" y="627534"/>
            <a:ext cx="6896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SALDO</a:t>
            </a:r>
            <a:endParaRPr lang="es-PE" sz="1200" b="1" dirty="0">
              <a:solidFill>
                <a:schemeClr val="bg2">
                  <a:lumMod val="50000"/>
                </a:schemeClr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571126" y="4587974"/>
            <a:ext cx="2202846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PE"/>
            </a:defPPr>
            <a:lvl1pPr algn="ctr">
              <a:defRPr sz="1200" b="1">
                <a:solidFill>
                  <a:schemeClr val="bg2">
                    <a:lumMod val="50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defRPr>
            </a:lvl1pPr>
          </a:lstStyle>
          <a:p>
            <a:r>
              <a:rPr lang="es-ES" dirty="0"/>
              <a:t>* Pasivo Total / Activo Total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5140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upo 57">
            <a:extLst>
              <a:ext uri="{FF2B5EF4-FFF2-40B4-BE49-F238E27FC236}">
                <a16:creationId xmlns:a16="http://schemas.microsoft.com/office/drawing/2014/main" id="{E99D8CB5-3B5E-46F9-986E-A74946D6BA3F}"/>
              </a:ext>
            </a:extLst>
          </p:cNvPr>
          <p:cNvGrpSpPr/>
          <p:nvPr/>
        </p:nvGrpSpPr>
        <p:grpSpPr>
          <a:xfrm>
            <a:off x="35496" y="34578"/>
            <a:ext cx="6051749" cy="461665"/>
            <a:chOff x="225853" y="27384"/>
            <a:chExt cx="3190144" cy="461665"/>
          </a:xfrm>
        </p:grpSpPr>
        <p:sp>
          <p:nvSpPr>
            <p:cNvPr id="59" name="CuadroTexto 58">
              <a:extLst>
                <a:ext uri="{FF2B5EF4-FFF2-40B4-BE49-F238E27FC236}">
                  <a16:creationId xmlns:a16="http://schemas.microsoft.com/office/drawing/2014/main" id="{28599EAD-DB38-4DB2-9D5E-F0AD793AC212}"/>
                </a:ext>
              </a:extLst>
            </p:cNvPr>
            <p:cNvSpPr txBox="1"/>
            <p:nvPr/>
          </p:nvSpPr>
          <p:spPr>
            <a:xfrm>
              <a:off x="618934" y="122386"/>
              <a:ext cx="2797063" cy="338554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ysDot"/>
            </a:ln>
            <a:effectLst/>
          </p:spPr>
          <p:txBody>
            <a:bodyPr wrap="none" rtlCol="0">
              <a:spAutoFit/>
            </a:bodyPr>
            <a:lstStyle>
              <a:defPPr>
                <a:defRPr lang="es-PE"/>
              </a:defPPr>
              <a:lvl1pPr>
                <a:defRPr sz="1500" b="1">
                  <a:solidFill>
                    <a:srgbClr val="C00000"/>
                  </a:solidFill>
                </a:defRPr>
              </a:lvl1pPr>
            </a:lstStyle>
            <a:p>
              <a:pPr lvl="0">
                <a:defRPr/>
              </a:pPr>
              <a:r>
                <a:rPr lang="es-ES" sz="1600" dirty="0"/>
                <a:t>Estado de </a:t>
              </a:r>
              <a:r>
                <a:rPr lang="es-ES" sz="1600" dirty="0" smtClean="0"/>
                <a:t>endeudamiento </a:t>
              </a:r>
              <a:r>
                <a:rPr lang="es-PE" kern="0" dirty="0" smtClean="0"/>
                <a:t>– EMPRESAS FINANCIERAS (S/ MM)</a:t>
              </a:r>
              <a:endParaRPr kumimoji="0" lang="es-PE" sz="1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grpSp>
          <p:nvGrpSpPr>
            <p:cNvPr id="60" name="Grupo 59">
              <a:extLst>
                <a:ext uri="{FF2B5EF4-FFF2-40B4-BE49-F238E27FC236}">
                  <a16:creationId xmlns:a16="http://schemas.microsoft.com/office/drawing/2014/main" id="{A07EC9DD-CAE4-48FB-B7BB-97D12537C257}"/>
                </a:ext>
              </a:extLst>
            </p:cNvPr>
            <p:cNvGrpSpPr/>
            <p:nvPr/>
          </p:nvGrpSpPr>
          <p:grpSpPr>
            <a:xfrm>
              <a:off x="225853" y="27384"/>
              <a:ext cx="419133" cy="461665"/>
              <a:chOff x="89219" y="518139"/>
              <a:chExt cx="627902" cy="1051759"/>
            </a:xfrm>
          </p:grpSpPr>
          <p:sp>
            <p:nvSpPr>
              <p:cNvPr id="61" name="Llamada rectangular 104">
                <a:extLst>
                  <a:ext uri="{FF2B5EF4-FFF2-40B4-BE49-F238E27FC236}">
                    <a16:creationId xmlns:a16="http://schemas.microsoft.com/office/drawing/2014/main" id="{3BAF713D-6B0C-4DDE-8D19-0E1E630D736D}"/>
                  </a:ext>
                </a:extLst>
              </p:cNvPr>
              <p:cNvSpPr/>
              <p:nvPr/>
            </p:nvSpPr>
            <p:spPr>
              <a:xfrm>
                <a:off x="127671" y="714886"/>
                <a:ext cx="551002" cy="754335"/>
              </a:xfrm>
              <a:prstGeom prst="wedgeRectCallout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1800" b="0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62" name="Rectángulo 61">
                <a:extLst>
                  <a:ext uri="{FF2B5EF4-FFF2-40B4-BE49-F238E27FC236}">
                    <a16:creationId xmlns:a16="http://schemas.microsoft.com/office/drawing/2014/main" id="{8CA45FA8-FC5F-47FF-8A92-B5217D21D8A0}"/>
                  </a:ext>
                </a:extLst>
              </p:cNvPr>
              <p:cNvSpPr/>
              <p:nvPr/>
            </p:nvSpPr>
            <p:spPr>
              <a:xfrm>
                <a:off x="89219" y="518139"/>
                <a:ext cx="627902" cy="105175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24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uLnTx/>
                  <a:uFillTx/>
                </a:endParaRPr>
              </a:p>
            </p:txBody>
          </p:sp>
        </p:grpSp>
      </p:grpSp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2"/>
          <a:srcRect l="31432" t="9075" r="31327" b="44501"/>
          <a:stretch/>
        </p:blipFill>
        <p:spPr>
          <a:xfrm>
            <a:off x="6404231" y="830672"/>
            <a:ext cx="319941" cy="328110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6660232" y="789450"/>
            <a:ext cx="786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0.888</a:t>
            </a:r>
            <a:endParaRPr lang="es-PE" b="1" dirty="0">
              <a:solidFill>
                <a:schemeClr val="tx1">
                  <a:lumMod val="75000"/>
                  <a:lumOff val="25000"/>
                </a:schemeClr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6528937" y="1116390"/>
            <a:ext cx="12907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RATIO DEUDA*</a:t>
            </a:r>
            <a:endParaRPr lang="es-PE" sz="1200" b="1" dirty="0">
              <a:solidFill>
                <a:schemeClr val="bg2">
                  <a:lumMod val="50000"/>
                </a:schemeClr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209753"/>
            <a:ext cx="4895719" cy="5684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872724"/>
            <a:ext cx="2393635" cy="196550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466" y="1472650"/>
            <a:ext cx="1905678" cy="1389621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0112" y="3176139"/>
            <a:ext cx="3109174" cy="646602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2533043" y="710575"/>
            <a:ext cx="6896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SALDO</a:t>
            </a:r>
            <a:endParaRPr lang="es-PE" sz="1200" b="1" dirty="0">
              <a:solidFill>
                <a:schemeClr val="bg2">
                  <a:lumMod val="50000"/>
                </a:schemeClr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571126" y="4587974"/>
            <a:ext cx="2202846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PE"/>
            </a:defPPr>
            <a:lvl1pPr algn="ctr">
              <a:defRPr sz="1200" b="1">
                <a:solidFill>
                  <a:schemeClr val="bg2">
                    <a:lumMod val="50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defRPr>
            </a:lvl1pPr>
          </a:lstStyle>
          <a:p>
            <a:r>
              <a:rPr lang="es-ES" dirty="0"/>
              <a:t>* Pasivo Total / Activo Total</a:t>
            </a:r>
            <a:endParaRPr lang="es-PE" dirty="0"/>
          </a:p>
        </p:txBody>
      </p:sp>
      <p:sp>
        <p:nvSpPr>
          <p:cNvPr id="3" name="Rectángulo 2"/>
          <p:cNvSpPr/>
          <p:nvPr/>
        </p:nvSpPr>
        <p:spPr>
          <a:xfrm>
            <a:off x="5577983" y="3338010"/>
            <a:ext cx="158417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8577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5738" r="24244" b="40646"/>
          <a:stretch/>
        </p:blipFill>
        <p:spPr>
          <a:xfrm>
            <a:off x="383958" y="563939"/>
            <a:ext cx="366421" cy="3088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31432" t="9075" r="31327" b="44501"/>
          <a:stretch/>
        </p:blipFill>
        <p:spPr>
          <a:xfrm>
            <a:off x="3367090" y="573069"/>
            <a:ext cx="319941" cy="32811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19115" t="5037" r="15954" b="39303"/>
          <a:stretch/>
        </p:blipFill>
        <p:spPr>
          <a:xfrm>
            <a:off x="6432274" y="791980"/>
            <a:ext cx="432047" cy="370349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E99D8CB5-3B5E-46F9-986E-A74946D6BA3F}"/>
              </a:ext>
            </a:extLst>
          </p:cNvPr>
          <p:cNvGrpSpPr/>
          <p:nvPr/>
        </p:nvGrpSpPr>
        <p:grpSpPr>
          <a:xfrm>
            <a:off x="107504" y="8258"/>
            <a:ext cx="3860697" cy="461665"/>
            <a:chOff x="225853" y="27384"/>
            <a:chExt cx="3860697" cy="461665"/>
          </a:xfrm>
        </p:grpSpPr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28599EAD-DB38-4DB2-9D5E-F0AD793AC212}"/>
                </a:ext>
              </a:extLst>
            </p:cNvPr>
            <p:cNvSpPr txBox="1"/>
            <p:nvPr/>
          </p:nvSpPr>
          <p:spPr>
            <a:xfrm>
              <a:off x="618934" y="122386"/>
              <a:ext cx="3467616" cy="323165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ysDot"/>
            </a:ln>
            <a:effectLst/>
          </p:spPr>
          <p:txBody>
            <a:bodyPr wrap="none" rtlCol="0">
              <a:spAutoFit/>
            </a:bodyPr>
            <a:lstStyle>
              <a:defPPr>
                <a:defRPr lang="es-PE"/>
              </a:defPPr>
              <a:lvl1pPr>
                <a:defRPr sz="1500" b="1">
                  <a:solidFill>
                    <a:srgbClr val="C00000"/>
                  </a:solidFill>
                </a:defRPr>
              </a:lvl1pPr>
            </a:lstStyle>
            <a:p>
              <a:pPr lvl="0">
                <a:defRPr/>
              </a:pPr>
              <a:r>
                <a:rPr lang="es-PE" kern="0" dirty="0"/>
                <a:t>Ejecución presupuestal 2021 - </a:t>
              </a:r>
              <a:r>
                <a:rPr lang="es-PE" kern="0" dirty="0" smtClean="0"/>
                <a:t>EMPRESAS</a:t>
              </a:r>
              <a:endParaRPr kumimoji="0" lang="es-PE" sz="1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A07EC9DD-CAE4-48FB-B7BB-97D12537C257}"/>
                </a:ext>
              </a:extLst>
            </p:cNvPr>
            <p:cNvGrpSpPr/>
            <p:nvPr/>
          </p:nvGrpSpPr>
          <p:grpSpPr>
            <a:xfrm>
              <a:off x="225853" y="27384"/>
              <a:ext cx="419133" cy="461665"/>
              <a:chOff x="89219" y="518139"/>
              <a:chExt cx="627902" cy="1051759"/>
            </a:xfrm>
          </p:grpSpPr>
          <p:sp>
            <p:nvSpPr>
              <p:cNvPr id="15" name="Llamada rectangular 104">
                <a:extLst>
                  <a:ext uri="{FF2B5EF4-FFF2-40B4-BE49-F238E27FC236}">
                    <a16:creationId xmlns:a16="http://schemas.microsoft.com/office/drawing/2014/main" id="{3BAF713D-6B0C-4DDE-8D19-0E1E630D736D}"/>
                  </a:ext>
                </a:extLst>
              </p:cNvPr>
              <p:cNvSpPr/>
              <p:nvPr/>
            </p:nvSpPr>
            <p:spPr>
              <a:xfrm>
                <a:off x="127671" y="714886"/>
                <a:ext cx="551002" cy="754335"/>
              </a:xfrm>
              <a:prstGeom prst="wedgeRectCallout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1800" b="0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8CA45FA8-FC5F-47FF-8A92-B5217D21D8A0}"/>
                  </a:ext>
                </a:extLst>
              </p:cNvPr>
              <p:cNvSpPr/>
              <p:nvPr/>
            </p:nvSpPr>
            <p:spPr>
              <a:xfrm>
                <a:off x="89219" y="518139"/>
                <a:ext cx="627902" cy="105175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24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uLnTx/>
                  <a:uFillTx/>
                </a:endParaRPr>
              </a:p>
            </p:txBody>
          </p:sp>
        </p:grpSp>
      </p:grpSp>
      <p:sp>
        <p:nvSpPr>
          <p:cNvPr id="27" name="CuadroTexto 26"/>
          <p:cNvSpPr txBox="1"/>
          <p:nvPr/>
        </p:nvSpPr>
        <p:spPr>
          <a:xfrm>
            <a:off x="517399" y="528353"/>
            <a:ext cx="2025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S/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23,387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MM</a:t>
            </a:r>
            <a:endParaRPr lang="es-PE" b="1" dirty="0">
              <a:solidFill>
                <a:schemeClr val="tx1">
                  <a:lumMod val="75000"/>
                  <a:lumOff val="25000"/>
                </a:schemeClr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567169" y="854782"/>
            <a:ext cx="19255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INGRESOS OPERATIVOS</a:t>
            </a:r>
            <a:endParaRPr lang="es-PE" sz="1200" b="1" dirty="0">
              <a:solidFill>
                <a:schemeClr val="bg2">
                  <a:lumMod val="50000"/>
                </a:schemeClr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3491880" y="529656"/>
            <a:ext cx="2025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S/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13,847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MM</a:t>
            </a:r>
            <a:endParaRPr lang="es-PE" b="1" dirty="0">
              <a:solidFill>
                <a:schemeClr val="tx1">
                  <a:lumMod val="75000"/>
                  <a:lumOff val="25000"/>
                </a:schemeClr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3585733" y="856085"/>
            <a:ext cx="18373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EGRESOS OPERATIVOS</a:t>
            </a:r>
            <a:endParaRPr lang="es-PE" sz="1200" b="1" dirty="0">
              <a:solidFill>
                <a:schemeClr val="bg2">
                  <a:lumMod val="50000"/>
                </a:schemeClr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6551919" y="645541"/>
            <a:ext cx="2025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S/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1,237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MM</a:t>
            </a:r>
            <a:endParaRPr lang="es-PE" b="1" dirty="0">
              <a:solidFill>
                <a:schemeClr val="tx1">
                  <a:lumMod val="75000"/>
                  <a:lumOff val="25000"/>
                </a:schemeClr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6813288" y="971970"/>
            <a:ext cx="15023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INVERSIONES FBK</a:t>
            </a:r>
            <a:endParaRPr lang="es-PE" sz="1200" b="1" dirty="0">
              <a:solidFill>
                <a:schemeClr val="bg2">
                  <a:lumMod val="50000"/>
                </a:schemeClr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832" y="1206747"/>
            <a:ext cx="2056042" cy="144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1880" y="1195833"/>
            <a:ext cx="2016774" cy="144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8224" y="1162329"/>
            <a:ext cx="1878095" cy="144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507" y="2736465"/>
            <a:ext cx="2779818" cy="152169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31840" y="2724378"/>
            <a:ext cx="2808312" cy="1533777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08399" y="2731440"/>
            <a:ext cx="2801792" cy="152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5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5738" r="24244" b="40646"/>
          <a:stretch/>
        </p:blipFill>
        <p:spPr>
          <a:xfrm>
            <a:off x="314730" y="718595"/>
            <a:ext cx="366421" cy="3088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31432" t="9075" r="31327" b="44501"/>
          <a:stretch/>
        </p:blipFill>
        <p:spPr>
          <a:xfrm>
            <a:off x="3221645" y="742955"/>
            <a:ext cx="319941" cy="328110"/>
          </a:xfrm>
          <a:prstGeom prst="rect">
            <a:avLst/>
          </a:prstGeom>
        </p:spPr>
      </p:pic>
      <p:sp>
        <p:nvSpPr>
          <p:cNvPr id="27" name="CuadroTexto 26"/>
          <p:cNvSpPr txBox="1"/>
          <p:nvPr/>
        </p:nvSpPr>
        <p:spPr>
          <a:xfrm>
            <a:off x="448171" y="683009"/>
            <a:ext cx="2025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S/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4,359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MM</a:t>
            </a:r>
            <a:endParaRPr lang="es-PE" b="1" dirty="0">
              <a:solidFill>
                <a:schemeClr val="tx1">
                  <a:lumMod val="75000"/>
                  <a:lumOff val="25000"/>
                </a:schemeClr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497941" y="1009438"/>
            <a:ext cx="19255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INGRESOS OPERATIVOS</a:t>
            </a:r>
            <a:endParaRPr lang="es-PE" sz="1200" b="1" dirty="0">
              <a:solidFill>
                <a:schemeClr val="bg2">
                  <a:lumMod val="50000"/>
                </a:schemeClr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3346435" y="699542"/>
            <a:ext cx="2025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S/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2,201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MM</a:t>
            </a:r>
            <a:endParaRPr lang="es-PE" b="1" dirty="0">
              <a:solidFill>
                <a:schemeClr val="tx1">
                  <a:lumMod val="75000"/>
                  <a:lumOff val="25000"/>
                </a:schemeClr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3440288" y="1025971"/>
            <a:ext cx="18373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EGRESOS OPERATIVOS</a:t>
            </a:r>
            <a:endParaRPr lang="es-PE" sz="1200" b="1" dirty="0">
              <a:solidFill>
                <a:schemeClr val="bg2">
                  <a:lumMod val="50000"/>
                </a:schemeClr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grpSp>
        <p:nvGrpSpPr>
          <p:cNvPr id="30" name="Grupo 29"/>
          <p:cNvGrpSpPr/>
          <p:nvPr/>
        </p:nvGrpSpPr>
        <p:grpSpPr>
          <a:xfrm>
            <a:off x="6319718" y="778461"/>
            <a:ext cx="2313101" cy="595523"/>
            <a:chOff x="6432274" y="638231"/>
            <a:chExt cx="2313101" cy="595523"/>
          </a:xfrm>
        </p:grpSpPr>
        <p:pic>
          <p:nvPicPr>
            <p:cNvPr id="35" name="Imagen 34"/>
            <p:cNvPicPr>
              <a:picLocks noChangeAspect="1"/>
            </p:cNvPicPr>
            <p:nvPr/>
          </p:nvPicPr>
          <p:blipFill rotWithShape="1">
            <a:blip r:embed="rId4"/>
            <a:srcRect l="19115" t="5037" r="15954" b="39303"/>
            <a:stretch/>
          </p:blipFill>
          <p:spPr>
            <a:xfrm>
              <a:off x="6432274" y="791980"/>
              <a:ext cx="432047" cy="370349"/>
            </a:xfrm>
            <a:prstGeom prst="rect">
              <a:avLst/>
            </a:prstGeom>
          </p:spPr>
        </p:pic>
        <p:sp>
          <p:nvSpPr>
            <p:cNvPr id="36" name="CuadroTexto 35"/>
            <p:cNvSpPr txBox="1"/>
            <p:nvPr/>
          </p:nvSpPr>
          <p:spPr>
            <a:xfrm>
              <a:off x="6720306" y="638231"/>
              <a:ext cx="20250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</a:rPr>
                <a:t>S/ </a:t>
              </a:r>
              <a:r>
                <a:rPr 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</a:rPr>
                <a:t>131 </a:t>
              </a:r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</a:rPr>
                <a:t>MM</a:t>
              </a:r>
              <a:endParaRPr lang="es-PE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37" name="Rectángulo 36"/>
            <p:cNvSpPr/>
            <p:nvPr/>
          </p:nvSpPr>
          <p:spPr>
            <a:xfrm>
              <a:off x="6981672" y="956755"/>
              <a:ext cx="150233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2">
                      <a:lumMod val="50000"/>
                    </a:schemeClr>
                  </a:solidFill>
                  <a:latin typeface="Nirmala UI" panose="020B0502040204020203" pitchFamily="34" charset="0"/>
                  <a:cs typeface="Nirmala UI" panose="020B0502040204020203" pitchFamily="34" charset="0"/>
                </a:rPr>
                <a:t>INVERSIONES FBK</a:t>
              </a:r>
              <a:endParaRPr lang="es-PE" sz="1200" b="1" dirty="0">
                <a:solidFill>
                  <a:schemeClr val="bg2">
                    <a:lumMod val="50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</p:grpSp>
      <p:grpSp>
        <p:nvGrpSpPr>
          <p:cNvPr id="40" name="Grupo 39">
            <a:extLst>
              <a:ext uri="{FF2B5EF4-FFF2-40B4-BE49-F238E27FC236}">
                <a16:creationId xmlns:a16="http://schemas.microsoft.com/office/drawing/2014/main" id="{E99D8CB5-3B5E-46F9-986E-A74946D6BA3F}"/>
              </a:ext>
            </a:extLst>
          </p:cNvPr>
          <p:cNvGrpSpPr/>
          <p:nvPr/>
        </p:nvGrpSpPr>
        <p:grpSpPr>
          <a:xfrm>
            <a:off x="35496" y="34578"/>
            <a:ext cx="6598049" cy="461665"/>
            <a:chOff x="225853" y="27384"/>
            <a:chExt cx="6598049" cy="461665"/>
          </a:xfrm>
        </p:grpSpPr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28599EAD-DB38-4DB2-9D5E-F0AD793AC212}"/>
                </a:ext>
              </a:extLst>
            </p:cNvPr>
            <p:cNvSpPr txBox="1"/>
            <p:nvPr/>
          </p:nvSpPr>
          <p:spPr>
            <a:xfrm>
              <a:off x="618934" y="122386"/>
              <a:ext cx="6204968" cy="338554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ysDot"/>
            </a:ln>
            <a:effectLst/>
          </p:spPr>
          <p:txBody>
            <a:bodyPr wrap="none" rtlCol="0">
              <a:spAutoFit/>
            </a:bodyPr>
            <a:lstStyle>
              <a:defPPr>
                <a:defRPr lang="es-PE"/>
              </a:defPPr>
              <a:lvl1pPr>
                <a:defRPr sz="1500" b="1">
                  <a:solidFill>
                    <a:srgbClr val="C00000"/>
                  </a:solidFill>
                </a:defRPr>
              </a:lvl1pPr>
            </a:lstStyle>
            <a:p>
              <a:pPr lvl="0">
                <a:defRPr/>
              </a:pPr>
              <a:r>
                <a:rPr lang="es-ES" sz="1600" dirty="0"/>
                <a:t>Presupuesto 2022 y su ejecución al mes de </a:t>
              </a:r>
              <a:r>
                <a:rPr lang="es-ES" sz="1600" dirty="0" smtClean="0"/>
                <a:t>febrero </a:t>
              </a:r>
              <a:r>
                <a:rPr lang="es-PE" kern="0" dirty="0" smtClean="0"/>
                <a:t>– EMPRESAS (S/ MM)</a:t>
              </a:r>
              <a:endParaRPr kumimoji="0" lang="es-PE" sz="1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grpSp>
          <p:nvGrpSpPr>
            <p:cNvPr id="42" name="Grupo 41">
              <a:extLst>
                <a:ext uri="{FF2B5EF4-FFF2-40B4-BE49-F238E27FC236}">
                  <a16:creationId xmlns:a16="http://schemas.microsoft.com/office/drawing/2014/main" id="{A07EC9DD-CAE4-48FB-B7BB-97D12537C257}"/>
                </a:ext>
              </a:extLst>
            </p:cNvPr>
            <p:cNvGrpSpPr/>
            <p:nvPr/>
          </p:nvGrpSpPr>
          <p:grpSpPr>
            <a:xfrm>
              <a:off x="225853" y="27384"/>
              <a:ext cx="419133" cy="461665"/>
              <a:chOff x="89219" y="518139"/>
              <a:chExt cx="627902" cy="1051759"/>
            </a:xfrm>
          </p:grpSpPr>
          <p:sp>
            <p:nvSpPr>
              <p:cNvPr id="43" name="Llamada rectangular 104">
                <a:extLst>
                  <a:ext uri="{FF2B5EF4-FFF2-40B4-BE49-F238E27FC236}">
                    <a16:creationId xmlns:a16="http://schemas.microsoft.com/office/drawing/2014/main" id="{3BAF713D-6B0C-4DDE-8D19-0E1E630D736D}"/>
                  </a:ext>
                </a:extLst>
              </p:cNvPr>
              <p:cNvSpPr/>
              <p:nvPr/>
            </p:nvSpPr>
            <p:spPr>
              <a:xfrm>
                <a:off x="127671" y="714886"/>
                <a:ext cx="551002" cy="754335"/>
              </a:xfrm>
              <a:prstGeom prst="wedgeRectCallout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1800" b="0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4" name="Rectángulo 43">
                <a:extLst>
                  <a:ext uri="{FF2B5EF4-FFF2-40B4-BE49-F238E27FC236}">
                    <a16:creationId xmlns:a16="http://schemas.microsoft.com/office/drawing/2014/main" id="{8CA45FA8-FC5F-47FF-8A92-B5217D21D8A0}"/>
                  </a:ext>
                </a:extLst>
              </p:cNvPr>
              <p:cNvSpPr/>
              <p:nvPr/>
            </p:nvSpPr>
            <p:spPr>
              <a:xfrm>
                <a:off x="89219" y="518139"/>
                <a:ext cx="627902" cy="105175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24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uLnTx/>
                  <a:uFillTx/>
                </a:endParaRPr>
              </a:p>
            </p:txBody>
          </p:sp>
        </p:grpSp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062" y="1302559"/>
            <a:ext cx="2508332" cy="136125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3851" y="1290505"/>
            <a:ext cx="2513847" cy="139285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6216" y="1418258"/>
            <a:ext cx="2262461" cy="126510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6035" y="2838138"/>
            <a:ext cx="2880000" cy="1317788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939" y="2838138"/>
            <a:ext cx="2880000" cy="1317788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20553" y="2838758"/>
            <a:ext cx="2880000" cy="131716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905160" y="1391302"/>
            <a:ext cx="773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/>
              <a:t>Avance</a:t>
            </a:r>
            <a:endParaRPr lang="es-PE" sz="14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2051719" y="1561526"/>
            <a:ext cx="5040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/>
              <a:t>19%</a:t>
            </a:r>
            <a:endParaRPr lang="es-PE" sz="1200" b="1" dirty="0"/>
          </a:p>
        </p:txBody>
      </p:sp>
      <p:sp>
        <p:nvSpPr>
          <p:cNvPr id="28" name="CuadroTexto 27"/>
          <p:cNvSpPr txBox="1"/>
          <p:nvPr/>
        </p:nvSpPr>
        <p:spPr>
          <a:xfrm>
            <a:off x="5062516" y="1423213"/>
            <a:ext cx="773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/>
              <a:t>Avance</a:t>
            </a:r>
            <a:endParaRPr lang="es-PE" sz="1400" b="1" dirty="0"/>
          </a:p>
        </p:txBody>
      </p:sp>
      <p:sp>
        <p:nvSpPr>
          <p:cNvPr id="29" name="CuadroTexto 28"/>
          <p:cNvSpPr txBox="1"/>
          <p:nvPr/>
        </p:nvSpPr>
        <p:spPr>
          <a:xfrm>
            <a:off x="5209075" y="1593437"/>
            <a:ext cx="5040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/>
              <a:t>15%</a:t>
            </a:r>
            <a:endParaRPr lang="es-PE" sz="1200" b="1" dirty="0"/>
          </a:p>
        </p:txBody>
      </p:sp>
      <p:sp>
        <p:nvSpPr>
          <p:cNvPr id="33" name="CuadroTexto 32"/>
          <p:cNvSpPr txBox="1"/>
          <p:nvPr/>
        </p:nvSpPr>
        <p:spPr>
          <a:xfrm>
            <a:off x="8004995" y="1407637"/>
            <a:ext cx="773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/>
              <a:t>Avance</a:t>
            </a:r>
            <a:endParaRPr lang="es-PE" sz="1400" b="1" dirty="0"/>
          </a:p>
        </p:txBody>
      </p:sp>
      <p:sp>
        <p:nvSpPr>
          <p:cNvPr id="34" name="CuadroTexto 33"/>
          <p:cNvSpPr txBox="1"/>
          <p:nvPr/>
        </p:nvSpPr>
        <p:spPr>
          <a:xfrm>
            <a:off x="8151554" y="1577861"/>
            <a:ext cx="5040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/>
              <a:t>8</a:t>
            </a:r>
            <a:r>
              <a:rPr lang="es-ES" sz="1200" b="1" dirty="0" smtClean="0"/>
              <a:t>%</a:t>
            </a:r>
            <a:endParaRPr lang="es-PE" sz="1200" b="1" dirty="0"/>
          </a:p>
        </p:txBody>
      </p:sp>
    </p:spTree>
    <p:extLst>
      <p:ext uri="{BB962C8B-B14F-4D97-AF65-F5344CB8AC3E}">
        <p14:creationId xmlns:p14="http://schemas.microsoft.com/office/powerpoint/2010/main" val="234530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upo 57">
            <a:extLst>
              <a:ext uri="{FF2B5EF4-FFF2-40B4-BE49-F238E27FC236}">
                <a16:creationId xmlns:a16="http://schemas.microsoft.com/office/drawing/2014/main" id="{E99D8CB5-3B5E-46F9-986E-A74946D6BA3F}"/>
              </a:ext>
            </a:extLst>
          </p:cNvPr>
          <p:cNvGrpSpPr/>
          <p:nvPr/>
        </p:nvGrpSpPr>
        <p:grpSpPr>
          <a:xfrm>
            <a:off x="35496" y="34578"/>
            <a:ext cx="6624736" cy="952996"/>
            <a:chOff x="225853" y="27384"/>
            <a:chExt cx="6007608" cy="461665"/>
          </a:xfrm>
        </p:grpSpPr>
        <p:sp>
          <p:nvSpPr>
            <p:cNvPr id="59" name="CuadroTexto 58">
              <a:extLst>
                <a:ext uri="{FF2B5EF4-FFF2-40B4-BE49-F238E27FC236}">
                  <a16:creationId xmlns:a16="http://schemas.microsoft.com/office/drawing/2014/main" id="{28599EAD-DB38-4DB2-9D5E-F0AD793AC212}"/>
                </a:ext>
              </a:extLst>
            </p:cNvPr>
            <p:cNvSpPr txBox="1"/>
            <p:nvPr/>
          </p:nvSpPr>
          <p:spPr>
            <a:xfrm>
              <a:off x="619321" y="76740"/>
              <a:ext cx="5614140" cy="164008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ysDot"/>
            </a:ln>
            <a:effectLst/>
          </p:spPr>
          <p:txBody>
            <a:bodyPr wrap="square" rtlCol="0">
              <a:spAutoFit/>
            </a:bodyPr>
            <a:lstStyle>
              <a:defPPr>
                <a:defRPr lang="es-PE"/>
              </a:defPPr>
              <a:lvl1pPr>
                <a:defRPr sz="1500" b="1">
                  <a:solidFill>
                    <a:srgbClr val="C00000"/>
                  </a:solidFill>
                </a:defRPr>
              </a:lvl1pPr>
            </a:lstStyle>
            <a:p>
              <a:pPr defTabSz="685800"/>
              <a:r>
                <a:rPr lang="es-ES" sz="1600" dirty="0" smtClean="0"/>
                <a:t>Procesos de selección de Bienes y Servicios</a:t>
              </a:r>
              <a:endParaRPr lang="es-ES" sz="1800" dirty="0"/>
            </a:p>
          </p:txBody>
        </p:sp>
        <p:grpSp>
          <p:nvGrpSpPr>
            <p:cNvPr id="60" name="Grupo 59">
              <a:extLst>
                <a:ext uri="{FF2B5EF4-FFF2-40B4-BE49-F238E27FC236}">
                  <a16:creationId xmlns:a16="http://schemas.microsoft.com/office/drawing/2014/main" id="{A07EC9DD-CAE4-48FB-B7BB-97D12537C257}"/>
                </a:ext>
              </a:extLst>
            </p:cNvPr>
            <p:cNvGrpSpPr/>
            <p:nvPr/>
          </p:nvGrpSpPr>
          <p:grpSpPr>
            <a:xfrm>
              <a:off x="225853" y="27384"/>
              <a:ext cx="419133" cy="461665"/>
              <a:chOff x="89219" y="518139"/>
              <a:chExt cx="627902" cy="1051759"/>
            </a:xfrm>
          </p:grpSpPr>
          <p:sp>
            <p:nvSpPr>
              <p:cNvPr id="61" name="Llamada rectangular 104">
                <a:extLst>
                  <a:ext uri="{FF2B5EF4-FFF2-40B4-BE49-F238E27FC236}">
                    <a16:creationId xmlns:a16="http://schemas.microsoft.com/office/drawing/2014/main" id="{3BAF713D-6B0C-4DDE-8D19-0E1E630D736D}"/>
                  </a:ext>
                </a:extLst>
              </p:cNvPr>
              <p:cNvSpPr/>
              <p:nvPr/>
            </p:nvSpPr>
            <p:spPr>
              <a:xfrm>
                <a:off x="125238" y="630582"/>
                <a:ext cx="551002" cy="645379"/>
              </a:xfrm>
              <a:prstGeom prst="wedgeRectCallout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1800" b="0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62" name="Rectángulo 61">
                <a:extLst>
                  <a:ext uri="{FF2B5EF4-FFF2-40B4-BE49-F238E27FC236}">
                    <a16:creationId xmlns:a16="http://schemas.microsoft.com/office/drawing/2014/main" id="{8CA45FA8-FC5F-47FF-8A92-B5217D21D8A0}"/>
                  </a:ext>
                </a:extLst>
              </p:cNvPr>
              <p:cNvSpPr/>
              <p:nvPr/>
            </p:nvSpPr>
            <p:spPr>
              <a:xfrm>
                <a:off x="89219" y="518139"/>
                <a:ext cx="627902" cy="105175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24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uLnTx/>
                  <a:uFillTx/>
                </a:endParaRPr>
              </a:p>
            </p:txBody>
          </p:sp>
        </p:grpSp>
      </p:grpSp>
      <p:sp>
        <p:nvSpPr>
          <p:cNvPr id="10" name="CuadroTexto 9"/>
          <p:cNvSpPr txBox="1"/>
          <p:nvPr/>
        </p:nvSpPr>
        <p:spPr>
          <a:xfrm>
            <a:off x="524197" y="414435"/>
            <a:ext cx="2238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>
                <a:solidFill>
                  <a:srgbClr val="C00000"/>
                </a:solidFill>
              </a:rPr>
              <a:t>(por objeto del proceso)</a:t>
            </a:r>
            <a:endParaRPr lang="es-PE" sz="1600" b="1" dirty="0">
              <a:solidFill>
                <a:srgbClr val="C0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15" y="576901"/>
            <a:ext cx="4154119" cy="25056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589" y="585060"/>
            <a:ext cx="4171500" cy="25056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289" y="3002737"/>
            <a:ext cx="3615300" cy="203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789" y="2905885"/>
            <a:ext cx="3615300" cy="219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5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upo 57">
            <a:extLst>
              <a:ext uri="{FF2B5EF4-FFF2-40B4-BE49-F238E27FC236}">
                <a16:creationId xmlns:a16="http://schemas.microsoft.com/office/drawing/2014/main" id="{E99D8CB5-3B5E-46F9-986E-A74946D6BA3F}"/>
              </a:ext>
            </a:extLst>
          </p:cNvPr>
          <p:cNvGrpSpPr/>
          <p:nvPr/>
        </p:nvGrpSpPr>
        <p:grpSpPr>
          <a:xfrm>
            <a:off x="35496" y="34578"/>
            <a:ext cx="6624736" cy="952996"/>
            <a:chOff x="225853" y="27384"/>
            <a:chExt cx="6007608" cy="461665"/>
          </a:xfrm>
        </p:grpSpPr>
        <p:sp>
          <p:nvSpPr>
            <p:cNvPr id="59" name="CuadroTexto 58">
              <a:extLst>
                <a:ext uri="{FF2B5EF4-FFF2-40B4-BE49-F238E27FC236}">
                  <a16:creationId xmlns:a16="http://schemas.microsoft.com/office/drawing/2014/main" id="{28599EAD-DB38-4DB2-9D5E-F0AD793AC212}"/>
                </a:ext>
              </a:extLst>
            </p:cNvPr>
            <p:cNvSpPr txBox="1"/>
            <p:nvPr/>
          </p:nvSpPr>
          <p:spPr>
            <a:xfrm>
              <a:off x="619321" y="76740"/>
              <a:ext cx="5614140" cy="164008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ysDot"/>
            </a:ln>
            <a:effectLst/>
          </p:spPr>
          <p:txBody>
            <a:bodyPr wrap="square" rtlCol="0">
              <a:spAutoFit/>
            </a:bodyPr>
            <a:lstStyle>
              <a:defPPr>
                <a:defRPr lang="es-PE"/>
              </a:defPPr>
              <a:lvl1pPr>
                <a:defRPr sz="1500" b="1">
                  <a:solidFill>
                    <a:srgbClr val="C00000"/>
                  </a:solidFill>
                </a:defRPr>
              </a:lvl1pPr>
            </a:lstStyle>
            <a:p>
              <a:pPr defTabSz="685800"/>
              <a:r>
                <a:rPr lang="es-ES" sz="1600" dirty="0" smtClean="0"/>
                <a:t>Procesos de selección de Bienes y Servicios</a:t>
              </a:r>
              <a:endParaRPr lang="es-ES" sz="1800" dirty="0"/>
            </a:p>
          </p:txBody>
        </p:sp>
        <p:grpSp>
          <p:nvGrpSpPr>
            <p:cNvPr id="60" name="Grupo 59">
              <a:extLst>
                <a:ext uri="{FF2B5EF4-FFF2-40B4-BE49-F238E27FC236}">
                  <a16:creationId xmlns:a16="http://schemas.microsoft.com/office/drawing/2014/main" id="{A07EC9DD-CAE4-48FB-B7BB-97D12537C257}"/>
                </a:ext>
              </a:extLst>
            </p:cNvPr>
            <p:cNvGrpSpPr/>
            <p:nvPr/>
          </p:nvGrpSpPr>
          <p:grpSpPr>
            <a:xfrm>
              <a:off x="225853" y="27384"/>
              <a:ext cx="419133" cy="461665"/>
              <a:chOff x="89219" y="518139"/>
              <a:chExt cx="627902" cy="1051759"/>
            </a:xfrm>
          </p:grpSpPr>
          <p:sp>
            <p:nvSpPr>
              <p:cNvPr id="61" name="Llamada rectangular 104">
                <a:extLst>
                  <a:ext uri="{FF2B5EF4-FFF2-40B4-BE49-F238E27FC236}">
                    <a16:creationId xmlns:a16="http://schemas.microsoft.com/office/drawing/2014/main" id="{3BAF713D-6B0C-4DDE-8D19-0E1E630D736D}"/>
                  </a:ext>
                </a:extLst>
              </p:cNvPr>
              <p:cNvSpPr/>
              <p:nvPr/>
            </p:nvSpPr>
            <p:spPr>
              <a:xfrm>
                <a:off x="125238" y="630582"/>
                <a:ext cx="551002" cy="645379"/>
              </a:xfrm>
              <a:prstGeom prst="wedgeRectCallout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1800" b="0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62" name="Rectángulo 61">
                <a:extLst>
                  <a:ext uri="{FF2B5EF4-FFF2-40B4-BE49-F238E27FC236}">
                    <a16:creationId xmlns:a16="http://schemas.microsoft.com/office/drawing/2014/main" id="{8CA45FA8-FC5F-47FF-8A92-B5217D21D8A0}"/>
                  </a:ext>
                </a:extLst>
              </p:cNvPr>
              <p:cNvSpPr/>
              <p:nvPr/>
            </p:nvSpPr>
            <p:spPr>
              <a:xfrm>
                <a:off x="89219" y="518139"/>
                <a:ext cx="627902" cy="105175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24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uLnTx/>
                  <a:uFillTx/>
                </a:endParaRPr>
              </a:p>
            </p:txBody>
          </p:sp>
        </p:grpSp>
      </p:grpSp>
      <p:sp>
        <p:nvSpPr>
          <p:cNvPr id="10" name="CuadroTexto 9"/>
          <p:cNvSpPr txBox="1"/>
          <p:nvPr/>
        </p:nvSpPr>
        <p:spPr>
          <a:xfrm>
            <a:off x="524197" y="414435"/>
            <a:ext cx="19759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>
                <a:solidFill>
                  <a:srgbClr val="C00000"/>
                </a:solidFill>
              </a:rPr>
              <a:t>(por tipo de proceso)</a:t>
            </a:r>
            <a:endParaRPr lang="es-PE" sz="1600" b="1" dirty="0">
              <a:solidFill>
                <a:srgbClr val="C0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45" y="1030962"/>
            <a:ext cx="4608064" cy="377303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562" y="1563637"/>
            <a:ext cx="4279077" cy="223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97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upo 57">
            <a:extLst>
              <a:ext uri="{FF2B5EF4-FFF2-40B4-BE49-F238E27FC236}">
                <a16:creationId xmlns:a16="http://schemas.microsoft.com/office/drawing/2014/main" id="{E99D8CB5-3B5E-46F9-986E-A74946D6BA3F}"/>
              </a:ext>
            </a:extLst>
          </p:cNvPr>
          <p:cNvGrpSpPr/>
          <p:nvPr/>
        </p:nvGrpSpPr>
        <p:grpSpPr>
          <a:xfrm>
            <a:off x="35496" y="34578"/>
            <a:ext cx="6624736" cy="952996"/>
            <a:chOff x="225853" y="27384"/>
            <a:chExt cx="6007608" cy="461665"/>
          </a:xfrm>
        </p:grpSpPr>
        <p:sp>
          <p:nvSpPr>
            <p:cNvPr id="59" name="CuadroTexto 58">
              <a:extLst>
                <a:ext uri="{FF2B5EF4-FFF2-40B4-BE49-F238E27FC236}">
                  <a16:creationId xmlns:a16="http://schemas.microsoft.com/office/drawing/2014/main" id="{28599EAD-DB38-4DB2-9D5E-F0AD793AC212}"/>
                </a:ext>
              </a:extLst>
            </p:cNvPr>
            <p:cNvSpPr txBox="1"/>
            <p:nvPr/>
          </p:nvSpPr>
          <p:spPr>
            <a:xfrm>
              <a:off x="619321" y="76740"/>
              <a:ext cx="5614140" cy="164008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ysDot"/>
            </a:ln>
            <a:effectLst/>
          </p:spPr>
          <p:txBody>
            <a:bodyPr wrap="square" rtlCol="0">
              <a:spAutoFit/>
            </a:bodyPr>
            <a:lstStyle>
              <a:defPPr>
                <a:defRPr lang="es-PE"/>
              </a:defPPr>
              <a:lvl1pPr>
                <a:defRPr sz="1500" b="1">
                  <a:solidFill>
                    <a:srgbClr val="C00000"/>
                  </a:solidFill>
                </a:defRPr>
              </a:lvl1pPr>
            </a:lstStyle>
            <a:p>
              <a:pPr defTabSz="685800"/>
              <a:r>
                <a:rPr lang="es-ES" sz="1600" dirty="0" smtClean="0"/>
                <a:t>Procesos de selección de Bienes y Servicios</a:t>
              </a:r>
              <a:endParaRPr lang="es-ES" sz="1800" dirty="0"/>
            </a:p>
          </p:txBody>
        </p:sp>
        <p:grpSp>
          <p:nvGrpSpPr>
            <p:cNvPr id="60" name="Grupo 59">
              <a:extLst>
                <a:ext uri="{FF2B5EF4-FFF2-40B4-BE49-F238E27FC236}">
                  <a16:creationId xmlns:a16="http://schemas.microsoft.com/office/drawing/2014/main" id="{A07EC9DD-CAE4-48FB-B7BB-97D12537C257}"/>
                </a:ext>
              </a:extLst>
            </p:cNvPr>
            <p:cNvGrpSpPr/>
            <p:nvPr/>
          </p:nvGrpSpPr>
          <p:grpSpPr>
            <a:xfrm>
              <a:off x="225853" y="27384"/>
              <a:ext cx="419133" cy="461665"/>
              <a:chOff x="89219" y="518139"/>
              <a:chExt cx="627902" cy="1051759"/>
            </a:xfrm>
          </p:grpSpPr>
          <p:sp>
            <p:nvSpPr>
              <p:cNvPr id="61" name="Llamada rectangular 104">
                <a:extLst>
                  <a:ext uri="{FF2B5EF4-FFF2-40B4-BE49-F238E27FC236}">
                    <a16:creationId xmlns:a16="http://schemas.microsoft.com/office/drawing/2014/main" id="{3BAF713D-6B0C-4DDE-8D19-0E1E630D736D}"/>
                  </a:ext>
                </a:extLst>
              </p:cNvPr>
              <p:cNvSpPr/>
              <p:nvPr/>
            </p:nvSpPr>
            <p:spPr>
              <a:xfrm>
                <a:off x="125238" y="630582"/>
                <a:ext cx="551002" cy="645379"/>
              </a:xfrm>
              <a:prstGeom prst="wedgeRectCallout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1800" b="0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62" name="Rectángulo 61">
                <a:extLst>
                  <a:ext uri="{FF2B5EF4-FFF2-40B4-BE49-F238E27FC236}">
                    <a16:creationId xmlns:a16="http://schemas.microsoft.com/office/drawing/2014/main" id="{8CA45FA8-FC5F-47FF-8A92-B5217D21D8A0}"/>
                  </a:ext>
                </a:extLst>
              </p:cNvPr>
              <p:cNvSpPr/>
              <p:nvPr/>
            </p:nvSpPr>
            <p:spPr>
              <a:xfrm>
                <a:off x="89219" y="518139"/>
                <a:ext cx="627902" cy="105175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24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uLnTx/>
                  <a:uFillTx/>
                </a:endParaRPr>
              </a:p>
            </p:txBody>
          </p:sp>
        </p:grpSp>
      </p:grpSp>
      <p:sp>
        <p:nvSpPr>
          <p:cNvPr id="5" name="CuadroTexto 4"/>
          <p:cNvSpPr txBox="1"/>
          <p:nvPr/>
        </p:nvSpPr>
        <p:spPr>
          <a:xfrm>
            <a:off x="7596336" y="1851670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rgbClr val="C00000"/>
                </a:solidFill>
              </a:rPr>
              <a:t>20 proyectos (0.5% del total) representan     S/ 3,215.1 MM (44.4% del total)</a:t>
            </a:r>
            <a:endParaRPr lang="es-PE" sz="1600" dirty="0">
              <a:solidFill>
                <a:srgbClr val="C0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92" y="601639"/>
            <a:ext cx="7090722" cy="430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32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/>
          <p:cNvGrpSpPr/>
          <p:nvPr/>
        </p:nvGrpSpPr>
        <p:grpSpPr>
          <a:xfrm>
            <a:off x="5183656" y="1772603"/>
            <a:ext cx="1731906" cy="1731906"/>
            <a:chOff x="5216358" y="1326862"/>
            <a:chExt cx="1731906" cy="1731906"/>
          </a:xfrm>
        </p:grpSpPr>
        <p:pic>
          <p:nvPicPr>
            <p:cNvPr id="1026" name="Picture 2" descr="ORGANIZACIÓN Y MÉTODOS: ACTIVIDAD 3. NORMAS, POLÍTICAS Y PROCEDIMIENTOS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358" y="1326862"/>
              <a:ext cx="1731906" cy="1731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CuadroTexto 15"/>
            <p:cNvSpPr txBox="1"/>
            <p:nvPr/>
          </p:nvSpPr>
          <p:spPr>
            <a:xfrm>
              <a:off x="5502483" y="2201932"/>
              <a:ext cx="12327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 smtClean="0">
                  <a:solidFill>
                    <a:srgbClr val="C00000"/>
                  </a:solidFill>
                </a:rPr>
                <a:t>LINEAMIENTOS</a:t>
              </a:r>
              <a:endParaRPr lang="es-PE" sz="12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58" name="Grupo 57">
            <a:extLst>
              <a:ext uri="{FF2B5EF4-FFF2-40B4-BE49-F238E27FC236}">
                <a16:creationId xmlns:a16="http://schemas.microsoft.com/office/drawing/2014/main" id="{E99D8CB5-3B5E-46F9-986E-A74946D6BA3F}"/>
              </a:ext>
            </a:extLst>
          </p:cNvPr>
          <p:cNvGrpSpPr/>
          <p:nvPr/>
        </p:nvGrpSpPr>
        <p:grpSpPr>
          <a:xfrm>
            <a:off x="35496" y="34578"/>
            <a:ext cx="6624736" cy="952996"/>
            <a:chOff x="225853" y="27384"/>
            <a:chExt cx="6007608" cy="461665"/>
          </a:xfrm>
        </p:grpSpPr>
        <p:sp>
          <p:nvSpPr>
            <p:cNvPr id="59" name="CuadroTexto 58">
              <a:extLst>
                <a:ext uri="{FF2B5EF4-FFF2-40B4-BE49-F238E27FC236}">
                  <a16:creationId xmlns:a16="http://schemas.microsoft.com/office/drawing/2014/main" id="{28599EAD-DB38-4DB2-9D5E-F0AD793AC212}"/>
                </a:ext>
              </a:extLst>
            </p:cNvPr>
            <p:cNvSpPr txBox="1"/>
            <p:nvPr/>
          </p:nvSpPr>
          <p:spPr>
            <a:xfrm>
              <a:off x="619321" y="76740"/>
              <a:ext cx="5614140" cy="283286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ysDot"/>
            </a:ln>
            <a:effectLst/>
          </p:spPr>
          <p:txBody>
            <a:bodyPr wrap="square" rtlCol="0">
              <a:spAutoFit/>
            </a:bodyPr>
            <a:lstStyle>
              <a:defPPr>
                <a:defRPr lang="es-PE"/>
              </a:defPPr>
              <a:lvl1pPr>
                <a:defRPr sz="1500" b="1">
                  <a:solidFill>
                    <a:srgbClr val="C00000"/>
                  </a:solidFill>
                </a:defRPr>
              </a:lvl1pPr>
            </a:lstStyle>
            <a:p>
              <a:pPr defTabSz="685800"/>
              <a:r>
                <a:rPr lang="es-ES" sz="1600" dirty="0"/>
                <a:t>Medidas de austeridad, disciplina y calidad del gasto de personal, de bienes y servicios para 2022</a:t>
              </a:r>
              <a:endParaRPr lang="es-ES" sz="1800" dirty="0"/>
            </a:p>
          </p:txBody>
        </p:sp>
        <p:grpSp>
          <p:nvGrpSpPr>
            <p:cNvPr id="60" name="Grupo 59">
              <a:extLst>
                <a:ext uri="{FF2B5EF4-FFF2-40B4-BE49-F238E27FC236}">
                  <a16:creationId xmlns:a16="http://schemas.microsoft.com/office/drawing/2014/main" id="{A07EC9DD-CAE4-48FB-B7BB-97D12537C257}"/>
                </a:ext>
              </a:extLst>
            </p:cNvPr>
            <p:cNvGrpSpPr/>
            <p:nvPr/>
          </p:nvGrpSpPr>
          <p:grpSpPr>
            <a:xfrm>
              <a:off x="225853" y="27384"/>
              <a:ext cx="419133" cy="461665"/>
              <a:chOff x="89219" y="518139"/>
              <a:chExt cx="627902" cy="1051759"/>
            </a:xfrm>
          </p:grpSpPr>
          <p:sp>
            <p:nvSpPr>
              <p:cNvPr id="61" name="Llamada rectangular 104">
                <a:extLst>
                  <a:ext uri="{FF2B5EF4-FFF2-40B4-BE49-F238E27FC236}">
                    <a16:creationId xmlns:a16="http://schemas.microsoft.com/office/drawing/2014/main" id="{3BAF713D-6B0C-4DDE-8D19-0E1E630D736D}"/>
                  </a:ext>
                </a:extLst>
              </p:cNvPr>
              <p:cNvSpPr/>
              <p:nvPr/>
            </p:nvSpPr>
            <p:spPr>
              <a:xfrm>
                <a:off x="125238" y="630582"/>
                <a:ext cx="551002" cy="645379"/>
              </a:xfrm>
              <a:prstGeom prst="wedgeRectCallout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1800" b="0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62" name="Rectángulo 61">
                <a:extLst>
                  <a:ext uri="{FF2B5EF4-FFF2-40B4-BE49-F238E27FC236}">
                    <a16:creationId xmlns:a16="http://schemas.microsoft.com/office/drawing/2014/main" id="{8CA45FA8-FC5F-47FF-8A92-B5217D21D8A0}"/>
                  </a:ext>
                </a:extLst>
              </p:cNvPr>
              <p:cNvSpPr/>
              <p:nvPr/>
            </p:nvSpPr>
            <p:spPr>
              <a:xfrm>
                <a:off x="89219" y="518139"/>
                <a:ext cx="627902" cy="105175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24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uLnTx/>
                  <a:uFillTx/>
                </a:endParaRPr>
              </a:p>
            </p:txBody>
          </p:sp>
        </p:grpSp>
      </p:grpSp>
      <p:sp>
        <p:nvSpPr>
          <p:cNvPr id="4" name="CuadroTexto 3"/>
          <p:cNvSpPr txBox="1"/>
          <p:nvPr/>
        </p:nvSpPr>
        <p:spPr>
          <a:xfrm>
            <a:off x="611560" y="1217103"/>
            <a:ext cx="32403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000" dirty="0"/>
              <a:t>Las empresas y entidad bajo el ámbito de </a:t>
            </a:r>
            <a:r>
              <a:rPr lang="es-ES" sz="1000" dirty="0" smtClean="0"/>
              <a:t>FONAFE pueden </a:t>
            </a:r>
            <a:r>
              <a:rPr lang="es-ES" sz="1000" dirty="0"/>
              <a:t>celebrar nuevos contratos de trabajo con </a:t>
            </a:r>
            <a:r>
              <a:rPr lang="es-ES" sz="1000" dirty="0" smtClean="0"/>
              <a:t>personas naturales</a:t>
            </a:r>
            <a:r>
              <a:rPr lang="es-ES" sz="1000" dirty="0"/>
              <a:t>, siempre que cuenten con presupuesto</a:t>
            </a:r>
            <a:endParaRPr lang="es-PE" sz="1000" dirty="0"/>
          </a:p>
        </p:txBody>
      </p:sp>
      <p:sp>
        <p:nvSpPr>
          <p:cNvPr id="5" name="Elipse 4"/>
          <p:cNvSpPr/>
          <p:nvPr/>
        </p:nvSpPr>
        <p:spPr>
          <a:xfrm>
            <a:off x="179512" y="1275175"/>
            <a:ext cx="432048" cy="3600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</a:t>
            </a:r>
            <a:endParaRPr lang="es-PE" dirty="0"/>
          </a:p>
        </p:txBody>
      </p:sp>
      <p:sp>
        <p:nvSpPr>
          <p:cNvPr id="24" name="CuadroTexto 23"/>
          <p:cNvSpPr txBox="1"/>
          <p:nvPr/>
        </p:nvSpPr>
        <p:spPr>
          <a:xfrm>
            <a:off x="658827" y="1919391"/>
            <a:ext cx="33123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000" dirty="0"/>
              <a:t>Los Directorios de las empresas bajo el </a:t>
            </a:r>
            <a:r>
              <a:rPr lang="es-ES" sz="1000" dirty="0" smtClean="0"/>
              <a:t>ámbito de </a:t>
            </a:r>
            <a:r>
              <a:rPr lang="es-ES" sz="1000" dirty="0"/>
              <a:t>FONAFE y la Dirección Ejecutiva para el caso </a:t>
            </a:r>
            <a:r>
              <a:rPr lang="es-ES" sz="1000" dirty="0" smtClean="0"/>
              <a:t>de FONAFE</a:t>
            </a:r>
            <a:r>
              <a:rPr lang="es-ES" sz="1000" dirty="0"/>
              <a:t>, se encuentran facultados para </a:t>
            </a:r>
            <a:r>
              <a:rPr lang="es-ES" sz="1000" dirty="0" smtClean="0"/>
              <a:t>aprobar las contrataciones de personal presupuestadas </a:t>
            </a:r>
            <a:r>
              <a:rPr lang="es-ES" sz="1000" dirty="0"/>
              <a:t>y vacantes, así como </a:t>
            </a:r>
            <a:r>
              <a:rPr lang="es-ES" sz="1000" dirty="0" smtClean="0"/>
              <a:t>por </a:t>
            </a:r>
            <a:r>
              <a:rPr lang="es-PE" sz="1000" dirty="0" smtClean="0"/>
              <a:t>contratos </a:t>
            </a:r>
            <a:r>
              <a:rPr lang="es-PE" sz="1000" dirty="0"/>
              <a:t>de suplencia</a:t>
            </a:r>
          </a:p>
        </p:txBody>
      </p:sp>
      <p:sp>
        <p:nvSpPr>
          <p:cNvPr id="26" name="Elipse 25"/>
          <p:cNvSpPr/>
          <p:nvPr/>
        </p:nvSpPr>
        <p:spPr>
          <a:xfrm>
            <a:off x="203677" y="1980003"/>
            <a:ext cx="432048" cy="3600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2</a:t>
            </a:r>
            <a:endParaRPr lang="es-PE" dirty="0"/>
          </a:p>
        </p:txBody>
      </p:sp>
      <p:sp>
        <p:nvSpPr>
          <p:cNvPr id="27" name="CuadroTexto 26"/>
          <p:cNvSpPr txBox="1"/>
          <p:nvPr/>
        </p:nvSpPr>
        <p:spPr>
          <a:xfrm>
            <a:off x="670963" y="2795626"/>
            <a:ext cx="33123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/>
              <a:t>Las </a:t>
            </a:r>
            <a:r>
              <a:rPr lang="es-ES" sz="1000" dirty="0" smtClean="0"/>
              <a:t>contrataciones de  </a:t>
            </a:r>
            <a:r>
              <a:rPr lang="es-ES" sz="1000" dirty="0"/>
              <a:t>trabajo </a:t>
            </a:r>
            <a:r>
              <a:rPr lang="es-ES" sz="1000" dirty="0" smtClean="0"/>
              <a:t>sujetas al </a:t>
            </a:r>
            <a:r>
              <a:rPr lang="es-ES" sz="1000" dirty="0"/>
              <a:t>Decreto Legislativo N° </a:t>
            </a:r>
            <a:r>
              <a:rPr lang="es-ES" sz="1000" dirty="0" smtClean="0"/>
              <a:t>728 de las </a:t>
            </a:r>
            <a:r>
              <a:rPr lang="es-ES" sz="1000" dirty="0"/>
              <a:t>empresas </a:t>
            </a:r>
            <a:r>
              <a:rPr lang="es-ES" sz="1000" dirty="0" smtClean="0"/>
              <a:t>deben presentar </a:t>
            </a:r>
            <a:r>
              <a:rPr lang="es-ES" sz="1000" dirty="0"/>
              <a:t>sus solicitudes a </a:t>
            </a:r>
            <a:r>
              <a:rPr lang="es-ES" sz="1000" dirty="0" smtClean="0"/>
              <a:t>la Dirección </a:t>
            </a:r>
            <a:r>
              <a:rPr lang="es-ES" sz="1000" dirty="0"/>
              <a:t>Ejecutiva de FONAFE, debidamente </a:t>
            </a:r>
            <a:r>
              <a:rPr lang="es-ES" sz="1000" dirty="0" smtClean="0"/>
              <a:t>aprobadas por </a:t>
            </a:r>
            <a:r>
              <a:rPr lang="es-ES" sz="1000" dirty="0"/>
              <a:t>sus directorios y acompañadas con el sustento legal</a:t>
            </a:r>
            <a:r>
              <a:rPr lang="es-ES" sz="1000" dirty="0" smtClean="0"/>
              <a:t>, </a:t>
            </a:r>
            <a:r>
              <a:rPr lang="es-PE" sz="1000" dirty="0" smtClean="0"/>
              <a:t>técnico </a:t>
            </a:r>
            <a:r>
              <a:rPr lang="es-PE" sz="1000" dirty="0"/>
              <a:t>y presupuestario correspondiente</a:t>
            </a:r>
          </a:p>
        </p:txBody>
      </p:sp>
      <p:sp>
        <p:nvSpPr>
          <p:cNvPr id="28" name="Elipse 27"/>
          <p:cNvSpPr/>
          <p:nvPr/>
        </p:nvSpPr>
        <p:spPr>
          <a:xfrm>
            <a:off x="188465" y="2866473"/>
            <a:ext cx="432048" cy="3600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3</a:t>
            </a:r>
            <a:endParaRPr lang="es-PE" dirty="0"/>
          </a:p>
        </p:txBody>
      </p:sp>
      <p:sp>
        <p:nvSpPr>
          <p:cNvPr id="29" name="CuadroTexto 28"/>
          <p:cNvSpPr txBox="1"/>
          <p:nvPr/>
        </p:nvSpPr>
        <p:spPr>
          <a:xfrm>
            <a:off x="650763" y="3753635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000" dirty="0"/>
              <a:t>FONAFE en ninguna circunstancia interviene </a:t>
            </a:r>
            <a:r>
              <a:rPr lang="es-ES" sz="1000" dirty="0" smtClean="0"/>
              <a:t>o participa </a:t>
            </a:r>
            <a:r>
              <a:rPr lang="es-ES" sz="1000" dirty="0"/>
              <a:t>directamente en las negociaciones colectivas </a:t>
            </a:r>
            <a:r>
              <a:rPr lang="es-ES" sz="1000" dirty="0" smtClean="0"/>
              <a:t>ni en </a:t>
            </a:r>
            <a:r>
              <a:rPr lang="es-ES" sz="1000" dirty="0"/>
              <a:t>el arbitraje laboral que las empresas y entidad bajo </a:t>
            </a:r>
            <a:r>
              <a:rPr lang="es-ES" sz="1000" dirty="0" smtClean="0"/>
              <a:t>su ámbito </a:t>
            </a:r>
            <a:r>
              <a:rPr lang="es-ES" sz="1000" dirty="0"/>
              <a:t>mantienen con sus respectivos sindicatos.</a:t>
            </a:r>
            <a:endParaRPr lang="es-PE" sz="1000" dirty="0"/>
          </a:p>
        </p:txBody>
      </p:sp>
      <p:sp>
        <p:nvSpPr>
          <p:cNvPr id="30" name="Elipse 29"/>
          <p:cNvSpPr/>
          <p:nvPr/>
        </p:nvSpPr>
        <p:spPr>
          <a:xfrm>
            <a:off x="179512" y="3867463"/>
            <a:ext cx="432048" cy="3600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4</a:t>
            </a:r>
            <a:endParaRPr lang="es-PE" dirty="0"/>
          </a:p>
        </p:txBody>
      </p:sp>
      <p:sp>
        <p:nvSpPr>
          <p:cNvPr id="6" name="Cerrar llave 5"/>
          <p:cNvSpPr/>
          <p:nvPr/>
        </p:nvSpPr>
        <p:spPr>
          <a:xfrm>
            <a:off x="3780973" y="1100232"/>
            <a:ext cx="360040" cy="3384376"/>
          </a:xfrm>
          <a:prstGeom prst="rightBrac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CuadroTexto 6"/>
          <p:cNvSpPr txBox="1"/>
          <p:nvPr/>
        </p:nvSpPr>
        <p:spPr>
          <a:xfrm>
            <a:off x="4092654" y="2480578"/>
            <a:ext cx="1387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Conjuntamente</a:t>
            </a:r>
          </a:p>
          <a:p>
            <a:pPr algn="ctr"/>
            <a:r>
              <a:rPr lang="es-ES" sz="1400" dirty="0" smtClean="0"/>
              <a:t>con</a:t>
            </a:r>
            <a:endParaRPr lang="es-PE" sz="14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5398500" y="3401152"/>
            <a:ext cx="1110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C00000"/>
                </a:solidFill>
              </a:rPr>
              <a:t>emitidospor</a:t>
            </a:r>
            <a:r>
              <a:rPr lang="es-ES" b="1" dirty="0" smtClean="0">
                <a:solidFill>
                  <a:srgbClr val="C00000"/>
                </a:solidFill>
              </a:rPr>
              <a:t> FONAFE</a:t>
            </a:r>
            <a:endParaRPr lang="es-PE" b="1" dirty="0">
              <a:solidFill>
                <a:srgbClr val="C00000"/>
              </a:solidFill>
            </a:endParaRPr>
          </a:p>
        </p:txBody>
      </p:sp>
      <p:pic>
        <p:nvPicPr>
          <p:cNvPr id="1028" name="Picture 4" descr="Qué es un presupuesto? Tipos de presupuesto y ejempl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394911"/>
            <a:ext cx="1386002" cy="83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CuadroTexto 36"/>
          <p:cNvSpPr txBox="1"/>
          <p:nvPr/>
        </p:nvSpPr>
        <p:spPr>
          <a:xfrm>
            <a:off x="7506101" y="1919391"/>
            <a:ext cx="1554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C00000"/>
                </a:solidFill>
              </a:rPr>
              <a:t>PRESUPUESTO</a:t>
            </a:r>
            <a:endParaRPr lang="es-PE" b="1" dirty="0">
              <a:solidFill>
                <a:srgbClr val="C00000"/>
              </a:solidFill>
            </a:endParaRPr>
          </a:p>
        </p:txBody>
      </p:sp>
      <p:grpSp>
        <p:nvGrpSpPr>
          <p:cNvPr id="31" name="Grupo 30"/>
          <p:cNvGrpSpPr/>
          <p:nvPr/>
        </p:nvGrpSpPr>
        <p:grpSpPr>
          <a:xfrm>
            <a:off x="6693196" y="2476937"/>
            <a:ext cx="936104" cy="608455"/>
            <a:chOff x="6569997" y="2275805"/>
            <a:chExt cx="936104" cy="608455"/>
          </a:xfrm>
        </p:grpSpPr>
        <p:sp>
          <p:nvSpPr>
            <p:cNvPr id="8" name="Flecha derecha 7"/>
            <p:cNvSpPr/>
            <p:nvPr/>
          </p:nvSpPr>
          <p:spPr>
            <a:xfrm>
              <a:off x="6719115" y="2275805"/>
              <a:ext cx="760233" cy="608455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9" name="CuadroTexto 38"/>
            <p:cNvSpPr txBox="1"/>
            <p:nvPr/>
          </p:nvSpPr>
          <p:spPr>
            <a:xfrm>
              <a:off x="6569997" y="2439522"/>
              <a:ext cx="9361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 smtClean="0">
                  <a:solidFill>
                    <a:schemeClr val="bg1"/>
                  </a:solidFill>
                </a:rPr>
                <a:t>Plasmados</a:t>
              </a:r>
              <a:endParaRPr lang="es-PE" sz="11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164666" y="905843"/>
            <a:ext cx="166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</a:rPr>
              <a:t>DS </a:t>
            </a:r>
            <a:r>
              <a:rPr lang="es-ES" b="1" dirty="0">
                <a:solidFill>
                  <a:srgbClr val="C00000"/>
                </a:solidFill>
              </a:rPr>
              <a:t>397-2021-EF</a:t>
            </a:r>
            <a:endParaRPr lang="es-PE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31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06459" y="2919902"/>
            <a:ext cx="32728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25436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adroTexto 22">
            <a:hlinkClick r:id="" action="ppaction://noaction"/>
            <a:extLst>
              <a:ext uri="{FF2B5EF4-FFF2-40B4-BE49-F238E27FC236}">
                <a16:creationId xmlns:a16="http://schemas.microsoft.com/office/drawing/2014/main" id="{AFA7F808-3F79-4349-9B70-F30B30B8C52C}"/>
              </a:ext>
            </a:extLst>
          </p:cNvPr>
          <p:cNvSpPr txBox="1"/>
          <p:nvPr/>
        </p:nvSpPr>
        <p:spPr>
          <a:xfrm>
            <a:off x="710060" y="72347"/>
            <a:ext cx="50686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s-MX" sz="2100" b="1" dirty="0" smtClean="0">
                <a:solidFill>
                  <a:srgbClr val="C00000"/>
                </a:solidFill>
                <a:latin typeface="Century" panose="02040604050505020304" pitchFamily="18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CONTENIDO</a:t>
            </a:r>
            <a:endParaRPr lang="es-MX" sz="2100" b="1" dirty="0">
              <a:solidFill>
                <a:srgbClr val="C00000"/>
              </a:solidFill>
              <a:latin typeface="Century" panose="02040604050505020304" pitchFamily="18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39" name="CuadroTexto 38">
            <a:hlinkClick r:id="" action="ppaction://noaction"/>
            <a:extLst>
              <a:ext uri="{FF2B5EF4-FFF2-40B4-BE49-F238E27FC236}">
                <a16:creationId xmlns:a16="http://schemas.microsoft.com/office/drawing/2014/main" id="{0B4AC199-01AC-4CBC-AA54-A0B1E65D1BCD}"/>
              </a:ext>
            </a:extLst>
          </p:cNvPr>
          <p:cNvSpPr txBox="1"/>
          <p:nvPr/>
        </p:nvSpPr>
        <p:spPr>
          <a:xfrm>
            <a:off x="621730" y="554029"/>
            <a:ext cx="54802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  <a:lvl1pPr>
              <a:defRPr sz="2400">
                <a:solidFill>
                  <a:srgbClr val="CCDDEA">
                    <a:lumMod val="50000"/>
                  </a:srgbClr>
                </a:solidFill>
                <a:latin typeface="Century" panose="02040604050505020304" pitchFamily="18" charset="0"/>
                <a:ea typeface="Microsoft Himalaya" panose="01010100010101010101" pitchFamily="2" charset="0"/>
                <a:cs typeface="Microsoft Himalaya" panose="01010100010101010101" pitchFamily="2" charset="0"/>
              </a:defRPr>
            </a:lvl1pPr>
          </a:lstStyle>
          <a:p>
            <a:pPr defTabSz="685800"/>
            <a:r>
              <a:rPr lang="es-MX" sz="2100" dirty="0" smtClean="0"/>
              <a:t>Introducción</a:t>
            </a:r>
            <a:endParaRPr lang="es-MX" sz="2100" dirty="0"/>
          </a:p>
        </p:txBody>
      </p:sp>
      <p:sp>
        <p:nvSpPr>
          <p:cNvPr id="2" name="Elipse 1"/>
          <p:cNvSpPr/>
          <p:nvPr/>
        </p:nvSpPr>
        <p:spPr>
          <a:xfrm>
            <a:off x="469508" y="730819"/>
            <a:ext cx="86378" cy="8410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s-PE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469508" y="1146096"/>
            <a:ext cx="86378" cy="8410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s-PE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457438" y="2497253"/>
            <a:ext cx="86378" cy="8410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s-PE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CuadroTexto 12">
            <a:hlinkClick r:id="" action="ppaction://noaction"/>
            <a:extLst>
              <a:ext uri="{FF2B5EF4-FFF2-40B4-BE49-F238E27FC236}">
                <a16:creationId xmlns:a16="http://schemas.microsoft.com/office/drawing/2014/main" id="{DC56C49E-117A-49B2-AFA3-011EDB3AA19C}"/>
              </a:ext>
            </a:extLst>
          </p:cNvPr>
          <p:cNvSpPr txBox="1"/>
          <p:nvPr/>
        </p:nvSpPr>
        <p:spPr>
          <a:xfrm>
            <a:off x="615200" y="1917552"/>
            <a:ext cx="69039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  <a:lvl1pPr>
              <a:defRPr sz="2400">
                <a:solidFill>
                  <a:srgbClr val="CCDDEA">
                    <a:lumMod val="50000"/>
                  </a:srgbClr>
                </a:solidFill>
                <a:latin typeface="Century" panose="02040604050505020304" pitchFamily="18" charset="0"/>
                <a:ea typeface="Microsoft Himalaya" panose="01010100010101010101" pitchFamily="2" charset="0"/>
                <a:cs typeface="Microsoft Himalaya" panose="01010100010101010101" pitchFamily="2" charset="0"/>
              </a:defRPr>
            </a:lvl1pPr>
          </a:lstStyle>
          <a:p>
            <a:pPr defTabSz="685800"/>
            <a:r>
              <a:rPr lang="es-ES" sz="2100" dirty="0" smtClean="0"/>
              <a:t>Ejecución presupuestal 2021</a:t>
            </a:r>
            <a:endParaRPr lang="es-ES" sz="2100" dirty="0"/>
          </a:p>
        </p:txBody>
      </p:sp>
      <p:sp>
        <p:nvSpPr>
          <p:cNvPr id="14" name="Elipse 13"/>
          <p:cNvSpPr/>
          <p:nvPr/>
        </p:nvSpPr>
        <p:spPr>
          <a:xfrm>
            <a:off x="457438" y="2996637"/>
            <a:ext cx="86378" cy="8410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s-PE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CuadroTexto 11">
            <a:hlinkClick r:id="" action="ppaction://noaction"/>
            <a:extLst>
              <a:ext uri="{FF2B5EF4-FFF2-40B4-BE49-F238E27FC236}">
                <a16:creationId xmlns:a16="http://schemas.microsoft.com/office/drawing/2014/main" id="{DC56C49E-117A-49B2-AFA3-011EDB3AA19C}"/>
              </a:ext>
            </a:extLst>
          </p:cNvPr>
          <p:cNvSpPr txBox="1"/>
          <p:nvPr/>
        </p:nvSpPr>
        <p:spPr>
          <a:xfrm>
            <a:off x="615200" y="1440032"/>
            <a:ext cx="707141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  <a:lvl1pPr>
              <a:defRPr sz="2400">
                <a:solidFill>
                  <a:srgbClr val="CCDDEA">
                    <a:lumMod val="50000"/>
                  </a:srgbClr>
                </a:solidFill>
                <a:latin typeface="Century" panose="02040604050505020304" pitchFamily="18" charset="0"/>
                <a:ea typeface="Microsoft Himalaya" panose="01010100010101010101" pitchFamily="2" charset="0"/>
                <a:cs typeface="Microsoft Himalaya" panose="01010100010101010101" pitchFamily="2" charset="0"/>
              </a:defRPr>
            </a:lvl1pPr>
          </a:lstStyle>
          <a:p>
            <a:pPr defTabSz="685800"/>
            <a:r>
              <a:rPr lang="es-ES" sz="2100" dirty="0" smtClean="0"/>
              <a:t>Estado de endeudamiento</a:t>
            </a:r>
            <a:endParaRPr lang="es-ES" sz="2100" dirty="0"/>
          </a:p>
        </p:txBody>
      </p:sp>
      <p:sp>
        <p:nvSpPr>
          <p:cNvPr id="15" name="Elipse 14"/>
          <p:cNvSpPr/>
          <p:nvPr/>
        </p:nvSpPr>
        <p:spPr>
          <a:xfrm>
            <a:off x="457438" y="3487048"/>
            <a:ext cx="86378" cy="8410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s-PE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469508" y="2047669"/>
            <a:ext cx="86378" cy="8410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s-PE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CuadroTexto 19">
            <a:hlinkClick r:id="" action="ppaction://noaction"/>
            <a:extLst>
              <a:ext uri="{FF2B5EF4-FFF2-40B4-BE49-F238E27FC236}">
                <a16:creationId xmlns:a16="http://schemas.microsoft.com/office/drawing/2014/main" id="{DC56C49E-117A-49B2-AFA3-011EDB3AA19C}"/>
              </a:ext>
            </a:extLst>
          </p:cNvPr>
          <p:cNvSpPr txBox="1"/>
          <p:nvPr/>
        </p:nvSpPr>
        <p:spPr>
          <a:xfrm>
            <a:off x="615200" y="2376444"/>
            <a:ext cx="69039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  <a:lvl1pPr>
              <a:defRPr sz="2400">
                <a:solidFill>
                  <a:srgbClr val="CCDDEA">
                    <a:lumMod val="50000"/>
                  </a:srgbClr>
                </a:solidFill>
                <a:latin typeface="Century" panose="02040604050505020304" pitchFamily="18" charset="0"/>
                <a:ea typeface="Microsoft Himalaya" panose="01010100010101010101" pitchFamily="2" charset="0"/>
                <a:cs typeface="Microsoft Himalaya" panose="01010100010101010101" pitchFamily="2" charset="0"/>
              </a:defRPr>
            </a:lvl1pPr>
          </a:lstStyle>
          <a:p>
            <a:pPr defTabSz="685800"/>
            <a:r>
              <a:rPr lang="es-ES" sz="2100" dirty="0" smtClean="0"/>
              <a:t>Presupuesto 2022 y su ejecución al mes de febrero </a:t>
            </a:r>
            <a:endParaRPr lang="es-ES" sz="2100" dirty="0"/>
          </a:p>
        </p:txBody>
      </p:sp>
      <p:sp>
        <p:nvSpPr>
          <p:cNvPr id="21" name="CuadroTexto 20">
            <a:hlinkClick r:id="" action="ppaction://noaction"/>
            <a:extLst>
              <a:ext uri="{FF2B5EF4-FFF2-40B4-BE49-F238E27FC236}">
                <a16:creationId xmlns:a16="http://schemas.microsoft.com/office/drawing/2014/main" id="{DC56C49E-117A-49B2-AFA3-011EDB3AA19C}"/>
              </a:ext>
            </a:extLst>
          </p:cNvPr>
          <p:cNvSpPr txBox="1"/>
          <p:nvPr/>
        </p:nvSpPr>
        <p:spPr>
          <a:xfrm>
            <a:off x="598211" y="2821000"/>
            <a:ext cx="69039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  <a:lvl1pPr>
              <a:defRPr sz="2400">
                <a:solidFill>
                  <a:srgbClr val="CCDDEA">
                    <a:lumMod val="50000"/>
                  </a:srgbClr>
                </a:solidFill>
                <a:latin typeface="Century" panose="02040604050505020304" pitchFamily="18" charset="0"/>
                <a:ea typeface="Microsoft Himalaya" panose="01010100010101010101" pitchFamily="2" charset="0"/>
                <a:cs typeface="Microsoft Himalaya" panose="01010100010101010101" pitchFamily="2" charset="0"/>
              </a:defRPr>
            </a:lvl1pPr>
          </a:lstStyle>
          <a:p>
            <a:pPr defTabSz="685800"/>
            <a:r>
              <a:rPr lang="es-ES" sz="2100" dirty="0" smtClean="0"/>
              <a:t>Procesos de selección de bienes y servicios</a:t>
            </a:r>
            <a:endParaRPr lang="es-ES" sz="2100" dirty="0"/>
          </a:p>
        </p:txBody>
      </p:sp>
      <p:sp>
        <p:nvSpPr>
          <p:cNvPr id="24" name="CuadroTexto 23">
            <a:hlinkClick r:id="" action="ppaction://noaction"/>
            <a:extLst>
              <a:ext uri="{FF2B5EF4-FFF2-40B4-BE49-F238E27FC236}">
                <a16:creationId xmlns:a16="http://schemas.microsoft.com/office/drawing/2014/main" id="{DC56C49E-117A-49B2-AFA3-011EDB3AA19C}"/>
              </a:ext>
            </a:extLst>
          </p:cNvPr>
          <p:cNvSpPr txBox="1"/>
          <p:nvPr/>
        </p:nvSpPr>
        <p:spPr>
          <a:xfrm>
            <a:off x="588616" y="3302682"/>
            <a:ext cx="7861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  <a:lvl1pPr>
              <a:defRPr sz="2400">
                <a:solidFill>
                  <a:srgbClr val="CCDDEA">
                    <a:lumMod val="50000"/>
                  </a:srgbClr>
                </a:solidFill>
                <a:latin typeface="Century" panose="02040604050505020304" pitchFamily="18" charset="0"/>
                <a:ea typeface="Microsoft Himalaya" panose="01010100010101010101" pitchFamily="2" charset="0"/>
                <a:cs typeface="Microsoft Himalaya" panose="01010100010101010101" pitchFamily="2" charset="0"/>
              </a:defRPr>
            </a:lvl1pPr>
          </a:lstStyle>
          <a:p>
            <a:pPr defTabSz="685800"/>
            <a:r>
              <a:rPr lang="es-ES" sz="2000" dirty="0" smtClean="0"/>
              <a:t>Medidas </a:t>
            </a:r>
            <a:r>
              <a:rPr lang="es-ES" sz="2000" dirty="0"/>
              <a:t>de austeridad, disciplina y calidad del gasto de personal, de bienes y </a:t>
            </a:r>
            <a:r>
              <a:rPr lang="es-ES" sz="2000" dirty="0" smtClean="0"/>
              <a:t>servicios para 2022</a:t>
            </a:r>
            <a:endParaRPr lang="es-ES" sz="2100" dirty="0"/>
          </a:p>
        </p:txBody>
      </p:sp>
      <p:sp>
        <p:nvSpPr>
          <p:cNvPr id="26" name="CuadroTexto 25">
            <a:hlinkClick r:id="" action="ppaction://noaction"/>
            <a:extLst>
              <a:ext uri="{FF2B5EF4-FFF2-40B4-BE49-F238E27FC236}">
                <a16:creationId xmlns:a16="http://schemas.microsoft.com/office/drawing/2014/main" id="{DC56C49E-117A-49B2-AFA3-011EDB3AA19C}"/>
              </a:ext>
            </a:extLst>
          </p:cNvPr>
          <p:cNvSpPr txBox="1"/>
          <p:nvPr/>
        </p:nvSpPr>
        <p:spPr>
          <a:xfrm>
            <a:off x="598211" y="962152"/>
            <a:ext cx="707141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  <a:lvl1pPr>
              <a:defRPr sz="2400">
                <a:solidFill>
                  <a:srgbClr val="CCDDEA">
                    <a:lumMod val="50000"/>
                  </a:srgbClr>
                </a:solidFill>
                <a:latin typeface="Century" panose="02040604050505020304" pitchFamily="18" charset="0"/>
                <a:ea typeface="Microsoft Himalaya" panose="01010100010101010101" pitchFamily="2" charset="0"/>
                <a:cs typeface="Microsoft Himalaya" panose="01010100010101010101" pitchFamily="2" charset="0"/>
              </a:defRPr>
            </a:lvl1pPr>
          </a:lstStyle>
          <a:p>
            <a:pPr defTabSz="685800"/>
            <a:r>
              <a:rPr lang="es-ES" sz="2100" dirty="0" smtClean="0"/>
              <a:t>Estado de situación financiera 2022 y sus proyecciones</a:t>
            </a:r>
            <a:endParaRPr lang="es-ES" sz="2100" dirty="0"/>
          </a:p>
        </p:txBody>
      </p:sp>
      <p:sp>
        <p:nvSpPr>
          <p:cNvPr id="27" name="Elipse 26"/>
          <p:cNvSpPr/>
          <p:nvPr/>
        </p:nvSpPr>
        <p:spPr>
          <a:xfrm>
            <a:off x="457438" y="1571982"/>
            <a:ext cx="86378" cy="8410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s-PE" sz="135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8746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DC70EDB-80BA-1247-9D28-7B83CF569D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-106" b="6666"/>
          <a:stretch/>
        </p:blipFill>
        <p:spPr>
          <a:xfrm>
            <a:off x="0" y="0"/>
            <a:ext cx="9153626" cy="48006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34" t="3" b="85723"/>
          <a:stretch/>
        </p:blipFill>
        <p:spPr>
          <a:xfrm>
            <a:off x="5507831" y="4962"/>
            <a:ext cx="3636169" cy="73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1950" b="1" dirty="0"/>
              <a:t>Título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 smtClean="0">
                <a:solidFill>
                  <a:srgbClr val="C00000"/>
                </a:solidFill>
              </a:rPr>
              <a:t>Subtítulo</a:t>
            </a:r>
            <a:endParaRPr lang="es-PE" dirty="0">
              <a:solidFill>
                <a:srgbClr val="C00000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PE" sz="1500" dirty="0">
                <a:solidFill>
                  <a:schemeClr val="bg2">
                    <a:lumMod val="50000"/>
                  </a:schemeClr>
                </a:solidFill>
              </a:rPr>
              <a:t>Texto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PE" dirty="0" smtClean="0">
                <a:solidFill>
                  <a:srgbClr val="C00000"/>
                </a:solidFill>
              </a:rPr>
              <a:t>Subtítulo</a:t>
            </a:r>
            <a:endParaRPr lang="es-PE" dirty="0">
              <a:solidFill>
                <a:srgbClr val="C00000"/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s-PE" sz="1500" dirty="0">
                <a:solidFill>
                  <a:schemeClr val="bg2">
                    <a:lumMod val="50000"/>
                  </a:schemeClr>
                </a:solidFill>
              </a:rPr>
              <a:t>Texto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7342170" y="2924035"/>
            <a:ext cx="542198" cy="304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MX" sz="1350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* *</a:t>
            </a:r>
            <a:endParaRPr lang="es-PE" sz="1350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29841" y="4829476"/>
            <a:ext cx="810971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AE" sz="1000" dirty="0" smtClean="0">
                <a:solidFill>
                  <a:srgbClr val="C00000"/>
                </a:solidFill>
                <a:ea typeface="Verdana" panose="020B0604030504040204" pitchFamily="34" charset="0"/>
              </a:rPr>
              <a:t>*</a:t>
            </a:r>
            <a:r>
              <a:rPr lang="es-MX" sz="1000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AE" sz="1000" dirty="0" smtClean="0">
                <a:solidFill>
                  <a:srgbClr val="C00000"/>
                </a:solidFill>
                <a:ea typeface="Verdana" panose="020B0604030504040204" pitchFamily="34" charset="0"/>
              </a:rPr>
              <a:t> </a:t>
            </a:r>
            <a:r>
              <a:rPr lang="es-PE" sz="1000" dirty="0">
                <a:solidFill>
                  <a:srgbClr val="C00000"/>
                </a:solidFill>
                <a:ea typeface="Verdana" panose="020B0604030504040204" pitchFamily="34" charset="0"/>
              </a:rPr>
              <a:t>Incorporada al ámbito del FONAFE por disposición señalada en la</a:t>
            </a:r>
            <a:r>
              <a:rPr lang="en-AE" sz="1000" dirty="0">
                <a:solidFill>
                  <a:srgbClr val="C00000"/>
                </a:solidFill>
                <a:ea typeface="Verdana" panose="020B0604030504040204" pitchFamily="34" charset="0"/>
              </a:rPr>
              <a:t> </a:t>
            </a:r>
            <a:r>
              <a:rPr lang="es-PE" sz="1000" dirty="0">
                <a:solidFill>
                  <a:srgbClr val="C00000"/>
                </a:solidFill>
              </a:rPr>
              <a:t>Ley de Presupuesto del Sector Público para el año fiscal 2011, Ley N° 29626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34" t="3" b="85723"/>
          <a:stretch/>
        </p:blipFill>
        <p:spPr>
          <a:xfrm>
            <a:off x="5507831" y="-5274"/>
            <a:ext cx="3636169" cy="732018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8649268" y="4829476"/>
            <a:ext cx="424949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PE" sz="1350" dirty="0"/>
          </a:p>
        </p:txBody>
      </p:sp>
      <p:sp>
        <p:nvSpPr>
          <p:cNvPr id="13" name="Rectángulo 12"/>
          <p:cNvSpPr/>
          <p:nvPr/>
        </p:nvSpPr>
        <p:spPr>
          <a:xfrm>
            <a:off x="7541132" y="2390897"/>
            <a:ext cx="271228" cy="314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MX" sz="135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endParaRPr lang="es-PE" sz="1350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629840" y="4688576"/>
            <a:ext cx="810971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AE" sz="1000" dirty="0" smtClean="0">
                <a:solidFill>
                  <a:srgbClr val="C00000"/>
                </a:solidFill>
                <a:ea typeface="Verdana" panose="020B0604030504040204" pitchFamily="34" charset="0"/>
              </a:rPr>
              <a:t>* L</a:t>
            </a:r>
            <a:r>
              <a:rPr lang="es-PE" sz="1000" dirty="0" smtClean="0">
                <a:solidFill>
                  <a:srgbClr val="C00000"/>
                </a:solidFill>
                <a:ea typeface="Verdana" panose="020B0604030504040204" pitchFamily="34" charset="0"/>
              </a:rPr>
              <a:t>a </a:t>
            </a:r>
            <a:r>
              <a:rPr lang="es-ES" sz="1000" dirty="0" smtClean="0">
                <a:solidFill>
                  <a:srgbClr val="C00000"/>
                </a:solidFill>
                <a:ea typeface="Verdana" panose="020B0604030504040204" pitchFamily="34" charset="0"/>
              </a:rPr>
              <a:t>presentación </a:t>
            </a:r>
            <a:r>
              <a:rPr lang="es-ES" sz="1000" dirty="0">
                <a:solidFill>
                  <a:srgbClr val="C00000"/>
                </a:solidFill>
                <a:ea typeface="Verdana" panose="020B0604030504040204" pitchFamily="34" charset="0"/>
              </a:rPr>
              <a:t>de la información de gestión empresarial y ejecución presupuestal </a:t>
            </a:r>
            <a:r>
              <a:rPr lang="es-ES" sz="1000" dirty="0" smtClean="0">
                <a:solidFill>
                  <a:srgbClr val="C00000"/>
                </a:solidFill>
                <a:ea typeface="Verdana" panose="020B0604030504040204" pitchFamily="34" charset="0"/>
              </a:rPr>
              <a:t>a partir del segundo </a:t>
            </a:r>
            <a:r>
              <a:rPr lang="es-ES" sz="1000" dirty="0">
                <a:solidFill>
                  <a:srgbClr val="C00000"/>
                </a:solidFill>
                <a:ea typeface="Verdana" panose="020B0604030504040204" pitchFamily="34" charset="0"/>
              </a:rPr>
              <a:t>trimestre del 2022</a:t>
            </a:r>
            <a:endParaRPr lang="es-PE" sz="1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2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43999" cy="5181091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8475045" y="4829476"/>
            <a:ext cx="599173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PE" sz="1350" dirty="0"/>
          </a:p>
        </p:txBody>
      </p:sp>
    </p:spTree>
    <p:extLst>
      <p:ext uri="{BB962C8B-B14F-4D97-AF65-F5344CB8AC3E}">
        <p14:creationId xmlns:p14="http://schemas.microsoft.com/office/powerpoint/2010/main" val="407245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9B97011-B2DC-ED4F-87A7-E0650CC35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8003406" y="4923322"/>
            <a:ext cx="1078030" cy="151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50"/>
          </a:p>
        </p:txBody>
      </p:sp>
      <p:sp>
        <p:nvSpPr>
          <p:cNvPr id="5" name="Rectángulo 2"/>
          <p:cNvSpPr>
            <a:spLocks noChangeArrowheads="1"/>
          </p:cNvSpPr>
          <p:nvPr/>
        </p:nvSpPr>
        <p:spPr bwMode="auto">
          <a:xfrm>
            <a:off x="153833" y="159434"/>
            <a:ext cx="3823807" cy="41549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PE" sz="21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Marco Jurídico de las EPE</a:t>
            </a:r>
            <a:endParaRPr lang="es-ES" altLang="es-PE" sz="2100" b="1" baseline="300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42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5661" y="214952"/>
            <a:ext cx="545569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50" b="1" dirty="0">
                <a:solidFill>
                  <a:srgbClr val="C00000"/>
                </a:solidFill>
              </a:rPr>
              <a:t>Situación actual de los servicios brindados</a:t>
            </a:r>
            <a:endParaRPr lang="es-PE" sz="2250" b="1" dirty="0">
              <a:solidFill>
                <a:srgbClr val="C0000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45660" y="848974"/>
            <a:ext cx="8467610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algn="just">
              <a:buFont typeface="Wingdings" panose="05000000000000000000" pitchFamily="2" charset="2"/>
              <a:buChar char="§"/>
            </a:pPr>
            <a:r>
              <a:rPr lang="es-PE" sz="1650" dirty="0"/>
              <a:t>La Corporación FONAFE busca brindar bienes y servicios que contribuyan al cierre de brechas de calidad y cobertura para el desarrollo económico, social y ambiental del país.</a:t>
            </a:r>
          </a:p>
          <a:p>
            <a:pPr marL="214313" indent="-214313" algn="just">
              <a:buFont typeface="Wingdings" panose="05000000000000000000" pitchFamily="2" charset="2"/>
              <a:buChar char="§"/>
            </a:pPr>
            <a:endParaRPr lang="es-ES" sz="750" dirty="0"/>
          </a:p>
          <a:p>
            <a:pPr marL="214313" indent="-214313" algn="just">
              <a:buFont typeface="Wingdings" panose="05000000000000000000" pitchFamily="2" charset="2"/>
              <a:buChar char="§"/>
            </a:pPr>
            <a:r>
              <a:rPr lang="es-ES" sz="1650" dirty="0"/>
              <a:t>A continuación, se muestran algunos de los principales resultados alcanzados por las empresas de la corporación </a:t>
            </a:r>
            <a:r>
              <a:rPr lang="es-ES" sz="1650" u="sng" dirty="0"/>
              <a:t>en los últimos 5 años</a:t>
            </a:r>
            <a:r>
              <a:rPr lang="es-ES" sz="1650" dirty="0"/>
              <a:t>:</a:t>
            </a:r>
            <a:endParaRPr lang="es-PE" sz="165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34" b="82744"/>
          <a:stretch/>
        </p:blipFill>
        <p:spPr>
          <a:xfrm>
            <a:off x="5507831" y="-15510"/>
            <a:ext cx="3636169" cy="88491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34" b="82744"/>
          <a:stretch/>
        </p:blipFill>
        <p:spPr>
          <a:xfrm>
            <a:off x="5509535" y="-3570"/>
            <a:ext cx="3636169" cy="884915"/>
          </a:xfrm>
          <a:prstGeom prst="rect">
            <a:avLst/>
          </a:prstGeom>
        </p:spPr>
      </p:pic>
      <p:grpSp>
        <p:nvGrpSpPr>
          <p:cNvPr id="21" name="Grupo 20"/>
          <p:cNvGrpSpPr/>
          <p:nvPr/>
        </p:nvGrpSpPr>
        <p:grpSpPr>
          <a:xfrm>
            <a:off x="735126" y="2198740"/>
            <a:ext cx="2064619" cy="686969"/>
            <a:chOff x="1597794" y="2877952"/>
            <a:chExt cx="2752825" cy="915958"/>
          </a:xfrm>
        </p:grpSpPr>
        <p:sp>
          <p:nvSpPr>
            <p:cNvPr id="5" name="Pentágono 4"/>
            <p:cNvSpPr/>
            <p:nvPr/>
          </p:nvSpPr>
          <p:spPr>
            <a:xfrm>
              <a:off x="1597794" y="2877952"/>
              <a:ext cx="2752825" cy="915958"/>
            </a:xfrm>
            <a:prstGeom prst="homePlat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350"/>
            </a:p>
          </p:txBody>
        </p:sp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/>
            <a:srcRect t="35965" b="38435"/>
            <a:stretch/>
          </p:blipFill>
          <p:spPr>
            <a:xfrm>
              <a:off x="1722971" y="3062390"/>
              <a:ext cx="2143125" cy="548640"/>
            </a:xfrm>
            <a:prstGeom prst="rect">
              <a:avLst/>
            </a:prstGeom>
          </p:spPr>
        </p:pic>
      </p:grpSp>
      <p:sp>
        <p:nvSpPr>
          <p:cNvPr id="10" name="Rectángulo 9"/>
          <p:cNvSpPr/>
          <p:nvPr/>
        </p:nvSpPr>
        <p:spPr>
          <a:xfrm>
            <a:off x="2938073" y="2099880"/>
            <a:ext cx="593467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4813" lvl="1" indent="-267891" algn="just">
              <a:buFont typeface="Wingdings" panose="05000000000000000000" pitchFamily="2" charset="2"/>
              <a:buChar char="Ø"/>
            </a:pPr>
            <a:r>
              <a:rPr lang="es-MX" sz="1300" dirty="0"/>
              <a:t>Cobertura de agua: 93.5% en el 2016, a 92.3% en el 2021</a:t>
            </a:r>
          </a:p>
          <a:p>
            <a:pPr marL="404813" lvl="1" indent="-267891" algn="just">
              <a:buFont typeface="Wingdings" panose="05000000000000000000" pitchFamily="2" charset="2"/>
              <a:buChar char="Ø"/>
            </a:pPr>
            <a:r>
              <a:rPr lang="es-MX" sz="1300" dirty="0"/>
              <a:t>Cobertura de alcantarillado: 88.9% en el 2016, a 91.5% en el 2021</a:t>
            </a:r>
          </a:p>
          <a:p>
            <a:pPr marL="404813" lvl="1" indent="-267891" algn="just">
              <a:buFont typeface="Wingdings" panose="05000000000000000000" pitchFamily="2" charset="2"/>
              <a:buChar char="Ø"/>
            </a:pPr>
            <a:r>
              <a:rPr lang="es-MX" sz="1300" dirty="0"/>
              <a:t>Más de 154 mil nuevas conexiones de agua potable </a:t>
            </a:r>
          </a:p>
          <a:p>
            <a:pPr marL="404813" lvl="1" indent="-267891" algn="just">
              <a:buFont typeface="Wingdings" panose="05000000000000000000" pitchFamily="2" charset="2"/>
              <a:buChar char="Ø"/>
            </a:pPr>
            <a:r>
              <a:rPr lang="es-MX" sz="1300" dirty="0"/>
              <a:t>Más de 139 mil nuevas  conexiones de alcantarillado</a:t>
            </a:r>
          </a:p>
        </p:txBody>
      </p:sp>
      <p:grpSp>
        <p:nvGrpSpPr>
          <p:cNvPr id="22" name="Grupo 21"/>
          <p:cNvGrpSpPr/>
          <p:nvPr/>
        </p:nvGrpSpPr>
        <p:grpSpPr>
          <a:xfrm>
            <a:off x="735126" y="3228420"/>
            <a:ext cx="2064619" cy="685800"/>
            <a:chOff x="1596187" y="4013690"/>
            <a:chExt cx="2752825" cy="914400"/>
          </a:xfrm>
        </p:grpSpPr>
        <p:sp>
          <p:nvSpPr>
            <p:cNvPr id="11" name="Pentágono 10"/>
            <p:cNvSpPr/>
            <p:nvPr/>
          </p:nvSpPr>
          <p:spPr>
            <a:xfrm>
              <a:off x="1596187" y="4013690"/>
              <a:ext cx="2752825" cy="914400"/>
            </a:xfrm>
            <a:prstGeom prst="homePlat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350"/>
            </a:p>
          </p:txBody>
        </p:sp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22971" y="4115103"/>
              <a:ext cx="2123772" cy="711573"/>
            </a:xfrm>
            <a:prstGeom prst="rect">
              <a:avLst/>
            </a:prstGeom>
          </p:spPr>
        </p:pic>
      </p:grpSp>
      <p:sp>
        <p:nvSpPr>
          <p:cNvPr id="14" name="Rectángulo 13"/>
          <p:cNvSpPr/>
          <p:nvPr/>
        </p:nvSpPr>
        <p:spPr>
          <a:xfrm>
            <a:off x="2938073" y="3033628"/>
            <a:ext cx="5934675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4813" lvl="1" indent="-267891" algn="just">
              <a:buFont typeface="Wingdings" panose="05000000000000000000" pitchFamily="2" charset="2"/>
              <a:buChar char="Ø"/>
            </a:pPr>
            <a:r>
              <a:rPr lang="es-MX" sz="1300" dirty="0"/>
              <a:t>Mayor cobertura de distritos atendidos (de </a:t>
            </a:r>
            <a:r>
              <a:rPr lang="es-ES" sz="1300" dirty="0"/>
              <a:t>67% en el 2016 a 87% en el 2021)</a:t>
            </a:r>
          </a:p>
          <a:p>
            <a:pPr marL="404813" lvl="1" indent="-267891" algn="just">
              <a:buFont typeface="Wingdings" panose="05000000000000000000" pitchFamily="2" charset="2"/>
              <a:buChar char="Ø"/>
            </a:pPr>
            <a:r>
              <a:rPr lang="es-ES" sz="1300" dirty="0"/>
              <a:t>Mayores Préstamos Multired (de S/ 3,379 millones en el 2016 a S/ 4,534 millones en el 2021)</a:t>
            </a:r>
          </a:p>
          <a:p>
            <a:pPr marL="404813" lvl="1" indent="-267891" algn="just">
              <a:buFont typeface="Wingdings" panose="05000000000000000000" pitchFamily="2" charset="2"/>
              <a:buChar char="Ø"/>
            </a:pPr>
            <a:r>
              <a:rPr lang="es-ES" sz="1300" dirty="0"/>
              <a:t>Mayor volumen de operaciones multicanal (de 459 millones de operaciones en el 2016 a 627 millones en el 2021)</a:t>
            </a:r>
            <a:endParaRPr lang="es-MX" sz="1300" dirty="0"/>
          </a:p>
        </p:txBody>
      </p:sp>
      <p:grpSp>
        <p:nvGrpSpPr>
          <p:cNvPr id="23" name="Grupo 22"/>
          <p:cNvGrpSpPr/>
          <p:nvPr/>
        </p:nvGrpSpPr>
        <p:grpSpPr>
          <a:xfrm>
            <a:off x="735126" y="4256932"/>
            <a:ext cx="2064619" cy="685800"/>
            <a:chOff x="1596187" y="5198541"/>
            <a:chExt cx="2752825" cy="914400"/>
          </a:xfrm>
        </p:grpSpPr>
        <p:sp>
          <p:nvSpPr>
            <p:cNvPr id="15" name="Pentágono 14"/>
            <p:cNvSpPr/>
            <p:nvPr/>
          </p:nvSpPr>
          <p:spPr>
            <a:xfrm>
              <a:off x="1596187" y="5198541"/>
              <a:ext cx="2752825" cy="914400"/>
            </a:xfrm>
            <a:prstGeom prst="homePlate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350" dirty="0"/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2002054" y="5332576"/>
              <a:ext cx="225231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350" dirty="0"/>
                <a:t>Empresas de Distribución Eléctrica</a:t>
              </a:r>
            </a:p>
          </p:txBody>
        </p:sp>
        <p:pic>
          <p:nvPicPr>
            <p:cNvPr id="19" name="Imagen 18"/>
            <p:cNvPicPr>
              <a:picLocks noChangeAspect="1"/>
            </p:cNvPicPr>
            <p:nvPr/>
          </p:nvPicPr>
          <p:blipFill rotWithShape="1">
            <a:blip r:embed="rId5"/>
            <a:srcRect l="28021" r="38815"/>
            <a:stretch/>
          </p:blipFill>
          <p:spPr>
            <a:xfrm>
              <a:off x="1722971" y="5332575"/>
              <a:ext cx="316179" cy="714114"/>
            </a:xfrm>
            <a:prstGeom prst="rect">
              <a:avLst/>
            </a:prstGeom>
          </p:spPr>
        </p:pic>
      </p:grpSp>
      <p:sp>
        <p:nvSpPr>
          <p:cNvPr id="20" name="Rectángulo 19"/>
          <p:cNvSpPr/>
          <p:nvPr/>
        </p:nvSpPr>
        <p:spPr>
          <a:xfrm>
            <a:off x="2938073" y="4175127"/>
            <a:ext cx="59346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4813" lvl="2" indent="-257175" algn="just">
              <a:buFont typeface="Wingdings" panose="05000000000000000000" pitchFamily="2" charset="2"/>
              <a:buChar char="Ø"/>
            </a:pPr>
            <a:r>
              <a:rPr lang="es-MX" sz="1300" dirty="0"/>
              <a:t>Mayor coeficiente de electrificación promedio (de 92% en el 2016 a 96% en el 2021)</a:t>
            </a:r>
          </a:p>
          <a:p>
            <a:pPr marL="404813" lvl="2" indent="-257175" algn="just">
              <a:buFont typeface="Wingdings" panose="05000000000000000000" pitchFamily="2" charset="2"/>
              <a:buChar char="Ø"/>
            </a:pPr>
            <a:r>
              <a:rPr lang="es-MX" sz="1300" dirty="0"/>
              <a:t>Reducción del SAIDI promedio (de 21.3 en el 2016 hasta 10.8 en el 2021)</a:t>
            </a:r>
          </a:p>
          <a:p>
            <a:pPr marL="404813" lvl="2" indent="-257175" algn="just">
              <a:buFont typeface="Wingdings" panose="05000000000000000000" pitchFamily="2" charset="2"/>
              <a:buChar char="Ø"/>
            </a:pPr>
            <a:r>
              <a:rPr lang="es-MX" sz="1300" dirty="0"/>
              <a:t>Reducción del SAIFI promedio (de 11.4 en el 2016 hasta 6.2 en el 2021)</a:t>
            </a:r>
          </a:p>
        </p:txBody>
      </p:sp>
    </p:spTree>
    <p:extLst>
      <p:ext uri="{BB962C8B-B14F-4D97-AF65-F5344CB8AC3E}">
        <p14:creationId xmlns:p14="http://schemas.microsoft.com/office/powerpoint/2010/main" val="374665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o 28">
            <a:extLst>
              <a:ext uri="{FF2B5EF4-FFF2-40B4-BE49-F238E27FC236}">
                <a16:creationId xmlns:a16="http://schemas.microsoft.com/office/drawing/2014/main" id="{E99D8CB5-3B5E-46F9-986E-A74946D6BA3F}"/>
              </a:ext>
            </a:extLst>
          </p:cNvPr>
          <p:cNvGrpSpPr/>
          <p:nvPr/>
        </p:nvGrpSpPr>
        <p:grpSpPr>
          <a:xfrm>
            <a:off x="96963" y="-8499"/>
            <a:ext cx="6341862" cy="461665"/>
            <a:chOff x="225853" y="27384"/>
            <a:chExt cx="5693262" cy="461665"/>
          </a:xfrm>
        </p:grpSpPr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28599EAD-DB38-4DB2-9D5E-F0AD793AC212}"/>
                </a:ext>
              </a:extLst>
            </p:cNvPr>
            <p:cNvSpPr txBox="1"/>
            <p:nvPr/>
          </p:nvSpPr>
          <p:spPr>
            <a:xfrm>
              <a:off x="618933" y="122386"/>
              <a:ext cx="5300182" cy="324000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ysDot"/>
            </a:ln>
            <a:effectLst/>
          </p:spPr>
          <p:txBody>
            <a:bodyPr wrap="square" rtlCol="0">
              <a:spAutoFit/>
            </a:bodyPr>
            <a:lstStyle>
              <a:defPPr>
                <a:defRPr lang="es-PE"/>
              </a:defPPr>
              <a:lvl1pPr>
                <a:defRPr sz="1500" b="1">
                  <a:solidFill>
                    <a:srgbClr val="C00000"/>
                  </a:solidFill>
                </a:defRPr>
              </a:lvl1pPr>
            </a:lstStyle>
            <a:p>
              <a:pPr lvl="0">
                <a:defRPr/>
              </a:pPr>
              <a:r>
                <a:rPr lang="es-ES" kern="0" dirty="0"/>
                <a:t>Estado de situación financiera </a:t>
              </a:r>
              <a:r>
                <a:rPr lang="es-ES" kern="0" dirty="0" smtClean="0"/>
                <a:t>y </a:t>
              </a:r>
              <a:r>
                <a:rPr lang="es-ES" kern="0" dirty="0"/>
                <a:t>sus </a:t>
              </a:r>
              <a:r>
                <a:rPr lang="es-ES" kern="0" dirty="0" smtClean="0"/>
                <a:t>proyecciones </a:t>
              </a:r>
              <a:r>
                <a:rPr lang="es-PE" kern="0" dirty="0" smtClean="0"/>
                <a:t> - EMPRESAS</a:t>
              </a:r>
              <a:endParaRPr kumimoji="0" lang="es-PE" sz="1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A07EC9DD-CAE4-48FB-B7BB-97D12537C257}"/>
                </a:ext>
              </a:extLst>
            </p:cNvPr>
            <p:cNvGrpSpPr/>
            <p:nvPr/>
          </p:nvGrpSpPr>
          <p:grpSpPr>
            <a:xfrm>
              <a:off x="225853" y="27384"/>
              <a:ext cx="419133" cy="461665"/>
              <a:chOff x="89219" y="518139"/>
              <a:chExt cx="627902" cy="1051759"/>
            </a:xfrm>
          </p:grpSpPr>
          <p:sp>
            <p:nvSpPr>
              <p:cNvPr id="36" name="Llamada rectangular 104">
                <a:extLst>
                  <a:ext uri="{FF2B5EF4-FFF2-40B4-BE49-F238E27FC236}">
                    <a16:creationId xmlns:a16="http://schemas.microsoft.com/office/drawing/2014/main" id="{3BAF713D-6B0C-4DDE-8D19-0E1E630D736D}"/>
                  </a:ext>
                </a:extLst>
              </p:cNvPr>
              <p:cNvSpPr/>
              <p:nvPr/>
            </p:nvSpPr>
            <p:spPr>
              <a:xfrm>
                <a:off x="127671" y="714886"/>
                <a:ext cx="551002" cy="754335"/>
              </a:xfrm>
              <a:prstGeom prst="wedgeRectCallout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1800" b="0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7" name="Rectángulo 36">
                <a:extLst>
                  <a:ext uri="{FF2B5EF4-FFF2-40B4-BE49-F238E27FC236}">
                    <a16:creationId xmlns:a16="http://schemas.microsoft.com/office/drawing/2014/main" id="{8CA45FA8-FC5F-47FF-8A92-B5217D21D8A0}"/>
                  </a:ext>
                </a:extLst>
              </p:cNvPr>
              <p:cNvSpPr/>
              <p:nvPr/>
            </p:nvSpPr>
            <p:spPr>
              <a:xfrm>
                <a:off x="89219" y="518139"/>
                <a:ext cx="627902" cy="105175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24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uLnTx/>
                  <a:uFillTx/>
                </a:endParaRPr>
              </a:p>
            </p:txBody>
          </p:sp>
        </p:grpSp>
      </p:grpSp>
      <p:pic>
        <p:nvPicPr>
          <p:cNvPr id="42" name="Imagen 41"/>
          <p:cNvPicPr>
            <a:picLocks noChangeAspect="1"/>
          </p:cNvPicPr>
          <p:nvPr/>
        </p:nvPicPr>
        <p:blipFill rotWithShape="1">
          <a:blip r:embed="rId2"/>
          <a:srcRect l="31432" t="9075" r="31327" b="44501"/>
          <a:stretch/>
        </p:blipFill>
        <p:spPr>
          <a:xfrm>
            <a:off x="1151940" y="664677"/>
            <a:ext cx="319941" cy="328110"/>
          </a:xfrm>
          <a:prstGeom prst="rect">
            <a:avLst/>
          </a:prstGeom>
        </p:spPr>
      </p:pic>
      <p:sp>
        <p:nvSpPr>
          <p:cNvPr id="43" name="CuadroTexto 42"/>
          <p:cNvSpPr txBox="1"/>
          <p:nvPr/>
        </p:nvSpPr>
        <p:spPr>
          <a:xfrm>
            <a:off x="1276730" y="621264"/>
            <a:ext cx="2025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S/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19,534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MM</a:t>
            </a:r>
            <a:endParaRPr lang="es-PE" b="1" dirty="0">
              <a:solidFill>
                <a:schemeClr val="tx1">
                  <a:lumMod val="75000"/>
                  <a:lumOff val="25000"/>
                </a:schemeClr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1123720" y="947693"/>
            <a:ext cx="23310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INGRESOS POR ACTIVIDADES</a:t>
            </a:r>
            <a:endParaRPr lang="es-PE" sz="1200" b="1" dirty="0">
              <a:solidFill>
                <a:schemeClr val="bg2">
                  <a:lumMod val="50000"/>
                </a:schemeClr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5124455" y="594105"/>
            <a:ext cx="2258135" cy="603428"/>
            <a:chOff x="3978894" y="453166"/>
            <a:chExt cx="2258135" cy="603428"/>
          </a:xfrm>
        </p:grpSpPr>
        <p:pic>
          <p:nvPicPr>
            <p:cNvPr id="19" name="Imagen 18"/>
            <p:cNvPicPr>
              <a:picLocks noChangeAspect="1"/>
            </p:cNvPicPr>
            <p:nvPr/>
          </p:nvPicPr>
          <p:blipFill rotWithShape="1">
            <a:blip r:embed="rId3"/>
            <a:srcRect l="15738" r="24244" b="40646"/>
            <a:stretch/>
          </p:blipFill>
          <p:spPr>
            <a:xfrm>
              <a:off x="3978894" y="501825"/>
              <a:ext cx="366421" cy="308875"/>
            </a:xfrm>
            <a:prstGeom prst="rect">
              <a:avLst/>
            </a:prstGeom>
          </p:spPr>
        </p:pic>
        <p:sp>
          <p:nvSpPr>
            <p:cNvPr id="20" name="CuadroTexto 19"/>
            <p:cNvSpPr txBox="1"/>
            <p:nvPr/>
          </p:nvSpPr>
          <p:spPr>
            <a:xfrm>
              <a:off x="4211960" y="453166"/>
              <a:ext cx="20250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</a:rPr>
                <a:t>S/ </a:t>
              </a:r>
              <a:r>
                <a:rPr 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</a:rPr>
                <a:t>2,915 </a:t>
              </a:r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</a:rPr>
                <a:t>MM</a:t>
              </a:r>
              <a:endParaRPr lang="es-PE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4329063" y="779595"/>
              <a:ext cx="179087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2">
                      <a:lumMod val="50000"/>
                    </a:schemeClr>
                  </a:solidFill>
                  <a:latin typeface="Nirmala UI" panose="020B0502040204020203" pitchFamily="34" charset="0"/>
                  <a:cs typeface="Nirmala UI" panose="020B0502040204020203" pitchFamily="34" charset="0"/>
                </a:rPr>
                <a:t>UTILIDAD OPERATIVA</a:t>
              </a:r>
              <a:endParaRPr lang="es-PE" sz="1200" b="1" dirty="0">
                <a:solidFill>
                  <a:schemeClr val="bg2">
                    <a:lumMod val="50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t="15649"/>
          <a:stretch/>
        </p:blipFill>
        <p:spPr>
          <a:xfrm>
            <a:off x="827584" y="1275082"/>
            <a:ext cx="3096344" cy="143072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/>
          <a:srcRect t="21063"/>
          <a:stretch/>
        </p:blipFill>
        <p:spPr>
          <a:xfrm>
            <a:off x="4788024" y="1256592"/>
            <a:ext cx="3096344" cy="143079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4008" y="2829990"/>
            <a:ext cx="3960000" cy="15315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616" y="2829990"/>
            <a:ext cx="3960000" cy="152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8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5738" r="24244" b="40646"/>
          <a:stretch/>
        </p:blipFill>
        <p:spPr>
          <a:xfrm>
            <a:off x="760715" y="635931"/>
            <a:ext cx="366421" cy="308875"/>
          </a:xfrm>
          <a:prstGeom prst="rect">
            <a:avLst/>
          </a:prstGeom>
        </p:spPr>
      </p:pic>
      <p:grpSp>
        <p:nvGrpSpPr>
          <p:cNvPr id="29" name="Grupo 28">
            <a:extLst>
              <a:ext uri="{FF2B5EF4-FFF2-40B4-BE49-F238E27FC236}">
                <a16:creationId xmlns:a16="http://schemas.microsoft.com/office/drawing/2014/main" id="{E99D8CB5-3B5E-46F9-986E-A74946D6BA3F}"/>
              </a:ext>
            </a:extLst>
          </p:cNvPr>
          <p:cNvGrpSpPr/>
          <p:nvPr/>
        </p:nvGrpSpPr>
        <p:grpSpPr>
          <a:xfrm>
            <a:off x="96963" y="-8499"/>
            <a:ext cx="6341862" cy="461665"/>
            <a:chOff x="225853" y="27384"/>
            <a:chExt cx="5693262" cy="461665"/>
          </a:xfrm>
        </p:grpSpPr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28599EAD-DB38-4DB2-9D5E-F0AD793AC212}"/>
                </a:ext>
              </a:extLst>
            </p:cNvPr>
            <p:cNvSpPr txBox="1"/>
            <p:nvPr/>
          </p:nvSpPr>
          <p:spPr>
            <a:xfrm>
              <a:off x="618933" y="122386"/>
              <a:ext cx="5300182" cy="324000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ysDot"/>
            </a:ln>
            <a:effectLst/>
          </p:spPr>
          <p:txBody>
            <a:bodyPr wrap="square" rtlCol="0">
              <a:spAutoFit/>
            </a:bodyPr>
            <a:lstStyle>
              <a:defPPr>
                <a:defRPr lang="es-PE"/>
              </a:defPPr>
              <a:lvl1pPr>
                <a:defRPr sz="1500" b="1">
                  <a:solidFill>
                    <a:srgbClr val="C00000"/>
                  </a:solidFill>
                </a:defRPr>
              </a:lvl1pPr>
            </a:lstStyle>
            <a:p>
              <a:pPr lvl="0">
                <a:defRPr/>
              </a:pPr>
              <a:r>
                <a:rPr lang="es-ES" kern="0" dirty="0"/>
                <a:t>Estado de situación financiera </a:t>
              </a:r>
              <a:r>
                <a:rPr lang="es-ES" kern="0" dirty="0" smtClean="0"/>
                <a:t>y </a:t>
              </a:r>
              <a:r>
                <a:rPr lang="es-ES" kern="0" dirty="0"/>
                <a:t>sus </a:t>
              </a:r>
              <a:r>
                <a:rPr lang="es-ES" kern="0" dirty="0" smtClean="0"/>
                <a:t>proyecciones </a:t>
              </a:r>
              <a:r>
                <a:rPr lang="es-PE" kern="0" dirty="0" smtClean="0"/>
                <a:t> - EMPRESAS</a:t>
              </a:r>
              <a:endParaRPr kumimoji="0" lang="es-PE" sz="1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A07EC9DD-CAE4-48FB-B7BB-97D12537C257}"/>
                </a:ext>
              </a:extLst>
            </p:cNvPr>
            <p:cNvGrpSpPr/>
            <p:nvPr/>
          </p:nvGrpSpPr>
          <p:grpSpPr>
            <a:xfrm>
              <a:off x="225853" y="27384"/>
              <a:ext cx="419133" cy="461665"/>
              <a:chOff x="89219" y="518139"/>
              <a:chExt cx="627902" cy="1051759"/>
            </a:xfrm>
          </p:grpSpPr>
          <p:sp>
            <p:nvSpPr>
              <p:cNvPr id="36" name="Llamada rectangular 104">
                <a:extLst>
                  <a:ext uri="{FF2B5EF4-FFF2-40B4-BE49-F238E27FC236}">
                    <a16:creationId xmlns:a16="http://schemas.microsoft.com/office/drawing/2014/main" id="{3BAF713D-6B0C-4DDE-8D19-0E1E630D736D}"/>
                  </a:ext>
                </a:extLst>
              </p:cNvPr>
              <p:cNvSpPr/>
              <p:nvPr/>
            </p:nvSpPr>
            <p:spPr>
              <a:xfrm>
                <a:off x="127671" y="714886"/>
                <a:ext cx="551002" cy="754335"/>
              </a:xfrm>
              <a:prstGeom prst="wedgeRectCallout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1800" b="0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7" name="Rectángulo 36">
                <a:extLst>
                  <a:ext uri="{FF2B5EF4-FFF2-40B4-BE49-F238E27FC236}">
                    <a16:creationId xmlns:a16="http://schemas.microsoft.com/office/drawing/2014/main" id="{8CA45FA8-FC5F-47FF-8A92-B5217D21D8A0}"/>
                  </a:ext>
                </a:extLst>
              </p:cNvPr>
              <p:cNvSpPr/>
              <p:nvPr/>
            </p:nvSpPr>
            <p:spPr>
              <a:xfrm>
                <a:off x="89219" y="518139"/>
                <a:ext cx="627902" cy="105175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24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uLnTx/>
                  <a:uFillTx/>
                </a:endParaRPr>
              </a:p>
            </p:txBody>
          </p:sp>
        </p:grpSp>
      </p:grpSp>
      <p:grpSp>
        <p:nvGrpSpPr>
          <p:cNvPr id="4" name="Grupo 3"/>
          <p:cNvGrpSpPr/>
          <p:nvPr/>
        </p:nvGrpSpPr>
        <p:grpSpPr>
          <a:xfrm>
            <a:off x="1418015" y="685879"/>
            <a:ext cx="2025069" cy="603428"/>
            <a:chOff x="517399" y="528353"/>
            <a:chExt cx="2025069" cy="603428"/>
          </a:xfrm>
        </p:grpSpPr>
        <p:sp>
          <p:nvSpPr>
            <p:cNvPr id="27" name="CuadroTexto 26"/>
            <p:cNvSpPr txBox="1"/>
            <p:nvPr/>
          </p:nvSpPr>
          <p:spPr>
            <a:xfrm>
              <a:off x="517399" y="528353"/>
              <a:ext cx="20250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</a:rPr>
                <a:t>S/ </a:t>
              </a:r>
              <a:r>
                <a:rPr 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</a:rPr>
                <a:t>2,035 </a:t>
              </a:r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</a:rPr>
                <a:t>MM</a:t>
              </a:r>
              <a:endParaRPr lang="es-PE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26" name="Rectángulo 25"/>
            <p:cNvSpPr/>
            <p:nvPr/>
          </p:nvSpPr>
          <p:spPr>
            <a:xfrm>
              <a:off x="859718" y="854782"/>
              <a:ext cx="134043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2">
                      <a:lumMod val="50000"/>
                    </a:schemeClr>
                  </a:solidFill>
                  <a:latin typeface="Nirmala UI" panose="020B0502040204020203" pitchFamily="34" charset="0"/>
                  <a:cs typeface="Nirmala UI" panose="020B0502040204020203" pitchFamily="34" charset="0"/>
                </a:rPr>
                <a:t>UTILIDAD NETA</a:t>
              </a:r>
              <a:endParaRPr lang="es-PE" sz="1200" b="1" dirty="0">
                <a:solidFill>
                  <a:schemeClr val="bg2">
                    <a:lumMod val="50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</p:grp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3"/>
          <a:srcRect l="31432" t="9075" r="31327" b="44501"/>
          <a:stretch/>
        </p:blipFill>
        <p:spPr>
          <a:xfrm>
            <a:off x="6196556" y="778871"/>
            <a:ext cx="319941" cy="328110"/>
          </a:xfrm>
          <a:prstGeom prst="rect">
            <a:avLst/>
          </a:prstGeom>
        </p:spPr>
      </p:pic>
      <p:grpSp>
        <p:nvGrpSpPr>
          <p:cNvPr id="20" name="Grupo 19"/>
          <p:cNvGrpSpPr/>
          <p:nvPr/>
        </p:nvGrpSpPr>
        <p:grpSpPr>
          <a:xfrm>
            <a:off x="6588224" y="737649"/>
            <a:ext cx="965642" cy="564331"/>
            <a:chOff x="4316719" y="552151"/>
            <a:chExt cx="965642" cy="564331"/>
          </a:xfrm>
        </p:grpSpPr>
        <p:sp>
          <p:nvSpPr>
            <p:cNvPr id="24" name="CuadroTexto 23"/>
            <p:cNvSpPr txBox="1"/>
            <p:nvPr/>
          </p:nvSpPr>
          <p:spPr>
            <a:xfrm>
              <a:off x="4316719" y="552151"/>
              <a:ext cx="9656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</a:rPr>
                <a:t>8.04%</a:t>
              </a:r>
              <a:endParaRPr lang="es-PE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25" name="Rectángulo 24"/>
            <p:cNvSpPr/>
            <p:nvPr/>
          </p:nvSpPr>
          <p:spPr>
            <a:xfrm>
              <a:off x="4453090" y="839483"/>
              <a:ext cx="48442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2">
                      <a:lumMod val="50000"/>
                    </a:schemeClr>
                  </a:solidFill>
                  <a:latin typeface="Nirmala UI" panose="020B0502040204020203" pitchFamily="34" charset="0"/>
                  <a:cs typeface="Nirmala UI" panose="020B0502040204020203" pitchFamily="34" charset="0"/>
                </a:rPr>
                <a:t>ROE</a:t>
              </a:r>
              <a:endParaRPr lang="es-PE" sz="1200" b="1" dirty="0">
                <a:solidFill>
                  <a:schemeClr val="bg2">
                    <a:lumMod val="50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t="21063"/>
          <a:stretch/>
        </p:blipFill>
        <p:spPr>
          <a:xfrm>
            <a:off x="899592" y="1267437"/>
            <a:ext cx="3056226" cy="142152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932" y="2788516"/>
            <a:ext cx="3960000" cy="153487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6"/>
          <a:srcRect t="18292"/>
          <a:stretch/>
        </p:blipFill>
        <p:spPr>
          <a:xfrm>
            <a:off x="5436096" y="1276603"/>
            <a:ext cx="3179822" cy="142152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0032" y="2788516"/>
            <a:ext cx="3960000" cy="150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0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07090351230304582476BE78406F726" ma:contentTypeVersion="7" ma:contentTypeDescription="Crear nuevo documento." ma:contentTypeScope="" ma:versionID="c539b7cc188bc4e199e77792ce31aa9d">
  <xsd:schema xmlns:xsd="http://www.w3.org/2001/XMLSchema" xmlns:xs="http://www.w3.org/2001/XMLSchema" xmlns:p="http://schemas.microsoft.com/office/2006/metadata/properties" xmlns:ns3="db01a711-db21-49a8-bbd3-6c44862009cd" xmlns:ns4="f003bc5e-b628-4866-84bc-49eeb2d75716" targetNamespace="http://schemas.microsoft.com/office/2006/metadata/properties" ma:root="true" ma:fieldsID="2a07d35a4cef666e2965959302c3a064" ns3:_="" ns4:_="">
    <xsd:import namespace="db01a711-db21-49a8-bbd3-6c44862009cd"/>
    <xsd:import namespace="f003bc5e-b628-4866-84bc-49eeb2d7571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01a711-db21-49a8-bbd3-6c44862009c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03bc5e-b628-4866-84bc-49eeb2d757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3C4CB53-E32F-44A1-B070-888E80FDA1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78B2C6-0672-4F6B-935A-1031B75B50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01a711-db21-49a8-bbd3-6c44862009cd"/>
    <ds:schemaRef ds:uri="f003bc5e-b628-4866-84bc-49eeb2d757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6AD705D-6977-4D02-91B2-1D4CD4F4FE67}">
  <ds:schemaRefs>
    <ds:schemaRef ds:uri="f003bc5e-b628-4866-84bc-49eeb2d75716"/>
    <ds:schemaRef ds:uri="db01a711-db21-49a8-bbd3-6c44862009cd"/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26414</TotalTime>
  <Words>715</Words>
  <Application>Microsoft Office PowerPoint</Application>
  <PresentationFormat>Presentación en pantalla (16:9)</PresentationFormat>
  <Paragraphs>97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18</vt:i4>
      </vt:variant>
    </vt:vector>
  </HeadingPairs>
  <TitlesOfParts>
    <vt:vector size="33" baseType="lpstr">
      <vt:lpstr>Arial</vt:lpstr>
      <vt:lpstr>Calibri</vt:lpstr>
      <vt:lpstr>Calibri Light</vt:lpstr>
      <vt:lpstr>Century</vt:lpstr>
      <vt:lpstr>Century Gothic</vt:lpstr>
      <vt:lpstr>Microsoft Himalaya</vt:lpstr>
      <vt:lpstr>Nirmala UI</vt:lpstr>
      <vt:lpstr>Times New Roman</vt:lpstr>
      <vt:lpstr>Verdana</vt:lpstr>
      <vt:lpstr>Wingdings</vt:lpstr>
      <vt:lpstr>Diseño personalizado</vt:lpstr>
      <vt:lpstr>2_Tema de Office</vt:lpstr>
      <vt:lpstr>Tema de Office</vt:lpstr>
      <vt:lpstr>7_Tema de Office</vt:lpstr>
      <vt:lpstr>1_Tema de Office</vt:lpstr>
      <vt:lpstr>Presentación de PowerPoint</vt:lpstr>
      <vt:lpstr>Presentación de PowerPoint</vt:lpstr>
      <vt:lpstr>Presentación de PowerPoint</vt:lpstr>
      <vt:lpstr>Título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NComunicaciones</dc:creator>
  <cp:lastModifiedBy>Luis Enrique Pineda Larzo</cp:lastModifiedBy>
  <cp:revision>3462</cp:revision>
  <cp:lastPrinted>2019-11-18T17:53:47Z</cp:lastPrinted>
  <dcterms:created xsi:type="dcterms:W3CDTF">2018-07-03T17:50:51Z</dcterms:created>
  <dcterms:modified xsi:type="dcterms:W3CDTF">2022-04-04T14:22:12Z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0x010100007090351230304582476BE78406F726</vt:lpwstr>
  </property>
</Properties>
</file>