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4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15"/>
  </p:normalViewPr>
  <p:slideViewPr>
    <p:cSldViewPr snapToGrid="0">
      <p:cViewPr varScale="1">
        <p:scale>
          <a:sx n="111" d="100"/>
          <a:sy n="111" d="100"/>
        </p:scale>
        <p:origin x="60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4e710f7b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4e710f7b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4e710f7b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4e710f7b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4e710f7b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4e710f7b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4e710f7b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4e710f7b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4e710f7b9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4e710f7b9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4e710f7b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4e710f7b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exPerú - Sociedad de Comercio Exterior del Perú">
            <a:extLst>
              <a:ext uri="{FF2B5EF4-FFF2-40B4-BE49-F238E27FC236}">
                <a16:creationId xmlns:a16="http://schemas.microsoft.com/office/drawing/2014/main" id="{9D08272B-46D3-DE9D-2F3D-8E1D8F1F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Google Shape;57;p13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FE66">
              <a:alpha val="43520"/>
            </a:srgbClr>
          </a:solidFill>
          <a:ln>
            <a:noFill/>
          </a:ln>
          <a:effectLst>
            <a:outerShdw blurRad="685800" dist="19050" dir="5400000" algn="bl" rotWithShape="0">
              <a:srgbClr val="000000">
                <a:alpha val="8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 dirty="0"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801775" y="1784700"/>
            <a:ext cx="5645100" cy="400200"/>
          </a:xfrm>
          <a:prstGeom prst="rect">
            <a:avLst/>
          </a:prstGeom>
          <a:noFill/>
          <a:ln>
            <a:noFill/>
          </a:ln>
          <a:effectLst>
            <a:outerShdw blurRad="685800" dist="19050" dir="5400000" algn="bl" rotWithShape="0">
              <a:srgbClr val="000000">
                <a:alpha val="8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801775" y="1953025"/>
            <a:ext cx="5645100" cy="1007938"/>
          </a:xfrm>
          <a:prstGeom prst="rect">
            <a:avLst/>
          </a:prstGeom>
          <a:noFill/>
          <a:ln>
            <a:noFill/>
          </a:ln>
          <a:effectLst>
            <a:outerShdw blurRad="57150" dist="19050" dir="1572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dirty="0">
                <a:solidFill>
                  <a:schemeClr val="lt1"/>
                </a:solidFill>
              </a:rPr>
              <a:t>Proyecto de ley del Personal de </a:t>
            </a:r>
            <a:r>
              <a:rPr lang="en-US" sz="2500" b="1" dirty="0" err="1">
                <a:solidFill>
                  <a:schemeClr val="lt1"/>
                </a:solidFill>
              </a:rPr>
              <a:t>suplencia</a:t>
            </a:r>
            <a:r>
              <a:rPr lang="en-US" sz="2500" b="1" dirty="0">
                <a:solidFill>
                  <a:schemeClr val="lt1"/>
                </a:solidFill>
              </a:rPr>
              <a:t> de </a:t>
            </a:r>
            <a:r>
              <a:rPr lang="en-US" sz="2500" b="1" dirty="0" err="1">
                <a:solidFill>
                  <a:schemeClr val="lt1"/>
                </a:solidFill>
              </a:rPr>
              <a:t>EsSalud</a:t>
            </a:r>
            <a:r>
              <a:rPr lang="en-US" sz="2500" b="1" dirty="0">
                <a:solidFill>
                  <a:schemeClr val="lt1"/>
                </a:solidFill>
              </a:rPr>
              <a:t> (850/2021-CR)</a:t>
            </a:r>
            <a:endParaRPr sz="2500" dirty="0">
              <a:solidFill>
                <a:schemeClr val="lt1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0525" y="-496075"/>
            <a:ext cx="3507149" cy="21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46100" y="-407274"/>
            <a:ext cx="3040548" cy="190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65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ifras de la pandemia: Covid-19 se extiende por Sudamérica | Ojo Público">
            <a:extLst>
              <a:ext uri="{FF2B5EF4-FFF2-40B4-BE49-F238E27FC236}">
                <a16:creationId xmlns:a16="http://schemas.microsoft.com/office/drawing/2014/main" id="{CF023216-E859-EC7F-0E03-7DA48AA41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Google Shape;69;p14"/>
          <p:cNvSpPr txBox="1"/>
          <p:nvPr/>
        </p:nvSpPr>
        <p:spPr>
          <a:xfrm>
            <a:off x="1978200" y="1725875"/>
            <a:ext cx="56451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El Perú es uno de los países más afectados por la pandemia de la COVID- 19 tanto en los ámbitos sanitarios como en lo económico y particularmente laboral.</a:t>
            </a:r>
            <a:endParaRPr lang="es-PE" sz="1600" dirty="0"/>
          </a:p>
          <a:p>
            <a:r>
              <a:rPr lang="es-E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En la actualidad, existen 219 trabajadores enfermeros y 401 médicos con contrato de suplencia a nivel nacional; de los cuales muchos de ellos tienen más de 2 años continuos trabajando con ese contrato, pero muy pocos llegan a los 5 años ininterrumpidos, requisito que exige la Ley para poder pasar a contrato a plazo indeterminado. </a:t>
            </a:r>
            <a:endParaRPr lang="es-P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6581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11700" y="1050725"/>
            <a:ext cx="2069993" cy="461700"/>
          </a:xfrm>
          <a:prstGeom prst="rect">
            <a:avLst/>
          </a:prstGeom>
          <a:solidFill>
            <a:srgbClr val="34FE66">
              <a:alpha val="4352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dirty="0">
                <a:solidFill>
                  <a:schemeClr val="dk1"/>
                </a:solidFill>
              </a:rPr>
              <a:t>En la actualidad:</a:t>
            </a:r>
            <a:endParaRPr sz="1700" b="1"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2167128" y="1782228"/>
            <a:ext cx="5857972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s-ES" sz="1600" dirty="0"/>
              <a:t>Existe la necesidad de cubrir la brecha de recursos humanos,, el cual alcanza a varios profesionales que se encuentran desarrollando labores en el Seguro Social de Salud del Perú (EsSalud) en la modalidad de contrato por suplencia.</a:t>
            </a:r>
            <a:endParaRPr lang="es-PE" sz="1600" dirty="0"/>
          </a:p>
        </p:txBody>
      </p:sp>
      <p:sp>
        <p:nvSpPr>
          <p:cNvPr id="2" name="Flecha abajo 1">
            <a:extLst>
              <a:ext uri="{FF2B5EF4-FFF2-40B4-BE49-F238E27FC236}">
                <a16:creationId xmlns:a16="http://schemas.microsoft.com/office/drawing/2014/main" id="{50C19F95-A947-D335-E85E-32F87957F025}"/>
              </a:ext>
            </a:extLst>
          </p:cNvPr>
          <p:cNvSpPr/>
          <p:nvPr/>
        </p:nvSpPr>
        <p:spPr>
          <a:xfrm>
            <a:off x="4572000" y="2972878"/>
            <a:ext cx="740664" cy="5303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DFBB8E-8F66-89D6-FB3C-F40A71F435AC}"/>
              </a:ext>
            </a:extLst>
          </p:cNvPr>
          <p:cNvSpPr txBox="1"/>
          <p:nvPr/>
        </p:nvSpPr>
        <p:spPr>
          <a:xfrm>
            <a:off x="2167128" y="3541750"/>
            <a:ext cx="5857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Modalidad de contrato que no les garantiza beneficios laborales, así como tampoco puntajes para el acceso a nuevos concursos públicos; con el agravante que, una vez culminada la relación laboral con la entidad, pierden su empleo sin opción a renovación.</a:t>
            </a:r>
            <a:endParaRPr lang="es-PE" sz="1600" dirty="0"/>
          </a:p>
          <a:p>
            <a:pPr algn="just"/>
            <a:endParaRPr lang="es-PE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6581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1533750" y="1770875"/>
            <a:ext cx="6076500" cy="360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6400" lvl="0" indent="-285750" algn="just">
              <a:lnSpc>
                <a:spcPct val="107000"/>
              </a:lnSpc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1600" dirty="0"/>
              <a:t>Modificar la Décima Disposición Complementaria Final de la Ley 31125, y permitir al personal de salud en condición de suplencia transitar a un contrato a plazo fijo bajo el régimen del Decreto Legislativo 728 del Seguro Social de Salud (EsSalud).</a:t>
            </a:r>
          </a:p>
          <a:p>
            <a:pPr marL="406400" lvl="0" indent="-285750" algn="just">
              <a:lnSpc>
                <a:spcPct val="107000"/>
              </a:lnSpc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406400" indent="-285750" algn="just">
              <a:lnSpc>
                <a:spcPct val="107000"/>
              </a:lnSpc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1600" dirty="0"/>
              <a:t>Esta propuesta legislativa establece una única disposición complementaria que señala la excepcionalidad de la norma regulada por el artículo 2 de la Ley 31125, Ley que declara en emergencia el Sistema Nacional de Salud y regula su proceso de reforma.</a:t>
            </a:r>
            <a:endParaRPr lang="es-PE" sz="1600" dirty="0"/>
          </a:p>
          <a:p>
            <a:pPr marL="406400" lvl="0" indent="-285750" algn="just">
              <a:lnSpc>
                <a:spcPct val="107000"/>
              </a:lnSpc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120650" lvl="0" algn="just">
              <a:lnSpc>
                <a:spcPct val="107000"/>
              </a:lnSpc>
              <a:buClr>
                <a:schemeClr val="dk1"/>
              </a:buClr>
              <a:buSzPts val="1700"/>
            </a:pPr>
            <a:r>
              <a:rPr lang="es-PE" sz="1600" dirty="0"/>
              <a:t> 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64100" y="974525"/>
            <a:ext cx="2533500" cy="446400"/>
          </a:xfrm>
          <a:prstGeom prst="rect">
            <a:avLst/>
          </a:prstGeom>
          <a:solidFill>
            <a:srgbClr val="34FE66">
              <a:alpha val="4352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 dirty="0">
                <a:solidFill>
                  <a:schemeClr val="dk1"/>
                </a:solidFill>
              </a:rPr>
              <a:t>Objetivo: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6581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1439150" y="834775"/>
            <a:ext cx="5841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464100" y="1126925"/>
            <a:ext cx="2190300" cy="430857"/>
          </a:xfrm>
          <a:prstGeom prst="rect">
            <a:avLst/>
          </a:prstGeom>
          <a:solidFill>
            <a:srgbClr val="34FE66">
              <a:alpha val="4352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dk1"/>
                </a:solidFill>
              </a:rPr>
              <a:t>La constitución:</a:t>
            </a:r>
            <a:endParaRPr sz="1300" b="1" dirty="0"/>
          </a:p>
        </p:txBody>
      </p:sp>
      <p:sp>
        <p:nvSpPr>
          <p:cNvPr id="107" name="Google Shape;107;p18"/>
          <p:cNvSpPr txBox="1"/>
          <p:nvPr/>
        </p:nvSpPr>
        <p:spPr>
          <a:xfrm>
            <a:off x="1684150" y="1545084"/>
            <a:ext cx="56451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 lvl="0">
              <a:buClr>
                <a:schemeClr val="dk1"/>
              </a:buClr>
              <a:buSzPts val="1700"/>
            </a:pP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Artículo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22: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“El trabajo es un deber y un derecho. Es base del bienestar social y un medio de realización de la persona”. 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106;p18">
            <a:extLst>
              <a:ext uri="{FF2B5EF4-FFF2-40B4-BE49-F238E27FC236}">
                <a16:creationId xmlns:a16="http://schemas.microsoft.com/office/drawing/2014/main" id="{607A2EF2-DBDB-9A12-B9E5-CA3F1FD87DB9}"/>
              </a:ext>
            </a:extLst>
          </p:cNvPr>
          <p:cNvSpPr txBox="1"/>
          <p:nvPr/>
        </p:nvSpPr>
        <p:spPr>
          <a:xfrm>
            <a:off x="464100" y="3651404"/>
            <a:ext cx="1223244" cy="430857"/>
          </a:xfrm>
          <a:prstGeom prst="rect">
            <a:avLst/>
          </a:prstGeom>
          <a:solidFill>
            <a:srgbClr val="34FE66">
              <a:alpha val="4352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 dirty="0">
                <a:solidFill>
                  <a:schemeClr val="dk1"/>
                </a:solidFill>
              </a:rPr>
              <a:t>Además</a:t>
            </a:r>
            <a:endParaRPr sz="1300" b="1" dirty="0"/>
          </a:p>
        </p:txBody>
      </p:sp>
      <p:sp>
        <p:nvSpPr>
          <p:cNvPr id="9" name="Google Shape;107;p18">
            <a:extLst>
              <a:ext uri="{FF2B5EF4-FFF2-40B4-BE49-F238E27FC236}">
                <a16:creationId xmlns:a16="http://schemas.microsoft.com/office/drawing/2014/main" id="{3B48B8C1-23F0-0C17-9790-562E33BA04C2}"/>
              </a:ext>
            </a:extLst>
          </p:cNvPr>
          <p:cNvSpPr txBox="1"/>
          <p:nvPr/>
        </p:nvSpPr>
        <p:spPr>
          <a:xfrm>
            <a:off x="1684150" y="3866833"/>
            <a:ext cx="56451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ES" sz="1600" dirty="0"/>
              <a:t>Las plazas hoy cubiertas bajo la modalidad de contrato por suplencia, se encuentran debidamente presupuestadas; por consiguiente, su implementación se financia con cargo al presupuesto de EsSalud.</a:t>
            </a:r>
            <a:endParaRPr lang="es-PE" sz="1600" dirty="0"/>
          </a:p>
        </p:txBody>
      </p:sp>
      <p:sp>
        <p:nvSpPr>
          <p:cNvPr id="12" name="Flecha abajo 11">
            <a:extLst>
              <a:ext uri="{FF2B5EF4-FFF2-40B4-BE49-F238E27FC236}">
                <a16:creationId xmlns:a16="http://schemas.microsoft.com/office/drawing/2014/main" id="{2546FD81-B7B6-15D7-3359-2D1A6655B531}"/>
              </a:ext>
            </a:extLst>
          </p:cNvPr>
          <p:cNvSpPr/>
          <p:nvPr/>
        </p:nvSpPr>
        <p:spPr>
          <a:xfrm>
            <a:off x="4136368" y="2230918"/>
            <a:ext cx="740664" cy="530352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3074" name="Picture 2" descr="Uniformes médicos de USA a Perú!!! - Envio Franco">
            <a:extLst>
              <a:ext uri="{FF2B5EF4-FFF2-40B4-BE49-F238E27FC236}">
                <a16:creationId xmlns:a16="http://schemas.microsoft.com/office/drawing/2014/main" id="{C1BA4BF3-01CC-3C4C-3E83-8DE0B1651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79" y="3470655"/>
            <a:ext cx="2355721" cy="1561804"/>
          </a:xfrm>
          <a:prstGeom prst="rect">
            <a:avLst/>
          </a:prstGeom>
          <a:noFill/>
          <a:effectLst>
            <a:softEdge rad="246056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07;p18">
            <a:extLst>
              <a:ext uri="{FF2B5EF4-FFF2-40B4-BE49-F238E27FC236}">
                <a16:creationId xmlns:a16="http://schemas.microsoft.com/office/drawing/2014/main" id="{16995A36-1060-DBF1-09F6-26FE4DECD585}"/>
              </a:ext>
            </a:extLst>
          </p:cNvPr>
          <p:cNvSpPr txBox="1"/>
          <p:nvPr/>
        </p:nvSpPr>
        <p:spPr>
          <a:xfrm>
            <a:off x="1684150" y="2776843"/>
            <a:ext cx="56451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0650">
              <a:buClr>
                <a:schemeClr val="dk1"/>
              </a:buClr>
              <a:buSzPts val="1700"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Principio de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continuidad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laboral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valorar la contratación a plazo indeterminado como la regla general y el uso de la contratación temporal como una excepción.</a:t>
            </a:r>
            <a:endParaRPr lang="es-P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lvl="0">
              <a:buClr>
                <a:schemeClr val="dk1"/>
              </a:buClr>
              <a:buSzPts val="1700"/>
            </a:pP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450" y="0"/>
            <a:ext cx="92004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3278775" y="2127725"/>
            <a:ext cx="23913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/>
              <a:t>GRACIAS</a:t>
            </a:r>
            <a:endParaRPr sz="37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369</Words>
  <Application>Microsoft Office PowerPoint</Application>
  <PresentationFormat>Presentación en pantalla (16:9)</PresentationFormat>
  <Paragraphs>19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Enrique Pineda Larzo</dc:creator>
  <cp:lastModifiedBy>Luis Enrique Pineda Larzo</cp:lastModifiedBy>
  <cp:revision>3</cp:revision>
  <dcterms:modified xsi:type="dcterms:W3CDTF">2022-06-27T15:08:50Z</dcterms:modified>
</cp:coreProperties>
</file>