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68" r:id="rId3"/>
    <p:sldId id="286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311" r:id="rId12"/>
    <p:sldId id="282" r:id="rId13"/>
    <p:sldId id="283" r:id="rId14"/>
    <p:sldId id="307" r:id="rId15"/>
    <p:sldId id="260" r:id="rId16"/>
    <p:sldId id="312" r:id="rId17"/>
    <p:sldId id="306" r:id="rId18"/>
    <p:sldId id="304" r:id="rId19"/>
    <p:sldId id="305" r:id="rId20"/>
    <p:sldId id="285" r:id="rId21"/>
    <p:sldId id="288" r:id="rId22"/>
    <p:sldId id="308" r:id="rId23"/>
    <p:sldId id="310" r:id="rId24"/>
  </p:sldIdLst>
  <p:sldSz cx="12192000" cy="6858000"/>
  <p:notesSz cx="6797675" cy="987266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4" autoAdjust="0"/>
    <p:restoredTop sz="84045" autoAdjust="0"/>
  </p:normalViewPr>
  <p:slideViewPr>
    <p:cSldViewPr snapToGrid="0">
      <p:cViewPr varScale="1">
        <p:scale>
          <a:sx n="51" d="100"/>
          <a:sy n="51" d="100"/>
        </p:scale>
        <p:origin x="10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-JMinches\Trabajos%20Diversos\2022\Directorio\20220410-Informe-OLE\20220325_GDOL_Listado-Maestro-Eventos-Tuberia-2014-2022-Rev1.0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086278586278588E-2"/>
          <c:y val="0.15333712729036833"/>
          <c:w val="0.77104989604989604"/>
          <c:h val="0.7407191103481732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66-4F58-B0F9-1A8D81C28B24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66-4F58-B0F9-1A8D81C28B2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66-4F58-B0F9-1A8D81C28B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366-4F58-B0F9-1A8D81C28B24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366-4F58-B0F9-1A8D81C28B24}"/>
              </c:ext>
            </c:extLst>
          </c:dPt>
          <c:dLbls>
            <c:dLbl>
              <c:idx val="0"/>
              <c:layout>
                <c:manualLayout>
                  <c:x val="-6.1580755125062385E-2"/>
                  <c:y val="0.238233429017772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66-4F58-B0F9-1A8D81C28B24}"/>
                </c:ext>
              </c:extLst>
            </c:dLbl>
            <c:dLbl>
              <c:idx val="2"/>
              <c:layout>
                <c:manualLayout>
                  <c:x val="3.5456157098049911E-2"/>
                  <c:y val="-5.8711831149917987E-1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66-4F58-B0F9-1A8D81C28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Resumen!$B$3:$B$5</c:f>
              <c:strCache>
                <c:ptCount val="3"/>
                <c:pt idx="0">
                  <c:v>HECHO DE
TERCEROS</c:v>
                </c:pt>
                <c:pt idx="1">
                  <c:v>FENÓMENO GEODINÁMICO</c:v>
                </c:pt>
                <c:pt idx="2">
                  <c:v>ASPECTO
TÉCNICO</c:v>
                </c:pt>
              </c:strCache>
            </c:strRef>
          </c:cat>
          <c:val>
            <c:numRef>
              <c:f>Resumen!$L$3:$L$5</c:f>
              <c:numCache>
                <c:formatCode>General</c:formatCode>
                <c:ptCount val="3"/>
                <c:pt idx="0">
                  <c:v>48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66-4F58-B0F9-1A8D81C28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s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F17D2-60A8-4576-9FB7-4DB1C3FA1D57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14A909E9-8006-432D-ABAA-65CCF78DE618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1. Auditoría Externa a los EEFF del ejercicio 2021</a:t>
          </a:r>
          <a:endParaRPr lang="es-P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ABEFD0-214B-478C-B09A-DA0EFB8F94BA}" type="parTrans" cxnId="{11D3551B-0E08-4A58-B284-C1D860627C52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946F99-5B4C-451E-B4F8-5493A26C6839}" type="sibTrans" cxnId="{11D3551B-0E08-4A58-B284-C1D860627C52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94963-7C63-4754-BAAE-F9DD00B17ECB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Se coordina condiciones finales de propuesta </a:t>
          </a:r>
          <a:r>
            <a: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técnica y económica de PWC, para gestionar designación por parte de CGR y Ratificación de JGA. </a:t>
          </a:r>
          <a:endParaRPr lang="es-P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F9FA4-AAF7-43F3-9160-91A61CFAE30B}" type="parTrans" cxnId="{B75D4614-162C-4ECB-9906-BD012E943B4D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A01C5-19AB-4286-8931-4A5017ABCAF3}" type="sibTrans" cxnId="{B75D4614-162C-4ECB-9906-BD012E943B4D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129AA7-69F3-40FE-945D-9CF49F3983C1}" type="pres">
      <dgm:prSet presAssocID="{2DDF17D2-60A8-4576-9FB7-4DB1C3FA1D57}" presName="linear" presStyleCnt="0">
        <dgm:presLayoutVars>
          <dgm:animLvl val="lvl"/>
          <dgm:resizeHandles val="exact"/>
        </dgm:presLayoutVars>
      </dgm:prSet>
      <dgm:spPr/>
    </dgm:pt>
    <dgm:pt modelId="{343CF5BA-9349-4389-BF1A-19D2D26AAFEC}" type="pres">
      <dgm:prSet presAssocID="{14A909E9-8006-432D-ABAA-65CCF78DE618}" presName="parentText" presStyleLbl="node1" presStyleIdx="0" presStyleCnt="1" custScaleY="37014">
        <dgm:presLayoutVars>
          <dgm:chMax val="0"/>
          <dgm:bulletEnabled val="1"/>
        </dgm:presLayoutVars>
      </dgm:prSet>
      <dgm:spPr/>
    </dgm:pt>
    <dgm:pt modelId="{5921F14B-28F3-4485-BE4E-E3424820F208}" type="pres">
      <dgm:prSet presAssocID="{14A909E9-8006-432D-ABAA-65CCF78DE61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75D4614-162C-4ECB-9906-BD012E943B4D}" srcId="{14A909E9-8006-432D-ABAA-65CCF78DE618}" destId="{BC794963-7C63-4754-BAAE-F9DD00B17ECB}" srcOrd="0" destOrd="0" parTransId="{783F9FA4-AAF7-43F3-9160-91A61CFAE30B}" sibTransId="{C23A01C5-19AB-4286-8931-4A5017ABCAF3}"/>
    <dgm:cxn modelId="{11D3551B-0E08-4A58-B284-C1D860627C52}" srcId="{2DDF17D2-60A8-4576-9FB7-4DB1C3FA1D57}" destId="{14A909E9-8006-432D-ABAA-65CCF78DE618}" srcOrd="0" destOrd="0" parTransId="{8AABEFD0-214B-478C-B09A-DA0EFB8F94BA}" sibTransId="{AC946F99-5B4C-451E-B4F8-5493A26C6839}"/>
    <dgm:cxn modelId="{98403B6B-D4B6-4A9A-A999-6EFAA41D6CBE}" type="presOf" srcId="{2DDF17D2-60A8-4576-9FB7-4DB1C3FA1D57}" destId="{DB129AA7-69F3-40FE-945D-9CF49F3983C1}" srcOrd="0" destOrd="0" presId="urn:microsoft.com/office/officeart/2005/8/layout/vList2"/>
    <dgm:cxn modelId="{631E02B2-0741-45AC-BB26-4BC212FCEC11}" type="presOf" srcId="{14A909E9-8006-432D-ABAA-65CCF78DE618}" destId="{343CF5BA-9349-4389-BF1A-19D2D26AAFEC}" srcOrd="0" destOrd="0" presId="urn:microsoft.com/office/officeart/2005/8/layout/vList2"/>
    <dgm:cxn modelId="{243047D3-BEF9-4366-B981-9C5F22EC4FC5}" type="presOf" srcId="{BC794963-7C63-4754-BAAE-F9DD00B17ECB}" destId="{5921F14B-28F3-4485-BE4E-E3424820F208}" srcOrd="0" destOrd="0" presId="urn:microsoft.com/office/officeart/2005/8/layout/vList2"/>
    <dgm:cxn modelId="{ED4C5EB3-2F00-44F2-9E58-B4B868525261}" type="presParOf" srcId="{DB129AA7-69F3-40FE-945D-9CF49F3983C1}" destId="{343CF5BA-9349-4389-BF1A-19D2D26AAFEC}" srcOrd="0" destOrd="0" presId="urn:microsoft.com/office/officeart/2005/8/layout/vList2"/>
    <dgm:cxn modelId="{00C6CED4-0304-4543-9D95-29856AF6C941}" type="presParOf" srcId="{DB129AA7-69F3-40FE-945D-9CF49F3983C1}" destId="{5921F14B-28F3-4485-BE4E-E3424820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F17D2-60A8-4576-9FB7-4DB1C3FA1D57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14A909E9-8006-432D-ABAA-65CCF78DE618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2. Rebaja de Calificación por Agencias Internacionales: S&amp;P (BB+) FITCH (BBB-)</a:t>
          </a:r>
          <a:endParaRPr lang="es-P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ABEFD0-214B-478C-B09A-DA0EFB8F94BA}" type="parTrans" cxnId="{11D3551B-0E08-4A58-B284-C1D860627C52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946F99-5B4C-451E-B4F8-5493A26C6839}" type="sibTrans" cxnId="{11D3551B-0E08-4A58-B284-C1D860627C52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94963-7C63-4754-BAAE-F9DD00B17ECB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Reestablece las gerencias encargadas del control y cumplimiento, Comité de integridad y Comités del Directorio con el objetivo de fortalecimiento de la gobernanza. </a:t>
          </a:r>
          <a:endParaRPr lang="es-P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F9FA4-AAF7-43F3-9160-91A61CFAE30B}" type="parTrans" cxnId="{B75D4614-162C-4ECB-9906-BD012E943B4D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A01C5-19AB-4286-8931-4A5017ABCAF3}" type="sibTrans" cxnId="{B75D4614-162C-4ECB-9906-BD012E943B4D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6953FE-6668-4D79-B211-C1AC22DC6C31}">
      <dgm:prSet phldrT="[Texto]" custT="1"/>
      <dgm:spPr/>
      <dgm:t>
        <a:bodyPr/>
        <a:lstStyle/>
        <a:p>
          <a:r>
            <a:rPr lang="es-PE" sz="1600" dirty="0">
              <a:latin typeface="Arial" panose="020B0604020202020204" pitchFamily="34" charset="0"/>
              <a:cs typeface="Arial" panose="020B0604020202020204" pitchFamily="34" charset="0"/>
            </a:rPr>
            <a:t>Gestión con transparencia con todos los grupos de intereses y Ampliar el alcance del Sistema de Gestión Antisoborno a los procesos de la empresa. </a:t>
          </a:r>
        </a:p>
      </dgm:t>
    </dgm:pt>
    <dgm:pt modelId="{289DE0DA-4B4E-4978-9915-5CE64264D486}" type="parTrans" cxnId="{9E7B7F88-E31E-44A3-958E-F60DAB290AAB}">
      <dgm:prSet/>
      <dgm:spPr/>
      <dgm:t>
        <a:bodyPr/>
        <a:lstStyle/>
        <a:p>
          <a:endParaRPr lang="es-PE"/>
        </a:p>
      </dgm:t>
    </dgm:pt>
    <dgm:pt modelId="{85CE11E4-F11C-4766-A78A-430FE1EAE8AD}" type="sibTrans" cxnId="{9E7B7F88-E31E-44A3-958E-F60DAB290AAB}">
      <dgm:prSet/>
      <dgm:spPr/>
      <dgm:t>
        <a:bodyPr/>
        <a:lstStyle/>
        <a:p>
          <a:endParaRPr lang="es-PE"/>
        </a:p>
      </dgm:t>
    </dgm:pt>
    <dgm:pt modelId="{1EEF4A41-B308-46CF-BA50-78FC5FF94354}">
      <dgm:prSet phldrT="[Texto]" custT="1"/>
      <dgm:spPr/>
      <dgm:t>
        <a:bodyPr/>
        <a:lstStyle/>
        <a:p>
          <a:endParaRPr lang="es-P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253FD-1333-45B5-95C9-4EDA677D507C}" type="parTrans" cxnId="{732E4A0E-452C-487E-B696-0891DC8DB1DC}">
      <dgm:prSet/>
      <dgm:spPr/>
      <dgm:t>
        <a:bodyPr/>
        <a:lstStyle/>
        <a:p>
          <a:endParaRPr lang="es-PE"/>
        </a:p>
      </dgm:t>
    </dgm:pt>
    <dgm:pt modelId="{7ED8828E-9AD0-41C9-8564-B8380B0FE911}" type="sibTrans" cxnId="{732E4A0E-452C-487E-B696-0891DC8DB1DC}">
      <dgm:prSet/>
      <dgm:spPr/>
      <dgm:t>
        <a:bodyPr/>
        <a:lstStyle/>
        <a:p>
          <a:endParaRPr lang="es-PE"/>
        </a:p>
      </dgm:t>
    </dgm:pt>
    <dgm:pt modelId="{DB129AA7-69F3-40FE-945D-9CF49F3983C1}" type="pres">
      <dgm:prSet presAssocID="{2DDF17D2-60A8-4576-9FB7-4DB1C3FA1D57}" presName="linear" presStyleCnt="0">
        <dgm:presLayoutVars>
          <dgm:animLvl val="lvl"/>
          <dgm:resizeHandles val="exact"/>
        </dgm:presLayoutVars>
      </dgm:prSet>
      <dgm:spPr/>
    </dgm:pt>
    <dgm:pt modelId="{343CF5BA-9349-4389-BF1A-19D2D26AAFEC}" type="pres">
      <dgm:prSet presAssocID="{14A909E9-8006-432D-ABAA-65CCF78DE618}" presName="parentText" presStyleLbl="node1" presStyleIdx="0" presStyleCnt="1" custScaleY="39226">
        <dgm:presLayoutVars>
          <dgm:chMax val="0"/>
          <dgm:bulletEnabled val="1"/>
        </dgm:presLayoutVars>
      </dgm:prSet>
      <dgm:spPr/>
    </dgm:pt>
    <dgm:pt modelId="{5921F14B-28F3-4485-BE4E-E3424820F208}" type="pres">
      <dgm:prSet presAssocID="{14A909E9-8006-432D-ABAA-65CCF78DE61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32E4A0E-452C-487E-B696-0891DC8DB1DC}" srcId="{14A909E9-8006-432D-ABAA-65CCF78DE618}" destId="{1EEF4A41-B308-46CF-BA50-78FC5FF94354}" srcOrd="2" destOrd="0" parTransId="{314253FD-1333-45B5-95C9-4EDA677D507C}" sibTransId="{7ED8828E-9AD0-41C9-8564-B8380B0FE911}"/>
    <dgm:cxn modelId="{B75D4614-162C-4ECB-9906-BD012E943B4D}" srcId="{14A909E9-8006-432D-ABAA-65CCF78DE618}" destId="{BC794963-7C63-4754-BAAE-F9DD00B17ECB}" srcOrd="0" destOrd="0" parTransId="{783F9FA4-AAF7-43F3-9160-91A61CFAE30B}" sibTransId="{C23A01C5-19AB-4286-8931-4A5017ABCAF3}"/>
    <dgm:cxn modelId="{11D3551B-0E08-4A58-B284-C1D860627C52}" srcId="{2DDF17D2-60A8-4576-9FB7-4DB1C3FA1D57}" destId="{14A909E9-8006-432D-ABAA-65CCF78DE618}" srcOrd="0" destOrd="0" parTransId="{8AABEFD0-214B-478C-B09A-DA0EFB8F94BA}" sibTransId="{AC946F99-5B4C-451E-B4F8-5493A26C6839}"/>
    <dgm:cxn modelId="{BA7B735B-A44E-4C28-8FC8-150EE80D9B51}" type="presOf" srcId="{1EEF4A41-B308-46CF-BA50-78FC5FF94354}" destId="{5921F14B-28F3-4485-BE4E-E3424820F208}" srcOrd="0" destOrd="2" presId="urn:microsoft.com/office/officeart/2005/8/layout/vList2"/>
    <dgm:cxn modelId="{13D79245-9C16-46D4-B7F4-D129855A26FB}" type="presOf" srcId="{CC6953FE-6668-4D79-B211-C1AC22DC6C31}" destId="{5921F14B-28F3-4485-BE4E-E3424820F208}" srcOrd="0" destOrd="1" presId="urn:microsoft.com/office/officeart/2005/8/layout/vList2"/>
    <dgm:cxn modelId="{98403B6B-D4B6-4A9A-A999-6EFAA41D6CBE}" type="presOf" srcId="{2DDF17D2-60A8-4576-9FB7-4DB1C3FA1D57}" destId="{DB129AA7-69F3-40FE-945D-9CF49F3983C1}" srcOrd="0" destOrd="0" presId="urn:microsoft.com/office/officeart/2005/8/layout/vList2"/>
    <dgm:cxn modelId="{9E7B7F88-E31E-44A3-958E-F60DAB290AAB}" srcId="{14A909E9-8006-432D-ABAA-65CCF78DE618}" destId="{CC6953FE-6668-4D79-B211-C1AC22DC6C31}" srcOrd="1" destOrd="0" parTransId="{289DE0DA-4B4E-4978-9915-5CE64264D486}" sibTransId="{85CE11E4-F11C-4766-A78A-430FE1EAE8AD}"/>
    <dgm:cxn modelId="{631E02B2-0741-45AC-BB26-4BC212FCEC11}" type="presOf" srcId="{14A909E9-8006-432D-ABAA-65CCF78DE618}" destId="{343CF5BA-9349-4389-BF1A-19D2D26AAFEC}" srcOrd="0" destOrd="0" presId="urn:microsoft.com/office/officeart/2005/8/layout/vList2"/>
    <dgm:cxn modelId="{243047D3-BEF9-4366-B981-9C5F22EC4FC5}" type="presOf" srcId="{BC794963-7C63-4754-BAAE-F9DD00B17ECB}" destId="{5921F14B-28F3-4485-BE4E-E3424820F208}" srcOrd="0" destOrd="0" presId="urn:microsoft.com/office/officeart/2005/8/layout/vList2"/>
    <dgm:cxn modelId="{ED4C5EB3-2F00-44F2-9E58-B4B868525261}" type="presParOf" srcId="{DB129AA7-69F3-40FE-945D-9CF49F3983C1}" destId="{343CF5BA-9349-4389-BF1A-19D2D26AAFEC}" srcOrd="0" destOrd="0" presId="urn:microsoft.com/office/officeart/2005/8/layout/vList2"/>
    <dgm:cxn modelId="{00C6CED4-0304-4543-9D95-29856AF6C941}" type="presParOf" srcId="{DB129AA7-69F3-40FE-945D-9CF49F3983C1}" destId="{5921F14B-28F3-4485-BE4E-E3424820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F17D2-60A8-4576-9FB7-4DB1C3FA1D57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14A909E9-8006-432D-ABAA-65CCF78DE618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3. Paralización del Oleoducto Norperuano: ITRIM 2022 (04 Contingencias por Terceros)</a:t>
          </a:r>
          <a:endParaRPr lang="es-P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ABEFD0-214B-478C-B09A-DA0EFB8F94BA}" type="parTrans" cxnId="{11D3551B-0E08-4A58-B284-C1D860627C52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946F99-5B4C-451E-B4F8-5493A26C6839}" type="sibTrans" cxnId="{11D3551B-0E08-4A58-B284-C1D860627C52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94963-7C63-4754-BAAE-F9DD00B17ECB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Priorizar la seguridad del ONP como activo critico nacional, para limitar los eventos causados por acción de terceros, derivados de conflictos sociales. Toma de Estaciones.</a:t>
          </a:r>
          <a:endParaRPr lang="es-P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F9FA4-AAF7-43F3-9160-91A61CFAE30B}" type="parTrans" cxnId="{B75D4614-162C-4ECB-9906-BD012E943B4D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A01C5-19AB-4286-8931-4A5017ABCAF3}" type="sibTrans" cxnId="{B75D4614-162C-4ECB-9906-BD012E943B4D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9EA8B-69DA-4E23-AD3F-FE6D1AA42D6E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Fortalecer la gestión para el cierre de brecha para avanzar en soluciones a los problemas sociales.</a:t>
          </a:r>
          <a:endParaRPr lang="es-P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70319-631F-449A-949B-8E42A6592479}" type="parTrans" cxnId="{3AF58DB7-1EBF-47DB-BBAF-1A5AA6F8FDFB}">
      <dgm:prSet/>
      <dgm:spPr/>
      <dgm:t>
        <a:bodyPr/>
        <a:lstStyle/>
        <a:p>
          <a:endParaRPr lang="es-PE" sz="1200"/>
        </a:p>
      </dgm:t>
    </dgm:pt>
    <dgm:pt modelId="{A66A3F51-59B0-40B7-9083-775B30FA11FF}" type="sibTrans" cxnId="{3AF58DB7-1EBF-47DB-BBAF-1A5AA6F8FDFB}">
      <dgm:prSet/>
      <dgm:spPr/>
      <dgm:t>
        <a:bodyPr/>
        <a:lstStyle/>
        <a:p>
          <a:endParaRPr lang="es-PE" sz="1200"/>
        </a:p>
      </dgm:t>
    </dgm:pt>
    <dgm:pt modelId="{577239C9-E5C5-4ECF-921D-DA745F65E7C4}">
      <dgm:prSet phldrT="[Texto]" custT="1"/>
      <dgm:spPr/>
      <dgm:t>
        <a:bodyPr/>
        <a:lstStyle/>
        <a:p>
          <a:r>
            <a:rPr lang="es-PE" sz="1600" dirty="0">
              <a:latin typeface="Arial" panose="020B0604020202020204" pitchFamily="34" charset="0"/>
              <a:cs typeface="Arial" panose="020B0604020202020204" pitchFamily="34" charset="0"/>
            </a:rPr>
            <a:t>Priorizar le Plan de inversiones de mantenimiento,  reemplazo de tuberías y mejoras tecnológicas.</a:t>
          </a:r>
        </a:p>
      </dgm:t>
    </dgm:pt>
    <dgm:pt modelId="{EAC9F08C-9735-4AE4-A623-645739C286AA}" type="parTrans" cxnId="{31B60A20-5568-4A0D-AEEF-F7E5B82755DF}">
      <dgm:prSet/>
      <dgm:spPr/>
      <dgm:t>
        <a:bodyPr/>
        <a:lstStyle/>
        <a:p>
          <a:endParaRPr lang="es-PE"/>
        </a:p>
      </dgm:t>
    </dgm:pt>
    <dgm:pt modelId="{F071D2E0-02C6-4FBC-8F7A-D688D9871B35}" type="sibTrans" cxnId="{31B60A20-5568-4A0D-AEEF-F7E5B82755DF}">
      <dgm:prSet/>
      <dgm:spPr/>
      <dgm:t>
        <a:bodyPr/>
        <a:lstStyle/>
        <a:p>
          <a:endParaRPr lang="es-PE"/>
        </a:p>
      </dgm:t>
    </dgm:pt>
    <dgm:pt modelId="{DB129AA7-69F3-40FE-945D-9CF49F3983C1}" type="pres">
      <dgm:prSet presAssocID="{2DDF17D2-60A8-4576-9FB7-4DB1C3FA1D57}" presName="linear" presStyleCnt="0">
        <dgm:presLayoutVars>
          <dgm:animLvl val="lvl"/>
          <dgm:resizeHandles val="exact"/>
        </dgm:presLayoutVars>
      </dgm:prSet>
      <dgm:spPr/>
    </dgm:pt>
    <dgm:pt modelId="{343CF5BA-9349-4389-BF1A-19D2D26AAFEC}" type="pres">
      <dgm:prSet presAssocID="{14A909E9-8006-432D-ABAA-65CCF78DE618}" presName="parentText" presStyleLbl="node1" presStyleIdx="0" presStyleCnt="1" custScaleY="39968">
        <dgm:presLayoutVars>
          <dgm:chMax val="0"/>
          <dgm:bulletEnabled val="1"/>
        </dgm:presLayoutVars>
      </dgm:prSet>
      <dgm:spPr/>
    </dgm:pt>
    <dgm:pt modelId="{5921F14B-28F3-4485-BE4E-E3424820F208}" type="pres">
      <dgm:prSet presAssocID="{14A909E9-8006-432D-ABAA-65CCF78DE61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75D4614-162C-4ECB-9906-BD012E943B4D}" srcId="{14A909E9-8006-432D-ABAA-65CCF78DE618}" destId="{BC794963-7C63-4754-BAAE-F9DD00B17ECB}" srcOrd="0" destOrd="0" parTransId="{783F9FA4-AAF7-43F3-9160-91A61CFAE30B}" sibTransId="{C23A01C5-19AB-4286-8931-4A5017ABCAF3}"/>
    <dgm:cxn modelId="{11D3551B-0E08-4A58-B284-C1D860627C52}" srcId="{2DDF17D2-60A8-4576-9FB7-4DB1C3FA1D57}" destId="{14A909E9-8006-432D-ABAA-65CCF78DE618}" srcOrd="0" destOrd="0" parTransId="{8AABEFD0-214B-478C-B09A-DA0EFB8F94BA}" sibTransId="{AC946F99-5B4C-451E-B4F8-5493A26C6839}"/>
    <dgm:cxn modelId="{31B60A20-5568-4A0D-AEEF-F7E5B82755DF}" srcId="{14A909E9-8006-432D-ABAA-65CCF78DE618}" destId="{577239C9-E5C5-4ECF-921D-DA745F65E7C4}" srcOrd="2" destOrd="0" parTransId="{EAC9F08C-9735-4AE4-A623-645739C286AA}" sibTransId="{F071D2E0-02C6-4FBC-8F7A-D688D9871B35}"/>
    <dgm:cxn modelId="{98403B6B-D4B6-4A9A-A999-6EFAA41D6CBE}" type="presOf" srcId="{2DDF17D2-60A8-4576-9FB7-4DB1C3FA1D57}" destId="{DB129AA7-69F3-40FE-945D-9CF49F3983C1}" srcOrd="0" destOrd="0" presId="urn:microsoft.com/office/officeart/2005/8/layout/vList2"/>
    <dgm:cxn modelId="{631E02B2-0741-45AC-BB26-4BC212FCEC11}" type="presOf" srcId="{14A909E9-8006-432D-ABAA-65CCF78DE618}" destId="{343CF5BA-9349-4389-BF1A-19D2D26AAFEC}" srcOrd="0" destOrd="0" presId="urn:microsoft.com/office/officeart/2005/8/layout/vList2"/>
    <dgm:cxn modelId="{3AF58DB7-1EBF-47DB-BBAF-1A5AA6F8FDFB}" srcId="{14A909E9-8006-432D-ABAA-65CCF78DE618}" destId="{AD09EA8B-69DA-4E23-AD3F-FE6D1AA42D6E}" srcOrd="1" destOrd="0" parTransId="{C5C70319-631F-449A-949B-8E42A6592479}" sibTransId="{A66A3F51-59B0-40B7-9083-775B30FA11FF}"/>
    <dgm:cxn modelId="{243047D3-BEF9-4366-B981-9C5F22EC4FC5}" type="presOf" srcId="{BC794963-7C63-4754-BAAE-F9DD00B17ECB}" destId="{5921F14B-28F3-4485-BE4E-E3424820F208}" srcOrd="0" destOrd="0" presId="urn:microsoft.com/office/officeart/2005/8/layout/vList2"/>
    <dgm:cxn modelId="{FB307BF5-7195-4833-80FC-585F38EEF6C5}" type="presOf" srcId="{577239C9-E5C5-4ECF-921D-DA745F65E7C4}" destId="{5921F14B-28F3-4485-BE4E-E3424820F208}" srcOrd="0" destOrd="2" presId="urn:microsoft.com/office/officeart/2005/8/layout/vList2"/>
    <dgm:cxn modelId="{FE2AD8F9-79A2-4114-B7FB-F6741C8DBA7A}" type="presOf" srcId="{AD09EA8B-69DA-4E23-AD3F-FE6D1AA42D6E}" destId="{5921F14B-28F3-4485-BE4E-E3424820F208}" srcOrd="0" destOrd="1" presId="urn:microsoft.com/office/officeart/2005/8/layout/vList2"/>
    <dgm:cxn modelId="{ED4C5EB3-2F00-44F2-9E58-B4B868525261}" type="presParOf" srcId="{DB129AA7-69F3-40FE-945D-9CF49F3983C1}" destId="{343CF5BA-9349-4389-BF1A-19D2D26AAFEC}" srcOrd="0" destOrd="0" presId="urn:microsoft.com/office/officeart/2005/8/layout/vList2"/>
    <dgm:cxn modelId="{00C6CED4-0304-4543-9D95-29856AF6C941}" type="presParOf" srcId="{DB129AA7-69F3-40FE-945D-9CF49F3983C1}" destId="{5921F14B-28F3-4485-BE4E-E3424820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F17D2-60A8-4576-9FB7-4DB1C3FA1D57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14A909E9-8006-432D-ABAA-65CCF78DE618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4. Lote 192</a:t>
          </a:r>
          <a:endParaRPr lang="es-P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ABEFD0-214B-478C-B09A-DA0EFB8F94BA}" type="parTrans" cxnId="{11D3551B-0E08-4A58-B284-C1D860627C52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946F99-5B4C-451E-B4F8-5493A26C6839}" type="sibTrans" cxnId="{11D3551B-0E08-4A58-B284-C1D860627C52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94963-7C63-4754-BAAE-F9DD00B17ECB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Revisión del Contrato de inversión Conjunta por parte del Directorio. </a:t>
          </a:r>
          <a:endParaRPr lang="es-P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F9FA4-AAF7-43F3-9160-91A61CFAE30B}" type="parTrans" cxnId="{B75D4614-162C-4ECB-9906-BD012E943B4D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A01C5-19AB-4286-8931-4A5017ABCAF3}" type="sibTrans" cxnId="{B75D4614-162C-4ECB-9906-BD012E943B4D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9EA8B-69DA-4E23-AD3F-FE6D1AA42D6E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Calificación del Socio ante PERUPETRO.  </a:t>
          </a:r>
          <a:endParaRPr lang="es-P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70319-631F-449A-949B-8E42A6592479}" type="parTrans" cxnId="{3AF58DB7-1EBF-47DB-BBAF-1A5AA6F8FDFB}">
      <dgm:prSet/>
      <dgm:spPr/>
      <dgm:t>
        <a:bodyPr/>
        <a:lstStyle/>
        <a:p>
          <a:endParaRPr lang="es-PE" sz="1200"/>
        </a:p>
      </dgm:t>
    </dgm:pt>
    <dgm:pt modelId="{A66A3F51-59B0-40B7-9083-775B30FA11FF}" type="sibTrans" cxnId="{3AF58DB7-1EBF-47DB-BBAF-1A5AA6F8FDFB}">
      <dgm:prSet/>
      <dgm:spPr/>
      <dgm:t>
        <a:bodyPr/>
        <a:lstStyle/>
        <a:p>
          <a:endParaRPr lang="es-PE" sz="1200"/>
        </a:p>
      </dgm:t>
    </dgm:pt>
    <dgm:pt modelId="{41C0C6F1-AFBE-4A32-8D64-38BB77FD41EC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Obtención del DS para la suscripción del Contrato de Licencia con PERUPETRO. </a:t>
          </a:r>
          <a:endParaRPr lang="es-P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1E262-6904-4355-B084-91089D2DA439}" type="parTrans" cxnId="{DF63F599-F28A-4C4F-B858-0EBAF74AE55D}">
      <dgm:prSet/>
      <dgm:spPr/>
      <dgm:t>
        <a:bodyPr/>
        <a:lstStyle/>
        <a:p>
          <a:endParaRPr lang="es-PE"/>
        </a:p>
      </dgm:t>
    </dgm:pt>
    <dgm:pt modelId="{763E0FEF-77AD-4052-9BDA-AEA845BF1533}" type="sibTrans" cxnId="{DF63F599-F28A-4C4F-B858-0EBAF74AE55D}">
      <dgm:prSet/>
      <dgm:spPr/>
      <dgm:t>
        <a:bodyPr/>
        <a:lstStyle/>
        <a:p>
          <a:endParaRPr lang="es-PE"/>
        </a:p>
      </dgm:t>
    </dgm:pt>
    <dgm:pt modelId="{DB129AA7-69F3-40FE-945D-9CF49F3983C1}" type="pres">
      <dgm:prSet presAssocID="{2DDF17D2-60A8-4576-9FB7-4DB1C3FA1D57}" presName="linear" presStyleCnt="0">
        <dgm:presLayoutVars>
          <dgm:animLvl val="lvl"/>
          <dgm:resizeHandles val="exact"/>
        </dgm:presLayoutVars>
      </dgm:prSet>
      <dgm:spPr/>
    </dgm:pt>
    <dgm:pt modelId="{343CF5BA-9349-4389-BF1A-19D2D26AAFEC}" type="pres">
      <dgm:prSet presAssocID="{14A909E9-8006-432D-ABAA-65CCF78DE618}" presName="parentText" presStyleLbl="node1" presStyleIdx="0" presStyleCnt="1" custScaleY="39968">
        <dgm:presLayoutVars>
          <dgm:chMax val="0"/>
          <dgm:bulletEnabled val="1"/>
        </dgm:presLayoutVars>
      </dgm:prSet>
      <dgm:spPr/>
    </dgm:pt>
    <dgm:pt modelId="{5921F14B-28F3-4485-BE4E-E3424820F208}" type="pres">
      <dgm:prSet presAssocID="{14A909E9-8006-432D-ABAA-65CCF78DE61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75D4614-162C-4ECB-9906-BD012E943B4D}" srcId="{14A909E9-8006-432D-ABAA-65CCF78DE618}" destId="{BC794963-7C63-4754-BAAE-F9DD00B17ECB}" srcOrd="0" destOrd="0" parTransId="{783F9FA4-AAF7-43F3-9160-91A61CFAE30B}" sibTransId="{C23A01C5-19AB-4286-8931-4A5017ABCAF3}"/>
    <dgm:cxn modelId="{11D3551B-0E08-4A58-B284-C1D860627C52}" srcId="{2DDF17D2-60A8-4576-9FB7-4DB1C3FA1D57}" destId="{14A909E9-8006-432D-ABAA-65CCF78DE618}" srcOrd="0" destOrd="0" parTransId="{8AABEFD0-214B-478C-B09A-DA0EFB8F94BA}" sibTransId="{AC946F99-5B4C-451E-B4F8-5493A26C6839}"/>
    <dgm:cxn modelId="{98403B6B-D4B6-4A9A-A999-6EFAA41D6CBE}" type="presOf" srcId="{2DDF17D2-60A8-4576-9FB7-4DB1C3FA1D57}" destId="{DB129AA7-69F3-40FE-945D-9CF49F3983C1}" srcOrd="0" destOrd="0" presId="urn:microsoft.com/office/officeart/2005/8/layout/vList2"/>
    <dgm:cxn modelId="{E06BA997-740B-4AD6-B1A9-62068AAADE68}" type="presOf" srcId="{41C0C6F1-AFBE-4A32-8D64-38BB77FD41EC}" destId="{5921F14B-28F3-4485-BE4E-E3424820F208}" srcOrd="0" destOrd="2" presId="urn:microsoft.com/office/officeart/2005/8/layout/vList2"/>
    <dgm:cxn modelId="{DF63F599-F28A-4C4F-B858-0EBAF74AE55D}" srcId="{14A909E9-8006-432D-ABAA-65CCF78DE618}" destId="{41C0C6F1-AFBE-4A32-8D64-38BB77FD41EC}" srcOrd="2" destOrd="0" parTransId="{7BC1E262-6904-4355-B084-91089D2DA439}" sibTransId="{763E0FEF-77AD-4052-9BDA-AEA845BF1533}"/>
    <dgm:cxn modelId="{631E02B2-0741-45AC-BB26-4BC212FCEC11}" type="presOf" srcId="{14A909E9-8006-432D-ABAA-65CCF78DE618}" destId="{343CF5BA-9349-4389-BF1A-19D2D26AAFEC}" srcOrd="0" destOrd="0" presId="urn:microsoft.com/office/officeart/2005/8/layout/vList2"/>
    <dgm:cxn modelId="{3AF58DB7-1EBF-47DB-BBAF-1A5AA6F8FDFB}" srcId="{14A909E9-8006-432D-ABAA-65CCF78DE618}" destId="{AD09EA8B-69DA-4E23-AD3F-FE6D1AA42D6E}" srcOrd="1" destOrd="0" parTransId="{C5C70319-631F-449A-949B-8E42A6592479}" sibTransId="{A66A3F51-59B0-40B7-9083-775B30FA11FF}"/>
    <dgm:cxn modelId="{243047D3-BEF9-4366-B981-9C5F22EC4FC5}" type="presOf" srcId="{BC794963-7C63-4754-BAAE-F9DD00B17ECB}" destId="{5921F14B-28F3-4485-BE4E-E3424820F208}" srcOrd="0" destOrd="0" presId="urn:microsoft.com/office/officeart/2005/8/layout/vList2"/>
    <dgm:cxn modelId="{FE2AD8F9-79A2-4114-B7FB-F6741C8DBA7A}" type="presOf" srcId="{AD09EA8B-69DA-4E23-AD3F-FE6D1AA42D6E}" destId="{5921F14B-28F3-4485-BE4E-E3424820F208}" srcOrd="0" destOrd="1" presId="urn:microsoft.com/office/officeart/2005/8/layout/vList2"/>
    <dgm:cxn modelId="{ED4C5EB3-2F00-44F2-9E58-B4B868525261}" type="presParOf" srcId="{DB129AA7-69F3-40FE-945D-9CF49F3983C1}" destId="{343CF5BA-9349-4389-BF1A-19D2D26AAFEC}" srcOrd="0" destOrd="0" presId="urn:microsoft.com/office/officeart/2005/8/layout/vList2"/>
    <dgm:cxn modelId="{00C6CED4-0304-4543-9D95-29856AF6C941}" type="presParOf" srcId="{DB129AA7-69F3-40FE-945D-9CF49F3983C1}" destId="{5921F14B-28F3-4485-BE4E-E3424820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F17D2-60A8-4576-9FB7-4DB1C3FA1D57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14A909E9-8006-432D-ABAA-65CCF78DE618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5. Limitaciones en Situación Financiera - Líneas de Crédito</a:t>
          </a:r>
          <a:endParaRPr lang="es-P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ABEFD0-214B-478C-B09A-DA0EFB8F94BA}" type="parTrans" cxnId="{11D3551B-0E08-4A58-B284-C1D860627C52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946F99-5B4C-451E-B4F8-5493A26C6839}" type="sibTrans" cxnId="{11D3551B-0E08-4A58-B284-C1D860627C52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94963-7C63-4754-BAAE-F9DD00B17ECB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Recuperación de confianza por parte de la Banca (Habilitación gradual de líneas de crédito). </a:t>
          </a:r>
          <a:endParaRPr lang="es-P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F9FA4-AAF7-43F3-9160-91A61CFAE30B}" type="parTrans" cxnId="{B75D4614-162C-4ECB-9906-BD012E943B4D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A01C5-19AB-4286-8931-4A5017ABCAF3}" type="sibTrans" cxnId="{B75D4614-162C-4ECB-9906-BD012E943B4D}">
      <dgm:prSet/>
      <dgm:spPr/>
      <dgm:t>
        <a:bodyPr/>
        <a:lstStyle/>
        <a:p>
          <a:endParaRPr lang="es-PE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9EA8B-69DA-4E23-AD3F-FE6D1AA42D6E}">
      <dgm:prSet phldrT="[Texto]" custT="1"/>
      <dgm:spPr/>
      <dgm:t>
        <a:bodyPr/>
        <a:lstStyle/>
        <a:p>
          <a:r>
            <a:rPr lang="es-PE" sz="1600" dirty="0">
              <a:latin typeface="Arial" panose="020B0604020202020204" pitchFamily="34" charset="0"/>
              <a:cs typeface="Arial" panose="020B0604020202020204" pitchFamily="34" charset="0"/>
            </a:rPr>
            <a:t>Actualización de proyecciones económicas y financieras de mediano y largo plazo.</a:t>
          </a:r>
        </a:p>
      </dgm:t>
    </dgm:pt>
    <dgm:pt modelId="{C5C70319-631F-449A-949B-8E42A6592479}" type="parTrans" cxnId="{3AF58DB7-1EBF-47DB-BBAF-1A5AA6F8FDFB}">
      <dgm:prSet/>
      <dgm:spPr/>
      <dgm:t>
        <a:bodyPr/>
        <a:lstStyle/>
        <a:p>
          <a:endParaRPr lang="es-PE" sz="1200"/>
        </a:p>
      </dgm:t>
    </dgm:pt>
    <dgm:pt modelId="{A66A3F51-59B0-40B7-9083-775B30FA11FF}" type="sibTrans" cxnId="{3AF58DB7-1EBF-47DB-BBAF-1A5AA6F8FDFB}">
      <dgm:prSet/>
      <dgm:spPr/>
      <dgm:t>
        <a:bodyPr/>
        <a:lstStyle/>
        <a:p>
          <a:endParaRPr lang="es-PE" sz="1200"/>
        </a:p>
      </dgm:t>
    </dgm:pt>
    <dgm:pt modelId="{0D06C9E1-59EE-4F25-AC7E-E31088FA0B2D}">
      <dgm:prSet phldrT="[Texto]" custT="1"/>
      <dgm:spPr/>
      <dgm:t>
        <a:bodyPr/>
        <a:lstStyle/>
        <a:p>
          <a:r>
            <a:rPr lang="es-PE" sz="1600" dirty="0">
              <a:latin typeface="Arial" panose="020B0604020202020204" pitchFamily="34" charset="0"/>
              <a:cs typeface="Arial" panose="020B0604020202020204" pitchFamily="34" charset="0"/>
            </a:rPr>
            <a:t>Revisión del Presupuesto Anual 2022 (Pronostico de ventas, Planes de Refinación, Optimización de Gastos).</a:t>
          </a:r>
        </a:p>
      </dgm:t>
    </dgm:pt>
    <dgm:pt modelId="{3BB807C9-01BA-4DAF-8AD7-945C42C33EE0}" type="parTrans" cxnId="{B6F3525D-7522-4541-9740-616ECA75FDD0}">
      <dgm:prSet/>
      <dgm:spPr/>
      <dgm:t>
        <a:bodyPr/>
        <a:lstStyle/>
        <a:p>
          <a:endParaRPr lang="es-PE"/>
        </a:p>
      </dgm:t>
    </dgm:pt>
    <dgm:pt modelId="{22B5978F-08EC-46DE-A030-DAE2851034D1}" type="sibTrans" cxnId="{B6F3525D-7522-4541-9740-616ECA75FDD0}">
      <dgm:prSet/>
      <dgm:spPr/>
      <dgm:t>
        <a:bodyPr/>
        <a:lstStyle/>
        <a:p>
          <a:endParaRPr lang="es-PE"/>
        </a:p>
      </dgm:t>
    </dgm:pt>
    <dgm:pt modelId="{DB129AA7-69F3-40FE-945D-9CF49F3983C1}" type="pres">
      <dgm:prSet presAssocID="{2DDF17D2-60A8-4576-9FB7-4DB1C3FA1D57}" presName="linear" presStyleCnt="0">
        <dgm:presLayoutVars>
          <dgm:animLvl val="lvl"/>
          <dgm:resizeHandles val="exact"/>
        </dgm:presLayoutVars>
      </dgm:prSet>
      <dgm:spPr/>
    </dgm:pt>
    <dgm:pt modelId="{343CF5BA-9349-4389-BF1A-19D2D26AAFEC}" type="pres">
      <dgm:prSet presAssocID="{14A909E9-8006-432D-ABAA-65CCF78DE618}" presName="parentText" presStyleLbl="node1" presStyleIdx="0" presStyleCnt="1" custScaleY="39968" custLinFactNeighborY="2966">
        <dgm:presLayoutVars>
          <dgm:chMax val="0"/>
          <dgm:bulletEnabled val="1"/>
        </dgm:presLayoutVars>
      </dgm:prSet>
      <dgm:spPr/>
    </dgm:pt>
    <dgm:pt modelId="{5921F14B-28F3-4485-BE4E-E3424820F208}" type="pres">
      <dgm:prSet presAssocID="{14A909E9-8006-432D-ABAA-65CCF78DE618}" presName="childText" presStyleLbl="revTx" presStyleIdx="0" presStyleCnt="1" custLinFactNeighborY="2208">
        <dgm:presLayoutVars>
          <dgm:bulletEnabled val="1"/>
        </dgm:presLayoutVars>
      </dgm:prSet>
      <dgm:spPr/>
    </dgm:pt>
  </dgm:ptLst>
  <dgm:cxnLst>
    <dgm:cxn modelId="{B75D4614-162C-4ECB-9906-BD012E943B4D}" srcId="{14A909E9-8006-432D-ABAA-65CCF78DE618}" destId="{BC794963-7C63-4754-BAAE-F9DD00B17ECB}" srcOrd="0" destOrd="0" parTransId="{783F9FA4-AAF7-43F3-9160-91A61CFAE30B}" sibTransId="{C23A01C5-19AB-4286-8931-4A5017ABCAF3}"/>
    <dgm:cxn modelId="{11D3551B-0E08-4A58-B284-C1D860627C52}" srcId="{2DDF17D2-60A8-4576-9FB7-4DB1C3FA1D57}" destId="{14A909E9-8006-432D-ABAA-65CCF78DE618}" srcOrd="0" destOrd="0" parTransId="{8AABEFD0-214B-478C-B09A-DA0EFB8F94BA}" sibTransId="{AC946F99-5B4C-451E-B4F8-5493A26C6839}"/>
    <dgm:cxn modelId="{B6F3525D-7522-4541-9740-616ECA75FDD0}" srcId="{14A909E9-8006-432D-ABAA-65CCF78DE618}" destId="{0D06C9E1-59EE-4F25-AC7E-E31088FA0B2D}" srcOrd="2" destOrd="0" parTransId="{3BB807C9-01BA-4DAF-8AD7-945C42C33EE0}" sibTransId="{22B5978F-08EC-46DE-A030-DAE2851034D1}"/>
    <dgm:cxn modelId="{98403B6B-D4B6-4A9A-A999-6EFAA41D6CBE}" type="presOf" srcId="{2DDF17D2-60A8-4576-9FB7-4DB1C3FA1D57}" destId="{DB129AA7-69F3-40FE-945D-9CF49F3983C1}" srcOrd="0" destOrd="0" presId="urn:microsoft.com/office/officeart/2005/8/layout/vList2"/>
    <dgm:cxn modelId="{A7431BA3-F29F-47D0-BEB0-06A2991FAAF5}" type="presOf" srcId="{0D06C9E1-59EE-4F25-AC7E-E31088FA0B2D}" destId="{5921F14B-28F3-4485-BE4E-E3424820F208}" srcOrd="0" destOrd="2" presId="urn:microsoft.com/office/officeart/2005/8/layout/vList2"/>
    <dgm:cxn modelId="{631E02B2-0741-45AC-BB26-4BC212FCEC11}" type="presOf" srcId="{14A909E9-8006-432D-ABAA-65CCF78DE618}" destId="{343CF5BA-9349-4389-BF1A-19D2D26AAFEC}" srcOrd="0" destOrd="0" presId="urn:microsoft.com/office/officeart/2005/8/layout/vList2"/>
    <dgm:cxn modelId="{3AF58DB7-1EBF-47DB-BBAF-1A5AA6F8FDFB}" srcId="{14A909E9-8006-432D-ABAA-65CCF78DE618}" destId="{AD09EA8B-69DA-4E23-AD3F-FE6D1AA42D6E}" srcOrd="1" destOrd="0" parTransId="{C5C70319-631F-449A-949B-8E42A6592479}" sibTransId="{A66A3F51-59B0-40B7-9083-775B30FA11FF}"/>
    <dgm:cxn modelId="{243047D3-BEF9-4366-B981-9C5F22EC4FC5}" type="presOf" srcId="{BC794963-7C63-4754-BAAE-F9DD00B17ECB}" destId="{5921F14B-28F3-4485-BE4E-E3424820F208}" srcOrd="0" destOrd="0" presId="urn:microsoft.com/office/officeart/2005/8/layout/vList2"/>
    <dgm:cxn modelId="{FE2AD8F9-79A2-4114-B7FB-F6741C8DBA7A}" type="presOf" srcId="{AD09EA8B-69DA-4E23-AD3F-FE6D1AA42D6E}" destId="{5921F14B-28F3-4485-BE4E-E3424820F208}" srcOrd="0" destOrd="1" presId="urn:microsoft.com/office/officeart/2005/8/layout/vList2"/>
    <dgm:cxn modelId="{ED4C5EB3-2F00-44F2-9E58-B4B868525261}" type="presParOf" srcId="{DB129AA7-69F3-40FE-945D-9CF49F3983C1}" destId="{343CF5BA-9349-4389-BF1A-19D2D26AAFEC}" srcOrd="0" destOrd="0" presId="urn:microsoft.com/office/officeart/2005/8/layout/vList2"/>
    <dgm:cxn modelId="{00C6CED4-0304-4543-9D95-29856AF6C941}" type="presParOf" srcId="{DB129AA7-69F3-40FE-945D-9CF49F3983C1}" destId="{5921F14B-28F3-4485-BE4E-E3424820F2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CF5BA-9349-4389-BF1A-19D2D26AAFEC}">
      <dsp:nvSpPr>
        <dsp:cNvPr id="0" name=""/>
        <dsp:cNvSpPr/>
      </dsp:nvSpPr>
      <dsp:spPr>
        <a:xfrm>
          <a:off x="0" y="12888"/>
          <a:ext cx="10513118" cy="450386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1. Auditoría Externa a los EEFF del ejercicio 2021</a:t>
          </a:r>
          <a:endParaRPr lang="es-P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86" y="34874"/>
        <a:ext cx="10469146" cy="406414"/>
      </dsp:txXfrm>
    </dsp:sp>
    <dsp:sp modelId="{5921F14B-28F3-4485-BE4E-E3424820F208}">
      <dsp:nvSpPr>
        <dsp:cNvPr id="0" name=""/>
        <dsp:cNvSpPr/>
      </dsp:nvSpPr>
      <dsp:spPr>
        <a:xfrm>
          <a:off x="0" y="463274"/>
          <a:ext cx="1051311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9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Se coordina condiciones finales de propuesta </a:t>
          </a:r>
          <a:r>
            <a:rPr lang="es-PE" sz="16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técnica y económica de PWC, para gestionar designación por parte de CGR y Ratificación de JGA. </a:t>
          </a:r>
          <a:endParaRPr lang="es-P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63274"/>
        <a:ext cx="10513118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CF5BA-9349-4389-BF1A-19D2D26AAFEC}">
      <dsp:nvSpPr>
        <dsp:cNvPr id="0" name=""/>
        <dsp:cNvSpPr/>
      </dsp:nvSpPr>
      <dsp:spPr>
        <a:xfrm>
          <a:off x="0" y="3755"/>
          <a:ext cx="10490821" cy="301067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2. Rebaja de Calificación por Agencias Internacionales: S&amp;P (BB+) FITCH (BBB-)</a:t>
          </a:r>
          <a:endParaRPr lang="es-P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97" y="18452"/>
        <a:ext cx="10461427" cy="271673"/>
      </dsp:txXfrm>
    </dsp:sp>
    <dsp:sp modelId="{5921F14B-28F3-4485-BE4E-E3424820F208}">
      <dsp:nvSpPr>
        <dsp:cNvPr id="0" name=""/>
        <dsp:cNvSpPr/>
      </dsp:nvSpPr>
      <dsp:spPr>
        <a:xfrm>
          <a:off x="0" y="304823"/>
          <a:ext cx="10490821" cy="1188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8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Reestablece las gerencias encargadas del control y cumplimiento, Comité de integridad y Comités del Directorio con el objetivo de fortalecimiento de la gobernanza. </a:t>
          </a:r>
          <a:endParaRPr lang="es-P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600" kern="1200" dirty="0">
              <a:latin typeface="Arial" panose="020B0604020202020204" pitchFamily="34" charset="0"/>
              <a:cs typeface="Arial" panose="020B0604020202020204" pitchFamily="34" charset="0"/>
            </a:rPr>
            <a:t>Gestión con transparencia con todos los grupos de intereses y Ampliar el alcance del Sistema de Gestión Antisoborno a los procesos de la empresa.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P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4823"/>
        <a:ext cx="10490821" cy="1188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CF5BA-9349-4389-BF1A-19D2D26AAFEC}">
      <dsp:nvSpPr>
        <dsp:cNvPr id="0" name=""/>
        <dsp:cNvSpPr/>
      </dsp:nvSpPr>
      <dsp:spPr>
        <a:xfrm>
          <a:off x="0" y="9229"/>
          <a:ext cx="10490821" cy="441438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3. Paralización del Oleoducto Norperuano: ITRIM 2022 (04 Contingencias por Terceros)</a:t>
          </a:r>
          <a:endParaRPr lang="es-P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49" y="30778"/>
        <a:ext cx="10447723" cy="398340"/>
      </dsp:txXfrm>
    </dsp:sp>
    <dsp:sp modelId="{5921F14B-28F3-4485-BE4E-E3424820F208}">
      <dsp:nvSpPr>
        <dsp:cNvPr id="0" name=""/>
        <dsp:cNvSpPr/>
      </dsp:nvSpPr>
      <dsp:spPr>
        <a:xfrm>
          <a:off x="0" y="450668"/>
          <a:ext cx="10490821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8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Priorizar la seguridad del ONP como activo critico nacional, para limitar los eventos causados por acción de terceros, derivados de conflictos sociales. Toma de Estaciones.</a:t>
          </a:r>
          <a:endParaRPr lang="es-P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Fortalecer la gestión para el cierre de brecha para avanzar en soluciones a los problemas sociales.</a:t>
          </a:r>
          <a:endParaRPr lang="es-P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600" kern="1200" dirty="0">
              <a:latin typeface="Arial" panose="020B0604020202020204" pitchFamily="34" charset="0"/>
              <a:cs typeface="Arial" panose="020B0604020202020204" pitchFamily="34" charset="0"/>
            </a:rPr>
            <a:t>Priorizar le Plan de inversiones de mantenimiento,  reemplazo de tuberías y mejoras tecnológicas.</a:t>
          </a:r>
        </a:p>
      </dsp:txBody>
      <dsp:txXfrm>
        <a:off x="0" y="450668"/>
        <a:ext cx="10490821" cy="977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CF5BA-9349-4389-BF1A-19D2D26AAFEC}">
      <dsp:nvSpPr>
        <dsp:cNvPr id="0" name=""/>
        <dsp:cNvSpPr/>
      </dsp:nvSpPr>
      <dsp:spPr>
        <a:xfrm>
          <a:off x="0" y="1018"/>
          <a:ext cx="10490821" cy="404028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4. Lote 192</a:t>
          </a:r>
          <a:endParaRPr lang="es-P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23" y="20741"/>
        <a:ext cx="10451375" cy="364582"/>
      </dsp:txXfrm>
    </dsp:sp>
    <dsp:sp modelId="{5921F14B-28F3-4485-BE4E-E3424820F208}">
      <dsp:nvSpPr>
        <dsp:cNvPr id="0" name=""/>
        <dsp:cNvSpPr/>
      </dsp:nvSpPr>
      <dsp:spPr>
        <a:xfrm>
          <a:off x="0" y="405046"/>
          <a:ext cx="10490821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8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Revisión del Contrato de inversión Conjunta por parte del Directorio. </a:t>
          </a:r>
          <a:endParaRPr lang="es-P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Calificación del Socio ante PERUPETRO.  </a:t>
          </a:r>
          <a:endParaRPr lang="es-P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Obtención del DS para la suscripción del Contrato de Licencia con PERUPETRO. </a:t>
          </a:r>
          <a:endParaRPr lang="es-P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5046"/>
        <a:ext cx="10490821" cy="894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CF5BA-9349-4389-BF1A-19D2D26AAFEC}">
      <dsp:nvSpPr>
        <dsp:cNvPr id="0" name=""/>
        <dsp:cNvSpPr/>
      </dsp:nvSpPr>
      <dsp:spPr>
        <a:xfrm>
          <a:off x="0" y="33606"/>
          <a:ext cx="10490821" cy="381582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5. Limitaciones en Situación Financiera - Líneas de Crédito</a:t>
          </a:r>
          <a:endParaRPr lang="es-P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27" y="52233"/>
        <a:ext cx="10453567" cy="344328"/>
      </dsp:txXfrm>
    </dsp:sp>
    <dsp:sp modelId="{5921F14B-28F3-4485-BE4E-E3424820F208}">
      <dsp:nvSpPr>
        <dsp:cNvPr id="0" name=""/>
        <dsp:cNvSpPr/>
      </dsp:nvSpPr>
      <dsp:spPr>
        <a:xfrm>
          <a:off x="0" y="398695"/>
          <a:ext cx="1049082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8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Recuperación de confianza por parte de la Banca (Habilitación gradual de líneas de crédito). </a:t>
          </a:r>
          <a:endParaRPr lang="es-P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600" kern="1200" dirty="0">
              <a:latin typeface="Arial" panose="020B0604020202020204" pitchFamily="34" charset="0"/>
              <a:cs typeface="Arial" panose="020B0604020202020204" pitchFamily="34" charset="0"/>
            </a:rPr>
            <a:t>Actualización de proyecciones económicas y financieras de mediano y largo plazo.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600" kern="1200" dirty="0">
              <a:latin typeface="Arial" panose="020B0604020202020204" pitchFamily="34" charset="0"/>
              <a:cs typeface="Arial" panose="020B0604020202020204" pitchFamily="34" charset="0"/>
            </a:rPr>
            <a:t>Revisión del Presupuesto Anual 2022 (Pronostico de ventas, Planes de Refinación, Optimización de Gastos).</a:t>
          </a:r>
        </a:p>
      </dsp:txBody>
      <dsp:txXfrm>
        <a:off x="0" y="398695"/>
        <a:ext cx="10490821" cy="84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D4565-38E9-4802-98BE-1A3506448F27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4CC14-6C1B-4B7F-B1D4-DB0A2B3B14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762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8841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17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Principales gastos de operación de Nueva Refinería Talara (483 MMUSD):</a:t>
            </a:r>
          </a:p>
          <a:p>
            <a:pPr marL="171450" indent="-171450">
              <a:buFontTx/>
              <a:buChar char="-"/>
            </a:pPr>
            <a:r>
              <a:rPr lang="es-419" dirty="0"/>
              <a:t>Depreciación: 220 MMUSD</a:t>
            </a:r>
          </a:p>
          <a:p>
            <a:pPr marL="171450" indent="-171450">
              <a:buFontTx/>
              <a:buChar char="-"/>
            </a:pPr>
            <a:r>
              <a:rPr lang="es-419" dirty="0"/>
              <a:t>Operación unidades auxiliares y mantenimiento: 68.2 MMUSD</a:t>
            </a:r>
          </a:p>
          <a:p>
            <a:pPr marL="171450" indent="-171450">
              <a:buFontTx/>
              <a:buChar char="-"/>
            </a:pPr>
            <a:r>
              <a:rPr lang="es-419" dirty="0"/>
              <a:t>Consumibles en procesos: 102.8 MMUSD</a:t>
            </a:r>
          </a:p>
          <a:p>
            <a:pPr marL="171450" indent="-171450">
              <a:buFontTx/>
              <a:buChar char="-"/>
            </a:pPr>
            <a:r>
              <a:rPr lang="es-419" dirty="0"/>
              <a:t>Servicios básicos: 24.6 MMUSD</a:t>
            </a:r>
          </a:p>
          <a:p>
            <a:pPr marL="171450" indent="-171450">
              <a:buFontTx/>
              <a:buChar char="-"/>
            </a:pPr>
            <a:r>
              <a:rPr lang="es-419" dirty="0"/>
              <a:t>Sistema de gestión y entrenamiento: 25.3 MMUSD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52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NOTA: a partir de Junio 2022 inicia la amortización del crédito con garantía CESCE (144.4 MMUSD).</a:t>
            </a:r>
          </a:p>
          <a:p>
            <a:r>
              <a:rPr lang="es-419" dirty="0"/>
              <a:t>Junio: 72.2 MMUSD / Diciembre: 72. 2 MMUSD</a:t>
            </a:r>
          </a:p>
          <a:p>
            <a:r>
              <a:rPr lang="es-419" dirty="0"/>
              <a:t>Crédito finaliza amortización: 31.12.2030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0197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Revisión del Presupuesto 2022:</a:t>
            </a:r>
          </a:p>
          <a:p>
            <a:r>
              <a:rPr lang="es-419" dirty="0"/>
              <a:t>-   Sinceramiento de los objetivos de venta y participación de mercado.</a:t>
            </a:r>
          </a:p>
          <a:p>
            <a:pPr marL="171450" indent="-171450">
              <a:buFontTx/>
              <a:buChar char="-"/>
            </a:pPr>
            <a:r>
              <a:rPr lang="es-419" dirty="0"/>
              <a:t>Actualización de proyección de precios, de acuerdo a tendencias actuales.</a:t>
            </a:r>
          </a:p>
          <a:p>
            <a:pPr marL="171450" indent="-171450">
              <a:buFontTx/>
              <a:buChar char="-"/>
            </a:pPr>
            <a:r>
              <a:rPr lang="es-419" dirty="0"/>
              <a:t>Revisión de los planes de producción y abastecimiento, de acuerdo a nueva demanda.</a:t>
            </a:r>
          </a:p>
          <a:p>
            <a:pPr marL="171450" indent="-171450">
              <a:buFontTx/>
              <a:buChar char="-"/>
            </a:pPr>
            <a:r>
              <a:rPr lang="es-419" dirty="0"/>
              <a:t>Revisión y sinceramiento de gastos de operación, de acuerdo a nuevo nivel de operatividad y aplicación de políticas estrictas de austeridad.</a:t>
            </a:r>
          </a:p>
          <a:p>
            <a:pPr marL="171450" indent="-171450">
              <a:buFontTx/>
              <a:buChar char="-"/>
            </a:pPr>
            <a:r>
              <a:rPr lang="es-419" dirty="0"/>
              <a:t>Actualización del presupuesto de inversiones del PMRT y mecanismos de financiamiento.</a:t>
            </a:r>
          </a:p>
          <a:p>
            <a:pPr marL="171450" indent="-171450">
              <a:buFontTx/>
              <a:buChar char="-"/>
            </a:pPr>
            <a:r>
              <a:rPr lang="es-419" dirty="0"/>
              <a:t>Actualización de EEFF presupuestados.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5457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5260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0558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6544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2995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0860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40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1267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1069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69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059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280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951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b="1" dirty="0" err="1"/>
              <a:t>ii</a:t>
            </a:r>
            <a:r>
              <a:rPr lang="es-419" b="1" dirty="0"/>
              <a:t>) Transporte Oleoducto: </a:t>
            </a:r>
            <a:r>
              <a:rPr lang="es-419" b="0" dirty="0">
                <a:highlight>
                  <a:srgbClr val="FFFF00"/>
                </a:highlight>
              </a:rPr>
              <a:t>a la fecha </a:t>
            </a:r>
            <a:r>
              <a:rPr lang="es-419" b="0" dirty="0"/>
              <a:t>p</a:t>
            </a:r>
            <a:r>
              <a:rPr lang="es-MX" sz="1200" b="0" dirty="0" err="1"/>
              <a:t>aralización</a:t>
            </a:r>
            <a:r>
              <a:rPr lang="es-MX" sz="1200" b="0" dirty="0"/>
              <a:t> </a:t>
            </a:r>
            <a:r>
              <a:rPr lang="es-MX" sz="1200" dirty="0"/>
              <a:t>de transporte de crudo de productores (PERENCO, PETROTAL, PLUSPETROL).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419" b="1" dirty="0"/>
          </a:p>
          <a:p>
            <a:r>
              <a:rPr lang="es-419" b="1" dirty="0"/>
              <a:t>  Volumen planificado para el 2022 (15 MBDC)</a:t>
            </a:r>
          </a:p>
          <a:p>
            <a:r>
              <a:rPr lang="es-419" dirty="0"/>
              <a:t>  Lote 192 – Crudo Loreto (4.2 MBDC) – Cliente externo</a:t>
            </a:r>
          </a:p>
          <a:p>
            <a:r>
              <a:rPr lang="es-419" dirty="0"/>
              <a:t>  Lote 67 – </a:t>
            </a:r>
            <a:r>
              <a:rPr lang="es-419" dirty="0" err="1"/>
              <a:t>Perenco</a:t>
            </a:r>
            <a:r>
              <a:rPr lang="es-419" dirty="0"/>
              <a:t> (2,9 MBDC) – Cliente externo</a:t>
            </a:r>
          </a:p>
          <a:p>
            <a:r>
              <a:rPr lang="es-419" dirty="0"/>
              <a:t>  Lote 95 – Crudo Bretaña (8.0 MBDC) – Cliente Interno</a:t>
            </a:r>
          </a:p>
          <a:p>
            <a:r>
              <a:rPr lang="es-419" dirty="0"/>
              <a:t>  RPS – Iquitos (0.5 MBDC) – Cliente Interno</a:t>
            </a:r>
          </a:p>
          <a:p>
            <a:endParaRPr lang="es-419" dirty="0"/>
          </a:p>
          <a:p>
            <a:r>
              <a:rPr lang="es-419" dirty="0"/>
              <a:t>  </a:t>
            </a:r>
            <a:r>
              <a:rPr lang="es-419" b="1" dirty="0"/>
              <a:t>Dias paralizado en el 2021: 134 días</a:t>
            </a:r>
          </a:p>
          <a:p>
            <a:r>
              <a:rPr lang="es-419" b="1" dirty="0"/>
              <a:t>  </a:t>
            </a:r>
            <a:endParaRPr lang="es-419" dirty="0"/>
          </a:p>
          <a:p>
            <a:r>
              <a:rPr lang="es-419" b="1" dirty="0" err="1"/>
              <a:t>iv</a:t>
            </a:r>
            <a:r>
              <a:rPr lang="es-419" b="1" dirty="0"/>
              <a:t>) Lote I : </a:t>
            </a:r>
          </a:p>
          <a:p>
            <a:endParaRPr lang="es-419" b="1" dirty="0"/>
          </a:p>
          <a:p>
            <a:r>
              <a:rPr lang="es-419" dirty="0"/>
              <a:t>Gastos de operación 2022: 7.6 MMUSD</a:t>
            </a:r>
          </a:p>
          <a:p>
            <a:r>
              <a:rPr lang="es-419" dirty="0"/>
              <a:t>Producción: 0.52 MBDC &lt;&gt; 189.7 MBL  de crudo y 1,550.3 MMMBTU de gas.</a:t>
            </a:r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307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971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529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812C-84FE-3048-9615-D5A7947DECD4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326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8C3B7-CAA0-442F-A469-3314882B3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8F1825-C24C-472B-8A1C-DA4DD5D1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D84D6-22FB-4D54-9580-368CAEEE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2F74A1-3938-4789-AFA5-397A5938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67C1C-3750-4E21-9A86-03A6F213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5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07D10-79B2-4A49-9E4E-4586095E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ACD289-E356-47A6-903F-61AA3D31A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3996AE-EFA2-4DC4-99CB-E1E5F12A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E85334-5817-4DE2-A572-DF9E46F0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C9851-8D1D-4B83-874A-02F9E3AF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202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632910-B8E6-4339-B928-600306D06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D6170D-F9C2-4DDE-A39A-5E0D97587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ED32C7-DEDB-48C1-92D4-664DAC95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609BC4-EF9B-4CA2-B8B9-520FE355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84A663-8AD7-474B-B033-882FFA0B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882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A5260-4A97-4373-9F90-C28DE681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A9CA3E-7116-4EFC-9E4B-DD7FE84D4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7803A0-45C1-4FD7-A903-CE8164BE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6882B5-0748-4F0E-AAE5-B003EFEA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7461F-0A96-48AE-9CD5-AC747EB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325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5FE30-A078-4B83-86D6-F4618051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5DB2CD-DF90-436D-B188-B797A5854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5AEF95-EB3C-44EA-83AF-D8A8540A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99AED-7B8D-4612-A666-B7E8805B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4E12A2-E23B-4077-BB6C-E50EBCBE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533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DE1F5-6EAE-4479-A465-5C0BEE60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91F43E-5DAA-48F0-BF20-4C0D20B38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212E6-3772-446E-AC67-1759AD890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A7E3AE-38EB-4829-A2AE-1FD24C10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CE450B-BE59-4FFC-B940-C21778F0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230D62-90E2-44EB-9535-D304EF9D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960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95A58-08CE-4511-BFCF-4A119A69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7CF93D-37D2-40DA-9E61-9ADE6DFA9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BFCB63-1B27-4050-AD0D-A3118A763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079E1C-AF0C-4AF3-A0AE-636BA31DC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8B87ED-2DBE-458D-A8FD-B4DC4E2B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6D1728-24F3-4ECE-A291-410A0C74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41F671-2A5E-44B2-999D-97E995AE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03B8D4-CD2B-4B88-818D-B0803EA6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450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5D592-9198-4309-B5B5-798E7073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57AC40-9917-443B-8F0B-7990C6DD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7AA1C6-0097-4B40-9967-BC7D3851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436624-52CA-482F-91FE-9AFDB5CA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377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5F2259-0BCD-4311-A25F-ECE56F96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AE6369-43FF-4195-BD87-FD1304E4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87F19C-DD7A-42B1-B1C0-5C700457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93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88224-B011-47A2-9907-EAE67E04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19789B-D5D9-4E84-ADCB-5808FDD2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29E86A-3102-4493-A2E4-2E215469B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EAD3A4-F8EF-43E8-8BF7-F661D121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2A5B00-8669-4E5A-B31C-49C8D4A0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2BFAC-DF6E-42F8-9DFA-1CFE77B1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688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3A17D-1D32-44FA-95B7-6817BC99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A64E1B-F32D-452D-8F1B-B06FEF75E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68816F-53E6-4E25-9458-E6A93D06D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DE1A5-A026-4A13-9A1D-AA767779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CF9B02-7B92-43C8-B7DF-908E5FA5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4F649E-EA0A-431C-8DFB-0FBD63E8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0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4A0AE1-4453-48D7-8F7A-5729418C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C7FE60-66F9-4EB9-B09A-DBD02DD5E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087195-A45A-4E1B-903E-6971919F9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5D96-8828-491D-B0BE-B9F4C787884B}" type="datetimeFigureOut">
              <a:rPr lang="es-PE" smtClean="0"/>
              <a:t>25/04/2022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43E4D1-7C1E-4BCD-BD2A-D53221593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9BA7B3-32B3-49ED-9BC1-C68A2CF32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CA05-D2EE-4F9A-909D-485F0776C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261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 /><Relationship Id="rId7" Type="http://schemas.openxmlformats.org/officeDocument/2006/relationships/slide" Target="slide20.xml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8.emf" /><Relationship Id="rId5" Type="http://schemas.openxmlformats.org/officeDocument/2006/relationships/package" Target="../embeddings/Microsoft_Excel_Worksheet3.xlsx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5.vml" /><Relationship Id="rId6" Type="http://schemas.openxmlformats.org/officeDocument/2006/relationships/image" Target="../media/image9.emf" /><Relationship Id="rId5" Type="http://schemas.openxmlformats.org/officeDocument/2006/relationships/package" Target="../embeddings/Microsoft_Excel_Worksheet4.xlsx" /><Relationship Id="rId4" Type="http://schemas.openxmlformats.org/officeDocument/2006/relationships/image" Target="../media/image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6.vml" /><Relationship Id="rId6" Type="http://schemas.openxmlformats.org/officeDocument/2006/relationships/image" Target="../media/image10.emf" /><Relationship Id="rId5" Type="http://schemas.openxmlformats.org/officeDocument/2006/relationships/package" Target="../embeddings/Microsoft_Excel_Worksheet5.xlsx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13" Type="http://schemas.microsoft.com/office/2007/relationships/diagramDrawing" Target="../diagrams/drawing2.xml" /><Relationship Id="rId18" Type="http://schemas.microsoft.com/office/2007/relationships/diagramDrawing" Target="../diagrams/drawing3.xml" /><Relationship Id="rId26" Type="http://schemas.openxmlformats.org/officeDocument/2006/relationships/diagramQuickStyle" Target="../diagrams/quickStyle5.xml" /><Relationship Id="rId3" Type="http://schemas.openxmlformats.org/officeDocument/2006/relationships/image" Target="../media/image3.png" /><Relationship Id="rId21" Type="http://schemas.openxmlformats.org/officeDocument/2006/relationships/diagramQuickStyle" Target="../diagrams/quickStyle4.xml" /><Relationship Id="rId7" Type="http://schemas.openxmlformats.org/officeDocument/2006/relationships/diagramColors" Target="../diagrams/colors1.xml" /><Relationship Id="rId12" Type="http://schemas.openxmlformats.org/officeDocument/2006/relationships/diagramColors" Target="../diagrams/colors2.xml" /><Relationship Id="rId17" Type="http://schemas.openxmlformats.org/officeDocument/2006/relationships/diagramColors" Target="../diagrams/colors3.xml" /><Relationship Id="rId25" Type="http://schemas.openxmlformats.org/officeDocument/2006/relationships/diagramLayout" Target="../diagrams/layout5.xml" /><Relationship Id="rId2" Type="http://schemas.openxmlformats.org/officeDocument/2006/relationships/notesSlide" Target="../notesSlides/notesSlide13.xml" /><Relationship Id="rId16" Type="http://schemas.openxmlformats.org/officeDocument/2006/relationships/diagramQuickStyle" Target="../diagrams/quickStyle3.xml" /><Relationship Id="rId20" Type="http://schemas.openxmlformats.org/officeDocument/2006/relationships/diagramLayout" Target="../diagrams/layout4.xml" /><Relationship Id="rId1" Type="http://schemas.openxmlformats.org/officeDocument/2006/relationships/slideLayout" Target="../slideLayouts/slideLayout7.xml" /><Relationship Id="rId6" Type="http://schemas.openxmlformats.org/officeDocument/2006/relationships/diagramQuickStyle" Target="../diagrams/quickStyle1.xml" /><Relationship Id="rId11" Type="http://schemas.openxmlformats.org/officeDocument/2006/relationships/diagramQuickStyle" Target="../diagrams/quickStyle2.xml" /><Relationship Id="rId24" Type="http://schemas.openxmlformats.org/officeDocument/2006/relationships/diagramData" Target="../diagrams/data5.xml" /><Relationship Id="rId5" Type="http://schemas.openxmlformats.org/officeDocument/2006/relationships/diagramLayout" Target="../diagrams/layout1.xml" /><Relationship Id="rId15" Type="http://schemas.openxmlformats.org/officeDocument/2006/relationships/diagramLayout" Target="../diagrams/layout3.xml" /><Relationship Id="rId23" Type="http://schemas.microsoft.com/office/2007/relationships/diagramDrawing" Target="../diagrams/drawing4.xml" /><Relationship Id="rId28" Type="http://schemas.microsoft.com/office/2007/relationships/diagramDrawing" Target="../diagrams/drawing5.xml" /><Relationship Id="rId10" Type="http://schemas.openxmlformats.org/officeDocument/2006/relationships/diagramLayout" Target="../diagrams/layout2.xml" /><Relationship Id="rId19" Type="http://schemas.openxmlformats.org/officeDocument/2006/relationships/diagramData" Target="../diagrams/data4.xml" /><Relationship Id="rId4" Type="http://schemas.openxmlformats.org/officeDocument/2006/relationships/diagramData" Target="../diagrams/data1.xml" /><Relationship Id="rId9" Type="http://schemas.openxmlformats.org/officeDocument/2006/relationships/diagramData" Target="../diagrams/data2.xml" /><Relationship Id="rId14" Type="http://schemas.openxmlformats.org/officeDocument/2006/relationships/diagramData" Target="../diagrams/data3.xml" /><Relationship Id="rId22" Type="http://schemas.openxmlformats.org/officeDocument/2006/relationships/diagramColors" Target="../diagrams/colors4.xml" /><Relationship Id="rId27" Type="http://schemas.openxmlformats.org/officeDocument/2006/relationships/diagramColors" Target="../diagrams/colors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emf" /><Relationship Id="rId4" Type="http://schemas.openxmlformats.org/officeDocument/2006/relationships/image" Target="../media/image14.jp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emf" /><Relationship Id="rId4" Type="http://schemas.openxmlformats.org/officeDocument/2006/relationships/image" Target="../media/image16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Relationship Id="rId5" Type="http://schemas.openxmlformats.org/officeDocument/2006/relationships/slide" Target="slide10.xml" /><Relationship Id="rId4" Type="http://schemas.openxmlformats.org/officeDocument/2006/relationships/image" Target="../media/image3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tmp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3.png" /><Relationship Id="rId7" Type="http://schemas.openxmlformats.org/officeDocument/2006/relationships/image" Target="../media/image23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sv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Relationship Id="rId9" Type="http://schemas.openxmlformats.org/officeDocument/2006/relationships/image" Target="../media/image25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Relationship Id="rId5" Type="http://schemas.openxmlformats.org/officeDocument/2006/relationships/chart" Target="../charts/chart1.xml" /><Relationship Id="rId4" Type="http://schemas.openxmlformats.org/officeDocument/2006/relationships/image" Target="../media/image2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em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5.emf" /><Relationship Id="rId5" Type="http://schemas.openxmlformats.org/officeDocument/2006/relationships/package" Target="../embeddings/Microsoft_Excel_Worksheet.xlsx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6.emf" /><Relationship Id="rId5" Type="http://schemas.openxmlformats.org/officeDocument/2006/relationships/package" Target="../embeddings/Microsoft_Excel_Worksheet1.xlsx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3.vml" /><Relationship Id="rId6" Type="http://schemas.openxmlformats.org/officeDocument/2006/relationships/image" Target="../media/image7.emf" /><Relationship Id="rId5" Type="http://schemas.openxmlformats.org/officeDocument/2006/relationships/package" Target="../embeddings/Microsoft_Excel_Worksheet2.xlsx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/>
          <a:stretch/>
        </p:blipFill>
        <p:spPr>
          <a:xfrm>
            <a:off x="0" y="0"/>
            <a:ext cx="7757160" cy="554034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9"/>
            <a:ext cx="12192000" cy="68603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98942" y="2827609"/>
            <a:ext cx="5918398" cy="131891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s-PE" sz="3200" b="1" kern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 de Gestión 2021 y Presupuesto anual 2022</a:t>
            </a:r>
            <a:endParaRPr lang="es-ES_tradnl" sz="3200" b="1" kern="1600" spc="-2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752678" y="4146526"/>
            <a:ext cx="4744784" cy="518882"/>
          </a:xfrm>
          <a:prstGeom prst="rect">
            <a:avLst/>
          </a:prstGeom>
        </p:spPr>
        <p:txBody>
          <a:bodyPr vert="horz" lIns="106616" tIns="53308" rIns="106616" bIns="53308" rtlCol="0" anchor="ctr">
            <a:normAutofit/>
          </a:bodyPr>
          <a:lstStyle>
            <a:lvl1pPr algn="ctr" defTabSz="1063447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kern="16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Presidencia del Directorio</a:t>
            </a:r>
            <a:endParaRPr lang="es-ES_tradnl" sz="1800" kern="1600" spc="4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DEC84-B5B8-405C-A5EF-A7040A9E16F4}"/>
              </a:ext>
            </a:extLst>
          </p:cNvPr>
          <p:cNvSpPr txBox="1"/>
          <p:nvPr/>
        </p:nvSpPr>
        <p:spPr>
          <a:xfrm>
            <a:off x="876410" y="6077204"/>
            <a:ext cx="1693733" cy="61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s-ES" kern="1600" spc="-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Abril 2022</a:t>
            </a:r>
            <a:endParaRPr lang="es-ES_tradnl" kern="1600" spc="-5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2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Resultados 2021 y Presupuesto 2022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AC9376F-BB4B-4E07-86DC-2DB11099311A}"/>
              </a:ext>
            </a:extLst>
          </p:cNvPr>
          <p:cNvSpPr txBox="1"/>
          <p:nvPr/>
        </p:nvSpPr>
        <p:spPr>
          <a:xfrm>
            <a:off x="369840" y="1263613"/>
            <a:ext cx="4245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Programa de inversiones (MMUSD)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8C2A84-70AF-4C50-B9F3-FAF6D39E8F2F}"/>
              </a:ext>
            </a:extLst>
          </p:cNvPr>
          <p:cNvSpPr/>
          <p:nvPr/>
        </p:nvSpPr>
        <p:spPr>
          <a:xfrm>
            <a:off x="421807" y="4152966"/>
            <a:ext cx="6317021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1/ Nuevo Terminal Ilo, Planta de Abastecimiento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Ninacaca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, y Planta de Ventas Puerto Maldonado.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2/ Explotación de Hidrocarburos en Lote 192 y Lote 64.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3/ Inversiones orientadas a mantener 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la operatividad y mejorar la flexibilidad de las refinerías, incrementar la confiabilidad de las operaciones, optimizar los tiempos, reducir los costos y minimizar impactos ambientales, para mejorar la rentabilidad del negocio.</a:t>
            </a:r>
            <a:endParaRPr lang="es-P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1E0211-F49F-4D26-8B4A-1B629CB5F63D}"/>
              </a:ext>
            </a:extLst>
          </p:cNvPr>
          <p:cNvSpPr txBox="1"/>
          <p:nvPr/>
        </p:nvSpPr>
        <p:spPr>
          <a:xfrm>
            <a:off x="7467874" y="1111393"/>
            <a:ext cx="41789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2021: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Menor avance económico del PMRT debido a retrasos en la ejecución de trabajos civiles y eléctricos por parte del Contratista EPC Cobra SCL.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2022: PREMISAS IV TRIM21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PMRT: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Arranque gradual y progresivo a partir de abril. Estabilización e inicio de pruebas de garantía.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Plantas de venta: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Finalización de los proyectos Ninacaca y Puerto Maldonado. Contratación de nuevo PC para Nuevo Terminal Ilo.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Supervisión de campo para transferencia de nuevo operador y pago Banco de Inversión (Lote 192).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Inversiones corrientes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: destinadas a la operación segura del ONP, construcción y mantenimiento de tanques, mejoras en plantas de ventas, cumplimiento de normativas, entre otros.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628501C-4BC6-4FAB-920D-A6F740273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601918"/>
              </p:ext>
            </p:extLst>
          </p:nvPr>
        </p:nvGraphicFramePr>
        <p:xfrm>
          <a:off x="433174" y="1731608"/>
          <a:ext cx="6960472" cy="2353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Worksheet" r:id="rId5" imgW="5859736" imgH="1981253" progId="Excel.Sheet.12">
                  <p:embed/>
                </p:oleObj>
              </mc:Choice>
              <mc:Fallback>
                <p:oleObj name="Worksheet" r:id="rId5" imgW="5859736" imgH="1981253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628501C-4BC6-4FAB-920D-A6F740273C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174" y="1731608"/>
                        <a:ext cx="6960472" cy="2353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6CCBFE5-C356-4BE0-AEB6-CD4A4ED012F3}"/>
              </a:ext>
            </a:extLst>
          </p:cNvPr>
          <p:cNvSpPr/>
          <p:nvPr/>
        </p:nvSpPr>
        <p:spPr>
          <a:xfrm>
            <a:off x="977030" y="5574082"/>
            <a:ext cx="2480154" cy="441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hlinkClick r:id="rId7" action="ppaction://hlinksldjump"/>
              </a:rPr>
              <a:t>Inversiones Corrientes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1767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Secuencia de arranque gradual y progresivo de NRTL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3D6639C4-AA3F-49D6-AB10-FF1AA902B515}"/>
              </a:ext>
            </a:extLst>
          </p:cNvPr>
          <p:cNvGrpSpPr/>
          <p:nvPr/>
        </p:nvGrpSpPr>
        <p:grpSpPr>
          <a:xfrm>
            <a:off x="1046743" y="1292008"/>
            <a:ext cx="10098514" cy="4991448"/>
            <a:chOff x="914377" y="1396768"/>
            <a:chExt cx="10098514" cy="4991448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B947FFEC-FBD2-48D4-965F-F88A4EA7A9FE}"/>
                </a:ext>
              </a:extLst>
            </p:cNvPr>
            <p:cNvSpPr/>
            <p:nvPr/>
          </p:nvSpPr>
          <p:spPr>
            <a:xfrm>
              <a:off x="1055763" y="5417409"/>
              <a:ext cx="956813" cy="523030"/>
            </a:xfrm>
            <a:prstGeom prst="roundRect">
              <a:avLst/>
            </a:prstGeom>
            <a:noFill/>
            <a:ln w="19050">
              <a:solidFill>
                <a:srgbClr val="5DCEDB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974" kern="0">
                <a:solidFill>
                  <a:srgbClr val="FFFFFF">
                    <a:lumMod val="50000"/>
                  </a:srgb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24D99BA8-207F-4077-8A60-BBC3DE25E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84" y="2080807"/>
              <a:ext cx="861131" cy="861131"/>
            </a:xfrm>
            <a:custGeom>
              <a:avLst/>
              <a:gdLst>
                <a:gd name="T0" fmla="*/ 663 w 1326"/>
                <a:gd name="T1" fmla="*/ 0 h 1326"/>
                <a:gd name="T2" fmla="*/ 663 w 1326"/>
                <a:gd name="T3" fmla="*/ 0 h 1326"/>
                <a:gd name="T4" fmla="*/ 1325 w 1326"/>
                <a:gd name="T5" fmla="*/ 662 h 1326"/>
                <a:gd name="T6" fmla="*/ 1325 w 1326"/>
                <a:gd name="T7" fmla="*/ 662 h 1326"/>
                <a:gd name="T8" fmla="*/ 663 w 1326"/>
                <a:gd name="T9" fmla="*/ 1325 h 1326"/>
                <a:gd name="T10" fmla="*/ 663 w 1326"/>
                <a:gd name="T11" fmla="*/ 1325 h 1326"/>
                <a:gd name="T12" fmla="*/ 0 w 1326"/>
                <a:gd name="T13" fmla="*/ 662 h 1326"/>
                <a:gd name="T14" fmla="*/ 0 w 1326"/>
                <a:gd name="T15" fmla="*/ 662 h 1326"/>
                <a:gd name="T16" fmla="*/ 663 w 1326"/>
                <a:gd name="T17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6" h="1326">
                  <a:moveTo>
                    <a:pt x="663" y="0"/>
                  </a:moveTo>
                  <a:lnTo>
                    <a:pt x="663" y="0"/>
                  </a:lnTo>
                  <a:cubicBezTo>
                    <a:pt x="1028" y="0"/>
                    <a:pt x="1325" y="296"/>
                    <a:pt x="1325" y="662"/>
                  </a:cubicBezTo>
                  <a:lnTo>
                    <a:pt x="1325" y="662"/>
                  </a:lnTo>
                  <a:cubicBezTo>
                    <a:pt x="1325" y="1028"/>
                    <a:pt x="1028" y="1325"/>
                    <a:pt x="663" y="1325"/>
                  </a:cubicBezTo>
                  <a:lnTo>
                    <a:pt x="663" y="1325"/>
                  </a:lnTo>
                  <a:cubicBezTo>
                    <a:pt x="297" y="1325"/>
                    <a:pt x="0" y="1028"/>
                    <a:pt x="0" y="662"/>
                  </a:cubicBezTo>
                  <a:lnTo>
                    <a:pt x="0" y="662"/>
                  </a:lnTo>
                  <a:cubicBezTo>
                    <a:pt x="0" y="296"/>
                    <a:pt x="297" y="0"/>
                    <a:pt x="663" y="0"/>
                  </a:cubicBezTo>
                </a:path>
              </a:pathLst>
            </a:custGeom>
            <a:solidFill>
              <a:srgbClr val="5DCED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CBB19AC-3196-4E3F-ACE9-C4E3CE70A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753" y="2475251"/>
              <a:ext cx="1243856" cy="924919"/>
            </a:xfrm>
            <a:custGeom>
              <a:avLst/>
              <a:gdLst>
                <a:gd name="connsiteX0" fmla="*/ 92495 w 2535275"/>
                <a:gd name="connsiteY0" fmla="*/ 0 h 1773195"/>
                <a:gd name="connsiteX1" fmla="*/ 192242 w 2535275"/>
                <a:gd name="connsiteY1" fmla="*/ 94555 h 1773195"/>
                <a:gd name="connsiteX2" fmla="*/ 503951 w 2535275"/>
                <a:gd name="connsiteY2" fmla="*/ 762660 h 1773195"/>
                <a:gd name="connsiteX3" fmla="*/ 1268261 w 2535275"/>
                <a:gd name="connsiteY3" fmla="*/ 1077429 h 1773195"/>
                <a:gd name="connsiteX4" fmla="*/ 2031324 w 2535275"/>
                <a:gd name="connsiteY4" fmla="*/ 762660 h 1773195"/>
                <a:gd name="connsiteX5" fmla="*/ 2343033 w 2535275"/>
                <a:gd name="connsiteY5" fmla="*/ 94555 h 1773195"/>
                <a:gd name="connsiteX6" fmla="*/ 2442780 w 2535275"/>
                <a:gd name="connsiteY6" fmla="*/ 0 h 1773195"/>
                <a:gd name="connsiteX7" fmla="*/ 2535046 w 2535275"/>
                <a:gd name="connsiteY7" fmla="*/ 94555 h 1773195"/>
                <a:gd name="connsiteX8" fmla="*/ 2167229 w 2535275"/>
                <a:gd name="connsiteY8" fmla="*/ 897028 h 1773195"/>
                <a:gd name="connsiteX9" fmla="*/ 1393724 w 2535275"/>
                <a:gd name="connsiteY9" fmla="*/ 1261599 h 1773195"/>
                <a:gd name="connsiteX10" fmla="*/ 1368649 w 2535275"/>
                <a:gd name="connsiteY10" fmla="*/ 1262835 h 1773195"/>
                <a:gd name="connsiteX11" fmla="*/ 1368649 w 2535275"/>
                <a:gd name="connsiteY11" fmla="*/ 1773195 h 1773195"/>
                <a:gd name="connsiteX12" fmla="*/ 1177619 w 2535275"/>
                <a:gd name="connsiteY12" fmla="*/ 1773195 h 1773195"/>
                <a:gd name="connsiteX13" fmla="*/ 1177619 w 2535275"/>
                <a:gd name="connsiteY13" fmla="*/ 1263330 h 1773195"/>
                <a:gd name="connsiteX14" fmla="*/ 1142387 w 2535275"/>
                <a:gd name="connsiteY14" fmla="*/ 1261599 h 1773195"/>
                <a:gd name="connsiteX15" fmla="*/ 368046 w 2535275"/>
                <a:gd name="connsiteY15" fmla="*/ 897028 h 1773195"/>
                <a:gd name="connsiteX16" fmla="*/ 230 w 2535275"/>
                <a:gd name="connsiteY16" fmla="*/ 94555 h 1773195"/>
                <a:gd name="connsiteX17" fmla="*/ 92495 w 2535275"/>
                <a:gd name="connsiteY17" fmla="*/ 0 h 177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35275" h="1773195">
                  <a:moveTo>
                    <a:pt x="92495" y="0"/>
                  </a:moveTo>
                  <a:cubicBezTo>
                    <a:pt x="144863" y="0"/>
                    <a:pt x="187255" y="42301"/>
                    <a:pt x="192242" y="94555"/>
                  </a:cubicBezTo>
                  <a:cubicBezTo>
                    <a:pt x="213438" y="345872"/>
                    <a:pt x="323160" y="582259"/>
                    <a:pt x="503951" y="762660"/>
                  </a:cubicBezTo>
                  <a:cubicBezTo>
                    <a:pt x="705938" y="964212"/>
                    <a:pt x="981489" y="1077429"/>
                    <a:pt x="1268261" y="1077429"/>
                  </a:cubicBezTo>
                  <a:cubicBezTo>
                    <a:pt x="1553786" y="1077429"/>
                    <a:pt x="1829337" y="964212"/>
                    <a:pt x="2031324" y="762660"/>
                  </a:cubicBezTo>
                  <a:cubicBezTo>
                    <a:pt x="2212115" y="582259"/>
                    <a:pt x="2321837" y="345872"/>
                    <a:pt x="2343033" y="94555"/>
                  </a:cubicBezTo>
                  <a:cubicBezTo>
                    <a:pt x="2348020" y="42301"/>
                    <a:pt x="2390413" y="0"/>
                    <a:pt x="2442780" y="0"/>
                  </a:cubicBezTo>
                  <a:cubicBezTo>
                    <a:pt x="2496394" y="0"/>
                    <a:pt x="2538786" y="42301"/>
                    <a:pt x="2535046" y="94555"/>
                  </a:cubicBezTo>
                  <a:cubicBezTo>
                    <a:pt x="2512603" y="396882"/>
                    <a:pt x="2381685" y="681791"/>
                    <a:pt x="2167229" y="897028"/>
                  </a:cubicBezTo>
                  <a:cubicBezTo>
                    <a:pt x="1957761" y="1104955"/>
                    <a:pt x="1684334" y="1232869"/>
                    <a:pt x="1393724" y="1261599"/>
                  </a:cubicBezTo>
                  <a:lnTo>
                    <a:pt x="1368649" y="1262835"/>
                  </a:lnTo>
                  <a:lnTo>
                    <a:pt x="1368649" y="1773195"/>
                  </a:lnTo>
                  <a:lnTo>
                    <a:pt x="1177619" y="1773195"/>
                  </a:lnTo>
                  <a:lnTo>
                    <a:pt x="1177619" y="1263330"/>
                  </a:lnTo>
                  <a:lnTo>
                    <a:pt x="1142387" y="1261599"/>
                  </a:lnTo>
                  <a:cubicBezTo>
                    <a:pt x="850941" y="1232869"/>
                    <a:pt x="577514" y="1104955"/>
                    <a:pt x="368046" y="897028"/>
                  </a:cubicBezTo>
                  <a:cubicBezTo>
                    <a:pt x="152344" y="681791"/>
                    <a:pt x="22673" y="396882"/>
                    <a:pt x="230" y="94555"/>
                  </a:cubicBezTo>
                  <a:cubicBezTo>
                    <a:pt x="-3511" y="42301"/>
                    <a:pt x="38882" y="0"/>
                    <a:pt x="92495" y="0"/>
                  </a:cubicBezTo>
                  <a:close/>
                </a:path>
              </a:pathLst>
            </a:custGeom>
            <a:solidFill>
              <a:srgbClr val="5DCEDB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07BEA3E5-D3FB-4FF8-95F3-BDC08497A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712" y="2089808"/>
              <a:ext cx="861131" cy="861131"/>
            </a:xfrm>
            <a:custGeom>
              <a:avLst/>
              <a:gdLst>
                <a:gd name="T0" fmla="*/ 662 w 1326"/>
                <a:gd name="T1" fmla="*/ 0 h 1326"/>
                <a:gd name="T2" fmla="*/ 662 w 1326"/>
                <a:gd name="T3" fmla="*/ 0 h 1326"/>
                <a:gd name="T4" fmla="*/ 1325 w 1326"/>
                <a:gd name="T5" fmla="*/ 662 h 1326"/>
                <a:gd name="T6" fmla="*/ 1325 w 1326"/>
                <a:gd name="T7" fmla="*/ 662 h 1326"/>
                <a:gd name="T8" fmla="*/ 662 w 1326"/>
                <a:gd name="T9" fmla="*/ 1325 h 1326"/>
                <a:gd name="T10" fmla="*/ 662 w 1326"/>
                <a:gd name="T11" fmla="*/ 1325 h 1326"/>
                <a:gd name="T12" fmla="*/ 0 w 1326"/>
                <a:gd name="T13" fmla="*/ 662 h 1326"/>
                <a:gd name="T14" fmla="*/ 0 w 1326"/>
                <a:gd name="T15" fmla="*/ 662 h 1326"/>
                <a:gd name="T16" fmla="*/ 662 w 1326"/>
                <a:gd name="T17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6" h="1326">
                  <a:moveTo>
                    <a:pt x="662" y="0"/>
                  </a:moveTo>
                  <a:lnTo>
                    <a:pt x="662" y="0"/>
                  </a:lnTo>
                  <a:cubicBezTo>
                    <a:pt x="1029" y="0"/>
                    <a:pt x="1325" y="296"/>
                    <a:pt x="1325" y="662"/>
                  </a:cubicBezTo>
                  <a:lnTo>
                    <a:pt x="1325" y="662"/>
                  </a:lnTo>
                  <a:cubicBezTo>
                    <a:pt x="1325" y="1028"/>
                    <a:pt x="1029" y="1325"/>
                    <a:pt x="662" y="1325"/>
                  </a:cubicBezTo>
                  <a:lnTo>
                    <a:pt x="662" y="1325"/>
                  </a:lnTo>
                  <a:cubicBezTo>
                    <a:pt x="297" y="1325"/>
                    <a:pt x="0" y="1028"/>
                    <a:pt x="0" y="662"/>
                  </a:cubicBezTo>
                  <a:lnTo>
                    <a:pt x="0" y="662"/>
                  </a:lnTo>
                  <a:cubicBezTo>
                    <a:pt x="0" y="296"/>
                    <a:pt x="297" y="0"/>
                    <a:pt x="662" y="0"/>
                  </a:cubicBezTo>
                </a:path>
              </a:pathLst>
            </a:custGeom>
            <a:solidFill>
              <a:srgbClr val="5ECB9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180245B-0845-46E6-A11B-DDF676E4B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181" y="2475251"/>
              <a:ext cx="1243856" cy="924919"/>
            </a:xfrm>
            <a:custGeom>
              <a:avLst/>
              <a:gdLst>
                <a:gd name="connsiteX0" fmla="*/ 92489 w 2535272"/>
                <a:gd name="connsiteY0" fmla="*/ 0 h 1773195"/>
                <a:gd name="connsiteX1" fmla="*/ 192236 w 2535272"/>
                <a:gd name="connsiteY1" fmla="*/ 94555 h 1773195"/>
                <a:gd name="connsiteX2" fmla="*/ 503946 w 2535272"/>
                <a:gd name="connsiteY2" fmla="*/ 762660 h 1773195"/>
                <a:gd name="connsiteX3" fmla="*/ 1267010 w 2535272"/>
                <a:gd name="connsiteY3" fmla="*/ 1077429 h 1773195"/>
                <a:gd name="connsiteX4" fmla="*/ 2031321 w 2535272"/>
                <a:gd name="connsiteY4" fmla="*/ 762660 h 1773195"/>
                <a:gd name="connsiteX5" fmla="*/ 2343030 w 2535272"/>
                <a:gd name="connsiteY5" fmla="*/ 94555 h 1773195"/>
                <a:gd name="connsiteX6" fmla="*/ 2442777 w 2535272"/>
                <a:gd name="connsiteY6" fmla="*/ 0 h 1773195"/>
                <a:gd name="connsiteX7" fmla="*/ 2535043 w 2535272"/>
                <a:gd name="connsiteY7" fmla="*/ 94555 h 1773195"/>
                <a:gd name="connsiteX8" fmla="*/ 2165979 w 2535272"/>
                <a:gd name="connsiteY8" fmla="*/ 897028 h 1773195"/>
                <a:gd name="connsiteX9" fmla="*/ 1392882 w 2535272"/>
                <a:gd name="connsiteY9" fmla="*/ 1261599 h 1773195"/>
                <a:gd name="connsiteX10" fmla="*/ 1368635 w 2535272"/>
                <a:gd name="connsiteY10" fmla="*/ 1262790 h 1773195"/>
                <a:gd name="connsiteX11" fmla="*/ 1368635 w 2535272"/>
                <a:gd name="connsiteY11" fmla="*/ 1773195 h 1773195"/>
                <a:gd name="connsiteX12" fmla="*/ 1177609 w 2535272"/>
                <a:gd name="connsiteY12" fmla="*/ 1773195 h 1773195"/>
                <a:gd name="connsiteX13" fmla="*/ 1177609 w 2535272"/>
                <a:gd name="connsiteY13" fmla="*/ 1263376 h 1773195"/>
                <a:gd name="connsiteX14" fmla="*/ 1141549 w 2535272"/>
                <a:gd name="connsiteY14" fmla="*/ 1261599 h 1773195"/>
                <a:gd name="connsiteX15" fmla="*/ 369287 w 2535272"/>
                <a:gd name="connsiteY15" fmla="*/ 897028 h 1773195"/>
                <a:gd name="connsiteX16" fmla="*/ 224 w 2535272"/>
                <a:gd name="connsiteY16" fmla="*/ 94555 h 1773195"/>
                <a:gd name="connsiteX17" fmla="*/ 92489 w 2535272"/>
                <a:gd name="connsiteY17" fmla="*/ 0 h 177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35272" h="1773195">
                  <a:moveTo>
                    <a:pt x="92489" y="0"/>
                  </a:moveTo>
                  <a:cubicBezTo>
                    <a:pt x="144857" y="0"/>
                    <a:pt x="187249" y="42301"/>
                    <a:pt x="192236" y="94555"/>
                  </a:cubicBezTo>
                  <a:cubicBezTo>
                    <a:pt x="213433" y="345872"/>
                    <a:pt x="324401" y="582259"/>
                    <a:pt x="503946" y="762660"/>
                  </a:cubicBezTo>
                  <a:cubicBezTo>
                    <a:pt x="705933" y="964212"/>
                    <a:pt x="981484" y="1077429"/>
                    <a:pt x="1267010" y="1077429"/>
                  </a:cubicBezTo>
                  <a:cubicBezTo>
                    <a:pt x="1553782" y="1077429"/>
                    <a:pt x="1828086" y="964212"/>
                    <a:pt x="2031321" y="762660"/>
                  </a:cubicBezTo>
                  <a:cubicBezTo>
                    <a:pt x="2212112" y="582259"/>
                    <a:pt x="2320587" y="345872"/>
                    <a:pt x="2343030" y="94555"/>
                  </a:cubicBezTo>
                  <a:cubicBezTo>
                    <a:pt x="2349264" y="42301"/>
                    <a:pt x="2390410" y="0"/>
                    <a:pt x="2442777" y="0"/>
                  </a:cubicBezTo>
                  <a:cubicBezTo>
                    <a:pt x="2496391" y="0"/>
                    <a:pt x="2538783" y="42301"/>
                    <a:pt x="2535043" y="94555"/>
                  </a:cubicBezTo>
                  <a:cubicBezTo>
                    <a:pt x="2512600" y="396882"/>
                    <a:pt x="2382928" y="681791"/>
                    <a:pt x="2165979" y="897028"/>
                  </a:cubicBezTo>
                  <a:cubicBezTo>
                    <a:pt x="1957601" y="1104955"/>
                    <a:pt x="1684310" y="1232869"/>
                    <a:pt x="1392882" y="1261599"/>
                  </a:cubicBezTo>
                  <a:lnTo>
                    <a:pt x="1368635" y="1262790"/>
                  </a:lnTo>
                  <a:lnTo>
                    <a:pt x="1368635" y="1773195"/>
                  </a:lnTo>
                  <a:lnTo>
                    <a:pt x="1177609" y="1773195"/>
                  </a:lnTo>
                  <a:lnTo>
                    <a:pt x="1177609" y="1263376"/>
                  </a:lnTo>
                  <a:lnTo>
                    <a:pt x="1141549" y="1261599"/>
                  </a:lnTo>
                  <a:cubicBezTo>
                    <a:pt x="850956" y="1232869"/>
                    <a:pt x="577665" y="1104955"/>
                    <a:pt x="369287" y="897028"/>
                  </a:cubicBezTo>
                  <a:cubicBezTo>
                    <a:pt x="153584" y="681791"/>
                    <a:pt x="22667" y="396882"/>
                    <a:pt x="224" y="94555"/>
                  </a:cubicBezTo>
                  <a:cubicBezTo>
                    <a:pt x="-3517" y="42301"/>
                    <a:pt x="40123" y="0"/>
                    <a:pt x="92489" y="0"/>
                  </a:cubicBezTo>
                  <a:close/>
                </a:path>
              </a:pathLst>
            </a:custGeom>
            <a:solidFill>
              <a:srgbClr val="5ECB9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7" name="Freeform 170">
              <a:extLst>
                <a:ext uri="{FF2B5EF4-FFF2-40B4-BE49-F238E27FC236}">
                  <a16:creationId xmlns:a16="http://schemas.microsoft.com/office/drawing/2014/main" id="{781F62A3-0F0D-4340-B05D-98086F2D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566" y="2089808"/>
              <a:ext cx="861131" cy="861131"/>
            </a:xfrm>
            <a:custGeom>
              <a:avLst/>
              <a:gdLst>
                <a:gd name="T0" fmla="*/ 663 w 1326"/>
                <a:gd name="T1" fmla="*/ 0 h 1326"/>
                <a:gd name="T2" fmla="*/ 663 w 1326"/>
                <a:gd name="T3" fmla="*/ 0 h 1326"/>
                <a:gd name="T4" fmla="*/ 1325 w 1326"/>
                <a:gd name="T5" fmla="*/ 662 h 1326"/>
                <a:gd name="T6" fmla="*/ 1325 w 1326"/>
                <a:gd name="T7" fmla="*/ 662 h 1326"/>
                <a:gd name="T8" fmla="*/ 663 w 1326"/>
                <a:gd name="T9" fmla="*/ 1325 h 1326"/>
                <a:gd name="T10" fmla="*/ 663 w 1326"/>
                <a:gd name="T11" fmla="*/ 1325 h 1326"/>
                <a:gd name="T12" fmla="*/ 0 w 1326"/>
                <a:gd name="T13" fmla="*/ 662 h 1326"/>
                <a:gd name="T14" fmla="*/ 0 w 1326"/>
                <a:gd name="T15" fmla="*/ 662 h 1326"/>
                <a:gd name="T16" fmla="*/ 663 w 1326"/>
                <a:gd name="T17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6" h="1326">
                  <a:moveTo>
                    <a:pt x="663" y="0"/>
                  </a:moveTo>
                  <a:lnTo>
                    <a:pt x="663" y="0"/>
                  </a:lnTo>
                  <a:cubicBezTo>
                    <a:pt x="1029" y="0"/>
                    <a:pt x="1325" y="296"/>
                    <a:pt x="1325" y="662"/>
                  </a:cubicBezTo>
                  <a:lnTo>
                    <a:pt x="1325" y="662"/>
                  </a:lnTo>
                  <a:cubicBezTo>
                    <a:pt x="1325" y="1028"/>
                    <a:pt x="1029" y="1325"/>
                    <a:pt x="663" y="1325"/>
                  </a:cubicBezTo>
                  <a:lnTo>
                    <a:pt x="663" y="1325"/>
                  </a:lnTo>
                  <a:cubicBezTo>
                    <a:pt x="296" y="1325"/>
                    <a:pt x="0" y="1028"/>
                    <a:pt x="0" y="662"/>
                  </a:cubicBezTo>
                  <a:lnTo>
                    <a:pt x="0" y="662"/>
                  </a:lnTo>
                  <a:cubicBezTo>
                    <a:pt x="0" y="296"/>
                    <a:pt x="296" y="0"/>
                    <a:pt x="663" y="0"/>
                  </a:cubicBezTo>
                </a:path>
              </a:pathLst>
            </a:custGeom>
            <a:solidFill>
              <a:srgbClr val="F0D06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49DFB72-BC91-4D72-B536-BB0EBD348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033" y="2475251"/>
              <a:ext cx="1243856" cy="924919"/>
            </a:xfrm>
            <a:custGeom>
              <a:avLst/>
              <a:gdLst>
                <a:gd name="connsiteX0" fmla="*/ 92495 w 2535272"/>
                <a:gd name="connsiteY0" fmla="*/ 0 h 1773195"/>
                <a:gd name="connsiteX1" fmla="*/ 190996 w 2535272"/>
                <a:gd name="connsiteY1" fmla="*/ 94555 h 1773195"/>
                <a:gd name="connsiteX2" fmla="*/ 503952 w 2535272"/>
                <a:gd name="connsiteY2" fmla="*/ 762660 h 1773195"/>
                <a:gd name="connsiteX3" fmla="*/ 1268263 w 2535272"/>
                <a:gd name="connsiteY3" fmla="*/ 1077429 h 1773195"/>
                <a:gd name="connsiteX4" fmla="*/ 2031327 w 2535272"/>
                <a:gd name="connsiteY4" fmla="*/ 762660 h 1773195"/>
                <a:gd name="connsiteX5" fmla="*/ 2344283 w 2535272"/>
                <a:gd name="connsiteY5" fmla="*/ 94555 h 1773195"/>
                <a:gd name="connsiteX6" fmla="*/ 2442783 w 2535272"/>
                <a:gd name="connsiteY6" fmla="*/ 0 h 1773195"/>
                <a:gd name="connsiteX7" fmla="*/ 2535049 w 2535272"/>
                <a:gd name="connsiteY7" fmla="*/ 94555 h 1773195"/>
                <a:gd name="connsiteX8" fmla="*/ 2165985 w 2535272"/>
                <a:gd name="connsiteY8" fmla="*/ 897028 h 1773195"/>
                <a:gd name="connsiteX9" fmla="*/ 1393723 w 2535272"/>
                <a:gd name="connsiteY9" fmla="*/ 1261599 h 1773195"/>
                <a:gd name="connsiteX10" fmla="*/ 1368641 w 2535272"/>
                <a:gd name="connsiteY10" fmla="*/ 1262835 h 1773195"/>
                <a:gd name="connsiteX11" fmla="*/ 1368641 w 2535272"/>
                <a:gd name="connsiteY11" fmla="*/ 1773195 h 1773195"/>
                <a:gd name="connsiteX12" fmla="*/ 1177615 w 2535272"/>
                <a:gd name="connsiteY12" fmla="*/ 1773195 h 1773195"/>
                <a:gd name="connsiteX13" fmla="*/ 1177615 w 2535272"/>
                <a:gd name="connsiteY13" fmla="*/ 1263317 h 1773195"/>
                <a:gd name="connsiteX14" fmla="*/ 1142749 w 2535272"/>
                <a:gd name="connsiteY14" fmla="*/ 1261599 h 1773195"/>
                <a:gd name="connsiteX15" fmla="*/ 369293 w 2535272"/>
                <a:gd name="connsiteY15" fmla="*/ 897028 h 1773195"/>
                <a:gd name="connsiteX16" fmla="*/ 230 w 2535272"/>
                <a:gd name="connsiteY16" fmla="*/ 94555 h 1773195"/>
                <a:gd name="connsiteX17" fmla="*/ 92495 w 2535272"/>
                <a:gd name="connsiteY17" fmla="*/ 0 h 177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35272" h="1773195">
                  <a:moveTo>
                    <a:pt x="92495" y="0"/>
                  </a:moveTo>
                  <a:cubicBezTo>
                    <a:pt x="144863" y="0"/>
                    <a:pt x="187255" y="42301"/>
                    <a:pt x="190996" y="94555"/>
                  </a:cubicBezTo>
                  <a:cubicBezTo>
                    <a:pt x="214685" y="345872"/>
                    <a:pt x="324407" y="582259"/>
                    <a:pt x="503952" y="762660"/>
                  </a:cubicBezTo>
                  <a:cubicBezTo>
                    <a:pt x="707186" y="964212"/>
                    <a:pt x="981490" y="1077429"/>
                    <a:pt x="1268263" y="1077429"/>
                  </a:cubicBezTo>
                  <a:cubicBezTo>
                    <a:pt x="1553788" y="1077429"/>
                    <a:pt x="1829339" y="964212"/>
                    <a:pt x="2031327" y="762660"/>
                  </a:cubicBezTo>
                  <a:cubicBezTo>
                    <a:pt x="2210871" y="582259"/>
                    <a:pt x="2321839" y="345872"/>
                    <a:pt x="2344283" y="94555"/>
                  </a:cubicBezTo>
                  <a:cubicBezTo>
                    <a:pt x="2348023" y="42301"/>
                    <a:pt x="2390415" y="0"/>
                    <a:pt x="2442783" y="0"/>
                  </a:cubicBezTo>
                  <a:cubicBezTo>
                    <a:pt x="2495150" y="0"/>
                    <a:pt x="2538789" y="42301"/>
                    <a:pt x="2535049" y="94555"/>
                  </a:cubicBezTo>
                  <a:cubicBezTo>
                    <a:pt x="2512605" y="396882"/>
                    <a:pt x="2381688" y="681791"/>
                    <a:pt x="2165985" y="897028"/>
                  </a:cubicBezTo>
                  <a:cubicBezTo>
                    <a:pt x="1957607" y="1104955"/>
                    <a:pt x="1684316" y="1232869"/>
                    <a:pt x="1393723" y="1261599"/>
                  </a:cubicBezTo>
                  <a:lnTo>
                    <a:pt x="1368641" y="1262835"/>
                  </a:lnTo>
                  <a:lnTo>
                    <a:pt x="1368641" y="1773195"/>
                  </a:lnTo>
                  <a:lnTo>
                    <a:pt x="1177615" y="1773195"/>
                  </a:lnTo>
                  <a:lnTo>
                    <a:pt x="1177615" y="1263317"/>
                  </a:lnTo>
                  <a:lnTo>
                    <a:pt x="1142749" y="1261599"/>
                  </a:lnTo>
                  <a:cubicBezTo>
                    <a:pt x="851917" y="1232869"/>
                    <a:pt x="577671" y="1104955"/>
                    <a:pt x="369293" y="897028"/>
                  </a:cubicBezTo>
                  <a:cubicBezTo>
                    <a:pt x="153590" y="681791"/>
                    <a:pt x="22673" y="396882"/>
                    <a:pt x="230" y="94555"/>
                  </a:cubicBezTo>
                  <a:cubicBezTo>
                    <a:pt x="-3511" y="42301"/>
                    <a:pt x="38881" y="0"/>
                    <a:pt x="92495" y="0"/>
                  </a:cubicBezTo>
                  <a:close/>
                </a:path>
              </a:pathLst>
            </a:custGeom>
            <a:solidFill>
              <a:srgbClr val="F0D06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9" name="Freeform 247">
              <a:extLst>
                <a:ext uri="{FF2B5EF4-FFF2-40B4-BE49-F238E27FC236}">
                  <a16:creationId xmlns:a16="http://schemas.microsoft.com/office/drawing/2014/main" id="{B550C309-376E-4B3C-97F3-C64A24213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188" y="2098809"/>
              <a:ext cx="861131" cy="861131"/>
            </a:xfrm>
            <a:custGeom>
              <a:avLst/>
              <a:gdLst>
                <a:gd name="T0" fmla="*/ 663 w 1326"/>
                <a:gd name="T1" fmla="*/ 0 h 1326"/>
                <a:gd name="T2" fmla="*/ 663 w 1326"/>
                <a:gd name="T3" fmla="*/ 0 h 1326"/>
                <a:gd name="T4" fmla="*/ 1325 w 1326"/>
                <a:gd name="T5" fmla="*/ 662 h 1326"/>
                <a:gd name="T6" fmla="*/ 1325 w 1326"/>
                <a:gd name="T7" fmla="*/ 662 h 1326"/>
                <a:gd name="T8" fmla="*/ 663 w 1326"/>
                <a:gd name="T9" fmla="*/ 1325 h 1326"/>
                <a:gd name="T10" fmla="*/ 663 w 1326"/>
                <a:gd name="T11" fmla="*/ 1325 h 1326"/>
                <a:gd name="T12" fmla="*/ 0 w 1326"/>
                <a:gd name="T13" fmla="*/ 662 h 1326"/>
                <a:gd name="T14" fmla="*/ 0 w 1326"/>
                <a:gd name="T15" fmla="*/ 662 h 1326"/>
                <a:gd name="T16" fmla="*/ 663 w 1326"/>
                <a:gd name="T17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6" h="1326">
                  <a:moveTo>
                    <a:pt x="663" y="0"/>
                  </a:moveTo>
                  <a:lnTo>
                    <a:pt x="663" y="0"/>
                  </a:lnTo>
                  <a:cubicBezTo>
                    <a:pt x="1028" y="0"/>
                    <a:pt x="1325" y="296"/>
                    <a:pt x="1325" y="662"/>
                  </a:cubicBezTo>
                  <a:lnTo>
                    <a:pt x="1325" y="662"/>
                  </a:lnTo>
                  <a:cubicBezTo>
                    <a:pt x="1325" y="1028"/>
                    <a:pt x="1028" y="1325"/>
                    <a:pt x="663" y="1325"/>
                  </a:cubicBezTo>
                  <a:lnTo>
                    <a:pt x="663" y="1325"/>
                  </a:lnTo>
                  <a:cubicBezTo>
                    <a:pt x="297" y="1325"/>
                    <a:pt x="0" y="1028"/>
                    <a:pt x="0" y="662"/>
                  </a:cubicBezTo>
                  <a:lnTo>
                    <a:pt x="0" y="662"/>
                  </a:lnTo>
                  <a:cubicBezTo>
                    <a:pt x="0" y="296"/>
                    <a:pt x="297" y="0"/>
                    <a:pt x="663" y="0"/>
                  </a:cubicBezTo>
                </a:path>
              </a:pathLst>
            </a:custGeom>
            <a:solidFill>
              <a:srgbClr val="EC9F5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8800E14-8215-402B-ABF0-E936BA323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883" y="2475251"/>
              <a:ext cx="1243856" cy="924919"/>
            </a:xfrm>
            <a:custGeom>
              <a:avLst/>
              <a:gdLst>
                <a:gd name="connsiteX0" fmla="*/ 92496 w 2535279"/>
                <a:gd name="connsiteY0" fmla="*/ 0 h 1773195"/>
                <a:gd name="connsiteX1" fmla="*/ 192244 w 2535279"/>
                <a:gd name="connsiteY1" fmla="*/ 94555 h 1773195"/>
                <a:gd name="connsiteX2" fmla="*/ 503952 w 2535279"/>
                <a:gd name="connsiteY2" fmla="*/ 762660 h 1773195"/>
                <a:gd name="connsiteX3" fmla="*/ 1268264 w 2535279"/>
                <a:gd name="connsiteY3" fmla="*/ 1077429 h 1773195"/>
                <a:gd name="connsiteX4" fmla="*/ 2032574 w 2535279"/>
                <a:gd name="connsiteY4" fmla="*/ 762660 h 1773195"/>
                <a:gd name="connsiteX5" fmla="*/ 2344284 w 2535279"/>
                <a:gd name="connsiteY5" fmla="*/ 94555 h 1773195"/>
                <a:gd name="connsiteX6" fmla="*/ 2444030 w 2535279"/>
                <a:gd name="connsiteY6" fmla="*/ 0 h 1773195"/>
                <a:gd name="connsiteX7" fmla="*/ 2535050 w 2535279"/>
                <a:gd name="connsiteY7" fmla="*/ 94555 h 1773195"/>
                <a:gd name="connsiteX8" fmla="*/ 2165986 w 2535279"/>
                <a:gd name="connsiteY8" fmla="*/ 897028 h 1773195"/>
                <a:gd name="connsiteX9" fmla="*/ 1393724 w 2535279"/>
                <a:gd name="connsiteY9" fmla="*/ 1261599 h 1773195"/>
                <a:gd name="connsiteX10" fmla="*/ 1368644 w 2535279"/>
                <a:gd name="connsiteY10" fmla="*/ 1262835 h 1773195"/>
                <a:gd name="connsiteX11" fmla="*/ 1368644 w 2535279"/>
                <a:gd name="connsiteY11" fmla="*/ 1773195 h 1773195"/>
                <a:gd name="connsiteX12" fmla="*/ 1177616 w 2535279"/>
                <a:gd name="connsiteY12" fmla="*/ 1773195 h 1773195"/>
                <a:gd name="connsiteX13" fmla="*/ 1177616 w 2535279"/>
                <a:gd name="connsiteY13" fmla="*/ 1263329 h 1773195"/>
                <a:gd name="connsiteX14" fmla="*/ 1142392 w 2535279"/>
                <a:gd name="connsiteY14" fmla="*/ 1261599 h 1773195"/>
                <a:gd name="connsiteX15" fmla="*/ 369294 w 2535279"/>
                <a:gd name="connsiteY15" fmla="*/ 897028 h 1773195"/>
                <a:gd name="connsiteX16" fmla="*/ 230 w 2535279"/>
                <a:gd name="connsiteY16" fmla="*/ 94555 h 1773195"/>
                <a:gd name="connsiteX17" fmla="*/ 92496 w 2535279"/>
                <a:gd name="connsiteY17" fmla="*/ 0 h 177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35279" h="1773195">
                  <a:moveTo>
                    <a:pt x="92496" y="0"/>
                  </a:moveTo>
                  <a:cubicBezTo>
                    <a:pt x="144864" y="0"/>
                    <a:pt x="187256" y="42301"/>
                    <a:pt x="192244" y="94555"/>
                  </a:cubicBezTo>
                  <a:cubicBezTo>
                    <a:pt x="214686" y="345872"/>
                    <a:pt x="324408" y="582259"/>
                    <a:pt x="503952" y="762660"/>
                  </a:cubicBezTo>
                  <a:cubicBezTo>
                    <a:pt x="707186" y="964212"/>
                    <a:pt x="981492" y="1077429"/>
                    <a:pt x="1268264" y="1077429"/>
                  </a:cubicBezTo>
                  <a:cubicBezTo>
                    <a:pt x="1555036" y="1077429"/>
                    <a:pt x="1829340" y="964212"/>
                    <a:pt x="2032574" y="762660"/>
                  </a:cubicBezTo>
                  <a:cubicBezTo>
                    <a:pt x="2212120" y="582259"/>
                    <a:pt x="2321840" y="345872"/>
                    <a:pt x="2344284" y="94555"/>
                  </a:cubicBezTo>
                  <a:cubicBezTo>
                    <a:pt x="2348024" y="42301"/>
                    <a:pt x="2391664" y="0"/>
                    <a:pt x="2444030" y="0"/>
                  </a:cubicBezTo>
                  <a:cubicBezTo>
                    <a:pt x="2496398" y="0"/>
                    <a:pt x="2538790" y="42301"/>
                    <a:pt x="2535050" y="94555"/>
                  </a:cubicBezTo>
                  <a:cubicBezTo>
                    <a:pt x="2512606" y="396882"/>
                    <a:pt x="2381688" y="681791"/>
                    <a:pt x="2165986" y="897028"/>
                  </a:cubicBezTo>
                  <a:cubicBezTo>
                    <a:pt x="1957608" y="1104955"/>
                    <a:pt x="1684318" y="1232869"/>
                    <a:pt x="1393724" y="1261599"/>
                  </a:cubicBezTo>
                  <a:lnTo>
                    <a:pt x="1368644" y="1262835"/>
                  </a:lnTo>
                  <a:lnTo>
                    <a:pt x="1368644" y="1773195"/>
                  </a:lnTo>
                  <a:lnTo>
                    <a:pt x="1177616" y="1773195"/>
                  </a:lnTo>
                  <a:lnTo>
                    <a:pt x="1177616" y="1263329"/>
                  </a:lnTo>
                  <a:lnTo>
                    <a:pt x="1142392" y="1261599"/>
                  </a:lnTo>
                  <a:cubicBezTo>
                    <a:pt x="850962" y="1232869"/>
                    <a:pt x="577672" y="1104955"/>
                    <a:pt x="369294" y="897028"/>
                  </a:cubicBezTo>
                  <a:cubicBezTo>
                    <a:pt x="153592" y="681791"/>
                    <a:pt x="23920" y="396882"/>
                    <a:pt x="230" y="94555"/>
                  </a:cubicBezTo>
                  <a:cubicBezTo>
                    <a:pt x="-3510" y="42301"/>
                    <a:pt x="38882" y="0"/>
                    <a:pt x="92496" y="0"/>
                  </a:cubicBezTo>
                  <a:close/>
                </a:path>
              </a:pathLst>
            </a:custGeom>
            <a:solidFill>
              <a:srgbClr val="EC9F5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1" name="Freeform 2">
              <a:extLst>
                <a:ext uri="{FF2B5EF4-FFF2-40B4-BE49-F238E27FC236}">
                  <a16:creationId xmlns:a16="http://schemas.microsoft.com/office/drawing/2014/main" id="{9FB1A759-5ED4-4E8A-9B40-27C61D82E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466" y="3517334"/>
              <a:ext cx="10078425" cy="55970"/>
            </a:xfrm>
            <a:custGeom>
              <a:avLst/>
              <a:gdLst>
                <a:gd name="T0" fmla="*/ 51 w 17022"/>
                <a:gd name="T1" fmla="*/ 0 h 103"/>
                <a:gd name="T2" fmla="*/ 16970 w 17022"/>
                <a:gd name="T3" fmla="*/ 0 h 103"/>
                <a:gd name="T4" fmla="*/ 16970 w 17022"/>
                <a:gd name="T5" fmla="*/ 0 h 103"/>
                <a:gd name="T6" fmla="*/ 17021 w 17022"/>
                <a:gd name="T7" fmla="*/ 51 h 103"/>
                <a:gd name="T8" fmla="*/ 17021 w 17022"/>
                <a:gd name="T9" fmla="*/ 51 h 103"/>
                <a:gd name="T10" fmla="*/ 16970 w 17022"/>
                <a:gd name="T11" fmla="*/ 102 h 103"/>
                <a:gd name="T12" fmla="*/ 51 w 17022"/>
                <a:gd name="T13" fmla="*/ 102 h 103"/>
                <a:gd name="T14" fmla="*/ 51 w 17022"/>
                <a:gd name="T15" fmla="*/ 102 h 103"/>
                <a:gd name="T16" fmla="*/ 0 w 17022"/>
                <a:gd name="T17" fmla="*/ 51 h 103"/>
                <a:gd name="T18" fmla="*/ 0 w 17022"/>
                <a:gd name="T19" fmla="*/ 51 h 103"/>
                <a:gd name="T20" fmla="*/ 51 w 17022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22" h="103">
                  <a:moveTo>
                    <a:pt x="51" y="0"/>
                  </a:moveTo>
                  <a:lnTo>
                    <a:pt x="16970" y="0"/>
                  </a:lnTo>
                  <a:lnTo>
                    <a:pt x="16970" y="0"/>
                  </a:lnTo>
                  <a:cubicBezTo>
                    <a:pt x="16998" y="0"/>
                    <a:pt x="17021" y="23"/>
                    <a:pt x="17021" y="51"/>
                  </a:cubicBezTo>
                  <a:lnTo>
                    <a:pt x="17021" y="51"/>
                  </a:lnTo>
                  <a:cubicBezTo>
                    <a:pt x="17021" y="79"/>
                    <a:pt x="16998" y="102"/>
                    <a:pt x="16970" y="102"/>
                  </a:cubicBezTo>
                  <a:lnTo>
                    <a:pt x="51" y="102"/>
                  </a:lnTo>
                  <a:lnTo>
                    <a:pt x="51" y="102"/>
                  </a:lnTo>
                  <a:cubicBezTo>
                    <a:pt x="23" y="102"/>
                    <a:pt x="0" y="79"/>
                    <a:pt x="0" y="51"/>
                  </a:cubicBezTo>
                  <a:lnTo>
                    <a:pt x="0" y="51"/>
                  </a:lnTo>
                  <a:cubicBezTo>
                    <a:pt x="0" y="23"/>
                    <a:pt x="23" y="0"/>
                    <a:pt x="51" y="0"/>
                  </a:cubicBezTo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2B5CE1CD-B415-45A0-9F4F-37E156FDA893}"/>
                </a:ext>
              </a:extLst>
            </p:cNvPr>
            <p:cNvSpPr txBox="1"/>
            <p:nvPr/>
          </p:nvSpPr>
          <p:spPr>
            <a:xfrm>
              <a:off x="1116290" y="1584396"/>
              <a:ext cx="853119" cy="33778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 defTabSz="809905">
                <a:defRPr/>
              </a:pPr>
              <a:r>
                <a:rPr lang="en-US" sz="1595" b="1" dirty="0">
                  <a:solidFill>
                    <a:srgbClr val="445469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2T 2021</a:t>
              </a: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A9908EDD-E741-4044-8D2A-0EFC7991D1ED}"/>
                </a:ext>
              </a:extLst>
            </p:cNvPr>
            <p:cNvSpPr txBox="1"/>
            <p:nvPr/>
          </p:nvSpPr>
          <p:spPr>
            <a:xfrm>
              <a:off x="2540812" y="1584396"/>
              <a:ext cx="1000595" cy="33778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 defTabSz="809905">
                <a:defRPr/>
              </a:pPr>
              <a:r>
                <a:rPr lang="en-US" sz="1595" b="1" dirty="0">
                  <a:solidFill>
                    <a:srgbClr val="445469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Mar 2022</a:t>
              </a: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409E5C9-0138-4425-BDE7-4A1DDA265D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5242" y="2351204"/>
              <a:ext cx="478406" cy="382725"/>
            </a:xfrm>
            <a:custGeom>
              <a:avLst/>
              <a:gdLst>
                <a:gd name="T0" fmla="*/ 0 w 437"/>
                <a:gd name="T1" fmla="*/ 157 h 320"/>
                <a:gd name="T2" fmla="*/ 78 w 437"/>
                <a:gd name="T3" fmla="*/ 21 h 320"/>
                <a:gd name="T4" fmla="*/ 150 w 437"/>
                <a:gd name="T5" fmla="*/ 157 h 320"/>
                <a:gd name="T6" fmla="*/ 193 w 437"/>
                <a:gd name="T7" fmla="*/ 21 h 320"/>
                <a:gd name="T8" fmla="*/ 265 w 437"/>
                <a:gd name="T9" fmla="*/ 157 h 320"/>
                <a:gd name="T10" fmla="*/ 308 w 437"/>
                <a:gd name="T11" fmla="*/ 21 h 320"/>
                <a:gd name="T12" fmla="*/ 380 w 437"/>
                <a:gd name="T13" fmla="*/ 157 h 320"/>
                <a:gd name="T14" fmla="*/ 437 w 437"/>
                <a:gd name="T15" fmla="*/ 320 h 320"/>
                <a:gd name="T16" fmla="*/ 192 w 437"/>
                <a:gd name="T17" fmla="*/ 11 h 320"/>
                <a:gd name="T18" fmla="*/ 243 w 437"/>
                <a:gd name="T19" fmla="*/ 0 h 320"/>
                <a:gd name="T20" fmla="*/ 192 w 437"/>
                <a:gd name="T21" fmla="*/ 11 h 320"/>
                <a:gd name="T22" fmla="*/ 78 w 437"/>
                <a:gd name="T23" fmla="*/ 0 h 320"/>
                <a:gd name="T24" fmla="*/ 129 w 437"/>
                <a:gd name="T25" fmla="*/ 11 h 320"/>
                <a:gd name="T26" fmla="*/ 307 w 437"/>
                <a:gd name="T27" fmla="*/ 11 h 320"/>
                <a:gd name="T28" fmla="*/ 359 w 437"/>
                <a:gd name="T29" fmla="*/ 0 h 320"/>
                <a:gd name="T30" fmla="*/ 307 w 437"/>
                <a:gd name="T31" fmla="*/ 11 h 320"/>
                <a:gd name="T32" fmla="*/ 158 w 437"/>
                <a:gd name="T33" fmla="*/ 201 h 320"/>
                <a:gd name="T34" fmla="*/ 210 w 437"/>
                <a:gd name="T35" fmla="*/ 180 h 320"/>
                <a:gd name="T36" fmla="*/ 34 w 437"/>
                <a:gd name="T37" fmla="*/ 278 h 320"/>
                <a:gd name="T38" fmla="*/ 80 w 437"/>
                <a:gd name="T39" fmla="*/ 297 h 320"/>
                <a:gd name="T40" fmla="*/ 34 w 437"/>
                <a:gd name="T41" fmla="*/ 278 h 320"/>
                <a:gd name="T42" fmla="*/ 228 w 437"/>
                <a:gd name="T43" fmla="*/ 249 h 320"/>
                <a:gd name="T44" fmla="*/ 274 w 437"/>
                <a:gd name="T45" fmla="*/ 229 h 320"/>
                <a:gd name="T46" fmla="*/ 228 w 437"/>
                <a:gd name="T47" fmla="*/ 180 h 320"/>
                <a:gd name="T48" fmla="*/ 274 w 437"/>
                <a:gd name="T49" fmla="*/ 201 h 320"/>
                <a:gd name="T50" fmla="*/ 228 w 437"/>
                <a:gd name="T51" fmla="*/ 180 h 320"/>
                <a:gd name="T52" fmla="*/ 289 w 437"/>
                <a:gd name="T53" fmla="*/ 297 h 320"/>
                <a:gd name="T54" fmla="*/ 338 w 437"/>
                <a:gd name="T55" fmla="*/ 278 h 320"/>
                <a:gd name="T56" fmla="*/ 289 w 437"/>
                <a:gd name="T57" fmla="*/ 229 h 320"/>
                <a:gd name="T58" fmla="*/ 338 w 437"/>
                <a:gd name="T59" fmla="*/ 249 h 320"/>
                <a:gd name="T60" fmla="*/ 289 w 437"/>
                <a:gd name="T61" fmla="*/ 229 h 320"/>
                <a:gd name="T62" fmla="*/ 289 w 437"/>
                <a:gd name="T63" fmla="*/ 201 h 320"/>
                <a:gd name="T64" fmla="*/ 338 w 437"/>
                <a:gd name="T65" fmla="*/ 180 h 320"/>
                <a:gd name="T66" fmla="*/ 351 w 437"/>
                <a:gd name="T67" fmla="*/ 278 h 320"/>
                <a:gd name="T68" fmla="*/ 403 w 437"/>
                <a:gd name="T69" fmla="*/ 297 h 320"/>
                <a:gd name="T70" fmla="*/ 351 w 437"/>
                <a:gd name="T71" fmla="*/ 278 h 320"/>
                <a:gd name="T72" fmla="*/ 351 w 437"/>
                <a:gd name="T73" fmla="*/ 249 h 320"/>
                <a:gd name="T74" fmla="*/ 403 w 437"/>
                <a:gd name="T75" fmla="*/ 229 h 320"/>
                <a:gd name="T76" fmla="*/ 351 w 437"/>
                <a:gd name="T77" fmla="*/ 180 h 320"/>
                <a:gd name="T78" fmla="*/ 403 w 437"/>
                <a:gd name="T79" fmla="*/ 201 h 320"/>
                <a:gd name="T80" fmla="*/ 351 w 437"/>
                <a:gd name="T81" fmla="*/ 180 h 320"/>
                <a:gd name="T82" fmla="*/ 228 w 437"/>
                <a:gd name="T83" fmla="*/ 297 h 320"/>
                <a:gd name="T84" fmla="*/ 274 w 437"/>
                <a:gd name="T85" fmla="*/ 278 h 320"/>
                <a:gd name="T86" fmla="*/ 34 w 437"/>
                <a:gd name="T87" fmla="*/ 229 h 320"/>
                <a:gd name="T88" fmla="*/ 80 w 437"/>
                <a:gd name="T89" fmla="*/ 249 h 320"/>
                <a:gd name="T90" fmla="*/ 34 w 437"/>
                <a:gd name="T91" fmla="*/ 229 h 320"/>
                <a:gd name="T92" fmla="*/ 34 w 437"/>
                <a:gd name="T93" fmla="*/ 201 h 320"/>
                <a:gd name="T94" fmla="*/ 80 w 437"/>
                <a:gd name="T95" fmla="*/ 180 h 320"/>
                <a:gd name="T96" fmla="*/ 96 w 437"/>
                <a:gd name="T97" fmla="*/ 278 h 320"/>
                <a:gd name="T98" fmla="*/ 145 w 437"/>
                <a:gd name="T99" fmla="*/ 297 h 320"/>
                <a:gd name="T100" fmla="*/ 96 w 437"/>
                <a:gd name="T101" fmla="*/ 278 h 320"/>
                <a:gd name="T102" fmla="*/ 96 w 437"/>
                <a:gd name="T103" fmla="*/ 249 h 320"/>
                <a:gd name="T104" fmla="*/ 145 w 437"/>
                <a:gd name="T105" fmla="*/ 229 h 320"/>
                <a:gd name="T106" fmla="*/ 96 w 437"/>
                <a:gd name="T107" fmla="*/ 180 h 320"/>
                <a:gd name="T108" fmla="*/ 145 w 437"/>
                <a:gd name="T109" fmla="*/ 201 h 320"/>
                <a:gd name="T110" fmla="*/ 96 w 437"/>
                <a:gd name="T111" fmla="*/ 180 h 320"/>
                <a:gd name="T112" fmla="*/ 158 w 437"/>
                <a:gd name="T113" fmla="*/ 297 h 320"/>
                <a:gd name="T114" fmla="*/ 210 w 437"/>
                <a:gd name="T115" fmla="*/ 278 h 320"/>
                <a:gd name="T116" fmla="*/ 158 w 437"/>
                <a:gd name="T117" fmla="*/ 229 h 320"/>
                <a:gd name="T118" fmla="*/ 210 w 437"/>
                <a:gd name="T119" fmla="*/ 249 h 320"/>
                <a:gd name="T120" fmla="*/ 158 w 437"/>
                <a:gd name="T121" fmla="*/ 22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7" h="320">
                  <a:moveTo>
                    <a:pt x="0" y="32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83" y="111"/>
                    <a:pt x="80" y="69"/>
                    <a:pt x="78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70"/>
                    <a:pt x="127" y="108"/>
                    <a:pt x="150" y="157"/>
                  </a:cubicBezTo>
                  <a:cubicBezTo>
                    <a:pt x="173" y="157"/>
                    <a:pt x="173" y="157"/>
                    <a:pt x="173" y="157"/>
                  </a:cubicBezTo>
                  <a:cubicBezTo>
                    <a:pt x="198" y="111"/>
                    <a:pt x="195" y="69"/>
                    <a:pt x="193" y="21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43" y="70"/>
                    <a:pt x="241" y="108"/>
                    <a:pt x="265" y="157"/>
                  </a:cubicBezTo>
                  <a:cubicBezTo>
                    <a:pt x="288" y="157"/>
                    <a:pt x="288" y="157"/>
                    <a:pt x="288" y="157"/>
                  </a:cubicBezTo>
                  <a:cubicBezTo>
                    <a:pt x="313" y="111"/>
                    <a:pt x="310" y="69"/>
                    <a:pt x="308" y="21"/>
                  </a:cubicBezTo>
                  <a:cubicBezTo>
                    <a:pt x="358" y="21"/>
                    <a:pt x="358" y="21"/>
                    <a:pt x="358" y="21"/>
                  </a:cubicBezTo>
                  <a:cubicBezTo>
                    <a:pt x="358" y="70"/>
                    <a:pt x="356" y="108"/>
                    <a:pt x="380" y="157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320"/>
                    <a:pt x="437" y="320"/>
                    <a:pt x="437" y="320"/>
                  </a:cubicBezTo>
                  <a:cubicBezTo>
                    <a:pt x="0" y="320"/>
                    <a:pt x="0" y="320"/>
                    <a:pt x="0" y="320"/>
                  </a:cubicBezTo>
                  <a:close/>
                  <a:moveTo>
                    <a:pt x="192" y="11"/>
                  </a:moveTo>
                  <a:cubicBezTo>
                    <a:pt x="192" y="8"/>
                    <a:pt x="192" y="4"/>
                    <a:pt x="192" y="0"/>
                  </a:cubicBezTo>
                  <a:cubicBezTo>
                    <a:pt x="209" y="0"/>
                    <a:pt x="226" y="0"/>
                    <a:pt x="243" y="0"/>
                  </a:cubicBezTo>
                  <a:cubicBezTo>
                    <a:pt x="243" y="4"/>
                    <a:pt x="243" y="8"/>
                    <a:pt x="243" y="11"/>
                  </a:cubicBezTo>
                  <a:cubicBezTo>
                    <a:pt x="192" y="11"/>
                    <a:pt x="192" y="11"/>
                    <a:pt x="192" y="11"/>
                  </a:cubicBezTo>
                  <a:close/>
                  <a:moveTo>
                    <a:pt x="78" y="11"/>
                  </a:moveTo>
                  <a:cubicBezTo>
                    <a:pt x="78" y="8"/>
                    <a:pt x="78" y="4"/>
                    <a:pt x="78" y="0"/>
                  </a:cubicBezTo>
                  <a:cubicBezTo>
                    <a:pt x="95" y="0"/>
                    <a:pt x="112" y="0"/>
                    <a:pt x="129" y="0"/>
                  </a:cubicBezTo>
                  <a:cubicBezTo>
                    <a:pt x="129" y="4"/>
                    <a:pt x="129" y="8"/>
                    <a:pt x="129" y="11"/>
                  </a:cubicBezTo>
                  <a:cubicBezTo>
                    <a:pt x="78" y="11"/>
                    <a:pt x="78" y="11"/>
                    <a:pt x="78" y="11"/>
                  </a:cubicBezTo>
                  <a:close/>
                  <a:moveTo>
                    <a:pt x="307" y="11"/>
                  </a:moveTo>
                  <a:cubicBezTo>
                    <a:pt x="307" y="8"/>
                    <a:pt x="307" y="4"/>
                    <a:pt x="307" y="0"/>
                  </a:cubicBezTo>
                  <a:cubicBezTo>
                    <a:pt x="324" y="0"/>
                    <a:pt x="341" y="0"/>
                    <a:pt x="359" y="0"/>
                  </a:cubicBezTo>
                  <a:cubicBezTo>
                    <a:pt x="359" y="4"/>
                    <a:pt x="359" y="8"/>
                    <a:pt x="359" y="11"/>
                  </a:cubicBezTo>
                  <a:cubicBezTo>
                    <a:pt x="307" y="11"/>
                    <a:pt x="307" y="11"/>
                    <a:pt x="307" y="11"/>
                  </a:cubicBezTo>
                  <a:close/>
                  <a:moveTo>
                    <a:pt x="158" y="180"/>
                  </a:moveTo>
                  <a:cubicBezTo>
                    <a:pt x="158" y="201"/>
                    <a:pt x="158" y="201"/>
                    <a:pt x="158" y="201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158" y="180"/>
                    <a:pt x="158" y="180"/>
                    <a:pt x="158" y="180"/>
                  </a:cubicBezTo>
                  <a:close/>
                  <a:moveTo>
                    <a:pt x="34" y="278"/>
                  </a:moveTo>
                  <a:cubicBezTo>
                    <a:pt x="34" y="297"/>
                    <a:pt x="34" y="297"/>
                    <a:pt x="34" y="297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0" y="278"/>
                    <a:pt x="80" y="278"/>
                    <a:pt x="80" y="278"/>
                  </a:cubicBezTo>
                  <a:cubicBezTo>
                    <a:pt x="34" y="278"/>
                    <a:pt x="34" y="278"/>
                    <a:pt x="34" y="278"/>
                  </a:cubicBezTo>
                  <a:close/>
                  <a:moveTo>
                    <a:pt x="228" y="229"/>
                  </a:moveTo>
                  <a:cubicBezTo>
                    <a:pt x="228" y="249"/>
                    <a:pt x="228" y="249"/>
                    <a:pt x="228" y="249"/>
                  </a:cubicBezTo>
                  <a:cubicBezTo>
                    <a:pt x="274" y="249"/>
                    <a:pt x="274" y="249"/>
                    <a:pt x="274" y="249"/>
                  </a:cubicBezTo>
                  <a:cubicBezTo>
                    <a:pt x="274" y="229"/>
                    <a:pt x="274" y="229"/>
                    <a:pt x="274" y="229"/>
                  </a:cubicBezTo>
                  <a:cubicBezTo>
                    <a:pt x="228" y="229"/>
                    <a:pt x="228" y="229"/>
                    <a:pt x="228" y="229"/>
                  </a:cubicBezTo>
                  <a:close/>
                  <a:moveTo>
                    <a:pt x="228" y="180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74" y="201"/>
                    <a:pt x="274" y="201"/>
                    <a:pt x="274" y="201"/>
                  </a:cubicBezTo>
                  <a:cubicBezTo>
                    <a:pt x="274" y="180"/>
                    <a:pt x="274" y="180"/>
                    <a:pt x="274" y="180"/>
                  </a:cubicBezTo>
                  <a:cubicBezTo>
                    <a:pt x="228" y="180"/>
                    <a:pt x="228" y="180"/>
                    <a:pt x="228" y="180"/>
                  </a:cubicBezTo>
                  <a:close/>
                  <a:moveTo>
                    <a:pt x="289" y="278"/>
                  </a:moveTo>
                  <a:cubicBezTo>
                    <a:pt x="289" y="297"/>
                    <a:pt x="289" y="297"/>
                    <a:pt x="289" y="297"/>
                  </a:cubicBezTo>
                  <a:cubicBezTo>
                    <a:pt x="338" y="297"/>
                    <a:pt x="338" y="297"/>
                    <a:pt x="338" y="297"/>
                  </a:cubicBezTo>
                  <a:cubicBezTo>
                    <a:pt x="338" y="278"/>
                    <a:pt x="338" y="278"/>
                    <a:pt x="338" y="278"/>
                  </a:cubicBezTo>
                  <a:cubicBezTo>
                    <a:pt x="289" y="278"/>
                    <a:pt x="289" y="278"/>
                    <a:pt x="289" y="278"/>
                  </a:cubicBezTo>
                  <a:close/>
                  <a:moveTo>
                    <a:pt x="289" y="229"/>
                  </a:moveTo>
                  <a:cubicBezTo>
                    <a:pt x="289" y="249"/>
                    <a:pt x="289" y="249"/>
                    <a:pt x="289" y="249"/>
                  </a:cubicBezTo>
                  <a:cubicBezTo>
                    <a:pt x="338" y="249"/>
                    <a:pt x="338" y="249"/>
                    <a:pt x="338" y="249"/>
                  </a:cubicBezTo>
                  <a:cubicBezTo>
                    <a:pt x="338" y="229"/>
                    <a:pt x="338" y="229"/>
                    <a:pt x="338" y="229"/>
                  </a:cubicBezTo>
                  <a:cubicBezTo>
                    <a:pt x="289" y="229"/>
                    <a:pt x="289" y="229"/>
                    <a:pt x="289" y="229"/>
                  </a:cubicBezTo>
                  <a:close/>
                  <a:moveTo>
                    <a:pt x="289" y="180"/>
                  </a:moveTo>
                  <a:cubicBezTo>
                    <a:pt x="289" y="201"/>
                    <a:pt x="289" y="201"/>
                    <a:pt x="289" y="201"/>
                  </a:cubicBezTo>
                  <a:cubicBezTo>
                    <a:pt x="338" y="201"/>
                    <a:pt x="338" y="201"/>
                    <a:pt x="338" y="201"/>
                  </a:cubicBezTo>
                  <a:cubicBezTo>
                    <a:pt x="338" y="180"/>
                    <a:pt x="338" y="180"/>
                    <a:pt x="338" y="180"/>
                  </a:cubicBezTo>
                  <a:cubicBezTo>
                    <a:pt x="289" y="180"/>
                    <a:pt x="289" y="180"/>
                    <a:pt x="289" y="180"/>
                  </a:cubicBezTo>
                  <a:close/>
                  <a:moveTo>
                    <a:pt x="351" y="278"/>
                  </a:moveTo>
                  <a:cubicBezTo>
                    <a:pt x="351" y="297"/>
                    <a:pt x="351" y="297"/>
                    <a:pt x="351" y="297"/>
                  </a:cubicBezTo>
                  <a:cubicBezTo>
                    <a:pt x="403" y="297"/>
                    <a:pt x="403" y="297"/>
                    <a:pt x="403" y="297"/>
                  </a:cubicBezTo>
                  <a:cubicBezTo>
                    <a:pt x="403" y="278"/>
                    <a:pt x="403" y="278"/>
                    <a:pt x="403" y="278"/>
                  </a:cubicBezTo>
                  <a:cubicBezTo>
                    <a:pt x="351" y="278"/>
                    <a:pt x="351" y="278"/>
                    <a:pt x="351" y="278"/>
                  </a:cubicBezTo>
                  <a:close/>
                  <a:moveTo>
                    <a:pt x="351" y="229"/>
                  </a:moveTo>
                  <a:cubicBezTo>
                    <a:pt x="351" y="249"/>
                    <a:pt x="351" y="249"/>
                    <a:pt x="351" y="249"/>
                  </a:cubicBezTo>
                  <a:cubicBezTo>
                    <a:pt x="403" y="249"/>
                    <a:pt x="403" y="249"/>
                    <a:pt x="403" y="24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351" y="229"/>
                    <a:pt x="351" y="229"/>
                    <a:pt x="351" y="229"/>
                  </a:cubicBezTo>
                  <a:close/>
                  <a:moveTo>
                    <a:pt x="351" y="180"/>
                  </a:moveTo>
                  <a:cubicBezTo>
                    <a:pt x="351" y="201"/>
                    <a:pt x="351" y="201"/>
                    <a:pt x="351" y="201"/>
                  </a:cubicBezTo>
                  <a:cubicBezTo>
                    <a:pt x="403" y="201"/>
                    <a:pt x="403" y="201"/>
                    <a:pt x="403" y="201"/>
                  </a:cubicBezTo>
                  <a:cubicBezTo>
                    <a:pt x="403" y="180"/>
                    <a:pt x="403" y="180"/>
                    <a:pt x="403" y="180"/>
                  </a:cubicBezTo>
                  <a:cubicBezTo>
                    <a:pt x="351" y="180"/>
                    <a:pt x="351" y="180"/>
                    <a:pt x="351" y="180"/>
                  </a:cubicBezTo>
                  <a:close/>
                  <a:moveTo>
                    <a:pt x="228" y="278"/>
                  </a:moveTo>
                  <a:cubicBezTo>
                    <a:pt x="228" y="297"/>
                    <a:pt x="228" y="297"/>
                    <a:pt x="228" y="297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274" y="278"/>
                    <a:pt x="274" y="278"/>
                    <a:pt x="274" y="278"/>
                  </a:cubicBezTo>
                  <a:cubicBezTo>
                    <a:pt x="228" y="278"/>
                    <a:pt x="228" y="278"/>
                    <a:pt x="228" y="278"/>
                  </a:cubicBezTo>
                  <a:close/>
                  <a:moveTo>
                    <a:pt x="34" y="229"/>
                  </a:moveTo>
                  <a:cubicBezTo>
                    <a:pt x="34" y="249"/>
                    <a:pt x="34" y="249"/>
                    <a:pt x="34" y="249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80" y="229"/>
                    <a:pt x="80" y="229"/>
                    <a:pt x="80" y="229"/>
                  </a:cubicBezTo>
                  <a:cubicBezTo>
                    <a:pt x="34" y="229"/>
                    <a:pt x="34" y="229"/>
                    <a:pt x="34" y="229"/>
                  </a:cubicBezTo>
                  <a:close/>
                  <a:moveTo>
                    <a:pt x="34" y="180"/>
                  </a:moveTo>
                  <a:cubicBezTo>
                    <a:pt x="34" y="201"/>
                    <a:pt x="34" y="201"/>
                    <a:pt x="34" y="201"/>
                  </a:cubicBezTo>
                  <a:cubicBezTo>
                    <a:pt x="80" y="201"/>
                    <a:pt x="80" y="201"/>
                    <a:pt x="80" y="201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96" y="278"/>
                  </a:moveTo>
                  <a:cubicBezTo>
                    <a:pt x="96" y="297"/>
                    <a:pt x="96" y="297"/>
                    <a:pt x="96" y="297"/>
                  </a:cubicBezTo>
                  <a:cubicBezTo>
                    <a:pt x="145" y="297"/>
                    <a:pt x="145" y="297"/>
                    <a:pt x="145" y="297"/>
                  </a:cubicBezTo>
                  <a:cubicBezTo>
                    <a:pt x="145" y="278"/>
                    <a:pt x="145" y="278"/>
                    <a:pt x="145" y="278"/>
                  </a:cubicBezTo>
                  <a:cubicBezTo>
                    <a:pt x="96" y="278"/>
                    <a:pt x="96" y="278"/>
                    <a:pt x="96" y="278"/>
                  </a:cubicBezTo>
                  <a:close/>
                  <a:moveTo>
                    <a:pt x="96" y="229"/>
                  </a:moveTo>
                  <a:cubicBezTo>
                    <a:pt x="96" y="249"/>
                    <a:pt x="96" y="249"/>
                    <a:pt x="96" y="249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5" y="229"/>
                    <a:pt x="145" y="229"/>
                    <a:pt x="145" y="229"/>
                  </a:cubicBezTo>
                  <a:cubicBezTo>
                    <a:pt x="96" y="229"/>
                    <a:pt x="96" y="229"/>
                    <a:pt x="96" y="229"/>
                  </a:cubicBezTo>
                  <a:close/>
                  <a:moveTo>
                    <a:pt x="96" y="180"/>
                  </a:moveTo>
                  <a:cubicBezTo>
                    <a:pt x="96" y="201"/>
                    <a:pt x="96" y="201"/>
                    <a:pt x="96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96" y="180"/>
                    <a:pt x="96" y="180"/>
                    <a:pt x="96" y="180"/>
                  </a:cubicBezTo>
                  <a:close/>
                  <a:moveTo>
                    <a:pt x="158" y="278"/>
                  </a:moveTo>
                  <a:cubicBezTo>
                    <a:pt x="158" y="297"/>
                    <a:pt x="158" y="297"/>
                    <a:pt x="158" y="297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10" y="278"/>
                    <a:pt x="210" y="278"/>
                    <a:pt x="210" y="278"/>
                  </a:cubicBezTo>
                  <a:cubicBezTo>
                    <a:pt x="158" y="278"/>
                    <a:pt x="158" y="278"/>
                    <a:pt x="158" y="278"/>
                  </a:cubicBezTo>
                  <a:close/>
                  <a:moveTo>
                    <a:pt x="158" y="229"/>
                  </a:moveTo>
                  <a:cubicBezTo>
                    <a:pt x="158" y="249"/>
                    <a:pt x="158" y="249"/>
                    <a:pt x="158" y="249"/>
                  </a:cubicBezTo>
                  <a:cubicBezTo>
                    <a:pt x="210" y="249"/>
                    <a:pt x="210" y="249"/>
                    <a:pt x="210" y="249"/>
                  </a:cubicBezTo>
                  <a:cubicBezTo>
                    <a:pt x="210" y="229"/>
                    <a:pt x="210" y="229"/>
                    <a:pt x="210" y="229"/>
                  </a:cubicBezTo>
                  <a:cubicBezTo>
                    <a:pt x="158" y="229"/>
                    <a:pt x="158" y="229"/>
                    <a:pt x="158" y="229"/>
                  </a:cubicBezTo>
                  <a:close/>
                </a:path>
              </a:pathLst>
            </a:custGeom>
            <a:solidFill>
              <a:srgbClr val="F39C12"/>
            </a:solidFill>
            <a:ln>
              <a:solidFill>
                <a:srgbClr val="FFFFFF"/>
              </a:solidFill>
            </a:ln>
          </p:spPr>
          <p:txBody>
            <a:bodyPr vert="horz" wrap="square" lIns="108014" tIns="54007" rIns="108014" bIns="54007" numCol="1" anchor="t" anchorCtr="0" compatLnSpc="1">
              <a:prstTxWarp prst="textNoShape">
                <a:avLst/>
              </a:prstTxWarp>
            </a:bodyPr>
            <a:lstStyle/>
            <a:p>
              <a:pPr defTabSz="810067">
                <a:defRPr/>
              </a:pPr>
              <a:endParaRPr lang="id-ID" sz="1596" kern="0">
                <a:solidFill>
                  <a:prstClr val="black"/>
                </a:solidFill>
                <a:latin typeface="Source Sans Pro Light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858B7F9-ECFE-4930-995D-A4DEC66478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9001" y="2274707"/>
              <a:ext cx="542194" cy="382725"/>
            </a:xfrm>
            <a:custGeom>
              <a:avLst/>
              <a:gdLst>
                <a:gd name="T0" fmla="*/ 119 w 376"/>
                <a:gd name="T1" fmla="*/ 56 h 306"/>
                <a:gd name="T2" fmla="*/ 163 w 376"/>
                <a:gd name="T3" fmla="*/ 34 h 306"/>
                <a:gd name="T4" fmla="*/ 176 w 376"/>
                <a:gd name="T5" fmla="*/ 0 h 306"/>
                <a:gd name="T6" fmla="*/ 194 w 376"/>
                <a:gd name="T7" fmla="*/ 34 h 306"/>
                <a:gd name="T8" fmla="*/ 120 w 376"/>
                <a:gd name="T9" fmla="*/ 165 h 306"/>
                <a:gd name="T10" fmla="*/ 148 w 376"/>
                <a:gd name="T11" fmla="*/ 131 h 306"/>
                <a:gd name="T12" fmla="*/ 120 w 376"/>
                <a:gd name="T13" fmla="*/ 165 h 306"/>
                <a:gd name="T14" fmla="*/ 120 w 376"/>
                <a:gd name="T15" fmla="*/ 179 h 306"/>
                <a:gd name="T16" fmla="*/ 148 w 376"/>
                <a:gd name="T17" fmla="*/ 212 h 306"/>
                <a:gd name="T18" fmla="*/ 160 w 376"/>
                <a:gd name="T19" fmla="*/ 118 h 306"/>
                <a:gd name="T20" fmla="*/ 188 w 376"/>
                <a:gd name="T21" fmla="*/ 84 h 306"/>
                <a:gd name="T22" fmla="*/ 160 w 376"/>
                <a:gd name="T23" fmla="*/ 118 h 306"/>
                <a:gd name="T24" fmla="*/ 160 w 376"/>
                <a:gd name="T25" fmla="*/ 131 h 306"/>
                <a:gd name="T26" fmla="*/ 188 w 376"/>
                <a:gd name="T27" fmla="*/ 165 h 306"/>
                <a:gd name="T28" fmla="*/ 160 w 376"/>
                <a:gd name="T29" fmla="*/ 212 h 306"/>
                <a:gd name="T30" fmla="*/ 188 w 376"/>
                <a:gd name="T31" fmla="*/ 179 h 306"/>
                <a:gd name="T32" fmla="*/ 160 w 376"/>
                <a:gd name="T33" fmla="*/ 212 h 306"/>
                <a:gd name="T34" fmla="*/ 120 w 376"/>
                <a:gd name="T35" fmla="*/ 84 h 306"/>
                <a:gd name="T36" fmla="*/ 148 w 376"/>
                <a:gd name="T37" fmla="*/ 118 h 306"/>
                <a:gd name="T38" fmla="*/ 287 w 376"/>
                <a:gd name="T39" fmla="*/ 202 h 306"/>
                <a:gd name="T40" fmla="*/ 295 w 376"/>
                <a:gd name="T41" fmla="*/ 167 h 306"/>
                <a:gd name="T42" fmla="*/ 294 w 376"/>
                <a:gd name="T43" fmla="*/ 61 h 306"/>
                <a:gd name="T44" fmla="*/ 310 w 376"/>
                <a:gd name="T45" fmla="*/ 56 h 306"/>
                <a:gd name="T46" fmla="*/ 309 w 376"/>
                <a:gd name="T47" fmla="*/ 61 h 306"/>
                <a:gd name="T48" fmla="*/ 316 w 376"/>
                <a:gd name="T49" fmla="*/ 167 h 306"/>
                <a:gd name="T50" fmla="*/ 346 w 376"/>
                <a:gd name="T51" fmla="*/ 202 h 306"/>
                <a:gd name="T52" fmla="*/ 376 w 376"/>
                <a:gd name="T53" fmla="*/ 256 h 306"/>
                <a:gd name="T54" fmla="*/ 0 w 376"/>
                <a:gd name="T55" fmla="*/ 306 h 306"/>
                <a:gd name="T56" fmla="*/ 30 w 376"/>
                <a:gd name="T57" fmla="*/ 269 h 306"/>
                <a:gd name="T58" fmla="*/ 44 w 376"/>
                <a:gd name="T59" fmla="*/ 242 h 306"/>
                <a:gd name="T60" fmla="*/ 70 w 376"/>
                <a:gd name="T61" fmla="*/ 228 h 306"/>
                <a:gd name="T62" fmla="*/ 89 w 376"/>
                <a:gd name="T63" fmla="*/ 157 h 306"/>
                <a:gd name="T64" fmla="*/ 101 w 376"/>
                <a:gd name="T65" fmla="*/ 228 h 306"/>
                <a:gd name="T66" fmla="*/ 207 w 376"/>
                <a:gd name="T67" fmla="*/ 63 h 306"/>
                <a:gd name="T68" fmla="*/ 287 w 376"/>
                <a:gd name="T69" fmla="*/ 20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6" h="306">
                  <a:moveTo>
                    <a:pt x="194" y="56"/>
                  </a:moveTo>
                  <a:cubicBezTo>
                    <a:pt x="119" y="56"/>
                    <a:pt x="119" y="56"/>
                    <a:pt x="119" y="56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34"/>
                    <a:pt x="176" y="34"/>
                    <a:pt x="17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56"/>
                    <a:pt x="194" y="56"/>
                    <a:pt x="194" y="56"/>
                  </a:cubicBezTo>
                  <a:close/>
                  <a:moveTo>
                    <a:pt x="120" y="165"/>
                  </a:moveTo>
                  <a:cubicBezTo>
                    <a:pt x="120" y="131"/>
                    <a:pt x="120" y="131"/>
                    <a:pt x="120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20" y="165"/>
                    <a:pt x="120" y="165"/>
                    <a:pt x="120" y="165"/>
                  </a:cubicBezTo>
                  <a:close/>
                  <a:moveTo>
                    <a:pt x="120" y="212"/>
                  </a:moveTo>
                  <a:cubicBezTo>
                    <a:pt x="120" y="179"/>
                    <a:pt x="120" y="179"/>
                    <a:pt x="120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20" y="212"/>
                    <a:pt x="120" y="212"/>
                    <a:pt x="120" y="212"/>
                  </a:cubicBezTo>
                  <a:close/>
                  <a:moveTo>
                    <a:pt x="160" y="118"/>
                  </a:moveTo>
                  <a:cubicBezTo>
                    <a:pt x="160" y="84"/>
                    <a:pt x="160" y="84"/>
                    <a:pt x="160" y="84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60" y="118"/>
                    <a:pt x="160" y="118"/>
                    <a:pt x="160" y="118"/>
                  </a:cubicBezTo>
                  <a:close/>
                  <a:moveTo>
                    <a:pt x="160" y="165"/>
                  </a:moveTo>
                  <a:cubicBezTo>
                    <a:pt x="160" y="131"/>
                    <a:pt x="160" y="131"/>
                    <a:pt x="160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60" y="165"/>
                    <a:pt x="160" y="165"/>
                    <a:pt x="160" y="165"/>
                  </a:cubicBezTo>
                  <a:close/>
                  <a:moveTo>
                    <a:pt x="160" y="212"/>
                  </a:moveTo>
                  <a:cubicBezTo>
                    <a:pt x="160" y="179"/>
                    <a:pt x="160" y="179"/>
                    <a:pt x="160" y="179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88" y="212"/>
                    <a:pt x="188" y="212"/>
                    <a:pt x="188" y="212"/>
                  </a:cubicBezTo>
                  <a:cubicBezTo>
                    <a:pt x="160" y="212"/>
                    <a:pt x="160" y="212"/>
                    <a:pt x="160" y="212"/>
                  </a:cubicBezTo>
                  <a:close/>
                  <a:moveTo>
                    <a:pt x="120" y="118"/>
                  </a:moveTo>
                  <a:cubicBezTo>
                    <a:pt x="120" y="84"/>
                    <a:pt x="120" y="84"/>
                    <a:pt x="120" y="84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20" y="118"/>
                    <a:pt x="120" y="118"/>
                    <a:pt x="120" y="118"/>
                  </a:cubicBezTo>
                  <a:close/>
                  <a:moveTo>
                    <a:pt x="287" y="202"/>
                  </a:moveTo>
                  <a:cubicBezTo>
                    <a:pt x="287" y="167"/>
                    <a:pt x="287" y="167"/>
                    <a:pt x="287" y="167"/>
                  </a:cubicBezTo>
                  <a:cubicBezTo>
                    <a:pt x="295" y="167"/>
                    <a:pt x="295" y="167"/>
                    <a:pt x="295" y="167"/>
                  </a:cubicBezTo>
                  <a:cubicBezTo>
                    <a:pt x="295" y="61"/>
                    <a:pt x="295" y="61"/>
                    <a:pt x="295" y="61"/>
                  </a:cubicBezTo>
                  <a:cubicBezTo>
                    <a:pt x="295" y="61"/>
                    <a:pt x="294" y="61"/>
                    <a:pt x="294" y="61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9" y="55"/>
                    <a:pt x="305" y="55"/>
                    <a:pt x="310" y="56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09" y="61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16" y="167"/>
                    <a:pt x="316" y="167"/>
                    <a:pt x="316" y="167"/>
                  </a:cubicBezTo>
                  <a:cubicBezTo>
                    <a:pt x="316" y="202"/>
                    <a:pt x="316" y="202"/>
                    <a:pt x="316" y="202"/>
                  </a:cubicBezTo>
                  <a:cubicBezTo>
                    <a:pt x="346" y="202"/>
                    <a:pt x="346" y="202"/>
                    <a:pt x="346" y="202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76" y="256"/>
                    <a:pt x="376" y="256"/>
                    <a:pt x="376" y="256"/>
                  </a:cubicBezTo>
                  <a:cubicBezTo>
                    <a:pt x="376" y="306"/>
                    <a:pt x="376" y="306"/>
                    <a:pt x="376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44" y="242"/>
                    <a:pt x="44" y="242"/>
                    <a:pt x="44" y="242"/>
                  </a:cubicBezTo>
                  <a:cubicBezTo>
                    <a:pt x="44" y="228"/>
                    <a:pt x="44" y="228"/>
                    <a:pt x="44" y="228"/>
                  </a:cubicBezTo>
                  <a:cubicBezTo>
                    <a:pt x="70" y="228"/>
                    <a:pt x="70" y="228"/>
                    <a:pt x="70" y="228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92" y="228"/>
                    <a:pt x="92" y="228"/>
                    <a:pt x="92" y="228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87" y="202"/>
                    <a:pt x="287" y="202"/>
                    <a:pt x="287" y="202"/>
                  </a:cubicBezTo>
                  <a:close/>
                </a:path>
              </a:pathLst>
            </a:custGeom>
            <a:solidFill>
              <a:srgbClr val="5ECB95"/>
            </a:solidFill>
            <a:ln>
              <a:solidFill>
                <a:srgbClr val="FFFFFF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id-ID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C8CEF690-D545-4BA1-BB15-748512B44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984" y="2292342"/>
              <a:ext cx="490467" cy="382725"/>
            </a:xfrm>
            <a:custGeom>
              <a:avLst/>
              <a:gdLst>
                <a:gd name="T0" fmla="*/ 286 w 368"/>
                <a:gd name="T1" fmla="*/ 52 h 357"/>
                <a:gd name="T2" fmla="*/ 302 w 368"/>
                <a:gd name="T3" fmla="*/ 0 h 357"/>
                <a:gd name="T4" fmla="*/ 268 w 368"/>
                <a:gd name="T5" fmla="*/ 14 h 357"/>
                <a:gd name="T6" fmla="*/ 235 w 368"/>
                <a:gd name="T7" fmla="*/ 16 h 357"/>
                <a:gd name="T8" fmla="*/ 227 w 368"/>
                <a:gd name="T9" fmla="*/ 17 h 357"/>
                <a:gd name="T10" fmla="*/ 199 w 368"/>
                <a:gd name="T11" fmla="*/ 19 h 357"/>
                <a:gd name="T12" fmla="*/ 186 w 368"/>
                <a:gd name="T13" fmla="*/ 20 h 357"/>
                <a:gd name="T14" fmla="*/ 174 w 368"/>
                <a:gd name="T15" fmla="*/ 26 h 357"/>
                <a:gd name="T16" fmla="*/ 154 w 368"/>
                <a:gd name="T17" fmla="*/ 22 h 357"/>
                <a:gd name="T18" fmla="*/ 144 w 368"/>
                <a:gd name="T19" fmla="*/ 22 h 357"/>
                <a:gd name="T20" fmla="*/ 120 w 368"/>
                <a:gd name="T21" fmla="*/ 23 h 357"/>
                <a:gd name="T22" fmla="*/ 98 w 368"/>
                <a:gd name="T23" fmla="*/ 36 h 357"/>
                <a:gd name="T24" fmla="*/ 84 w 368"/>
                <a:gd name="T25" fmla="*/ 33 h 357"/>
                <a:gd name="T26" fmla="*/ 53 w 368"/>
                <a:gd name="T27" fmla="*/ 35 h 357"/>
                <a:gd name="T28" fmla="*/ 41 w 368"/>
                <a:gd name="T29" fmla="*/ 41 h 357"/>
                <a:gd name="T30" fmla="*/ 28 w 368"/>
                <a:gd name="T31" fmla="*/ 42 h 357"/>
                <a:gd name="T32" fmla="*/ 21 w 368"/>
                <a:gd name="T33" fmla="*/ 44 h 357"/>
                <a:gd name="T34" fmla="*/ 13 w 368"/>
                <a:gd name="T35" fmla="*/ 46 h 357"/>
                <a:gd name="T36" fmla="*/ 0 w 368"/>
                <a:gd name="T37" fmla="*/ 51 h 357"/>
                <a:gd name="T38" fmla="*/ 200 w 368"/>
                <a:gd name="T39" fmla="*/ 52 h 357"/>
                <a:gd name="T40" fmla="*/ 286 w 368"/>
                <a:gd name="T41" fmla="*/ 52 h 357"/>
                <a:gd name="T42" fmla="*/ 368 w 368"/>
                <a:gd name="T43" fmla="*/ 357 h 357"/>
                <a:gd name="T44" fmla="*/ 105 w 368"/>
                <a:gd name="T45" fmla="*/ 357 h 357"/>
                <a:gd name="T46" fmla="*/ 105 w 368"/>
                <a:gd name="T47" fmla="*/ 212 h 357"/>
                <a:gd name="T48" fmla="*/ 368 w 368"/>
                <a:gd name="T49" fmla="*/ 212 h 357"/>
                <a:gd name="T50" fmla="*/ 368 w 368"/>
                <a:gd name="T51" fmla="*/ 357 h 357"/>
                <a:gd name="T52" fmla="*/ 368 w 368"/>
                <a:gd name="T53" fmla="*/ 357 h 357"/>
                <a:gd name="T54" fmla="*/ 273 w 368"/>
                <a:gd name="T55" fmla="*/ 203 h 357"/>
                <a:gd name="T56" fmla="*/ 322 w 368"/>
                <a:gd name="T57" fmla="*/ 203 h 357"/>
                <a:gd name="T58" fmla="*/ 314 w 368"/>
                <a:gd name="T59" fmla="*/ 59 h 357"/>
                <a:gd name="T60" fmla="*/ 282 w 368"/>
                <a:gd name="T61" fmla="*/ 59 h 357"/>
                <a:gd name="T62" fmla="*/ 273 w 368"/>
                <a:gd name="T63" fmla="*/ 203 h 357"/>
                <a:gd name="T64" fmla="*/ 273 w 368"/>
                <a:gd name="T65" fmla="*/ 203 h 357"/>
                <a:gd name="T66" fmla="*/ 142 w 368"/>
                <a:gd name="T67" fmla="*/ 203 h 357"/>
                <a:gd name="T68" fmla="*/ 191 w 368"/>
                <a:gd name="T69" fmla="*/ 203 h 357"/>
                <a:gd name="T70" fmla="*/ 183 w 368"/>
                <a:gd name="T71" fmla="*/ 59 h 357"/>
                <a:gd name="T72" fmla="*/ 151 w 368"/>
                <a:gd name="T73" fmla="*/ 59 h 357"/>
                <a:gd name="T74" fmla="*/ 142 w 368"/>
                <a:gd name="T75" fmla="*/ 203 h 357"/>
                <a:gd name="T76" fmla="*/ 142 w 368"/>
                <a:gd name="T77" fmla="*/ 20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8" h="357">
                  <a:moveTo>
                    <a:pt x="286" y="52"/>
                  </a:moveTo>
                  <a:cubicBezTo>
                    <a:pt x="345" y="58"/>
                    <a:pt x="340" y="0"/>
                    <a:pt x="302" y="0"/>
                  </a:cubicBezTo>
                  <a:cubicBezTo>
                    <a:pt x="289" y="0"/>
                    <a:pt x="277" y="4"/>
                    <a:pt x="268" y="14"/>
                  </a:cubicBezTo>
                  <a:cubicBezTo>
                    <a:pt x="260" y="4"/>
                    <a:pt x="242" y="5"/>
                    <a:pt x="235" y="16"/>
                  </a:cubicBezTo>
                  <a:cubicBezTo>
                    <a:pt x="232" y="14"/>
                    <a:pt x="230" y="15"/>
                    <a:pt x="227" y="17"/>
                  </a:cubicBezTo>
                  <a:cubicBezTo>
                    <a:pt x="220" y="11"/>
                    <a:pt x="205" y="10"/>
                    <a:pt x="199" y="19"/>
                  </a:cubicBezTo>
                  <a:cubicBezTo>
                    <a:pt x="195" y="17"/>
                    <a:pt x="190" y="17"/>
                    <a:pt x="186" y="20"/>
                  </a:cubicBezTo>
                  <a:cubicBezTo>
                    <a:pt x="181" y="19"/>
                    <a:pt x="176" y="21"/>
                    <a:pt x="174" y="26"/>
                  </a:cubicBezTo>
                  <a:cubicBezTo>
                    <a:pt x="169" y="20"/>
                    <a:pt x="160" y="17"/>
                    <a:pt x="154" y="22"/>
                  </a:cubicBezTo>
                  <a:cubicBezTo>
                    <a:pt x="151" y="20"/>
                    <a:pt x="147" y="19"/>
                    <a:pt x="144" y="22"/>
                  </a:cubicBezTo>
                  <a:cubicBezTo>
                    <a:pt x="136" y="16"/>
                    <a:pt x="128" y="17"/>
                    <a:pt x="120" y="23"/>
                  </a:cubicBezTo>
                  <a:cubicBezTo>
                    <a:pt x="111" y="18"/>
                    <a:pt x="103" y="28"/>
                    <a:pt x="98" y="36"/>
                  </a:cubicBezTo>
                  <a:cubicBezTo>
                    <a:pt x="95" y="31"/>
                    <a:pt x="89" y="31"/>
                    <a:pt x="84" y="33"/>
                  </a:cubicBezTo>
                  <a:cubicBezTo>
                    <a:pt x="77" y="27"/>
                    <a:pt x="58" y="28"/>
                    <a:pt x="53" y="35"/>
                  </a:cubicBezTo>
                  <a:cubicBezTo>
                    <a:pt x="47" y="33"/>
                    <a:pt x="42" y="36"/>
                    <a:pt x="41" y="41"/>
                  </a:cubicBezTo>
                  <a:cubicBezTo>
                    <a:pt x="36" y="38"/>
                    <a:pt x="32" y="40"/>
                    <a:pt x="28" y="42"/>
                  </a:cubicBezTo>
                  <a:cubicBezTo>
                    <a:pt x="25" y="40"/>
                    <a:pt x="22" y="41"/>
                    <a:pt x="21" y="44"/>
                  </a:cubicBezTo>
                  <a:cubicBezTo>
                    <a:pt x="18" y="43"/>
                    <a:pt x="14" y="43"/>
                    <a:pt x="13" y="46"/>
                  </a:cubicBezTo>
                  <a:cubicBezTo>
                    <a:pt x="8" y="45"/>
                    <a:pt x="2" y="46"/>
                    <a:pt x="0" y="51"/>
                  </a:cubicBezTo>
                  <a:cubicBezTo>
                    <a:pt x="94" y="58"/>
                    <a:pt x="115" y="62"/>
                    <a:pt x="200" y="52"/>
                  </a:cubicBezTo>
                  <a:cubicBezTo>
                    <a:pt x="228" y="48"/>
                    <a:pt x="242" y="47"/>
                    <a:pt x="286" y="52"/>
                  </a:cubicBezTo>
                  <a:close/>
                  <a:moveTo>
                    <a:pt x="368" y="357"/>
                  </a:moveTo>
                  <a:cubicBezTo>
                    <a:pt x="105" y="357"/>
                    <a:pt x="105" y="357"/>
                    <a:pt x="105" y="357"/>
                  </a:cubicBezTo>
                  <a:cubicBezTo>
                    <a:pt x="105" y="212"/>
                    <a:pt x="105" y="212"/>
                    <a:pt x="105" y="212"/>
                  </a:cubicBezTo>
                  <a:cubicBezTo>
                    <a:pt x="368" y="212"/>
                    <a:pt x="368" y="212"/>
                    <a:pt x="368" y="212"/>
                  </a:cubicBezTo>
                  <a:cubicBezTo>
                    <a:pt x="368" y="260"/>
                    <a:pt x="368" y="309"/>
                    <a:pt x="368" y="357"/>
                  </a:cubicBezTo>
                  <a:cubicBezTo>
                    <a:pt x="368" y="357"/>
                    <a:pt x="368" y="357"/>
                    <a:pt x="368" y="357"/>
                  </a:cubicBezTo>
                  <a:close/>
                  <a:moveTo>
                    <a:pt x="273" y="203"/>
                  </a:moveTo>
                  <a:cubicBezTo>
                    <a:pt x="290" y="203"/>
                    <a:pt x="306" y="203"/>
                    <a:pt x="322" y="203"/>
                  </a:cubicBezTo>
                  <a:cubicBezTo>
                    <a:pt x="320" y="155"/>
                    <a:pt x="317" y="107"/>
                    <a:pt x="314" y="59"/>
                  </a:cubicBezTo>
                  <a:cubicBezTo>
                    <a:pt x="304" y="59"/>
                    <a:pt x="293" y="59"/>
                    <a:pt x="282" y="59"/>
                  </a:cubicBezTo>
                  <a:cubicBezTo>
                    <a:pt x="279" y="107"/>
                    <a:pt x="276" y="155"/>
                    <a:pt x="273" y="203"/>
                  </a:cubicBezTo>
                  <a:cubicBezTo>
                    <a:pt x="273" y="203"/>
                    <a:pt x="273" y="203"/>
                    <a:pt x="273" y="203"/>
                  </a:cubicBezTo>
                  <a:close/>
                  <a:moveTo>
                    <a:pt x="142" y="203"/>
                  </a:moveTo>
                  <a:cubicBezTo>
                    <a:pt x="158" y="203"/>
                    <a:pt x="175" y="203"/>
                    <a:pt x="191" y="203"/>
                  </a:cubicBezTo>
                  <a:cubicBezTo>
                    <a:pt x="188" y="155"/>
                    <a:pt x="185" y="107"/>
                    <a:pt x="183" y="59"/>
                  </a:cubicBezTo>
                  <a:cubicBezTo>
                    <a:pt x="172" y="59"/>
                    <a:pt x="161" y="59"/>
                    <a:pt x="151" y="59"/>
                  </a:cubicBezTo>
                  <a:cubicBezTo>
                    <a:pt x="148" y="107"/>
                    <a:pt x="145" y="155"/>
                    <a:pt x="142" y="203"/>
                  </a:cubicBezTo>
                  <a:cubicBezTo>
                    <a:pt x="142" y="203"/>
                    <a:pt x="142" y="203"/>
                    <a:pt x="142" y="203"/>
                  </a:cubicBezTo>
                  <a:close/>
                </a:path>
              </a:pathLst>
            </a:custGeom>
            <a:solidFill>
              <a:srgbClr val="5DCEDB"/>
            </a:solidFill>
            <a:ln>
              <a:solidFill>
                <a:srgbClr val="FFFFFF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id-ID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0495D13-91A4-41B9-8D59-68E1CF039E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519" y="2306301"/>
              <a:ext cx="542194" cy="382725"/>
            </a:xfrm>
            <a:custGeom>
              <a:avLst/>
              <a:gdLst>
                <a:gd name="T0" fmla="*/ 244 w 474"/>
                <a:gd name="T1" fmla="*/ 167 h 477"/>
                <a:gd name="T2" fmla="*/ 150 w 474"/>
                <a:gd name="T3" fmla="*/ 167 h 477"/>
                <a:gd name="T4" fmla="*/ 150 w 474"/>
                <a:gd name="T5" fmla="*/ 139 h 477"/>
                <a:gd name="T6" fmla="*/ 205 w 474"/>
                <a:gd name="T7" fmla="*/ 139 h 477"/>
                <a:gd name="T8" fmla="*/ 205 w 474"/>
                <a:gd name="T9" fmla="*/ 95 h 477"/>
                <a:gd name="T10" fmla="*/ 222 w 474"/>
                <a:gd name="T11" fmla="*/ 95 h 477"/>
                <a:gd name="T12" fmla="*/ 222 w 474"/>
                <a:gd name="T13" fmla="*/ 139 h 477"/>
                <a:gd name="T14" fmla="*/ 244 w 474"/>
                <a:gd name="T15" fmla="*/ 139 h 477"/>
                <a:gd name="T16" fmla="*/ 244 w 474"/>
                <a:gd name="T17" fmla="*/ 167 h 477"/>
                <a:gd name="T18" fmla="*/ 228 w 474"/>
                <a:gd name="T19" fmla="*/ 73 h 477"/>
                <a:gd name="T20" fmla="*/ 267 w 474"/>
                <a:gd name="T21" fmla="*/ 62 h 477"/>
                <a:gd name="T22" fmla="*/ 313 w 474"/>
                <a:gd name="T23" fmla="*/ 53 h 477"/>
                <a:gd name="T24" fmla="*/ 388 w 474"/>
                <a:gd name="T25" fmla="*/ 69 h 477"/>
                <a:gd name="T26" fmla="*/ 313 w 474"/>
                <a:gd name="T27" fmla="*/ 82 h 477"/>
                <a:gd name="T28" fmla="*/ 270 w 474"/>
                <a:gd name="T29" fmla="*/ 78 h 477"/>
                <a:gd name="T30" fmla="*/ 232 w 474"/>
                <a:gd name="T31" fmla="*/ 81 h 477"/>
                <a:gd name="T32" fmla="*/ 211 w 474"/>
                <a:gd name="T33" fmla="*/ 93 h 477"/>
                <a:gd name="T34" fmla="*/ 228 w 474"/>
                <a:gd name="T35" fmla="*/ 73 h 477"/>
                <a:gd name="T36" fmla="*/ 362 w 474"/>
                <a:gd name="T37" fmla="*/ 338 h 477"/>
                <a:gd name="T38" fmla="*/ 362 w 474"/>
                <a:gd name="T39" fmla="*/ 302 h 477"/>
                <a:gd name="T40" fmla="*/ 372 w 474"/>
                <a:gd name="T41" fmla="*/ 302 h 477"/>
                <a:gd name="T42" fmla="*/ 372 w 474"/>
                <a:gd name="T43" fmla="*/ 167 h 477"/>
                <a:gd name="T44" fmla="*/ 371 w 474"/>
                <a:gd name="T45" fmla="*/ 168 h 477"/>
                <a:gd name="T46" fmla="*/ 371 w 474"/>
                <a:gd name="T47" fmla="*/ 162 h 477"/>
                <a:gd name="T48" fmla="*/ 391 w 474"/>
                <a:gd name="T49" fmla="*/ 162 h 477"/>
                <a:gd name="T50" fmla="*/ 391 w 474"/>
                <a:gd name="T51" fmla="*/ 168 h 477"/>
                <a:gd name="T52" fmla="*/ 390 w 474"/>
                <a:gd name="T53" fmla="*/ 167 h 477"/>
                <a:gd name="T54" fmla="*/ 390 w 474"/>
                <a:gd name="T55" fmla="*/ 302 h 477"/>
                <a:gd name="T56" fmla="*/ 399 w 474"/>
                <a:gd name="T57" fmla="*/ 302 h 477"/>
                <a:gd name="T58" fmla="*/ 399 w 474"/>
                <a:gd name="T59" fmla="*/ 345 h 477"/>
                <a:gd name="T60" fmla="*/ 436 w 474"/>
                <a:gd name="T61" fmla="*/ 345 h 477"/>
                <a:gd name="T62" fmla="*/ 436 w 474"/>
                <a:gd name="T63" fmla="*/ 413 h 477"/>
                <a:gd name="T64" fmla="*/ 474 w 474"/>
                <a:gd name="T65" fmla="*/ 413 h 477"/>
                <a:gd name="T66" fmla="*/ 474 w 474"/>
                <a:gd name="T67" fmla="*/ 477 h 477"/>
                <a:gd name="T68" fmla="*/ 0 w 474"/>
                <a:gd name="T69" fmla="*/ 477 h 477"/>
                <a:gd name="T70" fmla="*/ 0 w 474"/>
                <a:gd name="T71" fmla="*/ 447 h 477"/>
                <a:gd name="T72" fmla="*/ 39 w 474"/>
                <a:gd name="T73" fmla="*/ 430 h 477"/>
                <a:gd name="T74" fmla="*/ 39 w 474"/>
                <a:gd name="T75" fmla="*/ 395 h 477"/>
                <a:gd name="T76" fmla="*/ 56 w 474"/>
                <a:gd name="T77" fmla="*/ 395 h 477"/>
                <a:gd name="T78" fmla="*/ 56 w 474"/>
                <a:gd name="T79" fmla="*/ 378 h 477"/>
                <a:gd name="T80" fmla="*/ 89 w 474"/>
                <a:gd name="T81" fmla="*/ 378 h 477"/>
                <a:gd name="T82" fmla="*/ 93 w 474"/>
                <a:gd name="T83" fmla="*/ 289 h 477"/>
                <a:gd name="T84" fmla="*/ 113 w 474"/>
                <a:gd name="T85" fmla="*/ 289 h 477"/>
                <a:gd name="T86" fmla="*/ 116 w 474"/>
                <a:gd name="T87" fmla="*/ 378 h 477"/>
                <a:gd name="T88" fmla="*/ 128 w 474"/>
                <a:gd name="T89" fmla="*/ 378 h 477"/>
                <a:gd name="T90" fmla="*/ 128 w 474"/>
                <a:gd name="T91" fmla="*/ 171 h 477"/>
                <a:gd name="T92" fmla="*/ 260 w 474"/>
                <a:gd name="T93" fmla="*/ 171 h 477"/>
                <a:gd name="T94" fmla="*/ 260 w 474"/>
                <a:gd name="T95" fmla="*/ 338 h 477"/>
                <a:gd name="T96" fmla="*/ 362 w 474"/>
                <a:gd name="T97" fmla="*/ 33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244" y="167"/>
                  </a:moveTo>
                  <a:cubicBezTo>
                    <a:pt x="150" y="167"/>
                    <a:pt x="150" y="167"/>
                    <a:pt x="150" y="167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22" y="95"/>
                    <a:pt x="222" y="95"/>
                    <a:pt x="222" y="95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44" y="139"/>
                    <a:pt x="244" y="139"/>
                    <a:pt x="244" y="139"/>
                  </a:cubicBezTo>
                  <a:cubicBezTo>
                    <a:pt x="244" y="167"/>
                    <a:pt x="244" y="167"/>
                    <a:pt x="244" y="167"/>
                  </a:cubicBezTo>
                  <a:close/>
                  <a:moveTo>
                    <a:pt x="228" y="73"/>
                  </a:moveTo>
                  <a:cubicBezTo>
                    <a:pt x="227" y="60"/>
                    <a:pt x="253" y="42"/>
                    <a:pt x="267" y="62"/>
                  </a:cubicBezTo>
                  <a:cubicBezTo>
                    <a:pt x="266" y="41"/>
                    <a:pt x="297" y="23"/>
                    <a:pt x="313" y="53"/>
                  </a:cubicBezTo>
                  <a:cubicBezTo>
                    <a:pt x="309" y="17"/>
                    <a:pt x="388" y="0"/>
                    <a:pt x="388" y="69"/>
                  </a:cubicBezTo>
                  <a:cubicBezTo>
                    <a:pt x="388" y="134"/>
                    <a:pt x="313" y="121"/>
                    <a:pt x="313" y="82"/>
                  </a:cubicBezTo>
                  <a:cubicBezTo>
                    <a:pt x="298" y="113"/>
                    <a:pt x="270" y="92"/>
                    <a:pt x="270" y="78"/>
                  </a:cubicBezTo>
                  <a:cubicBezTo>
                    <a:pt x="265" y="95"/>
                    <a:pt x="240" y="97"/>
                    <a:pt x="232" y="81"/>
                  </a:cubicBezTo>
                  <a:cubicBezTo>
                    <a:pt x="233" y="95"/>
                    <a:pt x="211" y="94"/>
                    <a:pt x="211" y="93"/>
                  </a:cubicBezTo>
                  <a:cubicBezTo>
                    <a:pt x="210" y="81"/>
                    <a:pt x="216" y="67"/>
                    <a:pt x="228" y="73"/>
                  </a:cubicBezTo>
                  <a:close/>
                  <a:moveTo>
                    <a:pt x="362" y="338"/>
                  </a:moveTo>
                  <a:cubicBezTo>
                    <a:pt x="362" y="302"/>
                    <a:pt x="362" y="302"/>
                    <a:pt x="362" y="302"/>
                  </a:cubicBezTo>
                  <a:cubicBezTo>
                    <a:pt x="372" y="302"/>
                    <a:pt x="372" y="302"/>
                    <a:pt x="372" y="302"/>
                  </a:cubicBezTo>
                  <a:cubicBezTo>
                    <a:pt x="372" y="167"/>
                    <a:pt x="372" y="167"/>
                    <a:pt x="372" y="167"/>
                  </a:cubicBezTo>
                  <a:cubicBezTo>
                    <a:pt x="371" y="168"/>
                    <a:pt x="371" y="168"/>
                    <a:pt x="371" y="168"/>
                  </a:cubicBezTo>
                  <a:cubicBezTo>
                    <a:pt x="371" y="162"/>
                    <a:pt x="371" y="162"/>
                    <a:pt x="371" y="162"/>
                  </a:cubicBezTo>
                  <a:cubicBezTo>
                    <a:pt x="377" y="161"/>
                    <a:pt x="384" y="161"/>
                    <a:pt x="391" y="162"/>
                  </a:cubicBezTo>
                  <a:cubicBezTo>
                    <a:pt x="391" y="168"/>
                    <a:pt x="391" y="168"/>
                    <a:pt x="391" y="168"/>
                  </a:cubicBezTo>
                  <a:cubicBezTo>
                    <a:pt x="391" y="168"/>
                    <a:pt x="391" y="168"/>
                    <a:pt x="390" y="167"/>
                  </a:cubicBezTo>
                  <a:cubicBezTo>
                    <a:pt x="390" y="302"/>
                    <a:pt x="390" y="302"/>
                    <a:pt x="390" y="302"/>
                  </a:cubicBezTo>
                  <a:cubicBezTo>
                    <a:pt x="399" y="302"/>
                    <a:pt x="399" y="302"/>
                    <a:pt x="399" y="302"/>
                  </a:cubicBezTo>
                  <a:cubicBezTo>
                    <a:pt x="399" y="345"/>
                    <a:pt x="399" y="345"/>
                    <a:pt x="399" y="345"/>
                  </a:cubicBezTo>
                  <a:cubicBezTo>
                    <a:pt x="436" y="345"/>
                    <a:pt x="436" y="345"/>
                    <a:pt x="436" y="345"/>
                  </a:cubicBezTo>
                  <a:cubicBezTo>
                    <a:pt x="436" y="413"/>
                    <a:pt x="436" y="413"/>
                    <a:pt x="436" y="413"/>
                  </a:cubicBezTo>
                  <a:cubicBezTo>
                    <a:pt x="474" y="413"/>
                    <a:pt x="474" y="413"/>
                    <a:pt x="474" y="413"/>
                  </a:cubicBezTo>
                  <a:cubicBezTo>
                    <a:pt x="474" y="477"/>
                    <a:pt x="474" y="477"/>
                    <a:pt x="474" y="477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39" y="430"/>
                    <a:pt x="39" y="430"/>
                    <a:pt x="39" y="430"/>
                  </a:cubicBezTo>
                  <a:cubicBezTo>
                    <a:pt x="39" y="395"/>
                    <a:pt x="39" y="395"/>
                    <a:pt x="39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78"/>
                    <a:pt x="56" y="378"/>
                    <a:pt x="56" y="378"/>
                  </a:cubicBezTo>
                  <a:cubicBezTo>
                    <a:pt x="89" y="378"/>
                    <a:pt x="89" y="378"/>
                    <a:pt x="89" y="378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113" y="289"/>
                    <a:pt x="113" y="289"/>
                    <a:pt x="113" y="289"/>
                  </a:cubicBezTo>
                  <a:cubicBezTo>
                    <a:pt x="116" y="378"/>
                    <a:pt x="116" y="378"/>
                    <a:pt x="116" y="378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260" y="171"/>
                    <a:pt x="260" y="171"/>
                    <a:pt x="260" y="171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362" y="338"/>
                    <a:pt x="362" y="338"/>
                    <a:pt x="362" y="338"/>
                  </a:cubicBezTo>
                  <a:close/>
                </a:path>
              </a:pathLst>
            </a:custGeom>
            <a:solidFill>
              <a:srgbClr val="F0D065"/>
            </a:solidFill>
            <a:ln>
              <a:solidFill>
                <a:srgbClr val="FFFFFF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id-ID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28AB6F23-16E6-4C34-88EC-1292D371B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884" y="2071805"/>
              <a:ext cx="861131" cy="861131"/>
            </a:xfrm>
            <a:custGeom>
              <a:avLst/>
              <a:gdLst>
                <a:gd name="T0" fmla="*/ 663 w 1326"/>
                <a:gd name="T1" fmla="*/ 0 h 1326"/>
                <a:gd name="T2" fmla="*/ 663 w 1326"/>
                <a:gd name="T3" fmla="*/ 0 h 1326"/>
                <a:gd name="T4" fmla="*/ 1325 w 1326"/>
                <a:gd name="T5" fmla="*/ 662 h 1326"/>
                <a:gd name="T6" fmla="*/ 1325 w 1326"/>
                <a:gd name="T7" fmla="*/ 662 h 1326"/>
                <a:gd name="T8" fmla="*/ 663 w 1326"/>
                <a:gd name="T9" fmla="*/ 1325 h 1326"/>
                <a:gd name="T10" fmla="*/ 663 w 1326"/>
                <a:gd name="T11" fmla="*/ 1325 h 1326"/>
                <a:gd name="T12" fmla="*/ 0 w 1326"/>
                <a:gd name="T13" fmla="*/ 662 h 1326"/>
                <a:gd name="T14" fmla="*/ 0 w 1326"/>
                <a:gd name="T15" fmla="*/ 662 h 1326"/>
                <a:gd name="T16" fmla="*/ 663 w 1326"/>
                <a:gd name="T17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6" h="1326">
                  <a:moveTo>
                    <a:pt x="663" y="0"/>
                  </a:moveTo>
                  <a:lnTo>
                    <a:pt x="663" y="0"/>
                  </a:lnTo>
                  <a:cubicBezTo>
                    <a:pt x="1028" y="0"/>
                    <a:pt x="1325" y="296"/>
                    <a:pt x="1325" y="662"/>
                  </a:cubicBezTo>
                  <a:lnTo>
                    <a:pt x="1325" y="662"/>
                  </a:lnTo>
                  <a:cubicBezTo>
                    <a:pt x="1325" y="1028"/>
                    <a:pt x="1028" y="1325"/>
                    <a:pt x="663" y="1325"/>
                  </a:cubicBezTo>
                  <a:lnTo>
                    <a:pt x="663" y="1325"/>
                  </a:lnTo>
                  <a:cubicBezTo>
                    <a:pt x="297" y="1325"/>
                    <a:pt x="0" y="1028"/>
                    <a:pt x="0" y="662"/>
                  </a:cubicBezTo>
                  <a:lnTo>
                    <a:pt x="0" y="662"/>
                  </a:lnTo>
                  <a:cubicBezTo>
                    <a:pt x="0" y="296"/>
                    <a:pt x="297" y="0"/>
                    <a:pt x="663" y="0"/>
                  </a:cubicBezTo>
                </a:path>
              </a:pathLst>
            </a:custGeom>
            <a:solidFill>
              <a:srgbClr val="5DCED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0A7233D-7178-47CF-8A99-7EA3CFEB5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1353" y="2466250"/>
              <a:ext cx="1243856" cy="924919"/>
            </a:xfrm>
            <a:custGeom>
              <a:avLst/>
              <a:gdLst>
                <a:gd name="connsiteX0" fmla="*/ 92495 w 2535275"/>
                <a:gd name="connsiteY0" fmla="*/ 0 h 1773195"/>
                <a:gd name="connsiteX1" fmla="*/ 192242 w 2535275"/>
                <a:gd name="connsiteY1" fmla="*/ 94555 h 1773195"/>
                <a:gd name="connsiteX2" fmla="*/ 503951 w 2535275"/>
                <a:gd name="connsiteY2" fmla="*/ 762660 h 1773195"/>
                <a:gd name="connsiteX3" fmla="*/ 1268261 w 2535275"/>
                <a:gd name="connsiteY3" fmla="*/ 1077429 h 1773195"/>
                <a:gd name="connsiteX4" fmla="*/ 2031324 w 2535275"/>
                <a:gd name="connsiteY4" fmla="*/ 762660 h 1773195"/>
                <a:gd name="connsiteX5" fmla="*/ 2343033 w 2535275"/>
                <a:gd name="connsiteY5" fmla="*/ 94555 h 1773195"/>
                <a:gd name="connsiteX6" fmla="*/ 2442780 w 2535275"/>
                <a:gd name="connsiteY6" fmla="*/ 0 h 1773195"/>
                <a:gd name="connsiteX7" fmla="*/ 2535046 w 2535275"/>
                <a:gd name="connsiteY7" fmla="*/ 94555 h 1773195"/>
                <a:gd name="connsiteX8" fmla="*/ 2167229 w 2535275"/>
                <a:gd name="connsiteY8" fmla="*/ 897028 h 1773195"/>
                <a:gd name="connsiteX9" fmla="*/ 1393724 w 2535275"/>
                <a:gd name="connsiteY9" fmla="*/ 1261599 h 1773195"/>
                <a:gd name="connsiteX10" fmla="*/ 1368649 w 2535275"/>
                <a:gd name="connsiteY10" fmla="*/ 1262835 h 1773195"/>
                <a:gd name="connsiteX11" fmla="*/ 1368649 w 2535275"/>
                <a:gd name="connsiteY11" fmla="*/ 1773195 h 1773195"/>
                <a:gd name="connsiteX12" fmla="*/ 1177619 w 2535275"/>
                <a:gd name="connsiteY12" fmla="*/ 1773195 h 1773195"/>
                <a:gd name="connsiteX13" fmla="*/ 1177619 w 2535275"/>
                <a:gd name="connsiteY13" fmla="*/ 1263330 h 1773195"/>
                <a:gd name="connsiteX14" fmla="*/ 1142387 w 2535275"/>
                <a:gd name="connsiteY14" fmla="*/ 1261599 h 1773195"/>
                <a:gd name="connsiteX15" fmla="*/ 368046 w 2535275"/>
                <a:gd name="connsiteY15" fmla="*/ 897028 h 1773195"/>
                <a:gd name="connsiteX16" fmla="*/ 230 w 2535275"/>
                <a:gd name="connsiteY16" fmla="*/ 94555 h 1773195"/>
                <a:gd name="connsiteX17" fmla="*/ 92495 w 2535275"/>
                <a:gd name="connsiteY17" fmla="*/ 0 h 177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35275" h="1773195">
                  <a:moveTo>
                    <a:pt x="92495" y="0"/>
                  </a:moveTo>
                  <a:cubicBezTo>
                    <a:pt x="144863" y="0"/>
                    <a:pt x="187255" y="42301"/>
                    <a:pt x="192242" y="94555"/>
                  </a:cubicBezTo>
                  <a:cubicBezTo>
                    <a:pt x="213438" y="345872"/>
                    <a:pt x="323160" y="582259"/>
                    <a:pt x="503951" y="762660"/>
                  </a:cubicBezTo>
                  <a:cubicBezTo>
                    <a:pt x="705938" y="964212"/>
                    <a:pt x="981489" y="1077429"/>
                    <a:pt x="1268261" y="1077429"/>
                  </a:cubicBezTo>
                  <a:cubicBezTo>
                    <a:pt x="1553786" y="1077429"/>
                    <a:pt x="1829337" y="964212"/>
                    <a:pt x="2031324" y="762660"/>
                  </a:cubicBezTo>
                  <a:cubicBezTo>
                    <a:pt x="2212115" y="582259"/>
                    <a:pt x="2321837" y="345872"/>
                    <a:pt x="2343033" y="94555"/>
                  </a:cubicBezTo>
                  <a:cubicBezTo>
                    <a:pt x="2348020" y="42301"/>
                    <a:pt x="2390413" y="0"/>
                    <a:pt x="2442780" y="0"/>
                  </a:cubicBezTo>
                  <a:cubicBezTo>
                    <a:pt x="2496394" y="0"/>
                    <a:pt x="2538786" y="42301"/>
                    <a:pt x="2535046" y="94555"/>
                  </a:cubicBezTo>
                  <a:cubicBezTo>
                    <a:pt x="2512603" y="396882"/>
                    <a:pt x="2381685" y="681791"/>
                    <a:pt x="2167229" y="897028"/>
                  </a:cubicBezTo>
                  <a:cubicBezTo>
                    <a:pt x="1957761" y="1104955"/>
                    <a:pt x="1684334" y="1232869"/>
                    <a:pt x="1393724" y="1261599"/>
                  </a:cubicBezTo>
                  <a:lnTo>
                    <a:pt x="1368649" y="1262835"/>
                  </a:lnTo>
                  <a:lnTo>
                    <a:pt x="1368649" y="1773195"/>
                  </a:lnTo>
                  <a:lnTo>
                    <a:pt x="1177619" y="1773195"/>
                  </a:lnTo>
                  <a:lnTo>
                    <a:pt x="1177619" y="1263330"/>
                  </a:lnTo>
                  <a:lnTo>
                    <a:pt x="1142387" y="1261599"/>
                  </a:lnTo>
                  <a:cubicBezTo>
                    <a:pt x="850941" y="1232869"/>
                    <a:pt x="577514" y="1104955"/>
                    <a:pt x="368046" y="897028"/>
                  </a:cubicBezTo>
                  <a:cubicBezTo>
                    <a:pt x="152344" y="681791"/>
                    <a:pt x="22673" y="396882"/>
                    <a:pt x="230" y="94555"/>
                  </a:cubicBezTo>
                  <a:cubicBezTo>
                    <a:pt x="-3511" y="42301"/>
                    <a:pt x="38882" y="0"/>
                    <a:pt x="92495" y="0"/>
                  </a:cubicBezTo>
                  <a:close/>
                </a:path>
              </a:pathLst>
            </a:custGeom>
            <a:solidFill>
              <a:srgbClr val="5DCEDB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1" name="Freeform 95">
              <a:extLst>
                <a:ext uri="{FF2B5EF4-FFF2-40B4-BE49-F238E27FC236}">
                  <a16:creationId xmlns:a16="http://schemas.microsoft.com/office/drawing/2014/main" id="{3FEDE323-17CA-43F8-B20B-632A8EAE2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2312" y="2080807"/>
              <a:ext cx="861131" cy="861131"/>
            </a:xfrm>
            <a:custGeom>
              <a:avLst/>
              <a:gdLst>
                <a:gd name="T0" fmla="*/ 662 w 1326"/>
                <a:gd name="T1" fmla="*/ 0 h 1326"/>
                <a:gd name="T2" fmla="*/ 662 w 1326"/>
                <a:gd name="T3" fmla="*/ 0 h 1326"/>
                <a:gd name="T4" fmla="*/ 1325 w 1326"/>
                <a:gd name="T5" fmla="*/ 662 h 1326"/>
                <a:gd name="T6" fmla="*/ 1325 w 1326"/>
                <a:gd name="T7" fmla="*/ 662 h 1326"/>
                <a:gd name="T8" fmla="*/ 662 w 1326"/>
                <a:gd name="T9" fmla="*/ 1325 h 1326"/>
                <a:gd name="T10" fmla="*/ 662 w 1326"/>
                <a:gd name="T11" fmla="*/ 1325 h 1326"/>
                <a:gd name="T12" fmla="*/ 0 w 1326"/>
                <a:gd name="T13" fmla="*/ 662 h 1326"/>
                <a:gd name="T14" fmla="*/ 0 w 1326"/>
                <a:gd name="T15" fmla="*/ 662 h 1326"/>
                <a:gd name="T16" fmla="*/ 662 w 1326"/>
                <a:gd name="T17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6" h="1326">
                  <a:moveTo>
                    <a:pt x="662" y="0"/>
                  </a:moveTo>
                  <a:lnTo>
                    <a:pt x="662" y="0"/>
                  </a:lnTo>
                  <a:cubicBezTo>
                    <a:pt x="1029" y="0"/>
                    <a:pt x="1325" y="296"/>
                    <a:pt x="1325" y="662"/>
                  </a:cubicBezTo>
                  <a:lnTo>
                    <a:pt x="1325" y="662"/>
                  </a:lnTo>
                  <a:cubicBezTo>
                    <a:pt x="1325" y="1028"/>
                    <a:pt x="1029" y="1325"/>
                    <a:pt x="662" y="1325"/>
                  </a:cubicBezTo>
                  <a:lnTo>
                    <a:pt x="662" y="1325"/>
                  </a:lnTo>
                  <a:cubicBezTo>
                    <a:pt x="297" y="1325"/>
                    <a:pt x="0" y="1028"/>
                    <a:pt x="0" y="662"/>
                  </a:cubicBezTo>
                  <a:lnTo>
                    <a:pt x="0" y="662"/>
                  </a:lnTo>
                  <a:cubicBezTo>
                    <a:pt x="0" y="296"/>
                    <a:pt x="297" y="0"/>
                    <a:pt x="662" y="0"/>
                  </a:cubicBezTo>
                </a:path>
              </a:pathLst>
            </a:custGeom>
            <a:solidFill>
              <a:srgbClr val="5ECB9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7F351C6F-FFBC-4E04-9F76-97C14EE52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781" y="2466250"/>
              <a:ext cx="1243856" cy="924919"/>
            </a:xfrm>
            <a:custGeom>
              <a:avLst/>
              <a:gdLst>
                <a:gd name="connsiteX0" fmla="*/ 92489 w 2535272"/>
                <a:gd name="connsiteY0" fmla="*/ 0 h 1773195"/>
                <a:gd name="connsiteX1" fmla="*/ 192236 w 2535272"/>
                <a:gd name="connsiteY1" fmla="*/ 94555 h 1773195"/>
                <a:gd name="connsiteX2" fmla="*/ 503946 w 2535272"/>
                <a:gd name="connsiteY2" fmla="*/ 762660 h 1773195"/>
                <a:gd name="connsiteX3" fmla="*/ 1267010 w 2535272"/>
                <a:gd name="connsiteY3" fmla="*/ 1077429 h 1773195"/>
                <a:gd name="connsiteX4" fmla="*/ 2031321 w 2535272"/>
                <a:gd name="connsiteY4" fmla="*/ 762660 h 1773195"/>
                <a:gd name="connsiteX5" fmla="*/ 2343030 w 2535272"/>
                <a:gd name="connsiteY5" fmla="*/ 94555 h 1773195"/>
                <a:gd name="connsiteX6" fmla="*/ 2442777 w 2535272"/>
                <a:gd name="connsiteY6" fmla="*/ 0 h 1773195"/>
                <a:gd name="connsiteX7" fmla="*/ 2535043 w 2535272"/>
                <a:gd name="connsiteY7" fmla="*/ 94555 h 1773195"/>
                <a:gd name="connsiteX8" fmla="*/ 2165979 w 2535272"/>
                <a:gd name="connsiteY8" fmla="*/ 897028 h 1773195"/>
                <a:gd name="connsiteX9" fmla="*/ 1392882 w 2535272"/>
                <a:gd name="connsiteY9" fmla="*/ 1261599 h 1773195"/>
                <a:gd name="connsiteX10" fmla="*/ 1368635 w 2535272"/>
                <a:gd name="connsiteY10" fmla="*/ 1262790 h 1773195"/>
                <a:gd name="connsiteX11" fmla="*/ 1368635 w 2535272"/>
                <a:gd name="connsiteY11" fmla="*/ 1773195 h 1773195"/>
                <a:gd name="connsiteX12" fmla="*/ 1177609 w 2535272"/>
                <a:gd name="connsiteY12" fmla="*/ 1773195 h 1773195"/>
                <a:gd name="connsiteX13" fmla="*/ 1177609 w 2535272"/>
                <a:gd name="connsiteY13" fmla="*/ 1263376 h 1773195"/>
                <a:gd name="connsiteX14" fmla="*/ 1141549 w 2535272"/>
                <a:gd name="connsiteY14" fmla="*/ 1261599 h 1773195"/>
                <a:gd name="connsiteX15" fmla="*/ 369287 w 2535272"/>
                <a:gd name="connsiteY15" fmla="*/ 897028 h 1773195"/>
                <a:gd name="connsiteX16" fmla="*/ 224 w 2535272"/>
                <a:gd name="connsiteY16" fmla="*/ 94555 h 1773195"/>
                <a:gd name="connsiteX17" fmla="*/ 92489 w 2535272"/>
                <a:gd name="connsiteY17" fmla="*/ 0 h 177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35272" h="1773195">
                  <a:moveTo>
                    <a:pt x="92489" y="0"/>
                  </a:moveTo>
                  <a:cubicBezTo>
                    <a:pt x="144857" y="0"/>
                    <a:pt x="187249" y="42301"/>
                    <a:pt x="192236" y="94555"/>
                  </a:cubicBezTo>
                  <a:cubicBezTo>
                    <a:pt x="213433" y="345872"/>
                    <a:pt x="324401" y="582259"/>
                    <a:pt x="503946" y="762660"/>
                  </a:cubicBezTo>
                  <a:cubicBezTo>
                    <a:pt x="705933" y="964212"/>
                    <a:pt x="981484" y="1077429"/>
                    <a:pt x="1267010" y="1077429"/>
                  </a:cubicBezTo>
                  <a:cubicBezTo>
                    <a:pt x="1553782" y="1077429"/>
                    <a:pt x="1828086" y="964212"/>
                    <a:pt x="2031321" y="762660"/>
                  </a:cubicBezTo>
                  <a:cubicBezTo>
                    <a:pt x="2212112" y="582259"/>
                    <a:pt x="2320587" y="345872"/>
                    <a:pt x="2343030" y="94555"/>
                  </a:cubicBezTo>
                  <a:cubicBezTo>
                    <a:pt x="2349264" y="42301"/>
                    <a:pt x="2390410" y="0"/>
                    <a:pt x="2442777" y="0"/>
                  </a:cubicBezTo>
                  <a:cubicBezTo>
                    <a:pt x="2496391" y="0"/>
                    <a:pt x="2538783" y="42301"/>
                    <a:pt x="2535043" y="94555"/>
                  </a:cubicBezTo>
                  <a:cubicBezTo>
                    <a:pt x="2512600" y="396882"/>
                    <a:pt x="2382928" y="681791"/>
                    <a:pt x="2165979" y="897028"/>
                  </a:cubicBezTo>
                  <a:cubicBezTo>
                    <a:pt x="1957601" y="1104955"/>
                    <a:pt x="1684310" y="1232869"/>
                    <a:pt x="1392882" y="1261599"/>
                  </a:cubicBezTo>
                  <a:lnTo>
                    <a:pt x="1368635" y="1262790"/>
                  </a:lnTo>
                  <a:lnTo>
                    <a:pt x="1368635" y="1773195"/>
                  </a:lnTo>
                  <a:lnTo>
                    <a:pt x="1177609" y="1773195"/>
                  </a:lnTo>
                  <a:lnTo>
                    <a:pt x="1177609" y="1263376"/>
                  </a:lnTo>
                  <a:lnTo>
                    <a:pt x="1141549" y="1261599"/>
                  </a:lnTo>
                  <a:cubicBezTo>
                    <a:pt x="850956" y="1232869"/>
                    <a:pt x="577665" y="1104955"/>
                    <a:pt x="369287" y="897028"/>
                  </a:cubicBezTo>
                  <a:cubicBezTo>
                    <a:pt x="153584" y="681791"/>
                    <a:pt x="22667" y="396882"/>
                    <a:pt x="224" y="94555"/>
                  </a:cubicBezTo>
                  <a:cubicBezTo>
                    <a:pt x="-3517" y="42301"/>
                    <a:pt x="40123" y="0"/>
                    <a:pt x="92489" y="0"/>
                  </a:cubicBezTo>
                  <a:close/>
                </a:path>
              </a:pathLst>
            </a:custGeom>
            <a:solidFill>
              <a:srgbClr val="5ECB9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3" name="Freeform 170">
              <a:extLst>
                <a:ext uri="{FF2B5EF4-FFF2-40B4-BE49-F238E27FC236}">
                  <a16:creationId xmlns:a16="http://schemas.microsoft.com/office/drawing/2014/main" id="{BA9EFE79-2858-4C01-830E-9201C209C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3167" y="2080807"/>
              <a:ext cx="861131" cy="861131"/>
            </a:xfrm>
            <a:custGeom>
              <a:avLst/>
              <a:gdLst>
                <a:gd name="T0" fmla="*/ 663 w 1326"/>
                <a:gd name="T1" fmla="*/ 0 h 1326"/>
                <a:gd name="T2" fmla="*/ 663 w 1326"/>
                <a:gd name="T3" fmla="*/ 0 h 1326"/>
                <a:gd name="T4" fmla="*/ 1325 w 1326"/>
                <a:gd name="T5" fmla="*/ 662 h 1326"/>
                <a:gd name="T6" fmla="*/ 1325 w 1326"/>
                <a:gd name="T7" fmla="*/ 662 h 1326"/>
                <a:gd name="T8" fmla="*/ 663 w 1326"/>
                <a:gd name="T9" fmla="*/ 1325 h 1326"/>
                <a:gd name="T10" fmla="*/ 663 w 1326"/>
                <a:gd name="T11" fmla="*/ 1325 h 1326"/>
                <a:gd name="T12" fmla="*/ 0 w 1326"/>
                <a:gd name="T13" fmla="*/ 662 h 1326"/>
                <a:gd name="T14" fmla="*/ 0 w 1326"/>
                <a:gd name="T15" fmla="*/ 662 h 1326"/>
                <a:gd name="T16" fmla="*/ 663 w 1326"/>
                <a:gd name="T17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6" h="1326">
                  <a:moveTo>
                    <a:pt x="663" y="0"/>
                  </a:moveTo>
                  <a:lnTo>
                    <a:pt x="663" y="0"/>
                  </a:lnTo>
                  <a:cubicBezTo>
                    <a:pt x="1029" y="0"/>
                    <a:pt x="1325" y="296"/>
                    <a:pt x="1325" y="662"/>
                  </a:cubicBezTo>
                  <a:lnTo>
                    <a:pt x="1325" y="662"/>
                  </a:lnTo>
                  <a:cubicBezTo>
                    <a:pt x="1325" y="1028"/>
                    <a:pt x="1029" y="1325"/>
                    <a:pt x="663" y="1325"/>
                  </a:cubicBezTo>
                  <a:lnTo>
                    <a:pt x="663" y="1325"/>
                  </a:lnTo>
                  <a:cubicBezTo>
                    <a:pt x="296" y="1325"/>
                    <a:pt x="0" y="1028"/>
                    <a:pt x="0" y="662"/>
                  </a:cubicBezTo>
                  <a:lnTo>
                    <a:pt x="0" y="662"/>
                  </a:lnTo>
                  <a:cubicBezTo>
                    <a:pt x="0" y="296"/>
                    <a:pt x="296" y="0"/>
                    <a:pt x="663" y="0"/>
                  </a:cubicBezTo>
                </a:path>
              </a:pathLst>
            </a:custGeom>
            <a:solidFill>
              <a:srgbClr val="F0D06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E520765A-C69E-4DB4-A6DD-030EE8FB3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5633" y="2466250"/>
              <a:ext cx="1243856" cy="924919"/>
            </a:xfrm>
            <a:custGeom>
              <a:avLst/>
              <a:gdLst>
                <a:gd name="connsiteX0" fmla="*/ 92495 w 2535272"/>
                <a:gd name="connsiteY0" fmla="*/ 0 h 1773195"/>
                <a:gd name="connsiteX1" fmla="*/ 190996 w 2535272"/>
                <a:gd name="connsiteY1" fmla="*/ 94555 h 1773195"/>
                <a:gd name="connsiteX2" fmla="*/ 503952 w 2535272"/>
                <a:gd name="connsiteY2" fmla="*/ 762660 h 1773195"/>
                <a:gd name="connsiteX3" fmla="*/ 1268263 w 2535272"/>
                <a:gd name="connsiteY3" fmla="*/ 1077429 h 1773195"/>
                <a:gd name="connsiteX4" fmla="*/ 2031327 w 2535272"/>
                <a:gd name="connsiteY4" fmla="*/ 762660 h 1773195"/>
                <a:gd name="connsiteX5" fmla="*/ 2344283 w 2535272"/>
                <a:gd name="connsiteY5" fmla="*/ 94555 h 1773195"/>
                <a:gd name="connsiteX6" fmla="*/ 2442783 w 2535272"/>
                <a:gd name="connsiteY6" fmla="*/ 0 h 1773195"/>
                <a:gd name="connsiteX7" fmla="*/ 2535049 w 2535272"/>
                <a:gd name="connsiteY7" fmla="*/ 94555 h 1773195"/>
                <a:gd name="connsiteX8" fmla="*/ 2165985 w 2535272"/>
                <a:gd name="connsiteY8" fmla="*/ 897028 h 1773195"/>
                <a:gd name="connsiteX9" fmla="*/ 1393723 w 2535272"/>
                <a:gd name="connsiteY9" fmla="*/ 1261599 h 1773195"/>
                <a:gd name="connsiteX10" fmla="*/ 1368641 w 2535272"/>
                <a:gd name="connsiteY10" fmla="*/ 1262835 h 1773195"/>
                <a:gd name="connsiteX11" fmla="*/ 1368641 w 2535272"/>
                <a:gd name="connsiteY11" fmla="*/ 1773195 h 1773195"/>
                <a:gd name="connsiteX12" fmla="*/ 1177615 w 2535272"/>
                <a:gd name="connsiteY12" fmla="*/ 1773195 h 1773195"/>
                <a:gd name="connsiteX13" fmla="*/ 1177615 w 2535272"/>
                <a:gd name="connsiteY13" fmla="*/ 1263317 h 1773195"/>
                <a:gd name="connsiteX14" fmla="*/ 1142749 w 2535272"/>
                <a:gd name="connsiteY14" fmla="*/ 1261599 h 1773195"/>
                <a:gd name="connsiteX15" fmla="*/ 369293 w 2535272"/>
                <a:gd name="connsiteY15" fmla="*/ 897028 h 1773195"/>
                <a:gd name="connsiteX16" fmla="*/ 230 w 2535272"/>
                <a:gd name="connsiteY16" fmla="*/ 94555 h 1773195"/>
                <a:gd name="connsiteX17" fmla="*/ 92495 w 2535272"/>
                <a:gd name="connsiteY17" fmla="*/ 0 h 177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35272" h="1773195">
                  <a:moveTo>
                    <a:pt x="92495" y="0"/>
                  </a:moveTo>
                  <a:cubicBezTo>
                    <a:pt x="144863" y="0"/>
                    <a:pt x="187255" y="42301"/>
                    <a:pt x="190996" y="94555"/>
                  </a:cubicBezTo>
                  <a:cubicBezTo>
                    <a:pt x="214685" y="345872"/>
                    <a:pt x="324407" y="582259"/>
                    <a:pt x="503952" y="762660"/>
                  </a:cubicBezTo>
                  <a:cubicBezTo>
                    <a:pt x="707186" y="964212"/>
                    <a:pt x="981490" y="1077429"/>
                    <a:pt x="1268263" y="1077429"/>
                  </a:cubicBezTo>
                  <a:cubicBezTo>
                    <a:pt x="1553788" y="1077429"/>
                    <a:pt x="1829339" y="964212"/>
                    <a:pt x="2031327" y="762660"/>
                  </a:cubicBezTo>
                  <a:cubicBezTo>
                    <a:pt x="2210871" y="582259"/>
                    <a:pt x="2321839" y="345872"/>
                    <a:pt x="2344283" y="94555"/>
                  </a:cubicBezTo>
                  <a:cubicBezTo>
                    <a:pt x="2348023" y="42301"/>
                    <a:pt x="2390415" y="0"/>
                    <a:pt x="2442783" y="0"/>
                  </a:cubicBezTo>
                  <a:cubicBezTo>
                    <a:pt x="2495150" y="0"/>
                    <a:pt x="2538789" y="42301"/>
                    <a:pt x="2535049" y="94555"/>
                  </a:cubicBezTo>
                  <a:cubicBezTo>
                    <a:pt x="2512605" y="396882"/>
                    <a:pt x="2381688" y="681791"/>
                    <a:pt x="2165985" y="897028"/>
                  </a:cubicBezTo>
                  <a:cubicBezTo>
                    <a:pt x="1957607" y="1104955"/>
                    <a:pt x="1684316" y="1232869"/>
                    <a:pt x="1393723" y="1261599"/>
                  </a:cubicBezTo>
                  <a:lnTo>
                    <a:pt x="1368641" y="1262835"/>
                  </a:lnTo>
                  <a:lnTo>
                    <a:pt x="1368641" y="1773195"/>
                  </a:lnTo>
                  <a:lnTo>
                    <a:pt x="1177615" y="1773195"/>
                  </a:lnTo>
                  <a:lnTo>
                    <a:pt x="1177615" y="1263317"/>
                  </a:lnTo>
                  <a:lnTo>
                    <a:pt x="1142749" y="1261599"/>
                  </a:lnTo>
                  <a:cubicBezTo>
                    <a:pt x="851917" y="1232869"/>
                    <a:pt x="577671" y="1104955"/>
                    <a:pt x="369293" y="897028"/>
                  </a:cubicBezTo>
                  <a:cubicBezTo>
                    <a:pt x="153590" y="681791"/>
                    <a:pt x="22673" y="396882"/>
                    <a:pt x="230" y="94555"/>
                  </a:cubicBezTo>
                  <a:cubicBezTo>
                    <a:pt x="-3511" y="42301"/>
                    <a:pt x="38881" y="0"/>
                    <a:pt x="92495" y="0"/>
                  </a:cubicBezTo>
                  <a:close/>
                </a:path>
              </a:pathLst>
            </a:custGeom>
            <a:solidFill>
              <a:srgbClr val="F0D06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809905">
                <a:defRPr/>
              </a:pPr>
              <a:endParaRPr lang="en-US" sz="2892" kern="0" dirty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98CA416A-E5E2-424F-89E5-3E9ECFCB6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5601" y="2319713"/>
              <a:ext cx="542194" cy="382725"/>
            </a:xfrm>
            <a:custGeom>
              <a:avLst/>
              <a:gdLst>
                <a:gd name="T0" fmla="*/ 119 w 376"/>
                <a:gd name="T1" fmla="*/ 56 h 306"/>
                <a:gd name="T2" fmla="*/ 163 w 376"/>
                <a:gd name="T3" fmla="*/ 34 h 306"/>
                <a:gd name="T4" fmla="*/ 176 w 376"/>
                <a:gd name="T5" fmla="*/ 0 h 306"/>
                <a:gd name="T6" fmla="*/ 194 w 376"/>
                <a:gd name="T7" fmla="*/ 34 h 306"/>
                <a:gd name="T8" fmla="*/ 120 w 376"/>
                <a:gd name="T9" fmla="*/ 165 h 306"/>
                <a:gd name="T10" fmla="*/ 148 w 376"/>
                <a:gd name="T11" fmla="*/ 131 h 306"/>
                <a:gd name="T12" fmla="*/ 120 w 376"/>
                <a:gd name="T13" fmla="*/ 165 h 306"/>
                <a:gd name="T14" fmla="*/ 120 w 376"/>
                <a:gd name="T15" fmla="*/ 179 h 306"/>
                <a:gd name="T16" fmla="*/ 148 w 376"/>
                <a:gd name="T17" fmla="*/ 212 h 306"/>
                <a:gd name="T18" fmla="*/ 160 w 376"/>
                <a:gd name="T19" fmla="*/ 118 h 306"/>
                <a:gd name="T20" fmla="*/ 188 w 376"/>
                <a:gd name="T21" fmla="*/ 84 h 306"/>
                <a:gd name="T22" fmla="*/ 160 w 376"/>
                <a:gd name="T23" fmla="*/ 118 h 306"/>
                <a:gd name="T24" fmla="*/ 160 w 376"/>
                <a:gd name="T25" fmla="*/ 131 h 306"/>
                <a:gd name="T26" fmla="*/ 188 w 376"/>
                <a:gd name="T27" fmla="*/ 165 h 306"/>
                <a:gd name="T28" fmla="*/ 160 w 376"/>
                <a:gd name="T29" fmla="*/ 212 h 306"/>
                <a:gd name="T30" fmla="*/ 188 w 376"/>
                <a:gd name="T31" fmla="*/ 179 h 306"/>
                <a:gd name="T32" fmla="*/ 160 w 376"/>
                <a:gd name="T33" fmla="*/ 212 h 306"/>
                <a:gd name="T34" fmla="*/ 120 w 376"/>
                <a:gd name="T35" fmla="*/ 84 h 306"/>
                <a:gd name="T36" fmla="*/ 148 w 376"/>
                <a:gd name="T37" fmla="*/ 118 h 306"/>
                <a:gd name="T38" fmla="*/ 287 w 376"/>
                <a:gd name="T39" fmla="*/ 202 h 306"/>
                <a:gd name="T40" fmla="*/ 295 w 376"/>
                <a:gd name="T41" fmla="*/ 167 h 306"/>
                <a:gd name="T42" fmla="*/ 294 w 376"/>
                <a:gd name="T43" fmla="*/ 61 h 306"/>
                <a:gd name="T44" fmla="*/ 310 w 376"/>
                <a:gd name="T45" fmla="*/ 56 h 306"/>
                <a:gd name="T46" fmla="*/ 309 w 376"/>
                <a:gd name="T47" fmla="*/ 61 h 306"/>
                <a:gd name="T48" fmla="*/ 316 w 376"/>
                <a:gd name="T49" fmla="*/ 167 h 306"/>
                <a:gd name="T50" fmla="*/ 346 w 376"/>
                <a:gd name="T51" fmla="*/ 202 h 306"/>
                <a:gd name="T52" fmla="*/ 376 w 376"/>
                <a:gd name="T53" fmla="*/ 256 h 306"/>
                <a:gd name="T54" fmla="*/ 0 w 376"/>
                <a:gd name="T55" fmla="*/ 306 h 306"/>
                <a:gd name="T56" fmla="*/ 30 w 376"/>
                <a:gd name="T57" fmla="*/ 269 h 306"/>
                <a:gd name="T58" fmla="*/ 44 w 376"/>
                <a:gd name="T59" fmla="*/ 242 h 306"/>
                <a:gd name="T60" fmla="*/ 70 w 376"/>
                <a:gd name="T61" fmla="*/ 228 h 306"/>
                <a:gd name="T62" fmla="*/ 89 w 376"/>
                <a:gd name="T63" fmla="*/ 157 h 306"/>
                <a:gd name="T64" fmla="*/ 101 w 376"/>
                <a:gd name="T65" fmla="*/ 228 h 306"/>
                <a:gd name="T66" fmla="*/ 207 w 376"/>
                <a:gd name="T67" fmla="*/ 63 h 306"/>
                <a:gd name="T68" fmla="*/ 287 w 376"/>
                <a:gd name="T69" fmla="*/ 20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6" h="306">
                  <a:moveTo>
                    <a:pt x="194" y="56"/>
                  </a:moveTo>
                  <a:cubicBezTo>
                    <a:pt x="119" y="56"/>
                    <a:pt x="119" y="56"/>
                    <a:pt x="119" y="56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34"/>
                    <a:pt x="176" y="34"/>
                    <a:pt x="17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56"/>
                    <a:pt x="194" y="56"/>
                    <a:pt x="194" y="56"/>
                  </a:cubicBezTo>
                  <a:close/>
                  <a:moveTo>
                    <a:pt x="120" y="165"/>
                  </a:moveTo>
                  <a:cubicBezTo>
                    <a:pt x="120" y="131"/>
                    <a:pt x="120" y="131"/>
                    <a:pt x="120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20" y="165"/>
                    <a:pt x="120" y="165"/>
                    <a:pt x="120" y="165"/>
                  </a:cubicBezTo>
                  <a:close/>
                  <a:moveTo>
                    <a:pt x="120" y="212"/>
                  </a:moveTo>
                  <a:cubicBezTo>
                    <a:pt x="120" y="179"/>
                    <a:pt x="120" y="179"/>
                    <a:pt x="120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20" y="212"/>
                    <a:pt x="120" y="212"/>
                    <a:pt x="120" y="212"/>
                  </a:cubicBezTo>
                  <a:close/>
                  <a:moveTo>
                    <a:pt x="160" y="118"/>
                  </a:moveTo>
                  <a:cubicBezTo>
                    <a:pt x="160" y="84"/>
                    <a:pt x="160" y="84"/>
                    <a:pt x="160" y="84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60" y="118"/>
                    <a:pt x="160" y="118"/>
                    <a:pt x="160" y="118"/>
                  </a:cubicBezTo>
                  <a:close/>
                  <a:moveTo>
                    <a:pt x="160" y="165"/>
                  </a:moveTo>
                  <a:cubicBezTo>
                    <a:pt x="160" y="131"/>
                    <a:pt x="160" y="131"/>
                    <a:pt x="160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60" y="165"/>
                    <a:pt x="160" y="165"/>
                    <a:pt x="160" y="165"/>
                  </a:cubicBezTo>
                  <a:close/>
                  <a:moveTo>
                    <a:pt x="160" y="212"/>
                  </a:moveTo>
                  <a:cubicBezTo>
                    <a:pt x="160" y="179"/>
                    <a:pt x="160" y="179"/>
                    <a:pt x="160" y="179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88" y="212"/>
                    <a:pt x="188" y="212"/>
                    <a:pt x="188" y="212"/>
                  </a:cubicBezTo>
                  <a:cubicBezTo>
                    <a:pt x="160" y="212"/>
                    <a:pt x="160" y="212"/>
                    <a:pt x="160" y="212"/>
                  </a:cubicBezTo>
                  <a:close/>
                  <a:moveTo>
                    <a:pt x="120" y="118"/>
                  </a:moveTo>
                  <a:cubicBezTo>
                    <a:pt x="120" y="84"/>
                    <a:pt x="120" y="84"/>
                    <a:pt x="120" y="84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20" y="118"/>
                    <a:pt x="120" y="118"/>
                    <a:pt x="120" y="118"/>
                  </a:cubicBezTo>
                  <a:close/>
                  <a:moveTo>
                    <a:pt x="287" y="202"/>
                  </a:moveTo>
                  <a:cubicBezTo>
                    <a:pt x="287" y="167"/>
                    <a:pt x="287" y="167"/>
                    <a:pt x="287" y="167"/>
                  </a:cubicBezTo>
                  <a:cubicBezTo>
                    <a:pt x="295" y="167"/>
                    <a:pt x="295" y="167"/>
                    <a:pt x="295" y="167"/>
                  </a:cubicBezTo>
                  <a:cubicBezTo>
                    <a:pt x="295" y="61"/>
                    <a:pt x="295" y="61"/>
                    <a:pt x="295" y="61"/>
                  </a:cubicBezTo>
                  <a:cubicBezTo>
                    <a:pt x="295" y="61"/>
                    <a:pt x="294" y="61"/>
                    <a:pt x="294" y="61"/>
                  </a:cubicBezTo>
                  <a:cubicBezTo>
                    <a:pt x="294" y="56"/>
                    <a:pt x="294" y="56"/>
                    <a:pt x="294" y="56"/>
                  </a:cubicBezTo>
                  <a:cubicBezTo>
                    <a:pt x="299" y="55"/>
                    <a:pt x="305" y="55"/>
                    <a:pt x="310" y="56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09" y="61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16" y="167"/>
                    <a:pt x="316" y="167"/>
                    <a:pt x="316" y="167"/>
                  </a:cubicBezTo>
                  <a:cubicBezTo>
                    <a:pt x="316" y="202"/>
                    <a:pt x="316" y="202"/>
                    <a:pt x="316" y="202"/>
                  </a:cubicBezTo>
                  <a:cubicBezTo>
                    <a:pt x="346" y="202"/>
                    <a:pt x="346" y="202"/>
                    <a:pt x="346" y="202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76" y="256"/>
                    <a:pt x="376" y="256"/>
                    <a:pt x="376" y="256"/>
                  </a:cubicBezTo>
                  <a:cubicBezTo>
                    <a:pt x="376" y="306"/>
                    <a:pt x="376" y="306"/>
                    <a:pt x="376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44" y="242"/>
                    <a:pt x="44" y="242"/>
                    <a:pt x="44" y="242"/>
                  </a:cubicBezTo>
                  <a:cubicBezTo>
                    <a:pt x="44" y="228"/>
                    <a:pt x="44" y="228"/>
                    <a:pt x="44" y="228"/>
                  </a:cubicBezTo>
                  <a:cubicBezTo>
                    <a:pt x="70" y="228"/>
                    <a:pt x="70" y="228"/>
                    <a:pt x="70" y="228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92" y="228"/>
                    <a:pt x="92" y="228"/>
                    <a:pt x="92" y="228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87" y="202"/>
                    <a:pt x="287" y="202"/>
                    <a:pt x="287" y="202"/>
                  </a:cubicBezTo>
                  <a:close/>
                </a:path>
              </a:pathLst>
            </a:custGeom>
            <a:solidFill>
              <a:srgbClr val="5ECB95"/>
            </a:solidFill>
            <a:ln>
              <a:solidFill>
                <a:srgbClr val="FFFFFF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id-ID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A55CB44-4E7F-4C4D-A84E-4FBB1AEAC8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867" y="2394093"/>
              <a:ext cx="472191" cy="340715"/>
            </a:xfrm>
            <a:custGeom>
              <a:avLst/>
              <a:gdLst>
                <a:gd name="T0" fmla="*/ 49 w 443"/>
                <a:gd name="T1" fmla="*/ 12 h 302"/>
                <a:gd name="T2" fmla="*/ 49 w 443"/>
                <a:gd name="T3" fmla="*/ 27 h 302"/>
                <a:gd name="T4" fmla="*/ 24 w 443"/>
                <a:gd name="T5" fmla="*/ 57 h 302"/>
                <a:gd name="T6" fmla="*/ 24 w 443"/>
                <a:gd name="T7" fmla="*/ 153 h 302"/>
                <a:gd name="T8" fmla="*/ 0 w 443"/>
                <a:gd name="T9" fmla="*/ 153 h 302"/>
                <a:gd name="T10" fmla="*/ 0 w 443"/>
                <a:gd name="T11" fmla="*/ 302 h 302"/>
                <a:gd name="T12" fmla="*/ 296 w 443"/>
                <a:gd name="T13" fmla="*/ 302 h 302"/>
                <a:gd name="T14" fmla="*/ 296 w 443"/>
                <a:gd name="T15" fmla="*/ 273 h 302"/>
                <a:gd name="T16" fmla="*/ 364 w 443"/>
                <a:gd name="T17" fmla="*/ 273 h 302"/>
                <a:gd name="T18" fmla="*/ 364 w 443"/>
                <a:gd name="T19" fmla="*/ 301 h 302"/>
                <a:gd name="T20" fmla="*/ 379 w 443"/>
                <a:gd name="T21" fmla="*/ 301 h 302"/>
                <a:gd name="T22" fmla="*/ 379 w 443"/>
                <a:gd name="T23" fmla="*/ 211 h 302"/>
                <a:gd name="T24" fmla="*/ 443 w 443"/>
                <a:gd name="T25" fmla="*/ 141 h 302"/>
                <a:gd name="T26" fmla="*/ 378 w 443"/>
                <a:gd name="T27" fmla="*/ 68 h 302"/>
                <a:gd name="T28" fmla="*/ 378 w 443"/>
                <a:gd name="T29" fmla="*/ 12 h 302"/>
                <a:gd name="T30" fmla="*/ 365 w 443"/>
                <a:gd name="T31" fmla="*/ 0 h 302"/>
                <a:gd name="T32" fmla="*/ 62 w 443"/>
                <a:gd name="T33" fmla="*/ 0 h 302"/>
                <a:gd name="T34" fmla="*/ 49 w 443"/>
                <a:gd name="T35" fmla="*/ 12 h 302"/>
                <a:gd name="T36" fmla="*/ 62 w 443"/>
                <a:gd name="T37" fmla="*/ 16 h 302"/>
                <a:gd name="T38" fmla="*/ 62 w 443"/>
                <a:gd name="T39" fmla="*/ 27 h 302"/>
                <a:gd name="T40" fmla="*/ 86 w 443"/>
                <a:gd name="T41" fmla="*/ 56 h 302"/>
                <a:gd name="T42" fmla="*/ 86 w 443"/>
                <a:gd name="T43" fmla="*/ 153 h 302"/>
                <a:gd name="T44" fmla="*/ 111 w 443"/>
                <a:gd name="T45" fmla="*/ 153 h 302"/>
                <a:gd name="T46" fmla="*/ 111 w 443"/>
                <a:gd name="T47" fmla="*/ 57 h 302"/>
                <a:gd name="T48" fmla="*/ 135 w 443"/>
                <a:gd name="T49" fmla="*/ 27 h 302"/>
                <a:gd name="T50" fmla="*/ 135 w 443"/>
                <a:gd name="T51" fmla="*/ 12 h 302"/>
                <a:gd name="T52" fmla="*/ 66 w 443"/>
                <a:gd name="T53" fmla="*/ 12 h 302"/>
                <a:gd name="T54" fmla="*/ 62 w 443"/>
                <a:gd name="T55" fmla="*/ 16 h 302"/>
                <a:gd name="T56" fmla="*/ 148 w 443"/>
                <a:gd name="T57" fmla="*/ 12 h 302"/>
                <a:gd name="T58" fmla="*/ 148 w 443"/>
                <a:gd name="T59" fmla="*/ 27 h 302"/>
                <a:gd name="T60" fmla="*/ 173 w 443"/>
                <a:gd name="T61" fmla="*/ 57 h 302"/>
                <a:gd name="T62" fmla="*/ 173 w 443"/>
                <a:gd name="T63" fmla="*/ 153 h 302"/>
                <a:gd name="T64" fmla="*/ 234 w 443"/>
                <a:gd name="T65" fmla="*/ 113 h 302"/>
                <a:gd name="T66" fmla="*/ 234 w 443"/>
                <a:gd name="T67" fmla="*/ 154 h 302"/>
                <a:gd name="T68" fmla="*/ 288 w 443"/>
                <a:gd name="T69" fmla="*/ 110 h 302"/>
                <a:gd name="T70" fmla="*/ 288 w 443"/>
                <a:gd name="T71" fmla="*/ 154 h 302"/>
                <a:gd name="T72" fmla="*/ 296 w 443"/>
                <a:gd name="T73" fmla="*/ 154 h 302"/>
                <a:gd name="T74" fmla="*/ 296 w 443"/>
                <a:gd name="T75" fmla="*/ 229 h 302"/>
                <a:gd name="T76" fmla="*/ 364 w 443"/>
                <a:gd name="T77" fmla="*/ 229 h 302"/>
                <a:gd name="T78" fmla="*/ 364 w 443"/>
                <a:gd name="T79" fmla="*/ 211 h 302"/>
                <a:gd name="T80" fmla="*/ 300 w 443"/>
                <a:gd name="T81" fmla="*/ 137 h 302"/>
                <a:gd name="T82" fmla="*/ 365 w 443"/>
                <a:gd name="T83" fmla="*/ 68 h 302"/>
                <a:gd name="T84" fmla="*/ 365 w 443"/>
                <a:gd name="T85" fmla="*/ 16 h 302"/>
                <a:gd name="T86" fmla="*/ 362 w 443"/>
                <a:gd name="T87" fmla="*/ 12 h 302"/>
                <a:gd name="T88" fmla="*/ 148 w 443"/>
                <a:gd name="T89" fmla="*/ 12 h 302"/>
                <a:gd name="T90" fmla="*/ 296 w 443"/>
                <a:gd name="T91" fmla="*/ 239 h 302"/>
                <a:gd name="T92" fmla="*/ 296 w 443"/>
                <a:gd name="T93" fmla="*/ 263 h 302"/>
                <a:gd name="T94" fmla="*/ 364 w 443"/>
                <a:gd name="T95" fmla="*/ 263 h 302"/>
                <a:gd name="T96" fmla="*/ 364 w 443"/>
                <a:gd name="T97" fmla="*/ 239 h 302"/>
                <a:gd name="T98" fmla="*/ 296 w 443"/>
                <a:gd name="T99" fmla="*/ 23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3" h="302">
                  <a:moveTo>
                    <a:pt x="49" y="12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36" y="30"/>
                    <a:pt x="24" y="41"/>
                    <a:pt x="24" y="57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6" y="273"/>
                    <a:pt x="296" y="273"/>
                    <a:pt x="296" y="273"/>
                  </a:cubicBezTo>
                  <a:cubicBezTo>
                    <a:pt x="364" y="273"/>
                    <a:pt x="364" y="273"/>
                    <a:pt x="364" y="273"/>
                  </a:cubicBezTo>
                  <a:cubicBezTo>
                    <a:pt x="364" y="301"/>
                    <a:pt x="364" y="301"/>
                    <a:pt x="364" y="301"/>
                  </a:cubicBezTo>
                  <a:cubicBezTo>
                    <a:pt x="379" y="301"/>
                    <a:pt x="379" y="301"/>
                    <a:pt x="379" y="301"/>
                  </a:cubicBezTo>
                  <a:cubicBezTo>
                    <a:pt x="379" y="211"/>
                    <a:pt x="379" y="211"/>
                    <a:pt x="379" y="211"/>
                  </a:cubicBezTo>
                  <a:cubicBezTo>
                    <a:pt x="414" y="207"/>
                    <a:pt x="443" y="176"/>
                    <a:pt x="443" y="141"/>
                  </a:cubicBezTo>
                  <a:cubicBezTo>
                    <a:pt x="443" y="99"/>
                    <a:pt x="411" y="71"/>
                    <a:pt x="378" y="68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4"/>
                    <a:pt x="374" y="0"/>
                    <a:pt x="3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4" y="0"/>
                    <a:pt x="49" y="4"/>
                    <a:pt x="49" y="12"/>
                  </a:cubicBezTo>
                  <a:close/>
                  <a:moveTo>
                    <a:pt x="62" y="16"/>
                  </a:moveTo>
                  <a:cubicBezTo>
                    <a:pt x="62" y="27"/>
                    <a:pt x="62" y="27"/>
                    <a:pt x="62" y="27"/>
                  </a:cubicBezTo>
                  <a:cubicBezTo>
                    <a:pt x="74" y="29"/>
                    <a:pt x="86" y="40"/>
                    <a:pt x="86" y="56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43"/>
                    <a:pt x="122" y="29"/>
                    <a:pt x="135" y="27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3" y="12"/>
                    <a:pt x="62" y="13"/>
                    <a:pt x="62" y="16"/>
                  </a:cubicBezTo>
                  <a:close/>
                  <a:moveTo>
                    <a:pt x="148" y="12"/>
                  </a:moveTo>
                  <a:cubicBezTo>
                    <a:pt x="148" y="27"/>
                    <a:pt x="148" y="27"/>
                    <a:pt x="148" y="27"/>
                  </a:cubicBezTo>
                  <a:cubicBezTo>
                    <a:pt x="161" y="29"/>
                    <a:pt x="173" y="42"/>
                    <a:pt x="173" y="57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8" y="154"/>
                    <a:pt x="288" y="154"/>
                    <a:pt x="288" y="154"/>
                  </a:cubicBezTo>
                  <a:cubicBezTo>
                    <a:pt x="296" y="154"/>
                    <a:pt x="296" y="154"/>
                    <a:pt x="296" y="154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364" y="229"/>
                    <a:pt x="364" y="229"/>
                    <a:pt x="364" y="229"/>
                  </a:cubicBezTo>
                  <a:cubicBezTo>
                    <a:pt x="364" y="211"/>
                    <a:pt x="364" y="211"/>
                    <a:pt x="364" y="211"/>
                  </a:cubicBezTo>
                  <a:cubicBezTo>
                    <a:pt x="323" y="205"/>
                    <a:pt x="300" y="172"/>
                    <a:pt x="300" y="137"/>
                  </a:cubicBezTo>
                  <a:cubicBezTo>
                    <a:pt x="300" y="103"/>
                    <a:pt x="329" y="71"/>
                    <a:pt x="365" y="68"/>
                  </a:cubicBezTo>
                  <a:cubicBezTo>
                    <a:pt x="365" y="16"/>
                    <a:pt x="365" y="16"/>
                    <a:pt x="365" y="16"/>
                  </a:cubicBezTo>
                  <a:cubicBezTo>
                    <a:pt x="365" y="14"/>
                    <a:pt x="364" y="12"/>
                    <a:pt x="362" y="12"/>
                  </a:cubicBezTo>
                  <a:cubicBezTo>
                    <a:pt x="148" y="12"/>
                    <a:pt x="148" y="12"/>
                    <a:pt x="148" y="12"/>
                  </a:cubicBezTo>
                  <a:close/>
                  <a:moveTo>
                    <a:pt x="296" y="239"/>
                  </a:moveTo>
                  <a:cubicBezTo>
                    <a:pt x="296" y="263"/>
                    <a:pt x="296" y="263"/>
                    <a:pt x="296" y="263"/>
                  </a:cubicBezTo>
                  <a:cubicBezTo>
                    <a:pt x="364" y="263"/>
                    <a:pt x="364" y="263"/>
                    <a:pt x="364" y="263"/>
                  </a:cubicBezTo>
                  <a:cubicBezTo>
                    <a:pt x="364" y="239"/>
                    <a:pt x="364" y="239"/>
                    <a:pt x="364" y="239"/>
                  </a:cubicBezTo>
                  <a:cubicBezTo>
                    <a:pt x="296" y="239"/>
                    <a:pt x="296" y="239"/>
                    <a:pt x="296" y="239"/>
                  </a:cubicBezTo>
                  <a:close/>
                </a:path>
              </a:pathLst>
            </a:custGeom>
            <a:solidFill>
              <a:srgbClr val="5DCEDB"/>
            </a:solidFill>
            <a:ln>
              <a:solidFill>
                <a:srgbClr val="FFFFFF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id-ID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C9E2118D-460D-4211-AF40-8B4338ECA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7780" y="2346958"/>
              <a:ext cx="490467" cy="382725"/>
            </a:xfrm>
            <a:custGeom>
              <a:avLst/>
              <a:gdLst>
                <a:gd name="T0" fmla="*/ 286 w 368"/>
                <a:gd name="T1" fmla="*/ 52 h 357"/>
                <a:gd name="T2" fmla="*/ 302 w 368"/>
                <a:gd name="T3" fmla="*/ 0 h 357"/>
                <a:gd name="T4" fmla="*/ 268 w 368"/>
                <a:gd name="T5" fmla="*/ 14 h 357"/>
                <a:gd name="T6" fmla="*/ 235 w 368"/>
                <a:gd name="T7" fmla="*/ 16 h 357"/>
                <a:gd name="T8" fmla="*/ 227 w 368"/>
                <a:gd name="T9" fmla="*/ 17 h 357"/>
                <a:gd name="T10" fmla="*/ 199 w 368"/>
                <a:gd name="T11" fmla="*/ 19 h 357"/>
                <a:gd name="T12" fmla="*/ 186 w 368"/>
                <a:gd name="T13" fmla="*/ 20 h 357"/>
                <a:gd name="T14" fmla="*/ 174 w 368"/>
                <a:gd name="T15" fmla="*/ 26 h 357"/>
                <a:gd name="T16" fmla="*/ 154 w 368"/>
                <a:gd name="T17" fmla="*/ 22 h 357"/>
                <a:gd name="T18" fmla="*/ 144 w 368"/>
                <a:gd name="T19" fmla="*/ 22 h 357"/>
                <a:gd name="T20" fmla="*/ 120 w 368"/>
                <a:gd name="T21" fmla="*/ 23 h 357"/>
                <a:gd name="T22" fmla="*/ 98 w 368"/>
                <a:gd name="T23" fmla="*/ 36 h 357"/>
                <a:gd name="T24" fmla="*/ 84 w 368"/>
                <a:gd name="T25" fmla="*/ 33 h 357"/>
                <a:gd name="T26" fmla="*/ 53 w 368"/>
                <a:gd name="T27" fmla="*/ 35 h 357"/>
                <a:gd name="T28" fmla="*/ 41 w 368"/>
                <a:gd name="T29" fmla="*/ 41 h 357"/>
                <a:gd name="T30" fmla="*/ 28 w 368"/>
                <a:gd name="T31" fmla="*/ 42 h 357"/>
                <a:gd name="T32" fmla="*/ 21 w 368"/>
                <a:gd name="T33" fmla="*/ 44 h 357"/>
                <a:gd name="T34" fmla="*/ 13 w 368"/>
                <a:gd name="T35" fmla="*/ 46 h 357"/>
                <a:gd name="T36" fmla="*/ 0 w 368"/>
                <a:gd name="T37" fmla="*/ 51 h 357"/>
                <a:gd name="T38" fmla="*/ 200 w 368"/>
                <a:gd name="T39" fmla="*/ 52 h 357"/>
                <a:gd name="T40" fmla="*/ 286 w 368"/>
                <a:gd name="T41" fmla="*/ 52 h 357"/>
                <a:gd name="T42" fmla="*/ 368 w 368"/>
                <a:gd name="T43" fmla="*/ 357 h 357"/>
                <a:gd name="T44" fmla="*/ 105 w 368"/>
                <a:gd name="T45" fmla="*/ 357 h 357"/>
                <a:gd name="T46" fmla="*/ 105 w 368"/>
                <a:gd name="T47" fmla="*/ 212 h 357"/>
                <a:gd name="T48" fmla="*/ 368 w 368"/>
                <a:gd name="T49" fmla="*/ 212 h 357"/>
                <a:gd name="T50" fmla="*/ 368 w 368"/>
                <a:gd name="T51" fmla="*/ 357 h 357"/>
                <a:gd name="T52" fmla="*/ 368 w 368"/>
                <a:gd name="T53" fmla="*/ 357 h 357"/>
                <a:gd name="T54" fmla="*/ 273 w 368"/>
                <a:gd name="T55" fmla="*/ 203 h 357"/>
                <a:gd name="T56" fmla="*/ 322 w 368"/>
                <a:gd name="T57" fmla="*/ 203 h 357"/>
                <a:gd name="T58" fmla="*/ 314 w 368"/>
                <a:gd name="T59" fmla="*/ 59 h 357"/>
                <a:gd name="T60" fmla="*/ 282 w 368"/>
                <a:gd name="T61" fmla="*/ 59 h 357"/>
                <a:gd name="T62" fmla="*/ 273 w 368"/>
                <a:gd name="T63" fmla="*/ 203 h 357"/>
                <a:gd name="T64" fmla="*/ 273 w 368"/>
                <a:gd name="T65" fmla="*/ 203 h 357"/>
                <a:gd name="T66" fmla="*/ 142 w 368"/>
                <a:gd name="T67" fmla="*/ 203 h 357"/>
                <a:gd name="T68" fmla="*/ 191 w 368"/>
                <a:gd name="T69" fmla="*/ 203 h 357"/>
                <a:gd name="T70" fmla="*/ 183 w 368"/>
                <a:gd name="T71" fmla="*/ 59 h 357"/>
                <a:gd name="T72" fmla="*/ 151 w 368"/>
                <a:gd name="T73" fmla="*/ 59 h 357"/>
                <a:gd name="T74" fmla="*/ 142 w 368"/>
                <a:gd name="T75" fmla="*/ 203 h 357"/>
                <a:gd name="T76" fmla="*/ 142 w 368"/>
                <a:gd name="T77" fmla="*/ 20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8" h="357">
                  <a:moveTo>
                    <a:pt x="286" y="52"/>
                  </a:moveTo>
                  <a:cubicBezTo>
                    <a:pt x="345" y="58"/>
                    <a:pt x="340" y="0"/>
                    <a:pt x="302" y="0"/>
                  </a:cubicBezTo>
                  <a:cubicBezTo>
                    <a:pt x="289" y="0"/>
                    <a:pt x="277" y="4"/>
                    <a:pt x="268" y="14"/>
                  </a:cubicBezTo>
                  <a:cubicBezTo>
                    <a:pt x="260" y="4"/>
                    <a:pt x="242" y="5"/>
                    <a:pt x="235" y="16"/>
                  </a:cubicBezTo>
                  <a:cubicBezTo>
                    <a:pt x="232" y="14"/>
                    <a:pt x="230" y="15"/>
                    <a:pt x="227" y="17"/>
                  </a:cubicBezTo>
                  <a:cubicBezTo>
                    <a:pt x="220" y="11"/>
                    <a:pt x="205" y="10"/>
                    <a:pt x="199" y="19"/>
                  </a:cubicBezTo>
                  <a:cubicBezTo>
                    <a:pt x="195" y="17"/>
                    <a:pt x="190" y="17"/>
                    <a:pt x="186" y="20"/>
                  </a:cubicBezTo>
                  <a:cubicBezTo>
                    <a:pt x="181" y="19"/>
                    <a:pt x="176" y="21"/>
                    <a:pt x="174" y="26"/>
                  </a:cubicBezTo>
                  <a:cubicBezTo>
                    <a:pt x="169" y="20"/>
                    <a:pt x="160" y="17"/>
                    <a:pt x="154" y="22"/>
                  </a:cubicBezTo>
                  <a:cubicBezTo>
                    <a:pt x="151" y="20"/>
                    <a:pt x="147" y="19"/>
                    <a:pt x="144" y="22"/>
                  </a:cubicBezTo>
                  <a:cubicBezTo>
                    <a:pt x="136" y="16"/>
                    <a:pt x="128" y="17"/>
                    <a:pt x="120" y="23"/>
                  </a:cubicBezTo>
                  <a:cubicBezTo>
                    <a:pt x="111" y="18"/>
                    <a:pt x="103" y="28"/>
                    <a:pt x="98" y="36"/>
                  </a:cubicBezTo>
                  <a:cubicBezTo>
                    <a:pt x="95" y="31"/>
                    <a:pt x="89" y="31"/>
                    <a:pt x="84" y="33"/>
                  </a:cubicBezTo>
                  <a:cubicBezTo>
                    <a:pt x="77" y="27"/>
                    <a:pt x="58" y="28"/>
                    <a:pt x="53" y="35"/>
                  </a:cubicBezTo>
                  <a:cubicBezTo>
                    <a:pt x="47" y="33"/>
                    <a:pt x="42" y="36"/>
                    <a:pt x="41" y="41"/>
                  </a:cubicBezTo>
                  <a:cubicBezTo>
                    <a:pt x="36" y="38"/>
                    <a:pt x="32" y="40"/>
                    <a:pt x="28" y="42"/>
                  </a:cubicBezTo>
                  <a:cubicBezTo>
                    <a:pt x="25" y="40"/>
                    <a:pt x="22" y="41"/>
                    <a:pt x="21" y="44"/>
                  </a:cubicBezTo>
                  <a:cubicBezTo>
                    <a:pt x="18" y="43"/>
                    <a:pt x="14" y="43"/>
                    <a:pt x="13" y="46"/>
                  </a:cubicBezTo>
                  <a:cubicBezTo>
                    <a:pt x="8" y="45"/>
                    <a:pt x="2" y="46"/>
                    <a:pt x="0" y="51"/>
                  </a:cubicBezTo>
                  <a:cubicBezTo>
                    <a:pt x="94" y="58"/>
                    <a:pt x="115" y="62"/>
                    <a:pt x="200" y="52"/>
                  </a:cubicBezTo>
                  <a:cubicBezTo>
                    <a:pt x="228" y="48"/>
                    <a:pt x="242" y="47"/>
                    <a:pt x="286" y="52"/>
                  </a:cubicBezTo>
                  <a:close/>
                  <a:moveTo>
                    <a:pt x="368" y="357"/>
                  </a:moveTo>
                  <a:cubicBezTo>
                    <a:pt x="105" y="357"/>
                    <a:pt x="105" y="357"/>
                    <a:pt x="105" y="357"/>
                  </a:cubicBezTo>
                  <a:cubicBezTo>
                    <a:pt x="105" y="212"/>
                    <a:pt x="105" y="212"/>
                    <a:pt x="105" y="212"/>
                  </a:cubicBezTo>
                  <a:cubicBezTo>
                    <a:pt x="368" y="212"/>
                    <a:pt x="368" y="212"/>
                    <a:pt x="368" y="212"/>
                  </a:cubicBezTo>
                  <a:cubicBezTo>
                    <a:pt x="368" y="260"/>
                    <a:pt x="368" y="309"/>
                    <a:pt x="368" y="357"/>
                  </a:cubicBezTo>
                  <a:cubicBezTo>
                    <a:pt x="368" y="357"/>
                    <a:pt x="368" y="357"/>
                    <a:pt x="368" y="357"/>
                  </a:cubicBezTo>
                  <a:close/>
                  <a:moveTo>
                    <a:pt x="273" y="203"/>
                  </a:moveTo>
                  <a:cubicBezTo>
                    <a:pt x="290" y="203"/>
                    <a:pt x="306" y="203"/>
                    <a:pt x="322" y="203"/>
                  </a:cubicBezTo>
                  <a:cubicBezTo>
                    <a:pt x="320" y="155"/>
                    <a:pt x="317" y="107"/>
                    <a:pt x="314" y="59"/>
                  </a:cubicBezTo>
                  <a:cubicBezTo>
                    <a:pt x="304" y="59"/>
                    <a:pt x="293" y="59"/>
                    <a:pt x="282" y="59"/>
                  </a:cubicBezTo>
                  <a:cubicBezTo>
                    <a:pt x="279" y="107"/>
                    <a:pt x="276" y="155"/>
                    <a:pt x="273" y="203"/>
                  </a:cubicBezTo>
                  <a:cubicBezTo>
                    <a:pt x="273" y="203"/>
                    <a:pt x="273" y="203"/>
                    <a:pt x="273" y="203"/>
                  </a:cubicBezTo>
                  <a:close/>
                  <a:moveTo>
                    <a:pt x="142" y="203"/>
                  </a:moveTo>
                  <a:cubicBezTo>
                    <a:pt x="158" y="203"/>
                    <a:pt x="175" y="203"/>
                    <a:pt x="191" y="203"/>
                  </a:cubicBezTo>
                  <a:cubicBezTo>
                    <a:pt x="188" y="155"/>
                    <a:pt x="185" y="107"/>
                    <a:pt x="183" y="59"/>
                  </a:cubicBezTo>
                  <a:cubicBezTo>
                    <a:pt x="172" y="59"/>
                    <a:pt x="161" y="59"/>
                    <a:pt x="151" y="59"/>
                  </a:cubicBezTo>
                  <a:cubicBezTo>
                    <a:pt x="148" y="107"/>
                    <a:pt x="145" y="155"/>
                    <a:pt x="142" y="203"/>
                  </a:cubicBezTo>
                  <a:cubicBezTo>
                    <a:pt x="142" y="203"/>
                    <a:pt x="142" y="203"/>
                    <a:pt x="142" y="203"/>
                  </a:cubicBezTo>
                  <a:close/>
                </a:path>
              </a:pathLst>
            </a:custGeom>
            <a:solidFill>
              <a:srgbClr val="F0D065"/>
            </a:solidFill>
            <a:ln>
              <a:solidFill>
                <a:srgbClr val="FFFFFF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id-ID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D145D484-90F8-4D61-9153-1B6129AC425D}"/>
                </a:ext>
              </a:extLst>
            </p:cNvPr>
            <p:cNvSpPr txBox="1"/>
            <p:nvPr/>
          </p:nvSpPr>
          <p:spPr>
            <a:xfrm>
              <a:off x="4088990" y="1584396"/>
              <a:ext cx="952505" cy="33778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 defTabSz="809905">
                <a:defRPr/>
              </a:pPr>
              <a:r>
                <a:rPr lang="en-US" sz="1595" b="1" dirty="0" err="1">
                  <a:solidFill>
                    <a:srgbClr val="445469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Abr</a:t>
              </a:r>
              <a:r>
                <a:rPr lang="en-US" sz="1595" b="1" dirty="0">
                  <a:solidFill>
                    <a:srgbClr val="445469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2022</a:t>
              </a:r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1E576649-237F-49E7-8231-A05B806EBE8D}"/>
                </a:ext>
              </a:extLst>
            </p:cNvPr>
            <p:cNvSpPr txBox="1"/>
            <p:nvPr/>
          </p:nvSpPr>
          <p:spPr>
            <a:xfrm>
              <a:off x="5423749" y="1584396"/>
              <a:ext cx="933269" cy="33778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 defTabSz="809905">
                <a:defRPr/>
              </a:pPr>
              <a:r>
                <a:rPr lang="en-US" sz="1595" b="1" dirty="0">
                  <a:solidFill>
                    <a:srgbClr val="445469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Jun 2022</a:t>
              </a:r>
            </a:p>
          </p:txBody>
        </p:sp>
        <p:sp>
          <p:nvSpPr>
            <p:cNvPr id="45" name="TextBox 23">
              <a:extLst>
                <a:ext uri="{FF2B5EF4-FFF2-40B4-BE49-F238E27FC236}">
                  <a16:creationId xmlns:a16="http://schemas.microsoft.com/office/drawing/2014/main" id="{6B549282-201E-4A84-A185-455A65DB690A}"/>
                </a:ext>
              </a:extLst>
            </p:cNvPr>
            <p:cNvSpPr txBox="1"/>
            <p:nvPr/>
          </p:nvSpPr>
          <p:spPr>
            <a:xfrm>
              <a:off x="6882985" y="1584396"/>
              <a:ext cx="873958" cy="33778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 defTabSz="809905">
                <a:defRPr/>
              </a:pPr>
              <a:r>
                <a:rPr lang="en-US" sz="1595" b="1" dirty="0">
                  <a:solidFill>
                    <a:srgbClr val="445469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Jul 2022</a:t>
              </a:r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12D122A7-8B53-4480-8E28-71DACFB6A992}"/>
                </a:ext>
              </a:extLst>
            </p:cNvPr>
            <p:cNvSpPr txBox="1"/>
            <p:nvPr/>
          </p:nvSpPr>
          <p:spPr>
            <a:xfrm>
              <a:off x="8236685" y="1584396"/>
              <a:ext cx="976166" cy="33778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 defTabSz="809905">
                <a:defRPr/>
              </a:pPr>
              <a:r>
                <a:rPr lang="en-US" sz="1595" b="1" dirty="0">
                  <a:solidFill>
                    <a:srgbClr val="445469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Ago 2022</a:t>
              </a:r>
            </a:p>
          </p:txBody>
        </p:sp>
        <p:sp>
          <p:nvSpPr>
            <p:cNvPr id="47" name="TextBox 23">
              <a:extLst>
                <a:ext uri="{FF2B5EF4-FFF2-40B4-BE49-F238E27FC236}">
                  <a16:creationId xmlns:a16="http://schemas.microsoft.com/office/drawing/2014/main" id="{A19560FB-FDCE-42C3-9C03-622B81F98CFE}"/>
                </a:ext>
              </a:extLst>
            </p:cNvPr>
            <p:cNvSpPr txBox="1"/>
            <p:nvPr/>
          </p:nvSpPr>
          <p:spPr>
            <a:xfrm>
              <a:off x="9692639" y="1584396"/>
              <a:ext cx="915828" cy="33778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 defTabSz="809905">
                <a:defRPr/>
              </a:pPr>
              <a:r>
                <a:rPr lang="en-US" sz="1595" b="1" dirty="0">
                  <a:solidFill>
                    <a:srgbClr val="445469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Set 2022</a:t>
              </a:r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4848F492-194F-4BFC-A7C8-9B52C7811E39}"/>
                </a:ext>
              </a:extLst>
            </p:cNvPr>
            <p:cNvSpPr/>
            <p:nvPr/>
          </p:nvSpPr>
          <p:spPr>
            <a:xfrm>
              <a:off x="1055763" y="3738884"/>
              <a:ext cx="956813" cy="523030"/>
            </a:xfrm>
            <a:prstGeom prst="roundRect">
              <a:avLst/>
            </a:prstGeom>
            <a:noFill/>
            <a:ln w="19050">
              <a:solidFill>
                <a:srgbClr val="5DCEDB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3CD919EC-F3C6-45AE-922A-DA15AF8B5FBD}"/>
                </a:ext>
              </a:extLst>
            </p:cNvPr>
            <p:cNvSpPr txBox="1">
              <a:spLocks/>
            </p:cNvSpPr>
            <p:nvPr/>
          </p:nvSpPr>
          <p:spPr>
            <a:xfrm>
              <a:off x="1152414" y="3840997"/>
              <a:ext cx="729690" cy="340727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Plantas de Agua</a:t>
              </a: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EE3D72AF-7B9D-4526-91D8-CDB38E792F73}"/>
                </a:ext>
              </a:extLst>
            </p:cNvPr>
            <p:cNvSpPr/>
            <p:nvPr/>
          </p:nvSpPr>
          <p:spPr>
            <a:xfrm>
              <a:off x="1055763" y="4297504"/>
              <a:ext cx="956813" cy="523030"/>
            </a:xfrm>
            <a:prstGeom prst="roundRect">
              <a:avLst/>
            </a:prstGeom>
            <a:noFill/>
            <a:ln w="19050">
              <a:solidFill>
                <a:srgbClr val="5DCEDB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974" kern="0">
                <a:solidFill>
                  <a:srgbClr val="FFFFFF">
                    <a:lumMod val="50000"/>
                  </a:srgb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21690FD4-E45C-4B51-A66C-D8468B60743C}"/>
                </a:ext>
              </a:extLst>
            </p:cNvPr>
            <p:cNvSpPr/>
            <p:nvPr/>
          </p:nvSpPr>
          <p:spPr>
            <a:xfrm>
              <a:off x="1055763" y="4851174"/>
              <a:ext cx="956813" cy="523030"/>
            </a:xfrm>
            <a:prstGeom prst="roundRect">
              <a:avLst/>
            </a:prstGeom>
            <a:noFill/>
            <a:ln w="19050">
              <a:solidFill>
                <a:srgbClr val="5DCEDB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974" kern="0">
                <a:solidFill>
                  <a:srgbClr val="FFFFFF">
                    <a:lumMod val="50000"/>
                  </a:srgb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3" name="Subtitle 2">
              <a:extLst>
                <a:ext uri="{FF2B5EF4-FFF2-40B4-BE49-F238E27FC236}">
                  <a16:creationId xmlns:a16="http://schemas.microsoft.com/office/drawing/2014/main" id="{1EAB23CB-DEAD-4D7E-B820-9CBF21922B75}"/>
                </a:ext>
              </a:extLst>
            </p:cNvPr>
            <p:cNvSpPr txBox="1">
              <a:spLocks/>
            </p:cNvSpPr>
            <p:nvPr/>
          </p:nvSpPr>
          <p:spPr>
            <a:xfrm>
              <a:off x="1161831" y="4384155"/>
              <a:ext cx="729690" cy="370735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Línea </a:t>
              </a:r>
            </a:p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eléctrica</a:t>
              </a:r>
            </a:p>
          </p:txBody>
        </p:sp>
        <p:sp>
          <p:nvSpPr>
            <p:cNvPr id="54" name="Subtitle 2">
              <a:extLst>
                <a:ext uri="{FF2B5EF4-FFF2-40B4-BE49-F238E27FC236}">
                  <a16:creationId xmlns:a16="http://schemas.microsoft.com/office/drawing/2014/main" id="{73D6B580-B426-496A-BDA9-6E51512EADA0}"/>
                </a:ext>
              </a:extLst>
            </p:cNvPr>
            <p:cNvSpPr txBox="1">
              <a:spLocks/>
            </p:cNvSpPr>
            <p:nvPr/>
          </p:nvSpPr>
          <p:spPr>
            <a:xfrm>
              <a:off x="1029952" y="4948242"/>
              <a:ext cx="991588" cy="340727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Sistema contraincendio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32C95AAB-73FB-4DB6-89C3-43BC1732333A}"/>
                </a:ext>
              </a:extLst>
            </p:cNvPr>
            <p:cNvSpPr txBox="1">
              <a:spLocks/>
            </p:cNvSpPr>
            <p:nvPr/>
          </p:nvSpPr>
          <p:spPr>
            <a:xfrm>
              <a:off x="1190090" y="5525029"/>
              <a:ext cx="729690" cy="340727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Servicios Auxiliares</a:t>
              </a:r>
            </a:p>
          </p:txBody>
        </p:sp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CC604241-F058-4605-8654-65D349233E9B}"/>
                </a:ext>
              </a:extLst>
            </p:cNvPr>
            <p:cNvSpPr/>
            <p:nvPr/>
          </p:nvSpPr>
          <p:spPr>
            <a:xfrm>
              <a:off x="4046518" y="3754088"/>
              <a:ext cx="956813" cy="52303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F0D065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7" name="Subtitle 2">
              <a:extLst>
                <a:ext uri="{FF2B5EF4-FFF2-40B4-BE49-F238E27FC236}">
                  <a16:creationId xmlns:a16="http://schemas.microsoft.com/office/drawing/2014/main" id="{D8B861B8-A8BE-47E2-B2CE-B39F7FD0FD01}"/>
                </a:ext>
              </a:extLst>
            </p:cNvPr>
            <p:cNvSpPr txBox="1">
              <a:spLocks/>
            </p:cNvSpPr>
            <p:nvPr/>
          </p:nvSpPr>
          <p:spPr>
            <a:xfrm>
              <a:off x="4143170" y="3856200"/>
              <a:ext cx="729690" cy="340727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b="1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Destilación Primaria</a:t>
              </a:r>
            </a:p>
          </p:txBody>
        </p:sp>
        <p:sp>
          <p:nvSpPr>
            <p:cNvPr id="58" name="Rectángulo: esquinas redondeadas 57">
              <a:extLst>
                <a:ext uri="{FF2B5EF4-FFF2-40B4-BE49-F238E27FC236}">
                  <a16:creationId xmlns:a16="http://schemas.microsoft.com/office/drawing/2014/main" id="{DF217A86-9517-41C2-BE06-C68E100D2314}"/>
                </a:ext>
              </a:extLst>
            </p:cNvPr>
            <p:cNvSpPr/>
            <p:nvPr/>
          </p:nvSpPr>
          <p:spPr>
            <a:xfrm>
              <a:off x="4046518" y="4312708"/>
              <a:ext cx="956813" cy="523030"/>
            </a:xfrm>
            <a:prstGeom prst="roundRect">
              <a:avLst/>
            </a:prstGeom>
            <a:noFill/>
            <a:ln w="19050">
              <a:solidFill>
                <a:srgbClr val="F0D065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974" kern="0">
                <a:solidFill>
                  <a:srgbClr val="FFFFFF">
                    <a:lumMod val="50000"/>
                  </a:srgb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9" name="Rectángulo: esquinas redondeadas 58">
              <a:extLst>
                <a:ext uri="{FF2B5EF4-FFF2-40B4-BE49-F238E27FC236}">
                  <a16:creationId xmlns:a16="http://schemas.microsoft.com/office/drawing/2014/main" id="{08F83979-6BC4-401C-8694-94FCB758B49C}"/>
                </a:ext>
              </a:extLst>
            </p:cNvPr>
            <p:cNvSpPr/>
            <p:nvPr/>
          </p:nvSpPr>
          <p:spPr>
            <a:xfrm>
              <a:off x="4521405" y="4875379"/>
              <a:ext cx="956813" cy="523030"/>
            </a:xfrm>
            <a:prstGeom prst="roundRect">
              <a:avLst/>
            </a:prstGeom>
            <a:noFill/>
            <a:ln w="19050">
              <a:solidFill>
                <a:srgbClr val="F0D065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974" kern="0">
                <a:solidFill>
                  <a:srgbClr val="FFFFFF">
                    <a:lumMod val="50000"/>
                  </a:srgb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60" name="Subtitle 2">
              <a:extLst>
                <a:ext uri="{FF2B5EF4-FFF2-40B4-BE49-F238E27FC236}">
                  <a16:creationId xmlns:a16="http://schemas.microsoft.com/office/drawing/2014/main" id="{20B08863-289F-4C57-884C-BD0AA8A3FC56}"/>
                </a:ext>
              </a:extLst>
            </p:cNvPr>
            <p:cNvSpPr txBox="1">
              <a:spLocks/>
            </p:cNvSpPr>
            <p:nvPr/>
          </p:nvSpPr>
          <p:spPr>
            <a:xfrm>
              <a:off x="4087408" y="4362114"/>
              <a:ext cx="876555" cy="490640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Desalación y </a:t>
              </a:r>
              <a:r>
                <a:rPr lang="es-PE" sz="974" dirty="0" err="1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Desmineral</a:t>
              </a: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. de agua.</a:t>
              </a:r>
            </a:p>
          </p:txBody>
        </p:sp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9BE681EF-2AF6-4E3A-AC3E-4356EE86002A}"/>
                </a:ext>
              </a:extLst>
            </p:cNvPr>
            <p:cNvSpPr/>
            <p:nvPr/>
          </p:nvSpPr>
          <p:spPr>
            <a:xfrm>
              <a:off x="5543187" y="3749014"/>
              <a:ext cx="956813" cy="523030"/>
            </a:xfrm>
            <a:prstGeom prst="roundRect">
              <a:avLst/>
            </a:prstGeom>
            <a:noFill/>
            <a:ln w="19050">
              <a:solidFill>
                <a:srgbClr val="EC9F56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62" name="Subtitle 2">
              <a:extLst>
                <a:ext uri="{FF2B5EF4-FFF2-40B4-BE49-F238E27FC236}">
                  <a16:creationId xmlns:a16="http://schemas.microsoft.com/office/drawing/2014/main" id="{B0EA8A92-4BE2-4A72-8603-5C2F13ABC3C2}"/>
                </a:ext>
              </a:extLst>
            </p:cNvPr>
            <p:cNvSpPr txBox="1">
              <a:spLocks/>
            </p:cNvSpPr>
            <p:nvPr/>
          </p:nvSpPr>
          <p:spPr>
            <a:xfrm>
              <a:off x="5659747" y="4380178"/>
              <a:ext cx="729690" cy="340727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Planta de Hidrógeno</a:t>
              </a:r>
            </a:p>
          </p:txBody>
        </p:sp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8CA6FC24-3891-4817-B7A2-5FB2DE20EFF9}"/>
                </a:ext>
              </a:extLst>
            </p:cNvPr>
            <p:cNvSpPr/>
            <p:nvPr/>
          </p:nvSpPr>
          <p:spPr>
            <a:xfrm>
              <a:off x="5543187" y="4307634"/>
              <a:ext cx="956813" cy="523030"/>
            </a:xfrm>
            <a:prstGeom prst="roundRect">
              <a:avLst/>
            </a:prstGeom>
            <a:noFill/>
            <a:ln w="19050">
              <a:solidFill>
                <a:srgbClr val="EC9F56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974" kern="0">
                <a:solidFill>
                  <a:srgbClr val="FFFFFF">
                    <a:lumMod val="50000"/>
                  </a:srgb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64" name="Subtitle 2">
              <a:extLst>
                <a:ext uri="{FF2B5EF4-FFF2-40B4-BE49-F238E27FC236}">
                  <a16:creationId xmlns:a16="http://schemas.microsoft.com/office/drawing/2014/main" id="{765A61F1-91CF-44DB-94B7-7ABF85B704DD}"/>
                </a:ext>
              </a:extLst>
            </p:cNvPr>
            <p:cNvSpPr txBox="1">
              <a:spLocks/>
            </p:cNvSpPr>
            <p:nvPr/>
          </p:nvSpPr>
          <p:spPr>
            <a:xfrm>
              <a:off x="4617173" y="4906212"/>
              <a:ext cx="729690" cy="490640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Vapor Primera Caldera GE</a:t>
              </a:r>
            </a:p>
          </p:txBody>
        </p:sp>
        <p:sp>
          <p:nvSpPr>
            <p:cNvPr id="65" name="Rectángulo: esquinas redondeadas 64">
              <a:extLst>
                <a:ext uri="{FF2B5EF4-FFF2-40B4-BE49-F238E27FC236}">
                  <a16:creationId xmlns:a16="http://schemas.microsoft.com/office/drawing/2014/main" id="{B353C04A-1520-4117-B8E9-0899D32ADC61}"/>
                </a:ext>
              </a:extLst>
            </p:cNvPr>
            <p:cNvSpPr/>
            <p:nvPr/>
          </p:nvSpPr>
          <p:spPr>
            <a:xfrm>
              <a:off x="2562974" y="3745344"/>
              <a:ext cx="956813" cy="523030"/>
            </a:xfrm>
            <a:prstGeom prst="roundRect">
              <a:avLst/>
            </a:prstGeom>
            <a:noFill/>
            <a:ln w="19050">
              <a:solidFill>
                <a:srgbClr val="5ECB95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66" name="Subtitle 2">
              <a:extLst>
                <a:ext uri="{FF2B5EF4-FFF2-40B4-BE49-F238E27FC236}">
                  <a16:creationId xmlns:a16="http://schemas.microsoft.com/office/drawing/2014/main" id="{E949BC7D-045D-4070-81D0-718533660AEB}"/>
                </a:ext>
              </a:extLst>
            </p:cNvPr>
            <p:cNvSpPr txBox="1">
              <a:spLocks/>
            </p:cNvSpPr>
            <p:nvPr/>
          </p:nvSpPr>
          <p:spPr>
            <a:xfrm>
              <a:off x="2659626" y="3847457"/>
              <a:ext cx="729690" cy="340727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Planta de Nitrógeno</a:t>
              </a:r>
            </a:p>
          </p:txBody>
        </p:sp>
        <p:sp>
          <p:nvSpPr>
            <p:cNvPr id="67" name="Subtitle 2">
              <a:extLst>
                <a:ext uri="{FF2B5EF4-FFF2-40B4-BE49-F238E27FC236}">
                  <a16:creationId xmlns:a16="http://schemas.microsoft.com/office/drawing/2014/main" id="{E770D9A2-3E02-44C3-ABB7-3FECE7D0D4B0}"/>
                </a:ext>
              </a:extLst>
            </p:cNvPr>
            <p:cNvSpPr txBox="1">
              <a:spLocks/>
            </p:cNvSpPr>
            <p:nvPr/>
          </p:nvSpPr>
          <p:spPr>
            <a:xfrm>
              <a:off x="5653379" y="3815609"/>
              <a:ext cx="729690" cy="340727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Destilación al Vacío</a:t>
              </a:r>
            </a:p>
          </p:txBody>
        </p:sp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ED5EFB9C-2353-46B9-B55D-4B6FB8DEB735}"/>
                </a:ext>
              </a:extLst>
            </p:cNvPr>
            <p:cNvSpPr/>
            <p:nvPr/>
          </p:nvSpPr>
          <p:spPr>
            <a:xfrm>
              <a:off x="6835066" y="3749014"/>
              <a:ext cx="956813" cy="523030"/>
            </a:xfrm>
            <a:prstGeom prst="roundRect">
              <a:avLst/>
            </a:prstGeom>
            <a:noFill/>
            <a:ln w="19050">
              <a:solidFill>
                <a:srgbClr val="5DCEDB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69" name="Subtitle 2">
              <a:extLst>
                <a:ext uri="{FF2B5EF4-FFF2-40B4-BE49-F238E27FC236}">
                  <a16:creationId xmlns:a16="http://schemas.microsoft.com/office/drawing/2014/main" id="{71BE04E7-B5F9-4D8E-956E-ECFB07BD96E2}"/>
                </a:ext>
              </a:extLst>
            </p:cNvPr>
            <p:cNvSpPr txBox="1">
              <a:spLocks/>
            </p:cNvSpPr>
            <p:nvPr/>
          </p:nvSpPr>
          <p:spPr>
            <a:xfrm>
              <a:off x="7052064" y="4315000"/>
              <a:ext cx="787543" cy="520648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MX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</a:t>
              </a:r>
              <a:r>
                <a:rPr lang="es-PE" sz="974" dirty="0" err="1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lanta</a:t>
              </a: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Reformación</a:t>
              </a:r>
            </a:p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Catalítica</a:t>
              </a:r>
            </a:p>
          </p:txBody>
        </p:sp>
        <p:sp>
          <p:nvSpPr>
            <p:cNvPr id="70" name="Rectángulo: esquinas redondeadas 69">
              <a:extLst>
                <a:ext uri="{FF2B5EF4-FFF2-40B4-BE49-F238E27FC236}">
                  <a16:creationId xmlns:a16="http://schemas.microsoft.com/office/drawing/2014/main" id="{F34BA384-C50B-4CD1-BC4B-600E52B90367}"/>
                </a:ext>
              </a:extLst>
            </p:cNvPr>
            <p:cNvSpPr/>
            <p:nvPr/>
          </p:nvSpPr>
          <p:spPr>
            <a:xfrm>
              <a:off x="6993356" y="4307634"/>
              <a:ext cx="956813" cy="523030"/>
            </a:xfrm>
            <a:prstGeom prst="roundRect">
              <a:avLst/>
            </a:prstGeom>
            <a:noFill/>
            <a:ln w="19050">
              <a:solidFill>
                <a:srgbClr val="5DCEDB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974" kern="0">
                <a:solidFill>
                  <a:srgbClr val="FFFFFF">
                    <a:lumMod val="50000"/>
                  </a:srgb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71" name="Subtitle 2">
              <a:extLst>
                <a:ext uri="{FF2B5EF4-FFF2-40B4-BE49-F238E27FC236}">
                  <a16:creationId xmlns:a16="http://schemas.microsoft.com/office/drawing/2014/main" id="{94666D9F-2B77-470B-A37D-213F1E8E8724}"/>
                </a:ext>
              </a:extLst>
            </p:cNvPr>
            <p:cNvSpPr txBox="1">
              <a:spLocks/>
            </p:cNvSpPr>
            <p:nvPr/>
          </p:nvSpPr>
          <p:spPr>
            <a:xfrm>
              <a:off x="6848884" y="3815608"/>
              <a:ext cx="956813" cy="340727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Plantas Hidrotatadoras</a:t>
              </a:r>
            </a:p>
          </p:txBody>
        </p:sp>
        <p:sp>
          <p:nvSpPr>
            <p:cNvPr id="72" name="Rectángulo: esquinas redondeadas 71">
              <a:extLst>
                <a:ext uri="{FF2B5EF4-FFF2-40B4-BE49-F238E27FC236}">
                  <a16:creationId xmlns:a16="http://schemas.microsoft.com/office/drawing/2014/main" id="{AF1ADF10-87AB-432D-82DA-8F4930694DBD}"/>
                </a:ext>
              </a:extLst>
            </p:cNvPr>
            <p:cNvSpPr/>
            <p:nvPr/>
          </p:nvSpPr>
          <p:spPr>
            <a:xfrm>
              <a:off x="8096399" y="3745344"/>
              <a:ext cx="956813" cy="523030"/>
            </a:xfrm>
            <a:prstGeom prst="roundRect">
              <a:avLst/>
            </a:prstGeom>
            <a:noFill/>
            <a:ln w="19050">
              <a:solidFill>
                <a:srgbClr val="5ECB95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73" name="Subtitle 2">
              <a:extLst>
                <a:ext uri="{FF2B5EF4-FFF2-40B4-BE49-F238E27FC236}">
                  <a16:creationId xmlns:a16="http://schemas.microsoft.com/office/drawing/2014/main" id="{E0D19D0D-6D92-47BA-AD2C-A33E85B54C18}"/>
                </a:ext>
              </a:extLst>
            </p:cNvPr>
            <p:cNvSpPr txBox="1">
              <a:spLocks/>
            </p:cNvSpPr>
            <p:nvPr/>
          </p:nvSpPr>
          <p:spPr>
            <a:xfrm>
              <a:off x="8054444" y="4329270"/>
              <a:ext cx="1085315" cy="520648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Planta Conversión Profunda</a:t>
              </a:r>
            </a:p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</a:t>
              </a:r>
              <a:r>
                <a:rPr lang="es-PE" sz="974" dirty="0" err="1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Flexicocking</a:t>
              </a: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)</a:t>
              </a:r>
            </a:p>
          </p:txBody>
        </p:sp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5F3017E9-7E82-45D3-87A9-69F54777BD87}"/>
                </a:ext>
              </a:extLst>
            </p:cNvPr>
            <p:cNvSpPr/>
            <p:nvPr/>
          </p:nvSpPr>
          <p:spPr>
            <a:xfrm>
              <a:off x="8081128" y="4303964"/>
              <a:ext cx="1052159" cy="571414"/>
            </a:xfrm>
            <a:prstGeom prst="roundRect">
              <a:avLst/>
            </a:prstGeom>
            <a:noFill/>
            <a:ln w="19050">
              <a:solidFill>
                <a:srgbClr val="5ECB95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974" kern="0">
                <a:solidFill>
                  <a:srgbClr val="FFFFFF">
                    <a:lumMod val="50000"/>
                  </a:srgb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75" name="Subtitle 2">
              <a:extLst>
                <a:ext uri="{FF2B5EF4-FFF2-40B4-BE49-F238E27FC236}">
                  <a16:creationId xmlns:a16="http://schemas.microsoft.com/office/drawing/2014/main" id="{6728943B-659D-4ED4-9A47-6A1AF2DE3FDA}"/>
                </a:ext>
              </a:extLst>
            </p:cNvPr>
            <p:cNvSpPr txBox="1">
              <a:spLocks/>
            </p:cNvSpPr>
            <p:nvPr/>
          </p:nvSpPr>
          <p:spPr>
            <a:xfrm>
              <a:off x="8110217" y="3737449"/>
              <a:ext cx="956813" cy="520648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Plantas Conversión</a:t>
              </a:r>
            </a:p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(FCC)</a:t>
              </a:r>
            </a:p>
          </p:txBody>
        </p:sp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19556244-B315-4FB8-B414-2E99697AF8C4}"/>
                </a:ext>
              </a:extLst>
            </p:cNvPr>
            <p:cNvSpPr/>
            <p:nvPr/>
          </p:nvSpPr>
          <p:spPr>
            <a:xfrm>
              <a:off x="9799348" y="3734415"/>
              <a:ext cx="956813" cy="523030"/>
            </a:xfrm>
            <a:prstGeom prst="roundRect">
              <a:avLst/>
            </a:prstGeom>
            <a:noFill/>
            <a:ln w="19050">
              <a:solidFill>
                <a:srgbClr val="F0D065"/>
              </a:solidFill>
            </a:ln>
            <a:effectLst/>
          </p:spPr>
          <p:txBody>
            <a:bodyPr wrap="none" anchor="ctr"/>
            <a:lstStyle/>
            <a:p>
              <a:pPr defTabSz="809905">
                <a:defRPr/>
              </a:pPr>
              <a:endParaRPr lang="es-PE" sz="2892" kern="0">
                <a:solidFill>
                  <a:srgbClr val="73757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77" name="Subtitle 2">
              <a:extLst>
                <a:ext uri="{FF2B5EF4-FFF2-40B4-BE49-F238E27FC236}">
                  <a16:creationId xmlns:a16="http://schemas.microsoft.com/office/drawing/2014/main" id="{AA23C702-5186-4935-9CF0-C14D7EC138DA}"/>
                </a:ext>
              </a:extLst>
            </p:cNvPr>
            <p:cNvSpPr txBox="1">
              <a:spLocks/>
            </p:cNvSpPr>
            <p:nvPr/>
          </p:nvSpPr>
          <p:spPr>
            <a:xfrm>
              <a:off x="9813166" y="3801008"/>
              <a:ext cx="956813" cy="370735"/>
            </a:xfrm>
            <a:prstGeom prst="rect">
              <a:avLst/>
            </a:prstGeom>
          </p:spPr>
          <p:txBody>
            <a:bodyPr vert="horz" wrap="square" lIns="40505" tIns="20253" rIns="40505" bIns="20253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Planta de Acido </a:t>
              </a:r>
            </a:p>
            <a:p>
              <a:pPr defTabSz="481768">
                <a:lnSpc>
                  <a:spcPct val="100000"/>
                </a:lnSpc>
                <a:defRPr/>
              </a:pPr>
              <a:r>
                <a:rPr lang="es-PE" sz="974" dirty="0">
                  <a:solidFill>
                    <a:srgbClr val="CAC9D0">
                      <a:lumMod val="25000"/>
                    </a:srgb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sulfúrico</a:t>
              </a:r>
            </a:p>
          </p:txBody>
        </p:sp>
        <p:cxnSp>
          <p:nvCxnSpPr>
            <p:cNvPr id="78" name="Conector recto 77">
              <a:extLst>
                <a:ext uri="{FF2B5EF4-FFF2-40B4-BE49-F238E27FC236}">
                  <a16:creationId xmlns:a16="http://schemas.microsoft.com/office/drawing/2014/main" id="{E9A752A7-3891-4C75-96F7-5E96243DF4C8}"/>
                </a:ext>
              </a:extLst>
            </p:cNvPr>
            <p:cNvCxnSpPr>
              <a:cxnSpLocks/>
            </p:cNvCxnSpPr>
            <p:nvPr/>
          </p:nvCxnSpPr>
          <p:spPr>
            <a:xfrm>
              <a:off x="3800039" y="1396768"/>
              <a:ext cx="0" cy="484785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de flecha 78">
              <a:extLst>
                <a:ext uri="{FF2B5EF4-FFF2-40B4-BE49-F238E27FC236}">
                  <a16:creationId xmlns:a16="http://schemas.microsoft.com/office/drawing/2014/main" id="{755D6335-878F-4865-99BF-DA6AD28EAB2C}"/>
                </a:ext>
              </a:extLst>
            </p:cNvPr>
            <p:cNvCxnSpPr/>
            <p:nvPr/>
          </p:nvCxnSpPr>
          <p:spPr>
            <a:xfrm flipV="1">
              <a:off x="3800038" y="5676453"/>
              <a:ext cx="6920944" cy="0"/>
            </a:xfrm>
            <a:prstGeom prst="straightConnector1">
              <a:avLst/>
            </a:prstGeom>
            <a:ln w="23812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23">
              <a:extLst>
                <a:ext uri="{FF2B5EF4-FFF2-40B4-BE49-F238E27FC236}">
                  <a16:creationId xmlns:a16="http://schemas.microsoft.com/office/drawing/2014/main" id="{7E32D543-BC48-4406-9929-A56B288CEA3C}"/>
                </a:ext>
              </a:extLst>
            </p:cNvPr>
            <p:cNvSpPr txBox="1"/>
            <p:nvPr/>
          </p:nvSpPr>
          <p:spPr>
            <a:xfrm>
              <a:off x="5204851" y="5799938"/>
              <a:ext cx="2741777" cy="33778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 defTabSz="809905">
                <a:defRPr/>
              </a:pPr>
              <a:r>
                <a:rPr lang="en-US" sz="1595" b="1" dirty="0">
                  <a:solidFill>
                    <a:srgbClr val="445469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Arranque gradual y progresivo</a:t>
              </a:r>
            </a:p>
          </p:txBody>
        </p:sp>
        <p:sp>
          <p:nvSpPr>
            <p:cNvPr id="81" name="Marcador de número de diapositiva 7">
              <a:extLst>
                <a:ext uri="{FF2B5EF4-FFF2-40B4-BE49-F238E27FC236}">
                  <a16:creationId xmlns:a16="http://schemas.microsoft.com/office/drawing/2014/main" id="{21430165-ACA3-4C42-81E5-F0A0306B7A25}"/>
                </a:ext>
              </a:extLst>
            </p:cNvPr>
            <p:cNvSpPr txBox="1">
              <a:spLocks/>
            </p:cNvSpPr>
            <p:nvPr/>
          </p:nvSpPr>
          <p:spPr>
            <a:xfrm>
              <a:off x="914377" y="6114709"/>
              <a:ext cx="468277" cy="273507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l" defTabSz="1063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1724" algn="l" defTabSz="1063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63447" algn="l" defTabSz="1063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5171" algn="l" defTabSz="1063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26894" algn="l" defTabSz="1063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8618" algn="l" defTabSz="1063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90342" algn="l" defTabSz="1063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22065" algn="l" defTabSz="1063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53789" algn="l" defTabSz="1063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5DC6F1-9E64-4F7E-AC10-3AC7468CF565}" type="slidenum">
                <a:rPr lang="es-ES" sz="1600" smtClean="0"/>
                <a:pPr/>
                <a:t>11</a:t>
              </a:fld>
              <a:endParaRPr lang="es-E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915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Resultados 2021 y Presupuesto 2022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AC9376F-BB4B-4E07-86DC-2DB11099311A}"/>
              </a:ext>
            </a:extLst>
          </p:cNvPr>
          <p:cNvSpPr txBox="1"/>
          <p:nvPr/>
        </p:nvSpPr>
        <p:spPr>
          <a:xfrm>
            <a:off x="367199" y="1091953"/>
            <a:ext cx="375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Gastos de operación (MMUSD)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5196F41-8E21-4919-9437-AFB56E8B7D00}"/>
              </a:ext>
            </a:extLst>
          </p:cNvPr>
          <p:cNvSpPr txBox="1"/>
          <p:nvPr/>
        </p:nvSpPr>
        <p:spPr>
          <a:xfrm>
            <a:off x="7451116" y="941280"/>
            <a:ext cx="4167957" cy="536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PREMISAS 2022</a:t>
            </a: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: PREMISAS IV TRIM21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Atención del incremento de ventas en el mercado interno: mayores gastos por la gestión de la cadena de suministro en 97 MMUSD (210 vs 113 MMUSD en el 2021).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Operación Nueva Refinería Talara (483 MMUSD).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Programas de Mantenimiento y seguridad en todas las instalaciones de la empresa (60 MMUSD).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Desarrollo de estrategias comerciales en EESS y Nueva Identidad Visual (41 MMUSD).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Implementación de sistemas de gestión de la Nueva Refinería Talara, así como entrenamiento de personal (25 MMUSD).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Operación conjunta con socio operador del Lote 192 (34 MMUSD) y mantener la operación del Lote I (7.6 MMUSD).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PE" sz="1450" dirty="0">
                <a:latin typeface="Arial" panose="020B0604020202020204" pitchFamily="34" charset="0"/>
                <a:cs typeface="Arial" panose="020B0604020202020204" pitchFamily="34" charset="0"/>
              </a:rPr>
              <a:t>Fortalecimiento de las relaciones con nuestros grupos de interés (desarrollo de actividades de gestión social por 4 MMUSD).</a:t>
            </a:r>
            <a:endParaRPr lang="es-MX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992FDD-8937-4A0F-86A2-280200054F63}"/>
              </a:ext>
            </a:extLst>
          </p:cNvPr>
          <p:cNvSpPr/>
          <p:nvPr/>
        </p:nvSpPr>
        <p:spPr>
          <a:xfrm>
            <a:off x="421807" y="3941938"/>
            <a:ext cx="6317021" cy="48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Operatividad de los negocios de refinación (Talara, Selva y Conchán).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2/ Terminales Norte y Centro.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C223255-E39E-401A-954F-467621A5785F}"/>
              </a:ext>
            </a:extLst>
          </p:cNvPr>
          <p:cNvSpPr/>
          <p:nvPr/>
        </p:nvSpPr>
        <p:spPr>
          <a:xfrm>
            <a:off x="492140" y="4620938"/>
            <a:ext cx="6858768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Principales Gastos de Operación de NRT 2022: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Depreciación: 220 MMUSD.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Operación Unidades auxiliares y mantenimiento: 68.2 MMUSD.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Consumibles en procesos: 102.8 MMUSD.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Servicios básicos y sistemas de gestión: 50 MMUSD. 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88107E1-EF41-4980-B3B2-8AA268F31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82600"/>
              </p:ext>
            </p:extLst>
          </p:nvPr>
        </p:nvGraphicFramePr>
        <p:xfrm>
          <a:off x="421807" y="1584396"/>
          <a:ext cx="6914502" cy="220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Worksheet" r:id="rId5" imgW="5745628" imgH="1828958" progId="Excel.Sheet.12">
                  <p:embed/>
                </p:oleObj>
              </mc:Choice>
              <mc:Fallback>
                <p:oleObj name="Worksheet" r:id="rId5" imgW="5745628" imgH="182895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88107E1-EF41-4980-B3B2-8AA268F31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807" y="1584396"/>
                        <a:ext cx="6914502" cy="2201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85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Resultados 2021 y Presupuesto 2022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AC9376F-BB4B-4E07-86DC-2DB11099311A}"/>
              </a:ext>
            </a:extLst>
          </p:cNvPr>
          <p:cNvSpPr txBox="1"/>
          <p:nvPr/>
        </p:nvSpPr>
        <p:spPr>
          <a:xfrm>
            <a:off x="307780" y="1058910"/>
            <a:ext cx="3903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Estado de Resultados (MMUSD)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2021EA0-99F7-465C-80AE-C747028E00C6}"/>
              </a:ext>
            </a:extLst>
          </p:cNvPr>
          <p:cNvSpPr/>
          <p:nvPr/>
        </p:nvSpPr>
        <p:spPr>
          <a:xfrm>
            <a:off x="307780" y="5829142"/>
            <a:ext cx="5460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Información preliminar en proceso de auditoría.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E678FD-41D5-4460-BA88-FF1C1D531EA2}"/>
              </a:ext>
            </a:extLst>
          </p:cNvPr>
          <p:cNvSpPr txBox="1"/>
          <p:nvPr/>
        </p:nvSpPr>
        <p:spPr>
          <a:xfrm>
            <a:off x="6926313" y="1299732"/>
            <a:ext cx="46670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2021: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SzPct val="100000"/>
              <a:buFontTx/>
              <a:buChar char="-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Menor volumen de ventas (124.7 vs 125.7 MBDC).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SzPct val="100000"/>
              <a:buFontTx/>
              <a:buChar char="-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Menores ingresos por el servicio de transporte de crudo (9 vs 11 MMUSD), debido a paralizaciones en el ONP.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SzPct val="100000"/>
              <a:buFontTx/>
              <a:buChar char="-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Menores gastos de operación de acuerdo a  lineamientos de austeridad (441 vs. 495 MMUSD).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Impacto de incremento del tipo de cambio (pérdida por diferencia cambiaria y provisión de Impuesto a la Renta Diferido).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2022: PREMISAS IV TRIM21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Ventas en el mercado interno por 138.6 MBDC (recuperación de mercado e implementación de estrategias comerciales).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Operación normal del ONP. A la fecha se encuentra bombeo paralizado por trabajos en el Tramo II,  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Gastos de operación de la Nueva Refinería Talara (483 MMUSD)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Gastos financieros por financiamientos de Largo Plazo (Bonos 160 MMUSD y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Cesce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42 MMUSD), de forma proporcional a Inversión y gastos.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910B484-FBBD-4F86-AD92-7E6D2ECA4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74808"/>
              </p:ext>
            </p:extLst>
          </p:nvPr>
        </p:nvGraphicFramePr>
        <p:xfrm>
          <a:off x="350836" y="1510337"/>
          <a:ext cx="6371291" cy="41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Worksheet" r:id="rId5" imgW="5745628" imgH="3771900" progId="Excel.Sheet.12">
                  <p:embed/>
                </p:oleObj>
              </mc:Choice>
              <mc:Fallback>
                <p:oleObj name="Worksheet" r:id="rId5" imgW="5745628" imgH="3771900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4910B484-FBBD-4F86-AD92-7E6D2ECA4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836" y="1510337"/>
                        <a:ext cx="6371291" cy="418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36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184557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Puntos críticos ITRIM 2022 y Planes de Acción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667342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93FE7D0-0042-4858-BA06-11068C7AF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44854"/>
              </p:ext>
            </p:extLst>
          </p:nvPr>
        </p:nvGraphicFramePr>
        <p:xfrm>
          <a:off x="626946" y="847864"/>
          <a:ext cx="10513118" cy="155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13E09C18-ED3A-444C-B90A-3589502AD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142235"/>
              </p:ext>
            </p:extLst>
          </p:nvPr>
        </p:nvGraphicFramePr>
        <p:xfrm>
          <a:off x="626944" y="1829910"/>
          <a:ext cx="10490821" cy="149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ABF9699B-D977-4867-8E9C-3DC0C6F2E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55073"/>
              </p:ext>
            </p:extLst>
          </p:nvPr>
        </p:nvGraphicFramePr>
        <p:xfrm>
          <a:off x="626942" y="3040438"/>
          <a:ext cx="10490821" cy="143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FE8858FD-1F19-4ABF-A670-963F15B41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455903"/>
              </p:ext>
            </p:extLst>
          </p:nvPr>
        </p:nvGraphicFramePr>
        <p:xfrm>
          <a:off x="626942" y="4468760"/>
          <a:ext cx="10490821" cy="1300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4B2CA579-97FB-4C60-9BCD-1884381CF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528609"/>
              </p:ext>
            </p:extLst>
          </p:nvPr>
        </p:nvGraphicFramePr>
        <p:xfrm>
          <a:off x="649242" y="5659408"/>
          <a:ext cx="10490821" cy="124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607989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51"/>
            <a:ext cx="12192000" cy="6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PMRT: Monto de Inversión sin Intereses - MMUSD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8FEF4EDF-3173-4C06-BA69-BB885BB24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73" y="1346402"/>
            <a:ext cx="8566756" cy="530793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B347E8D-C53B-439E-8D6A-B6CCE8770009}"/>
              </a:ext>
            </a:extLst>
          </p:cNvPr>
          <p:cNvSpPr txBox="1"/>
          <p:nvPr/>
        </p:nvSpPr>
        <p:spPr>
          <a:xfrm>
            <a:off x="319418" y="941372"/>
            <a:ext cx="10628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Revisión por impacto COVID-19 durante el año 2021 y modificación del arranque 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nov 21 a abril 22</a:t>
            </a:r>
          </a:p>
        </p:txBody>
      </p:sp>
    </p:spTree>
    <p:extLst>
      <p:ext uri="{BB962C8B-B14F-4D97-AF65-F5344CB8AC3E}">
        <p14:creationId xmlns:p14="http://schemas.microsoft.com/office/powerpoint/2010/main" val="220688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Terminal Ilo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(Inversión total 47.4 MMUS$)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181991-8C83-4699-9A57-8162B69C8794}"/>
              </a:ext>
            </a:extLst>
          </p:cNvPr>
          <p:cNvSpPr txBox="1"/>
          <p:nvPr/>
        </p:nvSpPr>
        <p:spPr>
          <a:xfrm>
            <a:off x="418259" y="1063574"/>
            <a:ext cx="6264696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Alcance: </a:t>
            </a:r>
          </a:p>
          <a:p>
            <a:pPr marL="271463"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Implementación del Nuevo Terminal Ilo con capacidad de almacenamiento de 296 MB. Incluye un Sistema de recepción de Productos marítimo con 03 tuberías para la recepción de combustibles por Buques.</a:t>
            </a:r>
          </a:p>
          <a:p>
            <a:pPr marL="271463" algn="just"/>
            <a:endParaRPr lang="es-MX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Actual: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Continua la recepción de los equipos y materiales adquiridos por PETROPERÚ. Por otra parte, se realiza la indagación de mercado para determinar el MER, para finalizar la etapa de ejecución.</a:t>
            </a:r>
          </a:p>
          <a:p>
            <a:pPr marL="271463" algn="just"/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amplió el plazo de reversión de Terreno a 31.12.2023 y licencia de Edificación a 15.06.2024.</a:t>
            </a:r>
          </a:p>
          <a:p>
            <a:pPr marL="271463" algn="just"/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Planificadas - 2022: </a:t>
            </a:r>
          </a:p>
          <a:p>
            <a:pPr marL="271463"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Culminación de la recepción de equipos y materiales del proyecto: tuberías, bombas, equipos para despacho, plancha metálicas para los tanques de almacenamiento.</a:t>
            </a:r>
          </a:p>
          <a:p>
            <a:pPr marL="271463"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Proceso de Selección de contratista para la ejecución de los trabajos: Construcción de tanques, montaje de líneas terrestres, adquisición y montaje del sistema de amarradero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mutiboyas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y puesta en marcha del Terminal.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A0728D7-6623-4500-9696-809578B07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904" y="1467452"/>
            <a:ext cx="3816424" cy="307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F8ACEF7-E880-4649-88DF-A98BA3E1BA0B}"/>
              </a:ext>
            </a:extLst>
          </p:cNvPr>
          <p:cNvSpPr txBox="1"/>
          <p:nvPr/>
        </p:nvSpPr>
        <p:spPr>
          <a:xfrm>
            <a:off x="7755715" y="4844218"/>
            <a:ext cx="282680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2"/>
                </a:solidFill>
              </a:rPr>
              <a:t>Avance Físico global: 30.4%</a:t>
            </a:r>
          </a:p>
          <a:p>
            <a:pPr algn="ctr"/>
            <a:r>
              <a:rPr lang="es-MX" sz="1600" b="1" dirty="0">
                <a:solidFill>
                  <a:schemeClr val="tx2"/>
                </a:solidFill>
              </a:rPr>
              <a:t>Avance Económico: 58.7%</a:t>
            </a:r>
          </a:p>
          <a:p>
            <a:pPr algn="ctr"/>
            <a:endParaRPr lang="es-MX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72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 de Ventas </a:t>
            </a:r>
            <a:r>
              <a:rPr lang="es-MX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Ninacaca</a:t>
            </a: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(Inversión Total: 7.4 MMUS$)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3AAFB8-7BB4-4CC4-A73B-1BF38AC134E1}"/>
              </a:ext>
            </a:extLst>
          </p:cNvPr>
          <p:cNvSpPr txBox="1"/>
          <p:nvPr/>
        </p:nvSpPr>
        <p:spPr>
          <a:xfrm>
            <a:off x="264338" y="1191151"/>
            <a:ext cx="583264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Alcance: </a:t>
            </a:r>
          </a:p>
          <a:p>
            <a:pPr marL="271463"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Construcción de una Planta de Abastecimiento en Ninacaca-Pasco, con una capacidad de almacenamiento de 7.5 MB de combustibles, para el despacho de Diesel B5 y Gasolinas.</a:t>
            </a:r>
          </a:p>
          <a:p>
            <a:pPr marL="271463" algn="just"/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actual: </a:t>
            </a:r>
          </a:p>
          <a:p>
            <a:pPr marL="269875"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El proyecto se encuentra detenido, debido al proceso de resolución contractual con el Consorcio OBS – IMECON S.A., posterior a la paralización de trabajos por Declaratoria de Emergencia.</a:t>
            </a:r>
          </a:p>
          <a:p>
            <a:pPr marL="271463" algn="just"/>
            <a:endParaRPr lang="es-P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El 08.03.2022 PETROPERÚ comunicó al Contratista la resolución del contrato por incumplimientos (custodia de accesos y seguridad de terreno).</a:t>
            </a:r>
          </a:p>
          <a:p>
            <a:pPr marL="271463" algn="just"/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 de actividades planificadas y costos: </a:t>
            </a:r>
          </a:p>
          <a:p>
            <a:pPr marL="271463"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Culminación de las actividades de la construcción de la Planta con la selección de otra contratista.</a:t>
            </a:r>
          </a:p>
          <a:p>
            <a:pPr marL="271463"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Puesta en Servicio y Operación de la Planta de Ventas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Ninacaca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PRIORITARIO REVISIÓN MONTO DE INVERSIÓN y Activar la Ejecución del Proyecto.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A9AB321-2221-48EF-8881-51CFD10FC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22742" r="2667" b="26244"/>
          <a:stretch/>
        </p:blipFill>
        <p:spPr>
          <a:xfrm>
            <a:off x="6845737" y="1191151"/>
            <a:ext cx="4200233" cy="2714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3120270-95BE-4846-B639-B4D755C63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920" y="4159223"/>
            <a:ext cx="3720254" cy="126937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1CEA22C-CA90-4F87-943A-1B1FFFA6A265}"/>
              </a:ext>
            </a:extLst>
          </p:cNvPr>
          <p:cNvSpPr txBox="1"/>
          <p:nvPr/>
        </p:nvSpPr>
        <p:spPr>
          <a:xfrm>
            <a:off x="7304455" y="5557429"/>
            <a:ext cx="33843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chemeClr val="tx2"/>
                </a:solidFill>
              </a:rPr>
              <a:t>Avance Físico global: 54.6%</a:t>
            </a:r>
          </a:p>
          <a:p>
            <a:pPr algn="just"/>
            <a:r>
              <a:rPr lang="es-MX" sz="1600" b="1" dirty="0">
                <a:solidFill>
                  <a:schemeClr val="tx2"/>
                </a:solidFill>
              </a:rPr>
              <a:t>Avance Económico: 82.1% </a:t>
            </a:r>
            <a:endParaRPr lang="es-PE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24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 de Ventas Puerto Maldonado 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(IT: 19.5 MMUS$)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B40A004-8B36-4ED3-8541-AD024BAE402F}"/>
              </a:ext>
            </a:extLst>
          </p:cNvPr>
          <p:cNvSpPr txBox="1"/>
          <p:nvPr/>
        </p:nvSpPr>
        <p:spPr>
          <a:xfrm>
            <a:off x="308260" y="1051057"/>
            <a:ext cx="6071355" cy="565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Alcance:</a:t>
            </a:r>
          </a:p>
          <a:p>
            <a:pPr marL="271463"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Construcción de una Planta de Ventas en Puerto Maldonado, con una capacidad de almacenamiento de 50 MB, para el despacho de Diesel B5 y gasolina 84.</a:t>
            </a:r>
          </a:p>
          <a:p>
            <a:pPr marL="271463" algn="just"/>
            <a:endParaRPr lang="es-MX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actual: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PROCURA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: Equipos eléctricos y de instrumentación, se recibió bandejas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portacables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tableros eléctricos, cables e instrumentos. </a:t>
            </a:r>
          </a:p>
          <a:p>
            <a:pPr marL="271463"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CONTRUCCIÓN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: Tuberías de proceso en zona de islas,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sub-base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canalizaciones y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bancoductos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al 100%; pintado de tanques, soportes y estructuras para edificio administrativo, trabajos del sistema de control.</a:t>
            </a:r>
          </a:p>
          <a:p>
            <a:pPr marL="271463"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etapa de actualización de presupuesto por efecto COVID, incremento de precios de mercado y requerimientos normativos. Se programa retomar ejecución en el mes de mayo.</a:t>
            </a:r>
          </a:p>
          <a:p>
            <a:pPr marL="271463" algn="just"/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continúan las gestiones: Provias - MTC para la gestión del uso de derecho de vía de la Planta; Gestión con CEDEGA - Gobierno Regional de Madre de Dios, para el uso de servidumbre para línea de descarga de Drenaje Pluvial. </a:t>
            </a:r>
          </a:p>
          <a:p>
            <a:pPr marL="271463" algn="just"/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Planificadas - 2022: </a:t>
            </a:r>
          </a:p>
          <a:p>
            <a:pPr marL="266700"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Culminación de la construcción de la Planta de Ventas y Puesta en Servicio e Inicio de Operación de la Planta de Ventas Puerto Maldonado. PRIORITARIO REVISIÓN MONTO DE INVERSIÓN 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Activar la Ejecución del Proyecto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77B2D41-04A5-42F5-982A-EC78BE1BD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22" y="1030576"/>
            <a:ext cx="3947843" cy="2940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520260E-5D72-42F2-A836-95BA94DEED47}"/>
              </a:ext>
            </a:extLst>
          </p:cNvPr>
          <p:cNvSpPr txBox="1"/>
          <p:nvPr/>
        </p:nvSpPr>
        <p:spPr>
          <a:xfrm>
            <a:off x="7267257" y="5564975"/>
            <a:ext cx="33843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chemeClr val="tx2"/>
                </a:solidFill>
              </a:rPr>
              <a:t>Avance Físico global: 63.3%</a:t>
            </a:r>
          </a:p>
          <a:p>
            <a:pPr algn="just"/>
            <a:r>
              <a:rPr lang="es-MX" sz="1600" b="1" dirty="0">
                <a:solidFill>
                  <a:schemeClr val="tx2"/>
                </a:solidFill>
              </a:rPr>
              <a:t>Avance Económico: 97.0% </a:t>
            </a:r>
            <a:endParaRPr lang="es-PE" sz="1600" b="1" dirty="0">
              <a:solidFill>
                <a:schemeClr val="tx2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6D34202-0B6A-4B0C-A88A-3ADB01C2A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825" y="4187879"/>
            <a:ext cx="382524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20" name="998 CuadroTexto">
            <a:extLst>
              <a:ext uri="{FF2B5EF4-FFF2-40B4-BE49-F238E27FC236}">
                <a16:creationId xmlns:a16="http://schemas.microsoft.com/office/drawing/2014/main" id="{30D94007-037E-48D7-AF23-A56ADE7AA932}"/>
              </a:ext>
            </a:extLst>
          </p:cNvPr>
          <p:cNvSpPr txBox="1"/>
          <p:nvPr/>
        </p:nvSpPr>
        <p:spPr>
          <a:xfrm>
            <a:off x="520037" y="1959367"/>
            <a:ext cx="8421944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5950" indent="-342900">
              <a:spcBef>
                <a:spcPts val="300"/>
              </a:spcBef>
              <a:spcAft>
                <a:spcPts val="1200"/>
              </a:spcAft>
              <a:buAutoNum type="arabicPeriod"/>
            </a:pPr>
            <a:r>
              <a:rPr lang="es-PE" sz="2600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marL="615950" indent="-342900">
              <a:spcBef>
                <a:spcPts val="300"/>
              </a:spcBef>
              <a:spcAft>
                <a:spcPts val="1200"/>
              </a:spcAft>
              <a:buAutoNum type="arabicPeriod"/>
            </a:pPr>
            <a:r>
              <a:rPr lang="es-PE" sz="2600" dirty="0">
                <a:latin typeface="Arial" panose="020B0604020202020204" pitchFamily="34" charset="0"/>
                <a:cs typeface="Arial" panose="020B0604020202020204" pitchFamily="34" charset="0"/>
              </a:rPr>
              <a:t>Visión, Misión y objetivos de PETROPERÚ</a:t>
            </a:r>
          </a:p>
          <a:p>
            <a:pPr marL="615950" indent="-342900">
              <a:spcBef>
                <a:spcPts val="300"/>
              </a:spcBef>
              <a:spcAft>
                <a:spcPts val="1200"/>
              </a:spcAft>
              <a:buAutoNum type="arabicPeriod"/>
            </a:pPr>
            <a:r>
              <a:rPr lang="es-PE" sz="2600" dirty="0">
                <a:latin typeface="Arial" panose="020B0604020202020204" pitchFamily="34" charset="0"/>
                <a:cs typeface="Arial" panose="020B0604020202020204" pitchFamily="34" charset="0"/>
              </a:rPr>
              <a:t>Aspectos relevantes 2021</a:t>
            </a:r>
          </a:p>
          <a:p>
            <a:pPr marL="615950" indent="-342900">
              <a:spcBef>
                <a:spcPts val="300"/>
              </a:spcBef>
              <a:spcAft>
                <a:spcPts val="1200"/>
              </a:spcAft>
              <a:buAutoNum type="arabicPeriod"/>
            </a:pP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Metas del Presupuesto 2022</a:t>
            </a:r>
          </a:p>
          <a:p>
            <a:pPr marL="615950" indent="-342900">
              <a:spcBef>
                <a:spcPts val="300"/>
              </a:spcBef>
              <a:spcAft>
                <a:spcPts val="1200"/>
              </a:spcAft>
              <a:buAutoNum type="arabicPeriod"/>
            </a:pP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Resumen de gestión 2021 y Presupuesto 2022 </a:t>
            </a:r>
          </a:p>
          <a:p>
            <a:pPr marL="615950" indent="-342900">
              <a:spcBef>
                <a:spcPts val="300"/>
              </a:spcBef>
              <a:spcAft>
                <a:spcPts val="1200"/>
              </a:spcAft>
              <a:buAutoNum type="arabicPeriod"/>
            </a:pP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Resultados  de gestión 2021 y </a:t>
            </a:r>
            <a:r>
              <a:rPr lang="es-PE" sz="2600" dirty="0">
                <a:latin typeface="Arial" panose="020B0604020202020204" pitchFamily="34" charset="0"/>
                <a:cs typeface="Arial" panose="020B0604020202020204" pitchFamily="34" charset="0"/>
              </a:rPr>
              <a:t>Presupuesto 2022</a:t>
            </a:r>
          </a:p>
          <a:p>
            <a:pPr marL="615950" indent="-342900">
              <a:spcBef>
                <a:spcPts val="300"/>
              </a:spcBef>
              <a:spcAft>
                <a:spcPts val="1200"/>
              </a:spcAft>
              <a:buAutoNum type="arabicPeriod"/>
            </a:pPr>
            <a:r>
              <a:rPr lang="es-PE" sz="2600" dirty="0">
                <a:latin typeface="Arial" panose="020B0604020202020204" pitchFamily="34" charset="0"/>
                <a:cs typeface="Arial" panose="020B0604020202020204" pitchFamily="34" charset="0"/>
              </a:rPr>
              <a:t>Puntos Críticos ITRIM 22 y Planes de Acción.</a:t>
            </a:r>
          </a:p>
        </p:txBody>
      </p:sp>
    </p:spTree>
    <p:extLst>
      <p:ext uri="{BB962C8B-B14F-4D97-AF65-F5344CB8AC3E}">
        <p14:creationId xmlns:p14="http://schemas.microsoft.com/office/powerpoint/2010/main" val="26078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40451B-25A2-4990-8881-4FAC9EC1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898" y="2381892"/>
            <a:ext cx="5246053" cy="2711664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DE8EACDB-0BD3-4D07-8C5B-0B8BF8F7A338}"/>
              </a:ext>
            </a:extLst>
          </p:cNvPr>
          <p:cNvSpPr/>
          <p:nvPr/>
        </p:nvSpPr>
        <p:spPr>
          <a:xfrm>
            <a:off x="677406" y="1608969"/>
            <a:ext cx="3128799" cy="25717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17DBC307-3A59-4587-ABE4-D5AA2C1D79BB}"/>
              </a:ext>
            </a:extLst>
          </p:cNvPr>
          <p:cNvSpPr/>
          <p:nvPr/>
        </p:nvSpPr>
        <p:spPr>
          <a:xfrm>
            <a:off x="1158294" y="4569149"/>
            <a:ext cx="3501267" cy="176779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3A0DC401-8E04-4778-9366-2823419ACB01}"/>
              </a:ext>
            </a:extLst>
          </p:cNvPr>
          <p:cNvSpPr/>
          <p:nvPr/>
        </p:nvSpPr>
        <p:spPr>
          <a:xfrm>
            <a:off x="8094437" y="1749723"/>
            <a:ext cx="3596128" cy="25717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C219CB3-CE30-4E20-8018-05374D9B2897}"/>
              </a:ext>
            </a:extLst>
          </p:cNvPr>
          <p:cNvSpPr/>
          <p:nvPr/>
        </p:nvSpPr>
        <p:spPr>
          <a:xfrm>
            <a:off x="5551660" y="4904897"/>
            <a:ext cx="4876802" cy="17385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id="{EB22CB36-71C7-41B9-8150-E12A47DF0EA5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Inversiones Corrientes 2022: 181 MMUSD.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D34714-E835-472C-9819-FB62D0EBB54F}"/>
              </a:ext>
            </a:extLst>
          </p:cNvPr>
          <p:cNvSpPr txBox="1"/>
          <p:nvPr/>
        </p:nvSpPr>
        <p:spPr>
          <a:xfrm>
            <a:off x="8258038" y="1846839"/>
            <a:ext cx="321017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Oleoducto Norperuano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Rehabilitación de segmentos de tubería en Tramo I, II y ORN del ONP (30.0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Defensa Ribereña y Solución de problema de Asentamiento en E-1 (5.4 MMUSD)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Rehabilitación cruce subfluvial Río Pastaza (3.6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Mantenimiento Mayor de Turbo-bombas de E-8 (3.4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Adquisición e Instalación de 19 Válvulas de Bloqueo - ESD en Tramos Críticos del ONP y ORN (3.4 MMUSD).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B72BFA-5F2D-4478-B544-4893D9260C6F}"/>
              </a:ext>
            </a:extLst>
          </p:cNvPr>
          <p:cNvSpPr txBox="1"/>
          <p:nvPr/>
        </p:nvSpPr>
        <p:spPr>
          <a:xfrm>
            <a:off x="5784728" y="4994290"/>
            <a:ext cx="441066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Refinería Talara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Reemplazo de Tanques </a:t>
            </a:r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295, 296 y 545 (8.6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Reemplazo de Líneas Submarinas (7.6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Mejoras SCI y Reemplazo de Brazos MCL  (5.3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Rehabilitación de trochas carrozables en oleoductos (3.6 MMUSD)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Adquisición de repuestos principales Unidades de Proceso y Unidades Auxiliares NRTL (3.1 MMUSD).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B4EE83C-CA3F-4989-ABAD-B437EC4880F5}"/>
              </a:ext>
            </a:extLst>
          </p:cNvPr>
          <p:cNvSpPr txBox="1"/>
          <p:nvPr/>
        </p:nvSpPr>
        <p:spPr>
          <a:xfrm>
            <a:off x="1270476" y="4636772"/>
            <a:ext cx="32910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Refinería Conchán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mayor de Tanques N°9, 30, 34 y 40 (5.0 MMUSD)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Amarradera N°2 (4.7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Ampliación de subestaciones eléctricas (3.6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Mantenimiento mayor de Tanques N°2, 23, 33 y 49 (1.7 MMUSD).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4F4A0CB-3D3E-4958-BD4D-C735BE5DCF31}"/>
              </a:ext>
            </a:extLst>
          </p:cNvPr>
          <p:cNvSpPr txBox="1"/>
          <p:nvPr/>
        </p:nvSpPr>
        <p:spPr>
          <a:xfrm>
            <a:off x="826366" y="1749723"/>
            <a:ext cx="28005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Cadena de Suministro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Mantenimiento mayor de tanques Pisco, Mollendo, Ilo, Cusco y Juliaca (7.7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Ampliación de </a:t>
            </a:r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Tancaje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e Instalación de </a:t>
            </a:r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Skids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de Intermedios en Planta de Ventas Talara (3.8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Adecuación de Sistema Contra Incendio en el Terminal Mollendo, Ilo, Juliaca (3.4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Habilitación de Planta de Ventas Conchan 2 (2.2 MMUSD)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2FAA98AE-6A3D-430F-80CB-261ABC0580F3}"/>
              </a:ext>
            </a:extLst>
          </p:cNvPr>
          <p:cNvSpPr/>
          <p:nvPr/>
        </p:nvSpPr>
        <p:spPr>
          <a:xfrm>
            <a:off x="4027764" y="1043793"/>
            <a:ext cx="3740482" cy="1411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4AA1C3-E986-4915-9625-B79E8F09F3CF}"/>
              </a:ext>
            </a:extLst>
          </p:cNvPr>
          <p:cNvSpPr txBox="1"/>
          <p:nvPr/>
        </p:nvSpPr>
        <p:spPr>
          <a:xfrm>
            <a:off x="4139946" y="1111415"/>
            <a:ext cx="32910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Refinería Iquitos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Adecuación de tanques 332-T-6 y 332-T-7 (1.8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Mantenimiento Mayor de UDP (1.7 MMUSD).</a:t>
            </a:r>
          </a:p>
          <a:p>
            <a:pPr marL="182563" indent="-1825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Construcción de </a:t>
            </a:r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110 MB Almacenamiento Petróleo Crudo (1.3 MMUSD).</a:t>
            </a:r>
          </a:p>
        </p:txBody>
      </p:sp>
      <p:sp>
        <p:nvSpPr>
          <p:cNvPr id="3" name="Flecha: hacia la izquierda 2">
            <a:hlinkClick r:id="rId5" action="ppaction://hlinksldjump"/>
            <a:extLst>
              <a:ext uri="{FF2B5EF4-FFF2-40B4-BE49-F238E27FC236}">
                <a16:creationId xmlns:a16="http://schemas.microsoft.com/office/drawing/2014/main" id="{55DBA8FA-2D59-455B-81A4-5734D043DC39}"/>
              </a:ext>
            </a:extLst>
          </p:cNvPr>
          <p:cNvSpPr/>
          <p:nvPr/>
        </p:nvSpPr>
        <p:spPr>
          <a:xfrm>
            <a:off x="10809962" y="5336088"/>
            <a:ext cx="880603" cy="735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0733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 por Impuestos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67D8486-EDBF-450C-9EF3-C566519539F4}"/>
              </a:ext>
            </a:extLst>
          </p:cNvPr>
          <p:cNvSpPr/>
          <p:nvPr/>
        </p:nvSpPr>
        <p:spPr>
          <a:xfrm>
            <a:off x="1682099" y="1307213"/>
            <a:ext cx="5083738" cy="3129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17" b="1" dirty="0">
                <a:solidFill>
                  <a:prstClr val="black"/>
                </a:solidFill>
              </a:rPr>
              <a:t>DATOS GENERALES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DB65FA2E-6F60-435F-8731-01E8FE72A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73974"/>
              </p:ext>
            </p:extLst>
          </p:nvPr>
        </p:nvGraphicFramePr>
        <p:xfrm>
          <a:off x="1682099" y="1637733"/>
          <a:ext cx="5083738" cy="4752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190">
                  <a:extLst>
                    <a:ext uri="{9D8B030D-6E8A-4147-A177-3AD203B41FA5}">
                      <a16:colId xmlns:a16="http://schemas.microsoft.com/office/drawing/2014/main" val="2295665712"/>
                    </a:ext>
                  </a:extLst>
                </a:gridCol>
                <a:gridCol w="1011205">
                  <a:extLst>
                    <a:ext uri="{9D8B030D-6E8A-4147-A177-3AD203B41FA5}">
                      <a16:colId xmlns:a16="http://schemas.microsoft.com/office/drawing/2014/main" val="2267563097"/>
                    </a:ext>
                  </a:extLst>
                </a:gridCol>
                <a:gridCol w="146066">
                  <a:extLst>
                    <a:ext uri="{9D8B030D-6E8A-4147-A177-3AD203B41FA5}">
                      <a16:colId xmlns:a16="http://schemas.microsoft.com/office/drawing/2014/main" val="256713843"/>
                    </a:ext>
                  </a:extLst>
                </a:gridCol>
                <a:gridCol w="1177819">
                  <a:extLst>
                    <a:ext uri="{9D8B030D-6E8A-4147-A177-3AD203B41FA5}">
                      <a16:colId xmlns:a16="http://schemas.microsoft.com/office/drawing/2014/main" val="199617627"/>
                    </a:ext>
                  </a:extLst>
                </a:gridCol>
                <a:gridCol w="134786">
                  <a:extLst>
                    <a:ext uri="{9D8B030D-6E8A-4147-A177-3AD203B41FA5}">
                      <a16:colId xmlns:a16="http://schemas.microsoft.com/office/drawing/2014/main" val="3616545231"/>
                    </a:ext>
                  </a:extLst>
                </a:gridCol>
                <a:gridCol w="1458672">
                  <a:extLst>
                    <a:ext uri="{9D8B030D-6E8A-4147-A177-3AD203B41FA5}">
                      <a16:colId xmlns:a16="http://schemas.microsoft.com/office/drawing/2014/main" val="3896175342"/>
                    </a:ext>
                  </a:extLst>
                </a:gridCol>
              </a:tblGrid>
              <a:tr h="19453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CÓDIGOS ÚNICOS DE LOS PROYECTOS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endParaRPr lang="es-ES" sz="1200" u="none" strike="noStrike" dirty="0">
                        <a:effectLst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000936"/>
                  </a:ext>
                </a:extLst>
              </a:tr>
              <a:tr h="29153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7800" indent="0" algn="l" rtl="0" fontAlgn="ctr"/>
                      <a:r>
                        <a:rPr lang="es-ES" sz="1200" u="none" strike="noStrike" dirty="0">
                          <a:effectLst/>
                        </a:rPr>
                        <a:t>2447269</a:t>
                      </a:r>
                    </a:p>
                    <a:p>
                      <a:pPr marL="177800" indent="0" algn="l" rtl="0" fontAlgn="ctr"/>
                      <a:r>
                        <a:rPr lang="es-ES_tradnl" sz="1200" u="none" strike="noStrike" noProof="0" dirty="0">
                          <a:effectLst/>
                        </a:rPr>
                        <a:t>2447214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</a:p>
                    <a:p>
                      <a:pPr marL="177800" indent="0" algn="l" rtl="0" fontAlgn="ctr"/>
                      <a:r>
                        <a:rPr lang="es-ES" sz="1200" u="none" strike="noStrike" dirty="0">
                          <a:effectLst/>
                        </a:rPr>
                        <a:t>2450141 </a:t>
                      </a:r>
                    </a:p>
                    <a:p>
                      <a:pPr marL="177800" indent="0" algn="l" rtl="0" fontAlgn="ctr"/>
                      <a:r>
                        <a:rPr lang="es-ES" sz="1200" u="none" strike="noStrike" dirty="0">
                          <a:effectLst/>
                        </a:rPr>
                        <a:t>2447199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>
                          <a:effectLst/>
                        </a:rPr>
                        <a:t>2449698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>
                          <a:effectLst/>
                        </a:rPr>
                        <a:t>2447198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>
                          <a:effectLst/>
                        </a:rPr>
                        <a:t>2447188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>
                          <a:effectLst/>
                        </a:rPr>
                        <a:t>2447257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2447183</a:t>
                      </a:r>
                    </a:p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2447108</a:t>
                      </a:r>
                    </a:p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2447196</a:t>
                      </a:r>
                    </a:p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2450509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78864"/>
                  </a:ext>
                </a:extLst>
              </a:tr>
              <a:tr h="3835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UBICACIÓN DE LOS PROYECTOS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7800" indent="0" algn="l" rtl="0" fontAlgn="ctr"/>
                      <a:r>
                        <a:rPr lang="es-ES" sz="1200" u="none" strike="noStrike" dirty="0">
                          <a:effectLst/>
                        </a:rPr>
                        <a:t>Distritos: Morona y Barranca </a:t>
                      </a:r>
                    </a:p>
                    <a:p>
                      <a:pPr marL="177800" indent="0" algn="l" rtl="0" fontAlgn="ctr"/>
                      <a:r>
                        <a:rPr lang="es-ES" sz="1200" u="none" strike="noStrike" dirty="0">
                          <a:effectLst/>
                        </a:rPr>
                        <a:t>Provincia: </a:t>
                      </a:r>
                      <a:r>
                        <a:rPr lang="es-ES" sz="1200" u="none" strike="noStrike" dirty="0" err="1">
                          <a:effectLst/>
                        </a:rPr>
                        <a:t>Datem</a:t>
                      </a:r>
                      <a:r>
                        <a:rPr lang="es-ES" sz="1200" u="none" strike="noStrike" dirty="0">
                          <a:effectLst/>
                        </a:rPr>
                        <a:t> del Marañón – Loreto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82528"/>
                  </a:ext>
                </a:extLst>
              </a:tr>
              <a:tr h="3835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>
                          <a:effectLst/>
                        </a:rPr>
                        <a:t>MONTO DE INVERSIÓN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>
                          <a:effectLst/>
                        </a:rPr>
                        <a:t>  S/18,911,506.34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668638"/>
                  </a:ext>
                </a:extLst>
              </a:tr>
              <a:tr h="26638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CONEXIONES DOMICILIARIAS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TIPO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Agua Potable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UBS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05166"/>
                  </a:ext>
                </a:extLst>
              </a:tr>
              <a:tr h="1945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Nuevas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246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268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89628"/>
                  </a:ext>
                </a:extLst>
              </a:tr>
              <a:tr h="4316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>
                          <a:effectLst/>
                        </a:rPr>
                        <a:t>POBLACIÓN BENEFICIADA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>
                          <a:effectLst/>
                        </a:rPr>
                        <a:t>  1,091 Habitantes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232524"/>
                  </a:ext>
                </a:extLst>
              </a:tr>
              <a:tr h="213149"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>
                          <a:effectLst/>
                        </a:rPr>
                        <a:t>PLAZO DE EJECUCIÓN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ES_tradnl" sz="1200" b="1" u="none" strike="noStrike" noProof="0" dirty="0">
                          <a:effectLst/>
                        </a:rPr>
                        <a:t>Elaboración</a:t>
                      </a:r>
                      <a:r>
                        <a:rPr lang="es-ES" sz="1200" b="1" u="none" strike="noStrike" dirty="0">
                          <a:effectLst/>
                        </a:rPr>
                        <a:t> Expediente: 120 días (4 meses)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461801"/>
                  </a:ext>
                </a:extLst>
              </a:tr>
              <a:tr h="2131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ES_tradnl" sz="1200" b="1" u="none" strike="noStrike" noProof="0" dirty="0">
                          <a:effectLst/>
                        </a:rPr>
                        <a:t>Ejecución</a:t>
                      </a:r>
                      <a:r>
                        <a:rPr lang="pt-BR" sz="1200" b="1" u="none" strike="noStrike" dirty="0">
                          <a:effectLst/>
                        </a:rPr>
                        <a:t> de obras: 120 dias (4 meses)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503979"/>
                  </a:ext>
                </a:extLst>
              </a:tr>
              <a:tr h="2131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ES_tradnl" sz="1200" b="1" u="none" strike="noStrike" noProof="0" dirty="0">
                          <a:effectLst/>
                        </a:rPr>
                        <a:t>Recepción</a:t>
                      </a:r>
                      <a:r>
                        <a:rPr lang="pt-BR" sz="1200" b="1" u="none" strike="noStrike" dirty="0">
                          <a:effectLst/>
                        </a:rPr>
                        <a:t> de obras: 30 dias (1 </a:t>
                      </a:r>
                      <a:r>
                        <a:rPr lang="es-PE" sz="1200" b="1" u="none" strike="noStrike" noProof="0" dirty="0">
                          <a:effectLst/>
                        </a:rPr>
                        <a:t>mes</a:t>
                      </a:r>
                      <a:r>
                        <a:rPr lang="pt-BR" sz="1200" b="1" u="none" strike="noStrike" dirty="0">
                          <a:effectLst/>
                        </a:rPr>
                        <a:t>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166744"/>
                  </a:ext>
                </a:extLst>
              </a:tr>
              <a:tr h="2131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>
                          <a:effectLst/>
                        </a:rPr>
                        <a:t>Liquidación: 60 días (2 meses)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719720"/>
                  </a:ext>
                </a:extLst>
              </a:tr>
              <a:tr h="4202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>
                          <a:effectLst/>
                        </a:rPr>
                        <a:t>Implementación de componente social: 240 días (inicia 30 días antes de la ejecución de obra)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985341"/>
                  </a:ext>
                </a:extLst>
              </a:tr>
              <a:tr h="4686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UNIDAD FORMULADORA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UF DEL PROGRAMA NACIONAL DE SANEAMIENTO RURAL - MVCS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96600"/>
                  </a:ext>
                </a:extLst>
              </a:tr>
              <a:tr h="4202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UNIDAD EJECUTORA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PROGRAMA NACIONAL DE SANEAMENTO RURAL – MVCS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6974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06DB2681-B2E3-41F4-91F1-41455E8297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r="4007"/>
          <a:stretch/>
        </p:blipFill>
        <p:spPr>
          <a:xfrm>
            <a:off x="7043934" y="1020688"/>
            <a:ext cx="4099554" cy="5529868"/>
          </a:xfrm>
          <a:prstGeom prst="rect">
            <a:avLst/>
          </a:prstGeom>
          <a:ln w="3175">
            <a:noFill/>
          </a:ln>
        </p:spPr>
      </p:pic>
      <p:cxnSp>
        <p:nvCxnSpPr>
          <p:cNvPr id="18" name="Conector angular 141">
            <a:extLst>
              <a:ext uri="{FF2B5EF4-FFF2-40B4-BE49-F238E27FC236}">
                <a16:creationId xmlns:a16="http://schemas.microsoft.com/office/drawing/2014/main" id="{8BFC5C08-8493-4DE2-96AA-6A340764BC7D}"/>
              </a:ext>
            </a:extLst>
          </p:cNvPr>
          <p:cNvCxnSpPr>
            <a:cxnSpLocks/>
            <a:endCxn id="16" idx="3"/>
          </p:cNvCxnSpPr>
          <p:nvPr/>
        </p:nvCxnSpPr>
        <p:spPr>
          <a:xfrm rot="5400000">
            <a:off x="6593631" y="2329855"/>
            <a:ext cx="1856582" cy="1512170"/>
          </a:xfrm>
          <a:prstGeom prst="bent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75 Elipse">
            <a:extLst>
              <a:ext uri="{FF2B5EF4-FFF2-40B4-BE49-F238E27FC236}">
                <a16:creationId xmlns:a16="http://schemas.microsoft.com/office/drawing/2014/main" id="{2C6276DC-6575-4FB2-BAFE-791234DD380C}"/>
              </a:ext>
            </a:extLst>
          </p:cNvPr>
          <p:cNvSpPr/>
          <p:nvPr/>
        </p:nvSpPr>
        <p:spPr>
          <a:xfrm>
            <a:off x="8205998" y="2087608"/>
            <a:ext cx="136882" cy="1400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503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1860">
              <a:solidFill>
                <a:prstClr val="white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645FECD-735B-4E2E-ADA9-10053A01D51D}"/>
              </a:ext>
            </a:extLst>
          </p:cNvPr>
          <p:cNvSpPr/>
          <p:nvPr/>
        </p:nvSpPr>
        <p:spPr>
          <a:xfrm>
            <a:off x="576139" y="793029"/>
            <a:ext cx="20369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6257C0C-B52E-4281-AEAC-5237EE3221BD}"/>
              </a:ext>
            </a:extLst>
          </p:cNvPr>
          <p:cNvSpPr/>
          <p:nvPr/>
        </p:nvSpPr>
        <p:spPr>
          <a:xfrm>
            <a:off x="405911" y="945469"/>
            <a:ext cx="9274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CARTERA DE PROYECTOS:  DOCE FICHAS TÉCNICAS A NIVEL DE PERFIL</a:t>
            </a:r>
            <a:endParaRPr lang="es-PE" sz="16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: esquina doblada 23">
            <a:extLst>
              <a:ext uri="{FF2B5EF4-FFF2-40B4-BE49-F238E27FC236}">
                <a16:creationId xmlns:a16="http://schemas.microsoft.com/office/drawing/2014/main" id="{D808B1C9-6F35-4F8F-95A1-69CB254D3DB7}"/>
              </a:ext>
            </a:extLst>
          </p:cNvPr>
          <p:cNvSpPr/>
          <p:nvPr/>
        </p:nvSpPr>
        <p:spPr>
          <a:xfrm>
            <a:off x="7043935" y="5021564"/>
            <a:ext cx="2883859" cy="150297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240DFFA-8D4A-4FD2-8A70-1B54E5BDB72F}"/>
              </a:ext>
            </a:extLst>
          </p:cNvPr>
          <p:cNvSpPr txBox="1"/>
          <p:nvPr/>
        </p:nvSpPr>
        <p:spPr>
          <a:xfrm>
            <a:off x="7031384" y="5112665"/>
            <a:ext cx="2866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b="1" dirty="0">
                <a:solidFill>
                  <a:srgbClr val="FF0000"/>
                </a:solidFill>
              </a:rPr>
              <a:t>Los beneficiarios de los Proyectos están expectantes del inicio de Obras.</a:t>
            </a:r>
          </a:p>
          <a:p>
            <a:pPr algn="just"/>
            <a:r>
              <a:rPr lang="es-PE" sz="1200" b="1" dirty="0">
                <a:solidFill>
                  <a:srgbClr val="FF0000"/>
                </a:solidFill>
              </a:rPr>
              <a:t>La cartera de Proyectos </a:t>
            </a:r>
            <a:r>
              <a:rPr lang="es-PE" sz="1200" b="1" dirty="0" err="1">
                <a:solidFill>
                  <a:srgbClr val="FF0000"/>
                </a:solidFill>
              </a:rPr>
              <a:t>OxI</a:t>
            </a:r>
            <a:r>
              <a:rPr lang="es-PE" sz="1200" b="1" dirty="0">
                <a:solidFill>
                  <a:srgbClr val="FF0000"/>
                </a:solidFill>
              </a:rPr>
              <a:t> se aprobó por compromisos asumidos con dichas localidades ante contingencias ambientales ocurridas en el ONP.</a:t>
            </a:r>
          </a:p>
        </p:txBody>
      </p:sp>
    </p:spTree>
    <p:extLst>
      <p:ext uri="{BB962C8B-B14F-4D97-AF65-F5344CB8AC3E}">
        <p14:creationId xmlns:p14="http://schemas.microsoft.com/office/powerpoint/2010/main" val="2908896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10067443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del ONP y ORN</a:t>
            </a: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A7E4B410-35A4-4080-BCA7-275502F811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09" y="1036336"/>
            <a:ext cx="9915182" cy="5537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AutoShape 2" descr="Resultado de imagen para altave">
            <a:extLst>
              <a:ext uri="{FF2B5EF4-FFF2-40B4-BE49-F238E27FC236}">
                <a16:creationId xmlns:a16="http://schemas.microsoft.com/office/drawing/2014/main" id="{C2F891DD-1E9F-4280-A3E2-9E60C5655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6760" y="3156699"/>
            <a:ext cx="2222090" cy="222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275A676-3C2F-47B7-8660-3C1C89DCCB6E}"/>
              </a:ext>
            </a:extLst>
          </p:cNvPr>
          <p:cNvSpPr txBox="1"/>
          <p:nvPr/>
        </p:nvSpPr>
        <p:spPr>
          <a:xfrm>
            <a:off x="5987608" y="4324850"/>
            <a:ext cx="648448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55D352-CE1F-4082-8F8A-2DF7A31AB374}"/>
              </a:ext>
            </a:extLst>
          </p:cNvPr>
          <p:cNvSpPr txBox="1"/>
          <p:nvPr/>
        </p:nvSpPr>
        <p:spPr>
          <a:xfrm>
            <a:off x="5516386" y="5113029"/>
            <a:ext cx="701609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600" b="1"/>
            </a:lvl1pPr>
          </a:lstStyle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7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F872217-65AC-497C-8436-E60FA6DC9B7A}"/>
              </a:ext>
            </a:extLst>
          </p:cNvPr>
          <p:cNvSpPr txBox="1"/>
          <p:nvPr/>
        </p:nvSpPr>
        <p:spPr>
          <a:xfrm>
            <a:off x="1399775" y="4696999"/>
            <a:ext cx="998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Terminal Bayóvar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E25524-CD97-45CA-815D-A5C0322B3AD9}"/>
              </a:ext>
            </a:extLst>
          </p:cNvPr>
          <p:cNvSpPr txBox="1"/>
          <p:nvPr/>
        </p:nvSpPr>
        <p:spPr>
          <a:xfrm>
            <a:off x="8726724" y="2103950"/>
            <a:ext cx="1032385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3CA5A9-2A70-413A-9FAF-FB798CC2E184}"/>
              </a:ext>
            </a:extLst>
          </p:cNvPr>
          <p:cNvSpPr txBox="1"/>
          <p:nvPr/>
        </p:nvSpPr>
        <p:spPr>
          <a:xfrm>
            <a:off x="2748398" y="4269529"/>
            <a:ext cx="1032385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600" b="1"/>
            </a:lvl1pPr>
          </a:lstStyle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PIURA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57C148C-DD85-4803-A83A-E27651083E2C}"/>
              </a:ext>
            </a:extLst>
          </p:cNvPr>
          <p:cNvSpPr txBox="1"/>
          <p:nvPr/>
        </p:nvSpPr>
        <p:spPr>
          <a:xfrm>
            <a:off x="3160546" y="5950868"/>
            <a:ext cx="1293791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LAMBAYEQUE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030D90E-2E00-47B8-A27C-54D62C1E7CB3}"/>
              </a:ext>
            </a:extLst>
          </p:cNvPr>
          <p:cNvSpPr txBox="1"/>
          <p:nvPr/>
        </p:nvSpPr>
        <p:spPr>
          <a:xfrm>
            <a:off x="4815553" y="6212478"/>
            <a:ext cx="1226663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CAJAMARCA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6189E2-C20E-46F7-AAFA-71441EE19987}"/>
              </a:ext>
            </a:extLst>
          </p:cNvPr>
          <p:cNvSpPr txBox="1"/>
          <p:nvPr/>
        </p:nvSpPr>
        <p:spPr>
          <a:xfrm>
            <a:off x="5650464" y="3117401"/>
            <a:ext cx="1226663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AMAZONAS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02D2605-2EF4-4C32-9DF3-768C7F1C0267}"/>
              </a:ext>
            </a:extLst>
          </p:cNvPr>
          <p:cNvSpPr txBox="1"/>
          <p:nvPr/>
        </p:nvSpPr>
        <p:spPr>
          <a:xfrm>
            <a:off x="10172784" y="3958159"/>
            <a:ext cx="648448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AF4FD71-52EE-451C-9829-E22238BD8BA9}"/>
              </a:ext>
            </a:extLst>
          </p:cNvPr>
          <p:cNvSpPr txBox="1"/>
          <p:nvPr/>
        </p:nvSpPr>
        <p:spPr>
          <a:xfrm>
            <a:off x="4884400" y="5662081"/>
            <a:ext cx="648448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8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3D09CD7-98D5-455A-B360-26D251F07F62}"/>
              </a:ext>
            </a:extLst>
          </p:cNvPr>
          <p:cNvSpPr txBox="1"/>
          <p:nvPr/>
        </p:nvSpPr>
        <p:spPr>
          <a:xfrm>
            <a:off x="4560176" y="5165340"/>
            <a:ext cx="648448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9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4F82D73-301F-41AC-B8BB-D53ACC0C78BF}"/>
              </a:ext>
            </a:extLst>
          </p:cNvPr>
          <p:cNvSpPr txBox="1"/>
          <p:nvPr/>
        </p:nvSpPr>
        <p:spPr>
          <a:xfrm>
            <a:off x="8388904" y="1157220"/>
            <a:ext cx="883624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Andoas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6D3243B-7A8D-4B0B-A581-3E97DDDB6410}"/>
              </a:ext>
            </a:extLst>
          </p:cNvPr>
          <p:cNvSpPr txBox="1"/>
          <p:nvPr/>
        </p:nvSpPr>
        <p:spPr>
          <a:xfrm>
            <a:off x="7356520" y="2707623"/>
            <a:ext cx="883624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Morona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07DBDD8-D891-4716-9F25-0AAE73A46FCB}"/>
              </a:ext>
            </a:extLst>
          </p:cNvPr>
          <p:cNvSpPr txBox="1"/>
          <p:nvPr/>
        </p:nvSpPr>
        <p:spPr>
          <a:xfrm>
            <a:off x="6735166" y="3865980"/>
            <a:ext cx="648448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65958907-7177-4D97-8FF9-DC7ED4D887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076" y="1295029"/>
            <a:ext cx="830986" cy="189682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8AB13C2B-9A6B-4803-87CA-6E18900CE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1519" y="3180743"/>
            <a:ext cx="855501" cy="31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logo">
            <a:extLst>
              <a:ext uri="{FF2B5EF4-FFF2-40B4-BE49-F238E27FC236}">
                <a16:creationId xmlns:a16="http://schemas.microsoft.com/office/drawing/2014/main" id="{1CF45EEA-4342-4AC5-A4C6-634ADD7B0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4119" y="3521970"/>
            <a:ext cx="893375" cy="2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AAF6AB51-5251-481B-B3EE-30DEAA83D4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88" b="27874"/>
          <a:stretch/>
        </p:blipFill>
        <p:spPr>
          <a:xfrm>
            <a:off x="9414118" y="2786399"/>
            <a:ext cx="893375" cy="332320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521C800E-F8E9-46D1-B16E-7038C440CB9A}"/>
              </a:ext>
            </a:extLst>
          </p:cNvPr>
          <p:cNvSpPr txBox="1"/>
          <p:nvPr/>
        </p:nvSpPr>
        <p:spPr>
          <a:xfrm>
            <a:off x="9973471" y="1266583"/>
            <a:ext cx="883624" cy="24622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Lote 192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EFEC798-A491-464D-8044-ABF91BAB4553}"/>
              </a:ext>
            </a:extLst>
          </p:cNvPr>
          <p:cNvSpPr txBox="1"/>
          <p:nvPr/>
        </p:nvSpPr>
        <p:spPr>
          <a:xfrm>
            <a:off x="10214128" y="2850471"/>
            <a:ext cx="983479" cy="24622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Ref. Selva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506259C-71B2-4C05-86F0-2843A63B46F9}"/>
              </a:ext>
            </a:extLst>
          </p:cNvPr>
          <p:cNvSpPr txBox="1"/>
          <p:nvPr/>
        </p:nvSpPr>
        <p:spPr>
          <a:xfrm>
            <a:off x="10169967" y="3200442"/>
            <a:ext cx="883624" cy="24622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Lote 67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A716345-B8B3-446C-AED8-576F2C69150E}"/>
              </a:ext>
            </a:extLst>
          </p:cNvPr>
          <p:cNvSpPr txBox="1"/>
          <p:nvPr/>
        </p:nvSpPr>
        <p:spPr>
          <a:xfrm>
            <a:off x="10169967" y="3525593"/>
            <a:ext cx="883624" cy="24622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1063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Lote 95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67143E4-6B6F-446C-A367-78D2AAD506BC}"/>
              </a:ext>
            </a:extLst>
          </p:cNvPr>
          <p:cNvSpPr/>
          <p:nvPr/>
        </p:nvSpPr>
        <p:spPr>
          <a:xfrm>
            <a:off x="6745262" y="5053361"/>
            <a:ext cx="43083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s-PE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 de operación</a:t>
            </a:r>
          </a:p>
          <a:p>
            <a:pPr lvl="0" algn="ctr"/>
            <a:r>
              <a:rPr lang="es-PE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(24.05.1977)</a:t>
            </a:r>
          </a:p>
          <a:p>
            <a:pPr lvl="0" algn="ctr">
              <a:buFont typeface="Wingdings" panose="05000000000000000000" pitchFamily="2" charset="2"/>
              <a:buNone/>
            </a:pPr>
            <a:r>
              <a:rPr lang="es-P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971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 barriles transportados</a:t>
            </a:r>
          </a:p>
          <a:p>
            <a:pPr lvl="0" algn="ctr">
              <a:buFont typeface="Wingdings" panose="05000000000000000000" pitchFamily="2" charset="2"/>
              <a:buNone/>
            </a:pPr>
            <a:r>
              <a:rPr lang="es-PE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ORN: 70% / Tramo I: 30%</a:t>
            </a:r>
            <a:endParaRPr lang="es-PE" sz="1600" dirty="0">
              <a:solidFill>
                <a:srgbClr val="0000FF"/>
              </a:solidFill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C302DCA6-63B8-4DD3-934C-9ED11E996A84}"/>
              </a:ext>
            </a:extLst>
          </p:cNvPr>
          <p:cNvGrpSpPr/>
          <p:nvPr/>
        </p:nvGrpSpPr>
        <p:grpSpPr>
          <a:xfrm>
            <a:off x="1289239" y="1154580"/>
            <a:ext cx="4392488" cy="2561584"/>
            <a:chOff x="792163" y="1252862"/>
            <a:chExt cx="4392488" cy="2561584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2573ABF4-E804-47C2-BE56-9691C785060D}"/>
                </a:ext>
              </a:extLst>
            </p:cNvPr>
            <p:cNvGrpSpPr/>
            <p:nvPr/>
          </p:nvGrpSpPr>
          <p:grpSpPr>
            <a:xfrm>
              <a:off x="847109" y="1252862"/>
              <a:ext cx="3347917" cy="2561584"/>
              <a:chOff x="535834" y="1222710"/>
              <a:chExt cx="2663912" cy="1950041"/>
            </a:xfrm>
          </p:grpSpPr>
          <p:sp>
            <p:nvSpPr>
              <p:cNvPr id="56" name="Hexágono 55">
                <a:extLst>
                  <a:ext uri="{FF2B5EF4-FFF2-40B4-BE49-F238E27FC236}">
                    <a16:creationId xmlns:a16="http://schemas.microsoft.com/office/drawing/2014/main" id="{34BD6B6F-A1C9-432D-B1D7-3409BB4CA580}"/>
                  </a:ext>
                </a:extLst>
              </p:cNvPr>
              <p:cNvSpPr/>
              <p:nvPr/>
            </p:nvSpPr>
            <p:spPr>
              <a:xfrm>
                <a:off x="535834" y="2018852"/>
                <a:ext cx="986560" cy="74474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634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endParaRPr>
              </a:p>
            </p:txBody>
          </p:sp>
          <p:sp>
            <p:nvSpPr>
              <p:cNvPr id="57" name="Hexágono 56">
                <a:extLst>
                  <a:ext uri="{FF2B5EF4-FFF2-40B4-BE49-F238E27FC236}">
                    <a16:creationId xmlns:a16="http://schemas.microsoft.com/office/drawing/2014/main" id="{DB9E9EB3-DA05-4D92-B8B1-23205CF85F75}"/>
                  </a:ext>
                </a:extLst>
              </p:cNvPr>
              <p:cNvSpPr/>
              <p:nvPr/>
            </p:nvSpPr>
            <p:spPr>
              <a:xfrm>
                <a:off x="1361847" y="2428008"/>
                <a:ext cx="986560" cy="744743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634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endParaRPr>
              </a:p>
            </p:txBody>
          </p:sp>
          <p:sp>
            <p:nvSpPr>
              <p:cNvPr id="58" name="Hexágono 57">
                <a:extLst>
                  <a:ext uri="{FF2B5EF4-FFF2-40B4-BE49-F238E27FC236}">
                    <a16:creationId xmlns:a16="http://schemas.microsoft.com/office/drawing/2014/main" id="{FE681302-C866-4428-AC2F-1065AAC501E7}"/>
                  </a:ext>
                </a:extLst>
              </p:cNvPr>
              <p:cNvSpPr/>
              <p:nvPr/>
            </p:nvSpPr>
            <p:spPr>
              <a:xfrm>
                <a:off x="1368264" y="1627821"/>
                <a:ext cx="986560" cy="74474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634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endParaRPr>
              </a:p>
            </p:txBody>
          </p:sp>
          <p:sp>
            <p:nvSpPr>
              <p:cNvPr id="59" name="Hexágono 58">
                <a:extLst>
                  <a:ext uri="{FF2B5EF4-FFF2-40B4-BE49-F238E27FC236}">
                    <a16:creationId xmlns:a16="http://schemas.microsoft.com/office/drawing/2014/main" id="{14A4F4F5-FEA9-465C-828F-6F20AFEEA1BE}"/>
                  </a:ext>
                </a:extLst>
              </p:cNvPr>
              <p:cNvSpPr/>
              <p:nvPr/>
            </p:nvSpPr>
            <p:spPr>
              <a:xfrm>
                <a:off x="2206691" y="2021209"/>
                <a:ext cx="986560" cy="74474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634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endParaRPr>
              </a:p>
            </p:txBody>
          </p:sp>
          <p:sp>
            <p:nvSpPr>
              <p:cNvPr id="60" name="Hexágono 59">
                <a:extLst>
                  <a:ext uri="{FF2B5EF4-FFF2-40B4-BE49-F238E27FC236}">
                    <a16:creationId xmlns:a16="http://schemas.microsoft.com/office/drawing/2014/main" id="{32E99AA0-C4BE-4E2A-89D8-EA8632CDE5DE}"/>
                  </a:ext>
                </a:extLst>
              </p:cNvPr>
              <p:cNvSpPr/>
              <p:nvPr/>
            </p:nvSpPr>
            <p:spPr>
              <a:xfrm>
                <a:off x="535834" y="1222710"/>
                <a:ext cx="986560" cy="744743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634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endParaRPr>
              </a:p>
            </p:txBody>
          </p:sp>
          <p:sp>
            <p:nvSpPr>
              <p:cNvPr id="61" name="Hexágono 60">
                <a:extLst>
                  <a:ext uri="{FF2B5EF4-FFF2-40B4-BE49-F238E27FC236}">
                    <a16:creationId xmlns:a16="http://schemas.microsoft.com/office/drawing/2014/main" id="{70957C7A-7308-4E15-BE97-A5B101EB6A22}"/>
                  </a:ext>
                </a:extLst>
              </p:cNvPr>
              <p:cNvSpPr/>
              <p:nvPr/>
            </p:nvSpPr>
            <p:spPr>
              <a:xfrm>
                <a:off x="2213186" y="1232204"/>
                <a:ext cx="986560" cy="744743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634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endParaRPr>
              </a:p>
            </p:txBody>
          </p: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C64990F0-8BBA-4097-9A10-5464725EF994}"/>
                </a:ext>
              </a:extLst>
            </p:cNvPr>
            <p:cNvSpPr txBox="1"/>
            <p:nvPr/>
          </p:nvSpPr>
          <p:spPr>
            <a:xfrm>
              <a:off x="792163" y="1524737"/>
              <a:ext cx="1323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1,106 Km </a:t>
              </a:r>
              <a:endPara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endParaRP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BA1C64BE-9908-44A4-9BF3-310D47582975}"/>
                </a:ext>
              </a:extLst>
            </p:cNvPr>
            <p:cNvSpPr txBox="1"/>
            <p:nvPr/>
          </p:nvSpPr>
          <p:spPr>
            <a:xfrm>
              <a:off x="3101931" y="1360363"/>
              <a:ext cx="9705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03</a:t>
              </a:r>
            </a:p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Regiones Naturales</a:t>
              </a:r>
              <a:endPara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475BF87E-F904-41EE-8BD1-435C5A33D988}"/>
                </a:ext>
              </a:extLst>
            </p:cNvPr>
            <p:cNvSpPr txBox="1"/>
            <p:nvPr/>
          </p:nvSpPr>
          <p:spPr>
            <a:xfrm>
              <a:off x="1830839" y="2037068"/>
              <a:ext cx="1369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05</a:t>
              </a:r>
            </a:p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Departamentos</a:t>
              </a:r>
              <a:endPara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"/>
                <a:ea typeface="+mn-ea"/>
                <a:cs typeface="+mn-cs"/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4F5A40C2-B2CD-474E-8A2A-3B92034A49B3}"/>
                </a:ext>
              </a:extLst>
            </p:cNvPr>
            <p:cNvSpPr txBox="1"/>
            <p:nvPr/>
          </p:nvSpPr>
          <p:spPr>
            <a:xfrm>
              <a:off x="792163" y="2456865"/>
              <a:ext cx="136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11</a:t>
              </a:r>
            </a:p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Municipalidades</a:t>
              </a:r>
            </a:p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Provinciales</a:t>
              </a:r>
              <a:endPara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"/>
                <a:ea typeface="+mn-ea"/>
                <a:cs typeface="+mn-cs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3AA901F-4E76-4A3A-9ECB-C7D9F6E96411}"/>
                </a:ext>
              </a:extLst>
            </p:cNvPr>
            <p:cNvSpPr txBox="1"/>
            <p:nvPr/>
          </p:nvSpPr>
          <p:spPr>
            <a:xfrm>
              <a:off x="1840597" y="2978724"/>
              <a:ext cx="136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20</a:t>
              </a:r>
            </a:p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Municipalidades</a:t>
              </a:r>
            </a:p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Distritales</a:t>
              </a:r>
              <a:endPara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57639CCC-0A5C-44E4-9C30-826A3A0C0EA4}"/>
                </a:ext>
              </a:extLst>
            </p:cNvPr>
            <p:cNvSpPr txBox="1"/>
            <p:nvPr/>
          </p:nvSpPr>
          <p:spPr>
            <a:xfrm>
              <a:off x="2877010" y="2340732"/>
              <a:ext cx="1369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163</a:t>
              </a:r>
            </a:p>
            <a:p>
              <a:pPr marL="0" marR="0" lvl="0" indent="0" algn="ctr" defTabSz="1063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Comunidades Nativas y Centros Poblados</a:t>
              </a:r>
              <a:endPara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"/>
                <a:ea typeface="+mn-ea"/>
                <a:cs typeface="+mn-cs"/>
              </a:endParaRPr>
            </a:p>
          </p:txBody>
        </p: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71443691-F6AB-42F5-B689-2321790A44DC}"/>
                </a:ext>
              </a:extLst>
            </p:cNvPr>
            <p:cNvGrpSpPr/>
            <p:nvPr/>
          </p:nvGrpSpPr>
          <p:grpSpPr>
            <a:xfrm>
              <a:off x="4015945" y="1789712"/>
              <a:ext cx="1168706" cy="1003180"/>
              <a:chOff x="2010491" y="2724958"/>
              <a:chExt cx="1168706" cy="1003180"/>
            </a:xfrm>
            <a:solidFill>
              <a:srgbClr val="4F81BD"/>
            </a:solidFill>
          </p:grpSpPr>
          <p:sp>
            <p:nvSpPr>
              <p:cNvPr id="54" name="Hexágono 53">
                <a:extLst>
                  <a:ext uri="{FF2B5EF4-FFF2-40B4-BE49-F238E27FC236}">
                    <a16:creationId xmlns:a16="http://schemas.microsoft.com/office/drawing/2014/main" id="{F6C4D04F-E64F-490F-B072-765F2CBC1C20}"/>
                  </a:ext>
                </a:extLst>
              </p:cNvPr>
              <p:cNvSpPr/>
              <p:nvPr/>
            </p:nvSpPr>
            <p:spPr>
              <a:xfrm>
                <a:off x="2010491" y="2724958"/>
                <a:ext cx="1168706" cy="100318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4F81BD"/>
                </a:solidFill>
              </a:ln>
            </p:spPr>
            <p:style>
              <a:lnRef idx="2">
                <a:schemeClr val="accent2">
                  <a:hueOff val="3511139"/>
                  <a:satOff val="-4379"/>
                  <a:lumOff val="1030"/>
                  <a:alphaOff val="0"/>
                </a:schemeClr>
              </a:lnRef>
              <a:fillRef idx="1">
                <a:schemeClr val="accent2">
                  <a:hueOff val="3511139"/>
                  <a:satOff val="-4379"/>
                  <a:lumOff val="1030"/>
                  <a:alphaOff val="0"/>
                </a:schemeClr>
              </a:fillRef>
              <a:effectRef idx="0">
                <a:schemeClr val="accent2">
                  <a:hueOff val="3511139"/>
                  <a:satOff val="-4379"/>
                  <a:lumOff val="10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Hexágono 4">
                <a:extLst>
                  <a:ext uri="{FF2B5EF4-FFF2-40B4-BE49-F238E27FC236}">
                    <a16:creationId xmlns:a16="http://schemas.microsoft.com/office/drawing/2014/main" id="{50C42ABE-CBCD-4DBC-8240-7E7133D5AA76}"/>
                  </a:ext>
                </a:extLst>
              </p:cNvPr>
              <p:cNvSpPr txBox="1"/>
              <p:nvPr/>
            </p:nvSpPr>
            <p:spPr>
              <a:xfrm>
                <a:off x="2191482" y="2880314"/>
                <a:ext cx="806725" cy="692468"/>
              </a:xfrm>
              <a:prstGeom prst="rect">
                <a:avLst/>
              </a:prstGeom>
              <a:grpFill/>
              <a:ln>
                <a:solidFill>
                  <a:srgbClr val="4F81BD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1430" rIns="0" bIns="114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100" b="1" kern="1200" dirty="0"/>
                  <a:t>05 Macro regiones / 01 Frente Policiales</a:t>
                </a:r>
                <a:endParaRPr lang="es-PE" sz="1100" b="1" kern="1200" dirty="0"/>
              </a:p>
            </p:txBody>
          </p:sp>
        </p:grpSp>
      </p:grpSp>
      <p:sp>
        <p:nvSpPr>
          <p:cNvPr id="62" name="9 CuadroTexto">
            <a:extLst>
              <a:ext uri="{FF2B5EF4-FFF2-40B4-BE49-F238E27FC236}">
                <a16:creationId xmlns:a16="http://schemas.microsoft.com/office/drawing/2014/main" id="{5B883C4D-6B1D-41AE-8C11-1F8C75CEE83A}"/>
              </a:ext>
            </a:extLst>
          </p:cNvPr>
          <p:cNvSpPr txBox="1"/>
          <p:nvPr/>
        </p:nvSpPr>
        <p:spPr>
          <a:xfrm>
            <a:off x="7812435" y="4317490"/>
            <a:ext cx="1873004" cy="8233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TRAMO I</a:t>
            </a:r>
          </a:p>
          <a:p>
            <a:pPr marL="0" marR="0" lvl="0" indent="0" algn="ctr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306 Km   Ø24”</a:t>
            </a:r>
          </a:p>
          <a:p>
            <a:pPr marL="0" marR="0" lvl="0" indent="0" algn="just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D:    </a:t>
            </a:r>
            <a:r>
              <a:rPr lang="es-ES" sz="105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s-ES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0MBPD,       38 cSt@25°C</a:t>
            </a:r>
          </a:p>
          <a:p>
            <a:pPr marL="0" marR="0" lvl="0" indent="0" algn="just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A:    20MBPD,    700 cSt@25°C</a:t>
            </a:r>
          </a:p>
        </p:txBody>
      </p:sp>
      <p:sp>
        <p:nvSpPr>
          <p:cNvPr id="63" name="9 CuadroTexto">
            <a:extLst>
              <a:ext uri="{FF2B5EF4-FFF2-40B4-BE49-F238E27FC236}">
                <a16:creationId xmlns:a16="http://schemas.microsoft.com/office/drawing/2014/main" id="{77BB2B2D-AD1D-4E59-A61C-75E8F41AF92D}"/>
              </a:ext>
            </a:extLst>
          </p:cNvPr>
          <p:cNvSpPr txBox="1"/>
          <p:nvPr/>
        </p:nvSpPr>
        <p:spPr>
          <a:xfrm>
            <a:off x="5724999" y="1725202"/>
            <a:ext cx="1871576" cy="8233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ORN</a:t>
            </a:r>
          </a:p>
          <a:p>
            <a:pPr marL="0" marR="0" lvl="0" indent="0" algn="ctr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252 Km   Ø16”</a:t>
            </a:r>
          </a:p>
          <a:p>
            <a:pPr marL="0" marR="0" lvl="0" indent="0" algn="just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D:   105MBPD,      12 cSt@25°C</a:t>
            </a:r>
          </a:p>
          <a:p>
            <a:pPr marL="0" marR="0" lvl="0" indent="0" algn="just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A:     25MBPD,   700 cSt@25°C</a:t>
            </a:r>
          </a:p>
        </p:txBody>
      </p:sp>
      <p:sp>
        <p:nvSpPr>
          <p:cNvPr id="64" name="9 CuadroTexto">
            <a:extLst>
              <a:ext uri="{FF2B5EF4-FFF2-40B4-BE49-F238E27FC236}">
                <a16:creationId xmlns:a16="http://schemas.microsoft.com/office/drawing/2014/main" id="{76EB0B3E-263D-4153-A555-1F535745E190}"/>
              </a:ext>
            </a:extLst>
          </p:cNvPr>
          <p:cNvSpPr txBox="1"/>
          <p:nvPr/>
        </p:nvSpPr>
        <p:spPr>
          <a:xfrm>
            <a:off x="3789076" y="3885261"/>
            <a:ext cx="1935923" cy="8233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TRAMO II</a:t>
            </a:r>
          </a:p>
          <a:p>
            <a:pPr marL="0" marR="0" lvl="0" indent="0" algn="ctr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548 Km   Ø36”</a:t>
            </a:r>
          </a:p>
          <a:p>
            <a:pPr marL="0" marR="0" lvl="0" indent="0" algn="just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D:   200MBPD,       38 cSt@25°C</a:t>
            </a:r>
          </a:p>
          <a:p>
            <a:pPr marL="0" marR="0" lvl="0" indent="0" algn="just" defTabSz="435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A:   100MBPD,    700 cSt@25°C</a:t>
            </a:r>
          </a:p>
        </p:txBody>
      </p:sp>
    </p:spTree>
    <p:extLst>
      <p:ext uri="{BB962C8B-B14F-4D97-AF65-F5344CB8AC3E}">
        <p14:creationId xmlns:p14="http://schemas.microsoft.com/office/powerpoint/2010/main" val="2327936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/>
              <a:t>Estado Situacional del ONP – Contingencias 2014-2022</a:t>
            </a:r>
            <a:endParaRPr lang="en-US" dirty="0"/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7AD443FC-E8A8-4748-897F-8419B741199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2" y="1477547"/>
            <a:ext cx="5688052" cy="3900133"/>
          </a:xfrm>
          <a:prstGeom prst="rect">
            <a:avLst/>
          </a:prstGeom>
          <a:noFill/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0756C8-9D59-4662-8C91-5D3B760CC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205209"/>
              </p:ext>
            </p:extLst>
          </p:nvPr>
        </p:nvGraphicFramePr>
        <p:xfrm>
          <a:off x="7240049" y="1662505"/>
          <a:ext cx="3744415" cy="371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1842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P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C7B04A-1CAB-4093-81DD-7A7E12BE7BB5}"/>
              </a:ext>
            </a:extLst>
          </p:cNvPr>
          <p:cNvSpPr txBox="1"/>
          <p:nvPr/>
        </p:nvSpPr>
        <p:spPr>
          <a:xfrm>
            <a:off x="1180844" y="1674245"/>
            <a:ext cx="937728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2000" b="1" kern="1600" spc="-10" dirty="0">
                <a:latin typeface="Arial" charset="0"/>
                <a:cs typeface="Arial" charset="0"/>
              </a:rPr>
              <a:t>Sustentar la ejecución del presupuesto del año 2021 y el Presupuesto Institucional de Apertura del año 2022.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s-ES_tradnl" sz="1200" kern="1600" spc="-10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s-MX" sz="2000" kern="1600" spc="-10" dirty="0">
                <a:latin typeface="Arial" charset="0"/>
                <a:cs typeface="Arial" charset="0"/>
              </a:rPr>
              <a:t>De acuerdo a lo establecido en el artículo 6º de la Ley </a:t>
            </a:r>
            <a:r>
              <a:rPr lang="es-MX" sz="2000" kern="1600" spc="-10" dirty="0" err="1">
                <a:latin typeface="Arial" charset="0"/>
                <a:cs typeface="Arial" charset="0"/>
              </a:rPr>
              <a:t>Nº</a:t>
            </a:r>
            <a:r>
              <a:rPr lang="es-MX" sz="2000" kern="1600" spc="-10" dirty="0">
                <a:latin typeface="Arial" charset="0"/>
                <a:cs typeface="Arial" charset="0"/>
              </a:rPr>
              <a:t> 29817, y en los artículos 46º y 51º del Estatuto Social de PETROPERÚ, </a:t>
            </a:r>
            <a:r>
              <a:rPr lang="es-MX" sz="2000" u="sng" kern="1600" spc="-10" dirty="0">
                <a:latin typeface="Arial" charset="0"/>
                <a:cs typeface="Arial" charset="0"/>
              </a:rPr>
              <a:t>el Directorio es el órgano societario competente para aprobar el Plan Operativo y Presupuesto de Petróleos del Perú - PETROPERU S.A</a:t>
            </a:r>
            <a:r>
              <a:rPr lang="es-MX" sz="2000" kern="1600" spc="-10" dirty="0">
                <a:latin typeface="Arial" charset="0"/>
                <a:cs typeface="Arial" charset="0"/>
              </a:rPr>
              <a:t>.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endParaRPr lang="es-MX" sz="2000" kern="1600" spc="-10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s-ES_tradnl" sz="2000" kern="1600" spc="-10" dirty="0">
                <a:latin typeface="Arial" charset="0"/>
                <a:cs typeface="Arial" charset="0"/>
              </a:rPr>
              <a:t>El presupuesto de PETROPERÚ no forma parte del Presupuesto del Sector Público, ya que tiene autonomía financiera (Ley 28840).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es-PE" sz="2000" kern="1600" spc="-1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1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P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Visión, Misión y Objetivos de PETROPERÚ</a:t>
            </a: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6C7C0153-BAC3-45E9-8640-CEAB52B69F18}"/>
              </a:ext>
            </a:extLst>
          </p:cNvPr>
          <p:cNvSpPr/>
          <p:nvPr/>
        </p:nvSpPr>
        <p:spPr>
          <a:xfrm>
            <a:off x="7903572" y="1233520"/>
            <a:ext cx="350881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Proveer hidrocarburos de calidad, realizando nuestras actividades con confiabilidad, sostenibilidad financiera y responsabilidad socio-ambiental.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Articular con los grupos de interés relevantes las acciones necesarias para fomentar el desarrollo sostenible de la empresa y de la industria energética en el Perú.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0AFE35-7994-4FE5-A91D-F2742B05C136}"/>
              </a:ext>
            </a:extLst>
          </p:cNvPr>
          <p:cNvSpPr/>
          <p:nvPr/>
        </p:nvSpPr>
        <p:spPr>
          <a:xfrm>
            <a:off x="1144872" y="1444397"/>
            <a:ext cx="4621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Ser una empresa de energía de capital mixto, reconocida por su transparencia, eficiencia y responsabilidad socio-ambiental.</a:t>
            </a:r>
          </a:p>
        </p:txBody>
      </p:sp>
      <p:sp>
        <p:nvSpPr>
          <p:cNvPr id="16" name="1 Rectángulo">
            <a:extLst>
              <a:ext uri="{FF2B5EF4-FFF2-40B4-BE49-F238E27FC236}">
                <a16:creationId xmlns:a16="http://schemas.microsoft.com/office/drawing/2014/main" id="{73E10A94-7C48-4BAA-BFEE-9F2383F589BF}"/>
              </a:ext>
            </a:extLst>
          </p:cNvPr>
          <p:cNvSpPr/>
          <p:nvPr/>
        </p:nvSpPr>
        <p:spPr>
          <a:xfrm rot="16200000">
            <a:off x="-212839" y="1435191"/>
            <a:ext cx="19556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dirty="0"/>
              <a:t>Visión</a:t>
            </a:r>
            <a:endParaRPr lang="es-PE" sz="3000" b="1" dirty="0"/>
          </a:p>
        </p:txBody>
      </p:sp>
      <p:sp>
        <p:nvSpPr>
          <p:cNvPr id="17" name="11 Rectángulo">
            <a:extLst>
              <a:ext uri="{FF2B5EF4-FFF2-40B4-BE49-F238E27FC236}">
                <a16:creationId xmlns:a16="http://schemas.microsoft.com/office/drawing/2014/main" id="{554A1BC2-B944-4236-923A-D4601422663F}"/>
              </a:ext>
            </a:extLst>
          </p:cNvPr>
          <p:cNvSpPr/>
          <p:nvPr/>
        </p:nvSpPr>
        <p:spPr bwMode="auto">
          <a:xfrm>
            <a:off x="953576" y="1297951"/>
            <a:ext cx="45719" cy="1439777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s-PE" sz="3000" dirty="0"/>
          </a:p>
        </p:txBody>
      </p:sp>
      <p:sp>
        <p:nvSpPr>
          <p:cNvPr id="18" name="1 Rectángulo">
            <a:extLst>
              <a:ext uri="{FF2B5EF4-FFF2-40B4-BE49-F238E27FC236}">
                <a16:creationId xmlns:a16="http://schemas.microsoft.com/office/drawing/2014/main" id="{762864F8-27EF-46C9-9711-2AD17C3E73D0}"/>
              </a:ext>
            </a:extLst>
          </p:cNvPr>
          <p:cNvSpPr/>
          <p:nvPr/>
        </p:nvSpPr>
        <p:spPr>
          <a:xfrm rot="16200000">
            <a:off x="6425433" y="1545061"/>
            <a:ext cx="19556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dirty="0"/>
              <a:t>Misión</a:t>
            </a:r>
            <a:endParaRPr lang="es-PE" sz="3000" b="1" dirty="0"/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ADAF518A-AEAB-409F-BAE6-395B9386BCB3}"/>
              </a:ext>
            </a:extLst>
          </p:cNvPr>
          <p:cNvSpPr/>
          <p:nvPr/>
        </p:nvSpPr>
        <p:spPr bwMode="auto">
          <a:xfrm>
            <a:off x="7591848" y="1407821"/>
            <a:ext cx="45719" cy="1439777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s-PE" sz="30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10692B-E6E3-48DA-8578-F7C1CF226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53" y="3043399"/>
            <a:ext cx="7041584" cy="35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Aspectos relevantes 2021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5FACB5-2AE3-4685-893C-0CCA448F06AC}"/>
              </a:ext>
            </a:extLst>
          </p:cNvPr>
          <p:cNvSpPr txBox="1"/>
          <p:nvPr/>
        </p:nvSpPr>
        <p:spPr>
          <a:xfrm>
            <a:off x="867637" y="1146947"/>
            <a:ext cx="99309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S_tradnl" sz="2000" kern="1600" spc="-10" dirty="0">
                <a:latin typeface="Arial" charset="0"/>
                <a:cs typeface="Arial" charset="0"/>
              </a:rPr>
              <a:t>Crecimiento del mercado de combustibles en 23% (254 vs. 207 MBDC).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S_tradnl" sz="2000" kern="1600" spc="-10" dirty="0">
                <a:latin typeface="Arial" charset="0"/>
                <a:cs typeface="Arial" charset="0"/>
              </a:rPr>
              <a:t>Participación de mercado PETROPERÚ S.A. del 36% (92 MBDC).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Recuperación progresiva de la demanda de combustibles a nivel nacional, derivado de las medidas para la reactivación económica luego de los impactos del Covid-19.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Mayor adquisición de productos para la atención de la demanda interna (GLP y Naftas para la elaboración de gasolinas).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Tendencia al alza de los precios internacionales de crudo y productos hasta el mes de noviembre, con una caída abrupta en el mes de diciembre.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Impactos negativos por comportamiento al alza del tipo de cambio (cierre21: 3.998 S//USD), perdida por diferencia cambiaria.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Proyecto Modernización Refinería Talara alcanzó un avance físico del 96.8%.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Inicio de operación del Lote I a cargo de PETROPERÚ S.A.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Interrupciones en el servicio de transporte del ONP por temas sociales.</a:t>
            </a:r>
          </a:p>
        </p:txBody>
      </p:sp>
    </p:spTree>
    <p:extLst>
      <p:ext uri="{BB962C8B-B14F-4D97-AF65-F5344CB8AC3E}">
        <p14:creationId xmlns:p14="http://schemas.microsoft.com/office/powerpoint/2010/main" val="242015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Premisas del Presupuesto 2022 (Ago. – Dic 21)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DB454887-E1A7-40CE-BE2A-B8D97401655D}"/>
              </a:ext>
            </a:extLst>
          </p:cNvPr>
          <p:cNvSpPr txBox="1"/>
          <p:nvPr/>
        </p:nvSpPr>
        <p:spPr>
          <a:xfrm>
            <a:off x="856006" y="1141696"/>
            <a:ext cx="979783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PE" sz="2000" kern="1600" spc="-10" dirty="0">
                <a:latin typeface="Arial" charset="0"/>
                <a:cs typeface="Arial" charset="0"/>
              </a:rPr>
              <a:t>Proceso de formulación: </a:t>
            </a:r>
            <a:r>
              <a:rPr lang="es-PE" sz="2000" b="1" kern="1600" spc="-10" dirty="0">
                <a:latin typeface="Arial" charset="0"/>
                <a:cs typeface="Arial" charset="0"/>
              </a:rPr>
              <a:t>Inicio en agosto 2021 / Aprobación: Diciembre 2021</a:t>
            </a:r>
            <a:endParaRPr lang="es-ES_tradnl" sz="2000" b="1" kern="1600" spc="-10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S_tradnl" sz="2000" kern="1600" spc="-10" dirty="0">
                <a:latin typeface="Arial" charset="0"/>
                <a:cs typeface="Arial" charset="0"/>
              </a:rPr>
              <a:t>Lograr una participación de mercado de 52% - Escenario optimista.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S_tradnl" sz="2000" kern="1600" spc="-10" dirty="0">
                <a:latin typeface="Arial" charset="0"/>
                <a:cs typeface="Arial" charset="0"/>
              </a:rPr>
              <a:t>Fortalecimiento de estrategia comercial.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2000" kern="1600" spc="-10" dirty="0">
                <a:latin typeface="Arial" charset="0"/>
                <a:cs typeface="Arial" charset="0"/>
              </a:rPr>
              <a:t>Iniciar la etapa de pruebas de arranque gradual y progresivo de la Nueva Refinería Talara (NRT) y lograr su estabilización en el IV trimestre del 2022 (Gasto de operación 483 MMUSD).</a:t>
            </a:r>
            <a:endParaRPr lang="es-ES_tradnl" sz="2000" kern="1600" spc="-10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S_tradnl" sz="2000" kern="1600" spc="-10" dirty="0">
                <a:latin typeface="Arial" charset="0"/>
                <a:cs typeface="Arial" charset="0"/>
              </a:rPr>
              <a:t>Gestionar las compras de crudo, productos e insumos para la operación de la NRT.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2000" kern="1600" spc="-10" dirty="0">
                <a:latin typeface="Arial" charset="0"/>
                <a:cs typeface="Arial" charset="0"/>
              </a:rPr>
              <a:t>Garantizar la operación segura y confiable del ONP, priorizando inspecciones e  inversiones de mantenimiento (Presupuesto22: 253 MMS/).</a:t>
            </a:r>
            <a:endParaRPr lang="es-ES_tradnl" sz="2000" kern="1600" spc="-10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2000" kern="1600" spc="-10" dirty="0">
                <a:latin typeface="Arial" charset="0"/>
                <a:cs typeface="Arial" charset="0"/>
              </a:rPr>
              <a:t>Mantener la operación del Lote I y priorizar la operación del Lote 192.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2000" kern="1600" spc="-10" dirty="0">
                <a:latin typeface="Arial" charset="0"/>
                <a:cs typeface="Arial" charset="0"/>
              </a:rPr>
              <a:t>Intensificar las actividades de fortalecimiento de las relaciones con nuestros grupos </a:t>
            </a:r>
            <a:r>
              <a:rPr lang="es-PE" sz="2000" kern="1600" spc="-10" dirty="0">
                <a:latin typeface="Arial" charset="0"/>
                <a:cs typeface="Arial" charset="0"/>
              </a:rPr>
              <a:t>de interés.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PE" sz="2000" kern="1600" spc="-10" dirty="0">
                <a:latin typeface="Arial" charset="0"/>
                <a:cs typeface="Arial" charset="0"/>
              </a:rPr>
              <a:t>Desarrollo de obras sociales mediante mecanismo de </a:t>
            </a:r>
            <a:r>
              <a:rPr lang="es-PE" sz="2000" kern="1600" spc="-10" dirty="0" err="1">
                <a:latin typeface="Arial" charset="0"/>
                <a:cs typeface="Arial" charset="0"/>
              </a:rPr>
              <a:t>OxI</a:t>
            </a:r>
            <a:r>
              <a:rPr lang="es-PE" sz="2000" kern="1600" spc="-10" dirty="0">
                <a:latin typeface="Arial" charset="0"/>
                <a:cs typeface="Arial" charset="0"/>
              </a:rPr>
              <a:t>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es-PE" sz="2000" kern="1600" spc="-1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9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Resumen de la gestión 2021 y presupuesto 2022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28718198-D54E-4B2C-8A57-3D342688421F}"/>
              </a:ext>
            </a:extLst>
          </p:cNvPr>
          <p:cNvSpPr txBox="1"/>
          <p:nvPr/>
        </p:nvSpPr>
        <p:spPr>
          <a:xfrm>
            <a:off x="7390857" y="1063017"/>
            <a:ext cx="43323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2022 –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Premisas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TRIM21</a:t>
            </a:r>
          </a:p>
          <a:p>
            <a:pPr marL="266700" indent="-266700" algn="just">
              <a:spcBef>
                <a:spcPts val="300"/>
              </a:spcBef>
              <a:spcAft>
                <a:spcPts val="300"/>
              </a:spcAft>
              <a:buAutoNum type="romanLcPeriod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Mayores ventas de Diesel y gasoholes/gasolinas impulsados por la implementación de estrategias comerciales para la recuperación progresiva del mercado.</a:t>
            </a:r>
          </a:p>
          <a:p>
            <a:pPr marL="266700" indent="-266700" algn="just">
              <a:spcBef>
                <a:spcPts val="300"/>
              </a:spcBef>
              <a:spcAft>
                <a:spcPts val="300"/>
              </a:spcAft>
              <a:buAutoNum type="romanLcPeriod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Operación normal del Oleoducto Norperuano (Transporte de 15 MBDC). </a:t>
            </a:r>
          </a:p>
          <a:p>
            <a:pPr marL="266700" indent="-266700" algn="just">
              <a:spcBef>
                <a:spcPts val="300"/>
              </a:spcBef>
              <a:spcAft>
                <a:spcPts val="300"/>
              </a:spcAft>
              <a:buAutoNum type="romanLcPeriod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Mayores adquisiciones de Crudo para la operación de la Nueva Refinería Talara, así también importaciones de Diesel B5 S50 y Nafta Craqueada, para la atención de la mayor demanda interna estimada.</a:t>
            </a:r>
          </a:p>
          <a:p>
            <a:pPr marL="266700" indent="-266700" algn="just">
              <a:spcBef>
                <a:spcPts val="300"/>
              </a:spcBef>
              <a:spcAft>
                <a:spcPts val="300"/>
              </a:spcAft>
              <a:buAutoNum type="romanLcPeriod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Inicio de pruebas de arranque, estabilización  y operación de la Nueva Refinería Talara, Estrategias comerciales en EESS y nueva identidad visual, Operación del Lote I  y 192.</a:t>
            </a:r>
          </a:p>
          <a:p>
            <a:pPr marL="266700" indent="-266700" algn="just">
              <a:spcBef>
                <a:spcPts val="300"/>
              </a:spcBef>
              <a:spcAft>
                <a:spcPts val="300"/>
              </a:spcAft>
              <a:buAutoNum type="romanLcPeriod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Finalización del Proyecto Modernización de Refinería Talara y recuperación de avance físico de inversiones de sostenibilidad.</a:t>
            </a:r>
          </a:p>
          <a:p>
            <a:pPr marL="266700" indent="-266700" algn="just">
              <a:spcBef>
                <a:spcPts val="300"/>
              </a:spcBef>
              <a:spcAft>
                <a:spcPts val="300"/>
              </a:spcAft>
              <a:buAutoNum type="romanLcPeriod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Principalmente se espera una importante recuperación de las ventas en el mercado interno.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59259B-1D22-4D64-A69B-CA99435521F1}"/>
              </a:ext>
            </a:extLst>
          </p:cNvPr>
          <p:cNvSpPr txBox="1"/>
          <p:nvPr/>
        </p:nvSpPr>
        <p:spPr>
          <a:xfrm>
            <a:off x="344730" y="1429960"/>
            <a:ext cx="370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Principales factores (MMUSD) 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AB75D19-9CE9-4505-9A8E-F175D26A6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69200"/>
              </p:ext>
            </p:extLst>
          </p:nvPr>
        </p:nvGraphicFramePr>
        <p:xfrm>
          <a:off x="371388" y="1972523"/>
          <a:ext cx="6825624" cy="2609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5" imgW="5738052" imgH="2194560" progId="Excel.Sheet.12">
                  <p:embed/>
                </p:oleObj>
              </mc:Choice>
              <mc:Fallback>
                <p:oleObj name="Worksheet" r:id="rId5" imgW="5738052" imgH="2194560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AB75D19-9CE9-4505-9A8E-F175D26A6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388" y="1972523"/>
                        <a:ext cx="6825624" cy="2609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6E84F315-D5B7-48D8-A984-EC77AB8A4A25}"/>
              </a:ext>
            </a:extLst>
          </p:cNvPr>
          <p:cNvSpPr txBox="1"/>
          <p:nvPr/>
        </p:nvSpPr>
        <p:spPr>
          <a:xfrm>
            <a:off x="225468" y="4712294"/>
            <a:ext cx="698220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Coyuntura I TRIM  2022:</a:t>
            </a:r>
          </a:p>
          <a:p>
            <a:pPr marL="285750" indent="-285750">
              <a:buFontTx/>
              <a:buChar char="-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Participación de mercado: 38% (Diesel: 44% y Gasolinas 55%).</a:t>
            </a:r>
          </a:p>
          <a:p>
            <a:pPr marL="285750" indent="-285750">
              <a:buFontTx/>
              <a:buChar char="-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ONP: bajo volumen y bombeo paralizado. (ORN: Ultima recepción Lote192 27.02.20; TRAMO I: paralizado por conflictos, contingencia y altos inventarios. TRAMO II: se realizan trabajos por erosión del cauce del rio Chamaya Km563).</a:t>
            </a:r>
          </a:p>
          <a:p>
            <a:pPr marL="285750" indent="-285750">
              <a:buFontTx/>
              <a:buChar char="-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LOTE 192: Revisión de CIC por parte de el Directorio, Calificación del Socio y Suscripción del Contrato de Licencia (DS).  </a:t>
            </a:r>
          </a:p>
          <a:p>
            <a:pPr marL="285750" indent="-285750">
              <a:buFontTx/>
              <a:buChar char="-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7906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Resultados 2021 y Presupuesto 2022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AC9376F-BB4B-4E07-86DC-2DB11099311A}"/>
              </a:ext>
            </a:extLst>
          </p:cNvPr>
          <p:cNvSpPr txBox="1"/>
          <p:nvPr/>
        </p:nvSpPr>
        <p:spPr>
          <a:xfrm>
            <a:off x="360342" y="1156296"/>
            <a:ext cx="638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Ventas en el mercado interno y exportaciones (MBDC)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B54E48B-A7E8-4ED8-9F8F-E7A0A04DC257}"/>
              </a:ext>
            </a:extLst>
          </p:cNvPr>
          <p:cNvSpPr/>
          <p:nvPr/>
        </p:nvSpPr>
        <p:spPr>
          <a:xfrm>
            <a:off x="421807" y="4989690"/>
            <a:ext cx="4900701" cy="482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1/ Asfaltos, solventes, petróleos industriales, bunkers, gasolina de aviación.</a:t>
            </a: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2/ Crudo ONO y Bretaña.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B58074C-2E32-4FBA-9659-6FF1C7465208}"/>
              </a:ext>
            </a:extLst>
          </p:cNvPr>
          <p:cNvSpPr txBox="1"/>
          <p:nvPr/>
        </p:nvSpPr>
        <p:spPr>
          <a:xfrm>
            <a:off x="7166610" y="1356351"/>
            <a:ext cx="4402365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2021: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El presupuesto consideró para el mes de diciembre una mayor recuperación del nivel de ventas en gasolinas/Gasohol de 84 y 90 octanos (+2 MBDC), Diesel (+2 MBDC) y Petróleo Industrial (+2 MBDC).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2022: PREMISAS IV TRIM21: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GLP: 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considera un escenario de vigencia del FEPC o similar y mejores condiciones comerciales.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Gasoholes: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 recuperación del canal mayorista y sector retail.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Turbo: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 recuperación y dinamismo del mercado de aviación comercial.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Diesel: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 atención a clientes mineros, industria y mayoristas. Mejores condiciones comerciales y continuidad del FEPC.</a:t>
            </a:r>
            <a:endParaRPr lang="es-MX" sz="14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Otros productos: 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Comercialización de crudo ONO, Crudo Bretaña y Crudo Lote 192.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CA571D8-26DA-4802-B28F-E3618AE7B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288579"/>
              </p:ext>
            </p:extLst>
          </p:nvPr>
        </p:nvGraphicFramePr>
        <p:xfrm>
          <a:off x="501562" y="1805926"/>
          <a:ext cx="6612098" cy="315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5" imgW="5029259" imgH="2400300" progId="Excel.Sheet.12">
                  <p:embed/>
                </p:oleObj>
              </mc:Choice>
              <mc:Fallback>
                <p:oleObj name="Worksheet" r:id="rId5" imgW="5029259" imgH="2400300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CA571D8-26DA-4802-B28F-E3618AE7B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562" y="1805926"/>
                        <a:ext cx="6612098" cy="3155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7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 rot="18900000">
            <a:off x="-253816" y="2954902"/>
            <a:ext cx="507629" cy="507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2187" y="6395803"/>
            <a:ext cx="2743200" cy="365125"/>
          </a:xfrm>
        </p:spPr>
        <p:txBody>
          <a:bodyPr/>
          <a:lstStyle/>
          <a:p>
            <a:fld id="{57FDEC66-7564-45B1-8108-EF43DC47BFEC}" type="slidenum">
              <a:rPr lang="es-PE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4D1EFC66-9492-4BC6-AB40-08E0D88BEDA4}"/>
              </a:ext>
            </a:extLst>
          </p:cNvPr>
          <p:cNvSpPr txBox="1">
            <a:spLocks/>
          </p:cNvSpPr>
          <p:nvPr/>
        </p:nvSpPr>
        <p:spPr>
          <a:xfrm>
            <a:off x="358947" y="297291"/>
            <a:ext cx="9797831" cy="479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Resultados 2021 y Presupuesto 2022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8 Imagen">
            <a:extLst>
              <a:ext uri="{FF2B5EF4-FFF2-40B4-BE49-F238E27FC236}">
                <a16:creationId xmlns:a16="http://schemas.microsoft.com/office/drawing/2014/main" id="{EA50D662-2B39-4664-BB56-49615EA59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17" y="0"/>
            <a:ext cx="1609483" cy="1972523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1750C227-0384-4B31-BCE3-90FE83D63229}"/>
              </a:ext>
            </a:extLst>
          </p:cNvPr>
          <p:cNvGrpSpPr/>
          <p:nvPr/>
        </p:nvGrpSpPr>
        <p:grpSpPr>
          <a:xfrm>
            <a:off x="421807" y="842706"/>
            <a:ext cx="5888136" cy="111694"/>
            <a:chOff x="0" y="0"/>
            <a:chExt cx="9976844" cy="60415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14D48A-E308-4EA6-B653-1B8F989DD523}"/>
                </a:ext>
              </a:extLst>
            </p:cNvPr>
            <p:cNvSpPr/>
            <p:nvPr/>
          </p:nvSpPr>
          <p:spPr>
            <a:xfrm>
              <a:off x="4675413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F9A88C4-B854-4E78-9A11-5B8E7E2A0E4C}"/>
                </a:ext>
              </a:extLst>
            </p:cNvPr>
            <p:cNvSpPr/>
            <p:nvPr/>
          </p:nvSpPr>
          <p:spPr>
            <a:xfrm rot="10800000">
              <a:off x="0" y="0"/>
              <a:ext cx="5301431" cy="604157"/>
            </a:xfrm>
            <a:custGeom>
              <a:avLst/>
              <a:gdLst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0 w 10140043"/>
                <a:gd name="connsiteY4" fmla="*/ 0 h 604157"/>
                <a:gd name="connsiteX5" fmla="*/ 4604657 w 10140043"/>
                <a:gd name="connsiteY5" fmla="*/ 0 h 604157"/>
                <a:gd name="connsiteX6" fmla="*/ 4604657 w 10140043"/>
                <a:gd name="connsiteY6" fmla="*/ 604157 h 604157"/>
                <a:gd name="connsiteX7" fmla="*/ 0 w 10140043"/>
                <a:gd name="connsiteY7" fmla="*/ 604157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4604657 w 10140043"/>
                <a:gd name="connsiteY6" fmla="*/ 0 h 604157"/>
                <a:gd name="connsiteX7" fmla="*/ 0 w 10140043"/>
                <a:gd name="connsiteY7" fmla="*/ 604157 h 604157"/>
                <a:gd name="connsiteX8" fmla="*/ 0 w 10140043"/>
                <a:gd name="connsiteY8" fmla="*/ 0 h 604157"/>
                <a:gd name="connsiteX0" fmla="*/ 4838612 w 10140043"/>
                <a:gd name="connsiteY0" fmla="*/ 0 h 604157"/>
                <a:gd name="connsiteX1" fmla="*/ 10140043 w 10140043"/>
                <a:gd name="connsiteY1" fmla="*/ 0 h 604157"/>
                <a:gd name="connsiteX2" fmla="*/ 10140043 w 10140043"/>
                <a:gd name="connsiteY2" fmla="*/ 604157 h 604157"/>
                <a:gd name="connsiteX3" fmla="*/ 5456930 w 10140043"/>
                <a:gd name="connsiteY3" fmla="*/ 604157 h 604157"/>
                <a:gd name="connsiteX4" fmla="*/ 4838612 w 10140043"/>
                <a:gd name="connsiteY4" fmla="*/ 0 h 604157"/>
                <a:gd name="connsiteX5" fmla="*/ 0 w 10140043"/>
                <a:gd name="connsiteY5" fmla="*/ 0 h 604157"/>
                <a:gd name="connsiteX6" fmla="*/ 0 w 10140043"/>
                <a:gd name="connsiteY6" fmla="*/ 604157 h 604157"/>
                <a:gd name="connsiteX7" fmla="*/ 0 w 10140043"/>
                <a:gd name="connsiteY7" fmla="*/ 0 h 604157"/>
                <a:gd name="connsiteX0" fmla="*/ 0 w 5301431"/>
                <a:gd name="connsiteY0" fmla="*/ 0 h 604157"/>
                <a:gd name="connsiteX1" fmla="*/ 5301431 w 5301431"/>
                <a:gd name="connsiteY1" fmla="*/ 0 h 604157"/>
                <a:gd name="connsiteX2" fmla="*/ 5301431 w 5301431"/>
                <a:gd name="connsiteY2" fmla="*/ 604157 h 604157"/>
                <a:gd name="connsiteX3" fmla="*/ 618318 w 5301431"/>
                <a:gd name="connsiteY3" fmla="*/ 604157 h 604157"/>
                <a:gd name="connsiteX4" fmla="*/ 0 w 5301431"/>
                <a:gd name="connsiteY4" fmla="*/ 0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431" h="604157">
                  <a:moveTo>
                    <a:pt x="0" y="0"/>
                  </a:moveTo>
                  <a:lnTo>
                    <a:pt x="5301431" y="0"/>
                  </a:lnTo>
                  <a:lnTo>
                    <a:pt x="5301431" y="604157"/>
                  </a:lnTo>
                  <a:lnTo>
                    <a:pt x="618318" y="604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BF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AC9376F-BB4B-4E07-86DC-2DB11099311A}"/>
              </a:ext>
            </a:extLst>
          </p:cNvPr>
          <p:cNvSpPr txBox="1"/>
          <p:nvPr/>
        </p:nvSpPr>
        <p:spPr>
          <a:xfrm>
            <a:off x="421807" y="1517922"/>
            <a:ext cx="468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Compra de crudos y productos (MBDC)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10E2143-CAF1-4CFA-BD14-94C1E31E1E22}"/>
              </a:ext>
            </a:extLst>
          </p:cNvPr>
          <p:cNvSpPr/>
          <p:nvPr/>
        </p:nvSpPr>
        <p:spPr>
          <a:xfrm>
            <a:off x="421807" y="4678359"/>
            <a:ext cx="5362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1/ HOGBS, alcohol carburante, biodiesel B100, nafta primaria, entre los principales.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71B6F4A-C97F-477C-869F-D203C44B30C3}"/>
              </a:ext>
            </a:extLst>
          </p:cNvPr>
          <p:cNvSpPr txBox="1"/>
          <p:nvPr/>
        </p:nvSpPr>
        <p:spPr>
          <a:xfrm>
            <a:off x="7284199" y="1678390"/>
            <a:ext cx="4332413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2021: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Menor recepción de embarques de Diesel B5 S50, Nafta Craqueada y HOGB´s en el mes de diciembre, de acuerdo a disponibilidad de puertos.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2022: PREMISAS IV TRIM21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Adquisiciones destinadas a atender la recuperación de la demanda interna de combustibles.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Crudo: 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suministro para la NRTL.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GLP: 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atención de la demanda interna estimada.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Diesel B5 S50 / ULSD: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 atención de los mayores volúmenes de venta estimados.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MX" sz="1450" b="1" dirty="0">
                <a:latin typeface="Arial" panose="020B0604020202020204" pitchFamily="34" charset="0"/>
                <a:cs typeface="Arial" panose="020B0604020202020204" pitchFamily="34" charset="0"/>
              </a:rPr>
              <a:t>Nafta Craqueada: </a:t>
            </a:r>
            <a:r>
              <a:rPr lang="es-MX" sz="1450" dirty="0">
                <a:latin typeface="Arial" panose="020B0604020202020204" pitchFamily="34" charset="0"/>
                <a:cs typeface="Arial" panose="020B0604020202020204" pitchFamily="34" charset="0"/>
              </a:rPr>
              <a:t>destinados a la mayor formulación de gasoholes y gasolinas para la atención de la demanda.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E9A34AB-50AF-4D62-9E2C-22CE2D98B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943479"/>
              </p:ext>
            </p:extLst>
          </p:nvPr>
        </p:nvGraphicFramePr>
        <p:xfrm>
          <a:off x="444431" y="2023096"/>
          <a:ext cx="6500028" cy="2589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Worksheet" r:id="rId5" imgW="5029259" imgH="2003955" progId="Excel.Sheet.12">
                  <p:embed/>
                </p:oleObj>
              </mc:Choice>
              <mc:Fallback>
                <p:oleObj name="Worksheet" r:id="rId5" imgW="5029259" imgH="2003955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E9A34AB-50AF-4D62-9E2C-22CE2D98B4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431" y="2023096"/>
                        <a:ext cx="6500028" cy="2589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47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3578</Words>
  <Application>Microsoft Office PowerPoint</Application>
  <PresentationFormat>Panorámica</PresentationFormat>
  <Paragraphs>410</Paragraphs>
  <Slides>23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Resultados de Gestión 2021 y Presupuesto anual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Vargas Salas</dc:creator>
  <cp:lastModifiedBy>Carla Milagros Santa Cruz Sandoval</cp:lastModifiedBy>
  <cp:revision>90</cp:revision>
  <cp:lastPrinted>2022-04-25T13:23:52Z</cp:lastPrinted>
  <dcterms:created xsi:type="dcterms:W3CDTF">2022-04-20T19:46:31Z</dcterms:created>
  <dcterms:modified xsi:type="dcterms:W3CDTF">2022-04-25T14:24:57Z</dcterms:modified>
</cp:coreProperties>
</file>