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355" r:id="rId3"/>
    <p:sldId id="1725" r:id="rId4"/>
    <p:sldId id="1729" r:id="rId5"/>
    <p:sldId id="1728" r:id="rId6"/>
    <p:sldId id="1696" r:id="rId7"/>
    <p:sldId id="380" r:id="rId8"/>
    <p:sldId id="1722" r:id="rId9"/>
    <p:sldId id="1726" r:id="rId10"/>
    <p:sldId id="1691" r:id="rId11"/>
    <p:sldId id="381" r:id="rId12"/>
    <p:sldId id="1718" r:id="rId13"/>
    <p:sldId id="1713" r:id="rId14"/>
    <p:sldId id="1719" r:id="rId15"/>
  </p:sldIdLst>
  <p:sldSz cx="12192000" cy="6858000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 MIMP" initials="GM" lastIdx="1" clrIdx="0">
    <p:extLst>
      <p:ext uri="{19B8F6BF-5375-455C-9EA6-DF929625EA0E}">
        <p15:presenceInfo xmlns:p15="http://schemas.microsoft.com/office/powerpoint/2012/main" xmlns="" userId="320d48b1fec3bc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A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85615" autoAdjust="0"/>
  </p:normalViewPr>
  <p:slideViewPr>
    <p:cSldViewPr snapToGrid="0">
      <p:cViewPr varScale="1">
        <p:scale>
          <a:sx n="62" d="100"/>
          <a:sy n="62" d="100"/>
        </p:scale>
        <p:origin x="-11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E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'CAR ACUM_21'!$D$21</c:f>
              <c:strCache>
                <c:ptCount val="1"/>
                <c:pt idx="0">
                  <c:v>N° de residentes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5">
                      <a:shade val="65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shade val="65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shade val="65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0E-40DF-AD53-17985F3BECAC}"/>
              </c:ext>
            </c:extLst>
          </c:dPt>
          <c:dPt>
            <c:idx val="1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20E-40DF-AD53-17985F3BECAC}"/>
              </c:ext>
            </c:extLst>
          </c:dPt>
          <c:dPt>
            <c:idx val="2"/>
            <c:spPr>
              <a:gradFill rotWithShape="1">
                <a:gsLst>
                  <a:gs pos="0">
                    <a:schemeClr val="accent5">
                      <a:tint val="65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tint val="65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tint val="65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20E-40DF-AD53-17985F3BECAC}"/>
              </c:ext>
            </c:extLst>
          </c:dPt>
          <c:dLbls>
            <c:dLbl>
              <c:idx val="0"/>
              <c:layout>
                <c:manualLayout>
                  <c:x val="4.2256961406936994E-2"/>
                  <c:y val="9.4396167783167718E-3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900"/>
                    </a:pPr>
                    <a:fld id="{66001FD7-D6F7-48D5-A64F-64BE31339829}" type="CATEGORYNAME">
                      <a:rPr lang="en-US" sz="900"/>
                      <a:pPr>
                        <a:defRPr sz="900"/>
                      </a:pPr>
                      <a:t>[NOMBRE DE CATEGORÍA]</a:t>
                    </a:fld>
                    <a:r>
                      <a:rPr lang="en-US" sz="900" baseline="0" dirty="0"/>
                      <a:t>
</a:t>
                    </a:r>
                    <a:fld id="{698A08F5-CA43-4B94-AECD-D5C06A98A8E6}" type="VALUE">
                      <a:rPr lang="en-US" sz="900" baseline="0"/>
                      <a:pPr>
                        <a:defRPr sz="900"/>
                      </a:pPr>
                      <a:t>[VALOR]</a:t>
                    </a:fld>
                    <a:r>
                      <a:rPr lang="en-US" sz="900" baseline="0" dirty="0"/>
                      <a:t>
</a:t>
                    </a:r>
                    <a:fld id="{C1ABEA1F-0205-47DB-8814-B34F0E31851F}" type="PERCENTAGE">
                      <a:rPr lang="en-US" sz="900" baseline="0"/>
                      <a:pPr>
                        <a:defRPr sz="900"/>
                      </a:pPr>
                      <a:t>[PORCENTAJE]</a:t>
                    </a:fld>
                    <a:endParaRPr lang="en-US" sz="9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707494511264811"/>
                      <c:h val="0.354476489259351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20E-40DF-AD53-17985F3BECAC}"/>
                </c:ext>
              </c:extLst>
            </c:dLbl>
            <c:dLbl>
              <c:idx val="1"/>
              <c:layout>
                <c:manualLayout>
                  <c:x val="-8.5215001540341062E-2"/>
                  <c:y val="0.44026134805457678"/>
                </c:manualLayout>
              </c:layout>
              <c:showVal val="1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41186688526775522"/>
                      <c:h val="0.465184314835450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20E-40DF-AD53-17985F3BECAC}"/>
                </c:ext>
              </c:extLst>
            </c:dLbl>
            <c:dLbl>
              <c:idx val="2"/>
              <c:layout>
                <c:manualLayout>
                  <c:x val="6.2428520451584119E-2"/>
                  <c:y val="-0.2531286011766371"/>
                </c:manualLayout>
              </c:layout>
              <c:showVal val="1"/>
              <c:showCatName val="1"/>
              <c:showPercent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05307714629661"/>
                      <c:h val="0.465184314835450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20E-40DF-AD53-17985F3BEC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PE"/>
              </a:p>
            </c:txPr>
            <c:showVal val="1"/>
            <c:showCatName val="1"/>
            <c:showPercent val="1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'CAR ACUM_21'!$C$22:$C$24</c:f>
              <c:strCache>
                <c:ptCount val="3"/>
                <c:pt idx="0">
                  <c:v>Niños(as)</c:v>
                </c:pt>
                <c:pt idx="1">
                  <c:v>Adolescentes</c:v>
                </c:pt>
                <c:pt idx="2">
                  <c:v>Adultos</c:v>
                </c:pt>
              </c:strCache>
            </c:strRef>
          </c:cat>
          <c:val>
            <c:numRef>
              <c:f>'CAR ACUM_21'!$D$22:$D$24</c:f>
              <c:numCache>
                <c:formatCode>General</c:formatCode>
                <c:ptCount val="3"/>
                <c:pt idx="0">
                  <c:v>51</c:v>
                </c:pt>
                <c:pt idx="1">
                  <c:v>67</c:v>
                </c:pt>
                <c:pt idx="2">
                  <c:v>286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20E-40DF-AD53-17985F3BECAC}"/>
            </c:ext>
          </c:extLst>
        </c:ser>
        <c:dLbls/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9050" cap="flat" cmpd="sng" algn="ctr">
      <a:solidFill>
        <a:sysClr val="windowText" lastClr="000000"/>
      </a:solidFill>
      <a:prstDash val="solid"/>
      <a:miter lim="800000"/>
    </a:ln>
    <a:effectLst/>
  </c:spPr>
  <c:txPr>
    <a:bodyPr/>
    <a:lstStyle/>
    <a:p>
      <a:pPr>
        <a:defRPr sz="1200">
          <a:ln>
            <a:solidFill>
              <a:sysClr val="windowText" lastClr="000000"/>
            </a:solidFill>
          </a:ln>
          <a:solidFill>
            <a:schemeClr val="dk1"/>
          </a:solidFill>
          <a:latin typeface="+mn-lt"/>
          <a:ea typeface="+mn-ea"/>
          <a:cs typeface="+mn-cs"/>
        </a:defRPr>
      </a:pPr>
      <a:endParaRPr lang="es-PE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7F127-0BD2-4170-9301-4F45C7C2C25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FE58-870D-4553-9549-7B4866C881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2349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F6797-68D7-455E-80B9-5A7B619D6182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FA469-34E8-461F-84B7-741C5291169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25350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FA469-34E8-461F-84B7-741C52911695}" type="slidenum">
              <a:rPr lang="es-PE" smtClean="0"/>
              <a:pPr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118235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FA469-34E8-461F-84B7-741C52911695}" type="slidenum">
              <a:rPr lang="es-PE" smtClean="0"/>
              <a:pPr/>
              <a:t>14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95358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FA469-34E8-461F-84B7-741C52911695}" type="slidenum">
              <a:rPr lang="es-PE" smtClean="0"/>
              <a:pPr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562741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FA469-34E8-461F-84B7-741C52911695}" type="slidenum">
              <a:rPr lang="es-PE" smtClean="0"/>
              <a:pPr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90707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FA469-34E8-461F-84B7-741C52911695}" type="slidenum">
              <a:rPr lang="es-PE" smtClean="0"/>
              <a:pPr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044754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DFDA8-9633-4C9C-936E-CCC2500D2ADB}" type="slidenum">
              <a:rPr lang="es-PE" smtClean="0"/>
              <a:pPr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660924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DFDA8-9633-4C9C-936E-CCC2500D2ADB}" type="slidenum">
              <a:rPr lang="es-PE" smtClean="0"/>
              <a:pPr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76703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PAM: </a:t>
            </a:r>
          </a:p>
          <a:p>
            <a:pPr marL="171450" indent="-171450">
              <a:buFontTx/>
              <a:buChar char="-"/>
            </a:pPr>
            <a:r>
              <a:rPr lang="es-PE" dirty="0"/>
              <a:t>Fortalecimiento de CIAM a través de estándares de calidad: como: interculturalidad (operadores bilingües), incrementar cobertura,</a:t>
            </a:r>
          </a:p>
          <a:p>
            <a:pPr marL="171450" indent="-171450">
              <a:buFontTx/>
              <a:buChar char="-"/>
            </a:pPr>
            <a:r>
              <a:rPr lang="es-PE" dirty="0"/>
              <a:t>1,186 CIAM a nivel nacional (estamos al 63% - Universo=1874 distritos)</a:t>
            </a:r>
          </a:p>
          <a:p>
            <a:pPr marL="171450" indent="-171450">
              <a:buFontTx/>
              <a:buChar char="-"/>
            </a:pP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Sistema Integral de Registro de los Centros Integrales del Adulto Mayor (SIRCIAM) registra </a:t>
            </a:r>
            <a:r>
              <a:rPr lang="es-MX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162,790</a:t>
            </a: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personas adultas mayores. </a:t>
            </a:r>
          </a:p>
          <a:p>
            <a:pPr marL="171450" indent="-171450">
              <a:buFontTx/>
              <a:buChar char="-"/>
            </a:pPr>
            <a:endParaRPr lang="es-MX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NNA: </a:t>
            </a:r>
          </a:p>
          <a:p>
            <a:pPr marL="0" indent="0">
              <a:buFontTx/>
              <a:buNone/>
            </a:pP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“Acercándonos”: trabajo con PPFF (Unidad de desarrollo integral de familias del INABIF): 2021: 749 familias atendidas al mes de julio (1,501 NNA).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FA469-34E8-461F-84B7-741C52911695}" type="slidenum">
              <a:rPr lang="es-PE" smtClean="0"/>
              <a:pPr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664823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FA469-34E8-461F-84B7-741C52911695}" type="slidenum">
              <a:rPr lang="es-PE" smtClean="0"/>
              <a:pPr/>
              <a:t>11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595045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FA469-34E8-461F-84B7-741C52911695}" type="slidenum">
              <a:rPr lang="es-PE" smtClean="0"/>
              <a:pPr/>
              <a:t>13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68458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3E7336-16F2-45D7-89B6-3C4929114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FF55564-7708-477D-98EE-A41BE83ED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66A4CA2-20D6-4E28-B8A1-7FA60157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F97720-0715-46A3-B00F-9C16C0CD5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B8D8FD6-E059-4015-8F5D-1234C8FD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9425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6B5ABA-96A1-4279-8105-6071CB94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4FC6EC9-6262-4CC5-94E1-CF438C55F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FEB7F65-B417-471E-982C-79BB8824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F54C83B-8DDD-4BDE-8CC6-C3BE78E7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B50A2C1-25C8-436D-8455-330AAA7B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85750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3A3098F-C989-40E5-A9FE-6627F65DB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6E7C4A2-FC18-41D5-BBFF-0EBD26ECF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AA37979-FF44-4D52-B7C7-8529E8A9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2A8A8EB-4F78-4B89-85BB-F4807922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3FF278B-2197-4CEB-9641-8C759841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16647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785C20-DC69-4A35-BBAB-324E1288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D4484D7-818E-407E-8441-C0A978877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BE9288E-ED9D-4C9C-8EE5-73C26D6B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A153A37-F481-4C34-8B1C-99BC7E211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F295472-08DB-4C8B-B6C4-381624034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95356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90E7A8-5DB2-45C6-82F0-05DA85E9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BF56BDA-9FD7-4A7D-B0B8-63B42C3C2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635C0C8-6B5B-475E-8625-49E744E4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0C8A295-4B81-4CA3-B58D-EF93A531D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8321F03-3026-4965-ADCE-85864B1FD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47014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5854D0-4B7A-403D-BB1A-91D8EB78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9874B28-39F2-48B5-B641-E0CBC3338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E54A9EB-39D4-48B0-BB74-1086231CA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5C7AA65-10A3-4FFB-8C90-036E2FD5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C2A1365-4306-48A8-ACC5-BCBA1A60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3A4195-02ED-4200-9FCD-1BDDB316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01155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9E5789-36E9-442B-BB5C-FFE34BA60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BC9B489-64DA-4128-A06E-CA1FDFF64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1F30AF3-8A94-4525-9B6E-FF72E9633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89FA8F9-9A69-4CEF-B780-7AB0734AD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52DFB5C-A8B5-48BA-8380-0B3EB434E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0F50583-A6A7-49D6-8394-866198190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EB7DE79-AA4D-4839-8F5F-0D171B8D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229569F-6B30-46A7-A8D4-9EBCD50E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426055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BAC503-AD5E-44E1-B92A-28F064236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F4E7481-D748-437E-84B2-5B465452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6ED3825-CF56-4CAC-B39C-32451DF4D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1863718-FB5A-4698-93E4-43751F06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40255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F338645-A0E9-4632-B792-6F563547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E50136C-7798-4C90-B1CD-E9CA3AD9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7279954-E360-4836-A969-9799B6F6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02560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A41058-60B4-4F4E-9C7C-4B6E5C73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D03146A-DDA2-47D3-8C69-E90B98551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9A0A1FB-D9B4-482B-9027-A93659A4E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FF5C71C-BF86-421E-A36B-80F822E2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14A9355-EAAC-402A-B4D0-CB3E2111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44B9789-036E-4865-A65B-F4088C1F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70470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AA699F-A012-40AC-995A-BC3D0DF7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264CC50E-1324-42FC-A478-FBFB62599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3EE987D-1391-411D-92E3-BB24E7502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34C0DEC-B5E7-4156-B810-F340C828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9851DA7-300E-4657-A333-04C0593F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95806D5-FABF-4B2B-A389-C9DB5E40B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84671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0D8D9E3-C8C6-4885-9BB0-24EC03A8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A4A1626-D517-4D5F-AB06-EEEDBC64A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1AA197-6722-4E98-A778-CDEE630C0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3ADE-F22D-445E-929B-53218484D88D}" type="datetimeFigureOut">
              <a:rPr lang="es-PE" smtClean="0"/>
              <a:pPr/>
              <a:t>07/10/2021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72392F1-8B34-427A-9333-D3E4588AF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BFBB803-061A-45E6-8643-B59E42945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40586-6918-412D-928D-0B82912DDB6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68888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/>
          <p:cNvSpPr/>
          <p:nvPr/>
        </p:nvSpPr>
        <p:spPr>
          <a:xfrm>
            <a:off x="0" y="1744462"/>
            <a:ext cx="12192000" cy="31193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88900" algn="ctr"/>
            <a:r>
              <a:rPr lang="es-PE" sz="4000" b="1" dirty="0"/>
              <a:t>Ministerio de la Mujer y Poblaciones Vulnerables</a:t>
            </a:r>
          </a:p>
          <a:p>
            <a:pPr indent="88900" algn="ctr"/>
            <a:r>
              <a:rPr lang="es-PE" sz="4000" b="1" dirty="0" smtClean="0"/>
              <a:t>PRESENTACIÓN PARA LA COMISIÓN DE  INCLUSIÓN SOCIAL Y PERSONAS CON DISCAPACIDAD </a:t>
            </a:r>
            <a:endParaRPr lang="es-PE" sz="3200" b="1" dirty="0"/>
          </a:p>
        </p:txBody>
      </p:sp>
      <p:pic>
        <p:nvPicPr>
          <p:cNvPr id="7" name="Imagen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87356" y="294842"/>
            <a:ext cx="3492061" cy="76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5174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>
            <a:extLst>
              <a:ext uri="{FF2B5EF4-FFF2-40B4-BE49-F238E27FC236}">
                <a16:creationId xmlns:a16="http://schemas.microsoft.com/office/drawing/2014/main" xmlns="" id="{531A7048-9368-44AA-ACC1-808940E759A1}"/>
              </a:ext>
            </a:extLst>
          </p:cNvPr>
          <p:cNvSpPr/>
          <p:nvPr/>
        </p:nvSpPr>
        <p:spPr>
          <a:xfrm rot="16200000">
            <a:off x="-2953988" y="2953987"/>
            <a:ext cx="6858001" cy="950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ctr"/>
            <a:endParaRPr lang="es-PE" sz="24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algn="ctr"/>
            <a:r>
              <a:rPr lang="es-PE" sz="2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de poblaciones vulnerables</a:t>
            </a:r>
          </a:p>
          <a:p>
            <a:pPr marL="182563" algn="ctr"/>
            <a:endParaRPr lang="es-PE" sz="24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425E9AF7-AD7D-40FD-8611-AFBE56FA40FD}"/>
              </a:ext>
            </a:extLst>
          </p:cNvPr>
          <p:cNvCxnSpPr/>
          <p:nvPr/>
        </p:nvCxnSpPr>
        <p:spPr>
          <a:xfrm>
            <a:off x="1460665" y="857090"/>
            <a:ext cx="1021277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365F54F-23C3-414D-A4DE-FCA55F2CCE7F}"/>
              </a:ext>
            </a:extLst>
          </p:cNvPr>
          <p:cNvSpPr txBox="1"/>
          <p:nvPr/>
        </p:nvSpPr>
        <p:spPr>
          <a:xfrm>
            <a:off x="1129897" y="135375"/>
            <a:ext cx="10874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 DE LA CALIDAD DE SERVICIOS Y AMPLIACIÓN DE COBERTURA EN EL MARCO DE LAS TRES POLÍTICAS NACIONALES APROBADAS EN JUNIO 2021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22934" y="1178597"/>
            <a:ext cx="3571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adultas mayores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894399" y="908871"/>
            <a:ext cx="3571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PE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con discapacidad</a:t>
            </a:r>
          </a:p>
        </p:txBody>
      </p:sp>
      <p:cxnSp>
        <p:nvCxnSpPr>
          <p:cNvPr id="14" name="Conector recto 13"/>
          <p:cNvCxnSpPr>
            <a:cxnSpLocks/>
          </p:cNvCxnSpPr>
          <p:nvPr/>
        </p:nvCxnSpPr>
        <p:spPr>
          <a:xfrm flipH="1">
            <a:off x="8474067" y="1162253"/>
            <a:ext cx="27196" cy="527241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049187" y="1575588"/>
            <a:ext cx="375317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Medidas de protección temporal 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para  personas adultas mayores.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Mejora de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gestión de denuncias e investigación criminal 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para la protección a las personas adultas mayores en estado de vulnerabilidad, en coordinación con MININTER.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Defensa Pública de Víctimas, Asistencia Legal y Defensa Penal, 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en coordinación con MINJUSDH.</a:t>
            </a:r>
          </a:p>
          <a:p>
            <a:pPr algn="just"/>
            <a:endParaRPr lang="es-PE" sz="1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Fortalecimiento del Servicio especializado para la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prevención de situación de riesgo, a través de los Centros de Atención Integral del Adulto Mayor (CIAM)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, en coordinación con GL.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Seguimiento a la creación del servicio de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capacitación al personal de comisarías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, en prevención de la violencia contra las personas, en coordinación con MININTER.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Fortalecimiento del Servicio de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especialización en el cuidado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 para la atención de las PAM.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5035187" y="1675837"/>
            <a:ext cx="333971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Atención integral en los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Centros de Emergencia Mujer 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a las personas con discapacidad afectadas por hechos de violencia.</a:t>
            </a:r>
          </a:p>
          <a:p>
            <a:pPr algn="just"/>
            <a:endParaRPr lang="es-PE" sz="1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Creación del Servicio de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Orientación y soporte en integración familiar 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a los hogares que tienen un integrante con discapacidad (CONADIS, GR y GL).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Creación del Servicio de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Concientización para el respeto de los derechos 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de las personas con discapacidad (CONADIS y GR).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Creación del Servicio de Fortalecimiento de competencias para la incorporación de la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perspectiva de discapacidad en las entidades públicas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, en coordinación con SERVIR.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624370" y="1757609"/>
            <a:ext cx="346462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Atención de la violencia familiar y sexual a niñas, niños y adolescentes.</a:t>
            </a:r>
          </a:p>
          <a:p>
            <a:pPr algn="just"/>
            <a:endParaRPr lang="es-PE" sz="1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Fortalecimiento de capacidades 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de las madres, padres o tutores para el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cuidado de niñas, niños y adolescentes con discapacidad.</a:t>
            </a:r>
            <a:endParaRPr lang="es-PE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Mejora del Servicio de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Fortalecimiento Familiar Acercándonos.</a:t>
            </a:r>
            <a:endParaRPr lang="es-PE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Fortalecimiento del Seguimiento para el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reporte de oportuno de casos de violencia escolar 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– SÍSEVE, en coordinación con MINEDU.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Fortalecimiento del </a:t>
            </a: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Servicio de Cuidado diurno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 – CEDIF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300" b="1" dirty="0">
                <a:latin typeface="Arial" panose="020B0604020202020204" pitchFamily="34" charset="0"/>
                <a:cs typeface="Arial" panose="020B0604020202020204" pitchFamily="34" charset="0"/>
              </a:rPr>
              <a:t>Juguemos en tu DEMUNA y Juguemos en PIAS 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para el fortalecimiento de capacidades de autoprotección de niñas, niños y adolescentes.</a:t>
            </a:r>
          </a:p>
        </p:txBody>
      </p:sp>
      <p:cxnSp>
        <p:nvCxnSpPr>
          <p:cNvPr id="18" name="Conector recto 17"/>
          <p:cNvCxnSpPr>
            <a:cxnSpLocks/>
          </p:cNvCxnSpPr>
          <p:nvPr/>
        </p:nvCxnSpPr>
        <p:spPr>
          <a:xfrm>
            <a:off x="4955271" y="1178597"/>
            <a:ext cx="29611" cy="535767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/>
          <p:cNvSpPr/>
          <p:nvPr/>
        </p:nvSpPr>
        <p:spPr>
          <a:xfrm>
            <a:off x="8559675" y="1191433"/>
            <a:ext cx="3464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Niñas, Niños y Adolescentes</a:t>
            </a:r>
          </a:p>
        </p:txBody>
      </p:sp>
    </p:spTree>
    <p:extLst>
      <p:ext uri="{BB962C8B-B14F-4D97-AF65-F5344CB8AC3E}">
        <p14:creationId xmlns:p14="http://schemas.microsoft.com/office/powerpoint/2010/main" xmlns="" val="153444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76;p33"/>
          <p:cNvSpPr txBox="1"/>
          <p:nvPr/>
        </p:nvSpPr>
        <p:spPr>
          <a:xfrm>
            <a:off x="1174659" y="943107"/>
            <a:ext cx="10587413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0160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s-PE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Protocolo: </a:t>
            </a:r>
            <a:r>
              <a:rPr lang="es-PE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otorgar ajustes razonables a las personas con discapacidad para la manifestación de su voluntad </a:t>
            </a:r>
            <a:endParaRPr sz="2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Google Shape;477;p33"/>
          <p:cNvSpPr txBox="1"/>
          <p:nvPr/>
        </p:nvSpPr>
        <p:spPr>
          <a:xfrm>
            <a:off x="1267359" y="4215939"/>
            <a:ext cx="10599389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2200" dirty="0">
                <a:solidFill>
                  <a:srgbClr val="000000"/>
                </a:solidFill>
                <a:latin typeface="Calibri" panose="020F0502020204030204" pitchFamily="34" charset="0"/>
              </a:rPr>
              <a:t>Las entidades públicas y privadas que brindan servicios públicos contarán con 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</a:rPr>
              <a:t>pautas que orientan el otorgamiento </a:t>
            </a:r>
            <a:r>
              <a:rPr lang="es-ES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ajustes razonables. </a:t>
            </a:r>
            <a:endParaRPr lang="es-ES" sz="2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 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</a:rPr>
              <a:t>garantizará que las personas con discapacidad puedan realizar actos vinculados con los derechos civiles, la gestión de bienes patrimoniales, obligaciones contractuales, financieras, acceso a servicios básicos, trámites administrativos, entre otros. </a:t>
            </a:r>
            <a:endParaRPr lang="es-PE" sz="2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Google Shape;486;p33"/>
          <p:cNvSpPr/>
          <p:nvPr/>
        </p:nvSpPr>
        <p:spPr>
          <a:xfrm>
            <a:off x="3904387" y="5614675"/>
            <a:ext cx="1063200" cy="9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8" name="Rectángulo 10">
            <a:extLst>
              <a:ext uri="{FF2B5EF4-FFF2-40B4-BE49-F238E27FC236}">
                <a16:creationId xmlns:a16="http://schemas.microsoft.com/office/drawing/2014/main" xmlns="" id="{531A7048-9368-44AA-ACC1-808940E759A1}"/>
              </a:ext>
            </a:extLst>
          </p:cNvPr>
          <p:cNvSpPr/>
          <p:nvPr/>
        </p:nvSpPr>
        <p:spPr>
          <a:xfrm rot="16200000">
            <a:off x="-2953988" y="2953987"/>
            <a:ext cx="6858001" cy="950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ctr"/>
            <a:r>
              <a:rPr lang="es-PE" sz="2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de poblaciones vulnerables</a:t>
            </a:r>
            <a:endParaRPr lang="es-PE" sz="21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425E9AF7-AD7D-40FD-8611-AFBE56FA40FD}"/>
              </a:ext>
            </a:extLst>
          </p:cNvPr>
          <p:cNvCxnSpPr/>
          <p:nvPr/>
        </p:nvCxnSpPr>
        <p:spPr>
          <a:xfrm>
            <a:off x="1460665" y="841675"/>
            <a:ext cx="1021277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6635638-7256-404A-AFF1-F0E3F754B769}"/>
              </a:ext>
            </a:extLst>
          </p:cNvPr>
          <p:cNvSpPr txBox="1"/>
          <p:nvPr/>
        </p:nvSpPr>
        <p:spPr>
          <a:xfrm>
            <a:off x="1282535" y="201635"/>
            <a:ext cx="10875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PARA LA PROTECCIÓN DE PERSONAS CON DISCAPACIDAD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9C743AE4-E0EC-49E7-9E44-CC6DC5872874}"/>
              </a:ext>
            </a:extLst>
          </p:cNvPr>
          <p:cNvSpPr/>
          <p:nvPr/>
        </p:nvSpPr>
        <p:spPr>
          <a:xfrm>
            <a:off x="1311673" y="2263165"/>
            <a:ext cx="10313384" cy="16312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1000"/>
              </a:spcBef>
              <a:buSzPts val="1100"/>
            </a:pPr>
            <a:r>
              <a:rPr lang="es-ES" sz="2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Garantizar que las personas con discapacidad reciban los ajustes razonables que les permita manifestar su voluntad en actos que produzcan efectos jurídicos y ejercer su capacidad jurídica, en igualdad de condiciones con las demás personas. </a:t>
            </a:r>
            <a:endParaRPr lang="es-PE" sz="2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39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0870" y="1125226"/>
            <a:ext cx="10079477" cy="679011"/>
          </a:xfrm>
        </p:spPr>
        <p:txBody>
          <a:bodyPr>
            <a:normAutofit fontScale="90000"/>
          </a:bodyPr>
          <a:lstStyle/>
          <a:p>
            <a:r>
              <a:rPr lang="es-PE" sz="2700" b="1" dirty="0">
                <a:solidFill>
                  <a:srgbClr val="C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2. </a:t>
            </a:r>
            <a:r>
              <a:rPr lang="es-PE" sz="2800" b="1" dirty="0">
                <a:solidFill>
                  <a:srgbClr val="C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Directiva que establece pautas para el desarrollo de procesos de consulta a las personas con discapacidad </a:t>
            </a:r>
            <a:r>
              <a:rPr lang="es-PE" b="1" dirty="0">
                <a:solidFill>
                  <a:srgbClr val="C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/>
            </a:r>
            <a:br>
              <a:rPr lang="es-PE" b="1" dirty="0">
                <a:solidFill>
                  <a:srgbClr val="C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endParaRPr lang="en-US" dirty="0"/>
          </a:p>
        </p:txBody>
      </p:sp>
      <p:sp>
        <p:nvSpPr>
          <p:cNvPr id="4" name="Rectángulo 10">
            <a:extLst>
              <a:ext uri="{FF2B5EF4-FFF2-40B4-BE49-F238E27FC236}">
                <a16:creationId xmlns:a16="http://schemas.microsoft.com/office/drawing/2014/main" xmlns="" id="{531A7048-9368-44AA-ACC1-808940E759A1}"/>
              </a:ext>
            </a:extLst>
          </p:cNvPr>
          <p:cNvSpPr/>
          <p:nvPr/>
        </p:nvSpPr>
        <p:spPr>
          <a:xfrm rot="16200000">
            <a:off x="-2953988" y="2953987"/>
            <a:ext cx="6858001" cy="950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ctr"/>
            <a:r>
              <a:rPr lang="es-PE" sz="2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de poblaciones vulnerables</a:t>
            </a:r>
            <a:endParaRPr lang="es-PE" sz="21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B11BA446-0155-48C0-8F91-11BC0EFD21AA}"/>
              </a:ext>
            </a:extLst>
          </p:cNvPr>
          <p:cNvSpPr/>
          <p:nvPr/>
        </p:nvSpPr>
        <p:spPr>
          <a:xfrm>
            <a:off x="1210870" y="1862299"/>
            <a:ext cx="10313384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s-ES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Garantizar que las normas legislativas, administrativas, políticas y programas sobre cuestiones relativas a la discapacidad consideren las necesidades y expectativas de las personas con discapacidad, así como brindar predictibilidad respecto al proceso de consulta.</a:t>
            </a:r>
            <a:endParaRPr lang="es-PE" sz="2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Google Shape;477;p33">
            <a:extLst>
              <a:ext uri="{FF2B5EF4-FFF2-40B4-BE49-F238E27FC236}">
                <a16:creationId xmlns:a16="http://schemas.microsoft.com/office/drawing/2014/main" xmlns="" id="{B4BC53BD-9DEC-4CF4-8E62-B9A49C8456F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10870" y="3432681"/>
            <a:ext cx="10515600" cy="307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indent="0" algn="just">
              <a:buNone/>
            </a:pPr>
            <a:r>
              <a:rPr lang="es-PE" sz="2000" dirty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es-PE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tapas  </a:t>
            </a:r>
            <a:r>
              <a:rPr lang="es-PE" sz="2000" dirty="0">
                <a:solidFill>
                  <a:srgbClr val="000000"/>
                </a:solidFill>
                <a:latin typeface="Calibri" panose="020F0502020204030204" pitchFamily="34" charset="0"/>
              </a:rPr>
              <a:t>mínimas que deben cumplir las entidades públicas: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E" sz="2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Etapa </a:t>
            </a:r>
            <a:r>
              <a:rPr lang="es-PE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preparatoria: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planificación del proceso de consulta.</a:t>
            </a:r>
            <a:endParaRPr lang="es-PE" sz="2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PE" sz="2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Etapa </a:t>
            </a:r>
            <a:r>
              <a:rPr lang="es-PE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informativa: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difusión de los contenidos de la propuesta </a:t>
            </a:r>
            <a:endParaRPr lang="es-PE" sz="2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PE" sz="2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Etapa </a:t>
            </a:r>
            <a:r>
              <a:rPr lang="es-PE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consultiva: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recoger los aportes, comentarios o sugerencias de las personas con discapacidad</a:t>
            </a:r>
            <a:endParaRPr lang="es-PE" sz="2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PE" sz="2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Etapa </a:t>
            </a:r>
            <a:r>
              <a:rPr lang="es-PE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evaluativa: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evaluar  los aportes, comentarios o sugerencias recibidos</a:t>
            </a:r>
            <a:endParaRPr lang="es-PE" sz="2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PE" sz="2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Etapa </a:t>
            </a:r>
            <a:r>
              <a:rPr lang="es-PE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comunicación de resultados: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presentar los resultados de la evaluación de los aportes y la nueva versión de la propuesta.</a:t>
            </a:r>
            <a:endParaRPr lang="es-PE" sz="2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10870" y="131682"/>
            <a:ext cx="10917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PARA LA PROTECCIÓN DE PERSONAS CON DISCAPACIDAD</a:t>
            </a:r>
          </a:p>
          <a:p>
            <a:endParaRPr lang="en-US" dirty="0"/>
          </a:p>
        </p:txBody>
      </p:sp>
      <p:cxnSp>
        <p:nvCxnSpPr>
          <p:cNvPr id="9" name="Conector recto 8"/>
          <p:cNvCxnSpPr/>
          <p:nvPr/>
        </p:nvCxnSpPr>
        <p:spPr>
          <a:xfrm>
            <a:off x="1157368" y="672478"/>
            <a:ext cx="10622605" cy="19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2565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76;p33"/>
          <p:cNvSpPr txBox="1"/>
          <p:nvPr/>
        </p:nvSpPr>
        <p:spPr>
          <a:xfrm>
            <a:off x="1174659" y="943107"/>
            <a:ext cx="10587413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0160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es-P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PE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Asesoría y capacitación para fortalecer la participación social de las organizaciones de personas con discapacidad</a:t>
            </a:r>
            <a:endParaRPr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Google Shape;477;p33"/>
          <p:cNvSpPr txBox="1"/>
          <p:nvPr/>
        </p:nvSpPr>
        <p:spPr>
          <a:xfrm>
            <a:off x="1282535" y="4374219"/>
            <a:ext cx="10313384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</a:rPr>
              <a:t>Para la implementación del servicio de la </a:t>
            </a:r>
            <a:r>
              <a:rPr lang="es-E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Política Nacional Multisectorial en Discapacidad para el Desarrollo al 2030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(PNMDD) 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</a:rPr>
              <a:t>el CONADIS aprobará un protocolo de servicio en el cual se identificarán los roles y responsabilidades de los gobiernos regionales y </a:t>
            </a:r>
            <a:r>
              <a:rPr lang="es-E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locales en relación a las </a:t>
            </a:r>
            <a:r>
              <a:rPr lang="es-ES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organizaciones 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personas con discapacidad. </a:t>
            </a:r>
            <a:endParaRPr lang="es-PE" sz="2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Google Shape;486;p33"/>
          <p:cNvSpPr/>
          <p:nvPr/>
        </p:nvSpPr>
        <p:spPr>
          <a:xfrm>
            <a:off x="3904387" y="5614675"/>
            <a:ext cx="1063200" cy="9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8" name="Rectángulo 10">
            <a:extLst>
              <a:ext uri="{FF2B5EF4-FFF2-40B4-BE49-F238E27FC236}">
                <a16:creationId xmlns:a16="http://schemas.microsoft.com/office/drawing/2014/main" xmlns="" id="{531A7048-9368-44AA-ACC1-808940E759A1}"/>
              </a:ext>
            </a:extLst>
          </p:cNvPr>
          <p:cNvSpPr/>
          <p:nvPr/>
        </p:nvSpPr>
        <p:spPr>
          <a:xfrm rot="16200000">
            <a:off x="-2953988" y="2953987"/>
            <a:ext cx="6858001" cy="950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ctr"/>
            <a:r>
              <a:rPr lang="es-PE" sz="2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de poblaciones vulnerables</a:t>
            </a:r>
            <a:endParaRPr lang="es-PE" sz="21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425E9AF7-AD7D-40FD-8611-AFBE56FA40FD}"/>
              </a:ext>
            </a:extLst>
          </p:cNvPr>
          <p:cNvCxnSpPr/>
          <p:nvPr/>
        </p:nvCxnSpPr>
        <p:spPr>
          <a:xfrm>
            <a:off x="1460665" y="841675"/>
            <a:ext cx="1021277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6635638-7256-404A-AFF1-F0E3F754B769}"/>
              </a:ext>
            </a:extLst>
          </p:cNvPr>
          <p:cNvSpPr txBox="1"/>
          <p:nvPr/>
        </p:nvSpPr>
        <p:spPr>
          <a:xfrm>
            <a:off x="1282535" y="201635"/>
            <a:ext cx="10875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PARA LA PROTECCIÓN DE PERSONAS CON DISCAPACIDAD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9C743AE4-E0EC-49E7-9E44-CC6DC5872874}"/>
              </a:ext>
            </a:extLst>
          </p:cNvPr>
          <p:cNvSpPr/>
          <p:nvPr/>
        </p:nvSpPr>
        <p:spPr>
          <a:xfrm>
            <a:off x="1311673" y="2174525"/>
            <a:ext cx="10313384" cy="2015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1000"/>
              </a:spcBef>
              <a:buSzPts val="1100"/>
            </a:pPr>
            <a:r>
              <a:rPr lang="es-E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Los </a:t>
            </a: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gobiernos </a:t>
            </a:r>
            <a:r>
              <a:rPr lang="es-E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regionales </a:t>
            </a: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brindarán asesorías para la conformación y formalización de las organizaciones; </a:t>
            </a:r>
            <a:r>
              <a:rPr lang="es-E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talleres </a:t>
            </a: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formativos </a:t>
            </a:r>
            <a:r>
              <a:rPr lang="es-E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estrategias </a:t>
            </a: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para la participación efectiva, posicionar </a:t>
            </a:r>
            <a:r>
              <a:rPr lang="es-ES" sz="25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sdemandas</a:t>
            </a:r>
            <a:r>
              <a:rPr lang="es-E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en la agenda pública y ampliar conocer y convertirse en defensores de los derechos de las personas con discapacidad.</a:t>
            </a:r>
            <a:endParaRPr lang="es-PE" sz="2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599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76;p33"/>
          <p:cNvSpPr txBox="1"/>
          <p:nvPr/>
        </p:nvSpPr>
        <p:spPr>
          <a:xfrm>
            <a:off x="1282535" y="962595"/>
            <a:ext cx="10587413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01600" algn="just">
              <a:buClr>
                <a:schemeClr val="dk1"/>
              </a:buClr>
              <a:buSzPts val="2000"/>
            </a:pPr>
            <a:r>
              <a:rPr lang="es-E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Fiscalización para el cumplimiento de la normativa en discapacidad </a:t>
            </a:r>
          </a:p>
          <a:p>
            <a:pPr marL="10160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Google Shape;486;p33"/>
          <p:cNvSpPr/>
          <p:nvPr/>
        </p:nvSpPr>
        <p:spPr>
          <a:xfrm>
            <a:off x="3904387" y="5614675"/>
            <a:ext cx="1063200" cy="9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8" name="Rectángulo 10">
            <a:extLst>
              <a:ext uri="{FF2B5EF4-FFF2-40B4-BE49-F238E27FC236}">
                <a16:creationId xmlns:a16="http://schemas.microsoft.com/office/drawing/2014/main" xmlns="" id="{531A7048-9368-44AA-ACC1-808940E759A1}"/>
              </a:ext>
            </a:extLst>
          </p:cNvPr>
          <p:cNvSpPr/>
          <p:nvPr/>
        </p:nvSpPr>
        <p:spPr>
          <a:xfrm rot="16200000">
            <a:off x="-2953988" y="2953987"/>
            <a:ext cx="6858001" cy="950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ctr"/>
            <a:r>
              <a:rPr lang="es-PE" sz="2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de poblaciones vulnerables</a:t>
            </a:r>
            <a:endParaRPr lang="es-PE" sz="21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425E9AF7-AD7D-40FD-8611-AFBE56FA40FD}"/>
              </a:ext>
            </a:extLst>
          </p:cNvPr>
          <p:cNvCxnSpPr/>
          <p:nvPr/>
        </p:nvCxnSpPr>
        <p:spPr>
          <a:xfrm>
            <a:off x="1460665" y="841675"/>
            <a:ext cx="1021277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6635638-7256-404A-AFF1-F0E3F754B769}"/>
              </a:ext>
            </a:extLst>
          </p:cNvPr>
          <p:cNvSpPr txBox="1"/>
          <p:nvPr/>
        </p:nvSpPr>
        <p:spPr>
          <a:xfrm>
            <a:off x="1282535" y="201635"/>
            <a:ext cx="10875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PARA LA PROTECCIÓN DE PERSONAS CON DISCAPACIDAD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9C743AE4-E0EC-49E7-9E44-CC6DC5872874}"/>
              </a:ext>
            </a:extLst>
          </p:cNvPr>
          <p:cNvSpPr/>
          <p:nvPr/>
        </p:nvSpPr>
        <p:spPr>
          <a:xfrm>
            <a:off x="1360060" y="2101328"/>
            <a:ext cx="10313384" cy="43242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Fiscalización en los 3 niveles de gobierno en modalidad presencial y virtual, de acuerdo a ejes temáticos: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Eje presupuestal (cumplimiento de la asignación y ejecución presupuestal en GR y GL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Eje Accesibilidad (en entidades públicas y espacios urbanos)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Eje Educación (acceso a servicios educativos)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Eje Empleo (cumplimiento de la cuota de empleo de 5% en entidades públicas)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Eje transporte (cumplimiento de accesibilidad en transporte público)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500" dirty="0">
                <a:solidFill>
                  <a:srgbClr val="000000"/>
                </a:solidFill>
                <a:latin typeface="Calibri" panose="020F0502020204030204" pitchFamily="34" charset="0"/>
              </a:rPr>
              <a:t>Eje TIC’S (asegurar accesibilidad en las páginas web de las entidades públicas)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B85C6053-B05D-401E-9C7A-77A503394ABF}"/>
              </a:ext>
            </a:extLst>
          </p:cNvPr>
          <p:cNvSpPr txBox="1"/>
          <p:nvPr/>
        </p:nvSpPr>
        <p:spPr>
          <a:xfrm>
            <a:off x="1360060" y="4617048"/>
            <a:ext cx="10313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/>
            </a:r>
            <a:br>
              <a:rPr lang="es-ES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xmlns="" val="171799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88900" algn="ctr"/>
            <a:endParaRPr lang="es-PE" sz="28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indent="88900" algn="ctr"/>
            <a:r>
              <a:rPr lang="es-PE" sz="3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PE" sz="48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POLÍTICA GENERAL DEL SECTOR</a:t>
            </a:r>
          </a:p>
          <a:p>
            <a:pPr indent="88900" algn="ctr"/>
            <a:r>
              <a:rPr lang="es-PE" sz="48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indent="88900" algn="ctr"/>
            <a:endParaRPr lang="es-PE" sz="48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indent="88900" algn="ctr"/>
            <a:r>
              <a:rPr lang="es-PE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6218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952E5D1-6B7A-4D6D-A9E7-7C1B77C8C942}"/>
              </a:ext>
            </a:extLst>
          </p:cNvPr>
          <p:cNvSpPr txBox="1"/>
          <p:nvPr/>
        </p:nvSpPr>
        <p:spPr>
          <a:xfrm>
            <a:off x="4316562" y="883279"/>
            <a:ext cx="62865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Ministerio de la Mujer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y Poblaciones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Vulnerables (MIMP)</a:t>
            </a:r>
            <a:endParaRPr lang="es-PE" b="1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960D7709-8176-4918-AEFB-2B7013D47F0D}"/>
              </a:ext>
            </a:extLst>
          </p:cNvPr>
          <p:cNvSpPr txBox="1"/>
          <p:nvPr/>
        </p:nvSpPr>
        <p:spPr>
          <a:xfrm>
            <a:off x="2266546" y="1745468"/>
            <a:ext cx="7937772" cy="3785652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MX" sz="1600" dirty="0"/>
              <a:t>Organismo del Poder Ejecutivo, rector en las políticas nacionales sobre mujer y promoción y protección de las poblaciones vulnerables. </a:t>
            </a:r>
          </a:p>
          <a:p>
            <a:endParaRPr lang="es-MX" sz="1600" dirty="0"/>
          </a:p>
          <a:p>
            <a:r>
              <a:rPr lang="es-MX" sz="1600" dirty="0"/>
              <a:t>El MIMP ejerce sus competencias a nivel nacional </a:t>
            </a:r>
            <a:r>
              <a:rPr lang="es-MX" sz="1600" dirty="0" smtClean="0"/>
              <a:t>en los siguientes temas, entre otros:</a:t>
            </a:r>
          </a:p>
          <a:p>
            <a:pPr marL="285750" indent="-285750">
              <a:buFontTx/>
              <a:buChar char="-"/>
            </a:pPr>
            <a:r>
              <a:rPr lang="es-MX" sz="1600" dirty="0" smtClean="0"/>
              <a:t>Promoción </a:t>
            </a:r>
            <a:r>
              <a:rPr lang="es-MX" sz="1600" dirty="0"/>
              <a:t>y protección de los derechos de las personas con </a:t>
            </a:r>
            <a:r>
              <a:rPr lang="es-MX" sz="1600" dirty="0" smtClean="0"/>
              <a:t>discapacidad</a:t>
            </a:r>
          </a:p>
          <a:p>
            <a:pPr marL="285750" indent="-285750">
              <a:buFontTx/>
              <a:buChar char="-"/>
            </a:pPr>
            <a:r>
              <a:rPr lang="es-PE" sz="1600" dirty="0" smtClean="0"/>
              <a:t>Promoción </a:t>
            </a:r>
            <a:r>
              <a:rPr lang="es-PE" sz="1600" dirty="0"/>
              <a:t>y fortalecimiento de la </a:t>
            </a:r>
            <a:r>
              <a:rPr lang="es-PE" sz="1600" dirty="0" err="1"/>
              <a:t>transversalización</a:t>
            </a:r>
            <a:r>
              <a:rPr lang="es-PE" sz="1600" dirty="0"/>
              <a:t> del enfoque de género en </a:t>
            </a:r>
            <a:r>
              <a:rPr lang="es-PE" sz="1600" dirty="0" smtClean="0"/>
              <a:t>las instituciones</a:t>
            </a:r>
            <a:r>
              <a:rPr lang="es-PE" sz="1600" dirty="0"/>
              <a:t>, públicas y privadas, políticas nacionales, planes, programas </a:t>
            </a:r>
            <a:r>
              <a:rPr lang="es-PE" sz="1600" dirty="0" smtClean="0"/>
              <a:t>y proyectos </a:t>
            </a:r>
            <a:r>
              <a:rPr lang="es-PE" sz="1600" dirty="0"/>
              <a:t>del </a:t>
            </a:r>
            <a:r>
              <a:rPr lang="es-PE" sz="1600" dirty="0" smtClean="0"/>
              <a:t>Estado</a:t>
            </a:r>
          </a:p>
          <a:p>
            <a:pPr marL="285750" indent="-285750">
              <a:buFontTx/>
              <a:buChar char="-"/>
            </a:pPr>
            <a:r>
              <a:rPr lang="es-PE" sz="1600" dirty="0" smtClean="0"/>
              <a:t>Protección </a:t>
            </a:r>
            <a:r>
              <a:rPr lang="es-PE" sz="1600" dirty="0"/>
              <a:t>de los derechos de las </a:t>
            </a:r>
            <a:r>
              <a:rPr lang="es-PE" sz="1600" dirty="0" smtClean="0"/>
              <a:t>mujeres</a:t>
            </a:r>
          </a:p>
          <a:p>
            <a:pPr marL="285750" indent="-285750">
              <a:buFontTx/>
              <a:buChar char="-"/>
            </a:pPr>
            <a:r>
              <a:rPr lang="es-PE" sz="1600" dirty="0" smtClean="0"/>
              <a:t>Promoción de los derechos de las mujeres.</a:t>
            </a:r>
          </a:p>
          <a:p>
            <a:pPr marL="285750" indent="-285750">
              <a:buFontTx/>
              <a:buChar char="-"/>
            </a:pPr>
            <a:r>
              <a:rPr lang="es-PE" sz="1600" dirty="0" smtClean="0"/>
              <a:t>Prevención</a:t>
            </a:r>
            <a:r>
              <a:rPr lang="es-PE" sz="1600" dirty="0"/>
              <a:t>, protección, atención y erradicación de la violencia contra las </a:t>
            </a:r>
            <a:r>
              <a:rPr lang="es-PE" sz="1600" dirty="0" smtClean="0"/>
              <a:t>mujeres y </a:t>
            </a:r>
            <a:r>
              <a:rPr lang="es-PE" sz="1600" dirty="0"/>
              <a:t>los integrantes del grupo familiar, promoviendo la recuperación de las </a:t>
            </a:r>
            <a:r>
              <a:rPr lang="es-PE" sz="1600" dirty="0" smtClean="0"/>
              <a:t>personas afectadas</a:t>
            </a:r>
          </a:p>
          <a:p>
            <a:pPr marL="285750" indent="-285750">
              <a:buFontTx/>
              <a:buChar char="-"/>
            </a:pPr>
            <a:r>
              <a:rPr lang="es-PE" sz="1600" dirty="0" smtClean="0"/>
              <a:t>Atención </a:t>
            </a:r>
            <a:r>
              <a:rPr lang="es-PE" sz="1600" dirty="0"/>
              <a:t>y recuperación de las víctimas de trata de personas, trabajo infantil </a:t>
            </a:r>
            <a:r>
              <a:rPr lang="es-PE" sz="1600" dirty="0" smtClean="0"/>
              <a:t>y trabajo</a:t>
            </a:r>
          </a:p>
          <a:p>
            <a:pPr marL="285750" indent="-285750">
              <a:buFontTx/>
              <a:buChar char="-"/>
            </a:pPr>
            <a:r>
              <a:rPr lang="es-PE" sz="1600" dirty="0" smtClean="0"/>
              <a:t>Promoción </a:t>
            </a:r>
            <a:r>
              <a:rPr lang="es-PE" sz="1600" dirty="0"/>
              <a:t>y protección de los derechos de las personas adultas </a:t>
            </a:r>
            <a:r>
              <a:rPr lang="es-PE" sz="1600" dirty="0" smtClean="0"/>
              <a:t>mayores</a:t>
            </a:r>
          </a:p>
          <a:p>
            <a:pPr marL="285750" indent="-285750">
              <a:buFontTx/>
              <a:buChar char="-"/>
            </a:pPr>
            <a:r>
              <a:rPr lang="es-PE" sz="1600" dirty="0" smtClean="0"/>
              <a:t>Promoción </a:t>
            </a:r>
            <a:r>
              <a:rPr lang="es-PE" sz="1600" dirty="0"/>
              <a:t>y protección de los derechos de niñas, </a:t>
            </a:r>
            <a:r>
              <a:rPr lang="es-PE" sz="1600" dirty="0" smtClean="0"/>
              <a:t>niños y adolescentes.</a:t>
            </a:r>
          </a:p>
        </p:txBody>
      </p:sp>
      <p:pic>
        <p:nvPicPr>
          <p:cNvPr id="16" name="Google Shape;190;gf2f1c7c905_0_2">
            <a:extLst>
              <a:ext uri="{FF2B5EF4-FFF2-40B4-BE49-F238E27FC236}">
                <a16:creationId xmlns:a16="http://schemas.microsoft.com/office/drawing/2014/main" xmlns="" id="{C0714AFB-6599-E444-A821-D5F705D16B61}"/>
              </a:ext>
            </a:extLst>
          </p:cNvPr>
          <p:cNvPicPr preferRelativeResize="0"/>
          <p:nvPr/>
        </p:nvPicPr>
        <p:blipFill rotWithShape="1">
          <a:blip r:embed="rId2" cstate="print">
            <a:alphaModFix/>
          </a:blip>
          <a:srcRect t="15026" b="27663"/>
          <a:stretch/>
        </p:blipFill>
        <p:spPr>
          <a:xfrm>
            <a:off x="869800" y="575247"/>
            <a:ext cx="2134362" cy="985396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xmlns="" val="144820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9;gf2f1c7c905_0_2">
            <a:extLst>
              <a:ext uri="{FF2B5EF4-FFF2-40B4-BE49-F238E27FC236}">
                <a16:creationId xmlns:a16="http://schemas.microsoft.com/office/drawing/2014/main" xmlns="" id="{DB727B8B-C8B4-E948-81A4-0B5BCFE54DEC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945045" y="493093"/>
            <a:ext cx="2380204" cy="1239090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DDB88B5-65AB-4F35-8018-DFE58FE27DC7}"/>
              </a:ext>
            </a:extLst>
          </p:cNvPr>
          <p:cNvSpPr txBox="1"/>
          <p:nvPr/>
        </p:nvSpPr>
        <p:spPr>
          <a:xfrm>
            <a:off x="6533001" y="2445913"/>
            <a:ext cx="301741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Normar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Promover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Coordina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Dirigir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Supervisar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Fiscalizar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Registrar información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Realizar evaluaciones de las políticas, planes, programas, proyectos y servicios a favor de las personas con discapacidad. </a:t>
            </a:r>
            <a:endParaRPr lang="es-PE" sz="1200" dirty="0"/>
          </a:p>
        </p:txBody>
      </p:sp>
      <p:sp>
        <p:nvSpPr>
          <p:cNvPr id="6" name="Google Shape;203;ged2dcd207f_0_121">
            <a:extLst>
              <a:ext uri="{FF2B5EF4-FFF2-40B4-BE49-F238E27FC236}">
                <a16:creationId xmlns:a16="http://schemas.microsoft.com/office/drawing/2014/main" xmlns="" id="{F6A1F104-F8A0-4C92-AC80-27542552E503}"/>
              </a:ext>
            </a:extLst>
          </p:cNvPr>
          <p:cNvSpPr txBox="1"/>
          <p:nvPr/>
        </p:nvSpPr>
        <p:spPr>
          <a:xfrm>
            <a:off x="839240" y="2543882"/>
            <a:ext cx="8051981" cy="46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16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Rector de la materia de discapacidad</a:t>
            </a:r>
            <a:endParaRPr sz="16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1D255E4-5462-4600-A852-9387E34FCEA2}"/>
              </a:ext>
            </a:extLst>
          </p:cNvPr>
          <p:cNvSpPr txBox="1"/>
          <p:nvPr/>
        </p:nvSpPr>
        <p:spPr>
          <a:xfrm>
            <a:off x="945045" y="4920460"/>
            <a:ext cx="41600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Rector del Sistema Nacional para la Integración de la Persona con Discapacidad – SINAPEDIS</a:t>
            </a:r>
            <a:endParaRPr lang="es-PE" sz="1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98C6E405-313A-4313-A60F-3C6A9CB46D28}"/>
              </a:ext>
            </a:extLst>
          </p:cNvPr>
          <p:cNvSpPr txBox="1"/>
          <p:nvPr/>
        </p:nvSpPr>
        <p:spPr>
          <a:xfrm>
            <a:off x="6191588" y="4773812"/>
            <a:ext cx="46444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Sistema funcional encargado de asegurar el cumplimiento de las políticas públicas que orientan la intervención del Estado en materia de </a:t>
            </a:r>
            <a:r>
              <a:rPr lang="es-ES" sz="1200" b="0" u="none" strike="noStrike" cap="none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discapacidad.</a:t>
            </a:r>
          </a:p>
          <a:p>
            <a:endParaRPr lang="es-ES" sz="1200" dirty="0" smtClean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r>
              <a:rPr lang="es-ES" sz="1200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Tiene </a:t>
            </a:r>
            <a:r>
              <a:rPr lang="es-ES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su cargo la elaboración, programación, coordinación, gestión, supervisión, monitoreo y evaluación de las políticas públicas del Estado en materia de </a:t>
            </a:r>
            <a:r>
              <a:rPr lang="es-ES" sz="1200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discapacidad</a:t>
            </a:r>
          </a:p>
          <a:p>
            <a:endParaRPr lang="es-PE" sz="1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1417B34E-A7C4-4B67-BEA8-C6A16F31CF18}"/>
              </a:ext>
            </a:extLst>
          </p:cNvPr>
          <p:cNvSpPr txBox="1"/>
          <p:nvPr/>
        </p:nvSpPr>
        <p:spPr>
          <a:xfrm>
            <a:off x="4536500" y="493093"/>
            <a:ext cx="609414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Consejo Nacional para la Integración de la Persona con Discapacidad –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CONADIS</a:t>
            </a:r>
          </a:p>
          <a:p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Organismo público ejecutor adscrito al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MIMP</a:t>
            </a:r>
          </a:p>
          <a:p>
            <a:r>
              <a:rPr lang="es-ES" sz="1400" dirty="0" smtClean="0"/>
              <a:t>De acuerdo a la LOPE (artículo 30), en su calidad de organismo público ejecutor, está sujeto </a:t>
            </a:r>
            <a:r>
              <a:rPr lang="es-ES" sz="1400" dirty="0"/>
              <a:t>a los lineamientos técnicos del </a:t>
            </a:r>
            <a:r>
              <a:rPr lang="es-ES" sz="1400" dirty="0" smtClean="0"/>
              <a:t>Sector </a:t>
            </a:r>
            <a:r>
              <a:rPr lang="es-ES" sz="1400" dirty="0"/>
              <a:t>y la formulación de sus objetivos y estrategias es coordinada con </a:t>
            </a:r>
            <a:r>
              <a:rPr lang="es-ES" sz="1400" dirty="0" smtClean="0"/>
              <a:t>el MIMP</a:t>
            </a:r>
            <a:endParaRPr lang="es-PE" sz="1400" i="1" dirty="0"/>
          </a:p>
        </p:txBody>
      </p:sp>
      <p:sp>
        <p:nvSpPr>
          <p:cNvPr id="10" name="Google Shape;204;ged2dcd207f_0_121">
            <a:extLst>
              <a:ext uri="{FF2B5EF4-FFF2-40B4-BE49-F238E27FC236}">
                <a16:creationId xmlns:a16="http://schemas.microsoft.com/office/drawing/2014/main" xmlns="" id="{919BA2CB-6362-4125-A6F3-32B39E1812DC}"/>
              </a:ext>
            </a:extLst>
          </p:cNvPr>
          <p:cNvSpPr/>
          <p:nvPr/>
        </p:nvSpPr>
        <p:spPr>
          <a:xfrm>
            <a:off x="5399763" y="3247042"/>
            <a:ext cx="254700" cy="260700"/>
          </a:xfrm>
          <a:prstGeom prst="rightArrow">
            <a:avLst>
              <a:gd name="adj1" fmla="val 50000"/>
              <a:gd name="adj2" fmla="val 42361"/>
            </a:avLst>
          </a:prstGeom>
          <a:solidFill>
            <a:srgbClr val="DE1A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07;ged2dcd207f_0_121">
            <a:extLst>
              <a:ext uri="{FF2B5EF4-FFF2-40B4-BE49-F238E27FC236}">
                <a16:creationId xmlns:a16="http://schemas.microsoft.com/office/drawing/2014/main" xmlns="" id="{CB17F18E-15FB-4DED-95FB-D04714AB0D05}"/>
              </a:ext>
            </a:extLst>
          </p:cNvPr>
          <p:cNvSpPr/>
          <p:nvPr/>
        </p:nvSpPr>
        <p:spPr>
          <a:xfrm>
            <a:off x="5210908" y="5335959"/>
            <a:ext cx="254700" cy="260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E1A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04;ged2dcd207f_0_121">
            <a:extLst>
              <a:ext uri="{FF2B5EF4-FFF2-40B4-BE49-F238E27FC236}">
                <a16:creationId xmlns:a16="http://schemas.microsoft.com/office/drawing/2014/main" xmlns="" id="{5DC1012B-BB22-4538-9BA3-3515E1DB3872}"/>
              </a:ext>
            </a:extLst>
          </p:cNvPr>
          <p:cNvSpPr/>
          <p:nvPr/>
        </p:nvSpPr>
        <p:spPr>
          <a:xfrm>
            <a:off x="3759750" y="982288"/>
            <a:ext cx="254700" cy="260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E1A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xmlns="" id="{9770AEA0-355B-48CF-AAAB-CD2604127A97}"/>
              </a:ext>
            </a:extLst>
          </p:cNvPr>
          <p:cNvSpPr/>
          <p:nvPr/>
        </p:nvSpPr>
        <p:spPr>
          <a:xfrm rot="10800000">
            <a:off x="5995877" y="2608645"/>
            <a:ext cx="195711" cy="155452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Rectángulo 13"/>
          <p:cNvSpPr/>
          <p:nvPr/>
        </p:nvSpPr>
        <p:spPr>
          <a:xfrm>
            <a:off x="839240" y="3186327"/>
            <a:ext cx="4371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 misión </a:t>
            </a:r>
            <a:r>
              <a:rPr lang="es-ES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 garantizar y proteger los derechos humanos de las personas con discapacidad para su inclusión plena y efectiva en la sociedad, generando condiciones en su entorno para la superación de brechas y eliminación de barreras.</a:t>
            </a:r>
            <a:endParaRPr lang="es-ES"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10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486;p33"/>
          <p:cNvSpPr/>
          <p:nvPr/>
        </p:nvSpPr>
        <p:spPr>
          <a:xfrm>
            <a:off x="3904387" y="5614675"/>
            <a:ext cx="1063200" cy="9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8" name="Rectángulo 10">
            <a:extLst>
              <a:ext uri="{FF2B5EF4-FFF2-40B4-BE49-F238E27FC236}">
                <a16:creationId xmlns:a16="http://schemas.microsoft.com/office/drawing/2014/main" xmlns="" id="{531A7048-9368-44AA-ACC1-808940E759A1}"/>
              </a:ext>
            </a:extLst>
          </p:cNvPr>
          <p:cNvSpPr/>
          <p:nvPr/>
        </p:nvSpPr>
        <p:spPr>
          <a:xfrm rot="16200000">
            <a:off x="-2953988" y="2953987"/>
            <a:ext cx="6858001" cy="950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ctr"/>
            <a:r>
              <a:rPr lang="es-ES" sz="2400" b="1" dirty="0" smtClean="0">
                <a:solidFill>
                  <a:schemeClr val="bg1"/>
                </a:solidFill>
              </a:rPr>
              <a:t>POLÍTICA NACIONAL MULTISECTORIAL EN DISCAPACIDAD PARA EL DESARROLLO AL 2030</a:t>
            </a:r>
            <a:endParaRPr lang="es-PE" sz="21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425E9AF7-AD7D-40FD-8611-AFBE56FA40FD}"/>
              </a:ext>
            </a:extLst>
          </p:cNvPr>
          <p:cNvCxnSpPr/>
          <p:nvPr/>
        </p:nvCxnSpPr>
        <p:spPr>
          <a:xfrm>
            <a:off x="1460665" y="841675"/>
            <a:ext cx="1021277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1460665" y="4994640"/>
            <a:ext cx="102129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6635638-7256-404A-AFF1-F0E3F754B769}"/>
              </a:ext>
            </a:extLst>
          </p:cNvPr>
          <p:cNvSpPr txBox="1"/>
          <p:nvPr/>
        </p:nvSpPr>
        <p:spPr>
          <a:xfrm>
            <a:off x="1555870" y="158277"/>
            <a:ext cx="768274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000" i="1" dirty="0" smtClean="0">
                <a:solidFill>
                  <a:srgbClr val="FF0000"/>
                </a:solidFill>
              </a:rPr>
              <a:t>La conducción de la Política está a cargo del MIMP a través del CONADIS</a:t>
            </a:r>
          </a:p>
          <a:p>
            <a:r>
              <a:rPr lang="es-ES" sz="2000" dirty="0" smtClean="0">
                <a:solidFill>
                  <a:srgbClr val="FF0000"/>
                </a:solidFill>
                <a:ea typeface="Roboto"/>
                <a:cs typeface="Arial" panose="020B0604020202020204" pitchFamily="34" charset="0"/>
                <a:sym typeface="Roboto"/>
              </a:rPr>
              <a:t>(Decreto Supremo N° 007-2021-MIMP)</a:t>
            </a:r>
            <a:r>
              <a:rPr lang="es-PE" sz="2400" i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s-PE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Google Shape;476;p33"/>
          <p:cNvSpPr txBox="1"/>
          <p:nvPr/>
        </p:nvSpPr>
        <p:spPr>
          <a:xfrm>
            <a:off x="1174659" y="943107"/>
            <a:ext cx="1058741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endParaRPr lang="es-PE" sz="2000" b="1" dirty="0">
              <a:solidFill>
                <a:srgbClr val="C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6945" y="1022280"/>
            <a:ext cx="7631083" cy="552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607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/>
          <p:cNvSpPr/>
          <p:nvPr/>
        </p:nvSpPr>
        <p:spPr>
          <a:xfrm>
            <a:off x="0" y="-49396"/>
            <a:ext cx="12192000" cy="87426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88900"/>
            <a:r>
              <a:rPr lang="es-PE" sz="3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Líneas prioritarias</a:t>
            </a:r>
            <a:r>
              <a:rPr lang="es-PE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7B1F851-43AD-44A9-887A-C4B339A840B3}"/>
              </a:ext>
            </a:extLst>
          </p:cNvPr>
          <p:cNvSpPr txBox="1"/>
          <p:nvPr/>
        </p:nvSpPr>
        <p:spPr>
          <a:xfrm>
            <a:off x="1528539" y="2066798"/>
            <a:ext cx="10023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dirty="0"/>
              <a:t>Generar oportunidades para promover de la autonomía económica de las mujeres en el país, en el marco de la reactivación económica.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xmlns="" id="{5FA361DC-FB63-4AE9-ABF8-DA776A543B8C}"/>
              </a:ext>
            </a:extLst>
          </p:cNvPr>
          <p:cNvSpPr/>
          <p:nvPr/>
        </p:nvSpPr>
        <p:spPr>
          <a:xfrm>
            <a:off x="379556" y="954294"/>
            <a:ext cx="914400" cy="914400"/>
          </a:xfrm>
          <a:prstGeom prst="ellipse">
            <a:avLst/>
          </a:prstGeom>
          <a:noFill/>
          <a:ln w="28575">
            <a:solidFill>
              <a:srgbClr val="7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082674B-E183-4B33-9914-FC9C24E66D21}"/>
              </a:ext>
            </a:extLst>
          </p:cNvPr>
          <p:cNvSpPr txBox="1"/>
          <p:nvPr/>
        </p:nvSpPr>
        <p:spPr>
          <a:xfrm>
            <a:off x="640228" y="10543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/>
              <a:t>1</a:t>
            </a:r>
            <a:endParaRPr lang="es-PE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D97E714-6009-4B1C-86C8-E51AFDEE0B90}"/>
              </a:ext>
            </a:extLst>
          </p:cNvPr>
          <p:cNvSpPr txBox="1"/>
          <p:nvPr/>
        </p:nvSpPr>
        <p:spPr>
          <a:xfrm>
            <a:off x="640228" y="215459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/>
              <a:t>2</a:t>
            </a:r>
            <a:endParaRPr lang="es-PE" b="1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xmlns="" id="{78C58066-E5EB-4BFD-95AC-0A4E3C084AD2}"/>
              </a:ext>
            </a:extLst>
          </p:cNvPr>
          <p:cNvSpPr/>
          <p:nvPr/>
        </p:nvSpPr>
        <p:spPr>
          <a:xfrm>
            <a:off x="379556" y="2014112"/>
            <a:ext cx="914400" cy="914400"/>
          </a:xfrm>
          <a:prstGeom prst="ellipse">
            <a:avLst/>
          </a:prstGeom>
          <a:noFill/>
          <a:ln w="28575">
            <a:solidFill>
              <a:srgbClr val="7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07262BC-203A-4D92-B5D1-22D8146E90B2}"/>
              </a:ext>
            </a:extLst>
          </p:cNvPr>
          <p:cNvSpPr txBox="1"/>
          <p:nvPr/>
        </p:nvSpPr>
        <p:spPr>
          <a:xfrm>
            <a:off x="1554628" y="3084348"/>
            <a:ext cx="10023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dirty="0"/>
              <a:t>Implementar acciones multisectoriales para la prevención de la violencia hacia las mujeres garantizando atención, recuperación y acceso a la justicia a las víctimas, especialmente de violencia sexual.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453045C9-EF25-453C-94E3-0C94CF51EB7E}"/>
              </a:ext>
            </a:extLst>
          </p:cNvPr>
          <p:cNvSpPr txBox="1"/>
          <p:nvPr/>
        </p:nvSpPr>
        <p:spPr>
          <a:xfrm>
            <a:off x="675400" y="33774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/>
              <a:t>3</a:t>
            </a:r>
            <a:endParaRPr lang="es-PE" b="1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B781F90D-92CD-43F8-9EAB-B3D60CD228EC}"/>
              </a:ext>
            </a:extLst>
          </p:cNvPr>
          <p:cNvSpPr/>
          <p:nvPr/>
        </p:nvSpPr>
        <p:spPr>
          <a:xfrm>
            <a:off x="414728" y="3236938"/>
            <a:ext cx="914400" cy="914400"/>
          </a:xfrm>
          <a:prstGeom prst="ellipse">
            <a:avLst/>
          </a:prstGeom>
          <a:noFill/>
          <a:ln w="28575">
            <a:solidFill>
              <a:srgbClr val="7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0B04B7CA-6505-40E2-85F6-725E3A9B6A2E}"/>
              </a:ext>
            </a:extLst>
          </p:cNvPr>
          <p:cNvSpPr txBox="1"/>
          <p:nvPr/>
        </p:nvSpPr>
        <p:spPr>
          <a:xfrm>
            <a:off x="1586754" y="4272239"/>
            <a:ext cx="10023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PE" sz="2400" b="1" dirty="0">
              <a:solidFill>
                <a:srgbClr val="7A0000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07B1F851-43AD-44A9-887A-C4B339A840B3}"/>
              </a:ext>
            </a:extLst>
          </p:cNvPr>
          <p:cNvSpPr txBox="1"/>
          <p:nvPr/>
        </p:nvSpPr>
        <p:spPr>
          <a:xfrm>
            <a:off x="1496411" y="1025357"/>
            <a:ext cx="10023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dirty="0"/>
              <a:t>Generar una propuesta del Sistema Nacional de Cuidados como elemento central de igualdad de género (NNA, PAM, PCD).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2C01034A-4887-44CA-9C84-0A9525FED819}"/>
              </a:ext>
            </a:extLst>
          </p:cNvPr>
          <p:cNvSpPr txBox="1"/>
          <p:nvPr/>
        </p:nvSpPr>
        <p:spPr>
          <a:xfrm>
            <a:off x="672354" y="448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/>
              <a:t>4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BCEA8FD4-57E0-40A2-A53D-994AD418A0A7}"/>
              </a:ext>
            </a:extLst>
          </p:cNvPr>
          <p:cNvSpPr/>
          <p:nvPr/>
        </p:nvSpPr>
        <p:spPr>
          <a:xfrm>
            <a:off x="379556" y="4424172"/>
            <a:ext cx="914400" cy="914400"/>
          </a:xfrm>
          <a:prstGeom prst="ellipse">
            <a:avLst/>
          </a:prstGeom>
          <a:noFill/>
          <a:ln w="28575">
            <a:solidFill>
              <a:srgbClr val="7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2B1EFA95-F6DB-43FC-86A6-C20AF223C3B4}"/>
              </a:ext>
            </a:extLst>
          </p:cNvPr>
          <p:cNvSpPr txBox="1"/>
          <p:nvPr/>
        </p:nvSpPr>
        <p:spPr>
          <a:xfrm>
            <a:off x="1496412" y="4472047"/>
            <a:ext cx="10023233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2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Atención a </a:t>
            </a:r>
            <a:r>
              <a:rPr lang="es-PE" sz="2400" dirty="0">
                <a:ea typeface="Times New Roman" panose="02020603050405020304" pitchFamily="18" charset="0"/>
                <a:cs typeface="Arial" panose="020B0604020202020204" pitchFamily="34" charset="0"/>
              </a:rPr>
              <a:t>NNA en estado de orfandad, brindando</a:t>
            </a:r>
            <a:r>
              <a:rPr lang="es-PE" sz="2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asistencia económica e integral para aquellos en situación vulnerable.</a:t>
            </a:r>
            <a:endParaRPr lang="es-PE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xmlns="" id="{F26C8B17-6E9A-4D9A-A6ED-A31671544EAA}"/>
              </a:ext>
            </a:extLst>
          </p:cNvPr>
          <p:cNvSpPr/>
          <p:nvPr/>
        </p:nvSpPr>
        <p:spPr>
          <a:xfrm>
            <a:off x="414728" y="5609223"/>
            <a:ext cx="914400" cy="914400"/>
          </a:xfrm>
          <a:prstGeom prst="ellipse">
            <a:avLst/>
          </a:prstGeom>
          <a:noFill/>
          <a:ln w="28575">
            <a:solidFill>
              <a:srgbClr val="7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9E0B5557-B732-403B-B3DC-2B1D435EE660}"/>
              </a:ext>
            </a:extLst>
          </p:cNvPr>
          <p:cNvSpPr txBox="1"/>
          <p:nvPr/>
        </p:nvSpPr>
        <p:spPr>
          <a:xfrm>
            <a:off x="672354" y="577403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/>
              <a:t>5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FE0A3CC8-4891-42B6-803E-37A0FFC66AAE}"/>
              </a:ext>
            </a:extLst>
          </p:cNvPr>
          <p:cNvSpPr txBox="1"/>
          <p:nvPr/>
        </p:nvSpPr>
        <p:spPr>
          <a:xfrm>
            <a:off x="1496412" y="5634431"/>
            <a:ext cx="10023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dirty="0">
                <a:cs typeface="Arial" panose="020B0604020202020204" pitchFamily="34" charset="0"/>
              </a:rPr>
              <a:t>Garantizar atención adecuada a NNA, personas adultos mayores y personas con discapacidad mejorando brechas de servicio y cobertura.</a:t>
            </a:r>
          </a:p>
        </p:txBody>
      </p:sp>
    </p:spTree>
    <p:extLst>
      <p:ext uri="{BB962C8B-B14F-4D97-AF65-F5344CB8AC3E}">
        <p14:creationId xmlns:p14="http://schemas.microsoft.com/office/powerpoint/2010/main" xmlns="" val="2388344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>
            <a:extLst>
              <a:ext uri="{FF2B5EF4-FFF2-40B4-BE49-F238E27FC236}">
                <a16:creationId xmlns:a16="http://schemas.microsoft.com/office/drawing/2014/main" xmlns="" id="{531A7048-9368-44AA-ACC1-808940E759A1}"/>
              </a:ext>
            </a:extLst>
          </p:cNvPr>
          <p:cNvSpPr/>
          <p:nvPr/>
        </p:nvSpPr>
        <p:spPr>
          <a:xfrm>
            <a:off x="0" y="1570512"/>
            <a:ext cx="12191999" cy="306839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ctr"/>
            <a:endParaRPr lang="es-PE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82563" algn="ctr"/>
            <a:endParaRPr lang="es-PE" sz="2400" b="1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82563" algn="ctr"/>
            <a:endParaRPr lang="es-PE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82563" algn="ctr"/>
            <a:r>
              <a:rPr lang="es-PE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LINEA </a:t>
            </a:r>
            <a:r>
              <a:rPr lang="es-PE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PRIORITARIA 5</a:t>
            </a:r>
          </a:p>
          <a:p>
            <a:pPr marL="182563" algn="ctr"/>
            <a:endParaRPr lang="es-PE" sz="28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82563" algn="ctr"/>
            <a:r>
              <a:rPr lang="es-P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GARANTIZAR LA ATENCIÓN ADECUADA A NIÑOS, NIÑAS, ADOLESCENTES, PERSONAS ADULTAS MAYORES Y PERSONAS CON DISCAPACIDAD, MEJORANDO BRECHAS DE SERVICIO Y </a:t>
            </a:r>
            <a:r>
              <a:rPr lang="es-P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</a:t>
            </a:r>
            <a:endParaRPr lang="es-PE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algn="ctr"/>
            <a:endParaRPr lang="es-PE" sz="24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82563" algn="ctr"/>
            <a:endParaRPr lang="es-PE" sz="24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algn="ctr"/>
            <a:r>
              <a:rPr lang="es-PE" sz="2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82563"/>
            <a:endParaRPr lang="es-PE" sz="21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93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425E9AF7-AD7D-40FD-8611-AFBE56FA40FD}"/>
              </a:ext>
            </a:extLst>
          </p:cNvPr>
          <p:cNvCxnSpPr/>
          <p:nvPr/>
        </p:nvCxnSpPr>
        <p:spPr>
          <a:xfrm>
            <a:off x="1323815" y="962379"/>
            <a:ext cx="1021277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AC30B778-F931-4B98-992B-939BF18B7ACE}"/>
              </a:ext>
            </a:extLst>
          </p:cNvPr>
          <p:cNvSpPr txBox="1"/>
          <p:nvPr/>
        </p:nvSpPr>
        <p:spPr>
          <a:xfrm>
            <a:off x="1274690" y="119039"/>
            <a:ext cx="10261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CENTROS DE ACOGIDA RESIDENCIAL QUE ATIENDEN A </a:t>
            </a:r>
          </a:p>
          <a:p>
            <a:r>
              <a:rPr lang="es-P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CON DISCAPACIDAD: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/>
          </p:nvPr>
        </p:nvGraphicFramePr>
        <p:xfrm>
          <a:off x="1459691" y="4774411"/>
          <a:ext cx="10447493" cy="192485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406067">
                  <a:extLst>
                    <a:ext uri="{9D8B030D-6E8A-4147-A177-3AD203B41FA5}">
                      <a16:colId xmlns:a16="http://schemas.microsoft.com/office/drawing/2014/main" xmlns="" val="56444015"/>
                    </a:ext>
                  </a:extLst>
                </a:gridCol>
                <a:gridCol w="3041426">
                  <a:extLst>
                    <a:ext uri="{9D8B030D-6E8A-4147-A177-3AD203B41FA5}">
                      <a16:colId xmlns:a16="http://schemas.microsoft.com/office/drawing/2014/main" xmlns="" val="2685742596"/>
                    </a:ext>
                  </a:extLst>
                </a:gridCol>
              </a:tblGrid>
              <a:tr h="377531">
                <a:tc>
                  <a:txBody>
                    <a:bodyPr/>
                    <a:lstStyle/>
                    <a:p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programadas a realizarse: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Plazos máximos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0688797"/>
                  </a:ext>
                </a:extLst>
              </a:tr>
              <a:tr h="651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del proyecto de Vida Independiente para jóvenes mujeres con discapacidad intelectual.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trimestre, 2022</a:t>
                      </a:r>
                      <a:endParaRPr lang="es-P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2567353"/>
                  </a:ext>
                </a:extLst>
              </a:tr>
              <a:tr h="377531">
                <a:tc>
                  <a:txBody>
                    <a:bodyPr/>
                    <a:lstStyle/>
                    <a:p>
                      <a:r>
                        <a:rPr lang="es-P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Validación de la Ficha de Valoración de Habilidades, Capacidades y Destrezas e Intensidad de Apoyos de las personas con discapacidad.</a:t>
                      </a:r>
                      <a:endParaRPr lang="es-P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trimestre, 2021</a:t>
                      </a:r>
                      <a:endParaRPr lang="es-P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1573439"/>
                  </a:ext>
                </a:extLst>
              </a:tr>
              <a:tr h="377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del nuevo CAR en el distrito de Cayma – Arequipa.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trimestre,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889976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B08FE6F-60F1-49ED-83CE-087986D169F6}"/>
              </a:ext>
            </a:extLst>
          </p:cNvPr>
          <p:cNvSpPr txBox="1"/>
          <p:nvPr/>
        </p:nvSpPr>
        <p:spPr>
          <a:xfrm>
            <a:off x="1294674" y="1026179"/>
            <a:ext cx="10592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En el periodo 2021, se atendieron a 404 personas con discapacidad (29% NNA y 71% adultos, de los cuales 01 es adulta mayor) en situación de desprotección familiar, en 7 Centros de Atención Residencial y 1 Refugio Temporal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xmlns="" id="{67FC5208-942C-4ABB-A721-015885CE8CA3}"/>
              </a:ext>
            </a:extLst>
          </p:cNvPr>
          <p:cNvCxnSpPr>
            <a:cxnSpLocks/>
          </p:cNvCxnSpPr>
          <p:nvPr/>
        </p:nvCxnSpPr>
        <p:spPr>
          <a:xfrm>
            <a:off x="5190319" y="2201069"/>
            <a:ext cx="54493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8D2EFE0-7FA7-4A76-B7F4-A7EA1AD2932C}"/>
              </a:ext>
            </a:extLst>
          </p:cNvPr>
          <p:cNvSpPr txBox="1"/>
          <p:nvPr/>
        </p:nvSpPr>
        <p:spPr>
          <a:xfrm>
            <a:off x="6560105" y="1916486"/>
            <a:ext cx="534707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Restablecimiento del derecho a la educación en el marco de la pandemia de 163 personas con discapacidad: CEBE: 95 (72 NNA y 23 adultos entre 18 a 25 años). CEBA: 24 (2 NNA y 22 adultos entre 18 a 59 años). CBR: 10 (NNA). CETPRO: 34.</a:t>
            </a:r>
          </a:p>
          <a:p>
            <a:pPr marL="285750" indent="-285750" algn="just">
              <a:buFontTx/>
              <a:buChar char="-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Atención de 26 personas con discapacidad (58% NNA Y 42% adultos) en situación de riesgo en calle en el marco de la emergencia sanitaria.</a:t>
            </a:r>
          </a:p>
          <a:p>
            <a:pPr marL="285750" indent="-285750" algn="just">
              <a:buFontTx/>
              <a:buChar char="-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Implementación del Programa de Vida Independiente que tiene como fin favorecer la independencia, autodeterminación e inclusión social de los adultos con discapacidad intelectual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0B08FE6F-60F1-49ED-83CE-087986D169F6}"/>
              </a:ext>
            </a:extLst>
          </p:cNvPr>
          <p:cNvSpPr txBox="1"/>
          <p:nvPr/>
        </p:nvSpPr>
        <p:spPr>
          <a:xfrm>
            <a:off x="2315566" y="1724836"/>
            <a:ext cx="26467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Población objetivo</a:t>
            </a:r>
            <a:r>
              <a:rPr lang="es-PE" sz="1500" b="1" dirty="0">
                <a:latin typeface="Arial" panose="020B0604020202020204" pitchFamily="34" charset="0"/>
                <a:cs typeface="Arial" panose="020B0604020202020204" pitchFamily="34" charset="0"/>
              </a:rPr>
              <a:t>: Niñas, niños, adolescentes y  adultos en situación de desprotección familiar.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/>
          <p:nvPr>
            <p:extLst/>
          </p:nvPr>
        </p:nvGraphicFramePr>
        <p:xfrm>
          <a:off x="1374871" y="2934269"/>
          <a:ext cx="2264067" cy="1711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28CC432-F837-4CBC-8443-1D20619C647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6150" y="2949037"/>
            <a:ext cx="2646743" cy="1711492"/>
          </a:xfrm>
          <a:prstGeom prst="rect">
            <a:avLst/>
          </a:prstGeom>
        </p:spPr>
      </p:pic>
      <p:sp>
        <p:nvSpPr>
          <p:cNvPr id="15" name="Rectángulo 10">
            <a:extLst>
              <a:ext uri="{FF2B5EF4-FFF2-40B4-BE49-F238E27FC236}">
                <a16:creationId xmlns:a16="http://schemas.microsoft.com/office/drawing/2014/main" xmlns="" id="{531A7048-9368-44AA-ACC1-808940E759A1}"/>
              </a:ext>
            </a:extLst>
          </p:cNvPr>
          <p:cNvSpPr/>
          <p:nvPr/>
        </p:nvSpPr>
        <p:spPr>
          <a:xfrm rot="16200000">
            <a:off x="-2953988" y="2953987"/>
            <a:ext cx="6858001" cy="950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ctr"/>
            <a:endParaRPr lang="es-PE" sz="24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algn="ctr"/>
            <a:r>
              <a:rPr lang="es-PE" sz="2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de poblaciones vulnerables</a:t>
            </a:r>
          </a:p>
          <a:p>
            <a:pPr marL="182563" algn="ctr"/>
            <a:endParaRPr lang="es-PE" sz="24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77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4050" y="365125"/>
            <a:ext cx="10069749" cy="675735"/>
          </a:xfrm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Proyecto Vida Independiente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0161" y="1329515"/>
            <a:ext cx="7240112" cy="4072563"/>
          </a:xfrm>
        </p:spPr>
      </p:pic>
      <p:sp>
        <p:nvSpPr>
          <p:cNvPr id="5" name="CuadroTexto 4"/>
          <p:cNvSpPr txBox="1"/>
          <p:nvPr/>
        </p:nvSpPr>
        <p:spPr>
          <a:xfrm>
            <a:off x="9494196" y="1329515"/>
            <a:ext cx="2091447" cy="31393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Cuatro residentes varones del </a:t>
            </a:r>
            <a:r>
              <a:rPr lang="es-ES" dirty="0" smtClean="0"/>
              <a:t>(</a:t>
            </a:r>
            <a:r>
              <a:rPr lang="es-ES" dirty="0"/>
              <a:t>CAR) San Francisco de Asís, del </a:t>
            </a:r>
            <a:r>
              <a:rPr lang="es-ES" dirty="0" smtClean="0"/>
              <a:t>MIMP egresaron </a:t>
            </a:r>
            <a:r>
              <a:rPr lang="es-ES" dirty="0"/>
              <a:t>del albergue para convivir en una nueva vivienda con el apoyo y subvención del </a:t>
            </a:r>
            <a:r>
              <a:rPr lang="es-ES" dirty="0" err="1"/>
              <a:t>Inabif</a:t>
            </a:r>
            <a:r>
              <a:rPr lang="es-ES" dirty="0"/>
              <a:t>. </a:t>
            </a:r>
            <a:endParaRPr lang="en-US" dirty="0"/>
          </a:p>
        </p:txBody>
      </p:sp>
      <p:sp>
        <p:nvSpPr>
          <p:cNvPr id="6" name="Rectángulo 10">
            <a:extLst>
              <a:ext uri="{FF2B5EF4-FFF2-40B4-BE49-F238E27FC236}">
                <a16:creationId xmlns:a16="http://schemas.microsoft.com/office/drawing/2014/main" xmlns="" id="{531A7048-9368-44AA-ACC1-808940E759A1}"/>
              </a:ext>
            </a:extLst>
          </p:cNvPr>
          <p:cNvSpPr/>
          <p:nvPr/>
        </p:nvSpPr>
        <p:spPr>
          <a:xfrm rot="16200000">
            <a:off x="-2953988" y="2953987"/>
            <a:ext cx="6858001" cy="950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ctr"/>
            <a:endParaRPr lang="es-PE" sz="24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algn="ctr"/>
            <a:r>
              <a:rPr lang="es-PE" sz="2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de poblaciones vulnerables</a:t>
            </a:r>
          </a:p>
          <a:p>
            <a:pPr marL="182563" algn="ctr"/>
            <a:endParaRPr lang="es-PE" sz="24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10510" y="5564221"/>
            <a:ext cx="9513651" cy="8771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INABIF</a:t>
            </a:r>
            <a:r>
              <a:rPr lang="es-ES" sz="1700" dirty="0" smtClean="0"/>
              <a:t> impulsó </a:t>
            </a:r>
            <a:r>
              <a:rPr lang="es-ES" sz="1700" dirty="0"/>
              <a:t>su inclusión </a:t>
            </a:r>
            <a:r>
              <a:rPr lang="es-ES" sz="1700" dirty="0" smtClean="0"/>
              <a:t>laboral en empresas privadas. </a:t>
            </a:r>
            <a:r>
              <a:rPr lang="es-ES" sz="1700" dirty="0"/>
              <a:t> </a:t>
            </a:r>
            <a:endParaRPr lang="es-ES" sz="1700" dirty="0" smtClean="0"/>
          </a:p>
          <a:p>
            <a:r>
              <a:rPr lang="es-ES" sz="1700" dirty="0" smtClean="0"/>
              <a:t>El departamento ha </a:t>
            </a:r>
            <a:r>
              <a:rPr lang="es-ES" sz="1700" dirty="0"/>
              <a:t>sido cedido </a:t>
            </a:r>
            <a:r>
              <a:rPr lang="es-ES" sz="1700" dirty="0" smtClean="0"/>
              <a:t> en uso </a:t>
            </a:r>
            <a:r>
              <a:rPr lang="es-ES" sz="1700" dirty="0"/>
              <a:t>al </a:t>
            </a:r>
            <a:r>
              <a:rPr lang="es-ES" sz="1700" dirty="0" smtClean="0"/>
              <a:t>INABIF </a:t>
            </a:r>
            <a:r>
              <a:rPr lang="es-ES" sz="1700" dirty="0"/>
              <a:t>por </a:t>
            </a:r>
            <a:r>
              <a:rPr lang="es-ES" sz="1700" dirty="0" smtClean="0"/>
              <a:t>PRONABI. </a:t>
            </a:r>
            <a:r>
              <a:rPr lang="es-ES" sz="1700" dirty="0"/>
              <a:t>Los acompaña un tutor y el </a:t>
            </a:r>
            <a:r>
              <a:rPr lang="es-ES" sz="1700" dirty="0" smtClean="0"/>
              <a:t>INABIF </a:t>
            </a:r>
            <a:r>
              <a:rPr lang="es-ES" sz="1700" dirty="0"/>
              <a:t>cubre los gastos de los servicios básicos y continuará con su atención integral</a:t>
            </a:r>
            <a:r>
              <a:rPr lang="es-ES" sz="17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2237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14835</TotalTime>
  <Words>1773</Words>
  <Application>Microsoft Office PowerPoint</Application>
  <PresentationFormat>Personalizado</PresentationFormat>
  <Paragraphs>168</Paragraphs>
  <Slides>14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Proyecto Vida Independiente</vt:lpstr>
      <vt:lpstr>Diapositiva 10</vt:lpstr>
      <vt:lpstr>Diapositiva 11</vt:lpstr>
      <vt:lpstr>2. Directiva que establece pautas para el desarrollo de procesos de consulta a las personas con discapacidad  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 MIMP</dc:creator>
  <cp:lastModifiedBy>CONSUELO</cp:lastModifiedBy>
  <cp:revision>593</cp:revision>
  <cp:lastPrinted>2021-08-31T19:59:44Z</cp:lastPrinted>
  <dcterms:created xsi:type="dcterms:W3CDTF">2021-08-16T17:08:40Z</dcterms:created>
  <dcterms:modified xsi:type="dcterms:W3CDTF">2021-10-07T17:57:37Z</dcterms:modified>
</cp:coreProperties>
</file>