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5" r:id="rId4"/>
    <p:sldId id="268" r:id="rId5"/>
    <p:sldId id="267" r:id="rId6"/>
    <p:sldId id="277" r:id="rId7"/>
    <p:sldId id="276" r:id="rId8"/>
    <p:sldId id="278" r:id="rId9"/>
    <p:sldId id="275" r:id="rId10"/>
    <p:sldId id="274" r:id="rId11"/>
    <p:sldId id="273" r:id="rId12"/>
    <p:sldId id="271" r:id="rId13"/>
    <p:sldId id="264" r:id="rId14"/>
  </p:sldIdLst>
  <p:sldSz cx="12192000" cy="6858000"/>
  <p:notesSz cx="6858000" cy="9144000"/>
  <p:embeddedFontLst>
    <p:embeddedFont>
      <p:font typeface="Roboto" panose="020B0604020202020204" charset="0"/>
      <p:regular r:id="rId16"/>
      <p:bold r:id="rId17"/>
      <p:italic r:id="rId18"/>
      <p:boldItalic r:id="rId19"/>
    </p:embeddedFont>
    <p:embeddedFont>
      <p:font typeface="Arial Narrow" panose="020B0606020202030204" pitchFamily="34" charset="0"/>
      <p:regular r:id="rId20"/>
      <p:bold r:id="rId21"/>
      <p:italic r:id="rId22"/>
      <p:boldItalic r:id="rId23"/>
    </p:embeddedFont>
    <p:embeddedFont>
      <p:font typeface="Tahoma" panose="020B0604030504040204" pitchFamily="34" charset="0"/>
      <p:regular r:id="rId24"/>
      <p:bold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juvcqR+T0Uza90zGWZF1fbwpdk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1" d="100"/>
          <a:sy n="151" d="100"/>
        </p:scale>
        <p:origin x="57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heme" Target="theme/theme1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82765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bg>
      <p:bgPr>
        <a:solidFill>
          <a:srgbClr val="F2F2F2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1524000" y="146835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8000"/>
              <a:buFont typeface="Century Gothic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524000" y="4164227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4" name="Google Shape;14;p11"/>
          <p:cNvPicPr preferRelativeResize="0"/>
          <p:nvPr/>
        </p:nvPicPr>
        <p:blipFill rotWithShape="1">
          <a:blip r:embed="rId2">
            <a:alphaModFix/>
          </a:blip>
          <a:srcRect b="11345"/>
          <a:stretch/>
        </p:blipFill>
        <p:spPr>
          <a:xfrm>
            <a:off x="0" y="0"/>
            <a:ext cx="12192000" cy="1120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1921057" y="3890341"/>
            <a:ext cx="8335051" cy="74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2;p1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3242809" y="312607"/>
            <a:ext cx="1703753" cy="7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63;p1"/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245574" y="382955"/>
            <a:ext cx="2902560" cy="590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>
  <p:cSld name="1_En blanco">
    <p:bg>
      <p:bgPr>
        <a:solidFill>
          <a:srgbClr val="F14544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1355210" y="3102361"/>
            <a:ext cx="9481580" cy="113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" name="Google Shape;27;p14"/>
          <p:cNvPicPr preferRelativeResize="0"/>
          <p:nvPr userDrawn="1"/>
        </p:nvPicPr>
        <p:blipFill rotWithShape="1">
          <a:blip r:embed="rId2">
            <a:alphaModFix/>
          </a:blip>
          <a:srcRect b="12752"/>
          <a:stretch/>
        </p:blipFill>
        <p:spPr>
          <a:xfrm>
            <a:off x="0" y="0"/>
            <a:ext cx="12192000" cy="78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8;p4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353120" y="191540"/>
            <a:ext cx="1248452" cy="53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9;p4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45574" y="238430"/>
            <a:ext cx="2114671" cy="430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bg>
      <p:bgPr>
        <a:solidFill>
          <a:srgbClr val="F2F2F2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>
            <a:spLocks noGrp="1"/>
          </p:cNvSpPr>
          <p:nvPr>
            <p:ph type="title"/>
          </p:nvPr>
        </p:nvSpPr>
        <p:spPr>
          <a:xfrm>
            <a:off x="838200" y="1348775"/>
            <a:ext cx="10515600" cy="619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body" idx="1"/>
          </p:nvPr>
        </p:nvSpPr>
        <p:spPr>
          <a:xfrm>
            <a:off x="838200" y="2669060"/>
            <a:ext cx="5181600" cy="332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400"/>
              <a:buChar char="•"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2"/>
          </p:nvPr>
        </p:nvSpPr>
        <p:spPr>
          <a:xfrm>
            <a:off x="6172200" y="2669060"/>
            <a:ext cx="5181600" cy="332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" name="Google Shape;3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1968500"/>
            <a:ext cx="4341850" cy="9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7;p14"/>
          <p:cNvPicPr preferRelativeResize="0"/>
          <p:nvPr userDrawn="1"/>
        </p:nvPicPr>
        <p:blipFill rotWithShape="1">
          <a:blip r:embed="rId3">
            <a:alphaModFix/>
          </a:blip>
          <a:srcRect b="12752"/>
          <a:stretch/>
        </p:blipFill>
        <p:spPr>
          <a:xfrm>
            <a:off x="0" y="0"/>
            <a:ext cx="12192000" cy="78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88;p4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3978033" y="191540"/>
            <a:ext cx="1248452" cy="53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89;p4"/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245574" y="238430"/>
            <a:ext cx="2114671" cy="430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;p11"/>
          <p:cNvPicPr preferRelativeResize="0"/>
          <p:nvPr userDrawn="1"/>
        </p:nvPicPr>
        <p:blipFill rotWithShape="1">
          <a:blip r:embed="rId6">
            <a:alphaModFix/>
          </a:blip>
          <a:srcRect l="77386" t="18326" r="796" b="11345"/>
          <a:stretch/>
        </p:blipFill>
        <p:spPr>
          <a:xfrm>
            <a:off x="9987148" y="163667"/>
            <a:ext cx="2048494" cy="617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bg>
      <p:bgPr>
        <a:solidFill>
          <a:srgbClr val="04AC9A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 txBox="1">
            <a:spLocks noGrp="1"/>
          </p:cNvSpPr>
          <p:nvPr>
            <p:ph type="title"/>
          </p:nvPr>
        </p:nvSpPr>
        <p:spPr>
          <a:xfrm>
            <a:off x="1865870" y="3102361"/>
            <a:ext cx="9481580" cy="113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body" idx="1"/>
          </p:nvPr>
        </p:nvSpPr>
        <p:spPr>
          <a:xfrm>
            <a:off x="201655" y="3015693"/>
            <a:ext cx="1577718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D7BE"/>
              </a:buClr>
              <a:buSzPts val="9600"/>
              <a:buNone/>
              <a:defRPr sz="9600">
                <a:solidFill>
                  <a:srgbClr val="5BD7BE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" name="Google Shape;27;p14"/>
          <p:cNvPicPr preferRelativeResize="0"/>
          <p:nvPr userDrawn="1"/>
        </p:nvPicPr>
        <p:blipFill rotWithShape="1">
          <a:blip r:embed="rId2">
            <a:alphaModFix/>
          </a:blip>
          <a:srcRect b="12752"/>
          <a:stretch/>
        </p:blipFill>
        <p:spPr>
          <a:xfrm>
            <a:off x="0" y="0"/>
            <a:ext cx="12192000" cy="78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8;p4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353124" y="191540"/>
            <a:ext cx="1248452" cy="53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9;p4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45574" y="238430"/>
            <a:ext cx="2114671" cy="430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>
            <a:spLocks noGrp="1"/>
          </p:cNvSpPr>
          <p:nvPr>
            <p:ph type="ctrTitle"/>
          </p:nvPr>
        </p:nvSpPr>
        <p:spPr>
          <a:xfrm>
            <a:off x="1192822" y="2859314"/>
            <a:ext cx="9607062" cy="93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s-ES" sz="2800" dirty="0"/>
              <a:t>Disponibilidad Hídrica en las Unidades Hidrográficas Chamán, Jequetepeque, Chicama, Moche, Virú, </a:t>
            </a:r>
            <a:r>
              <a:rPr lang="es-ES" sz="2800" dirty="0" err="1"/>
              <a:t>Huamansaña</a:t>
            </a:r>
            <a:r>
              <a:rPr lang="es-ES" sz="2800" dirty="0"/>
              <a:t> y Santa</a:t>
            </a:r>
            <a:endParaRPr sz="2800" dirty="0"/>
          </a:p>
        </p:txBody>
      </p:sp>
      <p:sp>
        <p:nvSpPr>
          <p:cNvPr id="4" name="Google Shape;60;p1"/>
          <p:cNvSpPr txBox="1">
            <a:spLocks/>
          </p:cNvSpPr>
          <p:nvPr/>
        </p:nvSpPr>
        <p:spPr>
          <a:xfrm>
            <a:off x="2787650" y="5878728"/>
            <a:ext cx="9144000" cy="31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r">
              <a:spcBef>
                <a:spcPts val="0"/>
              </a:spcBef>
            </a:pPr>
            <a:r>
              <a:rPr lang="es-MX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 Pablo Huerta Fernández</a:t>
            </a:r>
            <a:endParaRPr lang="es-PE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520505" y="5420018"/>
            <a:ext cx="4629330" cy="7152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B0021E5-2203-4675-998F-A89453FD7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69" y="957140"/>
            <a:ext cx="5309381" cy="619726"/>
          </a:xfrm>
        </p:spPr>
        <p:txBody>
          <a:bodyPr>
            <a:noAutofit/>
          </a:bodyPr>
          <a:lstStyle/>
          <a:p>
            <a:r>
              <a:rPr lang="es-ES" sz="2800" dirty="0"/>
              <a:t>Unidad Hidrográfica Virú</a:t>
            </a:r>
            <a:endParaRPr lang="es-PE" sz="2800" dirty="0"/>
          </a:p>
        </p:txBody>
      </p:sp>
      <p:sp>
        <p:nvSpPr>
          <p:cNvPr id="7" name="1 CuadroTexto">
            <a:extLst>
              <a:ext uri="{FF2B5EF4-FFF2-40B4-BE49-F238E27FC236}">
                <a16:creationId xmlns:a16="http://schemas.microsoft.com/office/drawing/2014/main" id="{95AE6867-62F7-4F7D-8018-0E3A65A59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3700" y="1032491"/>
            <a:ext cx="2447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ES" altLang="es-PE" sz="24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Área: 1912 km</a:t>
            </a:r>
            <a:r>
              <a:rPr lang="es-ES" altLang="es-PE" sz="2400" b="1" baseline="30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65E477D-C1EC-49A7-B834-AE60728F73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37" r="1476" b="2357"/>
          <a:stretch/>
        </p:blipFill>
        <p:spPr>
          <a:xfrm>
            <a:off x="520505" y="1574224"/>
            <a:ext cx="4629330" cy="279457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48E570F-6284-4F99-AE5A-097186ABB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486" y="1630764"/>
            <a:ext cx="6128009" cy="244030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9B4E667-539F-4FA0-895F-A76E541ABB52}"/>
              </a:ext>
            </a:extLst>
          </p:cNvPr>
          <p:cNvSpPr txBox="1"/>
          <p:nvPr/>
        </p:nvSpPr>
        <p:spPr>
          <a:xfrm>
            <a:off x="8049644" y="2217744"/>
            <a:ext cx="20960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Oferta hídrica superficial promedio anual = 118.16 hm</a:t>
            </a:r>
            <a:r>
              <a:rPr lang="es-ES" baseline="30000" dirty="0"/>
              <a:t>3</a:t>
            </a:r>
            <a:endParaRPr lang="es-PE" baseline="30000" dirty="0"/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43FF25D-9932-4BF6-8E66-75EF1B538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87313"/>
              </p:ext>
            </p:extLst>
          </p:nvPr>
        </p:nvGraphicFramePr>
        <p:xfrm>
          <a:off x="5404869" y="4783893"/>
          <a:ext cx="5289550" cy="17621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6266">
                  <a:extLst>
                    <a:ext uri="{9D8B030D-6E8A-4147-A177-3AD203B41FA5}">
                      <a16:colId xmlns:a16="http://schemas.microsoft.com/office/drawing/2014/main" val="3499490617"/>
                    </a:ext>
                  </a:extLst>
                </a:gridCol>
                <a:gridCol w="1065010">
                  <a:extLst>
                    <a:ext uri="{9D8B030D-6E8A-4147-A177-3AD203B41FA5}">
                      <a16:colId xmlns:a16="http://schemas.microsoft.com/office/drawing/2014/main" val="511477180"/>
                    </a:ext>
                  </a:extLst>
                </a:gridCol>
                <a:gridCol w="1473264">
                  <a:extLst>
                    <a:ext uri="{9D8B030D-6E8A-4147-A177-3AD203B41FA5}">
                      <a16:colId xmlns:a16="http://schemas.microsoft.com/office/drawing/2014/main" val="307850271"/>
                    </a:ext>
                  </a:extLst>
                </a:gridCol>
                <a:gridCol w="1065010">
                  <a:extLst>
                    <a:ext uri="{9D8B030D-6E8A-4147-A177-3AD203B41FA5}">
                      <a16:colId xmlns:a16="http://schemas.microsoft.com/office/drawing/2014/main" val="2306471750"/>
                    </a:ext>
                  </a:extLst>
                </a:gridCol>
              </a:tblGrid>
              <a:tr h="260996">
                <a:tc gridSpan="4">
                  <a:txBody>
                    <a:bodyPr/>
                    <a:lstStyle/>
                    <a:p>
                      <a:pPr algn="ctr"/>
                      <a:r>
                        <a:rPr lang="es-ES" sz="1100" b="1" dirty="0">
                          <a:solidFill>
                            <a:schemeClr val="tx1"/>
                          </a:solidFill>
                        </a:rPr>
                        <a:t>Demanda de uso de agua – U.H </a:t>
                      </a:r>
                      <a:r>
                        <a:rPr lang="es-ES" sz="1100" b="1" dirty="0" err="1">
                          <a:solidFill>
                            <a:schemeClr val="tx1"/>
                          </a:solidFill>
                        </a:rPr>
                        <a:t>Virú</a:t>
                      </a:r>
                      <a:endParaRPr lang="es-PE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5780898"/>
                  </a:ext>
                </a:extLst>
              </a:tr>
              <a:tr h="260996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 dirty="0">
                          <a:effectLst/>
                        </a:rPr>
                        <a:t> 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 dirty="0">
                          <a:effectLst/>
                        </a:rPr>
                        <a:t>Tipo de Uso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 dirty="0">
                          <a:effectLst/>
                        </a:rPr>
                        <a:t>Volumen (hm</a:t>
                      </a:r>
                      <a:r>
                        <a:rPr lang="es-PE" sz="1100" u="none" strike="noStrike" baseline="30000" dirty="0">
                          <a:effectLst/>
                        </a:rPr>
                        <a:t>3</a:t>
                      </a:r>
                      <a:r>
                        <a:rPr lang="es-PE" sz="1100" u="none" strike="noStrike" dirty="0">
                          <a:effectLst/>
                        </a:rPr>
                        <a:t>)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 dirty="0">
                          <a:effectLst/>
                        </a:rPr>
                        <a:t>Total (hm</a:t>
                      </a:r>
                      <a:r>
                        <a:rPr lang="es-PE" sz="1100" u="none" strike="noStrike" baseline="30000" dirty="0">
                          <a:effectLst/>
                        </a:rPr>
                        <a:t>3</a:t>
                      </a:r>
                      <a:r>
                        <a:rPr lang="es-PE" sz="1100" u="none" strike="noStrike" dirty="0">
                          <a:effectLst/>
                        </a:rPr>
                        <a:t>)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258601"/>
                  </a:ext>
                </a:extLst>
              </a:tr>
              <a:tr h="16006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Uso Consuntivo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Agrario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</a:rPr>
                        <a:t>125.75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5">
                  <a:txBody>
                    <a:bodyPr/>
                    <a:lstStyle/>
                    <a:p>
                      <a:pPr algn="r" fontAlgn="ctr"/>
                      <a:r>
                        <a:rPr lang="es-PE" sz="1100" u="none" strike="noStrike" dirty="0">
                          <a:effectLst/>
                        </a:rPr>
                        <a:t>133.05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0475552"/>
                  </a:ext>
                </a:extLst>
              </a:tr>
              <a:tr h="16006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Poblacional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6.78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895255"/>
                  </a:ext>
                </a:extLst>
              </a:tr>
              <a:tr h="16006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Industrial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0.34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414252"/>
                  </a:ext>
                </a:extLst>
              </a:tr>
              <a:tr h="16006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Pecuario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0.03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528132"/>
                  </a:ext>
                </a:extLst>
              </a:tr>
              <a:tr h="16006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Otros Usos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0.15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115388"/>
                  </a:ext>
                </a:extLst>
              </a:tr>
              <a:tr h="1600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Uso NO consuntivo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Energético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107.72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u="none" strike="noStrike">
                          <a:effectLst/>
                        </a:rPr>
                        <a:t>107.72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4333843"/>
                  </a:ext>
                </a:extLst>
              </a:tr>
              <a:tr h="16006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TOTAL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</a:rPr>
                        <a:t>240.77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697919"/>
                  </a:ext>
                </a:extLst>
              </a:tr>
            </a:tbl>
          </a:graphicData>
        </a:graphic>
      </p:graphicFrame>
      <p:sp>
        <p:nvSpPr>
          <p:cNvPr id="11" name="1 CuadroTexto">
            <a:extLst>
              <a:ext uri="{FF2B5EF4-FFF2-40B4-BE49-F238E27FC236}">
                <a16:creationId xmlns:a16="http://schemas.microsoft.com/office/drawing/2014/main" id="{D3B2BE68-E43C-481F-928B-1E330D8AA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6507" y="4059467"/>
            <a:ext cx="3202186" cy="2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ES" altLang="es-PE" sz="1400" i="1" baseline="30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SENAMHI, Producto </a:t>
            </a:r>
            <a:r>
              <a:rPr lang="es-ES" altLang="es-PE" sz="1400" i="1" baseline="30000" dirty="0" err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HyM</a:t>
            </a:r>
            <a:r>
              <a:rPr lang="es-ES" altLang="es-PE" sz="1400" i="1" baseline="30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GR2M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1A3AD9A-3E7A-45F2-BBDD-43B4F1904445}"/>
              </a:ext>
            </a:extLst>
          </p:cNvPr>
          <p:cNvSpPr txBox="1"/>
          <p:nvPr/>
        </p:nvSpPr>
        <p:spPr>
          <a:xfrm>
            <a:off x="762692" y="5497077"/>
            <a:ext cx="1380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Área agrícola</a:t>
            </a: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118977AA-C2D7-4F70-A476-521E298EFD5B}"/>
              </a:ext>
            </a:extLst>
          </p:cNvPr>
          <p:cNvSpPr/>
          <p:nvPr/>
        </p:nvSpPr>
        <p:spPr>
          <a:xfrm>
            <a:off x="2143039" y="5493501"/>
            <a:ext cx="1036948" cy="307777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B88DCE0-2D6E-4D6E-A67D-DAD53E323F24}"/>
              </a:ext>
            </a:extLst>
          </p:cNvPr>
          <p:cNvSpPr txBox="1"/>
          <p:nvPr/>
        </p:nvSpPr>
        <p:spPr>
          <a:xfrm>
            <a:off x="3268462" y="5516597"/>
            <a:ext cx="1881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54,467 </a:t>
            </a:r>
            <a:r>
              <a:rPr lang="es-ES" b="1" dirty="0" smtClean="0"/>
              <a:t>ha</a:t>
            </a:r>
            <a:endParaRPr lang="es-ES" b="1" dirty="0"/>
          </a:p>
        </p:txBody>
      </p:sp>
      <p:sp>
        <p:nvSpPr>
          <p:cNvPr id="15" name="1 CuadroTexto">
            <a:extLst>
              <a:ext uri="{FF2B5EF4-FFF2-40B4-BE49-F238E27FC236}">
                <a16:creationId xmlns:a16="http://schemas.microsoft.com/office/drawing/2014/main" id="{91E43F13-D695-4934-85FA-7AD90AF34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420" y="5897857"/>
            <a:ext cx="3202186" cy="2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ES" altLang="es-PE" sz="1400" i="1" baseline="30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R.M. </a:t>
            </a:r>
            <a:r>
              <a:rPr lang="es-ES" altLang="es-PE" sz="1400" i="1" baseline="30000" dirty="0" err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N°</a:t>
            </a:r>
            <a:r>
              <a:rPr lang="es-ES" altLang="es-PE" sz="1400" i="1" baseline="30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322-2020-MIDAGRI</a:t>
            </a:r>
          </a:p>
        </p:txBody>
      </p:sp>
    </p:spTree>
    <p:extLst>
      <p:ext uri="{BB962C8B-B14F-4D97-AF65-F5344CB8AC3E}">
        <p14:creationId xmlns:p14="http://schemas.microsoft.com/office/powerpoint/2010/main" val="607257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274807" y="5326563"/>
            <a:ext cx="4697101" cy="7152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B0021E5-2203-4675-998F-A89453FD7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69" y="957140"/>
            <a:ext cx="6448865" cy="619726"/>
          </a:xfrm>
        </p:spPr>
        <p:txBody>
          <a:bodyPr>
            <a:noAutofit/>
          </a:bodyPr>
          <a:lstStyle/>
          <a:p>
            <a:r>
              <a:rPr lang="es-ES" sz="2800" dirty="0"/>
              <a:t>Unidad Hidrográfica </a:t>
            </a:r>
            <a:r>
              <a:rPr lang="es-ES" sz="2800" dirty="0" err="1"/>
              <a:t>Huamansaña</a:t>
            </a:r>
            <a:endParaRPr lang="es-PE" sz="2800" dirty="0"/>
          </a:p>
        </p:txBody>
      </p:sp>
      <p:sp>
        <p:nvSpPr>
          <p:cNvPr id="7" name="1 CuadroTexto">
            <a:extLst>
              <a:ext uri="{FF2B5EF4-FFF2-40B4-BE49-F238E27FC236}">
                <a16:creationId xmlns:a16="http://schemas.microsoft.com/office/drawing/2014/main" id="{95AE6867-62F7-4F7D-8018-0E3A65A59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2346" y="1036170"/>
            <a:ext cx="2447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ES" altLang="es-PE" sz="24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Área: 1429 km</a:t>
            </a:r>
            <a:r>
              <a:rPr lang="es-ES" altLang="es-PE" sz="2400" b="1" baseline="30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2246879-D0D7-40EC-94E9-D5CA177A5C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51"/>
          <a:stretch/>
        </p:blipFill>
        <p:spPr>
          <a:xfrm>
            <a:off x="274808" y="1645445"/>
            <a:ext cx="4697101" cy="29846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BC3EE01-C1DB-4FA2-A00F-0FD20777A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1616380"/>
            <a:ext cx="5544457" cy="24403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BAC6E85-6997-483D-ADAE-57D8DF0F015E}"/>
              </a:ext>
            </a:extLst>
          </p:cNvPr>
          <p:cNvSpPr txBox="1"/>
          <p:nvPr/>
        </p:nvSpPr>
        <p:spPr>
          <a:xfrm>
            <a:off x="7540352" y="2297885"/>
            <a:ext cx="20960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Oferta hídrica superficial promedio anual = 6.93 hm</a:t>
            </a:r>
            <a:r>
              <a:rPr lang="es-ES" baseline="30000" dirty="0"/>
              <a:t>3</a:t>
            </a:r>
            <a:endParaRPr lang="es-PE" baseline="30000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7855744A-5FEB-4B30-A15A-D8C5E079EC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320078"/>
              </p:ext>
            </p:extLst>
          </p:nvPr>
        </p:nvGraphicFramePr>
        <p:xfrm>
          <a:off x="5972628" y="4585790"/>
          <a:ext cx="4460423" cy="19621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21947">
                  <a:extLst>
                    <a:ext uri="{9D8B030D-6E8A-4147-A177-3AD203B41FA5}">
                      <a16:colId xmlns:a16="http://schemas.microsoft.com/office/drawing/2014/main" val="143672445"/>
                    </a:ext>
                  </a:extLst>
                </a:gridCol>
                <a:gridCol w="898072">
                  <a:extLst>
                    <a:ext uri="{9D8B030D-6E8A-4147-A177-3AD203B41FA5}">
                      <a16:colId xmlns:a16="http://schemas.microsoft.com/office/drawing/2014/main" val="1709422409"/>
                    </a:ext>
                  </a:extLst>
                </a:gridCol>
                <a:gridCol w="1242332">
                  <a:extLst>
                    <a:ext uri="{9D8B030D-6E8A-4147-A177-3AD203B41FA5}">
                      <a16:colId xmlns:a16="http://schemas.microsoft.com/office/drawing/2014/main" val="1348698979"/>
                    </a:ext>
                  </a:extLst>
                </a:gridCol>
                <a:gridCol w="898072">
                  <a:extLst>
                    <a:ext uri="{9D8B030D-6E8A-4147-A177-3AD203B41FA5}">
                      <a16:colId xmlns:a16="http://schemas.microsoft.com/office/drawing/2014/main" val="3440982642"/>
                    </a:ext>
                  </a:extLst>
                </a:gridCol>
              </a:tblGrid>
              <a:tr h="2190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</a:rPr>
                        <a:t>Demanda de uso de agua – U.H </a:t>
                      </a:r>
                      <a:r>
                        <a:rPr lang="es-ES" sz="1100" b="1" dirty="0" err="1">
                          <a:solidFill>
                            <a:schemeClr val="tx1"/>
                          </a:solidFill>
                        </a:rPr>
                        <a:t>Huamansaña</a:t>
                      </a:r>
                      <a:endParaRPr lang="es-PE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604023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 dirty="0">
                          <a:effectLst/>
                        </a:rPr>
                        <a:t> 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 dirty="0">
                          <a:effectLst/>
                        </a:rPr>
                        <a:t>Tipo de Uso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 dirty="0">
                          <a:effectLst/>
                        </a:rPr>
                        <a:t>Volumen (hm</a:t>
                      </a:r>
                      <a:r>
                        <a:rPr lang="es-PE" sz="1100" u="none" strike="noStrike" baseline="30000" dirty="0">
                          <a:effectLst/>
                        </a:rPr>
                        <a:t>3</a:t>
                      </a:r>
                      <a:r>
                        <a:rPr lang="es-PE" sz="1100" u="none" strike="noStrike" dirty="0">
                          <a:effectLst/>
                        </a:rPr>
                        <a:t>)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 dirty="0">
                          <a:effectLst/>
                        </a:rPr>
                        <a:t>Total (hm</a:t>
                      </a:r>
                      <a:r>
                        <a:rPr lang="es-PE" sz="1100" u="none" strike="noStrike" baseline="30000" dirty="0">
                          <a:effectLst/>
                        </a:rPr>
                        <a:t>3</a:t>
                      </a:r>
                      <a:r>
                        <a:rPr lang="es-PE" sz="1100" u="none" strike="noStrike" dirty="0">
                          <a:effectLst/>
                        </a:rPr>
                        <a:t>)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781248"/>
                  </a:ext>
                </a:extLst>
              </a:tr>
              <a:tr h="190500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Uso Consuntivo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Agrario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139.71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7">
                  <a:txBody>
                    <a:bodyPr/>
                    <a:lstStyle/>
                    <a:p>
                      <a:pPr algn="r" fontAlgn="ctr"/>
                      <a:r>
                        <a:rPr lang="es-PE" sz="1100" u="none" strike="noStrike" dirty="0">
                          <a:effectLst/>
                        </a:rPr>
                        <a:t>147.44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958186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Poblacional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5.04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73574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Minero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0.02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32964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Industrial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1.63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55885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Pecuario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0.15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89588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Recreativo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0.00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45982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Otros Usos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0.89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206997"/>
                  </a:ext>
                </a:extLst>
              </a:tr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TOTAL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</a:rPr>
                        <a:t>147.44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970464"/>
                  </a:ext>
                </a:extLst>
              </a:tr>
            </a:tbl>
          </a:graphicData>
        </a:graphic>
      </p:graphicFrame>
      <p:sp>
        <p:nvSpPr>
          <p:cNvPr id="14" name="1 CuadroTexto">
            <a:extLst>
              <a:ext uri="{FF2B5EF4-FFF2-40B4-BE49-F238E27FC236}">
                <a16:creationId xmlns:a16="http://schemas.microsoft.com/office/drawing/2014/main" id="{497A5517-31E3-40C1-A4AE-F4AB7AC46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9046" y="4074184"/>
            <a:ext cx="3202186" cy="2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ES" altLang="es-PE" sz="1400" i="1" baseline="30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SENAMHI, Producto </a:t>
            </a:r>
            <a:r>
              <a:rPr lang="es-ES" altLang="es-PE" sz="1400" i="1" baseline="30000" dirty="0" err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HyM</a:t>
            </a:r>
            <a:r>
              <a:rPr lang="es-ES" altLang="es-PE" sz="1400" i="1" baseline="30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GR2M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0B32886-5D72-4215-8D48-A723C3B15B29}"/>
              </a:ext>
            </a:extLst>
          </p:cNvPr>
          <p:cNvSpPr txBox="1"/>
          <p:nvPr/>
        </p:nvSpPr>
        <p:spPr>
          <a:xfrm>
            <a:off x="711499" y="5461221"/>
            <a:ext cx="1380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Área agrícola</a:t>
            </a: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5B2CFD96-F916-43A4-B595-27005166BE00}"/>
              </a:ext>
            </a:extLst>
          </p:cNvPr>
          <p:cNvSpPr/>
          <p:nvPr/>
        </p:nvSpPr>
        <p:spPr>
          <a:xfrm>
            <a:off x="2091846" y="5457645"/>
            <a:ext cx="1036948" cy="307777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80E01B8-AF1A-41A3-A70B-AAFF601C63BD}"/>
              </a:ext>
            </a:extLst>
          </p:cNvPr>
          <p:cNvSpPr txBox="1"/>
          <p:nvPr/>
        </p:nvSpPr>
        <p:spPr>
          <a:xfrm>
            <a:off x="3217269" y="5480741"/>
            <a:ext cx="1107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24,131 </a:t>
            </a:r>
            <a:r>
              <a:rPr lang="es-ES" b="1" dirty="0" smtClean="0"/>
              <a:t>ha</a:t>
            </a:r>
            <a:endParaRPr lang="es-ES" b="1" dirty="0"/>
          </a:p>
        </p:txBody>
      </p:sp>
      <p:sp>
        <p:nvSpPr>
          <p:cNvPr id="16" name="1 CuadroTexto">
            <a:extLst>
              <a:ext uri="{FF2B5EF4-FFF2-40B4-BE49-F238E27FC236}">
                <a16:creationId xmlns:a16="http://schemas.microsoft.com/office/drawing/2014/main" id="{3436966F-5F85-448F-BE1C-3779C712D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365" y="5831778"/>
            <a:ext cx="3202186" cy="2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ES" altLang="es-PE" sz="1400" i="1" baseline="30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R.M. </a:t>
            </a:r>
            <a:r>
              <a:rPr lang="es-ES" altLang="es-PE" sz="1400" i="1" baseline="30000" dirty="0" err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N°</a:t>
            </a:r>
            <a:r>
              <a:rPr lang="es-ES" altLang="es-PE" sz="1400" i="1" baseline="30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322-2020-MIDAGRI</a:t>
            </a:r>
          </a:p>
        </p:txBody>
      </p:sp>
    </p:spTree>
    <p:extLst>
      <p:ext uri="{BB962C8B-B14F-4D97-AF65-F5344CB8AC3E}">
        <p14:creationId xmlns:p14="http://schemas.microsoft.com/office/powerpoint/2010/main" val="3536845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6201842" y="6212318"/>
            <a:ext cx="4833829" cy="5694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B0021E5-2203-4675-998F-A89453FD7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93" y="641390"/>
            <a:ext cx="5309381" cy="619726"/>
          </a:xfrm>
        </p:spPr>
        <p:txBody>
          <a:bodyPr>
            <a:noAutofit/>
          </a:bodyPr>
          <a:lstStyle/>
          <a:p>
            <a:r>
              <a:rPr lang="es-ES" sz="2800" dirty="0"/>
              <a:t>Unidad Hidrográfica Santa</a:t>
            </a:r>
            <a:endParaRPr lang="es-PE" sz="2800" dirty="0"/>
          </a:p>
        </p:txBody>
      </p:sp>
      <p:sp>
        <p:nvSpPr>
          <p:cNvPr id="7" name="1 CuadroTexto">
            <a:extLst>
              <a:ext uri="{FF2B5EF4-FFF2-40B4-BE49-F238E27FC236}">
                <a16:creationId xmlns:a16="http://schemas.microsoft.com/office/drawing/2014/main" id="{95AE6867-62F7-4F7D-8018-0E3A65A59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0162" y="776114"/>
            <a:ext cx="26306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ES" altLang="es-PE" sz="20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Área: 11597 km</a:t>
            </a:r>
            <a:r>
              <a:rPr lang="es-ES" altLang="es-PE" sz="2000" b="1" baseline="30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86880E-A62C-407C-9717-5000E4979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77" y="1290485"/>
            <a:ext cx="4276192" cy="25923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06DEA47-9BF8-47E8-84A4-2D7CAB4C7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26" y="4127867"/>
            <a:ext cx="4076165" cy="24864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1C113B7-4DC5-4BD8-9B74-8AAB48B16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533" y="1176224"/>
            <a:ext cx="4755320" cy="2278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600435C-3FB0-41D7-8B45-6A4882BDEFB8}"/>
              </a:ext>
            </a:extLst>
          </p:cNvPr>
          <p:cNvSpPr txBox="1"/>
          <p:nvPr/>
        </p:nvSpPr>
        <p:spPr>
          <a:xfrm>
            <a:off x="8798361" y="1939616"/>
            <a:ext cx="20960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Oferta hídrica superficial promedio anual = 4427.46 hm</a:t>
            </a:r>
            <a:r>
              <a:rPr lang="es-ES" baseline="30000" dirty="0"/>
              <a:t>3</a:t>
            </a:r>
            <a:endParaRPr lang="es-PE" baseline="30000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FC6D312E-24C8-4327-B29D-B5C5D30D16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278192"/>
              </p:ext>
            </p:extLst>
          </p:nvPr>
        </p:nvGraphicFramePr>
        <p:xfrm>
          <a:off x="6195492" y="3633455"/>
          <a:ext cx="4833829" cy="25336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40986">
                  <a:extLst>
                    <a:ext uri="{9D8B030D-6E8A-4147-A177-3AD203B41FA5}">
                      <a16:colId xmlns:a16="http://schemas.microsoft.com/office/drawing/2014/main" val="3804681454"/>
                    </a:ext>
                  </a:extLst>
                </a:gridCol>
                <a:gridCol w="973254">
                  <a:extLst>
                    <a:ext uri="{9D8B030D-6E8A-4147-A177-3AD203B41FA5}">
                      <a16:colId xmlns:a16="http://schemas.microsoft.com/office/drawing/2014/main" val="3801998036"/>
                    </a:ext>
                  </a:extLst>
                </a:gridCol>
                <a:gridCol w="1346335">
                  <a:extLst>
                    <a:ext uri="{9D8B030D-6E8A-4147-A177-3AD203B41FA5}">
                      <a16:colId xmlns:a16="http://schemas.microsoft.com/office/drawing/2014/main" val="3886252199"/>
                    </a:ext>
                  </a:extLst>
                </a:gridCol>
                <a:gridCol w="973254">
                  <a:extLst>
                    <a:ext uri="{9D8B030D-6E8A-4147-A177-3AD203B41FA5}">
                      <a16:colId xmlns:a16="http://schemas.microsoft.com/office/drawing/2014/main" val="2982798728"/>
                    </a:ext>
                  </a:extLst>
                </a:gridCol>
              </a:tblGrid>
              <a:tr h="2190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</a:rPr>
                        <a:t>Demanda de uso de agua – U.H Santa</a:t>
                      </a:r>
                      <a:endParaRPr lang="es-PE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942362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 dirty="0">
                          <a:effectLst/>
                        </a:rPr>
                        <a:t> 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 dirty="0">
                          <a:effectLst/>
                        </a:rPr>
                        <a:t>Tipo de Uso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 dirty="0">
                          <a:effectLst/>
                        </a:rPr>
                        <a:t>Volumen (hm</a:t>
                      </a:r>
                      <a:r>
                        <a:rPr lang="es-PE" sz="1100" u="none" strike="noStrike" baseline="30000" dirty="0">
                          <a:effectLst/>
                        </a:rPr>
                        <a:t>3</a:t>
                      </a:r>
                      <a:r>
                        <a:rPr lang="es-PE" sz="1100" u="none" strike="noStrike" dirty="0">
                          <a:effectLst/>
                        </a:rPr>
                        <a:t>)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 dirty="0">
                          <a:effectLst/>
                        </a:rPr>
                        <a:t>Total (hm</a:t>
                      </a:r>
                      <a:r>
                        <a:rPr lang="es-PE" sz="1100" u="none" strike="noStrike" baseline="30000" dirty="0">
                          <a:effectLst/>
                        </a:rPr>
                        <a:t>3</a:t>
                      </a:r>
                      <a:r>
                        <a:rPr lang="es-PE" sz="1100" u="none" strike="noStrike" dirty="0">
                          <a:effectLst/>
                        </a:rPr>
                        <a:t>)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71319"/>
                  </a:ext>
                </a:extLst>
              </a:tr>
              <a:tr h="190500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Uso Consuntivo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 dirty="0">
                          <a:effectLst/>
                        </a:rPr>
                        <a:t>Agrario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730.18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7">
                  <a:txBody>
                    <a:bodyPr/>
                    <a:lstStyle/>
                    <a:p>
                      <a:pPr algn="r" fontAlgn="ctr"/>
                      <a:r>
                        <a:rPr lang="es-PE" sz="1100" u="none" strike="noStrike" dirty="0">
                          <a:effectLst/>
                        </a:rPr>
                        <a:t>804.74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180640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Poblacional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49.49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35154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Minero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6.90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39944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Industrial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0.62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81972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Pecuario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0.02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6713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Recreativo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0.03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7197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Otros Usos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17.50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516279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Uso NO consuntivo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Energético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705.16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es-PE" sz="1100" u="none" strike="noStrike">
                          <a:effectLst/>
                        </a:rPr>
                        <a:t>737.75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828949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Acuícola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32.28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73650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Turístico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0.31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891453"/>
                  </a:ext>
                </a:extLst>
              </a:tr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TOTAL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</a:rPr>
                        <a:t>1542.49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216154"/>
                  </a:ext>
                </a:extLst>
              </a:tr>
            </a:tbl>
          </a:graphicData>
        </a:graphic>
      </p:graphicFrame>
      <p:sp>
        <p:nvSpPr>
          <p:cNvPr id="15" name="1 CuadroTexto">
            <a:extLst>
              <a:ext uri="{FF2B5EF4-FFF2-40B4-BE49-F238E27FC236}">
                <a16:creationId xmlns:a16="http://schemas.microsoft.com/office/drawing/2014/main" id="{FA1636A7-A78C-45F8-99CB-DBC3FA569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7268" y="3496718"/>
            <a:ext cx="3202186" cy="2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ES" altLang="es-PE" sz="1400" i="1" baseline="30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SENAMHI, Producto </a:t>
            </a:r>
            <a:r>
              <a:rPr lang="es-ES" altLang="es-PE" sz="1400" i="1" baseline="30000" dirty="0" err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HyM</a:t>
            </a:r>
            <a:r>
              <a:rPr lang="es-ES" altLang="es-PE" sz="1400" i="1" baseline="30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GR2M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785EEAF-E6FD-4444-9162-DF4DCFAA7132}"/>
              </a:ext>
            </a:extLst>
          </p:cNvPr>
          <p:cNvSpPr txBox="1"/>
          <p:nvPr/>
        </p:nvSpPr>
        <p:spPr>
          <a:xfrm>
            <a:off x="6459730" y="6288018"/>
            <a:ext cx="1380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Área agrícola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C55585E5-9D49-4B69-8881-11582AEAE165}"/>
              </a:ext>
            </a:extLst>
          </p:cNvPr>
          <p:cNvSpPr/>
          <p:nvPr/>
        </p:nvSpPr>
        <p:spPr>
          <a:xfrm>
            <a:off x="7840077" y="6260306"/>
            <a:ext cx="1036948" cy="307777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65DFE70-906E-4438-AA73-25CDAF5AC93D}"/>
              </a:ext>
            </a:extLst>
          </p:cNvPr>
          <p:cNvSpPr txBox="1"/>
          <p:nvPr/>
        </p:nvSpPr>
        <p:spPr>
          <a:xfrm>
            <a:off x="8998042" y="6258775"/>
            <a:ext cx="1200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187,902 </a:t>
            </a:r>
            <a:r>
              <a:rPr lang="es-ES" b="1" dirty="0" smtClean="0"/>
              <a:t>ha</a:t>
            </a:r>
            <a:endParaRPr lang="es-ES" b="1" dirty="0"/>
          </a:p>
        </p:txBody>
      </p:sp>
      <p:sp>
        <p:nvSpPr>
          <p:cNvPr id="17" name="1 CuadroTexto">
            <a:extLst>
              <a:ext uri="{FF2B5EF4-FFF2-40B4-BE49-F238E27FC236}">
                <a16:creationId xmlns:a16="http://schemas.microsoft.com/office/drawing/2014/main" id="{13C0E496-186A-473C-8936-287AB9AF1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88" y="6598727"/>
            <a:ext cx="3202186" cy="2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ES" altLang="es-PE" sz="1400" i="1" baseline="30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R.M. </a:t>
            </a:r>
            <a:r>
              <a:rPr lang="es-ES" altLang="es-PE" sz="1400" i="1" baseline="30000" dirty="0" err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N°</a:t>
            </a:r>
            <a:r>
              <a:rPr lang="es-ES" altLang="es-PE" sz="1400" i="1" baseline="30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322-2020-MIDAGRI</a:t>
            </a:r>
          </a:p>
        </p:txBody>
      </p:sp>
    </p:spTree>
    <p:extLst>
      <p:ext uri="{BB962C8B-B14F-4D97-AF65-F5344CB8AC3E}">
        <p14:creationId xmlns:p14="http://schemas.microsoft.com/office/powerpoint/2010/main" val="2247489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"/>
          <p:cNvSpPr txBox="1">
            <a:spLocks noGrp="1"/>
          </p:cNvSpPr>
          <p:nvPr>
            <p:ph type="title"/>
          </p:nvPr>
        </p:nvSpPr>
        <p:spPr>
          <a:xfrm>
            <a:off x="1355210" y="3102361"/>
            <a:ext cx="9481580" cy="113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</a:pPr>
            <a:r>
              <a:rPr lang="es-ES" dirty="0"/>
              <a:t>Gracias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 CuadroTexto">
            <a:extLst>
              <a:ext uri="{FF2B5EF4-FFF2-40B4-BE49-F238E27FC236}">
                <a16:creationId xmlns:a16="http://schemas.microsoft.com/office/drawing/2014/main" id="{BAB32F70-DBB6-409F-BBD8-D2FCE9FAC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656" y="2783922"/>
            <a:ext cx="54705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2400" b="1" dirty="0">
                <a:solidFill>
                  <a:srgbClr val="2F5597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Bajo este enfoque, la Autoridad Nacional del Agua, mediante Resolución Ministerial N°033-2008-AG, aprueba la delimitación de 159 unidades hidrográficas en nuestro país. Esta división ha permitido a la Autoridad Nacional del Agua conformar 14 Autoridades Administrativas del Agua (AAA) a nivel nacional.</a:t>
            </a:r>
          </a:p>
        </p:txBody>
      </p:sp>
      <p:sp>
        <p:nvSpPr>
          <p:cNvPr id="4" name="1 CuadroTexto">
            <a:extLst>
              <a:ext uri="{FF2B5EF4-FFF2-40B4-BE49-F238E27FC236}">
                <a16:creationId xmlns:a16="http://schemas.microsoft.com/office/drawing/2014/main" id="{2E80224A-B94B-4DF0-879B-B386F15E2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181835"/>
            <a:ext cx="5470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24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cuenca hidrográfica es la unidad básica de planificación, gestión y manejo del agua.</a:t>
            </a:r>
          </a:p>
        </p:txBody>
      </p:sp>
      <p:pic>
        <p:nvPicPr>
          <p:cNvPr id="1026" name="Picture 2" descr="Cuencas hidrográficas para gestión de recursos hídricos | EH2030">
            <a:extLst>
              <a:ext uri="{FF2B5EF4-FFF2-40B4-BE49-F238E27FC236}">
                <a16:creationId xmlns:a16="http://schemas.microsoft.com/office/drawing/2014/main" id="{D8BDDD5B-2359-47B8-9C6D-AE32DEA4DC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1" t="4299" r="5624"/>
          <a:stretch/>
        </p:blipFill>
        <p:spPr bwMode="auto">
          <a:xfrm>
            <a:off x="801859" y="1055075"/>
            <a:ext cx="4515729" cy="529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8B1D410-C241-427E-B1DE-1EDE992E1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95362" y="1553014"/>
            <a:ext cx="5985804" cy="4624168"/>
          </a:xfrm>
          <a:prstGeom prst="rect">
            <a:avLst/>
          </a:prstGeom>
        </p:spPr>
      </p:pic>
      <p:sp>
        <p:nvSpPr>
          <p:cNvPr id="7" name="1 CuadroTexto">
            <a:extLst>
              <a:ext uri="{FF2B5EF4-FFF2-40B4-BE49-F238E27FC236}">
                <a16:creationId xmlns:a16="http://schemas.microsoft.com/office/drawing/2014/main" id="{202AFEDC-A4DA-46C6-8013-9EBB6BC1C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776" y="872195"/>
            <a:ext cx="66118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2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PE" altLang="es-PE" sz="2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límite de la </a:t>
            </a:r>
            <a:r>
              <a:rPr lang="es-PE" altLang="es-PE" sz="24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región La Libertad </a:t>
            </a:r>
            <a:r>
              <a:rPr lang="es-PE" altLang="es-PE" sz="2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intercepta las siguientes unidades hidrográficas:</a:t>
            </a:r>
          </a:p>
        </p:txBody>
      </p:sp>
      <p:sp>
        <p:nvSpPr>
          <p:cNvPr id="8" name="1 CuadroTexto">
            <a:extLst>
              <a:ext uri="{FF2B5EF4-FFF2-40B4-BE49-F238E27FC236}">
                <a16:creationId xmlns:a16="http://schemas.microsoft.com/office/drawing/2014/main" id="{1D6C147A-59F2-4C0C-9810-73D3D8269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4729" y="2037469"/>
            <a:ext cx="661181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s-ES" altLang="es-P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Chamán (65.68%).</a:t>
            </a:r>
          </a:p>
          <a:p>
            <a:pPr marL="342900" indent="-342900">
              <a:spcBef>
                <a:spcPct val="0"/>
              </a:spcBef>
            </a:pPr>
            <a:r>
              <a:rPr lang="es-ES" altLang="es-P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Jequetepeque (4.80%).</a:t>
            </a:r>
          </a:p>
          <a:p>
            <a:pPr marL="342900" indent="-342900">
              <a:spcBef>
                <a:spcPct val="0"/>
              </a:spcBef>
            </a:pPr>
            <a:r>
              <a:rPr lang="es-ES" altLang="es-P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Chicama (75.12%).</a:t>
            </a:r>
          </a:p>
          <a:p>
            <a:pPr marL="342900" indent="-342900">
              <a:spcBef>
                <a:spcPct val="0"/>
              </a:spcBef>
            </a:pPr>
            <a:r>
              <a:rPr lang="es-ES" altLang="es-P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Moche (100%).</a:t>
            </a:r>
          </a:p>
          <a:p>
            <a:pPr marL="342900" indent="-342900">
              <a:spcBef>
                <a:spcPct val="0"/>
              </a:spcBef>
            </a:pPr>
            <a:r>
              <a:rPr lang="es-ES" altLang="es-P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Virú (100%).</a:t>
            </a:r>
          </a:p>
          <a:p>
            <a:pPr marL="342900" indent="-342900">
              <a:spcBef>
                <a:spcPct val="0"/>
              </a:spcBef>
            </a:pPr>
            <a:r>
              <a:rPr lang="es-ES" altLang="es-PE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Huamansaña</a:t>
            </a:r>
            <a:r>
              <a:rPr lang="es-ES" altLang="es-P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(100%).</a:t>
            </a:r>
          </a:p>
          <a:p>
            <a:pPr marL="342900" indent="-342900">
              <a:spcBef>
                <a:spcPct val="0"/>
              </a:spcBef>
            </a:pPr>
            <a:r>
              <a:rPr lang="es-ES" altLang="es-P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Santa (18.40%)</a:t>
            </a:r>
            <a:r>
              <a:rPr lang="es-PE" altLang="es-P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ct val="0"/>
              </a:spcBef>
            </a:pPr>
            <a:r>
              <a:rPr lang="es-PE" altLang="es-PE" sz="2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Crisnejas (19.46%)</a:t>
            </a:r>
          </a:p>
          <a:p>
            <a:pPr marL="342900" indent="-342900">
              <a:spcBef>
                <a:spcPct val="0"/>
              </a:spcBef>
            </a:pPr>
            <a:r>
              <a:rPr lang="es-PE" altLang="es-PE" sz="2400" dirty="0" err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Intercuenca</a:t>
            </a:r>
            <a:r>
              <a:rPr lang="es-PE" altLang="es-PE" sz="2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Alto Marañón IV (9.44%).</a:t>
            </a:r>
          </a:p>
          <a:p>
            <a:pPr marL="342900" indent="-342900">
              <a:spcBef>
                <a:spcPct val="0"/>
              </a:spcBef>
            </a:pPr>
            <a:r>
              <a:rPr lang="es-PE" altLang="es-PE" sz="2400" dirty="0" err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Intercuenca</a:t>
            </a:r>
            <a:r>
              <a:rPr lang="es-PE" altLang="es-PE" sz="2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Alto Marañón V (17.43%)</a:t>
            </a:r>
          </a:p>
          <a:p>
            <a:pPr marL="342900" indent="-342900">
              <a:spcBef>
                <a:spcPct val="0"/>
              </a:spcBef>
            </a:pPr>
            <a:r>
              <a:rPr lang="es-PE" altLang="es-PE" sz="2400" dirty="0" err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Intercuenca</a:t>
            </a:r>
            <a:r>
              <a:rPr lang="es-PE" altLang="es-PE" sz="2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Alto Huallaga (4.30%).</a:t>
            </a:r>
            <a:endParaRPr lang="es-ES" altLang="es-PE" sz="2400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823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749800" y="4775686"/>
            <a:ext cx="6597650" cy="1931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B0021E5-2203-4675-998F-A89453FD7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69" y="957140"/>
            <a:ext cx="5309381" cy="619726"/>
          </a:xfrm>
        </p:spPr>
        <p:txBody>
          <a:bodyPr>
            <a:noAutofit/>
          </a:bodyPr>
          <a:lstStyle/>
          <a:p>
            <a:r>
              <a:rPr lang="es-ES" sz="2800" dirty="0"/>
              <a:t>Unidad Hidrográfica Chamán</a:t>
            </a:r>
            <a:endParaRPr lang="es-PE" sz="2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3A45657-FA08-4033-A7E8-5D6641AB71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04"/>
          <a:stretch/>
        </p:blipFill>
        <p:spPr>
          <a:xfrm>
            <a:off x="301010" y="2068707"/>
            <a:ext cx="3586419" cy="22616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1 CuadroTexto">
            <a:extLst>
              <a:ext uri="{FF2B5EF4-FFF2-40B4-BE49-F238E27FC236}">
                <a16:creationId xmlns:a16="http://schemas.microsoft.com/office/drawing/2014/main" id="{95AE6867-62F7-4F7D-8018-0E3A65A59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5550" y="1034849"/>
            <a:ext cx="2447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ES" altLang="es-PE" sz="24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Área: 1343 km</a:t>
            </a:r>
            <a:r>
              <a:rPr lang="es-ES" altLang="es-PE" sz="2400" b="1" baseline="30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AF0BB32-57F4-486E-8EDC-DCB1EE7FD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72" y="4451820"/>
            <a:ext cx="3727955" cy="215941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6E7EF53-FFBE-4A3F-9E20-15E676D99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383" y="2064668"/>
            <a:ext cx="4126225" cy="23755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0EF90A6-0F5A-423E-B7D5-821355DF1880}"/>
              </a:ext>
            </a:extLst>
          </p:cNvPr>
          <p:cNvSpPr txBox="1"/>
          <p:nvPr/>
        </p:nvSpPr>
        <p:spPr>
          <a:xfrm>
            <a:off x="5882809" y="2895010"/>
            <a:ext cx="20960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Oferta hídrica superficial promedio anual = 10.56 hm</a:t>
            </a:r>
            <a:r>
              <a:rPr lang="es-ES" baseline="30000" dirty="0"/>
              <a:t>3</a:t>
            </a:r>
            <a:endParaRPr lang="es-PE" baseline="30000" dirty="0"/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3CB9367F-6D45-404F-9069-774D530CB2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888046"/>
              </p:ext>
            </p:extLst>
          </p:nvPr>
        </p:nvGraphicFramePr>
        <p:xfrm>
          <a:off x="8359561" y="2431635"/>
          <a:ext cx="3727955" cy="1535749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50484">
                  <a:extLst>
                    <a:ext uri="{9D8B030D-6E8A-4147-A177-3AD203B41FA5}">
                      <a16:colId xmlns:a16="http://schemas.microsoft.com/office/drawing/2014/main" val="1113178489"/>
                    </a:ext>
                  </a:extLst>
                </a:gridCol>
                <a:gridCol w="1018542">
                  <a:extLst>
                    <a:ext uri="{9D8B030D-6E8A-4147-A177-3AD203B41FA5}">
                      <a16:colId xmlns:a16="http://schemas.microsoft.com/office/drawing/2014/main" val="1785905508"/>
                    </a:ext>
                  </a:extLst>
                </a:gridCol>
                <a:gridCol w="939582">
                  <a:extLst>
                    <a:ext uri="{9D8B030D-6E8A-4147-A177-3AD203B41FA5}">
                      <a16:colId xmlns:a16="http://schemas.microsoft.com/office/drawing/2014/main" val="3930076327"/>
                    </a:ext>
                  </a:extLst>
                </a:gridCol>
                <a:gridCol w="919347">
                  <a:extLst>
                    <a:ext uri="{9D8B030D-6E8A-4147-A177-3AD203B41FA5}">
                      <a16:colId xmlns:a16="http://schemas.microsoft.com/office/drawing/2014/main" val="1311247092"/>
                    </a:ext>
                  </a:extLst>
                </a:gridCol>
              </a:tblGrid>
              <a:tr h="22879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altLang="es-PE" sz="1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Demandas de uso de agua – U.H Chamán</a:t>
                      </a:r>
                      <a:endParaRPr lang="es-PE" sz="1000" b="1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867241"/>
                  </a:ext>
                </a:extLst>
              </a:tr>
              <a:tr h="36205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 dirty="0">
                          <a:effectLst/>
                        </a:rPr>
                        <a:t> 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1" u="none" strike="noStrike" dirty="0">
                          <a:effectLst/>
                        </a:rPr>
                        <a:t>Tipo de Uso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u="none" strike="noStrike" dirty="0">
                          <a:effectLst/>
                        </a:rPr>
                        <a:t>Volumen </a:t>
                      </a:r>
                    </a:p>
                    <a:p>
                      <a:pPr algn="ctr" fontAlgn="ctr"/>
                      <a:r>
                        <a:rPr lang="es-PE" sz="1000" b="1" u="none" strike="noStrike" dirty="0">
                          <a:effectLst/>
                        </a:rPr>
                        <a:t>(hm</a:t>
                      </a:r>
                      <a:r>
                        <a:rPr lang="es-PE" sz="1000" b="1" u="none" strike="noStrike" baseline="30000" dirty="0">
                          <a:effectLst/>
                        </a:rPr>
                        <a:t>3</a:t>
                      </a:r>
                      <a:r>
                        <a:rPr lang="es-PE" sz="1000" b="1" u="none" strike="noStrike" dirty="0">
                          <a:effectLst/>
                        </a:rPr>
                        <a:t>)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u="none" strike="noStrike" dirty="0">
                          <a:effectLst/>
                        </a:rPr>
                        <a:t>Total</a:t>
                      </a:r>
                    </a:p>
                    <a:p>
                      <a:pPr algn="ctr" fontAlgn="ctr"/>
                      <a:r>
                        <a:rPr lang="es-PE" sz="1000" b="1" u="none" strike="noStrike" dirty="0">
                          <a:effectLst/>
                        </a:rPr>
                        <a:t> (hm</a:t>
                      </a:r>
                      <a:r>
                        <a:rPr lang="es-PE" sz="1000" b="1" u="none" strike="noStrike" baseline="30000" dirty="0">
                          <a:effectLst/>
                        </a:rPr>
                        <a:t>3</a:t>
                      </a:r>
                      <a:r>
                        <a:rPr lang="es-PE" sz="1000" b="1" u="none" strike="noStrike" dirty="0">
                          <a:effectLst/>
                        </a:rPr>
                        <a:t>)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116328"/>
                  </a:ext>
                </a:extLst>
              </a:tr>
              <a:tr h="20003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Uso Consuntivo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Agrario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274.4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283.51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972074"/>
                  </a:ext>
                </a:extLst>
              </a:tr>
              <a:tr h="20003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 dirty="0">
                          <a:effectLst/>
                        </a:rPr>
                        <a:t>Poblacional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8.98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304552"/>
                  </a:ext>
                </a:extLst>
              </a:tr>
              <a:tr h="20003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Otros Usos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0.13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371087"/>
                  </a:ext>
                </a:extLst>
              </a:tr>
              <a:tr h="2000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Uso NO consuntivo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Energético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0.01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0.01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3294683"/>
                  </a:ext>
                </a:extLst>
              </a:tr>
            </a:tbl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7DA3A60B-3C50-4917-879E-6D9E117D6177}"/>
              </a:ext>
            </a:extLst>
          </p:cNvPr>
          <p:cNvSpPr txBox="1"/>
          <p:nvPr/>
        </p:nvSpPr>
        <p:spPr>
          <a:xfrm>
            <a:off x="4848938" y="4934660"/>
            <a:ext cx="6452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Nota: Dado que la oferta hídrica superficial de la unidad hidrográfica Chamán es inferior a la demanda hídrica, el embalse formado por la presa Gallito Ciego juega un rol de regulación muy importante.</a:t>
            </a:r>
          </a:p>
        </p:txBody>
      </p:sp>
      <p:sp>
        <p:nvSpPr>
          <p:cNvPr id="18" name="1 CuadroTexto">
            <a:extLst>
              <a:ext uri="{FF2B5EF4-FFF2-40B4-BE49-F238E27FC236}">
                <a16:creationId xmlns:a16="http://schemas.microsoft.com/office/drawing/2014/main" id="{74C7E07F-4395-4E0D-AC21-80D7A13C0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546" y="4094352"/>
            <a:ext cx="3202186" cy="2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ES" altLang="es-PE" sz="1400" i="1" baseline="30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ANA, 2022</a:t>
            </a:r>
          </a:p>
        </p:txBody>
      </p:sp>
      <p:sp>
        <p:nvSpPr>
          <p:cNvPr id="19" name="1 CuadroTexto">
            <a:extLst>
              <a:ext uri="{FF2B5EF4-FFF2-40B4-BE49-F238E27FC236}">
                <a16:creationId xmlns:a16="http://schemas.microsoft.com/office/drawing/2014/main" id="{A7C7046F-3F51-4E2F-BDF2-A853825A9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8192" y="4539724"/>
            <a:ext cx="3202186" cy="2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ES" altLang="es-PE" sz="1400" i="1" baseline="30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SENAMHI, Producto </a:t>
            </a:r>
            <a:r>
              <a:rPr lang="es-ES" altLang="es-PE" sz="1400" i="1" baseline="30000" dirty="0" err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HyM</a:t>
            </a:r>
            <a:r>
              <a:rPr lang="es-ES" altLang="es-PE" sz="1400" i="1" baseline="30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GR2M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1BB22B5-880E-473F-8A75-ECD55DC9D200}"/>
              </a:ext>
            </a:extLst>
          </p:cNvPr>
          <p:cNvSpPr txBox="1"/>
          <p:nvPr/>
        </p:nvSpPr>
        <p:spPr>
          <a:xfrm>
            <a:off x="4848938" y="5977536"/>
            <a:ext cx="1380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Área agrícola</a:t>
            </a:r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71E231A0-E0ED-4065-AE21-6B1F33F3B3C3}"/>
              </a:ext>
            </a:extLst>
          </p:cNvPr>
          <p:cNvSpPr/>
          <p:nvPr/>
        </p:nvSpPr>
        <p:spPr>
          <a:xfrm>
            <a:off x="6229285" y="5977536"/>
            <a:ext cx="1036948" cy="307777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7143F1B-37CC-455A-B614-ED4B7B795014}"/>
              </a:ext>
            </a:extLst>
          </p:cNvPr>
          <p:cNvSpPr txBox="1"/>
          <p:nvPr/>
        </p:nvSpPr>
        <p:spPr>
          <a:xfrm>
            <a:off x="7354708" y="6000632"/>
            <a:ext cx="2027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39,529 </a:t>
            </a:r>
            <a:r>
              <a:rPr lang="es-ES" b="1" dirty="0" smtClean="0"/>
              <a:t>ha</a:t>
            </a:r>
            <a:endParaRPr lang="es-ES" b="1" dirty="0"/>
          </a:p>
        </p:txBody>
      </p:sp>
      <p:sp>
        <p:nvSpPr>
          <p:cNvPr id="22" name="1 CuadroTexto">
            <a:extLst>
              <a:ext uri="{FF2B5EF4-FFF2-40B4-BE49-F238E27FC236}">
                <a16:creationId xmlns:a16="http://schemas.microsoft.com/office/drawing/2014/main" id="{418090CE-CD42-4065-BA23-0AB41FD24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7237" y="6471544"/>
            <a:ext cx="3202186" cy="2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ES" altLang="es-PE" sz="1400" i="1" baseline="30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R.M. </a:t>
            </a:r>
            <a:r>
              <a:rPr lang="es-ES" altLang="es-PE" sz="1400" i="1" baseline="30000" dirty="0" err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N°</a:t>
            </a:r>
            <a:r>
              <a:rPr lang="es-ES" altLang="es-PE" sz="1400" i="1" baseline="30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322-2020-MIDAGRI</a:t>
            </a:r>
          </a:p>
        </p:txBody>
      </p:sp>
    </p:spTree>
    <p:extLst>
      <p:ext uri="{BB962C8B-B14F-4D97-AF65-F5344CB8AC3E}">
        <p14:creationId xmlns:p14="http://schemas.microsoft.com/office/powerpoint/2010/main" val="34771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6167888" y="6184636"/>
            <a:ext cx="4281212" cy="5300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B0021E5-2203-4675-998F-A89453FD7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69" y="957140"/>
            <a:ext cx="6378526" cy="619726"/>
          </a:xfrm>
        </p:spPr>
        <p:txBody>
          <a:bodyPr>
            <a:noAutofit/>
          </a:bodyPr>
          <a:lstStyle/>
          <a:p>
            <a:r>
              <a:rPr lang="es-ES" sz="2800" dirty="0"/>
              <a:t>Unidad Hidrográfica Jequetepeque</a:t>
            </a:r>
            <a:endParaRPr lang="es-PE" sz="2800" dirty="0"/>
          </a:p>
        </p:txBody>
      </p:sp>
      <p:sp>
        <p:nvSpPr>
          <p:cNvPr id="7" name="1 CuadroTexto">
            <a:extLst>
              <a:ext uri="{FF2B5EF4-FFF2-40B4-BE49-F238E27FC236}">
                <a16:creationId xmlns:a16="http://schemas.microsoft.com/office/drawing/2014/main" id="{95AE6867-62F7-4F7D-8018-0E3A65A59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695" y="1036170"/>
            <a:ext cx="2447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ES" altLang="es-PE" sz="24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Área: 3935 km</a:t>
            </a:r>
            <a:r>
              <a:rPr lang="es-ES" altLang="es-PE" sz="2400" b="1" baseline="30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B9D72A-DD16-44CB-BD8C-51470B5CC4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9" t="11831" r="2115" b="5498"/>
          <a:stretch/>
        </p:blipFill>
        <p:spPr>
          <a:xfrm>
            <a:off x="704460" y="1807066"/>
            <a:ext cx="4440222" cy="2241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4EBDB8E-C243-4B51-81A0-001DEAD11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927" y="4292593"/>
            <a:ext cx="3518661" cy="226640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7C1CB37-5968-41F9-B99B-D6833F255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463" y="1753832"/>
            <a:ext cx="4394061" cy="2244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155B4F0-6F5E-4ADD-99BE-9F37F549DF8E}"/>
              </a:ext>
            </a:extLst>
          </p:cNvPr>
          <p:cNvSpPr txBox="1"/>
          <p:nvPr/>
        </p:nvSpPr>
        <p:spPr>
          <a:xfrm>
            <a:off x="8046608" y="2506888"/>
            <a:ext cx="20960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Oferta hídrica superficial promedio anual = 535.57 hm</a:t>
            </a:r>
            <a:r>
              <a:rPr lang="es-ES" baseline="30000" dirty="0"/>
              <a:t>3</a:t>
            </a:r>
            <a:endParaRPr lang="es-PE" baseline="30000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5F03833C-5CDD-44D7-9C8E-D456E726F0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584976"/>
              </p:ext>
            </p:extLst>
          </p:nvPr>
        </p:nvGraphicFramePr>
        <p:xfrm>
          <a:off x="6167887" y="4118720"/>
          <a:ext cx="4281212" cy="194580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1364816">
                  <a:extLst>
                    <a:ext uri="{9D8B030D-6E8A-4147-A177-3AD203B41FA5}">
                      <a16:colId xmlns:a16="http://schemas.microsoft.com/office/drawing/2014/main" val="1962341210"/>
                    </a:ext>
                  </a:extLst>
                </a:gridCol>
                <a:gridCol w="861989">
                  <a:extLst>
                    <a:ext uri="{9D8B030D-6E8A-4147-A177-3AD203B41FA5}">
                      <a16:colId xmlns:a16="http://schemas.microsoft.com/office/drawing/2014/main" val="3319949398"/>
                    </a:ext>
                  </a:extLst>
                </a:gridCol>
                <a:gridCol w="1192418">
                  <a:extLst>
                    <a:ext uri="{9D8B030D-6E8A-4147-A177-3AD203B41FA5}">
                      <a16:colId xmlns:a16="http://schemas.microsoft.com/office/drawing/2014/main" val="874177661"/>
                    </a:ext>
                  </a:extLst>
                </a:gridCol>
                <a:gridCol w="861989">
                  <a:extLst>
                    <a:ext uri="{9D8B030D-6E8A-4147-A177-3AD203B41FA5}">
                      <a16:colId xmlns:a16="http://schemas.microsoft.com/office/drawing/2014/main" val="2433781503"/>
                    </a:ext>
                  </a:extLst>
                </a:gridCol>
              </a:tblGrid>
              <a:tr h="22943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Demanda de uso de agua – U.H </a:t>
                      </a:r>
                      <a:r>
                        <a:rPr lang="es-ES" sz="10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Jequetepeque</a:t>
                      </a:r>
                      <a:endParaRPr lang="es-PE" sz="1000" b="1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062304"/>
                  </a:ext>
                </a:extLst>
              </a:tr>
              <a:tr h="319358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</a:rPr>
                        <a:t> 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u="none" strike="noStrike" dirty="0">
                          <a:effectLst/>
                        </a:rPr>
                        <a:t>Tipo de Uso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u="none" strike="noStrike" dirty="0">
                          <a:effectLst/>
                        </a:rPr>
                        <a:t>Volumen (hm</a:t>
                      </a:r>
                      <a:r>
                        <a:rPr lang="es-PE" sz="1000" b="0" u="none" strike="noStrike" baseline="30000" dirty="0">
                          <a:effectLst/>
                        </a:rPr>
                        <a:t>3</a:t>
                      </a:r>
                      <a:r>
                        <a:rPr lang="es-PE" sz="1000" b="0" u="none" strike="noStrike" dirty="0">
                          <a:effectLst/>
                        </a:rPr>
                        <a:t>)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u="none" strike="noStrike" dirty="0">
                          <a:effectLst/>
                        </a:rPr>
                        <a:t>Total (hm</a:t>
                      </a:r>
                      <a:r>
                        <a:rPr lang="es-PE" sz="1000" b="0" u="none" strike="noStrike" baseline="30000" dirty="0">
                          <a:effectLst/>
                        </a:rPr>
                        <a:t>3</a:t>
                      </a:r>
                      <a:r>
                        <a:rPr lang="es-PE" sz="1000" b="0" u="none" strike="noStrike" dirty="0">
                          <a:effectLst/>
                        </a:rPr>
                        <a:t>)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070063"/>
                  </a:ext>
                </a:extLst>
              </a:tr>
              <a:tr h="17644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effectLst/>
                        </a:rPr>
                        <a:t>Uso Consuntivo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>
                          <a:effectLst/>
                        </a:rPr>
                        <a:t>Agrario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</a:rPr>
                        <a:t>174.63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6"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 dirty="0">
                          <a:effectLst/>
                        </a:rPr>
                        <a:t>182.57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66510676"/>
                  </a:ext>
                </a:extLst>
              </a:tr>
              <a:tr h="17644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>
                          <a:effectLst/>
                        </a:rPr>
                        <a:t>Poblacional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>
                          <a:effectLst/>
                        </a:rPr>
                        <a:t>6.32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295749"/>
                  </a:ext>
                </a:extLst>
              </a:tr>
              <a:tr h="17644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</a:rPr>
                        <a:t>Minero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>
                          <a:effectLst/>
                        </a:rPr>
                        <a:t>0.50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515140"/>
                  </a:ext>
                </a:extLst>
              </a:tr>
              <a:tr h="17644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>
                          <a:effectLst/>
                        </a:rPr>
                        <a:t>Industrial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>
                          <a:effectLst/>
                        </a:rPr>
                        <a:t>0.25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340247"/>
                  </a:ext>
                </a:extLst>
              </a:tr>
              <a:tr h="17644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>
                          <a:effectLst/>
                        </a:rPr>
                        <a:t>Pecuario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>
                          <a:effectLst/>
                        </a:rPr>
                        <a:t>0.15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119699"/>
                  </a:ext>
                </a:extLst>
              </a:tr>
              <a:tr h="17644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>
                          <a:effectLst/>
                        </a:rPr>
                        <a:t>Otros Usos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</a:rPr>
                        <a:t>0.72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213715"/>
                  </a:ext>
                </a:extLst>
              </a:tr>
              <a:tr h="17644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effectLst/>
                        </a:rPr>
                        <a:t>Uso NO consuntivo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>
                          <a:effectLst/>
                        </a:rPr>
                        <a:t>Energético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>
                          <a:effectLst/>
                        </a:rPr>
                        <a:t>577.91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>
                          <a:effectLst/>
                        </a:rPr>
                        <a:t>577.91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9538141"/>
                  </a:ext>
                </a:extLst>
              </a:tr>
              <a:tr h="15057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effectLst/>
                        </a:rPr>
                        <a:t>TOTAL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</a:rPr>
                        <a:t>760.48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131272"/>
                  </a:ext>
                </a:extLst>
              </a:tr>
            </a:tbl>
          </a:graphicData>
        </a:graphic>
      </p:graphicFrame>
      <p:sp>
        <p:nvSpPr>
          <p:cNvPr id="15" name="1 CuadroTexto">
            <a:extLst>
              <a:ext uri="{FF2B5EF4-FFF2-40B4-BE49-F238E27FC236}">
                <a16:creationId xmlns:a16="http://schemas.microsoft.com/office/drawing/2014/main" id="{F2ED1153-E218-4DE8-ADF8-1E46F51CE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331" y="3882758"/>
            <a:ext cx="3202186" cy="2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ES" altLang="es-PE" sz="1400" i="1" baseline="30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SENAMHI, Producto </a:t>
            </a:r>
            <a:r>
              <a:rPr lang="es-ES" altLang="es-PE" sz="1400" i="1" baseline="30000" dirty="0" err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HyM</a:t>
            </a:r>
            <a:r>
              <a:rPr lang="es-ES" altLang="es-PE" sz="1400" i="1" baseline="30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GR2M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2743886-B9B8-42CE-ACA5-24E347A21BD9}"/>
              </a:ext>
            </a:extLst>
          </p:cNvPr>
          <p:cNvSpPr txBox="1"/>
          <p:nvPr/>
        </p:nvSpPr>
        <p:spPr>
          <a:xfrm>
            <a:off x="6298517" y="6251222"/>
            <a:ext cx="1380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Área agrícola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C7C5BE79-75DF-479E-BD82-8FF41223DB3E}"/>
              </a:ext>
            </a:extLst>
          </p:cNvPr>
          <p:cNvSpPr/>
          <p:nvPr/>
        </p:nvSpPr>
        <p:spPr>
          <a:xfrm>
            <a:off x="7678864" y="6247646"/>
            <a:ext cx="1036948" cy="307777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E5C6619-2CBE-4A5F-8A3C-9C14330CFCA9}"/>
              </a:ext>
            </a:extLst>
          </p:cNvPr>
          <p:cNvSpPr txBox="1"/>
          <p:nvPr/>
        </p:nvSpPr>
        <p:spPr>
          <a:xfrm>
            <a:off x="8804288" y="6270742"/>
            <a:ext cx="1291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127,978 </a:t>
            </a:r>
            <a:r>
              <a:rPr lang="es-ES" b="1" dirty="0" smtClean="0"/>
              <a:t>ha</a:t>
            </a:r>
            <a:endParaRPr lang="es-ES" b="1" dirty="0"/>
          </a:p>
        </p:txBody>
      </p:sp>
      <p:sp>
        <p:nvSpPr>
          <p:cNvPr id="17" name="1 CuadroTexto">
            <a:extLst>
              <a:ext uri="{FF2B5EF4-FFF2-40B4-BE49-F238E27FC236}">
                <a16:creationId xmlns:a16="http://schemas.microsoft.com/office/drawing/2014/main" id="{F1404EB1-E780-4FD1-B86E-B905E8D3A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2965" y="6578519"/>
            <a:ext cx="3202186" cy="2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ES" altLang="es-PE" sz="1400" i="1" baseline="30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R.M. </a:t>
            </a:r>
            <a:r>
              <a:rPr lang="es-ES" altLang="es-PE" sz="1400" i="1" baseline="30000" dirty="0" err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N°</a:t>
            </a:r>
            <a:r>
              <a:rPr lang="es-ES" altLang="es-PE" sz="1400" i="1" baseline="30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322-2020-MIDAGRI</a:t>
            </a:r>
          </a:p>
        </p:txBody>
      </p:sp>
    </p:spTree>
    <p:extLst>
      <p:ext uri="{BB962C8B-B14F-4D97-AF65-F5344CB8AC3E}">
        <p14:creationId xmlns:p14="http://schemas.microsoft.com/office/powerpoint/2010/main" val="3538586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021E5-2203-4675-998F-A89453FD7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5" y="1000683"/>
            <a:ext cx="6378526" cy="619726"/>
          </a:xfrm>
        </p:spPr>
        <p:txBody>
          <a:bodyPr>
            <a:noAutofit/>
          </a:bodyPr>
          <a:lstStyle/>
          <a:p>
            <a:r>
              <a:rPr lang="es-ES" sz="2800" dirty="0"/>
              <a:t>Embalse Gallito Ciego</a:t>
            </a:r>
            <a:endParaRPr lang="es-PE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B9D72A-DD16-44CB-BD8C-51470B5CC4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9" t="11831" r="2115" b="5498"/>
          <a:stretch/>
        </p:blipFill>
        <p:spPr>
          <a:xfrm>
            <a:off x="167522" y="1620409"/>
            <a:ext cx="5420478" cy="327293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4EAFD05-6278-44D2-8E82-E74147F39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797" y="1620409"/>
            <a:ext cx="4990103" cy="33027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4CA419B1-4EBB-4EA4-BD92-6FA512888702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2118179" y="3271789"/>
            <a:ext cx="3775618" cy="53095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715373F-0601-42A8-B0E6-EDDF88F91172}"/>
              </a:ext>
            </a:extLst>
          </p:cNvPr>
          <p:cNvSpPr txBox="1"/>
          <p:nvPr/>
        </p:nvSpPr>
        <p:spPr>
          <a:xfrm>
            <a:off x="563794" y="5186539"/>
            <a:ext cx="10237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1"/>
                </a:solidFill>
              </a:rPr>
              <a:t>El embalse formado por la presa Gallito Ciego abastece las demandas de las unidades hidrográficas aledañas, llegando incluso abastecer incluso las demandas de la unidad hidrográfica ZAÑA y CHAMÁN.</a:t>
            </a:r>
          </a:p>
          <a:p>
            <a:endParaRPr lang="es-ES" b="1" dirty="0">
              <a:solidFill>
                <a:schemeClr val="accent1"/>
              </a:solidFill>
            </a:endParaRPr>
          </a:p>
          <a:p>
            <a:r>
              <a:rPr lang="es-ES" b="1" dirty="0">
                <a:solidFill>
                  <a:schemeClr val="accent1"/>
                </a:solidFill>
              </a:rPr>
              <a:t>A la fecha, el embalse se encuentra al 99.90% de su capacidad de almacenamiento. </a:t>
            </a:r>
            <a:endParaRPr lang="es-PE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69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6425299" y="6078399"/>
            <a:ext cx="4874211" cy="6924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B0021E5-2203-4675-998F-A89453FD7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69" y="805338"/>
            <a:ext cx="5562600" cy="619726"/>
          </a:xfrm>
        </p:spPr>
        <p:txBody>
          <a:bodyPr>
            <a:noAutofit/>
          </a:bodyPr>
          <a:lstStyle/>
          <a:p>
            <a:r>
              <a:rPr lang="es-ES" sz="2800" dirty="0"/>
              <a:t>Unidad Hidrográfica Chicama</a:t>
            </a:r>
            <a:endParaRPr lang="es-PE" sz="2800" dirty="0"/>
          </a:p>
        </p:txBody>
      </p:sp>
      <p:sp>
        <p:nvSpPr>
          <p:cNvPr id="7" name="1 CuadroTexto">
            <a:extLst>
              <a:ext uri="{FF2B5EF4-FFF2-40B4-BE49-F238E27FC236}">
                <a16:creationId xmlns:a16="http://schemas.microsoft.com/office/drawing/2014/main" id="{95AE6867-62F7-4F7D-8018-0E3A65A59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231" y="890440"/>
            <a:ext cx="2447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ES" altLang="es-PE" sz="24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Área: 4494 km</a:t>
            </a:r>
            <a:r>
              <a:rPr lang="es-ES" altLang="es-PE" sz="2400" b="1" baseline="30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CC4A2C7-EB4A-4B02-AB32-250E06D04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68" y="1425064"/>
            <a:ext cx="4718931" cy="27288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6DBFAB0-8F89-4619-A8E1-B1A56174F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598" y="4678136"/>
            <a:ext cx="2953237" cy="19949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3F019F4-870B-484E-A1EC-545109BB11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8333" y="1355681"/>
            <a:ext cx="5188146" cy="24403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D16766F-0BDC-46D3-9C2D-7682AC7F59AC}"/>
              </a:ext>
            </a:extLst>
          </p:cNvPr>
          <p:cNvSpPr txBox="1"/>
          <p:nvPr/>
        </p:nvSpPr>
        <p:spPr>
          <a:xfrm>
            <a:off x="8516591" y="2050802"/>
            <a:ext cx="20960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Oferta hídrica superficial promedio anual = 836.07 hm</a:t>
            </a:r>
            <a:r>
              <a:rPr lang="es-ES" baseline="30000" dirty="0"/>
              <a:t>3</a:t>
            </a:r>
            <a:endParaRPr lang="es-PE" baseline="30000" dirty="0"/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2DE8AB1A-1722-4C5F-975E-6935E3521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600860"/>
              </p:ext>
            </p:extLst>
          </p:nvPr>
        </p:nvGraphicFramePr>
        <p:xfrm>
          <a:off x="6425300" y="4043491"/>
          <a:ext cx="4874211" cy="1962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3859">
                  <a:extLst>
                    <a:ext uri="{9D8B030D-6E8A-4147-A177-3AD203B41FA5}">
                      <a16:colId xmlns:a16="http://schemas.microsoft.com/office/drawing/2014/main" val="1197275792"/>
                    </a:ext>
                  </a:extLst>
                </a:gridCol>
                <a:gridCol w="981385">
                  <a:extLst>
                    <a:ext uri="{9D8B030D-6E8A-4147-A177-3AD203B41FA5}">
                      <a16:colId xmlns:a16="http://schemas.microsoft.com/office/drawing/2014/main" val="4146179191"/>
                    </a:ext>
                  </a:extLst>
                </a:gridCol>
                <a:gridCol w="1357582">
                  <a:extLst>
                    <a:ext uri="{9D8B030D-6E8A-4147-A177-3AD203B41FA5}">
                      <a16:colId xmlns:a16="http://schemas.microsoft.com/office/drawing/2014/main" val="960984040"/>
                    </a:ext>
                  </a:extLst>
                </a:gridCol>
                <a:gridCol w="981385">
                  <a:extLst>
                    <a:ext uri="{9D8B030D-6E8A-4147-A177-3AD203B41FA5}">
                      <a16:colId xmlns:a16="http://schemas.microsoft.com/office/drawing/2014/main" val="526575937"/>
                    </a:ext>
                  </a:extLst>
                </a:gridCol>
              </a:tblGrid>
              <a:tr h="2190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Demanda de uso de agua – U.H </a:t>
                      </a:r>
                      <a:r>
                        <a:rPr lang="es-ES" sz="11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Chicama</a:t>
                      </a:r>
                      <a:endParaRPr lang="es-PE" sz="1100" b="1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988921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 dirty="0">
                          <a:effectLst/>
                        </a:rPr>
                        <a:t> 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 dirty="0">
                          <a:effectLst/>
                        </a:rPr>
                        <a:t>Tipo de Uso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 dirty="0">
                          <a:effectLst/>
                        </a:rPr>
                        <a:t>Volumen (hm</a:t>
                      </a:r>
                      <a:r>
                        <a:rPr lang="es-PE" sz="1100" u="none" strike="noStrike" baseline="30000" dirty="0">
                          <a:effectLst/>
                        </a:rPr>
                        <a:t>3</a:t>
                      </a:r>
                      <a:r>
                        <a:rPr lang="es-PE" sz="1100" u="none" strike="noStrike" dirty="0">
                          <a:effectLst/>
                        </a:rPr>
                        <a:t>)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 dirty="0">
                          <a:effectLst/>
                        </a:rPr>
                        <a:t>Total (hm</a:t>
                      </a:r>
                      <a:r>
                        <a:rPr lang="es-PE" sz="1100" u="none" strike="noStrike" baseline="30000" dirty="0">
                          <a:effectLst/>
                        </a:rPr>
                        <a:t>3</a:t>
                      </a:r>
                      <a:r>
                        <a:rPr lang="es-PE" sz="1100" u="none" strike="noStrike" dirty="0">
                          <a:effectLst/>
                        </a:rPr>
                        <a:t>)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946549"/>
                  </a:ext>
                </a:extLst>
              </a:tr>
              <a:tr h="19050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Uso Consuntivo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Agrario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147.19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6">
                  <a:txBody>
                    <a:bodyPr/>
                    <a:lstStyle/>
                    <a:p>
                      <a:pPr algn="r" fontAlgn="ctr"/>
                      <a:r>
                        <a:rPr lang="es-PE" sz="1100" u="none" strike="noStrike">
                          <a:effectLst/>
                        </a:rPr>
                        <a:t>152.52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162405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Poblacional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3.98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99574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Minero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0.20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21570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Industrial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0.61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80525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Pecuario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0.40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78942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Otros Usos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0.14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594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Uso NO consuntivo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Acuícola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1.32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u="none" strike="noStrike">
                          <a:effectLst/>
                        </a:rPr>
                        <a:t>1.32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2534944"/>
                  </a:ext>
                </a:extLst>
              </a:tr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TOTAL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</a:rPr>
                        <a:t>153.84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122199"/>
                  </a:ext>
                </a:extLst>
              </a:tr>
            </a:tbl>
          </a:graphicData>
        </a:graphic>
      </p:graphicFrame>
      <p:sp>
        <p:nvSpPr>
          <p:cNvPr id="21" name="1 CuadroTexto">
            <a:extLst>
              <a:ext uri="{FF2B5EF4-FFF2-40B4-BE49-F238E27FC236}">
                <a16:creationId xmlns:a16="http://schemas.microsoft.com/office/drawing/2014/main" id="{146DAD68-3235-49BB-8D45-82BDC61AB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7558" y="3869894"/>
            <a:ext cx="3202186" cy="2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ES" altLang="es-PE" sz="1400" i="1" baseline="30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SENAMHI, Producto </a:t>
            </a:r>
            <a:r>
              <a:rPr lang="es-ES" altLang="es-PE" sz="1400" i="1" baseline="30000" dirty="0" err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HyM</a:t>
            </a:r>
            <a:r>
              <a:rPr lang="es-ES" altLang="es-PE" sz="1400" i="1" baseline="30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GR2M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5A51E97-887C-443C-8D22-75F448844190}"/>
              </a:ext>
            </a:extLst>
          </p:cNvPr>
          <p:cNvSpPr txBox="1"/>
          <p:nvPr/>
        </p:nvSpPr>
        <p:spPr>
          <a:xfrm>
            <a:off x="6603317" y="6251222"/>
            <a:ext cx="1380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Área agrícola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1525D3DA-BB69-4EE1-BE22-F5BDB971CF5E}"/>
              </a:ext>
            </a:extLst>
          </p:cNvPr>
          <p:cNvSpPr/>
          <p:nvPr/>
        </p:nvSpPr>
        <p:spPr>
          <a:xfrm>
            <a:off x="7983664" y="6247646"/>
            <a:ext cx="1036948" cy="307777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4C16581-911E-4D9C-BDB4-3DF144B04A3E}"/>
              </a:ext>
            </a:extLst>
          </p:cNvPr>
          <p:cNvSpPr txBox="1"/>
          <p:nvPr/>
        </p:nvSpPr>
        <p:spPr>
          <a:xfrm>
            <a:off x="9109087" y="6270742"/>
            <a:ext cx="1558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95,763 </a:t>
            </a:r>
            <a:r>
              <a:rPr lang="es-ES" b="1" dirty="0" smtClean="0"/>
              <a:t>ha</a:t>
            </a:r>
            <a:endParaRPr lang="es-ES" b="1" dirty="0"/>
          </a:p>
        </p:txBody>
      </p:sp>
      <p:sp>
        <p:nvSpPr>
          <p:cNvPr id="17" name="1 CuadroTexto">
            <a:extLst>
              <a:ext uri="{FF2B5EF4-FFF2-40B4-BE49-F238E27FC236}">
                <a16:creationId xmlns:a16="http://schemas.microsoft.com/office/drawing/2014/main" id="{9F018B93-6842-4424-AC8E-E4880A79C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2605" y="6622373"/>
            <a:ext cx="3202186" cy="2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ES" altLang="es-PE" sz="1400" i="1" baseline="30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R.M. </a:t>
            </a:r>
            <a:r>
              <a:rPr lang="es-ES" altLang="es-PE" sz="1400" i="1" baseline="30000" dirty="0" err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N°</a:t>
            </a:r>
            <a:r>
              <a:rPr lang="es-ES" altLang="es-PE" sz="1400" i="1" baseline="30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322-2020-MIDAGRI</a:t>
            </a:r>
          </a:p>
        </p:txBody>
      </p:sp>
    </p:spTree>
    <p:extLst>
      <p:ext uri="{BB962C8B-B14F-4D97-AF65-F5344CB8AC3E}">
        <p14:creationId xmlns:p14="http://schemas.microsoft.com/office/powerpoint/2010/main" val="1909237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021E5-2203-4675-998F-A89453FD7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68" y="805338"/>
            <a:ext cx="10800267" cy="619726"/>
          </a:xfrm>
        </p:spPr>
        <p:txBody>
          <a:bodyPr>
            <a:noAutofit/>
          </a:bodyPr>
          <a:lstStyle/>
          <a:p>
            <a:r>
              <a:rPr lang="es-PE" sz="2800" b="1" dirty="0">
                <a:solidFill>
                  <a:schemeClr val="tx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PROYECTO CHAVIMOCHIC TERCERA ETAPA</a:t>
            </a:r>
            <a:endParaRPr lang="es-PE" sz="2800" dirty="0"/>
          </a:p>
        </p:txBody>
      </p:sp>
      <p:grpSp>
        <p:nvGrpSpPr>
          <p:cNvPr id="13" name="Group 1">
            <a:extLst>
              <a:ext uri="{FF2B5EF4-FFF2-40B4-BE49-F238E27FC236}">
                <a16:creationId xmlns:a16="http://schemas.microsoft.com/office/drawing/2014/main" id="{64356795-3825-4C00-B73D-E9ADAF9B68CB}"/>
              </a:ext>
            </a:extLst>
          </p:cNvPr>
          <p:cNvGrpSpPr/>
          <p:nvPr/>
        </p:nvGrpSpPr>
        <p:grpSpPr>
          <a:xfrm>
            <a:off x="361069" y="1532950"/>
            <a:ext cx="5001840" cy="2136531"/>
            <a:chOff x="3746283" y="923336"/>
            <a:chExt cx="5001840" cy="2136531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7ED8D6CF-7DB9-4EB0-A93F-6888B6B6B411}"/>
                </a:ext>
              </a:extLst>
            </p:cNvPr>
            <p:cNvSpPr txBox="1"/>
            <p:nvPr/>
          </p:nvSpPr>
          <p:spPr>
            <a:xfrm>
              <a:off x="3746283" y="923336"/>
              <a:ext cx="2528981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PE" b="1" kern="1200" dirty="0">
                  <a:ea typeface="Tahoma" panose="020B0604030504040204" pitchFamily="34" charset="0"/>
                  <a:cs typeface="Tahoma"/>
                </a:rPr>
                <a:t>Descripción del proyecto</a:t>
              </a:r>
            </a:p>
          </p:txBody>
        </p: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9B961964-9D28-4D62-A6BF-B98BD752B819}"/>
                </a:ext>
              </a:extLst>
            </p:cNvPr>
            <p:cNvGrpSpPr/>
            <p:nvPr/>
          </p:nvGrpSpPr>
          <p:grpSpPr>
            <a:xfrm>
              <a:off x="3823523" y="1407991"/>
              <a:ext cx="4911214" cy="1651876"/>
              <a:chOff x="2229805" y="5685480"/>
              <a:chExt cx="4464857" cy="914704"/>
            </a:xfrm>
          </p:grpSpPr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0E825643-07CB-48AB-B230-1C4ED8B2E4DA}"/>
                  </a:ext>
                </a:extLst>
              </p:cNvPr>
              <p:cNvSpPr/>
              <p:nvPr/>
            </p:nvSpPr>
            <p:spPr>
              <a:xfrm>
                <a:off x="2229805" y="5685480"/>
                <a:ext cx="4464857" cy="9147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1200" b="1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8193B7AF-62B4-4BB9-B309-82907955FAB8}"/>
                  </a:ext>
                </a:extLst>
              </p:cNvPr>
              <p:cNvSpPr txBox="1"/>
              <p:nvPr/>
            </p:nvSpPr>
            <p:spPr>
              <a:xfrm>
                <a:off x="2791588" y="5693256"/>
                <a:ext cx="3675579" cy="88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PE" b="1" dirty="0"/>
                  <a:t>Objetivo: </a:t>
                </a:r>
                <a:r>
                  <a:rPr lang="es-PE" dirty="0"/>
                  <a:t> Incorporar a la actividad agrícola Tierras Eriazas, en los valles de </a:t>
                </a:r>
                <a:r>
                  <a:rPr lang="es-PE" b="1" u="sng" dirty="0"/>
                  <a:t>Moche, Chicama, Viru y Chao.</a:t>
                </a:r>
              </a:p>
              <a:p>
                <a:pPr algn="just"/>
                <a:endParaRPr lang="es-PE" dirty="0"/>
              </a:p>
              <a:p>
                <a:pPr algn="just"/>
                <a:r>
                  <a:rPr lang="es-PE" b="1" dirty="0"/>
                  <a:t>Beneficios: </a:t>
                </a:r>
                <a:r>
                  <a:rPr lang="es-PE" dirty="0">
                    <a:latin typeface="Roboto"/>
                  </a:rPr>
                  <a:t>536,868 habitantes</a:t>
                </a:r>
                <a:r>
                  <a:rPr lang="es-PE" dirty="0"/>
                  <a:t>, 111,000 ha  (</a:t>
                </a:r>
                <a:r>
                  <a:rPr lang="es-PE" b="1" dirty="0"/>
                  <a:t>mejoramiento de 48,000 ha y ampliación de 63,000 ha</a:t>
                </a:r>
                <a:r>
                  <a:rPr lang="es-PE" dirty="0"/>
                  <a:t>).</a:t>
                </a:r>
              </a:p>
            </p:txBody>
          </p:sp>
        </p:grp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6D3AF841-E9FA-4371-B64E-9904B3E75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107642" y="1492870"/>
              <a:ext cx="252000" cy="304590"/>
            </a:xfrm>
            <a:prstGeom prst="rect">
              <a:avLst/>
            </a:prstGeom>
          </p:spPr>
        </p:pic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CF21831E-3CFB-4132-BF10-782E0C508C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19659" y="1262680"/>
              <a:ext cx="4928464" cy="2341"/>
            </a:xfrm>
            <a:prstGeom prst="line">
              <a:avLst/>
            </a:prstGeom>
            <a:noFill/>
            <a:ln w="9525" cap="flat" cmpd="sng" algn="ctr">
              <a:solidFill>
                <a:srgbClr val="595959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26" name="Rectángulo 195">
            <a:extLst>
              <a:ext uri="{FF2B5EF4-FFF2-40B4-BE49-F238E27FC236}">
                <a16:creationId xmlns:a16="http://schemas.microsoft.com/office/drawing/2014/main" id="{2FB70C61-E136-453E-91D4-5E7FF6046C33}"/>
              </a:ext>
            </a:extLst>
          </p:cNvPr>
          <p:cNvSpPr/>
          <p:nvPr/>
        </p:nvSpPr>
        <p:spPr>
          <a:xfrm>
            <a:off x="361069" y="3739779"/>
            <a:ext cx="4911214" cy="169202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27" name="Imagen 199">
            <a:extLst>
              <a:ext uri="{FF2B5EF4-FFF2-40B4-BE49-F238E27FC236}">
                <a16:creationId xmlns:a16="http://schemas.microsoft.com/office/drawing/2014/main" id="{C5642743-4B34-40BB-8FB7-A65921DB0B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53" y="3847100"/>
            <a:ext cx="238275" cy="288000"/>
          </a:xfrm>
          <a:prstGeom prst="rect">
            <a:avLst/>
          </a:prstGeom>
        </p:spPr>
      </p:pic>
      <p:sp>
        <p:nvSpPr>
          <p:cNvPr id="28" name="CuadroTexto 185">
            <a:extLst>
              <a:ext uri="{FF2B5EF4-FFF2-40B4-BE49-F238E27FC236}">
                <a16:creationId xmlns:a16="http://schemas.microsoft.com/office/drawing/2014/main" id="{36743D31-3E3B-4A4B-B336-117EA02AD8BE}"/>
              </a:ext>
            </a:extLst>
          </p:cNvPr>
          <p:cNvSpPr txBox="1"/>
          <p:nvPr/>
        </p:nvSpPr>
        <p:spPr>
          <a:xfrm>
            <a:off x="958597" y="3778473"/>
            <a:ext cx="4309064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/>
              <a:t>Componentes (y/o Fases):</a:t>
            </a:r>
          </a:p>
          <a:p>
            <a:pPr marL="266700" indent="-171450" algn="just" defTabSz="990600">
              <a:buFont typeface="Arial" panose="020B0604020202020204" pitchFamily="34" charset="0"/>
              <a:buChar char="•"/>
            </a:pPr>
            <a:r>
              <a:rPr lang="es-PE" sz="1150" dirty="0"/>
              <a:t>FASE I - Presa Palo Redondo capacidad de almacenamiento 366 MMC.</a:t>
            </a:r>
          </a:p>
          <a:p>
            <a:pPr marL="266700" indent="-171450" algn="just" defTabSz="990600">
              <a:buFont typeface="Arial" panose="020B0604020202020204" pitchFamily="34" charset="0"/>
              <a:buChar char="•"/>
            </a:pPr>
            <a:r>
              <a:rPr lang="es-PE" sz="1150" dirty="0"/>
              <a:t>FASE II:</a:t>
            </a:r>
          </a:p>
          <a:p>
            <a:pPr marL="538163" indent="-171450" algn="just" defTabSz="990600">
              <a:buFont typeface="Arial" panose="020B0604020202020204" pitchFamily="34" charset="0"/>
              <a:buChar char="•"/>
            </a:pPr>
            <a:r>
              <a:rPr lang="es-PE" sz="1150" dirty="0"/>
              <a:t>Automatización de Infraestructura mayor de riego.</a:t>
            </a:r>
          </a:p>
          <a:p>
            <a:pPr marL="538163" indent="-171450" algn="just" defTabSz="990600">
              <a:buFont typeface="Arial" panose="020B0604020202020204" pitchFamily="34" charset="0"/>
              <a:buChar char="•"/>
            </a:pPr>
            <a:r>
              <a:rPr lang="es-PE" sz="1150" dirty="0"/>
              <a:t>Tercera Línea Cruce Río Virú, longitud: 3,501 m, Diámetro de tubería: 2.50 m.</a:t>
            </a:r>
          </a:p>
          <a:p>
            <a:pPr marL="538163" indent="-171450" algn="just" defTabSz="990600">
              <a:buFont typeface="Arial" panose="020B0604020202020204" pitchFamily="34" charset="0"/>
              <a:buChar char="•"/>
            </a:pPr>
            <a:r>
              <a:rPr lang="es-PE" sz="1150" dirty="0"/>
              <a:t> Conducción Moche – Chicama – </a:t>
            </a:r>
            <a:r>
              <a:rPr lang="es-PE" sz="1150" dirty="0" err="1"/>
              <a:t>Urricape</a:t>
            </a:r>
            <a:r>
              <a:rPr lang="es-PE" sz="1150" dirty="0"/>
              <a:t> 127.76  km.</a:t>
            </a:r>
          </a:p>
        </p:txBody>
      </p:sp>
      <p:pic>
        <p:nvPicPr>
          <p:cNvPr id="29" name="Imagen 97">
            <a:extLst>
              <a:ext uri="{FF2B5EF4-FFF2-40B4-BE49-F238E27FC236}">
                <a16:creationId xmlns:a16="http://schemas.microsoft.com/office/drawing/2014/main" id="{CE4BEFF9-6DC8-407B-8D74-03CC4F179E1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577" y="2182758"/>
            <a:ext cx="3060000" cy="27010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37BB55A7-AB1C-42D0-8FA8-98FA198DA802}"/>
              </a:ext>
            </a:extLst>
          </p:cNvPr>
          <p:cNvSpPr txBox="1"/>
          <p:nvPr/>
        </p:nvSpPr>
        <p:spPr>
          <a:xfrm>
            <a:off x="5712079" y="1640671"/>
            <a:ext cx="223402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PE" b="1" kern="1200" dirty="0">
                <a:ea typeface="Tahoma" panose="020B0604030504040204" pitchFamily="34" charset="0"/>
                <a:cs typeface="Tahoma"/>
              </a:rPr>
              <a:t>Ubicación geográfica</a:t>
            </a: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B7D9AE7B-CC51-4247-9616-D873D5B7CFEC}"/>
              </a:ext>
            </a:extLst>
          </p:cNvPr>
          <p:cNvCxnSpPr>
            <a:cxnSpLocks/>
          </p:cNvCxnSpPr>
          <p:nvPr/>
        </p:nvCxnSpPr>
        <p:spPr>
          <a:xfrm flipH="1" flipV="1">
            <a:off x="5918731" y="1910544"/>
            <a:ext cx="3060000" cy="2341"/>
          </a:xfrm>
          <a:prstGeom prst="line">
            <a:avLst/>
          </a:prstGeom>
          <a:noFill/>
          <a:ln w="9525" cap="flat" cmpd="sng" algn="ctr">
            <a:solidFill>
              <a:srgbClr val="59595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2" name="CuadroTexto 72">
            <a:extLst>
              <a:ext uri="{FF2B5EF4-FFF2-40B4-BE49-F238E27FC236}">
                <a16:creationId xmlns:a16="http://schemas.microsoft.com/office/drawing/2014/main" id="{88D8C1AF-3F58-4766-BCA7-38CAAB5286EC}"/>
              </a:ext>
            </a:extLst>
          </p:cNvPr>
          <p:cNvSpPr txBox="1"/>
          <p:nvPr/>
        </p:nvSpPr>
        <p:spPr>
          <a:xfrm>
            <a:off x="5793124" y="4848803"/>
            <a:ext cx="31377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050" b="1" i="1" dirty="0"/>
              <a:t>(</a:t>
            </a:r>
            <a:r>
              <a:rPr lang="es-PE" sz="1050" b="1" i="1" dirty="0" err="1"/>
              <a:t>Dpt</a:t>
            </a:r>
            <a:r>
              <a:rPr lang="es-PE" sz="1050" b="1" i="1" dirty="0"/>
              <a:t>. La libertad, Provincia Trujillo y Viru, Distritos Moche, Trujillo, Viru y Chao)</a:t>
            </a:r>
          </a:p>
        </p:txBody>
      </p:sp>
      <p:sp>
        <p:nvSpPr>
          <p:cNvPr id="34" name="Rectángulo 205">
            <a:extLst>
              <a:ext uri="{FF2B5EF4-FFF2-40B4-BE49-F238E27FC236}">
                <a16:creationId xmlns:a16="http://schemas.microsoft.com/office/drawing/2014/main" id="{2C43E635-3CC8-40F4-812C-F1B37607188B}"/>
              </a:ext>
            </a:extLst>
          </p:cNvPr>
          <p:cNvSpPr/>
          <p:nvPr/>
        </p:nvSpPr>
        <p:spPr>
          <a:xfrm>
            <a:off x="10820008" y="3098116"/>
            <a:ext cx="1194600" cy="33088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i="1" dirty="0">
                <a:solidFill>
                  <a:srgbClr val="000000"/>
                </a:solidFill>
              </a:rPr>
              <a:t>91,274,283.42</a:t>
            </a:r>
            <a:endParaRPr lang="es-PE" sz="1100" b="1" i="1" dirty="0">
              <a:solidFill>
                <a:srgbClr val="000000"/>
              </a:solidFill>
            </a:endParaRPr>
          </a:p>
        </p:txBody>
      </p:sp>
      <p:sp>
        <p:nvSpPr>
          <p:cNvPr id="35" name="Rectángulo 207">
            <a:extLst>
              <a:ext uri="{FF2B5EF4-FFF2-40B4-BE49-F238E27FC236}">
                <a16:creationId xmlns:a16="http://schemas.microsoft.com/office/drawing/2014/main" id="{43349A71-3E00-4179-84A1-92A6D4B7B284}"/>
              </a:ext>
            </a:extLst>
          </p:cNvPr>
          <p:cNvSpPr/>
          <p:nvPr/>
        </p:nvSpPr>
        <p:spPr>
          <a:xfrm>
            <a:off x="10745826" y="3613031"/>
            <a:ext cx="1342963" cy="33088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i="1" dirty="0">
                <a:solidFill>
                  <a:srgbClr val="000000"/>
                </a:solidFill>
              </a:rPr>
              <a:t>3,057,688,494.58</a:t>
            </a:r>
            <a:endParaRPr lang="es-PE" sz="1100" b="1" i="1" dirty="0">
              <a:solidFill>
                <a:srgbClr val="000000"/>
              </a:solidFill>
            </a:endParaRPr>
          </a:p>
        </p:txBody>
      </p:sp>
      <p:sp>
        <p:nvSpPr>
          <p:cNvPr id="36" name="Rectángulo 208">
            <a:extLst>
              <a:ext uri="{FF2B5EF4-FFF2-40B4-BE49-F238E27FC236}">
                <a16:creationId xmlns:a16="http://schemas.microsoft.com/office/drawing/2014/main" id="{36D53A2C-23B3-43A1-906D-90C9659B12F4}"/>
              </a:ext>
            </a:extLst>
          </p:cNvPr>
          <p:cNvSpPr/>
          <p:nvPr/>
        </p:nvSpPr>
        <p:spPr>
          <a:xfrm>
            <a:off x="9236678" y="3686071"/>
            <a:ext cx="1164602" cy="32205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200" b="1" i="1" dirty="0">
                <a:solidFill>
                  <a:srgbClr val="000000"/>
                </a:solidFill>
              </a:rPr>
              <a:t>Costo obra</a:t>
            </a:r>
          </a:p>
        </p:txBody>
      </p:sp>
      <p:sp>
        <p:nvSpPr>
          <p:cNvPr id="37" name="Rectángulo 206">
            <a:extLst>
              <a:ext uri="{FF2B5EF4-FFF2-40B4-BE49-F238E27FC236}">
                <a16:creationId xmlns:a16="http://schemas.microsoft.com/office/drawing/2014/main" id="{411E47E5-3A93-456F-A282-F00D725DC70F}"/>
              </a:ext>
            </a:extLst>
          </p:cNvPr>
          <p:cNvSpPr/>
          <p:nvPr/>
        </p:nvSpPr>
        <p:spPr>
          <a:xfrm>
            <a:off x="9244878" y="3126338"/>
            <a:ext cx="1164602" cy="32205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200" b="1" i="1" dirty="0">
                <a:solidFill>
                  <a:srgbClr val="000000"/>
                </a:solidFill>
              </a:rPr>
              <a:t>Costo ET</a:t>
            </a:r>
          </a:p>
        </p:txBody>
      </p:sp>
      <p:sp>
        <p:nvSpPr>
          <p:cNvPr id="38" name="Rectángulo 289">
            <a:extLst>
              <a:ext uri="{FF2B5EF4-FFF2-40B4-BE49-F238E27FC236}">
                <a16:creationId xmlns:a16="http://schemas.microsoft.com/office/drawing/2014/main" id="{3DDFB975-2AA7-4FC7-B5EB-368B7CCE2339}"/>
              </a:ext>
            </a:extLst>
          </p:cNvPr>
          <p:cNvSpPr/>
          <p:nvPr/>
        </p:nvSpPr>
        <p:spPr>
          <a:xfrm>
            <a:off x="10820008" y="2289673"/>
            <a:ext cx="1243553" cy="45601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100" b="1" i="1" dirty="0">
                <a:solidFill>
                  <a:srgbClr val="000000"/>
                </a:solidFill>
              </a:rPr>
              <a:t>3,148,962,778</a:t>
            </a:r>
          </a:p>
        </p:txBody>
      </p:sp>
      <p:sp>
        <p:nvSpPr>
          <p:cNvPr id="39" name="CuadroTexto 201">
            <a:extLst>
              <a:ext uri="{FF2B5EF4-FFF2-40B4-BE49-F238E27FC236}">
                <a16:creationId xmlns:a16="http://schemas.microsoft.com/office/drawing/2014/main" id="{681E37D0-7F6A-4AE0-827C-B1E39F073A9E}"/>
              </a:ext>
            </a:extLst>
          </p:cNvPr>
          <p:cNvSpPr txBox="1"/>
          <p:nvPr/>
        </p:nvSpPr>
        <p:spPr>
          <a:xfrm>
            <a:off x="9090030" y="1532950"/>
            <a:ext cx="2622501" cy="350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PE" b="1" kern="1200" dirty="0">
                <a:ea typeface="Tahoma" panose="020B0604030504040204" pitchFamily="34" charset="0"/>
                <a:cs typeface="Tahoma"/>
              </a:rPr>
              <a:t>Costos del proyecto</a:t>
            </a:r>
          </a:p>
        </p:txBody>
      </p:sp>
      <p:sp>
        <p:nvSpPr>
          <p:cNvPr id="41" name="Flecha: a la derecha 306">
            <a:extLst>
              <a:ext uri="{FF2B5EF4-FFF2-40B4-BE49-F238E27FC236}">
                <a16:creationId xmlns:a16="http://schemas.microsoft.com/office/drawing/2014/main" id="{D1B7C8AF-5063-4F21-AAA5-796F606679A3}"/>
              </a:ext>
            </a:extLst>
          </p:cNvPr>
          <p:cNvSpPr/>
          <p:nvPr/>
        </p:nvSpPr>
        <p:spPr>
          <a:xfrm rot="5400000">
            <a:off x="10584765" y="2703606"/>
            <a:ext cx="240739" cy="354536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FFFF"/>
              </a:solidFill>
            </a:endParaRP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DDBCB2D6-01AB-44E2-85D7-B656B1649C78}"/>
              </a:ext>
            </a:extLst>
          </p:cNvPr>
          <p:cNvCxnSpPr>
            <a:cxnSpLocks/>
          </p:cNvCxnSpPr>
          <p:nvPr/>
        </p:nvCxnSpPr>
        <p:spPr>
          <a:xfrm flipH="1" flipV="1">
            <a:off x="9090030" y="1912156"/>
            <a:ext cx="3060000" cy="2341"/>
          </a:xfrm>
          <a:prstGeom prst="line">
            <a:avLst/>
          </a:prstGeom>
          <a:noFill/>
          <a:ln w="9525" cap="flat" cmpd="sng" algn="ctr">
            <a:solidFill>
              <a:srgbClr val="59595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7" name="Rectángulo 204">
            <a:extLst>
              <a:ext uri="{FF2B5EF4-FFF2-40B4-BE49-F238E27FC236}">
                <a16:creationId xmlns:a16="http://schemas.microsoft.com/office/drawing/2014/main" id="{A9E4F063-4138-43A1-9B17-4E50C0B850C8}"/>
              </a:ext>
            </a:extLst>
          </p:cNvPr>
          <p:cNvSpPr/>
          <p:nvPr/>
        </p:nvSpPr>
        <p:spPr>
          <a:xfrm>
            <a:off x="9244878" y="2346040"/>
            <a:ext cx="1164602" cy="32205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200" b="1" i="1" dirty="0">
                <a:solidFill>
                  <a:srgbClr val="000000"/>
                </a:solidFill>
              </a:rPr>
              <a:t>Inversión (S/)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903E5E42-28BF-4DF6-9C71-AEDB2F020035}"/>
              </a:ext>
            </a:extLst>
          </p:cNvPr>
          <p:cNvSpPr/>
          <p:nvPr/>
        </p:nvSpPr>
        <p:spPr>
          <a:xfrm>
            <a:off x="170821" y="5471974"/>
            <a:ext cx="49284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8827">
              <a:defRPr/>
            </a:pPr>
            <a:r>
              <a:rPr lang="es-PE" b="1" dirty="0">
                <a:solidFill>
                  <a:srgbClr val="595959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UF y UEI  CHAVIMOCHIC – GORE LA LIBERTAD</a:t>
            </a:r>
          </a:p>
        </p:txBody>
      </p:sp>
    </p:spTree>
    <p:extLst>
      <p:ext uri="{BB962C8B-B14F-4D97-AF65-F5344CB8AC3E}">
        <p14:creationId xmlns:p14="http://schemas.microsoft.com/office/powerpoint/2010/main" val="2534307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6988767" y="5259818"/>
            <a:ext cx="3819916" cy="7152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B0021E5-2203-4675-998F-A89453FD7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69" y="957140"/>
            <a:ext cx="5309381" cy="619726"/>
          </a:xfrm>
        </p:spPr>
        <p:txBody>
          <a:bodyPr>
            <a:noAutofit/>
          </a:bodyPr>
          <a:lstStyle/>
          <a:p>
            <a:r>
              <a:rPr lang="es-ES" sz="2800" dirty="0"/>
              <a:t>Unidad Hidrográfica Moche</a:t>
            </a:r>
            <a:endParaRPr lang="es-PE" sz="2800" dirty="0"/>
          </a:p>
        </p:txBody>
      </p:sp>
      <p:sp>
        <p:nvSpPr>
          <p:cNvPr id="7" name="1 CuadroTexto">
            <a:extLst>
              <a:ext uri="{FF2B5EF4-FFF2-40B4-BE49-F238E27FC236}">
                <a16:creationId xmlns:a16="http://schemas.microsoft.com/office/drawing/2014/main" id="{95AE6867-62F7-4F7D-8018-0E3A65A59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977" y="1022099"/>
            <a:ext cx="24247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ES" altLang="es-PE" sz="24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Área: 2115 km</a:t>
            </a:r>
            <a:r>
              <a:rPr lang="es-ES" altLang="es-PE" sz="2400" b="1" baseline="30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D90287D-20A2-48F6-8016-87F4D67C5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68" y="1737328"/>
            <a:ext cx="4475145" cy="24176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DCC4A2A-F527-4C1D-B0B7-2DD3D2F13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977" y="1730978"/>
            <a:ext cx="5454706" cy="24403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6CFBC08-C678-4D74-8949-32DB1EC8F164}"/>
              </a:ext>
            </a:extLst>
          </p:cNvPr>
          <p:cNvSpPr txBox="1"/>
          <p:nvPr/>
        </p:nvSpPr>
        <p:spPr>
          <a:xfrm>
            <a:off x="8081330" y="2432457"/>
            <a:ext cx="20960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Oferta hídrica superficial promedio anual = 170.95 hm</a:t>
            </a:r>
            <a:r>
              <a:rPr lang="es-ES" baseline="30000" dirty="0"/>
              <a:t>3</a:t>
            </a:r>
            <a:endParaRPr lang="es-PE" baseline="30000" dirty="0"/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2D8EA1A7-5104-4F13-BA30-D8B7AC7D3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073892"/>
              </p:ext>
            </p:extLst>
          </p:nvPr>
        </p:nvGraphicFramePr>
        <p:xfrm>
          <a:off x="401318" y="4618979"/>
          <a:ext cx="5080000" cy="2152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9463">
                  <a:extLst>
                    <a:ext uri="{9D8B030D-6E8A-4147-A177-3AD203B41FA5}">
                      <a16:colId xmlns:a16="http://schemas.microsoft.com/office/drawing/2014/main" val="3220890067"/>
                    </a:ext>
                  </a:extLst>
                </a:gridCol>
                <a:gridCol w="1022819">
                  <a:extLst>
                    <a:ext uri="{9D8B030D-6E8A-4147-A177-3AD203B41FA5}">
                      <a16:colId xmlns:a16="http://schemas.microsoft.com/office/drawing/2014/main" val="2217169775"/>
                    </a:ext>
                  </a:extLst>
                </a:gridCol>
                <a:gridCol w="1414899">
                  <a:extLst>
                    <a:ext uri="{9D8B030D-6E8A-4147-A177-3AD203B41FA5}">
                      <a16:colId xmlns:a16="http://schemas.microsoft.com/office/drawing/2014/main" val="3837475302"/>
                    </a:ext>
                  </a:extLst>
                </a:gridCol>
                <a:gridCol w="1022819">
                  <a:extLst>
                    <a:ext uri="{9D8B030D-6E8A-4147-A177-3AD203B41FA5}">
                      <a16:colId xmlns:a16="http://schemas.microsoft.com/office/drawing/2014/main" val="3386776663"/>
                    </a:ext>
                  </a:extLst>
                </a:gridCol>
              </a:tblGrid>
              <a:tr h="21907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100" b="1" dirty="0">
                          <a:solidFill>
                            <a:schemeClr val="tx1"/>
                          </a:solidFill>
                        </a:rPr>
                        <a:t>Demanda de uso de agua – U.H Moche</a:t>
                      </a:r>
                      <a:endParaRPr lang="es-P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217219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 dirty="0">
                          <a:effectLst/>
                        </a:rPr>
                        <a:t> 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 dirty="0">
                          <a:effectLst/>
                        </a:rPr>
                        <a:t>Tipo de Uso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 dirty="0">
                          <a:effectLst/>
                        </a:rPr>
                        <a:t>Volumen (hm</a:t>
                      </a:r>
                      <a:r>
                        <a:rPr lang="es-PE" sz="1100" u="none" strike="noStrike" baseline="30000" dirty="0">
                          <a:effectLst/>
                        </a:rPr>
                        <a:t>3</a:t>
                      </a:r>
                      <a:r>
                        <a:rPr lang="es-PE" sz="1100" u="none" strike="noStrike" dirty="0">
                          <a:effectLst/>
                        </a:rPr>
                        <a:t>)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 dirty="0">
                          <a:effectLst/>
                        </a:rPr>
                        <a:t>Total (hm</a:t>
                      </a:r>
                      <a:r>
                        <a:rPr lang="es-PE" sz="1100" u="none" strike="noStrike" baseline="30000" dirty="0">
                          <a:effectLst/>
                        </a:rPr>
                        <a:t>3</a:t>
                      </a:r>
                      <a:r>
                        <a:rPr lang="es-PE" sz="1100" u="none" strike="noStrike" dirty="0">
                          <a:effectLst/>
                        </a:rPr>
                        <a:t>)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504736"/>
                  </a:ext>
                </a:extLst>
              </a:tr>
              <a:tr h="190500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Uso Consuntivo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Agrario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127.93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7">
                  <a:txBody>
                    <a:bodyPr/>
                    <a:lstStyle/>
                    <a:p>
                      <a:pPr algn="r" fontAlgn="ctr"/>
                      <a:r>
                        <a:rPr lang="es-PE" sz="1100" u="none" strike="noStrike" dirty="0">
                          <a:effectLst/>
                        </a:rPr>
                        <a:t>146.43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852969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Poblacional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6.45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69260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Minero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1.58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53545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Industrial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9.69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15085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Pecuario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0.24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79425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Recreativo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0.16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05248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Otros Usos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0.38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4822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Uso NO consuntivo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Acuícola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4.09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u="none" strike="noStrike">
                          <a:effectLst/>
                        </a:rPr>
                        <a:t>4.09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5001560"/>
                  </a:ext>
                </a:extLst>
              </a:tr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TOTAL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</a:rPr>
                        <a:t>150.52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516016"/>
                  </a:ext>
                </a:extLst>
              </a:tr>
            </a:tbl>
          </a:graphicData>
        </a:graphic>
      </p:graphicFrame>
      <p:sp>
        <p:nvSpPr>
          <p:cNvPr id="13" name="1 CuadroTexto">
            <a:extLst>
              <a:ext uri="{FF2B5EF4-FFF2-40B4-BE49-F238E27FC236}">
                <a16:creationId xmlns:a16="http://schemas.microsoft.com/office/drawing/2014/main" id="{4C386E41-EE76-42A5-ACC4-4C68035AB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0698" y="4300467"/>
            <a:ext cx="3202186" cy="2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ES" altLang="es-PE" sz="1400" i="1" baseline="30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SENAMHI, Producto </a:t>
            </a:r>
            <a:r>
              <a:rPr lang="es-ES" altLang="es-PE" sz="1400" i="1" baseline="30000" dirty="0" err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HyM</a:t>
            </a:r>
            <a:r>
              <a:rPr lang="es-ES" altLang="es-PE" sz="1400" i="1" baseline="30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GR2M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AF5598A-A61E-4928-BB56-6441E79AE2CD}"/>
              </a:ext>
            </a:extLst>
          </p:cNvPr>
          <p:cNvSpPr txBox="1"/>
          <p:nvPr/>
        </p:nvSpPr>
        <p:spPr>
          <a:xfrm>
            <a:off x="7172918" y="5374529"/>
            <a:ext cx="1380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Área agrícola</a:t>
            </a: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4C88C75F-5B8A-422F-9887-C2ECB1337147}"/>
              </a:ext>
            </a:extLst>
          </p:cNvPr>
          <p:cNvSpPr/>
          <p:nvPr/>
        </p:nvSpPr>
        <p:spPr>
          <a:xfrm>
            <a:off x="8553265" y="5370953"/>
            <a:ext cx="1036948" cy="307777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EC01ACB-B378-4662-AA64-BB9C6556DE36}"/>
              </a:ext>
            </a:extLst>
          </p:cNvPr>
          <p:cNvSpPr txBox="1"/>
          <p:nvPr/>
        </p:nvSpPr>
        <p:spPr>
          <a:xfrm>
            <a:off x="9678689" y="5394049"/>
            <a:ext cx="1078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83,079 </a:t>
            </a:r>
            <a:r>
              <a:rPr lang="es-ES" b="1" dirty="0" smtClean="0"/>
              <a:t>ha</a:t>
            </a:r>
            <a:endParaRPr lang="es-ES" b="1" dirty="0"/>
          </a:p>
        </p:txBody>
      </p:sp>
      <p:sp>
        <p:nvSpPr>
          <p:cNvPr id="15" name="1 CuadroTexto">
            <a:extLst>
              <a:ext uri="{FF2B5EF4-FFF2-40B4-BE49-F238E27FC236}">
                <a16:creationId xmlns:a16="http://schemas.microsoft.com/office/drawing/2014/main" id="{86AD534A-94A2-4243-8D67-0922A6F8C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0646" y="5754246"/>
            <a:ext cx="3202186" cy="2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ES" altLang="es-PE" sz="1400" i="1" baseline="30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R.M. </a:t>
            </a:r>
            <a:r>
              <a:rPr lang="es-ES" altLang="es-PE" sz="1400" i="1" baseline="30000" dirty="0" err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N°</a:t>
            </a:r>
            <a:r>
              <a:rPr lang="es-ES" altLang="es-PE" sz="1400" i="1" baseline="30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322-2020-MIDAGRI</a:t>
            </a:r>
          </a:p>
        </p:txBody>
      </p:sp>
    </p:spTree>
    <p:extLst>
      <p:ext uri="{BB962C8B-B14F-4D97-AF65-F5344CB8AC3E}">
        <p14:creationId xmlns:p14="http://schemas.microsoft.com/office/powerpoint/2010/main" val="58851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1976</TotalTime>
  <Words>927</Words>
  <Application>Microsoft Office PowerPoint</Application>
  <PresentationFormat>Panorámica</PresentationFormat>
  <Paragraphs>266</Paragraphs>
  <Slides>13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Roboto</vt:lpstr>
      <vt:lpstr>Arial Narrow</vt:lpstr>
      <vt:lpstr>Tahoma</vt:lpstr>
      <vt:lpstr>Century Gothic</vt:lpstr>
      <vt:lpstr>Calibri</vt:lpstr>
      <vt:lpstr>Tema de Office</vt:lpstr>
      <vt:lpstr>Disponibilidad Hídrica en las Unidades Hidrográficas Chamán, Jequetepeque, Chicama, Moche, Virú, Huamansaña y Santa</vt:lpstr>
      <vt:lpstr>Presentación de PowerPoint</vt:lpstr>
      <vt:lpstr>Presentación de PowerPoint</vt:lpstr>
      <vt:lpstr>Unidad Hidrográfica Chamán</vt:lpstr>
      <vt:lpstr>Unidad Hidrográfica Jequetepeque</vt:lpstr>
      <vt:lpstr>Embalse Gallito Ciego</vt:lpstr>
      <vt:lpstr>Unidad Hidrográfica Chicama</vt:lpstr>
      <vt:lpstr>PROYECTO CHAVIMOCHIC TERCERA ETAPA</vt:lpstr>
      <vt:lpstr>Unidad Hidrográfica Moche</vt:lpstr>
      <vt:lpstr>Unidad Hidrográfica Virú</vt:lpstr>
      <vt:lpstr>Unidad Hidrográfica Huamansaña</vt:lpstr>
      <vt:lpstr>Unidad Hidrográfica Santa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Dirección del Sistema Nacional de Información de Recursos Hídricos</dc:title>
  <dc:creator>Marco</dc:creator>
  <cp:lastModifiedBy>Edwin Dante Quispe Soto</cp:lastModifiedBy>
  <cp:revision>100</cp:revision>
  <dcterms:created xsi:type="dcterms:W3CDTF">2021-12-16T15:44:28Z</dcterms:created>
  <dcterms:modified xsi:type="dcterms:W3CDTF">2022-04-25T20:49:44Z</dcterms:modified>
</cp:coreProperties>
</file>