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97" r:id="rId3"/>
    <p:sldId id="398" r:id="rId4"/>
    <p:sldId id="384" r:id="rId5"/>
    <p:sldId id="390" r:id="rId6"/>
    <p:sldId id="378" r:id="rId7"/>
    <p:sldId id="377" r:id="rId8"/>
    <p:sldId id="376" r:id="rId9"/>
    <p:sldId id="379" r:id="rId10"/>
    <p:sldId id="380" r:id="rId11"/>
    <p:sldId id="395" r:id="rId12"/>
    <p:sldId id="388" r:id="rId13"/>
    <p:sldId id="389" r:id="rId14"/>
    <p:sldId id="396" r:id="rId15"/>
    <p:sldId id="381" r:id="rId16"/>
    <p:sldId id="382" r:id="rId17"/>
    <p:sldId id="383" r:id="rId18"/>
    <p:sldId id="399" r:id="rId19"/>
    <p:sldId id="391" r:id="rId20"/>
    <p:sldId id="392" r:id="rId21"/>
    <p:sldId id="393" r:id="rId22"/>
    <p:sldId id="394" r:id="rId23"/>
    <p:sldId id="287" r:id="rId24"/>
  </p:sldIdLst>
  <p:sldSz cx="9144000" cy="5143500" type="screen16x9"/>
  <p:notesSz cx="7010400" cy="92964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341"/>
    <a:srgbClr val="92D050"/>
    <a:srgbClr val="00863D"/>
    <a:srgbClr val="527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1218" autoAdjust="0"/>
  </p:normalViewPr>
  <p:slideViewPr>
    <p:cSldViewPr snapToGrid="0" snapToObjects="1">
      <p:cViewPr varScale="1">
        <p:scale>
          <a:sx n="81" d="100"/>
          <a:sy n="81" d="100"/>
        </p:scale>
        <p:origin x="98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9E164-F8F7-432E-8F6D-53DF60A0D5A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EF9A6A74-3A6E-4478-A113-B4238E567115}">
      <dgm:prSet phldrT="[Texto]" custT="1"/>
      <dgm:spPr>
        <a:solidFill>
          <a:srgbClr val="006600"/>
        </a:solidFill>
      </dgm:spPr>
      <dgm:t>
        <a:bodyPr/>
        <a:lstStyle/>
        <a:p>
          <a:pPr algn="ctr"/>
          <a:r>
            <a:rPr lang="es-P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APUNTES DEL</a:t>
          </a:r>
        </a:p>
        <a:p>
          <a:pPr algn="ctr"/>
          <a:r>
            <a:rPr lang="es-PE" sz="2400" b="1" dirty="0">
              <a:solidFill>
                <a:schemeClr val="bg1"/>
              </a:solidFill>
            </a:rPr>
            <a:t>REGLAMENTO DEL FONDO SIERRA AZUL</a:t>
          </a:r>
        </a:p>
      </dgm:t>
    </dgm:pt>
    <dgm:pt modelId="{AD0D2EE8-0468-41E9-B6E1-393F50DE2F5D}" type="parTrans" cxnId="{FE048AFC-51BC-489B-9FF2-82296B246996}">
      <dgm:prSet/>
      <dgm:spPr/>
      <dgm:t>
        <a:bodyPr/>
        <a:lstStyle/>
        <a:p>
          <a:endParaRPr lang="es-PE"/>
        </a:p>
      </dgm:t>
    </dgm:pt>
    <dgm:pt modelId="{3985F458-6CD0-4E9A-ACF4-DD6452DB2E95}" type="sibTrans" cxnId="{FE048AFC-51BC-489B-9FF2-82296B246996}">
      <dgm:prSet/>
      <dgm:spPr/>
      <dgm:t>
        <a:bodyPr/>
        <a:lstStyle/>
        <a:p>
          <a:endParaRPr lang="es-PE"/>
        </a:p>
      </dgm:t>
    </dgm:pt>
    <dgm:pt modelId="{6871C550-0726-45F3-9771-EDFCFB32210A}" type="pres">
      <dgm:prSet presAssocID="{1D69E164-F8F7-432E-8F6D-53DF60A0D5AB}" presName="linear" presStyleCnt="0">
        <dgm:presLayoutVars>
          <dgm:dir/>
          <dgm:animLvl val="lvl"/>
          <dgm:resizeHandles val="exact"/>
        </dgm:presLayoutVars>
      </dgm:prSet>
      <dgm:spPr/>
    </dgm:pt>
    <dgm:pt modelId="{D4FDFA39-9786-4D18-ABCD-0BB12B276CD9}" type="pres">
      <dgm:prSet presAssocID="{EF9A6A74-3A6E-4478-A113-B4238E567115}" presName="parentLin" presStyleCnt="0"/>
      <dgm:spPr/>
    </dgm:pt>
    <dgm:pt modelId="{544957DC-9DA4-4C3C-B90D-92680F57E647}" type="pres">
      <dgm:prSet presAssocID="{EF9A6A74-3A6E-4478-A113-B4238E567115}" presName="parentLeftMargin" presStyleLbl="node1" presStyleIdx="0" presStyleCnt="1"/>
      <dgm:spPr/>
    </dgm:pt>
    <dgm:pt modelId="{BC7EF548-3E21-4792-9D91-63ECD22D6342}" type="pres">
      <dgm:prSet presAssocID="{EF9A6A74-3A6E-4478-A113-B4238E567115}" presName="parentText" presStyleLbl="node1" presStyleIdx="0" presStyleCnt="1" custScaleX="115217" custScaleY="156081" custLinFactX="12242" custLinFactNeighborX="100000" custLinFactNeighborY="3253">
        <dgm:presLayoutVars>
          <dgm:chMax val="0"/>
          <dgm:bulletEnabled val="1"/>
        </dgm:presLayoutVars>
      </dgm:prSet>
      <dgm:spPr/>
    </dgm:pt>
    <dgm:pt modelId="{31676E6E-4D02-44A7-943E-F73CEA4F900C}" type="pres">
      <dgm:prSet presAssocID="{EF9A6A74-3A6E-4478-A113-B4238E567115}" presName="negativeSpace" presStyleCnt="0"/>
      <dgm:spPr/>
    </dgm:pt>
    <dgm:pt modelId="{60CE28CD-45DC-4230-A41F-45512A6C4A66}" type="pres">
      <dgm:prSet presAssocID="{EF9A6A74-3A6E-4478-A113-B4238E567115}" presName="childText" presStyleLbl="conFgAcc1" presStyleIdx="0" presStyleCnt="1">
        <dgm:presLayoutVars>
          <dgm:bulletEnabled val="1"/>
        </dgm:presLayoutVars>
      </dgm:prSet>
      <dgm:spPr>
        <a:ln>
          <a:solidFill>
            <a:srgbClr val="006600"/>
          </a:solidFill>
        </a:ln>
      </dgm:spPr>
    </dgm:pt>
  </dgm:ptLst>
  <dgm:cxnLst>
    <dgm:cxn modelId="{1EB3330B-A708-4785-95C6-A9C306F705B4}" type="presOf" srcId="{EF9A6A74-3A6E-4478-A113-B4238E567115}" destId="{544957DC-9DA4-4C3C-B90D-92680F57E647}" srcOrd="0" destOrd="0" presId="urn:microsoft.com/office/officeart/2005/8/layout/list1"/>
    <dgm:cxn modelId="{FFF45D22-4B5B-4AA3-B705-71B0AEEA1504}" type="presOf" srcId="{1D69E164-F8F7-432E-8F6D-53DF60A0D5AB}" destId="{6871C550-0726-45F3-9771-EDFCFB32210A}" srcOrd="0" destOrd="0" presId="urn:microsoft.com/office/officeart/2005/8/layout/list1"/>
    <dgm:cxn modelId="{5F784DE7-97CE-434C-AA6B-9EA8D5F561E3}" type="presOf" srcId="{EF9A6A74-3A6E-4478-A113-B4238E567115}" destId="{BC7EF548-3E21-4792-9D91-63ECD22D6342}" srcOrd="1" destOrd="0" presId="urn:microsoft.com/office/officeart/2005/8/layout/list1"/>
    <dgm:cxn modelId="{FE048AFC-51BC-489B-9FF2-82296B246996}" srcId="{1D69E164-F8F7-432E-8F6D-53DF60A0D5AB}" destId="{EF9A6A74-3A6E-4478-A113-B4238E567115}" srcOrd="0" destOrd="0" parTransId="{AD0D2EE8-0468-41E9-B6E1-393F50DE2F5D}" sibTransId="{3985F458-6CD0-4E9A-ACF4-DD6452DB2E95}"/>
    <dgm:cxn modelId="{53C33F50-9D64-47C7-8ADE-A2836A3E38B1}" type="presParOf" srcId="{6871C550-0726-45F3-9771-EDFCFB32210A}" destId="{D4FDFA39-9786-4D18-ABCD-0BB12B276CD9}" srcOrd="0" destOrd="0" presId="urn:microsoft.com/office/officeart/2005/8/layout/list1"/>
    <dgm:cxn modelId="{4DABFC54-041E-4C85-849B-5AB603E6C3A0}" type="presParOf" srcId="{D4FDFA39-9786-4D18-ABCD-0BB12B276CD9}" destId="{544957DC-9DA4-4C3C-B90D-92680F57E647}" srcOrd="0" destOrd="0" presId="urn:microsoft.com/office/officeart/2005/8/layout/list1"/>
    <dgm:cxn modelId="{6C835C00-BFAB-4EDB-9BC2-950B3711D72C}" type="presParOf" srcId="{D4FDFA39-9786-4D18-ABCD-0BB12B276CD9}" destId="{BC7EF548-3E21-4792-9D91-63ECD22D6342}" srcOrd="1" destOrd="0" presId="urn:microsoft.com/office/officeart/2005/8/layout/list1"/>
    <dgm:cxn modelId="{55B6FA01-9347-45BD-B2B2-245B459CED12}" type="presParOf" srcId="{6871C550-0726-45F3-9771-EDFCFB32210A}" destId="{31676E6E-4D02-44A7-943E-F73CEA4F900C}" srcOrd="1" destOrd="0" presId="urn:microsoft.com/office/officeart/2005/8/layout/list1"/>
    <dgm:cxn modelId="{ADA29C45-344D-42CE-92EB-FF7AB9D56036}" type="presParOf" srcId="{6871C550-0726-45F3-9771-EDFCFB32210A}" destId="{60CE28CD-45DC-4230-A41F-45512A6C4A6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84B9AA2-2317-4E03-BE4B-B06130F0522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PE" sz="1400" b="1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gm:t>
    </dgm:pt>
    <dgm:pt modelId="{A6321205-C068-40FB-8E3F-0AF70278EFBD}" type="par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0285FEF-B389-48B8-8F2C-C0FE8F268783}" type="sib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D474AA4-E784-4CF4-B5EF-4E74E41C7F5D}" type="pres">
      <dgm:prSet presAssocID="{716D7990-3C82-41BD-8F73-92F86D7683C5}" presName="linear" presStyleCnt="0">
        <dgm:presLayoutVars>
          <dgm:dir/>
          <dgm:animLvl val="lvl"/>
          <dgm:resizeHandles val="exact"/>
        </dgm:presLayoutVars>
      </dgm:prSet>
      <dgm:spPr/>
    </dgm:pt>
    <dgm:pt modelId="{48E70268-2D84-48D3-8B0E-3A85001F746C}" type="pres">
      <dgm:prSet presAssocID="{484B9AA2-2317-4E03-BE4B-B06130F0522B}" presName="parentLin" presStyleCnt="0"/>
      <dgm:spPr/>
    </dgm:pt>
    <dgm:pt modelId="{AE32CDED-CF8A-4ADB-8A7C-FF4D9DC6753E}" type="pres">
      <dgm:prSet presAssocID="{484B9AA2-2317-4E03-BE4B-B06130F0522B}" presName="parentLeftMargin" presStyleLbl="node1" presStyleIdx="0" presStyleCnt="1"/>
      <dgm:spPr/>
    </dgm:pt>
    <dgm:pt modelId="{284D0B11-9AFD-4EF1-8835-E99FD71F430A}" type="pres">
      <dgm:prSet presAssocID="{484B9AA2-2317-4E03-BE4B-B06130F0522B}" presName="parentText" presStyleLbl="node1" presStyleIdx="0" presStyleCnt="1" custScaleX="133473">
        <dgm:presLayoutVars>
          <dgm:chMax val="0"/>
          <dgm:bulletEnabled val="1"/>
        </dgm:presLayoutVars>
      </dgm:prSet>
      <dgm:spPr/>
    </dgm:pt>
    <dgm:pt modelId="{AD43CA0D-A218-48E3-8CA1-DE2DE5696DAE}" type="pres">
      <dgm:prSet presAssocID="{484B9AA2-2317-4E03-BE4B-B06130F0522B}" presName="negativeSpace" presStyleCnt="0"/>
      <dgm:spPr/>
    </dgm:pt>
    <dgm:pt modelId="{23506166-FC8D-45AF-BC5B-679EB7CA294C}" type="pres">
      <dgm:prSet presAssocID="{484B9AA2-2317-4E03-BE4B-B06130F0522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AF819707-AF07-4300-B70A-CB3F70E75003}" type="presOf" srcId="{716D7990-3C82-41BD-8F73-92F86D7683C5}" destId="{BD474AA4-E784-4CF4-B5EF-4E74E41C7F5D}" srcOrd="0" destOrd="0" presId="urn:microsoft.com/office/officeart/2005/8/layout/list1"/>
    <dgm:cxn modelId="{88893F1B-7448-4190-AACB-CF6A330E5C3D}" type="presOf" srcId="{484B9AA2-2317-4E03-BE4B-B06130F0522B}" destId="{AE32CDED-CF8A-4ADB-8A7C-FF4D9DC6753E}" srcOrd="0" destOrd="0" presId="urn:microsoft.com/office/officeart/2005/8/layout/list1"/>
    <dgm:cxn modelId="{B6965598-2222-4E4B-BE18-59A76B1CE3F8}" srcId="{716D7990-3C82-41BD-8F73-92F86D7683C5}" destId="{484B9AA2-2317-4E03-BE4B-B06130F0522B}" srcOrd="0" destOrd="0" parTransId="{A6321205-C068-40FB-8E3F-0AF70278EFBD}" sibTransId="{B0285FEF-B389-48B8-8F2C-C0FE8F268783}"/>
    <dgm:cxn modelId="{9E2675FF-7591-4777-9B2E-E6E69036BB5B}" type="presOf" srcId="{484B9AA2-2317-4E03-BE4B-B06130F0522B}" destId="{284D0B11-9AFD-4EF1-8835-E99FD71F430A}" srcOrd="1" destOrd="0" presId="urn:microsoft.com/office/officeart/2005/8/layout/list1"/>
    <dgm:cxn modelId="{D017E9EA-B613-40C8-AE08-DF597065FD6D}" type="presParOf" srcId="{BD474AA4-E784-4CF4-B5EF-4E74E41C7F5D}" destId="{48E70268-2D84-48D3-8B0E-3A85001F746C}" srcOrd="0" destOrd="0" presId="urn:microsoft.com/office/officeart/2005/8/layout/list1"/>
    <dgm:cxn modelId="{D3CCDC62-ABF4-438C-A773-DFB8BA635356}" type="presParOf" srcId="{48E70268-2D84-48D3-8B0E-3A85001F746C}" destId="{AE32CDED-CF8A-4ADB-8A7C-FF4D9DC6753E}" srcOrd="0" destOrd="0" presId="urn:microsoft.com/office/officeart/2005/8/layout/list1"/>
    <dgm:cxn modelId="{8013A220-B773-494C-9161-8151A01C0FC0}" type="presParOf" srcId="{48E70268-2D84-48D3-8B0E-3A85001F746C}" destId="{284D0B11-9AFD-4EF1-8835-E99FD71F430A}" srcOrd="1" destOrd="0" presId="urn:microsoft.com/office/officeart/2005/8/layout/list1"/>
    <dgm:cxn modelId="{8EC06834-E12C-4887-8EEE-306ADD0D39BB}" type="presParOf" srcId="{BD474AA4-E784-4CF4-B5EF-4E74E41C7F5D}" destId="{AD43CA0D-A218-48E3-8CA1-DE2DE5696DAE}" srcOrd="1" destOrd="0" presId="urn:microsoft.com/office/officeart/2005/8/layout/list1"/>
    <dgm:cxn modelId="{78747688-09C9-4761-8CA5-0C00E731B9A8}" type="presParOf" srcId="{BD474AA4-E784-4CF4-B5EF-4E74E41C7F5D}" destId="{23506166-FC8D-45AF-BC5B-679EB7CA29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b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BFA296C1-D861-4425-9E13-81BFF968CD46}">
      <dgm:prSet custT="1"/>
      <dgm:spPr/>
      <dgm:t>
        <a:bodyPr/>
        <a:lstStyle/>
        <a:p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a) Las ideas de proyecto deben estar registrada en el PMI correspondiente.</a:t>
          </a:r>
        </a:p>
      </dgm:t>
    </dgm:pt>
    <dgm:pt modelId="{0B0C3522-3324-4D83-957E-4081C2886E69}" type="parTrans" cxnId="{20FE868D-7C59-43FA-B0C8-8F8B2A83B0E5}">
      <dgm:prSet/>
      <dgm:spPr/>
      <dgm:t>
        <a:bodyPr/>
        <a:lstStyle/>
        <a:p>
          <a:endParaRPr lang="es-PE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D5746-668D-4808-BA17-CA1F4CD9B7F8}" type="sibTrans" cxnId="{20FE868D-7C59-43FA-B0C8-8F8B2A83B0E5}">
      <dgm:prSet custT="1"/>
      <dgm:spPr/>
      <dgm:t>
        <a:bodyPr/>
        <a:lstStyle/>
        <a:p>
          <a:endParaRPr lang="es-PE" sz="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8838D7-8947-4529-801A-69ABE97C3A30}">
      <dgm:prSet custT="1"/>
      <dgm:spPr/>
      <dgm:t>
        <a:bodyPr/>
        <a:lstStyle/>
        <a:p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b) La inversiones deben estar Activas y Viables o Aprobadas (IOARR) y Registradas en la PMI</a:t>
          </a:r>
        </a:p>
      </dgm:t>
    </dgm:pt>
    <dgm:pt modelId="{4B9A7E1E-2CDE-46F4-94BF-EF44F105347B}" type="parTrans" cxnId="{C2F41CAF-4F49-4CB0-BE84-D359FA276A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B4C1F141-CEE7-4FDC-958E-890AC99A185D}" type="sibTrans" cxnId="{C2F41CAF-4F49-4CB0-BE84-D359FA276A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5B67EEA8-71C8-40BA-9A3B-7C0760C81452}">
      <dgm:prSet custT="1"/>
      <dgm:spPr/>
      <dgm:t>
        <a:bodyPr/>
        <a:lstStyle/>
        <a:p>
          <a:pPr marL="0"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c) Contienen el Componente Social destinada a:</a:t>
          </a:r>
        </a:p>
        <a:p>
          <a:pPr marL="0"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i. Mejorar la eficiencia en la infraestructura de riego</a:t>
          </a:r>
        </a:p>
        <a:p>
          <a:pPr marL="0"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La tecnificación del riego parcelario </a:t>
          </a:r>
        </a:p>
        <a:p>
          <a:pPr marL="0" lvl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 intervenciones de siembra y cosecha de agua</a:t>
          </a:r>
          <a:endParaRPr lang="es-PE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47939-7729-4D1A-89E1-3094CB28EFF6}" type="parTrans" cxnId="{D897FCB7-6935-4A5E-A3A2-3EB2B4FD0DAF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06BD0397-7867-497E-81E3-1DE82E4171FA}" type="sibTrans" cxnId="{D897FCB7-6935-4A5E-A3A2-3EB2B4FD0DAF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AF26BD97-DAA8-4A95-954A-369124ADAF95}">
      <dgm:prSet custT="1"/>
      <dgm:spPr/>
      <dgm:t>
        <a:bodyPr/>
        <a:lstStyle/>
        <a:p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e) Inversiones no beneficiadas con FIDT (ex FONIPREL)</a:t>
          </a:r>
        </a:p>
      </dgm:t>
    </dgm:pt>
    <dgm:pt modelId="{E97331E2-3A92-455D-846C-A8A231861BF4}" type="parTrans" cxnId="{81D4036B-3B39-4E54-8DF4-85150246E25D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668EBEB7-2CC6-4867-AB32-29A811EA2A05}" type="sibTrans" cxnId="{81D4036B-3B39-4E54-8DF4-85150246E25D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C089E59C-9FBB-4BC9-978D-83941F85D61F}">
      <dgm:prSet custT="1"/>
      <dgm:spPr/>
      <dgm:t>
        <a:bodyPr/>
        <a:lstStyle/>
        <a:p>
          <a:r>
            <a:rPr lang="es-P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d) Inversiones de Apoyo al Desarrollo Productivo (Capacitación y Asistencia Técnica dentro de un proyecto de inversión)</a:t>
          </a:r>
        </a:p>
      </dgm:t>
    </dgm:pt>
    <dgm:pt modelId="{4DE3D184-2001-41C9-A4E0-BF064A695631}" type="parTrans" cxnId="{F2ED390D-5E39-4538-A203-C4C4A5936E26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8FFB6725-3962-4BA6-904A-AD8569BA65CA}" type="sibTrans" cxnId="{F2ED390D-5E39-4538-A203-C4C4A5936E26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EB347248-9365-452C-BC61-B3B90B7F98B8}" type="pres">
      <dgm:prSet presAssocID="{716D7990-3C82-41BD-8F73-92F86D7683C5}" presName="Name0" presStyleCnt="0">
        <dgm:presLayoutVars>
          <dgm:dir/>
          <dgm:resizeHandles val="exact"/>
        </dgm:presLayoutVars>
      </dgm:prSet>
      <dgm:spPr/>
    </dgm:pt>
    <dgm:pt modelId="{1C527B2D-EE3D-4AE0-B485-DAFCB396D650}" type="pres">
      <dgm:prSet presAssocID="{BFA296C1-D861-4425-9E13-81BFF968CD46}" presName="node" presStyleLbl="node1" presStyleIdx="0" presStyleCnt="5">
        <dgm:presLayoutVars>
          <dgm:bulletEnabled val="1"/>
        </dgm:presLayoutVars>
      </dgm:prSet>
      <dgm:spPr/>
    </dgm:pt>
    <dgm:pt modelId="{DF1D72C8-CF74-4335-A487-8C3482F44108}" type="pres">
      <dgm:prSet presAssocID="{1A4D5746-668D-4808-BA17-CA1F4CD9B7F8}" presName="sibTrans" presStyleLbl="sibTrans1D1" presStyleIdx="0" presStyleCnt="4"/>
      <dgm:spPr/>
    </dgm:pt>
    <dgm:pt modelId="{872E7507-5901-4DB7-9019-B5339B763553}" type="pres">
      <dgm:prSet presAssocID="{1A4D5746-668D-4808-BA17-CA1F4CD9B7F8}" presName="connectorText" presStyleLbl="sibTrans1D1" presStyleIdx="0" presStyleCnt="4"/>
      <dgm:spPr/>
    </dgm:pt>
    <dgm:pt modelId="{0E478C0E-9860-478C-BB16-9261BA8C037B}" type="pres">
      <dgm:prSet presAssocID="{C18838D7-8947-4529-801A-69ABE97C3A30}" presName="node" presStyleLbl="node1" presStyleIdx="1" presStyleCnt="5">
        <dgm:presLayoutVars>
          <dgm:bulletEnabled val="1"/>
        </dgm:presLayoutVars>
      </dgm:prSet>
      <dgm:spPr/>
    </dgm:pt>
    <dgm:pt modelId="{8FC3F55D-F383-46BA-A936-663AF1F80785}" type="pres">
      <dgm:prSet presAssocID="{B4C1F141-CEE7-4FDC-958E-890AC99A185D}" presName="sibTrans" presStyleLbl="sibTrans1D1" presStyleIdx="1" presStyleCnt="4"/>
      <dgm:spPr/>
    </dgm:pt>
    <dgm:pt modelId="{E2723EB3-1F00-40DF-9E68-930C39FC9311}" type="pres">
      <dgm:prSet presAssocID="{B4C1F141-CEE7-4FDC-958E-890AC99A185D}" presName="connectorText" presStyleLbl="sibTrans1D1" presStyleIdx="1" presStyleCnt="4"/>
      <dgm:spPr/>
    </dgm:pt>
    <dgm:pt modelId="{E28AA82A-42C0-4651-AB73-827DC630D985}" type="pres">
      <dgm:prSet presAssocID="{5B67EEA8-71C8-40BA-9A3B-7C0760C81452}" presName="node" presStyleLbl="node1" presStyleIdx="2" presStyleCnt="5" custScaleX="198326">
        <dgm:presLayoutVars>
          <dgm:bulletEnabled val="1"/>
        </dgm:presLayoutVars>
      </dgm:prSet>
      <dgm:spPr/>
    </dgm:pt>
    <dgm:pt modelId="{38016F4C-6E7D-4DE1-85B6-7DF7935E4892}" type="pres">
      <dgm:prSet presAssocID="{06BD0397-7867-497E-81E3-1DE82E4171FA}" presName="sibTrans" presStyleLbl="sibTrans1D1" presStyleIdx="2" presStyleCnt="4"/>
      <dgm:spPr/>
    </dgm:pt>
    <dgm:pt modelId="{E774D6B8-922B-47DD-AAC9-8ECF593328C5}" type="pres">
      <dgm:prSet presAssocID="{06BD0397-7867-497E-81E3-1DE82E4171FA}" presName="connectorText" presStyleLbl="sibTrans1D1" presStyleIdx="2" presStyleCnt="4"/>
      <dgm:spPr/>
    </dgm:pt>
    <dgm:pt modelId="{EB426CD3-CABD-40CD-9E70-D9C0E01BF12B}" type="pres">
      <dgm:prSet presAssocID="{C089E59C-9FBB-4BC9-978D-83941F85D61F}" presName="node" presStyleLbl="node1" presStyleIdx="3" presStyleCnt="5">
        <dgm:presLayoutVars>
          <dgm:bulletEnabled val="1"/>
        </dgm:presLayoutVars>
      </dgm:prSet>
      <dgm:spPr/>
    </dgm:pt>
    <dgm:pt modelId="{9A3EC121-9B5D-4EB1-B299-EC19AFFECD04}" type="pres">
      <dgm:prSet presAssocID="{8FFB6725-3962-4BA6-904A-AD8569BA65CA}" presName="sibTrans" presStyleLbl="sibTrans1D1" presStyleIdx="3" presStyleCnt="4"/>
      <dgm:spPr/>
    </dgm:pt>
    <dgm:pt modelId="{DE6A6D3A-3E11-470D-B8FC-F76D314AAED3}" type="pres">
      <dgm:prSet presAssocID="{8FFB6725-3962-4BA6-904A-AD8569BA65CA}" presName="connectorText" presStyleLbl="sibTrans1D1" presStyleIdx="3" presStyleCnt="4"/>
      <dgm:spPr/>
    </dgm:pt>
    <dgm:pt modelId="{EFE9CD54-4CDA-4EAF-A849-4716D91DDD00}" type="pres">
      <dgm:prSet presAssocID="{AF26BD97-DAA8-4A95-954A-369124ADAF95}" presName="node" presStyleLbl="node1" presStyleIdx="4" presStyleCnt="5">
        <dgm:presLayoutVars>
          <dgm:bulletEnabled val="1"/>
        </dgm:presLayoutVars>
      </dgm:prSet>
      <dgm:spPr/>
    </dgm:pt>
  </dgm:ptLst>
  <dgm:cxnLst>
    <dgm:cxn modelId="{F78FD007-CD1C-47F6-9AFE-3F0D77250D48}" type="presOf" srcId="{716D7990-3C82-41BD-8F73-92F86D7683C5}" destId="{EB347248-9365-452C-BC61-B3B90B7F98B8}" srcOrd="0" destOrd="0" presId="urn:microsoft.com/office/officeart/2005/8/layout/bProcess3"/>
    <dgm:cxn modelId="{6ECC4E0B-E93B-4E83-8E35-4CF9173BBD6F}" type="presOf" srcId="{C18838D7-8947-4529-801A-69ABE97C3A30}" destId="{0E478C0E-9860-478C-BB16-9261BA8C037B}" srcOrd="0" destOrd="0" presId="urn:microsoft.com/office/officeart/2005/8/layout/bProcess3"/>
    <dgm:cxn modelId="{F2ED390D-5E39-4538-A203-C4C4A5936E26}" srcId="{716D7990-3C82-41BD-8F73-92F86D7683C5}" destId="{C089E59C-9FBB-4BC9-978D-83941F85D61F}" srcOrd="3" destOrd="0" parTransId="{4DE3D184-2001-41C9-A4E0-BF064A695631}" sibTransId="{8FFB6725-3962-4BA6-904A-AD8569BA65CA}"/>
    <dgm:cxn modelId="{BE586826-2D72-470F-81A5-9C6753FE53B2}" type="presOf" srcId="{AF26BD97-DAA8-4A95-954A-369124ADAF95}" destId="{EFE9CD54-4CDA-4EAF-A849-4716D91DDD00}" srcOrd="0" destOrd="0" presId="urn:microsoft.com/office/officeart/2005/8/layout/bProcess3"/>
    <dgm:cxn modelId="{BC42A528-D6B1-4926-BDE6-EE13D54498CA}" type="presOf" srcId="{B4C1F141-CEE7-4FDC-958E-890AC99A185D}" destId="{E2723EB3-1F00-40DF-9E68-930C39FC9311}" srcOrd="1" destOrd="0" presId="urn:microsoft.com/office/officeart/2005/8/layout/bProcess3"/>
    <dgm:cxn modelId="{9EDAFF2D-1A9D-40D5-9114-D2250C13A4E0}" type="presOf" srcId="{BFA296C1-D861-4425-9E13-81BFF968CD46}" destId="{1C527B2D-EE3D-4AE0-B485-DAFCB396D650}" srcOrd="0" destOrd="0" presId="urn:microsoft.com/office/officeart/2005/8/layout/bProcess3"/>
    <dgm:cxn modelId="{87B91261-3804-46EA-B759-4BE9DBD647C1}" type="presOf" srcId="{06BD0397-7867-497E-81E3-1DE82E4171FA}" destId="{E774D6B8-922B-47DD-AAC9-8ECF593328C5}" srcOrd="1" destOrd="0" presId="urn:microsoft.com/office/officeart/2005/8/layout/bProcess3"/>
    <dgm:cxn modelId="{3A53E346-7512-4BA8-B5D2-085CB3CDC1F9}" type="presOf" srcId="{1A4D5746-668D-4808-BA17-CA1F4CD9B7F8}" destId="{DF1D72C8-CF74-4335-A487-8C3482F44108}" srcOrd="0" destOrd="0" presId="urn:microsoft.com/office/officeart/2005/8/layout/bProcess3"/>
    <dgm:cxn modelId="{81D4036B-3B39-4E54-8DF4-85150246E25D}" srcId="{716D7990-3C82-41BD-8F73-92F86D7683C5}" destId="{AF26BD97-DAA8-4A95-954A-369124ADAF95}" srcOrd="4" destOrd="0" parTransId="{E97331E2-3A92-455D-846C-A8A231861BF4}" sibTransId="{668EBEB7-2CC6-4867-AB32-29A811EA2A05}"/>
    <dgm:cxn modelId="{4FD0144C-A308-4730-9509-7AD8B7AB5DBF}" type="presOf" srcId="{06BD0397-7867-497E-81E3-1DE82E4171FA}" destId="{38016F4C-6E7D-4DE1-85B6-7DF7935E4892}" srcOrd="0" destOrd="0" presId="urn:microsoft.com/office/officeart/2005/8/layout/bProcess3"/>
    <dgm:cxn modelId="{B5565B78-29A1-419A-A6DD-A14A5D37EFBF}" type="presOf" srcId="{8FFB6725-3962-4BA6-904A-AD8569BA65CA}" destId="{DE6A6D3A-3E11-470D-B8FC-F76D314AAED3}" srcOrd="1" destOrd="0" presId="urn:microsoft.com/office/officeart/2005/8/layout/bProcess3"/>
    <dgm:cxn modelId="{20FE868D-7C59-43FA-B0C8-8F8B2A83B0E5}" srcId="{716D7990-3C82-41BD-8F73-92F86D7683C5}" destId="{BFA296C1-D861-4425-9E13-81BFF968CD46}" srcOrd="0" destOrd="0" parTransId="{0B0C3522-3324-4D83-957E-4081C2886E69}" sibTransId="{1A4D5746-668D-4808-BA17-CA1F4CD9B7F8}"/>
    <dgm:cxn modelId="{DF49C0A8-D915-42C3-B5D3-00ACD8F1663A}" type="presOf" srcId="{B4C1F141-CEE7-4FDC-958E-890AC99A185D}" destId="{8FC3F55D-F383-46BA-A936-663AF1F80785}" srcOrd="0" destOrd="0" presId="urn:microsoft.com/office/officeart/2005/8/layout/bProcess3"/>
    <dgm:cxn modelId="{74EE3DAD-6D89-49FC-929E-DA6A58125EBB}" type="presOf" srcId="{C089E59C-9FBB-4BC9-978D-83941F85D61F}" destId="{EB426CD3-CABD-40CD-9E70-D9C0E01BF12B}" srcOrd="0" destOrd="0" presId="urn:microsoft.com/office/officeart/2005/8/layout/bProcess3"/>
    <dgm:cxn modelId="{C2F41CAF-4F49-4CB0-BE84-D359FA276AF5}" srcId="{716D7990-3C82-41BD-8F73-92F86D7683C5}" destId="{C18838D7-8947-4529-801A-69ABE97C3A30}" srcOrd="1" destOrd="0" parTransId="{4B9A7E1E-2CDE-46F4-94BF-EF44F105347B}" sibTransId="{B4C1F141-CEE7-4FDC-958E-890AC99A185D}"/>
    <dgm:cxn modelId="{D897FCB7-6935-4A5E-A3A2-3EB2B4FD0DAF}" srcId="{716D7990-3C82-41BD-8F73-92F86D7683C5}" destId="{5B67EEA8-71C8-40BA-9A3B-7C0760C81452}" srcOrd="2" destOrd="0" parTransId="{58347939-7729-4D1A-89E1-3094CB28EFF6}" sibTransId="{06BD0397-7867-497E-81E3-1DE82E4171FA}"/>
    <dgm:cxn modelId="{75B6CDEB-5A3F-44D6-B03D-D0DDF8735B1A}" type="presOf" srcId="{8FFB6725-3962-4BA6-904A-AD8569BA65CA}" destId="{9A3EC121-9B5D-4EB1-B299-EC19AFFECD04}" srcOrd="0" destOrd="0" presId="urn:microsoft.com/office/officeart/2005/8/layout/bProcess3"/>
    <dgm:cxn modelId="{4B4510FF-B9BC-420F-A467-ACFC4B384B1E}" type="presOf" srcId="{1A4D5746-668D-4808-BA17-CA1F4CD9B7F8}" destId="{872E7507-5901-4DB7-9019-B5339B763553}" srcOrd="1" destOrd="0" presId="urn:microsoft.com/office/officeart/2005/8/layout/bProcess3"/>
    <dgm:cxn modelId="{56EA81FF-8296-4933-A6AE-9D627B7F72E7}" type="presOf" srcId="{5B67EEA8-71C8-40BA-9A3B-7C0760C81452}" destId="{E28AA82A-42C0-4651-AB73-827DC630D985}" srcOrd="0" destOrd="0" presId="urn:microsoft.com/office/officeart/2005/8/layout/bProcess3"/>
    <dgm:cxn modelId="{C864469A-C43A-4F93-8BE5-D43EB8BAE89C}" type="presParOf" srcId="{EB347248-9365-452C-BC61-B3B90B7F98B8}" destId="{1C527B2D-EE3D-4AE0-B485-DAFCB396D650}" srcOrd="0" destOrd="0" presId="urn:microsoft.com/office/officeart/2005/8/layout/bProcess3"/>
    <dgm:cxn modelId="{2A3650B2-E840-4C27-87A4-B17ABE57B675}" type="presParOf" srcId="{EB347248-9365-452C-BC61-B3B90B7F98B8}" destId="{DF1D72C8-CF74-4335-A487-8C3482F44108}" srcOrd="1" destOrd="0" presId="urn:microsoft.com/office/officeart/2005/8/layout/bProcess3"/>
    <dgm:cxn modelId="{A9ED5C56-8725-406C-BFFB-C5EDB7A681D0}" type="presParOf" srcId="{DF1D72C8-CF74-4335-A487-8C3482F44108}" destId="{872E7507-5901-4DB7-9019-B5339B763553}" srcOrd="0" destOrd="0" presId="urn:microsoft.com/office/officeart/2005/8/layout/bProcess3"/>
    <dgm:cxn modelId="{A3FC6AF7-1515-45C6-9233-149EDC764291}" type="presParOf" srcId="{EB347248-9365-452C-BC61-B3B90B7F98B8}" destId="{0E478C0E-9860-478C-BB16-9261BA8C037B}" srcOrd="2" destOrd="0" presId="urn:microsoft.com/office/officeart/2005/8/layout/bProcess3"/>
    <dgm:cxn modelId="{24EE224B-A5DB-411A-A7E6-96365C18B9C0}" type="presParOf" srcId="{EB347248-9365-452C-BC61-B3B90B7F98B8}" destId="{8FC3F55D-F383-46BA-A936-663AF1F80785}" srcOrd="3" destOrd="0" presId="urn:microsoft.com/office/officeart/2005/8/layout/bProcess3"/>
    <dgm:cxn modelId="{D675D4E6-9F98-41E5-98F9-BDFFEA4E768F}" type="presParOf" srcId="{8FC3F55D-F383-46BA-A936-663AF1F80785}" destId="{E2723EB3-1F00-40DF-9E68-930C39FC9311}" srcOrd="0" destOrd="0" presId="urn:microsoft.com/office/officeart/2005/8/layout/bProcess3"/>
    <dgm:cxn modelId="{9D072E4A-B848-4497-8CB8-231EC6FA0A40}" type="presParOf" srcId="{EB347248-9365-452C-BC61-B3B90B7F98B8}" destId="{E28AA82A-42C0-4651-AB73-827DC630D985}" srcOrd="4" destOrd="0" presId="urn:microsoft.com/office/officeart/2005/8/layout/bProcess3"/>
    <dgm:cxn modelId="{D3D09CEE-1864-40A2-93B8-E37B052D9003}" type="presParOf" srcId="{EB347248-9365-452C-BC61-B3B90B7F98B8}" destId="{38016F4C-6E7D-4DE1-85B6-7DF7935E4892}" srcOrd="5" destOrd="0" presId="urn:microsoft.com/office/officeart/2005/8/layout/bProcess3"/>
    <dgm:cxn modelId="{F1BCE63D-D36A-4195-B8F4-25E0BC48337D}" type="presParOf" srcId="{38016F4C-6E7D-4DE1-85B6-7DF7935E4892}" destId="{E774D6B8-922B-47DD-AAC9-8ECF593328C5}" srcOrd="0" destOrd="0" presId="urn:microsoft.com/office/officeart/2005/8/layout/bProcess3"/>
    <dgm:cxn modelId="{4B5C7B7A-DBAB-4C77-8F4C-8F07606154DE}" type="presParOf" srcId="{EB347248-9365-452C-BC61-B3B90B7F98B8}" destId="{EB426CD3-CABD-40CD-9E70-D9C0E01BF12B}" srcOrd="6" destOrd="0" presId="urn:microsoft.com/office/officeart/2005/8/layout/bProcess3"/>
    <dgm:cxn modelId="{E328B6CC-8640-490E-96AF-14A3D2A6882B}" type="presParOf" srcId="{EB347248-9365-452C-BC61-B3B90B7F98B8}" destId="{9A3EC121-9B5D-4EB1-B299-EC19AFFECD04}" srcOrd="7" destOrd="0" presId="urn:microsoft.com/office/officeart/2005/8/layout/bProcess3"/>
    <dgm:cxn modelId="{9CA43062-CABC-40DD-B557-25C61166A206}" type="presParOf" srcId="{9A3EC121-9B5D-4EB1-B299-EC19AFFECD04}" destId="{DE6A6D3A-3E11-470D-B8FC-F76D314AAED3}" srcOrd="0" destOrd="0" presId="urn:microsoft.com/office/officeart/2005/8/layout/bProcess3"/>
    <dgm:cxn modelId="{D103AD4C-6E48-45C9-9176-A99BA31D1F23}" type="presParOf" srcId="{EB347248-9365-452C-BC61-B3B90B7F98B8}" destId="{EFE9CD54-4CDA-4EAF-A849-4716D91DDD00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84B9AA2-2317-4E03-BE4B-B06130F0522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PE" sz="1400" b="1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gm:t>
    </dgm:pt>
    <dgm:pt modelId="{A6321205-C068-40FB-8E3F-0AF70278EFBD}" type="par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0285FEF-B389-48B8-8F2C-C0FE8F268783}" type="sib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D474AA4-E784-4CF4-B5EF-4E74E41C7F5D}" type="pres">
      <dgm:prSet presAssocID="{716D7990-3C82-41BD-8F73-92F86D7683C5}" presName="linear" presStyleCnt="0">
        <dgm:presLayoutVars>
          <dgm:dir/>
          <dgm:animLvl val="lvl"/>
          <dgm:resizeHandles val="exact"/>
        </dgm:presLayoutVars>
      </dgm:prSet>
      <dgm:spPr/>
    </dgm:pt>
    <dgm:pt modelId="{48E70268-2D84-48D3-8B0E-3A85001F746C}" type="pres">
      <dgm:prSet presAssocID="{484B9AA2-2317-4E03-BE4B-B06130F0522B}" presName="parentLin" presStyleCnt="0"/>
      <dgm:spPr/>
    </dgm:pt>
    <dgm:pt modelId="{AE32CDED-CF8A-4ADB-8A7C-FF4D9DC6753E}" type="pres">
      <dgm:prSet presAssocID="{484B9AA2-2317-4E03-BE4B-B06130F0522B}" presName="parentLeftMargin" presStyleLbl="node1" presStyleIdx="0" presStyleCnt="1"/>
      <dgm:spPr/>
    </dgm:pt>
    <dgm:pt modelId="{284D0B11-9AFD-4EF1-8835-E99FD71F430A}" type="pres">
      <dgm:prSet presAssocID="{484B9AA2-2317-4E03-BE4B-B06130F0522B}" presName="parentText" presStyleLbl="node1" presStyleIdx="0" presStyleCnt="1" custScaleX="133473">
        <dgm:presLayoutVars>
          <dgm:chMax val="0"/>
          <dgm:bulletEnabled val="1"/>
        </dgm:presLayoutVars>
      </dgm:prSet>
      <dgm:spPr/>
    </dgm:pt>
    <dgm:pt modelId="{AD43CA0D-A218-48E3-8CA1-DE2DE5696DAE}" type="pres">
      <dgm:prSet presAssocID="{484B9AA2-2317-4E03-BE4B-B06130F0522B}" presName="negativeSpace" presStyleCnt="0"/>
      <dgm:spPr/>
    </dgm:pt>
    <dgm:pt modelId="{23506166-FC8D-45AF-BC5B-679EB7CA294C}" type="pres">
      <dgm:prSet presAssocID="{484B9AA2-2317-4E03-BE4B-B06130F0522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70AC141B-EE57-49BF-A613-5AFDF2DE3020}" type="presOf" srcId="{484B9AA2-2317-4E03-BE4B-B06130F0522B}" destId="{AE32CDED-CF8A-4ADB-8A7C-FF4D9DC6753E}" srcOrd="0" destOrd="0" presId="urn:microsoft.com/office/officeart/2005/8/layout/list1"/>
    <dgm:cxn modelId="{B6965598-2222-4E4B-BE18-59A76B1CE3F8}" srcId="{716D7990-3C82-41BD-8F73-92F86D7683C5}" destId="{484B9AA2-2317-4E03-BE4B-B06130F0522B}" srcOrd="0" destOrd="0" parTransId="{A6321205-C068-40FB-8E3F-0AF70278EFBD}" sibTransId="{B0285FEF-B389-48B8-8F2C-C0FE8F268783}"/>
    <dgm:cxn modelId="{0CA228B8-2DDF-45DD-B25D-778CFF4CC5B7}" type="presOf" srcId="{716D7990-3C82-41BD-8F73-92F86D7683C5}" destId="{BD474AA4-E784-4CF4-B5EF-4E74E41C7F5D}" srcOrd="0" destOrd="0" presId="urn:microsoft.com/office/officeart/2005/8/layout/list1"/>
    <dgm:cxn modelId="{FC6A13D0-64C8-4F00-AA1F-DFF366F51274}" type="presOf" srcId="{484B9AA2-2317-4E03-BE4B-B06130F0522B}" destId="{284D0B11-9AFD-4EF1-8835-E99FD71F430A}" srcOrd="1" destOrd="0" presId="urn:microsoft.com/office/officeart/2005/8/layout/list1"/>
    <dgm:cxn modelId="{1720E165-FBF0-42E2-B63B-B357ADB10227}" type="presParOf" srcId="{BD474AA4-E784-4CF4-B5EF-4E74E41C7F5D}" destId="{48E70268-2D84-48D3-8B0E-3A85001F746C}" srcOrd="0" destOrd="0" presId="urn:microsoft.com/office/officeart/2005/8/layout/list1"/>
    <dgm:cxn modelId="{CF5D7E9B-464C-4CDB-A875-E0C0AEBEF474}" type="presParOf" srcId="{48E70268-2D84-48D3-8B0E-3A85001F746C}" destId="{AE32CDED-CF8A-4ADB-8A7C-FF4D9DC6753E}" srcOrd="0" destOrd="0" presId="urn:microsoft.com/office/officeart/2005/8/layout/list1"/>
    <dgm:cxn modelId="{A5FF26C2-882B-4F80-A2CA-52983432383E}" type="presParOf" srcId="{48E70268-2D84-48D3-8B0E-3A85001F746C}" destId="{284D0B11-9AFD-4EF1-8835-E99FD71F430A}" srcOrd="1" destOrd="0" presId="urn:microsoft.com/office/officeart/2005/8/layout/list1"/>
    <dgm:cxn modelId="{66FF9676-C9BA-45BD-ACBD-D8EA27AD1E58}" type="presParOf" srcId="{BD474AA4-E784-4CF4-B5EF-4E74E41C7F5D}" destId="{AD43CA0D-A218-48E3-8CA1-DE2DE5696DAE}" srcOrd="1" destOrd="0" presId="urn:microsoft.com/office/officeart/2005/8/layout/list1"/>
    <dgm:cxn modelId="{16146786-AFAC-40EA-B47E-71CB27B05A90}" type="presParOf" srcId="{BD474AA4-E784-4CF4-B5EF-4E74E41C7F5D}" destId="{23506166-FC8D-45AF-BC5B-679EB7CA29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lProcess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BFA296C1-D861-4425-9E13-81BFF968CD46}">
      <dgm:prSet custT="1"/>
      <dgm:spPr/>
      <dgm:t>
        <a:bodyPr/>
        <a:lstStyle/>
        <a:p>
          <a:r>
            <a:rPr lang="es-PE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elaboración de las Fichas Técnicas o Estudios de </a:t>
          </a:r>
          <a:r>
            <a:rPr lang="es-P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Preinversión</a:t>
          </a:r>
          <a:r>
            <a:rPr lang="es-P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B0C3522-3324-4D83-957E-4081C2886E69}" type="parTrans" cxnId="{20FE868D-7C59-43FA-B0C8-8F8B2A83B0E5}">
      <dgm:prSet/>
      <dgm:spPr/>
      <dgm:t>
        <a:bodyPr/>
        <a:lstStyle/>
        <a:p>
          <a:endParaRPr lang="es-PE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D5746-668D-4808-BA17-CA1F4CD9B7F8}" type="sibTrans" cxnId="{20FE868D-7C59-43FA-B0C8-8F8B2A83B0E5}">
      <dgm:prSet custT="1"/>
      <dgm:spPr/>
      <dgm:t>
        <a:bodyPr/>
        <a:lstStyle/>
        <a:p>
          <a:endParaRPr lang="es-PE" sz="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8838D7-8947-4529-801A-69ABE97C3A30}">
      <dgm:prSet custT="1"/>
      <dgm:spPr/>
      <dgm:t>
        <a:bodyPr/>
        <a:lstStyle/>
        <a:p>
          <a:r>
            <a:rPr lang="es-P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la elaboración de Expediente Técnico o documento equivalente</a:t>
          </a:r>
        </a:p>
      </dgm:t>
    </dgm:pt>
    <dgm:pt modelId="{4B9A7E1E-2CDE-46F4-94BF-EF44F105347B}" type="parTrans" cxnId="{C2F41CAF-4F49-4CB0-BE84-D359FA276AF5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B4C1F141-CEE7-4FDC-958E-890AC99A185D}" type="sibTrans" cxnId="{C2F41CAF-4F49-4CB0-BE84-D359FA276AF5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5B67EEA8-71C8-40BA-9A3B-7C0760C81452}">
      <dgm:prSet custT="1"/>
      <dgm:spPr/>
      <dgm:t>
        <a:bodyPr/>
        <a:lstStyle/>
        <a:p>
          <a:r>
            <a:rPr lang="es-PE" sz="1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la Ejecución Física de la Inversión</a:t>
          </a:r>
          <a:endParaRPr lang="es-P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47939-7729-4D1A-89E1-3094CB28EFF6}" type="parTrans" cxnId="{D897FCB7-6935-4A5E-A3A2-3EB2B4FD0DAF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06BD0397-7867-497E-81E3-1DE82E4171FA}" type="sibTrans" cxnId="{D897FCB7-6935-4A5E-A3A2-3EB2B4FD0DAF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67C23EE1-77A2-428B-A13B-287C5E65E5BB}">
      <dgm:prSet custT="1"/>
      <dgm:spPr/>
      <dgm:t>
        <a:bodyPr/>
        <a:lstStyle/>
        <a:p>
          <a:r>
            <a:rPr lang="es-P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Solicitud de Financiamiento</a:t>
          </a:r>
        </a:p>
      </dgm:t>
    </dgm:pt>
    <dgm:pt modelId="{66648CB0-E97B-4AD0-9980-E3E3F62FF78B}" type="parTrans" cxnId="{E0473BCC-461A-4D27-8562-EBE62D33ABE0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5ABCCFD3-060F-4E23-9D05-A8B22EB6D7E8}" type="sibTrans" cxnId="{E0473BCC-461A-4D27-8562-EBE62D33ABE0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8AFC8F5F-6E4C-409D-8814-AEEA264ED24A}">
      <dgm:prSet custT="1"/>
      <dgm:spPr/>
      <dgm:t>
        <a:bodyPr/>
        <a:lstStyle/>
        <a:p>
          <a:r>
            <a:rPr lang="es-P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Formato de Registro de la Idea de Inversión en la PMI</a:t>
          </a:r>
        </a:p>
      </dgm:t>
    </dgm:pt>
    <dgm:pt modelId="{59B19427-6BAF-4610-BACA-B4AF5651EB1A}" type="parTrans" cxnId="{A2DB6EFC-EF1D-411A-9BF1-A3042CE92055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922266C9-E636-4A94-9E1A-B737FCECA2EB}" type="sibTrans" cxnId="{A2DB6EFC-EF1D-411A-9BF1-A3042CE92055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B3AF842F-A3E1-41F2-80DA-C72C62AD78A2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Ficha Técnica o Estudio de Preinversión en formato físico y digital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2D84D3-73F2-4ED0-8688-F0A652886514}" type="parTrans" cxnId="{9D07A503-23DB-4FC7-B6AF-1CFA923E6387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CE781DD7-0674-4329-9A64-79885A11CC84}" type="sibTrans" cxnId="{9D07A503-23DB-4FC7-B6AF-1CFA923E6387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AB7249E9-6648-4573-AFA2-1E69806F7BC8}">
      <dgm:prSet custT="1"/>
      <dgm:spPr/>
      <dgm:t>
        <a:bodyPr/>
        <a:lstStyle/>
        <a:p>
          <a:r>
            <a:rPr lang="es-P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Registro de formato Aprobado (IOARR)</a:t>
          </a:r>
        </a:p>
      </dgm:t>
    </dgm:pt>
    <dgm:pt modelId="{07A4DDF1-1712-437B-BB9E-3F0BE2659203}" type="parTrans" cxnId="{1FA12460-D960-470F-942C-DAAD011478A8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60B62D1C-8DC3-458C-8B90-317D9B95A4F9}" type="sibTrans" cxnId="{1FA12460-D960-470F-942C-DAAD011478A8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10900070-ED80-4E20-B332-0A1553A315EC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Componente Social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86C1A-CD2E-4EB2-BCA3-99D31B6BE720}" type="parTrans" cxnId="{A2B1A49C-2C7B-4863-8587-B733A4B4B01B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F10D2039-FAF4-46D0-B563-9E3887EB44AC}" type="sibTrans" cxnId="{A2B1A49C-2C7B-4863-8587-B733A4B4B01B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2E83479C-4338-4EFD-9405-0088DFF322D0}">
      <dgm:prSet custT="1"/>
      <dgm:spPr/>
      <dgm:t>
        <a:bodyPr/>
        <a:lstStyle/>
        <a:p>
          <a:r>
            <a:rPr lang="es-PE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Expediente Técnico en forma física y digital</a:t>
          </a:r>
          <a:endParaRPr lang="es-PE" sz="105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575E3B-9C13-4DFA-8689-6C34FC62E939}" type="parTrans" cxnId="{86C4492A-8A21-4929-9012-F358A0DC2BBB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1A68951C-8CB7-4E77-9A32-EDED4394C02C}" type="sibTrans" cxnId="{86C4492A-8A21-4929-9012-F358A0DC2BBB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BF9F850D-070D-4346-996C-566FA6A44FD0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Aprobación de la Entidad correspondiente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FD6971-D541-4EC5-B656-17F282FEFE48}" type="parTrans" cxnId="{E8309E72-2DF7-4920-9D5F-07816BD874D7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01990EFE-773B-4E4A-8499-53DD327069CB}" type="sibTrans" cxnId="{E8309E72-2DF7-4920-9D5F-07816BD874D7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A0151561-4CBC-4B55-BE53-219B216B88F0}">
      <dgm:prSet custT="1"/>
      <dgm:spPr/>
      <dgm:t>
        <a:bodyPr/>
        <a:lstStyle/>
        <a:p>
          <a:r>
            <a:rPr lang="es-PE" sz="1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los Proyectos de Apoyo al desarrollo Productivo</a:t>
          </a:r>
          <a:endParaRPr lang="es-P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7124AC-258D-4FAD-B728-F67F583C5E53}" type="parTrans" cxnId="{E1E3E170-BF64-472B-8235-177D509E93A7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AE6D5EDA-605B-4018-9A2A-E53D08EDDB02}" type="sibTrans" cxnId="{E1E3E170-BF64-472B-8235-177D509E93A7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5DA97418-9E4B-4063-8EEC-43F6E7DB7E96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Expediente en forma física y digital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1A7AAB-CDE5-4B93-98BF-06A21FDBA070}" type="parTrans" cxnId="{95A338E1-1E9F-4A50-8ED9-D6AE92605F09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3F2AA8A7-133B-4D5C-B872-CCB6AD722B54}" type="sibTrans" cxnId="{95A338E1-1E9F-4A50-8ED9-D6AE92605F09}">
      <dgm:prSet/>
      <dgm:spPr>
        <a:solidFill>
          <a:schemeClr val="tx1"/>
        </a:solidFill>
      </dgm:spPr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11EB1CB9-ECC5-480B-A4B4-810EF888801A}">
      <dgm:prSet custT="1"/>
      <dgm:spPr/>
      <dgm:t>
        <a:bodyPr/>
        <a:lstStyle/>
        <a:p>
          <a:r>
            <a:rPr lang="es-P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Especificaciones del Componente de la Capacitación y Asistencia Técnica</a:t>
          </a:r>
        </a:p>
      </dgm:t>
    </dgm:pt>
    <dgm:pt modelId="{24E94525-AAC9-4038-884C-6F20B15792F7}" type="parTrans" cxnId="{52DCFFE5-D415-46EC-B699-F54C7B93884F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9B1C0031-FB48-42FA-86C2-26E4285AFDF4}" type="sibTrans" cxnId="{52DCFFE5-D415-46EC-B699-F54C7B93884F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6D0B385F-8F9A-4AA7-B8B7-99A93C898B60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Acreditación hídrica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906B3F-AA8E-4F09-97BC-0402781047A7}" type="parTrans" cxnId="{07650707-AED6-4F9B-9207-E6FC3D6AEFF9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977E02D9-A712-49C8-899E-538882881F83}" type="sibTrans" cxnId="{07650707-AED6-4F9B-9207-E6FC3D6AEFF9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D47CC0B6-408F-40BE-8FC3-7A97428F016D}">
      <dgm:prSet custT="1"/>
      <dgm:spPr/>
      <dgm:t>
        <a:bodyPr/>
        <a:lstStyle/>
        <a:p>
          <a:r>
            <a:rPr lang="es-PE" sz="1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Acreditación hídrica</a:t>
          </a:r>
          <a:endParaRPr lang="es-P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98BBBC-71B0-40D0-A841-244D7A369148}" type="parTrans" cxnId="{A944313A-3729-4E45-8470-C64AA9BA78D4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B471394E-89B8-4FCF-96AF-DA9948CDED61}" type="sibTrans" cxnId="{A944313A-3729-4E45-8470-C64AA9BA78D4}">
      <dgm:prSet/>
      <dgm:spPr/>
      <dgm:t>
        <a:bodyPr/>
        <a:lstStyle/>
        <a:p>
          <a:endParaRPr lang="es-PE" sz="2000">
            <a:solidFill>
              <a:schemeClr val="tx1"/>
            </a:solidFill>
          </a:endParaRPr>
        </a:p>
      </dgm:t>
    </dgm:pt>
    <dgm:pt modelId="{F811B06D-2695-4D15-9753-FFE7B76D4C19}" type="pres">
      <dgm:prSet presAssocID="{716D7990-3C82-41BD-8F73-92F86D7683C5}" presName="Name0" presStyleCnt="0">
        <dgm:presLayoutVars>
          <dgm:dir/>
          <dgm:animLvl val="lvl"/>
          <dgm:resizeHandles val="exact"/>
        </dgm:presLayoutVars>
      </dgm:prSet>
      <dgm:spPr/>
    </dgm:pt>
    <dgm:pt modelId="{21564C16-30EB-4B53-85B0-863536A77A56}" type="pres">
      <dgm:prSet presAssocID="{BFA296C1-D861-4425-9E13-81BFF968CD46}" presName="vertFlow" presStyleCnt="0"/>
      <dgm:spPr/>
    </dgm:pt>
    <dgm:pt modelId="{CBC778CC-52A5-4E61-8521-AD0B0F656F4E}" type="pres">
      <dgm:prSet presAssocID="{BFA296C1-D861-4425-9E13-81BFF968CD46}" presName="header" presStyleLbl="node1" presStyleIdx="0" presStyleCnt="4"/>
      <dgm:spPr/>
    </dgm:pt>
    <dgm:pt modelId="{3F63A1B9-A289-49BF-A6CD-52B0DBA1B72B}" type="pres">
      <dgm:prSet presAssocID="{66648CB0-E97B-4AD0-9980-E3E3F62FF78B}" presName="parTrans" presStyleLbl="sibTrans2D1" presStyleIdx="0" presStyleCnt="11"/>
      <dgm:spPr/>
    </dgm:pt>
    <dgm:pt modelId="{CC012E1F-7531-41CC-AD81-411A01F35F2F}" type="pres">
      <dgm:prSet presAssocID="{67C23EE1-77A2-428B-A13B-287C5E65E5BB}" presName="child" presStyleLbl="alignAccFollowNode1" presStyleIdx="0" presStyleCnt="11">
        <dgm:presLayoutVars>
          <dgm:chMax val="0"/>
          <dgm:bulletEnabled val="1"/>
        </dgm:presLayoutVars>
      </dgm:prSet>
      <dgm:spPr/>
    </dgm:pt>
    <dgm:pt modelId="{5B54BDFF-D88F-4D50-AE59-D424F9450075}" type="pres">
      <dgm:prSet presAssocID="{5ABCCFD3-060F-4E23-9D05-A8B22EB6D7E8}" presName="sibTrans" presStyleLbl="sibTrans2D1" presStyleIdx="1" presStyleCnt="11"/>
      <dgm:spPr/>
    </dgm:pt>
    <dgm:pt modelId="{D04739F8-60A4-40A1-A5BC-67E90F81B5B5}" type="pres">
      <dgm:prSet presAssocID="{8AFC8F5F-6E4C-409D-8814-AEEA264ED24A}" presName="child" presStyleLbl="alignAccFollowNode1" presStyleIdx="1" presStyleCnt="11">
        <dgm:presLayoutVars>
          <dgm:chMax val="0"/>
          <dgm:bulletEnabled val="1"/>
        </dgm:presLayoutVars>
      </dgm:prSet>
      <dgm:spPr/>
    </dgm:pt>
    <dgm:pt modelId="{60F0C877-5FC0-4736-9D42-EC3D672F33AA}" type="pres">
      <dgm:prSet presAssocID="{BFA296C1-D861-4425-9E13-81BFF968CD46}" presName="hSp" presStyleCnt="0"/>
      <dgm:spPr/>
    </dgm:pt>
    <dgm:pt modelId="{9DE54FB7-6D3D-411A-8461-69C67F1C965F}" type="pres">
      <dgm:prSet presAssocID="{C18838D7-8947-4529-801A-69ABE97C3A30}" presName="vertFlow" presStyleCnt="0"/>
      <dgm:spPr/>
    </dgm:pt>
    <dgm:pt modelId="{EE3C5D77-885F-43FA-99FD-FC9DEAE1BCC9}" type="pres">
      <dgm:prSet presAssocID="{C18838D7-8947-4529-801A-69ABE97C3A30}" presName="header" presStyleLbl="node1" presStyleIdx="1" presStyleCnt="4"/>
      <dgm:spPr/>
    </dgm:pt>
    <dgm:pt modelId="{25B8C5AD-9127-49F0-9CD9-CDE69E57C679}" type="pres">
      <dgm:prSet presAssocID="{B62D84D3-73F2-4ED0-8688-F0A652886514}" presName="parTrans" presStyleLbl="sibTrans2D1" presStyleIdx="2" presStyleCnt="11"/>
      <dgm:spPr/>
    </dgm:pt>
    <dgm:pt modelId="{D950A39C-998C-45DD-A8D9-BDAB9036F64E}" type="pres">
      <dgm:prSet presAssocID="{B3AF842F-A3E1-41F2-80DA-C72C62AD78A2}" presName="child" presStyleLbl="alignAccFollowNode1" presStyleIdx="2" presStyleCnt="11">
        <dgm:presLayoutVars>
          <dgm:chMax val="0"/>
          <dgm:bulletEnabled val="1"/>
        </dgm:presLayoutVars>
      </dgm:prSet>
      <dgm:spPr/>
    </dgm:pt>
    <dgm:pt modelId="{78E68EB5-F461-40BC-A842-D490AADE0D6D}" type="pres">
      <dgm:prSet presAssocID="{CE781DD7-0674-4329-9A64-79885A11CC84}" presName="sibTrans" presStyleLbl="sibTrans2D1" presStyleIdx="3" presStyleCnt="11"/>
      <dgm:spPr/>
    </dgm:pt>
    <dgm:pt modelId="{5F7F33D8-D338-4366-9C4E-CBB8E36375C5}" type="pres">
      <dgm:prSet presAssocID="{AB7249E9-6648-4573-AFA2-1E69806F7BC8}" presName="child" presStyleLbl="alignAccFollowNode1" presStyleIdx="3" presStyleCnt="11">
        <dgm:presLayoutVars>
          <dgm:chMax val="0"/>
          <dgm:bulletEnabled val="1"/>
        </dgm:presLayoutVars>
      </dgm:prSet>
      <dgm:spPr/>
    </dgm:pt>
    <dgm:pt modelId="{046B0E54-AE48-4C1F-921C-F0B769405501}" type="pres">
      <dgm:prSet presAssocID="{60B62D1C-8DC3-458C-8B90-317D9B95A4F9}" presName="sibTrans" presStyleLbl="sibTrans2D1" presStyleIdx="4" presStyleCnt="11"/>
      <dgm:spPr/>
    </dgm:pt>
    <dgm:pt modelId="{E2DCE53A-C65C-4FB4-BB41-CB86676605BC}" type="pres">
      <dgm:prSet presAssocID="{10900070-ED80-4E20-B332-0A1553A315EC}" presName="child" presStyleLbl="alignAccFollowNode1" presStyleIdx="4" presStyleCnt="11">
        <dgm:presLayoutVars>
          <dgm:chMax val="0"/>
          <dgm:bulletEnabled val="1"/>
        </dgm:presLayoutVars>
      </dgm:prSet>
      <dgm:spPr/>
    </dgm:pt>
    <dgm:pt modelId="{F514BD5C-1309-40E6-A36C-8E0A3E954654}" type="pres">
      <dgm:prSet presAssocID="{F10D2039-FAF4-46D0-B563-9E3887EB44AC}" presName="sibTrans" presStyleLbl="sibTrans2D1" presStyleIdx="5" presStyleCnt="11"/>
      <dgm:spPr/>
    </dgm:pt>
    <dgm:pt modelId="{179745FB-EDA5-481E-B07A-D3CA0018463C}" type="pres">
      <dgm:prSet presAssocID="{D47CC0B6-408F-40BE-8FC3-7A97428F016D}" presName="child" presStyleLbl="alignAccFollowNode1" presStyleIdx="5" presStyleCnt="11">
        <dgm:presLayoutVars>
          <dgm:chMax val="0"/>
          <dgm:bulletEnabled val="1"/>
        </dgm:presLayoutVars>
      </dgm:prSet>
      <dgm:spPr/>
    </dgm:pt>
    <dgm:pt modelId="{BC01166D-4B3B-43FE-B14B-75BE77AA3519}" type="pres">
      <dgm:prSet presAssocID="{C18838D7-8947-4529-801A-69ABE97C3A30}" presName="hSp" presStyleCnt="0"/>
      <dgm:spPr/>
    </dgm:pt>
    <dgm:pt modelId="{B7C1FE72-C4A2-44B3-9B11-362117645174}" type="pres">
      <dgm:prSet presAssocID="{5B67EEA8-71C8-40BA-9A3B-7C0760C81452}" presName="vertFlow" presStyleCnt="0"/>
      <dgm:spPr/>
    </dgm:pt>
    <dgm:pt modelId="{AE20632E-611E-450A-B51A-38AC1A10C2DA}" type="pres">
      <dgm:prSet presAssocID="{5B67EEA8-71C8-40BA-9A3B-7C0760C81452}" presName="header" presStyleLbl="node1" presStyleIdx="2" presStyleCnt="4"/>
      <dgm:spPr/>
    </dgm:pt>
    <dgm:pt modelId="{76514A7A-8D82-497B-AFF8-206E2C1C4FDF}" type="pres">
      <dgm:prSet presAssocID="{EF575E3B-9C13-4DFA-8689-6C34FC62E939}" presName="parTrans" presStyleLbl="sibTrans2D1" presStyleIdx="6" presStyleCnt="11"/>
      <dgm:spPr/>
    </dgm:pt>
    <dgm:pt modelId="{A19ECF31-94D4-478A-AECD-BC75022BFA50}" type="pres">
      <dgm:prSet presAssocID="{2E83479C-4338-4EFD-9405-0088DFF322D0}" presName="child" presStyleLbl="alignAccFollowNode1" presStyleIdx="6" presStyleCnt="11">
        <dgm:presLayoutVars>
          <dgm:chMax val="0"/>
          <dgm:bulletEnabled val="1"/>
        </dgm:presLayoutVars>
      </dgm:prSet>
      <dgm:spPr/>
    </dgm:pt>
    <dgm:pt modelId="{1D6FFE72-40FA-498F-B711-EE7B062D58C0}" type="pres">
      <dgm:prSet presAssocID="{1A68951C-8CB7-4E77-9A32-EDED4394C02C}" presName="sibTrans" presStyleLbl="sibTrans2D1" presStyleIdx="7" presStyleCnt="11"/>
      <dgm:spPr/>
    </dgm:pt>
    <dgm:pt modelId="{27318610-24FB-43B7-9D81-5D264592597B}" type="pres">
      <dgm:prSet presAssocID="{BF9F850D-070D-4346-996C-566FA6A44FD0}" presName="child" presStyleLbl="alignAccFollowNode1" presStyleIdx="7" presStyleCnt="11">
        <dgm:presLayoutVars>
          <dgm:chMax val="0"/>
          <dgm:bulletEnabled val="1"/>
        </dgm:presLayoutVars>
      </dgm:prSet>
      <dgm:spPr/>
    </dgm:pt>
    <dgm:pt modelId="{0504B5FC-1A9E-46BC-B1C8-3BCE1034B1B4}" type="pres">
      <dgm:prSet presAssocID="{01990EFE-773B-4E4A-8499-53DD327069CB}" presName="sibTrans" presStyleLbl="sibTrans2D1" presStyleIdx="8" presStyleCnt="11"/>
      <dgm:spPr/>
    </dgm:pt>
    <dgm:pt modelId="{A928A0DE-3BD8-45C5-985C-3D6F018321A3}" type="pres">
      <dgm:prSet presAssocID="{6D0B385F-8F9A-4AA7-B8B7-99A93C898B60}" presName="child" presStyleLbl="alignAccFollowNode1" presStyleIdx="8" presStyleCnt="11">
        <dgm:presLayoutVars>
          <dgm:chMax val="0"/>
          <dgm:bulletEnabled val="1"/>
        </dgm:presLayoutVars>
      </dgm:prSet>
      <dgm:spPr/>
    </dgm:pt>
    <dgm:pt modelId="{D99D56DA-1ADF-44E4-856A-DE16A43E56A3}" type="pres">
      <dgm:prSet presAssocID="{5B67EEA8-71C8-40BA-9A3B-7C0760C81452}" presName="hSp" presStyleCnt="0"/>
      <dgm:spPr/>
    </dgm:pt>
    <dgm:pt modelId="{09B14930-D56B-4415-AE25-6F8CA7C4E791}" type="pres">
      <dgm:prSet presAssocID="{A0151561-4CBC-4B55-BE53-219B216B88F0}" presName="vertFlow" presStyleCnt="0"/>
      <dgm:spPr/>
    </dgm:pt>
    <dgm:pt modelId="{62C70746-4179-40F1-981A-6099A8A0E628}" type="pres">
      <dgm:prSet presAssocID="{A0151561-4CBC-4B55-BE53-219B216B88F0}" presName="header" presStyleLbl="node1" presStyleIdx="3" presStyleCnt="4"/>
      <dgm:spPr/>
    </dgm:pt>
    <dgm:pt modelId="{74C83D9E-EFC2-44C9-B153-20DDA396D3F6}" type="pres">
      <dgm:prSet presAssocID="{401A7AAB-CDE5-4B93-98BF-06A21FDBA070}" presName="parTrans" presStyleLbl="sibTrans2D1" presStyleIdx="9" presStyleCnt="11"/>
      <dgm:spPr/>
    </dgm:pt>
    <dgm:pt modelId="{7B84AC8D-E9D2-4BBB-AB47-A4858CDAA98E}" type="pres">
      <dgm:prSet presAssocID="{5DA97418-9E4B-4063-8EEC-43F6E7DB7E96}" presName="child" presStyleLbl="alignAccFollowNode1" presStyleIdx="9" presStyleCnt="11">
        <dgm:presLayoutVars>
          <dgm:chMax val="0"/>
          <dgm:bulletEnabled val="1"/>
        </dgm:presLayoutVars>
      </dgm:prSet>
      <dgm:spPr/>
    </dgm:pt>
    <dgm:pt modelId="{B55632D2-06DA-4D7E-B677-A82C7BC91982}" type="pres">
      <dgm:prSet presAssocID="{3F2AA8A7-133B-4D5C-B872-CCB6AD722B54}" presName="sibTrans" presStyleLbl="sibTrans2D1" presStyleIdx="10" presStyleCnt="11"/>
      <dgm:spPr/>
    </dgm:pt>
    <dgm:pt modelId="{849845B8-9643-41B5-9FE3-3C582BB8C235}" type="pres">
      <dgm:prSet presAssocID="{11EB1CB9-ECC5-480B-A4B4-810EF888801A}" presName="child" presStyleLbl="alignAccFollowNode1" presStyleIdx="10" presStyleCnt="11" custScaleY="162565">
        <dgm:presLayoutVars>
          <dgm:chMax val="0"/>
          <dgm:bulletEnabled val="1"/>
        </dgm:presLayoutVars>
      </dgm:prSet>
      <dgm:spPr/>
    </dgm:pt>
  </dgm:ptLst>
  <dgm:cxnLst>
    <dgm:cxn modelId="{9D07A503-23DB-4FC7-B6AF-1CFA923E6387}" srcId="{C18838D7-8947-4529-801A-69ABE97C3A30}" destId="{B3AF842F-A3E1-41F2-80DA-C72C62AD78A2}" srcOrd="0" destOrd="0" parTransId="{B62D84D3-73F2-4ED0-8688-F0A652886514}" sibTransId="{CE781DD7-0674-4329-9A64-79885A11CC84}"/>
    <dgm:cxn modelId="{3436BA04-071D-48FB-8391-DA54754BFE7E}" type="presOf" srcId="{1A68951C-8CB7-4E77-9A32-EDED4394C02C}" destId="{1D6FFE72-40FA-498F-B711-EE7B062D58C0}" srcOrd="0" destOrd="0" presId="urn:microsoft.com/office/officeart/2005/8/layout/lProcess1"/>
    <dgm:cxn modelId="{07650707-AED6-4F9B-9207-E6FC3D6AEFF9}" srcId="{5B67EEA8-71C8-40BA-9A3B-7C0760C81452}" destId="{6D0B385F-8F9A-4AA7-B8B7-99A93C898B60}" srcOrd="2" destOrd="0" parTransId="{49906B3F-AA8E-4F09-97BC-0402781047A7}" sibTransId="{977E02D9-A712-49C8-899E-538882881F83}"/>
    <dgm:cxn modelId="{5C677D08-B68C-4F8F-A691-06A1BC832DE7}" type="presOf" srcId="{A0151561-4CBC-4B55-BE53-219B216B88F0}" destId="{62C70746-4179-40F1-981A-6099A8A0E628}" srcOrd="0" destOrd="0" presId="urn:microsoft.com/office/officeart/2005/8/layout/lProcess1"/>
    <dgm:cxn modelId="{659A3F0B-CDA7-4063-B3E5-64161C7E3597}" type="presOf" srcId="{D47CC0B6-408F-40BE-8FC3-7A97428F016D}" destId="{179745FB-EDA5-481E-B07A-D3CA0018463C}" srcOrd="0" destOrd="0" presId="urn:microsoft.com/office/officeart/2005/8/layout/lProcess1"/>
    <dgm:cxn modelId="{FEE7E30E-9526-4DB7-AE76-9085CFA98F50}" type="presOf" srcId="{CE781DD7-0674-4329-9A64-79885A11CC84}" destId="{78E68EB5-F461-40BC-A842-D490AADE0D6D}" srcOrd="0" destOrd="0" presId="urn:microsoft.com/office/officeart/2005/8/layout/lProcess1"/>
    <dgm:cxn modelId="{B7F44526-C48C-432E-B7FF-F8B0C111D682}" type="presOf" srcId="{B3AF842F-A3E1-41F2-80DA-C72C62AD78A2}" destId="{D950A39C-998C-45DD-A8D9-BDAB9036F64E}" srcOrd="0" destOrd="0" presId="urn:microsoft.com/office/officeart/2005/8/layout/lProcess1"/>
    <dgm:cxn modelId="{86C4492A-8A21-4929-9012-F358A0DC2BBB}" srcId="{5B67EEA8-71C8-40BA-9A3B-7C0760C81452}" destId="{2E83479C-4338-4EFD-9405-0088DFF322D0}" srcOrd="0" destOrd="0" parTransId="{EF575E3B-9C13-4DFA-8689-6C34FC62E939}" sibTransId="{1A68951C-8CB7-4E77-9A32-EDED4394C02C}"/>
    <dgm:cxn modelId="{A6ABB12C-7062-4A67-ADF6-DE055A4B6018}" type="presOf" srcId="{6D0B385F-8F9A-4AA7-B8B7-99A93C898B60}" destId="{A928A0DE-3BD8-45C5-985C-3D6F018321A3}" srcOrd="0" destOrd="0" presId="urn:microsoft.com/office/officeart/2005/8/layout/lProcess1"/>
    <dgm:cxn modelId="{2AEA4D2F-06A0-4609-9FA5-F48682C59EE8}" type="presOf" srcId="{2E83479C-4338-4EFD-9405-0088DFF322D0}" destId="{A19ECF31-94D4-478A-AECD-BC75022BFA50}" srcOrd="0" destOrd="0" presId="urn:microsoft.com/office/officeart/2005/8/layout/lProcess1"/>
    <dgm:cxn modelId="{A944313A-3729-4E45-8470-C64AA9BA78D4}" srcId="{C18838D7-8947-4529-801A-69ABE97C3A30}" destId="{D47CC0B6-408F-40BE-8FC3-7A97428F016D}" srcOrd="3" destOrd="0" parTransId="{1098BBBC-71B0-40D0-A841-244D7A369148}" sibTransId="{B471394E-89B8-4FCF-96AF-DA9948CDED61}"/>
    <dgm:cxn modelId="{7A0A423D-DE3F-4E7A-8002-11F191928544}" type="presOf" srcId="{B62D84D3-73F2-4ED0-8688-F0A652886514}" destId="{25B8C5AD-9127-49F0-9CD9-CDE69E57C679}" srcOrd="0" destOrd="0" presId="urn:microsoft.com/office/officeart/2005/8/layout/lProcess1"/>
    <dgm:cxn modelId="{1FA12460-D960-470F-942C-DAAD011478A8}" srcId="{C18838D7-8947-4529-801A-69ABE97C3A30}" destId="{AB7249E9-6648-4573-AFA2-1E69806F7BC8}" srcOrd="1" destOrd="0" parTransId="{07A4DDF1-1712-437B-BB9E-3F0BE2659203}" sibTransId="{60B62D1C-8DC3-458C-8B90-317D9B95A4F9}"/>
    <dgm:cxn modelId="{0EBC1264-6EA8-4A38-BF46-5A0B210FBEAD}" type="presOf" srcId="{5ABCCFD3-060F-4E23-9D05-A8B22EB6D7E8}" destId="{5B54BDFF-D88F-4D50-AE59-D424F9450075}" srcOrd="0" destOrd="0" presId="urn:microsoft.com/office/officeart/2005/8/layout/lProcess1"/>
    <dgm:cxn modelId="{847FA365-B45B-4675-A02C-2D497AF738C1}" type="presOf" srcId="{3F2AA8A7-133B-4D5C-B872-CCB6AD722B54}" destId="{B55632D2-06DA-4D7E-B677-A82C7BC91982}" srcOrd="0" destOrd="0" presId="urn:microsoft.com/office/officeart/2005/8/layout/lProcess1"/>
    <dgm:cxn modelId="{1286B648-9897-469A-A48D-A522E85DB7E5}" type="presOf" srcId="{60B62D1C-8DC3-458C-8B90-317D9B95A4F9}" destId="{046B0E54-AE48-4C1F-921C-F0B769405501}" srcOrd="0" destOrd="0" presId="urn:microsoft.com/office/officeart/2005/8/layout/lProcess1"/>
    <dgm:cxn modelId="{E1E3E170-BF64-472B-8235-177D509E93A7}" srcId="{716D7990-3C82-41BD-8F73-92F86D7683C5}" destId="{A0151561-4CBC-4B55-BE53-219B216B88F0}" srcOrd="3" destOrd="0" parTransId="{887124AC-258D-4FAD-B728-F67F583C5E53}" sibTransId="{AE6D5EDA-605B-4018-9A2A-E53D08EDDB02}"/>
    <dgm:cxn modelId="{E8309E72-2DF7-4920-9D5F-07816BD874D7}" srcId="{5B67EEA8-71C8-40BA-9A3B-7C0760C81452}" destId="{BF9F850D-070D-4346-996C-566FA6A44FD0}" srcOrd="1" destOrd="0" parTransId="{F8FD6971-D541-4EC5-B656-17F282FEFE48}" sibTransId="{01990EFE-773B-4E4A-8499-53DD327069CB}"/>
    <dgm:cxn modelId="{43D74258-A43B-4737-802C-105288B7C2DA}" type="presOf" srcId="{66648CB0-E97B-4AD0-9980-E3E3F62FF78B}" destId="{3F63A1B9-A289-49BF-A6CD-52B0DBA1B72B}" srcOrd="0" destOrd="0" presId="urn:microsoft.com/office/officeart/2005/8/layout/lProcess1"/>
    <dgm:cxn modelId="{FA037E58-D063-4744-8E26-B088F2F38F01}" type="presOf" srcId="{AB7249E9-6648-4573-AFA2-1E69806F7BC8}" destId="{5F7F33D8-D338-4366-9C4E-CBB8E36375C5}" srcOrd="0" destOrd="0" presId="urn:microsoft.com/office/officeart/2005/8/layout/lProcess1"/>
    <dgm:cxn modelId="{465BF77D-6B66-4BCA-8B5F-8279CC391384}" type="presOf" srcId="{5B67EEA8-71C8-40BA-9A3B-7C0760C81452}" destId="{AE20632E-611E-450A-B51A-38AC1A10C2DA}" srcOrd="0" destOrd="0" presId="urn:microsoft.com/office/officeart/2005/8/layout/lProcess1"/>
    <dgm:cxn modelId="{71D5F082-875F-4B8D-B290-A735AE0EC075}" type="presOf" srcId="{C18838D7-8947-4529-801A-69ABE97C3A30}" destId="{EE3C5D77-885F-43FA-99FD-FC9DEAE1BCC9}" srcOrd="0" destOrd="0" presId="urn:microsoft.com/office/officeart/2005/8/layout/lProcess1"/>
    <dgm:cxn modelId="{20FE868D-7C59-43FA-B0C8-8F8B2A83B0E5}" srcId="{716D7990-3C82-41BD-8F73-92F86D7683C5}" destId="{BFA296C1-D861-4425-9E13-81BFF968CD46}" srcOrd="0" destOrd="0" parTransId="{0B0C3522-3324-4D83-957E-4081C2886E69}" sibTransId="{1A4D5746-668D-4808-BA17-CA1F4CD9B7F8}"/>
    <dgm:cxn modelId="{C2EC258E-7226-4E27-A8CE-0A9E975A8108}" type="presOf" srcId="{BF9F850D-070D-4346-996C-566FA6A44FD0}" destId="{27318610-24FB-43B7-9D81-5D264592597B}" srcOrd="0" destOrd="0" presId="urn:microsoft.com/office/officeart/2005/8/layout/lProcess1"/>
    <dgm:cxn modelId="{BB538993-3E7B-42F9-B80E-8D72D51EBBE3}" type="presOf" srcId="{11EB1CB9-ECC5-480B-A4B4-810EF888801A}" destId="{849845B8-9643-41B5-9FE3-3C582BB8C235}" srcOrd="0" destOrd="0" presId="urn:microsoft.com/office/officeart/2005/8/layout/lProcess1"/>
    <dgm:cxn modelId="{0A39C099-3340-43AA-B6F8-DF9A364930E4}" type="presOf" srcId="{10900070-ED80-4E20-B332-0A1553A315EC}" destId="{E2DCE53A-C65C-4FB4-BB41-CB86676605BC}" srcOrd="0" destOrd="0" presId="urn:microsoft.com/office/officeart/2005/8/layout/lProcess1"/>
    <dgm:cxn modelId="{A2B1A49C-2C7B-4863-8587-B733A4B4B01B}" srcId="{C18838D7-8947-4529-801A-69ABE97C3A30}" destId="{10900070-ED80-4E20-B332-0A1553A315EC}" srcOrd="2" destOrd="0" parTransId="{D8786C1A-CD2E-4EB2-BCA3-99D31B6BE720}" sibTransId="{F10D2039-FAF4-46D0-B563-9E3887EB44AC}"/>
    <dgm:cxn modelId="{58E36EA1-F069-4242-AB05-BB969970704A}" type="presOf" srcId="{67C23EE1-77A2-428B-A13B-287C5E65E5BB}" destId="{CC012E1F-7531-41CC-AD81-411A01F35F2F}" srcOrd="0" destOrd="0" presId="urn:microsoft.com/office/officeart/2005/8/layout/lProcess1"/>
    <dgm:cxn modelId="{C2F41CAF-4F49-4CB0-BE84-D359FA276AF5}" srcId="{716D7990-3C82-41BD-8F73-92F86D7683C5}" destId="{C18838D7-8947-4529-801A-69ABE97C3A30}" srcOrd="1" destOrd="0" parTransId="{4B9A7E1E-2CDE-46F4-94BF-EF44F105347B}" sibTransId="{B4C1F141-CEE7-4FDC-958E-890AC99A185D}"/>
    <dgm:cxn modelId="{D897FCB7-6935-4A5E-A3A2-3EB2B4FD0DAF}" srcId="{716D7990-3C82-41BD-8F73-92F86D7683C5}" destId="{5B67EEA8-71C8-40BA-9A3B-7C0760C81452}" srcOrd="2" destOrd="0" parTransId="{58347939-7729-4D1A-89E1-3094CB28EFF6}" sibTransId="{06BD0397-7867-497E-81E3-1DE82E4171FA}"/>
    <dgm:cxn modelId="{F85286BC-4BAE-4A62-B874-7B9001A570AD}" type="presOf" srcId="{716D7990-3C82-41BD-8F73-92F86D7683C5}" destId="{F811B06D-2695-4D15-9753-FFE7B76D4C19}" srcOrd="0" destOrd="0" presId="urn:microsoft.com/office/officeart/2005/8/layout/lProcess1"/>
    <dgm:cxn modelId="{E0473BCC-461A-4D27-8562-EBE62D33ABE0}" srcId="{BFA296C1-D861-4425-9E13-81BFF968CD46}" destId="{67C23EE1-77A2-428B-A13B-287C5E65E5BB}" srcOrd="0" destOrd="0" parTransId="{66648CB0-E97B-4AD0-9980-E3E3F62FF78B}" sibTransId="{5ABCCFD3-060F-4E23-9D05-A8B22EB6D7E8}"/>
    <dgm:cxn modelId="{B44E8BCE-781E-4268-8BA5-BE9FAE53CD28}" type="presOf" srcId="{401A7AAB-CDE5-4B93-98BF-06A21FDBA070}" destId="{74C83D9E-EFC2-44C9-B153-20DDA396D3F6}" srcOrd="0" destOrd="0" presId="urn:microsoft.com/office/officeart/2005/8/layout/lProcess1"/>
    <dgm:cxn modelId="{6122C4D5-2E04-421E-A876-521A816B5315}" type="presOf" srcId="{5DA97418-9E4B-4063-8EEC-43F6E7DB7E96}" destId="{7B84AC8D-E9D2-4BBB-AB47-A4858CDAA98E}" srcOrd="0" destOrd="0" presId="urn:microsoft.com/office/officeart/2005/8/layout/lProcess1"/>
    <dgm:cxn modelId="{B4EEE2D7-0B13-4D6E-8F56-A570C6B64F80}" type="presOf" srcId="{8AFC8F5F-6E4C-409D-8814-AEEA264ED24A}" destId="{D04739F8-60A4-40A1-A5BC-67E90F81B5B5}" srcOrd="0" destOrd="0" presId="urn:microsoft.com/office/officeart/2005/8/layout/lProcess1"/>
    <dgm:cxn modelId="{78F76FDA-18E8-40A2-A20C-A2C053CBFDAC}" type="presOf" srcId="{BFA296C1-D861-4425-9E13-81BFF968CD46}" destId="{CBC778CC-52A5-4E61-8521-AD0B0F656F4E}" srcOrd="0" destOrd="0" presId="urn:microsoft.com/office/officeart/2005/8/layout/lProcess1"/>
    <dgm:cxn modelId="{95A338E1-1E9F-4A50-8ED9-D6AE92605F09}" srcId="{A0151561-4CBC-4B55-BE53-219B216B88F0}" destId="{5DA97418-9E4B-4063-8EEC-43F6E7DB7E96}" srcOrd="0" destOrd="0" parTransId="{401A7AAB-CDE5-4B93-98BF-06A21FDBA070}" sibTransId="{3F2AA8A7-133B-4D5C-B872-CCB6AD722B54}"/>
    <dgm:cxn modelId="{C1F6A2E1-9A15-409F-B51D-A21F0F2E8FFD}" type="presOf" srcId="{EF575E3B-9C13-4DFA-8689-6C34FC62E939}" destId="{76514A7A-8D82-497B-AFF8-206E2C1C4FDF}" srcOrd="0" destOrd="0" presId="urn:microsoft.com/office/officeart/2005/8/layout/lProcess1"/>
    <dgm:cxn modelId="{52DCFFE5-D415-46EC-B699-F54C7B93884F}" srcId="{A0151561-4CBC-4B55-BE53-219B216B88F0}" destId="{11EB1CB9-ECC5-480B-A4B4-810EF888801A}" srcOrd="1" destOrd="0" parTransId="{24E94525-AAC9-4038-884C-6F20B15792F7}" sibTransId="{9B1C0031-FB48-42FA-86C2-26E4285AFDF4}"/>
    <dgm:cxn modelId="{64D86CEE-C098-4BAF-9D5D-79E980CCF9A4}" type="presOf" srcId="{01990EFE-773B-4E4A-8499-53DD327069CB}" destId="{0504B5FC-1A9E-46BC-B1C8-3BCE1034B1B4}" srcOrd="0" destOrd="0" presId="urn:microsoft.com/office/officeart/2005/8/layout/lProcess1"/>
    <dgm:cxn modelId="{1AD9C6F3-6275-4F8E-ADFA-53E4E7D31034}" type="presOf" srcId="{F10D2039-FAF4-46D0-B563-9E3887EB44AC}" destId="{F514BD5C-1309-40E6-A36C-8E0A3E954654}" srcOrd="0" destOrd="0" presId="urn:microsoft.com/office/officeart/2005/8/layout/lProcess1"/>
    <dgm:cxn modelId="{A2DB6EFC-EF1D-411A-9BF1-A3042CE92055}" srcId="{BFA296C1-D861-4425-9E13-81BFF968CD46}" destId="{8AFC8F5F-6E4C-409D-8814-AEEA264ED24A}" srcOrd="1" destOrd="0" parTransId="{59B19427-6BAF-4610-BACA-B4AF5651EB1A}" sibTransId="{922266C9-E636-4A94-9E1A-B737FCECA2EB}"/>
    <dgm:cxn modelId="{FC8AEBB5-6A95-43D9-88DC-D59416C5299C}" type="presParOf" srcId="{F811B06D-2695-4D15-9753-FFE7B76D4C19}" destId="{21564C16-30EB-4B53-85B0-863536A77A56}" srcOrd="0" destOrd="0" presId="urn:microsoft.com/office/officeart/2005/8/layout/lProcess1"/>
    <dgm:cxn modelId="{A403FA0C-8B30-4B6A-AE68-BA209E36EA70}" type="presParOf" srcId="{21564C16-30EB-4B53-85B0-863536A77A56}" destId="{CBC778CC-52A5-4E61-8521-AD0B0F656F4E}" srcOrd="0" destOrd="0" presId="urn:microsoft.com/office/officeart/2005/8/layout/lProcess1"/>
    <dgm:cxn modelId="{45332FED-98FD-460F-B041-495775DECE90}" type="presParOf" srcId="{21564C16-30EB-4B53-85B0-863536A77A56}" destId="{3F63A1B9-A289-49BF-A6CD-52B0DBA1B72B}" srcOrd="1" destOrd="0" presId="urn:microsoft.com/office/officeart/2005/8/layout/lProcess1"/>
    <dgm:cxn modelId="{691E29B6-1F62-472F-AABD-869A2A6591F8}" type="presParOf" srcId="{21564C16-30EB-4B53-85B0-863536A77A56}" destId="{CC012E1F-7531-41CC-AD81-411A01F35F2F}" srcOrd="2" destOrd="0" presId="urn:microsoft.com/office/officeart/2005/8/layout/lProcess1"/>
    <dgm:cxn modelId="{D8FB8316-149A-49DE-B94A-462663FADF03}" type="presParOf" srcId="{21564C16-30EB-4B53-85B0-863536A77A56}" destId="{5B54BDFF-D88F-4D50-AE59-D424F9450075}" srcOrd="3" destOrd="0" presId="urn:microsoft.com/office/officeart/2005/8/layout/lProcess1"/>
    <dgm:cxn modelId="{A10F8FD5-D5E5-40B0-BC22-08B572890396}" type="presParOf" srcId="{21564C16-30EB-4B53-85B0-863536A77A56}" destId="{D04739F8-60A4-40A1-A5BC-67E90F81B5B5}" srcOrd="4" destOrd="0" presId="urn:microsoft.com/office/officeart/2005/8/layout/lProcess1"/>
    <dgm:cxn modelId="{47F5804E-A35D-4128-B002-10DFBF992B8A}" type="presParOf" srcId="{F811B06D-2695-4D15-9753-FFE7B76D4C19}" destId="{60F0C877-5FC0-4736-9D42-EC3D672F33AA}" srcOrd="1" destOrd="0" presId="urn:microsoft.com/office/officeart/2005/8/layout/lProcess1"/>
    <dgm:cxn modelId="{B132EB87-845F-48C7-9026-8F1E68099322}" type="presParOf" srcId="{F811B06D-2695-4D15-9753-FFE7B76D4C19}" destId="{9DE54FB7-6D3D-411A-8461-69C67F1C965F}" srcOrd="2" destOrd="0" presId="urn:microsoft.com/office/officeart/2005/8/layout/lProcess1"/>
    <dgm:cxn modelId="{D58868E3-7086-4E57-A4EC-F459E50C8663}" type="presParOf" srcId="{9DE54FB7-6D3D-411A-8461-69C67F1C965F}" destId="{EE3C5D77-885F-43FA-99FD-FC9DEAE1BCC9}" srcOrd="0" destOrd="0" presId="urn:microsoft.com/office/officeart/2005/8/layout/lProcess1"/>
    <dgm:cxn modelId="{77E70A87-768E-4458-A697-6AAB26FBC945}" type="presParOf" srcId="{9DE54FB7-6D3D-411A-8461-69C67F1C965F}" destId="{25B8C5AD-9127-49F0-9CD9-CDE69E57C679}" srcOrd="1" destOrd="0" presId="urn:microsoft.com/office/officeart/2005/8/layout/lProcess1"/>
    <dgm:cxn modelId="{E49282FF-2BA7-43DC-B84A-7CC070A3832A}" type="presParOf" srcId="{9DE54FB7-6D3D-411A-8461-69C67F1C965F}" destId="{D950A39C-998C-45DD-A8D9-BDAB9036F64E}" srcOrd="2" destOrd="0" presId="urn:microsoft.com/office/officeart/2005/8/layout/lProcess1"/>
    <dgm:cxn modelId="{9CE6E881-3B6D-4016-8FA5-8215C59A9265}" type="presParOf" srcId="{9DE54FB7-6D3D-411A-8461-69C67F1C965F}" destId="{78E68EB5-F461-40BC-A842-D490AADE0D6D}" srcOrd="3" destOrd="0" presId="urn:microsoft.com/office/officeart/2005/8/layout/lProcess1"/>
    <dgm:cxn modelId="{BABCED4A-7819-43B7-8785-1F2DC08A0A5E}" type="presParOf" srcId="{9DE54FB7-6D3D-411A-8461-69C67F1C965F}" destId="{5F7F33D8-D338-4366-9C4E-CBB8E36375C5}" srcOrd="4" destOrd="0" presId="urn:microsoft.com/office/officeart/2005/8/layout/lProcess1"/>
    <dgm:cxn modelId="{91458141-DC60-4E07-A3C3-B5740CC87AFC}" type="presParOf" srcId="{9DE54FB7-6D3D-411A-8461-69C67F1C965F}" destId="{046B0E54-AE48-4C1F-921C-F0B769405501}" srcOrd="5" destOrd="0" presId="urn:microsoft.com/office/officeart/2005/8/layout/lProcess1"/>
    <dgm:cxn modelId="{D470EE44-5F2C-416E-BE19-87FA82B0359A}" type="presParOf" srcId="{9DE54FB7-6D3D-411A-8461-69C67F1C965F}" destId="{E2DCE53A-C65C-4FB4-BB41-CB86676605BC}" srcOrd="6" destOrd="0" presId="urn:microsoft.com/office/officeart/2005/8/layout/lProcess1"/>
    <dgm:cxn modelId="{F9B5D4A1-8DDA-44D2-A5AC-965430F62F30}" type="presParOf" srcId="{9DE54FB7-6D3D-411A-8461-69C67F1C965F}" destId="{F514BD5C-1309-40E6-A36C-8E0A3E954654}" srcOrd="7" destOrd="0" presId="urn:microsoft.com/office/officeart/2005/8/layout/lProcess1"/>
    <dgm:cxn modelId="{2A704D5B-771F-43E4-9BCD-B6B238534330}" type="presParOf" srcId="{9DE54FB7-6D3D-411A-8461-69C67F1C965F}" destId="{179745FB-EDA5-481E-B07A-D3CA0018463C}" srcOrd="8" destOrd="0" presId="urn:microsoft.com/office/officeart/2005/8/layout/lProcess1"/>
    <dgm:cxn modelId="{D7673EF3-21F6-4335-8E00-34BE6F06E1B0}" type="presParOf" srcId="{F811B06D-2695-4D15-9753-FFE7B76D4C19}" destId="{BC01166D-4B3B-43FE-B14B-75BE77AA3519}" srcOrd="3" destOrd="0" presId="urn:microsoft.com/office/officeart/2005/8/layout/lProcess1"/>
    <dgm:cxn modelId="{F9F6638F-9371-4542-8072-8FD8C994D0B4}" type="presParOf" srcId="{F811B06D-2695-4D15-9753-FFE7B76D4C19}" destId="{B7C1FE72-C4A2-44B3-9B11-362117645174}" srcOrd="4" destOrd="0" presId="urn:microsoft.com/office/officeart/2005/8/layout/lProcess1"/>
    <dgm:cxn modelId="{542EF9E8-5DFA-4A7C-B965-BF2FCBB993E1}" type="presParOf" srcId="{B7C1FE72-C4A2-44B3-9B11-362117645174}" destId="{AE20632E-611E-450A-B51A-38AC1A10C2DA}" srcOrd="0" destOrd="0" presId="urn:microsoft.com/office/officeart/2005/8/layout/lProcess1"/>
    <dgm:cxn modelId="{F0BEF58F-1FB4-448B-8001-F3F7D4A9B57D}" type="presParOf" srcId="{B7C1FE72-C4A2-44B3-9B11-362117645174}" destId="{76514A7A-8D82-497B-AFF8-206E2C1C4FDF}" srcOrd="1" destOrd="0" presId="urn:microsoft.com/office/officeart/2005/8/layout/lProcess1"/>
    <dgm:cxn modelId="{77D63299-922D-43B6-B35C-F657B8FE50A0}" type="presParOf" srcId="{B7C1FE72-C4A2-44B3-9B11-362117645174}" destId="{A19ECF31-94D4-478A-AECD-BC75022BFA50}" srcOrd="2" destOrd="0" presId="urn:microsoft.com/office/officeart/2005/8/layout/lProcess1"/>
    <dgm:cxn modelId="{0A82A607-096D-4344-94A7-967570360853}" type="presParOf" srcId="{B7C1FE72-C4A2-44B3-9B11-362117645174}" destId="{1D6FFE72-40FA-498F-B711-EE7B062D58C0}" srcOrd="3" destOrd="0" presId="urn:microsoft.com/office/officeart/2005/8/layout/lProcess1"/>
    <dgm:cxn modelId="{8D377DCA-4F0E-4B01-872D-383A75163CCB}" type="presParOf" srcId="{B7C1FE72-C4A2-44B3-9B11-362117645174}" destId="{27318610-24FB-43B7-9D81-5D264592597B}" srcOrd="4" destOrd="0" presId="urn:microsoft.com/office/officeart/2005/8/layout/lProcess1"/>
    <dgm:cxn modelId="{256EE91A-69F8-4BF3-9C36-608A5D6E981C}" type="presParOf" srcId="{B7C1FE72-C4A2-44B3-9B11-362117645174}" destId="{0504B5FC-1A9E-46BC-B1C8-3BCE1034B1B4}" srcOrd="5" destOrd="0" presId="urn:microsoft.com/office/officeart/2005/8/layout/lProcess1"/>
    <dgm:cxn modelId="{E15A1CF0-B40B-4763-9DA5-AC99D9C135FF}" type="presParOf" srcId="{B7C1FE72-C4A2-44B3-9B11-362117645174}" destId="{A928A0DE-3BD8-45C5-985C-3D6F018321A3}" srcOrd="6" destOrd="0" presId="urn:microsoft.com/office/officeart/2005/8/layout/lProcess1"/>
    <dgm:cxn modelId="{4523A3A2-3C71-4570-80D2-AA81BADFF5F7}" type="presParOf" srcId="{F811B06D-2695-4D15-9753-FFE7B76D4C19}" destId="{D99D56DA-1ADF-44E4-856A-DE16A43E56A3}" srcOrd="5" destOrd="0" presId="urn:microsoft.com/office/officeart/2005/8/layout/lProcess1"/>
    <dgm:cxn modelId="{2E97F307-11AD-4751-B890-ECF15FB09D19}" type="presParOf" srcId="{F811B06D-2695-4D15-9753-FFE7B76D4C19}" destId="{09B14930-D56B-4415-AE25-6F8CA7C4E791}" srcOrd="6" destOrd="0" presId="urn:microsoft.com/office/officeart/2005/8/layout/lProcess1"/>
    <dgm:cxn modelId="{57817575-F23B-43A4-9D08-15A3C1BDE6A4}" type="presParOf" srcId="{09B14930-D56B-4415-AE25-6F8CA7C4E791}" destId="{62C70746-4179-40F1-981A-6099A8A0E628}" srcOrd="0" destOrd="0" presId="urn:microsoft.com/office/officeart/2005/8/layout/lProcess1"/>
    <dgm:cxn modelId="{1C8456B5-39C7-4EB2-9781-380CFCB131F9}" type="presParOf" srcId="{09B14930-D56B-4415-AE25-6F8CA7C4E791}" destId="{74C83D9E-EFC2-44C9-B153-20DDA396D3F6}" srcOrd="1" destOrd="0" presId="urn:microsoft.com/office/officeart/2005/8/layout/lProcess1"/>
    <dgm:cxn modelId="{B5BF1CAD-6174-4A53-841D-0652D4B813C1}" type="presParOf" srcId="{09B14930-D56B-4415-AE25-6F8CA7C4E791}" destId="{7B84AC8D-E9D2-4BBB-AB47-A4858CDAA98E}" srcOrd="2" destOrd="0" presId="urn:microsoft.com/office/officeart/2005/8/layout/lProcess1"/>
    <dgm:cxn modelId="{AEECF9F2-1393-4BE2-AE2B-C4C00FD3F589}" type="presParOf" srcId="{09B14930-D56B-4415-AE25-6F8CA7C4E791}" destId="{B55632D2-06DA-4D7E-B677-A82C7BC91982}" srcOrd="3" destOrd="0" presId="urn:microsoft.com/office/officeart/2005/8/layout/lProcess1"/>
    <dgm:cxn modelId="{8321AFBB-033C-4D18-A6A3-46D609D51822}" type="presParOf" srcId="{09B14930-D56B-4415-AE25-6F8CA7C4E791}" destId="{849845B8-9643-41B5-9FE3-3C582BB8C23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84B9AA2-2317-4E03-BE4B-B06130F0522B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s-PE" sz="1400" b="1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gm:t>
    </dgm:pt>
    <dgm:pt modelId="{A6321205-C068-40FB-8E3F-0AF70278EFBD}" type="par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0285FEF-B389-48B8-8F2C-C0FE8F268783}" type="sibTrans" cxnId="{B6965598-2222-4E4B-BE18-59A76B1CE3F8}">
      <dgm:prSet/>
      <dgm:spPr/>
      <dgm:t>
        <a:bodyPr/>
        <a:lstStyle/>
        <a:p>
          <a:endParaRPr lang="es-PE" sz="3600">
            <a:solidFill>
              <a:schemeClr val="tx1"/>
            </a:solidFill>
          </a:endParaRPr>
        </a:p>
      </dgm:t>
    </dgm:pt>
    <dgm:pt modelId="{BD474AA4-E784-4CF4-B5EF-4E74E41C7F5D}" type="pres">
      <dgm:prSet presAssocID="{716D7990-3C82-41BD-8F73-92F86D7683C5}" presName="linear" presStyleCnt="0">
        <dgm:presLayoutVars>
          <dgm:dir/>
          <dgm:animLvl val="lvl"/>
          <dgm:resizeHandles val="exact"/>
        </dgm:presLayoutVars>
      </dgm:prSet>
      <dgm:spPr/>
    </dgm:pt>
    <dgm:pt modelId="{48E70268-2D84-48D3-8B0E-3A85001F746C}" type="pres">
      <dgm:prSet presAssocID="{484B9AA2-2317-4E03-BE4B-B06130F0522B}" presName="parentLin" presStyleCnt="0"/>
      <dgm:spPr/>
    </dgm:pt>
    <dgm:pt modelId="{AE32CDED-CF8A-4ADB-8A7C-FF4D9DC6753E}" type="pres">
      <dgm:prSet presAssocID="{484B9AA2-2317-4E03-BE4B-B06130F0522B}" presName="parentLeftMargin" presStyleLbl="node1" presStyleIdx="0" presStyleCnt="1"/>
      <dgm:spPr/>
    </dgm:pt>
    <dgm:pt modelId="{284D0B11-9AFD-4EF1-8835-E99FD71F430A}" type="pres">
      <dgm:prSet presAssocID="{484B9AA2-2317-4E03-BE4B-B06130F0522B}" presName="parentText" presStyleLbl="node1" presStyleIdx="0" presStyleCnt="1" custScaleX="133473">
        <dgm:presLayoutVars>
          <dgm:chMax val="0"/>
          <dgm:bulletEnabled val="1"/>
        </dgm:presLayoutVars>
      </dgm:prSet>
      <dgm:spPr/>
    </dgm:pt>
    <dgm:pt modelId="{AD43CA0D-A218-48E3-8CA1-DE2DE5696DAE}" type="pres">
      <dgm:prSet presAssocID="{484B9AA2-2317-4E03-BE4B-B06130F0522B}" presName="negativeSpace" presStyleCnt="0"/>
      <dgm:spPr/>
    </dgm:pt>
    <dgm:pt modelId="{23506166-FC8D-45AF-BC5B-679EB7CA294C}" type="pres">
      <dgm:prSet presAssocID="{484B9AA2-2317-4E03-BE4B-B06130F0522B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5A97A3E-5E39-4116-8D04-F4665D691173}" type="presOf" srcId="{484B9AA2-2317-4E03-BE4B-B06130F0522B}" destId="{284D0B11-9AFD-4EF1-8835-E99FD71F430A}" srcOrd="1" destOrd="0" presId="urn:microsoft.com/office/officeart/2005/8/layout/list1"/>
    <dgm:cxn modelId="{B3C65771-6AB9-42F7-A3C5-A3BF60717BD8}" type="presOf" srcId="{484B9AA2-2317-4E03-BE4B-B06130F0522B}" destId="{AE32CDED-CF8A-4ADB-8A7C-FF4D9DC6753E}" srcOrd="0" destOrd="0" presId="urn:microsoft.com/office/officeart/2005/8/layout/list1"/>
    <dgm:cxn modelId="{B6965598-2222-4E4B-BE18-59A76B1CE3F8}" srcId="{716D7990-3C82-41BD-8F73-92F86D7683C5}" destId="{484B9AA2-2317-4E03-BE4B-B06130F0522B}" srcOrd="0" destOrd="0" parTransId="{A6321205-C068-40FB-8E3F-0AF70278EFBD}" sibTransId="{B0285FEF-B389-48B8-8F2C-C0FE8F268783}"/>
    <dgm:cxn modelId="{A2F929CC-AF13-4FC9-A20C-E7E4ECE953DF}" type="presOf" srcId="{716D7990-3C82-41BD-8F73-92F86D7683C5}" destId="{BD474AA4-E784-4CF4-B5EF-4E74E41C7F5D}" srcOrd="0" destOrd="0" presId="urn:microsoft.com/office/officeart/2005/8/layout/list1"/>
    <dgm:cxn modelId="{1AC19A77-603F-4B18-8F25-01E49AF23781}" type="presParOf" srcId="{BD474AA4-E784-4CF4-B5EF-4E74E41C7F5D}" destId="{48E70268-2D84-48D3-8B0E-3A85001F746C}" srcOrd="0" destOrd="0" presId="urn:microsoft.com/office/officeart/2005/8/layout/list1"/>
    <dgm:cxn modelId="{66F0C5D6-54D9-432C-AA71-BED3792A6C85}" type="presParOf" srcId="{48E70268-2D84-48D3-8B0E-3A85001F746C}" destId="{AE32CDED-CF8A-4ADB-8A7C-FF4D9DC6753E}" srcOrd="0" destOrd="0" presId="urn:microsoft.com/office/officeart/2005/8/layout/list1"/>
    <dgm:cxn modelId="{502FB2AD-C3B0-4605-94BC-D2F9C5C81A26}" type="presParOf" srcId="{48E70268-2D84-48D3-8B0E-3A85001F746C}" destId="{284D0B11-9AFD-4EF1-8835-E99FD71F430A}" srcOrd="1" destOrd="0" presId="urn:microsoft.com/office/officeart/2005/8/layout/list1"/>
    <dgm:cxn modelId="{EA64B3DC-18FF-4D7F-BFDB-4487E81005CD}" type="presParOf" srcId="{BD474AA4-E784-4CF4-B5EF-4E74E41C7F5D}" destId="{AD43CA0D-A218-48E3-8CA1-DE2DE5696DAE}" srcOrd="1" destOrd="0" presId="urn:microsoft.com/office/officeart/2005/8/layout/list1"/>
    <dgm:cxn modelId="{DDBE4F10-60A5-4F68-B75A-A41ACD42C5F4}" type="presParOf" srcId="{BD474AA4-E784-4CF4-B5EF-4E74E41C7F5D}" destId="{23506166-FC8D-45AF-BC5B-679EB7CA29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BFA296C1-D861-4425-9E13-81BFF968CD46}">
      <dgm:prSet custT="1"/>
      <dgm:spPr/>
      <dgm:t>
        <a:bodyPr/>
        <a:lstStyle/>
        <a:p>
          <a:pPr algn="ctr"/>
          <a:r>
            <a:rPr lang="es-PE" sz="1100" b="0">
              <a:latin typeface="Arial" panose="020B0604020202020204" pitchFamily="34" charset="0"/>
              <a:cs typeface="Arial" panose="020B0604020202020204" pitchFamily="34" charset="0"/>
            </a:rPr>
            <a:t>Presentación de solicitudes a través de  mesa de partes - OACID</a:t>
          </a:r>
          <a:endParaRPr lang="es-PE" sz="11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0C3522-3324-4D83-957E-4081C2886E69}" type="parTrans" cxnId="{20FE868D-7C59-43FA-B0C8-8F8B2A83B0E5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D5746-668D-4808-BA17-CA1F4CD9B7F8}" type="sibTrans" cxnId="{20FE868D-7C59-43FA-B0C8-8F8B2A83B0E5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CAF5A-605B-4730-9DC5-6692C0951A1B}">
      <dgm:prSet custT="1"/>
      <dgm:spPr/>
      <dgm:t>
        <a:bodyPr/>
        <a:lstStyle/>
        <a:p>
          <a:pPr algn="ctr"/>
          <a:r>
            <a:rPr lang="es-PE" sz="1100" b="0">
              <a:latin typeface="Arial" panose="020B0604020202020204" pitchFamily="34" charset="0"/>
              <a:cs typeface="Arial" panose="020B0604020202020204" pitchFamily="34" charset="0"/>
            </a:rPr>
            <a:t>OACID, remite solicitudes a DGIHR, registro en Base de datos</a:t>
          </a:r>
          <a:endParaRPr lang="es-PE" sz="11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98559E-21AF-4115-9C1E-99D1413C6C21}" type="parTrans" cxnId="{425BC3A1-52E9-4EC8-9131-3BEA33E98E41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6BDDB8-FEB4-4B89-8AAC-A2D1FB30AAA3}" type="sibTrans" cxnId="{425BC3A1-52E9-4EC8-9131-3BEA33E98E41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7DC671-8C7D-4D0E-8AAA-89FB9688DEE3}">
      <dgm:prSet custT="1"/>
      <dgm:spPr/>
      <dgm:t>
        <a:bodyPr/>
        <a:lstStyle/>
        <a:p>
          <a:pPr algn="ctr"/>
          <a:r>
            <a:rPr lang="es-PE" sz="1100" b="0" dirty="0">
              <a:latin typeface="Arial" panose="020B0604020202020204" pitchFamily="34" charset="0"/>
              <a:cs typeface="Arial" panose="020B0604020202020204" pitchFamily="34" charset="0"/>
            </a:rPr>
            <a:t>DGIHR:  Verifica Requisitos y Contenidos mínimos</a:t>
          </a:r>
        </a:p>
      </dgm:t>
    </dgm:pt>
    <dgm:pt modelId="{47F0C7EE-CF5E-4480-AEC6-31394C71DA90}" type="parTrans" cxnId="{EEA1EE15-B153-4DCF-BB49-4A804CF036F4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929F7-BC93-4451-93A1-36BAEB4CC6A2}" type="sibTrans" cxnId="{EEA1EE15-B153-4DCF-BB49-4A804CF036F4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1A44B7-CB28-4FBD-BDE2-E7F1AAC036BB}">
      <dgm:prSet custT="1"/>
      <dgm:spPr/>
      <dgm:t>
        <a:bodyPr/>
        <a:lstStyle/>
        <a:p>
          <a:pPr algn="ctr"/>
          <a:r>
            <a:rPr lang="es-PE" sz="1100" b="0">
              <a:latin typeface="Arial" panose="020B0604020202020204" pitchFamily="34" charset="0"/>
              <a:cs typeface="Arial" panose="020B0604020202020204" pitchFamily="34" charset="0"/>
            </a:rPr>
            <a:t>Informe Favorable, propuesta CFSA;  Informe Desfavorable se devuelve a usuario</a:t>
          </a:r>
          <a:endParaRPr lang="es-PE" sz="11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27E9A-CCFF-406B-9FA5-6B71E23B941D}" type="parTrans" cxnId="{4EB8572B-018C-45DF-B1C4-CC0DD887731D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C700F-6E71-4684-9097-5206E048B773}" type="sibTrans" cxnId="{4EB8572B-018C-45DF-B1C4-CC0DD887731D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AB3B91-865E-41E5-B030-D589190FEF90}">
      <dgm:prSet custT="1"/>
      <dgm:spPr/>
      <dgm:t>
        <a:bodyPr/>
        <a:lstStyle/>
        <a:p>
          <a:pPr algn="ctr"/>
          <a:r>
            <a:rPr lang="es-ES" sz="1100" b="0" dirty="0">
              <a:latin typeface="Arial" panose="020B0604020202020204" pitchFamily="34" charset="0"/>
              <a:cs typeface="Arial" panose="020B0604020202020204" pitchFamily="34" charset="0"/>
            </a:rPr>
            <a:t>CFSA, admite a verificación de campo y designa UE para verificación</a:t>
          </a:r>
          <a:endParaRPr lang="es-PE" sz="11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2DF0A-0ED6-4C8D-B5AA-D46003995702}" type="parTrans" cxnId="{C638F32B-9875-4A99-9174-885CAE7A1516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C697D8-238E-46A2-88AF-9A45DE214E6A}" type="sibTrans" cxnId="{C638F32B-9875-4A99-9174-885CAE7A1516}">
      <dgm:prSet custT="1"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9421A5-D1CC-4556-BF6A-86F0C621DA9D}">
      <dgm:prSet custT="1"/>
      <dgm:spPr/>
      <dgm:t>
        <a:bodyPr/>
        <a:lstStyle/>
        <a:p>
          <a:endParaRPr lang="es-PE"/>
        </a:p>
      </dgm:t>
    </dgm:pt>
    <dgm:pt modelId="{967BF301-76EA-45EB-B1A2-7886510634B5}" type="parTrans" cxnId="{495A242D-F9B0-4243-A4BF-58C0F398B3D0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22386-CF38-4404-9D89-B9C014E380B0}" type="sibTrans" cxnId="{495A242D-F9B0-4243-A4BF-58C0F398B3D0}">
      <dgm:prSet custT="1"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E28DB-BFA8-4A10-BB56-92BADD2A52CC}">
      <dgm:prSet custT="1"/>
      <dgm:spPr/>
      <dgm:t>
        <a:bodyPr/>
        <a:lstStyle/>
        <a:p>
          <a:endParaRPr lang="es-PE"/>
        </a:p>
      </dgm:t>
    </dgm:pt>
    <dgm:pt modelId="{28A6756F-86A6-4E49-BAD4-437CE6D074B0}" type="parTrans" cxnId="{E4B07EFF-9E01-4730-8723-8F2E96462EA2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CAECD-CBA3-4420-B540-456647E40112}" type="sibTrans" cxnId="{E4B07EFF-9E01-4730-8723-8F2E96462EA2}">
      <dgm:prSet custT="1"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B3A42-D3AE-4CA8-B410-B425D0BE0469}">
      <dgm:prSet custT="1"/>
      <dgm:spPr/>
      <dgm:t>
        <a:bodyPr/>
        <a:lstStyle/>
        <a:p>
          <a:endParaRPr lang="es-PE"/>
        </a:p>
      </dgm:t>
    </dgm:pt>
    <dgm:pt modelId="{18C15060-CE9B-4A48-9BA9-09F64D901812}" type="parTrans" cxnId="{7156A5A6-3427-469F-B712-E88B5DDFE28E}">
      <dgm:prSet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2BD98E-6647-4888-81D9-3ECB74F6ED6A}" type="sibTrans" cxnId="{7156A5A6-3427-469F-B712-E88B5DDFE28E}">
      <dgm:prSet custT="1"/>
      <dgm:spPr/>
      <dgm:t>
        <a:bodyPr/>
        <a:lstStyle/>
        <a:p>
          <a:pPr algn="just"/>
          <a:endParaRPr lang="es-PE" sz="14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99363B-A257-4916-9511-F2C1EBEE0140}" type="pres">
      <dgm:prSet presAssocID="{716D7990-3C82-41BD-8F73-92F86D7683C5}" presName="outerComposite" presStyleCnt="0">
        <dgm:presLayoutVars>
          <dgm:chMax val="5"/>
          <dgm:dir/>
          <dgm:resizeHandles val="exact"/>
        </dgm:presLayoutVars>
      </dgm:prSet>
      <dgm:spPr/>
    </dgm:pt>
    <dgm:pt modelId="{794046E7-0E39-49BA-BA40-5710C4546E9C}" type="pres">
      <dgm:prSet presAssocID="{716D7990-3C82-41BD-8F73-92F86D7683C5}" presName="dummyMaxCanvas" presStyleCnt="0">
        <dgm:presLayoutVars/>
      </dgm:prSet>
      <dgm:spPr/>
    </dgm:pt>
    <dgm:pt modelId="{1099282C-B328-4096-9433-C667DD84F25B}" type="pres">
      <dgm:prSet presAssocID="{716D7990-3C82-41BD-8F73-92F86D7683C5}" presName="FiveNodes_1" presStyleLbl="node1" presStyleIdx="0" presStyleCnt="5">
        <dgm:presLayoutVars>
          <dgm:bulletEnabled val="1"/>
        </dgm:presLayoutVars>
      </dgm:prSet>
      <dgm:spPr/>
    </dgm:pt>
    <dgm:pt modelId="{24473E40-4768-4629-9E28-C7EE47BA839B}" type="pres">
      <dgm:prSet presAssocID="{716D7990-3C82-41BD-8F73-92F86D7683C5}" presName="FiveNodes_2" presStyleLbl="node1" presStyleIdx="1" presStyleCnt="5">
        <dgm:presLayoutVars>
          <dgm:bulletEnabled val="1"/>
        </dgm:presLayoutVars>
      </dgm:prSet>
      <dgm:spPr/>
    </dgm:pt>
    <dgm:pt modelId="{4CD36190-C36B-4478-BACE-07D6F6998EC8}" type="pres">
      <dgm:prSet presAssocID="{716D7990-3C82-41BD-8F73-92F86D7683C5}" presName="FiveNodes_3" presStyleLbl="node1" presStyleIdx="2" presStyleCnt="5">
        <dgm:presLayoutVars>
          <dgm:bulletEnabled val="1"/>
        </dgm:presLayoutVars>
      </dgm:prSet>
      <dgm:spPr/>
    </dgm:pt>
    <dgm:pt modelId="{2ED88882-4888-4647-A33F-3A96F1AB896D}" type="pres">
      <dgm:prSet presAssocID="{716D7990-3C82-41BD-8F73-92F86D7683C5}" presName="FiveNodes_4" presStyleLbl="node1" presStyleIdx="3" presStyleCnt="5">
        <dgm:presLayoutVars>
          <dgm:bulletEnabled val="1"/>
        </dgm:presLayoutVars>
      </dgm:prSet>
      <dgm:spPr/>
    </dgm:pt>
    <dgm:pt modelId="{95939818-750E-4A14-8DC0-93FAF6210646}" type="pres">
      <dgm:prSet presAssocID="{716D7990-3C82-41BD-8F73-92F86D7683C5}" presName="FiveNodes_5" presStyleLbl="node1" presStyleIdx="4" presStyleCnt="5">
        <dgm:presLayoutVars>
          <dgm:bulletEnabled val="1"/>
        </dgm:presLayoutVars>
      </dgm:prSet>
      <dgm:spPr/>
    </dgm:pt>
    <dgm:pt modelId="{A762591B-00D1-4A93-8EC7-8FB9958FA129}" type="pres">
      <dgm:prSet presAssocID="{716D7990-3C82-41BD-8F73-92F86D7683C5}" presName="FiveConn_1-2" presStyleLbl="fgAccFollowNode1" presStyleIdx="0" presStyleCnt="4">
        <dgm:presLayoutVars>
          <dgm:bulletEnabled val="1"/>
        </dgm:presLayoutVars>
      </dgm:prSet>
      <dgm:spPr/>
    </dgm:pt>
    <dgm:pt modelId="{88CF3E1D-F51B-4D63-9AD1-EF8F2E0F555F}" type="pres">
      <dgm:prSet presAssocID="{716D7990-3C82-41BD-8F73-92F86D7683C5}" presName="FiveConn_2-3" presStyleLbl="fgAccFollowNode1" presStyleIdx="1" presStyleCnt="4">
        <dgm:presLayoutVars>
          <dgm:bulletEnabled val="1"/>
        </dgm:presLayoutVars>
      </dgm:prSet>
      <dgm:spPr/>
    </dgm:pt>
    <dgm:pt modelId="{3F0C2895-D5DA-4FD8-931B-D847AF5E0B69}" type="pres">
      <dgm:prSet presAssocID="{716D7990-3C82-41BD-8F73-92F86D7683C5}" presName="FiveConn_3-4" presStyleLbl="fgAccFollowNode1" presStyleIdx="2" presStyleCnt="4">
        <dgm:presLayoutVars>
          <dgm:bulletEnabled val="1"/>
        </dgm:presLayoutVars>
      </dgm:prSet>
      <dgm:spPr/>
    </dgm:pt>
    <dgm:pt modelId="{A4565786-B03A-48D4-A9D4-288CA5EE8351}" type="pres">
      <dgm:prSet presAssocID="{716D7990-3C82-41BD-8F73-92F86D7683C5}" presName="FiveConn_4-5" presStyleLbl="fgAccFollowNode1" presStyleIdx="3" presStyleCnt="4">
        <dgm:presLayoutVars>
          <dgm:bulletEnabled val="1"/>
        </dgm:presLayoutVars>
      </dgm:prSet>
      <dgm:spPr/>
    </dgm:pt>
    <dgm:pt modelId="{8D34F0C9-83F4-43F2-8C18-AE5F1B0B8A1E}" type="pres">
      <dgm:prSet presAssocID="{716D7990-3C82-41BD-8F73-92F86D7683C5}" presName="FiveNodes_1_text" presStyleLbl="node1" presStyleIdx="4" presStyleCnt="5">
        <dgm:presLayoutVars>
          <dgm:bulletEnabled val="1"/>
        </dgm:presLayoutVars>
      </dgm:prSet>
      <dgm:spPr/>
    </dgm:pt>
    <dgm:pt modelId="{B9FB1930-D501-4F55-84C4-FFCABC56F62B}" type="pres">
      <dgm:prSet presAssocID="{716D7990-3C82-41BD-8F73-92F86D7683C5}" presName="FiveNodes_2_text" presStyleLbl="node1" presStyleIdx="4" presStyleCnt="5">
        <dgm:presLayoutVars>
          <dgm:bulletEnabled val="1"/>
        </dgm:presLayoutVars>
      </dgm:prSet>
      <dgm:spPr/>
    </dgm:pt>
    <dgm:pt modelId="{13A58CA2-3415-4B00-83ED-EEB7A97ADCA6}" type="pres">
      <dgm:prSet presAssocID="{716D7990-3C82-41BD-8F73-92F86D7683C5}" presName="FiveNodes_3_text" presStyleLbl="node1" presStyleIdx="4" presStyleCnt="5">
        <dgm:presLayoutVars>
          <dgm:bulletEnabled val="1"/>
        </dgm:presLayoutVars>
      </dgm:prSet>
      <dgm:spPr/>
    </dgm:pt>
    <dgm:pt modelId="{AD61B608-59AD-4AEB-8FD6-E23B82CA7400}" type="pres">
      <dgm:prSet presAssocID="{716D7990-3C82-41BD-8F73-92F86D7683C5}" presName="FiveNodes_4_text" presStyleLbl="node1" presStyleIdx="4" presStyleCnt="5">
        <dgm:presLayoutVars>
          <dgm:bulletEnabled val="1"/>
        </dgm:presLayoutVars>
      </dgm:prSet>
      <dgm:spPr/>
    </dgm:pt>
    <dgm:pt modelId="{46A361CB-24D8-40EE-B909-8EF1A824EBD7}" type="pres">
      <dgm:prSet presAssocID="{716D7990-3C82-41BD-8F73-92F86D7683C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A419713-FB7F-4A9F-A7AF-01E92B9A997D}" type="presOf" srcId="{F7BCAF5A-605B-4730-9DC5-6692C0951A1B}" destId="{B9FB1930-D501-4F55-84C4-FFCABC56F62B}" srcOrd="1" destOrd="0" presId="urn:microsoft.com/office/officeart/2005/8/layout/vProcess5"/>
    <dgm:cxn modelId="{EEA1EE15-B153-4DCF-BB49-4A804CF036F4}" srcId="{716D7990-3C82-41BD-8F73-92F86D7683C5}" destId="{4A7DC671-8C7D-4D0E-8AAA-89FB9688DEE3}" srcOrd="2" destOrd="0" parTransId="{47F0C7EE-CF5E-4480-AEC6-31394C71DA90}" sibTransId="{A23929F7-BC93-4451-93A1-36BAEB4CC6A2}"/>
    <dgm:cxn modelId="{4474EC2A-B51C-41B3-94FB-FB72B602E69A}" type="presOf" srcId="{4A7DC671-8C7D-4D0E-8AAA-89FB9688DEE3}" destId="{4CD36190-C36B-4478-BACE-07D6F6998EC8}" srcOrd="0" destOrd="0" presId="urn:microsoft.com/office/officeart/2005/8/layout/vProcess5"/>
    <dgm:cxn modelId="{0D883F2B-3045-4278-99F8-DA6122F4B9CF}" type="presOf" srcId="{716D7990-3C82-41BD-8F73-92F86D7683C5}" destId="{7699363B-A257-4916-9511-F2C1EBEE0140}" srcOrd="0" destOrd="0" presId="urn:microsoft.com/office/officeart/2005/8/layout/vProcess5"/>
    <dgm:cxn modelId="{4EB8572B-018C-45DF-B1C4-CC0DD887731D}" srcId="{716D7990-3C82-41BD-8F73-92F86D7683C5}" destId="{931A44B7-CB28-4FBD-BDE2-E7F1AAC036BB}" srcOrd="3" destOrd="0" parTransId="{E8627E9A-CCFF-406B-9FA5-6B71E23B941D}" sibTransId="{C3EC700F-6E71-4684-9097-5206E048B773}"/>
    <dgm:cxn modelId="{C638F32B-9875-4A99-9174-885CAE7A1516}" srcId="{716D7990-3C82-41BD-8F73-92F86D7683C5}" destId="{ACAB3B91-865E-41E5-B030-D589190FEF90}" srcOrd="4" destOrd="0" parTransId="{0162DF0A-0ED6-4C8D-B5AA-D46003995702}" sibTransId="{9EC697D8-238E-46A2-88AF-9A45DE214E6A}"/>
    <dgm:cxn modelId="{495A242D-F9B0-4243-A4BF-58C0F398B3D0}" srcId="{716D7990-3C82-41BD-8F73-92F86D7683C5}" destId="{CC9421A5-D1CC-4556-BF6A-86F0C621DA9D}" srcOrd="5" destOrd="0" parTransId="{967BF301-76EA-45EB-B1A2-7886510634B5}" sibTransId="{29A22386-CF38-4404-9D89-B9C014E380B0}"/>
    <dgm:cxn modelId="{6B7EA54B-478E-4EAD-BAE0-60A9FE7552B7}" type="presOf" srcId="{A23929F7-BC93-4451-93A1-36BAEB4CC6A2}" destId="{3F0C2895-D5DA-4FD8-931B-D847AF5E0B69}" srcOrd="0" destOrd="0" presId="urn:microsoft.com/office/officeart/2005/8/layout/vProcess5"/>
    <dgm:cxn modelId="{3884F852-717B-45D6-91CB-3BE44AC5295D}" type="presOf" srcId="{ACAB3B91-865E-41E5-B030-D589190FEF90}" destId="{95939818-750E-4A14-8DC0-93FAF6210646}" srcOrd="0" destOrd="0" presId="urn:microsoft.com/office/officeart/2005/8/layout/vProcess5"/>
    <dgm:cxn modelId="{7D0CE574-A6F8-41D4-9681-2EB0D91A4BDA}" type="presOf" srcId="{BFA296C1-D861-4425-9E13-81BFF968CD46}" destId="{1099282C-B328-4096-9433-C667DD84F25B}" srcOrd="0" destOrd="0" presId="urn:microsoft.com/office/officeart/2005/8/layout/vProcess5"/>
    <dgm:cxn modelId="{67633D57-F2AD-4FB1-8486-FC7609B5E444}" type="presOf" srcId="{C3EC700F-6E71-4684-9097-5206E048B773}" destId="{A4565786-B03A-48D4-A9D4-288CA5EE8351}" srcOrd="0" destOrd="0" presId="urn:microsoft.com/office/officeart/2005/8/layout/vProcess5"/>
    <dgm:cxn modelId="{77C78C83-452C-4713-B84B-F6BC0C29A1DF}" type="presOf" srcId="{1A4D5746-668D-4808-BA17-CA1F4CD9B7F8}" destId="{A762591B-00D1-4A93-8EC7-8FB9958FA129}" srcOrd="0" destOrd="0" presId="urn:microsoft.com/office/officeart/2005/8/layout/vProcess5"/>
    <dgm:cxn modelId="{20FE868D-7C59-43FA-B0C8-8F8B2A83B0E5}" srcId="{716D7990-3C82-41BD-8F73-92F86D7683C5}" destId="{BFA296C1-D861-4425-9E13-81BFF968CD46}" srcOrd="0" destOrd="0" parTransId="{0B0C3522-3324-4D83-957E-4081C2886E69}" sibTransId="{1A4D5746-668D-4808-BA17-CA1F4CD9B7F8}"/>
    <dgm:cxn modelId="{8A1B51A0-83FA-446A-A630-99D2817A79C8}" type="presOf" srcId="{ACAB3B91-865E-41E5-B030-D589190FEF90}" destId="{46A361CB-24D8-40EE-B909-8EF1A824EBD7}" srcOrd="1" destOrd="0" presId="urn:microsoft.com/office/officeart/2005/8/layout/vProcess5"/>
    <dgm:cxn modelId="{425BC3A1-52E9-4EC8-9131-3BEA33E98E41}" srcId="{716D7990-3C82-41BD-8F73-92F86D7683C5}" destId="{F7BCAF5A-605B-4730-9DC5-6692C0951A1B}" srcOrd="1" destOrd="0" parTransId="{4698559E-21AF-4115-9C1E-99D1413C6C21}" sibTransId="{E46BDDB8-FEB4-4B89-8AAC-A2D1FB30AAA3}"/>
    <dgm:cxn modelId="{D9CEB0A2-4C5B-46E7-9BFA-DB0FED1A249C}" type="presOf" srcId="{F7BCAF5A-605B-4730-9DC5-6692C0951A1B}" destId="{24473E40-4768-4629-9E28-C7EE47BA839B}" srcOrd="0" destOrd="0" presId="urn:microsoft.com/office/officeart/2005/8/layout/vProcess5"/>
    <dgm:cxn modelId="{7156A5A6-3427-469F-B712-E88B5DDFE28E}" srcId="{716D7990-3C82-41BD-8F73-92F86D7683C5}" destId="{01EB3A42-D3AE-4CA8-B410-B425D0BE0469}" srcOrd="6" destOrd="0" parTransId="{18C15060-CE9B-4A48-9BA9-09F64D901812}" sibTransId="{692BD98E-6647-4888-81D9-3ECB74F6ED6A}"/>
    <dgm:cxn modelId="{C25A79AD-0948-4B2F-BB9E-D2F29F77D878}" type="presOf" srcId="{931A44B7-CB28-4FBD-BDE2-E7F1AAC036BB}" destId="{AD61B608-59AD-4AEB-8FD6-E23B82CA7400}" srcOrd="1" destOrd="0" presId="urn:microsoft.com/office/officeart/2005/8/layout/vProcess5"/>
    <dgm:cxn modelId="{E4D172C7-9710-447D-BDF8-0B72E683745E}" type="presOf" srcId="{931A44B7-CB28-4FBD-BDE2-E7F1AAC036BB}" destId="{2ED88882-4888-4647-A33F-3A96F1AB896D}" srcOrd="0" destOrd="0" presId="urn:microsoft.com/office/officeart/2005/8/layout/vProcess5"/>
    <dgm:cxn modelId="{0D4B4FDC-0140-4EB2-BB52-6C354C09D8E5}" type="presOf" srcId="{E46BDDB8-FEB4-4B89-8AAC-A2D1FB30AAA3}" destId="{88CF3E1D-F51B-4D63-9AD1-EF8F2E0F555F}" srcOrd="0" destOrd="0" presId="urn:microsoft.com/office/officeart/2005/8/layout/vProcess5"/>
    <dgm:cxn modelId="{479DD2DD-2A91-4656-A6C2-FDEEF9AF290D}" type="presOf" srcId="{4A7DC671-8C7D-4D0E-8AAA-89FB9688DEE3}" destId="{13A58CA2-3415-4B00-83ED-EEB7A97ADCA6}" srcOrd="1" destOrd="0" presId="urn:microsoft.com/office/officeart/2005/8/layout/vProcess5"/>
    <dgm:cxn modelId="{ACCCD4EF-1F91-42E3-A06B-3A5DA4D59344}" type="presOf" srcId="{BFA296C1-D861-4425-9E13-81BFF968CD46}" destId="{8D34F0C9-83F4-43F2-8C18-AE5F1B0B8A1E}" srcOrd="1" destOrd="0" presId="urn:microsoft.com/office/officeart/2005/8/layout/vProcess5"/>
    <dgm:cxn modelId="{E4B07EFF-9E01-4730-8723-8F2E96462EA2}" srcId="{716D7990-3C82-41BD-8F73-92F86D7683C5}" destId="{026E28DB-BFA8-4A10-BB56-92BADD2A52CC}" srcOrd="7" destOrd="0" parTransId="{28A6756F-86A6-4E49-BAD4-437CE6D074B0}" sibTransId="{728CAECD-CBA3-4420-B540-456647E40112}"/>
    <dgm:cxn modelId="{82FAE0F9-9C90-49BE-BB57-C71B440A944E}" type="presParOf" srcId="{7699363B-A257-4916-9511-F2C1EBEE0140}" destId="{794046E7-0E39-49BA-BA40-5710C4546E9C}" srcOrd="0" destOrd="0" presId="urn:microsoft.com/office/officeart/2005/8/layout/vProcess5"/>
    <dgm:cxn modelId="{DDE539B1-7169-49EC-B728-5F0117FD6BAC}" type="presParOf" srcId="{7699363B-A257-4916-9511-F2C1EBEE0140}" destId="{1099282C-B328-4096-9433-C667DD84F25B}" srcOrd="1" destOrd="0" presId="urn:microsoft.com/office/officeart/2005/8/layout/vProcess5"/>
    <dgm:cxn modelId="{7C0B1699-69FA-45A3-913A-6241DC124B49}" type="presParOf" srcId="{7699363B-A257-4916-9511-F2C1EBEE0140}" destId="{24473E40-4768-4629-9E28-C7EE47BA839B}" srcOrd="2" destOrd="0" presId="urn:microsoft.com/office/officeart/2005/8/layout/vProcess5"/>
    <dgm:cxn modelId="{68645431-0CB3-457F-8850-F3485EB83AB9}" type="presParOf" srcId="{7699363B-A257-4916-9511-F2C1EBEE0140}" destId="{4CD36190-C36B-4478-BACE-07D6F6998EC8}" srcOrd="3" destOrd="0" presId="urn:microsoft.com/office/officeart/2005/8/layout/vProcess5"/>
    <dgm:cxn modelId="{0DDF934A-D742-4AC2-8056-5F6691EA4940}" type="presParOf" srcId="{7699363B-A257-4916-9511-F2C1EBEE0140}" destId="{2ED88882-4888-4647-A33F-3A96F1AB896D}" srcOrd="4" destOrd="0" presId="urn:microsoft.com/office/officeart/2005/8/layout/vProcess5"/>
    <dgm:cxn modelId="{51280013-591F-482B-B5A3-626DCAD1C140}" type="presParOf" srcId="{7699363B-A257-4916-9511-F2C1EBEE0140}" destId="{95939818-750E-4A14-8DC0-93FAF6210646}" srcOrd="5" destOrd="0" presId="urn:microsoft.com/office/officeart/2005/8/layout/vProcess5"/>
    <dgm:cxn modelId="{8344335F-D6BD-4CAD-B258-0F6C83A22466}" type="presParOf" srcId="{7699363B-A257-4916-9511-F2C1EBEE0140}" destId="{A762591B-00D1-4A93-8EC7-8FB9958FA129}" srcOrd="6" destOrd="0" presId="urn:microsoft.com/office/officeart/2005/8/layout/vProcess5"/>
    <dgm:cxn modelId="{D082D440-DE7B-48C3-A315-A4C4CC4DF503}" type="presParOf" srcId="{7699363B-A257-4916-9511-F2C1EBEE0140}" destId="{88CF3E1D-F51B-4D63-9AD1-EF8F2E0F555F}" srcOrd="7" destOrd="0" presId="urn:microsoft.com/office/officeart/2005/8/layout/vProcess5"/>
    <dgm:cxn modelId="{96F7D514-61BA-44F8-AB39-B951751489CD}" type="presParOf" srcId="{7699363B-A257-4916-9511-F2C1EBEE0140}" destId="{3F0C2895-D5DA-4FD8-931B-D847AF5E0B69}" srcOrd="8" destOrd="0" presId="urn:microsoft.com/office/officeart/2005/8/layout/vProcess5"/>
    <dgm:cxn modelId="{553FF398-0DF2-4675-B637-202064BAC34F}" type="presParOf" srcId="{7699363B-A257-4916-9511-F2C1EBEE0140}" destId="{A4565786-B03A-48D4-A9D4-288CA5EE8351}" srcOrd="9" destOrd="0" presId="urn:microsoft.com/office/officeart/2005/8/layout/vProcess5"/>
    <dgm:cxn modelId="{1D557EBE-F987-488B-B1CC-ABEADB872AA5}" type="presParOf" srcId="{7699363B-A257-4916-9511-F2C1EBEE0140}" destId="{8D34F0C9-83F4-43F2-8C18-AE5F1B0B8A1E}" srcOrd="10" destOrd="0" presId="urn:microsoft.com/office/officeart/2005/8/layout/vProcess5"/>
    <dgm:cxn modelId="{4506C705-7C17-45CF-92E6-DF2CA874AF91}" type="presParOf" srcId="{7699363B-A257-4916-9511-F2C1EBEE0140}" destId="{B9FB1930-D501-4F55-84C4-FFCABC56F62B}" srcOrd="11" destOrd="0" presId="urn:microsoft.com/office/officeart/2005/8/layout/vProcess5"/>
    <dgm:cxn modelId="{E145AA51-B3ED-4B4F-825A-B64626A1986C}" type="presParOf" srcId="{7699363B-A257-4916-9511-F2C1EBEE0140}" destId="{13A58CA2-3415-4B00-83ED-EEB7A97ADCA6}" srcOrd="12" destOrd="0" presId="urn:microsoft.com/office/officeart/2005/8/layout/vProcess5"/>
    <dgm:cxn modelId="{297BB43E-EC61-4078-983E-9E906D2C664C}" type="presParOf" srcId="{7699363B-A257-4916-9511-F2C1EBEE0140}" destId="{AD61B608-59AD-4AEB-8FD6-E23B82CA7400}" srcOrd="13" destOrd="0" presId="urn:microsoft.com/office/officeart/2005/8/layout/vProcess5"/>
    <dgm:cxn modelId="{7C73D982-D925-47D0-BFB3-BAB3A3D0D29A}" type="presParOf" srcId="{7699363B-A257-4916-9511-F2C1EBEE0140}" destId="{46A361CB-24D8-40EE-B909-8EF1A824EBD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6D7990-3C82-41BD-8F73-92F86D7683C5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CC9421A5-D1CC-4556-BF6A-86F0C621DA9D}">
      <dgm:prSet custT="1"/>
      <dgm:spPr/>
      <dgm:t>
        <a:bodyPr/>
        <a:lstStyle/>
        <a:p>
          <a:pPr algn="ctr"/>
          <a:r>
            <a:rPr lang="es-PE" sz="1050" b="0" dirty="0">
              <a:latin typeface="Arial" panose="020B0604020202020204" pitchFamily="34" charset="0"/>
              <a:cs typeface="Arial" panose="020B0604020202020204" pitchFamily="34" charset="0"/>
            </a:rPr>
            <a:t>UE: Verifica campo y gabinete; Informe Conformidad, solicita su financiamiento; Informe con observaciones devuelve a usuarios; Informe No conformidad remite a DGIHR para su devolución y retiro del CFSA</a:t>
          </a:r>
        </a:p>
      </dgm:t>
    </dgm:pt>
    <dgm:pt modelId="{967BF301-76EA-45EB-B1A2-7886510634B5}" type="parTrans" cxnId="{495A242D-F9B0-4243-A4BF-58C0F398B3D0}">
      <dgm:prSet/>
      <dgm:spPr/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22386-CF38-4404-9D89-B9C014E380B0}" type="sibTrans" cxnId="{495A242D-F9B0-4243-A4BF-58C0F398B3D0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E28DB-BFA8-4A10-BB56-92BADD2A52CC}">
      <dgm:prSet custT="1"/>
      <dgm:spPr/>
      <dgm:t>
        <a:bodyPr/>
        <a:lstStyle/>
        <a:p>
          <a:pPr algn="ctr"/>
          <a:r>
            <a:rPr lang="es-PE" sz="1100" b="0" dirty="0">
              <a:latin typeface="Arial" panose="020B0604020202020204" pitchFamily="34" charset="0"/>
              <a:cs typeface="Arial" panose="020B0604020202020204" pitchFamily="34" charset="0"/>
            </a:rPr>
            <a:t>CFSA, Aprueba Financiamiento y designa UEI</a:t>
          </a:r>
        </a:p>
      </dgm:t>
    </dgm:pt>
    <dgm:pt modelId="{28A6756F-86A6-4E49-BAD4-437CE6D074B0}" type="parTrans" cxnId="{E4B07EFF-9E01-4730-8723-8F2E96462EA2}">
      <dgm:prSet/>
      <dgm:spPr/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CAECD-CBA3-4420-B540-456647E40112}" type="sibTrans" cxnId="{E4B07EFF-9E01-4730-8723-8F2E96462EA2}">
      <dgm:prSet custT="1"/>
      <dgm:spPr/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B3A42-D3AE-4CA8-B410-B425D0BE0469}">
      <dgm:prSet custT="1"/>
      <dgm:spPr/>
      <dgm:t>
        <a:bodyPr/>
        <a:lstStyle/>
        <a:p>
          <a:pPr algn="ctr"/>
          <a:r>
            <a:rPr lang="es-PE" sz="1100" b="0" dirty="0">
              <a:latin typeface="Arial" panose="020B0604020202020204" pitchFamily="34" charset="0"/>
              <a:cs typeface="Arial" panose="020B0604020202020204" pitchFamily="34" charset="0"/>
            </a:rPr>
            <a:t>DGIHR: Verifica solicitud propuesta de UE; Opinión favorable propone su aprobación a CFSA</a:t>
          </a:r>
        </a:p>
      </dgm:t>
    </dgm:pt>
    <dgm:pt modelId="{18C15060-CE9B-4A48-9BA9-09F64D901812}" type="parTrans" cxnId="{7156A5A6-3427-469F-B712-E88B5DDFE28E}">
      <dgm:prSet/>
      <dgm:spPr/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2BD98E-6647-4888-81D9-3ECB74F6ED6A}" type="sibTrans" cxnId="{7156A5A6-3427-469F-B712-E88B5DDFE28E}">
      <dgm:prSet custT="1"/>
      <dgm:spPr>
        <a:solidFill>
          <a:srgbClr val="FF0000">
            <a:alpha val="90000"/>
          </a:srgbClr>
        </a:solidFill>
      </dgm:spPr>
      <dgm:t>
        <a:bodyPr/>
        <a:lstStyle/>
        <a:p>
          <a:pPr algn="just"/>
          <a:endParaRPr lang="es-PE" sz="11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99363B-A257-4916-9511-F2C1EBEE0140}" type="pres">
      <dgm:prSet presAssocID="{716D7990-3C82-41BD-8F73-92F86D7683C5}" presName="outerComposite" presStyleCnt="0">
        <dgm:presLayoutVars>
          <dgm:chMax val="5"/>
          <dgm:dir/>
          <dgm:resizeHandles val="exact"/>
        </dgm:presLayoutVars>
      </dgm:prSet>
      <dgm:spPr/>
    </dgm:pt>
    <dgm:pt modelId="{794046E7-0E39-49BA-BA40-5710C4546E9C}" type="pres">
      <dgm:prSet presAssocID="{716D7990-3C82-41BD-8F73-92F86D7683C5}" presName="dummyMaxCanvas" presStyleCnt="0">
        <dgm:presLayoutVars/>
      </dgm:prSet>
      <dgm:spPr/>
    </dgm:pt>
    <dgm:pt modelId="{2AC0C97B-8199-4D73-A0BB-0D921A0161B2}" type="pres">
      <dgm:prSet presAssocID="{716D7990-3C82-41BD-8F73-92F86D7683C5}" presName="ThreeNodes_1" presStyleLbl="node1" presStyleIdx="0" presStyleCnt="3" custLinFactNeighborY="-2659">
        <dgm:presLayoutVars>
          <dgm:bulletEnabled val="1"/>
        </dgm:presLayoutVars>
      </dgm:prSet>
      <dgm:spPr/>
    </dgm:pt>
    <dgm:pt modelId="{FFCD35FE-C0DF-4DFE-80F1-1FD3D9DFD2E6}" type="pres">
      <dgm:prSet presAssocID="{716D7990-3C82-41BD-8F73-92F86D7683C5}" presName="ThreeNodes_2" presStyleLbl="node1" presStyleIdx="1" presStyleCnt="3">
        <dgm:presLayoutVars>
          <dgm:bulletEnabled val="1"/>
        </dgm:presLayoutVars>
      </dgm:prSet>
      <dgm:spPr/>
    </dgm:pt>
    <dgm:pt modelId="{0D480A59-B44A-4D54-AE5D-CDD4CF231F5D}" type="pres">
      <dgm:prSet presAssocID="{716D7990-3C82-41BD-8F73-92F86D7683C5}" presName="ThreeNodes_3" presStyleLbl="node1" presStyleIdx="2" presStyleCnt="3">
        <dgm:presLayoutVars>
          <dgm:bulletEnabled val="1"/>
        </dgm:presLayoutVars>
      </dgm:prSet>
      <dgm:spPr/>
    </dgm:pt>
    <dgm:pt modelId="{01CA7394-AFEA-4C56-845F-EC010311B250}" type="pres">
      <dgm:prSet presAssocID="{716D7990-3C82-41BD-8F73-92F86D7683C5}" presName="ThreeConn_1-2" presStyleLbl="fgAccFollowNode1" presStyleIdx="0" presStyleCnt="2">
        <dgm:presLayoutVars>
          <dgm:bulletEnabled val="1"/>
        </dgm:presLayoutVars>
      </dgm:prSet>
      <dgm:spPr/>
    </dgm:pt>
    <dgm:pt modelId="{4C4E4838-686F-4BC4-8286-8D82C4DEEE56}" type="pres">
      <dgm:prSet presAssocID="{716D7990-3C82-41BD-8F73-92F86D7683C5}" presName="ThreeConn_2-3" presStyleLbl="fgAccFollowNode1" presStyleIdx="1" presStyleCnt="2">
        <dgm:presLayoutVars>
          <dgm:bulletEnabled val="1"/>
        </dgm:presLayoutVars>
      </dgm:prSet>
      <dgm:spPr/>
    </dgm:pt>
    <dgm:pt modelId="{5D1B0279-CBD8-4867-B587-A0B0C7AD9FFC}" type="pres">
      <dgm:prSet presAssocID="{716D7990-3C82-41BD-8F73-92F86D7683C5}" presName="ThreeNodes_1_text" presStyleLbl="node1" presStyleIdx="2" presStyleCnt="3">
        <dgm:presLayoutVars>
          <dgm:bulletEnabled val="1"/>
        </dgm:presLayoutVars>
      </dgm:prSet>
      <dgm:spPr/>
    </dgm:pt>
    <dgm:pt modelId="{425F3687-175A-4EC2-81AB-7BBEB2BD2D41}" type="pres">
      <dgm:prSet presAssocID="{716D7990-3C82-41BD-8F73-92F86D7683C5}" presName="ThreeNodes_2_text" presStyleLbl="node1" presStyleIdx="2" presStyleCnt="3">
        <dgm:presLayoutVars>
          <dgm:bulletEnabled val="1"/>
        </dgm:presLayoutVars>
      </dgm:prSet>
      <dgm:spPr/>
    </dgm:pt>
    <dgm:pt modelId="{D14D1D6B-512D-4A73-9513-9BF27AB01AC7}" type="pres">
      <dgm:prSet presAssocID="{716D7990-3C82-41BD-8F73-92F86D7683C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735015-A6A7-48CF-A837-97A078A6350A}" type="presOf" srcId="{026E28DB-BFA8-4A10-BB56-92BADD2A52CC}" destId="{D14D1D6B-512D-4A73-9513-9BF27AB01AC7}" srcOrd="1" destOrd="0" presId="urn:microsoft.com/office/officeart/2005/8/layout/vProcess5"/>
    <dgm:cxn modelId="{AF01AD1C-B70C-4B70-99BE-572DB222CF74}" type="presOf" srcId="{692BD98E-6647-4888-81D9-3ECB74F6ED6A}" destId="{4C4E4838-686F-4BC4-8286-8D82C4DEEE56}" srcOrd="0" destOrd="0" presId="urn:microsoft.com/office/officeart/2005/8/layout/vProcess5"/>
    <dgm:cxn modelId="{79F79028-1DB6-49D6-85A8-0E729C30BF5B}" type="presOf" srcId="{CC9421A5-D1CC-4556-BF6A-86F0C621DA9D}" destId="{5D1B0279-CBD8-4867-B587-A0B0C7AD9FFC}" srcOrd="1" destOrd="0" presId="urn:microsoft.com/office/officeart/2005/8/layout/vProcess5"/>
    <dgm:cxn modelId="{495A242D-F9B0-4243-A4BF-58C0F398B3D0}" srcId="{716D7990-3C82-41BD-8F73-92F86D7683C5}" destId="{CC9421A5-D1CC-4556-BF6A-86F0C621DA9D}" srcOrd="0" destOrd="0" parTransId="{967BF301-76EA-45EB-B1A2-7886510634B5}" sibTransId="{29A22386-CF38-4404-9D89-B9C014E380B0}"/>
    <dgm:cxn modelId="{664E1636-AEA2-4D86-8CF7-7609EE935CD5}" type="presOf" srcId="{01EB3A42-D3AE-4CA8-B410-B425D0BE0469}" destId="{425F3687-175A-4EC2-81AB-7BBEB2BD2D41}" srcOrd="1" destOrd="0" presId="urn:microsoft.com/office/officeart/2005/8/layout/vProcess5"/>
    <dgm:cxn modelId="{EE503C5B-16E7-40DE-81E1-BFDBE21EC5CB}" type="presOf" srcId="{29A22386-CF38-4404-9D89-B9C014E380B0}" destId="{01CA7394-AFEA-4C56-845F-EC010311B250}" srcOrd="0" destOrd="0" presId="urn:microsoft.com/office/officeart/2005/8/layout/vProcess5"/>
    <dgm:cxn modelId="{40090365-7CD3-4AE7-9E5F-3B359E247DAB}" type="presOf" srcId="{01EB3A42-D3AE-4CA8-B410-B425D0BE0469}" destId="{FFCD35FE-C0DF-4DFE-80F1-1FD3D9DFD2E6}" srcOrd="0" destOrd="0" presId="urn:microsoft.com/office/officeart/2005/8/layout/vProcess5"/>
    <dgm:cxn modelId="{B1E9724F-2F09-4DA5-9173-140F7DFF466E}" type="presOf" srcId="{716D7990-3C82-41BD-8F73-92F86D7683C5}" destId="{7699363B-A257-4916-9511-F2C1EBEE0140}" srcOrd="0" destOrd="0" presId="urn:microsoft.com/office/officeart/2005/8/layout/vProcess5"/>
    <dgm:cxn modelId="{A4C39B8C-7ADA-4555-B028-B5D27BB36470}" type="presOf" srcId="{026E28DB-BFA8-4A10-BB56-92BADD2A52CC}" destId="{0D480A59-B44A-4D54-AE5D-CDD4CF231F5D}" srcOrd="0" destOrd="0" presId="urn:microsoft.com/office/officeart/2005/8/layout/vProcess5"/>
    <dgm:cxn modelId="{7156A5A6-3427-469F-B712-E88B5DDFE28E}" srcId="{716D7990-3C82-41BD-8F73-92F86D7683C5}" destId="{01EB3A42-D3AE-4CA8-B410-B425D0BE0469}" srcOrd="1" destOrd="0" parTransId="{18C15060-CE9B-4A48-9BA9-09F64D901812}" sibTransId="{692BD98E-6647-4888-81D9-3ECB74F6ED6A}"/>
    <dgm:cxn modelId="{317072E5-8BE3-4E59-A742-6F48FCFA0A4A}" type="presOf" srcId="{CC9421A5-D1CC-4556-BF6A-86F0C621DA9D}" destId="{2AC0C97B-8199-4D73-A0BB-0D921A0161B2}" srcOrd="0" destOrd="0" presId="urn:microsoft.com/office/officeart/2005/8/layout/vProcess5"/>
    <dgm:cxn modelId="{E4B07EFF-9E01-4730-8723-8F2E96462EA2}" srcId="{716D7990-3C82-41BD-8F73-92F86D7683C5}" destId="{026E28DB-BFA8-4A10-BB56-92BADD2A52CC}" srcOrd="2" destOrd="0" parTransId="{28A6756F-86A6-4E49-BAD4-437CE6D074B0}" sibTransId="{728CAECD-CBA3-4420-B540-456647E40112}"/>
    <dgm:cxn modelId="{41628412-79AB-4EA8-A719-4FBAA8428EBD}" type="presParOf" srcId="{7699363B-A257-4916-9511-F2C1EBEE0140}" destId="{794046E7-0E39-49BA-BA40-5710C4546E9C}" srcOrd="0" destOrd="0" presId="urn:microsoft.com/office/officeart/2005/8/layout/vProcess5"/>
    <dgm:cxn modelId="{27AF53B6-647D-4AE8-A43F-69A7D6DD1F98}" type="presParOf" srcId="{7699363B-A257-4916-9511-F2C1EBEE0140}" destId="{2AC0C97B-8199-4D73-A0BB-0D921A0161B2}" srcOrd="1" destOrd="0" presId="urn:microsoft.com/office/officeart/2005/8/layout/vProcess5"/>
    <dgm:cxn modelId="{023AFDDC-C77B-47EA-BF5B-6197F63772FD}" type="presParOf" srcId="{7699363B-A257-4916-9511-F2C1EBEE0140}" destId="{FFCD35FE-C0DF-4DFE-80F1-1FD3D9DFD2E6}" srcOrd="2" destOrd="0" presId="urn:microsoft.com/office/officeart/2005/8/layout/vProcess5"/>
    <dgm:cxn modelId="{1BC3F24C-99A6-45E8-9CF9-334000B0E9D4}" type="presParOf" srcId="{7699363B-A257-4916-9511-F2C1EBEE0140}" destId="{0D480A59-B44A-4D54-AE5D-CDD4CF231F5D}" srcOrd="3" destOrd="0" presId="urn:microsoft.com/office/officeart/2005/8/layout/vProcess5"/>
    <dgm:cxn modelId="{B76324BF-CACC-4A66-BCD6-3501C0251078}" type="presParOf" srcId="{7699363B-A257-4916-9511-F2C1EBEE0140}" destId="{01CA7394-AFEA-4C56-845F-EC010311B250}" srcOrd="4" destOrd="0" presId="urn:microsoft.com/office/officeart/2005/8/layout/vProcess5"/>
    <dgm:cxn modelId="{9B89AB75-D1F1-43E9-A36B-3AA7BF2BC45E}" type="presParOf" srcId="{7699363B-A257-4916-9511-F2C1EBEE0140}" destId="{4C4E4838-686F-4BC4-8286-8D82C4DEEE56}" srcOrd="5" destOrd="0" presId="urn:microsoft.com/office/officeart/2005/8/layout/vProcess5"/>
    <dgm:cxn modelId="{750B228A-ED86-477D-B6BD-7B91CBD0A45F}" type="presParOf" srcId="{7699363B-A257-4916-9511-F2C1EBEE0140}" destId="{5D1B0279-CBD8-4867-B587-A0B0C7AD9FFC}" srcOrd="6" destOrd="0" presId="urn:microsoft.com/office/officeart/2005/8/layout/vProcess5"/>
    <dgm:cxn modelId="{A961E3C1-7DA8-4D2B-8E92-9B4D0954B554}" type="presParOf" srcId="{7699363B-A257-4916-9511-F2C1EBEE0140}" destId="{425F3687-175A-4EC2-81AB-7BBEB2BD2D41}" srcOrd="7" destOrd="0" presId="urn:microsoft.com/office/officeart/2005/8/layout/vProcess5"/>
    <dgm:cxn modelId="{19744A6F-8A09-496C-8A97-A46DF8AC9C81}" type="presParOf" srcId="{7699363B-A257-4916-9511-F2C1EBEE0140}" destId="{D14D1D6B-512D-4A73-9513-9BF27AB01AC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E28CD-45DC-4230-A41F-45512A6C4A66}">
      <dsp:nvSpPr>
        <dsp:cNvPr id="0" name=""/>
        <dsp:cNvSpPr/>
      </dsp:nvSpPr>
      <dsp:spPr>
        <a:xfrm>
          <a:off x="0" y="1205847"/>
          <a:ext cx="60960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EF548-3E21-4792-9D91-63ECD22D6342}">
      <dsp:nvSpPr>
        <dsp:cNvPr id="0" name=""/>
        <dsp:cNvSpPr/>
      </dsp:nvSpPr>
      <dsp:spPr>
        <a:xfrm>
          <a:off x="1130885" y="52363"/>
          <a:ext cx="4911738" cy="1750854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APUNTES DEL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chemeClr val="bg1"/>
              </a:solidFill>
            </a:rPr>
            <a:t>REGLAMENTO DEL FONDO SIERRA AZUL</a:t>
          </a:r>
        </a:p>
      </dsp:txBody>
      <dsp:txXfrm>
        <a:off x="1216355" y="137833"/>
        <a:ext cx="4740798" cy="1579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06166-FC8D-45AF-BC5B-679EB7CA294C}">
      <dsp:nvSpPr>
        <dsp:cNvPr id="0" name=""/>
        <dsp:cNvSpPr/>
      </dsp:nvSpPr>
      <dsp:spPr>
        <a:xfrm>
          <a:off x="0" y="221876"/>
          <a:ext cx="779962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D0B11-9AFD-4EF1-8835-E99FD71F430A}">
      <dsp:nvSpPr>
        <dsp:cNvPr id="0" name=""/>
        <dsp:cNvSpPr/>
      </dsp:nvSpPr>
      <dsp:spPr>
        <a:xfrm>
          <a:off x="389600" y="476"/>
          <a:ext cx="728015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365" tIns="0" rIns="20636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400" b="1" kern="1200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sp:txBody>
      <dsp:txXfrm>
        <a:off x="411216" y="22092"/>
        <a:ext cx="7236927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D72C8-CF74-4335-A487-8C3482F44108}">
      <dsp:nvSpPr>
        <dsp:cNvPr id="0" name=""/>
        <dsp:cNvSpPr/>
      </dsp:nvSpPr>
      <dsp:spPr>
        <a:xfrm>
          <a:off x="1800117" y="780575"/>
          <a:ext cx="3821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102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8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80851" y="824230"/>
        <a:ext cx="20635" cy="4131"/>
      </dsp:txXfrm>
    </dsp:sp>
    <dsp:sp modelId="{1C527B2D-EE3D-4AE0-B485-DAFCB396D650}">
      <dsp:nvSpPr>
        <dsp:cNvPr id="0" name=""/>
        <dsp:cNvSpPr/>
      </dsp:nvSpPr>
      <dsp:spPr>
        <a:xfrm>
          <a:off x="7560" y="287988"/>
          <a:ext cx="1794356" cy="10766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a) Las ideas de proyecto deben estar registrada en el PMI correspondiente.</a:t>
          </a:r>
        </a:p>
      </dsp:txBody>
      <dsp:txXfrm>
        <a:off x="7560" y="287988"/>
        <a:ext cx="1794356" cy="1076614"/>
      </dsp:txXfrm>
    </dsp:sp>
    <dsp:sp modelId="{8FC3F55D-F383-46BA-A936-663AF1F80785}">
      <dsp:nvSpPr>
        <dsp:cNvPr id="0" name=""/>
        <dsp:cNvSpPr/>
      </dsp:nvSpPr>
      <dsp:spPr>
        <a:xfrm>
          <a:off x="4007176" y="780575"/>
          <a:ext cx="3821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102" y="45720"/>
              </a:lnTo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>
            <a:solidFill>
              <a:schemeClr val="tx1"/>
            </a:solidFill>
          </a:endParaRPr>
        </a:p>
      </dsp:txBody>
      <dsp:txXfrm>
        <a:off x="4187910" y="824230"/>
        <a:ext cx="20635" cy="4131"/>
      </dsp:txXfrm>
    </dsp:sp>
    <dsp:sp modelId="{0E478C0E-9860-478C-BB16-9261BA8C037B}">
      <dsp:nvSpPr>
        <dsp:cNvPr id="0" name=""/>
        <dsp:cNvSpPr/>
      </dsp:nvSpPr>
      <dsp:spPr>
        <a:xfrm>
          <a:off x="2214619" y="287988"/>
          <a:ext cx="1794356" cy="1076614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b) La inversiones deben estar Activas y Viables o Aprobadas (IOARR) y Registradas en la PMI</a:t>
          </a:r>
        </a:p>
      </dsp:txBody>
      <dsp:txXfrm>
        <a:off x="2214619" y="287988"/>
        <a:ext cx="1794356" cy="1076614"/>
      </dsp:txXfrm>
    </dsp:sp>
    <dsp:sp modelId="{38016F4C-6E7D-4DE1-85B6-7DF7935E4892}">
      <dsp:nvSpPr>
        <dsp:cNvPr id="0" name=""/>
        <dsp:cNvSpPr/>
      </dsp:nvSpPr>
      <dsp:spPr>
        <a:xfrm>
          <a:off x="904739" y="1362802"/>
          <a:ext cx="5296277" cy="382102"/>
        </a:xfrm>
        <a:custGeom>
          <a:avLst/>
          <a:gdLst/>
          <a:ahLst/>
          <a:cxnLst/>
          <a:rect l="0" t="0" r="0" b="0"/>
          <a:pathLst>
            <a:path>
              <a:moveTo>
                <a:pt x="5296277" y="0"/>
              </a:moveTo>
              <a:lnTo>
                <a:pt x="5296277" y="208151"/>
              </a:lnTo>
              <a:lnTo>
                <a:pt x="0" y="208151"/>
              </a:lnTo>
              <a:lnTo>
                <a:pt x="0" y="382102"/>
              </a:lnTo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>
            <a:solidFill>
              <a:schemeClr val="tx1"/>
            </a:solidFill>
          </a:endParaRPr>
        </a:p>
      </dsp:txBody>
      <dsp:txXfrm>
        <a:off x="3420069" y="1551788"/>
        <a:ext cx="265616" cy="4131"/>
      </dsp:txXfrm>
    </dsp:sp>
    <dsp:sp modelId="{E28AA82A-42C0-4651-AB73-827DC630D985}">
      <dsp:nvSpPr>
        <dsp:cNvPr id="0" name=""/>
        <dsp:cNvSpPr/>
      </dsp:nvSpPr>
      <dsp:spPr>
        <a:xfrm>
          <a:off x="4421678" y="287988"/>
          <a:ext cx="3558676" cy="1076614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c) Contienen el Componente Social destinada a: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i. Mejorar la eficiencia en la infraestructura de riego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</a:t>
          </a: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La tecnificación del riego parcelario </a:t>
          </a:r>
        </a:p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iii</a:t>
          </a: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s-E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 intervenciones de siembra y cosecha de agua</a:t>
          </a:r>
          <a:endParaRPr lang="es-PE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1678" y="287988"/>
        <a:ext cx="3558676" cy="1076614"/>
      </dsp:txXfrm>
    </dsp:sp>
    <dsp:sp modelId="{9A3EC121-9B5D-4EB1-B299-EC19AFFECD04}">
      <dsp:nvSpPr>
        <dsp:cNvPr id="0" name=""/>
        <dsp:cNvSpPr/>
      </dsp:nvSpPr>
      <dsp:spPr>
        <a:xfrm>
          <a:off x="1800117" y="2269892"/>
          <a:ext cx="3821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2102" y="45720"/>
              </a:lnTo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>
            <a:solidFill>
              <a:schemeClr val="tx1"/>
            </a:solidFill>
          </a:endParaRPr>
        </a:p>
      </dsp:txBody>
      <dsp:txXfrm>
        <a:off x="1980851" y="2313546"/>
        <a:ext cx="20635" cy="4131"/>
      </dsp:txXfrm>
    </dsp:sp>
    <dsp:sp modelId="{EB426CD3-CABD-40CD-9E70-D9C0E01BF12B}">
      <dsp:nvSpPr>
        <dsp:cNvPr id="0" name=""/>
        <dsp:cNvSpPr/>
      </dsp:nvSpPr>
      <dsp:spPr>
        <a:xfrm>
          <a:off x="7560" y="1777305"/>
          <a:ext cx="1794356" cy="1076614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d) Inversiones de Apoyo al Desarrollo Productivo (Capacitación y Asistencia Técnica dentro de un proyecto de inversión)</a:t>
          </a:r>
        </a:p>
      </dsp:txBody>
      <dsp:txXfrm>
        <a:off x="7560" y="1777305"/>
        <a:ext cx="1794356" cy="1076614"/>
      </dsp:txXfrm>
    </dsp:sp>
    <dsp:sp modelId="{EFE9CD54-4CDA-4EAF-A849-4716D91DDD00}">
      <dsp:nvSpPr>
        <dsp:cNvPr id="0" name=""/>
        <dsp:cNvSpPr/>
      </dsp:nvSpPr>
      <dsp:spPr>
        <a:xfrm>
          <a:off x="2214619" y="1777305"/>
          <a:ext cx="1794356" cy="1076614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e) Inversiones no beneficiadas con FIDT (ex FONIPREL)</a:t>
          </a:r>
        </a:p>
      </dsp:txBody>
      <dsp:txXfrm>
        <a:off x="2214619" y="1777305"/>
        <a:ext cx="1794356" cy="10766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06166-FC8D-45AF-BC5B-679EB7CA294C}">
      <dsp:nvSpPr>
        <dsp:cNvPr id="0" name=""/>
        <dsp:cNvSpPr/>
      </dsp:nvSpPr>
      <dsp:spPr>
        <a:xfrm>
          <a:off x="0" y="221876"/>
          <a:ext cx="779962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D0B11-9AFD-4EF1-8835-E99FD71F430A}">
      <dsp:nvSpPr>
        <dsp:cNvPr id="0" name=""/>
        <dsp:cNvSpPr/>
      </dsp:nvSpPr>
      <dsp:spPr>
        <a:xfrm>
          <a:off x="389600" y="476"/>
          <a:ext cx="728015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365" tIns="0" rIns="20636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400" b="1" kern="1200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sp:txBody>
      <dsp:txXfrm>
        <a:off x="411216" y="22092"/>
        <a:ext cx="7236927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778CC-52A5-4E61-8521-AD0B0F656F4E}">
      <dsp:nvSpPr>
        <dsp:cNvPr id="0" name=""/>
        <dsp:cNvSpPr/>
      </dsp:nvSpPr>
      <dsp:spPr>
        <a:xfrm>
          <a:off x="3854" y="188372"/>
          <a:ext cx="1828893" cy="45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5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elaboración de las Fichas Técnicas o Estudios de </a:t>
          </a:r>
          <a:r>
            <a:rPr lang="es-PE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Preinversión</a:t>
          </a:r>
          <a:r>
            <a:rPr lang="es-PE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7246" y="201764"/>
        <a:ext cx="1802109" cy="430439"/>
      </dsp:txXfrm>
    </dsp:sp>
    <dsp:sp modelId="{3F63A1B9-A289-49BF-A6CD-52B0DBA1B72B}">
      <dsp:nvSpPr>
        <dsp:cNvPr id="0" name=""/>
        <dsp:cNvSpPr/>
      </dsp:nvSpPr>
      <dsp:spPr>
        <a:xfrm rot="5400000">
          <a:off x="878294" y="685603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012E1F-7531-41CC-AD81-411A01F35F2F}">
      <dsp:nvSpPr>
        <dsp:cNvPr id="0" name=""/>
        <dsp:cNvSpPr/>
      </dsp:nvSpPr>
      <dsp:spPr>
        <a:xfrm>
          <a:off x="3854" y="805624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Solicitud de Financiamiento</a:t>
          </a:r>
        </a:p>
      </dsp:txBody>
      <dsp:txXfrm>
        <a:off x="17246" y="819016"/>
        <a:ext cx="1802109" cy="430439"/>
      </dsp:txXfrm>
    </dsp:sp>
    <dsp:sp modelId="{5B54BDFF-D88F-4D50-AE59-D424F9450075}">
      <dsp:nvSpPr>
        <dsp:cNvPr id="0" name=""/>
        <dsp:cNvSpPr/>
      </dsp:nvSpPr>
      <dsp:spPr>
        <a:xfrm rot="5400000">
          <a:off x="878294" y="1302855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4739F8-60A4-40A1-A5BC-67E90F81B5B5}">
      <dsp:nvSpPr>
        <dsp:cNvPr id="0" name=""/>
        <dsp:cNvSpPr/>
      </dsp:nvSpPr>
      <dsp:spPr>
        <a:xfrm>
          <a:off x="3854" y="1422876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074048"/>
            <a:satOff val="4825"/>
            <a:lumOff val="33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"/>
              <a:satOff val="4825"/>
              <a:lumOff val="3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Formato de Registro de la Idea de Inversión en la PMI</a:t>
          </a:r>
        </a:p>
      </dsp:txBody>
      <dsp:txXfrm>
        <a:off x="17246" y="1436268"/>
        <a:ext cx="1802109" cy="430439"/>
      </dsp:txXfrm>
    </dsp:sp>
    <dsp:sp modelId="{EE3C5D77-885F-43FA-99FD-FC9DEAE1BCC9}">
      <dsp:nvSpPr>
        <dsp:cNvPr id="0" name=""/>
        <dsp:cNvSpPr/>
      </dsp:nvSpPr>
      <dsp:spPr>
        <a:xfrm>
          <a:off x="2088793" y="188372"/>
          <a:ext cx="1828893" cy="45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la elaboración de Expediente Técnico o documento equivalente</a:t>
          </a:r>
        </a:p>
      </dsp:txBody>
      <dsp:txXfrm>
        <a:off x="2102185" y="201764"/>
        <a:ext cx="1802109" cy="430439"/>
      </dsp:txXfrm>
    </dsp:sp>
    <dsp:sp modelId="{25B8C5AD-9127-49F0-9CD9-CDE69E57C679}">
      <dsp:nvSpPr>
        <dsp:cNvPr id="0" name=""/>
        <dsp:cNvSpPr/>
      </dsp:nvSpPr>
      <dsp:spPr>
        <a:xfrm rot="5400000">
          <a:off x="2963233" y="685603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50A39C-998C-45DD-A8D9-BDAB9036F64E}">
      <dsp:nvSpPr>
        <dsp:cNvPr id="0" name=""/>
        <dsp:cNvSpPr/>
      </dsp:nvSpPr>
      <dsp:spPr>
        <a:xfrm>
          <a:off x="2088793" y="805624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148096"/>
            <a:satOff val="9651"/>
            <a:lumOff val="66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2148096"/>
              <a:satOff val="9651"/>
              <a:lumOff val="6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Ficha Técnica o Estudio de Preinversión en formato físico y digital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2185" y="819016"/>
        <a:ext cx="1802109" cy="430439"/>
      </dsp:txXfrm>
    </dsp:sp>
    <dsp:sp modelId="{78E68EB5-F461-40BC-A842-D490AADE0D6D}">
      <dsp:nvSpPr>
        <dsp:cNvPr id="0" name=""/>
        <dsp:cNvSpPr/>
      </dsp:nvSpPr>
      <dsp:spPr>
        <a:xfrm rot="5400000">
          <a:off x="2963233" y="1302855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7F33D8-D338-4366-9C4E-CBB8E36375C5}">
      <dsp:nvSpPr>
        <dsp:cNvPr id="0" name=""/>
        <dsp:cNvSpPr/>
      </dsp:nvSpPr>
      <dsp:spPr>
        <a:xfrm>
          <a:off x="2088793" y="1422876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222145"/>
            <a:satOff val="14476"/>
            <a:lumOff val="9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3222145"/>
              <a:satOff val="14476"/>
              <a:lumOff val="9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Registro de formato Aprobado (IOARR)</a:t>
          </a:r>
        </a:p>
      </dsp:txBody>
      <dsp:txXfrm>
        <a:off x="2102185" y="1436268"/>
        <a:ext cx="1802109" cy="430439"/>
      </dsp:txXfrm>
    </dsp:sp>
    <dsp:sp modelId="{046B0E54-AE48-4C1F-921C-F0B769405501}">
      <dsp:nvSpPr>
        <dsp:cNvPr id="0" name=""/>
        <dsp:cNvSpPr/>
      </dsp:nvSpPr>
      <dsp:spPr>
        <a:xfrm rot="5400000">
          <a:off x="2963233" y="1920106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DCE53A-C65C-4FB4-BB41-CB86676605BC}">
      <dsp:nvSpPr>
        <dsp:cNvPr id="0" name=""/>
        <dsp:cNvSpPr/>
      </dsp:nvSpPr>
      <dsp:spPr>
        <a:xfrm>
          <a:off x="2088793" y="2040127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296193"/>
            <a:satOff val="19301"/>
            <a:lumOff val="132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4296193"/>
              <a:satOff val="19301"/>
              <a:lumOff val="132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Componente Social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2185" y="2053519"/>
        <a:ext cx="1802109" cy="430439"/>
      </dsp:txXfrm>
    </dsp:sp>
    <dsp:sp modelId="{F514BD5C-1309-40E6-A36C-8E0A3E954654}">
      <dsp:nvSpPr>
        <dsp:cNvPr id="0" name=""/>
        <dsp:cNvSpPr/>
      </dsp:nvSpPr>
      <dsp:spPr>
        <a:xfrm rot="5400000">
          <a:off x="2963233" y="2537358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9745FB-EDA5-481E-B07A-D3CA0018463C}">
      <dsp:nvSpPr>
        <dsp:cNvPr id="0" name=""/>
        <dsp:cNvSpPr/>
      </dsp:nvSpPr>
      <dsp:spPr>
        <a:xfrm>
          <a:off x="2088793" y="2657379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Acreditación hídrica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2185" y="2670771"/>
        <a:ext cx="1802109" cy="430439"/>
      </dsp:txXfrm>
    </dsp:sp>
    <dsp:sp modelId="{AE20632E-611E-450A-B51A-38AC1A10C2DA}">
      <dsp:nvSpPr>
        <dsp:cNvPr id="0" name=""/>
        <dsp:cNvSpPr/>
      </dsp:nvSpPr>
      <dsp:spPr>
        <a:xfrm>
          <a:off x="4173732" y="188372"/>
          <a:ext cx="1828893" cy="45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la Ejecución Física de la Inversión</a:t>
          </a:r>
          <a:endParaRPr lang="es-PE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7124" y="201764"/>
        <a:ext cx="1802109" cy="430439"/>
      </dsp:txXfrm>
    </dsp:sp>
    <dsp:sp modelId="{76514A7A-8D82-497B-AFF8-206E2C1C4FDF}">
      <dsp:nvSpPr>
        <dsp:cNvPr id="0" name=""/>
        <dsp:cNvSpPr/>
      </dsp:nvSpPr>
      <dsp:spPr>
        <a:xfrm rot="5400000">
          <a:off x="5048172" y="685603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ECF31-94D4-478A-AECD-BC75022BFA50}">
      <dsp:nvSpPr>
        <dsp:cNvPr id="0" name=""/>
        <dsp:cNvSpPr/>
      </dsp:nvSpPr>
      <dsp:spPr>
        <a:xfrm>
          <a:off x="4173732" y="805624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444289"/>
            <a:satOff val="28952"/>
            <a:lumOff val="199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6444289"/>
              <a:satOff val="28952"/>
              <a:lumOff val="19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5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Expediente Técnico en forma física y digital</a:t>
          </a:r>
          <a:endParaRPr lang="es-PE" sz="105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7124" y="819016"/>
        <a:ext cx="1802109" cy="430439"/>
      </dsp:txXfrm>
    </dsp:sp>
    <dsp:sp modelId="{1D6FFE72-40FA-498F-B711-EE7B062D58C0}">
      <dsp:nvSpPr>
        <dsp:cNvPr id="0" name=""/>
        <dsp:cNvSpPr/>
      </dsp:nvSpPr>
      <dsp:spPr>
        <a:xfrm rot="5400000">
          <a:off x="5048172" y="1302855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18610-24FB-43B7-9D81-5D264592597B}">
      <dsp:nvSpPr>
        <dsp:cNvPr id="0" name=""/>
        <dsp:cNvSpPr/>
      </dsp:nvSpPr>
      <dsp:spPr>
        <a:xfrm>
          <a:off x="4173732" y="1422876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7518337"/>
            <a:satOff val="33777"/>
            <a:lumOff val="232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7518337"/>
              <a:satOff val="33777"/>
              <a:lumOff val="232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Aprobación de la Entidad correspondiente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7124" y="1436268"/>
        <a:ext cx="1802109" cy="430439"/>
      </dsp:txXfrm>
    </dsp:sp>
    <dsp:sp modelId="{0504B5FC-1A9E-46BC-B1C8-3BCE1034B1B4}">
      <dsp:nvSpPr>
        <dsp:cNvPr id="0" name=""/>
        <dsp:cNvSpPr/>
      </dsp:nvSpPr>
      <dsp:spPr>
        <a:xfrm rot="5400000">
          <a:off x="5048172" y="1920106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28A0DE-3BD8-45C5-985C-3D6F018321A3}">
      <dsp:nvSpPr>
        <dsp:cNvPr id="0" name=""/>
        <dsp:cNvSpPr/>
      </dsp:nvSpPr>
      <dsp:spPr>
        <a:xfrm>
          <a:off x="4173732" y="2040127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8592385"/>
            <a:satOff val="38602"/>
            <a:lumOff val="265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8592385"/>
              <a:satOff val="38602"/>
              <a:lumOff val="265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Acreditación hídrica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7124" y="2053519"/>
        <a:ext cx="1802109" cy="430439"/>
      </dsp:txXfrm>
    </dsp:sp>
    <dsp:sp modelId="{62C70746-4179-40F1-981A-6099A8A0E628}">
      <dsp:nvSpPr>
        <dsp:cNvPr id="0" name=""/>
        <dsp:cNvSpPr/>
      </dsp:nvSpPr>
      <dsp:spPr>
        <a:xfrm>
          <a:off x="6258671" y="188372"/>
          <a:ext cx="1828893" cy="457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 los Proyectos de Apoyo al desarrollo Productivo</a:t>
          </a:r>
          <a:endParaRPr lang="es-PE" sz="1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2063" y="201764"/>
        <a:ext cx="1802109" cy="430439"/>
      </dsp:txXfrm>
    </dsp:sp>
    <dsp:sp modelId="{74C83D9E-EFC2-44C9-B153-20DDA396D3F6}">
      <dsp:nvSpPr>
        <dsp:cNvPr id="0" name=""/>
        <dsp:cNvSpPr/>
      </dsp:nvSpPr>
      <dsp:spPr>
        <a:xfrm rot="5400000">
          <a:off x="7133111" y="685603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84AC8D-E9D2-4BBB-AB47-A4858CDAA98E}">
      <dsp:nvSpPr>
        <dsp:cNvPr id="0" name=""/>
        <dsp:cNvSpPr/>
      </dsp:nvSpPr>
      <dsp:spPr>
        <a:xfrm>
          <a:off x="6258671" y="805624"/>
          <a:ext cx="1828893" cy="4572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9666433"/>
            <a:satOff val="43428"/>
            <a:lumOff val="298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9666433"/>
              <a:satOff val="43428"/>
              <a:lumOff val="29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Expediente en forma física y digital</a:t>
          </a:r>
          <a:endParaRPr lang="es-PE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72063" y="819016"/>
        <a:ext cx="1802109" cy="430439"/>
      </dsp:txXfrm>
    </dsp:sp>
    <dsp:sp modelId="{B55632D2-06DA-4D7E-B677-A82C7BC91982}">
      <dsp:nvSpPr>
        <dsp:cNvPr id="0" name=""/>
        <dsp:cNvSpPr/>
      </dsp:nvSpPr>
      <dsp:spPr>
        <a:xfrm rot="5400000">
          <a:off x="7133111" y="1302855"/>
          <a:ext cx="80014" cy="80014"/>
        </a:xfrm>
        <a:prstGeom prst="rightArrow">
          <a:avLst>
            <a:gd name="adj1" fmla="val 667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9845B8-9643-41B5-9FE3-3C582BB8C235}">
      <dsp:nvSpPr>
        <dsp:cNvPr id="0" name=""/>
        <dsp:cNvSpPr/>
      </dsp:nvSpPr>
      <dsp:spPr>
        <a:xfrm>
          <a:off x="6258671" y="1422876"/>
          <a:ext cx="1828893" cy="74328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Especificaciones del Componente de la Capacitación y Asistencia Técnica</a:t>
          </a:r>
        </a:p>
      </dsp:txBody>
      <dsp:txXfrm>
        <a:off x="6280441" y="1444646"/>
        <a:ext cx="1785353" cy="6997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06166-FC8D-45AF-BC5B-679EB7CA294C}">
      <dsp:nvSpPr>
        <dsp:cNvPr id="0" name=""/>
        <dsp:cNvSpPr/>
      </dsp:nvSpPr>
      <dsp:spPr>
        <a:xfrm>
          <a:off x="0" y="221876"/>
          <a:ext cx="7799626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D0B11-9AFD-4EF1-8835-E99FD71F430A}">
      <dsp:nvSpPr>
        <dsp:cNvPr id="0" name=""/>
        <dsp:cNvSpPr/>
      </dsp:nvSpPr>
      <dsp:spPr>
        <a:xfrm>
          <a:off x="389600" y="476"/>
          <a:ext cx="728015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365" tIns="0" rIns="20636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PE" sz="1400" b="1" kern="1200" dirty="0">
              <a:solidFill>
                <a:srgbClr val="FFFF00"/>
              </a:solidFill>
            </a:rPr>
            <a:t>Reglamento del Fondo Sierra Azul (aprobado mediante Decreto Supremo N° 012-2019-MINAGRI)</a:t>
          </a:r>
        </a:p>
      </dsp:txBody>
      <dsp:txXfrm>
        <a:off x="411216" y="22092"/>
        <a:ext cx="7236927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9282C-B328-4096-9433-C667DD84F25B}">
      <dsp:nvSpPr>
        <dsp:cNvPr id="0" name=""/>
        <dsp:cNvSpPr/>
      </dsp:nvSpPr>
      <dsp:spPr>
        <a:xfrm>
          <a:off x="0" y="0"/>
          <a:ext cx="6379837" cy="316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>
              <a:latin typeface="Arial" panose="020B0604020202020204" pitchFamily="34" charset="0"/>
              <a:cs typeface="Arial" panose="020B0604020202020204" pitchFamily="34" charset="0"/>
            </a:rPr>
            <a:t>Presentación de solicitudes a través de  mesa de partes - OACID</a:t>
          </a:r>
          <a:endParaRPr lang="es-PE" sz="11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82" y="9282"/>
        <a:ext cx="6000796" cy="298338"/>
      </dsp:txXfrm>
    </dsp:sp>
    <dsp:sp modelId="{24473E40-4768-4629-9E28-C7EE47BA839B}">
      <dsp:nvSpPr>
        <dsp:cNvPr id="0" name=""/>
        <dsp:cNvSpPr/>
      </dsp:nvSpPr>
      <dsp:spPr>
        <a:xfrm>
          <a:off x="476416" y="360916"/>
          <a:ext cx="6379837" cy="316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>
              <a:latin typeface="Arial" panose="020B0604020202020204" pitchFamily="34" charset="0"/>
              <a:cs typeface="Arial" panose="020B0604020202020204" pitchFamily="34" charset="0"/>
            </a:rPr>
            <a:t>OACID, remite solicitudes a DGIHR, registro en Base de datos</a:t>
          </a:r>
          <a:endParaRPr lang="es-PE" sz="11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698" y="370198"/>
        <a:ext cx="5678870" cy="298338"/>
      </dsp:txXfrm>
    </dsp:sp>
    <dsp:sp modelId="{4CD36190-C36B-4478-BACE-07D6F6998EC8}">
      <dsp:nvSpPr>
        <dsp:cNvPr id="0" name=""/>
        <dsp:cNvSpPr/>
      </dsp:nvSpPr>
      <dsp:spPr>
        <a:xfrm>
          <a:off x="952832" y="721833"/>
          <a:ext cx="6379837" cy="316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 dirty="0">
              <a:latin typeface="Arial" panose="020B0604020202020204" pitchFamily="34" charset="0"/>
              <a:cs typeface="Arial" panose="020B0604020202020204" pitchFamily="34" charset="0"/>
            </a:rPr>
            <a:t>DGIHR:  Verifica Requisitos y Contenidos mínimos</a:t>
          </a:r>
        </a:p>
      </dsp:txBody>
      <dsp:txXfrm>
        <a:off x="962114" y="731115"/>
        <a:ext cx="5678870" cy="298338"/>
      </dsp:txXfrm>
    </dsp:sp>
    <dsp:sp modelId="{2ED88882-4888-4647-A33F-3A96F1AB896D}">
      <dsp:nvSpPr>
        <dsp:cNvPr id="0" name=""/>
        <dsp:cNvSpPr/>
      </dsp:nvSpPr>
      <dsp:spPr>
        <a:xfrm>
          <a:off x="1429249" y="1082750"/>
          <a:ext cx="6379837" cy="316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>
              <a:latin typeface="Arial" panose="020B0604020202020204" pitchFamily="34" charset="0"/>
              <a:cs typeface="Arial" panose="020B0604020202020204" pitchFamily="34" charset="0"/>
            </a:rPr>
            <a:t>Informe Favorable, propuesta CFSA;  Informe Desfavorable se devuelve a usuario</a:t>
          </a:r>
          <a:endParaRPr lang="es-PE" sz="11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8531" y="1092032"/>
        <a:ext cx="5678870" cy="298338"/>
      </dsp:txXfrm>
    </dsp:sp>
    <dsp:sp modelId="{95939818-750E-4A14-8DC0-93FAF6210646}">
      <dsp:nvSpPr>
        <dsp:cNvPr id="0" name=""/>
        <dsp:cNvSpPr/>
      </dsp:nvSpPr>
      <dsp:spPr>
        <a:xfrm>
          <a:off x="1905665" y="1443667"/>
          <a:ext cx="6379837" cy="3169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0" kern="1200" dirty="0">
              <a:latin typeface="Arial" panose="020B0604020202020204" pitchFamily="34" charset="0"/>
              <a:cs typeface="Arial" panose="020B0604020202020204" pitchFamily="34" charset="0"/>
            </a:rPr>
            <a:t>CFSA, admite a verificación de campo y designa UE para verificación</a:t>
          </a:r>
          <a:endParaRPr lang="es-PE" sz="11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4947" y="1452949"/>
        <a:ext cx="5678870" cy="298338"/>
      </dsp:txXfrm>
    </dsp:sp>
    <dsp:sp modelId="{A762591B-00D1-4A93-8EC7-8FB9958FA129}">
      <dsp:nvSpPr>
        <dsp:cNvPr id="0" name=""/>
        <dsp:cNvSpPr/>
      </dsp:nvSpPr>
      <dsp:spPr>
        <a:xfrm>
          <a:off x="6173850" y="231514"/>
          <a:ext cx="205986" cy="205986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20197" y="231514"/>
        <a:ext cx="113292" cy="155004"/>
      </dsp:txXfrm>
    </dsp:sp>
    <dsp:sp modelId="{88CF3E1D-F51B-4D63-9AD1-EF8F2E0F555F}">
      <dsp:nvSpPr>
        <dsp:cNvPr id="0" name=""/>
        <dsp:cNvSpPr/>
      </dsp:nvSpPr>
      <dsp:spPr>
        <a:xfrm>
          <a:off x="6650267" y="592431"/>
          <a:ext cx="205986" cy="205986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96614" y="592431"/>
        <a:ext cx="113292" cy="155004"/>
      </dsp:txXfrm>
    </dsp:sp>
    <dsp:sp modelId="{3F0C2895-D5DA-4FD8-931B-D847AF5E0B69}">
      <dsp:nvSpPr>
        <dsp:cNvPr id="0" name=""/>
        <dsp:cNvSpPr/>
      </dsp:nvSpPr>
      <dsp:spPr>
        <a:xfrm>
          <a:off x="7126683" y="948066"/>
          <a:ext cx="205986" cy="205986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73030" y="948066"/>
        <a:ext cx="113292" cy="155004"/>
      </dsp:txXfrm>
    </dsp:sp>
    <dsp:sp modelId="{A4565786-B03A-48D4-A9D4-288CA5EE8351}">
      <dsp:nvSpPr>
        <dsp:cNvPr id="0" name=""/>
        <dsp:cNvSpPr/>
      </dsp:nvSpPr>
      <dsp:spPr>
        <a:xfrm>
          <a:off x="7603099" y="1312504"/>
          <a:ext cx="205986" cy="205986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9446" y="1312504"/>
        <a:ext cx="113292" cy="1550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0C97B-8199-4D73-A0BB-0D921A0161B2}">
      <dsp:nvSpPr>
        <dsp:cNvPr id="0" name=""/>
        <dsp:cNvSpPr/>
      </dsp:nvSpPr>
      <dsp:spPr>
        <a:xfrm>
          <a:off x="0" y="0"/>
          <a:ext cx="7042677" cy="377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050" b="0" kern="1200" dirty="0">
              <a:latin typeface="Arial" panose="020B0604020202020204" pitchFamily="34" charset="0"/>
              <a:cs typeface="Arial" panose="020B0604020202020204" pitchFamily="34" charset="0"/>
            </a:rPr>
            <a:t>UE: Verifica campo y gabinete; Informe Conformidad, solicita su financiamiento; Informe con observaciones devuelve a usuarios; Informe No conformidad remite a DGIHR para su devolución y retiro del CFSA</a:t>
          </a:r>
        </a:p>
      </dsp:txBody>
      <dsp:txXfrm>
        <a:off x="11070" y="11070"/>
        <a:ext cx="6634846" cy="355803"/>
      </dsp:txXfrm>
    </dsp:sp>
    <dsp:sp modelId="{FFCD35FE-C0DF-4DFE-80F1-1FD3D9DFD2E6}">
      <dsp:nvSpPr>
        <dsp:cNvPr id="0" name=""/>
        <dsp:cNvSpPr/>
      </dsp:nvSpPr>
      <dsp:spPr>
        <a:xfrm>
          <a:off x="621412" y="440933"/>
          <a:ext cx="7042677" cy="377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 dirty="0">
              <a:latin typeface="Arial" panose="020B0604020202020204" pitchFamily="34" charset="0"/>
              <a:cs typeface="Arial" panose="020B0604020202020204" pitchFamily="34" charset="0"/>
            </a:rPr>
            <a:t>DGIHR: Verifica solicitud propuesta de UE; Opinión favorable propone su aprobación a CFSA</a:t>
          </a:r>
        </a:p>
      </dsp:txBody>
      <dsp:txXfrm>
        <a:off x="632482" y="452003"/>
        <a:ext cx="6153461" cy="355803"/>
      </dsp:txXfrm>
    </dsp:sp>
    <dsp:sp modelId="{0D480A59-B44A-4D54-AE5D-CDD4CF231F5D}">
      <dsp:nvSpPr>
        <dsp:cNvPr id="0" name=""/>
        <dsp:cNvSpPr/>
      </dsp:nvSpPr>
      <dsp:spPr>
        <a:xfrm>
          <a:off x="1242825" y="881867"/>
          <a:ext cx="7042677" cy="377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100" b="0" kern="1200" dirty="0">
              <a:latin typeface="Arial" panose="020B0604020202020204" pitchFamily="34" charset="0"/>
              <a:cs typeface="Arial" panose="020B0604020202020204" pitchFamily="34" charset="0"/>
            </a:rPr>
            <a:t>CFSA, Aprueba Financiamiento y designa UEI</a:t>
          </a:r>
        </a:p>
      </dsp:txBody>
      <dsp:txXfrm>
        <a:off x="1253895" y="892937"/>
        <a:ext cx="6153461" cy="355803"/>
      </dsp:txXfrm>
    </dsp:sp>
    <dsp:sp modelId="{01CA7394-AFEA-4C56-845F-EC010311B250}">
      <dsp:nvSpPr>
        <dsp:cNvPr id="0" name=""/>
        <dsp:cNvSpPr/>
      </dsp:nvSpPr>
      <dsp:spPr>
        <a:xfrm>
          <a:off x="6797014" y="286607"/>
          <a:ext cx="245663" cy="245663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52288" y="286607"/>
        <a:ext cx="135115" cy="184861"/>
      </dsp:txXfrm>
    </dsp:sp>
    <dsp:sp modelId="{4C4E4838-686F-4BC4-8286-8D82C4DEEE56}">
      <dsp:nvSpPr>
        <dsp:cNvPr id="0" name=""/>
        <dsp:cNvSpPr/>
      </dsp:nvSpPr>
      <dsp:spPr>
        <a:xfrm>
          <a:off x="7418427" y="725021"/>
          <a:ext cx="245663" cy="245663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73701" y="725021"/>
        <a:ext cx="135115" cy="184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DEEFA6-E4C7-47DC-8FC2-205C319B91ED}" type="datetimeFigureOut">
              <a:rPr lang="es-ES_tradnl" altLang="es-PE"/>
              <a:pPr>
                <a:defRPr/>
              </a:pPr>
              <a:t>29/04/2022</a:t>
            </a:fld>
            <a:endParaRPr lang="es-ES_tradnl" alt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8455D72-9A30-49EF-95AB-BDADCFAAB699}" type="slidenum">
              <a:rPr lang="es-ES_tradnl" altLang="es-PE"/>
              <a:pPr>
                <a:defRPr/>
              </a:pPr>
              <a:t>‹Nº›</a:t>
            </a:fld>
            <a:endParaRPr lang="es-ES_tradnl" altLang="es-PE"/>
          </a:p>
        </p:txBody>
      </p:sp>
    </p:spTree>
    <p:extLst>
      <p:ext uri="{BB962C8B-B14F-4D97-AF65-F5344CB8AC3E}">
        <p14:creationId xmlns:p14="http://schemas.microsoft.com/office/powerpoint/2010/main" val="3469087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99657C-8ABD-4726-BBC8-C2265622575F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/>
              <a:t>Haga clic para modificar el estilo de texto del patrón</a:t>
            </a:r>
          </a:p>
          <a:p>
            <a:pPr lvl="1"/>
            <a:r>
              <a:rPr lang="es-ES_tradnl" altLang="es-ES_tradnl" noProof="0"/>
              <a:t>Segundo nivel</a:t>
            </a:r>
          </a:p>
          <a:p>
            <a:pPr lvl="2"/>
            <a:r>
              <a:rPr lang="es-ES_tradnl" altLang="es-ES_tradnl" noProof="0"/>
              <a:t>Tercer nivel</a:t>
            </a:r>
          </a:p>
          <a:p>
            <a:pPr lvl="3"/>
            <a:r>
              <a:rPr lang="es-ES_tradnl" altLang="es-ES_tradnl" noProof="0"/>
              <a:t>Cuarto nivel</a:t>
            </a:r>
          </a:p>
          <a:p>
            <a:pPr lvl="4"/>
            <a:r>
              <a:rPr lang="es-ES_tradnl" altLang="es-ES_tradnl" noProof="0"/>
              <a:t>Quinto nivel</a:t>
            </a:r>
            <a:endParaRPr lang="es-ES" altLang="es-ES_tradn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18606A-5C4E-4E89-B08C-6536DAF50A30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96796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ES_tradnl" dirty="0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821F8B-D897-465D-885A-5EE0C95089AA}" type="slidenum">
              <a:rPr lang="es-ES" altLang="es-ES_tradnl" smtClean="0"/>
              <a:pPr>
                <a:spcBef>
                  <a:spcPct val="0"/>
                </a:spcBef>
              </a:pPr>
              <a:t>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06542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12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2775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13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9372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64174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614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226088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6069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18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6463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4650" y="696913"/>
            <a:ext cx="61991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PE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47162948-F497-4337-B4B8-994FA11CC48E}" type="slidenum">
              <a:rPr lang="es-ES" altLang="es-PE" smtClean="0"/>
              <a:pPr/>
              <a:t>19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47180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394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3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4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12683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5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5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22938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6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6580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7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5264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8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83806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9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2771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10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43497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PE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55DCB5F-200F-440B-820D-000F569410D8}" type="slidenum">
              <a:rPr lang="es-ES" altLang="es-ES_tradnl" smtClean="0"/>
              <a:pPr/>
              <a:t>11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71207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CB802-71DB-48CA-BF72-E10054845253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2CBBB-1020-44AC-802D-86117C22220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3124021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DBE91-1217-4EFC-9A68-7320CBE96F96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F6045-4986-4E7C-B072-FF2EEE39679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2069358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D62EC-E3A6-4689-9D84-F7DEBC830576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6059-219C-4F90-B8B6-2CD78E4AB42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6171360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02871"/>
            <a:ext cx="7348373" cy="5309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17" y="633785"/>
            <a:ext cx="7348373" cy="415498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6128" y="4677984"/>
            <a:ext cx="329431" cy="32943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800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6128" y="4677984"/>
            <a:ext cx="329431" cy="29282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8322384" y="4330860"/>
            <a:ext cx="821616" cy="81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6366" y="172155"/>
            <a:ext cx="1220830" cy="33835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892076" y="71894"/>
            <a:ext cx="1195121" cy="54006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321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658E2-AB2E-4DCF-BBA5-540B753C8F30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D3B3-6A94-4C12-9EB0-9421AD32A9FE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3970424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31B25-CBE0-45AD-942C-DA78BED3C1D9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382EC-FFD4-4B70-9835-9C2E700FEDDC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20108790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40397-C436-44E9-A45C-58C1C2AD7F25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5AFD1-7F87-4048-B08B-CA6A64893F9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870265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A2C1D-18F0-4E13-ACCA-9C031633CE76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6DCB7-87DE-4DDF-BE4C-E38B9BF1EB76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2354402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C82A8-C0E1-43F8-9866-55B34FD7BAF7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8A961-4CBF-4AF7-AB1C-946078DD0D9E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671991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F87D-5C03-48ED-85ED-F6053786B6D6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5C9A7-7E36-4AA9-A877-6616BC860352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7220685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5350-2302-463E-BD7B-4DE7F13E2004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2B34-1465-4DC2-BB03-7C1BE68D2C5F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639871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CD97-EE3C-4813-84FD-6346A1BA498F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A486B-83F9-4251-9C78-1EA196111130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9917809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Clic para editar título</a:t>
            </a:r>
            <a:endParaRPr lang="es-ES" altLang="es-ES_tradnl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Haga clic para modificar el estilo de texto del patrón</a:t>
            </a:r>
          </a:p>
          <a:p>
            <a:pPr lvl="1"/>
            <a:r>
              <a:rPr lang="es-ES_tradnl" altLang="es-ES_tradnl"/>
              <a:t>Segundo nivel</a:t>
            </a:r>
          </a:p>
          <a:p>
            <a:pPr lvl="2"/>
            <a:r>
              <a:rPr lang="es-ES_tradnl" altLang="es-ES_tradnl"/>
              <a:t>Tercer nivel</a:t>
            </a:r>
          </a:p>
          <a:p>
            <a:pPr lvl="3"/>
            <a:r>
              <a:rPr lang="es-ES_tradnl" altLang="es-ES_tradnl"/>
              <a:t>Cuarto nivel</a:t>
            </a:r>
          </a:p>
          <a:p>
            <a:pPr lvl="4"/>
            <a:r>
              <a:rPr lang="es-ES_tradnl" altLang="es-ES_tradnl"/>
              <a:t>Quinto nivel</a:t>
            </a:r>
            <a:endParaRPr lang="es-ES" alt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8F2DD0-96F3-4DE7-82E6-E1DBEDDA4706}" type="datetimeFigureOut">
              <a:rPr lang="es-ES" altLang="es-ES_tradnl"/>
              <a:pPr>
                <a:defRPr/>
              </a:pPr>
              <a:t>29/04/2022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41AA66-2B21-47E2-A965-A22E4755EFC6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txStyles>
    <p:titleStyle>
      <a:lvl1pPr algn="ctr" defTabSz="457196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1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1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1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196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196" algn="ctr" defTabSz="4571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91" algn="ctr" defTabSz="4571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87" algn="ctr" defTabSz="4571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82" algn="ctr" defTabSz="45719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6" indent="-342896" algn="l" defTabSz="4571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43" indent="-285747" algn="l" defTabSz="4571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88" indent="-228597" algn="l" defTabSz="4571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84" indent="-228597" algn="l" defTabSz="4571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79" indent="-228597" algn="l" defTabSz="45719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75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7" algn="l" defTabSz="45719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33.jpeg"/><Relationship Id="rId4" Type="http://schemas.openxmlformats.org/officeDocument/2006/relationships/image" Target="../media/image3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7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35.jpg"/><Relationship Id="rId5" Type="http://schemas.openxmlformats.org/officeDocument/2006/relationships/image" Target="../media/image6.png"/><Relationship Id="rId10" Type="http://schemas.openxmlformats.org/officeDocument/2006/relationships/image" Target="../media/image34.jp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41.jpeg"/><Relationship Id="rId4" Type="http://schemas.openxmlformats.org/officeDocument/2006/relationships/image" Target="../media/image3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45.jpe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6.png"/><Relationship Id="rId10" Type="http://schemas.openxmlformats.org/officeDocument/2006/relationships/image" Target="../media/image45.jpeg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diagramData" Target="../diagrams/data2.xml"/><Relationship Id="rId26" Type="http://schemas.openxmlformats.org/officeDocument/2006/relationships/diagramColors" Target="../diagrams/colors3.xml"/><Relationship Id="rId3" Type="http://schemas.openxmlformats.org/officeDocument/2006/relationships/image" Target="../media/image48.png"/><Relationship Id="rId21" Type="http://schemas.openxmlformats.org/officeDocument/2006/relationships/diagramColors" Target="../diagrams/colors2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47.jpeg"/><Relationship Id="rId25" Type="http://schemas.openxmlformats.org/officeDocument/2006/relationships/diagramQuickStyle" Target="../diagrams/quickStyle3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sv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diagramLayout" Target="../diagrams/layout3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diagramData" Target="../diagrams/data3.xml"/><Relationship Id="rId28" Type="http://schemas.openxmlformats.org/officeDocument/2006/relationships/image" Target="../media/image4.png"/><Relationship Id="rId10" Type="http://schemas.openxmlformats.org/officeDocument/2006/relationships/image" Target="../media/image55.svg"/><Relationship Id="rId19" Type="http://schemas.openxmlformats.org/officeDocument/2006/relationships/diagramLayout" Target="../diagrams/layout2.xml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microsoft.com/office/2007/relationships/diagramDrawing" Target="../diagrams/drawing2.xml"/><Relationship Id="rId27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image" Target="../media/image48.png"/><Relationship Id="rId21" Type="http://schemas.openxmlformats.org/officeDocument/2006/relationships/diagramColors" Target="../diagrams/colors4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47.jpeg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svg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diagramLayout" Target="../diagrams/layout5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diagramData" Target="../diagrams/data5.xml"/><Relationship Id="rId28" Type="http://schemas.openxmlformats.org/officeDocument/2006/relationships/image" Target="../media/image4.png"/><Relationship Id="rId10" Type="http://schemas.openxmlformats.org/officeDocument/2006/relationships/image" Target="../media/image55.svg"/><Relationship Id="rId19" Type="http://schemas.openxmlformats.org/officeDocument/2006/relationships/diagramLayout" Target="../diagrams/layout4.xml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image" Target="../media/image48.png"/><Relationship Id="rId21" Type="http://schemas.openxmlformats.org/officeDocument/2006/relationships/diagramColors" Target="../diagrams/colors6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47.jpeg"/><Relationship Id="rId25" Type="http://schemas.openxmlformats.org/officeDocument/2006/relationships/diagramQuickStyle" Target="../diagrams/quickStyle7.xml"/><Relationship Id="rId3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.svg"/><Relationship Id="rId20" Type="http://schemas.openxmlformats.org/officeDocument/2006/relationships/diagramQuickStyle" Target="../diagrams/quickStyle6.xml"/><Relationship Id="rId29" Type="http://schemas.openxmlformats.org/officeDocument/2006/relationships/diagramLayout" Target="../diagrams/layout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diagramLayout" Target="../diagrams/layout7.xml"/><Relationship Id="rId32" Type="http://schemas.microsoft.com/office/2007/relationships/diagramDrawing" Target="../diagrams/drawing8.xml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diagramData" Target="../diagrams/data7.xml"/><Relationship Id="rId28" Type="http://schemas.openxmlformats.org/officeDocument/2006/relationships/diagramData" Target="../diagrams/data8.xml"/><Relationship Id="rId10" Type="http://schemas.openxmlformats.org/officeDocument/2006/relationships/image" Target="../media/image55.svg"/><Relationship Id="rId19" Type="http://schemas.openxmlformats.org/officeDocument/2006/relationships/diagramLayout" Target="../diagrams/layout6.xml"/><Relationship Id="rId31" Type="http://schemas.openxmlformats.org/officeDocument/2006/relationships/diagramColors" Target="../diagrams/colors8.xml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microsoft.com/office/2007/relationships/diagramDrawing" Target="../diagrams/drawing6.xml"/><Relationship Id="rId27" Type="http://schemas.microsoft.com/office/2007/relationships/diagramDrawing" Target="../diagrams/drawing7.xml"/><Relationship Id="rId30" Type="http://schemas.openxmlformats.org/officeDocument/2006/relationships/diagramQuickStyle" Target="../diagrams/quickStyle8.xml"/><Relationship Id="rId8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vmendoza@psi.gob.pe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erafael@psi.gob.pe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sirlopu@psi.gob.pe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mailto:ugird.especialista58@psi.gob.p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18.jpeg"/><Relationship Id="rId5" Type="http://schemas.openxmlformats.org/officeDocument/2006/relationships/image" Target="../media/image6.png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5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image" Target="../media/image3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fif"/><Relationship Id="rId3" Type="http://schemas.openxmlformats.org/officeDocument/2006/relationships/image" Target="../media/image12.png"/><Relationship Id="rId7" Type="http://schemas.openxmlformats.org/officeDocument/2006/relationships/image" Target="../media/image13.jfi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2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ángulo 4"/>
          <p:cNvSpPr>
            <a:spLocks noChangeArrowheads="1"/>
          </p:cNvSpPr>
          <p:nvPr/>
        </p:nvSpPr>
        <p:spPr bwMode="auto">
          <a:xfrm>
            <a:off x="694715" y="1684247"/>
            <a:ext cx="775457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PE" altLang="es-PE" b="1" dirty="0">
                <a:solidFill>
                  <a:srgbClr val="0F6341"/>
                </a:solidFill>
                <a:latin typeface="Gotham Bold" pitchFamily="2" charset="0"/>
              </a:rPr>
              <a:t>INFRAESTRUCTURA DE RIEGO – REGION DE LA LIBERTAD</a:t>
            </a:r>
          </a:p>
        </p:txBody>
      </p:sp>
      <p:pic>
        <p:nvPicPr>
          <p:cNvPr id="4102" name="Graphic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" y="273275"/>
            <a:ext cx="3022379" cy="60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CuadroTexto 5"/>
          <p:cNvSpPr txBox="1">
            <a:spLocks noChangeArrowheads="1"/>
          </p:cNvSpPr>
          <p:nvPr/>
        </p:nvSpPr>
        <p:spPr bwMode="auto">
          <a:xfrm>
            <a:off x="933450" y="3854450"/>
            <a:ext cx="7412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s-MX" altLang="es-ES" sz="2400" dirty="0">
                <a:solidFill>
                  <a:schemeClr val="bg1"/>
                </a:solidFill>
                <a:latin typeface="Gotham Book" pitchFamily="2" charset="0"/>
              </a:rPr>
              <a:t>Ministerio de Desarrollo Agrario y Riego</a:t>
            </a:r>
            <a:endParaRPr lang="es-PE" altLang="es-PE" sz="2400" dirty="0">
              <a:solidFill>
                <a:schemeClr val="bg1"/>
              </a:solidFill>
              <a:latin typeface="Gotham Book" pitchFamily="2" charset="0"/>
            </a:endParaRPr>
          </a:p>
        </p:txBody>
      </p:sp>
      <p:pic>
        <p:nvPicPr>
          <p:cNvPr id="10" name="Imagen 9" descr="Imagen que contiene Logotipo&#10;&#10;Descripción generada automáticamente"/>
          <p:cNvPicPr/>
          <p:nvPr/>
        </p:nvPicPr>
        <p:blipFill rotWithShape="1">
          <a:blip r:embed="rId5"/>
          <a:srcRect l="21183" t="24166" r="21864" b="20673"/>
          <a:stretch/>
        </p:blipFill>
        <p:spPr bwMode="auto">
          <a:xfrm>
            <a:off x="7162004" y="4373954"/>
            <a:ext cx="1689735" cy="732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670" y="314293"/>
            <a:ext cx="2764017" cy="5659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07888" y="585596"/>
            <a:ext cx="405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rgbClr val="00863D"/>
                </a:solidFill>
              </a:rPr>
              <a:t>REHABILITACIÓN DE LA INFRAESTRUCTURA DE CAPTACION Y CONDUCCION CAO, SECTOR MAGDALENA, ROMA-CAMPO, LARCO-FELIPE DE LOS REYES-LA AGONÍA, EL PALMO DEL </a:t>
            </a:r>
            <a:r>
              <a:rPr lang="es-PE" sz="1200" b="1" dirty="0">
                <a:solidFill>
                  <a:srgbClr val="FF0000"/>
                </a:solidFill>
              </a:rPr>
              <a:t>DISTRITO DE CASA GRANDE</a:t>
            </a:r>
            <a:r>
              <a:rPr lang="es-PE" sz="1200" b="1" dirty="0">
                <a:solidFill>
                  <a:srgbClr val="00863D"/>
                </a:solidFill>
              </a:rPr>
              <a:t>, PROVINCIA DE ASCOPE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" y="1431316"/>
            <a:ext cx="448099" cy="5281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21959" y="1435432"/>
            <a:ext cx="19143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14.70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1959" y="1981950"/>
            <a:ext cx="24507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12,151.02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88" y="2522934"/>
            <a:ext cx="516816" cy="5168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80736" y="2522934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468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0" y="3742623"/>
            <a:ext cx="45297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Concurso Oferta – Reconstrucción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Mediante R. J. 62-2022-MIDAGRI-DVDAFIR/PSI-UGIRD,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fecha 27/04/2022, se aprueba el Expediente técnico.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estimada de inicio 16/05/2022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17" y="157163"/>
            <a:ext cx="4433783" cy="1439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16" y="1596788"/>
            <a:ext cx="4433783" cy="17677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17" y="3364553"/>
            <a:ext cx="4433782" cy="177894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4" y="1974233"/>
            <a:ext cx="491939" cy="540984"/>
          </a:xfrm>
          <a:prstGeom prst="rect">
            <a:avLst/>
          </a:prstGeom>
        </p:spPr>
      </p:pic>
      <p:pic>
        <p:nvPicPr>
          <p:cNvPr id="20" name="Picture 2" descr="riego por gravedad ventaj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" y="3141767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0158" y="3103499"/>
            <a:ext cx="39002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7.67 km de canal y 01 bocatoma</a:t>
            </a:r>
          </a:p>
        </p:txBody>
      </p:sp>
    </p:spTree>
    <p:extLst>
      <p:ext uri="{BB962C8B-B14F-4D97-AF65-F5344CB8AC3E}">
        <p14:creationId xmlns:p14="http://schemas.microsoft.com/office/powerpoint/2010/main" val="6897051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" y="192518"/>
            <a:ext cx="2410825" cy="4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255" y="208881"/>
            <a:ext cx="2331045" cy="47732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839" y="1858668"/>
            <a:ext cx="474440" cy="55924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3751885" y="1858668"/>
            <a:ext cx="202972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22.65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3751003" y="2545595"/>
            <a:ext cx="235352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95,128.62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571" y="3210179"/>
            <a:ext cx="600924" cy="6009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3751003" y="3247794"/>
            <a:ext cx="14350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26,866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3751003" y="1205658"/>
            <a:ext cx="19319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07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08 Distritos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59" y="2472304"/>
            <a:ext cx="548120" cy="602766"/>
          </a:xfrm>
          <a:prstGeom prst="rect">
            <a:avLst/>
          </a:prstGeom>
        </p:spPr>
      </p:pic>
      <p:pic>
        <p:nvPicPr>
          <p:cNvPr id="10242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0" y="1212580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199252" y="748581"/>
            <a:ext cx="3350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00863D"/>
                </a:solidFill>
              </a:rPr>
              <a:t>PROYECTOS EN ELABORACION E.T</a:t>
            </a:r>
            <a:endParaRPr lang="es-PE" sz="1600" b="1" dirty="0">
              <a:solidFill>
                <a:srgbClr val="00863D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3" y="1913052"/>
            <a:ext cx="474440" cy="55924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03493" y="1897573"/>
            <a:ext cx="19127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1.97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6556" y="2560179"/>
            <a:ext cx="20601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167.61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8" y="3208942"/>
            <a:ext cx="600924" cy="600924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03493" y="3232405"/>
            <a:ext cx="15450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64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660422" y="1231505"/>
            <a:ext cx="19319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02 Distritos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" y="2545595"/>
            <a:ext cx="548120" cy="602766"/>
          </a:xfrm>
          <a:prstGeom prst="rect">
            <a:avLst/>
          </a:prstGeom>
        </p:spPr>
      </p:pic>
      <p:pic>
        <p:nvPicPr>
          <p:cNvPr id="30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" y="1266864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133" y="1887887"/>
            <a:ext cx="474440" cy="55924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763255" y="1916742"/>
            <a:ext cx="202972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14.70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824801" y="2589473"/>
            <a:ext cx="235352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26,710.94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847" y="3208942"/>
            <a:ext cx="600924" cy="600924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6763255" y="1278111"/>
            <a:ext cx="18758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08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05 Distrito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33" y="2511411"/>
            <a:ext cx="548120" cy="602766"/>
          </a:xfrm>
          <a:prstGeom prst="rect">
            <a:avLst/>
          </a:prstGeom>
        </p:spPr>
      </p:pic>
      <p:pic>
        <p:nvPicPr>
          <p:cNvPr id="37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39" y="1271021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824801" y="3208942"/>
            <a:ext cx="14350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3,001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5671072" y="748126"/>
            <a:ext cx="3350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00863D"/>
                </a:solidFill>
              </a:rPr>
              <a:t>PROYECTOS CON CAMBIO DE U.E.</a:t>
            </a:r>
            <a:endParaRPr lang="es-PE" sz="1600" b="1" dirty="0">
              <a:solidFill>
                <a:srgbClr val="00863D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17596" y="245477"/>
            <a:ext cx="430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“INFRAESTRUCTURA DE RIEGO Y DRENAJE”</a:t>
            </a:r>
          </a:p>
        </p:txBody>
      </p:sp>
      <p:pic>
        <p:nvPicPr>
          <p:cNvPr id="40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4315932"/>
            <a:ext cx="9144000" cy="8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2710645" y="635814"/>
            <a:ext cx="3350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00863D"/>
                </a:solidFill>
              </a:rPr>
              <a:t>PROYECTOS EN RESOLUCION –</a:t>
            </a:r>
          </a:p>
          <a:p>
            <a:pPr algn="ctr"/>
            <a:r>
              <a:rPr lang="es-MX" sz="1600" b="1" dirty="0">
                <a:solidFill>
                  <a:srgbClr val="00863D"/>
                </a:solidFill>
              </a:rPr>
              <a:t>SALDO DE OBRA</a:t>
            </a:r>
            <a:endParaRPr lang="es-PE" sz="1600" b="1" dirty="0">
              <a:solidFill>
                <a:srgbClr val="008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332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73860" y="665800"/>
            <a:ext cx="512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00863D"/>
                </a:solidFill>
              </a:rPr>
              <a:t>REHABILITACIÓN DEL CANAL Y BOCATOMA LA MIRA ESPERANZA, </a:t>
            </a:r>
            <a:r>
              <a:rPr lang="es-PE" sz="1400" b="1" dirty="0">
                <a:solidFill>
                  <a:srgbClr val="FF0000"/>
                </a:solidFill>
              </a:rPr>
              <a:t>DISTRITO DE CASCAS</a:t>
            </a:r>
            <a:r>
              <a:rPr lang="es-PE" sz="1400" b="1" dirty="0">
                <a:solidFill>
                  <a:srgbClr val="00863D"/>
                </a:solidFill>
              </a:rPr>
              <a:t>, PROVINCIA DE GRAN CHIMÚ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" y="1431316"/>
            <a:ext cx="448099" cy="5281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21959" y="1435432"/>
            <a:ext cx="16674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743,911.00 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1959" y="1981950"/>
            <a:ext cx="21301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33.50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88" y="2522934"/>
            <a:ext cx="516816" cy="5168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80736" y="2522934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37460" y="3864591"/>
            <a:ext cx="4546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Núcleo Ejecutor  - Reconstrucción con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Situación actual: Evaluación del Expediente técnico.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estimada de inicio 27/05/2022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4" y="1974233"/>
            <a:ext cx="491939" cy="540984"/>
          </a:xfrm>
          <a:prstGeom prst="rect">
            <a:avLst/>
          </a:prstGeom>
        </p:spPr>
      </p:pic>
      <p:pic>
        <p:nvPicPr>
          <p:cNvPr id="20" name="Picture 2" descr="riego por gravedad ventaj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" y="3141767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0158" y="3103499"/>
            <a:ext cx="39002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0.38 km de canal y 01 bocatoma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403" y="3711167"/>
            <a:ext cx="1426142" cy="144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98" y="157163"/>
            <a:ext cx="3847094" cy="19092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4197" y="3720584"/>
            <a:ext cx="2423206" cy="1422916"/>
          </a:xfrm>
          <a:prstGeom prst="rect">
            <a:avLst/>
          </a:prstGeom>
        </p:spPr>
      </p:pic>
      <p:pic>
        <p:nvPicPr>
          <p:cNvPr id="25" name="Imagen 24" descr="F:\03 fotos INICIALES\INICAL\DSC_0053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b="21538"/>
          <a:stretch/>
        </p:blipFill>
        <p:spPr bwMode="auto">
          <a:xfrm>
            <a:off x="5298203" y="2068830"/>
            <a:ext cx="3841336" cy="1673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2254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73860" y="665800"/>
            <a:ext cx="512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solidFill>
                  <a:srgbClr val="00863D"/>
                </a:solidFill>
              </a:rPr>
              <a:t>PROYECTO CHAVIMOCHIC TERCERA ETAPA</a:t>
            </a:r>
          </a:p>
          <a:p>
            <a:pPr algn="ctr"/>
            <a:r>
              <a:rPr lang="es-PE" sz="1200" b="1" dirty="0">
                <a:solidFill>
                  <a:srgbClr val="00863D"/>
                </a:solidFill>
              </a:rPr>
              <a:t>DISTRITOS DE </a:t>
            </a:r>
            <a:r>
              <a:rPr lang="es-PE" sz="1200" b="1" dirty="0">
                <a:solidFill>
                  <a:srgbClr val="FF0000"/>
                </a:solidFill>
              </a:rPr>
              <a:t>MOCHE, TRUJILLO, VIRU Y CHAO</a:t>
            </a:r>
            <a:r>
              <a:rPr lang="es-PE" sz="1200" b="1" dirty="0">
                <a:solidFill>
                  <a:srgbClr val="00863D"/>
                </a:solidFill>
              </a:rPr>
              <a:t>, PROVINCIAS DE TRUJILLO Y VIRU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24" y="1253945"/>
            <a:ext cx="448099" cy="5281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21959" y="1242051"/>
            <a:ext cx="21146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3,149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1172" y="1783057"/>
            <a:ext cx="22199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93,000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3" y="2388910"/>
            <a:ext cx="516816" cy="5168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0158" y="2319559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129,500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-47767" y="3572550"/>
            <a:ext cx="937724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Contrato N° 044-2021-MIDAGRI-PSI (27/10/2021), Contratación de seguros para Obras del Embalse y la Presa de Palo Redondo</a:t>
            </a:r>
            <a:r>
              <a:rPr lang="es-E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Convenio ANA-PSI para la elaboración del “Diagnóstico Geológico Geotécnico y Estructural de la Situación Actual de las Obras </a:t>
            </a:r>
          </a:p>
          <a:p>
            <a:r>
              <a:rPr lang="es-P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Ejecutadas, Análisis y Propuesta Técnica que contribuya a la Seguridad de la Presa Palo Redondo y obras conexas”.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19/04/2022 se firma el Acta de suspensión de emisión de Laudo Arbitral por mutuo acuerdo entre el MIDAGRI y la Concesionaria</a:t>
            </a:r>
          </a:p>
          <a:p>
            <a:r>
              <a:rPr lang="es-PE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Chavimochic S.A.C, compromiso iniciar obra a los 30 días de firmar adenda y culminar ejecución en 18 meses.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" y="1795904"/>
            <a:ext cx="491939" cy="540984"/>
          </a:xfrm>
          <a:prstGeom prst="rect">
            <a:avLst/>
          </a:prstGeom>
        </p:spPr>
      </p:pic>
      <p:pic>
        <p:nvPicPr>
          <p:cNvPr id="20" name="Picture 2" descr="riego por gravedad ventaj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2944455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21172" y="2917529"/>
            <a:ext cx="2672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Construcción Presa Palo Redondo</a:t>
            </a:r>
          </a:p>
        </p:txBody>
      </p:sp>
      <p:pic>
        <p:nvPicPr>
          <p:cNvPr id="19" name="Imagen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00" y="182464"/>
            <a:ext cx="3442255" cy="342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034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233" y="19169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496108" y="698073"/>
            <a:ext cx="480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00863D"/>
                </a:solidFill>
              </a:rPr>
              <a:t>	</a:t>
            </a:r>
            <a:r>
              <a:rPr lang="es-PE" sz="1350" b="1" dirty="0">
                <a:solidFill>
                  <a:srgbClr val="00863D"/>
                </a:solidFill>
              </a:rPr>
              <a:t>REHABILITACIÓN DE LA BOCATOMA PONGOCHONGO, </a:t>
            </a:r>
            <a:r>
              <a:rPr lang="es-PE" sz="1350" b="1" dirty="0">
                <a:solidFill>
                  <a:srgbClr val="FF0000"/>
                </a:solidFill>
              </a:rPr>
              <a:t>DISTRITO DE CHICAMA</a:t>
            </a:r>
            <a:r>
              <a:rPr lang="es-PE" sz="1350" b="1" dirty="0">
                <a:solidFill>
                  <a:srgbClr val="00863D"/>
                </a:solidFill>
              </a:rPr>
              <a:t>, PROVINCIA DE ASCOPE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" y="1431316"/>
            <a:ext cx="448099" cy="5281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21959" y="1435432"/>
            <a:ext cx="2024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5.56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1959" y="1981950"/>
            <a:ext cx="23593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1,256.66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88" y="2522934"/>
            <a:ext cx="516816" cy="5168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80736" y="2522934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594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0" y="3771338"/>
            <a:ext cx="4536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Concurso Oferta- Reconstrucción con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Mediante R.D.E N°019-2022-ARCC-DE del 11/03/2022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aprueba el Cambio de U.E a favor de la Municipalidad 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Distrital de Chicama, se remitió el expediente técnico aprobado.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4" y="1974233"/>
            <a:ext cx="491939" cy="540984"/>
          </a:xfrm>
          <a:prstGeom prst="rect">
            <a:avLst/>
          </a:prstGeom>
        </p:spPr>
      </p:pic>
      <p:pic>
        <p:nvPicPr>
          <p:cNvPr id="20" name="Picture 2" descr="riego por gravedad ventaj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8" y="3141767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0158" y="3103499"/>
            <a:ext cx="38024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01 bocatoma y 06 compuertas.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891" y="1367567"/>
            <a:ext cx="448099" cy="528194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5022990" y="1371683"/>
            <a:ext cx="2024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5.07 millones de soles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5022990" y="1918201"/>
            <a:ext cx="22215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167.48 hectáreas de cultivo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919" y="2459185"/>
            <a:ext cx="516816" cy="516816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081767" y="2459185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 familias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05" y="1910484"/>
            <a:ext cx="491939" cy="540984"/>
          </a:xfrm>
          <a:prstGeom prst="rect">
            <a:avLst/>
          </a:prstGeom>
        </p:spPr>
      </p:pic>
      <p:pic>
        <p:nvPicPr>
          <p:cNvPr id="40" name="Picture 2" descr="riego por gravedad ventaja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19" y="3078018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041189" y="3039750"/>
            <a:ext cx="28162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2.31 km de canal.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4508919" y="3752417"/>
            <a:ext cx="45363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Núcleo Ejecutor - Reconstrucción con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Mediante R.D.E N°062-2021-ARCC-DE del 30/05/2021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aprueba el Cambio de U.E a favor de la Municipalidad 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Provincial de Gran Chimú.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4313734" y="594545"/>
            <a:ext cx="47886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50" b="1" dirty="0">
                <a:solidFill>
                  <a:srgbClr val="00863D"/>
                </a:solidFill>
              </a:rPr>
              <a:t>REHABILITACIÓN DEL CANAL Y BOCATOMA CALDERONES Y CANAL Y BOCATOMA PROGRESO COLON </a:t>
            </a:r>
            <a:r>
              <a:rPr lang="es-PE" sz="1350" b="1" dirty="0">
                <a:solidFill>
                  <a:srgbClr val="FF0000"/>
                </a:solidFill>
              </a:rPr>
              <a:t>DISTRITO DE CASCAS</a:t>
            </a:r>
            <a:r>
              <a:rPr lang="es-PE" sz="1350" b="1" dirty="0">
                <a:solidFill>
                  <a:srgbClr val="00863D"/>
                </a:solidFill>
              </a:rPr>
              <a:t>, PROVINCIA DE GRAN CHIMÚ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801641" y="202126"/>
            <a:ext cx="512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00863D"/>
                </a:solidFill>
              </a:rPr>
              <a:t>	PROYECTOS CON CAMBIO DE UNIDAD EJECUTORA</a:t>
            </a:r>
          </a:p>
        </p:txBody>
      </p:sp>
    </p:spTree>
    <p:extLst>
      <p:ext uri="{BB962C8B-B14F-4D97-AF65-F5344CB8AC3E}">
        <p14:creationId xmlns:p14="http://schemas.microsoft.com/office/powerpoint/2010/main" val="170533546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32" y="20102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1" y="585596"/>
            <a:ext cx="872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“PROGRAMA DE INVERSIÓN “TECNIFICACIÓN NACIONAL DEL RIEGO PARCELARIO”</a:t>
            </a:r>
          </a:p>
          <a:p>
            <a:pPr algn="ctr"/>
            <a:r>
              <a:rPr lang="es-MX" sz="1300" b="1" dirty="0">
                <a:solidFill>
                  <a:srgbClr val="00863D"/>
                </a:solidFill>
              </a:rPr>
              <a:t>CARTERA DE PROYECTOS EN LA LIBERTAD</a:t>
            </a:r>
            <a:endParaRPr lang="es-PE" sz="13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46" y="1812146"/>
            <a:ext cx="548120" cy="64609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41466" y="1819626"/>
            <a:ext cx="2659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22.32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817107" y="2572518"/>
            <a:ext cx="25020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555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74" y="3210431"/>
            <a:ext cx="664264" cy="66426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817107" y="3314253"/>
            <a:ext cx="15450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223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11311" y="3905828"/>
            <a:ext cx="5272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programa está registrado en la cartera de endeudamiento del MEF para el 2023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está formulando el perfil del Programa de Inversión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ejecución de obras, a partir del 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E0108C-DC03-4728-8493-CC6BC1A184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00" t="69271" r="51511" b="5851"/>
          <a:stretch/>
        </p:blipFill>
        <p:spPr>
          <a:xfrm>
            <a:off x="229963" y="1252136"/>
            <a:ext cx="548121" cy="55934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741466" y="1252136"/>
            <a:ext cx="36808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07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Virú (4), Ascope(1), Pataz(1) y Santiago de Chuco (1)</a:t>
            </a:r>
          </a:p>
        </p:txBody>
      </p:sp>
      <p:sp>
        <p:nvSpPr>
          <p:cNvPr id="18" name="20 Rectángulo redondeado">
            <a:extLst>
              <a:ext uri="{FF2B5EF4-FFF2-40B4-BE49-F238E27FC236}">
                <a16:creationId xmlns:a16="http://schemas.microsoft.com/office/drawing/2014/main" id="{7D97271B-3C67-4976-835E-3D8FDCAA1470}"/>
              </a:ext>
            </a:extLst>
          </p:cNvPr>
          <p:cNvSpPr/>
          <p:nvPr/>
        </p:nvSpPr>
        <p:spPr>
          <a:xfrm>
            <a:off x="5977720" y="2312165"/>
            <a:ext cx="2502157" cy="1418167"/>
          </a:xfrm>
          <a:prstGeom prst="roundRect">
            <a:avLst>
              <a:gd name="adj" fmla="val 10000"/>
            </a:avLst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2176848"/>
              <a:satOff val="20658"/>
              <a:lumOff val="20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PE" dirty="0"/>
          </a:p>
        </p:txBody>
      </p:sp>
      <p:sp>
        <p:nvSpPr>
          <p:cNvPr id="20" name="22 Rectángulo redondeado">
            <a:extLst>
              <a:ext uri="{FF2B5EF4-FFF2-40B4-BE49-F238E27FC236}">
                <a16:creationId xmlns:a16="http://schemas.microsoft.com/office/drawing/2014/main" id="{D8B10177-3D7B-489E-917E-29E029121150}"/>
              </a:ext>
            </a:extLst>
          </p:cNvPr>
          <p:cNvSpPr/>
          <p:nvPr/>
        </p:nvSpPr>
        <p:spPr>
          <a:xfrm>
            <a:off x="5977719" y="3734101"/>
            <a:ext cx="2498907" cy="1389290"/>
          </a:xfrm>
          <a:prstGeom prst="roundRect">
            <a:avLst>
              <a:gd name="adj" fmla="val 10000"/>
            </a:avLst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43000" b="-4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-4353697"/>
              <a:satOff val="41315"/>
              <a:lumOff val="413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83BDA984-3926-42F8-8749-50A53D5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0"/>
          <a:stretch/>
        </p:blipFill>
        <p:spPr bwMode="auto">
          <a:xfrm>
            <a:off x="5977720" y="893998"/>
            <a:ext cx="2502158" cy="141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6" y="2515217"/>
            <a:ext cx="548120" cy="6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505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1" y="585596"/>
            <a:ext cx="471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863D"/>
                </a:solidFill>
              </a:rPr>
              <a:t>MEJORAMIENTO DEL SERVICIO DE AGUA A NIVEL PARCELARIO CON UN SISTEMA DE RIEGO TECNIFICADO PARA EL GRUPO DE GESTION EMPRESARIAL LOS GENIOS DEL AGRO MODERNO 01 - MARGEN DERECHO, </a:t>
            </a:r>
            <a:r>
              <a:rPr lang="es-MX" sz="1200" b="1" dirty="0">
                <a:solidFill>
                  <a:srgbClr val="FF0000"/>
                </a:solidFill>
              </a:rPr>
              <a:t>DISTRITO DE CARABAMBA </a:t>
            </a:r>
            <a:r>
              <a:rPr lang="es-MX" sz="1200" b="1" dirty="0">
                <a:solidFill>
                  <a:srgbClr val="00863D"/>
                </a:solidFill>
              </a:rPr>
              <a:t>- PROVINCIA DE JULCAN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" y="1416593"/>
            <a:ext cx="399346" cy="4707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573206" y="1386376"/>
            <a:ext cx="2024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4.02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573206" y="1967726"/>
            <a:ext cx="21301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65.36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7" y="2573510"/>
            <a:ext cx="499347" cy="49934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73206" y="2531693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69 familias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AA3FF6-1B23-48FF-8959-C7DD5B8AE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077" y="164546"/>
            <a:ext cx="4433783" cy="25576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600611-8C19-49FF-9E22-245CD6C20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617" y="2729553"/>
            <a:ext cx="4444243" cy="241394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7A67B70-EDCB-49E9-8354-364ED8B2BF72}"/>
              </a:ext>
            </a:extLst>
          </p:cNvPr>
          <p:cNvSpPr txBox="1"/>
          <p:nvPr/>
        </p:nvSpPr>
        <p:spPr>
          <a:xfrm>
            <a:off x="-2986" y="3750137"/>
            <a:ext cx="64520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firmó convenio con la Municipalidad de Carabamba,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para el financiamiento del expediente técnico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Actualmente se encuentra en evaluación y levantamiento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observaciones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estimada de aprobación del expediente 16/05/2022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" y="1974233"/>
            <a:ext cx="491939" cy="54098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0158" y="3112090"/>
            <a:ext cx="37343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Instalación de tubería subterránea en  10.86 km</a:t>
            </a:r>
          </a:p>
        </p:txBody>
      </p:sp>
      <p:pic>
        <p:nvPicPr>
          <p:cNvPr id="3074" name="Picture 2" descr="http://www.2000agro.com.mx/wp-content/uploads/bcs-destin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3112090"/>
            <a:ext cx="556482" cy="5322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7878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491" y="193637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1" y="585596"/>
            <a:ext cx="872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rgbClr val="00863D"/>
                </a:solidFill>
              </a:rPr>
              <a:t>MEJORAMIENTO DEL SERVICIO DE AGUA A NIVEL PARCELARIO CON UN SISTEMA DE RIEGO TECNIFICADO PARA EL GRUPO DE GESTION EMPRESARIAL LOS GENIOS DEL AGRO MODERNO 2 - MARGEN IZQUIERDA, </a:t>
            </a:r>
            <a:r>
              <a:rPr lang="es-MX" sz="1200" b="1" dirty="0">
                <a:solidFill>
                  <a:srgbClr val="FF0000"/>
                </a:solidFill>
              </a:rPr>
              <a:t>DISTRITO DE CARABAMBA </a:t>
            </a:r>
            <a:r>
              <a:rPr lang="es-MX" sz="1200" b="1" dirty="0">
                <a:solidFill>
                  <a:srgbClr val="00863D"/>
                </a:solidFill>
              </a:rPr>
              <a:t>- PROVINCIA DE JULCAN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19" y="1217528"/>
            <a:ext cx="484527" cy="57113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40124" y="1207215"/>
            <a:ext cx="2024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5.29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740124" y="1759456"/>
            <a:ext cx="21301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105.8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43" y="2455158"/>
            <a:ext cx="604446" cy="60444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57289" y="2450141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125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-1" y="3753277"/>
            <a:ext cx="63666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firmó convenio con la Municipalidad de Carabamba, </a:t>
            </a:r>
          </a:p>
          <a:p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el financiamiento del expediente técnico.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Actualmente se encuentra en evaluación y levantamiento de observaciones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estimada de aprobación con Resolución Jefatural 16/05/2022</a:t>
            </a:r>
            <a:endParaRPr lang="es-PE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44852E-C38F-47C5-A997-AF78443F79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125" y="1153244"/>
            <a:ext cx="4283658" cy="286603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9" y="1854966"/>
            <a:ext cx="491939" cy="54098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57289" y="3115024"/>
            <a:ext cx="37343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Instalación de tubería subterránea en  20.08 km</a:t>
            </a:r>
          </a:p>
        </p:txBody>
      </p:sp>
      <p:pic>
        <p:nvPicPr>
          <p:cNvPr id="20" name="Picture 2" descr="http://www.2000agro.com.mx/wp-content/uploads/bcs-destin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3" y="3112090"/>
            <a:ext cx="556482" cy="5322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184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" y="192518"/>
            <a:ext cx="2410825" cy="4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255" y="208881"/>
            <a:ext cx="2331045" cy="4773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73689" y="245477"/>
            <a:ext cx="2195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rgbClr val="00863D"/>
                </a:solidFill>
              </a:rPr>
              <a:t>PROBLEMATICA</a:t>
            </a:r>
          </a:p>
        </p:txBody>
      </p:sp>
      <p:pic>
        <p:nvPicPr>
          <p:cNvPr id="40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4503112"/>
            <a:ext cx="9144000" cy="6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5785" y="1029802"/>
            <a:ext cx="773955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Expedientes deficientes.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Cambio constante del personal Especialista de Seguimiento y Monitoreo.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Cambios de funcionarios a cargo de las Unidades Gerenciales.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Deficientes normativas y/o guías.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Insuficientes fondos de recursos </a:t>
            </a:r>
            <a:r>
              <a:rPr lang="es-PE">
                <a:solidFill>
                  <a:srgbClr val="0070C0"/>
                </a:solidFill>
              </a:rPr>
              <a:t>para transferencias.</a:t>
            </a:r>
            <a:endParaRPr lang="es-PE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Demora en la transferencia de recursos del MEF o ARCC.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Propuestas de modificaciones.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Cambios de mecanismos de financiamiento.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Mayores guías y contenidos mismos para elaboración de expediente técnicos.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Cambios mecanismo de obtención de CIRA, ALA e IGA.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dirty="0">
                <a:solidFill>
                  <a:srgbClr val="0070C0"/>
                </a:solidFill>
              </a:rPr>
              <a:t>Creación de nuevos fondos de financiamiento para sector agrarios.</a:t>
            </a:r>
          </a:p>
        </p:txBody>
      </p:sp>
    </p:spTree>
    <p:extLst>
      <p:ext uri="{BB962C8B-B14F-4D97-AF65-F5344CB8AC3E}">
        <p14:creationId xmlns:p14="http://schemas.microsoft.com/office/powerpoint/2010/main" val="237972985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77A6D2D-0A9B-4A6D-909C-0C7324FED76C}"/>
              </a:ext>
            </a:extLst>
          </p:cNvPr>
          <p:cNvGraphicFramePr/>
          <p:nvPr/>
        </p:nvGraphicFramePr>
        <p:xfrm>
          <a:off x="1351730" y="1722120"/>
          <a:ext cx="6096000" cy="21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aphic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90" y="941992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8312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D373EF6-486B-4DBC-B102-76ECEAC74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3618" r="4767" b="3748"/>
          <a:stretch/>
        </p:blipFill>
        <p:spPr>
          <a:xfrm>
            <a:off x="5153451" y="148405"/>
            <a:ext cx="3943104" cy="47815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903D41-C7C8-4B90-B326-BB911766FE49}"/>
              </a:ext>
            </a:extLst>
          </p:cNvPr>
          <p:cNvSpPr txBox="1"/>
          <p:nvPr/>
        </p:nvSpPr>
        <p:spPr>
          <a:xfrm>
            <a:off x="120771" y="683322"/>
            <a:ext cx="5052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>
                <a:solidFill>
                  <a:srgbClr val="0F63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SUBSECTORIAL DE IRRIGACIONES – PSI A NIVEL NACIONAL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F3F2A6B-7510-44D7-98F1-D8464171F3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792" y="1304296"/>
          <a:ext cx="4857659" cy="36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933995" imgH="4429168" progId="Excel.Sheet.12">
                  <p:embed/>
                </p:oleObj>
              </mc:Choice>
              <mc:Fallback>
                <p:oleObj name="Worksheet" r:id="rId3" imgW="5933995" imgH="44291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792" y="1304296"/>
                        <a:ext cx="4857659" cy="362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" y="176151"/>
            <a:ext cx="1830363" cy="36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354" y="176151"/>
            <a:ext cx="1672437" cy="342464"/>
          </a:xfrm>
          <a:prstGeom prst="rect">
            <a:avLst/>
          </a:prstGeom>
        </p:spPr>
      </p:pic>
      <p:pic>
        <p:nvPicPr>
          <p:cNvPr id="9" name="Imagen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4929996"/>
            <a:ext cx="9144000" cy="19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8168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C12F-630E-428E-A113-E7530752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Diagram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15196-C20F-4C69-867A-E632CDEB0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7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594A7-5113-4F68-B4BE-8FA4523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FE1C87-C950-4EC4-8F09-FC4BDC9FB0A0}"/>
              </a:ext>
            </a:extLst>
          </p:cNvPr>
          <p:cNvSpPr/>
          <p:nvPr/>
        </p:nvSpPr>
        <p:spPr>
          <a:xfrm>
            <a:off x="848272" y="2549772"/>
            <a:ext cx="774954" cy="77495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BCA8CA-A570-48FD-AAA9-4F1E44DE8205}"/>
              </a:ext>
            </a:extLst>
          </p:cNvPr>
          <p:cNvSpPr/>
          <p:nvPr/>
        </p:nvSpPr>
        <p:spPr>
          <a:xfrm>
            <a:off x="1960328" y="2549772"/>
            <a:ext cx="774954" cy="77495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43E6FF-F403-411F-BD24-7DD81ED6BE46}"/>
              </a:ext>
            </a:extLst>
          </p:cNvPr>
          <p:cNvSpPr/>
          <p:nvPr/>
        </p:nvSpPr>
        <p:spPr>
          <a:xfrm>
            <a:off x="3072383" y="2549772"/>
            <a:ext cx="774954" cy="7749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E8CC54-07AB-4D93-99D1-7C581AC8F143}"/>
              </a:ext>
            </a:extLst>
          </p:cNvPr>
          <p:cNvSpPr/>
          <p:nvPr/>
        </p:nvSpPr>
        <p:spPr>
          <a:xfrm>
            <a:off x="4184439" y="2549772"/>
            <a:ext cx="774954" cy="77495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20DDAB-03BD-471C-BE76-27C7D87EC792}"/>
              </a:ext>
            </a:extLst>
          </p:cNvPr>
          <p:cNvSpPr/>
          <p:nvPr/>
        </p:nvSpPr>
        <p:spPr>
          <a:xfrm>
            <a:off x="5296495" y="2549772"/>
            <a:ext cx="774954" cy="77495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4486B1-D100-43E2-B353-B2D9EAE5595D}"/>
              </a:ext>
            </a:extLst>
          </p:cNvPr>
          <p:cNvSpPr/>
          <p:nvPr/>
        </p:nvSpPr>
        <p:spPr>
          <a:xfrm>
            <a:off x="6408551" y="2549772"/>
            <a:ext cx="774954" cy="774954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49B58D-4A27-469A-B043-F9CB1090B367}"/>
              </a:ext>
            </a:extLst>
          </p:cNvPr>
          <p:cNvSpPr/>
          <p:nvPr/>
        </p:nvSpPr>
        <p:spPr>
          <a:xfrm>
            <a:off x="7520604" y="2549772"/>
            <a:ext cx="774954" cy="774954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E0FFAFE-D35C-42A4-BC85-AC767D2E9132}"/>
              </a:ext>
            </a:extLst>
          </p:cNvPr>
          <p:cNvSpPr/>
          <p:nvPr/>
        </p:nvSpPr>
        <p:spPr>
          <a:xfrm rot="10800000">
            <a:off x="8359591" y="2938298"/>
            <a:ext cx="660405" cy="660141"/>
          </a:xfrm>
          <a:custGeom>
            <a:avLst/>
            <a:gdLst>
              <a:gd name="connsiteX0" fmla="*/ 603399 w 880540"/>
              <a:gd name="connsiteY0" fmla="*/ 880188 h 880188"/>
              <a:gd name="connsiteX1" fmla="*/ 121416 w 880540"/>
              <a:gd name="connsiteY1" fmla="*/ 289349 h 880188"/>
              <a:gd name="connsiteX2" fmla="*/ 0 w 880540"/>
              <a:gd name="connsiteY2" fmla="*/ 277145 h 880188"/>
              <a:gd name="connsiteX3" fmla="*/ 0 w 880540"/>
              <a:gd name="connsiteY3" fmla="*/ 0 h 880188"/>
              <a:gd name="connsiteX4" fmla="*/ 89765 w 880540"/>
              <a:gd name="connsiteY4" fmla="*/ 4506 h 880188"/>
              <a:gd name="connsiteX5" fmla="*/ 880540 w 880540"/>
              <a:gd name="connsiteY5" fmla="*/ 880033 h 88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0" h="880188">
                <a:moveTo>
                  <a:pt x="603399" y="880188"/>
                </a:moveTo>
                <a:cubicBezTo>
                  <a:pt x="603236" y="588654"/>
                  <a:pt x="396343" y="345516"/>
                  <a:pt x="121416" y="289349"/>
                </a:cubicBezTo>
                <a:lnTo>
                  <a:pt x="0" y="277145"/>
                </a:lnTo>
                <a:lnTo>
                  <a:pt x="0" y="0"/>
                </a:lnTo>
                <a:lnTo>
                  <a:pt x="89765" y="4506"/>
                </a:lnTo>
                <a:cubicBezTo>
                  <a:pt x="533713" y="49457"/>
                  <a:pt x="880283" y="424209"/>
                  <a:pt x="880540" y="880033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84231DF-09FE-4555-8630-7882CA14AEAF}"/>
              </a:ext>
            </a:extLst>
          </p:cNvPr>
          <p:cNvSpPr/>
          <p:nvPr/>
        </p:nvSpPr>
        <p:spPr>
          <a:xfrm rot="10800000">
            <a:off x="123525" y="2938044"/>
            <a:ext cx="660407" cy="660406"/>
          </a:xfrm>
          <a:custGeom>
            <a:avLst/>
            <a:gdLst>
              <a:gd name="connsiteX0" fmla="*/ 0 w 880542"/>
              <a:gd name="connsiteY0" fmla="*/ 880541 h 880541"/>
              <a:gd name="connsiteX1" fmla="*/ 880293 w 880542"/>
              <a:gd name="connsiteY1" fmla="*/ 0 h 880541"/>
              <a:gd name="connsiteX2" fmla="*/ 880542 w 880542"/>
              <a:gd name="connsiteY2" fmla="*/ 13 h 880541"/>
              <a:gd name="connsiteX3" fmla="*/ 880542 w 880542"/>
              <a:gd name="connsiteY3" fmla="*/ 277158 h 880541"/>
              <a:gd name="connsiteX4" fmla="*/ 880371 w 880542"/>
              <a:gd name="connsiteY4" fmla="*/ 277141 h 880541"/>
              <a:gd name="connsiteX5" fmla="*/ 277141 w 880542"/>
              <a:gd name="connsiteY5" fmla="*/ 880540 h 88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2" h="880541">
                <a:moveTo>
                  <a:pt x="0" y="880541"/>
                </a:moveTo>
                <a:cubicBezTo>
                  <a:pt x="0" y="394328"/>
                  <a:pt x="394081" y="137"/>
                  <a:pt x="880293" y="0"/>
                </a:cubicBezTo>
                <a:lnTo>
                  <a:pt x="880542" y="13"/>
                </a:lnTo>
                <a:lnTo>
                  <a:pt x="880542" y="277158"/>
                </a:lnTo>
                <a:lnTo>
                  <a:pt x="880371" y="277141"/>
                </a:lnTo>
                <a:cubicBezTo>
                  <a:pt x="547189" y="277235"/>
                  <a:pt x="277141" y="547358"/>
                  <a:pt x="277141" y="88054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Graphic 35" descr="Bar chart">
            <a:extLst>
              <a:ext uri="{FF2B5EF4-FFF2-40B4-BE49-F238E27FC236}">
                <a16:creationId xmlns:a16="http://schemas.microsoft.com/office/drawing/2014/main" id="{D8619CE4-97B5-4E84-9722-D1418732D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2996" y="2658243"/>
            <a:ext cx="558012" cy="558012"/>
          </a:xfrm>
          <a:prstGeom prst="rect">
            <a:avLst/>
          </a:prstGeom>
        </p:spPr>
      </p:pic>
      <p:pic>
        <p:nvPicPr>
          <p:cNvPr id="38" name="Graphic 37" descr="Gears">
            <a:extLst>
              <a:ext uri="{FF2B5EF4-FFF2-40B4-BE49-F238E27FC236}">
                <a16:creationId xmlns:a16="http://schemas.microsoft.com/office/drawing/2014/main" id="{C5E165FD-7760-4D31-9FEF-B3E4F9500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8546" y="2657277"/>
            <a:ext cx="558012" cy="558012"/>
          </a:xfrm>
          <a:prstGeom prst="rect">
            <a:avLst/>
          </a:prstGeom>
        </p:spPr>
      </p:pic>
      <p:pic>
        <p:nvPicPr>
          <p:cNvPr id="39" name="Graphic 38" descr="Puzzle">
            <a:extLst>
              <a:ext uri="{FF2B5EF4-FFF2-40B4-BE49-F238E27FC236}">
                <a16:creationId xmlns:a16="http://schemas.microsoft.com/office/drawing/2014/main" id="{56073EE9-BDAA-4DBC-B3E6-791E5E84F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4966" y="2658243"/>
            <a:ext cx="558012" cy="558012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CE090448-65DB-48F9-95FC-6CC0151A42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9075" y="2658243"/>
            <a:ext cx="558012" cy="558012"/>
          </a:xfrm>
          <a:prstGeom prst="rect">
            <a:avLst/>
          </a:prstGeom>
        </p:spPr>
      </p:pic>
      <p:pic>
        <p:nvPicPr>
          <p:cNvPr id="41" name="Graphic 40" descr="Rocket">
            <a:extLst>
              <a:ext uri="{FF2B5EF4-FFF2-40B4-BE49-F238E27FC236}">
                <a16:creationId xmlns:a16="http://schemas.microsoft.com/office/drawing/2014/main" id="{90631BC3-588B-4D15-9F2D-30765530DA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76461" y="2657277"/>
            <a:ext cx="558012" cy="558012"/>
          </a:xfrm>
          <a:prstGeom prst="rect">
            <a:avLst/>
          </a:prstGeom>
        </p:spPr>
      </p:pic>
      <p:pic>
        <p:nvPicPr>
          <p:cNvPr id="42" name="Graphic 41" descr="Tools">
            <a:extLst>
              <a:ext uri="{FF2B5EF4-FFF2-40B4-BE49-F238E27FC236}">
                <a16:creationId xmlns:a16="http://schemas.microsoft.com/office/drawing/2014/main" id="{A03BFBD5-1525-42D0-A349-977D7F9B39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72992" y="2659860"/>
            <a:ext cx="558012" cy="558012"/>
          </a:xfrm>
          <a:prstGeom prst="rect">
            <a:avLst/>
          </a:prstGeom>
        </p:spPr>
      </p:pic>
      <p:pic>
        <p:nvPicPr>
          <p:cNvPr id="43" name="Graphic 42" descr="Users">
            <a:extLst>
              <a:ext uri="{FF2B5EF4-FFF2-40B4-BE49-F238E27FC236}">
                <a16:creationId xmlns:a16="http://schemas.microsoft.com/office/drawing/2014/main" id="{5DCEE849-9AD2-4F82-8DAC-7ED6CC2B7D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6434" y="2654126"/>
            <a:ext cx="558012" cy="558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B2031B-9156-4EC8-AE4E-CF31005380BD}"/>
              </a:ext>
            </a:extLst>
          </p:cNvPr>
          <p:cNvGrpSpPr/>
          <p:nvPr/>
        </p:nvGrpSpPr>
        <p:grpSpPr>
          <a:xfrm>
            <a:off x="574420" y="2277639"/>
            <a:ext cx="1321736" cy="1320811"/>
            <a:chOff x="765891" y="3036850"/>
            <a:chExt cx="1762315" cy="1761081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07AD98A-0A7F-476F-8F6A-254E8AD5DC3A}"/>
                </a:ext>
              </a:extLst>
            </p:cNvPr>
            <p:cNvSpPr/>
            <p:nvPr/>
          </p:nvSpPr>
          <p:spPr>
            <a:xfrm>
              <a:off x="76712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8500BE-DF5C-4EE5-9DFB-4BC5FEBE1F63}"/>
                </a:ext>
              </a:extLst>
            </p:cNvPr>
            <p:cNvSpPr/>
            <p:nvPr/>
          </p:nvSpPr>
          <p:spPr>
            <a:xfrm>
              <a:off x="765891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F8FFC-CF28-46FE-83EA-83E083453A4A}"/>
              </a:ext>
            </a:extLst>
          </p:cNvPr>
          <p:cNvGrpSpPr/>
          <p:nvPr/>
        </p:nvGrpSpPr>
        <p:grpSpPr>
          <a:xfrm>
            <a:off x="1687426" y="2277639"/>
            <a:ext cx="1320812" cy="1320811"/>
            <a:chOff x="2249902" y="3036850"/>
            <a:chExt cx="1761082" cy="1761081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F1BAFD95-8459-4BA2-8938-BB3E3E1315FA}"/>
                </a:ext>
              </a:extLst>
            </p:cNvPr>
            <p:cNvSpPr/>
            <p:nvPr/>
          </p:nvSpPr>
          <p:spPr>
            <a:xfrm rot="10800000">
              <a:off x="2249902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D2DFE30-C5DD-441E-980F-AB5B670A467F}"/>
                </a:ext>
              </a:extLst>
            </p:cNvPr>
            <p:cNvSpPr/>
            <p:nvPr/>
          </p:nvSpPr>
          <p:spPr>
            <a:xfrm rot="10800000">
              <a:off x="2386249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F9DA06-E8C0-4E49-BE29-9ABD3F013224}"/>
              </a:ext>
            </a:extLst>
          </p:cNvPr>
          <p:cNvGrpSpPr/>
          <p:nvPr/>
        </p:nvGrpSpPr>
        <p:grpSpPr>
          <a:xfrm>
            <a:off x="2799344" y="2277639"/>
            <a:ext cx="1320978" cy="1320811"/>
            <a:chOff x="3732458" y="3036850"/>
            <a:chExt cx="1761304" cy="1761081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EE9B72FA-1E8C-4939-AAE8-4E529D81D681}"/>
                </a:ext>
              </a:extLst>
            </p:cNvPr>
            <p:cNvSpPr/>
            <p:nvPr/>
          </p:nvSpPr>
          <p:spPr>
            <a:xfrm>
              <a:off x="3732680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EA07CB-C48F-465E-8AC0-828FE15DDD15}"/>
                </a:ext>
              </a:extLst>
            </p:cNvPr>
            <p:cNvSpPr/>
            <p:nvPr/>
          </p:nvSpPr>
          <p:spPr>
            <a:xfrm>
              <a:off x="3732458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0DE221-362D-4ABB-B450-30279809493C}"/>
              </a:ext>
            </a:extLst>
          </p:cNvPr>
          <p:cNvGrpSpPr/>
          <p:nvPr/>
        </p:nvGrpSpPr>
        <p:grpSpPr>
          <a:xfrm>
            <a:off x="3911593" y="2277639"/>
            <a:ext cx="1320812" cy="1320811"/>
            <a:chOff x="5215458" y="3036850"/>
            <a:chExt cx="1761082" cy="1761081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C2CB8AA-2838-457D-B3D6-1D0A9A5B596B}"/>
                </a:ext>
              </a:extLst>
            </p:cNvPr>
            <p:cNvSpPr/>
            <p:nvPr/>
          </p:nvSpPr>
          <p:spPr>
            <a:xfrm rot="10800000">
              <a:off x="5215458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8A5EE0-F46B-4291-B019-F6B602BC1DC0}"/>
                </a:ext>
              </a:extLst>
            </p:cNvPr>
            <p:cNvSpPr/>
            <p:nvPr/>
          </p:nvSpPr>
          <p:spPr>
            <a:xfrm rot="10800000">
              <a:off x="5352816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2E6B33-5444-4116-B5ED-493AC686391B}"/>
              </a:ext>
            </a:extLst>
          </p:cNvPr>
          <p:cNvGrpSpPr/>
          <p:nvPr/>
        </p:nvGrpSpPr>
        <p:grpSpPr>
          <a:xfrm>
            <a:off x="5023340" y="2277639"/>
            <a:ext cx="1321149" cy="1320811"/>
            <a:chOff x="6697786" y="3036850"/>
            <a:chExt cx="1761532" cy="1761081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43CC9508-CEBD-4220-B8BE-02FA23FDA327}"/>
                </a:ext>
              </a:extLst>
            </p:cNvPr>
            <p:cNvSpPr/>
            <p:nvPr/>
          </p:nvSpPr>
          <p:spPr>
            <a:xfrm>
              <a:off x="6698236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535998-34E3-4A2B-9AC4-8587EB0F5A71}"/>
                </a:ext>
              </a:extLst>
            </p:cNvPr>
            <p:cNvSpPr/>
            <p:nvPr/>
          </p:nvSpPr>
          <p:spPr>
            <a:xfrm>
              <a:off x="6697786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FBD720-5770-44F6-AA11-B74B482FBA2E}"/>
              </a:ext>
            </a:extLst>
          </p:cNvPr>
          <p:cNvGrpSpPr/>
          <p:nvPr/>
        </p:nvGrpSpPr>
        <p:grpSpPr>
          <a:xfrm>
            <a:off x="6135760" y="2277639"/>
            <a:ext cx="1320812" cy="1320811"/>
            <a:chOff x="8181014" y="3036850"/>
            <a:chExt cx="1761082" cy="1761081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29B4DD4F-794B-4811-BDA9-0D5BE82BEB8F}"/>
                </a:ext>
              </a:extLst>
            </p:cNvPr>
            <p:cNvSpPr/>
            <p:nvPr/>
          </p:nvSpPr>
          <p:spPr>
            <a:xfrm rot="10800000">
              <a:off x="818101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0B1BB36-B892-4515-A3E2-A627C2FBB4E7}"/>
                </a:ext>
              </a:extLst>
            </p:cNvPr>
            <p:cNvSpPr/>
            <p:nvPr/>
          </p:nvSpPr>
          <p:spPr>
            <a:xfrm rot="10800000">
              <a:off x="8318144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2A3F91-CA39-4046-9655-A70D9F129D02}"/>
              </a:ext>
            </a:extLst>
          </p:cNvPr>
          <p:cNvGrpSpPr/>
          <p:nvPr/>
        </p:nvGrpSpPr>
        <p:grpSpPr>
          <a:xfrm>
            <a:off x="7247567" y="2277639"/>
            <a:ext cx="1321091" cy="1320811"/>
            <a:chOff x="9663422" y="3036850"/>
            <a:chExt cx="1761454" cy="1761081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F9162ACF-ABA6-4039-9C28-E7307B5A61CB}"/>
                </a:ext>
              </a:extLst>
            </p:cNvPr>
            <p:cNvSpPr/>
            <p:nvPr/>
          </p:nvSpPr>
          <p:spPr>
            <a:xfrm>
              <a:off x="966379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9BA26-CE46-4F9D-8834-2AACE7CFDE32}"/>
                </a:ext>
              </a:extLst>
            </p:cNvPr>
            <p:cNvSpPr/>
            <p:nvPr/>
          </p:nvSpPr>
          <p:spPr>
            <a:xfrm>
              <a:off x="9663422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25D79F2-8B7B-47D2-BF1A-8ABA94B1FA3F}"/>
              </a:ext>
            </a:extLst>
          </p:cNvPr>
          <p:cNvSpPr/>
          <p:nvPr/>
        </p:nvSpPr>
        <p:spPr>
          <a:xfrm>
            <a:off x="1098589" y="2135368"/>
            <a:ext cx="274320" cy="27432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6458F7-8960-4FE4-AC9F-5F0D2AE0B9F0}"/>
              </a:ext>
            </a:extLst>
          </p:cNvPr>
          <p:cNvSpPr/>
          <p:nvPr/>
        </p:nvSpPr>
        <p:spPr>
          <a:xfrm>
            <a:off x="3322700" y="2135368"/>
            <a:ext cx="274320" cy="27432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0F2FA1-8C5A-431E-ACEE-FD3107BD717E}"/>
              </a:ext>
            </a:extLst>
          </p:cNvPr>
          <p:cNvSpPr/>
          <p:nvPr/>
        </p:nvSpPr>
        <p:spPr>
          <a:xfrm>
            <a:off x="2210645" y="3484790"/>
            <a:ext cx="274320" cy="27432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D4ED4D-E73A-4BC4-B7AB-5F6287D04FAC}"/>
              </a:ext>
            </a:extLst>
          </p:cNvPr>
          <p:cNvSpPr/>
          <p:nvPr/>
        </p:nvSpPr>
        <p:spPr>
          <a:xfrm>
            <a:off x="4434756" y="3484790"/>
            <a:ext cx="274320" cy="27432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59BB99-DC9E-4ED4-AC22-83A4F99C345D}"/>
              </a:ext>
            </a:extLst>
          </p:cNvPr>
          <p:cNvSpPr/>
          <p:nvPr/>
        </p:nvSpPr>
        <p:spPr>
          <a:xfrm>
            <a:off x="5546812" y="2135368"/>
            <a:ext cx="274320" cy="27432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CCD3A6-E7A2-4DDC-A41D-BDDCBFB6934D}"/>
              </a:ext>
            </a:extLst>
          </p:cNvPr>
          <p:cNvSpPr/>
          <p:nvPr/>
        </p:nvSpPr>
        <p:spPr>
          <a:xfrm>
            <a:off x="6658868" y="3484790"/>
            <a:ext cx="274320" cy="27432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76C1C5-B342-429C-A686-F8C92C8AF208}"/>
              </a:ext>
            </a:extLst>
          </p:cNvPr>
          <p:cNvSpPr/>
          <p:nvPr/>
        </p:nvSpPr>
        <p:spPr>
          <a:xfrm>
            <a:off x="7770921" y="2135368"/>
            <a:ext cx="274320" cy="27432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4D3AEA-B37C-422E-B4FA-DFD117934176}"/>
              </a:ext>
            </a:extLst>
          </p:cNvPr>
          <p:cNvGrpSpPr/>
          <p:nvPr/>
        </p:nvGrpSpPr>
        <p:grpSpPr>
          <a:xfrm>
            <a:off x="467917" y="3482021"/>
            <a:ext cx="1534196" cy="1246495"/>
            <a:chOff x="2181243" y="5055234"/>
            <a:chExt cx="2736304" cy="166199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D82F0A-880E-4BDF-9CB2-50E3C4EEBFDE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ACC934-4404-4000-A8ED-82E7DA9C7C4C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4"/>
                  </a:solidFill>
                </a:rPr>
                <a:t>Lorem Ipsum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2FC2D8-F3F5-4613-925B-C32967E4C1F5}"/>
              </a:ext>
            </a:extLst>
          </p:cNvPr>
          <p:cNvGrpSpPr/>
          <p:nvPr/>
        </p:nvGrpSpPr>
        <p:grpSpPr>
          <a:xfrm>
            <a:off x="1576074" y="1116387"/>
            <a:ext cx="1534196" cy="1246495"/>
            <a:chOff x="2181243" y="5055234"/>
            <a:chExt cx="2736304" cy="166199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62E30FB-00FD-4D46-9CE2-87EDF6267B03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10352F-9CE9-4F57-8441-4C3FB78C3BDB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3"/>
                  </a:solidFill>
                </a:rPr>
                <a:t>Lorem Ipsum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EF8E7D-0D57-4823-93FE-F4464CD7C50B}"/>
              </a:ext>
            </a:extLst>
          </p:cNvPr>
          <p:cNvGrpSpPr/>
          <p:nvPr/>
        </p:nvGrpSpPr>
        <p:grpSpPr>
          <a:xfrm>
            <a:off x="2688370" y="3482021"/>
            <a:ext cx="1534196" cy="1246495"/>
            <a:chOff x="2181243" y="5055234"/>
            <a:chExt cx="2736304" cy="166199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E0F6E7E-062E-4A78-B8B4-9CDC6634F08F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D59B8C9-DA62-48BB-AB6E-75F5601F756D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5"/>
                  </a:solidFill>
                </a:rPr>
                <a:t>Lorem Ipsum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DF35FCB-77BB-4F4C-9AD1-0581D4B8585A}"/>
              </a:ext>
            </a:extLst>
          </p:cNvPr>
          <p:cNvGrpSpPr/>
          <p:nvPr/>
        </p:nvGrpSpPr>
        <p:grpSpPr>
          <a:xfrm>
            <a:off x="4916818" y="3482021"/>
            <a:ext cx="1534196" cy="1246495"/>
            <a:chOff x="2181243" y="5055234"/>
            <a:chExt cx="2736304" cy="166199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5658673-91BB-4B8E-896A-93B0E07A98AB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6D397E9-7A98-44AD-82D2-E47C650B863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6"/>
                  </a:solidFill>
                </a:rPr>
                <a:t>Lorem Ipsum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F8842A-0A6B-462A-A023-EA2E1C32084F}"/>
              </a:ext>
            </a:extLst>
          </p:cNvPr>
          <p:cNvGrpSpPr/>
          <p:nvPr/>
        </p:nvGrpSpPr>
        <p:grpSpPr>
          <a:xfrm>
            <a:off x="3802298" y="1116387"/>
            <a:ext cx="1534196" cy="1246495"/>
            <a:chOff x="2181243" y="5055234"/>
            <a:chExt cx="2736304" cy="166199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3322C0A-CB90-417D-AC15-E0D9F581C2ED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2279D2-D6A8-42D4-A489-B7A52C57696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1">
                      <a:lumMod val="7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229E7A1-4469-431E-B892-C9B78D2BF20B}"/>
              </a:ext>
            </a:extLst>
          </p:cNvPr>
          <p:cNvGrpSpPr/>
          <p:nvPr/>
        </p:nvGrpSpPr>
        <p:grpSpPr>
          <a:xfrm>
            <a:off x="6033563" y="1116387"/>
            <a:ext cx="1534196" cy="1246495"/>
            <a:chOff x="2181243" y="5055234"/>
            <a:chExt cx="2736304" cy="166199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EAC0CD4-B731-48C8-878F-14DF945357D4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A818A30-984C-4E54-ABC1-7D91A069C12E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2"/>
                  </a:solidFill>
                </a:rPr>
                <a:t>Lorem Ipsum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9F4E958-F390-4054-97DF-8F486807856D}"/>
              </a:ext>
            </a:extLst>
          </p:cNvPr>
          <p:cNvGrpSpPr/>
          <p:nvPr/>
        </p:nvGrpSpPr>
        <p:grpSpPr>
          <a:xfrm>
            <a:off x="7139666" y="3482021"/>
            <a:ext cx="1534196" cy="1246495"/>
            <a:chOff x="2181243" y="5055234"/>
            <a:chExt cx="2736304" cy="166199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D3FA89-EE06-4DCD-97FB-13DF2265ED22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B6673E-EF7A-4503-A8F3-CA24AB799D56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2"/>
                  </a:solidFill>
                </a:rPr>
                <a:t>Lorem Ipsum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4C02967-C02B-4E32-BA0F-01EC08082ADA}"/>
              </a:ext>
            </a:extLst>
          </p:cNvPr>
          <p:cNvGrpSpPr/>
          <p:nvPr/>
        </p:nvGrpSpPr>
        <p:grpSpPr>
          <a:xfrm>
            <a:off x="316" y="318"/>
            <a:ext cx="9144000" cy="5143500"/>
            <a:chOff x="0" y="0"/>
            <a:chExt cx="9144000" cy="5143500"/>
          </a:xfrm>
        </p:grpSpPr>
        <p:pic>
          <p:nvPicPr>
            <p:cNvPr id="82" name="Imagen 1">
              <a:extLst>
                <a:ext uri="{FF2B5EF4-FFF2-40B4-BE49-F238E27FC236}">
                  <a16:creationId xmlns:a16="http://schemas.microsoft.com/office/drawing/2014/main" id="{EE2A1D11-E4B5-41B8-94B3-807C5AFC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3E0D9ABB-467A-4FA3-9150-4F7C47553C02}"/>
                </a:ext>
              </a:extLst>
            </p:cNvPr>
            <p:cNvSpPr/>
            <p:nvPr/>
          </p:nvSpPr>
          <p:spPr>
            <a:xfrm>
              <a:off x="371660" y="325726"/>
              <a:ext cx="8331200" cy="453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graphicFrame>
        <p:nvGraphicFramePr>
          <p:cNvPr id="151" name="Diagrama 150">
            <a:extLst>
              <a:ext uri="{FF2B5EF4-FFF2-40B4-BE49-F238E27FC236}">
                <a16:creationId xmlns:a16="http://schemas.microsoft.com/office/drawing/2014/main" id="{B1C0A21D-5B0F-4B97-ABC6-149BC2801F54}"/>
              </a:ext>
            </a:extLst>
          </p:cNvPr>
          <p:cNvGraphicFramePr/>
          <p:nvPr/>
        </p:nvGraphicFramePr>
        <p:xfrm>
          <a:off x="532878" y="671560"/>
          <a:ext cx="7799626" cy="60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90" name="CuadroTexto 89">
            <a:extLst>
              <a:ext uri="{FF2B5EF4-FFF2-40B4-BE49-F238E27FC236}">
                <a16:creationId xmlns:a16="http://schemas.microsoft.com/office/drawing/2014/main" id="{259F2FCB-4C04-4B72-A8C8-45B92596457F}"/>
              </a:ext>
            </a:extLst>
          </p:cNvPr>
          <p:cNvSpPr txBox="1"/>
          <p:nvPr/>
        </p:nvSpPr>
        <p:spPr>
          <a:xfrm>
            <a:off x="5480858" y="3408648"/>
            <a:ext cx="306757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700" b="1" dirty="0">
                <a:latin typeface="Arial" panose="020B0604020202020204" pitchFamily="34" charset="0"/>
                <a:cs typeface="Arial" panose="020B0604020202020204" pitchFamily="34" charset="0"/>
              </a:rPr>
              <a:t>Requisitos para presentación de las solicitudes a postular</a:t>
            </a:r>
          </a:p>
          <a:p>
            <a:pPr algn="ctr"/>
            <a:r>
              <a:rPr lang="es-PE" sz="1000" dirty="0"/>
              <a:t>Artículo 3</a:t>
            </a:r>
            <a:endParaRPr lang="es-PE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8" name="Diagrama 87">
            <a:extLst>
              <a:ext uri="{FF2B5EF4-FFF2-40B4-BE49-F238E27FC236}">
                <a16:creationId xmlns:a16="http://schemas.microsoft.com/office/drawing/2014/main" id="{73BEC829-BC3E-4D46-B12B-7D67EE6D0BD6}"/>
              </a:ext>
            </a:extLst>
          </p:cNvPr>
          <p:cNvGraphicFramePr/>
          <p:nvPr/>
        </p:nvGraphicFramePr>
        <p:xfrm>
          <a:off x="561690" y="1367344"/>
          <a:ext cx="7987916" cy="3141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86" name="Graphic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31" y="320964"/>
            <a:ext cx="1586780" cy="31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21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C12F-630E-428E-A113-E7530752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Diagram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15196-C20F-4C69-867A-E632CDEB0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7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594A7-5113-4F68-B4BE-8FA4523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FE1C87-C950-4EC4-8F09-FC4BDC9FB0A0}"/>
              </a:ext>
            </a:extLst>
          </p:cNvPr>
          <p:cNvSpPr/>
          <p:nvPr/>
        </p:nvSpPr>
        <p:spPr>
          <a:xfrm>
            <a:off x="848272" y="2549772"/>
            <a:ext cx="774954" cy="77495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BCA8CA-A570-48FD-AAA9-4F1E44DE8205}"/>
              </a:ext>
            </a:extLst>
          </p:cNvPr>
          <p:cNvSpPr/>
          <p:nvPr/>
        </p:nvSpPr>
        <p:spPr>
          <a:xfrm>
            <a:off x="1960328" y="2549772"/>
            <a:ext cx="774954" cy="77495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43E6FF-F403-411F-BD24-7DD81ED6BE46}"/>
              </a:ext>
            </a:extLst>
          </p:cNvPr>
          <p:cNvSpPr/>
          <p:nvPr/>
        </p:nvSpPr>
        <p:spPr>
          <a:xfrm>
            <a:off x="3072383" y="2549772"/>
            <a:ext cx="774954" cy="7749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E8CC54-07AB-4D93-99D1-7C581AC8F143}"/>
              </a:ext>
            </a:extLst>
          </p:cNvPr>
          <p:cNvSpPr/>
          <p:nvPr/>
        </p:nvSpPr>
        <p:spPr>
          <a:xfrm>
            <a:off x="4184439" y="2549772"/>
            <a:ext cx="774954" cy="77495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20DDAB-03BD-471C-BE76-27C7D87EC792}"/>
              </a:ext>
            </a:extLst>
          </p:cNvPr>
          <p:cNvSpPr/>
          <p:nvPr/>
        </p:nvSpPr>
        <p:spPr>
          <a:xfrm>
            <a:off x="5296495" y="2549772"/>
            <a:ext cx="774954" cy="77495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4486B1-D100-43E2-B353-B2D9EAE5595D}"/>
              </a:ext>
            </a:extLst>
          </p:cNvPr>
          <p:cNvSpPr/>
          <p:nvPr/>
        </p:nvSpPr>
        <p:spPr>
          <a:xfrm>
            <a:off x="6408551" y="2549772"/>
            <a:ext cx="774954" cy="774954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49B58D-4A27-469A-B043-F9CB1090B367}"/>
              </a:ext>
            </a:extLst>
          </p:cNvPr>
          <p:cNvSpPr/>
          <p:nvPr/>
        </p:nvSpPr>
        <p:spPr>
          <a:xfrm>
            <a:off x="7520604" y="2549772"/>
            <a:ext cx="774954" cy="774954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E0FFAFE-D35C-42A4-BC85-AC767D2E9132}"/>
              </a:ext>
            </a:extLst>
          </p:cNvPr>
          <p:cNvSpPr/>
          <p:nvPr/>
        </p:nvSpPr>
        <p:spPr>
          <a:xfrm rot="10800000">
            <a:off x="8359591" y="2938298"/>
            <a:ext cx="660405" cy="660141"/>
          </a:xfrm>
          <a:custGeom>
            <a:avLst/>
            <a:gdLst>
              <a:gd name="connsiteX0" fmla="*/ 603399 w 880540"/>
              <a:gd name="connsiteY0" fmla="*/ 880188 h 880188"/>
              <a:gd name="connsiteX1" fmla="*/ 121416 w 880540"/>
              <a:gd name="connsiteY1" fmla="*/ 289349 h 880188"/>
              <a:gd name="connsiteX2" fmla="*/ 0 w 880540"/>
              <a:gd name="connsiteY2" fmla="*/ 277145 h 880188"/>
              <a:gd name="connsiteX3" fmla="*/ 0 w 880540"/>
              <a:gd name="connsiteY3" fmla="*/ 0 h 880188"/>
              <a:gd name="connsiteX4" fmla="*/ 89765 w 880540"/>
              <a:gd name="connsiteY4" fmla="*/ 4506 h 880188"/>
              <a:gd name="connsiteX5" fmla="*/ 880540 w 880540"/>
              <a:gd name="connsiteY5" fmla="*/ 880033 h 88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0" h="880188">
                <a:moveTo>
                  <a:pt x="603399" y="880188"/>
                </a:moveTo>
                <a:cubicBezTo>
                  <a:pt x="603236" y="588654"/>
                  <a:pt x="396343" y="345516"/>
                  <a:pt x="121416" y="289349"/>
                </a:cubicBezTo>
                <a:lnTo>
                  <a:pt x="0" y="277145"/>
                </a:lnTo>
                <a:lnTo>
                  <a:pt x="0" y="0"/>
                </a:lnTo>
                <a:lnTo>
                  <a:pt x="89765" y="4506"/>
                </a:lnTo>
                <a:cubicBezTo>
                  <a:pt x="533713" y="49457"/>
                  <a:pt x="880283" y="424209"/>
                  <a:pt x="880540" y="880033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84231DF-09FE-4555-8630-7882CA14AEAF}"/>
              </a:ext>
            </a:extLst>
          </p:cNvPr>
          <p:cNvSpPr/>
          <p:nvPr/>
        </p:nvSpPr>
        <p:spPr>
          <a:xfrm rot="10800000">
            <a:off x="123525" y="2938044"/>
            <a:ext cx="660407" cy="660406"/>
          </a:xfrm>
          <a:custGeom>
            <a:avLst/>
            <a:gdLst>
              <a:gd name="connsiteX0" fmla="*/ 0 w 880542"/>
              <a:gd name="connsiteY0" fmla="*/ 880541 h 880541"/>
              <a:gd name="connsiteX1" fmla="*/ 880293 w 880542"/>
              <a:gd name="connsiteY1" fmla="*/ 0 h 880541"/>
              <a:gd name="connsiteX2" fmla="*/ 880542 w 880542"/>
              <a:gd name="connsiteY2" fmla="*/ 13 h 880541"/>
              <a:gd name="connsiteX3" fmla="*/ 880542 w 880542"/>
              <a:gd name="connsiteY3" fmla="*/ 277158 h 880541"/>
              <a:gd name="connsiteX4" fmla="*/ 880371 w 880542"/>
              <a:gd name="connsiteY4" fmla="*/ 277141 h 880541"/>
              <a:gd name="connsiteX5" fmla="*/ 277141 w 880542"/>
              <a:gd name="connsiteY5" fmla="*/ 880540 h 88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2" h="880541">
                <a:moveTo>
                  <a:pt x="0" y="880541"/>
                </a:moveTo>
                <a:cubicBezTo>
                  <a:pt x="0" y="394328"/>
                  <a:pt x="394081" y="137"/>
                  <a:pt x="880293" y="0"/>
                </a:cubicBezTo>
                <a:lnTo>
                  <a:pt x="880542" y="13"/>
                </a:lnTo>
                <a:lnTo>
                  <a:pt x="880542" y="277158"/>
                </a:lnTo>
                <a:lnTo>
                  <a:pt x="880371" y="277141"/>
                </a:lnTo>
                <a:cubicBezTo>
                  <a:pt x="547189" y="277235"/>
                  <a:pt x="277141" y="547358"/>
                  <a:pt x="277141" y="88054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Graphic 35" descr="Bar chart">
            <a:extLst>
              <a:ext uri="{FF2B5EF4-FFF2-40B4-BE49-F238E27FC236}">
                <a16:creationId xmlns:a16="http://schemas.microsoft.com/office/drawing/2014/main" id="{D8619CE4-97B5-4E84-9722-D1418732D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2996" y="2658243"/>
            <a:ext cx="558012" cy="558012"/>
          </a:xfrm>
          <a:prstGeom prst="rect">
            <a:avLst/>
          </a:prstGeom>
        </p:spPr>
      </p:pic>
      <p:pic>
        <p:nvPicPr>
          <p:cNvPr id="38" name="Graphic 37" descr="Gears">
            <a:extLst>
              <a:ext uri="{FF2B5EF4-FFF2-40B4-BE49-F238E27FC236}">
                <a16:creationId xmlns:a16="http://schemas.microsoft.com/office/drawing/2014/main" id="{C5E165FD-7760-4D31-9FEF-B3E4F9500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8546" y="2657277"/>
            <a:ext cx="558012" cy="558012"/>
          </a:xfrm>
          <a:prstGeom prst="rect">
            <a:avLst/>
          </a:prstGeom>
        </p:spPr>
      </p:pic>
      <p:pic>
        <p:nvPicPr>
          <p:cNvPr id="39" name="Graphic 38" descr="Puzzle">
            <a:extLst>
              <a:ext uri="{FF2B5EF4-FFF2-40B4-BE49-F238E27FC236}">
                <a16:creationId xmlns:a16="http://schemas.microsoft.com/office/drawing/2014/main" id="{56073EE9-BDAA-4DBC-B3E6-791E5E84F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4966" y="2658243"/>
            <a:ext cx="558012" cy="558012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CE090448-65DB-48F9-95FC-6CC0151A42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9075" y="2658243"/>
            <a:ext cx="558012" cy="558012"/>
          </a:xfrm>
          <a:prstGeom prst="rect">
            <a:avLst/>
          </a:prstGeom>
        </p:spPr>
      </p:pic>
      <p:pic>
        <p:nvPicPr>
          <p:cNvPr id="41" name="Graphic 40" descr="Rocket">
            <a:extLst>
              <a:ext uri="{FF2B5EF4-FFF2-40B4-BE49-F238E27FC236}">
                <a16:creationId xmlns:a16="http://schemas.microsoft.com/office/drawing/2014/main" id="{90631BC3-588B-4D15-9F2D-30765530DA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76461" y="2657277"/>
            <a:ext cx="558012" cy="558012"/>
          </a:xfrm>
          <a:prstGeom prst="rect">
            <a:avLst/>
          </a:prstGeom>
        </p:spPr>
      </p:pic>
      <p:pic>
        <p:nvPicPr>
          <p:cNvPr id="42" name="Graphic 41" descr="Tools">
            <a:extLst>
              <a:ext uri="{FF2B5EF4-FFF2-40B4-BE49-F238E27FC236}">
                <a16:creationId xmlns:a16="http://schemas.microsoft.com/office/drawing/2014/main" id="{A03BFBD5-1525-42D0-A349-977D7F9B39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72992" y="2659860"/>
            <a:ext cx="558012" cy="558012"/>
          </a:xfrm>
          <a:prstGeom prst="rect">
            <a:avLst/>
          </a:prstGeom>
        </p:spPr>
      </p:pic>
      <p:pic>
        <p:nvPicPr>
          <p:cNvPr id="43" name="Graphic 42" descr="Users">
            <a:extLst>
              <a:ext uri="{FF2B5EF4-FFF2-40B4-BE49-F238E27FC236}">
                <a16:creationId xmlns:a16="http://schemas.microsoft.com/office/drawing/2014/main" id="{5DCEE849-9AD2-4F82-8DAC-7ED6CC2B7D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6434" y="2654126"/>
            <a:ext cx="558012" cy="558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B2031B-9156-4EC8-AE4E-CF31005380BD}"/>
              </a:ext>
            </a:extLst>
          </p:cNvPr>
          <p:cNvGrpSpPr/>
          <p:nvPr/>
        </p:nvGrpSpPr>
        <p:grpSpPr>
          <a:xfrm>
            <a:off x="574420" y="2277639"/>
            <a:ext cx="1321736" cy="1320811"/>
            <a:chOff x="765891" y="3036850"/>
            <a:chExt cx="1762315" cy="1761081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07AD98A-0A7F-476F-8F6A-254E8AD5DC3A}"/>
                </a:ext>
              </a:extLst>
            </p:cNvPr>
            <p:cNvSpPr/>
            <p:nvPr/>
          </p:nvSpPr>
          <p:spPr>
            <a:xfrm>
              <a:off x="76712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8500BE-DF5C-4EE5-9DFB-4BC5FEBE1F63}"/>
                </a:ext>
              </a:extLst>
            </p:cNvPr>
            <p:cNvSpPr/>
            <p:nvPr/>
          </p:nvSpPr>
          <p:spPr>
            <a:xfrm>
              <a:off x="765891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F8FFC-CF28-46FE-83EA-83E083453A4A}"/>
              </a:ext>
            </a:extLst>
          </p:cNvPr>
          <p:cNvGrpSpPr/>
          <p:nvPr/>
        </p:nvGrpSpPr>
        <p:grpSpPr>
          <a:xfrm>
            <a:off x="1687426" y="2277639"/>
            <a:ext cx="1320812" cy="1320811"/>
            <a:chOff x="2249902" y="3036850"/>
            <a:chExt cx="1761082" cy="1761081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F1BAFD95-8459-4BA2-8938-BB3E3E1315FA}"/>
                </a:ext>
              </a:extLst>
            </p:cNvPr>
            <p:cNvSpPr/>
            <p:nvPr/>
          </p:nvSpPr>
          <p:spPr>
            <a:xfrm rot="10800000">
              <a:off x="2249902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D2DFE30-C5DD-441E-980F-AB5B670A467F}"/>
                </a:ext>
              </a:extLst>
            </p:cNvPr>
            <p:cNvSpPr/>
            <p:nvPr/>
          </p:nvSpPr>
          <p:spPr>
            <a:xfrm rot="10800000">
              <a:off x="2386249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F9DA06-E8C0-4E49-BE29-9ABD3F013224}"/>
              </a:ext>
            </a:extLst>
          </p:cNvPr>
          <p:cNvGrpSpPr/>
          <p:nvPr/>
        </p:nvGrpSpPr>
        <p:grpSpPr>
          <a:xfrm>
            <a:off x="2799344" y="2277639"/>
            <a:ext cx="1320978" cy="1320811"/>
            <a:chOff x="3732458" y="3036850"/>
            <a:chExt cx="1761304" cy="1761081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EE9B72FA-1E8C-4939-AAE8-4E529D81D681}"/>
                </a:ext>
              </a:extLst>
            </p:cNvPr>
            <p:cNvSpPr/>
            <p:nvPr/>
          </p:nvSpPr>
          <p:spPr>
            <a:xfrm>
              <a:off x="3732680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EA07CB-C48F-465E-8AC0-828FE15DDD15}"/>
                </a:ext>
              </a:extLst>
            </p:cNvPr>
            <p:cNvSpPr/>
            <p:nvPr/>
          </p:nvSpPr>
          <p:spPr>
            <a:xfrm>
              <a:off x="3732458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0DE221-362D-4ABB-B450-30279809493C}"/>
              </a:ext>
            </a:extLst>
          </p:cNvPr>
          <p:cNvGrpSpPr/>
          <p:nvPr/>
        </p:nvGrpSpPr>
        <p:grpSpPr>
          <a:xfrm>
            <a:off x="3911593" y="2277639"/>
            <a:ext cx="1320812" cy="1320811"/>
            <a:chOff x="5215458" y="3036850"/>
            <a:chExt cx="1761082" cy="1761081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C2CB8AA-2838-457D-B3D6-1D0A9A5B596B}"/>
                </a:ext>
              </a:extLst>
            </p:cNvPr>
            <p:cNvSpPr/>
            <p:nvPr/>
          </p:nvSpPr>
          <p:spPr>
            <a:xfrm rot="10800000">
              <a:off x="5215458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8A5EE0-F46B-4291-B019-F6B602BC1DC0}"/>
                </a:ext>
              </a:extLst>
            </p:cNvPr>
            <p:cNvSpPr/>
            <p:nvPr/>
          </p:nvSpPr>
          <p:spPr>
            <a:xfrm rot="10800000">
              <a:off x="5352816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2E6B33-5444-4116-B5ED-493AC686391B}"/>
              </a:ext>
            </a:extLst>
          </p:cNvPr>
          <p:cNvGrpSpPr/>
          <p:nvPr/>
        </p:nvGrpSpPr>
        <p:grpSpPr>
          <a:xfrm>
            <a:off x="5023340" y="2277639"/>
            <a:ext cx="1321149" cy="1320811"/>
            <a:chOff x="6697786" y="3036850"/>
            <a:chExt cx="1761532" cy="1761081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43CC9508-CEBD-4220-B8BE-02FA23FDA327}"/>
                </a:ext>
              </a:extLst>
            </p:cNvPr>
            <p:cNvSpPr/>
            <p:nvPr/>
          </p:nvSpPr>
          <p:spPr>
            <a:xfrm>
              <a:off x="6698236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535998-34E3-4A2B-9AC4-8587EB0F5A71}"/>
                </a:ext>
              </a:extLst>
            </p:cNvPr>
            <p:cNvSpPr/>
            <p:nvPr/>
          </p:nvSpPr>
          <p:spPr>
            <a:xfrm>
              <a:off x="6697786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FBD720-5770-44F6-AA11-B74B482FBA2E}"/>
              </a:ext>
            </a:extLst>
          </p:cNvPr>
          <p:cNvGrpSpPr/>
          <p:nvPr/>
        </p:nvGrpSpPr>
        <p:grpSpPr>
          <a:xfrm>
            <a:off x="6135760" y="2277639"/>
            <a:ext cx="1320812" cy="1320811"/>
            <a:chOff x="8181014" y="3036850"/>
            <a:chExt cx="1761082" cy="1761081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29B4DD4F-794B-4811-BDA9-0D5BE82BEB8F}"/>
                </a:ext>
              </a:extLst>
            </p:cNvPr>
            <p:cNvSpPr/>
            <p:nvPr/>
          </p:nvSpPr>
          <p:spPr>
            <a:xfrm rot="10800000">
              <a:off x="818101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0B1BB36-B892-4515-A3E2-A627C2FBB4E7}"/>
                </a:ext>
              </a:extLst>
            </p:cNvPr>
            <p:cNvSpPr/>
            <p:nvPr/>
          </p:nvSpPr>
          <p:spPr>
            <a:xfrm rot="10800000">
              <a:off x="8318144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2A3F91-CA39-4046-9655-A70D9F129D02}"/>
              </a:ext>
            </a:extLst>
          </p:cNvPr>
          <p:cNvGrpSpPr/>
          <p:nvPr/>
        </p:nvGrpSpPr>
        <p:grpSpPr>
          <a:xfrm>
            <a:off x="7247567" y="2277639"/>
            <a:ext cx="1321091" cy="1320811"/>
            <a:chOff x="9663422" y="3036850"/>
            <a:chExt cx="1761454" cy="1761081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F9162ACF-ABA6-4039-9C28-E7307B5A61CB}"/>
                </a:ext>
              </a:extLst>
            </p:cNvPr>
            <p:cNvSpPr/>
            <p:nvPr/>
          </p:nvSpPr>
          <p:spPr>
            <a:xfrm>
              <a:off x="966379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9BA26-CE46-4F9D-8834-2AACE7CFDE32}"/>
                </a:ext>
              </a:extLst>
            </p:cNvPr>
            <p:cNvSpPr/>
            <p:nvPr/>
          </p:nvSpPr>
          <p:spPr>
            <a:xfrm>
              <a:off x="9663422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25D79F2-8B7B-47D2-BF1A-8ABA94B1FA3F}"/>
              </a:ext>
            </a:extLst>
          </p:cNvPr>
          <p:cNvSpPr/>
          <p:nvPr/>
        </p:nvSpPr>
        <p:spPr>
          <a:xfrm>
            <a:off x="1098589" y="2135368"/>
            <a:ext cx="274320" cy="27432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6458F7-8960-4FE4-AC9F-5F0D2AE0B9F0}"/>
              </a:ext>
            </a:extLst>
          </p:cNvPr>
          <p:cNvSpPr/>
          <p:nvPr/>
        </p:nvSpPr>
        <p:spPr>
          <a:xfrm>
            <a:off x="3322700" y="2135368"/>
            <a:ext cx="274320" cy="27432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0F2FA1-8C5A-431E-ACEE-FD3107BD717E}"/>
              </a:ext>
            </a:extLst>
          </p:cNvPr>
          <p:cNvSpPr/>
          <p:nvPr/>
        </p:nvSpPr>
        <p:spPr>
          <a:xfrm>
            <a:off x="2210645" y="3484790"/>
            <a:ext cx="274320" cy="27432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D4ED4D-E73A-4BC4-B7AB-5F6287D04FAC}"/>
              </a:ext>
            </a:extLst>
          </p:cNvPr>
          <p:cNvSpPr/>
          <p:nvPr/>
        </p:nvSpPr>
        <p:spPr>
          <a:xfrm>
            <a:off x="4434756" y="3484790"/>
            <a:ext cx="274320" cy="27432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59BB99-DC9E-4ED4-AC22-83A4F99C345D}"/>
              </a:ext>
            </a:extLst>
          </p:cNvPr>
          <p:cNvSpPr/>
          <p:nvPr/>
        </p:nvSpPr>
        <p:spPr>
          <a:xfrm>
            <a:off x="5546812" y="2135368"/>
            <a:ext cx="274320" cy="27432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CCD3A6-E7A2-4DDC-A41D-BDDCBFB6934D}"/>
              </a:ext>
            </a:extLst>
          </p:cNvPr>
          <p:cNvSpPr/>
          <p:nvPr/>
        </p:nvSpPr>
        <p:spPr>
          <a:xfrm>
            <a:off x="6658868" y="3484790"/>
            <a:ext cx="274320" cy="27432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76C1C5-B342-429C-A686-F8C92C8AF208}"/>
              </a:ext>
            </a:extLst>
          </p:cNvPr>
          <p:cNvSpPr/>
          <p:nvPr/>
        </p:nvSpPr>
        <p:spPr>
          <a:xfrm>
            <a:off x="7770921" y="2135368"/>
            <a:ext cx="274320" cy="27432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4D3AEA-B37C-422E-B4FA-DFD117934176}"/>
              </a:ext>
            </a:extLst>
          </p:cNvPr>
          <p:cNvGrpSpPr/>
          <p:nvPr/>
        </p:nvGrpSpPr>
        <p:grpSpPr>
          <a:xfrm>
            <a:off x="467917" y="3482021"/>
            <a:ext cx="1534196" cy="1246495"/>
            <a:chOff x="2181243" y="5055234"/>
            <a:chExt cx="2736304" cy="166199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D82F0A-880E-4BDF-9CB2-50E3C4EEBFDE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ACC934-4404-4000-A8ED-82E7DA9C7C4C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4"/>
                  </a:solidFill>
                </a:rPr>
                <a:t>Lorem Ipsum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2FC2D8-F3F5-4613-925B-C32967E4C1F5}"/>
              </a:ext>
            </a:extLst>
          </p:cNvPr>
          <p:cNvGrpSpPr/>
          <p:nvPr/>
        </p:nvGrpSpPr>
        <p:grpSpPr>
          <a:xfrm>
            <a:off x="1576074" y="1116387"/>
            <a:ext cx="1534196" cy="1246495"/>
            <a:chOff x="2181243" y="5055234"/>
            <a:chExt cx="2736304" cy="166199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62E30FB-00FD-4D46-9CE2-87EDF6267B03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10352F-9CE9-4F57-8441-4C3FB78C3BDB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3"/>
                  </a:solidFill>
                </a:rPr>
                <a:t>Lorem Ipsum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EF8E7D-0D57-4823-93FE-F4464CD7C50B}"/>
              </a:ext>
            </a:extLst>
          </p:cNvPr>
          <p:cNvGrpSpPr/>
          <p:nvPr/>
        </p:nvGrpSpPr>
        <p:grpSpPr>
          <a:xfrm>
            <a:off x="2688370" y="3482021"/>
            <a:ext cx="1534196" cy="1246495"/>
            <a:chOff x="2181243" y="5055234"/>
            <a:chExt cx="2736304" cy="166199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E0F6E7E-062E-4A78-B8B4-9CDC6634F08F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D59B8C9-DA62-48BB-AB6E-75F5601F756D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5"/>
                  </a:solidFill>
                </a:rPr>
                <a:t>Lorem Ipsum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DF35FCB-77BB-4F4C-9AD1-0581D4B8585A}"/>
              </a:ext>
            </a:extLst>
          </p:cNvPr>
          <p:cNvGrpSpPr/>
          <p:nvPr/>
        </p:nvGrpSpPr>
        <p:grpSpPr>
          <a:xfrm>
            <a:off x="4916818" y="3482021"/>
            <a:ext cx="1534196" cy="1246495"/>
            <a:chOff x="2181243" y="5055234"/>
            <a:chExt cx="2736304" cy="166199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5658673-91BB-4B8E-896A-93B0E07A98AB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6D397E9-7A98-44AD-82D2-E47C650B863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6"/>
                  </a:solidFill>
                </a:rPr>
                <a:t>Lorem Ipsum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F8842A-0A6B-462A-A023-EA2E1C32084F}"/>
              </a:ext>
            </a:extLst>
          </p:cNvPr>
          <p:cNvGrpSpPr/>
          <p:nvPr/>
        </p:nvGrpSpPr>
        <p:grpSpPr>
          <a:xfrm>
            <a:off x="3802298" y="1116387"/>
            <a:ext cx="1534196" cy="1246495"/>
            <a:chOff x="2181243" y="5055234"/>
            <a:chExt cx="2736304" cy="166199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3322C0A-CB90-417D-AC15-E0D9F581C2ED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2279D2-D6A8-42D4-A489-B7A52C57696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1">
                      <a:lumMod val="7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229E7A1-4469-431E-B892-C9B78D2BF20B}"/>
              </a:ext>
            </a:extLst>
          </p:cNvPr>
          <p:cNvGrpSpPr/>
          <p:nvPr/>
        </p:nvGrpSpPr>
        <p:grpSpPr>
          <a:xfrm>
            <a:off x="6033563" y="1116387"/>
            <a:ext cx="1534196" cy="1246495"/>
            <a:chOff x="2181243" y="5055234"/>
            <a:chExt cx="2736304" cy="166199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EAC0CD4-B731-48C8-878F-14DF945357D4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A818A30-984C-4E54-ABC1-7D91A069C12E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2"/>
                  </a:solidFill>
                </a:rPr>
                <a:t>Lorem Ipsum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9F4E958-F390-4054-97DF-8F486807856D}"/>
              </a:ext>
            </a:extLst>
          </p:cNvPr>
          <p:cNvGrpSpPr/>
          <p:nvPr/>
        </p:nvGrpSpPr>
        <p:grpSpPr>
          <a:xfrm>
            <a:off x="7139666" y="3482021"/>
            <a:ext cx="1534196" cy="1246495"/>
            <a:chOff x="2181243" y="5055234"/>
            <a:chExt cx="2736304" cy="166199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D3FA89-EE06-4DCD-97FB-13DF2265ED22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B6673E-EF7A-4503-A8F3-CA24AB799D56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2"/>
                  </a:solidFill>
                </a:rPr>
                <a:t>Lorem Ipsum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4C02967-C02B-4E32-BA0F-01EC08082ADA}"/>
              </a:ext>
            </a:extLst>
          </p:cNvPr>
          <p:cNvGrpSpPr/>
          <p:nvPr/>
        </p:nvGrpSpPr>
        <p:grpSpPr>
          <a:xfrm>
            <a:off x="316" y="318"/>
            <a:ext cx="9144000" cy="5143500"/>
            <a:chOff x="0" y="0"/>
            <a:chExt cx="9144000" cy="5143500"/>
          </a:xfrm>
        </p:grpSpPr>
        <p:pic>
          <p:nvPicPr>
            <p:cNvPr id="82" name="Imagen 1">
              <a:extLst>
                <a:ext uri="{FF2B5EF4-FFF2-40B4-BE49-F238E27FC236}">
                  <a16:creationId xmlns:a16="http://schemas.microsoft.com/office/drawing/2014/main" id="{EE2A1D11-E4B5-41B8-94B3-807C5AFC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3E0D9ABB-467A-4FA3-9150-4F7C47553C02}"/>
                </a:ext>
              </a:extLst>
            </p:cNvPr>
            <p:cNvSpPr/>
            <p:nvPr/>
          </p:nvSpPr>
          <p:spPr>
            <a:xfrm>
              <a:off x="371660" y="325726"/>
              <a:ext cx="8331200" cy="453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graphicFrame>
        <p:nvGraphicFramePr>
          <p:cNvPr id="151" name="Diagrama 150">
            <a:extLst>
              <a:ext uri="{FF2B5EF4-FFF2-40B4-BE49-F238E27FC236}">
                <a16:creationId xmlns:a16="http://schemas.microsoft.com/office/drawing/2014/main" id="{B1C0A21D-5B0F-4B97-ABC6-149BC2801F54}"/>
              </a:ext>
            </a:extLst>
          </p:cNvPr>
          <p:cNvGraphicFramePr/>
          <p:nvPr/>
        </p:nvGraphicFramePr>
        <p:xfrm>
          <a:off x="532878" y="671560"/>
          <a:ext cx="7799626" cy="60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90" name="CuadroTexto 89">
            <a:extLst>
              <a:ext uri="{FF2B5EF4-FFF2-40B4-BE49-F238E27FC236}">
                <a16:creationId xmlns:a16="http://schemas.microsoft.com/office/drawing/2014/main" id="{259F2FCB-4C04-4B72-A8C8-45B92596457F}"/>
              </a:ext>
            </a:extLst>
          </p:cNvPr>
          <p:cNvSpPr txBox="1"/>
          <p:nvPr/>
        </p:nvSpPr>
        <p:spPr>
          <a:xfrm>
            <a:off x="4837476" y="3940825"/>
            <a:ext cx="372209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Documentos a presentar para las solicitudes de financiamiento/cofinanciamiento</a:t>
            </a:r>
          </a:p>
          <a:p>
            <a:pPr algn="ctr"/>
            <a:r>
              <a:rPr lang="es-PE" sz="1050" dirty="0"/>
              <a:t>Artículo 4</a:t>
            </a:r>
            <a:endParaRPr lang="es-P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6" name="Diagrama 85">
            <a:extLst>
              <a:ext uri="{FF2B5EF4-FFF2-40B4-BE49-F238E27FC236}">
                <a16:creationId xmlns:a16="http://schemas.microsoft.com/office/drawing/2014/main" id="{74940010-3950-4CD6-9D7B-C3861C39D85B}"/>
              </a:ext>
            </a:extLst>
          </p:cNvPr>
          <p:cNvGraphicFramePr/>
          <p:nvPr/>
        </p:nvGraphicFramePr>
        <p:xfrm>
          <a:off x="468154" y="1340952"/>
          <a:ext cx="8091420" cy="330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CD74A320-47F7-446F-87DD-7AEB4BA5B299}"/>
              </a:ext>
            </a:extLst>
          </p:cNvPr>
          <p:cNvSpPr/>
          <p:nvPr/>
        </p:nvSpPr>
        <p:spPr>
          <a:xfrm>
            <a:off x="467916" y="1439550"/>
            <a:ext cx="3975894" cy="323843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87" name="Graphic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55" y="329624"/>
            <a:ext cx="1540810" cy="30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8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C12F-630E-428E-A113-E7530752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Diagram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15196-C20F-4C69-867A-E632CDEB0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7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594A7-5113-4F68-B4BE-8FA4523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FE1C87-C950-4EC4-8F09-FC4BDC9FB0A0}"/>
              </a:ext>
            </a:extLst>
          </p:cNvPr>
          <p:cNvSpPr/>
          <p:nvPr/>
        </p:nvSpPr>
        <p:spPr>
          <a:xfrm>
            <a:off x="848272" y="2549772"/>
            <a:ext cx="774954" cy="77495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BCA8CA-A570-48FD-AAA9-4F1E44DE8205}"/>
              </a:ext>
            </a:extLst>
          </p:cNvPr>
          <p:cNvSpPr/>
          <p:nvPr/>
        </p:nvSpPr>
        <p:spPr>
          <a:xfrm>
            <a:off x="1960328" y="2549772"/>
            <a:ext cx="774954" cy="77495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43E6FF-F403-411F-BD24-7DD81ED6BE46}"/>
              </a:ext>
            </a:extLst>
          </p:cNvPr>
          <p:cNvSpPr/>
          <p:nvPr/>
        </p:nvSpPr>
        <p:spPr>
          <a:xfrm>
            <a:off x="3072383" y="2549772"/>
            <a:ext cx="774954" cy="77495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E8CC54-07AB-4D93-99D1-7C581AC8F143}"/>
              </a:ext>
            </a:extLst>
          </p:cNvPr>
          <p:cNvSpPr/>
          <p:nvPr/>
        </p:nvSpPr>
        <p:spPr>
          <a:xfrm>
            <a:off x="4184439" y="2549772"/>
            <a:ext cx="774954" cy="77495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20DDAB-03BD-471C-BE76-27C7D87EC792}"/>
              </a:ext>
            </a:extLst>
          </p:cNvPr>
          <p:cNvSpPr/>
          <p:nvPr/>
        </p:nvSpPr>
        <p:spPr>
          <a:xfrm>
            <a:off x="5296495" y="2549772"/>
            <a:ext cx="774954" cy="77495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4486B1-D100-43E2-B353-B2D9EAE5595D}"/>
              </a:ext>
            </a:extLst>
          </p:cNvPr>
          <p:cNvSpPr/>
          <p:nvPr/>
        </p:nvSpPr>
        <p:spPr>
          <a:xfrm>
            <a:off x="6408551" y="2549772"/>
            <a:ext cx="774954" cy="774954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49B58D-4A27-469A-B043-F9CB1090B367}"/>
              </a:ext>
            </a:extLst>
          </p:cNvPr>
          <p:cNvSpPr/>
          <p:nvPr/>
        </p:nvSpPr>
        <p:spPr>
          <a:xfrm>
            <a:off x="7520604" y="2549772"/>
            <a:ext cx="774954" cy="774954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E0FFAFE-D35C-42A4-BC85-AC767D2E9132}"/>
              </a:ext>
            </a:extLst>
          </p:cNvPr>
          <p:cNvSpPr/>
          <p:nvPr/>
        </p:nvSpPr>
        <p:spPr>
          <a:xfrm rot="10800000">
            <a:off x="8359591" y="2938298"/>
            <a:ext cx="660405" cy="660141"/>
          </a:xfrm>
          <a:custGeom>
            <a:avLst/>
            <a:gdLst>
              <a:gd name="connsiteX0" fmla="*/ 603399 w 880540"/>
              <a:gd name="connsiteY0" fmla="*/ 880188 h 880188"/>
              <a:gd name="connsiteX1" fmla="*/ 121416 w 880540"/>
              <a:gd name="connsiteY1" fmla="*/ 289349 h 880188"/>
              <a:gd name="connsiteX2" fmla="*/ 0 w 880540"/>
              <a:gd name="connsiteY2" fmla="*/ 277145 h 880188"/>
              <a:gd name="connsiteX3" fmla="*/ 0 w 880540"/>
              <a:gd name="connsiteY3" fmla="*/ 0 h 880188"/>
              <a:gd name="connsiteX4" fmla="*/ 89765 w 880540"/>
              <a:gd name="connsiteY4" fmla="*/ 4506 h 880188"/>
              <a:gd name="connsiteX5" fmla="*/ 880540 w 880540"/>
              <a:gd name="connsiteY5" fmla="*/ 880033 h 88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0" h="880188">
                <a:moveTo>
                  <a:pt x="603399" y="880188"/>
                </a:moveTo>
                <a:cubicBezTo>
                  <a:pt x="603236" y="588654"/>
                  <a:pt x="396343" y="345516"/>
                  <a:pt x="121416" y="289349"/>
                </a:cubicBezTo>
                <a:lnTo>
                  <a:pt x="0" y="277145"/>
                </a:lnTo>
                <a:lnTo>
                  <a:pt x="0" y="0"/>
                </a:lnTo>
                <a:lnTo>
                  <a:pt x="89765" y="4506"/>
                </a:lnTo>
                <a:cubicBezTo>
                  <a:pt x="533713" y="49457"/>
                  <a:pt x="880283" y="424209"/>
                  <a:pt x="880540" y="880033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84231DF-09FE-4555-8630-7882CA14AEAF}"/>
              </a:ext>
            </a:extLst>
          </p:cNvPr>
          <p:cNvSpPr/>
          <p:nvPr/>
        </p:nvSpPr>
        <p:spPr>
          <a:xfrm rot="10800000">
            <a:off x="123525" y="2938044"/>
            <a:ext cx="660407" cy="660406"/>
          </a:xfrm>
          <a:custGeom>
            <a:avLst/>
            <a:gdLst>
              <a:gd name="connsiteX0" fmla="*/ 0 w 880542"/>
              <a:gd name="connsiteY0" fmla="*/ 880541 h 880541"/>
              <a:gd name="connsiteX1" fmla="*/ 880293 w 880542"/>
              <a:gd name="connsiteY1" fmla="*/ 0 h 880541"/>
              <a:gd name="connsiteX2" fmla="*/ 880542 w 880542"/>
              <a:gd name="connsiteY2" fmla="*/ 13 h 880541"/>
              <a:gd name="connsiteX3" fmla="*/ 880542 w 880542"/>
              <a:gd name="connsiteY3" fmla="*/ 277158 h 880541"/>
              <a:gd name="connsiteX4" fmla="*/ 880371 w 880542"/>
              <a:gd name="connsiteY4" fmla="*/ 277141 h 880541"/>
              <a:gd name="connsiteX5" fmla="*/ 277141 w 880542"/>
              <a:gd name="connsiteY5" fmla="*/ 880540 h 88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542" h="880541">
                <a:moveTo>
                  <a:pt x="0" y="880541"/>
                </a:moveTo>
                <a:cubicBezTo>
                  <a:pt x="0" y="394328"/>
                  <a:pt x="394081" y="137"/>
                  <a:pt x="880293" y="0"/>
                </a:cubicBezTo>
                <a:lnTo>
                  <a:pt x="880542" y="13"/>
                </a:lnTo>
                <a:lnTo>
                  <a:pt x="880542" y="277158"/>
                </a:lnTo>
                <a:lnTo>
                  <a:pt x="880371" y="277141"/>
                </a:lnTo>
                <a:cubicBezTo>
                  <a:pt x="547189" y="277235"/>
                  <a:pt x="277141" y="547358"/>
                  <a:pt x="277141" y="880540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60000"/>
                  <a:lumOff val="40000"/>
                </a:schemeClr>
              </a:gs>
              <a:gs pos="31000">
                <a:schemeClr val="tx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Graphic 35" descr="Bar chart">
            <a:extLst>
              <a:ext uri="{FF2B5EF4-FFF2-40B4-BE49-F238E27FC236}">
                <a16:creationId xmlns:a16="http://schemas.microsoft.com/office/drawing/2014/main" id="{D8619CE4-97B5-4E84-9722-D1418732D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2996" y="2658243"/>
            <a:ext cx="558012" cy="558012"/>
          </a:xfrm>
          <a:prstGeom prst="rect">
            <a:avLst/>
          </a:prstGeom>
        </p:spPr>
      </p:pic>
      <p:pic>
        <p:nvPicPr>
          <p:cNvPr id="38" name="Graphic 37" descr="Gears">
            <a:extLst>
              <a:ext uri="{FF2B5EF4-FFF2-40B4-BE49-F238E27FC236}">
                <a16:creationId xmlns:a16="http://schemas.microsoft.com/office/drawing/2014/main" id="{C5E165FD-7760-4D31-9FEF-B3E4F9500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8546" y="2657277"/>
            <a:ext cx="558012" cy="558012"/>
          </a:xfrm>
          <a:prstGeom prst="rect">
            <a:avLst/>
          </a:prstGeom>
        </p:spPr>
      </p:pic>
      <p:pic>
        <p:nvPicPr>
          <p:cNvPr id="39" name="Graphic 38" descr="Puzzle">
            <a:extLst>
              <a:ext uri="{FF2B5EF4-FFF2-40B4-BE49-F238E27FC236}">
                <a16:creationId xmlns:a16="http://schemas.microsoft.com/office/drawing/2014/main" id="{56073EE9-BDAA-4DBC-B3E6-791E5E84F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4966" y="2658243"/>
            <a:ext cx="558012" cy="558012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CE090448-65DB-48F9-95FC-6CC0151A42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9075" y="2658243"/>
            <a:ext cx="558012" cy="558012"/>
          </a:xfrm>
          <a:prstGeom prst="rect">
            <a:avLst/>
          </a:prstGeom>
        </p:spPr>
      </p:pic>
      <p:pic>
        <p:nvPicPr>
          <p:cNvPr id="41" name="Graphic 40" descr="Rocket">
            <a:extLst>
              <a:ext uri="{FF2B5EF4-FFF2-40B4-BE49-F238E27FC236}">
                <a16:creationId xmlns:a16="http://schemas.microsoft.com/office/drawing/2014/main" id="{90631BC3-588B-4D15-9F2D-30765530DA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76461" y="2657277"/>
            <a:ext cx="558012" cy="558012"/>
          </a:xfrm>
          <a:prstGeom prst="rect">
            <a:avLst/>
          </a:prstGeom>
        </p:spPr>
      </p:pic>
      <p:pic>
        <p:nvPicPr>
          <p:cNvPr id="42" name="Graphic 41" descr="Tools">
            <a:extLst>
              <a:ext uri="{FF2B5EF4-FFF2-40B4-BE49-F238E27FC236}">
                <a16:creationId xmlns:a16="http://schemas.microsoft.com/office/drawing/2014/main" id="{A03BFBD5-1525-42D0-A349-977D7F9B39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72992" y="2659860"/>
            <a:ext cx="558012" cy="558012"/>
          </a:xfrm>
          <a:prstGeom prst="rect">
            <a:avLst/>
          </a:prstGeom>
        </p:spPr>
      </p:pic>
      <p:pic>
        <p:nvPicPr>
          <p:cNvPr id="43" name="Graphic 42" descr="Users">
            <a:extLst>
              <a:ext uri="{FF2B5EF4-FFF2-40B4-BE49-F238E27FC236}">
                <a16:creationId xmlns:a16="http://schemas.microsoft.com/office/drawing/2014/main" id="{5DCEE849-9AD2-4F82-8DAC-7ED6CC2B7D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6434" y="2654126"/>
            <a:ext cx="558012" cy="558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B2031B-9156-4EC8-AE4E-CF31005380BD}"/>
              </a:ext>
            </a:extLst>
          </p:cNvPr>
          <p:cNvGrpSpPr/>
          <p:nvPr/>
        </p:nvGrpSpPr>
        <p:grpSpPr>
          <a:xfrm>
            <a:off x="574420" y="2277639"/>
            <a:ext cx="1321736" cy="1320811"/>
            <a:chOff x="765891" y="3036850"/>
            <a:chExt cx="1762315" cy="1761081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807AD98A-0A7F-476F-8F6A-254E8AD5DC3A}"/>
                </a:ext>
              </a:extLst>
            </p:cNvPr>
            <p:cNvSpPr/>
            <p:nvPr/>
          </p:nvSpPr>
          <p:spPr>
            <a:xfrm>
              <a:off x="76712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88500BE-DF5C-4EE5-9DFB-4BC5FEBE1F63}"/>
                </a:ext>
              </a:extLst>
            </p:cNvPr>
            <p:cNvSpPr/>
            <p:nvPr/>
          </p:nvSpPr>
          <p:spPr>
            <a:xfrm>
              <a:off x="765891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F8FFC-CF28-46FE-83EA-83E083453A4A}"/>
              </a:ext>
            </a:extLst>
          </p:cNvPr>
          <p:cNvGrpSpPr/>
          <p:nvPr/>
        </p:nvGrpSpPr>
        <p:grpSpPr>
          <a:xfrm>
            <a:off x="1687426" y="2277639"/>
            <a:ext cx="1320812" cy="1320811"/>
            <a:chOff x="2249902" y="3036850"/>
            <a:chExt cx="1761082" cy="1761081"/>
          </a:xfrm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F1BAFD95-8459-4BA2-8938-BB3E3E1315FA}"/>
                </a:ext>
              </a:extLst>
            </p:cNvPr>
            <p:cNvSpPr/>
            <p:nvPr/>
          </p:nvSpPr>
          <p:spPr>
            <a:xfrm rot="10800000">
              <a:off x="2249902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D2DFE30-C5DD-441E-980F-AB5B670A467F}"/>
                </a:ext>
              </a:extLst>
            </p:cNvPr>
            <p:cNvSpPr/>
            <p:nvPr/>
          </p:nvSpPr>
          <p:spPr>
            <a:xfrm rot="10800000">
              <a:off x="2386249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F9DA06-E8C0-4E49-BE29-9ABD3F013224}"/>
              </a:ext>
            </a:extLst>
          </p:cNvPr>
          <p:cNvGrpSpPr/>
          <p:nvPr/>
        </p:nvGrpSpPr>
        <p:grpSpPr>
          <a:xfrm>
            <a:off x="2799344" y="2277639"/>
            <a:ext cx="1320978" cy="1320811"/>
            <a:chOff x="3732458" y="3036850"/>
            <a:chExt cx="1761304" cy="1761081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EE9B72FA-1E8C-4939-AAE8-4E529D81D681}"/>
                </a:ext>
              </a:extLst>
            </p:cNvPr>
            <p:cNvSpPr/>
            <p:nvPr/>
          </p:nvSpPr>
          <p:spPr>
            <a:xfrm>
              <a:off x="3732680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EA07CB-C48F-465E-8AC0-828FE15DDD15}"/>
                </a:ext>
              </a:extLst>
            </p:cNvPr>
            <p:cNvSpPr/>
            <p:nvPr/>
          </p:nvSpPr>
          <p:spPr>
            <a:xfrm>
              <a:off x="3732458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0DE221-362D-4ABB-B450-30279809493C}"/>
              </a:ext>
            </a:extLst>
          </p:cNvPr>
          <p:cNvGrpSpPr/>
          <p:nvPr/>
        </p:nvGrpSpPr>
        <p:grpSpPr>
          <a:xfrm>
            <a:off x="3911593" y="2277639"/>
            <a:ext cx="1320812" cy="1320811"/>
            <a:chOff x="5215458" y="3036850"/>
            <a:chExt cx="1761082" cy="1761081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C2CB8AA-2838-457D-B3D6-1D0A9A5B596B}"/>
                </a:ext>
              </a:extLst>
            </p:cNvPr>
            <p:cNvSpPr/>
            <p:nvPr/>
          </p:nvSpPr>
          <p:spPr>
            <a:xfrm rot="10800000">
              <a:off x="5215458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98A5EE0-F46B-4291-B019-F6B602BC1DC0}"/>
                </a:ext>
              </a:extLst>
            </p:cNvPr>
            <p:cNvSpPr/>
            <p:nvPr/>
          </p:nvSpPr>
          <p:spPr>
            <a:xfrm rot="10800000">
              <a:off x="5352816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2E6B33-5444-4116-B5ED-493AC686391B}"/>
              </a:ext>
            </a:extLst>
          </p:cNvPr>
          <p:cNvGrpSpPr/>
          <p:nvPr/>
        </p:nvGrpSpPr>
        <p:grpSpPr>
          <a:xfrm>
            <a:off x="5023340" y="2277639"/>
            <a:ext cx="1321149" cy="1320811"/>
            <a:chOff x="6697786" y="3036850"/>
            <a:chExt cx="1761532" cy="1761081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43CC9508-CEBD-4220-B8BE-02FA23FDA327}"/>
                </a:ext>
              </a:extLst>
            </p:cNvPr>
            <p:cNvSpPr/>
            <p:nvPr/>
          </p:nvSpPr>
          <p:spPr>
            <a:xfrm>
              <a:off x="6698236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D535998-34E3-4A2B-9AC4-8587EB0F5A71}"/>
                </a:ext>
              </a:extLst>
            </p:cNvPr>
            <p:cNvSpPr/>
            <p:nvPr/>
          </p:nvSpPr>
          <p:spPr>
            <a:xfrm>
              <a:off x="6697786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DFBD720-5770-44F6-AA11-B74B482FBA2E}"/>
              </a:ext>
            </a:extLst>
          </p:cNvPr>
          <p:cNvGrpSpPr/>
          <p:nvPr/>
        </p:nvGrpSpPr>
        <p:grpSpPr>
          <a:xfrm>
            <a:off x="6135760" y="2277639"/>
            <a:ext cx="1320812" cy="1320811"/>
            <a:chOff x="8181014" y="3036850"/>
            <a:chExt cx="1761082" cy="1761081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29B4DD4F-794B-4811-BDA9-0D5BE82BEB8F}"/>
                </a:ext>
              </a:extLst>
            </p:cNvPr>
            <p:cNvSpPr/>
            <p:nvPr/>
          </p:nvSpPr>
          <p:spPr>
            <a:xfrm rot="10800000">
              <a:off x="818101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0B1BB36-B892-4515-A3E2-A627C2FBB4E7}"/>
                </a:ext>
              </a:extLst>
            </p:cNvPr>
            <p:cNvSpPr/>
            <p:nvPr/>
          </p:nvSpPr>
          <p:spPr>
            <a:xfrm rot="10800000">
              <a:off x="8318144" y="3915778"/>
              <a:ext cx="1477503" cy="738762"/>
            </a:xfrm>
            <a:custGeom>
              <a:avLst/>
              <a:gdLst>
                <a:gd name="connsiteX0" fmla="*/ 1271016 w 2541996"/>
                <a:gd name="connsiteY0" fmla="*/ 0 h 1271016"/>
                <a:gd name="connsiteX1" fmla="*/ 2535470 w 2541996"/>
                <a:gd name="connsiteY1" fmla="*/ 1141062 h 1271016"/>
                <a:gd name="connsiteX2" fmla="*/ 2541996 w 2541996"/>
                <a:gd name="connsiteY2" fmla="*/ 1270301 h 1271016"/>
                <a:gd name="connsiteX3" fmla="*/ 2307244 w 2541996"/>
                <a:gd name="connsiteY3" fmla="*/ 1270433 h 1271016"/>
                <a:gd name="connsiteX4" fmla="*/ 1270725 w 2541996"/>
                <a:gd name="connsiteY4" fmla="*/ 234788 h 1271016"/>
                <a:gd name="connsiteX5" fmla="*/ 234788 w 2541996"/>
                <a:gd name="connsiteY5" fmla="*/ 1271016 h 1271016"/>
                <a:gd name="connsiteX6" fmla="*/ 0 w 2541996"/>
                <a:gd name="connsiteY6" fmla="*/ 1271016 h 1271016"/>
                <a:gd name="connsiteX7" fmla="*/ 1271016 w 2541996"/>
                <a:gd name="connsiteY7" fmla="*/ 0 h 127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1996" h="1271016">
                  <a:moveTo>
                    <a:pt x="1271016" y="0"/>
                  </a:moveTo>
                  <a:cubicBezTo>
                    <a:pt x="1929107" y="0"/>
                    <a:pt x="2470381" y="500144"/>
                    <a:pt x="2535470" y="1141062"/>
                  </a:cubicBezTo>
                  <a:lnTo>
                    <a:pt x="2541996" y="1270301"/>
                  </a:lnTo>
                  <a:lnTo>
                    <a:pt x="2307244" y="1270433"/>
                  </a:lnTo>
                  <a:cubicBezTo>
                    <a:pt x="2306922" y="698254"/>
                    <a:pt x="1842904" y="234627"/>
                    <a:pt x="1270725" y="234788"/>
                  </a:cubicBezTo>
                  <a:cubicBezTo>
                    <a:pt x="698546" y="234949"/>
                    <a:pt x="234788" y="698837"/>
                    <a:pt x="234788" y="1271016"/>
                  </a:cubicBezTo>
                  <a:lnTo>
                    <a:pt x="0" y="1271016"/>
                  </a:lnTo>
                  <a:cubicBezTo>
                    <a:pt x="0" y="569053"/>
                    <a:pt x="569053" y="0"/>
                    <a:pt x="1271016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2A3F91-CA39-4046-9655-A70D9F129D02}"/>
              </a:ext>
            </a:extLst>
          </p:cNvPr>
          <p:cNvGrpSpPr/>
          <p:nvPr/>
        </p:nvGrpSpPr>
        <p:grpSpPr>
          <a:xfrm>
            <a:off x="7247567" y="2277639"/>
            <a:ext cx="1321091" cy="1320811"/>
            <a:chOff x="9663422" y="3036850"/>
            <a:chExt cx="1761454" cy="1761081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F9162ACF-ABA6-4039-9C28-E7307B5A61CB}"/>
                </a:ext>
              </a:extLst>
            </p:cNvPr>
            <p:cNvSpPr/>
            <p:nvPr/>
          </p:nvSpPr>
          <p:spPr>
            <a:xfrm>
              <a:off x="9663794" y="3036850"/>
              <a:ext cx="1761082" cy="176108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9BA26-CE46-4F9D-8834-2AACE7CFDE32}"/>
                </a:ext>
              </a:extLst>
            </p:cNvPr>
            <p:cNvSpPr/>
            <p:nvPr/>
          </p:nvSpPr>
          <p:spPr>
            <a:xfrm>
              <a:off x="9663422" y="3036850"/>
              <a:ext cx="1757856" cy="878928"/>
            </a:xfrm>
            <a:custGeom>
              <a:avLst/>
              <a:gdLst>
                <a:gd name="connsiteX0" fmla="*/ 1511743 w 3024336"/>
                <a:gd name="connsiteY0" fmla="*/ 0 h 1512168"/>
                <a:gd name="connsiteX1" fmla="*/ 3024336 w 3024336"/>
                <a:gd name="connsiteY1" fmla="*/ 1511317 h 1512168"/>
                <a:gd name="connsiteX2" fmla="*/ 2783148 w 3024336"/>
                <a:gd name="connsiteY2" fmla="*/ 1511453 h 1512168"/>
                <a:gd name="connsiteX3" fmla="*/ 2776622 w 3024336"/>
                <a:gd name="connsiteY3" fmla="*/ 1382214 h 1512168"/>
                <a:gd name="connsiteX4" fmla="*/ 1512168 w 3024336"/>
                <a:gd name="connsiteY4" fmla="*/ 241152 h 1512168"/>
                <a:gd name="connsiteX5" fmla="*/ 241152 w 3024336"/>
                <a:gd name="connsiteY5" fmla="*/ 1512168 h 1512168"/>
                <a:gd name="connsiteX6" fmla="*/ 0 w 3024336"/>
                <a:gd name="connsiteY6" fmla="*/ 1512168 h 1512168"/>
                <a:gd name="connsiteX7" fmla="*/ 1511743 w 3024336"/>
                <a:gd name="connsiteY7" fmla="*/ 0 h 1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4336" h="1512168">
                  <a:moveTo>
                    <a:pt x="1511743" y="0"/>
                  </a:moveTo>
                  <a:cubicBezTo>
                    <a:pt x="2346724" y="-235"/>
                    <a:pt x="3023866" y="676336"/>
                    <a:pt x="3024336" y="1511317"/>
                  </a:cubicBezTo>
                  <a:lnTo>
                    <a:pt x="2783148" y="1511453"/>
                  </a:lnTo>
                  <a:lnTo>
                    <a:pt x="2776622" y="1382214"/>
                  </a:lnTo>
                  <a:cubicBezTo>
                    <a:pt x="2711533" y="741296"/>
                    <a:pt x="2170259" y="241152"/>
                    <a:pt x="1512168" y="241152"/>
                  </a:cubicBezTo>
                  <a:cubicBezTo>
                    <a:pt x="810205" y="241152"/>
                    <a:pt x="241152" y="810205"/>
                    <a:pt x="241152" y="1512168"/>
                  </a:cubicBezTo>
                  <a:lnTo>
                    <a:pt x="0" y="1512168"/>
                  </a:lnTo>
                  <a:cubicBezTo>
                    <a:pt x="0" y="677187"/>
                    <a:pt x="676761" y="235"/>
                    <a:pt x="1511743" y="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25D79F2-8B7B-47D2-BF1A-8ABA94B1FA3F}"/>
              </a:ext>
            </a:extLst>
          </p:cNvPr>
          <p:cNvSpPr/>
          <p:nvPr/>
        </p:nvSpPr>
        <p:spPr>
          <a:xfrm>
            <a:off x="1098589" y="2135368"/>
            <a:ext cx="274320" cy="27432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6458F7-8960-4FE4-AC9F-5F0D2AE0B9F0}"/>
              </a:ext>
            </a:extLst>
          </p:cNvPr>
          <p:cNvSpPr/>
          <p:nvPr/>
        </p:nvSpPr>
        <p:spPr>
          <a:xfrm>
            <a:off x="3322700" y="2135368"/>
            <a:ext cx="274320" cy="27432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0F2FA1-8C5A-431E-ACEE-FD3107BD717E}"/>
              </a:ext>
            </a:extLst>
          </p:cNvPr>
          <p:cNvSpPr/>
          <p:nvPr/>
        </p:nvSpPr>
        <p:spPr>
          <a:xfrm>
            <a:off x="2210645" y="3484790"/>
            <a:ext cx="274320" cy="27432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D4ED4D-E73A-4BC4-B7AB-5F6287D04FAC}"/>
              </a:ext>
            </a:extLst>
          </p:cNvPr>
          <p:cNvSpPr/>
          <p:nvPr/>
        </p:nvSpPr>
        <p:spPr>
          <a:xfrm>
            <a:off x="4434756" y="3484790"/>
            <a:ext cx="274320" cy="27432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59BB99-DC9E-4ED4-AC22-83A4F99C345D}"/>
              </a:ext>
            </a:extLst>
          </p:cNvPr>
          <p:cNvSpPr/>
          <p:nvPr/>
        </p:nvSpPr>
        <p:spPr>
          <a:xfrm>
            <a:off x="5546812" y="2135368"/>
            <a:ext cx="274320" cy="27432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CCD3A6-E7A2-4DDC-A41D-BDDCBFB6934D}"/>
              </a:ext>
            </a:extLst>
          </p:cNvPr>
          <p:cNvSpPr/>
          <p:nvPr/>
        </p:nvSpPr>
        <p:spPr>
          <a:xfrm>
            <a:off x="6658868" y="3484790"/>
            <a:ext cx="274320" cy="27432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76C1C5-B342-429C-A686-F8C92C8AF208}"/>
              </a:ext>
            </a:extLst>
          </p:cNvPr>
          <p:cNvSpPr/>
          <p:nvPr/>
        </p:nvSpPr>
        <p:spPr>
          <a:xfrm>
            <a:off x="7770921" y="2135368"/>
            <a:ext cx="274320" cy="27432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B4D3AEA-B37C-422E-B4FA-DFD117934176}"/>
              </a:ext>
            </a:extLst>
          </p:cNvPr>
          <p:cNvGrpSpPr/>
          <p:nvPr/>
        </p:nvGrpSpPr>
        <p:grpSpPr>
          <a:xfrm>
            <a:off x="467917" y="3482021"/>
            <a:ext cx="1534196" cy="1246495"/>
            <a:chOff x="2181243" y="5055234"/>
            <a:chExt cx="2736304" cy="166199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CD82F0A-880E-4BDF-9CB2-50E3C4EEBFDE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ACC934-4404-4000-A8ED-82E7DA9C7C4C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4"/>
                  </a:solidFill>
                </a:rPr>
                <a:t>Lorem Ipsum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2FC2D8-F3F5-4613-925B-C32967E4C1F5}"/>
              </a:ext>
            </a:extLst>
          </p:cNvPr>
          <p:cNvGrpSpPr/>
          <p:nvPr/>
        </p:nvGrpSpPr>
        <p:grpSpPr>
          <a:xfrm>
            <a:off x="1576074" y="1116387"/>
            <a:ext cx="1534196" cy="1246495"/>
            <a:chOff x="2181243" y="5055234"/>
            <a:chExt cx="2736304" cy="166199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62E30FB-00FD-4D46-9CE2-87EDF6267B03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10352F-9CE9-4F57-8441-4C3FB78C3BDB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3"/>
                  </a:solidFill>
                </a:rPr>
                <a:t>Lorem Ipsum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EF8E7D-0D57-4823-93FE-F4464CD7C50B}"/>
              </a:ext>
            </a:extLst>
          </p:cNvPr>
          <p:cNvGrpSpPr/>
          <p:nvPr/>
        </p:nvGrpSpPr>
        <p:grpSpPr>
          <a:xfrm>
            <a:off x="2688370" y="3482021"/>
            <a:ext cx="1534196" cy="1246495"/>
            <a:chOff x="2181243" y="5055234"/>
            <a:chExt cx="2736304" cy="1661993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E0F6E7E-062E-4A78-B8B4-9CDC6634F08F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D59B8C9-DA62-48BB-AB6E-75F5601F756D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5"/>
                  </a:solidFill>
                </a:rPr>
                <a:t>Lorem Ipsum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DF35FCB-77BB-4F4C-9AD1-0581D4B8585A}"/>
              </a:ext>
            </a:extLst>
          </p:cNvPr>
          <p:cNvGrpSpPr/>
          <p:nvPr/>
        </p:nvGrpSpPr>
        <p:grpSpPr>
          <a:xfrm>
            <a:off x="4916818" y="3482021"/>
            <a:ext cx="1534196" cy="1246495"/>
            <a:chOff x="2181243" y="5055234"/>
            <a:chExt cx="2736304" cy="1661993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5658673-91BB-4B8E-896A-93B0E07A98AB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6D397E9-7A98-44AD-82D2-E47C650B863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6"/>
                  </a:solidFill>
                </a:rPr>
                <a:t>Lorem Ipsum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F8842A-0A6B-462A-A023-EA2E1C32084F}"/>
              </a:ext>
            </a:extLst>
          </p:cNvPr>
          <p:cNvGrpSpPr/>
          <p:nvPr/>
        </p:nvGrpSpPr>
        <p:grpSpPr>
          <a:xfrm>
            <a:off x="3802298" y="1116387"/>
            <a:ext cx="1534196" cy="1246495"/>
            <a:chOff x="2181243" y="5055234"/>
            <a:chExt cx="2736304" cy="1661993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3322C0A-CB90-417D-AC15-E0D9F581C2ED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2279D2-D6A8-42D4-A489-B7A52C57696A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1">
                      <a:lumMod val="7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229E7A1-4469-431E-B892-C9B78D2BF20B}"/>
              </a:ext>
            </a:extLst>
          </p:cNvPr>
          <p:cNvGrpSpPr/>
          <p:nvPr/>
        </p:nvGrpSpPr>
        <p:grpSpPr>
          <a:xfrm>
            <a:off x="6033563" y="1116387"/>
            <a:ext cx="1534196" cy="1246495"/>
            <a:chOff x="2181243" y="5055234"/>
            <a:chExt cx="2736304" cy="166199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EAC0CD4-B731-48C8-878F-14DF945357D4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A818A30-984C-4E54-ABC1-7D91A069C12E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accent2"/>
                  </a:solidFill>
                </a:rPr>
                <a:t>Lorem Ipsum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9F4E958-F390-4054-97DF-8F486807856D}"/>
              </a:ext>
            </a:extLst>
          </p:cNvPr>
          <p:cNvGrpSpPr/>
          <p:nvPr/>
        </p:nvGrpSpPr>
        <p:grpSpPr>
          <a:xfrm>
            <a:off x="7139666" y="3482021"/>
            <a:ext cx="1534196" cy="1246495"/>
            <a:chOff x="2181243" y="5055234"/>
            <a:chExt cx="2736304" cy="166199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5D3FA89-EE06-4DCD-97FB-13DF2265ED22}"/>
                </a:ext>
              </a:extLst>
            </p:cNvPr>
            <p:cNvSpPr/>
            <p:nvPr/>
          </p:nvSpPr>
          <p:spPr>
            <a:xfrm>
              <a:off x="2181243" y="5486120"/>
              <a:ext cx="2736304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/>
                <a:t>Lorem ipsum dolor sit </a:t>
              </a:r>
              <a:r>
                <a:rPr lang="en-US" sz="900" dirty="0" err="1"/>
                <a:t>amet</a:t>
              </a:r>
              <a:r>
                <a:rPr lang="en-US" sz="900" dirty="0"/>
                <a:t>, </a:t>
              </a:r>
              <a:r>
                <a:rPr lang="en-US" sz="900" dirty="0" err="1"/>
                <a:t>eos</a:t>
              </a:r>
              <a:r>
                <a:rPr lang="en-US" sz="900" dirty="0"/>
                <a:t> </a:t>
              </a:r>
              <a:r>
                <a:rPr lang="en-US" sz="900" dirty="0" err="1"/>
                <a:t>ei</a:t>
              </a:r>
              <a:r>
                <a:rPr lang="en-US" sz="900" dirty="0"/>
                <a:t> </a:t>
              </a:r>
              <a:r>
                <a:rPr lang="en-US" sz="900" dirty="0" err="1"/>
                <a:t>virtute</a:t>
              </a:r>
              <a:r>
                <a:rPr lang="en-US" sz="900" dirty="0"/>
                <a:t> </a:t>
              </a:r>
              <a:r>
                <a:rPr lang="en-US" sz="900" dirty="0" err="1"/>
                <a:t>iracundia</a:t>
              </a:r>
              <a:r>
                <a:rPr lang="en-US" sz="900" dirty="0"/>
                <a:t>, </a:t>
              </a:r>
              <a:r>
                <a:rPr lang="en-US" sz="900" dirty="0" err="1"/>
                <a:t>erat</a:t>
              </a:r>
              <a:r>
                <a:rPr lang="en-US" sz="900" dirty="0"/>
                <a:t> </a:t>
              </a:r>
              <a:r>
                <a:rPr lang="en-US" sz="900" dirty="0" err="1"/>
                <a:t>persius</a:t>
              </a:r>
              <a:r>
                <a:rPr lang="en-US" sz="900" dirty="0"/>
                <a:t> </a:t>
              </a:r>
              <a:r>
                <a:rPr lang="en-US" sz="900" dirty="0" err="1"/>
                <a:t>intellegebat</a:t>
              </a:r>
              <a:r>
                <a:rPr lang="en-US" sz="900" dirty="0"/>
                <a:t> </a:t>
              </a:r>
              <a:r>
                <a:rPr lang="en-US" sz="900" dirty="0" err="1"/>
                <a:t>pri</a:t>
              </a:r>
              <a:r>
                <a:rPr lang="en-US" sz="900" dirty="0"/>
                <a:t> cu, cu </a:t>
              </a:r>
              <a:r>
                <a:rPr lang="en-US" sz="900" dirty="0" err="1"/>
                <a:t>ridens</a:t>
              </a:r>
              <a:r>
                <a:rPr lang="en-US" sz="900" dirty="0"/>
                <a:t> </a:t>
              </a:r>
              <a:r>
                <a:rPr lang="en-US" sz="900" dirty="0" err="1"/>
                <a:t>mediocrem</a:t>
              </a:r>
              <a:r>
                <a:rPr lang="en-US" sz="900" dirty="0"/>
                <a:t> </a:t>
              </a:r>
              <a:r>
                <a:rPr lang="en-US" sz="900" dirty="0" err="1"/>
                <a:t>eum</a:t>
              </a:r>
              <a:r>
                <a:rPr lang="en-US" sz="900" dirty="0"/>
                <a:t>. At </a:t>
              </a:r>
              <a:r>
                <a:rPr lang="en-US" sz="900" dirty="0" err="1"/>
                <a:t>liman</a:t>
              </a:r>
              <a:r>
                <a:rPr lang="en-US" sz="900" dirty="0"/>
                <a:t> </a:t>
              </a:r>
              <a:r>
                <a:rPr lang="en-US" sz="900" dirty="0" err="1"/>
                <a:t>vocent</a:t>
              </a:r>
              <a:r>
                <a:rPr lang="en-US" sz="900" dirty="0"/>
                <a:t> </a:t>
              </a:r>
              <a:r>
                <a:rPr lang="en-US" sz="900" dirty="0" err="1"/>
                <a:t>repudiare</a:t>
              </a:r>
              <a:r>
                <a:rPr lang="en-US" sz="900" dirty="0"/>
                <a:t> cum </a:t>
              </a:r>
              <a:r>
                <a:rPr lang="en-US" sz="900" dirty="0" err="1"/>
                <a:t>explicari</a:t>
              </a:r>
              <a:r>
                <a:rPr lang="en-US" sz="900" dirty="0"/>
                <a:t> </a:t>
              </a:r>
              <a:r>
                <a:rPr lang="en-US" sz="900" dirty="0" err="1"/>
                <a:t>reprimiqe</a:t>
              </a:r>
              <a:r>
                <a:rPr lang="en-US" sz="900" dirty="0"/>
                <a:t>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B6673E-EF7A-4503-A8F3-CA24AB799D56}"/>
                </a:ext>
              </a:extLst>
            </p:cNvPr>
            <p:cNvSpPr txBox="1"/>
            <p:nvPr/>
          </p:nvSpPr>
          <p:spPr>
            <a:xfrm>
              <a:off x="2348491" y="5055234"/>
              <a:ext cx="2401809" cy="43088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500" b="1" cap="all" dirty="0">
                  <a:solidFill>
                    <a:schemeClr val="tx2"/>
                  </a:solidFill>
                </a:rPr>
                <a:t>Lorem Ipsum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4C02967-C02B-4E32-BA0F-01EC08082ADA}"/>
              </a:ext>
            </a:extLst>
          </p:cNvPr>
          <p:cNvGrpSpPr/>
          <p:nvPr/>
        </p:nvGrpSpPr>
        <p:grpSpPr>
          <a:xfrm>
            <a:off x="316" y="318"/>
            <a:ext cx="9144000" cy="5143500"/>
            <a:chOff x="0" y="0"/>
            <a:chExt cx="9144000" cy="5143500"/>
          </a:xfrm>
        </p:grpSpPr>
        <p:pic>
          <p:nvPicPr>
            <p:cNvPr id="82" name="Imagen 1">
              <a:extLst>
                <a:ext uri="{FF2B5EF4-FFF2-40B4-BE49-F238E27FC236}">
                  <a16:creationId xmlns:a16="http://schemas.microsoft.com/office/drawing/2014/main" id="{EE2A1D11-E4B5-41B8-94B3-807C5AFC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3E0D9ABB-467A-4FA3-9150-4F7C47553C02}"/>
                </a:ext>
              </a:extLst>
            </p:cNvPr>
            <p:cNvSpPr/>
            <p:nvPr/>
          </p:nvSpPr>
          <p:spPr>
            <a:xfrm>
              <a:off x="371660" y="325726"/>
              <a:ext cx="8331200" cy="453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graphicFrame>
        <p:nvGraphicFramePr>
          <p:cNvPr id="151" name="Diagrama 150">
            <a:extLst>
              <a:ext uri="{FF2B5EF4-FFF2-40B4-BE49-F238E27FC236}">
                <a16:creationId xmlns:a16="http://schemas.microsoft.com/office/drawing/2014/main" id="{B1C0A21D-5B0F-4B97-ABC6-149BC2801F54}"/>
              </a:ext>
            </a:extLst>
          </p:cNvPr>
          <p:cNvGraphicFramePr/>
          <p:nvPr/>
        </p:nvGraphicFramePr>
        <p:xfrm>
          <a:off x="532878" y="671560"/>
          <a:ext cx="7799626" cy="60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90" name="CuadroTexto 89">
            <a:extLst>
              <a:ext uri="{FF2B5EF4-FFF2-40B4-BE49-F238E27FC236}">
                <a16:creationId xmlns:a16="http://schemas.microsoft.com/office/drawing/2014/main" id="{259F2FCB-4C04-4B72-A8C8-45B92596457F}"/>
              </a:ext>
            </a:extLst>
          </p:cNvPr>
          <p:cNvSpPr txBox="1"/>
          <p:nvPr/>
        </p:nvSpPr>
        <p:spPr>
          <a:xfrm>
            <a:off x="379642" y="1285686"/>
            <a:ext cx="8285504" cy="256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70" b="1" dirty="0">
                <a:latin typeface="Arial" panose="020B0604020202020204" pitchFamily="34" charset="0"/>
                <a:cs typeface="Arial" panose="020B0604020202020204" pitchFamily="34" charset="0"/>
              </a:rPr>
              <a:t>Procedimiento para la admisión, selección y aprobación del financiamiento/cofinanciamiento de inversiones (</a:t>
            </a:r>
            <a:r>
              <a:rPr lang="es-PE" sz="1070" dirty="0"/>
              <a:t>Artículo 7)</a:t>
            </a:r>
            <a:endParaRPr lang="es-PE" sz="107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9" name="Diagrama 88">
            <a:extLst>
              <a:ext uri="{FF2B5EF4-FFF2-40B4-BE49-F238E27FC236}">
                <a16:creationId xmlns:a16="http://schemas.microsoft.com/office/drawing/2014/main" id="{04FAF081-26F6-4735-BE24-58608AFE8A2D}"/>
              </a:ext>
            </a:extLst>
          </p:cNvPr>
          <p:cNvGraphicFramePr/>
          <p:nvPr/>
        </p:nvGraphicFramePr>
        <p:xfrm>
          <a:off x="388359" y="1607187"/>
          <a:ext cx="8285503" cy="176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91" name="Diagrama 90">
            <a:extLst>
              <a:ext uri="{FF2B5EF4-FFF2-40B4-BE49-F238E27FC236}">
                <a16:creationId xmlns:a16="http://schemas.microsoft.com/office/drawing/2014/main" id="{94EF006D-E270-4D91-82EE-078562A18C2F}"/>
              </a:ext>
            </a:extLst>
          </p:cNvPr>
          <p:cNvGraphicFramePr/>
          <p:nvPr/>
        </p:nvGraphicFramePr>
        <p:xfrm>
          <a:off x="386039" y="3546317"/>
          <a:ext cx="8285503" cy="1259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pSp>
        <p:nvGrpSpPr>
          <p:cNvPr id="92" name="Grupo 91">
            <a:extLst>
              <a:ext uri="{FF2B5EF4-FFF2-40B4-BE49-F238E27FC236}">
                <a16:creationId xmlns:a16="http://schemas.microsoft.com/office/drawing/2014/main" id="{02D292F9-B949-4811-ABDF-72303DA76A0B}"/>
              </a:ext>
            </a:extLst>
          </p:cNvPr>
          <p:cNvGrpSpPr/>
          <p:nvPr/>
        </p:nvGrpSpPr>
        <p:grpSpPr>
          <a:xfrm>
            <a:off x="7232696" y="3362895"/>
            <a:ext cx="205986" cy="205986"/>
            <a:chOff x="7603099" y="1312504"/>
            <a:chExt cx="205986" cy="205986"/>
          </a:xfrm>
        </p:grpSpPr>
        <p:sp>
          <p:nvSpPr>
            <p:cNvPr id="93" name="Flecha: hacia abajo 92">
              <a:extLst>
                <a:ext uri="{FF2B5EF4-FFF2-40B4-BE49-F238E27FC236}">
                  <a16:creationId xmlns:a16="http://schemas.microsoft.com/office/drawing/2014/main" id="{48422BE5-9C54-4B59-84DB-6587E6B3815C}"/>
                </a:ext>
              </a:extLst>
            </p:cNvPr>
            <p:cNvSpPr/>
            <p:nvPr/>
          </p:nvSpPr>
          <p:spPr>
            <a:xfrm>
              <a:off x="7603099" y="1312504"/>
              <a:ext cx="205986" cy="205986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F0000">
                <a:alpha val="90000"/>
              </a:srgbClr>
            </a:solidFill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Flecha: hacia abajo 4">
              <a:extLst>
                <a:ext uri="{FF2B5EF4-FFF2-40B4-BE49-F238E27FC236}">
                  <a16:creationId xmlns:a16="http://schemas.microsoft.com/office/drawing/2014/main" id="{D21EA092-A981-46A6-9B73-99E2AB82BE9C}"/>
                </a:ext>
              </a:extLst>
            </p:cNvPr>
            <p:cNvSpPr txBox="1"/>
            <p:nvPr/>
          </p:nvSpPr>
          <p:spPr>
            <a:xfrm>
              <a:off x="7649446" y="1312504"/>
              <a:ext cx="113292" cy="1550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just" defTabSz="622285">
                <a:lnSpc>
                  <a:spcPct val="90000"/>
                </a:lnSpc>
                <a:spcAft>
                  <a:spcPct val="35000"/>
                </a:spcAft>
              </a:pPr>
              <a:endParaRPr lang="es-PE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Explosión: 14 puntos 4">
            <a:extLst>
              <a:ext uri="{FF2B5EF4-FFF2-40B4-BE49-F238E27FC236}">
                <a16:creationId xmlns:a16="http://schemas.microsoft.com/office/drawing/2014/main" id="{7C946419-F91E-4CB5-ACAF-104230DCFBB0}"/>
              </a:ext>
            </a:extLst>
          </p:cNvPr>
          <p:cNvSpPr/>
          <p:nvPr/>
        </p:nvSpPr>
        <p:spPr>
          <a:xfrm>
            <a:off x="-99947" y="2593963"/>
            <a:ext cx="2126593" cy="1368900"/>
          </a:xfrm>
          <a:prstGeom prst="irregularSeal2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30</a:t>
            </a:r>
            <a:r>
              <a:rPr lang="es-ES" sz="105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días para levantar observaciones</a:t>
            </a:r>
            <a:endParaRPr lang="es-PE" sz="105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6" name="Graphic 4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87" y="336677"/>
            <a:ext cx="1562543" cy="31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9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Graphic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4" y="4395340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Imagen que contiene Logotipo&#10;&#10;Descripción generada automáticamente"/>
          <p:cNvPicPr/>
          <p:nvPr/>
        </p:nvPicPr>
        <p:blipFill rotWithShape="1">
          <a:blip r:embed="rId4"/>
          <a:srcRect l="21183" t="24166" r="21864" b="20673"/>
          <a:stretch/>
        </p:blipFill>
        <p:spPr bwMode="auto">
          <a:xfrm>
            <a:off x="6946932" y="4102441"/>
            <a:ext cx="1689735" cy="732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4"/>
          <p:cNvSpPr>
            <a:spLocks noChangeArrowheads="1"/>
          </p:cNvSpPr>
          <p:nvPr/>
        </p:nvSpPr>
        <p:spPr bwMode="auto">
          <a:xfrm>
            <a:off x="553654" y="217811"/>
            <a:ext cx="75406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ES" altLang="es-PE" sz="5000" b="1" dirty="0">
                <a:solidFill>
                  <a:srgbClr val="0F6341"/>
                </a:solidFill>
                <a:latin typeface="Gotham Bold" pitchFamily="2" charset="0"/>
              </a:rPr>
              <a:t>GRACIAS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198" y="4343093"/>
            <a:ext cx="2203739" cy="4512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40899" y="986831"/>
            <a:ext cx="85000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F6341"/>
                </a:solidFill>
              </a:rPr>
              <a:t>Ing. Luis Roberto </a:t>
            </a:r>
            <a:r>
              <a:rPr lang="es-PE" dirty="0" err="1">
                <a:solidFill>
                  <a:srgbClr val="0F6341"/>
                </a:solidFill>
              </a:rPr>
              <a:t>Sirlopu</a:t>
            </a:r>
            <a:r>
              <a:rPr lang="es-PE" dirty="0">
                <a:solidFill>
                  <a:srgbClr val="0F6341"/>
                </a:solidFill>
              </a:rPr>
              <a:t> Saavedra - Director Ejecutivo del PSI</a:t>
            </a:r>
          </a:p>
          <a:p>
            <a:r>
              <a:rPr lang="es-PE" dirty="0">
                <a:solidFill>
                  <a:srgbClr val="0F6341"/>
                </a:solidFill>
              </a:rPr>
              <a:t>     Correo: </a:t>
            </a:r>
            <a:r>
              <a:rPr lang="es-PE" dirty="0">
                <a:solidFill>
                  <a:srgbClr val="0F6341"/>
                </a:solidFill>
                <a:hlinkClick r:id="rId6"/>
              </a:rPr>
              <a:t>lsirlopu@psi.gob.pe</a:t>
            </a:r>
            <a:endParaRPr lang="es-PE" dirty="0">
              <a:solidFill>
                <a:srgbClr val="0F6341"/>
              </a:solidFill>
            </a:endParaRPr>
          </a:p>
          <a:p>
            <a:r>
              <a:rPr lang="es-PE" dirty="0">
                <a:solidFill>
                  <a:srgbClr val="0F6341"/>
                </a:solidFill>
              </a:rPr>
              <a:t>     Celular: 979057515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F6341"/>
                </a:solidFill>
              </a:rPr>
              <a:t>Ing. Elmer Rafael Cusma – Jefe de la Subunidad de Estudios y Proyectos</a:t>
            </a:r>
          </a:p>
          <a:p>
            <a:r>
              <a:rPr lang="es-PE" dirty="0">
                <a:solidFill>
                  <a:srgbClr val="0F6341"/>
                </a:solidFill>
              </a:rPr>
              <a:t>     Correo: </a:t>
            </a:r>
            <a:r>
              <a:rPr lang="es-PE" dirty="0">
                <a:solidFill>
                  <a:srgbClr val="0F6341"/>
                </a:solidFill>
                <a:hlinkClick r:id="rId7"/>
              </a:rPr>
              <a:t>erafael@psi.gob.pe</a:t>
            </a:r>
            <a:endParaRPr lang="es-PE" dirty="0">
              <a:solidFill>
                <a:srgbClr val="0F6341"/>
              </a:solidFill>
            </a:endParaRPr>
          </a:p>
          <a:p>
            <a:r>
              <a:rPr lang="es-PE" dirty="0">
                <a:solidFill>
                  <a:srgbClr val="0F6341"/>
                </a:solidFill>
              </a:rPr>
              <a:t>     Celular: 944910746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F6341"/>
                </a:solidFill>
              </a:rPr>
              <a:t>Ing. Víctor Cesar Mendoza Regalado – Jefe de la Unidad de Gestión Zonal Trujillo</a:t>
            </a:r>
          </a:p>
          <a:p>
            <a:r>
              <a:rPr lang="es-PE" dirty="0">
                <a:solidFill>
                  <a:srgbClr val="0F6341"/>
                </a:solidFill>
              </a:rPr>
              <a:t>     Correo: </a:t>
            </a:r>
            <a:r>
              <a:rPr lang="es-PE" dirty="0">
                <a:solidFill>
                  <a:srgbClr val="0F6341"/>
                </a:solidFill>
                <a:hlinkClick r:id="rId8"/>
              </a:rPr>
              <a:t>vmendoza@psi.gob.pe</a:t>
            </a:r>
            <a:endParaRPr lang="es-PE" dirty="0">
              <a:solidFill>
                <a:srgbClr val="0F6341"/>
              </a:solidFill>
            </a:endParaRPr>
          </a:p>
          <a:p>
            <a:r>
              <a:rPr lang="es-PE" dirty="0">
                <a:solidFill>
                  <a:srgbClr val="0F6341"/>
                </a:solidFill>
              </a:rPr>
              <a:t>     Celular: 978998323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F6341"/>
                </a:solidFill>
              </a:rPr>
              <a:t>Ing. Saúl José Vásquez Mancilla – Especialista de la Subunidad de Estudios y Proyectos</a:t>
            </a:r>
          </a:p>
          <a:p>
            <a:r>
              <a:rPr lang="es-PE" dirty="0">
                <a:solidFill>
                  <a:srgbClr val="0F6341"/>
                </a:solidFill>
              </a:rPr>
              <a:t>     Correo: </a:t>
            </a:r>
            <a:r>
              <a:rPr lang="es-PE" dirty="0">
                <a:solidFill>
                  <a:srgbClr val="0F6341"/>
                </a:solidFill>
                <a:hlinkClick r:id="rId9"/>
              </a:rPr>
              <a:t>ugird.especialista58@psi.gob.pe</a:t>
            </a:r>
            <a:endParaRPr lang="es-PE" dirty="0">
              <a:solidFill>
                <a:srgbClr val="0F6341"/>
              </a:solidFill>
            </a:endParaRPr>
          </a:p>
          <a:p>
            <a:r>
              <a:rPr lang="es-PE" dirty="0">
                <a:solidFill>
                  <a:srgbClr val="0F6341"/>
                </a:solidFill>
              </a:rPr>
              <a:t>     Celular: 944202805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" y="2106828"/>
            <a:ext cx="3859028" cy="2737725"/>
          </a:xfrm>
          <a:prstGeom prst="rect">
            <a:avLst/>
          </a:prstGeom>
        </p:spPr>
      </p:pic>
      <p:pic>
        <p:nvPicPr>
          <p:cNvPr id="5" name="Imagen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79477" y="297299"/>
            <a:ext cx="658504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PE" altLang="es-PE" sz="1600" b="1" dirty="0">
                <a:solidFill>
                  <a:srgbClr val="0F6341"/>
                </a:solidFill>
                <a:latin typeface="Gotham Bold" pitchFamily="2" charset="0"/>
              </a:rPr>
              <a:t>INFRAESTRUCTURA DE RIEGO – REGION DE LA LIBERTAD</a:t>
            </a:r>
          </a:p>
        </p:txBody>
      </p:sp>
      <p:pic>
        <p:nvPicPr>
          <p:cNvPr id="7" name="Graphic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16"/>
            <a:ext cx="1765970" cy="35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733" y="176151"/>
            <a:ext cx="1672437" cy="342464"/>
          </a:xfrm>
          <a:prstGeom prst="rect">
            <a:avLst/>
          </a:prstGeom>
        </p:spPr>
      </p:pic>
      <p:pic>
        <p:nvPicPr>
          <p:cNvPr id="13314" name="Picture 2" descr="https://www.iagua.es/sites/default/files/styles/thumbnail-630x345/public/peru_chavimochic_adjudicacion_minagri_0.jpg?itok=jnqT5l6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6" y="602269"/>
            <a:ext cx="3859028" cy="150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4844552"/>
            <a:ext cx="9144000" cy="28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017417-1B58-4EF6-9EBA-811DDB9A0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5" t="5308" r="3269" b="5750"/>
          <a:stretch/>
        </p:blipFill>
        <p:spPr>
          <a:xfrm>
            <a:off x="3910914" y="581797"/>
            <a:ext cx="5233086" cy="42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393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32" y="20102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81888" y="187149"/>
            <a:ext cx="87252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“INFRAESTRUCTURA DE RIEGO Y DRENAJE”</a:t>
            </a:r>
          </a:p>
          <a:p>
            <a:pPr algn="ctr"/>
            <a:r>
              <a:rPr lang="es-MX" sz="1300" b="1" dirty="0">
                <a:solidFill>
                  <a:srgbClr val="00863D"/>
                </a:solidFill>
              </a:rPr>
              <a:t>CARTERA DE PROYECTOS EN LA LIBERTAD</a:t>
            </a:r>
            <a:endParaRPr lang="es-PE" sz="13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50" y="1221202"/>
            <a:ext cx="474440" cy="55924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63382" y="1221429"/>
            <a:ext cx="2040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3,398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722444" y="1818909"/>
            <a:ext cx="2785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189,938.26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66" y="2346254"/>
            <a:ext cx="600924" cy="6009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49090" y="2383043"/>
            <a:ext cx="15450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47,568 </a:t>
            </a: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805223" y="700361"/>
            <a:ext cx="1952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69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</a:t>
            </a:r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30 Distritos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4" y="1732756"/>
            <a:ext cx="548120" cy="602766"/>
          </a:xfrm>
          <a:prstGeom prst="rect">
            <a:avLst/>
          </a:prstGeom>
        </p:spPr>
      </p:pic>
      <p:pic>
        <p:nvPicPr>
          <p:cNvPr id="10242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6" y="703799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939281"/>
              </p:ext>
            </p:extLst>
          </p:nvPr>
        </p:nvGraphicFramePr>
        <p:xfrm>
          <a:off x="3535585" y="983279"/>
          <a:ext cx="5348637" cy="196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909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accent1"/>
                          </a:solidFill>
                        </a:rPr>
                        <a:t>Grupo</a:t>
                      </a:r>
                      <a:r>
                        <a:rPr lang="es-PE" sz="1400" baseline="0" dirty="0">
                          <a:solidFill>
                            <a:schemeClr val="accent1"/>
                          </a:solidFill>
                        </a:rPr>
                        <a:t> Inversión</a:t>
                      </a:r>
                      <a:endParaRPr lang="es-PE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accent1"/>
                          </a:solidFill>
                        </a:rPr>
                        <a:t>N° Proyectos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accent1"/>
                          </a:solidFill>
                        </a:rPr>
                        <a:t>N°</a:t>
                      </a:r>
                      <a:r>
                        <a:rPr lang="es-PE" sz="1400" baseline="0" dirty="0">
                          <a:solidFill>
                            <a:schemeClr val="accent1"/>
                          </a:solidFill>
                        </a:rPr>
                        <a:t> Familias</a:t>
                      </a:r>
                      <a:endParaRPr lang="es-PE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accent1"/>
                          </a:solidFill>
                        </a:rPr>
                        <a:t>N° Hectáreas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152">
                <a:tc>
                  <a:txBody>
                    <a:bodyPr/>
                    <a:lstStyle/>
                    <a:p>
                      <a:r>
                        <a:rPr lang="es-PE" sz="1300" b="1" dirty="0">
                          <a:solidFill>
                            <a:srgbClr val="0F6341"/>
                          </a:solidFill>
                        </a:rPr>
                        <a:t>Reconstrucción</a:t>
                      </a:r>
                      <a:r>
                        <a:rPr lang="es-PE" sz="1300" b="1" baseline="0" dirty="0">
                          <a:solidFill>
                            <a:srgbClr val="0F6341"/>
                          </a:solidFill>
                        </a:rPr>
                        <a:t> con Cambios</a:t>
                      </a:r>
                      <a:endParaRPr lang="es-PE" sz="1300" b="1" dirty="0">
                        <a:solidFill>
                          <a:srgbClr val="0F634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48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12,614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86,858.49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005">
                <a:tc>
                  <a:txBody>
                    <a:bodyPr/>
                    <a:lstStyle/>
                    <a:p>
                      <a:r>
                        <a:rPr lang="es-PE" sz="1300" b="1" dirty="0">
                          <a:solidFill>
                            <a:srgbClr val="0F6341"/>
                          </a:solidFill>
                        </a:rPr>
                        <a:t>Sierra Azul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19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8,389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7,754.77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PE" sz="1300" b="1" dirty="0">
                          <a:solidFill>
                            <a:srgbClr val="0F6341"/>
                          </a:solidFill>
                        </a:rPr>
                        <a:t>Obras por Impuesto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665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2,325.00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r>
                        <a:rPr lang="es-PE" sz="1300" b="1" dirty="0">
                          <a:solidFill>
                            <a:srgbClr val="0F6341"/>
                          </a:solidFill>
                        </a:rPr>
                        <a:t>Proyectos Emblemáticos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25,900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>
                          <a:solidFill>
                            <a:srgbClr val="0F6341"/>
                          </a:solidFill>
                        </a:rPr>
                        <a:t>93,000.00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PE" sz="13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b="1" dirty="0">
                          <a:solidFill>
                            <a:schemeClr val="accent1"/>
                          </a:solidFill>
                        </a:rPr>
                        <a:t>69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b="1" dirty="0">
                          <a:solidFill>
                            <a:schemeClr val="accent1"/>
                          </a:solidFill>
                        </a:rPr>
                        <a:t>47,568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b="1" dirty="0">
                          <a:solidFill>
                            <a:schemeClr val="accent1"/>
                          </a:solidFill>
                        </a:rPr>
                        <a:t>189,938.26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3" y="2978056"/>
            <a:ext cx="3439237" cy="21654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056"/>
            <a:ext cx="2524836" cy="21650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6" y="2978056"/>
            <a:ext cx="3179927" cy="21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62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" y="192518"/>
            <a:ext cx="2410825" cy="4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255" y="208881"/>
            <a:ext cx="2331045" cy="47732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2667703" y="753669"/>
            <a:ext cx="33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PROYECTOS EN EJECUCION</a:t>
            </a:r>
            <a:endParaRPr lang="es-PE" sz="13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839" y="1858668"/>
            <a:ext cx="474440" cy="55924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3751885" y="1858668"/>
            <a:ext cx="202972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15.61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3751003" y="2545595"/>
            <a:ext cx="2353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17,164.79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571" y="3210179"/>
            <a:ext cx="600924" cy="6009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3751003" y="3247794"/>
            <a:ext cx="14350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2,443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3751003" y="1205658"/>
            <a:ext cx="19319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03 Distritos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59" y="2472304"/>
            <a:ext cx="548120" cy="602766"/>
          </a:xfrm>
          <a:prstGeom prst="rect">
            <a:avLst/>
          </a:prstGeom>
        </p:spPr>
      </p:pic>
      <p:pic>
        <p:nvPicPr>
          <p:cNvPr id="10242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00" y="1212580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-199252" y="741991"/>
            <a:ext cx="33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PROYECTOS CULMINADOS</a:t>
            </a:r>
            <a:endParaRPr lang="es-PE" sz="1300" b="1" dirty="0">
              <a:solidFill>
                <a:srgbClr val="00863D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3" y="1913052"/>
            <a:ext cx="474440" cy="55924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03493" y="1897573"/>
            <a:ext cx="20297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94.01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26556" y="2560179"/>
            <a:ext cx="2353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30,744.09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8" y="3208942"/>
            <a:ext cx="600924" cy="600924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03493" y="3232405"/>
            <a:ext cx="15450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6,963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660422" y="1231505"/>
            <a:ext cx="2007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20 Distritos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" y="2545595"/>
            <a:ext cx="548120" cy="602766"/>
          </a:xfrm>
          <a:prstGeom prst="rect">
            <a:avLst/>
          </a:prstGeom>
        </p:spPr>
      </p:pic>
      <p:pic>
        <p:nvPicPr>
          <p:cNvPr id="30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" y="1266864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133" y="1887887"/>
            <a:ext cx="474440" cy="55924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763255" y="1916742"/>
            <a:ext cx="202972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14.70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millones de soles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824801" y="2589473"/>
            <a:ext cx="235352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12,151.02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hectáreas de cultivo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847" y="3208942"/>
            <a:ext cx="600924" cy="600924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79AE37F0-6D8D-432E-8FBB-672B62BB837D}"/>
              </a:ext>
            </a:extLst>
          </p:cNvPr>
          <p:cNvSpPr txBox="1"/>
          <p:nvPr/>
        </p:nvSpPr>
        <p:spPr>
          <a:xfrm>
            <a:off x="6763255" y="1278111"/>
            <a:ext cx="19319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# Proyectos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proyectos en 01 Distrito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33" y="2511411"/>
            <a:ext cx="548120" cy="602766"/>
          </a:xfrm>
          <a:prstGeom prst="rect">
            <a:avLst/>
          </a:prstGeom>
        </p:spPr>
      </p:pic>
      <p:pic>
        <p:nvPicPr>
          <p:cNvPr id="37" name="Picture 2" descr="UCAN apoya las obras del Canal de Navar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39" y="1271021"/>
            <a:ext cx="555434" cy="53603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824801" y="3208942"/>
            <a:ext cx="14350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468 </a:t>
            </a:r>
            <a:r>
              <a: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familias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5671072" y="748126"/>
            <a:ext cx="33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PROYECTOS POR INICIAR</a:t>
            </a:r>
            <a:endParaRPr lang="es-PE" sz="1300" b="1" dirty="0">
              <a:solidFill>
                <a:srgbClr val="00863D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17596" y="245477"/>
            <a:ext cx="430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rgbClr val="00863D"/>
                </a:solidFill>
              </a:rPr>
              <a:t>“INFRAESTRUCTURA DE RIEGO Y DRENAJE”</a:t>
            </a:r>
          </a:p>
        </p:txBody>
      </p:sp>
      <p:pic>
        <p:nvPicPr>
          <p:cNvPr id="40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4315932"/>
            <a:ext cx="9144000" cy="80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7127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07888" y="599769"/>
            <a:ext cx="394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863D"/>
                </a:solidFill>
              </a:rPr>
              <a:t>REHABILITACION DE LA INFRAESTRUCTURA DE CAPTACION Y CONDUCCION ROMA- SECTOR TOMA SOLDADO, </a:t>
            </a:r>
            <a:r>
              <a:rPr lang="es-ES" sz="1200" b="1" dirty="0">
                <a:solidFill>
                  <a:srgbClr val="FF0000"/>
                </a:solidFill>
              </a:rPr>
              <a:t>DISTRITO DE ASCOPE</a:t>
            </a:r>
            <a:r>
              <a:rPr lang="es-ES" sz="1200" b="1" dirty="0">
                <a:solidFill>
                  <a:srgbClr val="00863D"/>
                </a:solidFill>
              </a:rPr>
              <a:t>, PROVINCIA DE ASCOPE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5" y="1225703"/>
            <a:ext cx="464050" cy="54699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607375" y="1252980"/>
            <a:ext cx="21162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16.77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615699" y="1802694"/>
            <a:ext cx="21285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8,952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5" y="2365312"/>
            <a:ext cx="523053" cy="5230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43519" y="2348612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595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0" y="3597700"/>
            <a:ext cx="42226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Concurso Oferta – Reconstrucción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 culminada, recepcionada y transferida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Junta de Usuarios del Sector Hidráulico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Menor Chicama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Actualmente en funcionamiento.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7" y="3254287"/>
            <a:ext cx="4981903" cy="18814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95" y="171930"/>
            <a:ext cx="2439606" cy="30823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97" y="162842"/>
            <a:ext cx="2542298" cy="3091445"/>
          </a:xfrm>
          <a:prstGeom prst="rect">
            <a:avLst/>
          </a:prstGeom>
        </p:spPr>
      </p:pic>
      <p:pic>
        <p:nvPicPr>
          <p:cNvPr id="1026" name="Picture 2" descr="riego por gravedad ventaj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2921906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54203" y="2945507"/>
            <a:ext cx="25421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5.32 km de canal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" y="1778357"/>
            <a:ext cx="491939" cy="5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313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48" y="184116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910" y="173817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0" y="231225"/>
            <a:ext cx="466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863D"/>
                </a:solidFill>
              </a:rPr>
              <a:t>REHABILITACIÓN DEL CANAL LATERAL 5A - TOMA 5.30 EN EL SECTOR VICTORIA, CANAL LATERAL 5A EN EL SECTOR DE INCA BAJO Y CANAL LATERAL 5A EN EL SECTOR DE FUJIMORI (INCA2), </a:t>
            </a:r>
            <a:r>
              <a:rPr lang="es-ES" sz="1200" b="1" dirty="0">
                <a:solidFill>
                  <a:srgbClr val="FF0000"/>
                </a:solidFill>
              </a:rPr>
              <a:t>DISTRITO DE CHAO</a:t>
            </a:r>
            <a:r>
              <a:rPr lang="es-ES" sz="1200" b="1" dirty="0">
                <a:solidFill>
                  <a:srgbClr val="00863D"/>
                </a:solidFill>
              </a:rPr>
              <a:t>, PROVINCIA DE VIRÚ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275" y="592104"/>
            <a:ext cx="422818" cy="4983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5275783" y="592104"/>
            <a:ext cx="20249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S/ 1.39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5296214" y="1110344"/>
            <a:ext cx="23593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2,180.74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9499" y="1611996"/>
            <a:ext cx="466649" cy="46664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279117" y="1622589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239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-10349" y="1220733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Núcleo Ejecutor– Reconstrucción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 culminada el 30/03/2022.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Recepción de Obra programada para el 29/04/2022.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AFF3DE-B867-4F1C-952D-11FE3C73E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2671874"/>
            <a:ext cx="4551305" cy="25656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6206CA-4557-4C1B-9671-553E657FD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1306" y="2671874"/>
            <a:ext cx="4592695" cy="25656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99" y="1044315"/>
            <a:ext cx="491939" cy="540984"/>
          </a:xfrm>
          <a:prstGeom prst="rect">
            <a:avLst/>
          </a:prstGeom>
        </p:spPr>
      </p:pic>
      <p:pic>
        <p:nvPicPr>
          <p:cNvPr id="18" name="Picture 2" descr="riego por gravedad ventaj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33" y="2099643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251438" y="2120932"/>
            <a:ext cx="29669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2.59 km en 03 canales</a:t>
            </a:r>
          </a:p>
        </p:txBody>
      </p:sp>
    </p:spTree>
    <p:extLst>
      <p:ext uri="{BB962C8B-B14F-4D97-AF65-F5344CB8AC3E}">
        <p14:creationId xmlns:p14="http://schemas.microsoft.com/office/powerpoint/2010/main" val="16638904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" y="162842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07" y="171930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107888" y="599769"/>
            <a:ext cx="43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863D"/>
                </a:solidFill>
              </a:rPr>
              <a:t>REHABILITACIÓN DEL SERVICIO DE AGUA PARA RIEGO EN EL CANAL PAMPAS DE JAGUEY, LOCALIDAD DE COMPARTICIÓN, </a:t>
            </a:r>
            <a:r>
              <a:rPr lang="es-ES" sz="1200" b="1" dirty="0">
                <a:solidFill>
                  <a:srgbClr val="FF0000"/>
                </a:solidFill>
              </a:rPr>
              <a:t>DISTRITO DE CHICAMA</a:t>
            </a:r>
            <a:r>
              <a:rPr lang="es-ES" sz="1200" b="1" dirty="0">
                <a:solidFill>
                  <a:srgbClr val="00863D"/>
                </a:solidFill>
              </a:rPr>
              <a:t>, PROVINCIA DE ASCOPE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EE03AA-F0A1-4B38-97D9-8C0C5B784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290" y="162842"/>
            <a:ext cx="4660710" cy="22650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60" y="1275041"/>
            <a:ext cx="462005" cy="54458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741466" y="1289363"/>
            <a:ext cx="17315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741466" y="1919128"/>
            <a:ext cx="21301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393.8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82" y="2484505"/>
            <a:ext cx="512495" cy="51249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728161" y="2532781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84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143926" y="3725256"/>
            <a:ext cx="41542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Núcleo Ejecutor– Reconstrucción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 culminada, recepcionada y transferida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Junta de Usuarios del Sector Hidráulico 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Menor Chicama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Actualmente en funcionamiento.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5866962-0B28-476B-A9BA-DE71D24E3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289" y="2416532"/>
            <a:ext cx="2340591" cy="271561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9F372B0-EB3C-4B17-935C-56FDF4AC3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3881" y="2422211"/>
            <a:ext cx="2319212" cy="270993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6" y="1894858"/>
            <a:ext cx="491939" cy="540984"/>
          </a:xfrm>
          <a:prstGeom prst="rect">
            <a:avLst/>
          </a:prstGeom>
        </p:spPr>
      </p:pic>
      <p:pic>
        <p:nvPicPr>
          <p:cNvPr id="20" name="Picture 2" descr="riego por gravedad ventaj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" y="3084600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624916" y="3109278"/>
            <a:ext cx="36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01 bocatoma y obras de arte</a:t>
            </a:r>
          </a:p>
        </p:txBody>
      </p:sp>
    </p:spTree>
    <p:extLst>
      <p:ext uri="{BB962C8B-B14F-4D97-AF65-F5344CB8AC3E}">
        <p14:creationId xmlns:p14="http://schemas.microsoft.com/office/powerpoint/2010/main" val="321079334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116"/>
            <a:ext cx="199231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6" name="Imagen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9"/>
          <a:stretch>
            <a:fillRect/>
          </a:stretch>
        </p:blipFill>
        <p:spPr bwMode="auto">
          <a:xfrm>
            <a:off x="0" y="0"/>
            <a:ext cx="91440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433321-E16F-4068-935E-BF094D4EB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910" y="173817"/>
            <a:ext cx="1878090" cy="38457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34C155-CFA5-49F0-AD13-77985917F88C}"/>
              </a:ext>
            </a:extLst>
          </p:cNvPr>
          <p:cNvSpPr txBox="1"/>
          <p:nvPr/>
        </p:nvSpPr>
        <p:spPr>
          <a:xfrm>
            <a:off x="0" y="231225"/>
            <a:ext cx="455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863D"/>
                </a:solidFill>
              </a:rPr>
              <a:t>REHABILITACIÓN DE CANAL CHOLOQUE EN EL SECTOR DE CHOLOQUE (PROGRESIVA 1+880 - 4+340), </a:t>
            </a:r>
            <a:r>
              <a:rPr lang="es-ES" sz="1200" b="1" dirty="0">
                <a:solidFill>
                  <a:srgbClr val="FF0000"/>
                </a:solidFill>
              </a:rPr>
              <a:t>DISTRITO DE VIRU</a:t>
            </a:r>
            <a:r>
              <a:rPr lang="es-ES" sz="1200" b="1" dirty="0">
                <a:solidFill>
                  <a:srgbClr val="00863D"/>
                </a:solidFill>
              </a:rPr>
              <a:t>, PROVINCIA DE VIRU</a:t>
            </a:r>
            <a:endParaRPr lang="es-PE" sz="1200" b="1" dirty="0">
              <a:solidFill>
                <a:srgbClr val="00863D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362C80-CD4C-465F-BD35-6A773F780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275" y="592104"/>
            <a:ext cx="415994" cy="4903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72C1663-4647-46A9-99F5-2FD41C67C956}"/>
              </a:ext>
            </a:extLst>
          </p:cNvPr>
          <p:cNvSpPr txBox="1"/>
          <p:nvPr/>
        </p:nvSpPr>
        <p:spPr>
          <a:xfrm>
            <a:off x="5330798" y="601087"/>
            <a:ext cx="18229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Inversión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2.39 millones de soles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7F8D6F-615B-41C3-8045-1C045D539302}"/>
              </a:ext>
            </a:extLst>
          </p:cNvPr>
          <p:cNvSpPr txBox="1"/>
          <p:nvPr/>
        </p:nvSpPr>
        <p:spPr>
          <a:xfrm>
            <a:off x="5330798" y="1022148"/>
            <a:ext cx="23593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Área Beneficiada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5,553.93 hectáreas de cultivo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2F3825E-FC21-4328-8022-28807F439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89" y="1583512"/>
            <a:ext cx="491939" cy="49193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330798" y="1507544"/>
            <a:ext cx="1435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Familias Beneficiadas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1,536 familias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3E74B3-D89B-4477-9A1E-02B2F4504C08}"/>
              </a:ext>
            </a:extLst>
          </p:cNvPr>
          <p:cNvSpPr txBox="1"/>
          <p:nvPr/>
        </p:nvSpPr>
        <p:spPr>
          <a:xfrm>
            <a:off x="28239" y="951618"/>
            <a:ext cx="457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 en Ejecución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Fecha de inicio 25/03/2002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Avance Físico: 4.30%</a:t>
            </a:r>
            <a:endParaRPr lang="es-P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Avance Normal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Financiamiento: Concurso Oferta – Reconstrucción</a:t>
            </a:r>
          </a:p>
          <a:p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Cambios.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330919-DD9C-4621-A62D-76AAAA9D0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59100"/>
            <a:ext cx="4461640" cy="26696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9374B5-0213-4862-AC52-EF4E1AF9B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1640" y="2659100"/>
            <a:ext cx="4654120" cy="26696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89" y="1039731"/>
            <a:ext cx="491939" cy="540984"/>
          </a:xfrm>
          <a:prstGeom prst="rect">
            <a:avLst/>
          </a:prstGeom>
        </p:spPr>
      </p:pic>
      <p:pic>
        <p:nvPicPr>
          <p:cNvPr id="18" name="Picture 2" descr="riego por gravedad ventaj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23" y="2101140"/>
            <a:ext cx="532270" cy="532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935ED9B-CE1D-47D0-A05C-9EE6FFA60A2C}"/>
              </a:ext>
            </a:extLst>
          </p:cNvPr>
          <p:cNvSpPr txBox="1"/>
          <p:nvPr/>
        </p:nvSpPr>
        <p:spPr>
          <a:xfrm>
            <a:off x="5276728" y="2100462"/>
            <a:ext cx="38516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Metas Físicas</a:t>
            </a:r>
          </a:p>
          <a:p>
            <a:r>
              <a:rPr lang="es-PE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Rehabilitación de 2.46 km de canal y obra de arte</a:t>
            </a:r>
          </a:p>
        </p:txBody>
      </p:sp>
    </p:spTree>
    <p:extLst>
      <p:ext uri="{BB962C8B-B14F-4D97-AF65-F5344CB8AC3E}">
        <p14:creationId xmlns:p14="http://schemas.microsoft.com/office/powerpoint/2010/main" val="41037964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</TotalTime>
  <Words>2737</Words>
  <Application>Microsoft Office PowerPoint</Application>
  <PresentationFormat>Presentación en pantalla (16:9)</PresentationFormat>
  <Paragraphs>424</Paragraphs>
  <Slides>23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GeosansLight</vt:lpstr>
      <vt:lpstr>Gotham Bold</vt:lpstr>
      <vt:lpstr>Gotham Book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Process Diagram</vt:lpstr>
      <vt:lpstr>Process Diagram</vt:lpstr>
      <vt:lpstr>Process Diagram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SAUL</cp:lastModifiedBy>
  <cp:revision>392</cp:revision>
  <cp:lastPrinted>2022-04-28T23:27:59Z</cp:lastPrinted>
  <dcterms:created xsi:type="dcterms:W3CDTF">2019-01-08T17:57:44Z</dcterms:created>
  <dcterms:modified xsi:type="dcterms:W3CDTF">2022-04-29T05:28:27Z</dcterms:modified>
</cp:coreProperties>
</file>