
<file path=[Content_Types].xml><?xml version="1.0" encoding="utf-8"?>
<Types xmlns="http://schemas.openxmlformats.org/package/2006/content-types">
  <Default Extension="emf" ContentType="image/x-emf"/>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4757" r:id="rId2"/>
    <p:sldId id="4678" r:id="rId3"/>
    <p:sldId id="4776" r:id="rId4"/>
    <p:sldId id="4758" r:id="rId5"/>
    <p:sldId id="4797" r:id="rId6"/>
    <p:sldId id="4793" r:id="rId7"/>
    <p:sldId id="4794" r:id="rId8"/>
    <p:sldId id="4814" r:id="rId9"/>
    <p:sldId id="4815" r:id="rId10"/>
    <p:sldId id="4818" r:id="rId11"/>
    <p:sldId id="4703" r:id="rId12"/>
    <p:sldId id="4782" r:id="rId13"/>
    <p:sldId id="4816" r:id="rId14"/>
    <p:sldId id="4783" r:id="rId15"/>
    <p:sldId id="4770" r:id="rId16"/>
    <p:sldId id="4785" r:id="rId17"/>
    <p:sldId id="4809" r:id="rId18"/>
    <p:sldId id="4798" r:id="rId19"/>
    <p:sldId id="4810" r:id="rId20"/>
    <p:sldId id="4811" r:id="rId21"/>
    <p:sldId id="257" r:id="rId22"/>
    <p:sldId id="4801" r:id="rId23"/>
    <p:sldId id="4812" r:id="rId24"/>
    <p:sldId id="261" r:id="rId25"/>
    <p:sldId id="4800" r:id="rId26"/>
    <p:sldId id="259" r:id="rId27"/>
    <p:sldId id="4788" r:id="rId28"/>
    <p:sldId id="4707" r:id="rId29"/>
    <p:sldId id="4735" r:id="rId30"/>
    <p:sldId id="4742" r:id="rId31"/>
    <p:sldId id="4670" r:id="rId32"/>
    <p:sldId id="265" r:id="rId33"/>
    <p:sldId id="4790" r:id="rId34"/>
    <p:sldId id="4773" r:id="rId35"/>
    <p:sldId id="4774" r:id="rId36"/>
    <p:sldId id="4775" r:id="rId37"/>
    <p:sldId id="4730" r:id="rId38"/>
    <p:sldId id="4743" r:id="rId39"/>
    <p:sldId id="4791" r:id="rId40"/>
    <p:sldId id="4739" r:id="rId41"/>
    <p:sldId id="4740" r:id="rId42"/>
    <p:sldId id="4741" r:id="rId43"/>
    <p:sldId id="4789" r:id="rId44"/>
    <p:sldId id="4802" r:id="rId45"/>
    <p:sldId id="4808" r:id="rId46"/>
  </p:sldIdLst>
  <p:sldSz cx="12192000" cy="6858000"/>
  <p:notesSz cx="6797675" cy="9926638"/>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9A"/>
    <a:srgbClr val="293D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50"/>
    <p:restoredTop sz="94748"/>
  </p:normalViewPr>
  <p:slideViewPr>
    <p:cSldViewPr snapToGrid="0" snapToObjects="1">
      <p:cViewPr varScale="1">
        <p:scale>
          <a:sx n="114" d="100"/>
          <a:sy n="114" d="100"/>
        </p:scale>
        <p:origin x="1008" y="176"/>
      </p:cViewPr>
      <p:guideLst/>
    </p:cSldViewPr>
  </p:slideViewPr>
  <p:notesTextViewPr>
    <p:cViewPr>
      <p:scale>
        <a:sx n="1" d="1"/>
        <a:sy n="1" d="1"/>
      </p:scale>
      <p:origin x="0" y="0"/>
    </p:cViewPr>
  </p:notesTextViewPr>
  <p:sorterViewPr>
    <p:cViewPr varScale="1">
      <p:scale>
        <a:sx n="100" d="100"/>
        <a:sy n="100" d="100"/>
      </p:scale>
      <p:origin x="0" y="-131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alter%20Alcantara\Downloads\Analisis_S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lizardocalderon/Downloads/TABLA_LIZARDO%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lizardocalderon/Downloads/TABLA_LIZARDO%20(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29177602799651"/>
          <c:y val="0.20551596026594321"/>
          <c:w val="0.83481933508311457"/>
          <c:h val="0.57558863811677785"/>
        </c:manualLayout>
      </c:layout>
      <c:areaChart>
        <c:grouping val="stacked"/>
        <c:varyColors val="0"/>
        <c:ser>
          <c:idx val="0"/>
          <c:order val="0"/>
          <c:tx>
            <c:strRef>
              <c:f>GRAF!$A$4</c:f>
              <c:strCache>
                <c:ptCount val="1"/>
                <c:pt idx="0">
                  <c:v>PROM</c:v>
                </c:pt>
              </c:strCache>
            </c:strRef>
          </c:tx>
          <c:spPr>
            <a:solidFill>
              <a:schemeClr val="accent6"/>
            </a:solidFill>
            <a:ln>
              <a:noFill/>
            </a:ln>
            <a:effectLst/>
          </c:spPr>
          <c:cat>
            <c:strRef>
              <c:f>GRAF!$B$3:$M$3</c:f>
              <c:strCache>
                <c:ptCount val="12"/>
                <c:pt idx="0">
                  <c:v>ago</c:v>
                </c:pt>
                <c:pt idx="1">
                  <c:v>set</c:v>
                </c:pt>
                <c:pt idx="2">
                  <c:v>oct</c:v>
                </c:pt>
                <c:pt idx="3">
                  <c:v>nov</c:v>
                </c:pt>
                <c:pt idx="4">
                  <c:v>dic</c:v>
                </c:pt>
                <c:pt idx="5">
                  <c:v>ene</c:v>
                </c:pt>
                <c:pt idx="6">
                  <c:v>feb</c:v>
                </c:pt>
                <c:pt idx="7">
                  <c:v>mar</c:v>
                </c:pt>
                <c:pt idx="8">
                  <c:v>abr</c:v>
                </c:pt>
                <c:pt idx="9">
                  <c:v>may</c:v>
                </c:pt>
                <c:pt idx="10">
                  <c:v>jun</c:v>
                </c:pt>
                <c:pt idx="11">
                  <c:v>jul</c:v>
                </c:pt>
              </c:strCache>
            </c:strRef>
          </c:cat>
          <c:val>
            <c:numRef>
              <c:f>GRAF!$B$4:$M$4</c:f>
              <c:numCache>
                <c:formatCode>_(* #,##0.00_);_(* \(#,##0.00\);_(* "-"??_);_(@_)</c:formatCode>
                <c:ptCount val="12"/>
                <c:pt idx="0">
                  <c:v>146.36785600000002</c:v>
                </c:pt>
                <c:pt idx="1">
                  <c:v>216.67040939999998</c:v>
                </c:pt>
                <c:pt idx="2">
                  <c:v>361.0533562</c:v>
                </c:pt>
                <c:pt idx="3">
                  <c:v>294.24980000000005</c:v>
                </c:pt>
                <c:pt idx="4">
                  <c:v>200.736684</c:v>
                </c:pt>
                <c:pt idx="5">
                  <c:v>184.99770600000002</c:v>
                </c:pt>
                <c:pt idx="6">
                  <c:v>179.34267580000002</c:v>
                </c:pt>
                <c:pt idx="7">
                  <c:v>114.09853440000001</c:v>
                </c:pt>
                <c:pt idx="8">
                  <c:v>79.6272764</c:v>
                </c:pt>
                <c:pt idx="9">
                  <c:v>77.433030000000002</c:v>
                </c:pt>
                <c:pt idx="10">
                  <c:v>86.92653</c:v>
                </c:pt>
                <c:pt idx="11">
                  <c:v>89.176905800000014</c:v>
                </c:pt>
              </c:numCache>
            </c:numRef>
          </c:val>
          <c:extLst>
            <c:ext xmlns:c16="http://schemas.microsoft.com/office/drawing/2014/chart" uri="{C3380CC4-5D6E-409C-BE32-E72D297353CC}">
              <c16:uniqueId val="{00000000-176E-4AFD-B22A-1B5BB7B93A4B}"/>
            </c:ext>
          </c:extLst>
        </c:ser>
        <c:dLbls>
          <c:showLegendKey val="0"/>
          <c:showVal val="0"/>
          <c:showCatName val="0"/>
          <c:showSerName val="0"/>
          <c:showPercent val="0"/>
          <c:showBubbleSize val="0"/>
        </c:dLbls>
        <c:axId val="664063312"/>
        <c:axId val="664061352"/>
      </c:areaChart>
      <c:lineChart>
        <c:grouping val="standard"/>
        <c:varyColors val="0"/>
        <c:ser>
          <c:idx val="1"/>
          <c:order val="1"/>
          <c:tx>
            <c:strRef>
              <c:f>GRAF!$A$5</c:f>
              <c:strCache>
                <c:ptCount val="1"/>
                <c:pt idx="0">
                  <c:v>Campaña 20-21</c:v>
                </c:pt>
              </c:strCache>
            </c:strRef>
          </c:tx>
          <c:spPr>
            <a:ln w="28575" cap="rnd">
              <a:solidFill>
                <a:srgbClr val="0070C0"/>
              </a:solidFill>
              <a:round/>
            </a:ln>
            <a:effectLst/>
          </c:spPr>
          <c:marker>
            <c:symbol val="none"/>
          </c:marker>
          <c:cat>
            <c:strRef>
              <c:f>GRAF!$B$3:$M$3</c:f>
              <c:strCache>
                <c:ptCount val="12"/>
                <c:pt idx="0">
                  <c:v>ago</c:v>
                </c:pt>
                <c:pt idx="1">
                  <c:v>set</c:v>
                </c:pt>
                <c:pt idx="2">
                  <c:v>oct</c:v>
                </c:pt>
                <c:pt idx="3">
                  <c:v>nov</c:v>
                </c:pt>
                <c:pt idx="4">
                  <c:v>dic</c:v>
                </c:pt>
                <c:pt idx="5">
                  <c:v>ene</c:v>
                </c:pt>
                <c:pt idx="6">
                  <c:v>feb</c:v>
                </c:pt>
                <c:pt idx="7">
                  <c:v>mar</c:v>
                </c:pt>
                <c:pt idx="8">
                  <c:v>abr</c:v>
                </c:pt>
                <c:pt idx="9">
                  <c:v>may</c:v>
                </c:pt>
                <c:pt idx="10">
                  <c:v>jun</c:v>
                </c:pt>
                <c:pt idx="11">
                  <c:v>jul</c:v>
                </c:pt>
              </c:strCache>
            </c:strRef>
          </c:cat>
          <c:val>
            <c:numRef>
              <c:f>GRAF!$B$5:$M$5</c:f>
              <c:numCache>
                <c:formatCode>_(* #,##0.00_);_(* \(#,##0.00\);_(* "-"??_);_(@_)</c:formatCode>
                <c:ptCount val="12"/>
                <c:pt idx="0">
                  <c:v>148.00149999999999</c:v>
                </c:pt>
                <c:pt idx="1">
                  <c:v>225.11836000000002</c:v>
                </c:pt>
                <c:pt idx="2">
                  <c:v>367.30405000000007</c:v>
                </c:pt>
                <c:pt idx="3">
                  <c:v>256.49330000000003</c:v>
                </c:pt>
                <c:pt idx="4">
                  <c:v>225.32625000000002</c:v>
                </c:pt>
                <c:pt idx="5">
                  <c:v>177.39984999999999</c:v>
                </c:pt>
                <c:pt idx="6">
                  <c:v>189.78925000000004</c:v>
                </c:pt>
                <c:pt idx="7">
                  <c:v>112.665352</c:v>
                </c:pt>
                <c:pt idx="8">
                  <c:v>72.04910000000001</c:v>
                </c:pt>
                <c:pt idx="9">
                  <c:v>71.642800000000008</c:v>
                </c:pt>
                <c:pt idx="10">
                  <c:v>84.046499999999995</c:v>
                </c:pt>
                <c:pt idx="11">
                  <c:v>86.131800000000013</c:v>
                </c:pt>
              </c:numCache>
            </c:numRef>
          </c:val>
          <c:smooth val="0"/>
          <c:extLst>
            <c:ext xmlns:c16="http://schemas.microsoft.com/office/drawing/2014/chart" uri="{C3380CC4-5D6E-409C-BE32-E72D297353CC}">
              <c16:uniqueId val="{00000001-176E-4AFD-B22A-1B5BB7B93A4B}"/>
            </c:ext>
          </c:extLst>
        </c:ser>
        <c:ser>
          <c:idx val="2"/>
          <c:order val="2"/>
          <c:tx>
            <c:strRef>
              <c:f>GRAF!$A$6</c:f>
              <c:strCache>
                <c:ptCount val="1"/>
                <c:pt idx="0">
                  <c:v>Campaña 21-22</c:v>
                </c:pt>
              </c:strCache>
            </c:strRef>
          </c:tx>
          <c:spPr>
            <a:ln w="28575" cap="rnd">
              <a:solidFill>
                <a:srgbClr val="FF0000"/>
              </a:solidFill>
              <a:round/>
            </a:ln>
            <a:effectLst/>
          </c:spPr>
          <c:marker>
            <c:symbol val="none"/>
          </c:marker>
          <c:cat>
            <c:strRef>
              <c:f>GRAF!$B$3:$M$3</c:f>
              <c:strCache>
                <c:ptCount val="12"/>
                <c:pt idx="0">
                  <c:v>ago</c:v>
                </c:pt>
                <c:pt idx="1">
                  <c:v>set</c:v>
                </c:pt>
                <c:pt idx="2">
                  <c:v>oct</c:v>
                </c:pt>
                <c:pt idx="3">
                  <c:v>nov</c:v>
                </c:pt>
                <c:pt idx="4">
                  <c:v>dic</c:v>
                </c:pt>
                <c:pt idx="5">
                  <c:v>ene</c:v>
                </c:pt>
                <c:pt idx="6">
                  <c:v>feb</c:v>
                </c:pt>
                <c:pt idx="7">
                  <c:v>mar</c:v>
                </c:pt>
                <c:pt idx="8">
                  <c:v>abr</c:v>
                </c:pt>
                <c:pt idx="9">
                  <c:v>may</c:v>
                </c:pt>
                <c:pt idx="10">
                  <c:v>jun</c:v>
                </c:pt>
                <c:pt idx="11">
                  <c:v>jul</c:v>
                </c:pt>
              </c:strCache>
            </c:strRef>
          </c:cat>
          <c:val>
            <c:numRef>
              <c:f>GRAF!$B$6:$M$6</c:f>
              <c:numCache>
                <c:formatCode>_(* #,##0.00_);_(* \(#,##0.00\);_(* "-"??_);_(@_)</c:formatCode>
                <c:ptCount val="12"/>
                <c:pt idx="0">
                  <c:v>158.33965000000003</c:v>
                </c:pt>
                <c:pt idx="1">
                  <c:v>230.68744999999998</c:v>
                </c:pt>
                <c:pt idx="2">
                  <c:v>363.10559999999998</c:v>
                </c:pt>
                <c:pt idx="3">
                  <c:v>310.64059999999995</c:v>
                </c:pt>
                <c:pt idx="4">
                  <c:v>203.60129999999998</c:v>
                </c:pt>
                <c:pt idx="5">
                  <c:v>160.25755000000001</c:v>
                </c:pt>
                <c:pt idx="6">
                  <c:v>155.36954999999995</c:v>
                </c:pt>
                <c:pt idx="7">
                  <c:v>96.779599999999988</c:v>
                </c:pt>
                <c:pt idx="8">
                  <c:v>85.144000000000005</c:v>
                </c:pt>
                <c:pt idx="9">
                  <c:v>77.989999999999995</c:v>
                </c:pt>
                <c:pt idx="10">
                  <c:v>91.013999999999996</c:v>
                </c:pt>
                <c:pt idx="11">
                  <c:v>74.89</c:v>
                </c:pt>
              </c:numCache>
            </c:numRef>
          </c:val>
          <c:smooth val="0"/>
          <c:extLst>
            <c:ext xmlns:c16="http://schemas.microsoft.com/office/drawing/2014/chart" uri="{C3380CC4-5D6E-409C-BE32-E72D297353CC}">
              <c16:uniqueId val="{00000002-176E-4AFD-B22A-1B5BB7B93A4B}"/>
            </c:ext>
          </c:extLst>
        </c:ser>
        <c:dLbls>
          <c:showLegendKey val="0"/>
          <c:showVal val="0"/>
          <c:showCatName val="0"/>
          <c:showSerName val="0"/>
          <c:showPercent val="0"/>
          <c:showBubbleSize val="0"/>
        </c:dLbls>
        <c:marker val="1"/>
        <c:smooth val="0"/>
        <c:axId val="664063312"/>
        <c:axId val="664061352"/>
      </c:lineChart>
      <c:catAx>
        <c:axId val="664063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PE"/>
          </a:p>
        </c:txPr>
        <c:crossAx val="664061352"/>
        <c:crosses val="autoZero"/>
        <c:auto val="1"/>
        <c:lblAlgn val="ctr"/>
        <c:lblOffset val="100"/>
        <c:noMultiLvlLbl val="0"/>
      </c:catAx>
      <c:valAx>
        <c:axId val="66406135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PE"/>
          </a:p>
        </c:txPr>
        <c:crossAx val="66406331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PE"/>
          </a:p>
        </c:txPr>
      </c:dTable>
      <c:spPr>
        <a:noFill/>
        <a:ln>
          <a:noFill/>
        </a:ln>
        <a:effectLst/>
      </c:spPr>
    </c:plotArea>
    <c:plotVisOnly val="1"/>
    <c:dispBlanksAs val="gap"/>
    <c:showDLblsOverMax val="0"/>
  </c:chart>
  <c:spPr>
    <a:noFill/>
    <a:ln>
      <a:noFill/>
    </a:ln>
    <a:effectLst/>
  </c:spPr>
  <c:txPr>
    <a:bodyPr/>
    <a:lstStyle/>
    <a:p>
      <a:pPr>
        <a:defRPr/>
      </a:pPr>
      <a:endParaRPr lang="en-P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PE">
                <a:solidFill>
                  <a:srgbClr val="00B050"/>
                </a:solidFill>
              </a:rPr>
              <a:t>Millones de soles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PE"/>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Hoja1!$B$6:$B$8</c:f>
              <c:strCache>
                <c:ptCount val="3"/>
                <c:pt idx="0">
                  <c:v>Subvención DU-106-201</c:v>
                </c:pt>
                <c:pt idx="1">
                  <c:v>Aprobado</c:v>
                </c:pt>
                <c:pt idx="2">
                  <c:v>Cobrado</c:v>
                </c:pt>
              </c:strCache>
            </c:strRef>
          </c:cat>
          <c:val>
            <c:numRef>
              <c:f>Hoja1!$C$6:$C$8</c:f>
              <c:numCache>
                <c:formatCode>General</c:formatCode>
                <c:ptCount val="3"/>
                <c:pt idx="0">
                  <c:v>249</c:v>
                </c:pt>
                <c:pt idx="1">
                  <c:v>95</c:v>
                </c:pt>
                <c:pt idx="2">
                  <c:v>74</c:v>
                </c:pt>
              </c:numCache>
            </c:numRef>
          </c:val>
          <c:extLst>
            <c:ext xmlns:c16="http://schemas.microsoft.com/office/drawing/2014/chart" uri="{C3380CC4-5D6E-409C-BE32-E72D297353CC}">
              <c16:uniqueId val="{00000000-DB02-FA4F-8D21-3F68C58450E7}"/>
            </c:ext>
          </c:extLst>
        </c:ser>
        <c:dLbls>
          <c:showLegendKey val="0"/>
          <c:showVal val="0"/>
          <c:showCatName val="0"/>
          <c:showSerName val="0"/>
          <c:showPercent val="0"/>
          <c:showBubbleSize val="0"/>
        </c:dLbls>
        <c:gapWidth val="219"/>
        <c:overlap val="-27"/>
        <c:axId val="678718608"/>
        <c:axId val="678719168"/>
      </c:barChart>
      <c:catAx>
        <c:axId val="678718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PE"/>
          </a:p>
        </c:txPr>
        <c:crossAx val="678719168"/>
        <c:crosses val="autoZero"/>
        <c:auto val="1"/>
        <c:lblAlgn val="ctr"/>
        <c:lblOffset val="100"/>
        <c:noMultiLvlLbl val="0"/>
      </c:catAx>
      <c:valAx>
        <c:axId val="678719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PE"/>
          </a:p>
        </c:txPr>
        <c:crossAx val="67871860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P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PE">
                <a:solidFill>
                  <a:srgbClr val="00B0F0"/>
                </a:solidFill>
              </a:rPr>
              <a:t>Productores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PE"/>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Hoja1!$B$6:$B$8</c:f>
              <c:strCache>
                <c:ptCount val="3"/>
                <c:pt idx="0">
                  <c:v>Subvención DU-106-201</c:v>
                </c:pt>
                <c:pt idx="1">
                  <c:v>Aprobado</c:v>
                </c:pt>
                <c:pt idx="2">
                  <c:v>Cobrado</c:v>
                </c:pt>
              </c:strCache>
            </c:strRef>
          </c:cat>
          <c:val>
            <c:numRef>
              <c:f>Hoja1!$E$6:$E$8</c:f>
              <c:numCache>
                <c:formatCode>_(* #,##0.00_);_(* \(#,##0.00\);_(* "-"??_);_(@_)</c:formatCode>
                <c:ptCount val="3"/>
                <c:pt idx="0">
                  <c:v>308000</c:v>
                </c:pt>
                <c:pt idx="1">
                  <c:v>133000</c:v>
                </c:pt>
                <c:pt idx="2">
                  <c:v>101000</c:v>
                </c:pt>
              </c:numCache>
            </c:numRef>
          </c:val>
          <c:extLst>
            <c:ext xmlns:c16="http://schemas.microsoft.com/office/drawing/2014/chart" uri="{C3380CC4-5D6E-409C-BE32-E72D297353CC}">
              <c16:uniqueId val="{00000000-AFB9-0143-8640-DF22F2B7AE6D}"/>
            </c:ext>
          </c:extLst>
        </c:ser>
        <c:dLbls>
          <c:showLegendKey val="0"/>
          <c:showVal val="0"/>
          <c:showCatName val="0"/>
          <c:showSerName val="0"/>
          <c:showPercent val="0"/>
          <c:showBubbleSize val="0"/>
        </c:dLbls>
        <c:gapWidth val="219"/>
        <c:overlap val="-27"/>
        <c:axId val="687177216"/>
        <c:axId val="687175536"/>
      </c:barChart>
      <c:catAx>
        <c:axId val="687177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PE"/>
          </a:p>
        </c:txPr>
        <c:crossAx val="687175536"/>
        <c:crosses val="autoZero"/>
        <c:auto val="1"/>
        <c:lblAlgn val="ctr"/>
        <c:lblOffset val="100"/>
        <c:noMultiLvlLbl val="0"/>
      </c:catAx>
      <c:valAx>
        <c:axId val="687175536"/>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PE"/>
          </a:p>
        </c:txPr>
        <c:crossAx val="68717721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PE"/>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96B1BE-1D51-46D0-8A21-665669F0F496}" type="doc">
      <dgm:prSet loTypeId="urn:microsoft.com/office/officeart/2005/8/layout/cycle6" loCatId="cycle" qsTypeId="urn:microsoft.com/office/officeart/2005/8/quickstyle/simple4" qsCatId="simple" csTypeId="urn:microsoft.com/office/officeart/2005/8/colors/colorful1" csCatId="colorful" phldr="1"/>
      <dgm:spPr/>
      <dgm:t>
        <a:bodyPr/>
        <a:lstStyle/>
        <a:p>
          <a:endParaRPr lang="es-PE"/>
        </a:p>
      </dgm:t>
    </dgm:pt>
    <dgm:pt modelId="{41114A6E-836F-437A-9638-E0E836B48E18}">
      <dgm:prSet phldrT="[Texto]" custT="1">
        <dgm:style>
          <a:lnRef idx="2">
            <a:schemeClr val="accent2"/>
          </a:lnRef>
          <a:fillRef idx="1">
            <a:schemeClr val="lt1"/>
          </a:fillRef>
          <a:effectRef idx="0">
            <a:schemeClr val="accent2"/>
          </a:effectRef>
          <a:fontRef idx="minor">
            <a:schemeClr val="dk1"/>
          </a:fontRef>
        </dgm:style>
      </dgm:prSet>
      <dgm:spPr>
        <a:effectLst>
          <a:glow rad="139700">
            <a:schemeClr val="accent4">
              <a:satMod val="175000"/>
              <a:alpha val="40000"/>
            </a:schemeClr>
          </a:glow>
        </a:effectLst>
      </dgm:spPr>
      <dgm:t>
        <a:bodyPr/>
        <a:lstStyle/>
        <a:p>
          <a:r>
            <a:rPr lang="es-PE" sz="1600" b="1" dirty="0"/>
            <a:t>1. Apoyo económico directo a los productores</a:t>
          </a:r>
        </a:p>
      </dgm:t>
    </dgm:pt>
    <dgm:pt modelId="{CC78F2B1-C6C9-4F4A-AE2B-15D534B17C4B}" type="parTrans" cxnId="{96A8042E-1FFE-40CD-92A9-162441BC60F0}">
      <dgm:prSet/>
      <dgm:spPr/>
      <dgm:t>
        <a:bodyPr/>
        <a:lstStyle/>
        <a:p>
          <a:endParaRPr lang="es-PE" sz="2400" b="1"/>
        </a:p>
      </dgm:t>
    </dgm:pt>
    <dgm:pt modelId="{1F58A580-26F7-4BC9-A01D-36483BFF0DD7}" type="sibTrans" cxnId="{96A8042E-1FFE-40CD-92A9-162441BC60F0}">
      <dgm:prSet/>
      <dgm:spPr/>
      <dgm:t>
        <a:bodyPr/>
        <a:lstStyle/>
        <a:p>
          <a:endParaRPr lang="es-PE" sz="2400" b="1"/>
        </a:p>
      </dgm:t>
    </dgm:pt>
    <dgm:pt modelId="{262833F4-0528-42A5-9E2A-1925558C643F}">
      <dgm:prSet phldrT="[Texto]" custT="1">
        <dgm:style>
          <a:lnRef idx="2">
            <a:schemeClr val="accent3"/>
          </a:lnRef>
          <a:fillRef idx="1">
            <a:schemeClr val="lt1"/>
          </a:fillRef>
          <a:effectRef idx="0">
            <a:schemeClr val="accent3"/>
          </a:effectRef>
          <a:fontRef idx="minor">
            <a:schemeClr val="dk1"/>
          </a:fontRef>
        </dgm:style>
      </dgm:prSet>
      <dgm:spPr>
        <a:effectLst>
          <a:glow rad="228600">
            <a:schemeClr val="accent5">
              <a:satMod val="175000"/>
              <a:alpha val="40000"/>
            </a:schemeClr>
          </a:glow>
        </a:effectLst>
      </dgm:spPr>
      <dgm:t>
        <a:bodyPr/>
        <a:lstStyle/>
        <a:p>
          <a:r>
            <a:rPr lang="es-PE" sz="1600" b="1" dirty="0"/>
            <a:t>2. Incremento de la oferta de guano de isla</a:t>
          </a:r>
        </a:p>
      </dgm:t>
    </dgm:pt>
    <dgm:pt modelId="{7CDE9D50-793E-4F6E-A068-65217CF5DE82}" type="parTrans" cxnId="{0B6005D6-768D-4867-B430-AA982795F5A3}">
      <dgm:prSet/>
      <dgm:spPr/>
      <dgm:t>
        <a:bodyPr/>
        <a:lstStyle/>
        <a:p>
          <a:endParaRPr lang="es-PE" sz="2400" b="1"/>
        </a:p>
      </dgm:t>
    </dgm:pt>
    <dgm:pt modelId="{98050C0E-5C10-4920-9825-196891C09453}" type="sibTrans" cxnId="{0B6005D6-768D-4867-B430-AA982795F5A3}">
      <dgm:prSet/>
      <dgm:spPr/>
      <dgm:t>
        <a:bodyPr/>
        <a:lstStyle/>
        <a:p>
          <a:endParaRPr lang="es-PE" sz="2400" b="1"/>
        </a:p>
      </dgm:t>
    </dgm:pt>
    <dgm:pt modelId="{506C226F-3CE5-4E06-9231-EE8C19904BC2}">
      <dgm:prSet phldrT="[Texto]" custT="1">
        <dgm:style>
          <a:lnRef idx="2">
            <a:schemeClr val="accent4"/>
          </a:lnRef>
          <a:fillRef idx="1">
            <a:schemeClr val="lt1"/>
          </a:fillRef>
          <a:effectRef idx="0">
            <a:schemeClr val="accent4"/>
          </a:effectRef>
          <a:fontRef idx="minor">
            <a:schemeClr val="dk1"/>
          </a:fontRef>
        </dgm:style>
      </dgm:prSet>
      <dgm:spPr>
        <a:effectLst>
          <a:glow rad="228600">
            <a:schemeClr val="accent2">
              <a:satMod val="175000"/>
              <a:alpha val="40000"/>
            </a:schemeClr>
          </a:glow>
        </a:effectLst>
      </dgm:spPr>
      <dgm:t>
        <a:bodyPr/>
        <a:lstStyle/>
        <a:p>
          <a:r>
            <a:rPr lang="es-PE" sz="1600" b="1" dirty="0"/>
            <a:t>3. Promover la producción y uso de abonos orgánicos. </a:t>
          </a:r>
        </a:p>
      </dgm:t>
    </dgm:pt>
    <dgm:pt modelId="{08FFCB86-47FD-45DF-B6C9-01ADD9D498BB}" type="parTrans" cxnId="{7B42510F-B68F-4780-B570-66018F306613}">
      <dgm:prSet/>
      <dgm:spPr/>
      <dgm:t>
        <a:bodyPr/>
        <a:lstStyle/>
        <a:p>
          <a:endParaRPr lang="es-PE" sz="2400" b="1"/>
        </a:p>
      </dgm:t>
    </dgm:pt>
    <dgm:pt modelId="{00C3B160-8F91-4BC1-8165-1DEF0A826EA8}" type="sibTrans" cxnId="{7B42510F-B68F-4780-B570-66018F306613}">
      <dgm:prSet/>
      <dgm:spPr/>
      <dgm:t>
        <a:bodyPr/>
        <a:lstStyle/>
        <a:p>
          <a:endParaRPr lang="es-PE" sz="2400" b="1"/>
        </a:p>
      </dgm:t>
    </dgm:pt>
    <dgm:pt modelId="{DAA6C019-59EB-46EC-81F3-98C939F3D34A}">
      <dgm:prSet phldrT="[Texto]" custT="1">
        <dgm:style>
          <a:lnRef idx="2">
            <a:schemeClr val="dk1"/>
          </a:lnRef>
          <a:fillRef idx="1">
            <a:schemeClr val="lt1"/>
          </a:fillRef>
          <a:effectRef idx="0">
            <a:schemeClr val="dk1"/>
          </a:effectRef>
          <a:fontRef idx="minor">
            <a:schemeClr val="dk1"/>
          </a:fontRef>
        </dgm:style>
      </dgm:prSet>
      <dgm:spPr>
        <a:effectLst>
          <a:glow rad="228600">
            <a:schemeClr val="accent3">
              <a:satMod val="175000"/>
              <a:alpha val="40000"/>
            </a:schemeClr>
          </a:glow>
        </a:effectLst>
      </dgm:spPr>
      <dgm:t>
        <a:bodyPr/>
        <a:lstStyle/>
        <a:p>
          <a:r>
            <a:rPr lang="es-PE" sz="1600" b="1" dirty="0"/>
            <a:t>4. Importación de fertilizantes por parte del MIDAGRI</a:t>
          </a:r>
        </a:p>
      </dgm:t>
    </dgm:pt>
    <dgm:pt modelId="{F090C78F-646E-40CC-B24B-447D91C71751}" type="parTrans" cxnId="{3D163FE5-BA4D-42A1-8DBE-EEC4DF0B9E82}">
      <dgm:prSet/>
      <dgm:spPr/>
      <dgm:t>
        <a:bodyPr/>
        <a:lstStyle/>
        <a:p>
          <a:endParaRPr lang="es-PE" sz="2400" b="1"/>
        </a:p>
      </dgm:t>
    </dgm:pt>
    <dgm:pt modelId="{3B245D3D-28FA-400F-9FD7-DF4D38939843}" type="sibTrans" cxnId="{3D163FE5-BA4D-42A1-8DBE-EEC4DF0B9E82}">
      <dgm:prSet/>
      <dgm:spPr/>
      <dgm:t>
        <a:bodyPr/>
        <a:lstStyle/>
        <a:p>
          <a:endParaRPr lang="es-PE" sz="2400" b="1"/>
        </a:p>
      </dgm:t>
    </dgm:pt>
    <dgm:pt modelId="{1B2039FA-B5AC-4313-A47A-591B95717033}">
      <dgm:prSet phldrT="[Texto]" custT="1">
        <dgm:style>
          <a:lnRef idx="2">
            <a:schemeClr val="accent5"/>
          </a:lnRef>
          <a:fillRef idx="1">
            <a:schemeClr val="lt1"/>
          </a:fillRef>
          <a:effectRef idx="0">
            <a:schemeClr val="accent5"/>
          </a:effectRef>
          <a:fontRef idx="minor">
            <a:schemeClr val="dk1"/>
          </a:fontRef>
        </dgm:style>
      </dgm:prSet>
      <dgm:spPr>
        <a:effectLst>
          <a:glow rad="228600">
            <a:schemeClr val="accent6">
              <a:satMod val="175000"/>
              <a:alpha val="40000"/>
            </a:schemeClr>
          </a:glow>
        </a:effectLst>
      </dgm:spPr>
      <dgm:t>
        <a:bodyPr/>
        <a:lstStyle/>
        <a:p>
          <a:r>
            <a:rPr lang="es-PE" sz="1600" b="1" dirty="0"/>
            <a:t>5. Promover la industria nacional de fertilizantes</a:t>
          </a:r>
        </a:p>
      </dgm:t>
    </dgm:pt>
    <dgm:pt modelId="{7306F63E-173E-42A7-8BFC-CFD013CB8109}" type="parTrans" cxnId="{7881A7B6-C0FC-4473-9B1C-45E1782601CB}">
      <dgm:prSet/>
      <dgm:spPr/>
      <dgm:t>
        <a:bodyPr/>
        <a:lstStyle/>
        <a:p>
          <a:endParaRPr lang="es-PE" sz="2400" b="1"/>
        </a:p>
      </dgm:t>
    </dgm:pt>
    <dgm:pt modelId="{DC98F3C9-1ACA-4EC0-A66A-299EB7F459BB}" type="sibTrans" cxnId="{7881A7B6-C0FC-4473-9B1C-45E1782601CB}">
      <dgm:prSet/>
      <dgm:spPr/>
      <dgm:t>
        <a:bodyPr/>
        <a:lstStyle/>
        <a:p>
          <a:endParaRPr lang="es-PE" sz="2400" b="1"/>
        </a:p>
      </dgm:t>
    </dgm:pt>
    <dgm:pt modelId="{8A9AA89F-F416-42F5-AFA2-2578581E2ED7}" type="pres">
      <dgm:prSet presAssocID="{4096B1BE-1D51-46D0-8A21-665669F0F496}" presName="cycle" presStyleCnt="0">
        <dgm:presLayoutVars>
          <dgm:dir/>
          <dgm:resizeHandles val="exact"/>
        </dgm:presLayoutVars>
      </dgm:prSet>
      <dgm:spPr/>
    </dgm:pt>
    <dgm:pt modelId="{B6D329B5-6D83-48D7-96B9-D99B370D5FFE}" type="pres">
      <dgm:prSet presAssocID="{41114A6E-836F-437A-9638-E0E836B48E18}" presName="node" presStyleLbl="node1" presStyleIdx="0" presStyleCnt="5">
        <dgm:presLayoutVars>
          <dgm:bulletEnabled val="1"/>
        </dgm:presLayoutVars>
      </dgm:prSet>
      <dgm:spPr/>
    </dgm:pt>
    <dgm:pt modelId="{A30F5EB0-68D7-45B9-9A07-F7A799760097}" type="pres">
      <dgm:prSet presAssocID="{41114A6E-836F-437A-9638-E0E836B48E18}" presName="spNode" presStyleCnt="0"/>
      <dgm:spPr/>
    </dgm:pt>
    <dgm:pt modelId="{84D36E79-6D7D-47E7-AF19-634E4E4AE750}" type="pres">
      <dgm:prSet presAssocID="{1F58A580-26F7-4BC9-A01D-36483BFF0DD7}" presName="sibTrans" presStyleLbl="sibTrans1D1" presStyleIdx="0" presStyleCnt="5"/>
      <dgm:spPr/>
    </dgm:pt>
    <dgm:pt modelId="{802D9D05-2EED-4588-ABB3-1F0122DBBE5C}" type="pres">
      <dgm:prSet presAssocID="{262833F4-0528-42A5-9E2A-1925558C643F}" presName="node" presStyleLbl="node1" presStyleIdx="1" presStyleCnt="5">
        <dgm:presLayoutVars>
          <dgm:bulletEnabled val="1"/>
        </dgm:presLayoutVars>
      </dgm:prSet>
      <dgm:spPr/>
    </dgm:pt>
    <dgm:pt modelId="{6D31972A-AE51-461E-99EB-9C4AF8820324}" type="pres">
      <dgm:prSet presAssocID="{262833F4-0528-42A5-9E2A-1925558C643F}" presName="spNode" presStyleCnt="0"/>
      <dgm:spPr/>
    </dgm:pt>
    <dgm:pt modelId="{803C727F-1D2C-412B-9474-ECB860728278}" type="pres">
      <dgm:prSet presAssocID="{98050C0E-5C10-4920-9825-196891C09453}" presName="sibTrans" presStyleLbl="sibTrans1D1" presStyleIdx="1" presStyleCnt="5"/>
      <dgm:spPr/>
    </dgm:pt>
    <dgm:pt modelId="{9095FA42-4C13-446D-ACF6-A7C5651E59FD}" type="pres">
      <dgm:prSet presAssocID="{506C226F-3CE5-4E06-9231-EE8C19904BC2}" presName="node" presStyleLbl="node1" presStyleIdx="2" presStyleCnt="5">
        <dgm:presLayoutVars>
          <dgm:bulletEnabled val="1"/>
        </dgm:presLayoutVars>
      </dgm:prSet>
      <dgm:spPr/>
    </dgm:pt>
    <dgm:pt modelId="{C2D8B47F-8072-4AEB-BCB5-CFCFDB685C66}" type="pres">
      <dgm:prSet presAssocID="{506C226F-3CE5-4E06-9231-EE8C19904BC2}" presName="spNode" presStyleCnt="0"/>
      <dgm:spPr/>
    </dgm:pt>
    <dgm:pt modelId="{9BB26FE9-459D-4DE2-9297-828CEF571D87}" type="pres">
      <dgm:prSet presAssocID="{00C3B160-8F91-4BC1-8165-1DEF0A826EA8}" presName="sibTrans" presStyleLbl="sibTrans1D1" presStyleIdx="2" presStyleCnt="5"/>
      <dgm:spPr/>
    </dgm:pt>
    <dgm:pt modelId="{C501D9FD-26E1-4413-BE18-40B3412A29B5}" type="pres">
      <dgm:prSet presAssocID="{DAA6C019-59EB-46EC-81F3-98C939F3D34A}" presName="node" presStyleLbl="node1" presStyleIdx="3" presStyleCnt="5">
        <dgm:presLayoutVars>
          <dgm:bulletEnabled val="1"/>
        </dgm:presLayoutVars>
      </dgm:prSet>
      <dgm:spPr/>
    </dgm:pt>
    <dgm:pt modelId="{2797D33E-A5F9-4F46-A15E-122AC76B31C1}" type="pres">
      <dgm:prSet presAssocID="{DAA6C019-59EB-46EC-81F3-98C939F3D34A}" presName="spNode" presStyleCnt="0"/>
      <dgm:spPr/>
    </dgm:pt>
    <dgm:pt modelId="{B2EF2CA5-A664-47D6-9FB9-76907EB39D2B}" type="pres">
      <dgm:prSet presAssocID="{3B245D3D-28FA-400F-9FD7-DF4D38939843}" presName="sibTrans" presStyleLbl="sibTrans1D1" presStyleIdx="3" presStyleCnt="5"/>
      <dgm:spPr/>
    </dgm:pt>
    <dgm:pt modelId="{E935D1F0-3408-4E4D-86E1-E83AD12E0B54}" type="pres">
      <dgm:prSet presAssocID="{1B2039FA-B5AC-4313-A47A-591B95717033}" presName="node" presStyleLbl="node1" presStyleIdx="4" presStyleCnt="5">
        <dgm:presLayoutVars>
          <dgm:bulletEnabled val="1"/>
        </dgm:presLayoutVars>
      </dgm:prSet>
      <dgm:spPr/>
    </dgm:pt>
    <dgm:pt modelId="{65906C80-C20A-4BD5-87A3-655569BFF9A9}" type="pres">
      <dgm:prSet presAssocID="{1B2039FA-B5AC-4313-A47A-591B95717033}" presName="spNode" presStyleCnt="0"/>
      <dgm:spPr/>
    </dgm:pt>
    <dgm:pt modelId="{C38FD056-40B7-4CE8-8739-5F296658B10B}" type="pres">
      <dgm:prSet presAssocID="{DC98F3C9-1ACA-4EC0-A66A-299EB7F459BB}" presName="sibTrans" presStyleLbl="sibTrans1D1" presStyleIdx="4" presStyleCnt="5"/>
      <dgm:spPr/>
    </dgm:pt>
  </dgm:ptLst>
  <dgm:cxnLst>
    <dgm:cxn modelId="{2A1E2507-4D89-42D7-ADEF-7CA57152D1C5}" type="presOf" srcId="{00C3B160-8F91-4BC1-8165-1DEF0A826EA8}" destId="{9BB26FE9-459D-4DE2-9297-828CEF571D87}" srcOrd="0" destOrd="0" presId="urn:microsoft.com/office/officeart/2005/8/layout/cycle6"/>
    <dgm:cxn modelId="{7B42510F-B68F-4780-B570-66018F306613}" srcId="{4096B1BE-1D51-46D0-8A21-665669F0F496}" destId="{506C226F-3CE5-4E06-9231-EE8C19904BC2}" srcOrd="2" destOrd="0" parTransId="{08FFCB86-47FD-45DF-B6C9-01ADD9D498BB}" sibTransId="{00C3B160-8F91-4BC1-8165-1DEF0A826EA8}"/>
    <dgm:cxn modelId="{F4D97C1B-B119-475F-833B-7F1038661087}" type="presOf" srcId="{98050C0E-5C10-4920-9825-196891C09453}" destId="{803C727F-1D2C-412B-9474-ECB860728278}" srcOrd="0" destOrd="0" presId="urn:microsoft.com/office/officeart/2005/8/layout/cycle6"/>
    <dgm:cxn modelId="{96A8042E-1FFE-40CD-92A9-162441BC60F0}" srcId="{4096B1BE-1D51-46D0-8A21-665669F0F496}" destId="{41114A6E-836F-437A-9638-E0E836B48E18}" srcOrd="0" destOrd="0" parTransId="{CC78F2B1-C6C9-4F4A-AE2B-15D534B17C4B}" sibTransId="{1F58A580-26F7-4BC9-A01D-36483BFF0DD7}"/>
    <dgm:cxn modelId="{4CE6542F-9FED-4663-983F-89D8AF6DF0F3}" type="presOf" srcId="{DC98F3C9-1ACA-4EC0-A66A-299EB7F459BB}" destId="{C38FD056-40B7-4CE8-8739-5F296658B10B}" srcOrd="0" destOrd="0" presId="urn:microsoft.com/office/officeart/2005/8/layout/cycle6"/>
    <dgm:cxn modelId="{1D335733-DC9A-4F9E-8859-D6FD321D3A46}" type="presOf" srcId="{DAA6C019-59EB-46EC-81F3-98C939F3D34A}" destId="{C501D9FD-26E1-4413-BE18-40B3412A29B5}" srcOrd="0" destOrd="0" presId="urn:microsoft.com/office/officeart/2005/8/layout/cycle6"/>
    <dgm:cxn modelId="{562C9137-FADB-406F-A2E0-8E1E118F077F}" type="presOf" srcId="{1F58A580-26F7-4BC9-A01D-36483BFF0DD7}" destId="{84D36E79-6D7D-47E7-AF19-634E4E4AE750}" srcOrd="0" destOrd="0" presId="urn:microsoft.com/office/officeart/2005/8/layout/cycle6"/>
    <dgm:cxn modelId="{EA489168-4156-4233-9132-C4D6DA252092}" type="presOf" srcId="{41114A6E-836F-437A-9638-E0E836B48E18}" destId="{B6D329B5-6D83-48D7-96B9-D99B370D5FFE}" srcOrd="0" destOrd="0" presId="urn:microsoft.com/office/officeart/2005/8/layout/cycle6"/>
    <dgm:cxn modelId="{B3A7A16E-9AB5-4505-AD75-55683ADFD6B6}" type="presOf" srcId="{4096B1BE-1D51-46D0-8A21-665669F0F496}" destId="{8A9AA89F-F416-42F5-AFA2-2578581E2ED7}" srcOrd="0" destOrd="0" presId="urn:microsoft.com/office/officeart/2005/8/layout/cycle6"/>
    <dgm:cxn modelId="{13B4B38F-ECBD-4638-94E0-B5525357006B}" type="presOf" srcId="{262833F4-0528-42A5-9E2A-1925558C643F}" destId="{802D9D05-2EED-4588-ABB3-1F0122DBBE5C}" srcOrd="0" destOrd="0" presId="urn:microsoft.com/office/officeart/2005/8/layout/cycle6"/>
    <dgm:cxn modelId="{7881A7B6-C0FC-4473-9B1C-45E1782601CB}" srcId="{4096B1BE-1D51-46D0-8A21-665669F0F496}" destId="{1B2039FA-B5AC-4313-A47A-591B95717033}" srcOrd="4" destOrd="0" parTransId="{7306F63E-173E-42A7-8BFC-CFD013CB8109}" sibTransId="{DC98F3C9-1ACA-4EC0-A66A-299EB7F459BB}"/>
    <dgm:cxn modelId="{F04E06C8-9B5B-4ACB-A1B3-84660E0D29FE}" type="presOf" srcId="{3B245D3D-28FA-400F-9FD7-DF4D38939843}" destId="{B2EF2CA5-A664-47D6-9FB9-76907EB39D2B}" srcOrd="0" destOrd="0" presId="urn:microsoft.com/office/officeart/2005/8/layout/cycle6"/>
    <dgm:cxn modelId="{0B6005D6-768D-4867-B430-AA982795F5A3}" srcId="{4096B1BE-1D51-46D0-8A21-665669F0F496}" destId="{262833F4-0528-42A5-9E2A-1925558C643F}" srcOrd="1" destOrd="0" parTransId="{7CDE9D50-793E-4F6E-A068-65217CF5DE82}" sibTransId="{98050C0E-5C10-4920-9825-196891C09453}"/>
    <dgm:cxn modelId="{4F364CDB-5C5C-44F4-9578-8513A290981B}" type="presOf" srcId="{506C226F-3CE5-4E06-9231-EE8C19904BC2}" destId="{9095FA42-4C13-446D-ACF6-A7C5651E59FD}" srcOrd="0" destOrd="0" presId="urn:microsoft.com/office/officeart/2005/8/layout/cycle6"/>
    <dgm:cxn modelId="{3D163FE5-BA4D-42A1-8DBE-EEC4DF0B9E82}" srcId="{4096B1BE-1D51-46D0-8A21-665669F0F496}" destId="{DAA6C019-59EB-46EC-81F3-98C939F3D34A}" srcOrd="3" destOrd="0" parTransId="{F090C78F-646E-40CC-B24B-447D91C71751}" sibTransId="{3B245D3D-28FA-400F-9FD7-DF4D38939843}"/>
    <dgm:cxn modelId="{E14F99FC-25BC-45C5-8903-ACAEAE9D90EA}" type="presOf" srcId="{1B2039FA-B5AC-4313-A47A-591B95717033}" destId="{E935D1F0-3408-4E4D-86E1-E83AD12E0B54}" srcOrd="0" destOrd="0" presId="urn:microsoft.com/office/officeart/2005/8/layout/cycle6"/>
    <dgm:cxn modelId="{94E839EE-6DDD-45BB-A836-AE7CF3A4EB23}" type="presParOf" srcId="{8A9AA89F-F416-42F5-AFA2-2578581E2ED7}" destId="{B6D329B5-6D83-48D7-96B9-D99B370D5FFE}" srcOrd="0" destOrd="0" presId="urn:microsoft.com/office/officeart/2005/8/layout/cycle6"/>
    <dgm:cxn modelId="{BBE30D91-0E06-4760-94E2-E7B4D9033494}" type="presParOf" srcId="{8A9AA89F-F416-42F5-AFA2-2578581E2ED7}" destId="{A30F5EB0-68D7-45B9-9A07-F7A799760097}" srcOrd="1" destOrd="0" presId="urn:microsoft.com/office/officeart/2005/8/layout/cycle6"/>
    <dgm:cxn modelId="{22B42F05-5667-48BD-826B-F40398540655}" type="presParOf" srcId="{8A9AA89F-F416-42F5-AFA2-2578581E2ED7}" destId="{84D36E79-6D7D-47E7-AF19-634E4E4AE750}" srcOrd="2" destOrd="0" presId="urn:microsoft.com/office/officeart/2005/8/layout/cycle6"/>
    <dgm:cxn modelId="{23124C4F-2ECA-44CB-90B5-474F700B6667}" type="presParOf" srcId="{8A9AA89F-F416-42F5-AFA2-2578581E2ED7}" destId="{802D9D05-2EED-4588-ABB3-1F0122DBBE5C}" srcOrd="3" destOrd="0" presId="urn:microsoft.com/office/officeart/2005/8/layout/cycle6"/>
    <dgm:cxn modelId="{A9FC66B8-FD45-4EA7-A4EC-F99ABDBCD8F4}" type="presParOf" srcId="{8A9AA89F-F416-42F5-AFA2-2578581E2ED7}" destId="{6D31972A-AE51-461E-99EB-9C4AF8820324}" srcOrd="4" destOrd="0" presId="urn:microsoft.com/office/officeart/2005/8/layout/cycle6"/>
    <dgm:cxn modelId="{EA10AC09-DBAF-402C-92BF-D2AC3929BBC3}" type="presParOf" srcId="{8A9AA89F-F416-42F5-AFA2-2578581E2ED7}" destId="{803C727F-1D2C-412B-9474-ECB860728278}" srcOrd="5" destOrd="0" presId="urn:microsoft.com/office/officeart/2005/8/layout/cycle6"/>
    <dgm:cxn modelId="{76893558-EC78-43FB-B442-D659DFE4DC09}" type="presParOf" srcId="{8A9AA89F-F416-42F5-AFA2-2578581E2ED7}" destId="{9095FA42-4C13-446D-ACF6-A7C5651E59FD}" srcOrd="6" destOrd="0" presId="urn:microsoft.com/office/officeart/2005/8/layout/cycle6"/>
    <dgm:cxn modelId="{B0408DFF-43BC-4E59-986B-54E233DE314C}" type="presParOf" srcId="{8A9AA89F-F416-42F5-AFA2-2578581E2ED7}" destId="{C2D8B47F-8072-4AEB-BCB5-CFCFDB685C66}" srcOrd="7" destOrd="0" presId="urn:microsoft.com/office/officeart/2005/8/layout/cycle6"/>
    <dgm:cxn modelId="{32E5E19A-3201-43BF-88A4-67C7E6014421}" type="presParOf" srcId="{8A9AA89F-F416-42F5-AFA2-2578581E2ED7}" destId="{9BB26FE9-459D-4DE2-9297-828CEF571D87}" srcOrd="8" destOrd="0" presId="urn:microsoft.com/office/officeart/2005/8/layout/cycle6"/>
    <dgm:cxn modelId="{45E595C2-1E9A-46D6-99BA-61A7455E8DBB}" type="presParOf" srcId="{8A9AA89F-F416-42F5-AFA2-2578581E2ED7}" destId="{C501D9FD-26E1-4413-BE18-40B3412A29B5}" srcOrd="9" destOrd="0" presId="urn:microsoft.com/office/officeart/2005/8/layout/cycle6"/>
    <dgm:cxn modelId="{EA98FD60-8955-424F-BB74-5A95B6C7DF57}" type="presParOf" srcId="{8A9AA89F-F416-42F5-AFA2-2578581E2ED7}" destId="{2797D33E-A5F9-4F46-A15E-122AC76B31C1}" srcOrd="10" destOrd="0" presId="urn:microsoft.com/office/officeart/2005/8/layout/cycle6"/>
    <dgm:cxn modelId="{61D6899F-0D7F-4425-9F97-A6F217AA824C}" type="presParOf" srcId="{8A9AA89F-F416-42F5-AFA2-2578581E2ED7}" destId="{B2EF2CA5-A664-47D6-9FB9-76907EB39D2B}" srcOrd="11" destOrd="0" presId="urn:microsoft.com/office/officeart/2005/8/layout/cycle6"/>
    <dgm:cxn modelId="{E0646AFE-8B2B-44B2-8C17-06A9D1A76530}" type="presParOf" srcId="{8A9AA89F-F416-42F5-AFA2-2578581E2ED7}" destId="{E935D1F0-3408-4E4D-86E1-E83AD12E0B54}" srcOrd="12" destOrd="0" presId="urn:microsoft.com/office/officeart/2005/8/layout/cycle6"/>
    <dgm:cxn modelId="{2760E15B-F763-4BDB-8EDD-F6F6ABE585AE}" type="presParOf" srcId="{8A9AA89F-F416-42F5-AFA2-2578581E2ED7}" destId="{65906C80-C20A-4BD5-87A3-655569BFF9A9}" srcOrd="13" destOrd="0" presId="urn:microsoft.com/office/officeart/2005/8/layout/cycle6"/>
    <dgm:cxn modelId="{0EFB8ECE-9A35-4FF5-8DC0-F71BBCD94BC7}" type="presParOf" srcId="{8A9AA89F-F416-42F5-AFA2-2578581E2ED7}" destId="{C38FD056-40B7-4CE8-8739-5F296658B10B}"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329B5-6D83-48D7-96B9-D99B370D5FFE}">
      <dsp:nvSpPr>
        <dsp:cNvPr id="0" name=""/>
        <dsp:cNvSpPr/>
      </dsp:nvSpPr>
      <dsp:spPr>
        <a:xfrm>
          <a:off x="3174007" y="3160"/>
          <a:ext cx="1779984" cy="1156989"/>
        </a:xfrm>
        <a:prstGeom prst="roundRect">
          <a:avLst/>
        </a:prstGeom>
        <a:solidFill>
          <a:schemeClr val="lt1"/>
        </a:solidFill>
        <a:ln w="12700" cap="flat" cmpd="sng" algn="ctr">
          <a:solidFill>
            <a:schemeClr val="accent2"/>
          </a:solidFill>
          <a:prstDash val="solid"/>
          <a:miter lim="800000"/>
        </a:ln>
        <a:effectLst>
          <a:glow rad="139700">
            <a:schemeClr val="accent4">
              <a:satMod val="175000"/>
              <a:alpha val="40000"/>
            </a:schemeClr>
          </a:glow>
        </a:effectLst>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PE" sz="1600" b="1" kern="1200" dirty="0"/>
            <a:t>1. Apoyo económico directo a los productores</a:t>
          </a:r>
        </a:p>
      </dsp:txBody>
      <dsp:txXfrm>
        <a:off x="3230487" y="59640"/>
        <a:ext cx="1667024" cy="1044029"/>
      </dsp:txXfrm>
    </dsp:sp>
    <dsp:sp modelId="{84D36E79-6D7D-47E7-AF19-634E4E4AE750}">
      <dsp:nvSpPr>
        <dsp:cNvPr id="0" name=""/>
        <dsp:cNvSpPr/>
      </dsp:nvSpPr>
      <dsp:spPr>
        <a:xfrm>
          <a:off x="1753873" y="581655"/>
          <a:ext cx="4620252" cy="4620252"/>
        </a:xfrm>
        <a:custGeom>
          <a:avLst/>
          <a:gdLst/>
          <a:ahLst/>
          <a:cxnLst/>
          <a:rect l="0" t="0" r="0" b="0"/>
          <a:pathLst>
            <a:path>
              <a:moveTo>
                <a:pt x="3212328" y="183458"/>
              </a:moveTo>
              <a:arcTo wR="2310126" hR="2310126" stAng="17579295" swAng="1959991"/>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02D9D05-2EED-4588-ABB3-1F0122DBBE5C}">
      <dsp:nvSpPr>
        <dsp:cNvPr id="0" name=""/>
        <dsp:cNvSpPr/>
      </dsp:nvSpPr>
      <dsp:spPr>
        <a:xfrm>
          <a:off x="5371068" y="1599418"/>
          <a:ext cx="1779984" cy="1156989"/>
        </a:xfrm>
        <a:prstGeom prst="roundRect">
          <a:avLst/>
        </a:prstGeom>
        <a:solidFill>
          <a:schemeClr val="lt1"/>
        </a:solidFill>
        <a:ln w="12700" cap="flat" cmpd="sng" algn="ctr">
          <a:solidFill>
            <a:schemeClr val="accent3"/>
          </a:solidFill>
          <a:prstDash val="solid"/>
          <a:miter lim="800000"/>
        </a:ln>
        <a:effectLst>
          <a:glow rad="228600">
            <a:schemeClr val="accent5">
              <a:satMod val="175000"/>
              <a:alpha val="40000"/>
            </a:schemeClr>
          </a:glow>
        </a:effectLst>
      </dsp:spPr>
      <dsp:style>
        <a:lnRef idx="2">
          <a:schemeClr val="accent3"/>
        </a:lnRef>
        <a:fillRef idx="1">
          <a:schemeClr val="lt1"/>
        </a:fillRef>
        <a:effectRef idx="0">
          <a:schemeClr val="accent3"/>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PE" sz="1600" b="1" kern="1200" dirty="0"/>
            <a:t>2. Incremento de la oferta de guano de isla</a:t>
          </a:r>
        </a:p>
      </dsp:txBody>
      <dsp:txXfrm>
        <a:off x="5427548" y="1655898"/>
        <a:ext cx="1667024" cy="1044029"/>
      </dsp:txXfrm>
    </dsp:sp>
    <dsp:sp modelId="{803C727F-1D2C-412B-9474-ECB860728278}">
      <dsp:nvSpPr>
        <dsp:cNvPr id="0" name=""/>
        <dsp:cNvSpPr/>
      </dsp:nvSpPr>
      <dsp:spPr>
        <a:xfrm>
          <a:off x="1753873" y="581655"/>
          <a:ext cx="4620252" cy="4620252"/>
        </a:xfrm>
        <a:custGeom>
          <a:avLst/>
          <a:gdLst/>
          <a:ahLst/>
          <a:cxnLst/>
          <a:rect l="0" t="0" r="0" b="0"/>
          <a:pathLst>
            <a:path>
              <a:moveTo>
                <a:pt x="4617101" y="2189512"/>
              </a:moveTo>
              <a:arcTo wR="2310126" hR="2310126" stAng="21420430" swAng="2195114"/>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095FA42-4C13-446D-ACF6-A7C5651E59FD}">
      <dsp:nvSpPr>
        <dsp:cNvPr id="0" name=""/>
        <dsp:cNvSpPr/>
      </dsp:nvSpPr>
      <dsp:spPr>
        <a:xfrm>
          <a:off x="4531865" y="4182218"/>
          <a:ext cx="1779984" cy="1156989"/>
        </a:xfrm>
        <a:prstGeom prst="roundRect">
          <a:avLst/>
        </a:prstGeom>
        <a:solidFill>
          <a:schemeClr val="lt1"/>
        </a:solidFill>
        <a:ln w="12700" cap="flat" cmpd="sng" algn="ctr">
          <a:solidFill>
            <a:schemeClr val="accent4"/>
          </a:solidFill>
          <a:prstDash val="solid"/>
          <a:miter lim="800000"/>
        </a:ln>
        <a:effectLst>
          <a:glow rad="228600">
            <a:schemeClr val="accent2">
              <a:satMod val="175000"/>
              <a:alpha val="40000"/>
            </a:schemeClr>
          </a:glow>
        </a:effectLst>
      </dsp:spPr>
      <dsp:style>
        <a:lnRef idx="2">
          <a:schemeClr val="accent4"/>
        </a:lnRef>
        <a:fillRef idx="1">
          <a:schemeClr val="lt1"/>
        </a:fillRef>
        <a:effectRef idx="0">
          <a:schemeClr val="accent4"/>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PE" sz="1600" b="1" kern="1200" dirty="0"/>
            <a:t>3. Promover la producción y uso de abonos orgánicos. </a:t>
          </a:r>
        </a:p>
      </dsp:txBody>
      <dsp:txXfrm>
        <a:off x="4588345" y="4238698"/>
        <a:ext cx="1667024" cy="1044029"/>
      </dsp:txXfrm>
    </dsp:sp>
    <dsp:sp modelId="{9BB26FE9-459D-4DE2-9297-828CEF571D87}">
      <dsp:nvSpPr>
        <dsp:cNvPr id="0" name=""/>
        <dsp:cNvSpPr/>
      </dsp:nvSpPr>
      <dsp:spPr>
        <a:xfrm>
          <a:off x="1753873" y="581655"/>
          <a:ext cx="4620252" cy="4620252"/>
        </a:xfrm>
        <a:custGeom>
          <a:avLst/>
          <a:gdLst/>
          <a:ahLst/>
          <a:cxnLst/>
          <a:rect l="0" t="0" r="0" b="0"/>
          <a:pathLst>
            <a:path>
              <a:moveTo>
                <a:pt x="2768824" y="4574254"/>
              </a:moveTo>
              <a:arcTo wR="2310126" hR="2310126" stAng="4712834" swAng="1374332"/>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501D9FD-26E1-4413-BE18-40B3412A29B5}">
      <dsp:nvSpPr>
        <dsp:cNvPr id="0" name=""/>
        <dsp:cNvSpPr/>
      </dsp:nvSpPr>
      <dsp:spPr>
        <a:xfrm>
          <a:off x="1816149" y="4182218"/>
          <a:ext cx="1779984" cy="1156989"/>
        </a:xfrm>
        <a:prstGeom prst="roundRect">
          <a:avLst/>
        </a:prstGeom>
        <a:solidFill>
          <a:schemeClr val="lt1"/>
        </a:solidFill>
        <a:ln w="12700" cap="flat" cmpd="sng" algn="ctr">
          <a:solidFill>
            <a:schemeClr val="dk1"/>
          </a:solidFill>
          <a:prstDash val="solid"/>
          <a:miter lim="800000"/>
        </a:ln>
        <a:effectLst>
          <a:glow rad="228600">
            <a:schemeClr val="accent3">
              <a:satMod val="175000"/>
              <a:alpha val="40000"/>
            </a:schemeClr>
          </a:glow>
        </a:effectLst>
      </dsp:spPr>
      <dsp:style>
        <a:lnRef idx="2">
          <a:schemeClr val="dk1"/>
        </a:lnRef>
        <a:fillRef idx="1">
          <a:schemeClr val="lt1"/>
        </a:fillRef>
        <a:effectRef idx="0">
          <a:schemeClr val="dk1"/>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PE" sz="1600" b="1" kern="1200" dirty="0"/>
            <a:t>4. Importación de fertilizantes por parte del MIDAGRI</a:t>
          </a:r>
        </a:p>
      </dsp:txBody>
      <dsp:txXfrm>
        <a:off x="1872629" y="4238698"/>
        <a:ext cx="1667024" cy="1044029"/>
      </dsp:txXfrm>
    </dsp:sp>
    <dsp:sp modelId="{B2EF2CA5-A664-47D6-9FB9-76907EB39D2B}">
      <dsp:nvSpPr>
        <dsp:cNvPr id="0" name=""/>
        <dsp:cNvSpPr/>
      </dsp:nvSpPr>
      <dsp:spPr>
        <a:xfrm>
          <a:off x="1753873" y="581655"/>
          <a:ext cx="4620252" cy="4620252"/>
        </a:xfrm>
        <a:custGeom>
          <a:avLst/>
          <a:gdLst/>
          <a:ahLst/>
          <a:cxnLst/>
          <a:rect l="0" t="0" r="0" b="0"/>
          <a:pathLst>
            <a:path>
              <a:moveTo>
                <a:pt x="385803" y="3588275"/>
              </a:moveTo>
              <a:arcTo wR="2310126" hR="2310126" stAng="8784456" swAng="2195114"/>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935D1F0-3408-4E4D-86E1-E83AD12E0B54}">
      <dsp:nvSpPr>
        <dsp:cNvPr id="0" name=""/>
        <dsp:cNvSpPr/>
      </dsp:nvSpPr>
      <dsp:spPr>
        <a:xfrm>
          <a:off x="976947" y="1599418"/>
          <a:ext cx="1779984" cy="1156989"/>
        </a:xfrm>
        <a:prstGeom prst="roundRect">
          <a:avLst/>
        </a:prstGeom>
        <a:solidFill>
          <a:schemeClr val="lt1"/>
        </a:solidFill>
        <a:ln w="12700" cap="flat" cmpd="sng" algn="ctr">
          <a:solidFill>
            <a:schemeClr val="accent5"/>
          </a:solidFill>
          <a:prstDash val="solid"/>
          <a:miter lim="800000"/>
        </a:ln>
        <a:effectLst>
          <a:glow rad="228600">
            <a:schemeClr val="accent6">
              <a:satMod val="175000"/>
              <a:alpha val="40000"/>
            </a:schemeClr>
          </a:glow>
        </a:effectLst>
      </dsp:spPr>
      <dsp:style>
        <a:lnRef idx="2">
          <a:schemeClr val="accent5"/>
        </a:lnRef>
        <a:fillRef idx="1">
          <a:schemeClr val="lt1"/>
        </a:fillRef>
        <a:effectRef idx="0">
          <a:schemeClr val="accent5"/>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PE" sz="1600" b="1" kern="1200" dirty="0"/>
            <a:t>5. Promover la industria nacional de fertilizantes</a:t>
          </a:r>
        </a:p>
      </dsp:txBody>
      <dsp:txXfrm>
        <a:off x="1033427" y="1655898"/>
        <a:ext cx="1667024" cy="1044029"/>
      </dsp:txXfrm>
    </dsp:sp>
    <dsp:sp modelId="{C38FD056-40B7-4CE8-8739-5F296658B10B}">
      <dsp:nvSpPr>
        <dsp:cNvPr id="0" name=""/>
        <dsp:cNvSpPr/>
      </dsp:nvSpPr>
      <dsp:spPr>
        <a:xfrm>
          <a:off x="1753873" y="581655"/>
          <a:ext cx="4620252" cy="4620252"/>
        </a:xfrm>
        <a:custGeom>
          <a:avLst/>
          <a:gdLst/>
          <a:ahLst/>
          <a:cxnLst/>
          <a:rect l="0" t="0" r="0" b="0"/>
          <a:pathLst>
            <a:path>
              <a:moveTo>
                <a:pt x="402763" y="1006803"/>
              </a:moveTo>
              <a:arcTo wR="2310126" hR="2310126" stAng="12860714" swAng="1959991"/>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0.08713</cdr:x>
      <cdr:y>0.83169</cdr:y>
    </cdr:from>
    <cdr:to>
      <cdr:x>0.15549</cdr:x>
      <cdr:y>0.87705</cdr:y>
    </cdr:to>
    <cdr:sp macro="" textlink="">
      <cdr:nvSpPr>
        <cdr:cNvPr id="2" name="TextBox 1">
          <a:extLst xmlns:a="http://schemas.openxmlformats.org/drawingml/2006/main">
            <a:ext uri="{FF2B5EF4-FFF2-40B4-BE49-F238E27FC236}">
              <a16:creationId xmlns:a16="http://schemas.microsoft.com/office/drawing/2014/main" id="{FA4C3AF9-42C8-654D-FC11-05D42BA463A9}"/>
            </a:ext>
          </a:extLst>
        </cdr:cNvPr>
        <cdr:cNvSpPr txBox="1"/>
      </cdr:nvSpPr>
      <cdr:spPr>
        <a:xfrm xmlns:a="http://schemas.openxmlformats.org/drawingml/2006/main">
          <a:off x="902134" y="3616642"/>
          <a:ext cx="707894" cy="1972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PE" sz="1100" dirty="0"/>
            <a:t>5 años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CA98F66-F81D-42F2-929B-E00E078BD8F2}" type="datetimeFigureOut">
              <a:rPr lang="es-ES" smtClean="0"/>
              <a:t>10/6/22</a:t>
            </a:fld>
            <a:endParaRPr lang="es-E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06FB4B5-B4AC-4898-801F-30C07868EFF7}" type="slidenum">
              <a:rPr lang="es-ES" smtClean="0"/>
              <a:t>‹#›</a:t>
            </a:fld>
            <a:endParaRPr lang="es-ES"/>
          </a:p>
        </p:txBody>
      </p:sp>
    </p:spTree>
    <p:extLst>
      <p:ext uri="{BB962C8B-B14F-4D97-AF65-F5344CB8AC3E}">
        <p14:creationId xmlns:p14="http://schemas.microsoft.com/office/powerpoint/2010/main" val="381930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81B5488-6ECF-4E27-BF50-0FB969A08919}" type="slidenum">
              <a:rPr lang="es-PE" smtClean="0"/>
              <a:pPr/>
              <a:t>1</a:t>
            </a:fld>
            <a:endParaRPr lang="es-PE"/>
          </a:p>
        </p:txBody>
      </p:sp>
    </p:spTree>
    <p:extLst>
      <p:ext uri="{BB962C8B-B14F-4D97-AF65-F5344CB8AC3E}">
        <p14:creationId xmlns:p14="http://schemas.microsoft.com/office/powerpoint/2010/main" val="2210001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_tradnl" dirty="0"/>
              <a:t>Color de letra título: 100% negro</a:t>
            </a:r>
          </a:p>
          <a:p>
            <a:pPr eaLnBrk="1" hangingPunct="1">
              <a:spcBef>
                <a:spcPct val="0"/>
              </a:spcBef>
            </a:pPr>
            <a:r>
              <a:rPr lang="es-ES" altLang="es-ES_tradnl" dirty="0"/>
              <a:t>Color de letra para </a:t>
            </a:r>
            <a:r>
              <a:rPr lang="es-ES" altLang="es-ES_tradnl" dirty="0" err="1"/>
              <a:t>parrafo</a:t>
            </a:r>
            <a:r>
              <a:rPr lang="es-ES" altLang="es-ES_tradnl" dirty="0"/>
              <a:t>: 80% negro</a:t>
            </a:r>
          </a:p>
        </p:txBody>
      </p:sp>
      <p:sp>
        <p:nvSpPr>
          <p:cNvPr id="133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F969B2C-C627-40AF-9EBF-30DDDF61949B}" type="slidenum">
              <a:rPr lang="es-ES" altLang="es-ES_tradnl"/>
              <a:pPr>
                <a:spcBef>
                  <a:spcPct val="0"/>
                </a:spcBef>
              </a:pPr>
              <a:t>14</a:t>
            </a:fld>
            <a:endParaRPr lang="es-ES" altLang="es-ES_tradnl"/>
          </a:p>
        </p:txBody>
      </p:sp>
    </p:spTree>
    <p:extLst>
      <p:ext uri="{BB962C8B-B14F-4D97-AF65-F5344CB8AC3E}">
        <p14:creationId xmlns:p14="http://schemas.microsoft.com/office/powerpoint/2010/main" val="988310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_tradnl" dirty="0"/>
              <a:t>Color de letra título: 100% negro</a:t>
            </a:r>
          </a:p>
          <a:p>
            <a:pPr eaLnBrk="1" hangingPunct="1">
              <a:spcBef>
                <a:spcPct val="0"/>
              </a:spcBef>
            </a:pPr>
            <a:r>
              <a:rPr lang="es-ES" altLang="es-ES_tradnl" dirty="0"/>
              <a:t>Color de letra para </a:t>
            </a:r>
            <a:r>
              <a:rPr lang="es-ES" altLang="es-ES_tradnl" dirty="0" err="1"/>
              <a:t>parrafo</a:t>
            </a:r>
            <a:r>
              <a:rPr lang="es-ES" altLang="es-ES_tradnl" dirty="0"/>
              <a:t>: 80% negro</a:t>
            </a:r>
          </a:p>
        </p:txBody>
      </p:sp>
      <p:sp>
        <p:nvSpPr>
          <p:cNvPr id="133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F969B2C-C627-40AF-9EBF-30DDDF61949B}" type="slidenum">
              <a:rPr lang="es-ES" altLang="es-ES_tradnl"/>
              <a:pPr>
                <a:spcBef>
                  <a:spcPct val="0"/>
                </a:spcBef>
              </a:pPr>
              <a:t>15</a:t>
            </a:fld>
            <a:endParaRPr lang="es-ES" altLang="es-ES_tradnl"/>
          </a:p>
        </p:txBody>
      </p:sp>
    </p:spTree>
    <p:extLst>
      <p:ext uri="{BB962C8B-B14F-4D97-AF65-F5344CB8AC3E}">
        <p14:creationId xmlns:p14="http://schemas.microsoft.com/office/powerpoint/2010/main" val="1086821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_tradnl" dirty="0"/>
              <a:t>Color de letra título: 100% negro</a:t>
            </a:r>
          </a:p>
          <a:p>
            <a:pPr eaLnBrk="1" hangingPunct="1">
              <a:spcBef>
                <a:spcPct val="0"/>
              </a:spcBef>
            </a:pPr>
            <a:r>
              <a:rPr lang="es-ES" altLang="es-ES_tradnl" dirty="0"/>
              <a:t>Color de letra para </a:t>
            </a:r>
            <a:r>
              <a:rPr lang="es-ES" altLang="es-ES_tradnl" dirty="0" err="1"/>
              <a:t>parrafo</a:t>
            </a:r>
            <a:r>
              <a:rPr lang="es-ES" altLang="es-ES_tradnl" dirty="0"/>
              <a:t>: 80% negro</a:t>
            </a:r>
          </a:p>
        </p:txBody>
      </p:sp>
      <p:sp>
        <p:nvSpPr>
          <p:cNvPr id="133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F969B2C-C627-40AF-9EBF-30DDDF61949B}" type="slidenum">
              <a:rPr lang="es-ES" altLang="es-ES_tradnl"/>
              <a:pPr>
                <a:spcBef>
                  <a:spcPct val="0"/>
                </a:spcBef>
              </a:pPr>
              <a:t>16</a:t>
            </a:fld>
            <a:endParaRPr lang="es-ES" altLang="es-ES_tradnl"/>
          </a:p>
        </p:txBody>
      </p:sp>
    </p:spTree>
    <p:extLst>
      <p:ext uri="{BB962C8B-B14F-4D97-AF65-F5344CB8AC3E}">
        <p14:creationId xmlns:p14="http://schemas.microsoft.com/office/powerpoint/2010/main" val="3884653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_tradnl" dirty="0"/>
              <a:t>Color de letra título: 100% negro</a:t>
            </a:r>
          </a:p>
          <a:p>
            <a:pPr eaLnBrk="1" hangingPunct="1">
              <a:spcBef>
                <a:spcPct val="0"/>
              </a:spcBef>
            </a:pPr>
            <a:r>
              <a:rPr lang="es-ES" altLang="es-ES_tradnl" dirty="0"/>
              <a:t>Color de letra para </a:t>
            </a:r>
            <a:r>
              <a:rPr lang="es-ES" altLang="es-ES_tradnl" dirty="0" err="1"/>
              <a:t>parrafo</a:t>
            </a:r>
            <a:r>
              <a:rPr lang="es-ES" altLang="es-ES_tradnl" dirty="0"/>
              <a:t>: 80% negro</a:t>
            </a:r>
          </a:p>
        </p:txBody>
      </p:sp>
      <p:sp>
        <p:nvSpPr>
          <p:cNvPr id="133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F969B2C-C627-40AF-9EBF-30DDDF61949B}" type="slidenum">
              <a:rPr lang="es-ES" altLang="es-ES_tradnl"/>
              <a:pPr>
                <a:spcBef>
                  <a:spcPct val="0"/>
                </a:spcBef>
              </a:pPr>
              <a:t>17</a:t>
            </a:fld>
            <a:endParaRPr lang="es-ES" altLang="es-ES_tradnl"/>
          </a:p>
        </p:txBody>
      </p:sp>
    </p:spTree>
    <p:extLst>
      <p:ext uri="{BB962C8B-B14F-4D97-AF65-F5344CB8AC3E}">
        <p14:creationId xmlns:p14="http://schemas.microsoft.com/office/powerpoint/2010/main" val="3458838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_tradnl" dirty="0"/>
              <a:t>Color de letra título: 100% negro</a:t>
            </a:r>
          </a:p>
          <a:p>
            <a:pPr eaLnBrk="1" hangingPunct="1">
              <a:spcBef>
                <a:spcPct val="0"/>
              </a:spcBef>
            </a:pPr>
            <a:r>
              <a:rPr lang="es-ES" altLang="es-ES_tradnl" dirty="0"/>
              <a:t>Color de letra para </a:t>
            </a:r>
            <a:r>
              <a:rPr lang="es-ES" altLang="es-ES_tradnl" dirty="0" err="1"/>
              <a:t>parrafo</a:t>
            </a:r>
            <a:r>
              <a:rPr lang="es-ES" altLang="es-ES_tradnl" dirty="0"/>
              <a:t>: 80% negro</a:t>
            </a:r>
          </a:p>
        </p:txBody>
      </p:sp>
      <p:sp>
        <p:nvSpPr>
          <p:cNvPr id="133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F969B2C-C627-40AF-9EBF-30DDDF61949B}" type="slidenum">
              <a:rPr lang="es-ES" altLang="es-ES_tradnl"/>
              <a:pPr>
                <a:spcBef>
                  <a:spcPct val="0"/>
                </a:spcBef>
              </a:pPr>
              <a:t>18</a:t>
            </a:fld>
            <a:endParaRPr lang="es-ES" altLang="es-ES_tradnl"/>
          </a:p>
        </p:txBody>
      </p:sp>
    </p:spTree>
    <p:extLst>
      <p:ext uri="{BB962C8B-B14F-4D97-AF65-F5344CB8AC3E}">
        <p14:creationId xmlns:p14="http://schemas.microsoft.com/office/powerpoint/2010/main" val="2574417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_tradnl" dirty="0"/>
              <a:t>Color de letra título: 100% negro</a:t>
            </a:r>
          </a:p>
          <a:p>
            <a:pPr eaLnBrk="1" hangingPunct="1">
              <a:spcBef>
                <a:spcPct val="0"/>
              </a:spcBef>
            </a:pPr>
            <a:r>
              <a:rPr lang="es-ES" altLang="es-ES_tradnl" dirty="0"/>
              <a:t>Color de letra para </a:t>
            </a:r>
            <a:r>
              <a:rPr lang="es-ES" altLang="es-ES_tradnl" dirty="0" err="1"/>
              <a:t>parrafo</a:t>
            </a:r>
            <a:r>
              <a:rPr lang="es-ES" altLang="es-ES_tradnl" dirty="0"/>
              <a:t>: 80% negro</a:t>
            </a:r>
          </a:p>
        </p:txBody>
      </p:sp>
      <p:sp>
        <p:nvSpPr>
          <p:cNvPr id="133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F969B2C-C627-40AF-9EBF-30DDDF61949B}" type="slidenum">
              <a:rPr lang="es-ES" altLang="es-ES_tradnl"/>
              <a:pPr>
                <a:spcBef>
                  <a:spcPct val="0"/>
                </a:spcBef>
              </a:pPr>
              <a:t>19</a:t>
            </a:fld>
            <a:endParaRPr lang="es-ES" altLang="es-ES_tradnl"/>
          </a:p>
        </p:txBody>
      </p:sp>
    </p:spTree>
    <p:extLst>
      <p:ext uri="{BB962C8B-B14F-4D97-AF65-F5344CB8AC3E}">
        <p14:creationId xmlns:p14="http://schemas.microsoft.com/office/powerpoint/2010/main" val="3309876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_tradnl" dirty="0"/>
              <a:t>Color de letra título: 100% negro</a:t>
            </a:r>
          </a:p>
          <a:p>
            <a:pPr eaLnBrk="1" hangingPunct="1">
              <a:spcBef>
                <a:spcPct val="0"/>
              </a:spcBef>
            </a:pPr>
            <a:r>
              <a:rPr lang="es-ES" altLang="es-ES_tradnl" dirty="0"/>
              <a:t>Color de letra para </a:t>
            </a:r>
            <a:r>
              <a:rPr lang="es-ES" altLang="es-ES_tradnl" dirty="0" err="1"/>
              <a:t>parrafo</a:t>
            </a:r>
            <a:r>
              <a:rPr lang="es-ES" altLang="es-ES_tradnl" dirty="0"/>
              <a:t>: 80% negro</a:t>
            </a:r>
          </a:p>
        </p:txBody>
      </p:sp>
      <p:sp>
        <p:nvSpPr>
          <p:cNvPr id="133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F969B2C-C627-40AF-9EBF-30DDDF61949B}" type="slidenum">
              <a:rPr lang="es-ES" altLang="es-ES_tradnl"/>
              <a:pPr>
                <a:spcBef>
                  <a:spcPct val="0"/>
                </a:spcBef>
              </a:pPr>
              <a:t>20</a:t>
            </a:fld>
            <a:endParaRPr lang="es-ES" altLang="es-ES_tradnl"/>
          </a:p>
        </p:txBody>
      </p:sp>
    </p:spTree>
    <p:extLst>
      <p:ext uri="{BB962C8B-B14F-4D97-AF65-F5344CB8AC3E}">
        <p14:creationId xmlns:p14="http://schemas.microsoft.com/office/powerpoint/2010/main" val="3349439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_tradnl" dirty="0"/>
              <a:t>Color de letra título: 100% negro</a:t>
            </a:r>
          </a:p>
          <a:p>
            <a:pPr eaLnBrk="1" hangingPunct="1">
              <a:spcBef>
                <a:spcPct val="0"/>
              </a:spcBef>
            </a:pPr>
            <a:r>
              <a:rPr lang="es-ES" altLang="es-ES_tradnl" dirty="0"/>
              <a:t>Color de letra para </a:t>
            </a:r>
            <a:r>
              <a:rPr lang="es-ES" altLang="es-ES_tradnl" dirty="0" err="1"/>
              <a:t>parrafo</a:t>
            </a:r>
            <a:r>
              <a:rPr lang="es-ES" altLang="es-ES_tradnl" dirty="0"/>
              <a:t>: 80% negro</a:t>
            </a:r>
          </a:p>
        </p:txBody>
      </p:sp>
      <p:sp>
        <p:nvSpPr>
          <p:cNvPr id="133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F969B2C-C627-40AF-9EBF-30DDDF61949B}" type="slidenum">
              <a:rPr lang="es-ES" altLang="es-ES_tradnl"/>
              <a:pPr>
                <a:spcBef>
                  <a:spcPct val="0"/>
                </a:spcBef>
              </a:pPr>
              <a:t>22</a:t>
            </a:fld>
            <a:endParaRPr lang="es-ES" altLang="es-ES_tradnl"/>
          </a:p>
        </p:txBody>
      </p:sp>
    </p:spTree>
    <p:extLst>
      <p:ext uri="{BB962C8B-B14F-4D97-AF65-F5344CB8AC3E}">
        <p14:creationId xmlns:p14="http://schemas.microsoft.com/office/powerpoint/2010/main" val="1334744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_tradnl" dirty="0"/>
              <a:t>Color de letra título: 100% negro</a:t>
            </a:r>
          </a:p>
          <a:p>
            <a:pPr eaLnBrk="1" hangingPunct="1">
              <a:spcBef>
                <a:spcPct val="0"/>
              </a:spcBef>
            </a:pPr>
            <a:r>
              <a:rPr lang="es-ES" altLang="es-ES_tradnl" dirty="0"/>
              <a:t>Color de letra para </a:t>
            </a:r>
            <a:r>
              <a:rPr lang="es-ES" altLang="es-ES_tradnl" dirty="0" err="1"/>
              <a:t>parrafo</a:t>
            </a:r>
            <a:r>
              <a:rPr lang="es-ES" altLang="es-ES_tradnl" dirty="0"/>
              <a:t>: 80% negro</a:t>
            </a:r>
          </a:p>
        </p:txBody>
      </p:sp>
      <p:sp>
        <p:nvSpPr>
          <p:cNvPr id="133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F969B2C-C627-40AF-9EBF-30DDDF61949B}" type="slidenum">
              <a:rPr lang="es-ES" altLang="es-ES_tradnl"/>
              <a:pPr>
                <a:spcBef>
                  <a:spcPct val="0"/>
                </a:spcBef>
              </a:pPr>
              <a:t>25</a:t>
            </a:fld>
            <a:endParaRPr lang="es-ES" altLang="es-ES_tradnl"/>
          </a:p>
        </p:txBody>
      </p:sp>
    </p:spTree>
    <p:extLst>
      <p:ext uri="{BB962C8B-B14F-4D97-AF65-F5344CB8AC3E}">
        <p14:creationId xmlns:p14="http://schemas.microsoft.com/office/powerpoint/2010/main" val="3997946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_tradnl" dirty="0"/>
              <a:t>Color de letra título: 100% negro</a:t>
            </a:r>
          </a:p>
          <a:p>
            <a:pPr eaLnBrk="1" hangingPunct="1">
              <a:spcBef>
                <a:spcPct val="0"/>
              </a:spcBef>
            </a:pPr>
            <a:r>
              <a:rPr lang="es-ES" altLang="es-ES_tradnl" dirty="0"/>
              <a:t>Color de letra para </a:t>
            </a:r>
            <a:r>
              <a:rPr lang="es-ES" altLang="es-ES_tradnl" dirty="0" err="1"/>
              <a:t>parrafo</a:t>
            </a:r>
            <a:r>
              <a:rPr lang="es-ES" altLang="es-ES_tradnl" dirty="0"/>
              <a:t>: 80% negro</a:t>
            </a:r>
          </a:p>
        </p:txBody>
      </p:sp>
      <p:sp>
        <p:nvSpPr>
          <p:cNvPr id="133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F969B2C-C627-40AF-9EBF-30DDDF61949B}" type="slidenum">
              <a:rPr lang="es-ES" altLang="es-ES_tradnl"/>
              <a:pPr>
                <a:spcBef>
                  <a:spcPct val="0"/>
                </a:spcBef>
              </a:pPr>
              <a:t>27</a:t>
            </a:fld>
            <a:endParaRPr lang="es-ES" altLang="es-ES_tradnl"/>
          </a:p>
        </p:txBody>
      </p:sp>
    </p:spTree>
    <p:extLst>
      <p:ext uri="{BB962C8B-B14F-4D97-AF65-F5344CB8AC3E}">
        <p14:creationId xmlns:p14="http://schemas.microsoft.com/office/powerpoint/2010/main" val="2011946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06FB4B5-B4AC-4898-801F-30C07868EFF7}" type="slidenum">
              <a:rPr lang="es-ES" smtClean="0"/>
              <a:t>2</a:t>
            </a:fld>
            <a:endParaRPr lang="es-ES"/>
          </a:p>
        </p:txBody>
      </p:sp>
    </p:spTree>
    <p:extLst>
      <p:ext uri="{BB962C8B-B14F-4D97-AF65-F5344CB8AC3E}">
        <p14:creationId xmlns:p14="http://schemas.microsoft.com/office/powerpoint/2010/main" val="402235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BE9CE2C5-A343-4729-9CBD-A8D1B64E4704}" type="slidenum">
              <a:rPr lang="es-PE" smtClean="0"/>
              <a:t>29</a:t>
            </a:fld>
            <a:endParaRPr lang="es-PE"/>
          </a:p>
        </p:txBody>
      </p:sp>
    </p:spTree>
    <p:extLst>
      <p:ext uri="{BB962C8B-B14F-4D97-AF65-F5344CB8AC3E}">
        <p14:creationId xmlns:p14="http://schemas.microsoft.com/office/powerpoint/2010/main" val="751693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BE9CE2C5-A343-4729-9CBD-A8D1B64E4704}" type="slidenum">
              <a:rPr lang="es-PE" smtClean="0"/>
              <a:t>30</a:t>
            </a:fld>
            <a:endParaRPr lang="es-PE"/>
          </a:p>
        </p:txBody>
      </p:sp>
    </p:spTree>
    <p:extLst>
      <p:ext uri="{BB962C8B-B14F-4D97-AF65-F5344CB8AC3E}">
        <p14:creationId xmlns:p14="http://schemas.microsoft.com/office/powerpoint/2010/main" val="304521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06FB4B5-B4AC-4898-801F-30C07868EFF7}" type="slidenum">
              <a:rPr lang="es-ES" smtClean="0"/>
              <a:t>35</a:t>
            </a:fld>
            <a:endParaRPr lang="es-ES"/>
          </a:p>
        </p:txBody>
      </p:sp>
    </p:spTree>
    <p:extLst>
      <p:ext uri="{BB962C8B-B14F-4D97-AF65-F5344CB8AC3E}">
        <p14:creationId xmlns:p14="http://schemas.microsoft.com/office/powerpoint/2010/main" val="2953365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81B5488-6ECF-4E27-BF50-0FB969A08919}" type="slidenum">
              <a:rPr lang="es-PE" smtClean="0"/>
              <a:pPr/>
              <a:t>43</a:t>
            </a:fld>
            <a:endParaRPr lang="es-PE"/>
          </a:p>
        </p:txBody>
      </p:sp>
    </p:spTree>
    <p:extLst>
      <p:ext uri="{BB962C8B-B14F-4D97-AF65-F5344CB8AC3E}">
        <p14:creationId xmlns:p14="http://schemas.microsoft.com/office/powerpoint/2010/main" val="1495912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_tradnl" dirty="0"/>
              <a:t>Color de letra título: 100% negro</a:t>
            </a:r>
          </a:p>
          <a:p>
            <a:pPr eaLnBrk="1" hangingPunct="1">
              <a:spcBef>
                <a:spcPct val="0"/>
              </a:spcBef>
            </a:pPr>
            <a:r>
              <a:rPr lang="es-ES" altLang="es-ES_tradnl" dirty="0"/>
              <a:t>Color de letra para </a:t>
            </a:r>
            <a:r>
              <a:rPr lang="es-ES" altLang="es-ES_tradnl" dirty="0" err="1"/>
              <a:t>parrafo</a:t>
            </a:r>
            <a:r>
              <a:rPr lang="es-ES" altLang="es-ES_tradnl" dirty="0"/>
              <a:t>: 80% negro</a:t>
            </a:r>
          </a:p>
        </p:txBody>
      </p:sp>
      <p:sp>
        <p:nvSpPr>
          <p:cNvPr id="133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F969B2C-C627-40AF-9EBF-30DDDF61949B}" type="slidenum">
              <a:rPr lang="es-ES" altLang="es-ES_tradnl"/>
              <a:pPr>
                <a:spcBef>
                  <a:spcPct val="0"/>
                </a:spcBef>
              </a:pPr>
              <a:t>4</a:t>
            </a:fld>
            <a:endParaRPr lang="es-ES" altLang="es-ES_tradnl"/>
          </a:p>
        </p:txBody>
      </p:sp>
    </p:spTree>
    <p:extLst>
      <p:ext uri="{BB962C8B-B14F-4D97-AF65-F5344CB8AC3E}">
        <p14:creationId xmlns:p14="http://schemas.microsoft.com/office/powerpoint/2010/main" val="281875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_tradnl" dirty="0"/>
              <a:t>Color de letra título: 100% negro</a:t>
            </a:r>
          </a:p>
          <a:p>
            <a:pPr eaLnBrk="1" hangingPunct="1">
              <a:spcBef>
                <a:spcPct val="0"/>
              </a:spcBef>
            </a:pPr>
            <a:r>
              <a:rPr lang="es-ES" altLang="es-ES_tradnl" dirty="0"/>
              <a:t>Color de letra para </a:t>
            </a:r>
            <a:r>
              <a:rPr lang="es-ES" altLang="es-ES_tradnl" dirty="0" err="1"/>
              <a:t>parrafo</a:t>
            </a:r>
            <a:r>
              <a:rPr lang="es-ES" altLang="es-ES_tradnl" dirty="0"/>
              <a:t>: 80% negro</a:t>
            </a:r>
          </a:p>
        </p:txBody>
      </p:sp>
      <p:sp>
        <p:nvSpPr>
          <p:cNvPr id="133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F969B2C-C627-40AF-9EBF-30DDDF61949B}" type="slidenum">
              <a:rPr lang="es-ES" altLang="es-ES_tradnl"/>
              <a:pPr>
                <a:spcBef>
                  <a:spcPct val="0"/>
                </a:spcBef>
              </a:pPr>
              <a:t>5</a:t>
            </a:fld>
            <a:endParaRPr lang="es-ES" altLang="es-ES_tradnl"/>
          </a:p>
        </p:txBody>
      </p:sp>
    </p:spTree>
    <p:extLst>
      <p:ext uri="{BB962C8B-B14F-4D97-AF65-F5344CB8AC3E}">
        <p14:creationId xmlns:p14="http://schemas.microsoft.com/office/powerpoint/2010/main" val="661436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_tradnl" dirty="0"/>
              <a:t>Color de letra título: 100% negro</a:t>
            </a:r>
          </a:p>
          <a:p>
            <a:pPr eaLnBrk="1" hangingPunct="1">
              <a:spcBef>
                <a:spcPct val="0"/>
              </a:spcBef>
            </a:pPr>
            <a:r>
              <a:rPr lang="es-ES" altLang="es-ES_tradnl" dirty="0"/>
              <a:t>Color de letra para </a:t>
            </a:r>
            <a:r>
              <a:rPr lang="es-ES" altLang="es-ES_tradnl" dirty="0" err="1"/>
              <a:t>parrafo</a:t>
            </a:r>
            <a:r>
              <a:rPr lang="es-ES" altLang="es-ES_tradnl" dirty="0"/>
              <a:t>: 80% negro</a:t>
            </a:r>
          </a:p>
        </p:txBody>
      </p:sp>
      <p:sp>
        <p:nvSpPr>
          <p:cNvPr id="133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F969B2C-C627-40AF-9EBF-30DDDF61949B}" type="slidenum">
              <a:rPr lang="es-ES" altLang="es-ES_tradnl"/>
              <a:pPr>
                <a:spcBef>
                  <a:spcPct val="0"/>
                </a:spcBef>
              </a:pPr>
              <a:t>6</a:t>
            </a:fld>
            <a:endParaRPr lang="es-ES" altLang="es-ES_tradnl"/>
          </a:p>
        </p:txBody>
      </p:sp>
    </p:spTree>
    <p:extLst>
      <p:ext uri="{BB962C8B-B14F-4D97-AF65-F5344CB8AC3E}">
        <p14:creationId xmlns:p14="http://schemas.microsoft.com/office/powerpoint/2010/main" val="3353091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_tradnl" dirty="0"/>
              <a:t>Color de letra título: 100% negro</a:t>
            </a:r>
          </a:p>
          <a:p>
            <a:pPr eaLnBrk="1" hangingPunct="1">
              <a:spcBef>
                <a:spcPct val="0"/>
              </a:spcBef>
            </a:pPr>
            <a:r>
              <a:rPr lang="es-ES" altLang="es-ES_tradnl" dirty="0"/>
              <a:t>Color de letra para </a:t>
            </a:r>
            <a:r>
              <a:rPr lang="es-ES" altLang="es-ES_tradnl" dirty="0" err="1"/>
              <a:t>parrafo</a:t>
            </a:r>
            <a:r>
              <a:rPr lang="es-ES" altLang="es-ES_tradnl" dirty="0"/>
              <a:t>: 80% negro</a:t>
            </a:r>
          </a:p>
        </p:txBody>
      </p:sp>
      <p:sp>
        <p:nvSpPr>
          <p:cNvPr id="133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F969B2C-C627-40AF-9EBF-30DDDF61949B}" type="slidenum">
              <a:rPr lang="es-ES" altLang="es-ES_tradnl"/>
              <a:pPr>
                <a:spcBef>
                  <a:spcPct val="0"/>
                </a:spcBef>
              </a:pPr>
              <a:t>7</a:t>
            </a:fld>
            <a:endParaRPr lang="es-ES" altLang="es-ES_tradnl"/>
          </a:p>
        </p:txBody>
      </p:sp>
    </p:spTree>
    <p:extLst>
      <p:ext uri="{BB962C8B-B14F-4D97-AF65-F5344CB8AC3E}">
        <p14:creationId xmlns:p14="http://schemas.microsoft.com/office/powerpoint/2010/main" val="2114634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_tradnl" dirty="0"/>
              <a:t>Color de letra título: 100% negro</a:t>
            </a:r>
          </a:p>
          <a:p>
            <a:pPr eaLnBrk="1" hangingPunct="1">
              <a:spcBef>
                <a:spcPct val="0"/>
              </a:spcBef>
            </a:pPr>
            <a:r>
              <a:rPr lang="es-ES" altLang="es-ES_tradnl" dirty="0"/>
              <a:t>Color de letra para </a:t>
            </a:r>
            <a:r>
              <a:rPr lang="es-ES" altLang="es-ES_tradnl" dirty="0" err="1"/>
              <a:t>parrafo</a:t>
            </a:r>
            <a:r>
              <a:rPr lang="es-ES" altLang="es-ES_tradnl" dirty="0"/>
              <a:t>: 80% negro</a:t>
            </a:r>
          </a:p>
        </p:txBody>
      </p:sp>
      <p:sp>
        <p:nvSpPr>
          <p:cNvPr id="133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F969B2C-C627-40AF-9EBF-30DDDF61949B}" type="slidenum">
              <a:rPr lang="es-ES" altLang="es-ES_tradnl"/>
              <a:pPr>
                <a:spcBef>
                  <a:spcPct val="0"/>
                </a:spcBef>
              </a:pPr>
              <a:t>11</a:t>
            </a:fld>
            <a:endParaRPr lang="es-ES" altLang="es-ES_tradnl"/>
          </a:p>
        </p:txBody>
      </p:sp>
    </p:spTree>
    <p:extLst>
      <p:ext uri="{BB962C8B-B14F-4D97-AF65-F5344CB8AC3E}">
        <p14:creationId xmlns:p14="http://schemas.microsoft.com/office/powerpoint/2010/main" val="281875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_tradnl" dirty="0"/>
              <a:t>Color de letra título: 100% negro</a:t>
            </a:r>
          </a:p>
          <a:p>
            <a:pPr eaLnBrk="1" hangingPunct="1">
              <a:spcBef>
                <a:spcPct val="0"/>
              </a:spcBef>
            </a:pPr>
            <a:r>
              <a:rPr lang="es-ES" altLang="es-ES_tradnl" dirty="0"/>
              <a:t>Color de letra </a:t>
            </a:r>
            <a:r>
              <a:rPr lang="es-ES" altLang="es-ES_tradnl"/>
              <a:t>para parrafo: </a:t>
            </a:r>
            <a:r>
              <a:rPr lang="es-ES" altLang="es-ES_tradnl" dirty="0"/>
              <a:t>80% negro</a:t>
            </a:r>
          </a:p>
        </p:txBody>
      </p:sp>
      <p:sp>
        <p:nvSpPr>
          <p:cNvPr id="133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F969B2C-C627-40AF-9EBF-30DDDF61949B}" type="slidenum">
              <a:rPr lang="es-ES" altLang="es-ES_tradnl"/>
              <a:pPr>
                <a:spcBef>
                  <a:spcPct val="0"/>
                </a:spcBef>
              </a:pPr>
              <a:t>12</a:t>
            </a:fld>
            <a:endParaRPr lang="es-ES" altLang="es-ES_tradnl"/>
          </a:p>
        </p:txBody>
      </p:sp>
    </p:spTree>
    <p:extLst>
      <p:ext uri="{BB962C8B-B14F-4D97-AF65-F5344CB8AC3E}">
        <p14:creationId xmlns:p14="http://schemas.microsoft.com/office/powerpoint/2010/main" val="2026071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_tradnl" dirty="0"/>
              <a:t>Color de letra título: 100% negro</a:t>
            </a:r>
          </a:p>
          <a:p>
            <a:pPr eaLnBrk="1" hangingPunct="1">
              <a:spcBef>
                <a:spcPct val="0"/>
              </a:spcBef>
            </a:pPr>
            <a:r>
              <a:rPr lang="es-ES" altLang="es-ES_tradnl" dirty="0"/>
              <a:t>Color de letra </a:t>
            </a:r>
            <a:r>
              <a:rPr lang="es-ES" altLang="es-ES_tradnl"/>
              <a:t>para parrafo: </a:t>
            </a:r>
            <a:r>
              <a:rPr lang="es-ES" altLang="es-ES_tradnl" dirty="0"/>
              <a:t>80% negro</a:t>
            </a:r>
          </a:p>
        </p:txBody>
      </p:sp>
      <p:sp>
        <p:nvSpPr>
          <p:cNvPr id="133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F969B2C-C627-40AF-9EBF-30DDDF61949B}" type="slidenum">
              <a:rPr lang="es-ES" altLang="es-ES_tradnl"/>
              <a:pPr>
                <a:spcBef>
                  <a:spcPct val="0"/>
                </a:spcBef>
              </a:pPr>
              <a:t>13</a:t>
            </a:fld>
            <a:endParaRPr lang="es-ES" altLang="es-ES_tradnl"/>
          </a:p>
        </p:txBody>
      </p:sp>
    </p:spTree>
    <p:extLst>
      <p:ext uri="{BB962C8B-B14F-4D97-AF65-F5344CB8AC3E}">
        <p14:creationId xmlns:p14="http://schemas.microsoft.com/office/powerpoint/2010/main" val="2489401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3F7BE3-6C5B-5642-BFF4-23BE25D7F93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4C5FF0E3-02FF-2B49-801C-207477F450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E9C40AE7-58B4-CC4A-9E35-0A1F0F9379E8}"/>
              </a:ext>
            </a:extLst>
          </p:cNvPr>
          <p:cNvSpPr>
            <a:spLocks noGrp="1"/>
          </p:cNvSpPr>
          <p:nvPr>
            <p:ph type="dt" sz="half" idx="10"/>
          </p:nvPr>
        </p:nvSpPr>
        <p:spPr/>
        <p:txBody>
          <a:bodyPr/>
          <a:lstStyle/>
          <a:p>
            <a:fld id="{0FCD8DE8-9178-3C49-B463-D98AB93A7976}" type="datetimeFigureOut">
              <a:rPr lang="es-PE" smtClean="0"/>
              <a:t>10/06/22</a:t>
            </a:fld>
            <a:endParaRPr lang="es-PE"/>
          </a:p>
        </p:txBody>
      </p:sp>
      <p:sp>
        <p:nvSpPr>
          <p:cNvPr id="5" name="Marcador de pie de página 4">
            <a:extLst>
              <a:ext uri="{FF2B5EF4-FFF2-40B4-BE49-F238E27FC236}">
                <a16:creationId xmlns:a16="http://schemas.microsoft.com/office/drawing/2014/main" id="{DB177A01-863F-EC4D-8C1A-59ECE71FFDBA}"/>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AE5D4052-B2A7-DD43-9E10-3C89D295D947}"/>
              </a:ext>
            </a:extLst>
          </p:cNvPr>
          <p:cNvSpPr>
            <a:spLocks noGrp="1"/>
          </p:cNvSpPr>
          <p:nvPr>
            <p:ph type="sldNum" sz="quarter" idx="12"/>
          </p:nvPr>
        </p:nvSpPr>
        <p:spPr/>
        <p:txBody>
          <a:bodyPr/>
          <a:lstStyle/>
          <a:p>
            <a:fld id="{EBD8F5D2-66D8-1844-87FB-58DFDD53ECA6}" type="slidenum">
              <a:rPr lang="es-PE" smtClean="0"/>
              <a:t>‹#›</a:t>
            </a:fld>
            <a:endParaRPr lang="es-PE"/>
          </a:p>
        </p:txBody>
      </p:sp>
    </p:spTree>
    <p:extLst>
      <p:ext uri="{BB962C8B-B14F-4D97-AF65-F5344CB8AC3E}">
        <p14:creationId xmlns:p14="http://schemas.microsoft.com/office/powerpoint/2010/main" val="4238016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0CEE4C-830C-334B-8DFD-BA699ED9B832}"/>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CA8D7EB5-8189-5346-A474-CCF1DC18C65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2DDC4617-8498-6341-9428-468B29FBB6AB}"/>
              </a:ext>
            </a:extLst>
          </p:cNvPr>
          <p:cNvSpPr>
            <a:spLocks noGrp="1"/>
          </p:cNvSpPr>
          <p:nvPr>
            <p:ph type="dt" sz="half" idx="10"/>
          </p:nvPr>
        </p:nvSpPr>
        <p:spPr/>
        <p:txBody>
          <a:bodyPr/>
          <a:lstStyle/>
          <a:p>
            <a:fld id="{0FCD8DE8-9178-3C49-B463-D98AB93A7976}" type="datetimeFigureOut">
              <a:rPr lang="es-PE" smtClean="0"/>
              <a:t>10/06/22</a:t>
            </a:fld>
            <a:endParaRPr lang="es-PE"/>
          </a:p>
        </p:txBody>
      </p:sp>
      <p:sp>
        <p:nvSpPr>
          <p:cNvPr id="5" name="Marcador de pie de página 4">
            <a:extLst>
              <a:ext uri="{FF2B5EF4-FFF2-40B4-BE49-F238E27FC236}">
                <a16:creationId xmlns:a16="http://schemas.microsoft.com/office/drawing/2014/main" id="{D9CDF596-4B28-6440-8AB8-CD2177E312E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010055BF-9069-7941-9474-94AF043BF870}"/>
              </a:ext>
            </a:extLst>
          </p:cNvPr>
          <p:cNvSpPr>
            <a:spLocks noGrp="1"/>
          </p:cNvSpPr>
          <p:nvPr>
            <p:ph type="sldNum" sz="quarter" idx="12"/>
          </p:nvPr>
        </p:nvSpPr>
        <p:spPr/>
        <p:txBody>
          <a:bodyPr/>
          <a:lstStyle/>
          <a:p>
            <a:fld id="{EBD8F5D2-66D8-1844-87FB-58DFDD53ECA6}" type="slidenum">
              <a:rPr lang="es-PE" smtClean="0"/>
              <a:t>‹#›</a:t>
            </a:fld>
            <a:endParaRPr lang="es-PE"/>
          </a:p>
        </p:txBody>
      </p:sp>
    </p:spTree>
    <p:extLst>
      <p:ext uri="{BB962C8B-B14F-4D97-AF65-F5344CB8AC3E}">
        <p14:creationId xmlns:p14="http://schemas.microsoft.com/office/powerpoint/2010/main" val="31552216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D9F1DD5-0E77-9B43-B3AC-5E18461D462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35728754-5E28-DC4C-82CB-D4F5587ECE7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9D4AC1AF-CB3D-6B4D-8A92-D64159C76249}"/>
              </a:ext>
            </a:extLst>
          </p:cNvPr>
          <p:cNvSpPr>
            <a:spLocks noGrp="1"/>
          </p:cNvSpPr>
          <p:nvPr>
            <p:ph type="dt" sz="half" idx="10"/>
          </p:nvPr>
        </p:nvSpPr>
        <p:spPr/>
        <p:txBody>
          <a:bodyPr/>
          <a:lstStyle/>
          <a:p>
            <a:fld id="{0FCD8DE8-9178-3C49-B463-D98AB93A7976}" type="datetimeFigureOut">
              <a:rPr lang="es-PE" smtClean="0"/>
              <a:t>10/06/22</a:t>
            </a:fld>
            <a:endParaRPr lang="es-PE"/>
          </a:p>
        </p:txBody>
      </p:sp>
      <p:sp>
        <p:nvSpPr>
          <p:cNvPr id="5" name="Marcador de pie de página 4">
            <a:extLst>
              <a:ext uri="{FF2B5EF4-FFF2-40B4-BE49-F238E27FC236}">
                <a16:creationId xmlns:a16="http://schemas.microsoft.com/office/drawing/2014/main" id="{7561BC43-ED1B-A64E-9E9D-993299F3C0B5}"/>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989BB94A-7BAA-E740-8FB1-7BBB8551992C}"/>
              </a:ext>
            </a:extLst>
          </p:cNvPr>
          <p:cNvSpPr>
            <a:spLocks noGrp="1"/>
          </p:cNvSpPr>
          <p:nvPr>
            <p:ph type="sldNum" sz="quarter" idx="12"/>
          </p:nvPr>
        </p:nvSpPr>
        <p:spPr/>
        <p:txBody>
          <a:bodyPr/>
          <a:lstStyle/>
          <a:p>
            <a:fld id="{EBD8F5D2-66D8-1844-87FB-58DFDD53ECA6}" type="slidenum">
              <a:rPr lang="es-PE" smtClean="0"/>
              <a:t>‹#›</a:t>
            </a:fld>
            <a:endParaRPr lang="es-PE"/>
          </a:p>
        </p:txBody>
      </p:sp>
    </p:spTree>
    <p:extLst>
      <p:ext uri="{BB962C8B-B14F-4D97-AF65-F5344CB8AC3E}">
        <p14:creationId xmlns:p14="http://schemas.microsoft.com/office/powerpoint/2010/main" val="9147725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2A7681-856A-364D-8F91-004EEF87BE4C}"/>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6124A5B8-C0E0-F746-B136-1E9561F0DA0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525C3194-3689-B249-B645-74BC8E2E1A1A}"/>
              </a:ext>
            </a:extLst>
          </p:cNvPr>
          <p:cNvSpPr>
            <a:spLocks noGrp="1"/>
          </p:cNvSpPr>
          <p:nvPr>
            <p:ph type="dt" sz="half" idx="10"/>
          </p:nvPr>
        </p:nvSpPr>
        <p:spPr/>
        <p:txBody>
          <a:bodyPr/>
          <a:lstStyle/>
          <a:p>
            <a:fld id="{0FCD8DE8-9178-3C49-B463-D98AB93A7976}" type="datetimeFigureOut">
              <a:rPr lang="es-PE" smtClean="0"/>
              <a:t>10/06/22</a:t>
            </a:fld>
            <a:endParaRPr lang="es-PE"/>
          </a:p>
        </p:txBody>
      </p:sp>
      <p:sp>
        <p:nvSpPr>
          <p:cNvPr id="5" name="Marcador de pie de página 4">
            <a:extLst>
              <a:ext uri="{FF2B5EF4-FFF2-40B4-BE49-F238E27FC236}">
                <a16:creationId xmlns:a16="http://schemas.microsoft.com/office/drawing/2014/main" id="{718298C8-2AC0-F849-8223-C431A18932F2}"/>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6428380F-DD6B-0A43-9C51-647614DCA6D3}"/>
              </a:ext>
            </a:extLst>
          </p:cNvPr>
          <p:cNvSpPr>
            <a:spLocks noGrp="1"/>
          </p:cNvSpPr>
          <p:nvPr>
            <p:ph type="sldNum" sz="quarter" idx="12"/>
          </p:nvPr>
        </p:nvSpPr>
        <p:spPr/>
        <p:txBody>
          <a:bodyPr/>
          <a:lstStyle/>
          <a:p>
            <a:fld id="{EBD8F5D2-66D8-1844-87FB-58DFDD53ECA6}" type="slidenum">
              <a:rPr lang="es-PE" smtClean="0"/>
              <a:t>‹#›</a:t>
            </a:fld>
            <a:endParaRPr lang="es-PE"/>
          </a:p>
        </p:txBody>
      </p:sp>
    </p:spTree>
    <p:extLst>
      <p:ext uri="{BB962C8B-B14F-4D97-AF65-F5344CB8AC3E}">
        <p14:creationId xmlns:p14="http://schemas.microsoft.com/office/powerpoint/2010/main" val="787778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4AF2C-E215-954B-80C5-9A3CF289E20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3826B334-26D1-A648-BCFF-8D4C5F17FD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018E307-3CBA-2044-9D9D-CF2F582B5684}"/>
              </a:ext>
            </a:extLst>
          </p:cNvPr>
          <p:cNvSpPr>
            <a:spLocks noGrp="1"/>
          </p:cNvSpPr>
          <p:nvPr>
            <p:ph type="dt" sz="half" idx="10"/>
          </p:nvPr>
        </p:nvSpPr>
        <p:spPr/>
        <p:txBody>
          <a:bodyPr/>
          <a:lstStyle/>
          <a:p>
            <a:fld id="{0FCD8DE8-9178-3C49-B463-D98AB93A7976}" type="datetimeFigureOut">
              <a:rPr lang="es-PE" smtClean="0"/>
              <a:t>10/06/22</a:t>
            </a:fld>
            <a:endParaRPr lang="es-PE"/>
          </a:p>
        </p:txBody>
      </p:sp>
      <p:sp>
        <p:nvSpPr>
          <p:cNvPr id="5" name="Marcador de pie de página 4">
            <a:extLst>
              <a:ext uri="{FF2B5EF4-FFF2-40B4-BE49-F238E27FC236}">
                <a16:creationId xmlns:a16="http://schemas.microsoft.com/office/drawing/2014/main" id="{A0FE9FE8-BFD8-DB42-B519-F9A83C9BFCE1}"/>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4204FED4-1AA2-314D-A175-F9DA72244982}"/>
              </a:ext>
            </a:extLst>
          </p:cNvPr>
          <p:cNvSpPr>
            <a:spLocks noGrp="1"/>
          </p:cNvSpPr>
          <p:nvPr>
            <p:ph type="sldNum" sz="quarter" idx="12"/>
          </p:nvPr>
        </p:nvSpPr>
        <p:spPr/>
        <p:txBody>
          <a:bodyPr/>
          <a:lstStyle/>
          <a:p>
            <a:fld id="{EBD8F5D2-66D8-1844-87FB-58DFDD53ECA6}" type="slidenum">
              <a:rPr lang="es-PE" smtClean="0"/>
              <a:t>‹#›</a:t>
            </a:fld>
            <a:endParaRPr lang="es-PE"/>
          </a:p>
        </p:txBody>
      </p:sp>
    </p:spTree>
    <p:extLst>
      <p:ext uri="{BB962C8B-B14F-4D97-AF65-F5344CB8AC3E}">
        <p14:creationId xmlns:p14="http://schemas.microsoft.com/office/powerpoint/2010/main" val="10834184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FC170B-7CC0-FC47-B782-D120D65B6C2D}"/>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E3CE39CC-1210-4447-8273-C2D3A844269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40307266-6AD3-084F-B6A9-71F545987B3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023B5C08-794F-8F42-8B81-9F1FB69BA1EB}"/>
              </a:ext>
            </a:extLst>
          </p:cNvPr>
          <p:cNvSpPr>
            <a:spLocks noGrp="1"/>
          </p:cNvSpPr>
          <p:nvPr>
            <p:ph type="dt" sz="half" idx="10"/>
          </p:nvPr>
        </p:nvSpPr>
        <p:spPr/>
        <p:txBody>
          <a:bodyPr/>
          <a:lstStyle/>
          <a:p>
            <a:fld id="{0FCD8DE8-9178-3C49-B463-D98AB93A7976}" type="datetimeFigureOut">
              <a:rPr lang="es-PE" smtClean="0"/>
              <a:t>10/06/22</a:t>
            </a:fld>
            <a:endParaRPr lang="es-PE"/>
          </a:p>
        </p:txBody>
      </p:sp>
      <p:sp>
        <p:nvSpPr>
          <p:cNvPr id="6" name="Marcador de pie de página 5">
            <a:extLst>
              <a:ext uri="{FF2B5EF4-FFF2-40B4-BE49-F238E27FC236}">
                <a16:creationId xmlns:a16="http://schemas.microsoft.com/office/drawing/2014/main" id="{7585D08D-1242-2F4C-9CA4-422C7CE93EB3}"/>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84634F46-63EF-1846-B3EA-340859DC7070}"/>
              </a:ext>
            </a:extLst>
          </p:cNvPr>
          <p:cNvSpPr>
            <a:spLocks noGrp="1"/>
          </p:cNvSpPr>
          <p:nvPr>
            <p:ph type="sldNum" sz="quarter" idx="12"/>
          </p:nvPr>
        </p:nvSpPr>
        <p:spPr/>
        <p:txBody>
          <a:bodyPr/>
          <a:lstStyle/>
          <a:p>
            <a:fld id="{EBD8F5D2-66D8-1844-87FB-58DFDD53ECA6}" type="slidenum">
              <a:rPr lang="es-PE" smtClean="0"/>
              <a:t>‹#›</a:t>
            </a:fld>
            <a:endParaRPr lang="es-PE"/>
          </a:p>
        </p:txBody>
      </p:sp>
    </p:spTree>
    <p:extLst>
      <p:ext uri="{BB962C8B-B14F-4D97-AF65-F5344CB8AC3E}">
        <p14:creationId xmlns:p14="http://schemas.microsoft.com/office/powerpoint/2010/main" val="39232718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62AB8B-E17B-364A-ADB1-22DA0EF1215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1E41469C-CC04-554A-B828-DDC26AC7F9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925A9D8-870C-3049-ABD5-B3F3FDCD991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A1BF95A9-BC73-C247-A483-126B5C59EB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65B0A8C-8D33-E444-8DA4-8B0DE6D469D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8E21416B-DB38-174A-9D73-4101CD415A09}"/>
              </a:ext>
            </a:extLst>
          </p:cNvPr>
          <p:cNvSpPr>
            <a:spLocks noGrp="1"/>
          </p:cNvSpPr>
          <p:nvPr>
            <p:ph type="dt" sz="half" idx="10"/>
          </p:nvPr>
        </p:nvSpPr>
        <p:spPr/>
        <p:txBody>
          <a:bodyPr/>
          <a:lstStyle/>
          <a:p>
            <a:fld id="{0FCD8DE8-9178-3C49-B463-D98AB93A7976}" type="datetimeFigureOut">
              <a:rPr lang="es-PE" smtClean="0"/>
              <a:t>10/06/22</a:t>
            </a:fld>
            <a:endParaRPr lang="es-PE"/>
          </a:p>
        </p:txBody>
      </p:sp>
      <p:sp>
        <p:nvSpPr>
          <p:cNvPr id="8" name="Marcador de pie de página 7">
            <a:extLst>
              <a:ext uri="{FF2B5EF4-FFF2-40B4-BE49-F238E27FC236}">
                <a16:creationId xmlns:a16="http://schemas.microsoft.com/office/drawing/2014/main" id="{F362E437-7095-A241-86D3-A7B5D2BF6F7A}"/>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FCDEC32D-FF3A-564B-AEEF-48803AB96E9E}"/>
              </a:ext>
            </a:extLst>
          </p:cNvPr>
          <p:cNvSpPr>
            <a:spLocks noGrp="1"/>
          </p:cNvSpPr>
          <p:nvPr>
            <p:ph type="sldNum" sz="quarter" idx="12"/>
          </p:nvPr>
        </p:nvSpPr>
        <p:spPr/>
        <p:txBody>
          <a:bodyPr/>
          <a:lstStyle/>
          <a:p>
            <a:fld id="{EBD8F5D2-66D8-1844-87FB-58DFDD53ECA6}" type="slidenum">
              <a:rPr lang="es-PE" smtClean="0"/>
              <a:t>‹#›</a:t>
            </a:fld>
            <a:endParaRPr lang="es-PE"/>
          </a:p>
        </p:txBody>
      </p:sp>
    </p:spTree>
    <p:extLst>
      <p:ext uri="{BB962C8B-B14F-4D97-AF65-F5344CB8AC3E}">
        <p14:creationId xmlns:p14="http://schemas.microsoft.com/office/powerpoint/2010/main" val="15640869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948330-36EA-9741-94BF-032653454742}"/>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619F7770-2B6C-1140-B7EF-4610CBDB8759}"/>
              </a:ext>
            </a:extLst>
          </p:cNvPr>
          <p:cNvSpPr>
            <a:spLocks noGrp="1"/>
          </p:cNvSpPr>
          <p:nvPr>
            <p:ph type="dt" sz="half" idx="10"/>
          </p:nvPr>
        </p:nvSpPr>
        <p:spPr/>
        <p:txBody>
          <a:bodyPr/>
          <a:lstStyle/>
          <a:p>
            <a:fld id="{0FCD8DE8-9178-3C49-B463-D98AB93A7976}" type="datetimeFigureOut">
              <a:rPr lang="es-PE" smtClean="0"/>
              <a:t>10/06/22</a:t>
            </a:fld>
            <a:endParaRPr lang="es-PE"/>
          </a:p>
        </p:txBody>
      </p:sp>
      <p:sp>
        <p:nvSpPr>
          <p:cNvPr id="4" name="Marcador de pie de página 3">
            <a:extLst>
              <a:ext uri="{FF2B5EF4-FFF2-40B4-BE49-F238E27FC236}">
                <a16:creationId xmlns:a16="http://schemas.microsoft.com/office/drawing/2014/main" id="{8A8D9864-506F-0745-9305-4044B1DC7D6F}"/>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91D32A0A-2F2C-034E-A3A2-C0187DA1AB23}"/>
              </a:ext>
            </a:extLst>
          </p:cNvPr>
          <p:cNvSpPr>
            <a:spLocks noGrp="1"/>
          </p:cNvSpPr>
          <p:nvPr>
            <p:ph type="sldNum" sz="quarter" idx="12"/>
          </p:nvPr>
        </p:nvSpPr>
        <p:spPr/>
        <p:txBody>
          <a:bodyPr/>
          <a:lstStyle/>
          <a:p>
            <a:fld id="{EBD8F5D2-66D8-1844-87FB-58DFDD53ECA6}" type="slidenum">
              <a:rPr lang="es-PE" smtClean="0"/>
              <a:t>‹#›</a:t>
            </a:fld>
            <a:endParaRPr lang="es-PE"/>
          </a:p>
        </p:txBody>
      </p:sp>
    </p:spTree>
    <p:extLst>
      <p:ext uri="{BB962C8B-B14F-4D97-AF65-F5344CB8AC3E}">
        <p14:creationId xmlns:p14="http://schemas.microsoft.com/office/powerpoint/2010/main" val="22134116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8D207DE-CAF7-0341-B653-4C1CCDF67091}"/>
              </a:ext>
            </a:extLst>
          </p:cNvPr>
          <p:cNvSpPr>
            <a:spLocks noGrp="1"/>
          </p:cNvSpPr>
          <p:nvPr>
            <p:ph type="dt" sz="half" idx="10"/>
          </p:nvPr>
        </p:nvSpPr>
        <p:spPr/>
        <p:txBody>
          <a:bodyPr/>
          <a:lstStyle/>
          <a:p>
            <a:fld id="{0FCD8DE8-9178-3C49-B463-D98AB93A7976}" type="datetimeFigureOut">
              <a:rPr lang="es-PE" smtClean="0"/>
              <a:t>10/06/22</a:t>
            </a:fld>
            <a:endParaRPr lang="es-PE"/>
          </a:p>
        </p:txBody>
      </p:sp>
      <p:sp>
        <p:nvSpPr>
          <p:cNvPr id="3" name="Marcador de pie de página 2">
            <a:extLst>
              <a:ext uri="{FF2B5EF4-FFF2-40B4-BE49-F238E27FC236}">
                <a16:creationId xmlns:a16="http://schemas.microsoft.com/office/drawing/2014/main" id="{1FB3B010-A805-DC4D-9B3F-AC24D0B0686E}"/>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E6FF129E-EB9A-2F44-BDDE-7DD1C2861F3A}"/>
              </a:ext>
            </a:extLst>
          </p:cNvPr>
          <p:cNvSpPr>
            <a:spLocks noGrp="1"/>
          </p:cNvSpPr>
          <p:nvPr>
            <p:ph type="sldNum" sz="quarter" idx="12"/>
          </p:nvPr>
        </p:nvSpPr>
        <p:spPr/>
        <p:txBody>
          <a:bodyPr/>
          <a:lstStyle/>
          <a:p>
            <a:fld id="{EBD8F5D2-66D8-1844-87FB-58DFDD53ECA6}" type="slidenum">
              <a:rPr lang="es-PE" smtClean="0"/>
              <a:t>‹#›</a:t>
            </a:fld>
            <a:endParaRPr lang="es-PE"/>
          </a:p>
        </p:txBody>
      </p:sp>
    </p:spTree>
    <p:extLst>
      <p:ext uri="{BB962C8B-B14F-4D97-AF65-F5344CB8AC3E}">
        <p14:creationId xmlns:p14="http://schemas.microsoft.com/office/powerpoint/2010/main" val="9318958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9858EB-D107-4C45-8C93-40E112BCE5F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52D5D54F-972D-7949-80C1-F845EB50AE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21EE190F-8294-1444-85C1-E78A2D74E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48FE9E-D04F-BC4F-B530-0C81764F4CB6}"/>
              </a:ext>
            </a:extLst>
          </p:cNvPr>
          <p:cNvSpPr>
            <a:spLocks noGrp="1"/>
          </p:cNvSpPr>
          <p:nvPr>
            <p:ph type="dt" sz="half" idx="10"/>
          </p:nvPr>
        </p:nvSpPr>
        <p:spPr/>
        <p:txBody>
          <a:bodyPr/>
          <a:lstStyle/>
          <a:p>
            <a:fld id="{0FCD8DE8-9178-3C49-B463-D98AB93A7976}" type="datetimeFigureOut">
              <a:rPr lang="es-PE" smtClean="0"/>
              <a:t>10/06/22</a:t>
            </a:fld>
            <a:endParaRPr lang="es-PE"/>
          </a:p>
        </p:txBody>
      </p:sp>
      <p:sp>
        <p:nvSpPr>
          <p:cNvPr id="6" name="Marcador de pie de página 5">
            <a:extLst>
              <a:ext uri="{FF2B5EF4-FFF2-40B4-BE49-F238E27FC236}">
                <a16:creationId xmlns:a16="http://schemas.microsoft.com/office/drawing/2014/main" id="{AF4BE947-BCAE-F543-B770-CE69026F413B}"/>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A319AFDE-8483-1042-A1A7-AAC8F5FABB69}"/>
              </a:ext>
            </a:extLst>
          </p:cNvPr>
          <p:cNvSpPr>
            <a:spLocks noGrp="1"/>
          </p:cNvSpPr>
          <p:nvPr>
            <p:ph type="sldNum" sz="quarter" idx="12"/>
          </p:nvPr>
        </p:nvSpPr>
        <p:spPr/>
        <p:txBody>
          <a:bodyPr/>
          <a:lstStyle/>
          <a:p>
            <a:fld id="{EBD8F5D2-66D8-1844-87FB-58DFDD53ECA6}" type="slidenum">
              <a:rPr lang="es-PE" smtClean="0"/>
              <a:t>‹#›</a:t>
            </a:fld>
            <a:endParaRPr lang="es-PE"/>
          </a:p>
        </p:txBody>
      </p:sp>
    </p:spTree>
    <p:extLst>
      <p:ext uri="{BB962C8B-B14F-4D97-AF65-F5344CB8AC3E}">
        <p14:creationId xmlns:p14="http://schemas.microsoft.com/office/powerpoint/2010/main" val="7743036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D5192F-3000-CF48-A3F3-DBA58AB8E53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1D8062A2-6596-AE41-B8F5-06FD1CFA53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FC15A580-EC6C-284E-8923-E1BB8CB359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04A2C79-77E8-6146-B8AB-757909D8E221}"/>
              </a:ext>
            </a:extLst>
          </p:cNvPr>
          <p:cNvSpPr>
            <a:spLocks noGrp="1"/>
          </p:cNvSpPr>
          <p:nvPr>
            <p:ph type="dt" sz="half" idx="10"/>
          </p:nvPr>
        </p:nvSpPr>
        <p:spPr/>
        <p:txBody>
          <a:bodyPr/>
          <a:lstStyle/>
          <a:p>
            <a:fld id="{0FCD8DE8-9178-3C49-B463-D98AB93A7976}" type="datetimeFigureOut">
              <a:rPr lang="es-PE" smtClean="0"/>
              <a:t>10/06/22</a:t>
            </a:fld>
            <a:endParaRPr lang="es-PE"/>
          </a:p>
        </p:txBody>
      </p:sp>
      <p:sp>
        <p:nvSpPr>
          <p:cNvPr id="6" name="Marcador de pie de página 5">
            <a:extLst>
              <a:ext uri="{FF2B5EF4-FFF2-40B4-BE49-F238E27FC236}">
                <a16:creationId xmlns:a16="http://schemas.microsoft.com/office/drawing/2014/main" id="{11B0889F-1B14-B145-AD1E-46A55CDC5AD3}"/>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9C9077D5-4944-514F-BAB6-A9CBE5C8CBED}"/>
              </a:ext>
            </a:extLst>
          </p:cNvPr>
          <p:cNvSpPr>
            <a:spLocks noGrp="1"/>
          </p:cNvSpPr>
          <p:nvPr>
            <p:ph type="sldNum" sz="quarter" idx="12"/>
          </p:nvPr>
        </p:nvSpPr>
        <p:spPr/>
        <p:txBody>
          <a:bodyPr/>
          <a:lstStyle/>
          <a:p>
            <a:fld id="{EBD8F5D2-66D8-1844-87FB-58DFDD53ECA6}" type="slidenum">
              <a:rPr lang="es-PE" smtClean="0"/>
              <a:t>‹#›</a:t>
            </a:fld>
            <a:endParaRPr lang="es-PE"/>
          </a:p>
        </p:txBody>
      </p:sp>
    </p:spTree>
    <p:extLst>
      <p:ext uri="{BB962C8B-B14F-4D97-AF65-F5344CB8AC3E}">
        <p14:creationId xmlns:p14="http://schemas.microsoft.com/office/powerpoint/2010/main" val="42584409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AF67917-D345-1143-B972-F8147CE9FF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E2109B53-EE5D-0E41-94E4-3EFF982C80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0ED85DE3-F9E8-B54F-B903-613A11B8F1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CD8DE8-9178-3C49-B463-D98AB93A7976}" type="datetimeFigureOut">
              <a:rPr lang="es-PE" smtClean="0"/>
              <a:t>10/06/22</a:t>
            </a:fld>
            <a:endParaRPr lang="es-PE"/>
          </a:p>
        </p:txBody>
      </p:sp>
      <p:sp>
        <p:nvSpPr>
          <p:cNvPr id="5" name="Marcador de pie de página 4">
            <a:extLst>
              <a:ext uri="{FF2B5EF4-FFF2-40B4-BE49-F238E27FC236}">
                <a16:creationId xmlns:a16="http://schemas.microsoft.com/office/drawing/2014/main" id="{759C9CBD-240C-1E47-A4C8-8297CFC6B3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880F5714-FD85-7241-85C7-52451E976B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D8F5D2-66D8-1844-87FB-58DFDD53ECA6}" type="slidenum">
              <a:rPr lang="es-PE" smtClean="0"/>
              <a:t>‹#›</a:t>
            </a:fld>
            <a:endParaRPr lang="es-PE"/>
          </a:p>
        </p:txBody>
      </p:sp>
    </p:spTree>
    <p:extLst>
      <p:ext uri="{BB962C8B-B14F-4D97-AF65-F5344CB8AC3E}">
        <p14:creationId xmlns:p14="http://schemas.microsoft.com/office/powerpoint/2010/main" val="2172183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9.jfif"/><Relationship Id="rId13" Type="http://schemas.openxmlformats.org/officeDocument/2006/relationships/image" Target="../media/image34.pn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26.pn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jpeg"/><Relationship Id="rId4" Type="http://schemas.openxmlformats.org/officeDocument/2006/relationships/image" Target="../media/image3.emf"/><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1.xml"/><Relationship Id="rId4" Type="http://schemas.openxmlformats.org/officeDocument/2006/relationships/image" Target="../media/image49.emf"/></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chart" Target="../charts/chart1.xml"/><Relationship Id="rId1" Type="http://schemas.openxmlformats.org/officeDocument/2006/relationships/slideLayout" Target="../slideLayouts/slideLayout1.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CFB6638-1FB4-FD42-A933-5AEDAAE95CA6}"/>
              </a:ext>
            </a:extLst>
          </p:cNvPr>
          <p:cNvPicPr>
            <a:picLocks noChangeAspect="1"/>
          </p:cNvPicPr>
          <p:nvPr/>
        </p:nvPicPr>
        <p:blipFill>
          <a:blip r:embed="rId3"/>
          <a:stretch>
            <a:fillRect/>
          </a:stretch>
        </p:blipFill>
        <p:spPr>
          <a:xfrm>
            <a:off x="154616" y="34580"/>
            <a:ext cx="12160169" cy="5867213"/>
          </a:xfrm>
          <a:prstGeom prst="rect">
            <a:avLst/>
          </a:prstGeom>
        </p:spPr>
      </p:pic>
      <p:pic>
        <p:nvPicPr>
          <p:cNvPr id="2" name="Imagen 1">
            <a:extLst>
              <a:ext uri="{FF2B5EF4-FFF2-40B4-BE49-F238E27FC236}">
                <a16:creationId xmlns:a16="http://schemas.microsoft.com/office/drawing/2014/main" id="{910616E7-613C-3042-9AC5-52948541D269}"/>
              </a:ext>
            </a:extLst>
          </p:cNvPr>
          <p:cNvPicPr>
            <a:picLocks noChangeAspect="1"/>
          </p:cNvPicPr>
          <p:nvPr/>
        </p:nvPicPr>
        <p:blipFill>
          <a:blip r:embed="rId4"/>
          <a:srcRect t="48" b="48"/>
          <a:stretch/>
        </p:blipFill>
        <p:spPr>
          <a:xfrm>
            <a:off x="184176" y="-567839"/>
            <a:ext cx="9182581" cy="6767509"/>
          </a:xfrm>
          <a:prstGeom prst="rect">
            <a:avLst/>
          </a:prstGeom>
        </p:spPr>
      </p:pic>
      <p:grpSp>
        <p:nvGrpSpPr>
          <p:cNvPr id="9" name="Grupo 8">
            <a:extLst>
              <a:ext uri="{FF2B5EF4-FFF2-40B4-BE49-F238E27FC236}">
                <a16:creationId xmlns:a16="http://schemas.microsoft.com/office/drawing/2014/main" id="{08DB6A8A-AF6C-694E-B60E-25AEEF99C5A7}"/>
              </a:ext>
            </a:extLst>
          </p:cNvPr>
          <p:cNvGrpSpPr/>
          <p:nvPr/>
        </p:nvGrpSpPr>
        <p:grpSpPr>
          <a:xfrm>
            <a:off x="0" y="34579"/>
            <a:ext cx="12192000" cy="1048399"/>
            <a:chOff x="-122785" y="263620"/>
            <a:chExt cx="12192000" cy="1037229"/>
          </a:xfrm>
        </p:grpSpPr>
        <p:pic>
          <p:nvPicPr>
            <p:cNvPr id="4" name="Imagen 3">
              <a:extLst>
                <a:ext uri="{FF2B5EF4-FFF2-40B4-BE49-F238E27FC236}">
                  <a16:creationId xmlns:a16="http://schemas.microsoft.com/office/drawing/2014/main" id="{68716C69-860B-4D40-98C3-02B0FD37AF6B}"/>
                </a:ext>
              </a:extLst>
            </p:cNvPr>
            <p:cNvPicPr>
              <a:picLocks noChangeAspect="1"/>
            </p:cNvPicPr>
            <p:nvPr/>
          </p:nvPicPr>
          <p:blipFill rotWithShape="1">
            <a:blip r:embed="rId5"/>
            <a:srcRect t="8188"/>
            <a:stretch/>
          </p:blipFill>
          <p:spPr>
            <a:xfrm>
              <a:off x="-122785" y="263620"/>
              <a:ext cx="12192000" cy="1037229"/>
            </a:xfrm>
            <a:prstGeom prst="rect">
              <a:avLst/>
            </a:prstGeom>
          </p:spPr>
        </p:pic>
        <p:pic>
          <p:nvPicPr>
            <p:cNvPr id="5" name="Imagen 4">
              <a:extLst>
                <a:ext uri="{FF2B5EF4-FFF2-40B4-BE49-F238E27FC236}">
                  <a16:creationId xmlns:a16="http://schemas.microsoft.com/office/drawing/2014/main" id="{CE494822-09FD-054F-A652-E4D3384536A2}"/>
                </a:ext>
              </a:extLst>
            </p:cNvPr>
            <p:cNvPicPr>
              <a:picLocks noChangeAspect="1"/>
            </p:cNvPicPr>
            <p:nvPr/>
          </p:nvPicPr>
          <p:blipFill>
            <a:blip r:embed="rId6"/>
            <a:stretch>
              <a:fillRect/>
            </a:stretch>
          </p:blipFill>
          <p:spPr>
            <a:xfrm>
              <a:off x="99225" y="366336"/>
              <a:ext cx="11785814" cy="688372"/>
            </a:xfrm>
            <a:prstGeom prst="rect">
              <a:avLst/>
            </a:prstGeom>
          </p:spPr>
        </p:pic>
      </p:grpSp>
      <p:sp>
        <p:nvSpPr>
          <p:cNvPr id="11" name="CuadroTexto 10">
            <a:extLst>
              <a:ext uri="{FF2B5EF4-FFF2-40B4-BE49-F238E27FC236}">
                <a16:creationId xmlns:a16="http://schemas.microsoft.com/office/drawing/2014/main" id="{488FC8A8-1E4F-2A44-A848-A3D2916BEFB1}"/>
              </a:ext>
            </a:extLst>
          </p:cNvPr>
          <p:cNvSpPr txBox="1"/>
          <p:nvPr/>
        </p:nvSpPr>
        <p:spPr>
          <a:xfrm>
            <a:off x="7653205" y="1653793"/>
            <a:ext cx="4469130" cy="3785652"/>
          </a:xfrm>
          <a:prstGeom prst="rect">
            <a:avLst/>
          </a:prstGeom>
          <a:noFill/>
        </p:spPr>
        <p:txBody>
          <a:bodyPr wrap="square" rtlCol="0">
            <a:spAutoFit/>
          </a:bodyPr>
          <a:lstStyle/>
          <a:p>
            <a:pPr algn="ctr"/>
            <a:r>
              <a:rPr lang="es-PE" sz="4800" b="1" dirty="0"/>
              <a:t>Participación XVI</a:t>
            </a:r>
          </a:p>
          <a:p>
            <a:pPr algn="ctr"/>
            <a:r>
              <a:rPr lang="es-PE" sz="4800" b="1" dirty="0"/>
              <a:t>Sesión Extraordinaria Comisión Agraria</a:t>
            </a:r>
          </a:p>
        </p:txBody>
      </p:sp>
      <p:sp>
        <p:nvSpPr>
          <p:cNvPr id="13" name="Rectángulo 12">
            <a:extLst>
              <a:ext uri="{FF2B5EF4-FFF2-40B4-BE49-F238E27FC236}">
                <a16:creationId xmlns:a16="http://schemas.microsoft.com/office/drawing/2014/main" id="{665818CD-0179-804A-8C53-94930EE99F1D}"/>
              </a:ext>
            </a:extLst>
          </p:cNvPr>
          <p:cNvSpPr/>
          <p:nvPr/>
        </p:nvSpPr>
        <p:spPr>
          <a:xfrm>
            <a:off x="9459981" y="5379821"/>
            <a:ext cx="1065404" cy="21884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Rectángulo 17">
            <a:extLst>
              <a:ext uri="{FF2B5EF4-FFF2-40B4-BE49-F238E27FC236}">
                <a16:creationId xmlns:a16="http://schemas.microsoft.com/office/drawing/2014/main" id="{EB778853-7319-7E43-A6A7-CA8EAE865B7F}"/>
              </a:ext>
            </a:extLst>
          </p:cNvPr>
          <p:cNvSpPr/>
          <p:nvPr/>
        </p:nvSpPr>
        <p:spPr>
          <a:xfrm>
            <a:off x="61392" y="5901793"/>
            <a:ext cx="12192000" cy="919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3" name="CuadroTexto 2">
            <a:extLst>
              <a:ext uri="{FF2B5EF4-FFF2-40B4-BE49-F238E27FC236}">
                <a16:creationId xmlns:a16="http://schemas.microsoft.com/office/drawing/2014/main" id="{A0D42C01-87A3-4B93-B76D-3536CBC392D4}"/>
              </a:ext>
            </a:extLst>
          </p:cNvPr>
          <p:cNvSpPr txBox="1"/>
          <p:nvPr/>
        </p:nvSpPr>
        <p:spPr>
          <a:xfrm>
            <a:off x="-61393" y="5866826"/>
            <a:ext cx="12192000" cy="954107"/>
          </a:xfrm>
          <a:prstGeom prst="rect">
            <a:avLst/>
          </a:prstGeom>
          <a:noFill/>
        </p:spPr>
        <p:txBody>
          <a:bodyPr wrap="square" rtlCol="0">
            <a:spAutoFit/>
          </a:bodyPr>
          <a:lstStyle/>
          <a:p>
            <a:pPr algn="ctr"/>
            <a:r>
              <a:rPr lang="es-ES" sz="2800" b="1" dirty="0"/>
              <a:t>ANDRES ALENCASTRE CALDERON</a:t>
            </a:r>
          </a:p>
          <a:p>
            <a:pPr algn="ctr"/>
            <a:r>
              <a:rPr lang="es-ES" sz="2800" b="1" dirty="0"/>
              <a:t>Ministro de Desarrollo Agrario y Riego</a:t>
            </a:r>
          </a:p>
        </p:txBody>
      </p:sp>
      <p:pic>
        <p:nvPicPr>
          <p:cNvPr id="14" name="Imagen 13">
            <a:extLst>
              <a:ext uri="{FF2B5EF4-FFF2-40B4-BE49-F238E27FC236}">
                <a16:creationId xmlns:a16="http://schemas.microsoft.com/office/drawing/2014/main" id="{C7345C62-3A68-4CBA-A41C-6FA62065CB4B}"/>
              </a:ext>
            </a:extLst>
          </p:cNvPr>
          <p:cNvPicPr>
            <a:picLocks noChangeAspect="1"/>
          </p:cNvPicPr>
          <p:nvPr/>
        </p:nvPicPr>
        <p:blipFill>
          <a:blip r:embed="rId7"/>
          <a:srcRect/>
          <a:stretch/>
        </p:blipFill>
        <p:spPr>
          <a:xfrm>
            <a:off x="222010" y="2461489"/>
            <a:ext cx="2664624" cy="2550574"/>
          </a:xfrm>
          <a:prstGeom prst="rect">
            <a:avLst/>
          </a:prstGeom>
        </p:spPr>
      </p:pic>
      <p:pic>
        <p:nvPicPr>
          <p:cNvPr id="1026" name="Picture 2" descr="Congreso de la República del Perú">
            <a:extLst>
              <a:ext uri="{FF2B5EF4-FFF2-40B4-BE49-F238E27FC236}">
                <a16:creationId xmlns:a16="http://schemas.microsoft.com/office/drawing/2014/main" id="{778BDD74-98AE-4233-9416-297FD1EDBC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9460" y="109508"/>
            <a:ext cx="1460475" cy="146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5770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08DB6A8A-AF6C-694E-B60E-25AEEF99C5A7}"/>
              </a:ext>
            </a:extLst>
          </p:cNvPr>
          <p:cNvGrpSpPr/>
          <p:nvPr/>
        </p:nvGrpSpPr>
        <p:grpSpPr>
          <a:xfrm>
            <a:off x="0" y="33195"/>
            <a:ext cx="12192000" cy="1040896"/>
            <a:chOff x="-2" y="21742"/>
            <a:chExt cx="12192000" cy="1040896"/>
          </a:xfrm>
        </p:grpSpPr>
        <p:pic>
          <p:nvPicPr>
            <p:cNvPr id="4" name="Imagen 3">
              <a:extLst>
                <a:ext uri="{FF2B5EF4-FFF2-40B4-BE49-F238E27FC236}">
                  <a16:creationId xmlns:a16="http://schemas.microsoft.com/office/drawing/2014/main" id="{68716C69-860B-4D40-98C3-02B0FD37AF6B}"/>
                </a:ext>
              </a:extLst>
            </p:cNvPr>
            <p:cNvPicPr>
              <a:picLocks noChangeAspect="1"/>
            </p:cNvPicPr>
            <p:nvPr/>
          </p:nvPicPr>
          <p:blipFill rotWithShape="1">
            <a:blip r:embed="rId2"/>
            <a:srcRect t="8188"/>
            <a:stretch/>
          </p:blipFill>
          <p:spPr>
            <a:xfrm>
              <a:off x="-2" y="21742"/>
              <a:ext cx="12192000" cy="1040896"/>
            </a:xfrm>
            <a:prstGeom prst="rect">
              <a:avLst/>
            </a:prstGeom>
          </p:spPr>
        </p:pic>
        <p:pic>
          <p:nvPicPr>
            <p:cNvPr id="5" name="Imagen 4">
              <a:extLst>
                <a:ext uri="{FF2B5EF4-FFF2-40B4-BE49-F238E27FC236}">
                  <a16:creationId xmlns:a16="http://schemas.microsoft.com/office/drawing/2014/main" id="{CE494822-09FD-054F-A652-E4D3384536A2}"/>
                </a:ext>
              </a:extLst>
            </p:cNvPr>
            <p:cNvPicPr>
              <a:picLocks noChangeAspect="1"/>
            </p:cNvPicPr>
            <p:nvPr/>
          </p:nvPicPr>
          <p:blipFill>
            <a:blip r:embed="rId3"/>
            <a:stretch>
              <a:fillRect/>
            </a:stretch>
          </p:blipFill>
          <p:spPr>
            <a:xfrm>
              <a:off x="527719" y="198953"/>
              <a:ext cx="10126134" cy="688372"/>
            </a:xfrm>
            <a:prstGeom prst="rect">
              <a:avLst/>
            </a:prstGeom>
          </p:spPr>
        </p:pic>
      </p:grpSp>
      <p:sp>
        <p:nvSpPr>
          <p:cNvPr id="11" name="CuadroTexto 10">
            <a:extLst>
              <a:ext uri="{FF2B5EF4-FFF2-40B4-BE49-F238E27FC236}">
                <a16:creationId xmlns:a16="http://schemas.microsoft.com/office/drawing/2014/main" id="{488FC8A8-1E4F-2A44-A848-A3D2916BEFB1}"/>
              </a:ext>
            </a:extLst>
          </p:cNvPr>
          <p:cNvSpPr txBox="1"/>
          <p:nvPr/>
        </p:nvSpPr>
        <p:spPr>
          <a:xfrm>
            <a:off x="970671" y="2246964"/>
            <a:ext cx="10702777" cy="206210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514350" indent="-514350" algn="ctr">
              <a:buFont typeface="+mj-lt"/>
              <a:buAutoNum type="arabicPeriod"/>
            </a:pPr>
            <a:r>
              <a:rPr lang="es-MX" sz="3200" b="1" dirty="0"/>
              <a:t>Plan de Trabajo del Sector a corto plazo para atender la crisis de la Campaña Agrícola 2022-2023 por la falta de fertilizantes e insumos</a:t>
            </a:r>
          </a:p>
          <a:p>
            <a:pPr marL="514350" indent="-514350" algn="ctr">
              <a:buFont typeface="+mj-lt"/>
              <a:buAutoNum type="arabicPeriod"/>
            </a:pPr>
            <a:endParaRPr lang="es-PE" sz="3200" b="1" dirty="0"/>
          </a:p>
        </p:txBody>
      </p:sp>
      <p:sp>
        <p:nvSpPr>
          <p:cNvPr id="13" name="Rectángulo 12">
            <a:extLst>
              <a:ext uri="{FF2B5EF4-FFF2-40B4-BE49-F238E27FC236}">
                <a16:creationId xmlns:a16="http://schemas.microsoft.com/office/drawing/2014/main" id="{665818CD-0179-804A-8C53-94930EE99F1D}"/>
              </a:ext>
            </a:extLst>
          </p:cNvPr>
          <p:cNvSpPr/>
          <p:nvPr/>
        </p:nvSpPr>
        <p:spPr>
          <a:xfrm flipV="1">
            <a:off x="4621886" y="4404314"/>
            <a:ext cx="3205037" cy="2299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Rectángulo 17">
            <a:extLst>
              <a:ext uri="{FF2B5EF4-FFF2-40B4-BE49-F238E27FC236}">
                <a16:creationId xmlns:a16="http://schemas.microsoft.com/office/drawing/2014/main" id="{EB778853-7319-7E43-A6A7-CA8EAE865B7F}"/>
              </a:ext>
            </a:extLst>
          </p:cNvPr>
          <p:cNvSpPr/>
          <p:nvPr/>
        </p:nvSpPr>
        <p:spPr>
          <a:xfrm>
            <a:off x="0" y="6519666"/>
            <a:ext cx="12192000" cy="623462"/>
          </a:xfrm>
          <a:prstGeom prst="rect">
            <a:avLst/>
          </a:prstGeom>
          <a:solidFill>
            <a:srgbClr val="293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 name="Imagen 1">
            <a:extLst>
              <a:ext uri="{FF2B5EF4-FFF2-40B4-BE49-F238E27FC236}">
                <a16:creationId xmlns:a16="http://schemas.microsoft.com/office/drawing/2014/main" id="{C47C0387-A8B7-4717-B911-7397E759A746}"/>
              </a:ext>
            </a:extLst>
          </p:cNvPr>
          <p:cNvPicPr>
            <a:picLocks noChangeAspect="1"/>
          </p:cNvPicPr>
          <p:nvPr/>
        </p:nvPicPr>
        <p:blipFill>
          <a:blip r:embed="rId4"/>
          <a:stretch>
            <a:fillRect/>
          </a:stretch>
        </p:blipFill>
        <p:spPr>
          <a:xfrm>
            <a:off x="9294920" y="5125134"/>
            <a:ext cx="2375569" cy="1394532"/>
          </a:xfrm>
          <a:prstGeom prst="rect">
            <a:avLst/>
          </a:prstGeom>
        </p:spPr>
      </p:pic>
      <p:pic>
        <p:nvPicPr>
          <p:cNvPr id="3" name="Imagen 2">
            <a:extLst>
              <a:ext uri="{FF2B5EF4-FFF2-40B4-BE49-F238E27FC236}">
                <a16:creationId xmlns:a16="http://schemas.microsoft.com/office/drawing/2014/main" id="{544A06D6-B8AF-4CD9-AFE3-087B4CC7C8E7}"/>
              </a:ext>
            </a:extLst>
          </p:cNvPr>
          <p:cNvPicPr>
            <a:picLocks noChangeAspect="1"/>
          </p:cNvPicPr>
          <p:nvPr/>
        </p:nvPicPr>
        <p:blipFill>
          <a:blip r:embed="rId5"/>
          <a:stretch>
            <a:fillRect/>
          </a:stretch>
        </p:blipFill>
        <p:spPr>
          <a:xfrm>
            <a:off x="970671" y="5189346"/>
            <a:ext cx="2375569" cy="1330319"/>
          </a:xfrm>
          <a:prstGeom prst="rect">
            <a:avLst/>
          </a:prstGeom>
        </p:spPr>
      </p:pic>
    </p:spTree>
    <p:extLst>
      <p:ext uri="{BB962C8B-B14F-4D97-AF65-F5344CB8AC3E}">
        <p14:creationId xmlns:p14="http://schemas.microsoft.com/office/powerpoint/2010/main" val="2649174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D2CB0E5F-E6F0-410F-95C8-2CDC8694119B}"/>
              </a:ext>
            </a:extLst>
          </p:cNvPr>
          <p:cNvGraphicFramePr/>
          <p:nvPr>
            <p:extLst>
              <p:ext uri="{D42A27DB-BD31-4B8C-83A1-F6EECF244321}">
                <p14:modId xmlns:p14="http://schemas.microsoft.com/office/powerpoint/2010/main" val="358971020"/>
              </p:ext>
            </p:extLst>
          </p:nvPr>
        </p:nvGraphicFramePr>
        <p:xfrm>
          <a:off x="3983463" y="111301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upo 10">
            <a:extLst>
              <a:ext uri="{FF2B5EF4-FFF2-40B4-BE49-F238E27FC236}">
                <a16:creationId xmlns:a16="http://schemas.microsoft.com/office/drawing/2014/main" id="{08DB6A8A-AF6C-694E-B60E-25AEEF99C5A7}"/>
              </a:ext>
            </a:extLst>
          </p:cNvPr>
          <p:cNvGrpSpPr/>
          <p:nvPr/>
        </p:nvGrpSpPr>
        <p:grpSpPr>
          <a:xfrm>
            <a:off x="10633" y="1296"/>
            <a:ext cx="12192000" cy="1040896"/>
            <a:chOff x="-2" y="21742"/>
            <a:chExt cx="12192000" cy="1040896"/>
          </a:xfrm>
        </p:grpSpPr>
        <p:pic>
          <p:nvPicPr>
            <p:cNvPr id="12" name="Imagen 11">
              <a:extLst>
                <a:ext uri="{FF2B5EF4-FFF2-40B4-BE49-F238E27FC236}">
                  <a16:creationId xmlns:a16="http://schemas.microsoft.com/office/drawing/2014/main" id="{68716C69-860B-4D40-98C3-02B0FD37AF6B}"/>
                </a:ext>
              </a:extLst>
            </p:cNvPr>
            <p:cNvPicPr>
              <a:picLocks noChangeAspect="1"/>
            </p:cNvPicPr>
            <p:nvPr/>
          </p:nvPicPr>
          <p:blipFill rotWithShape="1">
            <a:blip r:embed="rId8"/>
            <a:srcRect t="8188"/>
            <a:stretch/>
          </p:blipFill>
          <p:spPr>
            <a:xfrm>
              <a:off x="-2" y="21742"/>
              <a:ext cx="12192000" cy="1040896"/>
            </a:xfrm>
            <a:prstGeom prst="rect">
              <a:avLst/>
            </a:prstGeom>
          </p:spPr>
        </p:pic>
        <p:pic>
          <p:nvPicPr>
            <p:cNvPr id="16" name="Imagen 15">
              <a:extLst>
                <a:ext uri="{FF2B5EF4-FFF2-40B4-BE49-F238E27FC236}">
                  <a16:creationId xmlns:a16="http://schemas.microsoft.com/office/drawing/2014/main" id="{CE494822-09FD-054F-A652-E4D3384536A2}"/>
                </a:ext>
              </a:extLst>
            </p:cNvPr>
            <p:cNvPicPr>
              <a:picLocks noChangeAspect="1"/>
            </p:cNvPicPr>
            <p:nvPr/>
          </p:nvPicPr>
          <p:blipFill>
            <a:blip r:embed="rId9"/>
            <a:stretch>
              <a:fillRect/>
            </a:stretch>
          </p:blipFill>
          <p:spPr>
            <a:xfrm>
              <a:off x="527719" y="198953"/>
              <a:ext cx="10126134" cy="688372"/>
            </a:xfrm>
            <a:prstGeom prst="rect">
              <a:avLst/>
            </a:prstGeom>
          </p:spPr>
        </p:pic>
      </p:grpSp>
      <p:sp>
        <p:nvSpPr>
          <p:cNvPr id="12291" name="Rectángulo 4"/>
          <p:cNvSpPr>
            <a:spLocks noChangeArrowheads="1"/>
          </p:cNvSpPr>
          <p:nvPr/>
        </p:nvSpPr>
        <p:spPr bwMode="auto">
          <a:xfrm>
            <a:off x="538354" y="1404024"/>
            <a:ext cx="330881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None/>
            </a:pPr>
            <a:r>
              <a:rPr lang="es-PE" altLang="es-ES_tradnl" sz="3600" b="1" dirty="0">
                <a:solidFill>
                  <a:srgbClr val="FF0000"/>
                </a:solidFill>
                <a:latin typeface="Gotham Bold" pitchFamily="2" charset="0"/>
              </a:rPr>
              <a:t>Acciones desarrolladas ante el </a:t>
            </a:r>
            <a:r>
              <a:rPr lang="es-PE" altLang="es-ES_tradnl" sz="3600" b="1" u="sng" dirty="0">
                <a:solidFill>
                  <a:srgbClr val="FF0000"/>
                </a:solidFill>
                <a:latin typeface="Gotham Bold" pitchFamily="2" charset="0"/>
              </a:rPr>
              <a:t>contexto del alza de precios y posible escasez de fertilizantes inorgánicos</a:t>
            </a:r>
          </a:p>
        </p:txBody>
      </p:sp>
    </p:spTree>
    <p:extLst>
      <p:ext uri="{BB962C8B-B14F-4D97-AF65-F5344CB8AC3E}">
        <p14:creationId xmlns:p14="http://schemas.microsoft.com/office/powerpoint/2010/main" val="35378751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91254CB-2045-462F-93F6-DCBEB7A47A2A}"/>
              </a:ext>
            </a:extLst>
          </p:cNvPr>
          <p:cNvSpPr txBox="1"/>
          <p:nvPr/>
        </p:nvSpPr>
        <p:spPr>
          <a:xfrm>
            <a:off x="717444" y="1666683"/>
            <a:ext cx="11008310" cy="1092607"/>
          </a:xfrm>
          <a:prstGeom prst="rect">
            <a:avLst/>
          </a:prstGeom>
          <a:noFill/>
        </p:spPr>
        <p:txBody>
          <a:bodyPr wrap="square" rtlCol="0">
            <a:spAutoFit/>
          </a:bodyPr>
          <a:lstStyle/>
          <a:p>
            <a:pPr algn="just">
              <a:spcAft>
                <a:spcPts val="600"/>
              </a:spcAft>
            </a:pPr>
            <a:r>
              <a:rPr lang="es-PE" sz="2000" b="1" dirty="0"/>
              <a:t>DU 106-2021. Subvención entre S/ 350 a S/ 1,300 a productores que adquieren fertilizantes y conducen entre 2 y 10 ha. </a:t>
            </a:r>
          </a:p>
          <a:p>
            <a:pPr marL="342900" indent="-342900" algn="just">
              <a:spcAft>
                <a:spcPts val="600"/>
              </a:spcAft>
              <a:buAutoNum type="alphaLcParenR"/>
            </a:pPr>
            <a:endParaRPr lang="es-PE" sz="2000" dirty="0"/>
          </a:p>
        </p:txBody>
      </p:sp>
      <p:grpSp>
        <p:nvGrpSpPr>
          <p:cNvPr id="11" name="Grupo 10">
            <a:extLst>
              <a:ext uri="{FF2B5EF4-FFF2-40B4-BE49-F238E27FC236}">
                <a16:creationId xmlns:a16="http://schemas.microsoft.com/office/drawing/2014/main" id="{08DB6A8A-AF6C-694E-B60E-25AEEF99C5A7}"/>
              </a:ext>
            </a:extLst>
          </p:cNvPr>
          <p:cNvGrpSpPr/>
          <p:nvPr/>
        </p:nvGrpSpPr>
        <p:grpSpPr>
          <a:xfrm>
            <a:off x="10633" y="28568"/>
            <a:ext cx="12192000" cy="1040896"/>
            <a:chOff x="-2" y="21742"/>
            <a:chExt cx="12192000" cy="1040896"/>
          </a:xfrm>
        </p:grpSpPr>
        <p:pic>
          <p:nvPicPr>
            <p:cNvPr id="12" name="Imagen 11">
              <a:extLst>
                <a:ext uri="{FF2B5EF4-FFF2-40B4-BE49-F238E27FC236}">
                  <a16:creationId xmlns:a16="http://schemas.microsoft.com/office/drawing/2014/main" id="{68716C69-860B-4D40-98C3-02B0FD37AF6B}"/>
                </a:ext>
              </a:extLst>
            </p:cNvPr>
            <p:cNvPicPr>
              <a:picLocks noChangeAspect="1"/>
            </p:cNvPicPr>
            <p:nvPr/>
          </p:nvPicPr>
          <p:blipFill rotWithShape="1">
            <a:blip r:embed="rId3"/>
            <a:srcRect t="8188"/>
            <a:stretch/>
          </p:blipFill>
          <p:spPr>
            <a:xfrm>
              <a:off x="-2" y="21742"/>
              <a:ext cx="12192000" cy="1040896"/>
            </a:xfrm>
            <a:prstGeom prst="rect">
              <a:avLst/>
            </a:prstGeom>
          </p:spPr>
        </p:pic>
        <p:pic>
          <p:nvPicPr>
            <p:cNvPr id="16" name="Imagen 15">
              <a:extLst>
                <a:ext uri="{FF2B5EF4-FFF2-40B4-BE49-F238E27FC236}">
                  <a16:creationId xmlns:a16="http://schemas.microsoft.com/office/drawing/2014/main" id="{CE494822-09FD-054F-A652-E4D3384536A2}"/>
                </a:ext>
              </a:extLst>
            </p:cNvPr>
            <p:cNvPicPr>
              <a:picLocks noChangeAspect="1"/>
            </p:cNvPicPr>
            <p:nvPr/>
          </p:nvPicPr>
          <p:blipFill>
            <a:blip r:embed="rId4"/>
            <a:stretch>
              <a:fillRect/>
            </a:stretch>
          </p:blipFill>
          <p:spPr>
            <a:xfrm>
              <a:off x="527719" y="198953"/>
              <a:ext cx="10126134" cy="688372"/>
            </a:xfrm>
            <a:prstGeom prst="rect">
              <a:avLst/>
            </a:prstGeom>
          </p:spPr>
        </p:pic>
      </p:grpSp>
      <p:sp>
        <p:nvSpPr>
          <p:cNvPr id="5" name="CuadroTexto 4">
            <a:extLst>
              <a:ext uri="{FF2B5EF4-FFF2-40B4-BE49-F238E27FC236}">
                <a16:creationId xmlns:a16="http://schemas.microsoft.com/office/drawing/2014/main" id="{1CD2F06A-3F3F-4F06-A06C-61DE0C9E6AB6}"/>
              </a:ext>
            </a:extLst>
          </p:cNvPr>
          <p:cNvSpPr txBox="1"/>
          <p:nvPr/>
        </p:nvSpPr>
        <p:spPr>
          <a:xfrm>
            <a:off x="1470059" y="876044"/>
            <a:ext cx="9057031" cy="646331"/>
          </a:xfrm>
          <a:prstGeom prst="rect">
            <a:avLst/>
          </a:prstGeom>
          <a:noFill/>
        </p:spPr>
        <p:txBody>
          <a:bodyPr wrap="none" rtlCol="0">
            <a:spAutoFit/>
          </a:bodyPr>
          <a:lstStyle/>
          <a:p>
            <a:r>
              <a:rPr lang="es-PE" sz="3600" b="1" dirty="0"/>
              <a:t>1. Apoyo económico directo a los productores </a:t>
            </a:r>
          </a:p>
        </p:txBody>
      </p:sp>
      <p:sp>
        <p:nvSpPr>
          <p:cNvPr id="9" name="CuadroTexto 8">
            <a:extLst>
              <a:ext uri="{FF2B5EF4-FFF2-40B4-BE49-F238E27FC236}">
                <a16:creationId xmlns:a16="http://schemas.microsoft.com/office/drawing/2014/main" id="{EA2B4517-ABCA-4A51-9DF1-D4514F9B87A1}"/>
              </a:ext>
            </a:extLst>
          </p:cNvPr>
          <p:cNvSpPr txBox="1"/>
          <p:nvPr/>
        </p:nvSpPr>
        <p:spPr>
          <a:xfrm>
            <a:off x="4260347" y="248524"/>
            <a:ext cx="3304110" cy="584775"/>
          </a:xfrm>
          <a:prstGeom prst="rect">
            <a:avLst/>
          </a:prstGeom>
          <a:noFill/>
        </p:spPr>
        <p:txBody>
          <a:bodyPr wrap="none" rtlCol="0">
            <a:spAutoFit/>
          </a:bodyPr>
          <a:lstStyle/>
          <a:p>
            <a:r>
              <a:rPr lang="es-PE" sz="3200" b="1" u="sng" dirty="0">
                <a:solidFill>
                  <a:srgbClr val="FF0000"/>
                </a:solidFill>
              </a:rPr>
              <a:t>PRIMERA  ACCIÓN</a:t>
            </a:r>
          </a:p>
        </p:txBody>
      </p:sp>
      <p:graphicFrame>
        <p:nvGraphicFramePr>
          <p:cNvPr id="8" name="Gráfico 1">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143379693"/>
              </p:ext>
            </p:extLst>
          </p:nvPr>
        </p:nvGraphicFramePr>
        <p:xfrm>
          <a:off x="1310047" y="2499526"/>
          <a:ext cx="3674548" cy="25751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Gráfico 3">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1485054797"/>
              </p:ext>
            </p:extLst>
          </p:nvPr>
        </p:nvGraphicFramePr>
        <p:xfrm>
          <a:off x="6294865" y="2499526"/>
          <a:ext cx="4020014" cy="2575152"/>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782425BF-F7A4-9E04-B03B-21369E02640D}"/>
              </a:ext>
            </a:extLst>
          </p:cNvPr>
          <p:cNvSpPr txBox="1"/>
          <p:nvPr/>
        </p:nvSpPr>
        <p:spPr>
          <a:xfrm>
            <a:off x="356319" y="5397193"/>
            <a:ext cx="12054987" cy="738664"/>
          </a:xfrm>
          <a:prstGeom prst="rect">
            <a:avLst/>
          </a:prstGeom>
          <a:noFill/>
        </p:spPr>
        <p:txBody>
          <a:bodyPr wrap="square" rtlCol="0">
            <a:spAutoFit/>
          </a:bodyPr>
          <a:lstStyle/>
          <a:p>
            <a:r>
              <a:rPr lang="es-PE" sz="1400" dirty="0"/>
              <a:t>Se </a:t>
            </a:r>
            <a:r>
              <a:rPr lang="es-MX" sz="1400" dirty="0"/>
              <a:t>ha emitido la RM 199-2022-MIDAGRI que establece el plazo hasta el 30 de junio para  realizar el cobro de la subvención en el banco de la nación de los beneficiarios que aun no lo realizaron. Quedan por atender 32 mil productores que no cobraron a la fecha por un monto de 21 millones de soles.</a:t>
            </a:r>
          </a:p>
          <a:p>
            <a:endParaRPr lang="en-PE" sz="1400" dirty="0"/>
          </a:p>
        </p:txBody>
      </p:sp>
    </p:spTree>
    <p:extLst>
      <p:ext uri="{BB962C8B-B14F-4D97-AF65-F5344CB8AC3E}">
        <p14:creationId xmlns:p14="http://schemas.microsoft.com/office/powerpoint/2010/main" val="42512680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91254CB-2045-462F-93F6-DCBEB7A47A2A}"/>
              </a:ext>
            </a:extLst>
          </p:cNvPr>
          <p:cNvSpPr txBox="1"/>
          <p:nvPr/>
        </p:nvSpPr>
        <p:spPr>
          <a:xfrm>
            <a:off x="784351" y="1199209"/>
            <a:ext cx="11008310" cy="3016210"/>
          </a:xfrm>
          <a:prstGeom prst="rect">
            <a:avLst/>
          </a:prstGeom>
          <a:noFill/>
        </p:spPr>
        <p:txBody>
          <a:bodyPr wrap="square" rtlCol="0">
            <a:spAutoFit/>
          </a:bodyPr>
          <a:lstStyle/>
          <a:p>
            <a:pPr algn="just">
              <a:spcAft>
                <a:spcPts val="600"/>
              </a:spcAft>
            </a:pPr>
            <a:endParaRPr lang="es-PE" sz="2000" dirty="0"/>
          </a:p>
          <a:p>
            <a:pPr algn="just">
              <a:spcAft>
                <a:spcPts val="600"/>
              </a:spcAft>
            </a:pPr>
            <a:endParaRPr lang="es-PE" sz="2000" b="1" dirty="0"/>
          </a:p>
          <a:p>
            <a:pPr algn="just">
              <a:spcAft>
                <a:spcPts val="600"/>
              </a:spcAft>
            </a:pPr>
            <a:r>
              <a:rPr lang="es-PE" sz="2000" b="1" dirty="0"/>
              <a:t>DU 108-2021. Bono de S/ 350 a productores que conducen menos de 2 ha y no han recibido otros bonos del estado.</a:t>
            </a:r>
          </a:p>
          <a:p>
            <a:pPr algn="just">
              <a:spcAft>
                <a:spcPts val="600"/>
              </a:spcAft>
            </a:pPr>
            <a:r>
              <a:rPr lang="es-PE" sz="2000" dirty="0"/>
              <a:t>    - El monto total de este incentivo asciende a  23 millones para atender 65 mil productores.</a:t>
            </a:r>
          </a:p>
          <a:p>
            <a:pPr algn="just">
              <a:spcAft>
                <a:spcPts val="600"/>
              </a:spcAft>
            </a:pPr>
            <a:r>
              <a:rPr lang="es-PE" sz="2000" dirty="0"/>
              <a:t>    - A la fecha se en han atendido 4.5 millones a 13 mil productores.</a:t>
            </a:r>
          </a:p>
          <a:p>
            <a:pPr algn="just">
              <a:spcAft>
                <a:spcPts val="600"/>
              </a:spcAft>
            </a:pPr>
            <a:endParaRPr lang="es-PE" sz="2000" dirty="0"/>
          </a:p>
          <a:p>
            <a:pPr algn="just">
              <a:spcAft>
                <a:spcPts val="600"/>
              </a:spcAft>
            </a:pPr>
            <a:r>
              <a:rPr lang="es-PE" sz="2000" dirty="0"/>
              <a:t>EL DU establece el plazo hasta el 31 de julio.</a:t>
            </a:r>
            <a:endParaRPr lang="es-PE" sz="2800" dirty="0"/>
          </a:p>
        </p:txBody>
      </p:sp>
      <p:grpSp>
        <p:nvGrpSpPr>
          <p:cNvPr id="11" name="Grupo 10">
            <a:extLst>
              <a:ext uri="{FF2B5EF4-FFF2-40B4-BE49-F238E27FC236}">
                <a16:creationId xmlns:a16="http://schemas.microsoft.com/office/drawing/2014/main" id="{08DB6A8A-AF6C-694E-B60E-25AEEF99C5A7}"/>
              </a:ext>
            </a:extLst>
          </p:cNvPr>
          <p:cNvGrpSpPr/>
          <p:nvPr/>
        </p:nvGrpSpPr>
        <p:grpSpPr>
          <a:xfrm>
            <a:off x="10633" y="28568"/>
            <a:ext cx="12192000" cy="1040896"/>
            <a:chOff x="-2" y="21742"/>
            <a:chExt cx="12192000" cy="1040896"/>
          </a:xfrm>
        </p:grpSpPr>
        <p:pic>
          <p:nvPicPr>
            <p:cNvPr id="12" name="Imagen 11">
              <a:extLst>
                <a:ext uri="{FF2B5EF4-FFF2-40B4-BE49-F238E27FC236}">
                  <a16:creationId xmlns:a16="http://schemas.microsoft.com/office/drawing/2014/main" id="{68716C69-860B-4D40-98C3-02B0FD37AF6B}"/>
                </a:ext>
              </a:extLst>
            </p:cNvPr>
            <p:cNvPicPr>
              <a:picLocks noChangeAspect="1"/>
            </p:cNvPicPr>
            <p:nvPr/>
          </p:nvPicPr>
          <p:blipFill rotWithShape="1">
            <a:blip r:embed="rId3"/>
            <a:srcRect t="8188"/>
            <a:stretch/>
          </p:blipFill>
          <p:spPr>
            <a:xfrm>
              <a:off x="-2" y="21742"/>
              <a:ext cx="12192000" cy="1040896"/>
            </a:xfrm>
            <a:prstGeom prst="rect">
              <a:avLst/>
            </a:prstGeom>
          </p:spPr>
        </p:pic>
        <p:pic>
          <p:nvPicPr>
            <p:cNvPr id="16" name="Imagen 15">
              <a:extLst>
                <a:ext uri="{FF2B5EF4-FFF2-40B4-BE49-F238E27FC236}">
                  <a16:creationId xmlns:a16="http://schemas.microsoft.com/office/drawing/2014/main" id="{CE494822-09FD-054F-A652-E4D3384536A2}"/>
                </a:ext>
              </a:extLst>
            </p:cNvPr>
            <p:cNvPicPr>
              <a:picLocks noChangeAspect="1"/>
            </p:cNvPicPr>
            <p:nvPr/>
          </p:nvPicPr>
          <p:blipFill>
            <a:blip r:embed="rId4"/>
            <a:stretch>
              <a:fillRect/>
            </a:stretch>
          </p:blipFill>
          <p:spPr>
            <a:xfrm>
              <a:off x="527719" y="198953"/>
              <a:ext cx="10126134" cy="688372"/>
            </a:xfrm>
            <a:prstGeom prst="rect">
              <a:avLst/>
            </a:prstGeom>
          </p:spPr>
        </p:pic>
      </p:grpSp>
      <p:sp>
        <p:nvSpPr>
          <p:cNvPr id="5" name="CuadroTexto 4">
            <a:extLst>
              <a:ext uri="{FF2B5EF4-FFF2-40B4-BE49-F238E27FC236}">
                <a16:creationId xmlns:a16="http://schemas.microsoft.com/office/drawing/2014/main" id="{1CD2F06A-3F3F-4F06-A06C-61DE0C9E6AB6}"/>
              </a:ext>
            </a:extLst>
          </p:cNvPr>
          <p:cNvSpPr txBox="1"/>
          <p:nvPr/>
        </p:nvSpPr>
        <p:spPr>
          <a:xfrm>
            <a:off x="1470059" y="876044"/>
            <a:ext cx="9057031" cy="646331"/>
          </a:xfrm>
          <a:prstGeom prst="rect">
            <a:avLst/>
          </a:prstGeom>
          <a:noFill/>
        </p:spPr>
        <p:txBody>
          <a:bodyPr wrap="none" rtlCol="0">
            <a:spAutoFit/>
          </a:bodyPr>
          <a:lstStyle/>
          <a:p>
            <a:r>
              <a:rPr lang="es-PE" sz="3600" b="1" dirty="0"/>
              <a:t>1. Apoyo económico directo a los productores </a:t>
            </a:r>
          </a:p>
        </p:txBody>
      </p:sp>
      <p:sp>
        <p:nvSpPr>
          <p:cNvPr id="9" name="CuadroTexto 8">
            <a:extLst>
              <a:ext uri="{FF2B5EF4-FFF2-40B4-BE49-F238E27FC236}">
                <a16:creationId xmlns:a16="http://schemas.microsoft.com/office/drawing/2014/main" id="{EA2B4517-ABCA-4A51-9DF1-D4514F9B87A1}"/>
              </a:ext>
            </a:extLst>
          </p:cNvPr>
          <p:cNvSpPr txBox="1"/>
          <p:nvPr/>
        </p:nvSpPr>
        <p:spPr>
          <a:xfrm>
            <a:off x="4260347" y="248524"/>
            <a:ext cx="3304110" cy="584775"/>
          </a:xfrm>
          <a:prstGeom prst="rect">
            <a:avLst/>
          </a:prstGeom>
          <a:noFill/>
        </p:spPr>
        <p:txBody>
          <a:bodyPr wrap="none" rtlCol="0">
            <a:spAutoFit/>
          </a:bodyPr>
          <a:lstStyle/>
          <a:p>
            <a:r>
              <a:rPr lang="es-PE" sz="3200" b="1" u="sng" dirty="0">
                <a:solidFill>
                  <a:srgbClr val="FF0000"/>
                </a:solidFill>
              </a:rPr>
              <a:t>PRIMERA  ACCIÓN</a:t>
            </a:r>
          </a:p>
        </p:txBody>
      </p:sp>
    </p:spTree>
    <p:extLst>
      <p:ext uri="{BB962C8B-B14F-4D97-AF65-F5344CB8AC3E}">
        <p14:creationId xmlns:p14="http://schemas.microsoft.com/office/powerpoint/2010/main" val="13977693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6C32F72-7A20-454A-BA2B-36C5C2352BDE}"/>
              </a:ext>
            </a:extLst>
          </p:cNvPr>
          <p:cNvSpPr txBox="1"/>
          <p:nvPr/>
        </p:nvSpPr>
        <p:spPr>
          <a:xfrm>
            <a:off x="223024" y="1676540"/>
            <a:ext cx="11178983" cy="954107"/>
          </a:xfrm>
          <a:prstGeom prst="rect">
            <a:avLst/>
          </a:prstGeom>
          <a:noFill/>
        </p:spPr>
        <p:txBody>
          <a:bodyPr wrap="square" rtlCol="0">
            <a:spAutoFit/>
          </a:bodyPr>
          <a:lstStyle/>
          <a:p>
            <a:pPr algn="just"/>
            <a:r>
              <a:rPr lang="es-PE" sz="2800" dirty="0"/>
              <a:t>AGRORURAL viene trabajando para incrementar de 20 mil a 60 mil toneladas la extracción de guano de isla y guano fosfatado.  </a:t>
            </a:r>
          </a:p>
        </p:txBody>
      </p:sp>
      <p:grpSp>
        <p:nvGrpSpPr>
          <p:cNvPr id="11" name="Grupo 10">
            <a:extLst>
              <a:ext uri="{FF2B5EF4-FFF2-40B4-BE49-F238E27FC236}">
                <a16:creationId xmlns:a16="http://schemas.microsoft.com/office/drawing/2014/main" id="{08DB6A8A-AF6C-694E-B60E-25AEEF99C5A7}"/>
              </a:ext>
            </a:extLst>
          </p:cNvPr>
          <p:cNvGrpSpPr/>
          <p:nvPr/>
        </p:nvGrpSpPr>
        <p:grpSpPr>
          <a:xfrm>
            <a:off x="10633" y="1296"/>
            <a:ext cx="12192000" cy="1040896"/>
            <a:chOff x="-2" y="21742"/>
            <a:chExt cx="12192000" cy="1040896"/>
          </a:xfrm>
        </p:grpSpPr>
        <p:pic>
          <p:nvPicPr>
            <p:cNvPr id="12" name="Imagen 11">
              <a:extLst>
                <a:ext uri="{FF2B5EF4-FFF2-40B4-BE49-F238E27FC236}">
                  <a16:creationId xmlns:a16="http://schemas.microsoft.com/office/drawing/2014/main" id="{68716C69-860B-4D40-98C3-02B0FD37AF6B}"/>
                </a:ext>
              </a:extLst>
            </p:cNvPr>
            <p:cNvPicPr>
              <a:picLocks noChangeAspect="1"/>
            </p:cNvPicPr>
            <p:nvPr/>
          </p:nvPicPr>
          <p:blipFill rotWithShape="1">
            <a:blip r:embed="rId3"/>
            <a:srcRect t="8188"/>
            <a:stretch/>
          </p:blipFill>
          <p:spPr>
            <a:xfrm>
              <a:off x="-2" y="21742"/>
              <a:ext cx="12192000" cy="1040896"/>
            </a:xfrm>
            <a:prstGeom prst="rect">
              <a:avLst/>
            </a:prstGeom>
          </p:spPr>
        </p:pic>
        <p:pic>
          <p:nvPicPr>
            <p:cNvPr id="16" name="Imagen 15">
              <a:extLst>
                <a:ext uri="{FF2B5EF4-FFF2-40B4-BE49-F238E27FC236}">
                  <a16:creationId xmlns:a16="http://schemas.microsoft.com/office/drawing/2014/main" id="{CE494822-09FD-054F-A652-E4D3384536A2}"/>
                </a:ext>
              </a:extLst>
            </p:cNvPr>
            <p:cNvPicPr>
              <a:picLocks noChangeAspect="1"/>
            </p:cNvPicPr>
            <p:nvPr/>
          </p:nvPicPr>
          <p:blipFill>
            <a:blip r:embed="rId4"/>
            <a:stretch>
              <a:fillRect/>
            </a:stretch>
          </p:blipFill>
          <p:spPr>
            <a:xfrm>
              <a:off x="527719" y="198953"/>
              <a:ext cx="10126134" cy="688372"/>
            </a:xfrm>
            <a:prstGeom prst="rect">
              <a:avLst/>
            </a:prstGeom>
          </p:spPr>
        </p:pic>
      </p:grpSp>
      <p:sp>
        <p:nvSpPr>
          <p:cNvPr id="12291" name="Rectángulo 4"/>
          <p:cNvSpPr>
            <a:spLocks noChangeArrowheads="1"/>
          </p:cNvSpPr>
          <p:nvPr/>
        </p:nvSpPr>
        <p:spPr bwMode="auto">
          <a:xfrm>
            <a:off x="3392917" y="294964"/>
            <a:ext cx="54061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None/>
            </a:pPr>
            <a:r>
              <a:rPr lang="es-PE" altLang="es-ES_tradnl" b="1" u="sng" dirty="0">
                <a:solidFill>
                  <a:srgbClr val="FF0000"/>
                </a:solidFill>
                <a:latin typeface="Gotham Bold" pitchFamily="2" charset="0"/>
              </a:rPr>
              <a:t>SEGUNDA ACCIÓN</a:t>
            </a:r>
          </a:p>
        </p:txBody>
      </p:sp>
      <p:sp>
        <p:nvSpPr>
          <p:cNvPr id="15" name="CuadroTexto 14">
            <a:extLst>
              <a:ext uri="{FF2B5EF4-FFF2-40B4-BE49-F238E27FC236}">
                <a16:creationId xmlns:a16="http://schemas.microsoft.com/office/drawing/2014/main" id="{F6394BD5-9A38-4679-876F-775F858649CB}"/>
              </a:ext>
            </a:extLst>
          </p:cNvPr>
          <p:cNvSpPr txBox="1"/>
          <p:nvPr/>
        </p:nvSpPr>
        <p:spPr>
          <a:xfrm>
            <a:off x="538354" y="979716"/>
            <a:ext cx="11404602" cy="646331"/>
          </a:xfrm>
          <a:prstGeom prst="rect">
            <a:avLst/>
          </a:prstGeom>
          <a:noFill/>
        </p:spPr>
        <p:txBody>
          <a:bodyPr wrap="square">
            <a:spAutoFit/>
          </a:bodyPr>
          <a:lstStyle/>
          <a:p>
            <a:pPr lvl="0"/>
            <a:r>
              <a:rPr lang="es-PE" sz="3600" b="1" dirty="0">
                <a:solidFill>
                  <a:schemeClr val="tx1"/>
                </a:solidFill>
              </a:rPr>
              <a:t>2. Incremento de la oferta de guano de isla (32 islas - ANP)</a:t>
            </a:r>
          </a:p>
        </p:txBody>
      </p:sp>
      <p:sp>
        <p:nvSpPr>
          <p:cNvPr id="17" name="CuadroTexto 16">
            <a:extLst>
              <a:ext uri="{FF2B5EF4-FFF2-40B4-BE49-F238E27FC236}">
                <a16:creationId xmlns:a16="http://schemas.microsoft.com/office/drawing/2014/main" id="{D0CB2DEC-2177-4D1B-931F-9E3914694D09}"/>
              </a:ext>
            </a:extLst>
          </p:cNvPr>
          <p:cNvSpPr txBox="1"/>
          <p:nvPr/>
        </p:nvSpPr>
        <p:spPr>
          <a:xfrm>
            <a:off x="10634" y="2779216"/>
            <a:ext cx="12013704" cy="35394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57200" lvl="0" indent="-457200">
              <a:buFont typeface="Arial" panose="020B0604020202020204" pitchFamily="34" charset="0"/>
              <a:buChar char="•"/>
            </a:pPr>
            <a:r>
              <a:rPr lang="es-PE" sz="2800" dirty="0"/>
              <a:t>A la fecha se han distribuido 5,138 toneladas</a:t>
            </a:r>
          </a:p>
          <a:p>
            <a:pPr marL="457200" lvl="0" indent="-457200">
              <a:buFont typeface="Arial" panose="020B0604020202020204" pitchFamily="34" charset="0"/>
              <a:buChar char="•"/>
            </a:pPr>
            <a:r>
              <a:rPr lang="es-PE" sz="2800" dirty="0"/>
              <a:t>Por distribuir contamos en Isla 10,500 toneladas.</a:t>
            </a:r>
          </a:p>
          <a:p>
            <a:pPr marL="457200" lvl="0" indent="-457200">
              <a:buFont typeface="Arial" panose="020B0604020202020204" pitchFamily="34" charset="0"/>
              <a:buChar char="•"/>
            </a:pPr>
            <a:r>
              <a:rPr lang="es-PE" sz="2800" dirty="0"/>
              <a:t>Esperamos cumplir con la meta de distribuir 60 mil toneladas el 2022 (20 programado y 40 adicionales)</a:t>
            </a:r>
          </a:p>
          <a:p>
            <a:pPr marL="457200" lvl="0" indent="-457200">
              <a:buFont typeface="Arial" panose="020B0604020202020204" pitchFamily="34" charset="0"/>
              <a:buChar char="•"/>
            </a:pPr>
            <a:r>
              <a:rPr lang="es-PE" sz="2800" dirty="0"/>
              <a:t>Las Islas donde se extraen  prioritariamente el guano de isla son:</a:t>
            </a:r>
          </a:p>
          <a:p>
            <a:pPr lvl="2"/>
            <a:r>
              <a:rPr lang="es-PE" sz="2800" dirty="0"/>
              <a:t>a. Guano de islas: Pescadores, Pachacamac, </a:t>
            </a:r>
            <a:r>
              <a:rPr lang="es-PE" sz="2800" dirty="0" err="1"/>
              <a:t>Guañape</a:t>
            </a:r>
            <a:r>
              <a:rPr lang="es-PE" sz="2800" dirty="0"/>
              <a:t> norte y </a:t>
            </a:r>
            <a:r>
              <a:rPr lang="es-PE" sz="2800" dirty="0" err="1"/>
              <a:t>Guañape</a:t>
            </a:r>
            <a:r>
              <a:rPr lang="es-PE" sz="2800" dirty="0"/>
              <a:t> sur.</a:t>
            </a:r>
          </a:p>
          <a:p>
            <a:pPr lvl="2"/>
            <a:r>
              <a:rPr lang="es-PE" sz="2800" dirty="0"/>
              <a:t>b. Guano Fosfatado: Lobos de tierra</a:t>
            </a:r>
          </a:p>
          <a:p>
            <a:pPr marL="457200" lvl="0" indent="-457200">
              <a:buFont typeface="Arial" panose="020B0604020202020204" pitchFamily="34" charset="0"/>
              <a:buChar char="•"/>
            </a:pPr>
            <a:r>
              <a:rPr lang="es-PE" sz="2800" dirty="0"/>
              <a:t>Saco </a:t>
            </a:r>
            <a:r>
              <a:rPr lang="es-PE" sz="2800" u="sng" dirty="0"/>
              <a:t>subsidiado a S/ 60.00 </a:t>
            </a:r>
            <a:r>
              <a:rPr lang="es-PE" sz="2800" dirty="0"/>
              <a:t>para los productores agrarios </a:t>
            </a:r>
            <a:r>
              <a:rPr lang="es-PE" sz="2800" u="sng" dirty="0"/>
              <a:t>menos de 10 has.</a:t>
            </a:r>
          </a:p>
        </p:txBody>
      </p:sp>
    </p:spTree>
    <p:extLst>
      <p:ext uri="{BB962C8B-B14F-4D97-AF65-F5344CB8AC3E}">
        <p14:creationId xmlns:p14="http://schemas.microsoft.com/office/powerpoint/2010/main" val="13794294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91254CB-2045-462F-93F6-DCBEB7A47A2A}"/>
              </a:ext>
            </a:extLst>
          </p:cNvPr>
          <p:cNvSpPr txBox="1"/>
          <p:nvPr/>
        </p:nvSpPr>
        <p:spPr>
          <a:xfrm>
            <a:off x="538354" y="1740305"/>
            <a:ext cx="11194937" cy="3616375"/>
          </a:xfrm>
          <a:prstGeom prst="rect">
            <a:avLst/>
          </a:prstGeom>
          <a:noFill/>
        </p:spPr>
        <p:txBody>
          <a:bodyPr wrap="square" rtlCol="0">
            <a:spAutoFit/>
          </a:bodyPr>
          <a:lstStyle/>
          <a:p>
            <a:pPr algn="just">
              <a:spcAft>
                <a:spcPts val="600"/>
              </a:spcAft>
            </a:pPr>
            <a:endParaRPr lang="es-PE" sz="2800" dirty="0"/>
          </a:p>
          <a:p>
            <a:pPr algn="just">
              <a:spcAft>
                <a:spcPts val="600"/>
              </a:spcAft>
            </a:pPr>
            <a:r>
              <a:rPr lang="es-PE" sz="2800" dirty="0"/>
              <a:t>Ejecución de un Programa de emergencia de transferencia de tecnología y financiamiento a organizaciones de pequeños productores (empresas comunales, cooperativas de los pueblos indígenas u originarios, pymes) para la producción  y uso de Biol, Humus y otros. Tambien se debe considerar el uso de un paquete completo de N-P-K, micro elementos, microbios, bacterias y hongos para mejorar la actividad microbiana y nutrientes en el suelo y cultivo, ofertadas por 18 empresas privadas.</a:t>
            </a:r>
          </a:p>
        </p:txBody>
      </p:sp>
      <p:grpSp>
        <p:nvGrpSpPr>
          <p:cNvPr id="11" name="Grupo 10">
            <a:extLst>
              <a:ext uri="{FF2B5EF4-FFF2-40B4-BE49-F238E27FC236}">
                <a16:creationId xmlns:a16="http://schemas.microsoft.com/office/drawing/2014/main" id="{08DB6A8A-AF6C-694E-B60E-25AEEF99C5A7}"/>
              </a:ext>
            </a:extLst>
          </p:cNvPr>
          <p:cNvGrpSpPr/>
          <p:nvPr/>
        </p:nvGrpSpPr>
        <p:grpSpPr>
          <a:xfrm>
            <a:off x="10633" y="1296"/>
            <a:ext cx="12192000" cy="1040896"/>
            <a:chOff x="-2" y="21742"/>
            <a:chExt cx="12192000" cy="1040896"/>
          </a:xfrm>
        </p:grpSpPr>
        <p:pic>
          <p:nvPicPr>
            <p:cNvPr id="12" name="Imagen 11">
              <a:extLst>
                <a:ext uri="{FF2B5EF4-FFF2-40B4-BE49-F238E27FC236}">
                  <a16:creationId xmlns:a16="http://schemas.microsoft.com/office/drawing/2014/main" id="{68716C69-860B-4D40-98C3-02B0FD37AF6B}"/>
                </a:ext>
              </a:extLst>
            </p:cNvPr>
            <p:cNvPicPr>
              <a:picLocks noChangeAspect="1"/>
            </p:cNvPicPr>
            <p:nvPr/>
          </p:nvPicPr>
          <p:blipFill rotWithShape="1">
            <a:blip r:embed="rId3"/>
            <a:srcRect t="8188"/>
            <a:stretch/>
          </p:blipFill>
          <p:spPr>
            <a:xfrm>
              <a:off x="-2" y="21742"/>
              <a:ext cx="12192000" cy="1040896"/>
            </a:xfrm>
            <a:prstGeom prst="rect">
              <a:avLst/>
            </a:prstGeom>
          </p:spPr>
        </p:pic>
        <p:pic>
          <p:nvPicPr>
            <p:cNvPr id="16" name="Imagen 15">
              <a:extLst>
                <a:ext uri="{FF2B5EF4-FFF2-40B4-BE49-F238E27FC236}">
                  <a16:creationId xmlns:a16="http://schemas.microsoft.com/office/drawing/2014/main" id="{CE494822-09FD-054F-A652-E4D3384536A2}"/>
                </a:ext>
              </a:extLst>
            </p:cNvPr>
            <p:cNvPicPr>
              <a:picLocks noChangeAspect="1"/>
            </p:cNvPicPr>
            <p:nvPr/>
          </p:nvPicPr>
          <p:blipFill>
            <a:blip r:embed="rId4"/>
            <a:stretch>
              <a:fillRect/>
            </a:stretch>
          </p:blipFill>
          <p:spPr>
            <a:xfrm>
              <a:off x="527719" y="198953"/>
              <a:ext cx="10126134" cy="688372"/>
            </a:xfrm>
            <a:prstGeom prst="rect">
              <a:avLst/>
            </a:prstGeom>
          </p:spPr>
        </p:pic>
      </p:grpSp>
      <p:sp>
        <p:nvSpPr>
          <p:cNvPr id="12291" name="Rectángulo 4"/>
          <p:cNvSpPr>
            <a:spLocks noChangeArrowheads="1"/>
          </p:cNvSpPr>
          <p:nvPr/>
        </p:nvSpPr>
        <p:spPr bwMode="auto">
          <a:xfrm>
            <a:off x="3226269" y="549948"/>
            <a:ext cx="54061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None/>
            </a:pPr>
            <a:r>
              <a:rPr lang="es-PE" altLang="es-ES_tradnl" sz="3600" b="1" u="sng" dirty="0">
                <a:solidFill>
                  <a:srgbClr val="FF0000"/>
                </a:solidFill>
                <a:latin typeface="+mn-lt"/>
              </a:rPr>
              <a:t>TERCERA ACCIÓN</a:t>
            </a:r>
          </a:p>
        </p:txBody>
      </p:sp>
      <p:sp>
        <p:nvSpPr>
          <p:cNvPr id="5" name="CuadroTexto 4">
            <a:extLst>
              <a:ext uri="{FF2B5EF4-FFF2-40B4-BE49-F238E27FC236}">
                <a16:creationId xmlns:a16="http://schemas.microsoft.com/office/drawing/2014/main" id="{1CD2F06A-3F3F-4F06-A06C-61DE0C9E6AB6}"/>
              </a:ext>
            </a:extLst>
          </p:cNvPr>
          <p:cNvSpPr txBox="1"/>
          <p:nvPr/>
        </p:nvSpPr>
        <p:spPr>
          <a:xfrm>
            <a:off x="-117686" y="848892"/>
            <a:ext cx="12448638" cy="1754326"/>
          </a:xfrm>
          <a:prstGeom prst="rect">
            <a:avLst/>
          </a:prstGeom>
          <a:noFill/>
        </p:spPr>
        <p:txBody>
          <a:bodyPr wrap="square" rtlCol="0">
            <a:spAutoFit/>
          </a:bodyPr>
          <a:lstStyle/>
          <a:p>
            <a:pPr lvl="0" algn="ctr"/>
            <a:endParaRPr lang="es-PE" sz="3600" b="1" dirty="0"/>
          </a:p>
          <a:p>
            <a:pPr lvl="0" algn="ctr"/>
            <a:r>
              <a:rPr lang="es-PE" sz="3600" b="1" dirty="0"/>
              <a:t>3. Promover la producción y uso de abonos orgánicos</a:t>
            </a:r>
          </a:p>
          <a:p>
            <a:pPr lvl="0" algn="ctr"/>
            <a:r>
              <a:rPr lang="es-PE" sz="3600" b="1" dirty="0"/>
              <a:t> </a:t>
            </a:r>
            <a:endParaRPr lang="es-PE" sz="3600" dirty="0"/>
          </a:p>
        </p:txBody>
      </p:sp>
      <p:pic>
        <p:nvPicPr>
          <p:cNvPr id="1026" name="Picture 2" descr="Abonos orgánicos para cultivos de Marihua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1521" y="5017305"/>
            <a:ext cx="3142125" cy="1766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5089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91254CB-2045-462F-93F6-DCBEB7A47A2A}"/>
              </a:ext>
            </a:extLst>
          </p:cNvPr>
          <p:cNvSpPr txBox="1"/>
          <p:nvPr/>
        </p:nvSpPr>
        <p:spPr>
          <a:xfrm>
            <a:off x="470781" y="2558491"/>
            <a:ext cx="11371152" cy="2754600"/>
          </a:xfrm>
          <a:prstGeom prst="rect">
            <a:avLst/>
          </a:prstGeom>
          <a:noFill/>
        </p:spPr>
        <p:txBody>
          <a:bodyPr wrap="square" rtlCol="0">
            <a:spAutoFit/>
          </a:bodyPr>
          <a:lstStyle/>
          <a:p>
            <a:pPr marL="457200" indent="-457200" algn="just">
              <a:spcAft>
                <a:spcPts val="600"/>
              </a:spcAft>
              <a:buFont typeface="Arial" panose="020B0604020202020204" pitchFamily="34" charset="0"/>
              <a:buChar char="•"/>
            </a:pPr>
            <a:r>
              <a:rPr lang="es-PE" sz="2800" dirty="0"/>
              <a:t>DU 013: Compra y distribución de Urea por 348 millones de soles</a:t>
            </a:r>
            <a:endParaRPr lang="es-PE" sz="2800" dirty="0">
              <a:highlight>
                <a:srgbClr val="FFFF00"/>
              </a:highlight>
            </a:endParaRPr>
          </a:p>
          <a:p>
            <a:pPr marL="457200" indent="-457200" algn="just">
              <a:spcAft>
                <a:spcPts val="600"/>
              </a:spcAft>
              <a:buFont typeface="Arial" panose="020B0604020202020204" pitchFamily="34" charset="0"/>
              <a:buChar char="•"/>
            </a:pPr>
            <a:r>
              <a:rPr lang="es-PE" sz="2800" dirty="0"/>
              <a:t>Los resultados de la evaluación se tendrán el día lunes 13-06-2022. Fecha a partir de la cual se procederá al mejoramiento de las condiciones (menor tiempo de entrega, menor precio, formato de presentación de la Urea, mayor cantidad de puertos de entrega) </a:t>
            </a:r>
            <a:r>
              <a:rPr lang="es-PE" sz="2800" u="sng" dirty="0"/>
              <a:t>concluida las negociaciones se procederá con la firma de contratos.</a:t>
            </a:r>
          </a:p>
        </p:txBody>
      </p:sp>
      <p:grpSp>
        <p:nvGrpSpPr>
          <p:cNvPr id="11" name="Grupo 10">
            <a:extLst>
              <a:ext uri="{FF2B5EF4-FFF2-40B4-BE49-F238E27FC236}">
                <a16:creationId xmlns:a16="http://schemas.microsoft.com/office/drawing/2014/main" id="{08DB6A8A-AF6C-694E-B60E-25AEEF99C5A7}"/>
              </a:ext>
            </a:extLst>
          </p:cNvPr>
          <p:cNvGrpSpPr/>
          <p:nvPr/>
        </p:nvGrpSpPr>
        <p:grpSpPr>
          <a:xfrm>
            <a:off x="10633" y="1296"/>
            <a:ext cx="12192000" cy="1040896"/>
            <a:chOff x="-2" y="21742"/>
            <a:chExt cx="12192000" cy="1040896"/>
          </a:xfrm>
        </p:grpSpPr>
        <p:pic>
          <p:nvPicPr>
            <p:cNvPr id="12" name="Imagen 11">
              <a:extLst>
                <a:ext uri="{FF2B5EF4-FFF2-40B4-BE49-F238E27FC236}">
                  <a16:creationId xmlns:a16="http://schemas.microsoft.com/office/drawing/2014/main" id="{68716C69-860B-4D40-98C3-02B0FD37AF6B}"/>
                </a:ext>
              </a:extLst>
            </p:cNvPr>
            <p:cNvPicPr>
              <a:picLocks noChangeAspect="1"/>
            </p:cNvPicPr>
            <p:nvPr/>
          </p:nvPicPr>
          <p:blipFill rotWithShape="1">
            <a:blip r:embed="rId3"/>
            <a:srcRect t="8188"/>
            <a:stretch/>
          </p:blipFill>
          <p:spPr>
            <a:xfrm>
              <a:off x="-2" y="21742"/>
              <a:ext cx="12192000" cy="1040896"/>
            </a:xfrm>
            <a:prstGeom prst="rect">
              <a:avLst/>
            </a:prstGeom>
          </p:spPr>
        </p:pic>
        <p:pic>
          <p:nvPicPr>
            <p:cNvPr id="16" name="Imagen 15">
              <a:extLst>
                <a:ext uri="{FF2B5EF4-FFF2-40B4-BE49-F238E27FC236}">
                  <a16:creationId xmlns:a16="http://schemas.microsoft.com/office/drawing/2014/main" id="{CE494822-09FD-054F-A652-E4D3384536A2}"/>
                </a:ext>
              </a:extLst>
            </p:cNvPr>
            <p:cNvPicPr>
              <a:picLocks noChangeAspect="1"/>
            </p:cNvPicPr>
            <p:nvPr/>
          </p:nvPicPr>
          <p:blipFill>
            <a:blip r:embed="rId4"/>
            <a:stretch>
              <a:fillRect/>
            </a:stretch>
          </p:blipFill>
          <p:spPr>
            <a:xfrm>
              <a:off x="527719" y="198953"/>
              <a:ext cx="10126134" cy="688372"/>
            </a:xfrm>
            <a:prstGeom prst="rect">
              <a:avLst/>
            </a:prstGeom>
          </p:spPr>
        </p:pic>
      </p:grpSp>
      <p:sp>
        <p:nvSpPr>
          <p:cNvPr id="12291" name="Rectángulo 4"/>
          <p:cNvSpPr>
            <a:spLocks noChangeArrowheads="1"/>
          </p:cNvSpPr>
          <p:nvPr/>
        </p:nvSpPr>
        <p:spPr bwMode="auto">
          <a:xfrm>
            <a:off x="3324313" y="395861"/>
            <a:ext cx="54061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None/>
            </a:pPr>
            <a:r>
              <a:rPr lang="es-PE" altLang="es-ES_tradnl" sz="3600" b="1" u="sng" dirty="0">
                <a:solidFill>
                  <a:srgbClr val="FF0000"/>
                </a:solidFill>
                <a:latin typeface="+mn-lt"/>
              </a:rPr>
              <a:t>CUARTA ACCIÓN</a:t>
            </a:r>
          </a:p>
        </p:txBody>
      </p:sp>
      <p:sp>
        <p:nvSpPr>
          <p:cNvPr id="5" name="CuadroTexto 4">
            <a:extLst>
              <a:ext uri="{FF2B5EF4-FFF2-40B4-BE49-F238E27FC236}">
                <a16:creationId xmlns:a16="http://schemas.microsoft.com/office/drawing/2014/main" id="{1CD2F06A-3F3F-4F06-A06C-61DE0C9E6AB6}"/>
              </a:ext>
            </a:extLst>
          </p:cNvPr>
          <p:cNvSpPr txBox="1"/>
          <p:nvPr/>
        </p:nvSpPr>
        <p:spPr>
          <a:xfrm>
            <a:off x="1026562" y="1638267"/>
            <a:ext cx="10670405" cy="646331"/>
          </a:xfrm>
          <a:prstGeom prst="rect">
            <a:avLst/>
          </a:prstGeom>
          <a:noFill/>
        </p:spPr>
        <p:txBody>
          <a:bodyPr wrap="square" rtlCol="0">
            <a:spAutoFit/>
          </a:bodyPr>
          <a:lstStyle/>
          <a:p>
            <a:r>
              <a:rPr lang="es-PE" sz="3600" b="1" dirty="0"/>
              <a:t>4. Compra de fertilizantes por parte del MIDAGRI</a:t>
            </a:r>
            <a:endParaRPr lang="es-PE" sz="3600" u="sng" dirty="0"/>
          </a:p>
        </p:txBody>
      </p:sp>
    </p:spTree>
    <p:extLst>
      <p:ext uri="{BB962C8B-B14F-4D97-AF65-F5344CB8AC3E}">
        <p14:creationId xmlns:p14="http://schemas.microsoft.com/office/powerpoint/2010/main" val="29007958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91254CB-2045-462F-93F6-DCBEB7A47A2A}"/>
              </a:ext>
            </a:extLst>
          </p:cNvPr>
          <p:cNvSpPr txBox="1"/>
          <p:nvPr/>
        </p:nvSpPr>
        <p:spPr>
          <a:xfrm>
            <a:off x="452673" y="1683761"/>
            <a:ext cx="11280618" cy="2831544"/>
          </a:xfrm>
          <a:prstGeom prst="rect">
            <a:avLst/>
          </a:prstGeom>
          <a:noFill/>
        </p:spPr>
        <p:txBody>
          <a:bodyPr wrap="square" rtlCol="0">
            <a:spAutoFit/>
          </a:bodyPr>
          <a:lstStyle/>
          <a:p>
            <a:pPr marL="342900" indent="-342900" algn="just">
              <a:spcAft>
                <a:spcPts val="600"/>
              </a:spcAft>
              <a:buAutoNum type="alphaLcParenR"/>
            </a:pPr>
            <a:r>
              <a:rPr lang="es-PE" sz="2400" dirty="0"/>
              <a:t>La fecha de recepción de la primera carga en territorio Peruano, va depender del país de origen del proveedor, estimándose que podría ser en 30 a 45 días de la fecha de contrato (plazo maximo requerido).</a:t>
            </a:r>
          </a:p>
          <a:p>
            <a:pPr marL="342900" indent="-342900" algn="just">
              <a:spcAft>
                <a:spcPts val="600"/>
              </a:spcAft>
              <a:buAutoNum type="alphaLcParenR"/>
            </a:pPr>
            <a:r>
              <a:rPr lang="es-PE" sz="2400" dirty="0"/>
              <a:t>La distribución de los fertilizantes se hará a partir de tres puertos (Salaverry, Callao y Matarani).</a:t>
            </a:r>
          </a:p>
          <a:p>
            <a:pPr marL="342900" indent="-342900" algn="just">
              <a:spcAft>
                <a:spcPts val="600"/>
              </a:spcAft>
              <a:buAutoNum type="alphaLcParenR"/>
            </a:pPr>
            <a:r>
              <a:rPr lang="es-PE" sz="2400" dirty="0"/>
              <a:t>Los fertilizantes se distribuirán a 52 almacenes de Agrorural a nivel nacional, desde donde se distribuirá a los diferentes distritos.</a:t>
            </a:r>
          </a:p>
        </p:txBody>
      </p:sp>
      <p:grpSp>
        <p:nvGrpSpPr>
          <p:cNvPr id="11" name="Grupo 10">
            <a:extLst>
              <a:ext uri="{FF2B5EF4-FFF2-40B4-BE49-F238E27FC236}">
                <a16:creationId xmlns:a16="http://schemas.microsoft.com/office/drawing/2014/main" id="{08DB6A8A-AF6C-694E-B60E-25AEEF99C5A7}"/>
              </a:ext>
            </a:extLst>
          </p:cNvPr>
          <p:cNvGrpSpPr/>
          <p:nvPr/>
        </p:nvGrpSpPr>
        <p:grpSpPr>
          <a:xfrm>
            <a:off x="10633" y="1296"/>
            <a:ext cx="12192000" cy="1040896"/>
            <a:chOff x="-2" y="21742"/>
            <a:chExt cx="12192000" cy="1040896"/>
          </a:xfrm>
        </p:grpSpPr>
        <p:pic>
          <p:nvPicPr>
            <p:cNvPr id="12" name="Imagen 11">
              <a:extLst>
                <a:ext uri="{FF2B5EF4-FFF2-40B4-BE49-F238E27FC236}">
                  <a16:creationId xmlns:a16="http://schemas.microsoft.com/office/drawing/2014/main" id="{68716C69-860B-4D40-98C3-02B0FD37AF6B}"/>
                </a:ext>
              </a:extLst>
            </p:cNvPr>
            <p:cNvPicPr>
              <a:picLocks noChangeAspect="1"/>
            </p:cNvPicPr>
            <p:nvPr/>
          </p:nvPicPr>
          <p:blipFill rotWithShape="1">
            <a:blip r:embed="rId3"/>
            <a:srcRect t="8188"/>
            <a:stretch/>
          </p:blipFill>
          <p:spPr>
            <a:xfrm>
              <a:off x="-2" y="21742"/>
              <a:ext cx="12192000" cy="1040896"/>
            </a:xfrm>
            <a:prstGeom prst="rect">
              <a:avLst/>
            </a:prstGeom>
          </p:spPr>
        </p:pic>
        <p:pic>
          <p:nvPicPr>
            <p:cNvPr id="16" name="Imagen 15">
              <a:extLst>
                <a:ext uri="{FF2B5EF4-FFF2-40B4-BE49-F238E27FC236}">
                  <a16:creationId xmlns:a16="http://schemas.microsoft.com/office/drawing/2014/main" id="{CE494822-09FD-054F-A652-E4D3384536A2}"/>
                </a:ext>
              </a:extLst>
            </p:cNvPr>
            <p:cNvPicPr>
              <a:picLocks noChangeAspect="1"/>
            </p:cNvPicPr>
            <p:nvPr/>
          </p:nvPicPr>
          <p:blipFill>
            <a:blip r:embed="rId4"/>
            <a:stretch>
              <a:fillRect/>
            </a:stretch>
          </p:blipFill>
          <p:spPr>
            <a:xfrm>
              <a:off x="527719" y="198953"/>
              <a:ext cx="10126134" cy="688372"/>
            </a:xfrm>
            <a:prstGeom prst="rect">
              <a:avLst/>
            </a:prstGeom>
          </p:spPr>
        </p:pic>
      </p:grpSp>
      <p:sp>
        <p:nvSpPr>
          <p:cNvPr id="12291" name="Rectángulo 4"/>
          <p:cNvSpPr>
            <a:spLocks noChangeArrowheads="1"/>
          </p:cNvSpPr>
          <p:nvPr/>
        </p:nvSpPr>
        <p:spPr bwMode="auto">
          <a:xfrm>
            <a:off x="3235534" y="404746"/>
            <a:ext cx="54061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None/>
            </a:pPr>
            <a:r>
              <a:rPr lang="es-PE" altLang="es-ES_tradnl" sz="3600" b="1" u="sng" dirty="0">
                <a:solidFill>
                  <a:srgbClr val="FF0000"/>
                </a:solidFill>
                <a:latin typeface="+mn-lt"/>
              </a:rPr>
              <a:t>CUARTA ACCIÓN</a:t>
            </a:r>
          </a:p>
        </p:txBody>
      </p:sp>
      <p:sp>
        <p:nvSpPr>
          <p:cNvPr id="8" name="CuadroTexto 4">
            <a:extLst>
              <a:ext uri="{FF2B5EF4-FFF2-40B4-BE49-F238E27FC236}">
                <a16:creationId xmlns:a16="http://schemas.microsoft.com/office/drawing/2014/main" id="{FF3D2869-58F8-D598-B26E-00DEE37C4B22}"/>
              </a:ext>
            </a:extLst>
          </p:cNvPr>
          <p:cNvSpPr txBox="1"/>
          <p:nvPr/>
        </p:nvSpPr>
        <p:spPr>
          <a:xfrm>
            <a:off x="1062886" y="944339"/>
            <a:ext cx="10670405" cy="646331"/>
          </a:xfrm>
          <a:prstGeom prst="rect">
            <a:avLst/>
          </a:prstGeom>
          <a:noFill/>
        </p:spPr>
        <p:txBody>
          <a:bodyPr wrap="square" rtlCol="0">
            <a:spAutoFit/>
          </a:bodyPr>
          <a:lstStyle/>
          <a:p>
            <a:r>
              <a:rPr lang="es-PE" sz="3600" b="1" dirty="0"/>
              <a:t>………Continuación </a:t>
            </a:r>
            <a:endParaRPr lang="es-PE" sz="3600" u="sng" dirty="0"/>
          </a:p>
        </p:txBody>
      </p:sp>
      <p:pic>
        <p:nvPicPr>
          <p:cNvPr id="3" name="Picture 2" descr="Diagram, timeline&#10;&#10;Description automatically generated">
            <a:extLst>
              <a:ext uri="{FF2B5EF4-FFF2-40B4-BE49-F238E27FC236}">
                <a16:creationId xmlns:a16="http://schemas.microsoft.com/office/drawing/2014/main" id="{09FF9405-ECBA-3B63-3BBD-40680772078A}"/>
              </a:ext>
            </a:extLst>
          </p:cNvPr>
          <p:cNvPicPr>
            <a:picLocks noChangeAspect="1"/>
          </p:cNvPicPr>
          <p:nvPr/>
        </p:nvPicPr>
        <p:blipFill rotWithShape="1">
          <a:blip r:embed="rId5"/>
          <a:srcRect l="5516" t="31935" r="829" b="13272"/>
          <a:stretch/>
        </p:blipFill>
        <p:spPr>
          <a:xfrm>
            <a:off x="150471" y="4515305"/>
            <a:ext cx="11921924" cy="2070690"/>
          </a:xfrm>
          <a:prstGeom prst="rect">
            <a:avLst/>
          </a:prstGeom>
        </p:spPr>
      </p:pic>
      <p:sp>
        <p:nvSpPr>
          <p:cNvPr id="6" name="TextBox 5">
            <a:extLst>
              <a:ext uri="{FF2B5EF4-FFF2-40B4-BE49-F238E27FC236}">
                <a16:creationId xmlns:a16="http://schemas.microsoft.com/office/drawing/2014/main" id="{584D6B24-2C9D-AFB0-FDED-33B1D17B2593}"/>
              </a:ext>
            </a:extLst>
          </p:cNvPr>
          <p:cNvSpPr txBox="1"/>
          <p:nvPr/>
        </p:nvSpPr>
        <p:spPr>
          <a:xfrm>
            <a:off x="7542098" y="4608396"/>
            <a:ext cx="1504709" cy="523220"/>
          </a:xfrm>
          <a:prstGeom prst="rect">
            <a:avLst/>
          </a:prstGeom>
          <a:solidFill>
            <a:schemeClr val="bg1"/>
          </a:solidFill>
        </p:spPr>
        <p:txBody>
          <a:bodyPr wrap="square" rtlCol="0">
            <a:spAutoFit/>
          </a:bodyPr>
          <a:lstStyle/>
          <a:p>
            <a:pPr algn="ctr"/>
            <a:r>
              <a:rPr lang="en-PE" sz="1400" b="1" dirty="0"/>
              <a:t>Mejoramiento de condiciones</a:t>
            </a:r>
          </a:p>
        </p:txBody>
      </p:sp>
      <p:sp>
        <p:nvSpPr>
          <p:cNvPr id="7" name="TextBox 6">
            <a:extLst>
              <a:ext uri="{FF2B5EF4-FFF2-40B4-BE49-F238E27FC236}">
                <a16:creationId xmlns:a16="http://schemas.microsoft.com/office/drawing/2014/main" id="{B02FC3C3-B905-8695-5FE1-CD6766E73615}"/>
              </a:ext>
            </a:extLst>
          </p:cNvPr>
          <p:cNvSpPr txBox="1"/>
          <p:nvPr/>
        </p:nvSpPr>
        <p:spPr>
          <a:xfrm>
            <a:off x="119605" y="5063783"/>
            <a:ext cx="2665299" cy="646331"/>
          </a:xfrm>
          <a:prstGeom prst="rect">
            <a:avLst/>
          </a:prstGeom>
          <a:solidFill>
            <a:schemeClr val="bg1"/>
          </a:solidFill>
        </p:spPr>
        <p:txBody>
          <a:bodyPr wrap="square" rtlCol="0">
            <a:spAutoFit/>
          </a:bodyPr>
          <a:lstStyle/>
          <a:p>
            <a:r>
              <a:rPr lang="en-PE" dirty="0"/>
              <a:t>Publicación de carta de intención (convocatoria)</a:t>
            </a:r>
          </a:p>
        </p:txBody>
      </p:sp>
    </p:spTree>
    <p:extLst>
      <p:ext uri="{BB962C8B-B14F-4D97-AF65-F5344CB8AC3E}">
        <p14:creationId xmlns:p14="http://schemas.microsoft.com/office/powerpoint/2010/main" val="5566315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08DB6A8A-AF6C-694E-B60E-25AEEF99C5A7}"/>
              </a:ext>
            </a:extLst>
          </p:cNvPr>
          <p:cNvGrpSpPr/>
          <p:nvPr/>
        </p:nvGrpSpPr>
        <p:grpSpPr>
          <a:xfrm>
            <a:off x="10633" y="2432"/>
            <a:ext cx="12192000" cy="1040896"/>
            <a:chOff x="-2" y="21742"/>
            <a:chExt cx="12192000" cy="1040896"/>
          </a:xfrm>
        </p:grpSpPr>
        <p:pic>
          <p:nvPicPr>
            <p:cNvPr id="12" name="Imagen 11">
              <a:extLst>
                <a:ext uri="{FF2B5EF4-FFF2-40B4-BE49-F238E27FC236}">
                  <a16:creationId xmlns:a16="http://schemas.microsoft.com/office/drawing/2014/main" id="{68716C69-860B-4D40-98C3-02B0FD37AF6B}"/>
                </a:ext>
              </a:extLst>
            </p:cNvPr>
            <p:cNvPicPr>
              <a:picLocks noChangeAspect="1"/>
            </p:cNvPicPr>
            <p:nvPr/>
          </p:nvPicPr>
          <p:blipFill rotWithShape="1">
            <a:blip r:embed="rId3"/>
            <a:srcRect t="8188"/>
            <a:stretch/>
          </p:blipFill>
          <p:spPr>
            <a:xfrm>
              <a:off x="-2" y="21742"/>
              <a:ext cx="12192000" cy="1040896"/>
            </a:xfrm>
            <a:prstGeom prst="rect">
              <a:avLst/>
            </a:prstGeom>
          </p:spPr>
        </p:pic>
        <p:pic>
          <p:nvPicPr>
            <p:cNvPr id="16" name="Imagen 15">
              <a:extLst>
                <a:ext uri="{FF2B5EF4-FFF2-40B4-BE49-F238E27FC236}">
                  <a16:creationId xmlns:a16="http://schemas.microsoft.com/office/drawing/2014/main" id="{CE494822-09FD-054F-A652-E4D3384536A2}"/>
                </a:ext>
              </a:extLst>
            </p:cNvPr>
            <p:cNvPicPr>
              <a:picLocks noChangeAspect="1"/>
            </p:cNvPicPr>
            <p:nvPr/>
          </p:nvPicPr>
          <p:blipFill>
            <a:blip r:embed="rId4"/>
            <a:stretch>
              <a:fillRect/>
            </a:stretch>
          </p:blipFill>
          <p:spPr>
            <a:xfrm>
              <a:off x="527719" y="198953"/>
              <a:ext cx="10126134" cy="688372"/>
            </a:xfrm>
            <a:prstGeom prst="rect">
              <a:avLst/>
            </a:prstGeom>
          </p:spPr>
        </p:pic>
      </p:grpSp>
      <p:sp>
        <p:nvSpPr>
          <p:cNvPr id="5" name="CuadroTexto 4">
            <a:extLst>
              <a:ext uri="{FF2B5EF4-FFF2-40B4-BE49-F238E27FC236}">
                <a16:creationId xmlns:a16="http://schemas.microsoft.com/office/drawing/2014/main" id="{F7ACB67A-5CD7-8399-F537-08951E6634B9}"/>
              </a:ext>
            </a:extLst>
          </p:cNvPr>
          <p:cNvSpPr txBox="1"/>
          <p:nvPr/>
        </p:nvSpPr>
        <p:spPr>
          <a:xfrm>
            <a:off x="603163" y="2333571"/>
            <a:ext cx="11203991" cy="2554545"/>
          </a:xfrm>
          <a:prstGeom prst="rect">
            <a:avLst/>
          </a:prstGeom>
          <a:effectLst>
            <a:glow rad="228600">
              <a:schemeClr val="accent4">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PE" sz="3200" dirty="0">
                <a:effectLst>
                  <a:outerShdw blurRad="38100" dist="38100" dir="2700000" algn="tl">
                    <a:srgbClr val="000000">
                      <a:alpha val="43137"/>
                    </a:srgbClr>
                  </a:outerShdw>
                </a:effectLst>
              </a:rPr>
              <a:t>Estamos trabajando responsablemente para atender a nuestros productores agrarios, el </a:t>
            </a:r>
            <a:r>
              <a:rPr lang="es-PE" sz="3200" u="sng" dirty="0">
                <a:effectLst>
                  <a:outerShdw blurRad="38100" dist="38100" dir="2700000" algn="tl">
                    <a:srgbClr val="000000">
                      <a:alpha val="43137"/>
                    </a:srgbClr>
                  </a:outerShdw>
                </a:effectLst>
              </a:rPr>
              <a:t>15 de este mes </a:t>
            </a:r>
            <a:r>
              <a:rPr lang="es-PE" sz="3200" dirty="0">
                <a:effectLst>
                  <a:outerShdw blurRad="38100" dist="38100" dir="2700000" algn="tl">
                    <a:srgbClr val="000000">
                      <a:alpha val="43137"/>
                    </a:srgbClr>
                  </a:outerShdw>
                </a:effectLst>
              </a:rPr>
              <a:t>habremos concluido con la </a:t>
            </a:r>
            <a:r>
              <a:rPr lang="es-PE" sz="3200" u="sng" dirty="0">
                <a:effectLst>
                  <a:outerShdw blurRad="38100" dist="38100" dir="2700000" algn="tl">
                    <a:srgbClr val="000000">
                      <a:alpha val="43137"/>
                    </a:srgbClr>
                  </a:outerShdw>
                </a:effectLst>
              </a:rPr>
              <a:t>ENCUESTA DE INTENCIONES DE SIEMBRA 2022/2023 </a:t>
            </a:r>
            <a:r>
              <a:rPr lang="es-PE" sz="3200" dirty="0">
                <a:effectLst>
                  <a:outerShdw blurRad="38100" dist="38100" dir="2700000" algn="tl">
                    <a:srgbClr val="000000">
                      <a:alpha val="43137"/>
                    </a:srgbClr>
                  </a:outerShdw>
                </a:effectLst>
              </a:rPr>
              <a:t>en nuestro pais, este es un instrumento que permitirá focalizar técnicamente la </a:t>
            </a:r>
            <a:r>
              <a:rPr lang="es-PE" sz="3200" u="sng" dirty="0">
                <a:effectLst>
                  <a:outerShdw blurRad="38100" dist="38100" dir="2700000" algn="tl">
                    <a:srgbClr val="000000">
                      <a:alpha val="43137"/>
                    </a:srgbClr>
                  </a:outerShdw>
                </a:effectLst>
              </a:rPr>
              <a:t>distribución y cantidad de fertilizante en cada distrito</a:t>
            </a:r>
          </a:p>
        </p:txBody>
      </p:sp>
      <p:sp>
        <p:nvSpPr>
          <p:cNvPr id="6" name="CuadroTexto 4">
            <a:extLst>
              <a:ext uri="{FF2B5EF4-FFF2-40B4-BE49-F238E27FC236}">
                <a16:creationId xmlns:a16="http://schemas.microsoft.com/office/drawing/2014/main" id="{B6FBF8B3-6158-6FCD-7C8E-070812AC7A92}"/>
              </a:ext>
            </a:extLst>
          </p:cNvPr>
          <p:cNvSpPr txBox="1"/>
          <p:nvPr/>
        </p:nvSpPr>
        <p:spPr>
          <a:xfrm>
            <a:off x="1027590" y="937140"/>
            <a:ext cx="10670405" cy="646331"/>
          </a:xfrm>
          <a:prstGeom prst="rect">
            <a:avLst/>
          </a:prstGeom>
          <a:noFill/>
        </p:spPr>
        <p:txBody>
          <a:bodyPr wrap="square" rtlCol="0">
            <a:spAutoFit/>
          </a:bodyPr>
          <a:lstStyle/>
          <a:p>
            <a:r>
              <a:rPr lang="es-PE" sz="3600" b="1" dirty="0"/>
              <a:t>………Continuación </a:t>
            </a:r>
            <a:endParaRPr lang="es-PE" sz="3600" u="sng" dirty="0"/>
          </a:p>
        </p:txBody>
      </p:sp>
      <p:sp>
        <p:nvSpPr>
          <p:cNvPr id="7" name="CuadroTexto 4">
            <a:extLst>
              <a:ext uri="{FF2B5EF4-FFF2-40B4-BE49-F238E27FC236}">
                <a16:creationId xmlns:a16="http://schemas.microsoft.com/office/drawing/2014/main" id="{68E7622C-AC5F-25A4-3AE0-D5CCA6181A02}"/>
              </a:ext>
            </a:extLst>
          </p:cNvPr>
          <p:cNvSpPr txBox="1"/>
          <p:nvPr/>
        </p:nvSpPr>
        <p:spPr>
          <a:xfrm>
            <a:off x="401444" y="1654870"/>
            <a:ext cx="11607431" cy="646331"/>
          </a:xfrm>
          <a:prstGeom prst="rect">
            <a:avLst/>
          </a:prstGeom>
          <a:noFill/>
        </p:spPr>
        <p:txBody>
          <a:bodyPr wrap="square" rtlCol="0">
            <a:spAutoFit/>
          </a:bodyPr>
          <a:lstStyle/>
          <a:p>
            <a:r>
              <a:rPr lang="es-PE" sz="3600" b="1" dirty="0"/>
              <a:t>Focalizacion e identificacion de beneficiarios de fertilizantes </a:t>
            </a:r>
            <a:endParaRPr lang="es-PE" sz="3600" u="sng" dirty="0"/>
          </a:p>
        </p:txBody>
      </p:sp>
      <p:pic>
        <p:nvPicPr>
          <p:cNvPr id="8" name="Imagen 1">
            <a:extLst>
              <a:ext uri="{FF2B5EF4-FFF2-40B4-BE49-F238E27FC236}">
                <a16:creationId xmlns:a16="http://schemas.microsoft.com/office/drawing/2014/main" id="{EAEB4A6A-12DD-4BC8-9562-CE239D95F28A}"/>
              </a:ext>
            </a:extLst>
          </p:cNvPr>
          <p:cNvPicPr>
            <a:picLocks noChangeAspect="1"/>
          </p:cNvPicPr>
          <p:nvPr/>
        </p:nvPicPr>
        <p:blipFill rotWithShape="1">
          <a:blip r:embed="rId5"/>
          <a:srcRect t="26934" r="3153" b="19548"/>
          <a:stretch/>
        </p:blipFill>
        <p:spPr>
          <a:xfrm>
            <a:off x="2798956" y="4967893"/>
            <a:ext cx="6131416" cy="1905933"/>
          </a:xfrm>
          <a:prstGeom prst="rect">
            <a:avLst/>
          </a:prstGeom>
        </p:spPr>
      </p:pic>
    </p:spTree>
    <p:extLst>
      <p:ext uri="{BB962C8B-B14F-4D97-AF65-F5344CB8AC3E}">
        <p14:creationId xmlns:p14="http://schemas.microsoft.com/office/powerpoint/2010/main" val="3954212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68716C69-860B-4D40-98C3-02B0FD37AF6B}"/>
              </a:ext>
            </a:extLst>
          </p:cNvPr>
          <p:cNvPicPr>
            <a:picLocks noChangeAspect="1"/>
          </p:cNvPicPr>
          <p:nvPr/>
        </p:nvPicPr>
        <p:blipFill rotWithShape="1">
          <a:blip r:embed="rId3"/>
          <a:srcRect t="8188"/>
          <a:stretch/>
        </p:blipFill>
        <p:spPr>
          <a:xfrm>
            <a:off x="10633" y="-16811"/>
            <a:ext cx="12192000" cy="1040896"/>
          </a:xfrm>
          <a:prstGeom prst="rect">
            <a:avLst/>
          </a:prstGeom>
        </p:spPr>
      </p:pic>
      <p:sp>
        <p:nvSpPr>
          <p:cNvPr id="5" name="CuadroTexto 4">
            <a:extLst>
              <a:ext uri="{FF2B5EF4-FFF2-40B4-BE49-F238E27FC236}">
                <a16:creationId xmlns:a16="http://schemas.microsoft.com/office/drawing/2014/main" id="{F7ACB67A-5CD7-8399-F537-08951E6634B9}"/>
              </a:ext>
            </a:extLst>
          </p:cNvPr>
          <p:cNvSpPr txBox="1"/>
          <p:nvPr/>
        </p:nvSpPr>
        <p:spPr>
          <a:xfrm>
            <a:off x="114867" y="114803"/>
            <a:ext cx="11890027" cy="1323439"/>
          </a:xfrm>
          <a:prstGeom prst="rect">
            <a:avLst/>
          </a:prstGeom>
          <a:noFill/>
        </p:spPr>
        <p:txBody>
          <a:bodyPr wrap="square" rtlCol="0">
            <a:spAutoFit/>
          </a:bodyPr>
          <a:lstStyle/>
          <a:p>
            <a:pPr algn="just"/>
            <a:r>
              <a:rPr lang="es-PE" sz="2000" dirty="0">
                <a:effectLst>
                  <a:outerShdw blurRad="38100" dist="38100" dir="2700000" algn="tl">
                    <a:srgbClr val="000000">
                      <a:alpha val="43137"/>
                    </a:srgbClr>
                  </a:outerShdw>
                </a:effectLst>
              </a:rPr>
              <a:t>El resultado permite generar un mapa semaforizado en el cual los distritos en rojo corresponden a aquellos en los cuales las intenciones de siembra van a disminuir, contándose con información de la cantidad de hectáreas que disminuyen y a partir de ello establecer la cantidad de fertilizante que se requerirá para equilibrar las siembras y saber cuanta urea distribuir en cada distrito.</a:t>
            </a:r>
          </a:p>
        </p:txBody>
      </p:sp>
      <p:pic>
        <p:nvPicPr>
          <p:cNvPr id="7" name="Imagen 6"/>
          <p:cNvPicPr>
            <a:picLocks noChangeAspect="1"/>
          </p:cNvPicPr>
          <p:nvPr/>
        </p:nvPicPr>
        <p:blipFill rotWithShape="1">
          <a:blip r:embed="rId4"/>
          <a:srcRect t="11708" b="11379"/>
          <a:stretch/>
        </p:blipFill>
        <p:spPr>
          <a:xfrm>
            <a:off x="563602" y="1438242"/>
            <a:ext cx="11086061" cy="4916154"/>
          </a:xfrm>
          <a:prstGeom prst="rect">
            <a:avLst/>
          </a:prstGeom>
        </p:spPr>
      </p:pic>
      <p:sp>
        <p:nvSpPr>
          <p:cNvPr id="2" name="Rectangle 1">
            <a:extLst>
              <a:ext uri="{FF2B5EF4-FFF2-40B4-BE49-F238E27FC236}">
                <a16:creationId xmlns:a16="http://schemas.microsoft.com/office/drawing/2014/main" id="{FA2F2336-2089-36CA-12A6-C4A50929BBE9}"/>
              </a:ext>
            </a:extLst>
          </p:cNvPr>
          <p:cNvSpPr/>
          <p:nvPr/>
        </p:nvSpPr>
        <p:spPr>
          <a:xfrm>
            <a:off x="538264" y="6334780"/>
            <a:ext cx="11462557" cy="523220"/>
          </a:xfrm>
          <a:prstGeom prst="rect">
            <a:avLst/>
          </a:prstGeom>
        </p:spPr>
        <p:txBody>
          <a:bodyPr wrap="square">
            <a:spAutoFit/>
          </a:bodyPr>
          <a:lstStyle/>
          <a:p>
            <a:r>
              <a:rPr lang="en-PE" sz="1400" dirty="0"/>
              <a:t>https://app.powerbi.com/view?r=eyJrIjoiMDRhMTJhZDctMzk1MC00MzVjLThlNzItZGEyNzQ3MjQxMjQxIiwidCI6IjdmMDg0NjI3LTdmNDAtNDg3OS04OTE3LTk0Yjg2ZmQzNWYzZiJ9</a:t>
            </a:r>
          </a:p>
        </p:txBody>
      </p:sp>
    </p:spTree>
    <p:extLst>
      <p:ext uri="{BB962C8B-B14F-4D97-AF65-F5344CB8AC3E}">
        <p14:creationId xmlns:p14="http://schemas.microsoft.com/office/powerpoint/2010/main" val="32096818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08DB6A8A-AF6C-694E-B60E-25AEEF99C5A7}"/>
              </a:ext>
            </a:extLst>
          </p:cNvPr>
          <p:cNvGrpSpPr/>
          <p:nvPr/>
        </p:nvGrpSpPr>
        <p:grpSpPr>
          <a:xfrm>
            <a:off x="0" y="33195"/>
            <a:ext cx="12192000" cy="1040896"/>
            <a:chOff x="-2" y="21742"/>
            <a:chExt cx="12192000" cy="1040896"/>
          </a:xfrm>
        </p:grpSpPr>
        <p:pic>
          <p:nvPicPr>
            <p:cNvPr id="4" name="Imagen 3">
              <a:extLst>
                <a:ext uri="{FF2B5EF4-FFF2-40B4-BE49-F238E27FC236}">
                  <a16:creationId xmlns:a16="http://schemas.microsoft.com/office/drawing/2014/main" id="{68716C69-860B-4D40-98C3-02B0FD37AF6B}"/>
                </a:ext>
              </a:extLst>
            </p:cNvPr>
            <p:cNvPicPr>
              <a:picLocks noChangeAspect="1"/>
            </p:cNvPicPr>
            <p:nvPr/>
          </p:nvPicPr>
          <p:blipFill rotWithShape="1">
            <a:blip r:embed="rId3"/>
            <a:srcRect t="8188"/>
            <a:stretch/>
          </p:blipFill>
          <p:spPr>
            <a:xfrm>
              <a:off x="-2" y="21742"/>
              <a:ext cx="12192000" cy="1040896"/>
            </a:xfrm>
            <a:prstGeom prst="rect">
              <a:avLst/>
            </a:prstGeom>
          </p:spPr>
        </p:pic>
        <p:pic>
          <p:nvPicPr>
            <p:cNvPr id="5" name="Imagen 4">
              <a:extLst>
                <a:ext uri="{FF2B5EF4-FFF2-40B4-BE49-F238E27FC236}">
                  <a16:creationId xmlns:a16="http://schemas.microsoft.com/office/drawing/2014/main" id="{CE494822-09FD-054F-A652-E4D3384536A2}"/>
                </a:ext>
              </a:extLst>
            </p:cNvPr>
            <p:cNvPicPr>
              <a:picLocks noChangeAspect="1"/>
            </p:cNvPicPr>
            <p:nvPr/>
          </p:nvPicPr>
          <p:blipFill>
            <a:blip r:embed="rId4"/>
            <a:stretch>
              <a:fillRect/>
            </a:stretch>
          </p:blipFill>
          <p:spPr>
            <a:xfrm>
              <a:off x="527719" y="198953"/>
              <a:ext cx="10126134" cy="688372"/>
            </a:xfrm>
            <a:prstGeom prst="rect">
              <a:avLst/>
            </a:prstGeom>
          </p:spPr>
        </p:pic>
      </p:grpSp>
      <p:sp>
        <p:nvSpPr>
          <p:cNvPr id="11" name="CuadroTexto 10">
            <a:extLst>
              <a:ext uri="{FF2B5EF4-FFF2-40B4-BE49-F238E27FC236}">
                <a16:creationId xmlns:a16="http://schemas.microsoft.com/office/drawing/2014/main" id="{488FC8A8-1E4F-2A44-A848-A3D2916BEFB1}"/>
              </a:ext>
            </a:extLst>
          </p:cNvPr>
          <p:cNvSpPr txBox="1"/>
          <p:nvPr/>
        </p:nvSpPr>
        <p:spPr>
          <a:xfrm>
            <a:off x="997806" y="1159150"/>
            <a:ext cx="10383367" cy="5324535"/>
          </a:xfrm>
          <a:prstGeom prst="rect">
            <a:avLst/>
          </a:prstGeom>
          <a:effectLst>
            <a:glow rad="2286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wrap="square" rtlCol="0">
            <a:spAutoFit/>
          </a:bodyPr>
          <a:lstStyle/>
          <a:p>
            <a:pPr marL="514350" indent="-514350" algn="just">
              <a:buFont typeface="+mj-lt"/>
              <a:buAutoNum type="arabicPeriod"/>
            </a:pPr>
            <a:r>
              <a:rPr lang="es-PE" sz="2000" dirty="0"/>
              <a:t>Plan de Trabajo del Sector a corto Plazo para atender la crisis de la Campaña Agrícola 2022-2023 por la falta de fertilizantes e insumos.</a:t>
            </a:r>
          </a:p>
          <a:p>
            <a:pPr marL="514350" indent="-514350" algn="just">
              <a:buFont typeface="+mj-lt"/>
              <a:buAutoNum type="arabicPeriod"/>
            </a:pPr>
            <a:endParaRPr lang="es-PE" sz="2000" dirty="0"/>
          </a:p>
          <a:p>
            <a:pPr marL="514350" indent="-514350" algn="just">
              <a:buFont typeface="+mj-lt"/>
              <a:buAutoNum type="arabicPeriod"/>
            </a:pPr>
            <a:r>
              <a:rPr lang="es-PE" sz="2000" dirty="0"/>
              <a:t>Estado detallado del avance de los procesos de compras públicas de alimentos de la agricultura familiar a nivel nacional de acuerdo a la Ley Nº 31071 “Ley de Compras Estatales de alimentos de origen familiar”</a:t>
            </a:r>
          </a:p>
          <a:p>
            <a:pPr marL="514350" indent="-514350" algn="just">
              <a:buFont typeface="+mj-lt"/>
              <a:buAutoNum type="arabicPeriod"/>
            </a:pPr>
            <a:endParaRPr lang="es-PE" sz="2000" dirty="0"/>
          </a:p>
          <a:p>
            <a:pPr marL="514350" indent="-514350" algn="just">
              <a:buFont typeface="+mj-lt"/>
              <a:buAutoNum type="arabicPeriod"/>
            </a:pPr>
            <a:r>
              <a:rPr lang="es-PE" sz="2000" dirty="0"/>
              <a:t>Estado de capitalización del AGROBANCO anunciada por el Sector, así como de las colocaciones a la fecha de los fondos AGROPERU, FIFPPA y FAE AGRO.</a:t>
            </a:r>
          </a:p>
          <a:p>
            <a:pPr marL="514350" indent="-514350" algn="just">
              <a:buFont typeface="+mj-lt"/>
              <a:buAutoNum type="arabicPeriod"/>
            </a:pPr>
            <a:endParaRPr lang="es-PE" sz="2000" dirty="0"/>
          </a:p>
          <a:p>
            <a:pPr marL="514350" indent="-514350" algn="just">
              <a:buFont typeface="+mj-lt"/>
              <a:buAutoNum type="arabicPeriod"/>
            </a:pPr>
            <a:r>
              <a:rPr lang="es-PE" sz="2000" dirty="0"/>
              <a:t>Estado de la Ejecución presupuestal a la fecha, brindando el detalle de las consultorías, ordenes de servicio, contrataciones de personal y de terceros realizadas.</a:t>
            </a:r>
          </a:p>
          <a:p>
            <a:pPr marL="514350" indent="-514350" algn="just">
              <a:buFont typeface="+mj-lt"/>
              <a:buAutoNum type="arabicPeriod"/>
            </a:pPr>
            <a:endParaRPr lang="es-PE" sz="2000" dirty="0"/>
          </a:p>
          <a:p>
            <a:pPr marL="514350" indent="-514350" algn="just">
              <a:buFont typeface="+mj-lt"/>
              <a:buAutoNum type="arabicPeriod"/>
            </a:pPr>
            <a:r>
              <a:rPr lang="es-PE" sz="2000" dirty="0"/>
              <a:t>Evaluación realizada en torno a la designacion de funcionarios de confianza del Sector respecto a las disposiciones establecida en la Ley Nº 31149, Ley que establece disposiciones para garantizar la idoneidad en el acceso y ejercicio de la función publica de funcionarios y directivos de libre designacion y remoción. </a:t>
            </a:r>
          </a:p>
        </p:txBody>
      </p:sp>
      <p:sp>
        <p:nvSpPr>
          <p:cNvPr id="18" name="Rectángulo 17">
            <a:extLst>
              <a:ext uri="{FF2B5EF4-FFF2-40B4-BE49-F238E27FC236}">
                <a16:creationId xmlns:a16="http://schemas.microsoft.com/office/drawing/2014/main" id="{EB778853-7319-7E43-A6A7-CA8EAE865B7F}"/>
              </a:ext>
            </a:extLst>
          </p:cNvPr>
          <p:cNvSpPr/>
          <p:nvPr/>
        </p:nvSpPr>
        <p:spPr>
          <a:xfrm>
            <a:off x="0" y="6647594"/>
            <a:ext cx="12192000" cy="623462"/>
          </a:xfrm>
          <a:prstGeom prst="rect">
            <a:avLst/>
          </a:prstGeom>
          <a:solidFill>
            <a:srgbClr val="293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CuadroTexto 21">
            <a:extLst>
              <a:ext uri="{FF2B5EF4-FFF2-40B4-BE49-F238E27FC236}">
                <a16:creationId xmlns:a16="http://schemas.microsoft.com/office/drawing/2014/main" id="{6914B60C-61B9-4CF5-8302-545260E204B1}"/>
              </a:ext>
            </a:extLst>
          </p:cNvPr>
          <p:cNvSpPr txBox="1">
            <a:spLocks noChangeArrowheads="1"/>
          </p:cNvSpPr>
          <p:nvPr/>
        </p:nvSpPr>
        <p:spPr bwMode="auto">
          <a:xfrm>
            <a:off x="3185134" y="33195"/>
            <a:ext cx="56740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altLang="es-PE" sz="2000" b="1" dirty="0">
                <a:latin typeface="Arial Narrow" panose="020B0606020202030204" pitchFamily="34" charset="0"/>
                <a:cs typeface="Arial" panose="020B0604020202020204" pitchFamily="34" charset="0"/>
                <a:sym typeface="Arial" panose="020B0604020202020204" pitchFamily="34" charset="0"/>
              </a:rPr>
              <a:t>AGENDA</a:t>
            </a:r>
          </a:p>
          <a:p>
            <a:pPr marL="0" marR="0" lvl="0" indent="0" algn="ctr" defTabSz="914400" rtl="0" eaLnBrk="1" fontAlgn="auto" latinLnBrk="0" hangingPunct="1">
              <a:lnSpc>
                <a:spcPct val="100000"/>
              </a:lnSpc>
              <a:spcBef>
                <a:spcPct val="0"/>
              </a:spcBef>
              <a:spcAft>
                <a:spcPts val="0"/>
              </a:spcAft>
              <a:buClrTx/>
              <a:buSzTx/>
              <a:buFontTx/>
              <a:buNone/>
              <a:tabLst/>
              <a:defRPr/>
            </a:pPr>
            <a:r>
              <a:rPr lang="es-ES" altLang="es-PE" sz="2000" b="1" dirty="0">
                <a:latin typeface="Arial Narrow" panose="020B0606020202030204" pitchFamily="34" charset="0"/>
                <a:cs typeface="Arial" panose="020B0604020202020204" pitchFamily="34" charset="0"/>
                <a:sym typeface="Arial" panose="020B0604020202020204" pitchFamily="34" charset="0"/>
              </a:rPr>
              <a:t>Congreso de la Republica</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PE" sz="2000" b="1" i="0" u="none" strike="noStrike" kern="1200" cap="none" spc="0" normalizeH="0" baseline="0" noProof="0" dirty="0">
                <a:ln>
                  <a:noFill/>
                </a:ln>
                <a:effectLst/>
                <a:uLnTx/>
                <a:uFillTx/>
                <a:latin typeface="Arial Narrow" panose="020B0606020202030204" pitchFamily="34" charset="0"/>
                <a:cs typeface="Arial" panose="020B0604020202020204" pitchFamily="34" charset="0"/>
                <a:sym typeface="Arial" panose="020B0604020202020204" pitchFamily="34" charset="0"/>
              </a:rPr>
              <a:t>Comisión Agraria</a:t>
            </a:r>
          </a:p>
        </p:txBody>
      </p:sp>
    </p:spTree>
    <p:extLst>
      <p:ext uri="{BB962C8B-B14F-4D97-AF65-F5344CB8AC3E}">
        <p14:creationId xmlns:p14="http://schemas.microsoft.com/office/powerpoint/2010/main" val="41488612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08DB6A8A-AF6C-694E-B60E-25AEEF99C5A7}"/>
              </a:ext>
            </a:extLst>
          </p:cNvPr>
          <p:cNvGrpSpPr/>
          <p:nvPr/>
        </p:nvGrpSpPr>
        <p:grpSpPr>
          <a:xfrm>
            <a:off x="10633" y="-16811"/>
            <a:ext cx="12192000" cy="1040896"/>
            <a:chOff x="-2" y="21742"/>
            <a:chExt cx="12192000" cy="1040896"/>
          </a:xfrm>
        </p:grpSpPr>
        <p:pic>
          <p:nvPicPr>
            <p:cNvPr id="12" name="Imagen 11">
              <a:extLst>
                <a:ext uri="{FF2B5EF4-FFF2-40B4-BE49-F238E27FC236}">
                  <a16:creationId xmlns:a16="http://schemas.microsoft.com/office/drawing/2014/main" id="{68716C69-860B-4D40-98C3-02B0FD37AF6B}"/>
                </a:ext>
              </a:extLst>
            </p:cNvPr>
            <p:cNvPicPr>
              <a:picLocks noChangeAspect="1"/>
            </p:cNvPicPr>
            <p:nvPr/>
          </p:nvPicPr>
          <p:blipFill rotWithShape="1">
            <a:blip r:embed="rId3"/>
            <a:srcRect t="8188"/>
            <a:stretch/>
          </p:blipFill>
          <p:spPr>
            <a:xfrm>
              <a:off x="-2" y="21742"/>
              <a:ext cx="12192000" cy="1040896"/>
            </a:xfrm>
            <a:prstGeom prst="rect">
              <a:avLst/>
            </a:prstGeom>
          </p:spPr>
        </p:pic>
        <p:pic>
          <p:nvPicPr>
            <p:cNvPr id="16" name="Imagen 15">
              <a:extLst>
                <a:ext uri="{FF2B5EF4-FFF2-40B4-BE49-F238E27FC236}">
                  <a16:creationId xmlns:a16="http://schemas.microsoft.com/office/drawing/2014/main" id="{CE494822-09FD-054F-A652-E4D3384536A2}"/>
                </a:ext>
              </a:extLst>
            </p:cNvPr>
            <p:cNvPicPr>
              <a:picLocks noChangeAspect="1"/>
            </p:cNvPicPr>
            <p:nvPr/>
          </p:nvPicPr>
          <p:blipFill>
            <a:blip r:embed="rId4"/>
            <a:stretch>
              <a:fillRect/>
            </a:stretch>
          </p:blipFill>
          <p:spPr>
            <a:xfrm>
              <a:off x="527719" y="198953"/>
              <a:ext cx="10126134" cy="688372"/>
            </a:xfrm>
            <a:prstGeom prst="rect">
              <a:avLst/>
            </a:prstGeom>
          </p:spPr>
        </p:pic>
      </p:grpSp>
      <p:sp>
        <p:nvSpPr>
          <p:cNvPr id="5" name="CuadroTexto 4">
            <a:extLst>
              <a:ext uri="{FF2B5EF4-FFF2-40B4-BE49-F238E27FC236}">
                <a16:creationId xmlns:a16="http://schemas.microsoft.com/office/drawing/2014/main" id="{F7ACB67A-5CD7-8399-F537-08951E6634B9}"/>
              </a:ext>
            </a:extLst>
          </p:cNvPr>
          <p:cNvSpPr txBox="1"/>
          <p:nvPr/>
        </p:nvSpPr>
        <p:spPr>
          <a:xfrm>
            <a:off x="241472" y="911457"/>
            <a:ext cx="11690995" cy="3600986"/>
          </a:xfrm>
          <a:prstGeom prst="rect">
            <a:avLst/>
          </a:prstGeom>
          <a:noFill/>
        </p:spPr>
        <p:txBody>
          <a:bodyPr wrap="square" rtlCol="0">
            <a:spAutoFit/>
          </a:bodyPr>
          <a:lstStyle/>
          <a:p>
            <a:pPr algn="ctr"/>
            <a:r>
              <a:rPr lang="es-PE" sz="3200" b="1" dirty="0">
                <a:solidFill>
                  <a:srgbClr val="FF0000"/>
                </a:solidFill>
                <a:effectLst>
                  <a:outerShdw blurRad="38100" dist="38100" dir="2700000" algn="tl">
                    <a:srgbClr val="000000">
                      <a:alpha val="43137"/>
                    </a:srgbClr>
                  </a:outerShdw>
                </a:effectLst>
              </a:rPr>
              <a:t>Acerca del Padrón de Productores Agrarios</a:t>
            </a:r>
          </a:p>
          <a:p>
            <a:pPr algn="just"/>
            <a:r>
              <a:rPr lang="es-PE" sz="2800" dirty="0"/>
              <a:t>Es una actividad estratégica del MIDAGRI que genera una </a:t>
            </a:r>
            <a:r>
              <a:rPr lang="es-PE" sz="2800" dirty="0">
                <a:effectLst>
                  <a:outerShdw blurRad="38100" dist="38100" dir="2700000" algn="tl">
                    <a:srgbClr val="000000">
                      <a:alpha val="43137"/>
                    </a:srgbClr>
                  </a:outerShdw>
                </a:effectLst>
              </a:rPr>
              <a:t>Base de Datos actualizada y georeferenciada </a:t>
            </a:r>
            <a:r>
              <a:rPr lang="es-PE" sz="2800" dirty="0"/>
              <a:t>de los productores (necesidades de crédito, semilla, capacitación, asistencia técnica, etc.), para que MIDAGRI, SENASA, AgroBanco, AgroRural, etc. focalicen sus intervenciones ademas de la información sobre sus potencialidades productivas (agrícola y pecuaria), permitiendo  articular cadenas productivas y comerciales, creando una </a:t>
            </a:r>
            <a:r>
              <a:rPr lang="es-PE" sz="2800" dirty="0">
                <a:effectLst>
                  <a:outerShdw blurRad="38100" dist="38100" dir="2700000" algn="tl">
                    <a:srgbClr val="000000">
                      <a:alpha val="43137"/>
                    </a:srgbClr>
                  </a:outerShdw>
                </a:effectLst>
              </a:rPr>
              <a:t>Identidad Digital</a:t>
            </a:r>
            <a:r>
              <a:rPr lang="es-PE" sz="2800" dirty="0"/>
              <a:t>. </a:t>
            </a:r>
            <a:endParaRPr lang="es-PE" sz="3200" dirty="0"/>
          </a:p>
        </p:txBody>
      </p:sp>
      <p:pic>
        <p:nvPicPr>
          <p:cNvPr id="6" name="Picture 2" descr="Icono de agricultura hombre agricultor | Vector Premium">
            <a:extLst>
              <a:ext uri="{FF2B5EF4-FFF2-40B4-BE49-F238E27FC236}">
                <a16:creationId xmlns:a16="http://schemas.microsoft.com/office/drawing/2014/main" id="{F6672C94-C9BF-49FC-9C9D-028D716DC9B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00815" y="4759691"/>
            <a:ext cx="1846908" cy="18469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orelDRAW Ayuda | Inserción de códigos QR">
            <a:extLst>
              <a:ext uri="{FF2B5EF4-FFF2-40B4-BE49-F238E27FC236}">
                <a16:creationId xmlns:a16="http://schemas.microsoft.com/office/drawing/2014/main" id="{6A05C691-383A-4AB6-9F1A-3B9C15CB617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26794" y="4750216"/>
            <a:ext cx="1908949" cy="184690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39093" y="4783045"/>
            <a:ext cx="1754238" cy="1800200"/>
          </a:xfrm>
          <a:prstGeom prst="rect">
            <a:avLst/>
          </a:prstGeom>
        </p:spPr>
      </p:pic>
    </p:spTree>
    <p:extLst>
      <p:ext uri="{BB962C8B-B14F-4D97-AF65-F5344CB8AC3E}">
        <p14:creationId xmlns:p14="http://schemas.microsoft.com/office/powerpoint/2010/main" val="33526720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09BBCC6-72A2-4EDD-E772-856EF5A029CC}"/>
              </a:ext>
            </a:extLst>
          </p:cNvPr>
          <p:cNvPicPr>
            <a:picLocks noChangeAspect="1"/>
          </p:cNvPicPr>
          <p:nvPr/>
        </p:nvPicPr>
        <p:blipFill>
          <a:blip r:embed="rId2"/>
          <a:stretch>
            <a:fillRect/>
          </a:stretch>
        </p:blipFill>
        <p:spPr>
          <a:xfrm>
            <a:off x="534572" y="100054"/>
            <a:ext cx="10624495" cy="688372"/>
          </a:xfrm>
          <a:prstGeom prst="rect">
            <a:avLst/>
          </a:prstGeom>
        </p:spPr>
      </p:pic>
      <p:sp>
        <p:nvSpPr>
          <p:cNvPr id="4" name="Rectángulo 3">
            <a:extLst>
              <a:ext uri="{FF2B5EF4-FFF2-40B4-BE49-F238E27FC236}">
                <a16:creationId xmlns:a16="http://schemas.microsoft.com/office/drawing/2014/main" id="{7B0EE19F-59ED-4205-B057-145D514E65D4}"/>
              </a:ext>
            </a:extLst>
          </p:cNvPr>
          <p:cNvSpPr/>
          <p:nvPr/>
        </p:nvSpPr>
        <p:spPr>
          <a:xfrm>
            <a:off x="2040130" y="975267"/>
            <a:ext cx="1899622" cy="573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a:solidFill>
                <a:prstClr val="white"/>
              </a:solidFill>
            </a:endParaRPr>
          </a:p>
        </p:txBody>
      </p:sp>
      <p:sp>
        <p:nvSpPr>
          <p:cNvPr id="5" name="CuadroTexto 4"/>
          <p:cNvSpPr txBox="1"/>
          <p:nvPr/>
        </p:nvSpPr>
        <p:spPr>
          <a:xfrm>
            <a:off x="3481435" y="159485"/>
            <a:ext cx="6084596" cy="461665"/>
          </a:xfrm>
          <a:prstGeom prst="rect">
            <a:avLst/>
          </a:prstGeom>
          <a:noFill/>
        </p:spPr>
        <p:txBody>
          <a:bodyPr wrap="square" rtlCol="0">
            <a:spAutoFit/>
          </a:bodyPr>
          <a:lstStyle/>
          <a:p>
            <a:pPr algn="ctr"/>
            <a:r>
              <a:rPr lang="es-PE" sz="2400" b="1" dirty="0">
                <a:solidFill>
                  <a:srgbClr val="FF0000"/>
                </a:solidFill>
                <a:effectLst>
                  <a:outerShdw blurRad="38100" dist="38100" dir="2700000" algn="tl">
                    <a:srgbClr val="000000">
                      <a:alpha val="43137"/>
                    </a:srgbClr>
                  </a:outerShdw>
                </a:effectLst>
              </a:rPr>
              <a:t>Padrón de Productores Agrarios</a:t>
            </a:r>
          </a:p>
        </p:txBody>
      </p:sp>
      <p:pic>
        <p:nvPicPr>
          <p:cNvPr id="2" name="Imagen 1"/>
          <p:cNvPicPr>
            <a:picLocks noChangeAspect="1"/>
          </p:cNvPicPr>
          <p:nvPr/>
        </p:nvPicPr>
        <p:blipFill rotWithShape="1">
          <a:blip r:embed="rId3"/>
          <a:srcRect l="408" t="11861" r="501" b="4975"/>
          <a:stretch/>
        </p:blipFill>
        <p:spPr>
          <a:xfrm>
            <a:off x="-1" y="890428"/>
            <a:ext cx="12192001" cy="5808087"/>
          </a:xfrm>
          <a:prstGeom prst="rect">
            <a:avLst/>
          </a:prstGeom>
        </p:spPr>
      </p:pic>
      <p:sp>
        <p:nvSpPr>
          <p:cNvPr id="3" name="TextBox 2">
            <a:extLst>
              <a:ext uri="{FF2B5EF4-FFF2-40B4-BE49-F238E27FC236}">
                <a16:creationId xmlns:a16="http://schemas.microsoft.com/office/drawing/2014/main" id="{DE59A6B6-EF64-E908-CD20-EF18A417A5D4}"/>
              </a:ext>
            </a:extLst>
          </p:cNvPr>
          <p:cNvSpPr txBox="1"/>
          <p:nvPr/>
        </p:nvSpPr>
        <p:spPr>
          <a:xfrm>
            <a:off x="10776155" y="5997068"/>
            <a:ext cx="1052051" cy="369332"/>
          </a:xfrm>
          <a:prstGeom prst="rect">
            <a:avLst/>
          </a:prstGeom>
          <a:solidFill>
            <a:schemeClr val="bg1"/>
          </a:solidFill>
        </p:spPr>
        <p:txBody>
          <a:bodyPr wrap="square" rtlCol="0">
            <a:spAutoFit/>
          </a:bodyPr>
          <a:lstStyle/>
          <a:p>
            <a:r>
              <a:rPr lang="en-PE" dirty="0"/>
              <a:t>267,500</a:t>
            </a:r>
          </a:p>
        </p:txBody>
      </p:sp>
    </p:spTree>
    <p:extLst>
      <p:ext uri="{BB962C8B-B14F-4D97-AF65-F5344CB8AC3E}">
        <p14:creationId xmlns:p14="http://schemas.microsoft.com/office/powerpoint/2010/main" val="141217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08DB6A8A-AF6C-694E-B60E-25AEEF99C5A7}"/>
              </a:ext>
            </a:extLst>
          </p:cNvPr>
          <p:cNvGrpSpPr/>
          <p:nvPr/>
        </p:nvGrpSpPr>
        <p:grpSpPr>
          <a:xfrm>
            <a:off x="10633" y="1296"/>
            <a:ext cx="12192000" cy="1040896"/>
            <a:chOff x="-2" y="21742"/>
            <a:chExt cx="12192000" cy="1040896"/>
          </a:xfrm>
        </p:grpSpPr>
        <p:pic>
          <p:nvPicPr>
            <p:cNvPr id="12" name="Imagen 11">
              <a:extLst>
                <a:ext uri="{FF2B5EF4-FFF2-40B4-BE49-F238E27FC236}">
                  <a16:creationId xmlns:a16="http://schemas.microsoft.com/office/drawing/2014/main" id="{68716C69-860B-4D40-98C3-02B0FD37AF6B}"/>
                </a:ext>
              </a:extLst>
            </p:cNvPr>
            <p:cNvPicPr>
              <a:picLocks noChangeAspect="1"/>
            </p:cNvPicPr>
            <p:nvPr/>
          </p:nvPicPr>
          <p:blipFill rotWithShape="1">
            <a:blip r:embed="rId3"/>
            <a:srcRect t="8188"/>
            <a:stretch/>
          </p:blipFill>
          <p:spPr>
            <a:xfrm>
              <a:off x="-2" y="21742"/>
              <a:ext cx="12192000" cy="1040896"/>
            </a:xfrm>
            <a:prstGeom prst="rect">
              <a:avLst/>
            </a:prstGeom>
          </p:spPr>
        </p:pic>
        <p:pic>
          <p:nvPicPr>
            <p:cNvPr id="16" name="Imagen 15">
              <a:extLst>
                <a:ext uri="{FF2B5EF4-FFF2-40B4-BE49-F238E27FC236}">
                  <a16:creationId xmlns:a16="http://schemas.microsoft.com/office/drawing/2014/main" id="{CE494822-09FD-054F-A652-E4D3384536A2}"/>
                </a:ext>
              </a:extLst>
            </p:cNvPr>
            <p:cNvPicPr>
              <a:picLocks noChangeAspect="1"/>
            </p:cNvPicPr>
            <p:nvPr/>
          </p:nvPicPr>
          <p:blipFill>
            <a:blip r:embed="rId4"/>
            <a:stretch>
              <a:fillRect/>
            </a:stretch>
          </p:blipFill>
          <p:spPr>
            <a:xfrm>
              <a:off x="527719" y="198953"/>
              <a:ext cx="10126134" cy="688372"/>
            </a:xfrm>
            <a:prstGeom prst="rect">
              <a:avLst/>
            </a:prstGeom>
          </p:spPr>
        </p:pic>
      </p:grpSp>
      <p:sp>
        <p:nvSpPr>
          <p:cNvPr id="5" name="CuadroTexto 4">
            <a:extLst>
              <a:ext uri="{FF2B5EF4-FFF2-40B4-BE49-F238E27FC236}">
                <a16:creationId xmlns:a16="http://schemas.microsoft.com/office/drawing/2014/main" id="{F7ACB67A-5CD7-8399-F537-08951E6634B9}"/>
              </a:ext>
            </a:extLst>
          </p:cNvPr>
          <p:cNvSpPr txBox="1"/>
          <p:nvPr/>
        </p:nvSpPr>
        <p:spPr>
          <a:xfrm>
            <a:off x="135802" y="896695"/>
            <a:ext cx="11923414" cy="3662541"/>
          </a:xfrm>
          <a:prstGeom prst="rect">
            <a:avLst/>
          </a:prstGeom>
          <a:noFill/>
        </p:spPr>
        <p:txBody>
          <a:bodyPr wrap="square" rtlCol="0">
            <a:spAutoFit/>
          </a:bodyPr>
          <a:lstStyle/>
          <a:p>
            <a:pPr algn="ctr"/>
            <a:r>
              <a:rPr lang="es-PE" sz="3200" b="1" dirty="0">
                <a:solidFill>
                  <a:srgbClr val="FF0000"/>
                </a:solidFill>
                <a:effectLst>
                  <a:outerShdw blurRad="38100" dist="38100" dir="2700000" algn="tl">
                    <a:srgbClr val="000000">
                      <a:alpha val="43137"/>
                    </a:srgbClr>
                  </a:outerShdw>
                </a:effectLst>
              </a:rPr>
              <a:t>Quienes recibirán los fertilizantes? </a:t>
            </a:r>
          </a:p>
          <a:p>
            <a:pPr algn="just"/>
            <a:r>
              <a:rPr lang="es-PE" sz="2800" dirty="0"/>
              <a:t>A la fecha se han empadronado 267,500 productores en 601 centros de empadronamiento a nivel nacional, en 2 semanas se ampliara a 1030 locales, que permitirán empadronar 250,000 productores por mes, y que a septiembre permitirá tener </a:t>
            </a:r>
            <a:r>
              <a:rPr lang="es-PE" sz="2800" dirty="0">
                <a:effectLst>
                  <a:outerShdw blurRad="38100" dist="38100" dir="2700000" algn="tl">
                    <a:srgbClr val="000000">
                      <a:alpha val="43137"/>
                    </a:srgbClr>
                  </a:outerShdw>
                </a:effectLst>
              </a:rPr>
              <a:t>1 Millón </a:t>
            </a:r>
            <a:r>
              <a:rPr lang="es-PE" sz="2800" dirty="0"/>
              <a:t>de productores empadronados.</a:t>
            </a:r>
          </a:p>
          <a:p>
            <a:pPr algn="just"/>
            <a:r>
              <a:rPr lang="es-PE" sz="2800" dirty="0"/>
              <a:t>La Base muestra la segmentación de los productores que tienen de 05  a menos has y de los cultivos priorizados (papa, arroz, maíz, café entre otros).</a:t>
            </a:r>
          </a:p>
          <a:p>
            <a:endParaRPr lang="es-PE" sz="3200" dirty="0"/>
          </a:p>
        </p:txBody>
      </p:sp>
      <p:pic>
        <p:nvPicPr>
          <p:cNvPr id="2050" name="Picture 2" descr="Contraloría alertó a Agro Rural que la adquisición de 73 mil toneladas de  fertilizantes carecía de condiciones para asegurar compra oportuna -  Caretas Políti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3997" y="4286963"/>
            <a:ext cx="4265740" cy="23903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nicia Agricultura proceso para entrega de fertilizantes en 2020 - 2000Agro  Revista Industrial del Camp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817" y="4286963"/>
            <a:ext cx="4000095" cy="239037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rotWithShape="1">
          <a:blip r:embed="rId7" cstate="email">
            <a:extLst>
              <a:ext uri="{28A0092B-C50C-407E-A947-70E740481C1C}">
                <a14:useLocalDpi xmlns:a14="http://schemas.microsoft.com/office/drawing/2010/main"/>
              </a:ext>
            </a:extLst>
          </a:blip>
          <a:srcRect l="19040" t="6685" r="9952"/>
          <a:stretch/>
        </p:blipFill>
        <p:spPr>
          <a:xfrm>
            <a:off x="4946979" y="4286963"/>
            <a:ext cx="2182739" cy="2390370"/>
          </a:xfrm>
          <a:prstGeom prst="rect">
            <a:avLst/>
          </a:prstGeom>
        </p:spPr>
      </p:pic>
    </p:spTree>
    <p:extLst>
      <p:ext uri="{BB962C8B-B14F-4D97-AF65-F5344CB8AC3E}">
        <p14:creationId xmlns:p14="http://schemas.microsoft.com/office/powerpoint/2010/main" val="18052163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09BBCC6-72A2-4EDD-E772-856EF5A029CC}"/>
              </a:ext>
            </a:extLst>
          </p:cNvPr>
          <p:cNvPicPr>
            <a:picLocks noChangeAspect="1"/>
          </p:cNvPicPr>
          <p:nvPr/>
        </p:nvPicPr>
        <p:blipFill>
          <a:blip r:embed="rId2"/>
          <a:stretch>
            <a:fillRect/>
          </a:stretch>
        </p:blipFill>
        <p:spPr>
          <a:xfrm>
            <a:off x="534572" y="100054"/>
            <a:ext cx="10624495" cy="688372"/>
          </a:xfrm>
          <a:prstGeom prst="rect">
            <a:avLst/>
          </a:prstGeom>
        </p:spPr>
      </p:pic>
      <p:sp>
        <p:nvSpPr>
          <p:cNvPr id="4" name="Rectángulo 3">
            <a:extLst>
              <a:ext uri="{FF2B5EF4-FFF2-40B4-BE49-F238E27FC236}">
                <a16:creationId xmlns:a16="http://schemas.microsoft.com/office/drawing/2014/main" id="{7B0EE19F-59ED-4205-B057-145D514E65D4}"/>
              </a:ext>
            </a:extLst>
          </p:cNvPr>
          <p:cNvSpPr/>
          <p:nvPr/>
        </p:nvSpPr>
        <p:spPr>
          <a:xfrm>
            <a:off x="2040130" y="975267"/>
            <a:ext cx="1899622" cy="573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a:solidFill>
                <a:prstClr val="white"/>
              </a:solidFill>
            </a:endParaRPr>
          </a:p>
        </p:txBody>
      </p:sp>
      <p:sp>
        <p:nvSpPr>
          <p:cNvPr id="5" name="CuadroTexto 4"/>
          <p:cNvSpPr txBox="1"/>
          <p:nvPr/>
        </p:nvSpPr>
        <p:spPr>
          <a:xfrm>
            <a:off x="3481435" y="159485"/>
            <a:ext cx="6084596" cy="461665"/>
          </a:xfrm>
          <a:prstGeom prst="rect">
            <a:avLst/>
          </a:prstGeom>
          <a:noFill/>
        </p:spPr>
        <p:txBody>
          <a:bodyPr wrap="square" rtlCol="0">
            <a:spAutoFit/>
          </a:bodyPr>
          <a:lstStyle/>
          <a:p>
            <a:pPr algn="ctr"/>
            <a:r>
              <a:rPr lang="es-PE" sz="2400" b="1" dirty="0">
                <a:solidFill>
                  <a:srgbClr val="FF0000"/>
                </a:solidFill>
                <a:effectLst>
                  <a:outerShdw blurRad="38100" dist="38100" dir="2700000" algn="tl">
                    <a:srgbClr val="000000">
                      <a:alpha val="43137"/>
                    </a:srgbClr>
                  </a:outerShdw>
                </a:effectLst>
              </a:rPr>
              <a:t>Quienes recibirán los fertilizantes? </a:t>
            </a:r>
          </a:p>
        </p:txBody>
      </p:sp>
      <p:pic>
        <p:nvPicPr>
          <p:cNvPr id="2" name="Imagen 1"/>
          <p:cNvPicPr>
            <a:picLocks noChangeAspect="1"/>
          </p:cNvPicPr>
          <p:nvPr/>
        </p:nvPicPr>
        <p:blipFill rotWithShape="1">
          <a:blip r:embed="rId3"/>
          <a:srcRect l="9743" t="11695" r="10616" b="10918"/>
          <a:stretch/>
        </p:blipFill>
        <p:spPr>
          <a:xfrm>
            <a:off x="646789" y="847857"/>
            <a:ext cx="10995968" cy="6010143"/>
          </a:xfrm>
          <a:prstGeom prst="rect">
            <a:avLst/>
          </a:prstGeom>
        </p:spPr>
      </p:pic>
    </p:spTree>
    <p:extLst>
      <p:ext uri="{BB962C8B-B14F-4D97-AF65-F5344CB8AC3E}">
        <p14:creationId xmlns:p14="http://schemas.microsoft.com/office/powerpoint/2010/main" val="168952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B0EE19F-59ED-4205-B057-145D514E65D4}"/>
              </a:ext>
            </a:extLst>
          </p:cNvPr>
          <p:cNvSpPr/>
          <p:nvPr/>
        </p:nvSpPr>
        <p:spPr>
          <a:xfrm>
            <a:off x="2040130" y="975267"/>
            <a:ext cx="1899622" cy="573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a:solidFill>
                <a:prstClr val="white"/>
              </a:solidFill>
            </a:endParaRPr>
          </a:p>
        </p:txBody>
      </p:sp>
      <p:pic>
        <p:nvPicPr>
          <p:cNvPr id="49" name="Picture 2" descr="Oficializan uso de Gran Sello del Estado y denominación Ministerio de  Desarrollo Agrario y Riego | Gobierno del Perú"/>
          <p:cNvPicPr>
            <a:picLocks noChangeAspect="1" noChangeArrowheads="1"/>
          </p:cNvPicPr>
          <p:nvPr/>
        </p:nvPicPr>
        <p:blipFill rotWithShape="1">
          <a:blip r:embed="rId2">
            <a:extLst>
              <a:ext uri="{28A0092B-C50C-407E-A947-70E740481C1C}">
                <a14:useLocalDpi xmlns:a14="http://schemas.microsoft.com/office/drawing/2010/main" val="0"/>
              </a:ext>
            </a:extLst>
          </a:blip>
          <a:srcRect l="3449" t="38898" b="25511"/>
          <a:stretch/>
        </p:blipFill>
        <p:spPr bwMode="auto">
          <a:xfrm>
            <a:off x="69618" y="154345"/>
            <a:ext cx="3041051" cy="63089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4BC076F7-7C7E-42C2-AB26-500BDAFB4CD4}"/>
              </a:ext>
            </a:extLst>
          </p:cNvPr>
          <p:cNvSpPr txBox="1"/>
          <p:nvPr/>
        </p:nvSpPr>
        <p:spPr>
          <a:xfrm>
            <a:off x="273747" y="1386175"/>
            <a:ext cx="2979814" cy="646331"/>
          </a:xfrm>
          <a:prstGeom prst="rect">
            <a:avLst/>
          </a:prstGeom>
          <a:noFill/>
        </p:spPr>
        <p:txBody>
          <a:bodyPr wrap="square" rtlCol="0">
            <a:spAutoFit/>
          </a:bodyPr>
          <a:lstStyle/>
          <a:p>
            <a:pPr algn="ctr"/>
            <a:r>
              <a:rPr lang="es-PE" b="1" dirty="0">
                <a:solidFill>
                  <a:srgbClr val="FF0000"/>
                </a:solidFill>
                <a:effectLst>
                  <a:outerShdw blurRad="38100" dist="38100" dir="2700000" algn="tl">
                    <a:srgbClr val="000000">
                      <a:alpha val="43137"/>
                    </a:srgbClr>
                  </a:outerShdw>
                </a:effectLst>
              </a:rPr>
              <a:t>Identidad Digital del Agricultor Familiar</a:t>
            </a:r>
          </a:p>
        </p:txBody>
      </p:sp>
      <p:pic>
        <p:nvPicPr>
          <p:cNvPr id="8" name="Picture 2" descr="Icono de agricultura hombre agricultor | Vector Premium">
            <a:extLst>
              <a:ext uri="{FF2B5EF4-FFF2-40B4-BE49-F238E27FC236}">
                <a16:creationId xmlns:a16="http://schemas.microsoft.com/office/drawing/2014/main" id="{F6672C94-C9BF-49FC-9C9D-028D716DC9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097" y="2179055"/>
            <a:ext cx="2563492" cy="25634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orelDRAW Ayuda | Inserción de códigos QR">
            <a:extLst>
              <a:ext uri="{FF2B5EF4-FFF2-40B4-BE49-F238E27FC236}">
                <a16:creationId xmlns:a16="http://schemas.microsoft.com/office/drawing/2014/main" id="{6A05C691-383A-4AB6-9F1A-3B9C15CB61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6635" y="5022282"/>
            <a:ext cx="1634038" cy="158093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o 9"/>
          <p:cNvGrpSpPr/>
          <p:nvPr/>
        </p:nvGrpSpPr>
        <p:grpSpPr>
          <a:xfrm>
            <a:off x="3745054" y="589051"/>
            <a:ext cx="2502618" cy="5923624"/>
            <a:chOff x="1344683" y="645401"/>
            <a:chExt cx="2502618" cy="6020758"/>
          </a:xfrm>
        </p:grpSpPr>
        <p:grpSp>
          <p:nvGrpSpPr>
            <p:cNvPr id="11" name="Grupo 10"/>
            <p:cNvGrpSpPr/>
            <p:nvPr/>
          </p:nvGrpSpPr>
          <p:grpSpPr>
            <a:xfrm>
              <a:off x="1344683" y="645401"/>
              <a:ext cx="2502618" cy="6020758"/>
              <a:chOff x="1093185" y="641081"/>
              <a:chExt cx="2502618" cy="6020758"/>
            </a:xfrm>
          </p:grpSpPr>
          <p:sp>
            <p:nvSpPr>
              <p:cNvPr id="13" name="Text Box 80"/>
              <p:cNvSpPr txBox="1">
                <a:spLocks noChangeArrowheads="1"/>
              </p:cNvSpPr>
              <p:nvPr/>
            </p:nvSpPr>
            <p:spPr bwMode="auto">
              <a:xfrm>
                <a:off x="1209136" y="6015508"/>
                <a:ext cx="2270713" cy="646331"/>
              </a:xfrm>
              <a:prstGeom prst="rect">
                <a:avLst/>
              </a:prstGeom>
              <a:noFill/>
              <a:ln w="9525">
                <a:noFill/>
                <a:miter lim="800000"/>
                <a:headEnd/>
                <a:tailEnd/>
              </a:ln>
            </p:spPr>
            <p:txBody>
              <a:bodyPr wrap="square">
                <a:spAutoFit/>
              </a:bodyPr>
              <a:lstStyle>
                <a:defPPr>
                  <a:defRPr lang="es-PE"/>
                </a:defPPr>
                <a:lvl1pPr algn="ctr">
                  <a:defRPr sz="1600" b="1" u="sng">
                    <a:latin typeface="Century Gothic" panose="020B0502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1800" b="0" i="0" u="none" strike="noStrike" kern="1200" cap="none" spc="0" normalizeH="0" baseline="0" noProof="0" dirty="0">
                    <a:ln>
                      <a:noFill/>
                    </a:ln>
                    <a:solidFill>
                      <a:srgbClr val="1F497D"/>
                    </a:solidFill>
                    <a:uLnTx/>
                    <a:uFillTx/>
                    <a:latin typeface="+mn-lt"/>
                    <a:ea typeface="+mn-ea"/>
                    <a:cs typeface="Arial" charset="0"/>
                  </a:rPr>
                  <a:t>Identificación y BD del </a:t>
                </a:r>
              </a:p>
              <a:p>
                <a:pPr marL="0" marR="0" lvl="0" indent="0" algn="ctr" defTabSz="914400" rtl="0" eaLnBrk="1" fontAlgn="base" latinLnBrk="0" hangingPunct="1">
                  <a:lnSpc>
                    <a:spcPct val="100000"/>
                  </a:lnSpc>
                  <a:spcBef>
                    <a:spcPct val="0"/>
                  </a:spcBef>
                  <a:spcAft>
                    <a:spcPct val="0"/>
                  </a:spcAft>
                  <a:buClrTx/>
                  <a:buSzTx/>
                  <a:buFontTx/>
                  <a:buNone/>
                  <a:tabLst/>
                  <a:defRPr/>
                </a:pPr>
                <a:r>
                  <a:rPr lang="es-PE" sz="1800" b="0" u="none" dirty="0">
                    <a:solidFill>
                      <a:srgbClr val="1F497D"/>
                    </a:solidFill>
                    <a:latin typeface="+mn-lt"/>
                  </a:rPr>
                  <a:t>Productor</a:t>
                </a:r>
                <a:endParaRPr kumimoji="0" lang="es-PE" sz="1800" b="0" i="0" u="none" strike="noStrike" kern="1200" cap="none" spc="0" normalizeH="0" baseline="0" noProof="0" dirty="0">
                  <a:ln>
                    <a:noFill/>
                  </a:ln>
                  <a:solidFill>
                    <a:srgbClr val="1F497D"/>
                  </a:solidFill>
                  <a:uLnTx/>
                  <a:uFillTx/>
                  <a:latin typeface="+mn-lt"/>
                  <a:ea typeface="+mn-ea"/>
                  <a:cs typeface="Arial" charset="0"/>
                </a:endParaRPr>
              </a:p>
            </p:txBody>
          </p:sp>
          <p:grpSp>
            <p:nvGrpSpPr>
              <p:cNvPr id="14" name="Grupo 13"/>
              <p:cNvGrpSpPr/>
              <p:nvPr/>
            </p:nvGrpSpPr>
            <p:grpSpPr>
              <a:xfrm>
                <a:off x="1093185" y="641081"/>
                <a:ext cx="2502618" cy="5348235"/>
                <a:chOff x="792073" y="644636"/>
                <a:chExt cx="2502618" cy="5348235"/>
              </a:xfrm>
            </p:grpSpPr>
            <p:grpSp>
              <p:nvGrpSpPr>
                <p:cNvPr id="15" name="Grupo 14"/>
                <p:cNvGrpSpPr/>
                <p:nvPr/>
              </p:nvGrpSpPr>
              <p:grpSpPr>
                <a:xfrm>
                  <a:off x="792073" y="644636"/>
                  <a:ext cx="2502618" cy="5348235"/>
                  <a:chOff x="1483048" y="607468"/>
                  <a:chExt cx="2502618" cy="5348235"/>
                </a:xfrm>
              </p:grpSpPr>
              <p:pic>
                <p:nvPicPr>
                  <p:cNvPr id="17" name="Imagen 16"/>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83048" y="607468"/>
                    <a:ext cx="2502618" cy="5348235"/>
                  </a:xfrm>
                  <a:prstGeom prst="rect">
                    <a:avLst/>
                  </a:prstGeom>
                </p:spPr>
              </p:pic>
              <p:sp>
                <p:nvSpPr>
                  <p:cNvPr id="18" name="Rectángulo 17"/>
                  <p:cNvSpPr/>
                  <p:nvPr/>
                </p:nvSpPr>
                <p:spPr>
                  <a:xfrm>
                    <a:off x="1612161" y="1093863"/>
                    <a:ext cx="2279213" cy="4375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9" name="CuadroTexto 18"/>
                  <p:cNvSpPr txBox="1"/>
                  <p:nvPr/>
                </p:nvSpPr>
                <p:spPr>
                  <a:xfrm>
                    <a:off x="1784517" y="1518283"/>
                    <a:ext cx="2001061" cy="338554"/>
                  </a:xfrm>
                  <a:prstGeom prst="rect">
                    <a:avLst/>
                  </a:prstGeom>
                  <a:noFill/>
                </p:spPr>
                <p:txBody>
                  <a:bodyPr wrap="none" rtlCol="0">
                    <a:spAutoFit/>
                  </a:bodyPr>
                  <a:lstStyle/>
                  <a:p>
                    <a:pPr algn="ctr"/>
                    <a:r>
                      <a:rPr lang="es-PE" sz="1600" b="1" dirty="0">
                        <a:effectLst>
                          <a:outerShdw blurRad="38100" dist="38100" dir="2700000" algn="tl">
                            <a:srgbClr val="000000">
                              <a:alpha val="43137"/>
                            </a:srgbClr>
                          </a:outerShdw>
                        </a:effectLst>
                      </a:rPr>
                      <a:t>Padrón del Productor</a:t>
                    </a:r>
                  </a:p>
                </p:txBody>
              </p:sp>
              <p:pic>
                <p:nvPicPr>
                  <p:cNvPr id="20" name="Picture 2" descr="CorelDRAW Ayuda | Inserción de códigos QR">
                    <a:extLst>
                      <a:ext uri="{FF2B5EF4-FFF2-40B4-BE49-F238E27FC236}">
                        <a16:creationId xmlns:a16="http://schemas.microsoft.com/office/drawing/2014/main" id="{6A05C691-383A-4AB6-9F1A-3B9C15CB61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6317" y="4149063"/>
                    <a:ext cx="1248613" cy="12080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Oficializan uso de Gran Sello del Estado y denominación Ministerio de  Desarrollo Agrario y Riego | Gobierno del Perú"/>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49" t="38898" b="25511"/>
                  <a:stretch/>
                </p:blipFill>
                <p:spPr bwMode="auto">
                  <a:xfrm>
                    <a:off x="1665549" y="1093863"/>
                    <a:ext cx="2238999" cy="45256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ángulo 15"/>
                <p:cNvSpPr/>
                <p:nvPr/>
              </p:nvSpPr>
              <p:spPr>
                <a:xfrm>
                  <a:off x="1147886" y="3136937"/>
                  <a:ext cx="1946717" cy="1015663"/>
                </a:xfrm>
                <a:prstGeom prst="rect">
                  <a:avLst/>
                </a:prstGeom>
              </p:spPr>
              <p:txBody>
                <a:bodyPr wrap="square">
                  <a:spAutoFit/>
                </a:bodyPr>
                <a:lstStyle/>
                <a:p>
                  <a:r>
                    <a:rPr lang="es-PE" sz="1200" dirty="0">
                      <a:effectLst>
                        <a:outerShdw blurRad="38100" dist="38100" dir="2700000" algn="tl">
                          <a:srgbClr val="000000">
                            <a:alpha val="43137"/>
                          </a:srgbClr>
                        </a:outerShdw>
                      </a:effectLst>
                    </a:rPr>
                    <a:t>Raúl Fernández Pérez</a:t>
                  </a:r>
                </a:p>
                <a:p>
                  <a:r>
                    <a:rPr lang="es-PE" sz="1200" dirty="0">
                      <a:effectLst>
                        <a:outerShdw blurRad="38100" dist="38100" dir="2700000" algn="tl">
                          <a:srgbClr val="000000">
                            <a:alpha val="43137"/>
                          </a:srgbClr>
                        </a:outerShdw>
                      </a:effectLst>
                    </a:rPr>
                    <a:t>DNI 08816828</a:t>
                  </a:r>
                </a:p>
                <a:p>
                  <a:r>
                    <a:rPr lang="es-PE" sz="1200" dirty="0" err="1">
                      <a:effectLst>
                        <a:outerShdw blurRad="38100" dist="38100" dir="2700000" algn="tl">
                          <a:srgbClr val="000000">
                            <a:alpha val="43137"/>
                          </a:srgbClr>
                        </a:outerShdw>
                      </a:effectLst>
                    </a:rPr>
                    <a:t>Dpto</a:t>
                  </a:r>
                  <a:r>
                    <a:rPr lang="es-PE" sz="1200" dirty="0">
                      <a:effectLst>
                        <a:outerShdw blurRad="38100" dist="38100" dir="2700000" algn="tl">
                          <a:srgbClr val="000000">
                            <a:alpha val="43137"/>
                          </a:srgbClr>
                        </a:outerShdw>
                      </a:effectLst>
                    </a:rPr>
                    <a:t>         : Ica</a:t>
                  </a:r>
                </a:p>
                <a:p>
                  <a:r>
                    <a:rPr lang="es-PE" sz="1200" dirty="0">
                      <a:effectLst>
                        <a:outerShdw blurRad="38100" dist="38100" dir="2700000" algn="tl">
                          <a:srgbClr val="000000">
                            <a:alpha val="43137"/>
                          </a:srgbClr>
                        </a:outerShdw>
                      </a:effectLst>
                    </a:rPr>
                    <a:t>Provincia  : Pisco</a:t>
                  </a:r>
                </a:p>
                <a:p>
                  <a:r>
                    <a:rPr lang="es-PE" sz="1200" dirty="0">
                      <a:effectLst>
                        <a:outerShdw blurRad="38100" dist="38100" dir="2700000" algn="tl">
                          <a:srgbClr val="000000">
                            <a:alpha val="43137"/>
                          </a:srgbClr>
                        </a:outerShdw>
                      </a:effectLst>
                    </a:rPr>
                    <a:t>Distrito      : Pisco</a:t>
                  </a:r>
                </a:p>
              </p:txBody>
            </p:sp>
          </p:grpSp>
        </p:grpSp>
        <p:sp>
          <p:nvSpPr>
            <p:cNvPr id="12" name="Google Shape;1959;p4">
              <a:extLst>
                <a:ext uri="{FF2B5EF4-FFF2-40B4-BE49-F238E27FC236}">
                  <a16:creationId xmlns:a16="http://schemas.microsoft.com/office/drawing/2014/main" id="{0EFFB62F-EE5B-456E-AEE5-21BEF57AE919}"/>
                </a:ext>
              </a:extLst>
            </p:cNvPr>
            <p:cNvSpPr/>
            <p:nvPr/>
          </p:nvSpPr>
          <p:spPr>
            <a:xfrm>
              <a:off x="2078802" y="2008782"/>
              <a:ext cx="1069199" cy="1058613"/>
            </a:xfrm>
            <a:prstGeom prst="rect">
              <a:avLst/>
            </a:prstGeom>
            <a:blipFill rotWithShape="1">
              <a:blip r:embed="rId8"/>
              <a:stretch>
                <a:fillRect l="-25997" r="-25998"/>
              </a:stretch>
            </a:blipFill>
            <a:ln w="25400" cap="flat" cmpd="sng">
              <a:solidFill>
                <a:srgbClr val="009F48"/>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A3838"/>
                </a:solidFill>
                <a:effectLst/>
                <a:uLnTx/>
                <a:uFillTx/>
                <a:latin typeface="Arial"/>
                <a:ea typeface="+mn-ea"/>
                <a:cs typeface="Arial"/>
                <a:sym typeface="Arial"/>
              </a:endParaRPr>
            </a:p>
          </p:txBody>
        </p:sp>
      </p:grpSp>
      <p:grpSp>
        <p:nvGrpSpPr>
          <p:cNvPr id="22" name="Grupo 21">
            <a:extLst>
              <a:ext uri="{FF2B5EF4-FFF2-40B4-BE49-F238E27FC236}">
                <a16:creationId xmlns:a16="http://schemas.microsoft.com/office/drawing/2014/main" id="{FAA40760-B614-4BAF-9400-1651911639E8}"/>
              </a:ext>
            </a:extLst>
          </p:cNvPr>
          <p:cNvGrpSpPr/>
          <p:nvPr/>
        </p:nvGrpSpPr>
        <p:grpSpPr>
          <a:xfrm>
            <a:off x="6654143" y="624640"/>
            <a:ext cx="2535282" cy="5994566"/>
            <a:chOff x="3408465" y="635182"/>
            <a:chExt cx="2535282" cy="5994566"/>
          </a:xfrm>
        </p:grpSpPr>
        <p:grpSp>
          <p:nvGrpSpPr>
            <p:cNvPr id="23" name="Grupo 22"/>
            <p:cNvGrpSpPr/>
            <p:nvPr/>
          </p:nvGrpSpPr>
          <p:grpSpPr>
            <a:xfrm>
              <a:off x="3408465" y="635182"/>
              <a:ext cx="2535282" cy="5994566"/>
              <a:chOff x="4689928" y="641080"/>
              <a:chExt cx="2535282" cy="5994566"/>
            </a:xfrm>
          </p:grpSpPr>
          <p:grpSp>
            <p:nvGrpSpPr>
              <p:cNvPr id="28" name="Grupo 27"/>
              <p:cNvGrpSpPr/>
              <p:nvPr/>
            </p:nvGrpSpPr>
            <p:grpSpPr>
              <a:xfrm>
                <a:off x="4689928" y="641080"/>
                <a:ext cx="2502618" cy="5348235"/>
                <a:chOff x="1483048" y="607468"/>
                <a:chExt cx="2502618" cy="5348235"/>
              </a:xfrm>
            </p:grpSpPr>
            <p:pic>
              <p:nvPicPr>
                <p:cNvPr id="30" name="Imagen 29"/>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483048" y="607468"/>
                  <a:ext cx="2502618" cy="5348235"/>
                </a:xfrm>
                <a:prstGeom prst="rect">
                  <a:avLst/>
                </a:prstGeom>
              </p:spPr>
            </p:pic>
            <p:sp>
              <p:nvSpPr>
                <p:cNvPr id="31" name="Rectángulo 30"/>
                <p:cNvSpPr/>
                <p:nvPr/>
              </p:nvSpPr>
              <p:spPr>
                <a:xfrm>
                  <a:off x="1612161" y="1093863"/>
                  <a:ext cx="2279213" cy="4375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29" name="Rectángulo 28"/>
              <p:cNvSpPr/>
              <p:nvPr/>
            </p:nvSpPr>
            <p:spPr>
              <a:xfrm>
                <a:off x="4802752" y="5989315"/>
                <a:ext cx="2422458" cy="646331"/>
              </a:xfrm>
              <a:prstGeom prst="rect">
                <a:avLst/>
              </a:prstGeom>
            </p:spPr>
            <p:txBody>
              <a:bodyPr wrap="none">
                <a:spAutoFit/>
              </a:bodyPr>
              <a:lstStyle/>
              <a:p>
                <a:pPr algn="ctr"/>
                <a:r>
                  <a:rPr lang="es-PE" dirty="0">
                    <a:solidFill>
                      <a:srgbClr val="1F497D"/>
                    </a:solidFill>
                    <a:cs typeface="Arial" charset="0"/>
                  </a:rPr>
                  <a:t>Acceso a Guano de Islas</a:t>
                </a:r>
              </a:p>
              <a:p>
                <a:pPr algn="ctr"/>
                <a:r>
                  <a:rPr lang="es-PE" dirty="0">
                    <a:solidFill>
                      <a:srgbClr val="1F497D"/>
                    </a:solidFill>
                    <a:cs typeface="Arial" charset="0"/>
                  </a:rPr>
                  <a:t>Y Fertilizantes</a:t>
                </a:r>
                <a:endParaRPr lang="es-PE" dirty="0"/>
              </a:p>
            </p:txBody>
          </p:sp>
        </p:grpSp>
        <p:pic>
          <p:nvPicPr>
            <p:cNvPr id="24" name="Picture 2" descr="Resultado de imagen para agrorural">
              <a:extLst>
                <a:ext uri="{FF2B5EF4-FFF2-40B4-BE49-F238E27FC236}">
                  <a16:creationId xmlns:a16="http://schemas.microsoft.com/office/drawing/2014/main" id="{45A49FFD-DC37-43D8-9AC3-AD96C8432D6E}"/>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765617" y="1161454"/>
              <a:ext cx="1570129" cy="647680"/>
            </a:xfrm>
            <a:prstGeom prst="rect">
              <a:avLst/>
            </a:prstGeom>
            <a:noFill/>
            <a:extLst>
              <a:ext uri="{909E8E84-426E-40DD-AFC4-6F175D3DCCD1}">
                <a14:hiddenFill xmlns:a14="http://schemas.microsoft.com/office/drawing/2010/main">
                  <a:solidFill>
                    <a:srgbClr val="FFFFFF"/>
                  </a:solidFill>
                </a14:hiddenFill>
              </a:ext>
            </a:extLst>
          </p:spPr>
        </p:pic>
        <p:sp>
          <p:nvSpPr>
            <p:cNvPr id="25" name="Rectángulo 24">
              <a:extLst>
                <a:ext uri="{FF2B5EF4-FFF2-40B4-BE49-F238E27FC236}">
                  <a16:creationId xmlns:a16="http://schemas.microsoft.com/office/drawing/2014/main" id="{82E77460-4C13-41C1-8056-6EFCF7473A15}"/>
                </a:ext>
              </a:extLst>
            </p:cNvPr>
            <p:cNvSpPr/>
            <p:nvPr/>
          </p:nvSpPr>
          <p:spPr>
            <a:xfrm>
              <a:off x="3760042" y="1828579"/>
              <a:ext cx="1946717" cy="1015663"/>
            </a:xfrm>
            <a:prstGeom prst="rect">
              <a:avLst/>
            </a:prstGeom>
          </p:spPr>
          <p:txBody>
            <a:bodyPr wrap="square">
              <a:spAutoFit/>
            </a:bodyPr>
            <a:lstStyle/>
            <a:p>
              <a:r>
                <a:rPr lang="es-PE" sz="1200" dirty="0">
                  <a:effectLst>
                    <a:outerShdw blurRad="38100" dist="38100" dir="2700000" algn="tl">
                      <a:srgbClr val="000000">
                        <a:alpha val="43137"/>
                      </a:srgbClr>
                    </a:outerShdw>
                  </a:effectLst>
                </a:rPr>
                <a:t>Raúl Fernández Pérez</a:t>
              </a:r>
            </a:p>
            <a:p>
              <a:r>
                <a:rPr lang="es-PE" sz="1200" dirty="0">
                  <a:effectLst>
                    <a:outerShdw blurRad="38100" dist="38100" dir="2700000" algn="tl">
                      <a:srgbClr val="000000">
                        <a:alpha val="43137"/>
                      </a:srgbClr>
                    </a:outerShdw>
                  </a:effectLst>
                </a:rPr>
                <a:t>DNI 08816828</a:t>
              </a:r>
            </a:p>
            <a:p>
              <a:r>
                <a:rPr lang="es-PE" sz="1200" dirty="0" err="1">
                  <a:effectLst>
                    <a:outerShdw blurRad="38100" dist="38100" dir="2700000" algn="tl">
                      <a:srgbClr val="000000">
                        <a:alpha val="43137"/>
                      </a:srgbClr>
                    </a:outerShdw>
                  </a:effectLst>
                </a:rPr>
                <a:t>Dpto</a:t>
              </a:r>
              <a:r>
                <a:rPr lang="es-PE" sz="1200" dirty="0">
                  <a:effectLst>
                    <a:outerShdw blurRad="38100" dist="38100" dir="2700000" algn="tl">
                      <a:srgbClr val="000000">
                        <a:alpha val="43137"/>
                      </a:srgbClr>
                    </a:outerShdw>
                  </a:effectLst>
                </a:rPr>
                <a:t>         : Ica</a:t>
              </a:r>
            </a:p>
            <a:p>
              <a:r>
                <a:rPr lang="es-PE" sz="1200" dirty="0">
                  <a:effectLst>
                    <a:outerShdw blurRad="38100" dist="38100" dir="2700000" algn="tl">
                      <a:srgbClr val="000000">
                        <a:alpha val="43137"/>
                      </a:srgbClr>
                    </a:outerShdw>
                  </a:effectLst>
                </a:rPr>
                <a:t>Provincia  : Pisco</a:t>
              </a:r>
            </a:p>
            <a:p>
              <a:r>
                <a:rPr lang="es-PE" sz="1200" dirty="0">
                  <a:effectLst>
                    <a:outerShdw blurRad="38100" dist="38100" dir="2700000" algn="tl">
                      <a:srgbClr val="000000">
                        <a:alpha val="43137"/>
                      </a:srgbClr>
                    </a:outerShdw>
                  </a:effectLst>
                </a:rPr>
                <a:t>Distrito      : Pisco</a:t>
              </a:r>
            </a:p>
          </p:txBody>
        </p:sp>
        <p:sp>
          <p:nvSpPr>
            <p:cNvPr id="26" name="Rectángulo: esquinas redondeadas 71">
              <a:extLst>
                <a:ext uri="{FF2B5EF4-FFF2-40B4-BE49-F238E27FC236}">
                  <a16:creationId xmlns:a16="http://schemas.microsoft.com/office/drawing/2014/main" id="{14F5AD96-B0B8-40DB-A4C8-B54F53E769C2}"/>
                </a:ext>
              </a:extLst>
            </p:cNvPr>
            <p:cNvSpPr/>
            <p:nvPr/>
          </p:nvSpPr>
          <p:spPr>
            <a:xfrm>
              <a:off x="3635554" y="2844329"/>
              <a:ext cx="2131368" cy="1169430"/>
            </a:xfrm>
            <a:prstGeom prst="roundRect">
              <a:avLst/>
            </a:prstGeom>
            <a:solidFill>
              <a:srgbClr val="F8F2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solidFill>
                    <a:schemeClr val="tx1"/>
                  </a:solidFill>
                  <a:effectLst>
                    <a:outerShdw blurRad="38100" dist="38100" dir="2700000" algn="tl">
                      <a:srgbClr val="000000">
                        <a:alpha val="43137"/>
                      </a:srgbClr>
                    </a:outerShdw>
                  </a:effectLst>
                </a:rPr>
                <a:t>Usted es beneficiario de 8 bolsas de Fertilizantes del </a:t>
              </a:r>
              <a:r>
                <a:rPr lang="es-ES" sz="1000" b="1" dirty="0" err="1">
                  <a:solidFill>
                    <a:schemeClr val="tx1"/>
                  </a:solidFill>
                  <a:effectLst>
                    <a:outerShdw blurRad="38100" dist="38100" dir="2700000" algn="tl">
                      <a:srgbClr val="000000">
                        <a:alpha val="43137"/>
                      </a:srgbClr>
                    </a:outerShdw>
                  </a:effectLst>
                </a:rPr>
                <a:t>MIDAGRI</a:t>
              </a:r>
              <a:r>
                <a:rPr lang="es-ES" sz="1000" b="1" dirty="0">
                  <a:solidFill>
                    <a:schemeClr val="tx1"/>
                  </a:solidFill>
                  <a:effectLst>
                    <a:outerShdw blurRad="38100" dist="38100" dir="2700000" algn="tl">
                      <a:srgbClr val="000000">
                        <a:alpha val="43137"/>
                      </a:srgbClr>
                    </a:outerShdw>
                  </a:effectLst>
                </a:rPr>
                <a:t>. Acérquese a nuestro local de Cañete. Jr. Panamericana Sur Km.150.5 – Sector Clarita </a:t>
              </a:r>
              <a:r>
                <a:rPr lang="es-ES" sz="900" b="1" dirty="0">
                  <a:solidFill>
                    <a:schemeClr val="tx1"/>
                  </a:solidFill>
                  <a:effectLst>
                    <a:outerShdw blurRad="38100" dist="38100" dir="2700000" algn="tl">
                      <a:srgbClr val="000000">
                        <a:alpha val="43137"/>
                      </a:srgbClr>
                    </a:outerShdw>
                  </a:effectLst>
                </a:rPr>
                <a:t>(Comisión de Regantes Palo </a:t>
              </a:r>
              <a:r>
                <a:rPr lang="es-ES" sz="900" b="1" dirty="0" err="1">
                  <a:solidFill>
                    <a:schemeClr val="tx1"/>
                  </a:solidFill>
                  <a:effectLst>
                    <a:outerShdw blurRad="38100" dist="38100" dir="2700000" algn="tl">
                      <a:srgbClr val="000000">
                        <a:alpha val="43137"/>
                      </a:srgbClr>
                    </a:outerShdw>
                  </a:effectLst>
                </a:rPr>
                <a:t>Herbay</a:t>
              </a:r>
              <a:r>
                <a:rPr lang="es-ES" sz="900" b="1" dirty="0">
                  <a:solidFill>
                    <a:schemeClr val="tx1"/>
                  </a:solidFill>
                  <a:effectLst>
                    <a:outerShdw blurRad="38100" dist="38100" dir="2700000" algn="tl">
                      <a:srgbClr val="000000">
                        <a:alpha val="43137"/>
                      </a:srgbClr>
                    </a:outerShdw>
                  </a:effectLst>
                </a:rPr>
                <a:t>).</a:t>
              </a:r>
              <a:endParaRPr lang="es-ES" sz="1000" b="1" dirty="0">
                <a:solidFill>
                  <a:schemeClr val="tx1"/>
                </a:solidFill>
                <a:effectLst>
                  <a:outerShdw blurRad="38100" dist="38100" dir="2700000" algn="tl">
                    <a:srgbClr val="000000">
                      <a:alpha val="43137"/>
                    </a:srgbClr>
                  </a:outerShdw>
                </a:effectLst>
              </a:endParaRPr>
            </a:p>
          </p:txBody>
        </p:sp>
        <p:pic>
          <p:nvPicPr>
            <p:cNvPr id="27" name="Imagen 26">
              <a:extLst>
                <a:ext uri="{FF2B5EF4-FFF2-40B4-BE49-F238E27FC236}">
                  <a16:creationId xmlns:a16="http://schemas.microsoft.com/office/drawing/2014/main" id="{F7C74EEC-6C24-4A8B-BB67-077978060C6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618313" y="4113686"/>
              <a:ext cx="2088445" cy="1281870"/>
            </a:xfrm>
            <a:prstGeom prst="rect">
              <a:avLst/>
            </a:prstGeom>
          </p:spPr>
        </p:pic>
      </p:grpSp>
      <p:grpSp>
        <p:nvGrpSpPr>
          <p:cNvPr id="32" name="Grupo 31">
            <a:extLst>
              <a:ext uri="{FF2B5EF4-FFF2-40B4-BE49-F238E27FC236}">
                <a16:creationId xmlns:a16="http://schemas.microsoft.com/office/drawing/2014/main" id="{02753D12-74E5-45EE-8A19-D21A8FE77999}"/>
              </a:ext>
            </a:extLst>
          </p:cNvPr>
          <p:cNvGrpSpPr/>
          <p:nvPr/>
        </p:nvGrpSpPr>
        <p:grpSpPr>
          <a:xfrm>
            <a:off x="9472766" y="632577"/>
            <a:ext cx="2502618" cy="5743759"/>
            <a:chOff x="405576" y="645401"/>
            <a:chExt cx="2502618" cy="5743759"/>
          </a:xfrm>
        </p:grpSpPr>
        <p:grpSp>
          <p:nvGrpSpPr>
            <p:cNvPr id="33" name="Grupo 32"/>
            <p:cNvGrpSpPr/>
            <p:nvPr/>
          </p:nvGrpSpPr>
          <p:grpSpPr>
            <a:xfrm>
              <a:off x="405576" y="645401"/>
              <a:ext cx="2502618" cy="5743759"/>
              <a:chOff x="1093185" y="641081"/>
              <a:chExt cx="2502618" cy="5743759"/>
            </a:xfrm>
          </p:grpSpPr>
          <p:sp>
            <p:nvSpPr>
              <p:cNvPr id="38" name="Text Box 80"/>
              <p:cNvSpPr txBox="1">
                <a:spLocks noChangeArrowheads="1"/>
              </p:cNvSpPr>
              <p:nvPr/>
            </p:nvSpPr>
            <p:spPr bwMode="auto">
              <a:xfrm>
                <a:off x="1209136" y="6015508"/>
                <a:ext cx="2270713" cy="369332"/>
              </a:xfrm>
              <a:prstGeom prst="rect">
                <a:avLst/>
              </a:prstGeom>
              <a:noFill/>
              <a:ln w="9525">
                <a:noFill/>
                <a:miter lim="800000"/>
                <a:headEnd/>
                <a:tailEnd/>
              </a:ln>
            </p:spPr>
            <p:txBody>
              <a:bodyPr wrap="square">
                <a:spAutoFit/>
              </a:bodyPr>
              <a:lstStyle>
                <a:defPPr>
                  <a:defRPr lang="es-PE"/>
                </a:defPPr>
                <a:lvl1pPr algn="ctr">
                  <a:defRPr sz="1600" b="1" u="sng">
                    <a:latin typeface="Century Gothic" panose="020B0502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1800" b="0" i="0" u="none" strike="noStrike" kern="1200" cap="none" spc="0" normalizeH="0" baseline="0" noProof="0" dirty="0">
                    <a:ln>
                      <a:noFill/>
                    </a:ln>
                    <a:solidFill>
                      <a:srgbClr val="1F497D"/>
                    </a:solidFill>
                    <a:uLnTx/>
                    <a:uFillTx/>
                    <a:latin typeface="+mn-lt"/>
                    <a:ea typeface="+mn-ea"/>
                    <a:cs typeface="Arial" charset="0"/>
                  </a:rPr>
                  <a:t>Acceso a Créditos </a:t>
                </a:r>
              </a:p>
            </p:txBody>
          </p:sp>
          <p:grpSp>
            <p:nvGrpSpPr>
              <p:cNvPr id="39" name="Grupo 38"/>
              <p:cNvGrpSpPr/>
              <p:nvPr/>
            </p:nvGrpSpPr>
            <p:grpSpPr>
              <a:xfrm>
                <a:off x="1093185" y="641081"/>
                <a:ext cx="2502618" cy="5348235"/>
                <a:chOff x="792073" y="644636"/>
                <a:chExt cx="2502618" cy="5348235"/>
              </a:xfrm>
            </p:grpSpPr>
            <p:grpSp>
              <p:nvGrpSpPr>
                <p:cNvPr id="40" name="Grupo 39"/>
                <p:cNvGrpSpPr/>
                <p:nvPr/>
              </p:nvGrpSpPr>
              <p:grpSpPr>
                <a:xfrm>
                  <a:off x="792073" y="644636"/>
                  <a:ext cx="2502618" cy="5348235"/>
                  <a:chOff x="1483048" y="607468"/>
                  <a:chExt cx="2502618" cy="5348235"/>
                </a:xfrm>
              </p:grpSpPr>
              <p:pic>
                <p:nvPicPr>
                  <p:cNvPr id="42" name="Imagen 41"/>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483048" y="607468"/>
                    <a:ext cx="2502618" cy="5348235"/>
                  </a:xfrm>
                  <a:prstGeom prst="rect">
                    <a:avLst/>
                  </a:prstGeom>
                </p:spPr>
              </p:pic>
              <p:sp>
                <p:nvSpPr>
                  <p:cNvPr id="43" name="Rectángulo 42"/>
                  <p:cNvSpPr/>
                  <p:nvPr/>
                </p:nvSpPr>
                <p:spPr>
                  <a:xfrm>
                    <a:off x="1612161" y="1093863"/>
                    <a:ext cx="2279213" cy="4375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41" name="Rectángulo 40"/>
                <p:cNvSpPr/>
                <p:nvPr/>
              </p:nvSpPr>
              <p:spPr>
                <a:xfrm>
                  <a:off x="1170000" y="1636155"/>
                  <a:ext cx="1946717" cy="1015663"/>
                </a:xfrm>
                <a:prstGeom prst="rect">
                  <a:avLst/>
                </a:prstGeom>
              </p:spPr>
              <p:txBody>
                <a:bodyPr wrap="square">
                  <a:spAutoFit/>
                </a:bodyPr>
                <a:lstStyle/>
                <a:p>
                  <a:r>
                    <a:rPr lang="es-PE" sz="1200" dirty="0">
                      <a:effectLst>
                        <a:outerShdw blurRad="38100" dist="38100" dir="2700000" algn="tl">
                          <a:srgbClr val="000000">
                            <a:alpha val="43137"/>
                          </a:srgbClr>
                        </a:outerShdw>
                      </a:effectLst>
                    </a:rPr>
                    <a:t>Raúl Fernández Pérez</a:t>
                  </a:r>
                </a:p>
                <a:p>
                  <a:r>
                    <a:rPr lang="es-PE" sz="1200" dirty="0">
                      <a:effectLst>
                        <a:outerShdw blurRad="38100" dist="38100" dir="2700000" algn="tl">
                          <a:srgbClr val="000000">
                            <a:alpha val="43137"/>
                          </a:srgbClr>
                        </a:outerShdw>
                      </a:effectLst>
                    </a:rPr>
                    <a:t>DNI 08816828</a:t>
                  </a:r>
                </a:p>
                <a:p>
                  <a:r>
                    <a:rPr lang="es-PE" sz="1200" dirty="0" err="1">
                      <a:effectLst>
                        <a:outerShdw blurRad="38100" dist="38100" dir="2700000" algn="tl">
                          <a:srgbClr val="000000">
                            <a:alpha val="43137"/>
                          </a:srgbClr>
                        </a:outerShdw>
                      </a:effectLst>
                    </a:rPr>
                    <a:t>Dpto</a:t>
                  </a:r>
                  <a:r>
                    <a:rPr lang="es-PE" sz="1200" dirty="0">
                      <a:effectLst>
                        <a:outerShdw blurRad="38100" dist="38100" dir="2700000" algn="tl">
                          <a:srgbClr val="000000">
                            <a:alpha val="43137"/>
                          </a:srgbClr>
                        </a:outerShdw>
                      </a:effectLst>
                    </a:rPr>
                    <a:t>         : Ica</a:t>
                  </a:r>
                </a:p>
                <a:p>
                  <a:r>
                    <a:rPr lang="es-PE" sz="1200" dirty="0">
                      <a:effectLst>
                        <a:outerShdw blurRad="38100" dist="38100" dir="2700000" algn="tl">
                          <a:srgbClr val="000000">
                            <a:alpha val="43137"/>
                          </a:srgbClr>
                        </a:outerShdw>
                      </a:effectLst>
                    </a:rPr>
                    <a:t>Provincia  : Pisco</a:t>
                  </a:r>
                </a:p>
                <a:p>
                  <a:r>
                    <a:rPr lang="es-PE" sz="1200" dirty="0">
                      <a:effectLst>
                        <a:outerShdw blurRad="38100" dist="38100" dir="2700000" algn="tl">
                          <a:srgbClr val="000000">
                            <a:alpha val="43137"/>
                          </a:srgbClr>
                        </a:outerShdw>
                      </a:effectLst>
                    </a:rPr>
                    <a:t>Distrito      : Pisco</a:t>
                  </a:r>
                </a:p>
              </p:txBody>
            </p:sp>
          </p:grpSp>
        </p:grpSp>
        <p:pic>
          <p:nvPicPr>
            <p:cNvPr id="34" name="Picture 2" descr="Resultado de imagen para agrobanco">
              <a:extLst>
                <a:ext uri="{FF2B5EF4-FFF2-40B4-BE49-F238E27FC236}">
                  <a16:creationId xmlns:a16="http://schemas.microsoft.com/office/drawing/2014/main" id="{BA9DD272-41E4-4314-B4A1-BAA130F8278B}"/>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783503" y="1167744"/>
              <a:ext cx="1878083" cy="462510"/>
            </a:xfrm>
            <a:prstGeom prst="rect">
              <a:avLst/>
            </a:prstGeom>
            <a:noFill/>
            <a:extLst>
              <a:ext uri="{909E8E84-426E-40DD-AFC4-6F175D3DCCD1}">
                <a14:hiddenFill xmlns:a14="http://schemas.microsoft.com/office/drawing/2010/main">
                  <a:solidFill>
                    <a:srgbClr val="FFFFFF"/>
                  </a:solidFill>
                </a14:hiddenFill>
              </a:ext>
            </a:extLst>
          </p:spPr>
        </p:pic>
        <p:sp>
          <p:nvSpPr>
            <p:cNvPr id="35" name="Rectángulo: esquinas redondeadas 19">
              <a:extLst>
                <a:ext uri="{FF2B5EF4-FFF2-40B4-BE49-F238E27FC236}">
                  <a16:creationId xmlns:a16="http://schemas.microsoft.com/office/drawing/2014/main" id="{40C12F3E-502A-43DF-89DE-ACE70B0AFF2F}"/>
                </a:ext>
              </a:extLst>
            </p:cNvPr>
            <p:cNvSpPr/>
            <p:nvPr/>
          </p:nvSpPr>
          <p:spPr>
            <a:xfrm>
              <a:off x="598732" y="2723643"/>
              <a:ext cx="2109391" cy="944429"/>
            </a:xfrm>
            <a:prstGeom prst="roundRect">
              <a:avLst/>
            </a:prstGeom>
            <a:solidFill>
              <a:srgbClr val="F8F2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tx1"/>
                  </a:solidFill>
                </a:rPr>
                <a:t>Usted tiene un crédito pre aprobado por S/.20,000.00.</a:t>
              </a:r>
            </a:p>
            <a:p>
              <a:pPr algn="ctr"/>
              <a:r>
                <a:rPr lang="es-ES" sz="1100" dirty="0">
                  <a:solidFill>
                    <a:schemeClr val="tx1"/>
                  </a:solidFill>
                </a:rPr>
                <a:t>Acérquese a la Agencia de </a:t>
              </a:r>
              <a:r>
                <a:rPr lang="es-ES" sz="1100" dirty="0" err="1">
                  <a:solidFill>
                    <a:schemeClr val="tx1"/>
                  </a:solidFill>
                </a:rPr>
                <a:t>AgroBanco</a:t>
              </a:r>
              <a:r>
                <a:rPr lang="es-ES" sz="1100" dirty="0">
                  <a:solidFill>
                    <a:schemeClr val="tx1"/>
                  </a:solidFill>
                </a:rPr>
                <a:t> en Pisco. </a:t>
              </a:r>
            </a:p>
          </p:txBody>
        </p:sp>
        <p:pic>
          <p:nvPicPr>
            <p:cNvPr id="36" name="Imagen 35">
              <a:extLst>
                <a:ext uri="{FF2B5EF4-FFF2-40B4-BE49-F238E27FC236}">
                  <a16:creationId xmlns:a16="http://schemas.microsoft.com/office/drawing/2014/main" id="{3392FB32-C09C-49F3-B7FD-EA695CFC0D7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02519" y="3739132"/>
              <a:ext cx="2124394" cy="1647069"/>
            </a:xfrm>
            <a:prstGeom prst="rect">
              <a:avLst/>
            </a:prstGeom>
          </p:spPr>
        </p:pic>
        <p:pic>
          <p:nvPicPr>
            <p:cNvPr id="37" name="Imagen 36">
              <a:extLst>
                <a:ext uri="{FF2B5EF4-FFF2-40B4-BE49-F238E27FC236}">
                  <a16:creationId xmlns:a16="http://schemas.microsoft.com/office/drawing/2014/main" id="{1D89073C-1DD8-4E40-99F4-D90B112CDE65}"/>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602631" y="4754621"/>
              <a:ext cx="1127589" cy="591307"/>
            </a:xfrm>
            <a:prstGeom prst="rect">
              <a:avLst/>
            </a:prstGeom>
          </p:spPr>
        </p:pic>
      </p:grpSp>
      <p:sp>
        <p:nvSpPr>
          <p:cNvPr id="44" name="CuadroTexto 43"/>
          <p:cNvSpPr txBox="1"/>
          <p:nvPr/>
        </p:nvSpPr>
        <p:spPr>
          <a:xfrm>
            <a:off x="3502730" y="142460"/>
            <a:ext cx="7169142" cy="369332"/>
          </a:xfrm>
          <a:prstGeom prst="rect">
            <a:avLst/>
          </a:prstGeom>
          <a:noFill/>
        </p:spPr>
        <p:txBody>
          <a:bodyPr wrap="none" rtlCol="0">
            <a:spAutoFit/>
          </a:bodyPr>
          <a:lstStyle/>
          <a:p>
            <a:r>
              <a:rPr lang="es-PE" b="1" dirty="0">
                <a:effectLst>
                  <a:outerShdw blurRad="38100" dist="38100" dir="2700000" algn="tl">
                    <a:srgbClr val="000000">
                      <a:alpha val="43137"/>
                    </a:srgbClr>
                  </a:outerShdw>
                </a:effectLst>
              </a:rPr>
              <a:t>Como le avisaremos al productor que es beneficiario de los Fertilizantes ?</a:t>
            </a:r>
          </a:p>
        </p:txBody>
      </p:sp>
    </p:spTree>
    <p:extLst>
      <p:ext uri="{BB962C8B-B14F-4D97-AF65-F5344CB8AC3E}">
        <p14:creationId xmlns:p14="http://schemas.microsoft.com/office/powerpoint/2010/main" val="3886053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08DB6A8A-AF6C-694E-B60E-25AEEF99C5A7}"/>
              </a:ext>
            </a:extLst>
          </p:cNvPr>
          <p:cNvGrpSpPr/>
          <p:nvPr/>
        </p:nvGrpSpPr>
        <p:grpSpPr>
          <a:xfrm>
            <a:off x="10633" y="1296"/>
            <a:ext cx="12192000" cy="1040896"/>
            <a:chOff x="-2" y="21742"/>
            <a:chExt cx="12192000" cy="1040896"/>
          </a:xfrm>
        </p:grpSpPr>
        <p:pic>
          <p:nvPicPr>
            <p:cNvPr id="12" name="Imagen 11">
              <a:extLst>
                <a:ext uri="{FF2B5EF4-FFF2-40B4-BE49-F238E27FC236}">
                  <a16:creationId xmlns:a16="http://schemas.microsoft.com/office/drawing/2014/main" id="{68716C69-860B-4D40-98C3-02B0FD37AF6B}"/>
                </a:ext>
              </a:extLst>
            </p:cNvPr>
            <p:cNvPicPr>
              <a:picLocks noChangeAspect="1"/>
            </p:cNvPicPr>
            <p:nvPr/>
          </p:nvPicPr>
          <p:blipFill rotWithShape="1">
            <a:blip r:embed="rId3"/>
            <a:srcRect t="8188"/>
            <a:stretch/>
          </p:blipFill>
          <p:spPr>
            <a:xfrm>
              <a:off x="-2" y="21742"/>
              <a:ext cx="12192000" cy="1040896"/>
            </a:xfrm>
            <a:prstGeom prst="rect">
              <a:avLst/>
            </a:prstGeom>
          </p:spPr>
        </p:pic>
        <p:pic>
          <p:nvPicPr>
            <p:cNvPr id="16" name="Imagen 15">
              <a:extLst>
                <a:ext uri="{FF2B5EF4-FFF2-40B4-BE49-F238E27FC236}">
                  <a16:creationId xmlns:a16="http://schemas.microsoft.com/office/drawing/2014/main" id="{CE494822-09FD-054F-A652-E4D3384536A2}"/>
                </a:ext>
              </a:extLst>
            </p:cNvPr>
            <p:cNvPicPr>
              <a:picLocks noChangeAspect="1"/>
            </p:cNvPicPr>
            <p:nvPr/>
          </p:nvPicPr>
          <p:blipFill>
            <a:blip r:embed="rId4"/>
            <a:stretch>
              <a:fillRect/>
            </a:stretch>
          </p:blipFill>
          <p:spPr>
            <a:xfrm>
              <a:off x="527719" y="198953"/>
              <a:ext cx="10126134" cy="688372"/>
            </a:xfrm>
            <a:prstGeom prst="rect">
              <a:avLst/>
            </a:prstGeom>
          </p:spPr>
        </p:pic>
      </p:grpSp>
      <p:sp>
        <p:nvSpPr>
          <p:cNvPr id="5" name="CuadroTexto 4">
            <a:extLst>
              <a:ext uri="{FF2B5EF4-FFF2-40B4-BE49-F238E27FC236}">
                <a16:creationId xmlns:a16="http://schemas.microsoft.com/office/drawing/2014/main" id="{F7ACB67A-5CD7-8399-F537-08951E6634B9}"/>
              </a:ext>
            </a:extLst>
          </p:cNvPr>
          <p:cNvSpPr txBox="1"/>
          <p:nvPr/>
        </p:nvSpPr>
        <p:spPr>
          <a:xfrm>
            <a:off x="471384" y="808275"/>
            <a:ext cx="11720616" cy="2739211"/>
          </a:xfrm>
          <a:prstGeom prst="rect">
            <a:avLst/>
          </a:prstGeom>
          <a:noFill/>
        </p:spPr>
        <p:txBody>
          <a:bodyPr wrap="square" rtlCol="0">
            <a:spAutoFit/>
          </a:bodyPr>
          <a:lstStyle/>
          <a:p>
            <a:r>
              <a:rPr lang="es-PE" sz="3200" b="1" dirty="0">
                <a:solidFill>
                  <a:srgbClr val="FF0000"/>
                </a:solidFill>
                <a:effectLst>
                  <a:outerShdw blurRad="38100" dist="38100" dir="2700000" algn="tl">
                    <a:srgbClr val="000000">
                      <a:alpha val="43137"/>
                    </a:srgbClr>
                  </a:outerShdw>
                </a:effectLst>
              </a:rPr>
              <a:t>Como verificaremos que este utilizando el fertilizante los arroceros?</a:t>
            </a:r>
          </a:p>
          <a:p>
            <a:pPr algn="just"/>
            <a:r>
              <a:rPr lang="es-PE" sz="2800" dirty="0"/>
              <a:t>El MIDAGRI cuenta con modernas herramientas tecnológicas basadas en imágenes satelitales que permite monitorear mensualmente el cambio de uso de suelo (siembras y cosechas), una de ellas permite el monitoreo quincenal de la siembra de arroz  en cada distrito, lo cual nos va permitir verificar el uso de los fertilizantes distribuidos en estos distritos.</a:t>
            </a:r>
          </a:p>
        </p:txBody>
      </p:sp>
      <p:pic>
        <p:nvPicPr>
          <p:cNvPr id="2" name="Imagen 1"/>
          <p:cNvPicPr>
            <a:picLocks noChangeAspect="1"/>
          </p:cNvPicPr>
          <p:nvPr/>
        </p:nvPicPr>
        <p:blipFill rotWithShape="1">
          <a:blip r:embed="rId5"/>
          <a:srcRect t="11904" r="1217" b="12689"/>
          <a:stretch/>
        </p:blipFill>
        <p:spPr>
          <a:xfrm>
            <a:off x="2779413" y="3594539"/>
            <a:ext cx="7306147" cy="3137209"/>
          </a:xfrm>
          <a:prstGeom prst="rect">
            <a:avLst/>
          </a:prstGeom>
        </p:spPr>
      </p:pic>
    </p:spTree>
    <p:extLst>
      <p:ext uri="{BB962C8B-B14F-4D97-AF65-F5344CB8AC3E}">
        <p14:creationId xmlns:p14="http://schemas.microsoft.com/office/powerpoint/2010/main" val="2266468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B0EE19F-59ED-4205-B057-145D514E65D4}"/>
              </a:ext>
            </a:extLst>
          </p:cNvPr>
          <p:cNvSpPr/>
          <p:nvPr/>
        </p:nvSpPr>
        <p:spPr>
          <a:xfrm>
            <a:off x="2040130" y="975267"/>
            <a:ext cx="1899622" cy="573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a:solidFill>
                <a:prstClr val="white"/>
              </a:solidFill>
            </a:endParaRPr>
          </a:p>
        </p:txBody>
      </p:sp>
      <p:pic>
        <p:nvPicPr>
          <p:cNvPr id="49" name="Picture 2" descr="Oficializan uso de Gran Sello del Estado y denominación Ministerio de  Desarrollo Agrario y Riego | Gobierno del Perú"/>
          <p:cNvPicPr>
            <a:picLocks noChangeAspect="1" noChangeArrowheads="1"/>
          </p:cNvPicPr>
          <p:nvPr/>
        </p:nvPicPr>
        <p:blipFill rotWithShape="1">
          <a:blip r:embed="rId2">
            <a:extLst>
              <a:ext uri="{28A0092B-C50C-407E-A947-70E740481C1C}">
                <a14:useLocalDpi xmlns:a14="http://schemas.microsoft.com/office/drawing/2010/main" val="0"/>
              </a:ext>
            </a:extLst>
          </a:blip>
          <a:srcRect l="3449" t="38898" b="25511"/>
          <a:stretch/>
        </p:blipFill>
        <p:spPr bwMode="auto">
          <a:xfrm>
            <a:off x="69618" y="154345"/>
            <a:ext cx="3041051" cy="63089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rotWithShape="1">
          <a:blip r:embed="rId3"/>
          <a:srcRect t="11717" r="1045" b="5037"/>
          <a:stretch/>
        </p:blipFill>
        <p:spPr>
          <a:xfrm>
            <a:off x="-16085" y="785241"/>
            <a:ext cx="12208085" cy="5776958"/>
          </a:xfrm>
          <a:prstGeom prst="rect">
            <a:avLst/>
          </a:prstGeom>
        </p:spPr>
      </p:pic>
      <p:sp>
        <p:nvSpPr>
          <p:cNvPr id="6" name="CuadroTexto 5"/>
          <p:cNvSpPr txBox="1"/>
          <p:nvPr/>
        </p:nvSpPr>
        <p:spPr>
          <a:xfrm>
            <a:off x="3196372" y="154345"/>
            <a:ext cx="8995628" cy="461665"/>
          </a:xfrm>
          <a:prstGeom prst="rect">
            <a:avLst/>
          </a:prstGeom>
          <a:noFill/>
        </p:spPr>
        <p:txBody>
          <a:bodyPr wrap="square" rtlCol="0">
            <a:spAutoFit/>
          </a:bodyPr>
          <a:lstStyle/>
          <a:p>
            <a:r>
              <a:rPr lang="es-PE" sz="2400" b="1" dirty="0">
                <a:solidFill>
                  <a:srgbClr val="FF0000"/>
                </a:solidFill>
                <a:effectLst>
                  <a:outerShdw blurRad="38100" dist="38100" dir="2700000" algn="tl">
                    <a:srgbClr val="000000">
                      <a:alpha val="43137"/>
                    </a:srgbClr>
                  </a:outerShdw>
                </a:effectLst>
              </a:rPr>
              <a:t>Como verificaremos que estén utilizando el fertilizante los arroceros?</a:t>
            </a:r>
          </a:p>
        </p:txBody>
      </p:sp>
    </p:spTree>
    <p:extLst>
      <p:ext uri="{BB962C8B-B14F-4D97-AF65-F5344CB8AC3E}">
        <p14:creationId xmlns:p14="http://schemas.microsoft.com/office/powerpoint/2010/main" val="68763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91254CB-2045-462F-93F6-DCBEB7A47A2A}"/>
              </a:ext>
            </a:extLst>
          </p:cNvPr>
          <p:cNvSpPr txBox="1"/>
          <p:nvPr/>
        </p:nvSpPr>
        <p:spPr>
          <a:xfrm>
            <a:off x="325925" y="2302943"/>
            <a:ext cx="7636046" cy="4201150"/>
          </a:xfrm>
          <a:prstGeom prst="rect">
            <a:avLst/>
          </a:prstGeom>
          <a:noFill/>
        </p:spPr>
        <p:txBody>
          <a:bodyPr wrap="square" rtlCol="0">
            <a:spAutoFit/>
          </a:bodyPr>
          <a:lstStyle/>
          <a:p>
            <a:pPr marL="342900" indent="-342900" algn="just">
              <a:spcAft>
                <a:spcPts val="600"/>
              </a:spcAft>
              <a:buAutoNum type="alphaLcParenR"/>
            </a:pPr>
            <a:r>
              <a:rPr lang="es-PE" sz="2800" dirty="0"/>
              <a:t>Con apoyo del IICA, se viene elaborando los estudios para la instalación de una planta en Piura para </a:t>
            </a:r>
            <a:r>
              <a:rPr lang="es-PE" sz="2800" b="1" dirty="0"/>
              <a:t>fertilizantes fosfatados</a:t>
            </a:r>
            <a:r>
              <a:rPr lang="es-PE" sz="2800" dirty="0"/>
              <a:t> aprovechando los fosfatos de Bayóvar. </a:t>
            </a:r>
          </a:p>
          <a:p>
            <a:pPr marL="342900" indent="-342900" algn="just">
              <a:spcAft>
                <a:spcPts val="600"/>
              </a:spcAft>
              <a:buAutoNum type="alphaLcParenR"/>
            </a:pPr>
            <a:endParaRPr lang="es-PE" sz="2800" dirty="0"/>
          </a:p>
          <a:p>
            <a:pPr marL="342900" indent="-342900" algn="just">
              <a:spcAft>
                <a:spcPts val="600"/>
              </a:spcAft>
              <a:buAutoNum type="alphaLcParenR"/>
            </a:pPr>
            <a:r>
              <a:rPr lang="es-PE" sz="2800" dirty="0"/>
              <a:t>Vamos a coordinar con empresas interesada en invertir en la instalación de una petroquímica para </a:t>
            </a:r>
            <a:r>
              <a:rPr lang="es-PE" sz="2800" b="1" dirty="0"/>
              <a:t>fertilizantes nitrogenados</a:t>
            </a:r>
            <a:r>
              <a:rPr lang="es-PE" sz="2800" dirty="0"/>
              <a:t>.</a:t>
            </a:r>
          </a:p>
          <a:p>
            <a:pPr marL="342900" indent="-342900">
              <a:spcAft>
                <a:spcPts val="600"/>
              </a:spcAft>
              <a:buAutoNum type="alphaLcParenR"/>
            </a:pPr>
            <a:endParaRPr lang="es-PE" sz="2800" dirty="0"/>
          </a:p>
        </p:txBody>
      </p:sp>
      <p:grpSp>
        <p:nvGrpSpPr>
          <p:cNvPr id="11" name="Grupo 10">
            <a:extLst>
              <a:ext uri="{FF2B5EF4-FFF2-40B4-BE49-F238E27FC236}">
                <a16:creationId xmlns:a16="http://schemas.microsoft.com/office/drawing/2014/main" id="{08DB6A8A-AF6C-694E-B60E-25AEEF99C5A7}"/>
              </a:ext>
            </a:extLst>
          </p:cNvPr>
          <p:cNvGrpSpPr/>
          <p:nvPr/>
        </p:nvGrpSpPr>
        <p:grpSpPr>
          <a:xfrm>
            <a:off x="10633" y="1296"/>
            <a:ext cx="12192000" cy="1040896"/>
            <a:chOff x="-2" y="21742"/>
            <a:chExt cx="12192000" cy="1040896"/>
          </a:xfrm>
        </p:grpSpPr>
        <p:pic>
          <p:nvPicPr>
            <p:cNvPr id="12" name="Imagen 11">
              <a:extLst>
                <a:ext uri="{FF2B5EF4-FFF2-40B4-BE49-F238E27FC236}">
                  <a16:creationId xmlns:a16="http://schemas.microsoft.com/office/drawing/2014/main" id="{68716C69-860B-4D40-98C3-02B0FD37AF6B}"/>
                </a:ext>
              </a:extLst>
            </p:cNvPr>
            <p:cNvPicPr>
              <a:picLocks noChangeAspect="1"/>
            </p:cNvPicPr>
            <p:nvPr/>
          </p:nvPicPr>
          <p:blipFill rotWithShape="1">
            <a:blip r:embed="rId3"/>
            <a:srcRect t="8188"/>
            <a:stretch/>
          </p:blipFill>
          <p:spPr>
            <a:xfrm>
              <a:off x="-2" y="21742"/>
              <a:ext cx="12192000" cy="1040896"/>
            </a:xfrm>
            <a:prstGeom prst="rect">
              <a:avLst/>
            </a:prstGeom>
          </p:spPr>
        </p:pic>
        <p:pic>
          <p:nvPicPr>
            <p:cNvPr id="16" name="Imagen 15">
              <a:extLst>
                <a:ext uri="{FF2B5EF4-FFF2-40B4-BE49-F238E27FC236}">
                  <a16:creationId xmlns:a16="http://schemas.microsoft.com/office/drawing/2014/main" id="{CE494822-09FD-054F-A652-E4D3384536A2}"/>
                </a:ext>
              </a:extLst>
            </p:cNvPr>
            <p:cNvPicPr>
              <a:picLocks noChangeAspect="1"/>
            </p:cNvPicPr>
            <p:nvPr/>
          </p:nvPicPr>
          <p:blipFill>
            <a:blip r:embed="rId4"/>
            <a:stretch>
              <a:fillRect/>
            </a:stretch>
          </p:blipFill>
          <p:spPr>
            <a:xfrm>
              <a:off x="527719" y="198953"/>
              <a:ext cx="10126134" cy="688372"/>
            </a:xfrm>
            <a:prstGeom prst="rect">
              <a:avLst/>
            </a:prstGeom>
          </p:spPr>
        </p:pic>
      </p:grpSp>
      <p:sp>
        <p:nvSpPr>
          <p:cNvPr id="12291" name="Rectángulo 4"/>
          <p:cNvSpPr>
            <a:spLocks noChangeArrowheads="1"/>
          </p:cNvSpPr>
          <p:nvPr/>
        </p:nvSpPr>
        <p:spPr bwMode="auto">
          <a:xfrm>
            <a:off x="3403550" y="455589"/>
            <a:ext cx="54061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None/>
            </a:pPr>
            <a:r>
              <a:rPr lang="es-PE" altLang="es-ES_tradnl" sz="3600" b="1" u="sng" dirty="0">
                <a:solidFill>
                  <a:srgbClr val="FF0000"/>
                </a:solidFill>
                <a:latin typeface="+mn-lt"/>
              </a:rPr>
              <a:t>QUINTA  ACCIÓN</a:t>
            </a:r>
          </a:p>
        </p:txBody>
      </p:sp>
      <p:pic>
        <p:nvPicPr>
          <p:cNvPr id="3074" name="Picture 2" descr="Fosfato Diamónico: Conoce todo sobre este fertilizan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0398" y="2600686"/>
            <a:ext cx="3940111" cy="24288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47F57E-7557-F157-030F-98CB8CEFB433}"/>
              </a:ext>
            </a:extLst>
          </p:cNvPr>
          <p:cNvSpPr txBox="1"/>
          <p:nvPr/>
        </p:nvSpPr>
        <p:spPr>
          <a:xfrm>
            <a:off x="325925" y="1125487"/>
            <a:ext cx="9183796" cy="523220"/>
          </a:xfrm>
          <a:prstGeom prst="rect">
            <a:avLst/>
          </a:prstGeom>
          <a:noFill/>
        </p:spPr>
        <p:txBody>
          <a:bodyPr wrap="none" rtlCol="0">
            <a:spAutoFit/>
          </a:bodyPr>
          <a:lstStyle/>
          <a:p>
            <a:r>
              <a:rPr lang="en-PE" sz="2800" b="1" dirty="0"/>
              <a:t>5. Promover la industria nacional de fertilizantes inorgánicos</a:t>
            </a:r>
          </a:p>
        </p:txBody>
      </p:sp>
    </p:spTree>
    <p:extLst>
      <p:ext uri="{BB962C8B-B14F-4D97-AF65-F5344CB8AC3E}">
        <p14:creationId xmlns:p14="http://schemas.microsoft.com/office/powerpoint/2010/main" val="6739324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08DB6A8A-AF6C-694E-B60E-25AEEF99C5A7}"/>
              </a:ext>
            </a:extLst>
          </p:cNvPr>
          <p:cNvGrpSpPr/>
          <p:nvPr/>
        </p:nvGrpSpPr>
        <p:grpSpPr>
          <a:xfrm>
            <a:off x="0" y="33195"/>
            <a:ext cx="12192000" cy="1040896"/>
            <a:chOff x="-2" y="21742"/>
            <a:chExt cx="12192000" cy="1040896"/>
          </a:xfrm>
        </p:grpSpPr>
        <p:pic>
          <p:nvPicPr>
            <p:cNvPr id="4" name="Imagen 3">
              <a:extLst>
                <a:ext uri="{FF2B5EF4-FFF2-40B4-BE49-F238E27FC236}">
                  <a16:creationId xmlns:a16="http://schemas.microsoft.com/office/drawing/2014/main" id="{68716C69-860B-4D40-98C3-02B0FD37AF6B}"/>
                </a:ext>
              </a:extLst>
            </p:cNvPr>
            <p:cNvPicPr>
              <a:picLocks noChangeAspect="1"/>
            </p:cNvPicPr>
            <p:nvPr/>
          </p:nvPicPr>
          <p:blipFill rotWithShape="1">
            <a:blip r:embed="rId2"/>
            <a:srcRect t="8188"/>
            <a:stretch/>
          </p:blipFill>
          <p:spPr>
            <a:xfrm>
              <a:off x="-2" y="21742"/>
              <a:ext cx="12192000" cy="1040896"/>
            </a:xfrm>
            <a:prstGeom prst="rect">
              <a:avLst/>
            </a:prstGeom>
          </p:spPr>
        </p:pic>
        <p:pic>
          <p:nvPicPr>
            <p:cNvPr id="5" name="Imagen 4">
              <a:extLst>
                <a:ext uri="{FF2B5EF4-FFF2-40B4-BE49-F238E27FC236}">
                  <a16:creationId xmlns:a16="http://schemas.microsoft.com/office/drawing/2014/main" id="{CE494822-09FD-054F-A652-E4D3384536A2}"/>
                </a:ext>
              </a:extLst>
            </p:cNvPr>
            <p:cNvPicPr>
              <a:picLocks noChangeAspect="1"/>
            </p:cNvPicPr>
            <p:nvPr/>
          </p:nvPicPr>
          <p:blipFill>
            <a:blip r:embed="rId3"/>
            <a:stretch>
              <a:fillRect/>
            </a:stretch>
          </p:blipFill>
          <p:spPr>
            <a:xfrm>
              <a:off x="527719" y="198953"/>
              <a:ext cx="10126134" cy="688372"/>
            </a:xfrm>
            <a:prstGeom prst="rect">
              <a:avLst/>
            </a:prstGeom>
          </p:spPr>
        </p:pic>
      </p:grpSp>
      <p:sp>
        <p:nvSpPr>
          <p:cNvPr id="11" name="CuadroTexto 10">
            <a:extLst>
              <a:ext uri="{FF2B5EF4-FFF2-40B4-BE49-F238E27FC236}">
                <a16:creationId xmlns:a16="http://schemas.microsoft.com/office/drawing/2014/main" id="{488FC8A8-1E4F-2A44-A848-A3D2916BEFB1}"/>
              </a:ext>
            </a:extLst>
          </p:cNvPr>
          <p:cNvSpPr txBox="1"/>
          <p:nvPr/>
        </p:nvSpPr>
        <p:spPr>
          <a:xfrm>
            <a:off x="958998" y="1915868"/>
            <a:ext cx="10702777"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PE" sz="3200" b="1" dirty="0"/>
              <a:t>2. </a:t>
            </a:r>
            <a:r>
              <a:rPr lang="es-MX" sz="3200" b="1" dirty="0"/>
              <a:t>Estado detallado del avance de los procesos de compras públicas de alimentos de la agricultura familiar a nivel nacional de acuerdo a la Ley Nº 31071 “Ley de Compras Estatales de alimentos de origen familiar”</a:t>
            </a:r>
          </a:p>
          <a:p>
            <a:pPr algn="ctr"/>
            <a:endParaRPr lang="es-PE" sz="3200" b="1" dirty="0"/>
          </a:p>
        </p:txBody>
      </p:sp>
      <p:sp>
        <p:nvSpPr>
          <p:cNvPr id="13" name="Rectángulo 12">
            <a:extLst>
              <a:ext uri="{FF2B5EF4-FFF2-40B4-BE49-F238E27FC236}">
                <a16:creationId xmlns:a16="http://schemas.microsoft.com/office/drawing/2014/main" id="{665818CD-0179-804A-8C53-94930EE99F1D}"/>
              </a:ext>
            </a:extLst>
          </p:cNvPr>
          <p:cNvSpPr/>
          <p:nvPr/>
        </p:nvSpPr>
        <p:spPr>
          <a:xfrm flipV="1">
            <a:off x="4707869" y="4334981"/>
            <a:ext cx="3205037" cy="2299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Rectángulo 17">
            <a:extLst>
              <a:ext uri="{FF2B5EF4-FFF2-40B4-BE49-F238E27FC236}">
                <a16:creationId xmlns:a16="http://schemas.microsoft.com/office/drawing/2014/main" id="{EB778853-7319-7E43-A6A7-CA8EAE865B7F}"/>
              </a:ext>
            </a:extLst>
          </p:cNvPr>
          <p:cNvSpPr/>
          <p:nvPr/>
        </p:nvSpPr>
        <p:spPr>
          <a:xfrm>
            <a:off x="0" y="6519666"/>
            <a:ext cx="12192000" cy="623462"/>
          </a:xfrm>
          <a:prstGeom prst="rect">
            <a:avLst/>
          </a:prstGeom>
          <a:solidFill>
            <a:srgbClr val="293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 name="Imagen 1">
            <a:extLst>
              <a:ext uri="{FF2B5EF4-FFF2-40B4-BE49-F238E27FC236}">
                <a16:creationId xmlns:a16="http://schemas.microsoft.com/office/drawing/2014/main" id="{AD9FE774-043C-4334-BB98-279142FF7B80}"/>
              </a:ext>
            </a:extLst>
          </p:cNvPr>
          <p:cNvPicPr>
            <a:picLocks noChangeAspect="1"/>
          </p:cNvPicPr>
          <p:nvPr/>
        </p:nvPicPr>
        <p:blipFill>
          <a:blip r:embed="rId4"/>
          <a:stretch>
            <a:fillRect/>
          </a:stretch>
        </p:blipFill>
        <p:spPr>
          <a:xfrm>
            <a:off x="8473293" y="4558070"/>
            <a:ext cx="3188484" cy="1786283"/>
          </a:xfrm>
          <a:prstGeom prst="rect">
            <a:avLst/>
          </a:prstGeom>
        </p:spPr>
      </p:pic>
      <p:pic>
        <p:nvPicPr>
          <p:cNvPr id="3" name="Imagen 2">
            <a:extLst>
              <a:ext uri="{FF2B5EF4-FFF2-40B4-BE49-F238E27FC236}">
                <a16:creationId xmlns:a16="http://schemas.microsoft.com/office/drawing/2014/main" id="{99504FAA-4941-4466-9483-9302C34254E8}"/>
              </a:ext>
            </a:extLst>
          </p:cNvPr>
          <p:cNvPicPr>
            <a:picLocks noChangeAspect="1"/>
          </p:cNvPicPr>
          <p:nvPr/>
        </p:nvPicPr>
        <p:blipFill>
          <a:blip r:embed="rId5"/>
          <a:stretch>
            <a:fillRect/>
          </a:stretch>
        </p:blipFill>
        <p:spPr>
          <a:xfrm>
            <a:off x="959000" y="4608480"/>
            <a:ext cx="2831197" cy="1867616"/>
          </a:xfrm>
          <a:prstGeom prst="rect">
            <a:avLst/>
          </a:prstGeom>
        </p:spPr>
      </p:pic>
    </p:spTree>
    <p:extLst>
      <p:ext uri="{BB962C8B-B14F-4D97-AF65-F5344CB8AC3E}">
        <p14:creationId xmlns:p14="http://schemas.microsoft.com/office/powerpoint/2010/main" val="38838312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5D6F017-BEF1-4BCA-81B4-8FE441A27686}"/>
              </a:ext>
            </a:extLst>
          </p:cNvPr>
          <p:cNvSpPr txBox="1"/>
          <p:nvPr/>
        </p:nvSpPr>
        <p:spPr>
          <a:xfrm>
            <a:off x="413170" y="1087151"/>
            <a:ext cx="11365660" cy="5509200"/>
          </a:xfrm>
          <a:prstGeom prst="rect">
            <a:avLst/>
          </a:prstGeom>
          <a:noFill/>
          <a:ln>
            <a:solidFill>
              <a:schemeClr val="accent1"/>
            </a:solidFill>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mj-lt"/>
              <a:buAutoNum type="arabicPeriod"/>
              <a:tabLst/>
              <a:defRPr/>
            </a:pPr>
            <a:r>
              <a:rPr lang="es-ES_tradnl" sz="1600" dirty="0">
                <a:latin typeface="Arial" panose="020B0604020202020204" pitchFamily="34" charset="0"/>
                <a:cs typeface="Arial" panose="020B0604020202020204" pitchFamily="34" charset="0"/>
                <a:sym typeface="Arial" panose="020B0604020202020204"/>
              </a:rPr>
              <a:t>El MIDAGRI cuenta con un </a:t>
            </a:r>
            <a:r>
              <a:rPr lang="es-ES_tradnl" sz="1600" b="1" dirty="0">
                <a:latin typeface="Arial" panose="020B0604020202020204" pitchFamily="34" charset="0"/>
                <a:cs typeface="Arial" panose="020B0604020202020204" pitchFamily="34" charset="0"/>
                <a:sym typeface="Arial" panose="020B0604020202020204"/>
              </a:rPr>
              <a:t>PLAN DE ACCIÓN </a:t>
            </a:r>
            <a:r>
              <a:rPr lang="es-ES_tradnl" sz="1600" dirty="0">
                <a:latin typeface="Arial" panose="020B0604020202020204" pitchFamily="34" charset="0"/>
                <a:cs typeface="Arial" panose="020B0604020202020204" pitchFamily="34" charset="0"/>
                <a:sym typeface="Arial" panose="020B0604020202020204"/>
              </a:rPr>
              <a:t>del Sector Agrario para la </a:t>
            </a:r>
            <a:r>
              <a:rPr lang="es-ES_tradnl" sz="1600" b="1" dirty="0">
                <a:latin typeface="Arial" panose="020B0604020202020204" pitchFamily="34" charset="0"/>
                <a:cs typeface="Arial" panose="020B0604020202020204" pitchFamily="34" charset="0"/>
                <a:sym typeface="Arial" panose="020B0604020202020204"/>
              </a:rPr>
              <a:t>IMPLEMENTACIÓN </a:t>
            </a:r>
            <a:r>
              <a:rPr lang="es-ES_tradnl" sz="1600" dirty="0">
                <a:latin typeface="Arial" panose="020B0604020202020204" pitchFamily="34" charset="0"/>
                <a:cs typeface="Arial" panose="020B0604020202020204" pitchFamily="34" charset="0"/>
                <a:sym typeface="Arial" panose="020B0604020202020204"/>
              </a:rPr>
              <a:t>de las Compras Estatales de Alimentos.</a:t>
            </a:r>
          </a:p>
          <a:p>
            <a:pPr marL="457200" marR="0" lvl="0" indent="-457200" algn="just" defTabSz="914400" rtl="0" eaLnBrk="1" fontAlgn="auto" latinLnBrk="0" hangingPunct="1">
              <a:lnSpc>
                <a:spcPct val="100000"/>
              </a:lnSpc>
              <a:spcBef>
                <a:spcPts val="0"/>
              </a:spcBef>
              <a:spcAft>
                <a:spcPts val="0"/>
              </a:spcAft>
              <a:buClrTx/>
              <a:buSzTx/>
              <a:buFont typeface="+mj-lt"/>
              <a:buAutoNum type="arabicPeriod"/>
              <a:tabLst/>
              <a:defRPr/>
            </a:pPr>
            <a:endParaRPr lang="es-ES_tradnl" sz="1600" b="1" dirty="0">
              <a:latin typeface="Arial" panose="020B0604020202020204" pitchFamily="34" charset="0"/>
              <a:cs typeface="Arial" panose="020B0604020202020204" pitchFamily="34" charset="0"/>
              <a:sym typeface="Arial" panose="020B0604020202020204"/>
            </a:endParaRPr>
          </a:p>
          <a:p>
            <a:pPr marL="457200" marR="0" lvl="0" indent="-457200" algn="just" defTabSz="914400" rtl="0" eaLnBrk="1" fontAlgn="auto" latinLnBrk="0" hangingPunct="1">
              <a:lnSpc>
                <a:spcPct val="100000"/>
              </a:lnSpc>
              <a:spcBef>
                <a:spcPts val="0"/>
              </a:spcBef>
              <a:spcAft>
                <a:spcPts val="0"/>
              </a:spcAft>
              <a:buClrTx/>
              <a:buSzTx/>
              <a:buFont typeface="+mj-lt"/>
              <a:buAutoNum type="arabicPeriod"/>
              <a:tabLst/>
              <a:defRPr/>
            </a:pPr>
            <a:r>
              <a:rPr lang="es-ES_tradnl" sz="1600" dirty="0">
                <a:latin typeface="Arial" panose="020B0604020202020204" pitchFamily="34" charset="0"/>
                <a:cs typeface="Arial" panose="020B0604020202020204" pitchFamily="34" charset="0"/>
                <a:sym typeface="Arial" panose="020B0604020202020204"/>
              </a:rPr>
              <a:t>El MIDAGRI es titular de la </a:t>
            </a:r>
            <a:r>
              <a:rPr lang="es-ES_tradnl" sz="1600" b="1" dirty="0">
                <a:latin typeface="Arial" panose="020B0604020202020204" pitchFamily="34" charset="0"/>
                <a:cs typeface="Arial" panose="020B0604020202020204" pitchFamily="34" charset="0"/>
                <a:sym typeface="Arial" panose="020B0604020202020204"/>
              </a:rPr>
              <a:t>MARCA DE CERTIFICACIÓN “AGRICULTURA FAMILIAR DEL PERÚ”</a:t>
            </a:r>
            <a:r>
              <a:rPr lang="es-ES_tradnl" sz="1600" dirty="0">
                <a:latin typeface="Arial" panose="020B0604020202020204" pitchFamily="34" charset="0"/>
                <a:cs typeface="Arial" panose="020B0604020202020204" pitchFamily="34" charset="0"/>
                <a:sym typeface="Arial" panose="020B0604020202020204"/>
              </a:rPr>
              <a:t> que permitirá identificar el </a:t>
            </a:r>
            <a:r>
              <a:rPr lang="es-ES_tradnl" sz="1600" b="1" dirty="0">
                <a:latin typeface="Arial" panose="020B0604020202020204" pitchFamily="34" charset="0"/>
                <a:cs typeface="Arial" panose="020B0604020202020204" pitchFamily="34" charset="0"/>
                <a:sym typeface="Arial" panose="020B0604020202020204"/>
              </a:rPr>
              <a:t>ORIGEN DE LOS ALIMENTOS </a:t>
            </a:r>
            <a:r>
              <a:rPr lang="es-ES_tradnl" sz="1600" dirty="0">
                <a:latin typeface="Arial" panose="020B0604020202020204" pitchFamily="34" charset="0"/>
                <a:cs typeface="Arial" panose="020B0604020202020204" pitchFamily="34" charset="0"/>
                <a:sym typeface="Arial" panose="020B0604020202020204"/>
              </a:rPr>
              <a:t>provenientes de la Agricultura Familiar del Perú. El proceso de licenciamiento de Uso de la Marca de Certificación se encuentra en curso y es parte de las acciones del Plan de Emergencia Agrario.</a:t>
            </a:r>
          </a:p>
          <a:p>
            <a:pPr marL="457200" marR="0" lvl="0" indent="-457200" algn="just" defTabSz="914400" rtl="0" eaLnBrk="1" fontAlgn="auto" latinLnBrk="0" hangingPunct="1">
              <a:lnSpc>
                <a:spcPct val="100000"/>
              </a:lnSpc>
              <a:spcBef>
                <a:spcPts val="0"/>
              </a:spcBef>
              <a:spcAft>
                <a:spcPts val="0"/>
              </a:spcAft>
              <a:buClrTx/>
              <a:buSzTx/>
              <a:buFont typeface="+mj-lt"/>
              <a:buAutoNum type="arabicPeriod"/>
              <a:tabLst/>
              <a:defRPr/>
            </a:pPr>
            <a:endParaRPr kumimoji="0" lang="es-ES_tradnl" sz="16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panose="020B0604020202020204"/>
            </a:endParaRPr>
          </a:p>
          <a:p>
            <a:pPr marL="457200" marR="0" lvl="0" indent="-457200" algn="just" defTabSz="914400" rtl="0" eaLnBrk="1" fontAlgn="auto" latinLnBrk="0" hangingPunct="1">
              <a:lnSpc>
                <a:spcPct val="100000"/>
              </a:lnSpc>
              <a:spcBef>
                <a:spcPts val="0"/>
              </a:spcBef>
              <a:spcAft>
                <a:spcPts val="0"/>
              </a:spcAft>
              <a:buClrTx/>
              <a:buSzTx/>
              <a:buFont typeface="+mj-lt"/>
              <a:buAutoNum type="arabicPeriod"/>
              <a:tabLst/>
              <a:defRPr/>
            </a:pPr>
            <a:r>
              <a:rPr lang="es-ES_tradnl" sz="1600" dirty="0">
                <a:latin typeface="Arial" panose="020B0604020202020204" pitchFamily="34" charset="0"/>
                <a:cs typeface="Arial" panose="020B0604020202020204" pitchFamily="34" charset="0"/>
                <a:sym typeface="Arial" panose="020B0604020202020204"/>
              </a:rPr>
              <a:t>Se cuenta con un </a:t>
            </a:r>
            <a:r>
              <a:rPr lang="es-ES_tradnl" sz="1600" b="1" dirty="0">
                <a:latin typeface="Arial" panose="020B0604020202020204" pitchFamily="34" charset="0"/>
                <a:cs typeface="Arial" panose="020B0604020202020204" pitchFamily="34" charset="0"/>
                <a:sym typeface="Arial" panose="020B0604020202020204"/>
              </a:rPr>
              <a:t>Registro de Productores/as y Organizaciones de Productores/as de Alimentos de Origen en la Agricultura Familiar, </a:t>
            </a:r>
            <a:r>
              <a:rPr lang="es-ES_tradnl" sz="1600" dirty="0">
                <a:latin typeface="Arial" panose="020B0604020202020204" pitchFamily="34" charset="0"/>
                <a:cs typeface="Arial" panose="020B0604020202020204" pitchFamily="34" charset="0"/>
                <a:sym typeface="Arial" panose="020B0604020202020204"/>
              </a:rPr>
              <a:t>Registro Nacional de Cooperativas Agrarias  y del Directorio de Comunidades Nativas y Campesinas como potenciales como potenciales proveedores de alimentos de origen en la Agricultura Familiar.</a:t>
            </a:r>
          </a:p>
          <a:p>
            <a:pPr marL="457200" marR="0" lvl="0" indent="-457200" algn="just" defTabSz="914400" rtl="0" eaLnBrk="1" fontAlgn="auto" latinLnBrk="0" hangingPunct="1">
              <a:lnSpc>
                <a:spcPct val="100000"/>
              </a:lnSpc>
              <a:spcBef>
                <a:spcPts val="0"/>
              </a:spcBef>
              <a:spcAft>
                <a:spcPts val="0"/>
              </a:spcAft>
              <a:buClrTx/>
              <a:buSzTx/>
              <a:buFont typeface="+mj-lt"/>
              <a:buAutoNum type="arabicPeriod"/>
              <a:tabLst/>
              <a:defRPr/>
            </a:pPr>
            <a:endParaRPr kumimoji="0" lang="es-ES_tradnl" sz="16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panose="020B0604020202020204"/>
            </a:endParaRPr>
          </a:p>
          <a:p>
            <a:pPr marL="457200" marR="0" lvl="0" indent="-4572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s-ES_tradnl" sz="16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panose="020B0604020202020204"/>
              </a:rPr>
              <a:t>Se ha </a:t>
            </a:r>
            <a:r>
              <a:rPr kumimoji="0" lang="es-ES_tradnl" sz="1600" b="1"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panose="020B0604020202020204"/>
              </a:rPr>
              <a:t>DESARROLLADO</a:t>
            </a:r>
            <a:r>
              <a:rPr kumimoji="0" lang="es-ES_tradnl" sz="16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panose="020B0604020202020204"/>
              </a:rPr>
              <a:t> una </a:t>
            </a:r>
            <a:r>
              <a:rPr kumimoji="0" lang="es-ES_tradnl" sz="1600" b="1"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panose="020B0604020202020204"/>
              </a:rPr>
              <a:t>ESTRATEGIA</a:t>
            </a:r>
            <a:r>
              <a:rPr kumimoji="0" lang="es-ES_tradnl" sz="16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panose="020B0604020202020204"/>
              </a:rPr>
              <a:t> de </a:t>
            </a:r>
            <a:r>
              <a:rPr kumimoji="0" lang="es-ES_tradnl" sz="1600" b="1"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panose="020B0604020202020204"/>
              </a:rPr>
              <a:t>IMPLEMENTACIÓN</a:t>
            </a:r>
            <a:r>
              <a:rPr kumimoji="0" lang="es-ES_tradnl" sz="16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panose="020B0604020202020204"/>
              </a:rPr>
              <a:t> priorizada por fases.</a:t>
            </a:r>
            <a:endParaRPr lang="es-ES_tradnl" sz="1600" dirty="0">
              <a:latin typeface="Arial" panose="020B0604020202020204" pitchFamily="34" charset="0"/>
              <a:cs typeface="Arial" panose="020B0604020202020204" pitchFamily="34" charset="0"/>
              <a:sym typeface="Arial" panose="020B0604020202020204"/>
            </a:endParaRPr>
          </a:p>
          <a:p>
            <a:pPr marL="457200" marR="0" lvl="0" indent="-457200" algn="just" defTabSz="914400" rtl="0" eaLnBrk="1" fontAlgn="auto" latinLnBrk="0" hangingPunct="1">
              <a:lnSpc>
                <a:spcPct val="100000"/>
              </a:lnSpc>
              <a:spcBef>
                <a:spcPts val="0"/>
              </a:spcBef>
              <a:spcAft>
                <a:spcPts val="0"/>
              </a:spcAft>
              <a:buClrTx/>
              <a:buSzTx/>
              <a:buFont typeface="+mj-lt"/>
              <a:buAutoNum type="arabicPeriod"/>
              <a:tabLst/>
              <a:defRPr/>
            </a:pPr>
            <a:endParaRPr kumimoji="0" lang="es-ES_tradnl" sz="16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panose="020B0604020202020204"/>
            </a:endParaRPr>
          </a:p>
          <a:p>
            <a:pPr marL="457200" marR="0" lvl="0" indent="-4572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s-ES_tradnl" sz="16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panose="020B0604020202020204"/>
              </a:rPr>
              <a:t>Se tiene en ca</a:t>
            </a:r>
            <a:r>
              <a:rPr lang="es-ES_tradnl" sz="1600" dirty="0" err="1">
                <a:latin typeface="Arial" panose="020B0604020202020204" pitchFamily="34" charset="0"/>
                <a:cs typeface="Arial" panose="020B0604020202020204" pitchFamily="34" charset="0"/>
                <a:sym typeface="Arial" panose="020B0604020202020204"/>
              </a:rPr>
              <a:t>rtera</a:t>
            </a:r>
            <a:r>
              <a:rPr lang="es-ES_tradnl" sz="1600" dirty="0">
                <a:latin typeface="Arial" panose="020B0604020202020204" pitchFamily="34" charset="0"/>
                <a:cs typeface="Arial" panose="020B0604020202020204" pitchFamily="34" charset="0"/>
                <a:sym typeface="Arial" panose="020B0604020202020204"/>
              </a:rPr>
              <a:t> varios </a:t>
            </a:r>
            <a:r>
              <a:rPr lang="es-ES_tradnl" sz="1600" b="1" dirty="0">
                <a:latin typeface="Arial" panose="020B0604020202020204" pitchFamily="34" charset="0"/>
                <a:cs typeface="Arial" panose="020B0604020202020204" pitchFamily="34" charset="0"/>
                <a:sym typeface="Arial" panose="020B0604020202020204"/>
              </a:rPr>
              <a:t>PROYECTOS NORMATIVOS </a:t>
            </a:r>
            <a:r>
              <a:rPr lang="es-ES_tradnl" sz="1600" dirty="0">
                <a:latin typeface="Arial" panose="020B0604020202020204" pitchFamily="34" charset="0"/>
                <a:cs typeface="Arial" panose="020B0604020202020204" pitchFamily="34" charset="0"/>
                <a:sym typeface="Arial" panose="020B0604020202020204"/>
              </a:rPr>
              <a:t>que han sido elaborados como las  </a:t>
            </a:r>
            <a:r>
              <a:rPr lang="es-ES_tradnl" sz="1600" u="sng" dirty="0">
                <a:latin typeface="Arial" panose="020B0604020202020204" pitchFamily="34" charset="0"/>
                <a:cs typeface="Arial" panose="020B0604020202020204" pitchFamily="34" charset="0"/>
                <a:sym typeface="Arial" panose="020B0604020202020204"/>
              </a:rPr>
              <a:t>Bases Estándar de Compras Mayores</a:t>
            </a:r>
            <a:r>
              <a:rPr lang="es-ES_tradnl" sz="1600" dirty="0">
                <a:latin typeface="Arial" panose="020B0604020202020204" pitchFamily="34" charset="0"/>
                <a:cs typeface="Arial" panose="020B0604020202020204" pitchFamily="34" charset="0"/>
                <a:sym typeface="Arial" panose="020B0604020202020204"/>
              </a:rPr>
              <a:t>, el </a:t>
            </a:r>
            <a:r>
              <a:rPr lang="es-ES_tradnl" sz="1600" u="sng" dirty="0">
                <a:latin typeface="Arial" panose="020B0604020202020204" pitchFamily="34" charset="0"/>
                <a:cs typeface="Arial" panose="020B0604020202020204" pitchFamily="34" charset="0"/>
                <a:sym typeface="Arial" panose="020B0604020202020204"/>
              </a:rPr>
              <a:t>Proyecto de Modificación del Reglamento de Inocuidad Agroalimentaria </a:t>
            </a:r>
            <a:r>
              <a:rPr lang="es-ES_tradnl" sz="1600" dirty="0">
                <a:latin typeface="Arial" panose="020B0604020202020204" pitchFamily="34" charset="0"/>
                <a:cs typeface="Arial" panose="020B0604020202020204" pitchFamily="34" charset="0"/>
                <a:sym typeface="Arial" panose="020B0604020202020204"/>
              </a:rPr>
              <a:t>–SENASA, el </a:t>
            </a:r>
            <a:r>
              <a:rPr lang="es-ES_tradnl" sz="1600" u="sng" dirty="0">
                <a:latin typeface="Arial" panose="020B0604020202020204" pitchFamily="34" charset="0"/>
                <a:cs typeface="Arial" panose="020B0604020202020204" pitchFamily="34" charset="0"/>
                <a:sym typeface="Arial" panose="020B0604020202020204"/>
              </a:rPr>
              <a:t>Reglamento de compras de fibra de camélidos y de ovinos</a:t>
            </a:r>
            <a:r>
              <a:rPr lang="es-ES_tradnl" sz="1600" dirty="0">
                <a:latin typeface="Arial" panose="020B0604020202020204" pitchFamily="34" charset="0"/>
                <a:cs typeface="Arial" panose="020B0604020202020204" pitchFamily="34" charset="0"/>
                <a:sym typeface="Arial" panose="020B0604020202020204"/>
              </a:rPr>
              <a:t>, entre otros.</a:t>
            </a:r>
          </a:p>
          <a:p>
            <a:pPr marL="457200" marR="0" lvl="0" indent="-457200" algn="just" defTabSz="914400" rtl="0" eaLnBrk="1" fontAlgn="auto" latinLnBrk="0" hangingPunct="1">
              <a:lnSpc>
                <a:spcPct val="100000"/>
              </a:lnSpc>
              <a:spcBef>
                <a:spcPts val="0"/>
              </a:spcBef>
              <a:spcAft>
                <a:spcPts val="0"/>
              </a:spcAft>
              <a:buClrTx/>
              <a:buSzTx/>
              <a:buFont typeface="+mj-lt"/>
              <a:buAutoNum type="arabicPeriod"/>
              <a:tabLst/>
              <a:defRPr/>
            </a:pPr>
            <a:endParaRPr lang="es-ES_tradnl" sz="1600" dirty="0">
              <a:latin typeface="Arial" panose="020B0604020202020204" pitchFamily="34" charset="0"/>
              <a:cs typeface="Arial" panose="020B0604020202020204" pitchFamily="34" charset="0"/>
              <a:sym typeface="Arial" panose="020B0604020202020204"/>
            </a:endParaRPr>
          </a:p>
          <a:p>
            <a:pPr marL="457200" indent="-457200" algn="just">
              <a:buFont typeface="+mj-lt"/>
              <a:buAutoNum type="arabicPeriod"/>
              <a:defRPr/>
            </a:pPr>
            <a:r>
              <a:rPr kumimoji="0" lang="es-ES_tradnl" sz="1600" b="0" i="0" u="none" strike="noStrike" kern="1200" cap="none" spc="0" normalizeH="0" baseline="0" noProof="0" dirty="0">
                <a:ln>
                  <a:noFill/>
                </a:ln>
                <a:effectLst/>
                <a:uLnTx/>
                <a:uFillTx/>
                <a:latin typeface="Arial Narrow" panose="020B0606020202030204" pitchFamily="34" charset="0"/>
                <a:ea typeface="+mn-ea"/>
                <a:cs typeface="Arial" panose="020B0604020202020204"/>
                <a:sym typeface="Arial" panose="020B0604020202020204"/>
              </a:rPr>
              <a:t>El propósito es impulsar la oferta de alimentos de </a:t>
            </a:r>
            <a:r>
              <a:rPr lang="es-ES_tradnl" sz="1600" dirty="0">
                <a:latin typeface="Arial Narrow" panose="020B0606020202030204" pitchFamily="34" charset="0"/>
                <a:cs typeface="Arial" panose="020B0604020202020204"/>
                <a:sym typeface="Arial" panose="020B0604020202020204"/>
              </a:rPr>
              <a:t>lo agricultura familiar y promover la generación de demanda con la finalidad de que los programas sociales y entidades que la ejecuten adquieran al 2024 montos superiores a los </a:t>
            </a:r>
            <a:r>
              <a:rPr kumimoji="0" lang="es-ES_tradnl" sz="1600" b="1" i="0" u="none" strike="noStrike" kern="1200" cap="none" spc="0" normalizeH="0" baseline="0" noProof="0" dirty="0">
                <a:ln>
                  <a:noFill/>
                </a:ln>
                <a:effectLst/>
                <a:uLnTx/>
                <a:uFillTx/>
                <a:latin typeface="Arial Narrow" panose="020B0606020202030204" pitchFamily="34" charset="0"/>
                <a:ea typeface="+mn-ea"/>
                <a:cs typeface="Arial" panose="020B0604020202020204"/>
                <a:sym typeface="Arial" panose="020B0604020202020204"/>
              </a:rPr>
              <a:t>650 MILLONES DE SOLES </a:t>
            </a:r>
            <a:r>
              <a:rPr kumimoji="0" lang="es-ES_tradnl" sz="1600" b="0" i="0" u="none" strike="noStrike" kern="1200" cap="none" spc="0" normalizeH="0" baseline="0" noProof="0" dirty="0">
                <a:ln>
                  <a:noFill/>
                </a:ln>
                <a:effectLst/>
                <a:uLnTx/>
                <a:uFillTx/>
                <a:latin typeface="Arial Narrow" panose="020B0606020202030204" pitchFamily="34" charset="0"/>
                <a:ea typeface="+mn-ea"/>
                <a:cs typeface="Arial" panose="020B0604020202020204"/>
                <a:sym typeface="Arial" panose="020B0604020202020204"/>
              </a:rPr>
              <a:t>e involucrando a más de </a:t>
            </a:r>
            <a:r>
              <a:rPr kumimoji="0" lang="es-ES_tradnl" sz="1600" b="1" i="0" u="none" strike="noStrike" kern="1200" cap="none" spc="0" normalizeH="0" baseline="0" noProof="0" dirty="0">
                <a:ln>
                  <a:noFill/>
                </a:ln>
                <a:effectLst/>
                <a:uLnTx/>
                <a:uFillTx/>
                <a:latin typeface="Arial Narrow" panose="020B0606020202030204" pitchFamily="34" charset="0"/>
                <a:ea typeface="+mn-ea"/>
                <a:cs typeface="Arial" panose="020B0604020202020204"/>
                <a:sym typeface="Arial" panose="020B0604020202020204"/>
              </a:rPr>
              <a:t>150 MIL PRODUCTORES AGRARIOS DE LA AGRICULTURA FAMILIAR.</a:t>
            </a:r>
          </a:p>
          <a:p>
            <a:pPr algn="just">
              <a:defRPr/>
            </a:pPr>
            <a:endParaRPr kumimoji="0" lang="es-MX" sz="1600" b="1" i="0" u="none" strike="noStrike" kern="1200" cap="none" spc="0" normalizeH="0" baseline="0" noProof="0" dirty="0">
              <a:ln>
                <a:noFill/>
              </a:ln>
              <a:effectLst/>
              <a:uLnTx/>
              <a:uFillTx/>
              <a:latin typeface="Arial Narrow" panose="020B0606020202030204" pitchFamily="34" charset="0"/>
              <a:ea typeface="+mn-ea"/>
              <a:cs typeface="Arial" panose="020B0604020202020204"/>
              <a:sym typeface="Arial" panose="020B0604020202020204"/>
            </a:endParaRPr>
          </a:p>
        </p:txBody>
      </p:sp>
      <p:grpSp>
        <p:nvGrpSpPr>
          <p:cNvPr id="6" name="Grupo 5">
            <a:extLst>
              <a:ext uri="{FF2B5EF4-FFF2-40B4-BE49-F238E27FC236}">
                <a16:creationId xmlns:a16="http://schemas.microsoft.com/office/drawing/2014/main" id="{F8333F42-0D4B-4DB8-8117-188FA1857E4F}"/>
              </a:ext>
            </a:extLst>
          </p:cNvPr>
          <p:cNvGrpSpPr/>
          <p:nvPr/>
        </p:nvGrpSpPr>
        <p:grpSpPr>
          <a:xfrm>
            <a:off x="16059" y="0"/>
            <a:ext cx="12192000" cy="1040896"/>
            <a:chOff x="-2" y="21742"/>
            <a:chExt cx="12192000" cy="1040896"/>
          </a:xfrm>
        </p:grpSpPr>
        <p:pic>
          <p:nvPicPr>
            <p:cNvPr id="9" name="Imagen 8">
              <a:extLst>
                <a:ext uri="{FF2B5EF4-FFF2-40B4-BE49-F238E27FC236}">
                  <a16:creationId xmlns:a16="http://schemas.microsoft.com/office/drawing/2014/main" id="{E444588E-ADF1-41B8-A0F9-91EB03910FF7}"/>
                </a:ext>
              </a:extLst>
            </p:cNvPr>
            <p:cNvPicPr>
              <a:picLocks noChangeAspect="1"/>
            </p:cNvPicPr>
            <p:nvPr/>
          </p:nvPicPr>
          <p:blipFill rotWithShape="1">
            <a:blip r:embed="rId3"/>
            <a:srcRect t="8188"/>
            <a:stretch/>
          </p:blipFill>
          <p:spPr>
            <a:xfrm>
              <a:off x="-2" y="21742"/>
              <a:ext cx="12192000" cy="1040896"/>
            </a:xfrm>
            <a:prstGeom prst="rect">
              <a:avLst/>
            </a:prstGeom>
          </p:spPr>
        </p:pic>
        <p:pic>
          <p:nvPicPr>
            <p:cNvPr id="11" name="Imagen 10">
              <a:extLst>
                <a:ext uri="{FF2B5EF4-FFF2-40B4-BE49-F238E27FC236}">
                  <a16:creationId xmlns:a16="http://schemas.microsoft.com/office/drawing/2014/main" id="{A7C21E89-F7D8-438F-A041-934221E1C0B1}"/>
                </a:ext>
              </a:extLst>
            </p:cNvPr>
            <p:cNvPicPr>
              <a:picLocks noChangeAspect="1"/>
            </p:cNvPicPr>
            <p:nvPr/>
          </p:nvPicPr>
          <p:blipFill>
            <a:blip r:embed="rId4"/>
            <a:stretch>
              <a:fillRect/>
            </a:stretch>
          </p:blipFill>
          <p:spPr>
            <a:xfrm>
              <a:off x="527719" y="198953"/>
              <a:ext cx="10126134" cy="688372"/>
            </a:xfrm>
            <a:prstGeom prst="rect">
              <a:avLst/>
            </a:prstGeom>
          </p:spPr>
        </p:pic>
      </p:grpSp>
      <p:sp>
        <p:nvSpPr>
          <p:cNvPr id="7" name="CuadroTexto 21">
            <a:extLst>
              <a:ext uri="{FF2B5EF4-FFF2-40B4-BE49-F238E27FC236}">
                <a16:creationId xmlns:a16="http://schemas.microsoft.com/office/drawing/2014/main" id="{AC5BB668-46ED-4507-84A2-793DEB69BAD4}"/>
              </a:ext>
            </a:extLst>
          </p:cNvPr>
          <p:cNvSpPr txBox="1">
            <a:spLocks noChangeArrowheads="1"/>
          </p:cNvSpPr>
          <p:nvPr/>
        </p:nvSpPr>
        <p:spPr bwMode="auto">
          <a:xfrm>
            <a:off x="3852060" y="136671"/>
            <a:ext cx="44878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altLang="es-PE" sz="2400" b="1" dirty="0">
                <a:solidFill>
                  <a:srgbClr val="FF0000"/>
                </a:solidFill>
                <a:latin typeface="Arial Narrow" panose="020B0606020202030204" pitchFamily="34" charset="0"/>
                <a:cs typeface="Arial" panose="020B0604020202020204" pitchFamily="34" charset="0"/>
                <a:sym typeface="Arial" panose="020B0604020202020204" pitchFamily="34" charset="0"/>
              </a:rPr>
              <a:t>ACCIONES  IMPLEMENTADAS Y RESULTADOS</a:t>
            </a:r>
            <a:endParaRPr kumimoji="0" lang="es-ES" altLang="es-PE" sz="2400" b="1" i="0" u="none" strike="noStrike" kern="1200" cap="none" spc="0" normalizeH="0" baseline="0" noProof="0" dirty="0">
              <a:ln>
                <a:noFill/>
              </a:ln>
              <a:solidFill>
                <a:srgbClr val="FF0000"/>
              </a:solidFill>
              <a:effectLst/>
              <a:uLnTx/>
              <a:uFillTx/>
              <a:latin typeface="Arial Narrow" panose="020B060602020203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23593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redondeado 8"/>
          <p:cNvSpPr/>
          <p:nvPr/>
        </p:nvSpPr>
        <p:spPr>
          <a:xfrm>
            <a:off x="527721" y="1014349"/>
            <a:ext cx="11377586" cy="8579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PE" sz="2400" dirty="0"/>
              <a:t>Entre enero y diciembre de 2021, el índice del precio internacional de los fertilizantes acumuló un crecimiento de </a:t>
            </a:r>
            <a:r>
              <a:rPr lang="es-PE" sz="2400" b="1" dirty="0"/>
              <a:t>164% </a:t>
            </a:r>
          </a:p>
        </p:txBody>
      </p:sp>
      <p:grpSp>
        <p:nvGrpSpPr>
          <p:cNvPr id="14" name="Grupo 13">
            <a:extLst>
              <a:ext uri="{FF2B5EF4-FFF2-40B4-BE49-F238E27FC236}">
                <a16:creationId xmlns:a16="http://schemas.microsoft.com/office/drawing/2014/main" id="{FEB8B5BE-7CBB-40E0-8896-0B72B6E56E9B}"/>
              </a:ext>
            </a:extLst>
          </p:cNvPr>
          <p:cNvGrpSpPr/>
          <p:nvPr/>
        </p:nvGrpSpPr>
        <p:grpSpPr>
          <a:xfrm>
            <a:off x="0" y="33195"/>
            <a:ext cx="12192000" cy="1040896"/>
            <a:chOff x="-2" y="21742"/>
            <a:chExt cx="12192000" cy="1040896"/>
          </a:xfrm>
        </p:grpSpPr>
        <p:pic>
          <p:nvPicPr>
            <p:cNvPr id="15" name="Imagen 14">
              <a:extLst>
                <a:ext uri="{FF2B5EF4-FFF2-40B4-BE49-F238E27FC236}">
                  <a16:creationId xmlns:a16="http://schemas.microsoft.com/office/drawing/2014/main" id="{58E37E8E-25A2-44DD-91FB-24D4610CA8F4}"/>
                </a:ext>
              </a:extLst>
            </p:cNvPr>
            <p:cNvPicPr>
              <a:picLocks noChangeAspect="1"/>
            </p:cNvPicPr>
            <p:nvPr/>
          </p:nvPicPr>
          <p:blipFill rotWithShape="1">
            <a:blip r:embed="rId2"/>
            <a:srcRect t="8188"/>
            <a:stretch/>
          </p:blipFill>
          <p:spPr>
            <a:xfrm>
              <a:off x="-2" y="21742"/>
              <a:ext cx="12192000" cy="1040896"/>
            </a:xfrm>
            <a:prstGeom prst="rect">
              <a:avLst/>
            </a:prstGeom>
          </p:spPr>
        </p:pic>
        <p:pic>
          <p:nvPicPr>
            <p:cNvPr id="16" name="Imagen 15">
              <a:extLst>
                <a:ext uri="{FF2B5EF4-FFF2-40B4-BE49-F238E27FC236}">
                  <a16:creationId xmlns:a16="http://schemas.microsoft.com/office/drawing/2014/main" id="{C03FD6A3-F97C-4B10-8A74-876DBCFEF9FD}"/>
                </a:ext>
              </a:extLst>
            </p:cNvPr>
            <p:cNvPicPr>
              <a:picLocks noChangeAspect="1"/>
            </p:cNvPicPr>
            <p:nvPr/>
          </p:nvPicPr>
          <p:blipFill>
            <a:blip r:embed="rId3"/>
            <a:stretch>
              <a:fillRect/>
            </a:stretch>
          </p:blipFill>
          <p:spPr>
            <a:xfrm>
              <a:off x="527719" y="198953"/>
              <a:ext cx="10126134" cy="688372"/>
            </a:xfrm>
            <a:prstGeom prst="rect">
              <a:avLst/>
            </a:prstGeom>
          </p:spPr>
        </p:pic>
      </p:grpSp>
      <p:sp>
        <p:nvSpPr>
          <p:cNvPr id="12" name="CuadroTexto 11">
            <a:extLst>
              <a:ext uri="{FF2B5EF4-FFF2-40B4-BE49-F238E27FC236}">
                <a16:creationId xmlns:a16="http://schemas.microsoft.com/office/drawing/2014/main" id="{23E5B987-DE20-4799-985E-B0DE4C1030E8}"/>
              </a:ext>
            </a:extLst>
          </p:cNvPr>
          <p:cNvSpPr txBox="1"/>
          <p:nvPr/>
        </p:nvSpPr>
        <p:spPr>
          <a:xfrm>
            <a:off x="2950153" y="201605"/>
            <a:ext cx="6130976" cy="523220"/>
          </a:xfrm>
          <a:prstGeom prst="rect">
            <a:avLst/>
          </a:prstGeom>
          <a:noFill/>
        </p:spPr>
        <p:txBody>
          <a:bodyPr wrap="square" rtlCol="0">
            <a:spAutoFit/>
          </a:bodyPr>
          <a:lstStyle/>
          <a:p>
            <a:pPr algn="ctr"/>
            <a:r>
              <a:rPr lang="es-PE" sz="2800" b="1" dirty="0">
                <a:solidFill>
                  <a:srgbClr val="FF0000"/>
                </a:solidFill>
                <a:latin typeface="Avenir Next LT Pro" panose="020B0504020202020204" pitchFamily="34" charset="0"/>
              </a:rPr>
              <a:t>CONTEXTO</a:t>
            </a:r>
          </a:p>
        </p:txBody>
      </p:sp>
      <p:pic>
        <p:nvPicPr>
          <p:cNvPr id="3" name="Picture 2" descr="Chart, histogram&#10;&#10;Description automatically generated">
            <a:extLst>
              <a:ext uri="{FF2B5EF4-FFF2-40B4-BE49-F238E27FC236}">
                <a16:creationId xmlns:a16="http://schemas.microsoft.com/office/drawing/2014/main" id="{57EF3EE5-0913-1809-D20C-A8607EF7A63D}"/>
              </a:ext>
            </a:extLst>
          </p:cNvPr>
          <p:cNvPicPr>
            <a:picLocks noChangeAspect="1"/>
          </p:cNvPicPr>
          <p:nvPr/>
        </p:nvPicPr>
        <p:blipFill>
          <a:blip r:embed="rId4"/>
          <a:stretch>
            <a:fillRect/>
          </a:stretch>
        </p:blipFill>
        <p:spPr>
          <a:xfrm>
            <a:off x="2483426" y="2055245"/>
            <a:ext cx="7407706" cy="4699897"/>
          </a:xfrm>
          <a:prstGeom prst="rect">
            <a:avLst/>
          </a:prstGeom>
        </p:spPr>
      </p:pic>
    </p:spTree>
    <p:extLst>
      <p:ext uri="{BB962C8B-B14F-4D97-AF65-F5344CB8AC3E}">
        <p14:creationId xmlns:p14="http://schemas.microsoft.com/office/powerpoint/2010/main" val="8288338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ADF516C-E254-46DB-8A86-48B7EFDE2D15}"/>
              </a:ext>
            </a:extLst>
          </p:cNvPr>
          <p:cNvPicPr>
            <a:picLocks noChangeAspect="1"/>
          </p:cNvPicPr>
          <p:nvPr/>
        </p:nvPicPr>
        <p:blipFill>
          <a:blip r:embed="rId3"/>
          <a:stretch>
            <a:fillRect/>
          </a:stretch>
        </p:blipFill>
        <p:spPr>
          <a:xfrm>
            <a:off x="482724" y="5616086"/>
            <a:ext cx="1178787" cy="1178787"/>
          </a:xfrm>
          <a:prstGeom prst="rect">
            <a:avLst/>
          </a:prstGeom>
        </p:spPr>
      </p:pic>
      <p:grpSp>
        <p:nvGrpSpPr>
          <p:cNvPr id="6" name="Grupo 5">
            <a:extLst>
              <a:ext uri="{FF2B5EF4-FFF2-40B4-BE49-F238E27FC236}">
                <a16:creationId xmlns:a16="http://schemas.microsoft.com/office/drawing/2014/main" id="{F8333F42-0D4B-4DB8-8117-188FA1857E4F}"/>
              </a:ext>
            </a:extLst>
          </p:cNvPr>
          <p:cNvGrpSpPr/>
          <p:nvPr/>
        </p:nvGrpSpPr>
        <p:grpSpPr>
          <a:xfrm>
            <a:off x="0" y="-36102"/>
            <a:ext cx="12192000" cy="1040896"/>
            <a:chOff x="-2" y="21742"/>
            <a:chExt cx="12192000" cy="1040896"/>
          </a:xfrm>
        </p:grpSpPr>
        <p:pic>
          <p:nvPicPr>
            <p:cNvPr id="9" name="Imagen 8">
              <a:extLst>
                <a:ext uri="{FF2B5EF4-FFF2-40B4-BE49-F238E27FC236}">
                  <a16:creationId xmlns:a16="http://schemas.microsoft.com/office/drawing/2014/main" id="{E444588E-ADF1-41B8-A0F9-91EB03910FF7}"/>
                </a:ext>
              </a:extLst>
            </p:cNvPr>
            <p:cNvPicPr>
              <a:picLocks noChangeAspect="1"/>
            </p:cNvPicPr>
            <p:nvPr/>
          </p:nvPicPr>
          <p:blipFill rotWithShape="1">
            <a:blip r:embed="rId4"/>
            <a:srcRect t="8188"/>
            <a:stretch/>
          </p:blipFill>
          <p:spPr>
            <a:xfrm>
              <a:off x="-2" y="21742"/>
              <a:ext cx="12192000" cy="1040896"/>
            </a:xfrm>
            <a:prstGeom prst="rect">
              <a:avLst/>
            </a:prstGeom>
          </p:spPr>
        </p:pic>
        <p:pic>
          <p:nvPicPr>
            <p:cNvPr id="11" name="Imagen 10">
              <a:extLst>
                <a:ext uri="{FF2B5EF4-FFF2-40B4-BE49-F238E27FC236}">
                  <a16:creationId xmlns:a16="http://schemas.microsoft.com/office/drawing/2014/main" id="{A7C21E89-F7D8-438F-A041-934221E1C0B1}"/>
                </a:ext>
              </a:extLst>
            </p:cNvPr>
            <p:cNvPicPr>
              <a:picLocks noChangeAspect="1"/>
            </p:cNvPicPr>
            <p:nvPr/>
          </p:nvPicPr>
          <p:blipFill>
            <a:blip r:embed="rId5"/>
            <a:stretch>
              <a:fillRect/>
            </a:stretch>
          </p:blipFill>
          <p:spPr>
            <a:xfrm>
              <a:off x="527719" y="198953"/>
              <a:ext cx="10126134" cy="688372"/>
            </a:xfrm>
            <a:prstGeom prst="rect">
              <a:avLst/>
            </a:prstGeom>
          </p:spPr>
        </p:pic>
      </p:grpSp>
      <p:sp>
        <p:nvSpPr>
          <p:cNvPr id="7" name="CuadroTexto 21">
            <a:extLst>
              <a:ext uri="{FF2B5EF4-FFF2-40B4-BE49-F238E27FC236}">
                <a16:creationId xmlns:a16="http://schemas.microsoft.com/office/drawing/2014/main" id="{AC5BB668-46ED-4507-84A2-793DEB69BAD4}"/>
              </a:ext>
            </a:extLst>
          </p:cNvPr>
          <p:cNvSpPr txBox="1">
            <a:spLocks noChangeArrowheads="1"/>
          </p:cNvSpPr>
          <p:nvPr/>
        </p:nvSpPr>
        <p:spPr bwMode="auto">
          <a:xfrm>
            <a:off x="4215197" y="141109"/>
            <a:ext cx="37616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altLang="es-PE" sz="2800" b="1" dirty="0">
                <a:solidFill>
                  <a:srgbClr val="FF0000"/>
                </a:solidFill>
                <a:latin typeface="Arial Narrow" panose="020B0606020202030204" pitchFamily="34" charset="0"/>
                <a:cs typeface="Arial" panose="020B0604020202020204" pitchFamily="34" charset="0"/>
                <a:sym typeface="Arial" panose="020B0604020202020204" pitchFamily="34" charset="0"/>
              </a:rPr>
              <a:t>PROCESO DE COMPRAS ESTATALES</a:t>
            </a:r>
            <a:endParaRPr kumimoji="0" lang="es-ES" altLang="es-PE" sz="2800" b="1" i="0" u="none" strike="noStrike" kern="1200" cap="none" spc="0" normalizeH="0" baseline="0" noProof="0" dirty="0">
              <a:ln>
                <a:noFill/>
              </a:ln>
              <a:solidFill>
                <a:srgbClr val="FF0000"/>
              </a:solidFill>
              <a:effectLst/>
              <a:uLnTx/>
              <a:uFillTx/>
              <a:latin typeface="Arial Narrow" panose="020B0606020202030204" pitchFamily="34" charset="0"/>
              <a:cs typeface="Arial" panose="020B0604020202020204" pitchFamily="34" charset="0"/>
              <a:sym typeface="Arial" panose="020B0604020202020204" pitchFamily="34" charset="0"/>
            </a:endParaRPr>
          </a:p>
        </p:txBody>
      </p:sp>
      <p:sp>
        <p:nvSpPr>
          <p:cNvPr id="2" name="CuadroTexto 1">
            <a:extLst>
              <a:ext uri="{FF2B5EF4-FFF2-40B4-BE49-F238E27FC236}">
                <a16:creationId xmlns:a16="http://schemas.microsoft.com/office/drawing/2014/main" id="{6F01FC09-73EF-43E4-BB46-60F45895B6DB}"/>
              </a:ext>
            </a:extLst>
          </p:cNvPr>
          <p:cNvSpPr txBox="1"/>
          <p:nvPr/>
        </p:nvSpPr>
        <p:spPr>
          <a:xfrm>
            <a:off x="381769" y="905232"/>
            <a:ext cx="11428462" cy="5047536"/>
          </a:xfrm>
          <a:prstGeom prst="rect">
            <a:avLst/>
          </a:prstGeom>
          <a:noFill/>
        </p:spPr>
        <p:txBody>
          <a:bodyPr wrap="square" rtlCol="0">
            <a:spAutoFit/>
          </a:bodyPr>
          <a:lstStyle/>
          <a:p>
            <a:pPr marL="285750" indent="-285750" algn="just">
              <a:buFont typeface="Wingdings" panose="05000000000000000000" pitchFamily="2" charset="2"/>
              <a:buChar char="ü"/>
            </a:pPr>
            <a:r>
              <a:rPr lang="es-MX" sz="2300" dirty="0"/>
              <a:t>Se ha realizado la primera venta de alimentos al COMPRAGRO del Programa de Complementación Alimentaria (PCA) de la municipalidad provincial de Cangallo, </a:t>
            </a:r>
            <a:r>
              <a:rPr lang="es-PE" sz="2300" dirty="0"/>
              <a:t>vendido por la asociación de productores agropecuarios Nueva Urbanización de Huallata (total de 24 mil kilos de quinua y de trigo perlado). Es la primera organización de productores licenciados para el uso de la marca.</a:t>
            </a:r>
          </a:p>
          <a:p>
            <a:pPr marL="285750" indent="-285750" algn="just">
              <a:buFont typeface="Wingdings" panose="05000000000000000000" pitchFamily="2" charset="2"/>
              <a:buChar char="ü"/>
            </a:pPr>
            <a:endParaRPr lang="es-PE" sz="2300" dirty="0"/>
          </a:p>
          <a:p>
            <a:pPr marL="285750" indent="-285750" algn="just">
              <a:buFont typeface="Wingdings" panose="05000000000000000000" pitchFamily="2" charset="2"/>
              <a:buChar char="ü"/>
            </a:pPr>
            <a:r>
              <a:rPr lang="es-PE" sz="2300" dirty="0"/>
              <a:t>E</a:t>
            </a:r>
            <a:r>
              <a:rPr lang="es-MX" sz="2300" dirty="0"/>
              <a:t>l 30 de junio de 2022, se lanzará el proceso de compras estatales en la región Ayacucho, involucrando a gobiernos locales de las provincias de La Mar, Cangallo y Huamanga. En este evento se entregará no menos de 20 certificados de Licencia de Uso de la marca de certificación AGRICULTURA FAMILIAR DEL PERÚ a organizaciones de productores, se reconocerá a 6 gobiernos locales que han conformado COMPRAGROS, se presentará el Programa de fortalecimiento de capacidades dirigido a organizaciones y funcionarios públicos y se presentará el material comunicacional y de asistencia técnica de compras estatales.</a:t>
            </a:r>
            <a:endParaRPr lang="es-PE" sz="2300" dirty="0"/>
          </a:p>
        </p:txBody>
      </p:sp>
      <p:pic>
        <p:nvPicPr>
          <p:cNvPr id="5" name="Imagen 4">
            <a:extLst>
              <a:ext uri="{FF2B5EF4-FFF2-40B4-BE49-F238E27FC236}">
                <a16:creationId xmlns:a16="http://schemas.microsoft.com/office/drawing/2014/main" id="{8AC8C217-CFFC-4E3A-BD46-07D3DB038709}"/>
              </a:ext>
            </a:extLst>
          </p:cNvPr>
          <p:cNvPicPr>
            <a:picLocks noChangeAspect="1"/>
          </p:cNvPicPr>
          <p:nvPr/>
        </p:nvPicPr>
        <p:blipFill>
          <a:blip r:embed="rId6"/>
          <a:stretch>
            <a:fillRect/>
          </a:stretch>
        </p:blipFill>
        <p:spPr>
          <a:xfrm>
            <a:off x="2219328" y="5644148"/>
            <a:ext cx="2074505" cy="1167512"/>
          </a:xfrm>
          <a:prstGeom prst="rect">
            <a:avLst/>
          </a:prstGeom>
        </p:spPr>
      </p:pic>
      <p:pic>
        <p:nvPicPr>
          <p:cNvPr id="8" name="Imagen 7">
            <a:extLst>
              <a:ext uri="{FF2B5EF4-FFF2-40B4-BE49-F238E27FC236}">
                <a16:creationId xmlns:a16="http://schemas.microsoft.com/office/drawing/2014/main" id="{68C8218B-A29D-4545-B479-7E7095F20047}"/>
              </a:ext>
            </a:extLst>
          </p:cNvPr>
          <p:cNvPicPr>
            <a:picLocks noChangeAspect="1"/>
          </p:cNvPicPr>
          <p:nvPr/>
        </p:nvPicPr>
        <p:blipFill>
          <a:blip r:embed="rId7"/>
          <a:stretch>
            <a:fillRect/>
          </a:stretch>
        </p:blipFill>
        <p:spPr>
          <a:xfrm>
            <a:off x="4657406" y="5648239"/>
            <a:ext cx="1667954" cy="1244550"/>
          </a:xfrm>
          <a:prstGeom prst="rect">
            <a:avLst/>
          </a:prstGeom>
        </p:spPr>
      </p:pic>
      <p:pic>
        <p:nvPicPr>
          <p:cNvPr id="10" name="Imagen 9">
            <a:extLst>
              <a:ext uri="{FF2B5EF4-FFF2-40B4-BE49-F238E27FC236}">
                <a16:creationId xmlns:a16="http://schemas.microsoft.com/office/drawing/2014/main" id="{5F157F5E-DD55-435B-8205-29AC9525C82F}"/>
              </a:ext>
            </a:extLst>
          </p:cNvPr>
          <p:cNvPicPr>
            <a:picLocks noChangeAspect="1"/>
          </p:cNvPicPr>
          <p:nvPr/>
        </p:nvPicPr>
        <p:blipFill>
          <a:blip r:embed="rId8"/>
          <a:stretch>
            <a:fillRect/>
          </a:stretch>
        </p:blipFill>
        <p:spPr>
          <a:xfrm>
            <a:off x="6526735" y="5616086"/>
            <a:ext cx="2842766" cy="1308857"/>
          </a:xfrm>
          <a:prstGeom prst="rect">
            <a:avLst/>
          </a:prstGeom>
        </p:spPr>
      </p:pic>
      <p:pic>
        <p:nvPicPr>
          <p:cNvPr id="12" name="Imagen 11">
            <a:extLst>
              <a:ext uri="{FF2B5EF4-FFF2-40B4-BE49-F238E27FC236}">
                <a16:creationId xmlns:a16="http://schemas.microsoft.com/office/drawing/2014/main" id="{E71C178D-69A3-41DC-A9AC-FEAA2C710E8F}"/>
              </a:ext>
            </a:extLst>
          </p:cNvPr>
          <p:cNvPicPr>
            <a:picLocks noChangeAspect="1"/>
          </p:cNvPicPr>
          <p:nvPr/>
        </p:nvPicPr>
        <p:blipFill>
          <a:blip r:embed="rId9"/>
          <a:stretch>
            <a:fillRect/>
          </a:stretch>
        </p:blipFill>
        <p:spPr>
          <a:xfrm>
            <a:off x="9497246" y="5600286"/>
            <a:ext cx="2509425" cy="1254713"/>
          </a:xfrm>
          <a:prstGeom prst="rect">
            <a:avLst/>
          </a:prstGeom>
        </p:spPr>
      </p:pic>
    </p:spTree>
    <p:extLst>
      <p:ext uri="{BB962C8B-B14F-4D97-AF65-F5344CB8AC3E}">
        <p14:creationId xmlns:p14="http://schemas.microsoft.com/office/powerpoint/2010/main" val="23717961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08DB6A8A-AF6C-694E-B60E-25AEEF99C5A7}"/>
              </a:ext>
            </a:extLst>
          </p:cNvPr>
          <p:cNvGrpSpPr/>
          <p:nvPr/>
        </p:nvGrpSpPr>
        <p:grpSpPr>
          <a:xfrm>
            <a:off x="0" y="33195"/>
            <a:ext cx="12192000" cy="1040896"/>
            <a:chOff x="-2" y="21742"/>
            <a:chExt cx="12192000" cy="1040896"/>
          </a:xfrm>
        </p:grpSpPr>
        <p:pic>
          <p:nvPicPr>
            <p:cNvPr id="4" name="Imagen 3">
              <a:extLst>
                <a:ext uri="{FF2B5EF4-FFF2-40B4-BE49-F238E27FC236}">
                  <a16:creationId xmlns:a16="http://schemas.microsoft.com/office/drawing/2014/main" id="{68716C69-860B-4D40-98C3-02B0FD37AF6B}"/>
                </a:ext>
              </a:extLst>
            </p:cNvPr>
            <p:cNvPicPr>
              <a:picLocks noChangeAspect="1"/>
            </p:cNvPicPr>
            <p:nvPr/>
          </p:nvPicPr>
          <p:blipFill rotWithShape="1">
            <a:blip r:embed="rId2"/>
            <a:srcRect t="8188"/>
            <a:stretch/>
          </p:blipFill>
          <p:spPr>
            <a:xfrm>
              <a:off x="-2" y="21742"/>
              <a:ext cx="12192000" cy="1040896"/>
            </a:xfrm>
            <a:prstGeom prst="rect">
              <a:avLst/>
            </a:prstGeom>
          </p:spPr>
        </p:pic>
        <p:pic>
          <p:nvPicPr>
            <p:cNvPr id="5" name="Imagen 4">
              <a:extLst>
                <a:ext uri="{FF2B5EF4-FFF2-40B4-BE49-F238E27FC236}">
                  <a16:creationId xmlns:a16="http://schemas.microsoft.com/office/drawing/2014/main" id="{CE494822-09FD-054F-A652-E4D3384536A2}"/>
                </a:ext>
              </a:extLst>
            </p:cNvPr>
            <p:cNvPicPr>
              <a:picLocks noChangeAspect="1"/>
            </p:cNvPicPr>
            <p:nvPr/>
          </p:nvPicPr>
          <p:blipFill>
            <a:blip r:embed="rId3"/>
            <a:stretch>
              <a:fillRect/>
            </a:stretch>
          </p:blipFill>
          <p:spPr>
            <a:xfrm>
              <a:off x="527719" y="198953"/>
              <a:ext cx="10126134" cy="688372"/>
            </a:xfrm>
            <a:prstGeom prst="rect">
              <a:avLst/>
            </a:prstGeom>
          </p:spPr>
        </p:pic>
      </p:grpSp>
      <p:sp>
        <p:nvSpPr>
          <p:cNvPr id="11" name="CuadroTexto 10">
            <a:extLst>
              <a:ext uri="{FF2B5EF4-FFF2-40B4-BE49-F238E27FC236}">
                <a16:creationId xmlns:a16="http://schemas.microsoft.com/office/drawing/2014/main" id="{488FC8A8-1E4F-2A44-A848-A3D2916BEFB1}"/>
              </a:ext>
            </a:extLst>
          </p:cNvPr>
          <p:cNvSpPr txBox="1"/>
          <p:nvPr/>
        </p:nvSpPr>
        <p:spPr>
          <a:xfrm>
            <a:off x="881796" y="2234219"/>
            <a:ext cx="10702777" cy="206210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PE" sz="3200" b="1" dirty="0"/>
              <a:t>3. </a:t>
            </a:r>
            <a:r>
              <a:rPr lang="es-MX" sz="3200" b="1" dirty="0"/>
              <a:t>Estado de capitalización del AGROBANCO anunciada por el Sector, así como de las colocaciones a la fecha de los fondos AGROPERU, FIFPPA y FAE AGRO.</a:t>
            </a:r>
          </a:p>
          <a:p>
            <a:pPr algn="ctr"/>
            <a:endParaRPr lang="es-PE" sz="3200" b="1" dirty="0"/>
          </a:p>
        </p:txBody>
      </p:sp>
      <p:sp>
        <p:nvSpPr>
          <p:cNvPr id="13" name="Rectángulo 12">
            <a:extLst>
              <a:ext uri="{FF2B5EF4-FFF2-40B4-BE49-F238E27FC236}">
                <a16:creationId xmlns:a16="http://schemas.microsoft.com/office/drawing/2014/main" id="{665818CD-0179-804A-8C53-94930EE99F1D}"/>
              </a:ext>
            </a:extLst>
          </p:cNvPr>
          <p:cNvSpPr/>
          <p:nvPr/>
        </p:nvSpPr>
        <p:spPr>
          <a:xfrm flipV="1">
            <a:off x="4378071" y="4330931"/>
            <a:ext cx="3205037" cy="2299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Rectángulo 17">
            <a:extLst>
              <a:ext uri="{FF2B5EF4-FFF2-40B4-BE49-F238E27FC236}">
                <a16:creationId xmlns:a16="http://schemas.microsoft.com/office/drawing/2014/main" id="{EB778853-7319-7E43-A6A7-CA8EAE865B7F}"/>
              </a:ext>
            </a:extLst>
          </p:cNvPr>
          <p:cNvSpPr/>
          <p:nvPr/>
        </p:nvSpPr>
        <p:spPr>
          <a:xfrm>
            <a:off x="0" y="6519666"/>
            <a:ext cx="12192000" cy="623462"/>
          </a:xfrm>
          <a:prstGeom prst="rect">
            <a:avLst/>
          </a:prstGeom>
          <a:solidFill>
            <a:srgbClr val="293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 name="Imagen 1">
            <a:extLst>
              <a:ext uri="{FF2B5EF4-FFF2-40B4-BE49-F238E27FC236}">
                <a16:creationId xmlns:a16="http://schemas.microsoft.com/office/drawing/2014/main" id="{B9E6F9CC-1180-4107-B664-CAFB7678F981}"/>
              </a:ext>
            </a:extLst>
          </p:cNvPr>
          <p:cNvPicPr>
            <a:picLocks noChangeAspect="1"/>
          </p:cNvPicPr>
          <p:nvPr/>
        </p:nvPicPr>
        <p:blipFill>
          <a:blip r:embed="rId4"/>
          <a:stretch>
            <a:fillRect/>
          </a:stretch>
        </p:blipFill>
        <p:spPr>
          <a:xfrm>
            <a:off x="9001957" y="5055325"/>
            <a:ext cx="2582616" cy="1464342"/>
          </a:xfrm>
          <a:prstGeom prst="rect">
            <a:avLst/>
          </a:prstGeom>
        </p:spPr>
      </p:pic>
      <p:pic>
        <p:nvPicPr>
          <p:cNvPr id="3" name="Imagen 2">
            <a:extLst>
              <a:ext uri="{FF2B5EF4-FFF2-40B4-BE49-F238E27FC236}">
                <a16:creationId xmlns:a16="http://schemas.microsoft.com/office/drawing/2014/main" id="{C28DF190-DF08-417E-A3DE-19964875DA03}"/>
              </a:ext>
            </a:extLst>
          </p:cNvPr>
          <p:cNvPicPr>
            <a:picLocks noChangeAspect="1"/>
          </p:cNvPicPr>
          <p:nvPr/>
        </p:nvPicPr>
        <p:blipFill>
          <a:blip r:embed="rId5"/>
          <a:stretch>
            <a:fillRect/>
          </a:stretch>
        </p:blipFill>
        <p:spPr>
          <a:xfrm>
            <a:off x="881797" y="4959185"/>
            <a:ext cx="2308248" cy="1536034"/>
          </a:xfrm>
          <a:prstGeom prst="rect">
            <a:avLst/>
          </a:prstGeom>
        </p:spPr>
      </p:pic>
    </p:spTree>
    <p:extLst>
      <p:ext uri="{BB962C8B-B14F-4D97-AF65-F5344CB8AC3E}">
        <p14:creationId xmlns:p14="http://schemas.microsoft.com/office/powerpoint/2010/main" val="38639872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D184886D-8AD1-406C-B989-6471F7585DFF}"/>
              </a:ext>
            </a:extLst>
          </p:cNvPr>
          <p:cNvGrpSpPr/>
          <p:nvPr/>
        </p:nvGrpSpPr>
        <p:grpSpPr>
          <a:xfrm>
            <a:off x="0" y="21608"/>
            <a:ext cx="12122624" cy="1040896"/>
            <a:chOff x="-2" y="21742"/>
            <a:chExt cx="12192000" cy="1040896"/>
          </a:xfrm>
        </p:grpSpPr>
        <p:pic>
          <p:nvPicPr>
            <p:cNvPr id="15" name="Imagen 14">
              <a:extLst>
                <a:ext uri="{FF2B5EF4-FFF2-40B4-BE49-F238E27FC236}">
                  <a16:creationId xmlns:a16="http://schemas.microsoft.com/office/drawing/2014/main" id="{9004504E-3641-4DC5-AF77-75CD9B5E1908}"/>
                </a:ext>
              </a:extLst>
            </p:cNvPr>
            <p:cNvPicPr>
              <a:picLocks noChangeAspect="1"/>
            </p:cNvPicPr>
            <p:nvPr/>
          </p:nvPicPr>
          <p:blipFill rotWithShape="1">
            <a:blip r:embed="rId2"/>
            <a:srcRect t="8188"/>
            <a:stretch/>
          </p:blipFill>
          <p:spPr>
            <a:xfrm>
              <a:off x="-2" y="21742"/>
              <a:ext cx="12192000" cy="1040896"/>
            </a:xfrm>
            <a:prstGeom prst="rect">
              <a:avLst/>
            </a:prstGeom>
          </p:spPr>
        </p:pic>
        <p:pic>
          <p:nvPicPr>
            <p:cNvPr id="16" name="Imagen 15">
              <a:extLst>
                <a:ext uri="{FF2B5EF4-FFF2-40B4-BE49-F238E27FC236}">
                  <a16:creationId xmlns:a16="http://schemas.microsoft.com/office/drawing/2014/main" id="{22DC6FE3-C9CB-4814-9375-9E0AA8387F28}"/>
                </a:ext>
              </a:extLst>
            </p:cNvPr>
            <p:cNvPicPr>
              <a:picLocks noChangeAspect="1"/>
            </p:cNvPicPr>
            <p:nvPr/>
          </p:nvPicPr>
          <p:blipFill>
            <a:blip r:embed="rId3"/>
            <a:stretch>
              <a:fillRect/>
            </a:stretch>
          </p:blipFill>
          <p:spPr>
            <a:xfrm>
              <a:off x="420577" y="173038"/>
              <a:ext cx="11177510" cy="688372"/>
            </a:xfrm>
            <a:prstGeom prst="rect">
              <a:avLst/>
            </a:prstGeom>
          </p:spPr>
        </p:pic>
      </p:grpSp>
      <p:sp>
        <p:nvSpPr>
          <p:cNvPr id="3" name="CuadroTexto 2">
            <a:extLst>
              <a:ext uri="{FF2B5EF4-FFF2-40B4-BE49-F238E27FC236}">
                <a16:creationId xmlns:a16="http://schemas.microsoft.com/office/drawing/2014/main" id="{1D13CCE2-BE1E-4AFE-994E-D455238E154C}"/>
              </a:ext>
            </a:extLst>
          </p:cNvPr>
          <p:cNvSpPr txBox="1"/>
          <p:nvPr/>
        </p:nvSpPr>
        <p:spPr>
          <a:xfrm>
            <a:off x="11820938" y="6467060"/>
            <a:ext cx="301686" cy="369332"/>
          </a:xfrm>
          <a:prstGeom prst="rect">
            <a:avLst/>
          </a:prstGeom>
          <a:noFill/>
        </p:spPr>
        <p:txBody>
          <a:bodyPr wrap="none" rtlCol="0">
            <a:spAutoFit/>
          </a:bodyPr>
          <a:lstStyle/>
          <a:p>
            <a:r>
              <a:rPr lang="es-CO" dirty="0">
                <a:solidFill>
                  <a:schemeClr val="bg1"/>
                </a:solidFill>
              </a:rPr>
              <a:t>4</a:t>
            </a:r>
          </a:p>
        </p:txBody>
      </p:sp>
      <p:sp>
        <p:nvSpPr>
          <p:cNvPr id="5" name="CuadroTexto 4">
            <a:extLst>
              <a:ext uri="{FF2B5EF4-FFF2-40B4-BE49-F238E27FC236}">
                <a16:creationId xmlns:a16="http://schemas.microsoft.com/office/drawing/2014/main" id="{B62EB631-4209-4C2D-B3F8-C3848BB9F011}"/>
              </a:ext>
            </a:extLst>
          </p:cNvPr>
          <p:cNvSpPr txBox="1"/>
          <p:nvPr/>
        </p:nvSpPr>
        <p:spPr>
          <a:xfrm>
            <a:off x="3179380" y="42488"/>
            <a:ext cx="5742751" cy="1131848"/>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s-E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Estado de Capitalización de AGROBANCO</a:t>
            </a:r>
          </a:p>
        </p:txBody>
      </p:sp>
      <p:sp>
        <p:nvSpPr>
          <p:cNvPr id="11" name="CuadroTexto 10">
            <a:extLst>
              <a:ext uri="{FF2B5EF4-FFF2-40B4-BE49-F238E27FC236}">
                <a16:creationId xmlns:a16="http://schemas.microsoft.com/office/drawing/2014/main" id="{562A5C09-6549-4B0C-B5E8-29C07AD2F4B9}"/>
              </a:ext>
            </a:extLst>
          </p:cNvPr>
          <p:cNvSpPr txBox="1"/>
          <p:nvPr/>
        </p:nvSpPr>
        <p:spPr>
          <a:xfrm>
            <a:off x="1120461" y="1238480"/>
            <a:ext cx="10261771" cy="1477328"/>
          </a:xfrm>
          <a:prstGeom prst="rect">
            <a:avLst/>
          </a:prstGeom>
          <a:noFill/>
        </p:spPr>
        <p:txBody>
          <a:bodyPr wrap="square" rtlCol="0">
            <a:spAutoFit/>
          </a:bodyPr>
          <a:lstStyle/>
          <a:p>
            <a:pPr marL="285750" indent="-285750">
              <a:spcAft>
                <a:spcPts val="1200"/>
              </a:spcAft>
              <a:buFont typeface="Wingdings" panose="05000000000000000000" pitchFamily="2" charset="2"/>
              <a:buChar char="Ø"/>
            </a:pPr>
            <a:r>
              <a:rPr lang="es-PE" sz="2000" dirty="0"/>
              <a:t>En lo que va la gestión del gobierno del Presidente Castillo, AGROBANCO ha recibido de su accionista FONAFE, S/  110 millones (diciembre 2021 S/ 40 MM y abril 2022 S/ 70 MM) </a:t>
            </a:r>
          </a:p>
          <a:p>
            <a:pPr marL="285750" indent="-285750" algn="just">
              <a:spcAft>
                <a:spcPts val="1200"/>
              </a:spcAft>
              <a:buFont typeface="Wingdings" panose="05000000000000000000" pitchFamily="2" charset="2"/>
              <a:buChar char="Ø"/>
            </a:pPr>
            <a:r>
              <a:rPr lang="es-PE" sz="2000" dirty="0"/>
              <a:t>Estos recursos le permiten al AGROBANCO continuar aumentando sus colocaciones y mejorar sus indicadores de liquidez </a:t>
            </a:r>
          </a:p>
        </p:txBody>
      </p:sp>
      <p:sp>
        <p:nvSpPr>
          <p:cNvPr id="4" name="CuadroTexto 3"/>
          <p:cNvSpPr txBox="1"/>
          <p:nvPr/>
        </p:nvSpPr>
        <p:spPr>
          <a:xfrm>
            <a:off x="5801709" y="3052305"/>
            <a:ext cx="5349511" cy="2031325"/>
          </a:xfrm>
          <a:prstGeom prst="rect">
            <a:avLst/>
          </a:prstGeom>
          <a:effectLst>
            <a:glow rad="228600">
              <a:schemeClr val="accent5">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PE" dirty="0">
                <a:solidFill>
                  <a:schemeClr val="tx1"/>
                </a:solidFill>
              </a:rPr>
              <a:t>Después de años de resultados negativos, en el 2022 AGROBANCO ha revertido dicha tendencia, a abril muestra una </a:t>
            </a:r>
            <a:r>
              <a:rPr lang="es-PE" u="sng" dirty="0">
                <a:solidFill>
                  <a:schemeClr val="tx1"/>
                </a:solidFill>
              </a:rPr>
              <a:t>utilidad </a:t>
            </a:r>
            <a:r>
              <a:rPr lang="es-PE" u="sng" dirty="0" err="1">
                <a:solidFill>
                  <a:schemeClr val="tx1"/>
                </a:solidFill>
              </a:rPr>
              <a:t>acumulda</a:t>
            </a:r>
            <a:r>
              <a:rPr lang="es-PE" u="sng" dirty="0">
                <a:solidFill>
                  <a:schemeClr val="tx1"/>
                </a:solidFill>
              </a:rPr>
              <a:t> de S/ 13.7 millones </a:t>
            </a:r>
          </a:p>
          <a:p>
            <a:pPr algn="just"/>
            <a:r>
              <a:rPr lang="es-PE" dirty="0">
                <a:solidFill>
                  <a:schemeClr val="tx1"/>
                </a:solidFill>
              </a:rPr>
              <a:t>Nuevo modelo de negocios, microfinanzas rurales, vienen siendo implementado con éxito.</a:t>
            </a:r>
          </a:p>
          <a:p>
            <a:pPr algn="just"/>
            <a:endParaRPr lang="es-PE" dirty="0">
              <a:solidFill>
                <a:schemeClr val="tx1"/>
              </a:solidFill>
            </a:endParaRPr>
          </a:p>
          <a:p>
            <a:pPr algn="just"/>
            <a:r>
              <a:rPr lang="es-PE" dirty="0">
                <a:solidFill>
                  <a:schemeClr val="tx1"/>
                </a:solidFill>
              </a:rPr>
              <a:t>Morosidad de nueva cartera es 1.8% </a:t>
            </a:r>
          </a:p>
        </p:txBody>
      </p:sp>
      <p:sp>
        <p:nvSpPr>
          <p:cNvPr id="6" name="CuadroTexto 5"/>
          <p:cNvSpPr txBox="1"/>
          <p:nvPr/>
        </p:nvSpPr>
        <p:spPr>
          <a:xfrm>
            <a:off x="1009693" y="5759174"/>
            <a:ext cx="10141527" cy="707886"/>
          </a:xfrm>
          <a:prstGeom prst="rect">
            <a:avLst/>
          </a:prstGeom>
          <a:noFill/>
          <a:ln>
            <a:solidFill>
              <a:schemeClr val="accent6">
                <a:lumMod val="75000"/>
              </a:schemeClr>
            </a:solidFill>
          </a:ln>
        </p:spPr>
        <p:txBody>
          <a:bodyPr wrap="square" rtlCol="0">
            <a:spAutoFit/>
          </a:bodyPr>
          <a:lstStyle/>
          <a:p>
            <a:pPr algn="ctr"/>
            <a:r>
              <a:rPr lang="es-PE" sz="2000" dirty="0"/>
              <a:t>Se esta efectuando las coordinaciones para aumentar el capital social de AGROBANCO, a fin que amplié su presencia a nivel naciones e inicie su proceso de transformación digital.</a:t>
            </a:r>
          </a:p>
        </p:txBody>
      </p:sp>
      <p:pic>
        <p:nvPicPr>
          <p:cNvPr id="7" name="Imagen 6"/>
          <p:cNvPicPr>
            <a:picLocks noChangeAspect="1"/>
          </p:cNvPicPr>
          <p:nvPr/>
        </p:nvPicPr>
        <p:blipFill rotWithShape="1">
          <a:blip r:embed="rId4"/>
          <a:srcRect t="6516"/>
          <a:stretch/>
        </p:blipFill>
        <p:spPr>
          <a:xfrm>
            <a:off x="840666" y="2745497"/>
            <a:ext cx="4677428" cy="2867613"/>
          </a:xfrm>
          <a:prstGeom prst="rect">
            <a:avLst/>
          </a:prstGeom>
        </p:spPr>
      </p:pic>
      <p:sp>
        <p:nvSpPr>
          <p:cNvPr id="9" name="Elipse 8"/>
          <p:cNvSpPr/>
          <p:nvPr/>
        </p:nvSpPr>
        <p:spPr>
          <a:xfrm>
            <a:off x="4666592" y="2602926"/>
            <a:ext cx="819970" cy="774388"/>
          </a:xfrm>
          <a:prstGeom prst="ellipse">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CuadroTexto 9"/>
          <p:cNvSpPr txBox="1"/>
          <p:nvPr/>
        </p:nvSpPr>
        <p:spPr>
          <a:xfrm>
            <a:off x="1558654" y="2805454"/>
            <a:ext cx="2432845" cy="369332"/>
          </a:xfrm>
          <a:prstGeom prst="rect">
            <a:avLst/>
          </a:prstGeom>
          <a:noFill/>
        </p:spPr>
        <p:txBody>
          <a:bodyPr wrap="none" rtlCol="0">
            <a:spAutoFit/>
          </a:bodyPr>
          <a:lstStyle/>
          <a:p>
            <a:r>
              <a:rPr lang="es-PE" b="1" dirty="0"/>
              <a:t>Resultados acumulados</a:t>
            </a:r>
          </a:p>
        </p:txBody>
      </p:sp>
    </p:spTree>
    <p:extLst>
      <p:ext uri="{BB962C8B-B14F-4D97-AF65-F5344CB8AC3E}">
        <p14:creationId xmlns:p14="http://schemas.microsoft.com/office/powerpoint/2010/main" val="27661239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uadroTexto 2">
            <a:extLst>
              <a:ext uri="{FF2B5EF4-FFF2-40B4-BE49-F238E27FC236}">
                <a16:creationId xmlns:a16="http://schemas.microsoft.com/office/drawing/2014/main" id="{0EBBBBD7-312E-4E1B-A23C-DD1EED7E4F98}"/>
              </a:ext>
            </a:extLst>
          </p:cNvPr>
          <p:cNvSpPr txBox="1">
            <a:spLocks noChangeArrowheads="1"/>
          </p:cNvSpPr>
          <p:nvPr/>
        </p:nvSpPr>
        <p:spPr bwMode="auto">
          <a:xfrm>
            <a:off x="11820525" y="6467475"/>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CO" altLang="es-PE" sz="1800">
                <a:solidFill>
                  <a:schemeClr val="bg1"/>
                </a:solidFill>
              </a:rPr>
              <a:t>4</a:t>
            </a:r>
          </a:p>
        </p:txBody>
      </p:sp>
      <p:sp>
        <p:nvSpPr>
          <p:cNvPr id="6" name="Elipse 5">
            <a:extLst>
              <a:ext uri="{FF2B5EF4-FFF2-40B4-BE49-F238E27FC236}">
                <a16:creationId xmlns:a16="http://schemas.microsoft.com/office/drawing/2014/main" id="{1B4D929B-B77E-4D00-A3C2-D4964DEAA5FF}"/>
              </a:ext>
            </a:extLst>
          </p:cNvPr>
          <p:cNvSpPr/>
          <p:nvPr/>
        </p:nvSpPr>
        <p:spPr>
          <a:xfrm>
            <a:off x="3022683" y="1076893"/>
            <a:ext cx="2809945" cy="2580245"/>
          </a:xfrm>
          <a:prstGeom prst="ellipse">
            <a:avLst/>
          </a:prstGeom>
          <a:effectLst>
            <a:glow rad="1397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es-ES" sz="2400" b="1" dirty="0"/>
              <a:t>FONDO AGROPERÚ</a:t>
            </a:r>
          </a:p>
          <a:p>
            <a:pPr algn="ctr" eaLnBrk="1" fontAlgn="auto" hangingPunct="1">
              <a:spcBef>
                <a:spcPts val="0"/>
              </a:spcBef>
              <a:spcAft>
                <a:spcPts val="0"/>
              </a:spcAft>
              <a:defRPr/>
            </a:pPr>
            <a:endParaRPr lang="es-ES" sz="2400" b="1" dirty="0"/>
          </a:p>
          <a:p>
            <a:pPr algn="ctr" eaLnBrk="1" fontAlgn="auto" hangingPunct="1">
              <a:spcBef>
                <a:spcPts val="0"/>
              </a:spcBef>
              <a:spcAft>
                <a:spcPts val="0"/>
              </a:spcAft>
              <a:defRPr/>
            </a:pPr>
            <a:r>
              <a:rPr lang="es-ES" sz="2400" b="1" dirty="0"/>
              <a:t>S/ 1,040 MM en créditos</a:t>
            </a:r>
            <a:endParaRPr lang="es-PE" sz="2400" b="1" dirty="0"/>
          </a:p>
        </p:txBody>
      </p:sp>
      <p:sp>
        <p:nvSpPr>
          <p:cNvPr id="9" name="CuadroTexto 8">
            <a:extLst>
              <a:ext uri="{FF2B5EF4-FFF2-40B4-BE49-F238E27FC236}">
                <a16:creationId xmlns:a16="http://schemas.microsoft.com/office/drawing/2014/main" id="{5743429F-DA2A-4B31-ABE6-815B80771400}"/>
              </a:ext>
            </a:extLst>
          </p:cNvPr>
          <p:cNvSpPr txBox="1"/>
          <p:nvPr/>
        </p:nvSpPr>
        <p:spPr>
          <a:xfrm>
            <a:off x="6433351" y="1556412"/>
            <a:ext cx="4511313" cy="1569660"/>
          </a:xfrm>
          <a:prstGeom prst="rect">
            <a:avLst/>
          </a:prstGeom>
          <a:noFill/>
        </p:spPr>
        <p:txBody>
          <a:bodyPr wrap="square">
            <a:spAutoFit/>
          </a:bodyPr>
          <a:lstStyle/>
          <a:p>
            <a:pPr algn="ctr" eaLnBrk="1" fontAlgn="auto" hangingPunct="1">
              <a:spcBef>
                <a:spcPts val="0"/>
              </a:spcBef>
              <a:spcAft>
                <a:spcPts val="0"/>
              </a:spcAft>
              <a:defRPr/>
            </a:pPr>
            <a:r>
              <a:rPr lang="es-ES" sz="3200" b="1" dirty="0">
                <a:latin typeface="+mn-lt"/>
              </a:rPr>
              <a:t>S/ 915.7 MM colocados </a:t>
            </a:r>
          </a:p>
          <a:p>
            <a:pPr algn="ctr" eaLnBrk="1" fontAlgn="auto" hangingPunct="1">
              <a:spcBef>
                <a:spcPts val="0"/>
              </a:spcBef>
              <a:spcAft>
                <a:spcPts val="0"/>
              </a:spcAft>
              <a:defRPr/>
            </a:pPr>
            <a:endParaRPr lang="es-ES" sz="3200" dirty="0">
              <a:latin typeface="+mn-lt"/>
            </a:endParaRPr>
          </a:p>
          <a:p>
            <a:pPr algn="ctr" eaLnBrk="1" fontAlgn="auto" hangingPunct="1">
              <a:spcBef>
                <a:spcPts val="0"/>
              </a:spcBef>
              <a:spcAft>
                <a:spcPts val="0"/>
              </a:spcAft>
              <a:defRPr/>
            </a:pPr>
            <a:r>
              <a:rPr lang="es-ES" sz="3200" b="1" dirty="0">
                <a:effectLst>
                  <a:outerShdw blurRad="38100" dist="38100" dir="2700000" algn="tl">
                    <a:srgbClr val="000000">
                      <a:alpha val="43137"/>
                    </a:srgbClr>
                  </a:outerShdw>
                </a:effectLst>
                <a:latin typeface="+mn-lt"/>
              </a:rPr>
              <a:t>74,017 créditos </a:t>
            </a:r>
            <a:endParaRPr lang="es-PE" sz="3200" b="1" dirty="0">
              <a:effectLst>
                <a:outerShdw blurRad="38100" dist="38100" dir="2700000" algn="tl">
                  <a:srgbClr val="000000">
                    <a:alpha val="43137"/>
                  </a:srgbClr>
                </a:outerShdw>
              </a:effectLst>
              <a:latin typeface="+mn-lt"/>
            </a:endParaRPr>
          </a:p>
        </p:txBody>
      </p:sp>
      <p:grpSp>
        <p:nvGrpSpPr>
          <p:cNvPr id="11280" name="Grupo 11">
            <a:extLst>
              <a:ext uri="{FF2B5EF4-FFF2-40B4-BE49-F238E27FC236}">
                <a16:creationId xmlns:a16="http://schemas.microsoft.com/office/drawing/2014/main" id="{A50916DB-3D34-4000-AA04-E324BB093AAB}"/>
              </a:ext>
            </a:extLst>
          </p:cNvPr>
          <p:cNvGrpSpPr>
            <a:grpSpLocks/>
          </p:cNvGrpSpPr>
          <p:nvPr/>
        </p:nvGrpSpPr>
        <p:grpSpPr bwMode="auto">
          <a:xfrm>
            <a:off x="0" y="-36513"/>
            <a:ext cx="12192000" cy="1041401"/>
            <a:chOff x="-2" y="21742"/>
            <a:chExt cx="12192000" cy="1040896"/>
          </a:xfrm>
        </p:grpSpPr>
        <p:pic>
          <p:nvPicPr>
            <p:cNvPr id="11282" name="Imagen 12">
              <a:extLst>
                <a:ext uri="{FF2B5EF4-FFF2-40B4-BE49-F238E27FC236}">
                  <a16:creationId xmlns:a16="http://schemas.microsoft.com/office/drawing/2014/main" id="{6379563C-B8E9-4293-B316-4A748F63F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188"/>
            <a:stretch>
              <a:fillRect/>
            </a:stretch>
          </p:blipFill>
          <p:spPr bwMode="auto">
            <a:xfrm>
              <a:off x="-2" y="21742"/>
              <a:ext cx="12192000" cy="104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Imagen 13">
              <a:extLst>
                <a:ext uri="{FF2B5EF4-FFF2-40B4-BE49-F238E27FC236}">
                  <a16:creationId xmlns:a16="http://schemas.microsoft.com/office/drawing/2014/main" id="{75F75D65-A9E0-400F-8F45-E847EB634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49" y="198953"/>
              <a:ext cx="10830078" cy="68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uadroTexto 10">
            <a:extLst>
              <a:ext uri="{FF2B5EF4-FFF2-40B4-BE49-F238E27FC236}">
                <a16:creationId xmlns:a16="http://schemas.microsoft.com/office/drawing/2014/main" id="{A409B7B8-3B6D-44F7-9A62-16A6124E3CA7}"/>
              </a:ext>
            </a:extLst>
          </p:cNvPr>
          <p:cNvSpPr txBox="1"/>
          <p:nvPr/>
        </p:nvSpPr>
        <p:spPr>
          <a:xfrm>
            <a:off x="254917" y="4768810"/>
            <a:ext cx="11682166" cy="180049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spcAft>
                <a:spcPts val="600"/>
              </a:spcAft>
              <a:buFont typeface="Wingdings" panose="05000000000000000000" pitchFamily="2" charset="2"/>
              <a:buChar char="ü"/>
            </a:pPr>
            <a:r>
              <a:rPr lang="es-PE" sz="2400" dirty="0"/>
              <a:t>Diseño de nuevos Programas de financiamiento en favor de la pequeña agricultura</a:t>
            </a:r>
          </a:p>
          <a:p>
            <a:pPr marL="285750" indent="-285750">
              <a:spcAft>
                <a:spcPts val="600"/>
              </a:spcAft>
              <a:buFont typeface="Wingdings" panose="05000000000000000000" pitchFamily="2" charset="2"/>
              <a:buChar char="ü"/>
            </a:pPr>
            <a:r>
              <a:rPr lang="es-PE" sz="2400" dirty="0"/>
              <a:t>Simplificación de procesos y reducción de los tiempos de atención</a:t>
            </a:r>
          </a:p>
          <a:p>
            <a:pPr marL="285750" indent="-285750">
              <a:spcAft>
                <a:spcPts val="600"/>
              </a:spcAft>
              <a:buFont typeface="Wingdings" panose="05000000000000000000" pitchFamily="2" charset="2"/>
              <a:buChar char="ü"/>
            </a:pPr>
            <a:r>
              <a:rPr lang="es-PE" sz="2400" dirty="0"/>
              <a:t>Implementación de una plataforma tecnológica para el otorgamiento de créditos</a:t>
            </a:r>
          </a:p>
          <a:p>
            <a:pPr marL="285750" indent="-285750">
              <a:spcAft>
                <a:spcPts val="600"/>
              </a:spcAft>
              <a:buFont typeface="Wingdings" panose="05000000000000000000" pitchFamily="2" charset="2"/>
              <a:buChar char="ü"/>
            </a:pPr>
            <a:r>
              <a:rPr lang="es-PE" sz="2400" dirty="0"/>
              <a:t> Incorporación de un seguro agropecuario ante eventos climáticos</a:t>
            </a:r>
          </a:p>
        </p:txBody>
      </p:sp>
      <p:sp>
        <p:nvSpPr>
          <p:cNvPr id="3" name="TextBox 2">
            <a:extLst>
              <a:ext uri="{FF2B5EF4-FFF2-40B4-BE49-F238E27FC236}">
                <a16:creationId xmlns:a16="http://schemas.microsoft.com/office/drawing/2014/main" id="{E92C7D99-6480-AFAD-5E21-4EFDC3C435D7}"/>
              </a:ext>
            </a:extLst>
          </p:cNvPr>
          <p:cNvSpPr txBox="1"/>
          <p:nvPr/>
        </p:nvSpPr>
        <p:spPr>
          <a:xfrm>
            <a:off x="5367528" y="4208662"/>
            <a:ext cx="1691360" cy="523220"/>
          </a:xfrm>
          <a:prstGeom prst="rect">
            <a:avLst/>
          </a:prstGeom>
          <a:noFill/>
        </p:spPr>
        <p:txBody>
          <a:bodyPr wrap="none" rtlCol="0">
            <a:spAutoFit/>
          </a:bodyPr>
          <a:lstStyle/>
          <a:p>
            <a:r>
              <a:rPr lang="en-PE" sz="2800" dirty="0"/>
              <a:t>SERVICIOS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uadroTexto 2">
            <a:extLst>
              <a:ext uri="{FF2B5EF4-FFF2-40B4-BE49-F238E27FC236}">
                <a16:creationId xmlns:a16="http://schemas.microsoft.com/office/drawing/2014/main" id="{0EBBBBD7-312E-4E1B-A23C-DD1EED7E4F98}"/>
              </a:ext>
            </a:extLst>
          </p:cNvPr>
          <p:cNvSpPr txBox="1">
            <a:spLocks noChangeArrowheads="1"/>
          </p:cNvSpPr>
          <p:nvPr/>
        </p:nvSpPr>
        <p:spPr bwMode="auto">
          <a:xfrm>
            <a:off x="11820525" y="6467475"/>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CO" altLang="es-PE" sz="1800">
                <a:solidFill>
                  <a:schemeClr val="bg1"/>
                </a:solidFill>
              </a:rPr>
              <a:t>4</a:t>
            </a:r>
          </a:p>
        </p:txBody>
      </p:sp>
      <p:sp>
        <p:nvSpPr>
          <p:cNvPr id="7" name="Elipse 6">
            <a:extLst>
              <a:ext uri="{FF2B5EF4-FFF2-40B4-BE49-F238E27FC236}">
                <a16:creationId xmlns:a16="http://schemas.microsoft.com/office/drawing/2014/main" id="{367BC3B4-54E5-4445-9EE2-F3CE05B18C60}"/>
              </a:ext>
            </a:extLst>
          </p:cNvPr>
          <p:cNvSpPr/>
          <p:nvPr/>
        </p:nvSpPr>
        <p:spPr>
          <a:xfrm>
            <a:off x="2391509" y="1386259"/>
            <a:ext cx="2662762" cy="2302670"/>
          </a:xfrm>
          <a:prstGeom prst="ellipse">
            <a:avLst/>
          </a:prstGeom>
          <a:effectLst>
            <a:glow rad="1397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r>
              <a:rPr lang="es-ES" sz="2400" b="1" dirty="0"/>
              <a:t>FIFPPA</a:t>
            </a:r>
          </a:p>
          <a:p>
            <a:pPr algn="ctr" eaLnBrk="1" fontAlgn="auto" hangingPunct="1">
              <a:spcBef>
                <a:spcPts val="0"/>
              </a:spcBef>
              <a:spcAft>
                <a:spcPts val="0"/>
              </a:spcAft>
              <a:defRPr/>
            </a:pPr>
            <a:endParaRPr lang="es-ES" sz="2400" b="1" dirty="0"/>
          </a:p>
          <a:p>
            <a:pPr algn="ctr" eaLnBrk="1" fontAlgn="auto" hangingPunct="1">
              <a:spcBef>
                <a:spcPts val="0"/>
              </a:spcBef>
              <a:spcAft>
                <a:spcPts val="0"/>
              </a:spcAft>
              <a:defRPr/>
            </a:pPr>
            <a:r>
              <a:rPr lang="es-ES" sz="2400" b="1" dirty="0"/>
              <a:t>S/ 100 MM en incentivos a la tasa</a:t>
            </a:r>
            <a:endParaRPr lang="es-PE" sz="2400" b="1" dirty="0"/>
          </a:p>
        </p:txBody>
      </p:sp>
      <p:sp>
        <p:nvSpPr>
          <p:cNvPr id="10" name="CuadroTexto 9">
            <a:extLst>
              <a:ext uri="{FF2B5EF4-FFF2-40B4-BE49-F238E27FC236}">
                <a16:creationId xmlns:a16="http://schemas.microsoft.com/office/drawing/2014/main" id="{3515F33E-EC6A-4A30-9CA0-F32A869144FB}"/>
              </a:ext>
            </a:extLst>
          </p:cNvPr>
          <p:cNvSpPr txBox="1"/>
          <p:nvPr/>
        </p:nvSpPr>
        <p:spPr>
          <a:xfrm>
            <a:off x="5933379" y="2002341"/>
            <a:ext cx="5866228" cy="1569660"/>
          </a:xfrm>
          <a:prstGeom prst="rect">
            <a:avLst/>
          </a:prstGeom>
          <a:noFill/>
        </p:spPr>
        <p:txBody>
          <a:bodyPr wrap="square">
            <a:spAutoFit/>
          </a:bodyPr>
          <a:lstStyle/>
          <a:p>
            <a:pPr algn="ctr" eaLnBrk="1" fontAlgn="auto" hangingPunct="1">
              <a:spcBef>
                <a:spcPts val="0"/>
              </a:spcBef>
              <a:spcAft>
                <a:spcPts val="0"/>
              </a:spcAft>
              <a:defRPr/>
            </a:pPr>
            <a:r>
              <a:rPr lang="es-ES" sz="3200" b="1" dirty="0">
                <a:latin typeface="+mn-lt"/>
              </a:rPr>
              <a:t>S/ 457.4 MM colocados</a:t>
            </a:r>
            <a:r>
              <a:rPr lang="es-ES" sz="3200" dirty="0">
                <a:latin typeface="+mn-lt"/>
              </a:rPr>
              <a:t> </a:t>
            </a:r>
          </a:p>
          <a:p>
            <a:pPr algn="ctr" eaLnBrk="1" fontAlgn="auto" hangingPunct="1">
              <a:spcBef>
                <a:spcPts val="0"/>
              </a:spcBef>
              <a:spcAft>
                <a:spcPts val="0"/>
              </a:spcAft>
              <a:defRPr/>
            </a:pPr>
            <a:r>
              <a:rPr lang="es-ES" sz="3200" dirty="0">
                <a:latin typeface="+mn-lt"/>
              </a:rPr>
              <a:t>54.3 MM Incentivos</a:t>
            </a:r>
          </a:p>
          <a:p>
            <a:pPr algn="ctr" eaLnBrk="1" fontAlgn="auto" hangingPunct="1">
              <a:spcBef>
                <a:spcPts val="0"/>
              </a:spcBef>
              <a:spcAft>
                <a:spcPts val="0"/>
              </a:spcAft>
              <a:defRPr/>
            </a:pPr>
            <a:r>
              <a:rPr lang="es-ES" sz="3200" b="1" dirty="0">
                <a:effectLst>
                  <a:outerShdw blurRad="38100" dist="38100" dir="2700000" algn="tl">
                    <a:srgbClr val="000000">
                      <a:alpha val="43137"/>
                    </a:srgbClr>
                  </a:outerShdw>
                </a:effectLst>
                <a:latin typeface="+mn-lt"/>
              </a:rPr>
              <a:t>38,188 créditos </a:t>
            </a:r>
            <a:endParaRPr lang="es-PE" sz="3200" b="1" dirty="0">
              <a:effectLst>
                <a:outerShdw blurRad="38100" dist="38100" dir="2700000" algn="tl">
                  <a:srgbClr val="000000">
                    <a:alpha val="43137"/>
                  </a:srgbClr>
                </a:outerShdw>
              </a:effectLst>
              <a:latin typeface="+mn-lt"/>
            </a:endParaRPr>
          </a:p>
        </p:txBody>
      </p:sp>
      <p:grpSp>
        <p:nvGrpSpPr>
          <p:cNvPr id="11280" name="Grupo 11">
            <a:extLst>
              <a:ext uri="{FF2B5EF4-FFF2-40B4-BE49-F238E27FC236}">
                <a16:creationId xmlns:a16="http://schemas.microsoft.com/office/drawing/2014/main" id="{A50916DB-3D34-4000-AA04-E324BB093AAB}"/>
              </a:ext>
            </a:extLst>
          </p:cNvPr>
          <p:cNvGrpSpPr>
            <a:grpSpLocks/>
          </p:cNvGrpSpPr>
          <p:nvPr/>
        </p:nvGrpSpPr>
        <p:grpSpPr bwMode="auto">
          <a:xfrm>
            <a:off x="0" y="-36513"/>
            <a:ext cx="12192000" cy="1041401"/>
            <a:chOff x="-2" y="21742"/>
            <a:chExt cx="12192000" cy="1040896"/>
          </a:xfrm>
        </p:grpSpPr>
        <p:pic>
          <p:nvPicPr>
            <p:cNvPr id="11282" name="Imagen 12">
              <a:extLst>
                <a:ext uri="{FF2B5EF4-FFF2-40B4-BE49-F238E27FC236}">
                  <a16:creationId xmlns:a16="http://schemas.microsoft.com/office/drawing/2014/main" id="{6379563C-B8E9-4293-B316-4A748F63F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188"/>
            <a:stretch>
              <a:fillRect/>
            </a:stretch>
          </p:blipFill>
          <p:spPr bwMode="auto">
            <a:xfrm>
              <a:off x="-2" y="21742"/>
              <a:ext cx="12192000" cy="104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Imagen 13">
              <a:extLst>
                <a:ext uri="{FF2B5EF4-FFF2-40B4-BE49-F238E27FC236}">
                  <a16:creationId xmlns:a16="http://schemas.microsoft.com/office/drawing/2014/main" id="{75F75D65-A9E0-400F-8F45-E847EB634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49" y="198953"/>
              <a:ext cx="10830078" cy="68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CuadroTexto 14">
            <a:extLst>
              <a:ext uri="{FF2B5EF4-FFF2-40B4-BE49-F238E27FC236}">
                <a16:creationId xmlns:a16="http://schemas.microsoft.com/office/drawing/2014/main" id="{D23053D0-06C9-49C6-81F2-A05B739A55EB}"/>
              </a:ext>
            </a:extLst>
          </p:cNvPr>
          <p:cNvSpPr txBox="1"/>
          <p:nvPr/>
        </p:nvSpPr>
        <p:spPr>
          <a:xfrm>
            <a:off x="5212291" y="1004888"/>
            <a:ext cx="6587316" cy="830997"/>
          </a:xfrm>
          <a:prstGeom prst="rect">
            <a:avLst/>
          </a:prstGeom>
          <a:noFill/>
        </p:spPr>
        <p:txBody>
          <a:bodyPr wrap="square">
            <a:spAutoFit/>
          </a:bodyPr>
          <a:lstStyle/>
          <a:p>
            <a:pPr algn="ctr" fontAlgn="base"/>
            <a:r>
              <a:rPr lang="es-MX" sz="2400" b="1" i="0" dirty="0">
                <a:effectLst/>
                <a:latin typeface="Ubuntu"/>
              </a:rPr>
              <a:t>Fondo para la Inclusión Financiera del Pequeño Productor Agropecuario</a:t>
            </a:r>
          </a:p>
        </p:txBody>
      </p:sp>
      <p:sp>
        <p:nvSpPr>
          <p:cNvPr id="12" name="CuadroTexto 11">
            <a:extLst>
              <a:ext uri="{FF2B5EF4-FFF2-40B4-BE49-F238E27FC236}">
                <a16:creationId xmlns:a16="http://schemas.microsoft.com/office/drawing/2014/main" id="{9476E5E0-56DC-47DE-A0F0-E61438E295C2}"/>
              </a:ext>
            </a:extLst>
          </p:cNvPr>
          <p:cNvSpPr txBox="1"/>
          <p:nvPr/>
        </p:nvSpPr>
        <p:spPr>
          <a:xfrm>
            <a:off x="450166" y="4488534"/>
            <a:ext cx="11197883" cy="22467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spcAft>
                <a:spcPts val="600"/>
              </a:spcAft>
              <a:buFont typeface="Wingdings" panose="05000000000000000000" pitchFamily="2" charset="2"/>
              <a:buChar char="ü"/>
            </a:pPr>
            <a:r>
              <a:rPr lang="es-PE" sz="2400" dirty="0"/>
              <a:t>A la fecha se ha utilizado el 51% de los recursos del FIFPPA (S/ 100 MM)</a:t>
            </a:r>
          </a:p>
          <a:p>
            <a:pPr marL="285750" indent="-285750">
              <a:spcAft>
                <a:spcPts val="600"/>
              </a:spcAft>
              <a:buFont typeface="Wingdings" panose="05000000000000000000" pitchFamily="2" charset="2"/>
              <a:buChar char="ü"/>
            </a:pPr>
            <a:r>
              <a:rPr lang="es-PE" sz="2400" dirty="0"/>
              <a:t>El modelo genera un incentivo real en favor del banco y el pequeño productor</a:t>
            </a:r>
          </a:p>
          <a:p>
            <a:pPr marL="285750" indent="-285750">
              <a:spcAft>
                <a:spcPts val="600"/>
              </a:spcAft>
              <a:buFont typeface="Wingdings" panose="05000000000000000000" pitchFamily="2" charset="2"/>
              <a:buChar char="ü"/>
            </a:pPr>
            <a:r>
              <a:rPr lang="es-PE" sz="2400" dirty="0"/>
              <a:t>Se requiere tomar previsiones para incrementar aumentar recursos al FIPPA</a:t>
            </a:r>
          </a:p>
          <a:p>
            <a:pPr marL="285750" indent="-285750">
              <a:spcAft>
                <a:spcPts val="600"/>
              </a:spcAft>
              <a:buFont typeface="Wingdings" panose="05000000000000000000" pitchFamily="2" charset="2"/>
              <a:buChar char="ü"/>
            </a:pPr>
            <a:r>
              <a:rPr lang="es-PE" sz="2400" dirty="0"/>
              <a:t>Se requiere aumento de capital a AGROBANCO, para aumentar sus colocaciones y</a:t>
            </a:r>
          </a:p>
          <a:p>
            <a:pPr marL="268288" indent="-268288">
              <a:spcAft>
                <a:spcPts val="600"/>
              </a:spcAft>
            </a:pPr>
            <a:r>
              <a:rPr lang="es-PE" sz="2400" dirty="0"/>
              <a:t>	y modernización del AGROBANCO.</a:t>
            </a:r>
          </a:p>
        </p:txBody>
      </p:sp>
      <p:sp>
        <p:nvSpPr>
          <p:cNvPr id="13" name="CuadroTexto 12">
            <a:extLst>
              <a:ext uri="{FF2B5EF4-FFF2-40B4-BE49-F238E27FC236}">
                <a16:creationId xmlns:a16="http://schemas.microsoft.com/office/drawing/2014/main" id="{3F3BD6A8-1ACA-4CF2-AB29-6E4465842E9F}"/>
              </a:ext>
            </a:extLst>
          </p:cNvPr>
          <p:cNvSpPr txBox="1"/>
          <p:nvPr/>
        </p:nvSpPr>
        <p:spPr>
          <a:xfrm>
            <a:off x="4270146" y="3929180"/>
            <a:ext cx="3326466" cy="523220"/>
          </a:xfrm>
          <a:prstGeom prst="rect">
            <a:avLst/>
          </a:prstGeom>
          <a:noFill/>
        </p:spPr>
        <p:txBody>
          <a:bodyPr wrap="square" rtlCol="0">
            <a:spAutoFit/>
          </a:bodyPr>
          <a:lstStyle/>
          <a:p>
            <a:pPr algn="ctr"/>
            <a:r>
              <a:rPr lang="es-PE" sz="2800" b="1" dirty="0"/>
              <a:t>HALLAZGO</a:t>
            </a:r>
          </a:p>
        </p:txBody>
      </p:sp>
    </p:spTree>
    <p:extLst>
      <p:ext uri="{BB962C8B-B14F-4D97-AF65-F5344CB8AC3E}">
        <p14:creationId xmlns:p14="http://schemas.microsoft.com/office/powerpoint/2010/main" val="2779131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uadroTexto 2">
            <a:extLst>
              <a:ext uri="{FF2B5EF4-FFF2-40B4-BE49-F238E27FC236}">
                <a16:creationId xmlns:a16="http://schemas.microsoft.com/office/drawing/2014/main" id="{0EBBBBD7-312E-4E1B-A23C-DD1EED7E4F98}"/>
              </a:ext>
            </a:extLst>
          </p:cNvPr>
          <p:cNvSpPr txBox="1">
            <a:spLocks noChangeArrowheads="1"/>
          </p:cNvSpPr>
          <p:nvPr/>
        </p:nvSpPr>
        <p:spPr bwMode="auto">
          <a:xfrm>
            <a:off x="11820525" y="6467475"/>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CO" altLang="es-PE" sz="1800">
                <a:solidFill>
                  <a:schemeClr val="bg1"/>
                </a:solidFill>
              </a:rPr>
              <a:t>4</a:t>
            </a:r>
          </a:p>
        </p:txBody>
      </p:sp>
      <p:sp>
        <p:nvSpPr>
          <p:cNvPr id="2" name="Elipse 1">
            <a:extLst>
              <a:ext uri="{FF2B5EF4-FFF2-40B4-BE49-F238E27FC236}">
                <a16:creationId xmlns:a16="http://schemas.microsoft.com/office/drawing/2014/main" id="{CE25EC2D-9401-45B0-A134-B9517DDBB195}"/>
              </a:ext>
            </a:extLst>
          </p:cNvPr>
          <p:cNvSpPr/>
          <p:nvPr/>
        </p:nvSpPr>
        <p:spPr>
          <a:xfrm>
            <a:off x="2290439" y="1537894"/>
            <a:ext cx="3227654" cy="2779370"/>
          </a:xfrm>
          <a:prstGeom prst="ellipse">
            <a:avLst/>
          </a:prstGeom>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s-ES" sz="2800" b="1" dirty="0"/>
              <a:t>FAE AGRO</a:t>
            </a:r>
          </a:p>
          <a:p>
            <a:pPr algn="ctr" eaLnBrk="1" fontAlgn="auto" hangingPunct="1">
              <a:spcBef>
                <a:spcPts val="0"/>
              </a:spcBef>
              <a:spcAft>
                <a:spcPts val="0"/>
              </a:spcAft>
              <a:defRPr/>
            </a:pPr>
            <a:endParaRPr lang="es-ES" sz="2800" b="1" dirty="0"/>
          </a:p>
          <a:p>
            <a:pPr algn="ctr" eaLnBrk="1" fontAlgn="auto" hangingPunct="1">
              <a:spcBef>
                <a:spcPts val="0"/>
              </a:spcBef>
              <a:spcAft>
                <a:spcPts val="0"/>
              </a:spcAft>
              <a:defRPr/>
            </a:pPr>
            <a:r>
              <a:rPr lang="es-ES" sz="2800" b="1" dirty="0"/>
              <a:t>S/ 2,000 MM en coberturas</a:t>
            </a:r>
            <a:endParaRPr lang="es-PE" sz="2800" b="1" dirty="0"/>
          </a:p>
        </p:txBody>
      </p:sp>
      <p:sp>
        <p:nvSpPr>
          <p:cNvPr id="4" name="CuadroTexto 3">
            <a:extLst>
              <a:ext uri="{FF2B5EF4-FFF2-40B4-BE49-F238E27FC236}">
                <a16:creationId xmlns:a16="http://schemas.microsoft.com/office/drawing/2014/main" id="{A113E40D-D2C0-44F1-B249-E9D7DA60D94B}"/>
              </a:ext>
            </a:extLst>
          </p:cNvPr>
          <p:cNvSpPr txBox="1"/>
          <p:nvPr/>
        </p:nvSpPr>
        <p:spPr>
          <a:xfrm>
            <a:off x="6202192" y="1896527"/>
            <a:ext cx="4113660" cy="2062103"/>
          </a:xfrm>
          <a:prstGeom prst="rect">
            <a:avLst/>
          </a:prstGeom>
          <a:noFill/>
        </p:spPr>
        <p:txBody>
          <a:bodyPr wrap="square">
            <a:spAutoFit/>
          </a:bodyPr>
          <a:lstStyle/>
          <a:p>
            <a:pPr algn="ctr" eaLnBrk="1" fontAlgn="auto" hangingPunct="1">
              <a:spcBef>
                <a:spcPts val="0"/>
              </a:spcBef>
              <a:spcAft>
                <a:spcPts val="0"/>
              </a:spcAft>
              <a:defRPr/>
            </a:pPr>
            <a:r>
              <a:rPr lang="es-ES" sz="3200" b="1" dirty="0">
                <a:latin typeface="+mn-lt"/>
              </a:rPr>
              <a:t>S/ 207.7 MM colocados </a:t>
            </a:r>
          </a:p>
          <a:p>
            <a:pPr algn="ctr" eaLnBrk="1" fontAlgn="auto" hangingPunct="1">
              <a:spcBef>
                <a:spcPts val="0"/>
              </a:spcBef>
              <a:spcAft>
                <a:spcPts val="0"/>
              </a:spcAft>
              <a:defRPr/>
            </a:pPr>
            <a:endParaRPr lang="es-ES" sz="3200" dirty="0">
              <a:latin typeface="+mn-lt"/>
            </a:endParaRPr>
          </a:p>
          <a:p>
            <a:pPr algn="ctr" eaLnBrk="1" fontAlgn="auto" hangingPunct="1">
              <a:spcBef>
                <a:spcPts val="0"/>
              </a:spcBef>
              <a:spcAft>
                <a:spcPts val="0"/>
              </a:spcAft>
              <a:defRPr/>
            </a:pPr>
            <a:r>
              <a:rPr lang="es-ES" sz="3200" b="1" dirty="0">
                <a:effectLst>
                  <a:outerShdw blurRad="38100" dist="38100" dir="2700000" algn="tl">
                    <a:srgbClr val="000000">
                      <a:alpha val="43137"/>
                    </a:srgbClr>
                  </a:outerShdw>
                </a:effectLst>
                <a:latin typeface="+mn-lt"/>
              </a:rPr>
              <a:t>15,700 créditos </a:t>
            </a:r>
            <a:endParaRPr lang="es-PE" sz="3200" b="1" dirty="0">
              <a:effectLst>
                <a:outerShdw blurRad="38100" dist="38100" dir="2700000" algn="tl">
                  <a:srgbClr val="000000">
                    <a:alpha val="43137"/>
                  </a:srgbClr>
                </a:outerShdw>
              </a:effectLst>
              <a:latin typeface="+mn-lt"/>
            </a:endParaRPr>
          </a:p>
        </p:txBody>
      </p:sp>
      <p:grpSp>
        <p:nvGrpSpPr>
          <p:cNvPr id="11280" name="Grupo 11">
            <a:extLst>
              <a:ext uri="{FF2B5EF4-FFF2-40B4-BE49-F238E27FC236}">
                <a16:creationId xmlns:a16="http://schemas.microsoft.com/office/drawing/2014/main" id="{A50916DB-3D34-4000-AA04-E324BB093AAB}"/>
              </a:ext>
            </a:extLst>
          </p:cNvPr>
          <p:cNvGrpSpPr>
            <a:grpSpLocks/>
          </p:cNvGrpSpPr>
          <p:nvPr/>
        </p:nvGrpSpPr>
        <p:grpSpPr bwMode="auto">
          <a:xfrm>
            <a:off x="0" y="18464"/>
            <a:ext cx="12192000" cy="1041401"/>
            <a:chOff x="-2" y="21742"/>
            <a:chExt cx="12192000" cy="1040896"/>
          </a:xfrm>
        </p:grpSpPr>
        <p:pic>
          <p:nvPicPr>
            <p:cNvPr id="11282" name="Imagen 12">
              <a:extLst>
                <a:ext uri="{FF2B5EF4-FFF2-40B4-BE49-F238E27FC236}">
                  <a16:creationId xmlns:a16="http://schemas.microsoft.com/office/drawing/2014/main" id="{6379563C-B8E9-4293-B316-4A748F63F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188"/>
            <a:stretch>
              <a:fillRect/>
            </a:stretch>
          </p:blipFill>
          <p:spPr bwMode="auto">
            <a:xfrm>
              <a:off x="-2" y="21742"/>
              <a:ext cx="12192000" cy="104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Imagen 13">
              <a:extLst>
                <a:ext uri="{FF2B5EF4-FFF2-40B4-BE49-F238E27FC236}">
                  <a16:creationId xmlns:a16="http://schemas.microsoft.com/office/drawing/2014/main" id="{75F75D65-A9E0-400F-8F45-E847EB634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349" y="198953"/>
              <a:ext cx="10830078" cy="68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uadroTexto 7">
            <a:extLst>
              <a:ext uri="{FF2B5EF4-FFF2-40B4-BE49-F238E27FC236}">
                <a16:creationId xmlns:a16="http://schemas.microsoft.com/office/drawing/2014/main" id="{B948CB38-7F8D-40F8-9895-E1129AA2732B}"/>
              </a:ext>
            </a:extLst>
          </p:cNvPr>
          <p:cNvSpPr txBox="1"/>
          <p:nvPr/>
        </p:nvSpPr>
        <p:spPr>
          <a:xfrm>
            <a:off x="603250" y="4843052"/>
            <a:ext cx="11197883" cy="103105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spcAft>
                <a:spcPts val="600"/>
              </a:spcAft>
              <a:buFont typeface="Wingdings" panose="05000000000000000000" pitchFamily="2" charset="2"/>
              <a:buChar char="ü"/>
            </a:pPr>
            <a:r>
              <a:rPr lang="es-PE" sz="2800" dirty="0"/>
              <a:t>A la fecha se han utilizado S/ 207.7 millones, atendiendo 15,700 créditos.</a:t>
            </a:r>
          </a:p>
          <a:p>
            <a:pPr marL="285750" indent="-285750">
              <a:spcAft>
                <a:spcPts val="600"/>
              </a:spcAft>
              <a:buFont typeface="Wingdings" panose="05000000000000000000" pitchFamily="2" charset="2"/>
              <a:buChar char="ü"/>
            </a:pPr>
            <a:endParaRPr lang="es-PE" sz="2800" dirty="0"/>
          </a:p>
        </p:txBody>
      </p:sp>
    </p:spTree>
    <p:extLst>
      <p:ext uri="{BB962C8B-B14F-4D97-AF65-F5344CB8AC3E}">
        <p14:creationId xmlns:p14="http://schemas.microsoft.com/office/powerpoint/2010/main" val="3353668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redondeado 7">
            <a:extLst>
              <a:ext uri="{FF2B5EF4-FFF2-40B4-BE49-F238E27FC236}">
                <a16:creationId xmlns:a16="http://schemas.microsoft.com/office/drawing/2014/main" id="{0D0581CB-A9C5-4F20-B9C6-3F075D69DD6D}"/>
              </a:ext>
            </a:extLst>
          </p:cNvPr>
          <p:cNvSpPr/>
          <p:nvPr/>
        </p:nvSpPr>
        <p:spPr>
          <a:xfrm>
            <a:off x="713233" y="3471407"/>
            <a:ext cx="10908792" cy="2620034"/>
          </a:xfrm>
          <a:prstGeom prst="roundRect">
            <a:avLst/>
          </a:prstGeom>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es-ES" sz="3600" b="1" dirty="0"/>
              <a:t>A la fecha, se han atendido 127,905 créditos por un monto aprobado de S/ 1,580.8 millones en favor de los pequeños productores agrarios</a:t>
            </a:r>
            <a:endParaRPr lang="es-PE" sz="3600" b="1" dirty="0"/>
          </a:p>
        </p:txBody>
      </p:sp>
      <p:grpSp>
        <p:nvGrpSpPr>
          <p:cNvPr id="11280" name="Grupo 11">
            <a:extLst>
              <a:ext uri="{FF2B5EF4-FFF2-40B4-BE49-F238E27FC236}">
                <a16:creationId xmlns:a16="http://schemas.microsoft.com/office/drawing/2014/main" id="{A50916DB-3D34-4000-AA04-E324BB093AAB}"/>
              </a:ext>
            </a:extLst>
          </p:cNvPr>
          <p:cNvGrpSpPr>
            <a:grpSpLocks/>
          </p:cNvGrpSpPr>
          <p:nvPr/>
        </p:nvGrpSpPr>
        <p:grpSpPr bwMode="auto">
          <a:xfrm>
            <a:off x="0" y="-36513"/>
            <a:ext cx="12192000" cy="1041401"/>
            <a:chOff x="-2" y="21742"/>
            <a:chExt cx="12192000" cy="1040896"/>
          </a:xfrm>
        </p:grpSpPr>
        <p:pic>
          <p:nvPicPr>
            <p:cNvPr id="11282" name="Imagen 12">
              <a:extLst>
                <a:ext uri="{FF2B5EF4-FFF2-40B4-BE49-F238E27FC236}">
                  <a16:creationId xmlns:a16="http://schemas.microsoft.com/office/drawing/2014/main" id="{6379563C-B8E9-4293-B316-4A748F63F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188"/>
            <a:stretch>
              <a:fillRect/>
            </a:stretch>
          </p:blipFill>
          <p:spPr bwMode="auto">
            <a:xfrm>
              <a:off x="-2" y="21742"/>
              <a:ext cx="12192000" cy="104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Imagen 13">
              <a:extLst>
                <a:ext uri="{FF2B5EF4-FFF2-40B4-BE49-F238E27FC236}">
                  <a16:creationId xmlns:a16="http://schemas.microsoft.com/office/drawing/2014/main" id="{75F75D65-A9E0-400F-8F45-E847EB634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49" y="198953"/>
              <a:ext cx="10830078" cy="68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81" name="CuadroTexto 4">
            <a:extLst>
              <a:ext uri="{FF2B5EF4-FFF2-40B4-BE49-F238E27FC236}">
                <a16:creationId xmlns:a16="http://schemas.microsoft.com/office/drawing/2014/main" id="{20DE1AA0-24DE-4D31-BC72-D59E5A889891}"/>
              </a:ext>
            </a:extLst>
          </p:cNvPr>
          <p:cNvSpPr txBox="1">
            <a:spLocks noChangeArrowheads="1"/>
          </p:cNvSpPr>
          <p:nvPr/>
        </p:nvSpPr>
        <p:spPr bwMode="auto">
          <a:xfrm>
            <a:off x="2651026" y="676588"/>
            <a:ext cx="6889945" cy="130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s-ES" altLang="es-PE" b="1" dirty="0">
                <a:solidFill>
                  <a:srgbClr val="FF0000"/>
                </a:solidFill>
                <a:latin typeface="Arial" panose="020B0604020202020204" pitchFamily="34" charset="0"/>
                <a:cs typeface="Arial" panose="020B0604020202020204" pitchFamily="34" charset="0"/>
              </a:rPr>
              <a:t>ESTADO DE LAS COLOCACIONES DE LOS FONDOS DE FINANCIAMIENTO</a:t>
            </a:r>
          </a:p>
        </p:txBody>
      </p:sp>
      <p:sp>
        <p:nvSpPr>
          <p:cNvPr id="2" name="CuadroTexto 1">
            <a:extLst>
              <a:ext uri="{FF2B5EF4-FFF2-40B4-BE49-F238E27FC236}">
                <a16:creationId xmlns:a16="http://schemas.microsoft.com/office/drawing/2014/main" id="{6F237642-BB4E-4DEB-8F38-0277755AD633}"/>
              </a:ext>
            </a:extLst>
          </p:cNvPr>
          <p:cNvSpPr txBox="1"/>
          <p:nvPr/>
        </p:nvSpPr>
        <p:spPr>
          <a:xfrm>
            <a:off x="5112631" y="2439238"/>
            <a:ext cx="2332498" cy="707886"/>
          </a:xfrm>
          <a:prstGeom prst="rect">
            <a:avLst/>
          </a:prstGeom>
          <a:noFill/>
        </p:spPr>
        <p:txBody>
          <a:bodyPr wrap="none" rtlCol="0">
            <a:spAutoFit/>
          </a:bodyPr>
          <a:lstStyle/>
          <a:p>
            <a:r>
              <a:rPr lang="es-PE" sz="4000" b="1" dirty="0"/>
              <a:t>RESUMEN</a:t>
            </a:r>
          </a:p>
        </p:txBody>
      </p:sp>
    </p:spTree>
    <p:extLst>
      <p:ext uri="{BB962C8B-B14F-4D97-AF65-F5344CB8AC3E}">
        <p14:creationId xmlns:p14="http://schemas.microsoft.com/office/powerpoint/2010/main" val="31547155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08DB6A8A-AF6C-694E-B60E-25AEEF99C5A7}"/>
              </a:ext>
            </a:extLst>
          </p:cNvPr>
          <p:cNvGrpSpPr/>
          <p:nvPr/>
        </p:nvGrpSpPr>
        <p:grpSpPr>
          <a:xfrm>
            <a:off x="0" y="33195"/>
            <a:ext cx="12192000" cy="1040896"/>
            <a:chOff x="-2" y="21742"/>
            <a:chExt cx="12192000" cy="1040896"/>
          </a:xfrm>
        </p:grpSpPr>
        <p:pic>
          <p:nvPicPr>
            <p:cNvPr id="4" name="Imagen 3">
              <a:extLst>
                <a:ext uri="{FF2B5EF4-FFF2-40B4-BE49-F238E27FC236}">
                  <a16:creationId xmlns:a16="http://schemas.microsoft.com/office/drawing/2014/main" id="{68716C69-860B-4D40-98C3-02B0FD37AF6B}"/>
                </a:ext>
              </a:extLst>
            </p:cNvPr>
            <p:cNvPicPr>
              <a:picLocks noChangeAspect="1"/>
            </p:cNvPicPr>
            <p:nvPr/>
          </p:nvPicPr>
          <p:blipFill rotWithShape="1">
            <a:blip r:embed="rId2"/>
            <a:srcRect t="8188"/>
            <a:stretch/>
          </p:blipFill>
          <p:spPr>
            <a:xfrm>
              <a:off x="-2" y="21742"/>
              <a:ext cx="12192000" cy="1040896"/>
            </a:xfrm>
            <a:prstGeom prst="rect">
              <a:avLst/>
            </a:prstGeom>
          </p:spPr>
        </p:pic>
        <p:pic>
          <p:nvPicPr>
            <p:cNvPr id="5" name="Imagen 4">
              <a:extLst>
                <a:ext uri="{FF2B5EF4-FFF2-40B4-BE49-F238E27FC236}">
                  <a16:creationId xmlns:a16="http://schemas.microsoft.com/office/drawing/2014/main" id="{CE494822-09FD-054F-A652-E4D3384536A2}"/>
                </a:ext>
              </a:extLst>
            </p:cNvPr>
            <p:cNvPicPr>
              <a:picLocks noChangeAspect="1"/>
            </p:cNvPicPr>
            <p:nvPr/>
          </p:nvPicPr>
          <p:blipFill>
            <a:blip r:embed="rId3"/>
            <a:stretch>
              <a:fillRect/>
            </a:stretch>
          </p:blipFill>
          <p:spPr>
            <a:xfrm>
              <a:off x="527719" y="198953"/>
              <a:ext cx="10126134" cy="688372"/>
            </a:xfrm>
            <a:prstGeom prst="rect">
              <a:avLst/>
            </a:prstGeom>
          </p:spPr>
        </p:pic>
      </p:grpSp>
      <p:sp>
        <p:nvSpPr>
          <p:cNvPr id="11" name="CuadroTexto 10">
            <a:extLst>
              <a:ext uri="{FF2B5EF4-FFF2-40B4-BE49-F238E27FC236}">
                <a16:creationId xmlns:a16="http://schemas.microsoft.com/office/drawing/2014/main" id="{488FC8A8-1E4F-2A44-A848-A3D2916BEFB1}"/>
              </a:ext>
            </a:extLst>
          </p:cNvPr>
          <p:cNvSpPr txBox="1"/>
          <p:nvPr/>
        </p:nvSpPr>
        <p:spPr>
          <a:xfrm>
            <a:off x="970671" y="2294167"/>
            <a:ext cx="10702777" cy="206210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PE" sz="3200" b="1" dirty="0"/>
              <a:t>4. Estado de la ejecución presupuestal a la fecha, brindando el detalle de las consultorías, ordenes de servicio, contrataciones de personal y de terceros realizadas.</a:t>
            </a:r>
          </a:p>
          <a:p>
            <a:pPr algn="ctr"/>
            <a:endParaRPr lang="es-PE" sz="3200" b="1" dirty="0"/>
          </a:p>
        </p:txBody>
      </p:sp>
      <p:sp>
        <p:nvSpPr>
          <p:cNvPr id="13" name="Rectángulo 12">
            <a:extLst>
              <a:ext uri="{FF2B5EF4-FFF2-40B4-BE49-F238E27FC236}">
                <a16:creationId xmlns:a16="http://schemas.microsoft.com/office/drawing/2014/main" id="{665818CD-0179-804A-8C53-94930EE99F1D}"/>
              </a:ext>
            </a:extLst>
          </p:cNvPr>
          <p:cNvSpPr/>
          <p:nvPr/>
        </p:nvSpPr>
        <p:spPr>
          <a:xfrm flipV="1">
            <a:off x="4493481" y="4025048"/>
            <a:ext cx="3205037" cy="2299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Rectángulo 17">
            <a:extLst>
              <a:ext uri="{FF2B5EF4-FFF2-40B4-BE49-F238E27FC236}">
                <a16:creationId xmlns:a16="http://schemas.microsoft.com/office/drawing/2014/main" id="{EB778853-7319-7E43-A6A7-CA8EAE865B7F}"/>
              </a:ext>
            </a:extLst>
          </p:cNvPr>
          <p:cNvSpPr/>
          <p:nvPr/>
        </p:nvSpPr>
        <p:spPr>
          <a:xfrm>
            <a:off x="0" y="6519666"/>
            <a:ext cx="12192000" cy="623462"/>
          </a:xfrm>
          <a:prstGeom prst="rect">
            <a:avLst/>
          </a:prstGeom>
          <a:solidFill>
            <a:srgbClr val="293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Imagen 5">
            <a:extLst>
              <a:ext uri="{FF2B5EF4-FFF2-40B4-BE49-F238E27FC236}">
                <a16:creationId xmlns:a16="http://schemas.microsoft.com/office/drawing/2014/main" id="{53791809-4A85-4828-8DB7-12E45C6A6D58}"/>
              </a:ext>
            </a:extLst>
          </p:cNvPr>
          <p:cNvPicPr>
            <a:picLocks noChangeAspect="1"/>
          </p:cNvPicPr>
          <p:nvPr/>
        </p:nvPicPr>
        <p:blipFill>
          <a:blip r:embed="rId4"/>
          <a:stretch>
            <a:fillRect/>
          </a:stretch>
        </p:blipFill>
        <p:spPr>
          <a:xfrm>
            <a:off x="4646003" y="4332119"/>
            <a:ext cx="2775730" cy="2227656"/>
          </a:xfrm>
          <a:prstGeom prst="rect">
            <a:avLst/>
          </a:prstGeom>
        </p:spPr>
      </p:pic>
    </p:spTree>
    <p:extLst>
      <p:ext uri="{BB962C8B-B14F-4D97-AF65-F5344CB8AC3E}">
        <p14:creationId xmlns:p14="http://schemas.microsoft.com/office/powerpoint/2010/main" val="6587216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08DB6A8A-AF6C-694E-B60E-25AEEF99C5A7}"/>
              </a:ext>
            </a:extLst>
          </p:cNvPr>
          <p:cNvGrpSpPr/>
          <p:nvPr/>
        </p:nvGrpSpPr>
        <p:grpSpPr>
          <a:xfrm>
            <a:off x="0" y="-6633"/>
            <a:ext cx="12192000" cy="1040896"/>
            <a:chOff x="-2" y="21742"/>
            <a:chExt cx="12192000" cy="1040896"/>
          </a:xfrm>
        </p:grpSpPr>
        <p:pic>
          <p:nvPicPr>
            <p:cNvPr id="4" name="Imagen 3">
              <a:extLst>
                <a:ext uri="{FF2B5EF4-FFF2-40B4-BE49-F238E27FC236}">
                  <a16:creationId xmlns:a16="http://schemas.microsoft.com/office/drawing/2014/main" id="{68716C69-860B-4D40-98C3-02B0FD37AF6B}"/>
                </a:ext>
              </a:extLst>
            </p:cNvPr>
            <p:cNvPicPr>
              <a:picLocks noChangeAspect="1"/>
            </p:cNvPicPr>
            <p:nvPr/>
          </p:nvPicPr>
          <p:blipFill rotWithShape="1">
            <a:blip r:embed="rId2"/>
            <a:srcRect t="8188"/>
            <a:stretch/>
          </p:blipFill>
          <p:spPr>
            <a:xfrm>
              <a:off x="-2" y="21742"/>
              <a:ext cx="12192000" cy="1040896"/>
            </a:xfrm>
            <a:prstGeom prst="rect">
              <a:avLst/>
            </a:prstGeom>
          </p:spPr>
        </p:pic>
        <p:pic>
          <p:nvPicPr>
            <p:cNvPr id="5" name="Imagen 4">
              <a:extLst>
                <a:ext uri="{FF2B5EF4-FFF2-40B4-BE49-F238E27FC236}">
                  <a16:creationId xmlns:a16="http://schemas.microsoft.com/office/drawing/2014/main" id="{CE494822-09FD-054F-A652-E4D3384536A2}"/>
                </a:ext>
              </a:extLst>
            </p:cNvPr>
            <p:cNvPicPr>
              <a:picLocks noChangeAspect="1"/>
            </p:cNvPicPr>
            <p:nvPr/>
          </p:nvPicPr>
          <p:blipFill>
            <a:blip r:embed="rId3"/>
            <a:stretch>
              <a:fillRect/>
            </a:stretch>
          </p:blipFill>
          <p:spPr>
            <a:xfrm>
              <a:off x="112539" y="194156"/>
              <a:ext cx="11211951" cy="688372"/>
            </a:xfrm>
            <a:prstGeom prst="rect">
              <a:avLst/>
            </a:prstGeom>
          </p:spPr>
        </p:pic>
      </p:grpSp>
      <p:sp>
        <p:nvSpPr>
          <p:cNvPr id="18" name="Rectángulo 17">
            <a:extLst>
              <a:ext uri="{FF2B5EF4-FFF2-40B4-BE49-F238E27FC236}">
                <a16:creationId xmlns:a16="http://schemas.microsoft.com/office/drawing/2014/main" id="{EB778853-7319-7E43-A6A7-CA8EAE865B7F}"/>
              </a:ext>
            </a:extLst>
          </p:cNvPr>
          <p:cNvSpPr/>
          <p:nvPr/>
        </p:nvSpPr>
        <p:spPr>
          <a:xfrm>
            <a:off x="0" y="6519666"/>
            <a:ext cx="12192000" cy="623462"/>
          </a:xfrm>
          <a:prstGeom prst="rect">
            <a:avLst/>
          </a:prstGeom>
          <a:solidFill>
            <a:srgbClr val="293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Rectángulo 4">
            <a:extLst>
              <a:ext uri="{FF2B5EF4-FFF2-40B4-BE49-F238E27FC236}">
                <a16:creationId xmlns:a16="http://schemas.microsoft.com/office/drawing/2014/main" id="{845D33F1-7C39-4D94-BA19-0B30E0B5382E}"/>
              </a:ext>
            </a:extLst>
          </p:cNvPr>
          <p:cNvSpPr>
            <a:spLocks noChangeArrowheads="1"/>
          </p:cNvSpPr>
          <p:nvPr/>
        </p:nvSpPr>
        <p:spPr bwMode="auto">
          <a:xfrm>
            <a:off x="3214388" y="225073"/>
            <a:ext cx="5871734"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None/>
            </a:pPr>
            <a:r>
              <a:rPr lang="es-PE" sz="1600" b="1" spc="-5" dirty="0">
                <a:latin typeface="Arial" panose="020B0604020202020204" pitchFamily="34" charset="0"/>
                <a:ea typeface="+mj-ea"/>
                <a:cs typeface="Arial" panose="020B0604020202020204" pitchFamily="34" charset="0"/>
              </a:rPr>
              <a:t>EJECUCIÓN PRESUPUESTAL 2022 POR PLIEGOS</a:t>
            </a:r>
          </a:p>
          <a:p>
            <a:pPr algn="ctr">
              <a:buNone/>
            </a:pPr>
            <a:r>
              <a:rPr lang="es-PE" sz="1600" b="1" spc="-5" dirty="0">
                <a:latin typeface="Arial" panose="020B0604020202020204" pitchFamily="34" charset="0"/>
                <a:ea typeface="+mj-ea"/>
                <a:cs typeface="Arial" panose="020B0604020202020204" pitchFamily="34" charset="0"/>
              </a:rPr>
              <a:t>SECTOR 13 AGRARIO Y DE RIEGO AL 08-06-2022</a:t>
            </a:r>
          </a:p>
          <a:p>
            <a:pPr algn="ctr">
              <a:buNone/>
            </a:pPr>
            <a:endParaRPr lang="es-PE" sz="1600" b="1" spc="-5" dirty="0">
              <a:latin typeface="Arial" panose="020B0604020202020204" pitchFamily="34" charset="0"/>
              <a:ea typeface="+mj-ea"/>
              <a:cs typeface="Arial" panose="020B0604020202020204" pitchFamily="34" charset="0"/>
            </a:endParaRPr>
          </a:p>
        </p:txBody>
      </p:sp>
      <p:sp>
        <p:nvSpPr>
          <p:cNvPr id="10" name="Rectángulo 9">
            <a:extLst>
              <a:ext uri="{FF2B5EF4-FFF2-40B4-BE49-F238E27FC236}">
                <a16:creationId xmlns:a16="http://schemas.microsoft.com/office/drawing/2014/main" id="{F691680B-54C9-4FB5-93A7-FE095F989DD8}"/>
              </a:ext>
            </a:extLst>
          </p:cNvPr>
          <p:cNvSpPr/>
          <p:nvPr/>
        </p:nvSpPr>
        <p:spPr>
          <a:xfrm>
            <a:off x="3531707" y="813599"/>
            <a:ext cx="5237095" cy="307777"/>
          </a:xfrm>
          <a:prstGeom prst="rect">
            <a:avLst/>
          </a:prstGeom>
        </p:spPr>
        <p:txBody>
          <a:bodyPr wrap="square">
            <a:spAutoFit/>
          </a:bodyPr>
          <a:lstStyle/>
          <a:p>
            <a:pPr algn="ctr"/>
            <a:r>
              <a:rPr lang="es-PE" sz="1400" b="1" dirty="0">
                <a:solidFill>
                  <a:srgbClr val="134D2A"/>
                </a:solidFill>
              </a:rPr>
              <a:t>(En millones de soles)</a:t>
            </a:r>
            <a:endParaRPr lang="es-ES" sz="1400" b="1" dirty="0">
              <a:solidFill>
                <a:srgbClr val="134D2A"/>
              </a:solidFill>
            </a:endParaRPr>
          </a:p>
        </p:txBody>
      </p:sp>
      <p:sp>
        <p:nvSpPr>
          <p:cNvPr id="14" name="CuadroTexto 13">
            <a:extLst>
              <a:ext uri="{FF2B5EF4-FFF2-40B4-BE49-F238E27FC236}">
                <a16:creationId xmlns:a16="http://schemas.microsoft.com/office/drawing/2014/main" id="{BE8BA470-EF5F-413F-AC66-EABC15735E3F}"/>
              </a:ext>
            </a:extLst>
          </p:cNvPr>
          <p:cNvSpPr txBox="1"/>
          <p:nvPr/>
        </p:nvSpPr>
        <p:spPr>
          <a:xfrm>
            <a:off x="299930" y="3681249"/>
            <a:ext cx="3564000" cy="276999"/>
          </a:xfrm>
          <a:prstGeom prst="rect">
            <a:avLst/>
          </a:prstGeom>
          <a:noFill/>
        </p:spPr>
        <p:txBody>
          <a:bodyPr wrap="square" rtlCol="0">
            <a:spAutoFit/>
          </a:bodyPr>
          <a:lstStyle/>
          <a:p>
            <a:r>
              <a:rPr lang="es-PE" sz="1200" b="1" dirty="0"/>
              <a:t>Fuente:</a:t>
            </a:r>
            <a:r>
              <a:rPr lang="es-PE" sz="1200" dirty="0"/>
              <a:t> SIAF – MEF, Fecha de corte: 08 de junio 2022</a:t>
            </a:r>
            <a:endParaRPr lang="es-MX" sz="1200" dirty="0"/>
          </a:p>
        </p:txBody>
      </p:sp>
      <p:sp>
        <p:nvSpPr>
          <p:cNvPr id="12" name="CuadroTexto 11">
            <a:extLst>
              <a:ext uri="{FF2B5EF4-FFF2-40B4-BE49-F238E27FC236}">
                <a16:creationId xmlns:a16="http://schemas.microsoft.com/office/drawing/2014/main" id="{ED0B1840-0D90-4F31-850E-46A9CE08A443}"/>
              </a:ext>
            </a:extLst>
          </p:cNvPr>
          <p:cNvSpPr txBox="1"/>
          <p:nvPr/>
        </p:nvSpPr>
        <p:spPr>
          <a:xfrm>
            <a:off x="471442" y="4495716"/>
            <a:ext cx="11249115" cy="1200329"/>
          </a:xfrm>
          <a:prstGeom prst="rect">
            <a:avLst/>
          </a:prstGeom>
          <a:solidFill>
            <a:schemeClr val="bg1"/>
          </a:solidFill>
          <a:ln w="28575">
            <a:solidFill>
              <a:schemeClr val="accent5">
                <a:lumMod val="5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PE" b="1" dirty="0">
                <a:solidFill>
                  <a:schemeClr val="tx1"/>
                </a:solidFill>
                <a:latin typeface="Arial Narrow" panose="020B0606020202030204" pitchFamily="34" charset="0"/>
                <a:cs typeface="Arial" pitchFamily="34" charset="0"/>
              </a:rPr>
              <a:t>Al 08 de junio el Sector Agrario y Riego presenta  un PIM de S/ 3,199.0 millones, habiendo ejecutado S/ 899.7 millones, cifra que representa el 28.1% del presupuesto total. En actividades de un total de S/ 1,646.2 millones, se ha devengado S/ 591.2 millones, que representa 36%. En Inversiones de un PIM de S/ 1,552.7 millones, se ha devengado S/ 308.5 millones, que representa el 18.4%. </a:t>
            </a:r>
            <a:endParaRPr lang="es-PE" b="1" dirty="0">
              <a:solidFill>
                <a:schemeClr val="accent6">
                  <a:lumMod val="75000"/>
                </a:schemeClr>
              </a:solidFill>
              <a:latin typeface="Arial Narrow" panose="020B0606020202030204" pitchFamily="34" charset="0"/>
              <a:cs typeface="Arial" pitchFamily="34" charset="0"/>
            </a:endParaRPr>
          </a:p>
        </p:txBody>
      </p:sp>
      <p:pic>
        <p:nvPicPr>
          <p:cNvPr id="6" name="Imagen 5">
            <a:extLst>
              <a:ext uri="{FF2B5EF4-FFF2-40B4-BE49-F238E27FC236}">
                <a16:creationId xmlns:a16="http://schemas.microsoft.com/office/drawing/2014/main" id="{44672424-E946-4C19-85D0-8A0989922005}"/>
              </a:ext>
            </a:extLst>
          </p:cNvPr>
          <p:cNvPicPr>
            <a:picLocks noChangeAspect="1"/>
          </p:cNvPicPr>
          <p:nvPr/>
        </p:nvPicPr>
        <p:blipFill>
          <a:blip r:embed="rId4"/>
          <a:stretch>
            <a:fillRect/>
          </a:stretch>
        </p:blipFill>
        <p:spPr>
          <a:xfrm>
            <a:off x="299930" y="1858302"/>
            <a:ext cx="11505460" cy="1783545"/>
          </a:xfrm>
          <a:prstGeom prst="rect">
            <a:avLst/>
          </a:prstGeom>
        </p:spPr>
      </p:pic>
    </p:spTree>
    <p:extLst>
      <p:ext uri="{BB962C8B-B14F-4D97-AF65-F5344CB8AC3E}">
        <p14:creationId xmlns:p14="http://schemas.microsoft.com/office/powerpoint/2010/main" val="34906161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5B14732B-BDDC-4BC7-8E88-F20B85C977FF}"/>
              </a:ext>
            </a:extLst>
          </p:cNvPr>
          <p:cNvGrpSpPr/>
          <p:nvPr/>
        </p:nvGrpSpPr>
        <p:grpSpPr>
          <a:xfrm>
            <a:off x="0" y="-36102"/>
            <a:ext cx="12192000" cy="1040896"/>
            <a:chOff x="-2" y="21742"/>
            <a:chExt cx="12192000" cy="1040896"/>
          </a:xfrm>
        </p:grpSpPr>
        <p:pic>
          <p:nvPicPr>
            <p:cNvPr id="7" name="Imagen 6">
              <a:extLst>
                <a:ext uri="{FF2B5EF4-FFF2-40B4-BE49-F238E27FC236}">
                  <a16:creationId xmlns:a16="http://schemas.microsoft.com/office/drawing/2014/main" id="{994EEC19-05BF-46C2-B5E8-1C7B90067F5E}"/>
                </a:ext>
              </a:extLst>
            </p:cNvPr>
            <p:cNvPicPr>
              <a:picLocks noChangeAspect="1"/>
            </p:cNvPicPr>
            <p:nvPr/>
          </p:nvPicPr>
          <p:blipFill rotWithShape="1">
            <a:blip r:embed="rId2"/>
            <a:srcRect t="8188"/>
            <a:stretch/>
          </p:blipFill>
          <p:spPr>
            <a:xfrm>
              <a:off x="-2" y="21742"/>
              <a:ext cx="12192000" cy="1040896"/>
            </a:xfrm>
            <a:prstGeom prst="rect">
              <a:avLst/>
            </a:prstGeom>
          </p:spPr>
        </p:pic>
        <p:pic>
          <p:nvPicPr>
            <p:cNvPr id="8" name="Imagen 7">
              <a:extLst>
                <a:ext uri="{FF2B5EF4-FFF2-40B4-BE49-F238E27FC236}">
                  <a16:creationId xmlns:a16="http://schemas.microsoft.com/office/drawing/2014/main" id="{EFFE77EA-BE31-493C-90FB-5BD04A940286}"/>
                </a:ext>
              </a:extLst>
            </p:cNvPr>
            <p:cNvPicPr>
              <a:picLocks noChangeAspect="1"/>
            </p:cNvPicPr>
            <p:nvPr/>
          </p:nvPicPr>
          <p:blipFill>
            <a:blip r:embed="rId3"/>
            <a:stretch>
              <a:fillRect/>
            </a:stretch>
          </p:blipFill>
          <p:spPr>
            <a:xfrm>
              <a:off x="527718" y="198953"/>
              <a:ext cx="10560489" cy="688372"/>
            </a:xfrm>
            <a:prstGeom prst="rect">
              <a:avLst/>
            </a:prstGeom>
          </p:spPr>
        </p:pic>
      </p:grpSp>
      <p:sp>
        <p:nvSpPr>
          <p:cNvPr id="10" name="CuadroTexto 9">
            <a:extLst>
              <a:ext uri="{FF2B5EF4-FFF2-40B4-BE49-F238E27FC236}">
                <a16:creationId xmlns:a16="http://schemas.microsoft.com/office/drawing/2014/main" id="{22918D39-78A9-43E2-AE61-BDAEED10A637}"/>
              </a:ext>
            </a:extLst>
          </p:cNvPr>
          <p:cNvSpPr txBox="1"/>
          <p:nvPr/>
        </p:nvSpPr>
        <p:spPr>
          <a:xfrm>
            <a:off x="2976892" y="2161513"/>
            <a:ext cx="6227684" cy="496996"/>
          </a:xfrm>
          <a:prstGeom prst="rect">
            <a:avLst/>
          </a:prstGeom>
          <a:noFill/>
        </p:spPr>
        <p:txBody>
          <a:bodyPr wrap="square">
            <a:spAutoFit/>
          </a:bodyPr>
          <a:lstStyle/>
          <a:p>
            <a:pPr lvl="0" algn="ctr" defTabSz="457200">
              <a:lnSpc>
                <a:spcPct val="150000"/>
              </a:lnSpc>
              <a:defRPr/>
            </a:pPr>
            <a:r>
              <a:rPr lang="es-PE" sz="2000" b="1" i="1" dirty="0">
                <a:solidFill>
                  <a:srgbClr val="FF0000"/>
                </a:solidFill>
                <a:latin typeface="Arial" panose="020B0604020202020204" pitchFamily="34" charset="0"/>
                <a:cs typeface="Arial" panose="020B0604020202020204" pitchFamily="34" charset="0"/>
              </a:rPr>
              <a:t>ORDENES DE SERVICIO</a:t>
            </a:r>
          </a:p>
        </p:txBody>
      </p:sp>
      <p:sp>
        <p:nvSpPr>
          <p:cNvPr id="11" name="CuadroTexto 10">
            <a:extLst>
              <a:ext uri="{FF2B5EF4-FFF2-40B4-BE49-F238E27FC236}">
                <a16:creationId xmlns:a16="http://schemas.microsoft.com/office/drawing/2014/main" id="{7289227A-89EE-4FB8-AAAC-D53400AA37AB}"/>
              </a:ext>
            </a:extLst>
          </p:cNvPr>
          <p:cNvSpPr txBox="1"/>
          <p:nvPr/>
        </p:nvSpPr>
        <p:spPr>
          <a:xfrm>
            <a:off x="3214156" y="5177603"/>
            <a:ext cx="6227684" cy="496996"/>
          </a:xfrm>
          <a:prstGeom prst="rect">
            <a:avLst/>
          </a:prstGeom>
          <a:noFill/>
        </p:spPr>
        <p:txBody>
          <a:bodyPr wrap="square">
            <a:spAutoFit/>
          </a:bodyPr>
          <a:lstStyle/>
          <a:p>
            <a:pPr lvl="0" algn="ctr" defTabSz="457200">
              <a:lnSpc>
                <a:spcPct val="150000"/>
              </a:lnSpc>
              <a:defRPr/>
            </a:pPr>
            <a:r>
              <a:rPr lang="es-PE" sz="2000" b="1" i="1" dirty="0">
                <a:solidFill>
                  <a:srgbClr val="FF0000"/>
                </a:solidFill>
                <a:latin typeface="Arial" panose="020B0604020202020204" pitchFamily="34" charset="0"/>
                <a:cs typeface="Arial" panose="020B0604020202020204" pitchFamily="34" charset="0"/>
              </a:rPr>
              <a:t>ORDENES DE SERVICIO TERCEROS</a:t>
            </a:r>
          </a:p>
        </p:txBody>
      </p:sp>
      <p:sp>
        <p:nvSpPr>
          <p:cNvPr id="13" name="CuadroTexto 12">
            <a:extLst>
              <a:ext uri="{FF2B5EF4-FFF2-40B4-BE49-F238E27FC236}">
                <a16:creationId xmlns:a16="http://schemas.microsoft.com/office/drawing/2014/main" id="{483DDF5B-989E-45F9-9475-D2218EF87887}"/>
              </a:ext>
            </a:extLst>
          </p:cNvPr>
          <p:cNvSpPr txBox="1"/>
          <p:nvPr/>
        </p:nvSpPr>
        <p:spPr>
          <a:xfrm>
            <a:off x="905667" y="2804627"/>
            <a:ext cx="10679836"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PE" sz="2800" dirty="0"/>
              <a:t>Del mes de enero al día 08-06-2022, se tiene  259 ORDENES DE SERVICIO POR  S/  16,759,639</a:t>
            </a:r>
          </a:p>
          <a:p>
            <a:pPr algn="ctr"/>
            <a:endParaRPr lang="es-PE" sz="2800" dirty="0"/>
          </a:p>
        </p:txBody>
      </p:sp>
      <p:sp>
        <p:nvSpPr>
          <p:cNvPr id="14" name="CuadroTexto 13">
            <a:extLst>
              <a:ext uri="{FF2B5EF4-FFF2-40B4-BE49-F238E27FC236}">
                <a16:creationId xmlns:a16="http://schemas.microsoft.com/office/drawing/2014/main" id="{9A71B427-F9D5-4587-B87B-C0F181273599}"/>
              </a:ext>
            </a:extLst>
          </p:cNvPr>
          <p:cNvSpPr txBox="1"/>
          <p:nvPr/>
        </p:nvSpPr>
        <p:spPr>
          <a:xfrm>
            <a:off x="905667" y="5732213"/>
            <a:ext cx="10679836" cy="95410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PE" sz="2800" dirty="0"/>
              <a:t>Del mes de enero al día 08-06-2022, se tiene 882 ORDENES DE CONTRATO SERVICIO TERCEROS POR  S/  13</a:t>
            </a:r>
            <a:r>
              <a:rPr lang="es-PE" sz="2800" b="0" i="0" u="none" strike="noStrike" dirty="0">
                <a:solidFill>
                  <a:srgbClr val="000000"/>
                </a:solidFill>
                <a:effectLst/>
                <a:latin typeface="Calibri" panose="020F0502020204030204" pitchFamily="34" charset="0"/>
              </a:rPr>
              <a:t>´513,283</a:t>
            </a:r>
            <a:r>
              <a:rPr lang="es-PE" sz="2800" dirty="0"/>
              <a:t> </a:t>
            </a:r>
          </a:p>
        </p:txBody>
      </p:sp>
      <p:sp>
        <p:nvSpPr>
          <p:cNvPr id="16" name="CuadroTexto 15">
            <a:extLst>
              <a:ext uri="{FF2B5EF4-FFF2-40B4-BE49-F238E27FC236}">
                <a16:creationId xmlns:a16="http://schemas.microsoft.com/office/drawing/2014/main" id="{D7CF5190-C58D-4F16-877D-EE8B2F83CB0A}"/>
              </a:ext>
            </a:extLst>
          </p:cNvPr>
          <p:cNvSpPr txBox="1"/>
          <p:nvPr/>
        </p:nvSpPr>
        <p:spPr>
          <a:xfrm>
            <a:off x="3453413" y="29173"/>
            <a:ext cx="5584345" cy="577850"/>
          </a:xfrm>
          <a:prstGeom prst="rect">
            <a:avLst/>
          </a:prstGeom>
          <a:noFill/>
        </p:spPr>
        <p:txBody>
          <a:bodyPr wrap="square">
            <a:spAutoFit/>
          </a:bodyPr>
          <a:lstStyle/>
          <a:p>
            <a:pPr lvl="0" algn="ctr" defTabSz="457200">
              <a:lnSpc>
                <a:spcPct val="150000"/>
              </a:lnSpc>
              <a:defRPr/>
            </a:pPr>
            <a:r>
              <a:rPr lang="es-PE" sz="2400" b="1" i="1" dirty="0">
                <a:latin typeface="Arial" panose="020B0604020202020204" pitchFamily="34" charset="0"/>
                <a:cs typeface="Arial" panose="020B0604020202020204" pitchFamily="34" charset="0"/>
              </a:rPr>
              <a:t>ADMINISTRACION CENTRAL</a:t>
            </a:r>
          </a:p>
        </p:txBody>
      </p:sp>
      <p:sp>
        <p:nvSpPr>
          <p:cNvPr id="17" name="CuadroTexto 16">
            <a:extLst>
              <a:ext uri="{FF2B5EF4-FFF2-40B4-BE49-F238E27FC236}">
                <a16:creationId xmlns:a16="http://schemas.microsoft.com/office/drawing/2014/main" id="{BB8356FB-4D05-D772-FAC3-B641EA24D38A}"/>
              </a:ext>
            </a:extLst>
          </p:cNvPr>
          <p:cNvSpPr txBox="1"/>
          <p:nvPr/>
        </p:nvSpPr>
        <p:spPr>
          <a:xfrm>
            <a:off x="3021088" y="358525"/>
            <a:ext cx="6227684" cy="496996"/>
          </a:xfrm>
          <a:prstGeom prst="rect">
            <a:avLst/>
          </a:prstGeom>
          <a:noFill/>
        </p:spPr>
        <p:txBody>
          <a:bodyPr wrap="square">
            <a:spAutoFit/>
          </a:bodyPr>
          <a:lstStyle/>
          <a:p>
            <a:pPr lvl="0" algn="ctr" defTabSz="457200">
              <a:lnSpc>
                <a:spcPct val="150000"/>
              </a:lnSpc>
              <a:defRPr/>
            </a:pPr>
            <a:r>
              <a:rPr lang="es-PE" sz="2000" b="1" i="1" dirty="0">
                <a:solidFill>
                  <a:srgbClr val="FF0000"/>
                </a:solidFill>
                <a:latin typeface="Arial" panose="020B0604020202020204" pitchFamily="34" charset="0"/>
                <a:cs typeface="Arial" panose="020B0604020202020204" pitchFamily="34" charset="0"/>
              </a:rPr>
              <a:t>CONSULTORIAS</a:t>
            </a:r>
          </a:p>
        </p:txBody>
      </p:sp>
      <p:sp>
        <p:nvSpPr>
          <p:cNvPr id="18" name="CuadroTexto 17">
            <a:extLst>
              <a:ext uri="{FF2B5EF4-FFF2-40B4-BE49-F238E27FC236}">
                <a16:creationId xmlns:a16="http://schemas.microsoft.com/office/drawing/2014/main" id="{6248F0ED-5160-08ED-ED22-240FAC3EEC3B}"/>
              </a:ext>
            </a:extLst>
          </p:cNvPr>
          <p:cNvSpPr txBox="1"/>
          <p:nvPr/>
        </p:nvSpPr>
        <p:spPr>
          <a:xfrm>
            <a:off x="750816" y="1321043"/>
            <a:ext cx="10679836"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PE" sz="2800" dirty="0"/>
              <a:t>Del mes de enero al día  08-06-2022, se tiene 01 CONSULTORIA POR  S/ 22,650.00 </a:t>
            </a:r>
          </a:p>
        </p:txBody>
      </p:sp>
      <p:sp>
        <p:nvSpPr>
          <p:cNvPr id="19" name="CuadroTexto 18">
            <a:extLst>
              <a:ext uri="{FF2B5EF4-FFF2-40B4-BE49-F238E27FC236}">
                <a16:creationId xmlns:a16="http://schemas.microsoft.com/office/drawing/2014/main" id="{EF0CE6C7-6854-B78F-B84B-D9B6DC67EF3A}"/>
              </a:ext>
            </a:extLst>
          </p:cNvPr>
          <p:cNvSpPr txBox="1"/>
          <p:nvPr/>
        </p:nvSpPr>
        <p:spPr>
          <a:xfrm>
            <a:off x="3021088" y="3786058"/>
            <a:ext cx="6227684" cy="496996"/>
          </a:xfrm>
          <a:prstGeom prst="rect">
            <a:avLst/>
          </a:prstGeom>
          <a:noFill/>
        </p:spPr>
        <p:txBody>
          <a:bodyPr wrap="square">
            <a:spAutoFit/>
          </a:bodyPr>
          <a:lstStyle/>
          <a:p>
            <a:pPr lvl="0" algn="ctr" defTabSz="457200">
              <a:lnSpc>
                <a:spcPct val="150000"/>
              </a:lnSpc>
              <a:defRPr/>
            </a:pPr>
            <a:r>
              <a:rPr lang="es-PE" sz="2000" b="1" i="1" dirty="0">
                <a:solidFill>
                  <a:srgbClr val="FF0000"/>
                </a:solidFill>
                <a:latin typeface="Arial" panose="020B0604020202020204" pitchFamily="34" charset="0"/>
                <a:cs typeface="Arial" panose="020B0604020202020204" pitchFamily="34" charset="0"/>
              </a:rPr>
              <a:t>CONTRATACIONES DE PERSONAL</a:t>
            </a:r>
          </a:p>
        </p:txBody>
      </p:sp>
      <p:sp>
        <p:nvSpPr>
          <p:cNvPr id="20" name="CuadroTexto 19">
            <a:extLst>
              <a:ext uri="{FF2B5EF4-FFF2-40B4-BE49-F238E27FC236}">
                <a16:creationId xmlns:a16="http://schemas.microsoft.com/office/drawing/2014/main" id="{E73998E3-3870-EDBA-44EF-20D94081F92B}"/>
              </a:ext>
            </a:extLst>
          </p:cNvPr>
          <p:cNvSpPr txBox="1"/>
          <p:nvPr/>
        </p:nvSpPr>
        <p:spPr>
          <a:xfrm>
            <a:off x="905666" y="4391232"/>
            <a:ext cx="10524985"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PE" sz="2800" dirty="0"/>
              <a:t>Del mes de enero al día 08-06-2022, se tiene 923  CAS POR  S/ 21´945,917</a:t>
            </a:r>
          </a:p>
        </p:txBody>
      </p:sp>
    </p:spTree>
    <p:extLst>
      <p:ext uri="{BB962C8B-B14F-4D97-AF65-F5344CB8AC3E}">
        <p14:creationId xmlns:p14="http://schemas.microsoft.com/office/powerpoint/2010/main" val="33741475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08DB6A8A-AF6C-694E-B60E-25AEEF99C5A7}"/>
              </a:ext>
            </a:extLst>
          </p:cNvPr>
          <p:cNvGrpSpPr/>
          <p:nvPr/>
        </p:nvGrpSpPr>
        <p:grpSpPr>
          <a:xfrm>
            <a:off x="10633" y="1296"/>
            <a:ext cx="12192000" cy="1040896"/>
            <a:chOff x="-2" y="21742"/>
            <a:chExt cx="12192000" cy="1040896"/>
          </a:xfrm>
        </p:grpSpPr>
        <p:pic>
          <p:nvPicPr>
            <p:cNvPr id="12" name="Imagen 11">
              <a:extLst>
                <a:ext uri="{FF2B5EF4-FFF2-40B4-BE49-F238E27FC236}">
                  <a16:creationId xmlns:a16="http://schemas.microsoft.com/office/drawing/2014/main" id="{68716C69-860B-4D40-98C3-02B0FD37AF6B}"/>
                </a:ext>
              </a:extLst>
            </p:cNvPr>
            <p:cNvPicPr>
              <a:picLocks noChangeAspect="1"/>
            </p:cNvPicPr>
            <p:nvPr/>
          </p:nvPicPr>
          <p:blipFill rotWithShape="1">
            <a:blip r:embed="rId3"/>
            <a:srcRect t="8188"/>
            <a:stretch/>
          </p:blipFill>
          <p:spPr>
            <a:xfrm>
              <a:off x="-2" y="21742"/>
              <a:ext cx="12192000" cy="1040896"/>
            </a:xfrm>
            <a:prstGeom prst="rect">
              <a:avLst/>
            </a:prstGeom>
          </p:spPr>
        </p:pic>
        <p:pic>
          <p:nvPicPr>
            <p:cNvPr id="16" name="Imagen 15">
              <a:extLst>
                <a:ext uri="{FF2B5EF4-FFF2-40B4-BE49-F238E27FC236}">
                  <a16:creationId xmlns:a16="http://schemas.microsoft.com/office/drawing/2014/main" id="{CE494822-09FD-054F-A652-E4D3384536A2}"/>
                </a:ext>
              </a:extLst>
            </p:cNvPr>
            <p:cNvPicPr>
              <a:picLocks noChangeAspect="1"/>
            </p:cNvPicPr>
            <p:nvPr/>
          </p:nvPicPr>
          <p:blipFill>
            <a:blip r:embed="rId4"/>
            <a:stretch>
              <a:fillRect/>
            </a:stretch>
          </p:blipFill>
          <p:spPr>
            <a:xfrm>
              <a:off x="527719" y="198953"/>
              <a:ext cx="10126134" cy="688372"/>
            </a:xfrm>
            <a:prstGeom prst="rect">
              <a:avLst/>
            </a:prstGeom>
          </p:spPr>
        </p:pic>
      </p:grpSp>
      <p:sp>
        <p:nvSpPr>
          <p:cNvPr id="6" name="CuadroTexto 5">
            <a:extLst>
              <a:ext uri="{FF2B5EF4-FFF2-40B4-BE49-F238E27FC236}">
                <a16:creationId xmlns:a16="http://schemas.microsoft.com/office/drawing/2014/main" id="{0CB1D853-60BC-B63A-60E4-1BE4DB80597D}"/>
              </a:ext>
            </a:extLst>
          </p:cNvPr>
          <p:cNvSpPr txBox="1"/>
          <p:nvPr/>
        </p:nvSpPr>
        <p:spPr>
          <a:xfrm>
            <a:off x="823680" y="1219403"/>
            <a:ext cx="8865122" cy="523220"/>
          </a:xfrm>
          <a:prstGeom prst="rect">
            <a:avLst/>
          </a:prstGeom>
          <a:noFill/>
        </p:spPr>
        <p:txBody>
          <a:bodyPr wrap="square" rtlCol="0">
            <a:spAutoFit/>
          </a:bodyPr>
          <a:lstStyle/>
          <a:p>
            <a:r>
              <a:rPr lang="es-PE" sz="2800" b="1" dirty="0">
                <a:solidFill>
                  <a:srgbClr val="FF0000"/>
                </a:solidFill>
                <a:latin typeface="Avenir Next LT Pro" panose="020B0504020202020204" pitchFamily="34" charset="0"/>
              </a:rPr>
              <a:t>IMPORTACION DE UREA A LA FECHA</a:t>
            </a:r>
          </a:p>
        </p:txBody>
      </p:sp>
      <p:sp>
        <p:nvSpPr>
          <p:cNvPr id="8" name="CuadroTexto 7">
            <a:extLst>
              <a:ext uri="{FF2B5EF4-FFF2-40B4-BE49-F238E27FC236}">
                <a16:creationId xmlns:a16="http://schemas.microsoft.com/office/drawing/2014/main" id="{8A4539BE-1B19-A6B7-561D-19354C3E7876}"/>
              </a:ext>
            </a:extLst>
          </p:cNvPr>
          <p:cNvSpPr txBox="1"/>
          <p:nvPr/>
        </p:nvSpPr>
        <p:spPr>
          <a:xfrm>
            <a:off x="538354" y="1742623"/>
            <a:ext cx="7450614" cy="4154984"/>
          </a:xfrm>
          <a:prstGeom prst="rect">
            <a:avLst/>
          </a:prstGeom>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MX" sz="2400" dirty="0"/>
              <a:t>Las empresas importadoras mantienen sus volumenes de importacion de urea en el mercado internacional con la finalidad de que los agricultores peruanos puedan disponer de este importante insumo.</a:t>
            </a:r>
          </a:p>
          <a:p>
            <a:pPr algn="just"/>
            <a:endParaRPr lang="es-MX" sz="2400" dirty="0"/>
          </a:p>
          <a:p>
            <a:pPr algn="just"/>
            <a:r>
              <a:rPr lang="es-MX" sz="2400" dirty="0"/>
              <a:t>A la fecha se viene importado aproximadamente 90 mil toneladas de Urea, de la misma forma se ha incrementado de manera significativa en comparación con los años anteriores la importación de Sulfato de Amonio de 17,900 TM al día de hoy, es una fuente importante de nitrógeno para los cultivos.</a:t>
            </a:r>
          </a:p>
        </p:txBody>
      </p:sp>
      <p:sp>
        <p:nvSpPr>
          <p:cNvPr id="7" name="CuadroTexto 6">
            <a:extLst>
              <a:ext uri="{FF2B5EF4-FFF2-40B4-BE49-F238E27FC236}">
                <a16:creationId xmlns:a16="http://schemas.microsoft.com/office/drawing/2014/main" id="{23E5B987-DE20-4799-985E-B0DE4C1030E8}"/>
              </a:ext>
            </a:extLst>
          </p:cNvPr>
          <p:cNvSpPr txBox="1"/>
          <p:nvPr/>
        </p:nvSpPr>
        <p:spPr>
          <a:xfrm>
            <a:off x="2950153" y="201605"/>
            <a:ext cx="6130976" cy="523220"/>
          </a:xfrm>
          <a:prstGeom prst="rect">
            <a:avLst/>
          </a:prstGeom>
          <a:noFill/>
        </p:spPr>
        <p:txBody>
          <a:bodyPr wrap="square" rtlCol="0">
            <a:spAutoFit/>
          </a:bodyPr>
          <a:lstStyle/>
          <a:p>
            <a:pPr algn="ctr"/>
            <a:r>
              <a:rPr lang="es-PE" sz="2800" b="1" dirty="0">
                <a:solidFill>
                  <a:srgbClr val="FF0000"/>
                </a:solidFill>
                <a:latin typeface="Avenir Next LT Pro" panose="020B0504020202020204" pitchFamily="34" charset="0"/>
              </a:rPr>
              <a:t>CONTEXTO</a:t>
            </a:r>
          </a:p>
        </p:txBody>
      </p:sp>
      <p:pic>
        <p:nvPicPr>
          <p:cNvPr id="3" name="Picture 2" descr="Text&#10;&#10;Description automatically generated with medium confidence">
            <a:extLst>
              <a:ext uri="{FF2B5EF4-FFF2-40B4-BE49-F238E27FC236}">
                <a16:creationId xmlns:a16="http://schemas.microsoft.com/office/drawing/2014/main" id="{8055D91D-FD76-E871-318B-A558EE6FBC72}"/>
              </a:ext>
            </a:extLst>
          </p:cNvPr>
          <p:cNvPicPr>
            <a:picLocks noChangeAspect="1"/>
          </p:cNvPicPr>
          <p:nvPr/>
        </p:nvPicPr>
        <p:blipFill>
          <a:blip r:embed="rId5"/>
          <a:stretch>
            <a:fillRect/>
          </a:stretch>
        </p:blipFill>
        <p:spPr>
          <a:xfrm>
            <a:off x="8361344" y="2348564"/>
            <a:ext cx="3528305" cy="1664636"/>
          </a:xfrm>
          <a:prstGeom prst="rect">
            <a:avLst/>
          </a:prstGeom>
        </p:spPr>
      </p:pic>
      <p:sp>
        <p:nvSpPr>
          <p:cNvPr id="4" name="TextBox 3">
            <a:extLst>
              <a:ext uri="{FF2B5EF4-FFF2-40B4-BE49-F238E27FC236}">
                <a16:creationId xmlns:a16="http://schemas.microsoft.com/office/drawing/2014/main" id="{09B6F463-4C31-D28A-E995-55DDE8D18E10}"/>
              </a:ext>
            </a:extLst>
          </p:cNvPr>
          <p:cNvSpPr txBox="1"/>
          <p:nvPr/>
        </p:nvSpPr>
        <p:spPr>
          <a:xfrm>
            <a:off x="8361344" y="4158114"/>
            <a:ext cx="2843279" cy="369332"/>
          </a:xfrm>
          <a:prstGeom prst="rect">
            <a:avLst/>
          </a:prstGeom>
          <a:noFill/>
        </p:spPr>
        <p:txBody>
          <a:bodyPr wrap="none" rtlCol="0">
            <a:spAutoFit/>
          </a:bodyPr>
          <a:lstStyle/>
          <a:p>
            <a:r>
              <a:rPr lang="en-PE" dirty="0"/>
              <a:t>Fuente: Gestion 09/06/2022</a:t>
            </a:r>
          </a:p>
        </p:txBody>
      </p:sp>
    </p:spTree>
    <p:extLst>
      <p:ext uri="{BB962C8B-B14F-4D97-AF65-F5344CB8AC3E}">
        <p14:creationId xmlns:p14="http://schemas.microsoft.com/office/powerpoint/2010/main" val="4041883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08DB6A8A-AF6C-694E-B60E-25AEEF99C5A7}"/>
              </a:ext>
            </a:extLst>
          </p:cNvPr>
          <p:cNvGrpSpPr/>
          <p:nvPr/>
        </p:nvGrpSpPr>
        <p:grpSpPr>
          <a:xfrm>
            <a:off x="0" y="33195"/>
            <a:ext cx="12192000" cy="1040896"/>
            <a:chOff x="-2" y="21742"/>
            <a:chExt cx="12192000" cy="1040896"/>
          </a:xfrm>
        </p:grpSpPr>
        <p:pic>
          <p:nvPicPr>
            <p:cNvPr id="4" name="Imagen 3">
              <a:extLst>
                <a:ext uri="{FF2B5EF4-FFF2-40B4-BE49-F238E27FC236}">
                  <a16:creationId xmlns:a16="http://schemas.microsoft.com/office/drawing/2014/main" id="{68716C69-860B-4D40-98C3-02B0FD37AF6B}"/>
                </a:ext>
              </a:extLst>
            </p:cNvPr>
            <p:cNvPicPr>
              <a:picLocks noChangeAspect="1"/>
            </p:cNvPicPr>
            <p:nvPr/>
          </p:nvPicPr>
          <p:blipFill rotWithShape="1">
            <a:blip r:embed="rId2"/>
            <a:srcRect t="8188"/>
            <a:stretch/>
          </p:blipFill>
          <p:spPr>
            <a:xfrm>
              <a:off x="-2" y="21742"/>
              <a:ext cx="12192000" cy="1040896"/>
            </a:xfrm>
            <a:prstGeom prst="rect">
              <a:avLst/>
            </a:prstGeom>
          </p:spPr>
        </p:pic>
        <p:pic>
          <p:nvPicPr>
            <p:cNvPr id="5" name="Imagen 4">
              <a:extLst>
                <a:ext uri="{FF2B5EF4-FFF2-40B4-BE49-F238E27FC236}">
                  <a16:creationId xmlns:a16="http://schemas.microsoft.com/office/drawing/2014/main" id="{CE494822-09FD-054F-A652-E4D3384536A2}"/>
                </a:ext>
              </a:extLst>
            </p:cNvPr>
            <p:cNvPicPr>
              <a:picLocks noChangeAspect="1"/>
            </p:cNvPicPr>
            <p:nvPr/>
          </p:nvPicPr>
          <p:blipFill>
            <a:blip r:embed="rId3"/>
            <a:stretch>
              <a:fillRect/>
            </a:stretch>
          </p:blipFill>
          <p:spPr>
            <a:xfrm>
              <a:off x="527719" y="198953"/>
              <a:ext cx="10126134" cy="688372"/>
            </a:xfrm>
            <a:prstGeom prst="rect">
              <a:avLst/>
            </a:prstGeom>
          </p:spPr>
        </p:pic>
      </p:grpSp>
      <p:sp>
        <p:nvSpPr>
          <p:cNvPr id="11" name="CuadroTexto 10">
            <a:extLst>
              <a:ext uri="{FF2B5EF4-FFF2-40B4-BE49-F238E27FC236}">
                <a16:creationId xmlns:a16="http://schemas.microsoft.com/office/drawing/2014/main" id="{488FC8A8-1E4F-2A44-A848-A3D2916BEFB1}"/>
              </a:ext>
            </a:extLst>
          </p:cNvPr>
          <p:cNvSpPr txBox="1"/>
          <p:nvPr/>
        </p:nvSpPr>
        <p:spPr>
          <a:xfrm>
            <a:off x="970671" y="1630472"/>
            <a:ext cx="10702777" cy="304698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PE" sz="3200" b="1" dirty="0"/>
              <a:t>5. Evaluación realizada en torno a la designación de funcionarios de confianza del Sector respecto a las disposiciones establecidas en la Ley </a:t>
            </a:r>
            <a:r>
              <a:rPr lang="es-PE" sz="3200" b="1" dirty="0" err="1"/>
              <a:t>N°</a:t>
            </a:r>
            <a:r>
              <a:rPr lang="es-PE" sz="3200" b="1" dirty="0"/>
              <a:t> 31419, Ley que establece disposiciones para garantizar la idoneidad en el acceso y ejercicio de la función pública de funcionarios y directivos de libre designación y remoción.</a:t>
            </a:r>
          </a:p>
        </p:txBody>
      </p:sp>
      <p:sp>
        <p:nvSpPr>
          <p:cNvPr id="18" name="Rectángulo 17">
            <a:extLst>
              <a:ext uri="{FF2B5EF4-FFF2-40B4-BE49-F238E27FC236}">
                <a16:creationId xmlns:a16="http://schemas.microsoft.com/office/drawing/2014/main" id="{EB778853-7319-7E43-A6A7-CA8EAE865B7F}"/>
              </a:ext>
            </a:extLst>
          </p:cNvPr>
          <p:cNvSpPr/>
          <p:nvPr/>
        </p:nvSpPr>
        <p:spPr>
          <a:xfrm>
            <a:off x="0" y="6519666"/>
            <a:ext cx="12192000" cy="623462"/>
          </a:xfrm>
          <a:prstGeom prst="rect">
            <a:avLst/>
          </a:prstGeom>
          <a:solidFill>
            <a:srgbClr val="293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 name="Imagen 1">
            <a:extLst>
              <a:ext uri="{FF2B5EF4-FFF2-40B4-BE49-F238E27FC236}">
                <a16:creationId xmlns:a16="http://schemas.microsoft.com/office/drawing/2014/main" id="{2018E678-C417-4797-B6C7-B118D593000C}"/>
              </a:ext>
            </a:extLst>
          </p:cNvPr>
          <p:cNvPicPr>
            <a:picLocks noChangeAspect="1"/>
          </p:cNvPicPr>
          <p:nvPr/>
        </p:nvPicPr>
        <p:blipFill>
          <a:blip r:embed="rId4"/>
          <a:stretch>
            <a:fillRect/>
          </a:stretch>
        </p:blipFill>
        <p:spPr>
          <a:xfrm>
            <a:off x="9863091" y="4955210"/>
            <a:ext cx="1810357" cy="1522177"/>
          </a:xfrm>
          <a:prstGeom prst="rect">
            <a:avLst/>
          </a:prstGeom>
        </p:spPr>
      </p:pic>
      <p:pic>
        <p:nvPicPr>
          <p:cNvPr id="3" name="Imagen 2">
            <a:extLst>
              <a:ext uri="{FF2B5EF4-FFF2-40B4-BE49-F238E27FC236}">
                <a16:creationId xmlns:a16="http://schemas.microsoft.com/office/drawing/2014/main" id="{F5C4270E-B4C7-468F-ABB9-22C92C0E4C59}"/>
              </a:ext>
            </a:extLst>
          </p:cNvPr>
          <p:cNvPicPr>
            <a:picLocks noChangeAspect="1"/>
          </p:cNvPicPr>
          <p:nvPr/>
        </p:nvPicPr>
        <p:blipFill>
          <a:blip r:embed="rId5"/>
          <a:stretch>
            <a:fillRect/>
          </a:stretch>
        </p:blipFill>
        <p:spPr>
          <a:xfrm>
            <a:off x="970671" y="5064959"/>
            <a:ext cx="2154269" cy="1433568"/>
          </a:xfrm>
          <a:prstGeom prst="rect">
            <a:avLst/>
          </a:prstGeom>
        </p:spPr>
      </p:pic>
      <p:sp>
        <p:nvSpPr>
          <p:cNvPr id="10" name="Rectángulo 9">
            <a:extLst>
              <a:ext uri="{FF2B5EF4-FFF2-40B4-BE49-F238E27FC236}">
                <a16:creationId xmlns:a16="http://schemas.microsoft.com/office/drawing/2014/main" id="{0B719F72-8453-42B8-B7FA-1113978E3777}"/>
              </a:ext>
            </a:extLst>
          </p:cNvPr>
          <p:cNvSpPr/>
          <p:nvPr/>
        </p:nvSpPr>
        <p:spPr>
          <a:xfrm flipV="1">
            <a:off x="4861583" y="4698599"/>
            <a:ext cx="3205037" cy="2299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20250953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08DB6A8A-AF6C-694E-B60E-25AEEF99C5A7}"/>
              </a:ext>
            </a:extLst>
          </p:cNvPr>
          <p:cNvGrpSpPr/>
          <p:nvPr/>
        </p:nvGrpSpPr>
        <p:grpSpPr>
          <a:xfrm>
            <a:off x="0" y="33195"/>
            <a:ext cx="12192000" cy="1040896"/>
            <a:chOff x="-2" y="21742"/>
            <a:chExt cx="12192000" cy="1040896"/>
          </a:xfrm>
        </p:grpSpPr>
        <p:pic>
          <p:nvPicPr>
            <p:cNvPr id="4" name="Imagen 3">
              <a:extLst>
                <a:ext uri="{FF2B5EF4-FFF2-40B4-BE49-F238E27FC236}">
                  <a16:creationId xmlns:a16="http://schemas.microsoft.com/office/drawing/2014/main" id="{68716C69-860B-4D40-98C3-02B0FD37AF6B}"/>
                </a:ext>
              </a:extLst>
            </p:cNvPr>
            <p:cNvPicPr>
              <a:picLocks noChangeAspect="1"/>
            </p:cNvPicPr>
            <p:nvPr/>
          </p:nvPicPr>
          <p:blipFill rotWithShape="1">
            <a:blip r:embed="rId2"/>
            <a:srcRect t="8188"/>
            <a:stretch/>
          </p:blipFill>
          <p:spPr>
            <a:xfrm>
              <a:off x="-2" y="21742"/>
              <a:ext cx="12192000" cy="1040896"/>
            </a:xfrm>
            <a:prstGeom prst="rect">
              <a:avLst/>
            </a:prstGeom>
          </p:spPr>
        </p:pic>
        <p:pic>
          <p:nvPicPr>
            <p:cNvPr id="5" name="Imagen 4">
              <a:extLst>
                <a:ext uri="{FF2B5EF4-FFF2-40B4-BE49-F238E27FC236}">
                  <a16:creationId xmlns:a16="http://schemas.microsoft.com/office/drawing/2014/main" id="{CE494822-09FD-054F-A652-E4D3384536A2}"/>
                </a:ext>
              </a:extLst>
            </p:cNvPr>
            <p:cNvPicPr>
              <a:picLocks noChangeAspect="1"/>
            </p:cNvPicPr>
            <p:nvPr/>
          </p:nvPicPr>
          <p:blipFill>
            <a:blip r:embed="rId3"/>
            <a:stretch>
              <a:fillRect/>
            </a:stretch>
          </p:blipFill>
          <p:spPr>
            <a:xfrm>
              <a:off x="527719" y="198953"/>
              <a:ext cx="10126134" cy="688372"/>
            </a:xfrm>
            <a:prstGeom prst="rect">
              <a:avLst/>
            </a:prstGeom>
          </p:spPr>
        </p:pic>
      </p:grpSp>
      <p:sp>
        <p:nvSpPr>
          <p:cNvPr id="18" name="Rectángulo 17">
            <a:extLst>
              <a:ext uri="{FF2B5EF4-FFF2-40B4-BE49-F238E27FC236}">
                <a16:creationId xmlns:a16="http://schemas.microsoft.com/office/drawing/2014/main" id="{EB778853-7319-7E43-A6A7-CA8EAE865B7F}"/>
              </a:ext>
            </a:extLst>
          </p:cNvPr>
          <p:cNvSpPr/>
          <p:nvPr/>
        </p:nvSpPr>
        <p:spPr>
          <a:xfrm>
            <a:off x="0" y="6519666"/>
            <a:ext cx="12192000" cy="623462"/>
          </a:xfrm>
          <a:prstGeom prst="rect">
            <a:avLst/>
          </a:prstGeom>
          <a:solidFill>
            <a:srgbClr val="293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BF969290-F21A-48A3-9689-3298068C70DD}"/>
              </a:ext>
            </a:extLst>
          </p:cNvPr>
          <p:cNvSpPr txBox="1"/>
          <p:nvPr/>
        </p:nvSpPr>
        <p:spPr>
          <a:xfrm>
            <a:off x="3401723" y="152109"/>
            <a:ext cx="4961042" cy="1015663"/>
          </a:xfrm>
          <a:prstGeom prst="rect">
            <a:avLst/>
          </a:prstGeom>
          <a:noFill/>
        </p:spPr>
        <p:txBody>
          <a:bodyPr wrap="square" rtlCol="0">
            <a:spAutoFit/>
          </a:bodyPr>
          <a:lstStyle/>
          <a:p>
            <a:pPr algn="ctr"/>
            <a:r>
              <a:rPr lang="es-PE" sz="2000" b="1" dirty="0"/>
              <a:t>La Oficina General de Gestión de Recursos Humanos viene cumpliendo con lo dispuesto en la Ley 31419</a:t>
            </a:r>
          </a:p>
        </p:txBody>
      </p:sp>
      <p:sp>
        <p:nvSpPr>
          <p:cNvPr id="14" name="CuadroTexto 13">
            <a:extLst>
              <a:ext uri="{FF2B5EF4-FFF2-40B4-BE49-F238E27FC236}">
                <a16:creationId xmlns:a16="http://schemas.microsoft.com/office/drawing/2014/main" id="{97EA78BD-149B-4C66-B52F-707F96C5361D}"/>
              </a:ext>
            </a:extLst>
          </p:cNvPr>
          <p:cNvSpPr txBox="1"/>
          <p:nvPr/>
        </p:nvSpPr>
        <p:spPr>
          <a:xfrm>
            <a:off x="516778" y="1611656"/>
            <a:ext cx="11158443" cy="3936783"/>
          </a:xfrm>
          <a:prstGeom prst="rect">
            <a:avLst/>
          </a:prstGeom>
          <a:effectLst>
            <a:glow rad="228600">
              <a:schemeClr val="accent5">
                <a:satMod val="175000"/>
                <a:alpha val="40000"/>
              </a:schemeClr>
            </a:glow>
          </a:effectLst>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07000"/>
              </a:lnSpc>
              <a:spcAft>
                <a:spcPts val="800"/>
              </a:spcAft>
            </a:pPr>
            <a:endParaRPr lang="es-PE"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E" sz="2400" dirty="0">
                <a:effectLst/>
                <a:latin typeface="Arial" panose="020B0604020202020204" pitchFamily="34" charset="0"/>
                <a:ea typeface="Calibri" panose="020F0502020204030204" pitchFamily="34" charset="0"/>
                <a:cs typeface="Times New Roman" panose="02020603050405020304" pitchFamily="18" charset="0"/>
              </a:rPr>
              <a:t>La Oficina General de Recursos Humanos del MIDAGRI manifiesta que ha cumplido con las disposiciones emitidas por la Ley N° 31419 al verificar los requisitos señalados en dicha norma, emitiendo el informe correspondiente al Órgano de Control Institucional de la entidad con fecha 17 de marzo.</a:t>
            </a:r>
          </a:p>
          <a:p>
            <a:pPr algn="just">
              <a:lnSpc>
                <a:spcPct val="107000"/>
              </a:lnSpc>
              <a:spcAft>
                <a:spcPts val="800"/>
              </a:spcAft>
            </a:pPr>
            <a:endParaRPr lang="es-PE"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E" sz="2400" dirty="0">
                <a:effectLst/>
                <a:latin typeface="Arial" panose="020B0604020202020204" pitchFamily="34" charset="0"/>
                <a:ea typeface="Calibri" panose="020F0502020204030204" pitchFamily="34" charset="0"/>
                <a:cs typeface="Times New Roman" panose="02020603050405020304" pitchFamily="18" charset="0"/>
              </a:rPr>
              <a:t>A partir de la fecha de la emisión de dicha ley, la evaluación de los profesionales propuestos para ocupar los puestos del ámbito de esa norma han sido evaluados de manera estricta.</a:t>
            </a:r>
            <a:endParaRPr lang="es-PE"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57737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08DB6A8A-AF6C-694E-B60E-25AEEF99C5A7}"/>
              </a:ext>
            </a:extLst>
          </p:cNvPr>
          <p:cNvGrpSpPr/>
          <p:nvPr/>
        </p:nvGrpSpPr>
        <p:grpSpPr>
          <a:xfrm>
            <a:off x="0" y="33195"/>
            <a:ext cx="12192000" cy="1040896"/>
            <a:chOff x="-2" y="21742"/>
            <a:chExt cx="12192000" cy="1040896"/>
          </a:xfrm>
        </p:grpSpPr>
        <p:pic>
          <p:nvPicPr>
            <p:cNvPr id="4" name="Imagen 3">
              <a:extLst>
                <a:ext uri="{FF2B5EF4-FFF2-40B4-BE49-F238E27FC236}">
                  <a16:creationId xmlns:a16="http://schemas.microsoft.com/office/drawing/2014/main" id="{68716C69-860B-4D40-98C3-02B0FD37AF6B}"/>
                </a:ext>
              </a:extLst>
            </p:cNvPr>
            <p:cNvPicPr>
              <a:picLocks noChangeAspect="1"/>
            </p:cNvPicPr>
            <p:nvPr/>
          </p:nvPicPr>
          <p:blipFill rotWithShape="1">
            <a:blip r:embed="rId2"/>
            <a:srcRect t="8188"/>
            <a:stretch/>
          </p:blipFill>
          <p:spPr>
            <a:xfrm>
              <a:off x="-2" y="21742"/>
              <a:ext cx="12192000" cy="1040896"/>
            </a:xfrm>
            <a:prstGeom prst="rect">
              <a:avLst/>
            </a:prstGeom>
          </p:spPr>
        </p:pic>
        <p:pic>
          <p:nvPicPr>
            <p:cNvPr id="5" name="Imagen 4">
              <a:extLst>
                <a:ext uri="{FF2B5EF4-FFF2-40B4-BE49-F238E27FC236}">
                  <a16:creationId xmlns:a16="http://schemas.microsoft.com/office/drawing/2014/main" id="{CE494822-09FD-054F-A652-E4D3384536A2}"/>
                </a:ext>
              </a:extLst>
            </p:cNvPr>
            <p:cNvPicPr>
              <a:picLocks noChangeAspect="1"/>
            </p:cNvPicPr>
            <p:nvPr/>
          </p:nvPicPr>
          <p:blipFill>
            <a:blip r:embed="rId3"/>
            <a:stretch>
              <a:fillRect/>
            </a:stretch>
          </p:blipFill>
          <p:spPr>
            <a:xfrm>
              <a:off x="527719" y="198953"/>
              <a:ext cx="10126134" cy="688372"/>
            </a:xfrm>
            <a:prstGeom prst="rect">
              <a:avLst/>
            </a:prstGeom>
          </p:spPr>
        </p:pic>
      </p:grpSp>
      <p:sp>
        <p:nvSpPr>
          <p:cNvPr id="11" name="CuadroTexto 10">
            <a:extLst>
              <a:ext uri="{FF2B5EF4-FFF2-40B4-BE49-F238E27FC236}">
                <a16:creationId xmlns:a16="http://schemas.microsoft.com/office/drawing/2014/main" id="{488FC8A8-1E4F-2A44-A848-A3D2916BEFB1}"/>
              </a:ext>
            </a:extLst>
          </p:cNvPr>
          <p:cNvSpPr txBox="1"/>
          <p:nvPr/>
        </p:nvSpPr>
        <p:spPr>
          <a:xfrm>
            <a:off x="968080" y="4891706"/>
            <a:ext cx="10702777" cy="1077218"/>
          </a:xfrm>
          <a:prstGeom prst="rect">
            <a:avLst/>
          </a:prstGeom>
          <a:effectLst>
            <a:glow rad="228600">
              <a:schemeClr val="accent4">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s-PE" sz="3200" b="1" dirty="0">
                <a:solidFill>
                  <a:srgbClr val="0070C0"/>
                </a:solidFill>
              </a:rPr>
              <a:t>Vamos hacer los correctivos necesarios de comprobarse una mala aplicación de la norma legal referida.</a:t>
            </a:r>
          </a:p>
        </p:txBody>
      </p:sp>
      <p:sp>
        <p:nvSpPr>
          <p:cNvPr id="18" name="Rectángulo 17">
            <a:extLst>
              <a:ext uri="{FF2B5EF4-FFF2-40B4-BE49-F238E27FC236}">
                <a16:creationId xmlns:a16="http://schemas.microsoft.com/office/drawing/2014/main" id="{EB778853-7319-7E43-A6A7-CA8EAE865B7F}"/>
              </a:ext>
            </a:extLst>
          </p:cNvPr>
          <p:cNvSpPr/>
          <p:nvPr/>
        </p:nvSpPr>
        <p:spPr>
          <a:xfrm>
            <a:off x="0" y="6519666"/>
            <a:ext cx="12192000" cy="623462"/>
          </a:xfrm>
          <a:prstGeom prst="rect">
            <a:avLst/>
          </a:prstGeom>
          <a:solidFill>
            <a:srgbClr val="293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CuadroTexto 6">
            <a:extLst>
              <a:ext uri="{FF2B5EF4-FFF2-40B4-BE49-F238E27FC236}">
                <a16:creationId xmlns:a16="http://schemas.microsoft.com/office/drawing/2014/main" id="{C3FCDBE3-E0A5-43E2-B461-DE0DB5F37123}"/>
              </a:ext>
            </a:extLst>
          </p:cNvPr>
          <p:cNvSpPr txBox="1"/>
          <p:nvPr/>
        </p:nvSpPr>
        <p:spPr>
          <a:xfrm>
            <a:off x="968080" y="1293976"/>
            <a:ext cx="10702777" cy="2554545"/>
          </a:xfrm>
          <a:prstGeom prst="rect">
            <a:avLst/>
          </a:prstGeom>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PE" sz="3200" b="1" dirty="0"/>
              <a:t>Hemos dispuesto la evaluación del cumplimiento estricto de la Ley N° 31419 para la designación de funcionarios de acuerdo a los requisitos establecidos para cada puesto de trabajo. La Oficina General de Recursos Humanos es responsable de su evaluación.</a:t>
            </a:r>
          </a:p>
        </p:txBody>
      </p:sp>
    </p:spTree>
    <p:extLst>
      <p:ext uri="{BB962C8B-B14F-4D97-AF65-F5344CB8AC3E}">
        <p14:creationId xmlns:p14="http://schemas.microsoft.com/office/powerpoint/2010/main" val="746454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CFB6638-1FB4-FD42-A933-5AEDAAE95CA6}"/>
              </a:ext>
            </a:extLst>
          </p:cNvPr>
          <p:cNvPicPr>
            <a:picLocks noChangeAspect="1"/>
          </p:cNvPicPr>
          <p:nvPr/>
        </p:nvPicPr>
        <p:blipFill>
          <a:blip r:embed="rId3"/>
          <a:stretch>
            <a:fillRect/>
          </a:stretch>
        </p:blipFill>
        <p:spPr>
          <a:xfrm>
            <a:off x="154616" y="34580"/>
            <a:ext cx="12160169" cy="5867213"/>
          </a:xfrm>
          <a:prstGeom prst="rect">
            <a:avLst/>
          </a:prstGeom>
        </p:spPr>
      </p:pic>
      <p:pic>
        <p:nvPicPr>
          <p:cNvPr id="2" name="Imagen 1">
            <a:extLst>
              <a:ext uri="{FF2B5EF4-FFF2-40B4-BE49-F238E27FC236}">
                <a16:creationId xmlns:a16="http://schemas.microsoft.com/office/drawing/2014/main" id="{910616E7-613C-3042-9AC5-52948541D269}"/>
              </a:ext>
            </a:extLst>
          </p:cNvPr>
          <p:cNvPicPr>
            <a:picLocks noChangeAspect="1"/>
          </p:cNvPicPr>
          <p:nvPr/>
        </p:nvPicPr>
        <p:blipFill>
          <a:blip r:embed="rId4"/>
          <a:srcRect t="48" b="48"/>
          <a:stretch/>
        </p:blipFill>
        <p:spPr>
          <a:xfrm>
            <a:off x="184176" y="-567839"/>
            <a:ext cx="9182581" cy="6767509"/>
          </a:xfrm>
          <a:prstGeom prst="rect">
            <a:avLst/>
          </a:prstGeom>
        </p:spPr>
      </p:pic>
      <p:grpSp>
        <p:nvGrpSpPr>
          <p:cNvPr id="9" name="Grupo 8">
            <a:extLst>
              <a:ext uri="{FF2B5EF4-FFF2-40B4-BE49-F238E27FC236}">
                <a16:creationId xmlns:a16="http://schemas.microsoft.com/office/drawing/2014/main" id="{08DB6A8A-AF6C-694E-B60E-25AEEF99C5A7}"/>
              </a:ext>
            </a:extLst>
          </p:cNvPr>
          <p:cNvGrpSpPr/>
          <p:nvPr/>
        </p:nvGrpSpPr>
        <p:grpSpPr>
          <a:xfrm>
            <a:off x="0" y="34579"/>
            <a:ext cx="12192000" cy="1048399"/>
            <a:chOff x="-122785" y="263620"/>
            <a:chExt cx="12192000" cy="1037229"/>
          </a:xfrm>
        </p:grpSpPr>
        <p:pic>
          <p:nvPicPr>
            <p:cNvPr id="4" name="Imagen 3">
              <a:extLst>
                <a:ext uri="{FF2B5EF4-FFF2-40B4-BE49-F238E27FC236}">
                  <a16:creationId xmlns:a16="http://schemas.microsoft.com/office/drawing/2014/main" id="{68716C69-860B-4D40-98C3-02B0FD37AF6B}"/>
                </a:ext>
              </a:extLst>
            </p:cNvPr>
            <p:cNvPicPr>
              <a:picLocks noChangeAspect="1"/>
            </p:cNvPicPr>
            <p:nvPr/>
          </p:nvPicPr>
          <p:blipFill rotWithShape="1">
            <a:blip r:embed="rId5"/>
            <a:srcRect t="8188"/>
            <a:stretch/>
          </p:blipFill>
          <p:spPr>
            <a:xfrm>
              <a:off x="-122785" y="263620"/>
              <a:ext cx="12192000" cy="1037229"/>
            </a:xfrm>
            <a:prstGeom prst="rect">
              <a:avLst/>
            </a:prstGeom>
          </p:spPr>
        </p:pic>
        <p:pic>
          <p:nvPicPr>
            <p:cNvPr id="5" name="Imagen 4">
              <a:extLst>
                <a:ext uri="{FF2B5EF4-FFF2-40B4-BE49-F238E27FC236}">
                  <a16:creationId xmlns:a16="http://schemas.microsoft.com/office/drawing/2014/main" id="{CE494822-09FD-054F-A652-E4D3384536A2}"/>
                </a:ext>
              </a:extLst>
            </p:cNvPr>
            <p:cNvPicPr>
              <a:picLocks noChangeAspect="1"/>
            </p:cNvPicPr>
            <p:nvPr/>
          </p:nvPicPr>
          <p:blipFill>
            <a:blip r:embed="rId6"/>
            <a:stretch>
              <a:fillRect/>
            </a:stretch>
          </p:blipFill>
          <p:spPr>
            <a:xfrm>
              <a:off x="99225" y="366336"/>
              <a:ext cx="11785814" cy="688372"/>
            </a:xfrm>
            <a:prstGeom prst="rect">
              <a:avLst/>
            </a:prstGeom>
          </p:spPr>
        </p:pic>
      </p:grpSp>
      <p:sp>
        <p:nvSpPr>
          <p:cNvPr id="11" name="CuadroTexto 10">
            <a:extLst>
              <a:ext uri="{FF2B5EF4-FFF2-40B4-BE49-F238E27FC236}">
                <a16:creationId xmlns:a16="http://schemas.microsoft.com/office/drawing/2014/main" id="{488FC8A8-1E4F-2A44-A848-A3D2916BEFB1}"/>
              </a:ext>
            </a:extLst>
          </p:cNvPr>
          <p:cNvSpPr txBox="1"/>
          <p:nvPr/>
        </p:nvSpPr>
        <p:spPr>
          <a:xfrm>
            <a:off x="7653205" y="1653793"/>
            <a:ext cx="4469130" cy="3785652"/>
          </a:xfrm>
          <a:prstGeom prst="rect">
            <a:avLst/>
          </a:prstGeom>
          <a:noFill/>
        </p:spPr>
        <p:txBody>
          <a:bodyPr wrap="square" rtlCol="0">
            <a:spAutoFit/>
          </a:bodyPr>
          <a:lstStyle/>
          <a:p>
            <a:pPr algn="ctr"/>
            <a:r>
              <a:rPr lang="es-PE" sz="4800" b="1" dirty="0"/>
              <a:t>Participación XVI</a:t>
            </a:r>
          </a:p>
          <a:p>
            <a:pPr algn="ctr"/>
            <a:r>
              <a:rPr lang="es-PE" sz="4800" b="1" dirty="0"/>
              <a:t>Sesión Extraordinaria Comisión Agraria</a:t>
            </a:r>
          </a:p>
        </p:txBody>
      </p:sp>
      <p:sp>
        <p:nvSpPr>
          <p:cNvPr id="13" name="Rectángulo 12">
            <a:extLst>
              <a:ext uri="{FF2B5EF4-FFF2-40B4-BE49-F238E27FC236}">
                <a16:creationId xmlns:a16="http://schemas.microsoft.com/office/drawing/2014/main" id="{665818CD-0179-804A-8C53-94930EE99F1D}"/>
              </a:ext>
            </a:extLst>
          </p:cNvPr>
          <p:cNvSpPr/>
          <p:nvPr/>
        </p:nvSpPr>
        <p:spPr>
          <a:xfrm>
            <a:off x="9459981" y="5379821"/>
            <a:ext cx="1065404" cy="21884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Rectángulo 17">
            <a:extLst>
              <a:ext uri="{FF2B5EF4-FFF2-40B4-BE49-F238E27FC236}">
                <a16:creationId xmlns:a16="http://schemas.microsoft.com/office/drawing/2014/main" id="{EB778853-7319-7E43-A6A7-CA8EAE865B7F}"/>
              </a:ext>
            </a:extLst>
          </p:cNvPr>
          <p:cNvSpPr/>
          <p:nvPr/>
        </p:nvSpPr>
        <p:spPr>
          <a:xfrm>
            <a:off x="61392" y="5901793"/>
            <a:ext cx="12192000" cy="919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3" name="CuadroTexto 2">
            <a:extLst>
              <a:ext uri="{FF2B5EF4-FFF2-40B4-BE49-F238E27FC236}">
                <a16:creationId xmlns:a16="http://schemas.microsoft.com/office/drawing/2014/main" id="{A0D42C01-87A3-4B93-B76D-3536CBC392D4}"/>
              </a:ext>
            </a:extLst>
          </p:cNvPr>
          <p:cNvSpPr txBox="1"/>
          <p:nvPr/>
        </p:nvSpPr>
        <p:spPr>
          <a:xfrm>
            <a:off x="-61393" y="5866826"/>
            <a:ext cx="12192000" cy="954107"/>
          </a:xfrm>
          <a:prstGeom prst="rect">
            <a:avLst/>
          </a:prstGeom>
          <a:noFill/>
        </p:spPr>
        <p:txBody>
          <a:bodyPr wrap="square" rtlCol="0">
            <a:spAutoFit/>
          </a:bodyPr>
          <a:lstStyle/>
          <a:p>
            <a:pPr algn="ctr"/>
            <a:r>
              <a:rPr lang="es-ES" sz="2800" b="1" dirty="0"/>
              <a:t>ANDRES ALENCASTRE CALDERON</a:t>
            </a:r>
          </a:p>
          <a:p>
            <a:pPr algn="ctr"/>
            <a:r>
              <a:rPr lang="es-ES" sz="2800" b="1" dirty="0"/>
              <a:t>Ministro de Desarrollo Agrario y Riego</a:t>
            </a:r>
          </a:p>
        </p:txBody>
      </p:sp>
      <p:pic>
        <p:nvPicPr>
          <p:cNvPr id="14" name="Imagen 13">
            <a:extLst>
              <a:ext uri="{FF2B5EF4-FFF2-40B4-BE49-F238E27FC236}">
                <a16:creationId xmlns:a16="http://schemas.microsoft.com/office/drawing/2014/main" id="{C7345C62-3A68-4CBA-A41C-6FA62065CB4B}"/>
              </a:ext>
            </a:extLst>
          </p:cNvPr>
          <p:cNvPicPr>
            <a:picLocks noChangeAspect="1"/>
          </p:cNvPicPr>
          <p:nvPr/>
        </p:nvPicPr>
        <p:blipFill>
          <a:blip r:embed="rId7"/>
          <a:srcRect/>
          <a:stretch/>
        </p:blipFill>
        <p:spPr>
          <a:xfrm>
            <a:off x="222010" y="2461489"/>
            <a:ext cx="2664624" cy="2550574"/>
          </a:xfrm>
          <a:prstGeom prst="rect">
            <a:avLst/>
          </a:prstGeom>
        </p:spPr>
      </p:pic>
      <p:pic>
        <p:nvPicPr>
          <p:cNvPr id="1026" name="Picture 2" descr="Congreso de la República del Perú">
            <a:extLst>
              <a:ext uri="{FF2B5EF4-FFF2-40B4-BE49-F238E27FC236}">
                <a16:creationId xmlns:a16="http://schemas.microsoft.com/office/drawing/2014/main" id="{778BDD74-98AE-4233-9416-297FD1EDBC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9460" y="109508"/>
            <a:ext cx="1460475" cy="146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9950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uadroTexto 2">
            <a:extLst>
              <a:ext uri="{FF2B5EF4-FFF2-40B4-BE49-F238E27FC236}">
                <a16:creationId xmlns:a16="http://schemas.microsoft.com/office/drawing/2014/main" id="{0EBBBBD7-312E-4E1B-A23C-DD1EED7E4F98}"/>
              </a:ext>
            </a:extLst>
          </p:cNvPr>
          <p:cNvSpPr txBox="1">
            <a:spLocks noChangeArrowheads="1"/>
          </p:cNvSpPr>
          <p:nvPr/>
        </p:nvSpPr>
        <p:spPr bwMode="auto">
          <a:xfrm>
            <a:off x="11820525" y="6467475"/>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CO" altLang="es-PE" sz="1800">
                <a:solidFill>
                  <a:schemeClr val="bg1"/>
                </a:solidFill>
              </a:rPr>
              <a:t>4</a:t>
            </a:r>
          </a:p>
        </p:txBody>
      </p:sp>
      <p:grpSp>
        <p:nvGrpSpPr>
          <p:cNvPr id="11280" name="Grupo 11">
            <a:extLst>
              <a:ext uri="{FF2B5EF4-FFF2-40B4-BE49-F238E27FC236}">
                <a16:creationId xmlns:a16="http://schemas.microsoft.com/office/drawing/2014/main" id="{A50916DB-3D34-4000-AA04-E324BB093AAB}"/>
              </a:ext>
            </a:extLst>
          </p:cNvPr>
          <p:cNvGrpSpPr>
            <a:grpSpLocks/>
          </p:cNvGrpSpPr>
          <p:nvPr/>
        </p:nvGrpSpPr>
        <p:grpSpPr bwMode="auto">
          <a:xfrm>
            <a:off x="0" y="18464"/>
            <a:ext cx="12192000" cy="1041401"/>
            <a:chOff x="-2" y="21742"/>
            <a:chExt cx="12192000" cy="1040896"/>
          </a:xfrm>
        </p:grpSpPr>
        <p:pic>
          <p:nvPicPr>
            <p:cNvPr id="11282" name="Imagen 12">
              <a:extLst>
                <a:ext uri="{FF2B5EF4-FFF2-40B4-BE49-F238E27FC236}">
                  <a16:creationId xmlns:a16="http://schemas.microsoft.com/office/drawing/2014/main" id="{6379563C-B8E9-4293-B316-4A748F63F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188"/>
            <a:stretch>
              <a:fillRect/>
            </a:stretch>
          </p:blipFill>
          <p:spPr bwMode="auto">
            <a:xfrm>
              <a:off x="-2" y="21742"/>
              <a:ext cx="12192000" cy="104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Imagen 13">
              <a:extLst>
                <a:ext uri="{FF2B5EF4-FFF2-40B4-BE49-F238E27FC236}">
                  <a16:creationId xmlns:a16="http://schemas.microsoft.com/office/drawing/2014/main" id="{75F75D65-A9E0-400F-8F45-E847EB634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49" y="198953"/>
              <a:ext cx="10830078" cy="68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Imagen 2">
            <a:extLst>
              <a:ext uri="{FF2B5EF4-FFF2-40B4-BE49-F238E27FC236}">
                <a16:creationId xmlns:a16="http://schemas.microsoft.com/office/drawing/2014/main" id="{5DF21263-DBAF-4C84-8A99-F00918BF4BA8}"/>
              </a:ext>
            </a:extLst>
          </p:cNvPr>
          <p:cNvPicPr>
            <a:picLocks noChangeAspect="1"/>
          </p:cNvPicPr>
          <p:nvPr/>
        </p:nvPicPr>
        <p:blipFill>
          <a:blip r:embed="rId4"/>
          <a:stretch>
            <a:fillRect/>
          </a:stretch>
        </p:blipFill>
        <p:spPr>
          <a:xfrm>
            <a:off x="4918229" y="161925"/>
            <a:ext cx="7203922" cy="6596122"/>
          </a:xfrm>
          <a:prstGeom prst="rect">
            <a:avLst/>
          </a:prstGeom>
        </p:spPr>
      </p:pic>
      <p:sp>
        <p:nvSpPr>
          <p:cNvPr id="5" name="CuadroTexto 4">
            <a:extLst>
              <a:ext uri="{FF2B5EF4-FFF2-40B4-BE49-F238E27FC236}">
                <a16:creationId xmlns:a16="http://schemas.microsoft.com/office/drawing/2014/main" id="{A6DF7E55-341F-4529-B20B-3F6A6357F6EF}"/>
              </a:ext>
            </a:extLst>
          </p:cNvPr>
          <p:cNvSpPr txBox="1"/>
          <p:nvPr/>
        </p:nvSpPr>
        <p:spPr>
          <a:xfrm>
            <a:off x="649242" y="1778511"/>
            <a:ext cx="3551068" cy="4247317"/>
          </a:xfrm>
          <a:prstGeom prst="rect">
            <a:avLst/>
          </a:prstGeom>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PE" dirty="0"/>
              <a:t>El Pliego MIDAGRI en PROYECTOS, presenta un presupuesto modificado a la fecha de 1,132.6 millones de soles, ejecutando 202.4 millones de soles, representa un avance del 17.9%. Dentro de la Unidades Ejecutoras el que presenta una mayor ejecución es el PEDAMAALC con 70.9%, seguido el Proyecto Puyango Tumbes con 49.6 %, los que presentan menor ejecución son la Unidad Ejecutora Fondo Sierra Azul con 6.4% y Administración Central con 2.5% de avance.</a:t>
            </a:r>
          </a:p>
        </p:txBody>
      </p:sp>
      <p:sp>
        <p:nvSpPr>
          <p:cNvPr id="6" name="CuadroTexto 5">
            <a:extLst>
              <a:ext uri="{FF2B5EF4-FFF2-40B4-BE49-F238E27FC236}">
                <a16:creationId xmlns:a16="http://schemas.microsoft.com/office/drawing/2014/main" id="{15BBB8EE-BE02-4611-A38C-F6A8DF50BE3B}"/>
              </a:ext>
            </a:extLst>
          </p:cNvPr>
          <p:cNvSpPr txBox="1"/>
          <p:nvPr/>
        </p:nvSpPr>
        <p:spPr>
          <a:xfrm>
            <a:off x="870012" y="6098143"/>
            <a:ext cx="2947386" cy="276999"/>
          </a:xfrm>
          <a:prstGeom prst="rect">
            <a:avLst/>
          </a:prstGeom>
          <a:noFill/>
        </p:spPr>
        <p:txBody>
          <a:bodyPr wrap="square" rtlCol="0">
            <a:spAutoFit/>
          </a:bodyPr>
          <a:lstStyle/>
          <a:p>
            <a:r>
              <a:rPr lang="es-PE" sz="1200" dirty="0"/>
              <a:t>Fuente:  MEF al 08-06-2022</a:t>
            </a:r>
          </a:p>
        </p:txBody>
      </p:sp>
    </p:spTree>
    <p:extLst>
      <p:ext uri="{BB962C8B-B14F-4D97-AF65-F5344CB8AC3E}">
        <p14:creationId xmlns:p14="http://schemas.microsoft.com/office/powerpoint/2010/main" val="25761035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uadroTexto 2">
            <a:extLst>
              <a:ext uri="{FF2B5EF4-FFF2-40B4-BE49-F238E27FC236}">
                <a16:creationId xmlns:a16="http://schemas.microsoft.com/office/drawing/2014/main" id="{0EBBBBD7-312E-4E1B-A23C-DD1EED7E4F98}"/>
              </a:ext>
            </a:extLst>
          </p:cNvPr>
          <p:cNvSpPr txBox="1">
            <a:spLocks noChangeArrowheads="1"/>
          </p:cNvSpPr>
          <p:nvPr/>
        </p:nvSpPr>
        <p:spPr bwMode="auto">
          <a:xfrm>
            <a:off x="11820525" y="6467475"/>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CO" altLang="es-PE" sz="1800">
                <a:solidFill>
                  <a:schemeClr val="bg1"/>
                </a:solidFill>
              </a:rPr>
              <a:t>4</a:t>
            </a:r>
          </a:p>
        </p:txBody>
      </p:sp>
      <p:grpSp>
        <p:nvGrpSpPr>
          <p:cNvPr id="11280" name="Grupo 11">
            <a:extLst>
              <a:ext uri="{FF2B5EF4-FFF2-40B4-BE49-F238E27FC236}">
                <a16:creationId xmlns:a16="http://schemas.microsoft.com/office/drawing/2014/main" id="{A50916DB-3D34-4000-AA04-E324BB093AAB}"/>
              </a:ext>
            </a:extLst>
          </p:cNvPr>
          <p:cNvGrpSpPr>
            <a:grpSpLocks/>
          </p:cNvGrpSpPr>
          <p:nvPr/>
        </p:nvGrpSpPr>
        <p:grpSpPr bwMode="auto">
          <a:xfrm>
            <a:off x="0" y="18464"/>
            <a:ext cx="12192000" cy="1041401"/>
            <a:chOff x="-2" y="21742"/>
            <a:chExt cx="12192000" cy="1040896"/>
          </a:xfrm>
        </p:grpSpPr>
        <p:pic>
          <p:nvPicPr>
            <p:cNvPr id="11282" name="Imagen 12">
              <a:extLst>
                <a:ext uri="{FF2B5EF4-FFF2-40B4-BE49-F238E27FC236}">
                  <a16:creationId xmlns:a16="http://schemas.microsoft.com/office/drawing/2014/main" id="{6379563C-B8E9-4293-B316-4A748F63F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188"/>
            <a:stretch>
              <a:fillRect/>
            </a:stretch>
          </p:blipFill>
          <p:spPr bwMode="auto">
            <a:xfrm>
              <a:off x="-2" y="21742"/>
              <a:ext cx="12192000" cy="104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Imagen 13">
              <a:extLst>
                <a:ext uri="{FF2B5EF4-FFF2-40B4-BE49-F238E27FC236}">
                  <a16:creationId xmlns:a16="http://schemas.microsoft.com/office/drawing/2014/main" id="{75F75D65-A9E0-400F-8F45-E847EB634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49" y="198953"/>
              <a:ext cx="10830078" cy="68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CuadroTexto 4">
            <a:extLst>
              <a:ext uri="{FF2B5EF4-FFF2-40B4-BE49-F238E27FC236}">
                <a16:creationId xmlns:a16="http://schemas.microsoft.com/office/drawing/2014/main" id="{A6DF7E55-341F-4529-B20B-3F6A6357F6EF}"/>
              </a:ext>
            </a:extLst>
          </p:cNvPr>
          <p:cNvSpPr txBox="1"/>
          <p:nvPr/>
        </p:nvSpPr>
        <p:spPr>
          <a:xfrm>
            <a:off x="649242" y="1778511"/>
            <a:ext cx="3551068" cy="3970318"/>
          </a:xfrm>
          <a:prstGeom prst="rect">
            <a:avLst/>
          </a:prstGeom>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PE" dirty="0"/>
              <a:t>El Pliego MIDAGRI en ACTIVIDADES, presenta un presupuesto modificado a la fecha de 1,098.9 millones de soles, ejecutando 388.6 millones de soles, representa un avance del 35.4%. Dentro de la Unidades Ejecutoras el que presenta una mayor ejecución es el Administración Central con 57.7%, seguido la Unidad Ejecutora Sierra Azul 57.0 %, los que presentan menor ejecución son Proyecto Especial PROVRAEM  39.0% y AGRORURAL con 13.1% de avance.</a:t>
            </a:r>
          </a:p>
        </p:txBody>
      </p:sp>
      <p:sp>
        <p:nvSpPr>
          <p:cNvPr id="6" name="CuadroTexto 5">
            <a:extLst>
              <a:ext uri="{FF2B5EF4-FFF2-40B4-BE49-F238E27FC236}">
                <a16:creationId xmlns:a16="http://schemas.microsoft.com/office/drawing/2014/main" id="{15BBB8EE-BE02-4611-A38C-F6A8DF50BE3B}"/>
              </a:ext>
            </a:extLst>
          </p:cNvPr>
          <p:cNvSpPr txBox="1"/>
          <p:nvPr/>
        </p:nvSpPr>
        <p:spPr>
          <a:xfrm>
            <a:off x="870012" y="5887328"/>
            <a:ext cx="2947386" cy="276999"/>
          </a:xfrm>
          <a:prstGeom prst="rect">
            <a:avLst/>
          </a:prstGeom>
          <a:noFill/>
        </p:spPr>
        <p:txBody>
          <a:bodyPr wrap="square" rtlCol="0">
            <a:spAutoFit/>
          </a:bodyPr>
          <a:lstStyle/>
          <a:p>
            <a:r>
              <a:rPr lang="es-PE" sz="1200" dirty="0"/>
              <a:t>Fuente:  MEF al 08-06-2022</a:t>
            </a:r>
          </a:p>
        </p:txBody>
      </p:sp>
      <p:pic>
        <p:nvPicPr>
          <p:cNvPr id="2" name="Imagen 1">
            <a:extLst>
              <a:ext uri="{FF2B5EF4-FFF2-40B4-BE49-F238E27FC236}">
                <a16:creationId xmlns:a16="http://schemas.microsoft.com/office/drawing/2014/main" id="{FB3817B4-1EDA-4028-8D54-06DF176C3B15}"/>
              </a:ext>
            </a:extLst>
          </p:cNvPr>
          <p:cNvPicPr>
            <a:picLocks noChangeAspect="1"/>
          </p:cNvPicPr>
          <p:nvPr/>
        </p:nvPicPr>
        <p:blipFill>
          <a:blip r:embed="rId4"/>
          <a:stretch>
            <a:fillRect/>
          </a:stretch>
        </p:blipFill>
        <p:spPr>
          <a:xfrm>
            <a:off x="4600125" y="1288574"/>
            <a:ext cx="7220400" cy="4737254"/>
          </a:xfrm>
          <a:prstGeom prst="rect">
            <a:avLst/>
          </a:prstGeom>
        </p:spPr>
      </p:pic>
    </p:spTree>
    <p:extLst>
      <p:ext uri="{BB962C8B-B14F-4D97-AF65-F5344CB8AC3E}">
        <p14:creationId xmlns:p14="http://schemas.microsoft.com/office/powerpoint/2010/main" val="42393500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08DB6A8A-AF6C-694E-B60E-25AEEF99C5A7}"/>
              </a:ext>
            </a:extLst>
          </p:cNvPr>
          <p:cNvGrpSpPr/>
          <p:nvPr/>
        </p:nvGrpSpPr>
        <p:grpSpPr>
          <a:xfrm>
            <a:off x="10633" y="1296"/>
            <a:ext cx="12192000" cy="1040896"/>
            <a:chOff x="-2" y="21742"/>
            <a:chExt cx="12192000" cy="1040896"/>
          </a:xfrm>
        </p:grpSpPr>
        <p:pic>
          <p:nvPicPr>
            <p:cNvPr id="12" name="Imagen 11">
              <a:extLst>
                <a:ext uri="{FF2B5EF4-FFF2-40B4-BE49-F238E27FC236}">
                  <a16:creationId xmlns:a16="http://schemas.microsoft.com/office/drawing/2014/main" id="{68716C69-860B-4D40-98C3-02B0FD37AF6B}"/>
                </a:ext>
              </a:extLst>
            </p:cNvPr>
            <p:cNvPicPr>
              <a:picLocks noChangeAspect="1"/>
            </p:cNvPicPr>
            <p:nvPr/>
          </p:nvPicPr>
          <p:blipFill rotWithShape="1">
            <a:blip r:embed="rId3"/>
            <a:srcRect t="8188"/>
            <a:stretch/>
          </p:blipFill>
          <p:spPr>
            <a:xfrm>
              <a:off x="-2" y="21742"/>
              <a:ext cx="12192000" cy="1040896"/>
            </a:xfrm>
            <a:prstGeom prst="rect">
              <a:avLst/>
            </a:prstGeom>
          </p:spPr>
        </p:pic>
        <p:pic>
          <p:nvPicPr>
            <p:cNvPr id="16" name="Imagen 15">
              <a:extLst>
                <a:ext uri="{FF2B5EF4-FFF2-40B4-BE49-F238E27FC236}">
                  <a16:creationId xmlns:a16="http://schemas.microsoft.com/office/drawing/2014/main" id="{CE494822-09FD-054F-A652-E4D3384536A2}"/>
                </a:ext>
              </a:extLst>
            </p:cNvPr>
            <p:cNvPicPr>
              <a:picLocks noChangeAspect="1"/>
            </p:cNvPicPr>
            <p:nvPr/>
          </p:nvPicPr>
          <p:blipFill>
            <a:blip r:embed="rId4"/>
            <a:stretch>
              <a:fillRect/>
            </a:stretch>
          </p:blipFill>
          <p:spPr>
            <a:xfrm>
              <a:off x="527719" y="198953"/>
              <a:ext cx="10126134" cy="688372"/>
            </a:xfrm>
            <a:prstGeom prst="rect">
              <a:avLst/>
            </a:prstGeom>
          </p:spPr>
        </p:pic>
      </p:grpSp>
      <p:graphicFrame>
        <p:nvGraphicFramePr>
          <p:cNvPr id="4" name="Tabla 3">
            <a:extLst>
              <a:ext uri="{FF2B5EF4-FFF2-40B4-BE49-F238E27FC236}">
                <a16:creationId xmlns:a16="http://schemas.microsoft.com/office/drawing/2014/main" id="{FAC40BBE-C272-17B2-E86A-C3EC995D3F36}"/>
              </a:ext>
            </a:extLst>
          </p:cNvPr>
          <p:cNvGraphicFramePr>
            <a:graphicFrameLocks noGrp="1"/>
          </p:cNvGraphicFramePr>
          <p:nvPr>
            <p:extLst>
              <p:ext uri="{D42A27DB-BD31-4B8C-83A1-F6EECF244321}">
                <p14:modId xmlns:p14="http://schemas.microsoft.com/office/powerpoint/2010/main" val="2131806644"/>
              </p:ext>
            </p:extLst>
          </p:nvPr>
        </p:nvGraphicFramePr>
        <p:xfrm>
          <a:off x="2154001" y="1429808"/>
          <a:ext cx="7202658" cy="2813537"/>
        </p:xfrm>
        <a:graphic>
          <a:graphicData uri="http://schemas.openxmlformats.org/drawingml/2006/table">
            <a:tbl>
              <a:tblPr/>
              <a:tblGrid>
                <a:gridCol w="1200443">
                  <a:extLst>
                    <a:ext uri="{9D8B030D-6E8A-4147-A177-3AD203B41FA5}">
                      <a16:colId xmlns:a16="http://schemas.microsoft.com/office/drawing/2014/main" val="3995914711"/>
                    </a:ext>
                  </a:extLst>
                </a:gridCol>
                <a:gridCol w="1200443">
                  <a:extLst>
                    <a:ext uri="{9D8B030D-6E8A-4147-A177-3AD203B41FA5}">
                      <a16:colId xmlns:a16="http://schemas.microsoft.com/office/drawing/2014/main" val="2148154811"/>
                    </a:ext>
                  </a:extLst>
                </a:gridCol>
                <a:gridCol w="1200443">
                  <a:extLst>
                    <a:ext uri="{9D8B030D-6E8A-4147-A177-3AD203B41FA5}">
                      <a16:colId xmlns:a16="http://schemas.microsoft.com/office/drawing/2014/main" val="1324849947"/>
                    </a:ext>
                  </a:extLst>
                </a:gridCol>
                <a:gridCol w="1200443">
                  <a:extLst>
                    <a:ext uri="{9D8B030D-6E8A-4147-A177-3AD203B41FA5}">
                      <a16:colId xmlns:a16="http://schemas.microsoft.com/office/drawing/2014/main" val="2086853099"/>
                    </a:ext>
                  </a:extLst>
                </a:gridCol>
                <a:gridCol w="1200443">
                  <a:extLst>
                    <a:ext uri="{9D8B030D-6E8A-4147-A177-3AD203B41FA5}">
                      <a16:colId xmlns:a16="http://schemas.microsoft.com/office/drawing/2014/main" val="390165929"/>
                    </a:ext>
                  </a:extLst>
                </a:gridCol>
                <a:gridCol w="1200443">
                  <a:extLst>
                    <a:ext uri="{9D8B030D-6E8A-4147-A177-3AD203B41FA5}">
                      <a16:colId xmlns:a16="http://schemas.microsoft.com/office/drawing/2014/main" val="723705111"/>
                    </a:ext>
                  </a:extLst>
                </a:gridCol>
              </a:tblGrid>
              <a:tr h="434443">
                <a:tc rowSpan="2">
                  <a:txBody>
                    <a:bodyPr/>
                    <a:lstStyle/>
                    <a:p>
                      <a:pPr algn="ctr" fontAlgn="ctr"/>
                      <a:r>
                        <a:rPr lang="es-PE" sz="1800" b="1" i="0" u="none" strike="noStrike" dirty="0">
                          <a:solidFill>
                            <a:srgbClr val="000000"/>
                          </a:solidFill>
                          <a:effectLst/>
                          <a:latin typeface="Arial" panose="020B0604020202020204" pitchFamily="34" charset="0"/>
                        </a:rPr>
                        <a:t>Región</a:t>
                      </a:r>
                      <a:endParaRPr lang="es-ES" sz="18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fontAlgn="ctr"/>
                      <a:r>
                        <a:rPr lang="es-PE" sz="1800" b="1" i="0" u="none" strike="noStrike" dirty="0">
                          <a:solidFill>
                            <a:srgbClr val="000000"/>
                          </a:solidFill>
                          <a:effectLst/>
                          <a:latin typeface="Arial" panose="020B0604020202020204" pitchFamily="34" charset="0"/>
                        </a:rPr>
                        <a:t>Utilizan fertilizante</a:t>
                      </a:r>
                      <a:endParaRPr lang="es-ES" sz="18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s-ES"/>
                    </a:p>
                  </a:txBody>
                  <a:tcPr/>
                </a:tc>
                <a:tc hMerge="1">
                  <a:txBody>
                    <a:bodyPr/>
                    <a:lstStyle/>
                    <a:p>
                      <a:endParaRPr lang="es-ES"/>
                    </a:p>
                  </a:txBody>
                  <a:tcPr/>
                </a:tc>
                <a:tc rowSpan="2">
                  <a:txBody>
                    <a:bodyPr/>
                    <a:lstStyle/>
                    <a:p>
                      <a:pPr algn="ctr" fontAlgn="ctr"/>
                      <a:r>
                        <a:rPr lang="es-PE" sz="1800" b="1" i="0" u="none" strike="noStrike" dirty="0">
                          <a:solidFill>
                            <a:srgbClr val="000000"/>
                          </a:solidFill>
                          <a:effectLst/>
                          <a:latin typeface="Arial" panose="020B0604020202020204" pitchFamily="34" charset="0"/>
                        </a:rPr>
                        <a:t>No utilizan fertilizante</a:t>
                      </a:r>
                      <a:endParaRPr lang="es-ES" sz="18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algn="ctr" fontAlgn="ctr"/>
                      <a:r>
                        <a:rPr lang="es-PE" sz="1800" b="1" i="0" u="none" strike="noStrike" dirty="0">
                          <a:solidFill>
                            <a:srgbClr val="000000"/>
                          </a:solidFill>
                          <a:effectLst/>
                          <a:latin typeface="Arial" panose="020B0604020202020204" pitchFamily="34" charset="0"/>
                        </a:rPr>
                        <a:t>Total (%)</a:t>
                      </a:r>
                      <a:endParaRPr lang="es-ES" sz="18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360559965"/>
                  </a:ext>
                </a:extLst>
              </a:tr>
              <a:tr h="1075765">
                <a:tc vMerge="1">
                  <a:txBody>
                    <a:bodyPr/>
                    <a:lstStyle/>
                    <a:p>
                      <a:endParaRPr lang="es-ES"/>
                    </a:p>
                  </a:txBody>
                  <a:tcPr/>
                </a:tc>
                <a:tc>
                  <a:txBody>
                    <a:bodyPr/>
                    <a:lstStyle/>
                    <a:p>
                      <a:pPr algn="ctr" fontAlgn="ctr"/>
                      <a:r>
                        <a:rPr lang="es-PE" sz="1800" b="1" i="0" u="none" strike="noStrike">
                          <a:solidFill>
                            <a:srgbClr val="000000"/>
                          </a:solidFill>
                          <a:effectLst/>
                          <a:latin typeface="Arial" panose="020B0604020202020204" pitchFamily="34" charset="0"/>
                        </a:rPr>
                        <a:t>En cantidad suficiente</a:t>
                      </a:r>
                      <a:endParaRPr lang="es-ES" sz="18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800" b="1" i="0" u="none" strike="noStrike">
                          <a:solidFill>
                            <a:srgbClr val="000000"/>
                          </a:solidFill>
                          <a:effectLst/>
                          <a:latin typeface="Arial" panose="020B0604020202020204" pitchFamily="34" charset="0"/>
                        </a:rPr>
                        <a:t>Uso parcial</a:t>
                      </a:r>
                      <a:endParaRPr lang="es-ES" sz="18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800" b="1" i="0" u="none" strike="noStrike" dirty="0">
                          <a:solidFill>
                            <a:srgbClr val="000000"/>
                          </a:solidFill>
                          <a:effectLst/>
                          <a:latin typeface="Arial" panose="020B0604020202020204" pitchFamily="34" charset="0"/>
                        </a:rPr>
                        <a:t>Total</a:t>
                      </a:r>
                      <a:endParaRPr lang="es-ES" sz="18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384964602"/>
                  </a:ext>
                </a:extLst>
              </a:tr>
              <a:tr h="434443">
                <a:tc>
                  <a:txBody>
                    <a:bodyPr/>
                    <a:lstStyle/>
                    <a:p>
                      <a:pPr algn="ctr" fontAlgn="ctr"/>
                      <a:r>
                        <a:rPr lang="es-PE" sz="1600" b="1" i="0" u="none" strike="noStrike" dirty="0">
                          <a:solidFill>
                            <a:srgbClr val="000000"/>
                          </a:solidFill>
                          <a:effectLst/>
                          <a:latin typeface="Arial" panose="020B0604020202020204" pitchFamily="34" charset="0"/>
                        </a:rPr>
                        <a:t>Costa</a:t>
                      </a:r>
                      <a:endParaRPr lang="es-ES" sz="16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600" b="1" i="0" u="none" strike="noStrike">
                          <a:solidFill>
                            <a:srgbClr val="000000"/>
                          </a:solidFill>
                          <a:effectLst/>
                          <a:latin typeface="Arial" panose="020B0604020202020204" pitchFamily="34" charset="0"/>
                        </a:rPr>
                        <a:t>56.5 %</a:t>
                      </a:r>
                      <a:endParaRPr lang="es-ES" sz="16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600" b="1" i="0" u="none" strike="noStrike">
                          <a:solidFill>
                            <a:srgbClr val="000000"/>
                          </a:solidFill>
                          <a:effectLst/>
                          <a:latin typeface="Arial" panose="020B0604020202020204" pitchFamily="34" charset="0"/>
                        </a:rPr>
                        <a:t>43.5%</a:t>
                      </a:r>
                      <a:endParaRPr lang="es-ES" sz="16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600" b="1" i="0" u="none" strike="noStrike">
                          <a:solidFill>
                            <a:srgbClr val="000000"/>
                          </a:solidFill>
                          <a:effectLst/>
                          <a:latin typeface="Arial" panose="020B0604020202020204" pitchFamily="34" charset="0"/>
                        </a:rPr>
                        <a:t>89.5%</a:t>
                      </a:r>
                      <a:endParaRPr lang="es-ES" sz="16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600" b="1" i="0" u="none" strike="noStrike">
                          <a:solidFill>
                            <a:srgbClr val="000000"/>
                          </a:solidFill>
                          <a:effectLst/>
                          <a:latin typeface="Arial" panose="020B0604020202020204" pitchFamily="34" charset="0"/>
                        </a:rPr>
                        <a:t>10.5%</a:t>
                      </a:r>
                      <a:endParaRPr lang="es-ES" sz="16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600" b="1" i="0" u="none" strike="noStrike">
                          <a:solidFill>
                            <a:srgbClr val="000000"/>
                          </a:solidFill>
                          <a:effectLst/>
                          <a:latin typeface="Arial" panose="020B0604020202020204" pitchFamily="34" charset="0"/>
                        </a:rPr>
                        <a:t>100%</a:t>
                      </a:r>
                      <a:endParaRPr lang="es-ES" sz="16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0906227"/>
                  </a:ext>
                </a:extLst>
              </a:tr>
              <a:tr h="434443">
                <a:tc>
                  <a:txBody>
                    <a:bodyPr/>
                    <a:lstStyle/>
                    <a:p>
                      <a:pPr algn="ctr" fontAlgn="ctr"/>
                      <a:r>
                        <a:rPr lang="es-PE" sz="1600" b="1" i="0" u="none" strike="noStrike">
                          <a:solidFill>
                            <a:srgbClr val="000000"/>
                          </a:solidFill>
                          <a:effectLst/>
                          <a:latin typeface="Arial" panose="020B0604020202020204" pitchFamily="34" charset="0"/>
                        </a:rPr>
                        <a:t>Sierra</a:t>
                      </a:r>
                      <a:endParaRPr lang="es-ES" sz="16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600" b="1" i="0" u="none" strike="noStrike">
                          <a:solidFill>
                            <a:srgbClr val="000000"/>
                          </a:solidFill>
                          <a:effectLst/>
                          <a:latin typeface="Arial" panose="020B0604020202020204" pitchFamily="34" charset="0"/>
                        </a:rPr>
                        <a:t>19.0%</a:t>
                      </a:r>
                      <a:endParaRPr lang="es-ES" sz="16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600" b="1" i="0" u="none" strike="noStrike">
                          <a:solidFill>
                            <a:srgbClr val="000000"/>
                          </a:solidFill>
                          <a:effectLst/>
                          <a:latin typeface="Arial" panose="020B0604020202020204" pitchFamily="34" charset="0"/>
                        </a:rPr>
                        <a:t>81.0%</a:t>
                      </a:r>
                      <a:endParaRPr lang="es-ES" sz="16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600" b="1" i="0" u="none" strike="noStrike">
                          <a:solidFill>
                            <a:srgbClr val="000000"/>
                          </a:solidFill>
                          <a:effectLst/>
                          <a:latin typeface="Arial" panose="020B0604020202020204" pitchFamily="34" charset="0"/>
                        </a:rPr>
                        <a:t>54.9%</a:t>
                      </a:r>
                      <a:endParaRPr lang="es-ES" sz="16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600" b="1" i="0" u="none" strike="noStrike">
                          <a:solidFill>
                            <a:srgbClr val="000000"/>
                          </a:solidFill>
                          <a:effectLst/>
                          <a:latin typeface="Arial" panose="020B0604020202020204" pitchFamily="34" charset="0"/>
                        </a:rPr>
                        <a:t>45.1%</a:t>
                      </a:r>
                      <a:endParaRPr lang="es-ES" sz="16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600" b="1" i="0" u="none" strike="noStrike">
                          <a:solidFill>
                            <a:srgbClr val="000000"/>
                          </a:solidFill>
                          <a:effectLst/>
                          <a:latin typeface="Arial" panose="020B0604020202020204" pitchFamily="34" charset="0"/>
                        </a:rPr>
                        <a:t>100%</a:t>
                      </a:r>
                      <a:endParaRPr lang="es-ES" sz="16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121942"/>
                  </a:ext>
                </a:extLst>
              </a:tr>
              <a:tr h="434443">
                <a:tc>
                  <a:txBody>
                    <a:bodyPr/>
                    <a:lstStyle/>
                    <a:p>
                      <a:pPr algn="ctr" fontAlgn="ctr"/>
                      <a:r>
                        <a:rPr lang="es-PE" sz="1600" b="1" i="0" u="none" strike="noStrike">
                          <a:solidFill>
                            <a:srgbClr val="000000"/>
                          </a:solidFill>
                          <a:effectLst/>
                          <a:latin typeface="Arial" panose="020B0604020202020204" pitchFamily="34" charset="0"/>
                        </a:rPr>
                        <a:t>Selva</a:t>
                      </a:r>
                      <a:endParaRPr lang="es-ES" sz="16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600" b="1" i="0" u="none" strike="noStrike">
                          <a:solidFill>
                            <a:srgbClr val="000000"/>
                          </a:solidFill>
                          <a:effectLst/>
                          <a:latin typeface="Arial" panose="020B0604020202020204" pitchFamily="34" charset="0"/>
                        </a:rPr>
                        <a:t>23.7%</a:t>
                      </a:r>
                      <a:endParaRPr lang="es-ES" sz="16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600" b="1" i="0" u="none" strike="noStrike">
                          <a:solidFill>
                            <a:srgbClr val="000000"/>
                          </a:solidFill>
                          <a:effectLst/>
                          <a:latin typeface="Arial" panose="020B0604020202020204" pitchFamily="34" charset="0"/>
                        </a:rPr>
                        <a:t>76.3%</a:t>
                      </a:r>
                      <a:endParaRPr lang="es-ES" sz="16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600" b="1" i="0" u="none" strike="noStrike">
                          <a:solidFill>
                            <a:srgbClr val="000000"/>
                          </a:solidFill>
                          <a:effectLst/>
                          <a:latin typeface="Arial" panose="020B0604020202020204" pitchFamily="34" charset="0"/>
                        </a:rPr>
                        <a:t>20.7%</a:t>
                      </a:r>
                      <a:endParaRPr lang="es-ES" sz="16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600" b="1" i="0" u="none" strike="noStrike">
                          <a:solidFill>
                            <a:srgbClr val="000000"/>
                          </a:solidFill>
                          <a:effectLst/>
                          <a:latin typeface="Arial" panose="020B0604020202020204" pitchFamily="34" charset="0"/>
                        </a:rPr>
                        <a:t>79.3%</a:t>
                      </a:r>
                      <a:endParaRPr lang="es-ES" sz="16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600" b="1" i="0" u="none" strike="noStrike" dirty="0">
                          <a:solidFill>
                            <a:srgbClr val="000000"/>
                          </a:solidFill>
                          <a:effectLst/>
                          <a:latin typeface="Arial" panose="020B0604020202020204" pitchFamily="34" charset="0"/>
                        </a:rPr>
                        <a:t>100%</a:t>
                      </a:r>
                      <a:endParaRPr lang="es-ES" sz="16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2817942"/>
                  </a:ext>
                </a:extLst>
              </a:tr>
            </a:tbl>
          </a:graphicData>
        </a:graphic>
      </p:graphicFrame>
      <p:sp>
        <p:nvSpPr>
          <p:cNvPr id="9" name="CuadroTexto 8">
            <a:extLst>
              <a:ext uri="{FF2B5EF4-FFF2-40B4-BE49-F238E27FC236}">
                <a16:creationId xmlns:a16="http://schemas.microsoft.com/office/drawing/2014/main" id="{9B75683A-DE35-6DC8-2724-30952199C322}"/>
              </a:ext>
            </a:extLst>
          </p:cNvPr>
          <p:cNvSpPr txBox="1"/>
          <p:nvPr/>
        </p:nvSpPr>
        <p:spPr>
          <a:xfrm>
            <a:off x="1064770" y="4243345"/>
            <a:ext cx="6098344" cy="311111"/>
          </a:xfrm>
          <a:prstGeom prst="rect">
            <a:avLst/>
          </a:prstGeom>
          <a:noFill/>
        </p:spPr>
        <p:txBody>
          <a:bodyPr wrap="square">
            <a:spAutoFit/>
          </a:bodyPr>
          <a:lstStyle/>
          <a:p>
            <a:pPr algn="ctr">
              <a:lnSpc>
                <a:spcPct val="107000"/>
              </a:lnSpc>
              <a:spcAft>
                <a:spcPts val="800"/>
              </a:spcAft>
            </a:pPr>
            <a:r>
              <a:rPr lang="es-PE" sz="1400" dirty="0">
                <a:solidFill>
                  <a:srgbClr val="808080"/>
                </a:solidFill>
                <a:effectLst/>
                <a:latin typeface="Arial Narrow" panose="020B0606020202030204" pitchFamily="34" charset="0"/>
                <a:ea typeface="Arial Narrow" panose="020B0606020202030204" pitchFamily="34" charset="0"/>
                <a:cs typeface="Arial Narrow" panose="020B0606020202030204" pitchFamily="34" charset="0"/>
              </a:rPr>
              <a:t>Fuente: Perú INEI – IV Censo Nacional Agropecuario 2012</a:t>
            </a:r>
            <a:endParaRPr lang="es-ES" sz="2000" dirty="0">
              <a:effectLst/>
              <a:latin typeface="Calibri" panose="020F0502020204030204" pitchFamily="34" charset="0"/>
              <a:ea typeface="Calibri" panose="020F0502020204030204" pitchFamily="34" charset="0"/>
            </a:endParaRPr>
          </a:p>
        </p:txBody>
      </p:sp>
      <p:sp>
        <p:nvSpPr>
          <p:cNvPr id="14" name="CuadroTexto 13">
            <a:extLst>
              <a:ext uri="{FF2B5EF4-FFF2-40B4-BE49-F238E27FC236}">
                <a16:creationId xmlns:a16="http://schemas.microsoft.com/office/drawing/2014/main" id="{E72A1D3B-A99E-4822-0E64-577152BDEDAD}"/>
              </a:ext>
            </a:extLst>
          </p:cNvPr>
          <p:cNvSpPr txBox="1"/>
          <p:nvPr/>
        </p:nvSpPr>
        <p:spPr>
          <a:xfrm>
            <a:off x="-852303" y="820039"/>
            <a:ext cx="6130976" cy="523220"/>
          </a:xfrm>
          <a:prstGeom prst="rect">
            <a:avLst/>
          </a:prstGeom>
          <a:noFill/>
        </p:spPr>
        <p:txBody>
          <a:bodyPr wrap="square" rtlCol="0">
            <a:spAutoFit/>
          </a:bodyPr>
          <a:lstStyle/>
          <a:p>
            <a:pPr algn="ctr"/>
            <a:r>
              <a:rPr lang="es-PE" sz="2800" b="1" dirty="0">
                <a:solidFill>
                  <a:srgbClr val="FF0000"/>
                </a:solidFill>
                <a:latin typeface="Avenir Next LT Pro" panose="020B0504020202020204" pitchFamily="34" charset="0"/>
              </a:rPr>
              <a:t>USO DE FERTILIZANTES</a:t>
            </a:r>
          </a:p>
        </p:txBody>
      </p:sp>
      <p:sp>
        <p:nvSpPr>
          <p:cNvPr id="15" name="CuadroTexto 14">
            <a:extLst>
              <a:ext uri="{FF2B5EF4-FFF2-40B4-BE49-F238E27FC236}">
                <a16:creationId xmlns:a16="http://schemas.microsoft.com/office/drawing/2014/main" id="{F9B89234-08C5-F8E9-D9B6-BA5B7A4B4A8A}"/>
              </a:ext>
            </a:extLst>
          </p:cNvPr>
          <p:cNvSpPr txBox="1"/>
          <p:nvPr/>
        </p:nvSpPr>
        <p:spPr>
          <a:xfrm>
            <a:off x="225831" y="4956205"/>
            <a:ext cx="11569690" cy="120911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07000"/>
              </a:lnSpc>
              <a:spcAft>
                <a:spcPts val="800"/>
              </a:spcAft>
            </a:pPr>
            <a:r>
              <a:rPr lang="es-PE" sz="1800" dirty="0">
                <a:solidFill>
                  <a:srgbClr val="000000"/>
                </a:solidFill>
                <a:effectLst/>
                <a:latin typeface="Arial" panose="020B0604020202020204" pitchFamily="34" charset="0"/>
                <a:ea typeface="Arial" panose="020B0604020202020204" pitchFamily="34" charset="0"/>
              </a:rPr>
              <a:t>La Encuesta Nacional Agropecuaria 2019 (ENA-INEI) indica que de un total de 2 244 415 pequeños y medianos productores, de ellos el 46,7% (1 047 186 productores) utilizaron fertilizantes químicos y 28.8% utiliza solo abonos.</a:t>
            </a:r>
            <a:endParaRPr lang="es-ES" sz="1800" dirty="0">
              <a:effectLst/>
              <a:latin typeface="Calibri" panose="020F0502020204030204" pitchFamily="34" charset="0"/>
              <a:ea typeface="Calibri" panose="020F0502020204030204" pitchFamily="34" charset="0"/>
            </a:endParaRPr>
          </a:p>
          <a:p>
            <a:pPr marL="228600" algn="just">
              <a:lnSpc>
                <a:spcPct val="107000"/>
              </a:lnSpc>
            </a:pPr>
            <a:r>
              <a:rPr lang="es-PE" sz="800" dirty="0">
                <a:solidFill>
                  <a:srgbClr val="000000"/>
                </a:solidFill>
                <a:effectLst/>
                <a:latin typeface="Arial" panose="020B0604020202020204" pitchFamily="34" charset="0"/>
                <a:ea typeface="Arial" panose="020B0604020202020204" pitchFamily="34" charset="0"/>
              </a:rPr>
              <a:t> </a:t>
            </a:r>
            <a:endParaRPr lang="es-ES" sz="1800" dirty="0">
              <a:effectLst/>
              <a:latin typeface="Calibri" panose="020F0502020204030204" pitchFamily="34" charset="0"/>
              <a:ea typeface="Calibri" panose="020F0502020204030204" pitchFamily="34" charset="0"/>
            </a:endParaRPr>
          </a:p>
        </p:txBody>
      </p:sp>
      <p:sp>
        <p:nvSpPr>
          <p:cNvPr id="10" name="CuadroTexto 9">
            <a:extLst>
              <a:ext uri="{FF2B5EF4-FFF2-40B4-BE49-F238E27FC236}">
                <a16:creationId xmlns:a16="http://schemas.microsoft.com/office/drawing/2014/main" id="{23E5B987-DE20-4799-985E-B0DE4C1030E8}"/>
              </a:ext>
            </a:extLst>
          </p:cNvPr>
          <p:cNvSpPr txBox="1"/>
          <p:nvPr/>
        </p:nvSpPr>
        <p:spPr>
          <a:xfrm>
            <a:off x="3041145" y="198610"/>
            <a:ext cx="6130976" cy="523220"/>
          </a:xfrm>
          <a:prstGeom prst="rect">
            <a:avLst/>
          </a:prstGeom>
          <a:noFill/>
        </p:spPr>
        <p:txBody>
          <a:bodyPr wrap="square" rtlCol="0">
            <a:spAutoFit/>
          </a:bodyPr>
          <a:lstStyle/>
          <a:p>
            <a:pPr algn="ctr"/>
            <a:r>
              <a:rPr lang="es-PE" sz="2800" b="1" dirty="0">
                <a:solidFill>
                  <a:srgbClr val="FF0000"/>
                </a:solidFill>
                <a:latin typeface="Avenir Next LT Pro" panose="020B0504020202020204" pitchFamily="34" charset="0"/>
              </a:rPr>
              <a:t>CONTEXTO</a:t>
            </a:r>
          </a:p>
        </p:txBody>
      </p:sp>
    </p:spTree>
    <p:extLst>
      <p:ext uri="{BB962C8B-B14F-4D97-AF65-F5344CB8AC3E}">
        <p14:creationId xmlns:p14="http://schemas.microsoft.com/office/powerpoint/2010/main" val="6927322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08DB6A8A-AF6C-694E-B60E-25AEEF99C5A7}"/>
              </a:ext>
            </a:extLst>
          </p:cNvPr>
          <p:cNvGrpSpPr/>
          <p:nvPr/>
        </p:nvGrpSpPr>
        <p:grpSpPr>
          <a:xfrm>
            <a:off x="10633" y="1296"/>
            <a:ext cx="12192000" cy="1040896"/>
            <a:chOff x="-2" y="21742"/>
            <a:chExt cx="12192000" cy="1040896"/>
          </a:xfrm>
        </p:grpSpPr>
        <p:pic>
          <p:nvPicPr>
            <p:cNvPr id="12" name="Imagen 11">
              <a:extLst>
                <a:ext uri="{FF2B5EF4-FFF2-40B4-BE49-F238E27FC236}">
                  <a16:creationId xmlns:a16="http://schemas.microsoft.com/office/drawing/2014/main" id="{68716C69-860B-4D40-98C3-02B0FD37AF6B}"/>
                </a:ext>
              </a:extLst>
            </p:cNvPr>
            <p:cNvPicPr>
              <a:picLocks noChangeAspect="1"/>
            </p:cNvPicPr>
            <p:nvPr/>
          </p:nvPicPr>
          <p:blipFill rotWithShape="1">
            <a:blip r:embed="rId3"/>
            <a:srcRect t="8188"/>
            <a:stretch/>
          </p:blipFill>
          <p:spPr>
            <a:xfrm>
              <a:off x="-2" y="21742"/>
              <a:ext cx="12192000" cy="1040896"/>
            </a:xfrm>
            <a:prstGeom prst="rect">
              <a:avLst/>
            </a:prstGeom>
          </p:spPr>
        </p:pic>
        <p:pic>
          <p:nvPicPr>
            <p:cNvPr id="16" name="Imagen 15">
              <a:extLst>
                <a:ext uri="{FF2B5EF4-FFF2-40B4-BE49-F238E27FC236}">
                  <a16:creationId xmlns:a16="http://schemas.microsoft.com/office/drawing/2014/main" id="{CE494822-09FD-054F-A652-E4D3384536A2}"/>
                </a:ext>
              </a:extLst>
            </p:cNvPr>
            <p:cNvPicPr>
              <a:picLocks noChangeAspect="1"/>
            </p:cNvPicPr>
            <p:nvPr/>
          </p:nvPicPr>
          <p:blipFill>
            <a:blip r:embed="rId4"/>
            <a:stretch>
              <a:fillRect/>
            </a:stretch>
          </p:blipFill>
          <p:spPr>
            <a:xfrm>
              <a:off x="527719" y="198953"/>
              <a:ext cx="10126134" cy="688372"/>
            </a:xfrm>
            <a:prstGeom prst="rect">
              <a:avLst/>
            </a:prstGeom>
          </p:spPr>
        </p:pic>
      </p:grpSp>
      <p:graphicFrame>
        <p:nvGraphicFramePr>
          <p:cNvPr id="4" name="Tabla 3">
            <a:extLst>
              <a:ext uri="{FF2B5EF4-FFF2-40B4-BE49-F238E27FC236}">
                <a16:creationId xmlns:a16="http://schemas.microsoft.com/office/drawing/2014/main" id="{CF25EE3A-21B6-1D71-B675-D31ECBDCD884}"/>
              </a:ext>
            </a:extLst>
          </p:cNvPr>
          <p:cNvGraphicFramePr>
            <a:graphicFrameLocks noGrp="1"/>
          </p:cNvGraphicFramePr>
          <p:nvPr>
            <p:extLst>
              <p:ext uri="{D42A27DB-BD31-4B8C-83A1-F6EECF244321}">
                <p14:modId xmlns:p14="http://schemas.microsoft.com/office/powerpoint/2010/main" val="2241452751"/>
              </p:ext>
            </p:extLst>
          </p:nvPr>
        </p:nvGraphicFramePr>
        <p:xfrm>
          <a:off x="1526363" y="2024927"/>
          <a:ext cx="8890785" cy="2210015"/>
        </p:xfrm>
        <a:graphic>
          <a:graphicData uri="http://schemas.openxmlformats.org/drawingml/2006/table">
            <a:tbl>
              <a:tblPr/>
              <a:tblGrid>
                <a:gridCol w="1496468">
                  <a:extLst>
                    <a:ext uri="{9D8B030D-6E8A-4147-A177-3AD203B41FA5}">
                      <a16:colId xmlns:a16="http://schemas.microsoft.com/office/drawing/2014/main" val="3396598954"/>
                    </a:ext>
                  </a:extLst>
                </a:gridCol>
                <a:gridCol w="1056331">
                  <a:extLst>
                    <a:ext uri="{9D8B030D-6E8A-4147-A177-3AD203B41FA5}">
                      <a16:colId xmlns:a16="http://schemas.microsoft.com/office/drawing/2014/main" val="3479815795"/>
                    </a:ext>
                  </a:extLst>
                </a:gridCol>
                <a:gridCol w="1056331">
                  <a:extLst>
                    <a:ext uri="{9D8B030D-6E8A-4147-A177-3AD203B41FA5}">
                      <a16:colId xmlns:a16="http://schemas.microsoft.com/office/drawing/2014/main" val="1569935094"/>
                    </a:ext>
                  </a:extLst>
                </a:gridCol>
                <a:gridCol w="1056331">
                  <a:extLst>
                    <a:ext uri="{9D8B030D-6E8A-4147-A177-3AD203B41FA5}">
                      <a16:colId xmlns:a16="http://schemas.microsoft.com/office/drawing/2014/main" val="1822495361"/>
                    </a:ext>
                  </a:extLst>
                </a:gridCol>
                <a:gridCol w="1056331">
                  <a:extLst>
                    <a:ext uri="{9D8B030D-6E8A-4147-A177-3AD203B41FA5}">
                      <a16:colId xmlns:a16="http://schemas.microsoft.com/office/drawing/2014/main" val="3649107668"/>
                    </a:ext>
                  </a:extLst>
                </a:gridCol>
                <a:gridCol w="1056331">
                  <a:extLst>
                    <a:ext uri="{9D8B030D-6E8A-4147-A177-3AD203B41FA5}">
                      <a16:colId xmlns:a16="http://schemas.microsoft.com/office/drawing/2014/main" val="3702683809"/>
                    </a:ext>
                  </a:extLst>
                </a:gridCol>
                <a:gridCol w="1056331">
                  <a:extLst>
                    <a:ext uri="{9D8B030D-6E8A-4147-A177-3AD203B41FA5}">
                      <a16:colId xmlns:a16="http://schemas.microsoft.com/office/drawing/2014/main" val="2073343099"/>
                    </a:ext>
                  </a:extLst>
                </a:gridCol>
                <a:gridCol w="1056331">
                  <a:extLst>
                    <a:ext uri="{9D8B030D-6E8A-4147-A177-3AD203B41FA5}">
                      <a16:colId xmlns:a16="http://schemas.microsoft.com/office/drawing/2014/main" val="957483134"/>
                    </a:ext>
                  </a:extLst>
                </a:gridCol>
              </a:tblGrid>
              <a:tr h="846102">
                <a:tc>
                  <a:txBody>
                    <a:bodyPr/>
                    <a:lstStyle/>
                    <a:p>
                      <a:pPr algn="ctr" fontAlgn="ctr"/>
                      <a:r>
                        <a:rPr lang="es-PE" sz="1800" b="1" i="0" u="none" strike="noStrike" dirty="0">
                          <a:solidFill>
                            <a:srgbClr val="000000"/>
                          </a:solidFill>
                          <a:effectLst/>
                          <a:latin typeface="Arial" panose="020B0604020202020204" pitchFamily="34" charset="0"/>
                        </a:rPr>
                        <a:t>Productores </a:t>
                      </a:r>
                      <a:endParaRPr lang="es-ES" sz="18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gridSpan="6">
                  <a:txBody>
                    <a:bodyPr/>
                    <a:lstStyle/>
                    <a:p>
                      <a:pPr algn="ctr" fontAlgn="ctr"/>
                      <a:r>
                        <a:rPr lang="es-PE" sz="2000" b="1" i="0" u="none" strike="noStrike" dirty="0">
                          <a:solidFill>
                            <a:srgbClr val="000000"/>
                          </a:solidFill>
                          <a:effectLst/>
                          <a:latin typeface="Arial" panose="020B0604020202020204" pitchFamily="34" charset="0"/>
                        </a:rPr>
                        <a:t>Rango del área del predio (ha)</a:t>
                      </a:r>
                      <a:endParaRPr lang="es-ES" sz="20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fontAlgn="ctr"/>
                      <a:r>
                        <a:rPr lang="es-PE" sz="1600" b="1" i="0" u="none" strike="noStrike">
                          <a:solidFill>
                            <a:srgbClr val="000000"/>
                          </a:solidFill>
                          <a:effectLst/>
                          <a:latin typeface="Arial" panose="020B0604020202020204" pitchFamily="34" charset="0"/>
                        </a:rPr>
                        <a:t>Total</a:t>
                      </a:r>
                      <a:endParaRPr lang="es-ES" sz="16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769694800"/>
                  </a:ext>
                </a:extLst>
              </a:tr>
              <a:tr h="673621">
                <a:tc>
                  <a:txBody>
                    <a:bodyPr/>
                    <a:lstStyle/>
                    <a:p>
                      <a:pPr algn="ctr" fontAlgn="ctr"/>
                      <a:r>
                        <a:rPr lang="es-PE" sz="1800" b="1" i="0" u="none" strike="noStrike" dirty="0">
                          <a:solidFill>
                            <a:srgbClr val="000000"/>
                          </a:solidFill>
                          <a:effectLst/>
                          <a:latin typeface="Arial" panose="020B0604020202020204" pitchFamily="34" charset="0"/>
                        </a:rPr>
                        <a:t>que utilizan fertilizantes</a:t>
                      </a:r>
                      <a:endParaRPr lang="es-ES" sz="18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just" fontAlgn="ctr"/>
                      <a:r>
                        <a:rPr lang="es-PE" sz="1600" b="1" i="0" u="none" strike="noStrike">
                          <a:solidFill>
                            <a:srgbClr val="000000"/>
                          </a:solidFill>
                          <a:effectLst/>
                          <a:latin typeface="Arial" panose="020B0604020202020204" pitchFamily="34" charset="0"/>
                        </a:rPr>
                        <a:t>Menos de 2 ha</a:t>
                      </a:r>
                      <a:endParaRPr lang="es-ES" sz="16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fontAlgn="ctr"/>
                      <a:r>
                        <a:rPr lang="es-PE" sz="1600" b="1" i="0" u="none" strike="noStrike" dirty="0">
                          <a:solidFill>
                            <a:srgbClr val="000000"/>
                          </a:solidFill>
                          <a:effectLst/>
                          <a:latin typeface="Arial" panose="020B0604020202020204" pitchFamily="34" charset="0"/>
                        </a:rPr>
                        <a:t>De 2 a 4 ha&gt;</a:t>
                      </a:r>
                      <a:endParaRPr lang="es-ES" sz="16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fontAlgn="ctr"/>
                      <a:r>
                        <a:rPr lang="es-PE" sz="1600" b="1" i="0" u="none" strike="noStrike">
                          <a:solidFill>
                            <a:srgbClr val="000000"/>
                          </a:solidFill>
                          <a:effectLst/>
                          <a:latin typeface="Arial" panose="020B0604020202020204" pitchFamily="34" charset="0"/>
                        </a:rPr>
                        <a:t>De 4 a 6 ha&gt;</a:t>
                      </a:r>
                      <a:endParaRPr lang="es-ES" sz="16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fontAlgn="ctr"/>
                      <a:r>
                        <a:rPr lang="es-PE" sz="1600" b="1" i="0" u="none" strike="noStrike">
                          <a:solidFill>
                            <a:srgbClr val="000000"/>
                          </a:solidFill>
                          <a:effectLst/>
                          <a:latin typeface="Arial" panose="020B0604020202020204" pitchFamily="34" charset="0"/>
                        </a:rPr>
                        <a:t>De 6 a 8 ha &gt;</a:t>
                      </a:r>
                      <a:endParaRPr lang="es-ES" sz="16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fontAlgn="ctr"/>
                      <a:r>
                        <a:rPr lang="es-PE" sz="1600" b="1" i="0" u="none" strike="noStrike" dirty="0">
                          <a:solidFill>
                            <a:srgbClr val="000000"/>
                          </a:solidFill>
                          <a:effectLst/>
                          <a:latin typeface="Arial" panose="020B0604020202020204" pitchFamily="34" charset="0"/>
                        </a:rPr>
                        <a:t>De 8 a 10 ha &gt;</a:t>
                      </a:r>
                      <a:endParaRPr lang="es-ES" sz="16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fontAlgn="ctr"/>
                      <a:r>
                        <a:rPr lang="es-PE" sz="1600" b="1" i="0" u="none" strike="noStrike" dirty="0">
                          <a:solidFill>
                            <a:srgbClr val="000000"/>
                          </a:solidFill>
                          <a:effectLst/>
                          <a:latin typeface="Arial" panose="020B0604020202020204" pitchFamily="34" charset="0"/>
                        </a:rPr>
                        <a:t>De 10 a 20 ha &gt;</a:t>
                      </a:r>
                      <a:endParaRPr lang="es-ES" sz="16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vMerge="1">
                  <a:txBody>
                    <a:bodyPr/>
                    <a:lstStyle/>
                    <a:p>
                      <a:endParaRPr lang="es-ES"/>
                    </a:p>
                  </a:txBody>
                  <a:tcPr/>
                </a:tc>
                <a:extLst>
                  <a:ext uri="{0D108BD9-81ED-4DB2-BD59-A6C34878D82A}">
                    <a16:rowId xmlns:a16="http://schemas.microsoft.com/office/drawing/2014/main" val="1149680877"/>
                  </a:ext>
                </a:extLst>
              </a:tr>
              <a:tr h="690292">
                <a:tc>
                  <a:txBody>
                    <a:bodyPr/>
                    <a:lstStyle/>
                    <a:p>
                      <a:pPr algn="just" fontAlgn="ctr"/>
                      <a:r>
                        <a:rPr lang="es-PE" sz="1800" b="0" i="0" u="none" strike="noStrike">
                          <a:solidFill>
                            <a:srgbClr val="000000"/>
                          </a:solidFill>
                          <a:effectLst/>
                          <a:latin typeface="Arial" panose="020B0604020202020204" pitchFamily="34" charset="0"/>
                        </a:rPr>
                        <a:t>Número de productores</a:t>
                      </a:r>
                      <a:endParaRPr lang="es-ES" sz="1800" b="0"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800" b="0" i="0" u="none" strike="noStrike">
                          <a:solidFill>
                            <a:srgbClr val="000000"/>
                          </a:solidFill>
                          <a:effectLst/>
                          <a:latin typeface="Arial" panose="020B0604020202020204" pitchFamily="34" charset="0"/>
                        </a:rPr>
                        <a:t>630,492</a:t>
                      </a:r>
                      <a:endParaRPr lang="es-ES" sz="1800" b="0"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800" b="0" i="0" u="none" strike="noStrike">
                          <a:solidFill>
                            <a:srgbClr val="000000"/>
                          </a:solidFill>
                          <a:effectLst/>
                          <a:latin typeface="Arial" panose="020B0604020202020204" pitchFamily="34" charset="0"/>
                        </a:rPr>
                        <a:t>187,663</a:t>
                      </a:r>
                      <a:endParaRPr lang="es-ES" sz="1800" b="0"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800" b="0" i="0" u="none" strike="noStrike">
                          <a:solidFill>
                            <a:srgbClr val="000000"/>
                          </a:solidFill>
                          <a:effectLst/>
                          <a:latin typeface="Arial" panose="020B0604020202020204" pitchFamily="34" charset="0"/>
                        </a:rPr>
                        <a:t>89,651</a:t>
                      </a:r>
                      <a:endParaRPr lang="es-ES" sz="1800" b="0"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800" b="0" i="0" u="none" strike="noStrike">
                          <a:solidFill>
                            <a:srgbClr val="000000"/>
                          </a:solidFill>
                          <a:effectLst/>
                          <a:latin typeface="Arial" panose="020B0604020202020204" pitchFamily="34" charset="0"/>
                        </a:rPr>
                        <a:t>39,119</a:t>
                      </a:r>
                      <a:endParaRPr lang="es-ES" sz="1800" b="0"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800" b="0" i="0" u="none" strike="noStrike">
                          <a:solidFill>
                            <a:srgbClr val="000000"/>
                          </a:solidFill>
                          <a:effectLst/>
                          <a:latin typeface="Arial" panose="020B0604020202020204" pitchFamily="34" charset="0"/>
                        </a:rPr>
                        <a:t>21,147</a:t>
                      </a:r>
                      <a:endParaRPr lang="es-ES" sz="1800" b="0"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800" b="0" i="0" u="none" strike="noStrike">
                          <a:solidFill>
                            <a:srgbClr val="000000"/>
                          </a:solidFill>
                          <a:effectLst/>
                          <a:latin typeface="Arial" panose="020B0604020202020204" pitchFamily="34" charset="0"/>
                        </a:rPr>
                        <a:t>79,114</a:t>
                      </a:r>
                      <a:endParaRPr lang="es-ES" sz="1800" b="0"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800" b="0" i="0" u="none" strike="noStrike" dirty="0">
                          <a:solidFill>
                            <a:srgbClr val="000000"/>
                          </a:solidFill>
                          <a:effectLst/>
                          <a:latin typeface="Arial" panose="020B0604020202020204" pitchFamily="34" charset="0"/>
                        </a:rPr>
                        <a:t>1,047,186</a:t>
                      </a:r>
                      <a:endParaRPr lang="es-ES" sz="18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7153936"/>
                  </a:ext>
                </a:extLst>
              </a:tr>
            </a:tbl>
          </a:graphicData>
        </a:graphic>
      </p:graphicFrame>
      <p:sp>
        <p:nvSpPr>
          <p:cNvPr id="8" name="CuadroTexto 7">
            <a:extLst>
              <a:ext uri="{FF2B5EF4-FFF2-40B4-BE49-F238E27FC236}">
                <a16:creationId xmlns:a16="http://schemas.microsoft.com/office/drawing/2014/main" id="{C035A5D0-5FE2-9679-EBCF-7C23F6751115}"/>
              </a:ext>
            </a:extLst>
          </p:cNvPr>
          <p:cNvSpPr txBox="1"/>
          <p:nvPr/>
        </p:nvSpPr>
        <p:spPr>
          <a:xfrm>
            <a:off x="-716500" y="903816"/>
            <a:ext cx="6130976" cy="523220"/>
          </a:xfrm>
          <a:prstGeom prst="rect">
            <a:avLst/>
          </a:prstGeom>
          <a:noFill/>
        </p:spPr>
        <p:txBody>
          <a:bodyPr wrap="square" rtlCol="0">
            <a:spAutoFit/>
          </a:bodyPr>
          <a:lstStyle/>
          <a:p>
            <a:pPr algn="ctr"/>
            <a:r>
              <a:rPr lang="es-PE" sz="2800" b="1" dirty="0">
                <a:solidFill>
                  <a:srgbClr val="FF0000"/>
                </a:solidFill>
                <a:latin typeface="Avenir Next LT Pro" panose="020B0504020202020204" pitchFamily="34" charset="0"/>
              </a:rPr>
              <a:t>USO DE FERTILIZANTES</a:t>
            </a:r>
          </a:p>
        </p:txBody>
      </p:sp>
      <p:sp>
        <p:nvSpPr>
          <p:cNvPr id="13" name="CuadroTexto 12">
            <a:extLst>
              <a:ext uri="{FF2B5EF4-FFF2-40B4-BE49-F238E27FC236}">
                <a16:creationId xmlns:a16="http://schemas.microsoft.com/office/drawing/2014/main" id="{07C1BC40-8B58-DE60-2E30-24458D5EB05A}"/>
              </a:ext>
            </a:extLst>
          </p:cNvPr>
          <p:cNvSpPr txBox="1"/>
          <p:nvPr/>
        </p:nvSpPr>
        <p:spPr>
          <a:xfrm>
            <a:off x="291014" y="1591745"/>
            <a:ext cx="11116684" cy="369332"/>
          </a:xfrm>
          <a:prstGeom prst="rect">
            <a:avLst/>
          </a:prstGeom>
          <a:noFill/>
        </p:spPr>
        <p:txBody>
          <a:bodyPr wrap="square">
            <a:spAutoFit/>
          </a:bodyPr>
          <a:lstStyle/>
          <a:p>
            <a:r>
              <a:rPr lang="es-PE" sz="1800" b="1" dirty="0">
                <a:solidFill>
                  <a:srgbClr val="000000"/>
                </a:solidFill>
                <a:effectLst/>
                <a:latin typeface="Arial" panose="020B0604020202020204" pitchFamily="34" charset="0"/>
                <a:ea typeface="Calibri" panose="020F0502020204030204" pitchFamily="34" charset="0"/>
              </a:rPr>
              <a:t>Pequeños y medianos productores que utilizan fertilizantes según tamaño del predio.</a:t>
            </a:r>
            <a:endParaRPr lang="es-ES" dirty="0"/>
          </a:p>
        </p:txBody>
      </p:sp>
      <p:sp>
        <p:nvSpPr>
          <p:cNvPr id="14" name="CuadroTexto 13">
            <a:extLst>
              <a:ext uri="{FF2B5EF4-FFF2-40B4-BE49-F238E27FC236}">
                <a16:creationId xmlns:a16="http://schemas.microsoft.com/office/drawing/2014/main" id="{9B441B86-24B5-91ED-1A0A-5F2C2F50D111}"/>
              </a:ext>
            </a:extLst>
          </p:cNvPr>
          <p:cNvSpPr txBox="1"/>
          <p:nvPr/>
        </p:nvSpPr>
        <p:spPr>
          <a:xfrm>
            <a:off x="16048" y="4642782"/>
            <a:ext cx="11911413" cy="2036711"/>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es-PE" sz="1800" dirty="0">
                <a:solidFill>
                  <a:srgbClr val="000000"/>
                </a:solidFill>
                <a:effectLst/>
                <a:latin typeface="Arial" panose="020B0604020202020204" pitchFamily="34" charset="0"/>
                <a:ea typeface="Arial" panose="020B0604020202020204" pitchFamily="34" charset="0"/>
              </a:rPr>
              <a:t>El gasto promedio nacional, es muy diferenciado por departamentos, en función a los cultivos que desarrollan. En general los departamentos de la sierra invierten montos bastante menores en fertilizantes (los productores de la sierra utilizan más abono natural, orgánico).</a:t>
            </a:r>
            <a:endParaRPr lang="es-ES" sz="1800" dirty="0">
              <a:effectLst/>
              <a:latin typeface="Calibri" panose="020F0502020204030204" pitchFamily="34" charset="0"/>
              <a:ea typeface="Calibri" panose="020F0502020204030204" pitchFamily="34" charset="0"/>
            </a:endParaRPr>
          </a:p>
          <a:p>
            <a:pPr marL="457200">
              <a:lnSpc>
                <a:spcPct val="107000"/>
              </a:lnSpc>
            </a:pPr>
            <a:r>
              <a:rPr lang="es-PE" sz="1100" dirty="0">
                <a:solidFill>
                  <a:srgbClr val="000000"/>
                </a:solidFill>
                <a:effectLst/>
                <a:latin typeface="Arial" panose="020B0604020202020204" pitchFamily="34" charset="0"/>
                <a:ea typeface="Arial" panose="020B0604020202020204" pitchFamily="34" charset="0"/>
              </a:rPr>
              <a:t> </a:t>
            </a:r>
            <a:endParaRPr lang="es-ES" sz="1800" dirty="0">
              <a:effectLst/>
              <a:latin typeface="Calibri" panose="020F0502020204030204" pitchFamily="34" charset="0"/>
              <a:ea typeface="Calibri" panose="020F0502020204030204" pitchFamily="34" charset="0"/>
            </a:endParaRPr>
          </a:p>
          <a:p>
            <a:pPr marL="342900" lvl="0" indent="-342900" algn="just">
              <a:lnSpc>
                <a:spcPct val="107000"/>
              </a:lnSpc>
              <a:spcAft>
                <a:spcPts val="800"/>
              </a:spcAft>
              <a:buFont typeface="Symbol" panose="05050102010706020507" pitchFamily="18" charset="2"/>
              <a:buChar char=""/>
            </a:pPr>
            <a:r>
              <a:rPr lang="es-PE" sz="1800" dirty="0">
                <a:solidFill>
                  <a:srgbClr val="000000"/>
                </a:solidFill>
                <a:effectLst/>
                <a:latin typeface="Arial" panose="020B0604020202020204" pitchFamily="34" charset="0"/>
                <a:ea typeface="Arial" panose="020B0604020202020204" pitchFamily="34" charset="0"/>
              </a:rPr>
              <a:t>Los departamentos más intensivos en uso de fertilizantes son en la costa, como Lambayeque, Tumbes, Ancash, La Libertad, Lima Ica y Piura; y entre aquellos que son menos intensivos en el uso de fertilizantes figuran los departamentos principalmente de la selva, como Loreto, Madre de dios Ucayali, Amazonas y San Martín.</a:t>
            </a:r>
            <a:endParaRPr lang="es-ES" sz="1800" dirty="0">
              <a:effectLst/>
              <a:latin typeface="Calibri" panose="020F0502020204030204" pitchFamily="34" charset="0"/>
              <a:ea typeface="Calibri" panose="020F0502020204030204" pitchFamily="34" charset="0"/>
            </a:endParaRPr>
          </a:p>
        </p:txBody>
      </p:sp>
      <p:sp>
        <p:nvSpPr>
          <p:cNvPr id="15" name="CuadroTexto 14">
            <a:extLst>
              <a:ext uri="{FF2B5EF4-FFF2-40B4-BE49-F238E27FC236}">
                <a16:creationId xmlns:a16="http://schemas.microsoft.com/office/drawing/2014/main" id="{23E5B987-DE20-4799-985E-B0DE4C1030E8}"/>
              </a:ext>
            </a:extLst>
          </p:cNvPr>
          <p:cNvSpPr txBox="1"/>
          <p:nvPr/>
        </p:nvSpPr>
        <p:spPr>
          <a:xfrm>
            <a:off x="3576065" y="341581"/>
            <a:ext cx="6130976" cy="523220"/>
          </a:xfrm>
          <a:prstGeom prst="rect">
            <a:avLst/>
          </a:prstGeom>
          <a:noFill/>
        </p:spPr>
        <p:txBody>
          <a:bodyPr wrap="square" rtlCol="0">
            <a:spAutoFit/>
          </a:bodyPr>
          <a:lstStyle/>
          <a:p>
            <a:pPr algn="ctr"/>
            <a:r>
              <a:rPr lang="es-PE" sz="2800" b="1" dirty="0">
                <a:solidFill>
                  <a:srgbClr val="FF0000"/>
                </a:solidFill>
                <a:latin typeface="Avenir Next LT Pro" panose="020B0504020202020204" pitchFamily="34" charset="0"/>
              </a:rPr>
              <a:t>CONTEXTO</a:t>
            </a:r>
          </a:p>
        </p:txBody>
      </p:sp>
      <p:cxnSp>
        <p:nvCxnSpPr>
          <p:cNvPr id="3" name="Straight Connector 2">
            <a:extLst>
              <a:ext uri="{FF2B5EF4-FFF2-40B4-BE49-F238E27FC236}">
                <a16:creationId xmlns:a16="http://schemas.microsoft.com/office/drawing/2014/main" id="{21F70E69-358A-7BBD-230B-7C5BCCACED2E}"/>
              </a:ext>
            </a:extLst>
          </p:cNvPr>
          <p:cNvCxnSpPr/>
          <p:nvPr/>
        </p:nvCxnSpPr>
        <p:spPr>
          <a:xfrm>
            <a:off x="3051208" y="4369871"/>
            <a:ext cx="31378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uadroTexto 8">
            <a:extLst>
              <a:ext uri="{FF2B5EF4-FFF2-40B4-BE49-F238E27FC236}">
                <a16:creationId xmlns:a16="http://schemas.microsoft.com/office/drawing/2014/main" id="{EA78BC0D-35A9-49D0-EDAC-5E265038B43D}"/>
              </a:ext>
            </a:extLst>
          </p:cNvPr>
          <p:cNvSpPr txBox="1"/>
          <p:nvPr/>
        </p:nvSpPr>
        <p:spPr>
          <a:xfrm>
            <a:off x="291014" y="4419851"/>
            <a:ext cx="6098344" cy="311111"/>
          </a:xfrm>
          <a:prstGeom prst="rect">
            <a:avLst/>
          </a:prstGeom>
          <a:noFill/>
        </p:spPr>
        <p:txBody>
          <a:bodyPr wrap="square">
            <a:spAutoFit/>
          </a:bodyPr>
          <a:lstStyle/>
          <a:p>
            <a:pPr algn="ctr">
              <a:lnSpc>
                <a:spcPct val="107000"/>
              </a:lnSpc>
              <a:spcAft>
                <a:spcPts val="800"/>
              </a:spcAft>
            </a:pPr>
            <a:r>
              <a:rPr lang="es-PE" sz="1400" dirty="0">
                <a:solidFill>
                  <a:srgbClr val="808080"/>
                </a:solidFill>
                <a:effectLst/>
                <a:latin typeface="Arial Narrow" panose="020B0606020202030204" pitchFamily="34" charset="0"/>
                <a:ea typeface="Arial Narrow" panose="020B0606020202030204" pitchFamily="34" charset="0"/>
                <a:cs typeface="Arial Narrow" panose="020B0606020202030204" pitchFamily="34" charset="0"/>
              </a:rPr>
              <a:t>Fuente: Perú INEI – IV Censo Nacional Agropecuario 2012</a:t>
            </a:r>
            <a:endParaRPr lang="es-ES"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380666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08DB6A8A-AF6C-694E-B60E-25AEEF99C5A7}"/>
              </a:ext>
            </a:extLst>
          </p:cNvPr>
          <p:cNvGrpSpPr/>
          <p:nvPr/>
        </p:nvGrpSpPr>
        <p:grpSpPr>
          <a:xfrm>
            <a:off x="10633" y="1296"/>
            <a:ext cx="12192000" cy="1040896"/>
            <a:chOff x="-2" y="21742"/>
            <a:chExt cx="12192000" cy="1040896"/>
          </a:xfrm>
        </p:grpSpPr>
        <p:pic>
          <p:nvPicPr>
            <p:cNvPr id="12" name="Imagen 11">
              <a:extLst>
                <a:ext uri="{FF2B5EF4-FFF2-40B4-BE49-F238E27FC236}">
                  <a16:creationId xmlns:a16="http://schemas.microsoft.com/office/drawing/2014/main" id="{68716C69-860B-4D40-98C3-02B0FD37AF6B}"/>
                </a:ext>
              </a:extLst>
            </p:cNvPr>
            <p:cNvPicPr>
              <a:picLocks noChangeAspect="1"/>
            </p:cNvPicPr>
            <p:nvPr/>
          </p:nvPicPr>
          <p:blipFill rotWithShape="1">
            <a:blip r:embed="rId3"/>
            <a:srcRect t="8188"/>
            <a:stretch/>
          </p:blipFill>
          <p:spPr>
            <a:xfrm>
              <a:off x="-2" y="21742"/>
              <a:ext cx="12192000" cy="1040896"/>
            </a:xfrm>
            <a:prstGeom prst="rect">
              <a:avLst/>
            </a:prstGeom>
          </p:spPr>
        </p:pic>
        <p:pic>
          <p:nvPicPr>
            <p:cNvPr id="16" name="Imagen 15">
              <a:extLst>
                <a:ext uri="{FF2B5EF4-FFF2-40B4-BE49-F238E27FC236}">
                  <a16:creationId xmlns:a16="http://schemas.microsoft.com/office/drawing/2014/main" id="{CE494822-09FD-054F-A652-E4D3384536A2}"/>
                </a:ext>
              </a:extLst>
            </p:cNvPr>
            <p:cNvPicPr>
              <a:picLocks noChangeAspect="1"/>
            </p:cNvPicPr>
            <p:nvPr/>
          </p:nvPicPr>
          <p:blipFill>
            <a:blip r:embed="rId4"/>
            <a:stretch>
              <a:fillRect/>
            </a:stretch>
          </p:blipFill>
          <p:spPr>
            <a:xfrm>
              <a:off x="527719" y="198953"/>
              <a:ext cx="10126134" cy="688372"/>
            </a:xfrm>
            <a:prstGeom prst="rect">
              <a:avLst/>
            </a:prstGeom>
          </p:spPr>
        </p:pic>
      </p:grpSp>
      <p:sp>
        <p:nvSpPr>
          <p:cNvPr id="7" name="CuadroTexto 6">
            <a:extLst>
              <a:ext uri="{FF2B5EF4-FFF2-40B4-BE49-F238E27FC236}">
                <a16:creationId xmlns:a16="http://schemas.microsoft.com/office/drawing/2014/main" id="{E892501B-533E-C18A-30EF-85176EC9EBE1}"/>
              </a:ext>
            </a:extLst>
          </p:cNvPr>
          <p:cNvSpPr txBox="1"/>
          <p:nvPr/>
        </p:nvSpPr>
        <p:spPr>
          <a:xfrm>
            <a:off x="10632" y="5042040"/>
            <a:ext cx="8317821" cy="880434"/>
          </a:xfrm>
          <a:prstGeom prst="rect">
            <a:avLst/>
          </a:prstGeom>
          <a:noFill/>
        </p:spPr>
        <p:txBody>
          <a:bodyPr wrap="square">
            <a:spAutoFit/>
          </a:bodyPr>
          <a:lstStyle/>
          <a:p>
            <a:pPr marL="457200" marR="25400" algn="just">
              <a:lnSpc>
                <a:spcPct val="107000"/>
              </a:lnSpc>
              <a:spcAft>
                <a:spcPts val="800"/>
              </a:spcAft>
            </a:pPr>
            <a:r>
              <a:rPr lang="es-PE" sz="1200" dirty="0">
                <a:solidFill>
                  <a:srgbClr val="808080"/>
                </a:solidFill>
                <a:effectLst/>
                <a:latin typeface="Arial" panose="020B0604020202020204" pitchFamily="34" charset="0"/>
                <a:ea typeface="Calibri" panose="020F0502020204030204" pitchFamily="34" charset="0"/>
              </a:rPr>
              <a:t>	Fuente: Direcciones Regionales de Agricultura; proveedores de agricultores	</a:t>
            </a:r>
            <a:endParaRPr lang="es-ES" sz="1200" dirty="0">
              <a:effectLst/>
              <a:latin typeface="Calibri" panose="020F0502020204030204" pitchFamily="34" charset="0"/>
              <a:ea typeface="Calibri" panose="020F0502020204030204" pitchFamily="34" charset="0"/>
            </a:endParaRPr>
          </a:p>
          <a:p>
            <a:pPr marL="457200" marR="25400" algn="just">
              <a:lnSpc>
                <a:spcPct val="107000"/>
              </a:lnSpc>
              <a:spcAft>
                <a:spcPts val="800"/>
              </a:spcAft>
            </a:pPr>
            <a:r>
              <a:rPr lang="es-PE" sz="1200" dirty="0">
                <a:solidFill>
                  <a:srgbClr val="808080"/>
                </a:solidFill>
                <a:effectLst/>
                <a:latin typeface="Arial" panose="020B0604020202020204" pitchFamily="34" charset="0"/>
                <a:ea typeface="Calibri" panose="020F0502020204030204" pitchFamily="34" charset="0"/>
              </a:rPr>
              <a:t>	Elaboración: DGDAA-MIDAGRI</a:t>
            </a:r>
          </a:p>
          <a:p>
            <a:pPr marL="457200" marR="25400" algn="just">
              <a:lnSpc>
                <a:spcPct val="107000"/>
              </a:lnSpc>
              <a:spcAft>
                <a:spcPts val="800"/>
              </a:spcAft>
            </a:pPr>
            <a:r>
              <a:rPr lang="es-PE" sz="1200" dirty="0">
                <a:solidFill>
                  <a:srgbClr val="808080"/>
                </a:solidFill>
                <a:latin typeface="Arial" panose="020B0604020202020204" pitchFamily="34" charset="0"/>
                <a:ea typeface="Calibri" panose="020F0502020204030204" pitchFamily="34" charset="0"/>
              </a:rPr>
              <a:t>              Nota: El calculo de Junio es preliminar</a:t>
            </a:r>
            <a:endParaRPr lang="es-ES" sz="1200" dirty="0">
              <a:effectLst/>
              <a:latin typeface="Calibri" panose="020F0502020204030204" pitchFamily="34" charset="0"/>
              <a:ea typeface="Calibri" panose="020F0502020204030204" pitchFamily="34" charset="0"/>
            </a:endParaRPr>
          </a:p>
        </p:txBody>
      </p:sp>
      <p:sp>
        <p:nvSpPr>
          <p:cNvPr id="9" name="CuadroTexto 8">
            <a:extLst>
              <a:ext uri="{FF2B5EF4-FFF2-40B4-BE49-F238E27FC236}">
                <a16:creationId xmlns:a16="http://schemas.microsoft.com/office/drawing/2014/main" id="{78C7E4A4-573A-D12A-0933-54DF9B18151E}"/>
              </a:ext>
            </a:extLst>
          </p:cNvPr>
          <p:cNvSpPr txBox="1"/>
          <p:nvPr/>
        </p:nvSpPr>
        <p:spPr>
          <a:xfrm>
            <a:off x="228735" y="1035767"/>
            <a:ext cx="11011694" cy="373757"/>
          </a:xfrm>
          <a:prstGeom prst="rect">
            <a:avLst/>
          </a:prstGeom>
          <a:noFill/>
        </p:spPr>
        <p:txBody>
          <a:bodyPr wrap="square">
            <a:spAutoFit/>
          </a:bodyPr>
          <a:lstStyle/>
          <a:p>
            <a:pPr algn="ctr">
              <a:lnSpc>
                <a:spcPct val="107000"/>
              </a:lnSpc>
              <a:spcAft>
                <a:spcPts val="800"/>
              </a:spcAft>
            </a:pPr>
            <a:r>
              <a:rPr lang="es-PE" sz="1800" dirty="0">
                <a:solidFill>
                  <a:srgbClr val="FF0000"/>
                </a:solidFill>
                <a:effectLst/>
                <a:latin typeface="Arial" panose="020B0604020202020204" pitchFamily="34" charset="0"/>
                <a:ea typeface="Arial" panose="020B0604020202020204" pitchFamily="34" charset="0"/>
              </a:rPr>
              <a:t> </a:t>
            </a:r>
            <a:endParaRPr lang="es-ES" sz="1800" dirty="0">
              <a:solidFill>
                <a:srgbClr val="FF0000"/>
              </a:solidFill>
              <a:effectLst/>
              <a:latin typeface="Calibri" panose="020F0502020204030204" pitchFamily="34" charset="0"/>
              <a:ea typeface="Calibri" panose="020F0502020204030204" pitchFamily="34" charset="0"/>
            </a:endParaRPr>
          </a:p>
        </p:txBody>
      </p:sp>
      <p:sp>
        <p:nvSpPr>
          <p:cNvPr id="14" name="CuadroTexto 13">
            <a:extLst>
              <a:ext uri="{FF2B5EF4-FFF2-40B4-BE49-F238E27FC236}">
                <a16:creationId xmlns:a16="http://schemas.microsoft.com/office/drawing/2014/main" id="{410A6AA4-9128-686C-9E7E-267EF5BDF085}"/>
              </a:ext>
            </a:extLst>
          </p:cNvPr>
          <p:cNvSpPr txBox="1"/>
          <p:nvPr/>
        </p:nvSpPr>
        <p:spPr>
          <a:xfrm>
            <a:off x="1159789" y="1276934"/>
            <a:ext cx="9504699" cy="685059"/>
          </a:xfrm>
          <a:prstGeom prst="rect">
            <a:avLst/>
          </a:prstGeom>
          <a:noFill/>
        </p:spPr>
        <p:txBody>
          <a:bodyPr wrap="square">
            <a:spAutoFit/>
          </a:bodyPr>
          <a:lstStyle/>
          <a:p>
            <a:pPr marL="612140" algn="ctr">
              <a:lnSpc>
                <a:spcPct val="107000"/>
              </a:lnSpc>
              <a:spcAft>
                <a:spcPts val="800"/>
              </a:spcAft>
            </a:pPr>
            <a:r>
              <a:rPr lang="es-PE" sz="1800" b="1" dirty="0">
                <a:solidFill>
                  <a:srgbClr val="000000"/>
                </a:solidFill>
                <a:effectLst/>
                <a:latin typeface="Arial" panose="020B0604020202020204" pitchFamily="34" charset="0"/>
                <a:ea typeface="Arial" panose="020B0604020202020204" pitchFamily="34" charset="0"/>
              </a:rPr>
              <a:t>Variacion anual de precios de los principales fertilizantes utilizados por los pequeños agricultores familiares entre el 2020 y 2022 (S/)</a:t>
            </a:r>
            <a:endParaRPr lang="es-ES" sz="1800" dirty="0">
              <a:effectLst/>
              <a:latin typeface="Calibri" panose="020F0502020204030204" pitchFamily="34" charset="0"/>
              <a:ea typeface="Calibri" panose="020F0502020204030204" pitchFamily="34" charset="0"/>
            </a:endParaRPr>
          </a:p>
        </p:txBody>
      </p:sp>
      <p:sp>
        <p:nvSpPr>
          <p:cNvPr id="15" name="CuadroTexto 14">
            <a:extLst>
              <a:ext uri="{FF2B5EF4-FFF2-40B4-BE49-F238E27FC236}">
                <a16:creationId xmlns:a16="http://schemas.microsoft.com/office/drawing/2014/main" id="{D9959D98-386F-7E03-86E2-8B1DF0C120FE}"/>
              </a:ext>
            </a:extLst>
          </p:cNvPr>
          <p:cNvSpPr txBox="1"/>
          <p:nvPr/>
        </p:nvSpPr>
        <p:spPr>
          <a:xfrm>
            <a:off x="392857" y="6389543"/>
            <a:ext cx="11799143" cy="28995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07000"/>
              </a:lnSpc>
              <a:spcAft>
                <a:spcPts val="800"/>
              </a:spcAft>
            </a:pPr>
            <a:r>
              <a:rPr lang="es-PE" sz="1200" dirty="0">
                <a:effectLst/>
                <a:latin typeface="Arial" panose="020B0604020202020204" pitchFamily="34" charset="0"/>
                <a:ea typeface="Arial" panose="020B0604020202020204" pitchFamily="34" charset="0"/>
              </a:rPr>
              <a:t>Los actuales precios de los fertilizantes seguirán incrementándose. Según lo reportado por la consultora </a:t>
            </a:r>
            <a:r>
              <a:rPr lang="es-PE" sz="1200" dirty="0" err="1">
                <a:effectLst/>
                <a:latin typeface="Arial" panose="020B0604020202020204" pitchFamily="34" charset="0"/>
                <a:ea typeface="Arial" panose="020B0604020202020204" pitchFamily="34" charset="0"/>
              </a:rPr>
              <a:t>Macroconsult</a:t>
            </a:r>
            <a:r>
              <a:rPr lang="es-PE" sz="1200" dirty="0">
                <a:effectLst/>
                <a:latin typeface="Arial" panose="020B0604020202020204" pitchFamily="34" charset="0"/>
                <a:ea typeface="Arial" panose="020B0604020202020204" pitchFamily="34" charset="0"/>
              </a:rPr>
              <a:t>. </a:t>
            </a:r>
            <a:endParaRPr lang="es-ES" sz="1200" dirty="0">
              <a:effectLst/>
              <a:latin typeface="Calibri" panose="020F0502020204030204" pitchFamily="34" charset="0"/>
              <a:ea typeface="Calibri" panose="020F0502020204030204" pitchFamily="34" charset="0"/>
            </a:endParaRPr>
          </a:p>
        </p:txBody>
      </p:sp>
      <p:sp>
        <p:nvSpPr>
          <p:cNvPr id="17" name="CuadroTexto 16">
            <a:extLst>
              <a:ext uri="{FF2B5EF4-FFF2-40B4-BE49-F238E27FC236}">
                <a16:creationId xmlns:a16="http://schemas.microsoft.com/office/drawing/2014/main" id="{23E5B987-DE20-4799-985E-B0DE4C1030E8}"/>
              </a:ext>
            </a:extLst>
          </p:cNvPr>
          <p:cNvSpPr txBox="1"/>
          <p:nvPr/>
        </p:nvSpPr>
        <p:spPr>
          <a:xfrm>
            <a:off x="3576065" y="341581"/>
            <a:ext cx="6130976" cy="523220"/>
          </a:xfrm>
          <a:prstGeom prst="rect">
            <a:avLst/>
          </a:prstGeom>
          <a:noFill/>
        </p:spPr>
        <p:txBody>
          <a:bodyPr wrap="square" rtlCol="0">
            <a:spAutoFit/>
          </a:bodyPr>
          <a:lstStyle/>
          <a:p>
            <a:pPr algn="ctr"/>
            <a:r>
              <a:rPr lang="es-PE" sz="2800" b="1" dirty="0">
                <a:solidFill>
                  <a:srgbClr val="FF0000"/>
                </a:solidFill>
                <a:latin typeface="Avenir Next LT Pro" panose="020B0504020202020204" pitchFamily="34" charset="0"/>
              </a:rPr>
              <a:t>CONTEXTO</a:t>
            </a:r>
          </a:p>
        </p:txBody>
      </p:sp>
      <p:graphicFrame>
        <p:nvGraphicFramePr>
          <p:cNvPr id="5" name="Table 4">
            <a:extLst>
              <a:ext uri="{FF2B5EF4-FFF2-40B4-BE49-F238E27FC236}">
                <a16:creationId xmlns:a16="http://schemas.microsoft.com/office/drawing/2014/main" id="{68CBDD2C-15A6-28A9-A855-5404A38A4ED5}"/>
              </a:ext>
            </a:extLst>
          </p:cNvPr>
          <p:cNvGraphicFramePr>
            <a:graphicFrameLocks noGrp="1"/>
          </p:cNvGraphicFramePr>
          <p:nvPr>
            <p:extLst>
              <p:ext uri="{D42A27DB-BD31-4B8C-83A1-F6EECF244321}">
                <p14:modId xmlns:p14="http://schemas.microsoft.com/office/powerpoint/2010/main" val="722190621"/>
              </p:ext>
            </p:extLst>
          </p:nvPr>
        </p:nvGraphicFramePr>
        <p:xfrm>
          <a:off x="996950" y="2228849"/>
          <a:ext cx="10754329" cy="2635803"/>
        </p:xfrm>
        <a:graphic>
          <a:graphicData uri="http://schemas.openxmlformats.org/drawingml/2006/table">
            <a:tbl>
              <a:tblPr>
                <a:tableStyleId>{5C22544A-7EE6-4342-B048-85BDC9FD1C3A}</a:tableStyleId>
              </a:tblPr>
              <a:tblGrid>
                <a:gridCol w="3997890">
                  <a:extLst>
                    <a:ext uri="{9D8B030D-6E8A-4147-A177-3AD203B41FA5}">
                      <a16:colId xmlns:a16="http://schemas.microsoft.com/office/drawing/2014/main" val="2383096634"/>
                    </a:ext>
                  </a:extLst>
                </a:gridCol>
                <a:gridCol w="999473">
                  <a:extLst>
                    <a:ext uri="{9D8B030D-6E8A-4147-A177-3AD203B41FA5}">
                      <a16:colId xmlns:a16="http://schemas.microsoft.com/office/drawing/2014/main" val="2128225150"/>
                    </a:ext>
                  </a:extLst>
                </a:gridCol>
                <a:gridCol w="999473">
                  <a:extLst>
                    <a:ext uri="{9D8B030D-6E8A-4147-A177-3AD203B41FA5}">
                      <a16:colId xmlns:a16="http://schemas.microsoft.com/office/drawing/2014/main" val="3508407802"/>
                    </a:ext>
                  </a:extLst>
                </a:gridCol>
                <a:gridCol w="869542">
                  <a:extLst>
                    <a:ext uri="{9D8B030D-6E8A-4147-A177-3AD203B41FA5}">
                      <a16:colId xmlns:a16="http://schemas.microsoft.com/office/drawing/2014/main" val="124697074"/>
                    </a:ext>
                  </a:extLst>
                </a:gridCol>
                <a:gridCol w="869542">
                  <a:extLst>
                    <a:ext uri="{9D8B030D-6E8A-4147-A177-3AD203B41FA5}">
                      <a16:colId xmlns:a16="http://schemas.microsoft.com/office/drawing/2014/main" val="1705524341"/>
                    </a:ext>
                  </a:extLst>
                </a:gridCol>
                <a:gridCol w="869542">
                  <a:extLst>
                    <a:ext uri="{9D8B030D-6E8A-4147-A177-3AD203B41FA5}">
                      <a16:colId xmlns:a16="http://schemas.microsoft.com/office/drawing/2014/main" val="233031588"/>
                    </a:ext>
                  </a:extLst>
                </a:gridCol>
                <a:gridCol w="869542">
                  <a:extLst>
                    <a:ext uri="{9D8B030D-6E8A-4147-A177-3AD203B41FA5}">
                      <a16:colId xmlns:a16="http://schemas.microsoft.com/office/drawing/2014/main" val="1389460708"/>
                    </a:ext>
                  </a:extLst>
                </a:gridCol>
                <a:gridCol w="1279325">
                  <a:extLst>
                    <a:ext uri="{9D8B030D-6E8A-4147-A177-3AD203B41FA5}">
                      <a16:colId xmlns:a16="http://schemas.microsoft.com/office/drawing/2014/main" val="509768444"/>
                    </a:ext>
                  </a:extLst>
                </a:gridCol>
              </a:tblGrid>
              <a:tr h="320759">
                <a:tc rowSpan="2">
                  <a:txBody>
                    <a:bodyPr/>
                    <a:lstStyle/>
                    <a:p>
                      <a:pPr algn="ctr" rtl="0" fontAlgn="ctr"/>
                      <a:r>
                        <a:rPr lang="en-US" sz="1400" u="none" strike="noStrike">
                          <a:effectLst/>
                        </a:rPr>
                        <a:t>Fertilizante</a:t>
                      </a:r>
                      <a:endParaRPr lang="en-US" sz="1400" b="1" i="0" u="none" strike="noStrike">
                        <a:solidFill>
                          <a:srgbClr val="000000"/>
                        </a:solidFill>
                        <a:effectLst/>
                        <a:latin typeface="Arial" panose="020B0604020202020204" pitchFamily="34" charset="0"/>
                      </a:endParaRPr>
                    </a:p>
                  </a:txBody>
                  <a:tcPr marL="9525" marR="9525" marT="9525" marB="0" anchor="ctr"/>
                </a:tc>
                <a:tc gridSpan="6">
                  <a:txBody>
                    <a:bodyPr/>
                    <a:lstStyle/>
                    <a:p>
                      <a:pPr algn="ctr" fontAlgn="ctr"/>
                      <a:r>
                        <a:rPr lang="en-US" sz="1800" u="none" strike="noStrike">
                          <a:effectLst/>
                        </a:rPr>
                        <a:t>Precio por bolsa de 50 Kg (S/)</a:t>
                      </a:r>
                      <a:endParaRPr lang="en-US" sz="1800" b="1" i="0" u="none" strike="noStrike">
                        <a:solidFill>
                          <a:srgbClr val="000000"/>
                        </a:solidFill>
                        <a:effectLst/>
                        <a:latin typeface="Arial" panose="020B0604020202020204" pitchFamily="34" charset="0"/>
                      </a:endParaRPr>
                    </a:p>
                  </a:txBody>
                  <a:tcPr marL="9525" marR="9525" marT="9525" marB="0" anchor="ctr"/>
                </a:tc>
                <a:tc hMerge="1">
                  <a:txBody>
                    <a:bodyPr/>
                    <a:lstStyle/>
                    <a:p>
                      <a:endParaRPr lang="en-PE"/>
                    </a:p>
                  </a:txBody>
                  <a:tcPr/>
                </a:tc>
                <a:tc hMerge="1">
                  <a:txBody>
                    <a:bodyPr/>
                    <a:lstStyle/>
                    <a:p>
                      <a:endParaRPr lang="en-PE"/>
                    </a:p>
                  </a:txBody>
                  <a:tcPr/>
                </a:tc>
                <a:tc hMerge="1">
                  <a:txBody>
                    <a:bodyPr/>
                    <a:lstStyle/>
                    <a:p>
                      <a:endParaRPr lang="en-PE"/>
                    </a:p>
                  </a:txBody>
                  <a:tcPr/>
                </a:tc>
                <a:tc hMerge="1">
                  <a:txBody>
                    <a:bodyPr/>
                    <a:lstStyle/>
                    <a:p>
                      <a:endParaRPr lang="en-PE"/>
                    </a:p>
                  </a:txBody>
                  <a:tcPr/>
                </a:tc>
                <a:tc hMerge="1">
                  <a:txBody>
                    <a:bodyPr/>
                    <a:lstStyle/>
                    <a:p>
                      <a:endParaRPr lang="en-PE"/>
                    </a:p>
                  </a:txBody>
                  <a:tcPr/>
                </a:tc>
                <a:tc rowSpan="2">
                  <a:txBody>
                    <a:bodyPr/>
                    <a:lstStyle/>
                    <a:p>
                      <a:pPr algn="ctr" fontAlgn="b"/>
                      <a:r>
                        <a:rPr lang="en-US" sz="1400" u="none" strike="noStrike">
                          <a:effectLst/>
                        </a:rPr>
                        <a:t>Var 2022/2020</a:t>
                      </a:r>
                      <a:endParaRPr lang="en-US" sz="1400" b="1"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254728268"/>
                  </a:ext>
                </a:extLst>
              </a:tr>
              <a:tr h="264975">
                <a:tc vMerge="1">
                  <a:txBody>
                    <a:bodyPr/>
                    <a:lstStyle/>
                    <a:p>
                      <a:endParaRPr lang="en-PE"/>
                    </a:p>
                  </a:txBody>
                  <a:tcPr/>
                </a:tc>
                <a:tc>
                  <a:txBody>
                    <a:bodyPr/>
                    <a:lstStyle/>
                    <a:p>
                      <a:pPr algn="ctr" rtl="0" fontAlgn="ctr"/>
                      <a:r>
                        <a:rPr lang="en-PE" sz="1400" u="none" strike="noStrike" dirty="0">
                          <a:effectLst/>
                        </a:rPr>
                        <a:t>2020</a:t>
                      </a:r>
                      <a:endParaRPr lang="en-PE"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1400" u="none" strike="noStrike">
                          <a:effectLst/>
                        </a:rPr>
                        <a:t>Mar-21</a:t>
                      </a:r>
                      <a:endParaRPr lang="en-US" sz="1400" b="1"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1400" u="none" strike="noStrike">
                          <a:effectLst/>
                        </a:rPr>
                        <a:t>Nov-21</a:t>
                      </a:r>
                      <a:endParaRPr lang="en-US" sz="1400" b="1"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1400" u="none" strike="noStrike">
                          <a:effectLst/>
                        </a:rPr>
                        <a:t>Feb-22</a:t>
                      </a:r>
                      <a:endParaRPr lang="en-US" sz="1400" b="1"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1400" u="none" strike="noStrike">
                          <a:effectLst/>
                        </a:rPr>
                        <a:t>abr-22</a:t>
                      </a:r>
                      <a:endParaRPr lang="en-US" sz="1400" b="1" i="0" u="none" strike="noStrike">
                        <a:solidFill>
                          <a:srgbClr val="000000"/>
                        </a:solidFill>
                        <a:effectLst/>
                        <a:latin typeface="Arial" panose="020B0604020202020204" pitchFamily="34" charset="0"/>
                      </a:endParaRPr>
                    </a:p>
                  </a:txBody>
                  <a:tcPr marL="9525" marR="9525" marT="9525" marB="0" anchor="ctr"/>
                </a:tc>
                <a:tc>
                  <a:txBody>
                    <a:bodyPr/>
                    <a:lstStyle/>
                    <a:p>
                      <a:pPr algn="r" fontAlgn="b"/>
                      <a:r>
                        <a:rPr lang="en-US" sz="1400" u="none" strike="noStrike">
                          <a:effectLst/>
                        </a:rPr>
                        <a:t>Jun-22</a:t>
                      </a:r>
                      <a:endParaRPr lang="en-US" sz="1400" b="1" i="0" u="none" strike="noStrike">
                        <a:solidFill>
                          <a:srgbClr val="000000"/>
                        </a:solidFill>
                        <a:effectLst/>
                        <a:latin typeface="Arial" panose="020B0604020202020204" pitchFamily="34" charset="0"/>
                      </a:endParaRPr>
                    </a:p>
                  </a:txBody>
                  <a:tcPr marL="9525" marR="9525" marT="9525" marB="0" anchor="b"/>
                </a:tc>
                <a:tc vMerge="1">
                  <a:txBody>
                    <a:bodyPr/>
                    <a:lstStyle/>
                    <a:p>
                      <a:endParaRPr lang="en-PE"/>
                    </a:p>
                  </a:txBody>
                  <a:tcPr/>
                </a:tc>
                <a:extLst>
                  <a:ext uri="{0D108BD9-81ED-4DB2-BD59-A6C34878D82A}">
                    <a16:rowId xmlns:a16="http://schemas.microsoft.com/office/drawing/2014/main" val="3678655683"/>
                  </a:ext>
                </a:extLst>
              </a:tr>
              <a:tr h="292867">
                <a:tc>
                  <a:txBody>
                    <a:bodyPr/>
                    <a:lstStyle/>
                    <a:p>
                      <a:pPr algn="l" rtl="0" fontAlgn="ctr"/>
                      <a:r>
                        <a:rPr lang="en-US" sz="1600" u="none" strike="noStrike">
                          <a:effectLst/>
                        </a:rPr>
                        <a:t>1.</a:t>
                      </a:r>
                      <a:r>
                        <a:rPr lang="en-US" sz="1050" u="none" strike="noStrike">
                          <a:effectLst/>
                        </a:rPr>
                        <a:t>    </a:t>
                      </a:r>
                      <a:r>
                        <a:rPr lang="en-US" sz="1600" u="none" strike="noStrike">
                          <a:effectLst/>
                        </a:rPr>
                        <a:t>Urea</a:t>
                      </a:r>
                      <a:endParaRPr lang="en-US" sz="1600" b="0" i="0" u="none" strike="noStrike">
                        <a:solidFill>
                          <a:srgbClr val="000000"/>
                        </a:solidFill>
                        <a:effectLst/>
                        <a:latin typeface="Arial" panose="020B0604020202020204" pitchFamily="34" charset="0"/>
                      </a:endParaRPr>
                    </a:p>
                  </a:txBody>
                  <a:tcPr marL="85725" marR="9525" marT="9525" marB="0" anchor="ctr"/>
                </a:tc>
                <a:tc>
                  <a:txBody>
                    <a:bodyPr/>
                    <a:lstStyle/>
                    <a:p>
                      <a:pPr algn="ctr" rtl="0" fontAlgn="ctr"/>
                      <a:r>
                        <a:rPr lang="en-PE" sz="1600" u="none" strike="noStrike" dirty="0">
                          <a:effectLst/>
                        </a:rPr>
                        <a:t>62</a:t>
                      </a:r>
                      <a:endParaRPr lang="en-PE"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67</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212</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150</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265</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215</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247%</a:t>
                      </a:r>
                      <a:endParaRPr lang="en-PE" sz="16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806475892"/>
                  </a:ext>
                </a:extLst>
              </a:tr>
              <a:tr h="292867">
                <a:tc>
                  <a:txBody>
                    <a:bodyPr/>
                    <a:lstStyle/>
                    <a:p>
                      <a:pPr algn="l" rtl="0" fontAlgn="ctr"/>
                      <a:r>
                        <a:rPr lang="en-US" sz="1600" u="none" strike="noStrike">
                          <a:effectLst/>
                        </a:rPr>
                        <a:t>2.</a:t>
                      </a:r>
                      <a:r>
                        <a:rPr lang="en-US" sz="1050" u="none" strike="noStrike">
                          <a:effectLst/>
                        </a:rPr>
                        <a:t>    </a:t>
                      </a:r>
                      <a:r>
                        <a:rPr lang="en-US" sz="1600" u="none" strike="noStrike">
                          <a:effectLst/>
                        </a:rPr>
                        <a:t>Nitrato de amonio</a:t>
                      </a:r>
                      <a:endParaRPr lang="en-US" sz="1600" b="0" i="0" u="none" strike="noStrike">
                        <a:solidFill>
                          <a:srgbClr val="000000"/>
                        </a:solidFill>
                        <a:effectLst/>
                        <a:latin typeface="Arial" panose="020B0604020202020204" pitchFamily="34" charset="0"/>
                      </a:endParaRPr>
                    </a:p>
                  </a:txBody>
                  <a:tcPr marL="85725" marR="9525" marT="9525" marB="0" anchor="ctr"/>
                </a:tc>
                <a:tc>
                  <a:txBody>
                    <a:bodyPr/>
                    <a:lstStyle/>
                    <a:p>
                      <a:pPr algn="ctr" rtl="0" fontAlgn="ctr"/>
                      <a:r>
                        <a:rPr lang="en-PE" sz="1600" u="none" strike="noStrike" dirty="0">
                          <a:effectLst/>
                        </a:rPr>
                        <a:t>55</a:t>
                      </a:r>
                      <a:endParaRPr lang="en-PE"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75</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172</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195</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230</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400</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627%</a:t>
                      </a:r>
                      <a:endParaRPr lang="en-PE" sz="16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901204236"/>
                  </a:ext>
                </a:extLst>
              </a:tr>
              <a:tr h="292867">
                <a:tc>
                  <a:txBody>
                    <a:bodyPr/>
                    <a:lstStyle/>
                    <a:p>
                      <a:pPr algn="l" rtl="0" fontAlgn="ctr"/>
                      <a:r>
                        <a:rPr lang="en-US" sz="1600" u="none" strike="noStrike">
                          <a:effectLst/>
                        </a:rPr>
                        <a:t>3.</a:t>
                      </a:r>
                      <a:r>
                        <a:rPr lang="en-US" sz="1050" u="none" strike="noStrike">
                          <a:effectLst/>
                        </a:rPr>
                        <a:t>    </a:t>
                      </a:r>
                      <a:r>
                        <a:rPr lang="en-US" sz="1600" u="none" strike="noStrike">
                          <a:effectLst/>
                        </a:rPr>
                        <a:t>Sulfato de amonio</a:t>
                      </a:r>
                      <a:endParaRPr lang="en-US" sz="1600" b="0" i="0" u="none" strike="noStrike">
                        <a:solidFill>
                          <a:srgbClr val="000000"/>
                        </a:solidFill>
                        <a:effectLst/>
                        <a:latin typeface="Arial" panose="020B0604020202020204" pitchFamily="34" charset="0"/>
                      </a:endParaRPr>
                    </a:p>
                  </a:txBody>
                  <a:tcPr marL="85725" marR="9525" marT="9525" marB="0" anchor="ctr"/>
                </a:tc>
                <a:tc>
                  <a:txBody>
                    <a:bodyPr/>
                    <a:lstStyle/>
                    <a:p>
                      <a:pPr algn="ctr" rtl="0" fontAlgn="ctr"/>
                      <a:r>
                        <a:rPr lang="en-PE" sz="1600" u="none" strike="noStrike" dirty="0">
                          <a:effectLst/>
                        </a:rPr>
                        <a:t>38</a:t>
                      </a:r>
                      <a:endParaRPr lang="en-PE"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55</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126</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100</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145</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125</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229%</a:t>
                      </a:r>
                      <a:endParaRPr lang="en-PE" sz="16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868571145"/>
                  </a:ext>
                </a:extLst>
              </a:tr>
              <a:tr h="292867">
                <a:tc>
                  <a:txBody>
                    <a:bodyPr/>
                    <a:lstStyle/>
                    <a:p>
                      <a:pPr algn="l" rtl="0" fontAlgn="ctr"/>
                      <a:r>
                        <a:rPr lang="en-US" sz="1600" u="none" strike="noStrike">
                          <a:effectLst/>
                        </a:rPr>
                        <a:t>4.</a:t>
                      </a:r>
                      <a:r>
                        <a:rPr lang="en-US" sz="1050" u="none" strike="noStrike">
                          <a:effectLst/>
                        </a:rPr>
                        <a:t>    </a:t>
                      </a:r>
                      <a:r>
                        <a:rPr lang="en-US" sz="1600" u="none" strike="noStrike">
                          <a:effectLst/>
                        </a:rPr>
                        <a:t>Fosfato diamónico</a:t>
                      </a:r>
                      <a:endParaRPr lang="en-US" sz="1600" b="0" i="0" u="none" strike="noStrike">
                        <a:solidFill>
                          <a:srgbClr val="000000"/>
                        </a:solidFill>
                        <a:effectLst/>
                        <a:latin typeface="Arial" panose="020B0604020202020204" pitchFamily="34" charset="0"/>
                      </a:endParaRPr>
                    </a:p>
                  </a:txBody>
                  <a:tcPr marL="85725" marR="9525" marT="9525" marB="0" anchor="ctr"/>
                </a:tc>
                <a:tc>
                  <a:txBody>
                    <a:bodyPr/>
                    <a:lstStyle/>
                    <a:p>
                      <a:pPr algn="ctr" rtl="0" fontAlgn="ctr"/>
                      <a:r>
                        <a:rPr lang="en-PE" sz="1600" u="none" strike="noStrike" dirty="0">
                          <a:effectLst/>
                        </a:rPr>
                        <a:t>98</a:t>
                      </a:r>
                      <a:endParaRPr lang="en-PE"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98</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203</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195</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252</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240</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145%</a:t>
                      </a:r>
                      <a:endParaRPr lang="en-PE" sz="16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075595035"/>
                  </a:ext>
                </a:extLst>
              </a:tr>
              <a:tr h="292867">
                <a:tc>
                  <a:txBody>
                    <a:bodyPr/>
                    <a:lstStyle/>
                    <a:p>
                      <a:pPr algn="l" rtl="0" fontAlgn="ctr"/>
                      <a:r>
                        <a:rPr lang="en-US" sz="1600" u="none" strike="noStrike">
                          <a:effectLst/>
                        </a:rPr>
                        <a:t>5.</a:t>
                      </a:r>
                      <a:r>
                        <a:rPr lang="en-US" sz="1050" u="none" strike="noStrike">
                          <a:effectLst/>
                        </a:rPr>
                        <a:t>    </a:t>
                      </a:r>
                      <a:r>
                        <a:rPr lang="en-US" sz="1600" u="none" strike="noStrike">
                          <a:effectLst/>
                        </a:rPr>
                        <a:t>Cloruro de potasio</a:t>
                      </a:r>
                      <a:endParaRPr lang="en-US" sz="1600" b="0" i="0" u="none" strike="noStrike">
                        <a:solidFill>
                          <a:srgbClr val="000000"/>
                        </a:solidFill>
                        <a:effectLst/>
                        <a:latin typeface="Arial" panose="020B0604020202020204" pitchFamily="34" charset="0"/>
                      </a:endParaRPr>
                    </a:p>
                  </a:txBody>
                  <a:tcPr marL="85725" marR="9525" marT="9525" marB="0" anchor="ctr"/>
                </a:tc>
                <a:tc>
                  <a:txBody>
                    <a:bodyPr/>
                    <a:lstStyle/>
                    <a:p>
                      <a:pPr algn="ctr" rtl="0" fontAlgn="ctr"/>
                      <a:r>
                        <a:rPr lang="en-PE" sz="1600" u="none" strike="noStrike" dirty="0">
                          <a:effectLst/>
                        </a:rPr>
                        <a:t>86</a:t>
                      </a:r>
                      <a:endParaRPr lang="en-PE"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90</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177</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165</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195</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210</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144%</a:t>
                      </a:r>
                      <a:endParaRPr lang="en-PE" sz="16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19291045"/>
                  </a:ext>
                </a:extLst>
              </a:tr>
              <a:tr h="292867">
                <a:tc>
                  <a:txBody>
                    <a:bodyPr/>
                    <a:lstStyle/>
                    <a:p>
                      <a:pPr algn="l" rtl="0" fontAlgn="ctr"/>
                      <a:r>
                        <a:rPr lang="en-US" sz="1600" u="none" strike="noStrike">
                          <a:effectLst/>
                        </a:rPr>
                        <a:t>6.</a:t>
                      </a:r>
                      <a:r>
                        <a:rPr lang="en-US" sz="1050" u="none" strike="noStrike">
                          <a:effectLst/>
                        </a:rPr>
                        <a:t>    </a:t>
                      </a:r>
                      <a:r>
                        <a:rPr lang="en-US" sz="1600" u="none" strike="noStrike">
                          <a:effectLst/>
                        </a:rPr>
                        <a:t>Sulfato de potasio</a:t>
                      </a:r>
                      <a:endParaRPr lang="en-US" sz="1600" b="0" i="0" u="none" strike="noStrike">
                        <a:solidFill>
                          <a:srgbClr val="000000"/>
                        </a:solidFill>
                        <a:effectLst/>
                        <a:latin typeface="Arial" panose="020B0604020202020204" pitchFamily="34" charset="0"/>
                      </a:endParaRPr>
                    </a:p>
                  </a:txBody>
                  <a:tcPr marL="85725" marR="9525" marT="9525" marB="0" anchor="ctr"/>
                </a:tc>
                <a:tc>
                  <a:txBody>
                    <a:bodyPr/>
                    <a:lstStyle/>
                    <a:p>
                      <a:pPr algn="ctr" rtl="0" fontAlgn="ctr"/>
                      <a:r>
                        <a:rPr lang="en-PE" sz="1600" u="none" strike="noStrike" dirty="0">
                          <a:effectLst/>
                        </a:rPr>
                        <a:t>115</a:t>
                      </a:r>
                      <a:endParaRPr lang="en-PE"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120</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196</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215</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245</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225</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96%</a:t>
                      </a:r>
                      <a:endParaRPr lang="en-PE" sz="16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523516925"/>
                  </a:ext>
                </a:extLst>
              </a:tr>
              <a:tr h="292867">
                <a:tc>
                  <a:txBody>
                    <a:bodyPr/>
                    <a:lstStyle/>
                    <a:p>
                      <a:pPr algn="l" rtl="0" fontAlgn="ctr"/>
                      <a:r>
                        <a:rPr lang="en-US" sz="1600" u="none" strike="noStrike">
                          <a:effectLst/>
                        </a:rPr>
                        <a:t>7.</a:t>
                      </a:r>
                      <a:r>
                        <a:rPr lang="en-US" sz="1050" u="none" strike="noStrike">
                          <a:effectLst/>
                        </a:rPr>
                        <a:t>    </a:t>
                      </a:r>
                      <a:r>
                        <a:rPr lang="en-US" sz="1600" u="none" strike="noStrike">
                          <a:effectLst/>
                        </a:rPr>
                        <a:t>Sulfato de magnesio y potasio</a:t>
                      </a:r>
                      <a:endParaRPr lang="en-US" sz="1600" b="0" i="0" u="none" strike="noStrike">
                        <a:solidFill>
                          <a:srgbClr val="000000"/>
                        </a:solidFill>
                        <a:effectLst/>
                        <a:latin typeface="Arial" panose="020B0604020202020204" pitchFamily="34" charset="0"/>
                      </a:endParaRPr>
                    </a:p>
                  </a:txBody>
                  <a:tcPr marL="85725" marR="9525" marT="9525" marB="0" anchor="ctr"/>
                </a:tc>
                <a:tc>
                  <a:txBody>
                    <a:bodyPr/>
                    <a:lstStyle/>
                    <a:p>
                      <a:pPr algn="ctr" rtl="0" fontAlgn="ctr"/>
                      <a:r>
                        <a:rPr lang="en-PE" sz="1600" u="none" strike="noStrike" dirty="0">
                          <a:effectLst/>
                        </a:rPr>
                        <a:t>93</a:t>
                      </a:r>
                      <a:endParaRPr lang="en-PE"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96</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140</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140</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145</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a:effectLst/>
                        </a:rPr>
                        <a:t>210</a:t>
                      </a:r>
                      <a:endParaRPr lang="en-PE"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PE" sz="1600" u="none" strike="noStrike" dirty="0">
                          <a:effectLst/>
                        </a:rPr>
                        <a:t>126%</a:t>
                      </a:r>
                      <a:endParaRPr lang="en-PE" sz="16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627295938"/>
                  </a:ext>
                </a:extLst>
              </a:tr>
            </a:tbl>
          </a:graphicData>
        </a:graphic>
      </p:graphicFrame>
    </p:spTree>
    <p:extLst>
      <p:ext uri="{BB962C8B-B14F-4D97-AF65-F5344CB8AC3E}">
        <p14:creationId xmlns:p14="http://schemas.microsoft.com/office/powerpoint/2010/main" val="5681355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08DB6A8A-AF6C-694E-B60E-25AEEF99C5A7}"/>
              </a:ext>
            </a:extLst>
          </p:cNvPr>
          <p:cNvGrpSpPr/>
          <p:nvPr/>
        </p:nvGrpSpPr>
        <p:grpSpPr>
          <a:xfrm>
            <a:off x="0" y="18638"/>
            <a:ext cx="12192000" cy="1040896"/>
            <a:chOff x="-2" y="21742"/>
            <a:chExt cx="12192000" cy="1040896"/>
          </a:xfrm>
        </p:grpSpPr>
        <p:pic>
          <p:nvPicPr>
            <p:cNvPr id="4" name="Imagen 3">
              <a:extLst>
                <a:ext uri="{FF2B5EF4-FFF2-40B4-BE49-F238E27FC236}">
                  <a16:creationId xmlns:a16="http://schemas.microsoft.com/office/drawing/2014/main" id="{68716C69-860B-4D40-98C3-02B0FD37AF6B}"/>
                </a:ext>
              </a:extLst>
            </p:cNvPr>
            <p:cNvPicPr>
              <a:picLocks noChangeAspect="1"/>
            </p:cNvPicPr>
            <p:nvPr/>
          </p:nvPicPr>
          <p:blipFill rotWithShape="1">
            <a:blip r:embed="rId2"/>
            <a:srcRect t="8188"/>
            <a:stretch/>
          </p:blipFill>
          <p:spPr>
            <a:xfrm>
              <a:off x="-2" y="21742"/>
              <a:ext cx="12192000" cy="1040896"/>
            </a:xfrm>
            <a:prstGeom prst="rect">
              <a:avLst/>
            </a:prstGeom>
          </p:spPr>
        </p:pic>
        <p:pic>
          <p:nvPicPr>
            <p:cNvPr id="5" name="Imagen 4">
              <a:extLst>
                <a:ext uri="{FF2B5EF4-FFF2-40B4-BE49-F238E27FC236}">
                  <a16:creationId xmlns:a16="http://schemas.microsoft.com/office/drawing/2014/main" id="{CE494822-09FD-054F-A652-E4D3384536A2}"/>
                </a:ext>
              </a:extLst>
            </p:cNvPr>
            <p:cNvPicPr>
              <a:picLocks noChangeAspect="1"/>
            </p:cNvPicPr>
            <p:nvPr/>
          </p:nvPicPr>
          <p:blipFill>
            <a:blip r:embed="rId3"/>
            <a:stretch>
              <a:fillRect/>
            </a:stretch>
          </p:blipFill>
          <p:spPr>
            <a:xfrm>
              <a:off x="527719" y="198953"/>
              <a:ext cx="11241784" cy="688372"/>
            </a:xfrm>
            <a:prstGeom prst="rect">
              <a:avLst/>
            </a:prstGeom>
          </p:spPr>
        </p:pic>
      </p:grpSp>
      <p:sp>
        <p:nvSpPr>
          <p:cNvPr id="18" name="Rectángulo 17">
            <a:extLst>
              <a:ext uri="{FF2B5EF4-FFF2-40B4-BE49-F238E27FC236}">
                <a16:creationId xmlns:a16="http://schemas.microsoft.com/office/drawing/2014/main" id="{EB778853-7319-7E43-A6A7-CA8EAE865B7F}"/>
              </a:ext>
            </a:extLst>
          </p:cNvPr>
          <p:cNvSpPr/>
          <p:nvPr/>
        </p:nvSpPr>
        <p:spPr>
          <a:xfrm>
            <a:off x="0" y="6519666"/>
            <a:ext cx="12192000" cy="623462"/>
          </a:xfrm>
          <a:prstGeom prst="rect">
            <a:avLst/>
          </a:prstGeom>
          <a:solidFill>
            <a:srgbClr val="293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63816D34-C552-8C76-5755-41A430325E60}"/>
              </a:ext>
            </a:extLst>
          </p:cNvPr>
          <p:cNvSpPr txBox="1"/>
          <p:nvPr/>
        </p:nvSpPr>
        <p:spPr>
          <a:xfrm>
            <a:off x="-318695" y="1133586"/>
            <a:ext cx="8213758" cy="584775"/>
          </a:xfrm>
          <a:prstGeom prst="rect">
            <a:avLst/>
          </a:prstGeom>
          <a:noFill/>
        </p:spPr>
        <p:txBody>
          <a:bodyPr wrap="square">
            <a:spAutoFit/>
          </a:bodyPr>
          <a:lstStyle/>
          <a:p>
            <a:pPr algn="ctr"/>
            <a:r>
              <a:rPr lang="es-PE" sz="3200" b="1" dirty="0">
                <a:solidFill>
                  <a:srgbClr val="FF0000"/>
                </a:solidFill>
                <a:latin typeface="Calibri" panose="020F0502020204030204" pitchFamily="34" charset="0"/>
                <a:ea typeface="Arial" panose="020B0604020202020204" pitchFamily="34" charset="0"/>
                <a:cs typeface="Calibri" panose="020F0502020204030204" pitchFamily="34" charset="0"/>
              </a:rPr>
              <a:t>Perspectivas de la Campaña Agrícola</a:t>
            </a:r>
          </a:p>
        </p:txBody>
      </p:sp>
      <p:sp>
        <p:nvSpPr>
          <p:cNvPr id="2" name="Rectángulo 1"/>
          <p:cNvSpPr/>
          <p:nvPr/>
        </p:nvSpPr>
        <p:spPr>
          <a:xfrm>
            <a:off x="591769" y="1843529"/>
            <a:ext cx="11008462" cy="4524315"/>
          </a:xfrm>
          <a:prstGeom prst="rect">
            <a:avLst/>
          </a:prstGeom>
        </p:spPr>
        <p:txBody>
          <a:bodyPr wrap="square">
            <a:spAutoFit/>
          </a:bodyPr>
          <a:lstStyle/>
          <a:p>
            <a:pPr algn="just"/>
            <a:r>
              <a:rPr lang="es-PE" sz="3600" dirty="0">
                <a:latin typeface="Calibri" panose="020F0502020204030204" pitchFamily="34" charset="0"/>
                <a:cs typeface="Calibri" panose="020F0502020204030204" pitchFamily="34" charset="0"/>
              </a:rPr>
              <a:t>La campaña agrícola 2021-2022, el </a:t>
            </a:r>
            <a:r>
              <a:rPr lang="es-PE" sz="3600" u="sng" dirty="0">
                <a:latin typeface="Calibri" panose="020F0502020204030204" pitchFamily="34" charset="0"/>
                <a:cs typeface="Calibri" panose="020F0502020204030204" pitchFamily="34" charset="0"/>
              </a:rPr>
              <a:t>avance de las siembras de los </a:t>
            </a:r>
            <a:r>
              <a:rPr lang="es-ES" sz="3600" b="1" u="sng" dirty="0">
                <a:latin typeface="Calibri" panose="020F0502020204030204" pitchFamily="34" charset="0"/>
                <a:cs typeface="Calibri" panose="020F0502020204030204" pitchFamily="34" charset="0"/>
              </a:rPr>
              <a:t>30 cultivos principales</a:t>
            </a:r>
            <a:r>
              <a:rPr lang="es-ES" sz="3600" dirty="0">
                <a:latin typeface="Calibri" panose="020F0502020204030204" pitchFamily="34" charset="0"/>
                <a:cs typeface="Calibri" panose="020F0502020204030204" pitchFamily="34" charset="0"/>
              </a:rPr>
              <a:t> (90% de cultivos transitorios), registra 1.9 millones de hectáreas sembradas, que</a:t>
            </a:r>
            <a:r>
              <a:rPr lang="es-PE" sz="3600" dirty="0">
                <a:latin typeface="Calibri" panose="020F0502020204030204" pitchFamily="34" charset="0"/>
                <a:cs typeface="Calibri" panose="020F0502020204030204" pitchFamily="34" charset="0"/>
              </a:rPr>
              <a:t> representa una </a:t>
            </a:r>
            <a:r>
              <a:rPr lang="es-PE" sz="3600" b="1" u="sng" dirty="0">
                <a:latin typeface="Calibri" panose="020F0502020204030204" pitchFamily="34" charset="0"/>
                <a:cs typeface="Calibri" panose="020F0502020204030204" pitchFamily="34" charset="0"/>
              </a:rPr>
              <a:t>ligera disminución de </a:t>
            </a:r>
            <a:r>
              <a:rPr lang="es-ES" sz="3600" b="1" u="sng" dirty="0">
                <a:latin typeface="Calibri" panose="020F0502020204030204" pitchFamily="34" charset="0"/>
                <a:cs typeface="Calibri" panose="020F0502020204030204" pitchFamily="34" charset="0"/>
              </a:rPr>
              <a:t>1,1%</a:t>
            </a:r>
            <a:r>
              <a:rPr lang="es-ES" sz="3600" u="sng" dirty="0">
                <a:latin typeface="Calibri" panose="020F0502020204030204" pitchFamily="34" charset="0"/>
                <a:cs typeface="Calibri" panose="020F0502020204030204" pitchFamily="34" charset="0"/>
              </a:rPr>
              <a:t> </a:t>
            </a:r>
            <a:r>
              <a:rPr lang="es-ES" sz="3600" dirty="0">
                <a:latin typeface="Calibri" panose="020F0502020204030204" pitchFamily="34" charset="0"/>
                <a:cs typeface="Calibri" panose="020F0502020204030204" pitchFamily="34" charset="0"/>
              </a:rPr>
              <a:t>respecto al mismo periodo de la campaña pasada (2020-2021), </a:t>
            </a:r>
            <a:r>
              <a:rPr lang="es-PE" sz="3600" dirty="0">
                <a:latin typeface="Calibri" panose="020F0502020204030204" pitchFamily="34" charset="0"/>
                <a:cs typeface="Calibri" panose="020F0502020204030204" pitchFamily="34" charset="0"/>
              </a:rPr>
              <a:t>situación que está dentro del nivel normal (semáforo verde). </a:t>
            </a:r>
            <a:r>
              <a:rPr lang="es-PE" sz="3600" u="sng" dirty="0">
                <a:latin typeface="Calibri" panose="020F0502020204030204" pitchFamily="34" charset="0"/>
                <a:cs typeface="Calibri" panose="020F0502020204030204" pitchFamily="34" charset="0"/>
              </a:rPr>
              <a:t>Estas siembras aseguran las cosechas del II semestre 2022.</a:t>
            </a:r>
          </a:p>
        </p:txBody>
      </p:sp>
      <p:sp>
        <p:nvSpPr>
          <p:cNvPr id="12" name="CuadroTexto 16">
            <a:extLst>
              <a:ext uri="{FF2B5EF4-FFF2-40B4-BE49-F238E27FC236}">
                <a16:creationId xmlns:a16="http://schemas.microsoft.com/office/drawing/2014/main" id="{0292163B-1FED-64C2-0797-55DC8194C040}"/>
              </a:ext>
            </a:extLst>
          </p:cNvPr>
          <p:cNvSpPr txBox="1"/>
          <p:nvPr/>
        </p:nvSpPr>
        <p:spPr>
          <a:xfrm>
            <a:off x="3576065" y="341581"/>
            <a:ext cx="6130976" cy="523220"/>
          </a:xfrm>
          <a:prstGeom prst="rect">
            <a:avLst/>
          </a:prstGeom>
          <a:noFill/>
        </p:spPr>
        <p:txBody>
          <a:bodyPr wrap="square" rtlCol="0">
            <a:spAutoFit/>
          </a:bodyPr>
          <a:lstStyle/>
          <a:p>
            <a:pPr algn="ctr"/>
            <a:r>
              <a:rPr lang="es-PE" sz="2800" b="1" dirty="0">
                <a:solidFill>
                  <a:srgbClr val="FF0000"/>
                </a:solidFill>
                <a:latin typeface="Avenir Next LT Pro" panose="020B0504020202020204" pitchFamily="34" charset="0"/>
              </a:rPr>
              <a:t>CONTEXTO</a:t>
            </a:r>
          </a:p>
        </p:txBody>
      </p:sp>
    </p:spTree>
    <p:extLst>
      <p:ext uri="{BB962C8B-B14F-4D97-AF65-F5344CB8AC3E}">
        <p14:creationId xmlns:p14="http://schemas.microsoft.com/office/powerpoint/2010/main" val="11677639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328474888"/>
              </p:ext>
            </p:extLst>
          </p:nvPr>
        </p:nvGraphicFramePr>
        <p:xfrm>
          <a:off x="909054" y="1919895"/>
          <a:ext cx="10354228" cy="4348537"/>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a:extLst>
              <a:ext uri="{FF2B5EF4-FFF2-40B4-BE49-F238E27FC236}">
                <a16:creationId xmlns:a16="http://schemas.microsoft.com/office/drawing/2014/main" id="{06D2DA26-B66A-7073-A9AF-582A9DCF2F8D}"/>
              </a:ext>
            </a:extLst>
          </p:cNvPr>
          <p:cNvSpPr txBox="1"/>
          <p:nvPr/>
        </p:nvSpPr>
        <p:spPr>
          <a:xfrm>
            <a:off x="452284" y="293841"/>
            <a:ext cx="11267768" cy="369332"/>
          </a:xfrm>
          <a:prstGeom prst="rect">
            <a:avLst/>
          </a:prstGeom>
          <a:noFill/>
        </p:spPr>
        <p:txBody>
          <a:bodyPr wrap="square" rtlCol="0">
            <a:spAutoFit/>
          </a:bodyPr>
          <a:lstStyle/>
          <a:p>
            <a:pPr algn="ctr"/>
            <a:r>
              <a:rPr lang="en-US" sz="1800" b="1" dirty="0">
                <a:solidFill>
                  <a:schemeClr val="accent2">
                    <a:lumMod val="50000"/>
                  </a:schemeClr>
                </a:solidFill>
                <a:effectLst/>
                <a:ea typeface="Calibri" panose="020F0502020204030204" pitchFamily="34" charset="0"/>
              </a:rPr>
              <a:t>RESERVA DE ALIMENTOS CON LOS QUE CUENTA EL PERÚ PARA HACER FRENTE A LA ESCASEZ DE ALIMENTOS</a:t>
            </a:r>
            <a:endParaRPr lang="en-US" dirty="0">
              <a:solidFill>
                <a:schemeClr val="accent2">
                  <a:lumMod val="50000"/>
                </a:schemeClr>
              </a:solidFill>
            </a:endParaRPr>
          </a:p>
        </p:txBody>
      </p:sp>
      <p:sp>
        <p:nvSpPr>
          <p:cNvPr id="7" name="CuadroTexto 6">
            <a:extLst>
              <a:ext uri="{FF2B5EF4-FFF2-40B4-BE49-F238E27FC236}">
                <a16:creationId xmlns:a16="http://schemas.microsoft.com/office/drawing/2014/main" id="{DE41FEEE-4989-D331-0C3C-A11B838DB453}"/>
              </a:ext>
            </a:extLst>
          </p:cNvPr>
          <p:cNvSpPr txBox="1"/>
          <p:nvPr/>
        </p:nvSpPr>
        <p:spPr>
          <a:xfrm>
            <a:off x="1108363" y="6371302"/>
            <a:ext cx="4987637" cy="461665"/>
          </a:xfrm>
          <a:prstGeom prst="rect">
            <a:avLst/>
          </a:prstGeom>
          <a:noFill/>
        </p:spPr>
        <p:txBody>
          <a:bodyPr wrap="square" rtlCol="0">
            <a:spAutoFit/>
          </a:bodyPr>
          <a:lstStyle/>
          <a:p>
            <a:r>
              <a:rPr lang="es-PE" sz="1200" b="1" dirty="0"/>
              <a:t>Fuente: </a:t>
            </a:r>
            <a:r>
              <a:rPr lang="es-PE" sz="1200" dirty="0" err="1"/>
              <a:t>DRAS</a:t>
            </a:r>
            <a:r>
              <a:rPr lang="es-PE" sz="1200" dirty="0"/>
              <a:t> / </a:t>
            </a:r>
            <a:r>
              <a:rPr lang="es-PE" sz="1200" dirty="0" err="1"/>
              <a:t>DEIA</a:t>
            </a:r>
            <a:r>
              <a:rPr lang="es-PE" sz="1200" dirty="0"/>
              <a:t> - </a:t>
            </a:r>
            <a:r>
              <a:rPr lang="es-PE" sz="1200" dirty="0" err="1"/>
              <a:t>MIDAGRI</a:t>
            </a:r>
            <a:endParaRPr lang="es-PE" sz="1200" dirty="0"/>
          </a:p>
          <a:p>
            <a:r>
              <a:rPr lang="es-MX" sz="1200" b="1" dirty="0">
                <a:effectLst/>
                <a:latin typeface="Calibri" panose="020F0502020204030204" pitchFamily="34" charset="0"/>
                <a:ea typeface="Calibri" panose="020F0502020204030204" pitchFamily="34" charset="0"/>
                <a:cs typeface="Times New Roman" panose="02020603050405020304" pitchFamily="18" charset="0"/>
              </a:rPr>
              <a:t>Nota: </a:t>
            </a:r>
            <a:r>
              <a:rPr lang="es-MX" sz="1200" dirty="0">
                <a:latin typeface="Calibri" panose="020F0502020204030204" pitchFamily="34" charset="0"/>
                <a:ea typeface="Calibri" panose="020F0502020204030204" pitchFamily="34" charset="0"/>
                <a:cs typeface="Times New Roman" panose="02020603050405020304" pitchFamily="18" charset="0"/>
              </a:rPr>
              <a:t>C</a:t>
            </a:r>
            <a:r>
              <a:rPr lang="es-MX" sz="1200" dirty="0">
                <a:effectLst/>
                <a:latin typeface="Calibri" panose="020F0502020204030204" pitchFamily="34" charset="0"/>
                <a:ea typeface="Calibri" panose="020F0502020204030204" pitchFamily="34" charset="0"/>
                <a:cs typeface="Times New Roman" panose="02020603050405020304" pitchFamily="18" charset="0"/>
              </a:rPr>
              <a:t>alculada sobre los 23 principales cultivos transitorios del país</a:t>
            </a:r>
            <a:endParaRPr lang="en-US" sz="1200" dirty="0"/>
          </a:p>
        </p:txBody>
      </p:sp>
      <p:grpSp>
        <p:nvGrpSpPr>
          <p:cNvPr id="10" name="Grupo 8">
            <a:extLst>
              <a:ext uri="{FF2B5EF4-FFF2-40B4-BE49-F238E27FC236}">
                <a16:creationId xmlns:a16="http://schemas.microsoft.com/office/drawing/2014/main" id="{09AA07C0-B0F8-A886-6B4D-A0A8CB811456}"/>
              </a:ext>
            </a:extLst>
          </p:cNvPr>
          <p:cNvGrpSpPr/>
          <p:nvPr/>
        </p:nvGrpSpPr>
        <p:grpSpPr>
          <a:xfrm>
            <a:off x="0" y="18638"/>
            <a:ext cx="12192000" cy="1040896"/>
            <a:chOff x="-2" y="21742"/>
            <a:chExt cx="12192000" cy="1040896"/>
          </a:xfrm>
        </p:grpSpPr>
        <p:pic>
          <p:nvPicPr>
            <p:cNvPr id="11" name="Imagen 3">
              <a:extLst>
                <a:ext uri="{FF2B5EF4-FFF2-40B4-BE49-F238E27FC236}">
                  <a16:creationId xmlns:a16="http://schemas.microsoft.com/office/drawing/2014/main" id="{DCFA965E-B0BF-B34F-36CD-97FBF1B1CAA1}"/>
                </a:ext>
              </a:extLst>
            </p:cNvPr>
            <p:cNvPicPr>
              <a:picLocks noChangeAspect="1"/>
            </p:cNvPicPr>
            <p:nvPr/>
          </p:nvPicPr>
          <p:blipFill rotWithShape="1">
            <a:blip r:embed="rId3"/>
            <a:srcRect t="8188"/>
            <a:stretch/>
          </p:blipFill>
          <p:spPr>
            <a:xfrm>
              <a:off x="-2" y="21742"/>
              <a:ext cx="12192000" cy="1040896"/>
            </a:xfrm>
            <a:prstGeom prst="rect">
              <a:avLst/>
            </a:prstGeom>
          </p:spPr>
        </p:pic>
        <p:pic>
          <p:nvPicPr>
            <p:cNvPr id="12" name="Imagen 4">
              <a:extLst>
                <a:ext uri="{FF2B5EF4-FFF2-40B4-BE49-F238E27FC236}">
                  <a16:creationId xmlns:a16="http://schemas.microsoft.com/office/drawing/2014/main" id="{3D12D223-CEAD-4D8B-6F19-52DC5D6821B8}"/>
                </a:ext>
              </a:extLst>
            </p:cNvPr>
            <p:cNvPicPr>
              <a:picLocks noChangeAspect="1"/>
            </p:cNvPicPr>
            <p:nvPr/>
          </p:nvPicPr>
          <p:blipFill>
            <a:blip r:embed="rId4"/>
            <a:stretch>
              <a:fillRect/>
            </a:stretch>
          </p:blipFill>
          <p:spPr>
            <a:xfrm>
              <a:off x="527719" y="198953"/>
              <a:ext cx="11241784" cy="688372"/>
            </a:xfrm>
            <a:prstGeom prst="rect">
              <a:avLst/>
            </a:prstGeom>
          </p:spPr>
        </p:pic>
      </p:grpSp>
      <p:sp>
        <p:nvSpPr>
          <p:cNvPr id="13" name="CuadroTexto 7">
            <a:extLst>
              <a:ext uri="{FF2B5EF4-FFF2-40B4-BE49-F238E27FC236}">
                <a16:creationId xmlns:a16="http://schemas.microsoft.com/office/drawing/2014/main" id="{454E78E1-EB19-4D26-D716-51FC778A9188}"/>
              </a:ext>
            </a:extLst>
          </p:cNvPr>
          <p:cNvSpPr txBox="1"/>
          <p:nvPr/>
        </p:nvSpPr>
        <p:spPr>
          <a:xfrm>
            <a:off x="1811188" y="1124240"/>
            <a:ext cx="9255616" cy="1077218"/>
          </a:xfrm>
          <a:prstGeom prst="rect">
            <a:avLst/>
          </a:prstGeom>
          <a:noFill/>
        </p:spPr>
        <p:txBody>
          <a:bodyPr wrap="square">
            <a:spAutoFit/>
          </a:bodyPr>
          <a:lstStyle/>
          <a:p>
            <a:pPr algn="ctr"/>
            <a:r>
              <a:rPr lang="es-PE" sz="3200" b="1" dirty="0">
                <a:solidFill>
                  <a:srgbClr val="FF0000"/>
                </a:solidFill>
                <a:latin typeface="Calibri" panose="020F0502020204030204" pitchFamily="34" charset="0"/>
                <a:ea typeface="Arial" panose="020B0604020202020204" pitchFamily="34" charset="0"/>
                <a:cs typeface="Calibri" panose="020F0502020204030204" pitchFamily="34" charset="0"/>
              </a:rPr>
              <a:t>Comportamiento mensualizado de siembras – superficie sembrada a nivel nacional</a:t>
            </a:r>
          </a:p>
        </p:txBody>
      </p:sp>
      <p:sp>
        <p:nvSpPr>
          <p:cNvPr id="14" name="CuadroTexto 16">
            <a:extLst>
              <a:ext uri="{FF2B5EF4-FFF2-40B4-BE49-F238E27FC236}">
                <a16:creationId xmlns:a16="http://schemas.microsoft.com/office/drawing/2014/main" id="{15B94F62-36A9-40D3-883F-56D91CDD439B}"/>
              </a:ext>
            </a:extLst>
          </p:cNvPr>
          <p:cNvSpPr txBox="1"/>
          <p:nvPr/>
        </p:nvSpPr>
        <p:spPr>
          <a:xfrm>
            <a:off x="3576065" y="341581"/>
            <a:ext cx="6130976" cy="523220"/>
          </a:xfrm>
          <a:prstGeom prst="rect">
            <a:avLst/>
          </a:prstGeom>
          <a:noFill/>
        </p:spPr>
        <p:txBody>
          <a:bodyPr wrap="square" rtlCol="0">
            <a:spAutoFit/>
          </a:bodyPr>
          <a:lstStyle/>
          <a:p>
            <a:pPr algn="ctr"/>
            <a:r>
              <a:rPr lang="es-PE" sz="2800" b="1" dirty="0">
                <a:solidFill>
                  <a:srgbClr val="FF0000"/>
                </a:solidFill>
                <a:latin typeface="Avenir Next LT Pro" panose="020B0504020202020204" pitchFamily="34" charset="0"/>
              </a:rPr>
              <a:t>CONTEXTO</a:t>
            </a:r>
          </a:p>
        </p:txBody>
      </p:sp>
      <p:sp>
        <p:nvSpPr>
          <p:cNvPr id="2" name="TextBox 1">
            <a:extLst>
              <a:ext uri="{FF2B5EF4-FFF2-40B4-BE49-F238E27FC236}">
                <a16:creationId xmlns:a16="http://schemas.microsoft.com/office/drawing/2014/main" id="{D50C44FE-AD32-21B9-222C-B751E6A10214}"/>
              </a:ext>
            </a:extLst>
          </p:cNvPr>
          <p:cNvSpPr txBox="1"/>
          <p:nvPr/>
        </p:nvSpPr>
        <p:spPr>
          <a:xfrm rot="16200000">
            <a:off x="879166" y="3490933"/>
            <a:ext cx="1728354" cy="369332"/>
          </a:xfrm>
          <a:prstGeom prst="rect">
            <a:avLst/>
          </a:prstGeom>
          <a:noFill/>
        </p:spPr>
        <p:txBody>
          <a:bodyPr wrap="square" rtlCol="0">
            <a:spAutoFit/>
          </a:bodyPr>
          <a:lstStyle/>
          <a:p>
            <a:r>
              <a:rPr lang="en-PE" dirty="0"/>
              <a:t>(Miles de ha)</a:t>
            </a:r>
          </a:p>
        </p:txBody>
      </p:sp>
    </p:spTree>
    <p:extLst>
      <p:ext uri="{BB962C8B-B14F-4D97-AF65-F5344CB8AC3E}">
        <p14:creationId xmlns:p14="http://schemas.microsoft.com/office/powerpoint/2010/main" val="25840962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3987</TotalTime>
  <Words>3913</Words>
  <Application>Microsoft Macintosh PowerPoint</Application>
  <PresentationFormat>Widescreen</PresentationFormat>
  <Paragraphs>412</Paragraphs>
  <Slides>45</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Arial</vt:lpstr>
      <vt:lpstr>Arial Narrow</vt:lpstr>
      <vt:lpstr>Avenir Next LT Pro</vt:lpstr>
      <vt:lpstr>Calibri</vt:lpstr>
      <vt:lpstr>Calibri Light</vt:lpstr>
      <vt:lpstr>Gotham Bold</vt:lpstr>
      <vt:lpstr>Symbol</vt:lpstr>
      <vt:lpstr>Ubuntu</vt:lpstr>
      <vt:lpstr>Wingdings</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Soporte OTI Minagri</dc:creator>
  <cp:lastModifiedBy>lizardo calderon</cp:lastModifiedBy>
  <cp:revision>111</cp:revision>
  <cp:lastPrinted>2022-05-26T19:04:19Z</cp:lastPrinted>
  <dcterms:created xsi:type="dcterms:W3CDTF">2022-02-24T22:25:19Z</dcterms:created>
  <dcterms:modified xsi:type="dcterms:W3CDTF">2022-06-10T12:55:59Z</dcterms:modified>
</cp:coreProperties>
</file>