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33" r:id="rId4"/>
    <p:sldId id="315" r:id="rId5"/>
    <p:sldId id="334" r:id="rId6"/>
    <p:sldId id="318" r:id="rId7"/>
    <p:sldId id="330" r:id="rId8"/>
    <p:sldId id="319" r:id="rId9"/>
    <p:sldId id="320" r:id="rId10"/>
    <p:sldId id="321" r:id="rId11"/>
    <p:sldId id="322" r:id="rId12"/>
    <p:sldId id="317" r:id="rId13"/>
    <p:sldId id="324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4352" autoAdjust="0"/>
  </p:normalViewPr>
  <p:slideViewPr>
    <p:cSldViewPr snapToGrid="0" showGuides="1">
      <p:cViewPr varScale="1">
        <p:scale>
          <a:sx n="76" d="100"/>
          <a:sy n="76" d="100"/>
        </p:scale>
        <p:origin x="1038" y="7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E8DD-A0C7-419E-AC85-726EB37FF7FF}" type="datetimeFigureOut">
              <a:rPr lang="en-ID" smtClean="0"/>
              <a:t>10/05/2021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71B4-60CD-4D49-B779-926567448A58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7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72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4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464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84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6313"/>
            <a:ext cx="9144000" cy="5603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C544-4C5B-40F5-B6BC-7078F14102FE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99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405" y="1658938"/>
            <a:ext cx="10791190" cy="245586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F51C49-0036-4204-9B57-95AAC2F1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1A47D85-81C8-43FF-9C42-3F48D6FDA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156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C31BD89A-8F52-4756-B027-614D46D10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082800"/>
            <a:ext cx="7150100" cy="3525519"/>
          </a:xfrm>
        </p:spPr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D7031D-1453-4A60-AEE6-26465607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E80B69-A5C3-4D3B-8165-F7E3BB40F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100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53829"/>
            <a:ext cx="11902440" cy="477631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FC7C2A-F4D5-4A2F-93B1-9C764A4E9794}"/>
              </a:ext>
            </a:extLst>
          </p:cNvPr>
          <p:cNvSpPr/>
          <p:nvPr userDrawn="1"/>
        </p:nvSpPr>
        <p:spPr>
          <a:xfrm>
            <a:off x="11193779" y="6462276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A05DB3-42C8-46AC-A554-0663D9B52E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3159" y="6456244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7F1C2-3136-4035-B358-1AA921A2894A}"/>
              </a:ext>
            </a:extLst>
          </p:cNvPr>
          <p:cNvSpPr txBox="1"/>
          <p:nvPr userDrawn="1"/>
        </p:nvSpPr>
        <p:spPr>
          <a:xfrm>
            <a:off x="11237030" y="64706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423154707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667000"/>
            <a:ext cx="11902440" cy="225044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324406-7016-4738-B8E3-058CADCD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5D83137-F185-44B2-96D7-C40DC8EE3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3454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48589"/>
            <a:ext cx="11902440" cy="6559907"/>
          </a:xfrm>
        </p:spPr>
        <p:txBody>
          <a:bodyPr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83F84-8924-44E5-846B-EDD367C8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67AD1-B73F-4851-B3AF-211B535170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1489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849120"/>
            <a:ext cx="11902440" cy="411480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236BFD-99FD-4F1C-80FD-F953B1E3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C7F29D1-4A66-4CBA-A9A1-D069F0F0D6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825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6" y="1658938"/>
            <a:ext cx="5400674" cy="448147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8159B0-B246-4992-B682-E76BEB9A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507238-16C6-423B-A2C2-7A1ECA40C1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8934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35136"/>
            <a:ext cx="5400674" cy="656082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76441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1973" y="680720"/>
            <a:ext cx="5161914" cy="5472946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E58B73-29F9-4789-BF35-AB485895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46D5EA9-AAF6-4488-B583-7DA55424A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4355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9D4E7D-F51D-4CEF-AC74-A691AA6AE2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" y="1801184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424BD47-36D8-4D1A-BE14-9782F1FD74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960" y="4214819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7D7A4D8-88B4-4DB1-99A7-519C7BE941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2360" y="1801184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D95C81D-9B10-4FF8-8C90-E648F3A196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2360" y="4214819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4080F6-33B2-488F-B0BB-E156334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16E3F69-D1AB-4A8A-BCE1-81157536CE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920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83F84-8924-44E5-846B-EDD367C8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67AD1-B73F-4851-B3AF-211B535170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669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424BD47-36D8-4D1A-BE14-9782F1FD74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960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1D35E9C-5092-45CB-A44E-ECEC5C354E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2135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9AE37AB8-671B-4D62-B300-4E818F9AAF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4342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35931-13F3-445C-A864-257369C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40FCDF2-BE5D-4439-B3DA-53B1E34F0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818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38A09F8-496A-4644-B820-D6251E2963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463" y="3428722"/>
            <a:ext cx="11903075" cy="3279775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F18353-28B7-4477-95E9-3562CE24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3B43E75-A765-4118-A3B7-CF2952D7F8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3877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FF7217-FCD0-4A8A-B377-29B7E8F398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463" y="149225"/>
            <a:ext cx="11903075" cy="327977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278207-40F1-4CC1-B990-0006B8D4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724"/>
            <a:ext cx="10515600" cy="9860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72771F-C44F-4A27-AB45-B4A125456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58875"/>
            <a:ext cx="105156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185968-EB6A-4B69-8C1D-3E33CEC7D1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494" y="2061687"/>
            <a:ext cx="2005012" cy="2005012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633F8-1B31-49A7-BF63-C9B0313AA221}"/>
              </a:ext>
            </a:extLst>
          </p:cNvPr>
          <p:cNvSpPr/>
          <p:nvPr userDrawn="1"/>
        </p:nvSpPr>
        <p:spPr>
          <a:xfrm>
            <a:off x="11193779" y="6462276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1946B16-90EF-47BB-A0D1-2DC2836625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3159" y="6456244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D8459-35C2-44CC-B56E-55CEFA2AECF1}"/>
              </a:ext>
            </a:extLst>
          </p:cNvPr>
          <p:cNvSpPr txBox="1"/>
          <p:nvPr userDrawn="1"/>
        </p:nvSpPr>
        <p:spPr>
          <a:xfrm>
            <a:off x="11237030" y="64706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712793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264113-4187-4EBB-AD66-68EAE6559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463" y="5328563"/>
            <a:ext cx="11903075" cy="1380212"/>
          </a:xfrm>
        </p:spPr>
        <p:txBody>
          <a:bodyPr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4CFBD0-B126-4756-BAE9-DFE94586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F8443F7-284F-443E-9B77-C5CA54ED4F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175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19C3E4-9A91-4A56-B588-962A44C1A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641599"/>
            <a:ext cx="4681220" cy="4066897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67A9ADB-1E48-4CA0-9DC1-FFB2810A2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9820" y="2641599"/>
            <a:ext cx="4305300" cy="2082802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502B214-2686-4349-AEC1-6742DB3773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9820" y="4800599"/>
            <a:ext cx="2110740" cy="190789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3FAE7E5-3173-43D5-BA67-5E8C52D68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04380" y="4800599"/>
            <a:ext cx="2110740" cy="1907897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2C4D62D-125F-4BA1-BA36-28807380D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8940" y="2641598"/>
            <a:ext cx="2748280" cy="4066897"/>
          </a:xfrm>
        </p:spPr>
        <p:txBody>
          <a:bodyPr/>
          <a:lstStyle/>
          <a:p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5B2C26-C857-4DD8-8F19-B2E3979C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02D8E62-69AA-4148-9680-07DBAAA29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9448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99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DC654-223A-4D00-BE02-70EA40CA5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313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95F7005-6F08-46B7-BFA6-60D84DAD99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727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D823C65-70E5-4B30-81AB-42F2E48BAD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93159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1584CA-9F9A-415F-9A69-45BC12F1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AE9D6D3-08AE-4BDE-BCC2-7F7A06524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9588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410" y="1992301"/>
            <a:ext cx="4547370" cy="27301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F049B6-04C3-4385-97E7-0C9490C2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E44C51A-9A91-41EE-9C68-F5035AB14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04402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6549" y="1629886"/>
            <a:ext cx="3168000" cy="424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230088-3DCC-4EB2-AFF1-DA21BF1D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748112-F6C0-47FB-B576-1C132DE4B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5321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9E94143-FE7E-4405-B3B0-6F6A3B33E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F39CC5B-CD77-41B3-A9F8-0BC5279C8B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2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9DC35DC-2D52-4786-87F7-0622512D0A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914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9524047-19EA-426B-9978-B7002DC7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4356494-8784-4D7C-802E-FC8E96D4E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37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87870D-C780-4128-ABA3-7BF0D5FF9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463" y="149225"/>
            <a:ext cx="11903075" cy="65595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245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05A6-6893-4CAA-8D5F-2957D0B1D971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4" r:id="rId4"/>
    <p:sldLayoutId id="2147483663" r:id="rId5"/>
    <p:sldLayoutId id="2147483665" r:id="rId6"/>
    <p:sldLayoutId id="2147483666" r:id="rId7"/>
    <p:sldLayoutId id="2147483668" r:id="rId8"/>
    <p:sldLayoutId id="2147483661" r:id="rId9"/>
    <p:sldLayoutId id="2147483653" r:id="rId10"/>
    <p:sldLayoutId id="2147483669" r:id="rId11"/>
    <p:sldLayoutId id="2147483662" r:id="rId12"/>
    <p:sldLayoutId id="2147483655" r:id="rId13"/>
    <p:sldLayoutId id="2147483667" r:id="rId14"/>
    <p:sldLayoutId id="2147483656" r:id="rId15"/>
    <p:sldLayoutId id="2147483652" r:id="rId16"/>
    <p:sldLayoutId id="2147483657" r:id="rId17"/>
    <p:sldLayoutId id="2147483658" r:id="rId18"/>
    <p:sldLayoutId id="2147483659" r:id="rId19"/>
    <p:sldLayoutId id="2147483660" r:id="rId20"/>
    <p:sldLayoutId id="2147483654" r:id="rId21"/>
    <p:sldLayoutId id="2147483651" r:id="rId2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9E74059-9CB0-4FC5-A877-21160B4A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1</a:t>
            </a:fld>
            <a:endParaRPr lang="en-U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3CACD44-6B84-4938-9FA4-1885A5231D62}"/>
              </a:ext>
            </a:extLst>
          </p:cNvPr>
          <p:cNvSpPr/>
          <p:nvPr/>
        </p:nvSpPr>
        <p:spPr>
          <a:xfrm>
            <a:off x="152400" y="136524"/>
            <a:ext cx="11938000" cy="7848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DE LEY 6779/2020-CR</a:t>
            </a:r>
            <a:endParaRPr lang="es-PE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9DB002-4802-441C-B8CD-29652C825C4B}"/>
              </a:ext>
            </a:extLst>
          </p:cNvPr>
          <p:cNvSpPr txBox="1"/>
          <p:nvPr/>
        </p:nvSpPr>
        <p:spPr>
          <a:xfrm>
            <a:off x="152400" y="1168400"/>
            <a:ext cx="11938000" cy="53860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DE LEY QUE AUTORIZA  AL MINISTERIO DE EDUCACIÓN APROBAR UN PROGRAMA DE INCORPORACIÓN PROGRESIVA DE LOS DOCENTES CONTRATADOS DE INSTITUTOS Y ESCUELAS DE EDUCACIÓN SUPERIOR PÚBLICO A LA CARRERA PÚBLICA DE DOCENTES PREVIO CONCURSO PÚBLICO</a:t>
            </a:r>
            <a:endParaRPr lang="es-PE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33397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C9A7FF-BDA5-4000-87C9-D2DD3B25AA40}"/>
              </a:ext>
            </a:extLst>
          </p:cNvPr>
          <p:cNvSpPr txBox="1"/>
          <p:nvPr/>
        </p:nvSpPr>
        <p:spPr>
          <a:xfrm>
            <a:off x="0" y="952500"/>
            <a:ext cx="6000007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820" algn="just">
              <a:lnSpc>
                <a:spcPct val="150000"/>
              </a:lnSpc>
              <a:spcAft>
                <a:spcPts val="0"/>
              </a:spcAft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Este Programa de Incorporación Progresiva, está dirigido a los docentes de Institutos y Escuelas de Educación Superior Pública que previamente han sido sometido a concurso para acceder a plazas vacantes de contrato, por más de 5 años consecutivos, hasta el 31 de diciembre del 2020.</a:t>
            </a:r>
            <a:endParaRPr lang="es-PE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inedu realizará hoy videoconferencia sobre la Evaluación del Desempeño  Docente | MIN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9" y="952500"/>
            <a:ext cx="567295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483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9445347-CB74-4348-BBDA-4EFCA56735E2}"/>
              </a:ext>
            </a:extLst>
          </p:cNvPr>
          <p:cNvSpPr txBox="1"/>
          <p:nvPr/>
        </p:nvSpPr>
        <p:spPr>
          <a:xfrm>
            <a:off x="5816600" y="410513"/>
            <a:ext cx="5981700" cy="6036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Se propone que el Programa de Incorporación Progresiva se haga en forma simultánea en los Institutos y Escuela de Educación Tecnológicas y Educación Superior Pedagógica, con el fin de llegar cubrir en un plazo máximo de 3 años, de manera gradual y ordenada todas las plazas disponibles y evitar que algunos docentes pretendan solicitar su incorporación en varios institutos a la vez. </a:t>
            </a:r>
          </a:p>
          <a:p>
            <a:pPr algn="just">
              <a:lnSpc>
                <a:spcPct val="150000"/>
              </a:lnSpc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El plazo de 3 años permitirá a los sectores competentes prever todas las medidas administrativas necesarias.</a:t>
            </a:r>
            <a:endParaRPr lang="es-PE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valuación Docente – DR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9" y="435411"/>
            <a:ext cx="4764930" cy="31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NEDU: Más de 23 mil maestros de secundaria serán capacitados [LISTA DE  REGIONES] www.minedu.gob.pe | EDUCACIONENRED.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9" y="3756444"/>
            <a:ext cx="4764930" cy="24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958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AE02A9-AE11-4D80-BF4E-76B090D92577}"/>
              </a:ext>
            </a:extLst>
          </p:cNvPr>
          <p:cNvSpPr txBox="1"/>
          <p:nvPr/>
        </p:nvSpPr>
        <p:spPr>
          <a:xfrm>
            <a:off x="304854" y="557953"/>
            <a:ext cx="63753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835" algn="just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ES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BASE LEGAL</a:t>
            </a:r>
            <a:endParaRPr lang="es-PE" b="1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P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Constitución Política del Perú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28044, Ley General de Educación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30057, Ley del Servicio Civil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30512, Ley de Institutos y Escuelas de Educación Superior y de la Carrera Pública de sus docentes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Decreto Supremo N° 010-2017-Minedu y Reglamento de la Ley N° 30512, Ley de Institutos y Escuelas de Educación Superior y de la Carrera Pública de sus Docentes.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Resolución Ministerial N° 335-2019</a:t>
            </a:r>
          </a:p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ey de Institutos | Mined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9"/>
          <a:stretch/>
        </p:blipFill>
        <p:spPr bwMode="auto">
          <a:xfrm>
            <a:off x="7122296" y="2707871"/>
            <a:ext cx="4612503" cy="36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nstitución Política del Perú | Book cover, Convenience store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97" y="410091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584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EF94DD-E3DD-4BAC-B041-28C4E16682A3}"/>
              </a:ext>
            </a:extLst>
          </p:cNvPr>
          <p:cNvSpPr txBox="1"/>
          <p:nvPr/>
        </p:nvSpPr>
        <p:spPr>
          <a:xfrm>
            <a:off x="586856" y="332708"/>
            <a:ext cx="11018288" cy="612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995" algn="l">
              <a:lnSpc>
                <a:spcPct val="150000"/>
              </a:lnSpc>
            </a:pPr>
            <a:r>
              <a:rPr lang="es-ES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s-ES" sz="2200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ANALISIS DE COSTO - BENEFICIO</a:t>
            </a:r>
            <a:endParaRPr lang="es-PE" sz="2200" b="1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Teniendo en cuenta que los docentes contratados, vienen cubriendo plazas debidamente presupuestadas y adquieren los mismos derechos remunerativos, por lo que no se incurriría en gastos adicionales en el Tesoro Público, pues no se crearán nuevas plazas.</a:t>
            </a:r>
          </a:p>
          <a:p>
            <a:pPr>
              <a:lnSpc>
                <a:spcPct val="150000"/>
              </a:lnSpc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I</a:t>
            </a:r>
            <a:r>
              <a:rPr lang="es-ES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ES" sz="2200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VINCULACION CON LAS POLITICAS DE ESTADO DEL ACUERDO NACIONAL</a:t>
            </a:r>
          </a:p>
          <a:p>
            <a:pPr>
              <a:lnSpc>
                <a:spcPct val="150000"/>
              </a:lnSpc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El Acuerdo Nacional en su Política de Estado </a:t>
            </a:r>
          </a:p>
          <a:p>
            <a:pPr>
              <a:lnSpc>
                <a:spcPct val="150000"/>
              </a:lnSpc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II Equidad y Justicia Social: como uno de sus objetivos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El número 14, el “Acceso al Empleo , Digno Productivo”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El número 12, “Acceso Universal a una Educación Pública Gratuita y de Calidad”.  </a:t>
            </a:r>
          </a:p>
        </p:txBody>
      </p:sp>
    </p:spTree>
    <p:extLst>
      <p:ext uri="{BB962C8B-B14F-4D97-AF65-F5344CB8AC3E}">
        <p14:creationId xmlns:p14="http://schemas.microsoft.com/office/powerpoint/2010/main" val="30765177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75EA7-9A32-416B-ADAC-8E3E8225B3E5}"/>
              </a:ext>
            </a:extLst>
          </p:cNvPr>
          <p:cNvSpPr/>
          <p:nvPr/>
        </p:nvSpPr>
        <p:spPr>
          <a:xfrm>
            <a:off x="271087" y="624392"/>
            <a:ext cx="11649823" cy="59044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62E2E-A004-4C81-A7D6-3F801D122209}"/>
              </a:ext>
            </a:extLst>
          </p:cNvPr>
          <p:cNvSpPr/>
          <p:nvPr/>
        </p:nvSpPr>
        <p:spPr>
          <a:xfrm>
            <a:off x="891045" y="0"/>
            <a:ext cx="10363200" cy="19443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42F8A2B-522E-402C-8F99-1736995573FD}"/>
              </a:ext>
            </a:extLst>
          </p:cNvPr>
          <p:cNvSpPr txBox="1"/>
          <p:nvPr/>
        </p:nvSpPr>
        <p:spPr>
          <a:xfrm>
            <a:off x="2037488" y="329147"/>
            <a:ext cx="81170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7500" b="1" dirty="0">
                <a:solidFill>
                  <a:schemeClr val="bg2"/>
                </a:solidFill>
                <a:latin typeface="+mj-lt"/>
              </a:rPr>
              <a:t>GRACIAS</a:t>
            </a:r>
            <a:endParaRPr lang="id-ID" sz="7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6E757217-DC57-4F8E-97AB-ED578942D7F9}"/>
              </a:ext>
            </a:extLst>
          </p:cNvPr>
          <p:cNvSpPr/>
          <p:nvPr/>
        </p:nvSpPr>
        <p:spPr>
          <a:xfrm>
            <a:off x="6342893" y="5319850"/>
            <a:ext cx="5204954" cy="1013269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A77E17-3E4F-421D-9CE4-CC5AF21876F6}"/>
              </a:ext>
            </a:extLst>
          </p:cNvPr>
          <p:cNvSpPr txBox="1"/>
          <p:nvPr/>
        </p:nvSpPr>
        <p:spPr>
          <a:xfrm>
            <a:off x="6715957" y="5380209"/>
            <a:ext cx="4831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</a:rPr>
              <a:t>Rita Elena Ayasta de Díaz</a:t>
            </a:r>
          </a:p>
          <a:p>
            <a:pPr algn="ctr"/>
            <a:r>
              <a:rPr lang="es-PE" sz="2200" dirty="0">
                <a:solidFill>
                  <a:schemeClr val="bg1"/>
                </a:solidFill>
              </a:rPr>
              <a:t>Congresista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335211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0" grpId="0"/>
      <p:bldP spid="2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E48144-ECD6-4B92-8D4A-F72473D4A3F4}"/>
              </a:ext>
            </a:extLst>
          </p:cNvPr>
          <p:cNvSpPr txBox="1">
            <a:spLocks/>
          </p:cNvSpPr>
          <p:nvPr/>
        </p:nvSpPr>
        <p:spPr>
          <a:xfrm>
            <a:off x="11313159" y="6456244"/>
            <a:ext cx="559979" cy="27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50AE81-7376-4C0E-952B-179850F74D0C}"/>
              </a:ext>
            </a:extLst>
          </p:cNvPr>
          <p:cNvSpPr txBox="1"/>
          <p:nvPr/>
        </p:nvSpPr>
        <p:spPr>
          <a:xfrm>
            <a:off x="-546100" y="246757"/>
            <a:ext cx="125349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6925" marR="117475"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"LEY QUE AUTORIZA AL MINISTERIO DE EDUCACIÓN APROBAR UN PROGRAMA DE INCORPORACIÓN PROGRESIVA DE LOS DOCENTES CONTRATADOS DE INSTITUTOS Y ESCUELAS DE EDUCACIÓN SUPERIOR PÚBLICO A LA CARRERA PÚBLICA DE DOCENTES PREVIO CONCURSO PÚBLICO.”</a:t>
            </a:r>
            <a:endParaRPr lang="es-PE" sz="1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Comprende 02 artículos y 03 Disposiciones complementarias finales: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	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Articulo 1. Objeto de la ley</a:t>
            </a:r>
          </a:p>
          <a:p>
            <a:pPr marL="763270" algn="just">
              <a:lnSpc>
                <a:spcPct val="150000"/>
              </a:lnSpc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	Autorizar al  Ministerio de Educación para aprobar un Programa de Incorporación Progresiva de los docentes contratados de 	Institutos y Escuelas de Educación Superior Pública a la carrera pública de docentes, regulada por la Ley N°30512. </a:t>
            </a:r>
          </a:p>
          <a:p>
            <a:pPr marL="763270" algn="just">
              <a:lnSpc>
                <a:spcPct val="150000"/>
              </a:lnSpc>
            </a:pPr>
            <a:r>
              <a:rPr lang="es-P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763270" algn="just">
              <a:lnSpc>
                <a:spcPct val="150000"/>
              </a:lnSpc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P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2. Autorización</a:t>
            </a:r>
            <a:endParaRPr lang="es-P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3270" algn="just">
              <a:lnSpc>
                <a:spcPct val="150000"/>
              </a:lnSpc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	Al Ministerio de Educación aprobar un Programa de Incorporación Progresiva de docentes contratados por más 5 años 	consecutivos al 31 de diciembre del 2020 en Institutos y Escuelas de Educación Superior Pública a la carrera pública de 	docentes, regulada por la Ley N°30512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3270"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El Programa de Incorporación Progresiva de docentes contratados establece las condiciones, número de plazas vacantes y 	presupuestadas, porcentajes de incorporación anual, requisitos y procedimientos necesarios para el cumplimiento de la 	presente ley.</a:t>
            </a:r>
          </a:p>
          <a:p>
            <a:pPr marL="763270" algn="just">
              <a:lnSpc>
                <a:spcPct val="150000"/>
              </a:lnSpc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P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P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763270" algn="just"/>
            <a:endParaRPr lang="es-PE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568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E48144-ECD6-4B92-8D4A-F72473D4A3F4}"/>
              </a:ext>
            </a:extLst>
          </p:cNvPr>
          <p:cNvSpPr txBox="1">
            <a:spLocks/>
          </p:cNvSpPr>
          <p:nvPr/>
        </p:nvSpPr>
        <p:spPr>
          <a:xfrm>
            <a:off x="11313159" y="6456244"/>
            <a:ext cx="559979" cy="27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50AE81-7376-4C0E-952B-179850F74D0C}"/>
              </a:ext>
            </a:extLst>
          </p:cNvPr>
          <p:cNvSpPr txBox="1"/>
          <p:nvPr/>
        </p:nvSpPr>
        <p:spPr>
          <a:xfrm>
            <a:off x="547076" y="229612"/>
            <a:ext cx="11097848" cy="734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DISPOSICIONES COMPLEMENTARIAS FINALES</a:t>
            </a:r>
          </a:p>
          <a:p>
            <a:pPr algn="ctr">
              <a:lnSpc>
                <a:spcPct val="150000"/>
              </a:lnSpc>
            </a:pPr>
            <a:r>
              <a:rPr lang="es-P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PRIMERA. – Plazo de aprobación</a:t>
            </a:r>
          </a:p>
          <a:p>
            <a:pPr algn="just">
              <a:lnSpc>
                <a:spcPct val="150000"/>
              </a:lnSpc>
            </a:pPr>
            <a:r>
              <a:rPr lang="es-P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Programa de Incorporación Progresiva de los docentes contratados por más de 5 años consecutivos, es aprobado por el Ministerio de Educación dentro de los sesenta (60) días calendario posteriores a la publicación de la presente norma.</a:t>
            </a:r>
          </a:p>
          <a:p>
            <a:pPr algn="just">
              <a:lnSpc>
                <a:spcPct val="150000"/>
              </a:lnSpc>
            </a:pPr>
            <a:endParaRPr lang="es-P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SEGUNDA.- Implementación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Programa de Incorporación Progresiva de docentes contratados por más de 5 años consecutivos se ejecuta en un plazo máximo de 3 años y se inicia a partir del año 2021.</a:t>
            </a:r>
          </a:p>
          <a:p>
            <a:pPr algn="just">
              <a:lnSpc>
                <a:spcPct val="150000"/>
              </a:lnSpc>
            </a:pP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b="1" dirty="0">
                <a:solidFill>
                  <a:srgbClr val="0707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TERCERA. Financiación</a:t>
            </a:r>
            <a:endParaRPr lang="es-P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Ministerio de Educación en coordinación con el Ministerio de Economía y Finanzas, realizan las acciones necesarias para garantizar la asignación de los recursos presupuestales para la ejecución </a:t>
            </a:r>
            <a:r>
              <a:rPr lang="es-PE" dirty="0">
                <a:solidFill>
                  <a:srgbClr val="07070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progresiva de la presente ley.</a:t>
            </a:r>
            <a:endParaRPr lang="es-P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3270" algn="just"/>
            <a:endParaRPr lang="es-PE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388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412135-4134-4654-95A2-53E3178CA49D}"/>
              </a:ext>
            </a:extLst>
          </p:cNvPr>
          <p:cNvSpPr txBox="1"/>
          <p:nvPr/>
        </p:nvSpPr>
        <p:spPr>
          <a:xfrm>
            <a:off x="328735" y="410091"/>
            <a:ext cx="5564066" cy="6273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580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ES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EXPOSICIÓN DE MOTIVOS</a:t>
            </a:r>
            <a:endParaRPr lang="es-PE" b="1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es-E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necesidad de presentar este proyecto de Ley, es por la situación que viven miles de profesionales de la educación superior no universitaria, respecto a su estabilidad laboral.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docentes contratados, anualmente postulan para ocupar una plaza orgánica presupuestada que vienen por años ocupando y, que a pesar de los años transcurridos no se ha dispuesto el nombramiento respectivo; situación que afecta su estabilidad económica, emocional, familiar, laboral y sus limitaciones de acceso a la carrera pública. 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oyecto de ley propone nombrar a profesores de Institutos Superiores  Públicos | ACTUALIDAD | OJO">
            <a:extLst>
              <a:ext uri="{FF2B5EF4-FFF2-40B4-BE49-F238E27FC236}">
                <a16:creationId xmlns:a16="http://schemas.microsoft.com/office/drawing/2014/main" id="{E4E4F204-A807-418E-B9F9-08B3BC6D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876300"/>
            <a:ext cx="5360866" cy="48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471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412135-4134-4654-95A2-53E3178CA49D}"/>
              </a:ext>
            </a:extLst>
          </p:cNvPr>
          <p:cNvSpPr txBox="1"/>
          <p:nvPr/>
        </p:nvSpPr>
        <p:spPr>
          <a:xfrm>
            <a:off x="6477000" y="311219"/>
            <a:ext cx="526913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busca incorporar excepcionalmente en la Ley 30512, Ley de Institutos y Escuelas de Educación Superior y de la Carrera Pública de sus Docentes en el Artículo 71°, Ingreso a la Carrera Pública del Docente, al Programa de incorporación progresiva a la Carrera Pública, a quienes se ha dado un trato diferente en relación a los docentes de los Centros de Educación Básica Regular, donde anualmente se realizan concursos para nombramiento.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/>
          </a:p>
        </p:txBody>
      </p:sp>
      <p:pic>
        <p:nvPicPr>
          <p:cNvPr id="2050" name="Picture 2" descr="Ley 30512 by">
            <a:extLst>
              <a:ext uri="{FF2B5EF4-FFF2-40B4-BE49-F238E27FC236}">
                <a16:creationId xmlns:a16="http://schemas.microsoft.com/office/drawing/2014/main" id="{9708A479-5DFB-48DB-BB5C-4A8098909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r="19333"/>
          <a:stretch/>
        </p:blipFill>
        <p:spPr bwMode="auto">
          <a:xfrm>
            <a:off x="736600" y="699006"/>
            <a:ext cx="5639804" cy="52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621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D446CBE-86D4-4B80-B7BE-D7E6FA497F4A}"/>
              </a:ext>
            </a:extLst>
          </p:cNvPr>
          <p:cNvSpPr txBox="1"/>
          <p:nvPr/>
        </p:nvSpPr>
        <p:spPr>
          <a:xfrm>
            <a:off x="400058" y="279400"/>
            <a:ext cx="11391884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 importante señalar que en el Censo Educativo 2017 se evidenció que solamente el 43.8% de los docentes de Instituciones  Públicas Superior no universitaria,  eran nombrados y en comparación con el año 2011 estos porcentajes vienen descendiendo tal como se advierte del cuadro siguiente:</a:t>
            </a:r>
          </a:p>
          <a:p>
            <a:pPr algn="just"/>
            <a:r>
              <a:rPr lang="es-PE" sz="2000" dirty="0"/>
              <a:t> </a:t>
            </a:r>
          </a:p>
          <a:p>
            <a:pPr algn="just"/>
            <a:r>
              <a:rPr lang="es-PE" sz="2000" dirty="0"/>
              <a:t> </a:t>
            </a:r>
          </a:p>
          <a:p>
            <a:pPr marL="340995" marR="80010" indent="4445" algn="just">
              <a:lnSpc>
                <a:spcPct val="150000"/>
              </a:lnSpc>
              <a:spcAft>
                <a:spcPts val="0"/>
              </a:spcAft>
            </a:pPr>
            <a:endParaRPr lang="es-E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15"/>
              </a:spcBef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P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658" r="10500" b="7146"/>
          <a:stretch/>
        </p:blipFill>
        <p:spPr bwMode="auto">
          <a:xfrm>
            <a:off x="400057" y="1574800"/>
            <a:ext cx="11391885" cy="500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67113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42AA80-706F-471D-BF11-6467178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ACA147-3549-44F8-89F4-BC7CF6A297A8}"/>
              </a:ext>
            </a:extLst>
          </p:cNvPr>
          <p:cNvSpPr txBox="1"/>
          <p:nvPr/>
        </p:nvSpPr>
        <p:spPr>
          <a:xfrm>
            <a:off x="390616" y="253127"/>
            <a:ext cx="11410768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 necesario precisar que desde el año 2002, no se llevan a cabo concursos públicos para nombramiento y cada año cesan docentes nombrados y además se advierte que hay un alto porcentaje de docentes que están a puertas de jubilarse, cuyas plazas se cubren únicamente por contrato.</a:t>
            </a: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0" y="1697621"/>
            <a:ext cx="11286396" cy="488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7563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EC1F08-207D-4171-B3B2-C0B0966F9684}"/>
              </a:ext>
            </a:extLst>
          </p:cNvPr>
          <p:cNvSpPr txBox="1"/>
          <p:nvPr/>
        </p:nvSpPr>
        <p:spPr>
          <a:xfrm>
            <a:off x="453571" y="984741"/>
            <a:ext cx="5789683" cy="488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El propósito de este proyecto de Ley es que, los docentes contratados de los Institutos y Escuelas de Educación Superior Pública, sean incorporados de manera progresiva a la Carrera Pública de Docentes siempre que cumplan los requisitos que garanticen su idoneidad profesional para el cargo.</a:t>
            </a:r>
          </a:p>
          <a:p>
            <a:pPr algn="just">
              <a:lnSpc>
                <a:spcPct val="150000"/>
              </a:lnSpc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é es la Evaluación Docente en Perú? 🥇 Actualizado al 【2021】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835042"/>
            <a:ext cx="5119915" cy="43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074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A12402A-FD67-4E39-B974-5A58F0831ED5}"/>
              </a:ext>
            </a:extLst>
          </p:cNvPr>
          <p:cNvSpPr txBox="1"/>
          <p:nvPr/>
        </p:nvSpPr>
        <p:spPr>
          <a:xfrm>
            <a:off x="6827156" y="659011"/>
            <a:ext cx="4926693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Este proyecto respeta el principio de la  meritocracia, y también el de igualdad de oportunidades previsto  en la Ley 30057, requiere que el ingreso a la función pública, y a la docencia, sea previo concurso público, buscándose con ello que el acceso sea atractivo para contar con los más destacados profesionales de los Institutos y Escuelas de Educación Superior Tecnológica y  Escuelas de Educación Superior Pedagógica.  </a:t>
            </a:r>
          </a:p>
          <a:p>
            <a:pPr algn="just"/>
            <a:r>
              <a:rPr lang="es-PE" sz="2400" dirty="0"/>
              <a:t> </a:t>
            </a:r>
          </a:p>
        </p:txBody>
      </p:sp>
      <p:pic>
        <p:nvPicPr>
          <p:cNvPr id="3074" name="Picture 2" descr="Todo lo que debes saber sobre la evaluación de asenso docente de este  domingo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659011"/>
            <a:ext cx="6240709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159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Maxpoi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B03"/>
      </a:accent1>
      <a:accent2>
        <a:srgbClr val="FC7F03"/>
      </a:accent2>
      <a:accent3>
        <a:srgbClr val="FC3903"/>
      </a:accent3>
      <a:accent4>
        <a:srgbClr val="D1024E"/>
      </a:accent4>
      <a:accent5>
        <a:srgbClr val="A6026C"/>
      </a:accent5>
      <a:accent6>
        <a:srgbClr val="0F6193"/>
      </a:accent6>
      <a:hlink>
        <a:srgbClr val="0563C1"/>
      </a:hlink>
      <a:folHlink>
        <a:srgbClr val="954F72"/>
      </a:folHlink>
    </a:clrScheme>
    <a:fontScheme name="Custom 41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1096</Words>
  <Application>Microsoft Office PowerPoint</Application>
  <PresentationFormat>Panorámica</PresentationFormat>
  <Paragraphs>79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Garnique Soriano Jussie Angellino</cp:lastModifiedBy>
  <cp:revision>209</cp:revision>
  <dcterms:created xsi:type="dcterms:W3CDTF">2017-01-10T11:09:36Z</dcterms:created>
  <dcterms:modified xsi:type="dcterms:W3CDTF">2021-05-11T03:02:06Z</dcterms:modified>
</cp:coreProperties>
</file>