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B63B7-58EE-459B-B8B2-9A9D42FD22F9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5D946-A419-4717-B181-A93CA7C6F0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118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125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DF8F48A-6110-47DA-8521-A1D1FFD22FEF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085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0C77-E511-4EF0-9C9A-9B8CE63E61D5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62F1-11DD-4492-9E5C-4D0EB5D3A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537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0C77-E511-4EF0-9C9A-9B8CE63E61D5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62F1-11DD-4492-9E5C-4D0EB5D3A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63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0C77-E511-4EF0-9C9A-9B8CE63E61D5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62F1-11DD-4492-9E5C-4D0EB5D3A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996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0C77-E511-4EF0-9C9A-9B8CE63E61D5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62F1-11DD-4492-9E5C-4D0EB5D3A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731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0C77-E511-4EF0-9C9A-9B8CE63E61D5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62F1-11DD-4492-9E5C-4D0EB5D3A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782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0C77-E511-4EF0-9C9A-9B8CE63E61D5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62F1-11DD-4492-9E5C-4D0EB5D3A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410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0C77-E511-4EF0-9C9A-9B8CE63E61D5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62F1-11DD-4492-9E5C-4D0EB5D3A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3788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0C77-E511-4EF0-9C9A-9B8CE63E61D5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62F1-11DD-4492-9E5C-4D0EB5D3A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567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0C77-E511-4EF0-9C9A-9B8CE63E61D5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62F1-11DD-4492-9E5C-4D0EB5D3A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673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0C77-E511-4EF0-9C9A-9B8CE63E61D5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62F1-11DD-4492-9E5C-4D0EB5D3A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462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C0C77-E511-4EF0-9C9A-9B8CE63E61D5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F62F1-11DD-4492-9E5C-4D0EB5D3A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295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C0C77-E511-4EF0-9C9A-9B8CE63E61D5}" type="datetimeFigureOut">
              <a:rPr lang="es-PE" smtClean="0"/>
              <a:t>05/04/2021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F62F1-11DD-4492-9E5C-4D0EB5D3AC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9647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 descr="Esta imagen es una forma decorativa abstracta. ">
            <a:extLst>
              <a:ext uri="{FF2B5EF4-FFF2-40B4-BE49-F238E27FC236}">
                <a16:creationId xmlns:a16="http://schemas.microsoft.com/office/drawing/2014/main" xmlns="" id="{8E504344-8563-476C-9EF9-4200B272FDC1}"/>
              </a:ext>
            </a:extLst>
          </p:cNvPr>
          <p:cNvGrpSpPr/>
          <p:nvPr/>
        </p:nvGrpSpPr>
        <p:grpSpPr>
          <a:xfrm>
            <a:off x="8388862" y="-2847319"/>
            <a:ext cx="8948964" cy="12105059"/>
            <a:chOff x="4855953" y="-2833465"/>
            <a:chExt cx="8948964" cy="12105059"/>
          </a:xfrm>
        </p:grpSpPr>
        <p:sp>
          <p:nvSpPr>
            <p:cNvPr id="18" name="Forma libre 10">
              <a:extLst>
                <a:ext uri="{FF2B5EF4-FFF2-40B4-BE49-F238E27FC236}">
                  <a16:creationId xmlns:a16="http://schemas.microsoft.com/office/drawing/2014/main" xmlns="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" name="Forma libre 11">
              <a:extLst>
                <a:ext uri="{FF2B5EF4-FFF2-40B4-BE49-F238E27FC236}">
                  <a16:creationId xmlns:a16="http://schemas.microsoft.com/office/drawing/2014/main" xmlns="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Forma libre 12">
              <a:extLst>
                <a:ext uri="{FF2B5EF4-FFF2-40B4-BE49-F238E27FC236}">
                  <a16:creationId xmlns:a16="http://schemas.microsoft.com/office/drawing/2014/main" xmlns="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24" name="Cuadro de texto 23">
            <a:extLst>
              <a:ext uri="{FF2B5EF4-FFF2-40B4-BE49-F238E27FC236}">
                <a16:creationId xmlns:a16="http://schemas.microsoft.com/office/drawing/2014/main" xmlns="" id="{C1165547-DF3A-4694-9097-2BDAF2003713}"/>
              </a:ext>
            </a:extLst>
          </p:cNvPr>
          <p:cNvSpPr txBox="1"/>
          <p:nvPr/>
        </p:nvSpPr>
        <p:spPr>
          <a:xfrm>
            <a:off x="733192" y="1391983"/>
            <a:ext cx="8831722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ES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Comisión Especial Multipartidaria </a:t>
            </a:r>
          </a:p>
          <a:p>
            <a:pPr rtl="0"/>
            <a:r>
              <a:rPr lang="es-ES" sz="5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encargada del Ordenamiento Legislativo - CEMOL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xmlns="" id="{6BBBCB2E-F413-4381-8378-02FDC20EA4F6}"/>
              </a:ext>
            </a:extLst>
          </p:cNvPr>
          <p:cNvSpPr/>
          <p:nvPr/>
        </p:nvSpPr>
        <p:spPr>
          <a:xfrm>
            <a:off x="695929" y="5776963"/>
            <a:ext cx="4659841" cy="3693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ES" sz="24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Presidente </a:t>
            </a:r>
            <a:r>
              <a:rPr lang="es-ES" sz="2400" b="1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Diethell</a:t>
            </a:r>
            <a:r>
              <a:rPr lang="es-ES" sz="2400" b="1" i="1" dirty="0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 Columbus </a:t>
            </a:r>
            <a:r>
              <a:rPr lang="es-ES" sz="2400" b="1" i="1" dirty="0" err="1">
                <a:solidFill>
                  <a:srgbClr val="002060"/>
                </a:solidFill>
                <a:latin typeface="+mj-lt"/>
                <a:cs typeface="Segoe UI" panose="020B0502040204020203" pitchFamily="34" charset="0"/>
              </a:rPr>
              <a:t>Murata</a:t>
            </a:r>
            <a:endParaRPr lang="es-ES" sz="2400" b="1" i="1" dirty="0">
              <a:solidFill>
                <a:srgbClr val="002060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3" name="Título 2" hidden="1">
            <a:extLst>
              <a:ext uri="{FF2B5EF4-FFF2-40B4-BE49-F238E27FC236}">
                <a16:creationId xmlns:a16="http://schemas.microsoft.com/office/drawing/2014/main" xmlns="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s-ES" dirty="0"/>
              <a:t>Diapositiva de recursos humanos 1</a:t>
            </a:r>
          </a:p>
        </p:txBody>
      </p:sp>
    </p:spTree>
    <p:extLst>
      <p:ext uri="{BB962C8B-B14F-4D97-AF65-F5344CB8AC3E}">
        <p14:creationId xmlns:p14="http://schemas.microsoft.com/office/powerpoint/2010/main" val="331685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 descr="Esta imagen es una forma decorativa abstracta. ">
            <a:extLst>
              <a:ext uri="{FF2B5EF4-FFF2-40B4-BE49-F238E27FC236}">
                <a16:creationId xmlns:a16="http://schemas.microsoft.com/office/drawing/2014/main" xmlns="" id="{8E504344-8563-476C-9EF9-4200B272FDC1}"/>
              </a:ext>
            </a:extLst>
          </p:cNvPr>
          <p:cNvGrpSpPr/>
          <p:nvPr/>
        </p:nvGrpSpPr>
        <p:grpSpPr>
          <a:xfrm>
            <a:off x="10203807" y="-1932919"/>
            <a:ext cx="8948964" cy="12105059"/>
            <a:chOff x="4855953" y="-2833465"/>
            <a:chExt cx="8948964" cy="12105059"/>
          </a:xfrm>
        </p:grpSpPr>
        <p:sp>
          <p:nvSpPr>
            <p:cNvPr id="18" name="Forma libre 10">
              <a:extLst>
                <a:ext uri="{FF2B5EF4-FFF2-40B4-BE49-F238E27FC236}">
                  <a16:creationId xmlns:a16="http://schemas.microsoft.com/office/drawing/2014/main" xmlns="" id="{73D22BE5-D5D5-4BF2-A935-5C4AB588B458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4855953" y="-2246936"/>
              <a:ext cx="8673602" cy="11518530"/>
            </a:xfrm>
            <a:custGeom>
              <a:avLst/>
              <a:gdLst>
                <a:gd name="T0" fmla="*/ 1166 w 2492"/>
                <a:gd name="T1" fmla="*/ 2419 h 3315"/>
                <a:gd name="T2" fmla="*/ 243 w 2492"/>
                <a:gd name="T3" fmla="*/ 912 h 3315"/>
                <a:gd name="T4" fmla="*/ 449 w 2492"/>
                <a:gd name="T5" fmla="*/ 15 h 3315"/>
                <a:gd name="T6" fmla="*/ 766 w 2492"/>
                <a:gd name="T7" fmla="*/ 302 h 3315"/>
                <a:gd name="T8" fmla="*/ 1651 w 2492"/>
                <a:gd name="T9" fmla="*/ 481 h 3315"/>
                <a:gd name="T10" fmla="*/ 2239 w 2492"/>
                <a:gd name="T11" fmla="*/ 1238 h 3315"/>
                <a:gd name="T12" fmla="*/ 2186 w 2492"/>
                <a:gd name="T13" fmla="*/ 2201 h 3315"/>
                <a:gd name="T14" fmla="*/ 2165 w 2492"/>
                <a:gd name="T15" fmla="*/ 2928 h 3315"/>
                <a:gd name="T16" fmla="*/ 1400 w 2492"/>
                <a:gd name="T17" fmla="*/ 3100 h 3315"/>
                <a:gd name="T18" fmla="*/ 1166 w 2492"/>
                <a:gd name="T19" fmla="*/ 2419 h 3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92" h="3315">
                  <a:moveTo>
                    <a:pt x="1166" y="2419"/>
                  </a:moveTo>
                  <a:cubicBezTo>
                    <a:pt x="1505" y="1277"/>
                    <a:pt x="486" y="1533"/>
                    <a:pt x="243" y="912"/>
                  </a:cubicBezTo>
                  <a:cubicBezTo>
                    <a:pt x="0" y="292"/>
                    <a:pt x="291" y="31"/>
                    <a:pt x="449" y="15"/>
                  </a:cubicBezTo>
                  <a:cubicBezTo>
                    <a:pt x="607" y="0"/>
                    <a:pt x="716" y="54"/>
                    <a:pt x="766" y="302"/>
                  </a:cubicBezTo>
                  <a:cubicBezTo>
                    <a:pt x="817" y="551"/>
                    <a:pt x="1312" y="508"/>
                    <a:pt x="1651" y="481"/>
                  </a:cubicBezTo>
                  <a:cubicBezTo>
                    <a:pt x="1989" y="454"/>
                    <a:pt x="2492" y="733"/>
                    <a:pt x="2239" y="1238"/>
                  </a:cubicBezTo>
                  <a:cubicBezTo>
                    <a:pt x="1986" y="1743"/>
                    <a:pt x="2000" y="1716"/>
                    <a:pt x="2186" y="2201"/>
                  </a:cubicBezTo>
                  <a:cubicBezTo>
                    <a:pt x="2372" y="2685"/>
                    <a:pt x="2165" y="2928"/>
                    <a:pt x="2165" y="2928"/>
                  </a:cubicBezTo>
                  <a:cubicBezTo>
                    <a:pt x="2165" y="2928"/>
                    <a:pt x="1791" y="3315"/>
                    <a:pt x="1400" y="3100"/>
                  </a:cubicBezTo>
                  <a:cubicBezTo>
                    <a:pt x="1008" y="2885"/>
                    <a:pt x="1166" y="2419"/>
                    <a:pt x="1166" y="2419"/>
                  </a:cubicBezTo>
                  <a:close/>
                </a:path>
              </a:pathLst>
            </a:custGeom>
            <a:gradFill>
              <a:gsLst>
                <a:gs pos="0">
                  <a:srgbClr val="80DEDE"/>
                </a:gs>
                <a:gs pos="53500">
                  <a:srgbClr val="85C1E7"/>
                </a:gs>
                <a:gs pos="100000">
                  <a:srgbClr val="878CFF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19" name="Forma libre 11">
              <a:extLst>
                <a:ext uri="{FF2B5EF4-FFF2-40B4-BE49-F238E27FC236}">
                  <a16:creationId xmlns:a16="http://schemas.microsoft.com/office/drawing/2014/main" xmlns="" id="{C42C174B-303A-45F6-8FF1-93001A3AAFC1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048022" y="-2833465"/>
              <a:ext cx="8756895" cy="10755934"/>
            </a:xfrm>
            <a:custGeom>
              <a:avLst/>
              <a:gdLst>
                <a:gd name="T0" fmla="*/ 1504 w 2516"/>
                <a:gd name="T1" fmla="*/ 2980 h 3095"/>
                <a:gd name="T2" fmla="*/ 2237 w 2516"/>
                <a:gd name="T3" fmla="*/ 2283 h 3095"/>
                <a:gd name="T4" fmla="*/ 1468 w 2516"/>
                <a:gd name="T5" fmla="*/ 1052 h 3095"/>
                <a:gd name="T6" fmla="*/ 979 w 2516"/>
                <a:gd name="T7" fmla="*/ 648 h 3095"/>
                <a:gd name="T8" fmla="*/ 411 w 2516"/>
                <a:gd name="T9" fmla="*/ 195 h 3095"/>
                <a:gd name="T10" fmla="*/ 397 w 2516"/>
                <a:gd name="T11" fmla="*/ 1117 h 3095"/>
                <a:gd name="T12" fmla="*/ 194 w 2516"/>
                <a:gd name="T13" fmla="*/ 1767 h 3095"/>
                <a:gd name="T14" fmla="*/ 866 w 2516"/>
                <a:gd name="T15" fmla="*/ 2349 h 3095"/>
                <a:gd name="T16" fmla="*/ 1275 w 2516"/>
                <a:gd name="T17" fmla="*/ 2766 h 3095"/>
                <a:gd name="T18" fmla="*/ 1504 w 2516"/>
                <a:gd name="T19" fmla="*/ 2980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16" h="3095">
                  <a:moveTo>
                    <a:pt x="1504" y="2980"/>
                  </a:moveTo>
                  <a:cubicBezTo>
                    <a:pt x="1504" y="2980"/>
                    <a:pt x="1958" y="3095"/>
                    <a:pt x="2237" y="2283"/>
                  </a:cubicBezTo>
                  <a:cubicBezTo>
                    <a:pt x="2516" y="1472"/>
                    <a:pt x="1745" y="1159"/>
                    <a:pt x="1468" y="1052"/>
                  </a:cubicBezTo>
                  <a:cubicBezTo>
                    <a:pt x="1191" y="945"/>
                    <a:pt x="1126" y="907"/>
                    <a:pt x="979" y="648"/>
                  </a:cubicBezTo>
                  <a:cubicBezTo>
                    <a:pt x="832" y="389"/>
                    <a:pt x="822" y="0"/>
                    <a:pt x="411" y="195"/>
                  </a:cubicBezTo>
                  <a:cubicBezTo>
                    <a:pt x="0" y="391"/>
                    <a:pt x="384" y="948"/>
                    <a:pt x="397" y="1117"/>
                  </a:cubicBezTo>
                  <a:cubicBezTo>
                    <a:pt x="411" y="1286"/>
                    <a:pt x="128" y="1580"/>
                    <a:pt x="194" y="1767"/>
                  </a:cubicBezTo>
                  <a:cubicBezTo>
                    <a:pt x="259" y="1954"/>
                    <a:pt x="273" y="2154"/>
                    <a:pt x="866" y="2349"/>
                  </a:cubicBezTo>
                  <a:cubicBezTo>
                    <a:pt x="866" y="2349"/>
                    <a:pt x="1186" y="2374"/>
                    <a:pt x="1275" y="2766"/>
                  </a:cubicBezTo>
                  <a:cubicBezTo>
                    <a:pt x="1275" y="2766"/>
                    <a:pt x="1340" y="2988"/>
                    <a:pt x="1504" y="2980"/>
                  </a:cubicBezTo>
                  <a:close/>
                </a:path>
              </a:pathLst>
            </a:custGeom>
            <a:gradFill>
              <a:gsLst>
                <a:gs pos="0">
                  <a:srgbClr val="7CEFD8"/>
                </a:gs>
                <a:gs pos="51000">
                  <a:srgbClr val="6672E4"/>
                </a:gs>
                <a:gs pos="100000">
                  <a:srgbClr val="882BE5"/>
                </a:gs>
              </a:gsLst>
              <a:lin ang="5400000" scaled="1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  <p:sp>
          <p:nvSpPr>
            <p:cNvPr id="20" name="Forma libre 12">
              <a:extLst>
                <a:ext uri="{FF2B5EF4-FFF2-40B4-BE49-F238E27FC236}">
                  <a16:creationId xmlns:a16="http://schemas.microsoft.com/office/drawing/2014/main" xmlns="" id="{22AA5A4F-A0EB-453F-A699-F817D4616C6F}"/>
                </a:ext>
              </a:extLst>
            </p:cNvPr>
            <p:cNvSpPr>
              <a:spLocks/>
            </p:cNvSpPr>
            <p:nvPr/>
          </p:nvSpPr>
          <p:spPr bwMode="auto">
            <a:xfrm rot="9420272">
              <a:off x="5218811" y="-1993836"/>
              <a:ext cx="7570428" cy="10122905"/>
            </a:xfrm>
            <a:custGeom>
              <a:avLst/>
              <a:gdLst>
                <a:gd name="T0" fmla="*/ 1896 w 2175"/>
                <a:gd name="T1" fmla="*/ 2283 h 2913"/>
                <a:gd name="T2" fmla="*/ 1467 w 2175"/>
                <a:gd name="T3" fmla="*/ 2913 h 2913"/>
                <a:gd name="T4" fmla="*/ 1250 w 2175"/>
                <a:gd name="T5" fmla="*/ 2849 h 2913"/>
                <a:gd name="T6" fmla="*/ 1016 w 2175"/>
                <a:gd name="T7" fmla="*/ 2168 h 2913"/>
                <a:gd name="T8" fmla="*/ 93 w 2175"/>
                <a:gd name="T9" fmla="*/ 661 h 2913"/>
                <a:gd name="T10" fmla="*/ 0 w 2175"/>
                <a:gd name="T11" fmla="*/ 238 h 2913"/>
                <a:gd name="T12" fmla="*/ 70 w 2175"/>
                <a:gd name="T13" fmla="*/ 195 h 2913"/>
                <a:gd name="T14" fmla="*/ 638 w 2175"/>
                <a:gd name="T15" fmla="*/ 648 h 2913"/>
                <a:gd name="T16" fmla="*/ 1127 w 2175"/>
                <a:gd name="T17" fmla="*/ 1052 h 2913"/>
                <a:gd name="T18" fmla="*/ 1896 w 2175"/>
                <a:gd name="T19" fmla="*/ 2283 h 2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5" h="2913">
                  <a:moveTo>
                    <a:pt x="1896" y="2283"/>
                  </a:moveTo>
                  <a:cubicBezTo>
                    <a:pt x="1770" y="2651"/>
                    <a:pt x="1607" y="2829"/>
                    <a:pt x="1467" y="2913"/>
                  </a:cubicBezTo>
                  <a:cubicBezTo>
                    <a:pt x="1397" y="2909"/>
                    <a:pt x="1324" y="2889"/>
                    <a:pt x="1250" y="2849"/>
                  </a:cubicBezTo>
                  <a:cubicBezTo>
                    <a:pt x="858" y="2634"/>
                    <a:pt x="1016" y="2168"/>
                    <a:pt x="1016" y="2168"/>
                  </a:cubicBezTo>
                  <a:cubicBezTo>
                    <a:pt x="1354" y="1026"/>
                    <a:pt x="336" y="1282"/>
                    <a:pt x="93" y="661"/>
                  </a:cubicBezTo>
                  <a:cubicBezTo>
                    <a:pt x="28" y="495"/>
                    <a:pt x="1" y="354"/>
                    <a:pt x="0" y="238"/>
                  </a:cubicBezTo>
                  <a:cubicBezTo>
                    <a:pt x="20" y="222"/>
                    <a:pt x="44" y="208"/>
                    <a:pt x="70" y="195"/>
                  </a:cubicBezTo>
                  <a:cubicBezTo>
                    <a:pt x="481" y="0"/>
                    <a:pt x="491" y="389"/>
                    <a:pt x="638" y="648"/>
                  </a:cubicBezTo>
                  <a:cubicBezTo>
                    <a:pt x="785" y="907"/>
                    <a:pt x="850" y="945"/>
                    <a:pt x="1127" y="1052"/>
                  </a:cubicBezTo>
                  <a:cubicBezTo>
                    <a:pt x="1404" y="1159"/>
                    <a:pt x="2175" y="1472"/>
                    <a:pt x="1896" y="2283"/>
                  </a:cubicBezTo>
                  <a:close/>
                </a:path>
              </a:pathLst>
            </a:custGeom>
            <a:gradFill>
              <a:gsLst>
                <a:gs pos="100000">
                  <a:srgbClr val="7CEFD8"/>
                </a:gs>
                <a:gs pos="19000">
                  <a:srgbClr val="6672E4"/>
                </a:gs>
                <a:gs pos="0">
                  <a:srgbClr val="882BE5"/>
                </a:gs>
              </a:gsLst>
              <a:lin ang="10200000" scaled="0"/>
            </a:gradFill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dirty="0"/>
            </a:p>
          </p:txBody>
        </p:sp>
      </p:grpSp>
      <p:sp>
        <p:nvSpPr>
          <p:cNvPr id="24" name="Cuadro de texto 23">
            <a:extLst>
              <a:ext uri="{FF2B5EF4-FFF2-40B4-BE49-F238E27FC236}">
                <a16:creationId xmlns:a16="http://schemas.microsoft.com/office/drawing/2014/main" xmlns="" id="{C1165547-DF3A-4694-9097-2BDAF2003713}"/>
              </a:ext>
            </a:extLst>
          </p:cNvPr>
          <p:cNvSpPr txBox="1"/>
          <p:nvPr/>
        </p:nvSpPr>
        <p:spPr>
          <a:xfrm>
            <a:off x="609160" y="3445048"/>
            <a:ext cx="9061971" cy="2708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4400" b="1" dirty="0">
                <a:latin typeface="Segoe UI" panose="020B0502040204020203" pitchFamily="34" charset="0"/>
                <a:cs typeface="Segoe UI" panose="020B0502040204020203" pitchFamily="34" charset="0"/>
              </a:rPr>
              <a:t>Proyecto de Ley 6834:</a:t>
            </a:r>
            <a:r>
              <a:rPr lang="es-ES_tradnl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s-ES_tradnl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Proyecto de Resolución Legislativa para modificar</a:t>
            </a:r>
            <a:r>
              <a:rPr lang="es-PE" sz="4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el artículo 71 del Reglamento del Congreso.</a:t>
            </a:r>
            <a:endParaRPr lang="es-ES" sz="4400" b="1" dirty="0">
              <a:solidFill>
                <a:srgbClr val="00206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ítulo 2" hidden="1">
            <a:extLst>
              <a:ext uri="{FF2B5EF4-FFF2-40B4-BE49-F238E27FC236}">
                <a16:creationId xmlns:a16="http://schemas.microsoft.com/office/drawing/2014/main" xmlns="" id="{016C325E-5B69-4D07-BBFB-7DB217A69D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es-ES" dirty="0"/>
              <a:t>Diapositiva de recursos humanos 1</a:t>
            </a:r>
          </a:p>
        </p:txBody>
      </p:sp>
    </p:spTree>
    <p:extLst>
      <p:ext uri="{BB962C8B-B14F-4D97-AF65-F5344CB8AC3E}">
        <p14:creationId xmlns:p14="http://schemas.microsoft.com/office/powerpoint/2010/main" val="57569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3200" b="1" dirty="0">
                <a:latin typeface="+mn-lt"/>
              </a:rPr>
              <a:t>Proyecto de Resolución Legislativa para modificar</a:t>
            </a:r>
            <a:r>
              <a:rPr lang="es-PE" sz="3200" b="1" dirty="0">
                <a:latin typeface="+mn-lt"/>
              </a:rPr>
              <a:t> el artículo 71 del Reglamento del Congreso, sobre informes de Comisión de Constitución</a:t>
            </a:r>
          </a:p>
        </p:txBody>
      </p:sp>
      <p:sp>
        <p:nvSpPr>
          <p:cNvPr id="5" name="Forma libre 22">
            <a:extLst>
              <a:ext uri="{FF2B5EF4-FFF2-40B4-BE49-F238E27FC236}">
                <a16:creationId xmlns:a16="http://schemas.microsoft.com/office/drawing/2014/main" xmlns="" id="{52C7242F-F484-4573-8387-13E2AE9DD93F}"/>
              </a:ext>
            </a:extLst>
          </p:cNvPr>
          <p:cNvSpPr>
            <a:spLocks/>
          </p:cNvSpPr>
          <p:nvPr/>
        </p:nvSpPr>
        <p:spPr bwMode="auto">
          <a:xfrm>
            <a:off x="9152546" y="1341690"/>
            <a:ext cx="8887594" cy="6816886"/>
          </a:xfrm>
          <a:custGeom>
            <a:avLst/>
            <a:gdLst>
              <a:gd name="T0" fmla="*/ 2254 w 2254"/>
              <a:gd name="T1" fmla="*/ 0 h 2026"/>
              <a:gd name="T2" fmla="*/ 2254 w 2254"/>
              <a:gd name="T3" fmla="*/ 2026 h 2026"/>
              <a:gd name="T4" fmla="*/ 2091 w 2254"/>
              <a:gd name="T5" fmla="*/ 1927 h 2026"/>
              <a:gd name="T6" fmla="*/ 1829 w 2254"/>
              <a:gd name="T7" fmla="*/ 1867 h 2026"/>
              <a:gd name="T8" fmla="*/ 1784 w 2254"/>
              <a:gd name="T9" fmla="*/ 1860 h 2026"/>
              <a:gd name="T10" fmla="*/ 1025 w 2254"/>
              <a:gd name="T11" fmla="*/ 1812 h 2026"/>
              <a:gd name="T12" fmla="*/ 330 w 2254"/>
              <a:gd name="T13" fmla="*/ 1005 h 2026"/>
              <a:gd name="T14" fmla="*/ 662 w 2254"/>
              <a:gd name="T15" fmla="*/ 430 h 2026"/>
              <a:gd name="T16" fmla="*/ 770 w 2254"/>
              <a:gd name="T17" fmla="*/ 0 h 2026"/>
              <a:gd name="T18" fmla="*/ 2254 w 2254"/>
              <a:gd name="T19" fmla="*/ 0 h 2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54" h="2026">
                <a:moveTo>
                  <a:pt x="2254" y="0"/>
                </a:moveTo>
                <a:cubicBezTo>
                  <a:pt x="2254" y="2026"/>
                  <a:pt x="2254" y="2026"/>
                  <a:pt x="2254" y="2026"/>
                </a:cubicBezTo>
                <a:cubicBezTo>
                  <a:pt x="2243" y="2005"/>
                  <a:pt x="2206" y="1966"/>
                  <a:pt x="2091" y="1927"/>
                </a:cubicBezTo>
                <a:cubicBezTo>
                  <a:pt x="2029" y="1906"/>
                  <a:pt x="1944" y="1885"/>
                  <a:pt x="1829" y="1867"/>
                </a:cubicBezTo>
                <a:cubicBezTo>
                  <a:pt x="1814" y="1865"/>
                  <a:pt x="1800" y="1862"/>
                  <a:pt x="1784" y="1860"/>
                </a:cubicBezTo>
                <a:cubicBezTo>
                  <a:pt x="1606" y="1835"/>
                  <a:pt x="1361" y="1816"/>
                  <a:pt x="1025" y="1812"/>
                </a:cubicBezTo>
                <a:cubicBezTo>
                  <a:pt x="0" y="1800"/>
                  <a:pt x="66" y="1196"/>
                  <a:pt x="330" y="1005"/>
                </a:cubicBezTo>
                <a:cubicBezTo>
                  <a:pt x="580" y="825"/>
                  <a:pt x="686" y="680"/>
                  <a:pt x="662" y="430"/>
                </a:cubicBezTo>
                <a:cubicBezTo>
                  <a:pt x="638" y="181"/>
                  <a:pt x="770" y="0"/>
                  <a:pt x="770" y="0"/>
                </a:cubicBezTo>
                <a:lnTo>
                  <a:pt x="2254" y="0"/>
                </a:lnTo>
                <a:close/>
              </a:path>
            </a:pathLst>
          </a:custGeom>
          <a:gradFill>
            <a:gsLst>
              <a:gs pos="0">
                <a:srgbClr val="7CEFD8"/>
              </a:gs>
              <a:gs pos="55000">
                <a:srgbClr val="6672E4"/>
              </a:gs>
              <a:gs pos="100000">
                <a:srgbClr val="882BE5"/>
              </a:gs>
            </a:gsLst>
            <a:lin ang="4800000" scaled="0"/>
          </a:gra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755681"/>
            <a:ext cx="10006413" cy="39421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Por práctica parlamentaria los informes de la Comisión de Constitución y Reglamento que se emiten absolviendo consultas sobre la interpretación del Reglamento del Congreso de la República y que son aprobados por el Pleno son considerados un referente importante pero no determinante para la adopción de decisiones o toma de acuerdos de orden parlamentario.  </a:t>
            </a:r>
            <a:endParaRPr lang="es-PE" dirty="0"/>
          </a:p>
          <a:p>
            <a:pPr marL="0" indent="0" algn="just">
              <a:buNone/>
            </a:pPr>
            <a:r>
              <a:rPr lang="es-ES" dirty="0"/>
              <a:t>El objetivo de la propuesta es no sólo mejorar la calidad del procedimiento parlamentario sino también reducir la incertidumbre y garantizar la seguridad jurídica.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1643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/>
          </p:nvPr>
        </p:nvGraphicFramePr>
        <p:xfrm>
          <a:off x="848105" y="1436914"/>
          <a:ext cx="10515600" cy="36169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382704877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602825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 vigente</a:t>
                      </a:r>
                      <a:endParaRPr lang="es-PE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Texto propuesto</a:t>
                      </a:r>
                      <a:endParaRPr lang="es-PE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33667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PE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Informes </a:t>
                      </a:r>
                    </a:p>
                    <a:p>
                      <a:pPr algn="just"/>
                      <a:endParaRPr lang="es-PE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PE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Artículo 71</a:t>
                      </a:r>
                      <a:r>
                        <a:rPr lang="es-P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Los informes son los instrumentos que contienen la exposición detallada del estudio realizado, de lo actuado y las conclusiones y recomendaciones de las Comisiones de Investigación, de trabajo coordinado con el Gobierno y de aquellas que se conformen con una finalidad específica y deban presentar informe dentro de un plazo prefijado. Las Comisiones Ordinarias también presentan informes para absolver consultas especializadas.  </a:t>
                      </a:r>
                    </a:p>
                    <a:p>
                      <a:pPr algn="just"/>
                      <a:r>
                        <a:rPr lang="es-P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es-P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informes de las Comisiones Ordinarias emitiendo opinión sobre cualquier asunto que se les consulte, serán bien fundamentados, precisos y breves. </a:t>
                      </a:r>
                    </a:p>
                    <a:p>
                      <a:pPr algn="just"/>
                      <a:r>
                        <a:rPr lang="es-P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es-P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la presentación de los informes en mayoría y minoría se aplican las mismas reglas que para los dictámenes. </a:t>
                      </a:r>
                    </a:p>
                    <a:p>
                      <a:pPr algn="just"/>
                      <a:endParaRPr lang="es-PE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PE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PE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Informes </a:t>
                      </a:r>
                    </a:p>
                    <a:p>
                      <a:pPr algn="just"/>
                      <a:r>
                        <a:rPr lang="es-PE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Artículo 71</a:t>
                      </a:r>
                      <a:r>
                        <a:rPr lang="es-P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Los informes son los instrumentos que contienen la exposición detallada del estudio realizado, de lo actuado y las conclusiones y recomendaciones de las Comisiones de Investigación, de trabajo coordinado con el Gobierno y de aquellas que se conformen con una finalidad específica y deban presentar informe dentro de un plazo prefijado. Las Comisiones Ordinarias también presentan informes para absolver consultas especializadas.  </a:t>
                      </a:r>
                    </a:p>
                    <a:p>
                      <a:pPr algn="just"/>
                      <a:r>
                        <a:rPr lang="es-P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es-P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informes de las Comisiones Ordinarias emitiendo opinión sobre cualquier asunto que se les consulte, serán bien fundamentados, precisos y breves. </a:t>
                      </a:r>
                    </a:p>
                    <a:p>
                      <a:pPr algn="just"/>
                      <a:r>
                        <a:rPr lang="es-P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es-P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la presentación de los informes en mayoría y minoría se aplican las mismas reglas que para los dictámenes. </a:t>
                      </a:r>
                    </a:p>
                    <a:p>
                      <a:pPr algn="just"/>
                      <a:r>
                        <a:rPr lang="es-P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es-PE" sz="1200" b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informes de la Comisión de Constitución y Reglamento que se emitan absolviendo consultas sobre la interpretación del presente Reglamento tendrán carácter vinculante.</a:t>
                      </a:r>
                      <a:r>
                        <a:rPr lang="es-PE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endParaRPr lang="es-PE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73583327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457" y="5521233"/>
            <a:ext cx="928495" cy="92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592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286</Words>
  <Application>Microsoft Office PowerPoint</Application>
  <PresentationFormat>Panorámica</PresentationFormat>
  <Paragraphs>29</Paragraphs>
  <Slides>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Tema de Office</vt:lpstr>
      <vt:lpstr>Diapositiva de recursos humanos 1</vt:lpstr>
      <vt:lpstr>Diapositiva de recursos humanos 1</vt:lpstr>
      <vt:lpstr>Proyecto de Resolución Legislativa para modificar el artículo 71 del Reglamento del Congreso, sobre informes de Comisión de Constitución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de recursos humanos 1</dc:title>
  <dc:creator>Ri Pando</dc:creator>
  <cp:lastModifiedBy>Laura Sofia Paredes Gamarra</cp:lastModifiedBy>
  <cp:revision>4</cp:revision>
  <dcterms:created xsi:type="dcterms:W3CDTF">2021-02-13T15:43:45Z</dcterms:created>
  <dcterms:modified xsi:type="dcterms:W3CDTF">2021-04-05T21:07:45Z</dcterms:modified>
</cp:coreProperties>
</file>