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8"/>
  </p:notesMasterIdLst>
  <p:sldIdLst>
    <p:sldId id="1538" r:id="rId2"/>
    <p:sldId id="476" r:id="rId3"/>
    <p:sldId id="1514" r:id="rId4"/>
    <p:sldId id="870" r:id="rId5"/>
    <p:sldId id="871" r:id="rId6"/>
    <p:sldId id="873" r:id="rId7"/>
    <p:sldId id="872" r:id="rId8"/>
    <p:sldId id="875" r:id="rId9"/>
    <p:sldId id="874" r:id="rId10"/>
    <p:sldId id="877" r:id="rId11"/>
    <p:sldId id="876" r:id="rId12"/>
    <p:sldId id="878" r:id="rId13"/>
    <p:sldId id="884" r:id="rId14"/>
    <p:sldId id="889" r:id="rId15"/>
    <p:sldId id="920" r:id="rId16"/>
    <p:sldId id="890" r:id="rId17"/>
    <p:sldId id="881" r:id="rId18"/>
    <p:sldId id="926" r:id="rId19"/>
    <p:sldId id="882" r:id="rId20"/>
    <p:sldId id="891" r:id="rId21"/>
    <p:sldId id="883" r:id="rId22"/>
    <p:sldId id="892" r:id="rId23"/>
    <p:sldId id="1046" r:id="rId24"/>
    <p:sldId id="894" r:id="rId25"/>
    <p:sldId id="1051" r:id="rId26"/>
    <p:sldId id="1052" r:id="rId27"/>
    <p:sldId id="1048" r:id="rId28"/>
    <p:sldId id="1050" r:id="rId29"/>
    <p:sldId id="1049" r:id="rId30"/>
    <p:sldId id="1047" r:id="rId31"/>
    <p:sldId id="895" r:id="rId32"/>
    <p:sldId id="903" r:id="rId33"/>
    <p:sldId id="1030" r:id="rId34"/>
    <p:sldId id="896" r:id="rId35"/>
    <p:sldId id="897" r:id="rId36"/>
    <p:sldId id="898" r:id="rId37"/>
    <p:sldId id="901" r:id="rId38"/>
    <p:sldId id="899" r:id="rId39"/>
    <p:sldId id="911" r:id="rId40"/>
    <p:sldId id="912" r:id="rId41"/>
    <p:sldId id="902" r:id="rId42"/>
    <p:sldId id="900" r:id="rId43"/>
    <p:sldId id="906" r:id="rId44"/>
    <p:sldId id="908" r:id="rId45"/>
    <p:sldId id="907" r:id="rId46"/>
    <p:sldId id="909" r:id="rId47"/>
    <p:sldId id="913" r:id="rId48"/>
    <p:sldId id="1032" r:id="rId49"/>
    <p:sldId id="1031" r:id="rId50"/>
    <p:sldId id="938" r:id="rId51"/>
    <p:sldId id="939" r:id="rId52"/>
    <p:sldId id="1524" r:id="rId53"/>
    <p:sldId id="1525" r:id="rId54"/>
    <p:sldId id="940" r:id="rId55"/>
    <p:sldId id="941" r:id="rId56"/>
    <p:sldId id="946" r:id="rId57"/>
    <p:sldId id="947" r:id="rId58"/>
    <p:sldId id="953" r:id="rId59"/>
    <p:sldId id="949" r:id="rId60"/>
    <p:sldId id="915" r:id="rId61"/>
    <p:sldId id="955" r:id="rId62"/>
    <p:sldId id="956" r:id="rId63"/>
    <p:sldId id="1526" r:id="rId64"/>
    <p:sldId id="1053" r:id="rId65"/>
    <p:sldId id="965" r:id="rId66"/>
    <p:sldId id="916" r:id="rId67"/>
    <p:sldId id="976" r:id="rId68"/>
    <p:sldId id="992" r:id="rId69"/>
    <p:sldId id="1530" r:id="rId70"/>
    <p:sldId id="1533" r:id="rId71"/>
    <p:sldId id="1531" r:id="rId72"/>
    <p:sldId id="1532" r:id="rId73"/>
    <p:sldId id="1536" r:id="rId74"/>
    <p:sldId id="1537" r:id="rId75"/>
    <p:sldId id="1527" r:id="rId76"/>
    <p:sldId id="994" r:id="rId77"/>
    <p:sldId id="979" r:id="rId78"/>
    <p:sldId id="995" r:id="rId79"/>
    <p:sldId id="982" r:id="rId80"/>
    <p:sldId id="981" r:id="rId81"/>
    <p:sldId id="985" r:id="rId82"/>
    <p:sldId id="986" r:id="rId83"/>
    <p:sldId id="917" r:id="rId84"/>
    <p:sldId id="1010" r:id="rId85"/>
    <p:sldId id="1008" r:id="rId86"/>
    <p:sldId id="1009" r:id="rId87"/>
    <p:sldId id="1529" r:id="rId88"/>
    <p:sldId id="1011" r:id="rId89"/>
    <p:sldId id="1014" r:id="rId90"/>
    <p:sldId id="1013" r:id="rId91"/>
    <p:sldId id="1017" r:id="rId92"/>
    <p:sldId id="1021" r:id="rId93"/>
    <p:sldId id="1022" r:id="rId94"/>
    <p:sldId id="1023" r:id="rId95"/>
    <p:sldId id="1024" r:id="rId96"/>
    <p:sldId id="1025" r:id="rId97"/>
    <p:sldId id="1026" r:id="rId98"/>
    <p:sldId id="1027" r:id="rId99"/>
    <p:sldId id="918" r:id="rId100"/>
    <p:sldId id="997" r:id="rId101"/>
    <p:sldId id="998" r:id="rId102"/>
    <p:sldId id="1528" r:id="rId103"/>
    <p:sldId id="1515" r:id="rId104"/>
    <p:sldId id="922" r:id="rId105"/>
    <p:sldId id="925" r:id="rId106"/>
    <p:sldId id="931" r:id="rId107"/>
    <p:sldId id="1028" r:id="rId108"/>
    <p:sldId id="1029" r:id="rId109"/>
    <p:sldId id="879" r:id="rId110"/>
    <p:sldId id="999" r:id="rId111"/>
    <p:sldId id="1000" r:id="rId112"/>
    <p:sldId id="1001" r:id="rId113"/>
    <p:sldId id="1002" r:id="rId114"/>
    <p:sldId id="1003" r:id="rId115"/>
    <p:sldId id="929" r:id="rId116"/>
    <p:sldId id="932" r:id="rId117"/>
    <p:sldId id="921" r:id="rId118"/>
    <p:sldId id="1033" r:id="rId119"/>
    <p:sldId id="1045" r:id="rId120"/>
    <p:sldId id="1523" r:id="rId121"/>
    <p:sldId id="1037" r:id="rId122"/>
    <p:sldId id="1520" r:id="rId123"/>
    <p:sldId id="1521" r:id="rId124"/>
    <p:sldId id="1038" r:id="rId125"/>
    <p:sldId id="1522" r:id="rId126"/>
    <p:sldId id="1534" r:id="rId127"/>
    <p:sldId id="1535" r:id="rId128"/>
    <p:sldId id="1039" r:id="rId129"/>
    <p:sldId id="1040" r:id="rId130"/>
    <p:sldId id="1041" r:id="rId131"/>
    <p:sldId id="1042" r:id="rId132"/>
    <p:sldId id="1516" r:id="rId133"/>
    <p:sldId id="1517" r:id="rId134"/>
    <p:sldId id="1518" r:id="rId135"/>
    <p:sldId id="1519" r:id="rId136"/>
    <p:sldId id="1043" r:id="rId137"/>
  </p:sldIdLst>
  <p:sldSz cx="12192000" cy="6858000"/>
  <p:notesSz cx="6797675" cy="987425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9EBF5"/>
    <a:srgbClr val="FFFFFF"/>
    <a:srgbClr val="4472C4"/>
    <a:srgbClr val="C6C6FF"/>
    <a:srgbClr val="FDE91A"/>
    <a:srgbClr val="EAEAEA"/>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6374" autoAdjust="0"/>
  </p:normalViewPr>
  <p:slideViewPr>
    <p:cSldViewPr snapToGrid="0">
      <p:cViewPr varScale="1">
        <p:scale>
          <a:sx n="91" d="100"/>
          <a:sy n="91" d="100"/>
        </p:scale>
        <p:origin x="558" y="90"/>
      </p:cViewPr>
      <p:guideLst>
        <p:guide orient="horz" pos="2160"/>
        <p:guide pos="3840"/>
      </p:guideLst>
    </p:cSldViewPr>
  </p:slideViewPr>
  <p:notesTextViewPr>
    <p:cViewPr>
      <p:scale>
        <a:sx n="3" d="2"/>
        <a:sy n="3" d="2"/>
      </p:scale>
      <p:origin x="0" y="0"/>
    </p:cViewPr>
  </p:notesTextViewPr>
  <p:sorterViewPr>
    <p:cViewPr varScale="1">
      <p:scale>
        <a:sx n="1" d="1"/>
        <a:sy n="1" d="1"/>
      </p:scale>
      <p:origin x="0" y="-1986"/>
    </p:cViewPr>
  </p:sorterViewPr>
  <p:notesViewPr>
    <p:cSldViewPr snapToGrid="0">
      <p:cViewPr varScale="1">
        <p:scale>
          <a:sx n="45" d="100"/>
          <a:sy n="45" d="100"/>
        </p:scale>
        <p:origin x="2768" y="6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6468\Documents\Subgerencia%20de%20Sector%20Economico\Cuenta%20General%202018\Presentaciones\Exposicion%20Contralor%20Congreso\Borradores%20presentac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Guillermo\2019\SOCIAL\GASTO%20SOCIAL\GASTO%20MEF\GASTO%20SOCIAL%20201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Hoja1!$D$67</c:f>
              <c:strCache>
                <c:ptCount val="1"/>
                <c:pt idx="0">
                  <c:v>Gobierno Nacional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Hoja1!$E$65:$G$66</c:f>
              <c:multiLvlStrCache>
                <c:ptCount val="2"/>
                <c:lvl>
                  <c:pt idx="0">
                    <c:v>PIM</c:v>
                  </c:pt>
                  <c:pt idx="1">
                    <c:v>EJECUTADO</c:v>
                  </c:pt>
                </c:lvl>
                <c:lvl>
                  <c:pt idx="0">
                    <c:v>2018</c:v>
                  </c:pt>
                </c:lvl>
              </c:multiLvlStrCache>
              <c:extLst/>
            </c:multiLvlStrRef>
          </c:cat>
          <c:val>
            <c:numRef>
              <c:f>Hoja1!$E$67:$G$67</c:f>
              <c:numCache>
                <c:formatCode>_-* #\ ##0_-;\-* #\ ##0_-;_-* "-"??_-;_-@_-</c:formatCode>
                <c:ptCount val="2"/>
                <c:pt idx="0">
                  <c:v>15337</c:v>
                </c:pt>
                <c:pt idx="1">
                  <c:v>11608</c:v>
                </c:pt>
              </c:numCache>
              <c:extLst/>
            </c:numRef>
          </c:val>
          <c:extLst>
            <c:ext xmlns:c16="http://schemas.microsoft.com/office/drawing/2014/chart" uri="{C3380CC4-5D6E-409C-BE32-E72D297353CC}">
              <c16:uniqueId val="{00000000-A17B-47B6-B2CD-C2160B255322}"/>
            </c:ext>
          </c:extLst>
        </c:ser>
        <c:ser>
          <c:idx val="1"/>
          <c:order val="1"/>
          <c:tx>
            <c:strRef>
              <c:f>Hoja1!$D$68</c:f>
              <c:strCache>
                <c:ptCount val="1"/>
                <c:pt idx="0">
                  <c:v>Gobierno Regional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Hoja1!$E$65:$G$66</c:f>
              <c:multiLvlStrCache>
                <c:ptCount val="2"/>
                <c:lvl>
                  <c:pt idx="0">
                    <c:v>PIM</c:v>
                  </c:pt>
                  <c:pt idx="1">
                    <c:v>EJECUTADO</c:v>
                  </c:pt>
                </c:lvl>
                <c:lvl>
                  <c:pt idx="0">
                    <c:v>2018</c:v>
                  </c:pt>
                </c:lvl>
              </c:multiLvlStrCache>
              <c:extLst/>
            </c:multiLvlStrRef>
          </c:cat>
          <c:val>
            <c:numRef>
              <c:f>Hoja1!$E$68:$G$68</c:f>
              <c:numCache>
                <c:formatCode>_-* #\ ##0_-;\-* #\ ##0_-;_-* "-"??_-;_-@_-</c:formatCode>
                <c:ptCount val="2"/>
                <c:pt idx="0">
                  <c:v>11200</c:v>
                </c:pt>
                <c:pt idx="1">
                  <c:v>6163</c:v>
                </c:pt>
              </c:numCache>
              <c:extLst/>
            </c:numRef>
          </c:val>
          <c:extLst>
            <c:ext xmlns:c16="http://schemas.microsoft.com/office/drawing/2014/chart" uri="{C3380CC4-5D6E-409C-BE32-E72D297353CC}">
              <c16:uniqueId val="{00000001-A17B-47B6-B2CD-C2160B255322}"/>
            </c:ext>
          </c:extLst>
        </c:ser>
        <c:ser>
          <c:idx val="2"/>
          <c:order val="2"/>
          <c:tx>
            <c:strRef>
              <c:f>Hoja1!$D$69</c:f>
              <c:strCache>
                <c:ptCount val="1"/>
                <c:pt idx="0">
                  <c:v>Gobiernos Locales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Hoja1!$E$65:$G$66</c:f>
              <c:multiLvlStrCache>
                <c:ptCount val="2"/>
                <c:lvl>
                  <c:pt idx="0">
                    <c:v>PIM</c:v>
                  </c:pt>
                  <c:pt idx="1">
                    <c:v>EJECUTADO</c:v>
                  </c:pt>
                </c:lvl>
                <c:lvl>
                  <c:pt idx="0">
                    <c:v>2018</c:v>
                  </c:pt>
                </c:lvl>
              </c:multiLvlStrCache>
              <c:extLst/>
            </c:multiLvlStrRef>
          </c:cat>
          <c:val>
            <c:numRef>
              <c:f>Hoja1!$E$69:$G$69</c:f>
              <c:numCache>
                <c:formatCode>_-* #\ ##0_-;\-* #\ ##0_-;_-* "-"??_-;_-@_-</c:formatCode>
                <c:ptCount val="2"/>
                <c:pt idx="0">
                  <c:v>22567</c:v>
                </c:pt>
                <c:pt idx="1">
                  <c:v>14429</c:v>
                </c:pt>
              </c:numCache>
              <c:extLst/>
            </c:numRef>
          </c:val>
          <c:extLst>
            <c:ext xmlns:c16="http://schemas.microsoft.com/office/drawing/2014/chart" uri="{C3380CC4-5D6E-409C-BE32-E72D297353CC}">
              <c16:uniqueId val="{00000002-A17B-47B6-B2CD-C2160B255322}"/>
            </c:ext>
          </c:extLst>
        </c:ser>
        <c:ser>
          <c:idx val="3"/>
          <c:order val="3"/>
          <c:tx>
            <c:strRef>
              <c:f>Hoja1!$D$70</c:f>
              <c:strCache>
                <c:ptCount val="1"/>
                <c:pt idx="0">
                  <c:v>Empresas Publicas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Hoja1!$E$65:$G$66</c:f>
              <c:multiLvlStrCache>
                <c:ptCount val="2"/>
                <c:lvl>
                  <c:pt idx="0">
                    <c:v>PIM</c:v>
                  </c:pt>
                  <c:pt idx="1">
                    <c:v>EJECUTADO</c:v>
                  </c:pt>
                </c:lvl>
                <c:lvl>
                  <c:pt idx="0">
                    <c:v>2018</c:v>
                  </c:pt>
                </c:lvl>
              </c:multiLvlStrCache>
              <c:extLst/>
            </c:multiLvlStrRef>
          </c:cat>
          <c:val>
            <c:numRef>
              <c:f>Hoja1!$E$70:$G$70</c:f>
              <c:numCache>
                <c:formatCode>_-* #\ ##0_-;\-* #\ ##0_-;_-* "-"??_-;_-@_-</c:formatCode>
                <c:ptCount val="2"/>
                <c:pt idx="0">
                  <c:v>5601</c:v>
                </c:pt>
                <c:pt idx="1">
                  <c:v>2775</c:v>
                </c:pt>
              </c:numCache>
              <c:extLst/>
            </c:numRef>
          </c:val>
          <c:extLst>
            <c:ext xmlns:c16="http://schemas.microsoft.com/office/drawing/2014/chart" uri="{C3380CC4-5D6E-409C-BE32-E72D297353CC}">
              <c16:uniqueId val="{00000003-A17B-47B6-B2CD-C2160B255322}"/>
            </c:ext>
          </c:extLst>
        </c:ser>
        <c:dLbls>
          <c:dLblPos val="outEnd"/>
          <c:showLegendKey val="0"/>
          <c:showVal val="1"/>
          <c:showCatName val="0"/>
          <c:showSerName val="0"/>
          <c:showPercent val="0"/>
          <c:showBubbleSize val="0"/>
        </c:dLbls>
        <c:gapWidth val="100"/>
        <c:overlap val="-24"/>
        <c:axId val="154566200"/>
        <c:axId val="154413960"/>
      </c:barChart>
      <c:catAx>
        <c:axId val="154566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PE"/>
          </a:p>
        </c:txPr>
        <c:crossAx val="154413960"/>
        <c:crosses val="autoZero"/>
        <c:auto val="1"/>
        <c:lblAlgn val="ctr"/>
        <c:lblOffset val="100"/>
        <c:noMultiLvlLbl val="0"/>
      </c:catAx>
      <c:valAx>
        <c:axId val="154413960"/>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PE"/>
          </a:p>
        </c:txPr>
        <c:crossAx val="154566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sz="1400" b="1"/>
      </a:pPr>
      <a:endParaRPr lang="es-P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FEA-49D2-A25D-6DCC1101C24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FEA-49D2-A25D-6DCC1101C245}"/>
              </c:ext>
            </c:extLst>
          </c:dPt>
          <c:dPt>
            <c:idx val="2"/>
            <c:bubble3D val="0"/>
            <c:spPr>
              <a:solidFill>
                <a:srgbClr val="FFFF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FEA-49D2-A25D-6DCC1101C24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s-P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Hoja2!$B$9:$B$11</c:f>
              <c:strCache>
                <c:ptCount val="3"/>
                <c:pt idx="0">
                  <c:v>Obras de Reconstrucción de la Infraestructura Afectada</c:v>
                </c:pt>
                <c:pt idx="1">
                  <c:v>Obras de Prevención y Desarrollo Urbano</c:v>
                </c:pt>
                <c:pt idx="2">
                  <c:v>Fortalecimiento de Capacidades Institucionales</c:v>
                </c:pt>
              </c:strCache>
            </c:strRef>
          </c:cat>
          <c:val>
            <c:numRef>
              <c:f>Hoja2!$C$9:$C$11</c:f>
              <c:numCache>
                <c:formatCode>#,##0</c:formatCode>
                <c:ptCount val="3"/>
                <c:pt idx="0">
                  <c:v>19759</c:v>
                </c:pt>
                <c:pt idx="1">
                  <c:v>5446</c:v>
                </c:pt>
                <c:pt idx="2" formatCode="General">
                  <c:v>450</c:v>
                </c:pt>
              </c:numCache>
            </c:numRef>
          </c:val>
          <c:extLst>
            <c:ext xmlns:c16="http://schemas.microsoft.com/office/drawing/2014/chart" uri="{C3380CC4-5D6E-409C-BE32-E72D297353CC}">
              <c16:uniqueId val="{00000006-BFEA-49D2-A25D-6DCC1101C245}"/>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s-P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b="1"/>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35753476593399"/>
          <c:y val="3.9461883408071746E-2"/>
          <c:w val="0.46678614380232047"/>
          <c:h val="0.81149761660958297"/>
        </c:manualLayout>
      </c:layout>
      <c:barChart>
        <c:barDir val="bar"/>
        <c:grouping val="clustered"/>
        <c:varyColors val="0"/>
        <c:ser>
          <c:idx val="0"/>
          <c:order val="0"/>
          <c:spPr>
            <a:pattFill prst="ltUpDiag">
              <a:fgClr>
                <a:schemeClr val="accent1"/>
              </a:fgClr>
              <a:bgClr>
                <a:schemeClr val="lt1"/>
              </a:bgClr>
            </a:pattFill>
            <a:ln>
              <a:noFill/>
            </a:ln>
            <a:effectLst/>
          </c:spPr>
          <c:invertIfNegative val="0"/>
          <c:dLbls>
            <c:numFmt formatCode="#\ ##\ 000" sourceLinked="0"/>
            <c:spPr>
              <a:solidFill>
                <a:schemeClr val="accent1">
                  <a:alpha val="70000"/>
                </a:schemeClr>
              </a:solidFill>
              <a:ln>
                <a:noFill/>
              </a:ln>
              <a:effectLst/>
            </c:spPr>
            <c:txPr>
              <a:bodyPr rot="0" spcFirstLastPara="1" vertOverflow="ellipsis" vert="horz" wrap="square" anchor="ctr" anchorCtr="1"/>
              <a:lstStyle/>
              <a:p>
                <a:pPr>
                  <a:defRPr sz="1197" b="1" i="0" u="none" strike="noStrike" kern="1200" baseline="0">
                    <a:solidFill>
                      <a:srgbClr val="FFFF00"/>
                    </a:solidFill>
                    <a:effectLst>
                      <a:outerShdw blurRad="38100" dist="38100" dir="2700000" algn="tl">
                        <a:srgbClr val="000000">
                          <a:alpha val="43137"/>
                        </a:srgbClr>
                      </a:outerShdw>
                    </a:effectLst>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Hoja4!$A$50:$A$61</c:f>
              <c:strCache>
                <c:ptCount val="12"/>
                <c:pt idx="0">
                  <c:v>Educación</c:v>
                </c:pt>
                <c:pt idx="1">
                  <c:v>Salud</c:v>
                </c:pt>
                <c:pt idx="2">
                  <c:v>Gobiernos regionales</c:v>
                </c:pt>
                <c:pt idx="3">
                  <c:v>Economia y Finanzas</c:v>
                </c:pt>
                <c:pt idx="4">
                  <c:v>Vivienda, construcción y saneamiento</c:v>
                </c:pt>
                <c:pt idx="5">
                  <c:v>Desarrollo e inclusión social</c:v>
                </c:pt>
                <c:pt idx="6">
                  <c:v>Interior</c:v>
                </c:pt>
                <c:pt idx="7">
                  <c:v>Gobiernos locales</c:v>
                </c:pt>
                <c:pt idx="8">
                  <c:v>Defensa</c:v>
                </c:pt>
                <c:pt idx="9">
                  <c:v>Agricultura y riego</c:v>
                </c:pt>
                <c:pt idx="10">
                  <c:v>Transportes y comunicaciones</c:v>
                </c:pt>
                <c:pt idx="11">
                  <c:v>Otros</c:v>
                </c:pt>
              </c:strCache>
            </c:strRef>
          </c:cat>
          <c:val>
            <c:numRef>
              <c:f>Hoja4!$B$50:$B$61</c:f>
              <c:numCache>
                <c:formatCode>_("S/."* #,##0.00_);_("S/."* \(#,##0.00\);_("S/."* "-"??_);_(@_)</c:formatCode>
                <c:ptCount val="12"/>
                <c:pt idx="0">
                  <c:v>25568328073.080067</c:v>
                </c:pt>
                <c:pt idx="1">
                  <c:v>13742011416.099955</c:v>
                </c:pt>
                <c:pt idx="2">
                  <c:v>8192070691.579978</c:v>
                </c:pt>
                <c:pt idx="3">
                  <c:v>6941017164.5400009</c:v>
                </c:pt>
                <c:pt idx="4">
                  <c:v>5052713254.3299847</c:v>
                </c:pt>
                <c:pt idx="5">
                  <c:v>4187594035.2200031</c:v>
                </c:pt>
                <c:pt idx="6">
                  <c:v>3551108353.3799996</c:v>
                </c:pt>
                <c:pt idx="7">
                  <c:v>3276901734.6099944</c:v>
                </c:pt>
                <c:pt idx="8">
                  <c:v>2361414867.6700006</c:v>
                </c:pt>
                <c:pt idx="9">
                  <c:v>2076513690.2999976</c:v>
                </c:pt>
                <c:pt idx="10">
                  <c:v>1616273483.7800016</c:v>
                </c:pt>
                <c:pt idx="11">
                  <c:v>3518742473.5</c:v>
                </c:pt>
              </c:numCache>
            </c:numRef>
          </c:val>
          <c:extLst>
            <c:ext xmlns:c16="http://schemas.microsoft.com/office/drawing/2014/chart" uri="{C3380CC4-5D6E-409C-BE32-E72D297353CC}">
              <c16:uniqueId val="{00000000-15A8-43C3-8D44-1CB82918DCEA}"/>
            </c:ext>
          </c:extLst>
        </c:ser>
        <c:dLbls>
          <c:showLegendKey val="0"/>
          <c:showVal val="0"/>
          <c:showCatName val="0"/>
          <c:showSerName val="0"/>
          <c:showPercent val="0"/>
          <c:showBubbleSize val="0"/>
        </c:dLbls>
        <c:gapWidth val="269"/>
        <c:overlap val="-20"/>
        <c:axId val="154443120"/>
        <c:axId val="154180008"/>
      </c:barChart>
      <c:catAx>
        <c:axId val="154443120"/>
        <c:scaling>
          <c:orientation val="minMax"/>
        </c:scaling>
        <c:delete val="0"/>
        <c:axPos val="l"/>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064" b="1" i="0" u="none" strike="noStrike" kern="1200" cap="all" spc="150" normalizeH="0" baseline="0">
                <a:solidFill>
                  <a:schemeClr val="lt1"/>
                </a:solidFill>
                <a:latin typeface="+mn-lt"/>
                <a:ea typeface="+mn-ea"/>
                <a:cs typeface="+mn-cs"/>
              </a:defRPr>
            </a:pPr>
            <a:endParaRPr lang="es-PE"/>
          </a:p>
        </c:txPr>
        <c:crossAx val="154180008"/>
        <c:crosses val="autoZero"/>
        <c:auto val="1"/>
        <c:lblAlgn val="ctr"/>
        <c:lblOffset val="100"/>
        <c:noMultiLvlLbl val="0"/>
      </c:catAx>
      <c:valAx>
        <c:axId val="154180008"/>
        <c:scaling>
          <c:orientation val="minMax"/>
        </c:scaling>
        <c:delete val="0"/>
        <c:axPos val="b"/>
        <c:majorGridlines>
          <c:spPr>
            <a:ln w="9525" cap="flat" cmpd="sng" algn="ctr">
              <a:solidFill>
                <a:schemeClr val="lt1">
                  <a:alpha val="25000"/>
                </a:schemeClr>
              </a:solidFill>
              <a:round/>
            </a:ln>
            <a:effectLst/>
          </c:spPr>
        </c:majorGridlines>
        <c:numFmt formatCode="_(&quot;&quot;* #\ ##0_);_(&quot;&quot;* \(#\ ##0\);_(&quot;S/.&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es-PE"/>
          </a:p>
        </c:txPr>
        <c:crossAx val="154443120"/>
        <c:crosses val="autoZero"/>
        <c:crossBetween val="between"/>
        <c:dispUnits>
          <c:builtInUnit val="millions"/>
          <c:dispUnitsLbl>
            <c:layout>
              <c:manualLayout>
                <c:xMode val="edge"/>
                <c:yMode val="edge"/>
                <c:x val="0.55442276759816322"/>
                <c:y val="0.92978830624881803"/>
              </c:manualLayout>
            </c:layout>
            <c:tx>
              <c:rich>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r>
                    <a:rPr lang="es-PE"/>
                    <a:t>En millones de soles</a:t>
                  </a:r>
                </a:p>
              </c:rich>
            </c:tx>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es-PE"/>
              </a:p>
            </c:txPr>
          </c:dispUnitsLbl>
        </c:dispUnits>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b="1"/>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6">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0.57685</cdr:x>
      <cdr:y>0.23324</cdr:y>
    </cdr:from>
    <cdr:to>
      <cdr:x>0.66492</cdr:x>
      <cdr:y>0.32402</cdr:y>
    </cdr:to>
    <cdr:sp macro="" textlink="">
      <cdr:nvSpPr>
        <cdr:cNvPr id="2" name="CuadroTexto 1">
          <a:extLst xmlns:a="http://schemas.openxmlformats.org/drawingml/2006/main">
            <a:ext uri="{FF2B5EF4-FFF2-40B4-BE49-F238E27FC236}">
              <a16:creationId xmlns:a16="http://schemas.microsoft.com/office/drawing/2014/main" id="{38B47E4A-C984-402F-9E5A-EDCB319FCE88}"/>
            </a:ext>
          </a:extLst>
        </cdr:cNvPr>
        <cdr:cNvSpPr txBox="1"/>
      </cdr:nvSpPr>
      <cdr:spPr>
        <a:xfrm xmlns:a="http://schemas.openxmlformats.org/drawingml/2006/main">
          <a:off x="4692291" y="896171"/>
          <a:ext cx="716437" cy="348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PE" sz="1200" b="1" dirty="0">
              <a:solidFill>
                <a:srgbClr val="002060"/>
              </a:solidFill>
            </a:rPr>
            <a:t>76%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4C4824B2-E952-41FB-811B-E9849924EE1A}" type="datetimeFigureOut">
              <a:rPr lang="es-PE" smtClean="0"/>
              <a:t>10/09/2019</a:t>
            </a:fld>
            <a:endParaRPr lang="es-PE"/>
          </a:p>
        </p:txBody>
      </p:sp>
      <p:sp>
        <p:nvSpPr>
          <p:cNvPr id="4" name="Marcador de imagen de diapositiva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693C837C-C5E2-4F23-A78D-3A6E4F74FAAB}" type="slidenum">
              <a:rPr lang="es-PE" smtClean="0"/>
              <a:t>‹Nº›</a:t>
            </a:fld>
            <a:endParaRPr lang="es-PE"/>
          </a:p>
        </p:txBody>
      </p:sp>
    </p:spTree>
    <p:extLst>
      <p:ext uri="{BB962C8B-B14F-4D97-AF65-F5344CB8AC3E}">
        <p14:creationId xmlns:p14="http://schemas.microsoft.com/office/powerpoint/2010/main" val="104736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justice.gov/opa/pr/odebrecht-and-braskem-plead-guilty-and-agree-pay-least-35-billion-global-penalties-resolve"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03213" y="790575"/>
            <a:ext cx="6191250" cy="3482975"/>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94816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10</a:t>
            </a:fld>
            <a:endParaRPr lang="es-PE"/>
          </a:p>
        </p:txBody>
      </p:sp>
    </p:spTree>
    <p:extLst>
      <p:ext uri="{BB962C8B-B14F-4D97-AF65-F5344CB8AC3E}">
        <p14:creationId xmlns:p14="http://schemas.microsoft.com/office/powerpoint/2010/main" val="19912508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100</a:t>
            </a:fld>
            <a:endParaRPr lang="es-PE"/>
          </a:p>
        </p:txBody>
      </p:sp>
    </p:spTree>
    <p:extLst>
      <p:ext uri="{BB962C8B-B14F-4D97-AF65-F5344CB8AC3E}">
        <p14:creationId xmlns:p14="http://schemas.microsoft.com/office/powerpoint/2010/main" val="16927801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101</a:t>
            </a:fld>
            <a:endParaRPr lang="es-PE"/>
          </a:p>
        </p:txBody>
      </p:sp>
    </p:spTree>
    <p:extLst>
      <p:ext uri="{BB962C8B-B14F-4D97-AF65-F5344CB8AC3E}">
        <p14:creationId xmlns:p14="http://schemas.microsoft.com/office/powerpoint/2010/main" val="35897624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El artículo 2°, inciso 5 de la Constitución Política del Perú establece que el levantamiento de la reserva tributaria (junto al secreto bancario) puede levantarse </a:t>
            </a:r>
            <a:r>
              <a:rPr lang="es-PE" sz="1200" u="sng" kern="1200" dirty="0">
                <a:solidFill>
                  <a:schemeClr val="tx1"/>
                </a:solidFill>
                <a:effectLst/>
                <a:latin typeface="+mn-lt"/>
                <a:ea typeface="+mn-ea"/>
                <a:cs typeface="+mn-cs"/>
              </a:rPr>
              <a:t>a pedido del juez, del Fiscal de la Nación o de una comisión investigadora del Congreso con arreglo a ley y siempre que se refiera al caso investigado</a:t>
            </a:r>
            <a:r>
              <a:rPr lang="es-PE" sz="1200" kern="1200" dirty="0">
                <a:solidFill>
                  <a:schemeClr val="tx1"/>
                </a:solidFill>
                <a:effectLst/>
                <a:latin typeface="+mn-lt"/>
                <a:ea typeface="+mn-ea"/>
                <a:cs typeface="+mn-cs"/>
              </a:rPr>
              <a:t>. Por ello, es que la cuarta disposición final de la Ley N° 27785 establece que el pedido de acceso al secreto bancario y reserva tributaria  por parte de la Contraloría General de la Republica se canaliza a través de un juez, en el marco de un caso investigado, y que el mismo debe ser resuelto en un plazo no mayor de 15 días. (El resaltado es nuestro)</a:t>
            </a:r>
          </a:p>
          <a:p>
            <a:r>
              <a:rPr lang="es-PE" sz="1200" kern="1200" dirty="0">
                <a:solidFill>
                  <a:schemeClr val="tx1"/>
                </a:solidFill>
                <a:effectLst/>
                <a:latin typeface="+mn-lt"/>
                <a:ea typeface="+mn-ea"/>
                <a:cs typeface="+mn-cs"/>
              </a:rPr>
              <a:t>En atención a ello, se observa que para que la Contraloría General pueda acceder directamente a la reserva tributaria debe plantearse un cambio a la Constitución Política del Perú. </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102</a:t>
            </a:fld>
            <a:endParaRPr lang="es-PE"/>
          </a:p>
        </p:txBody>
      </p:sp>
    </p:spTree>
    <p:extLst>
      <p:ext uri="{BB962C8B-B14F-4D97-AF65-F5344CB8AC3E}">
        <p14:creationId xmlns:p14="http://schemas.microsoft.com/office/powerpoint/2010/main" val="380175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71488" y="1322388"/>
            <a:ext cx="5929312" cy="3335337"/>
          </a:xfrm>
        </p:spPr>
      </p:sp>
      <p:sp>
        <p:nvSpPr>
          <p:cNvPr id="3" name="Marcador de notas 2"/>
          <p:cNvSpPr>
            <a:spLocks noGrp="1"/>
          </p:cNvSpPr>
          <p:nvPr>
            <p:ph type="body" idx="1"/>
          </p:nvPr>
        </p:nvSpPr>
        <p:spPr>
          <a:xfrm>
            <a:off x="661987" y="6348892"/>
            <a:ext cx="5295892" cy="4530784"/>
          </a:xfrm>
        </p:spPr>
        <p:txBody>
          <a:bodyPr/>
          <a:lstStyle/>
          <a:p>
            <a:endParaRPr lang="es-PE"/>
          </a:p>
        </p:txBody>
      </p:sp>
    </p:spTree>
    <p:extLst>
      <p:ext uri="{BB962C8B-B14F-4D97-AF65-F5344CB8AC3E}">
        <p14:creationId xmlns:p14="http://schemas.microsoft.com/office/powerpoint/2010/main" val="37459483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104</a:t>
            </a:fld>
            <a:endParaRPr lang="es-PE"/>
          </a:p>
        </p:txBody>
      </p:sp>
    </p:spTree>
    <p:extLst>
      <p:ext uri="{BB962C8B-B14F-4D97-AF65-F5344CB8AC3E}">
        <p14:creationId xmlns:p14="http://schemas.microsoft.com/office/powerpoint/2010/main" val="3834126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105</a:t>
            </a:fld>
            <a:endParaRPr lang="es-PE"/>
          </a:p>
        </p:txBody>
      </p:sp>
    </p:spTree>
    <p:extLst>
      <p:ext uri="{BB962C8B-B14F-4D97-AF65-F5344CB8AC3E}">
        <p14:creationId xmlns:p14="http://schemas.microsoft.com/office/powerpoint/2010/main" val="22663418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106</a:t>
            </a:fld>
            <a:endParaRPr lang="es-PE"/>
          </a:p>
        </p:txBody>
      </p:sp>
    </p:spTree>
    <p:extLst>
      <p:ext uri="{BB962C8B-B14F-4D97-AF65-F5344CB8AC3E}">
        <p14:creationId xmlns:p14="http://schemas.microsoft.com/office/powerpoint/2010/main" val="37692630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107</a:t>
            </a:fld>
            <a:endParaRPr lang="es-PE"/>
          </a:p>
        </p:txBody>
      </p:sp>
    </p:spTree>
    <p:extLst>
      <p:ext uri="{BB962C8B-B14F-4D97-AF65-F5344CB8AC3E}">
        <p14:creationId xmlns:p14="http://schemas.microsoft.com/office/powerpoint/2010/main" val="40482830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LEY 27677 “</a:t>
            </a:r>
            <a:r>
              <a:rPr lang="es-ES" b="1" dirty="0"/>
              <a:t>LEY DE USO DE LOS RECURSOS DE LA LIQUIDACIÓN DEL FONAVI”</a:t>
            </a:r>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108</a:t>
            </a:fld>
            <a:endParaRPr lang="es-PE"/>
          </a:p>
        </p:txBody>
      </p:sp>
    </p:spTree>
    <p:extLst>
      <p:ext uri="{BB962C8B-B14F-4D97-AF65-F5344CB8AC3E}">
        <p14:creationId xmlns:p14="http://schemas.microsoft.com/office/powerpoint/2010/main" val="177701092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600" dirty="0"/>
              <a:t>C: </a:t>
            </a:r>
            <a:r>
              <a:rPr lang="es-PE" sz="1600" dirty="0"/>
              <a:t>Creadas</a:t>
            </a:r>
            <a:r>
              <a:rPr lang="en-US" sz="1600" dirty="0"/>
              <a:t> entre el 2015 y 2017</a:t>
            </a:r>
          </a:p>
          <a:p>
            <a:r>
              <a:rPr lang="en-US" sz="1600" dirty="0"/>
              <a:t>R: </a:t>
            </a:r>
            <a:r>
              <a:rPr lang="en-US" sz="1600" noProof="1"/>
              <a:t>Reclasificadas</a:t>
            </a:r>
          </a:p>
          <a:p>
            <a:r>
              <a:rPr lang="en-US" sz="1600" dirty="0"/>
              <a:t>F: </a:t>
            </a:r>
            <a:r>
              <a:rPr lang="es-PE" sz="1600" dirty="0"/>
              <a:t>Fusionada</a:t>
            </a:r>
          </a:p>
          <a:p>
            <a:r>
              <a:rPr lang="es-PE" sz="1600" dirty="0"/>
              <a:t>E: Extinguidas y registradas en SUNARP </a:t>
            </a:r>
          </a:p>
          <a:p>
            <a:endParaRPr lang="es-PE" sz="1600" dirty="0"/>
          </a:p>
          <a:p>
            <a:r>
              <a:rPr lang="es-PE" sz="1600" dirty="0"/>
              <a:t>Empresas del Estado: 	CANDARAVE de “Operativas” a “No Operativas”</a:t>
            </a:r>
          </a:p>
          <a:p>
            <a:r>
              <a:rPr lang="es-PE" sz="1600" dirty="0"/>
              <a:t>		DA CARRION de “No Operativas” a “Empresas en proceso de liquidación”</a:t>
            </a:r>
          </a:p>
          <a:p>
            <a:endParaRPr lang="en-US" sz="1600"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109</a:t>
            </a:fld>
            <a:endParaRPr lang="es-PE"/>
          </a:p>
        </p:txBody>
      </p:sp>
    </p:spTree>
    <p:extLst>
      <p:ext uri="{BB962C8B-B14F-4D97-AF65-F5344CB8AC3E}">
        <p14:creationId xmlns:p14="http://schemas.microsoft.com/office/powerpoint/2010/main" val="217803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a:t>
            </a:fld>
            <a:endParaRPr lang="es-PE"/>
          </a:p>
        </p:txBody>
      </p:sp>
    </p:spTree>
    <p:extLst>
      <p:ext uri="{BB962C8B-B14F-4D97-AF65-F5344CB8AC3E}">
        <p14:creationId xmlns:p14="http://schemas.microsoft.com/office/powerpoint/2010/main" val="30949294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110</a:t>
            </a:fld>
            <a:endParaRPr lang="es-PE"/>
          </a:p>
        </p:txBody>
      </p:sp>
    </p:spTree>
    <p:extLst>
      <p:ext uri="{BB962C8B-B14F-4D97-AF65-F5344CB8AC3E}">
        <p14:creationId xmlns:p14="http://schemas.microsoft.com/office/powerpoint/2010/main" val="17170204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111</a:t>
            </a:fld>
            <a:endParaRPr lang="es-PE"/>
          </a:p>
        </p:txBody>
      </p:sp>
    </p:spTree>
    <p:extLst>
      <p:ext uri="{BB962C8B-B14F-4D97-AF65-F5344CB8AC3E}">
        <p14:creationId xmlns:p14="http://schemas.microsoft.com/office/powerpoint/2010/main" val="5830873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112</a:t>
            </a:fld>
            <a:endParaRPr lang="es-PE"/>
          </a:p>
        </p:txBody>
      </p:sp>
    </p:spTree>
    <p:extLst>
      <p:ext uri="{BB962C8B-B14F-4D97-AF65-F5344CB8AC3E}">
        <p14:creationId xmlns:p14="http://schemas.microsoft.com/office/powerpoint/2010/main" val="17807307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113</a:t>
            </a:fld>
            <a:endParaRPr lang="es-PE"/>
          </a:p>
        </p:txBody>
      </p:sp>
    </p:spTree>
    <p:extLst>
      <p:ext uri="{BB962C8B-B14F-4D97-AF65-F5344CB8AC3E}">
        <p14:creationId xmlns:p14="http://schemas.microsoft.com/office/powerpoint/2010/main" val="1577764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114</a:t>
            </a:fld>
            <a:endParaRPr lang="es-PE"/>
          </a:p>
        </p:txBody>
      </p:sp>
    </p:spTree>
    <p:extLst>
      <p:ext uri="{BB962C8B-B14F-4D97-AF65-F5344CB8AC3E}">
        <p14:creationId xmlns:p14="http://schemas.microsoft.com/office/powerpoint/2010/main" val="18544840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115</a:t>
            </a:fld>
            <a:endParaRPr lang="es-PE"/>
          </a:p>
        </p:txBody>
      </p:sp>
    </p:spTree>
    <p:extLst>
      <p:ext uri="{BB962C8B-B14F-4D97-AF65-F5344CB8AC3E}">
        <p14:creationId xmlns:p14="http://schemas.microsoft.com/office/powerpoint/2010/main" val="4958524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116</a:t>
            </a:fld>
            <a:endParaRPr lang="es-PE"/>
          </a:p>
        </p:txBody>
      </p:sp>
    </p:spTree>
    <p:extLst>
      <p:ext uri="{BB962C8B-B14F-4D97-AF65-F5344CB8AC3E}">
        <p14:creationId xmlns:p14="http://schemas.microsoft.com/office/powerpoint/2010/main" val="109098899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117</a:t>
            </a:fld>
            <a:endParaRPr lang="es-PE"/>
          </a:p>
        </p:txBody>
      </p:sp>
    </p:spTree>
    <p:extLst>
      <p:ext uri="{BB962C8B-B14F-4D97-AF65-F5344CB8AC3E}">
        <p14:creationId xmlns:p14="http://schemas.microsoft.com/office/powerpoint/2010/main" val="10726630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118</a:t>
            </a:fld>
            <a:endParaRPr lang="es-PE"/>
          </a:p>
        </p:txBody>
      </p:sp>
    </p:spTree>
    <p:extLst>
      <p:ext uri="{BB962C8B-B14F-4D97-AF65-F5344CB8AC3E}">
        <p14:creationId xmlns:p14="http://schemas.microsoft.com/office/powerpoint/2010/main" val="13477979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119</a:t>
            </a:fld>
            <a:endParaRPr lang="es-PE"/>
          </a:p>
        </p:txBody>
      </p:sp>
    </p:spTree>
    <p:extLst>
      <p:ext uri="{BB962C8B-B14F-4D97-AF65-F5344CB8AC3E}">
        <p14:creationId xmlns:p14="http://schemas.microsoft.com/office/powerpoint/2010/main" val="80565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a:t>
            </a:fld>
            <a:endParaRPr lang="es-PE"/>
          </a:p>
        </p:txBody>
      </p:sp>
    </p:spTree>
    <p:extLst>
      <p:ext uri="{BB962C8B-B14F-4D97-AF65-F5344CB8AC3E}">
        <p14:creationId xmlns:p14="http://schemas.microsoft.com/office/powerpoint/2010/main" val="14496482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120</a:t>
            </a:fld>
            <a:endParaRPr lang="es-PE"/>
          </a:p>
        </p:txBody>
      </p:sp>
    </p:spTree>
    <p:extLst>
      <p:ext uri="{BB962C8B-B14F-4D97-AF65-F5344CB8AC3E}">
        <p14:creationId xmlns:p14="http://schemas.microsoft.com/office/powerpoint/2010/main" val="30603495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121</a:t>
            </a:fld>
            <a:endParaRPr lang="es-PE"/>
          </a:p>
        </p:txBody>
      </p:sp>
    </p:spTree>
    <p:extLst>
      <p:ext uri="{BB962C8B-B14F-4D97-AF65-F5344CB8AC3E}">
        <p14:creationId xmlns:p14="http://schemas.microsoft.com/office/powerpoint/2010/main" val="303752080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122</a:t>
            </a:fld>
            <a:endParaRPr lang="es-PE"/>
          </a:p>
        </p:txBody>
      </p:sp>
    </p:spTree>
    <p:extLst>
      <p:ext uri="{BB962C8B-B14F-4D97-AF65-F5344CB8AC3E}">
        <p14:creationId xmlns:p14="http://schemas.microsoft.com/office/powerpoint/2010/main" val="55925260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123</a:t>
            </a:fld>
            <a:endParaRPr lang="es-PE"/>
          </a:p>
        </p:txBody>
      </p:sp>
    </p:spTree>
    <p:extLst>
      <p:ext uri="{BB962C8B-B14F-4D97-AF65-F5344CB8AC3E}">
        <p14:creationId xmlns:p14="http://schemas.microsoft.com/office/powerpoint/2010/main" val="329523952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124</a:t>
            </a:fld>
            <a:endParaRPr lang="es-PE"/>
          </a:p>
        </p:txBody>
      </p:sp>
    </p:spTree>
    <p:extLst>
      <p:ext uri="{BB962C8B-B14F-4D97-AF65-F5344CB8AC3E}">
        <p14:creationId xmlns:p14="http://schemas.microsoft.com/office/powerpoint/2010/main" val="252746443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125</a:t>
            </a:fld>
            <a:endParaRPr lang="es-PE"/>
          </a:p>
        </p:txBody>
      </p:sp>
    </p:spTree>
    <p:extLst>
      <p:ext uri="{BB962C8B-B14F-4D97-AF65-F5344CB8AC3E}">
        <p14:creationId xmlns:p14="http://schemas.microsoft.com/office/powerpoint/2010/main" val="34697641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126</a:t>
            </a:fld>
            <a:endParaRPr lang="es-PE"/>
          </a:p>
        </p:txBody>
      </p:sp>
    </p:spTree>
    <p:extLst>
      <p:ext uri="{BB962C8B-B14F-4D97-AF65-F5344CB8AC3E}">
        <p14:creationId xmlns:p14="http://schemas.microsoft.com/office/powerpoint/2010/main" val="15692830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127</a:t>
            </a:fld>
            <a:endParaRPr lang="es-PE"/>
          </a:p>
        </p:txBody>
      </p:sp>
    </p:spTree>
    <p:extLst>
      <p:ext uri="{BB962C8B-B14F-4D97-AF65-F5344CB8AC3E}">
        <p14:creationId xmlns:p14="http://schemas.microsoft.com/office/powerpoint/2010/main" val="110929176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128</a:t>
            </a:fld>
            <a:endParaRPr lang="es-PE"/>
          </a:p>
        </p:txBody>
      </p:sp>
    </p:spTree>
    <p:extLst>
      <p:ext uri="{BB962C8B-B14F-4D97-AF65-F5344CB8AC3E}">
        <p14:creationId xmlns:p14="http://schemas.microsoft.com/office/powerpoint/2010/main" val="2895687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129</a:t>
            </a:fld>
            <a:endParaRPr lang="es-PE"/>
          </a:p>
        </p:txBody>
      </p:sp>
    </p:spTree>
    <p:extLst>
      <p:ext uri="{BB962C8B-B14F-4D97-AF65-F5344CB8AC3E}">
        <p14:creationId xmlns:p14="http://schemas.microsoft.com/office/powerpoint/2010/main" val="20241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600" dirty="0"/>
              <a:t>C: </a:t>
            </a:r>
            <a:r>
              <a:rPr lang="es-PE" sz="1600" dirty="0"/>
              <a:t>Creadas</a:t>
            </a:r>
            <a:r>
              <a:rPr lang="en-US" sz="1600" dirty="0"/>
              <a:t> entre el 2015 y 2017</a:t>
            </a:r>
          </a:p>
          <a:p>
            <a:r>
              <a:rPr lang="en-US" sz="1600" dirty="0"/>
              <a:t>R: </a:t>
            </a:r>
            <a:r>
              <a:rPr lang="en-US" sz="1600" noProof="1"/>
              <a:t>Reclasificadas</a:t>
            </a:r>
          </a:p>
          <a:p>
            <a:r>
              <a:rPr lang="en-US" sz="1600" dirty="0"/>
              <a:t>F: </a:t>
            </a:r>
            <a:r>
              <a:rPr lang="es-PE" sz="1600" dirty="0"/>
              <a:t>Fusionada</a:t>
            </a:r>
          </a:p>
          <a:p>
            <a:r>
              <a:rPr lang="es-PE" sz="1600" dirty="0"/>
              <a:t>E: Extinguidas y registradas en SUNARP </a:t>
            </a:r>
          </a:p>
          <a:p>
            <a:endParaRPr lang="es-PE" sz="1600" dirty="0"/>
          </a:p>
          <a:p>
            <a:r>
              <a:rPr lang="es-PE" sz="1600" dirty="0"/>
              <a:t>Empresas del Estado: 	CANDARAVE de “Operativas” a “No Operativas”</a:t>
            </a:r>
          </a:p>
          <a:p>
            <a:r>
              <a:rPr lang="es-PE" sz="1600" dirty="0"/>
              <a:t>		DA CARRION de “No Operativas” a “Empresas en proceso de liquidación”</a:t>
            </a:r>
          </a:p>
          <a:p>
            <a:endParaRPr lang="en-US" sz="1600"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13</a:t>
            </a:fld>
            <a:endParaRPr lang="es-PE"/>
          </a:p>
        </p:txBody>
      </p:sp>
    </p:spTree>
    <p:extLst>
      <p:ext uri="{BB962C8B-B14F-4D97-AF65-F5344CB8AC3E}">
        <p14:creationId xmlns:p14="http://schemas.microsoft.com/office/powerpoint/2010/main" val="344325429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130</a:t>
            </a:fld>
            <a:endParaRPr lang="es-PE"/>
          </a:p>
        </p:txBody>
      </p:sp>
    </p:spTree>
    <p:extLst>
      <p:ext uri="{BB962C8B-B14F-4D97-AF65-F5344CB8AC3E}">
        <p14:creationId xmlns:p14="http://schemas.microsoft.com/office/powerpoint/2010/main" val="14356379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131</a:t>
            </a:fld>
            <a:endParaRPr lang="es-PE"/>
          </a:p>
        </p:txBody>
      </p:sp>
    </p:spTree>
    <p:extLst>
      <p:ext uri="{BB962C8B-B14F-4D97-AF65-F5344CB8AC3E}">
        <p14:creationId xmlns:p14="http://schemas.microsoft.com/office/powerpoint/2010/main" val="141715930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132</a:t>
            </a:fld>
            <a:endParaRPr lang="es-PE"/>
          </a:p>
        </p:txBody>
      </p:sp>
    </p:spTree>
    <p:extLst>
      <p:ext uri="{BB962C8B-B14F-4D97-AF65-F5344CB8AC3E}">
        <p14:creationId xmlns:p14="http://schemas.microsoft.com/office/powerpoint/2010/main" val="298697245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133</a:t>
            </a:fld>
            <a:endParaRPr lang="es-PE"/>
          </a:p>
        </p:txBody>
      </p:sp>
    </p:spTree>
    <p:extLst>
      <p:ext uri="{BB962C8B-B14F-4D97-AF65-F5344CB8AC3E}">
        <p14:creationId xmlns:p14="http://schemas.microsoft.com/office/powerpoint/2010/main" val="396841651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134</a:t>
            </a:fld>
            <a:endParaRPr lang="es-PE"/>
          </a:p>
        </p:txBody>
      </p:sp>
    </p:spTree>
    <p:extLst>
      <p:ext uri="{BB962C8B-B14F-4D97-AF65-F5344CB8AC3E}">
        <p14:creationId xmlns:p14="http://schemas.microsoft.com/office/powerpoint/2010/main" val="77339881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135</a:t>
            </a:fld>
            <a:endParaRPr lang="es-PE"/>
          </a:p>
        </p:txBody>
      </p:sp>
    </p:spTree>
    <p:extLst>
      <p:ext uri="{BB962C8B-B14F-4D97-AF65-F5344CB8AC3E}">
        <p14:creationId xmlns:p14="http://schemas.microsoft.com/office/powerpoint/2010/main" val="100297607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136</a:t>
            </a:fld>
            <a:endParaRPr lang="es-PE"/>
          </a:p>
        </p:txBody>
      </p:sp>
    </p:spTree>
    <p:extLst>
      <p:ext uri="{BB962C8B-B14F-4D97-AF65-F5344CB8AC3E}">
        <p14:creationId xmlns:p14="http://schemas.microsoft.com/office/powerpoint/2010/main" val="4140790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PE" sz="1600" b="1" dirty="0"/>
              <a:t>Empresas no operativas y en proceso de liquidación, se presentan durante los últimos años como omisas a la Cuenta General</a:t>
            </a:r>
          </a:p>
          <a:p>
            <a:pPr marL="342900" indent="-342900">
              <a:buFont typeface="+mj-lt"/>
              <a:buAutoNum type="arabicPeriod"/>
            </a:pPr>
            <a:r>
              <a:rPr lang="es-PE" sz="1600" b="1" dirty="0"/>
              <a:t>La CGR recomendó en informes de años anteriores evaluar la posibilidad de emitir un dispositivo legal que contemple las acciones legales que correspondan con la finalidad de declarar la extinción de dichas empresas, que distorsionan la presentación de la rendición de cuentas de las entidades del sector público.</a:t>
            </a:r>
          </a:p>
          <a:p>
            <a:pPr marL="342900" indent="-342900">
              <a:buFont typeface="+mj-lt"/>
              <a:buAutoNum type="arabicPeriod"/>
            </a:pPr>
            <a:r>
              <a:rPr lang="es-PE" sz="1600" b="1" dirty="0"/>
              <a:t>Si bien se han venido efectuando las liquidaciones de algunas empresas, en otros casos se han encontrado conflictos entre las normas de creación y las de extinción por la jerarquía de las mismas.</a:t>
            </a:r>
          </a:p>
          <a:p>
            <a:pPr marL="342900" indent="-342900">
              <a:buFont typeface="+mj-lt"/>
              <a:buAutoNum type="arabicPeriod"/>
            </a:pPr>
            <a:r>
              <a:rPr lang="es-PE" sz="1600" b="1" dirty="0"/>
              <a:t>Se espera que en el año 2019 se concluya con la liquidación de las empresas a mérito de la emisión del Decreto Legislativo N° 1427 que regula la extinción de las sociedades por prolongada inactividad. , lo que disminuirá en más del 60% las entidades omisas y no integradas a la Cuenta General.</a:t>
            </a:r>
            <a:endParaRPr lang="en-US" sz="1600" b="1" dirty="0"/>
          </a:p>
          <a:p>
            <a:endParaRPr lang="en-US" sz="1600"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14</a:t>
            </a:fld>
            <a:endParaRPr lang="es-PE"/>
          </a:p>
        </p:txBody>
      </p:sp>
    </p:spTree>
    <p:extLst>
      <p:ext uri="{BB962C8B-B14F-4D97-AF65-F5344CB8AC3E}">
        <p14:creationId xmlns:p14="http://schemas.microsoft.com/office/powerpoint/2010/main" val="2352831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PE" sz="1600" b="1" dirty="0"/>
              <a:t>Empresas no operativas y en proceso de liquidación, se presentan durante los últimos años como omisas a la Cuenta General</a:t>
            </a:r>
          </a:p>
          <a:p>
            <a:pPr marL="342900" indent="-342900">
              <a:buFont typeface="+mj-lt"/>
              <a:buAutoNum type="arabicPeriod"/>
            </a:pPr>
            <a:r>
              <a:rPr lang="es-PE" sz="1600" b="1" dirty="0"/>
              <a:t>La CGR recomendó en informes de años anteriores evaluar la posibilidad de emitir un dispositivo legal que contemple las acciones legales que correspondan con la finalidad de declarar la extinción de dichas empresas, que distorsionan la presentación de la rendición de cuentas de las entidades del sector público.</a:t>
            </a:r>
          </a:p>
          <a:p>
            <a:pPr marL="342900" indent="-342900">
              <a:buFont typeface="+mj-lt"/>
              <a:buAutoNum type="arabicPeriod"/>
            </a:pPr>
            <a:r>
              <a:rPr lang="es-PE" sz="1600" b="1" dirty="0"/>
              <a:t>Si bien se han venido efectuando las liquidaciones de algunas empresas, en otros casos se han encontrado conflictos entre las normas de creación y las de extinción por la jerarquía de las mismas.</a:t>
            </a:r>
          </a:p>
          <a:p>
            <a:pPr marL="342900" indent="-342900">
              <a:buFont typeface="+mj-lt"/>
              <a:buAutoNum type="arabicPeriod"/>
            </a:pPr>
            <a:r>
              <a:rPr lang="es-PE" sz="1600" b="1" dirty="0"/>
              <a:t>Se espera que en el año 2019 se concluya con la liquidación de las empresas a mérito de la emisión del Decreto Legislativo N° 1427 que regula la extinción de las sociedades por prolongada inactividad. , lo que disminuirá en más del 60% las entidades omisas y no integradas a la Cuenta General.</a:t>
            </a:r>
            <a:endParaRPr lang="en-US" sz="1600" b="1" dirty="0"/>
          </a:p>
          <a:p>
            <a:endParaRPr lang="en-US" sz="1600"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15</a:t>
            </a:fld>
            <a:endParaRPr lang="es-PE"/>
          </a:p>
        </p:txBody>
      </p:sp>
    </p:spTree>
    <p:extLst>
      <p:ext uri="{BB962C8B-B14F-4D97-AF65-F5344CB8AC3E}">
        <p14:creationId xmlns:p14="http://schemas.microsoft.com/office/powerpoint/2010/main" val="964240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16</a:t>
            </a:fld>
            <a:endParaRPr lang="es-PE"/>
          </a:p>
        </p:txBody>
      </p:sp>
    </p:spTree>
    <p:extLst>
      <p:ext uri="{BB962C8B-B14F-4D97-AF65-F5344CB8AC3E}">
        <p14:creationId xmlns:p14="http://schemas.microsoft.com/office/powerpoint/2010/main" val="3159006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17</a:t>
            </a:fld>
            <a:endParaRPr lang="es-PE"/>
          </a:p>
        </p:txBody>
      </p:sp>
    </p:spTree>
    <p:extLst>
      <p:ext uri="{BB962C8B-B14F-4D97-AF65-F5344CB8AC3E}">
        <p14:creationId xmlns:p14="http://schemas.microsoft.com/office/powerpoint/2010/main" val="443518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18</a:t>
            </a:fld>
            <a:endParaRPr lang="es-PE"/>
          </a:p>
        </p:txBody>
      </p:sp>
    </p:spTree>
    <p:extLst>
      <p:ext uri="{BB962C8B-B14F-4D97-AF65-F5344CB8AC3E}">
        <p14:creationId xmlns:p14="http://schemas.microsoft.com/office/powerpoint/2010/main" val="329884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19</a:t>
            </a:fld>
            <a:endParaRPr lang="es-PE"/>
          </a:p>
        </p:txBody>
      </p:sp>
    </p:spTree>
    <p:extLst>
      <p:ext uri="{BB962C8B-B14F-4D97-AF65-F5344CB8AC3E}">
        <p14:creationId xmlns:p14="http://schemas.microsoft.com/office/powerpoint/2010/main" val="44427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2</a:t>
            </a:fld>
            <a:endParaRPr lang="es-PE"/>
          </a:p>
        </p:txBody>
      </p:sp>
    </p:spTree>
    <p:extLst>
      <p:ext uri="{BB962C8B-B14F-4D97-AF65-F5344CB8AC3E}">
        <p14:creationId xmlns:p14="http://schemas.microsoft.com/office/powerpoint/2010/main" val="1092463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20</a:t>
            </a:fld>
            <a:endParaRPr lang="es-PE"/>
          </a:p>
        </p:txBody>
      </p:sp>
    </p:spTree>
    <p:extLst>
      <p:ext uri="{BB962C8B-B14F-4D97-AF65-F5344CB8AC3E}">
        <p14:creationId xmlns:p14="http://schemas.microsoft.com/office/powerpoint/2010/main" val="56884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Este rubro muestra variación de S/ 193 622 167,7 mil o 21,8%, con respecto al año anterior. Está compuesto por varios conceptos, siendo el más significativo Valores y Garantías con un incremento de  S/ 109 845 511,6 mil o 26,5% debido principalmente al Ministerio de Economía y Finanzas por incrementos en las emisiones de especies y documentos valorados, así como los documentos emitidos y/o recibidos por los importes de S/ 54 030 856,9 mil y S/ 39 420 719,4 mil, respectivamente; Contratos y Compromisos Aprobados, con incremento de S/ 16 219 156,4 mil o 16,0%, por los compromisos de inversión pactados entre los inversionistas y la Agencia de Promoción de la Inversión Privada, el incremento en esta entidad es de S/ 9 525 326,2 mil y, el Ministerio de Transportes y Comunicaciones con S/ 3 936 627,9 mil por el incremento de contratos y proyectos aprobados.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De otro lado, las Operaciones “Forward”, íntegramente del Banco Central de Reserva, el incremento de S/ 38 546 491,8 mil o 98,2%, se debe a la compra de dólares y libras esterlinas y venta de otras monedas distintas al sol y a la venta de euros y el yen japonés; en el incremento de S/ 9 427 576,2 mil o 56,7% en el rubro Rendimiento de Créditos y Rentas en Suspenso sobresale el Banco de la Nación con S/ 9 092 886,0 mil, por créditos refinanciados, préstamos, créditos de consumo, descuentos y sobregiros en Cuentas Corrientes y cuyo cobro se encuentra en cobranza judicial; los Títulos, Valores y Bienes recibidos variaron positivamente en S/ 7 133 158,0 mil o 16,4%, por las garantías recibidas por operaciones de crédito de las Cajas Municipales y en el Banco de la Nación, por valores y bienes recibidos en custodia, de las Instituciones Financieras; por el contrario las Cuentas Incobrables Castigadas disminuyeron en S/ 13 269 561,8 mil o 19,6%, debido, íntegramente, al ajuste realizado por la Caja Municipal de Crédito Popular de Lima, entre las más significativas variaciones.</a:t>
            </a:r>
          </a:p>
          <a:p>
            <a:endParaRPr lang="es-PE"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21</a:t>
            </a:fld>
            <a:endParaRPr lang="es-PE"/>
          </a:p>
        </p:txBody>
      </p:sp>
    </p:spTree>
    <p:extLst>
      <p:ext uri="{BB962C8B-B14F-4D97-AF65-F5344CB8AC3E}">
        <p14:creationId xmlns:p14="http://schemas.microsoft.com/office/powerpoint/2010/main" val="1945832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436563" y="4751982"/>
            <a:ext cx="5924550" cy="4906367"/>
          </a:xfrm>
        </p:spPr>
        <p:txBody>
          <a:bodyPr/>
          <a:lstStyle/>
          <a:p>
            <a:pPr algn="just"/>
            <a:r>
              <a:rPr lang="es-PE" dirty="0"/>
              <a:t>Según Nota 46 de los INGRESOS TRIBUTARIOS NETOS, e</a:t>
            </a:r>
            <a:r>
              <a:rPr lang="es-PE" sz="1200" kern="1200" dirty="0">
                <a:solidFill>
                  <a:schemeClr val="tx1"/>
                </a:solidFill>
                <a:effectLst/>
                <a:latin typeface="+mn-lt"/>
                <a:ea typeface="+mn-ea"/>
                <a:cs typeface="+mn-cs"/>
              </a:rPr>
              <a:t>ste muestra un incremento de S/ 15 203 469,1 mil o 13,2% con relación al ejercicio 2017, representado significativamente por el Impuesto a la Renta de Personas Domiciliadas con S/ 2 809 320,5 mil o 10,3%, sobre todo las Rentas de Tercera y Quinta Categoría que crecieron en S/ 1 784  617,3 mil y S/ 739 031,4 mil respectivamente, debido a mayores cotizaciones y niveles de producción del sector Minería, también influye el Impuesto General a las Ventas con S/ 2 785 679,8 mil o 4,8%, por las acciones de control llevadas a cabo por la SUNAT, por los cambios aprobados en el sistema de pagos de obligaciones tributarias y en las tasas del ISC por el desempeño positivo de la demanda interna; por otro lado el rubro Devoluciones, Liberaciones e Incentivos Tributarios contribuyeron con incremento de S/ 3 658 978,4 mil o 17,1%, debido a que en el 2017 se atendieron 1 686 resoluciones por devoluciones de pagos indebidos, mientras que en el 2018 se atendieron  1 919 resoluciones y en el caso de Restitución Derechos Arancelarios </a:t>
            </a:r>
            <a:r>
              <a:rPr lang="es-PE" sz="1200" kern="1200" dirty="0" err="1">
                <a:solidFill>
                  <a:schemeClr val="tx1"/>
                </a:solidFill>
                <a:effectLst/>
                <a:latin typeface="+mn-lt"/>
                <a:ea typeface="+mn-ea"/>
                <a:cs typeface="+mn-cs"/>
              </a:rPr>
              <a:t>Drawback</a:t>
            </a:r>
            <a:r>
              <a:rPr lang="es-PE" sz="1200" kern="1200" dirty="0">
                <a:solidFill>
                  <a:schemeClr val="tx1"/>
                </a:solidFill>
                <a:effectLst/>
                <a:latin typeface="+mn-lt"/>
                <a:ea typeface="+mn-ea"/>
                <a:cs typeface="+mn-cs"/>
              </a:rPr>
              <a:t> se devolvieron 28 953 abonos en el 2017 y en el 2018 31 358 abonos; los incrementos de los Aportes Previsionales y Aportaciones para Prestaciones de Salud lo generan la Oficina de Normalización Previsional y el Seguro Social de Salud en S/ 765 274,8 mil y S/ 774 547,9 mil, respectivamente entre otros conceptos.</a:t>
            </a:r>
          </a:p>
          <a:p>
            <a:pPr algn="just"/>
            <a:endParaRPr lang="es-PE" sz="1200" kern="1200" dirty="0">
              <a:solidFill>
                <a:schemeClr val="tx1"/>
              </a:solidFill>
              <a:effectLst/>
              <a:latin typeface="+mn-lt"/>
              <a:ea typeface="+mn-ea"/>
              <a:cs typeface="+mn-cs"/>
            </a:endParaRPr>
          </a:p>
          <a:p>
            <a:pPr algn="just"/>
            <a:r>
              <a:rPr lang="es-PE" sz="1200" kern="1200" dirty="0">
                <a:solidFill>
                  <a:schemeClr val="tx1"/>
                </a:solidFill>
                <a:effectLst/>
                <a:latin typeface="+mn-lt"/>
                <a:ea typeface="+mn-ea"/>
                <a:cs typeface="+mn-cs"/>
              </a:rPr>
              <a:t>Asimismo, según la NOTA 49: OTROS INGRESOS, el incremento se explica por la variación positiva de S/ 6 426 313,4 mil equivalente al 22,6%, con relación al año anterior, representado principalmente por los ingresos diversos en S/ 6 679 933,1 mil o 27,9% originado por el menor calculo actuarial efectuado a los pensionistas de la policía nacional realizada por la Unidad Ejecutora 0026 DIRECFIN PNP perteneciente al Ministerio del Interior en S/ 6 538 892,5 mil;  en venta de activos financieros en S/ 270 101,4 mil o 288 569,9%, en resultados por operaciones financieras en S/ 104 703,3 mil o 176,6%, en venta de edificios por S/ 81 054,5 mil o 381,8% y los ingresos promoción a la inversión privada por S/ 27 602,5 mil o 5,7%.</a:t>
            </a:r>
          </a:p>
          <a:p>
            <a:endParaRPr lang="es-PE"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22</a:t>
            </a:fld>
            <a:endParaRPr lang="es-PE"/>
          </a:p>
        </p:txBody>
      </p:sp>
    </p:spTree>
    <p:extLst>
      <p:ext uri="{BB962C8B-B14F-4D97-AF65-F5344CB8AC3E}">
        <p14:creationId xmlns:p14="http://schemas.microsoft.com/office/powerpoint/2010/main" val="356637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PE" b="1" dirty="0">
                <a:solidFill>
                  <a:srgbClr val="FF0000"/>
                </a:solidFill>
              </a:rPr>
              <a:t>			</a:t>
            </a:r>
            <a:r>
              <a:rPr lang="es-PE" b="1" u="sng" dirty="0">
                <a:solidFill>
                  <a:srgbClr val="FF0000"/>
                </a:solidFill>
              </a:rPr>
              <a:t>ENTIDADES	             TOTAL ACTIVO</a:t>
            </a:r>
          </a:p>
          <a:p>
            <a:pPr algn="just"/>
            <a:r>
              <a:rPr lang="es-PE" b="1" dirty="0"/>
              <a:t>TOTAL AUDITADO 2017		  313	   883 779 MILLONES DE SOLES</a:t>
            </a:r>
          </a:p>
          <a:p>
            <a:pPr algn="just"/>
            <a:endParaRPr lang="es-PE" b="1" dirty="0"/>
          </a:p>
          <a:p>
            <a:pPr algn="just"/>
            <a:r>
              <a:rPr lang="es-PE" b="1" dirty="0"/>
              <a:t>UNIVERSO INTEGRADO 2017	2466 	1 011 317 MILLONES DE SOLES</a:t>
            </a:r>
          </a:p>
          <a:p>
            <a:pPr algn="just"/>
            <a:endParaRPr lang="es-PE" b="1" dirty="0"/>
          </a:p>
          <a:p>
            <a:pPr algn="just"/>
            <a:r>
              <a:rPr lang="es-PE" b="1" dirty="0"/>
              <a:t>TOTAL AUDITADO RESPECTO </a:t>
            </a:r>
          </a:p>
          <a:p>
            <a:pPr algn="just"/>
            <a:r>
              <a:rPr lang="es-PE" b="1" dirty="0"/>
              <a:t>AL UNIVERSO 2017		13%		87%</a:t>
            </a:r>
          </a:p>
        </p:txBody>
      </p:sp>
      <p:sp>
        <p:nvSpPr>
          <p:cNvPr id="4" name="Marcador de número de diapositiva 3"/>
          <p:cNvSpPr>
            <a:spLocks noGrp="1"/>
          </p:cNvSpPr>
          <p:nvPr>
            <p:ph type="sldNum" sz="quarter" idx="5"/>
          </p:nvPr>
        </p:nvSpPr>
        <p:spPr/>
        <p:txBody>
          <a:bodyPr/>
          <a:lstStyle/>
          <a:p>
            <a:fld id="{693C837C-C5E2-4F23-A78D-3A6E4F74FAAB}" type="slidenum">
              <a:rPr lang="es-PE" smtClean="0"/>
              <a:t>23</a:t>
            </a:fld>
            <a:endParaRPr lang="es-PE"/>
          </a:p>
        </p:txBody>
      </p:sp>
    </p:spTree>
    <p:extLst>
      <p:ext uri="{BB962C8B-B14F-4D97-AF65-F5344CB8AC3E}">
        <p14:creationId xmlns:p14="http://schemas.microsoft.com/office/powerpoint/2010/main" val="28854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24</a:t>
            </a:fld>
            <a:endParaRPr lang="es-PE"/>
          </a:p>
        </p:txBody>
      </p:sp>
    </p:spTree>
    <p:extLst>
      <p:ext uri="{BB962C8B-B14F-4D97-AF65-F5344CB8AC3E}">
        <p14:creationId xmlns:p14="http://schemas.microsoft.com/office/powerpoint/2010/main" val="579665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25</a:t>
            </a:fld>
            <a:endParaRPr lang="es-PE"/>
          </a:p>
        </p:txBody>
      </p:sp>
    </p:spTree>
    <p:extLst>
      <p:ext uri="{BB962C8B-B14F-4D97-AF65-F5344CB8AC3E}">
        <p14:creationId xmlns:p14="http://schemas.microsoft.com/office/powerpoint/2010/main" val="357157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26</a:t>
            </a:fld>
            <a:endParaRPr lang="es-PE"/>
          </a:p>
        </p:txBody>
      </p:sp>
    </p:spTree>
    <p:extLst>
      <p:ext uri="{BB962C8B-B14F-4D97-AF65-F5344CB8AC3E}">
        <p14:creationId xmlns:p14="http://schemas.microsoft.com/office/powerpoint/2010/main" val="1012454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27</a:t>
            </a:fld>
            <a:endParaRPr lang="es-PE"/>
          </a:p>
        </p:txBody>
      </p:sp>
    </p:spTree>
    <p:extLst>
      <p:ext uri="{BB962C8B-B14F-4D97-AF65-F5344CB8AC3E}">
        <p14:creationId xmlns:p14="http://schemas.microsoft.com/office/powerpoint/2010/main" val="53992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28</a:t>
            </a:fld>
            <a:endParaRPr lang="es-PE"/>
          </a:p>
        </p:txBody>
      </p:sp>
    </p:spTree>
    <p:extLst>
      <p:ext uri="{BB962C8B-B14F-4D97-AF65-F5344CB8AC3E}">
        <p14:creationId xmlns:p14="http://schemas.microsoft.com/office/powerpoint/2010/main" val="1306999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29</a:t>
            </a:fld>
            <a:endParaRPr lang="es-PE"/>
          </a:p>
        </p:txBody>
      </p:sp>
    </p:spTree>
    <p:extLst>
      <p:ext uri="{BB962C8B-B14F-4D97-AF65-F5344CB8AC3E}">
        <p14:creationId xmlns:p14="http://schemas.microsoft.com/office/powerpoint/2010/main" val="160015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3</a:t>
            </a:fld>
            <a:endParaRPr lang="es-PE"/>
          </a:p>
        </p:txBody>
      </p:sp>
    </p:spTree>
    <p:extLst>
      <p:ext uri="{BB962C8B-B14F-4D97-AF65-F5344CB8AC3E}">
        <p14:creationId xmlns:p14="http://schemas.microsoft.com/office/powerpoint/2010/main" val="81706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30</a:t>
            </a:fld>
            <a:endParaRPr lang="es-PE"/>
          </a:p>
        </p:txBody>
      </p:sp>
    </p:spTree>
    <p:extLst>
      <p:ext uri="{BB962C8B-B14F-4D97-AF65-F5344CB8AC3E}">
        <p14:creationId xmlns:p14="http://schemas.microsoft.com/office/powerpoint/2010/main" val="150096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31</a:t>
            </a:fld>
            <a:endParaRPr lang="es-PE"/>
          </a:p>
        </p:txBody>
      </p:sp>
    </p:spTree>
    <p:extLst>
      <p:ext uri="{BB962C8B-B14F-4D97-AF65-F5344CB8AC3E}">
        <p14:creationId xmlns:p14="http://schemas.microsoft.com/office/powerpoint/2010/main" val="1577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32</a:t>
            </a:fld>
            <a:endParaRPr lang="es-PE"/>
          </a:p>
        </p:txBody>
      </p:sp>
    </p:spTree>
    <p:extLst>
      <p:ext uri="{BB962C8B-B14F-4D97-AF65-F5344CB8AC3E}">
        <p14:creationId xmlns:p14="http://schemas.microsoft.com/office/powerpoint/2010/main" val="3666848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Los estados financieros consolidados al 31 de diciembre de 2018 registran activos por un valor de S/ 14 512 millones en el 2018 y S/ 12 230 millones en el 2017, que el gobierno transfirió para operar a través de fideicomisos constituidos en sus entidades y empresas para llevar a cabo actividades o apoyar de otra forma la prestación de servicios a la comunidad. </a:t>
            </a:r>
          </a:p>
          <a:p>
            <a:endParaRPr lang="es-PE"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Sin embargo, de la revisión efectuada, se identificaron patrimonios </a:t>
            </a:r>
            <a:r>
              <a:rPr lang="es-PE" sz="1200" kern="1200" dirty="0" err="1">
                <a:solidFill>
                  <a:schemeClr val="tx1"/>
                </a:solidFill>
                <a:effectLst/>
                <a:latin typeface="+mn-lt"/>
                <a:ea typeface="+mn-ea"/>
                <a:cs typeface="+mn-cs"/>
              </a:rPr>
              <a:t>fideicometidos</a:t>
            </a:r>
            <a:r>
              <a:rPr lang="es-PE" sz="1200" kern="1200" dirty="0">
                <a:solidFill>
                  <a:schemeClr val="tx1"/>
                </a:solidFill>
                <a:effectLst/>
                <a:latin typeface="+mn-lt"/>
                <a:ea typeface="+mn-ea"/>
                <a:cs typeface="+mn-cs"/>
              </a:rPr>
              <a:t> cuyos importes no están formando parte de los montos reportados, al habérselos retirado de la estructura financiera y llevarlos a cuentas de orden, como es el caso de Activos Mineros por un valor de S/ 258 millones</a:t>
            </a:r>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33</a:t>
            </a:fld>
            <a:endParaRPr lang="es-PE"/>
          </a:p>
        </p:txBody>
      </p:sp>
    </p:spTree>
    <p:extLst>
      <p:ext uri="{BB962C8B-B14F-4D97-AF65-F5344CB8AC3E}">
        <p14:creationId xmlns:p14="http://schemas.microsoft.com/office/powerpoint/2010/main" val="1406334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34</a:t>
            </a:fld>
            <a:endParaRPr lang="es-PE"/>
          </a:p>
        </p:txBody>
      </p:sp>
    </p:spTree>
    <p:extLst>
      <p:ext uri="{BB962C8B-B14F-4D97-AF65-F5344CB8AC3E}">
        <p14:creationId xmlns:p14="http://schemas.microsoft.com/office/powerpoint/2010/main" val="229136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35</a:t>
            </a:fld>
            <a:endParaRPr lang="es-PE"/>
          </a:p>
        </p:txBody>
      </p:sp>
    </p:spTree>
    <p:extLst>
      <p:ext uri="{BB962C8B-B14F-4D97-AF65-F5344CB8AC3E}">
        <p14:creationId xmlns:p14="http://schemas.microsoft.com/office/powerpoint/2010/main" val="1043923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b="1" u="sng" dirty="0"/>
              <a:t>			ENTIDADES		TOTAL ACTIVO</a:t>
            </a:r>
          </a:p>
          <a:p>
            <a:r>
              <a:rPr lang="es-PE" dirty="0"/>
              <a:t>TOTAL AUDITADO 2017		290		217 901 MILLONES DE SOLES</a:t>
            </a:r>
          </a:p>
          <a:p>
            <a:endParaRPr lang="es-PE" dirty="0"/>
          </a:p>
          <a:p>
            <a:r>
              <a:rPr lang="es-PE" dirty="0"/>
              <a:t>UNIVERSO INTEGRADO 2017		2466 		255 200 MILLONES DE SOLES</a:t>
            </a:r>
          </a:p>
          <a:p>
            <a:endParaRPr lang="es-PE" dirty="0"/>
          </a:p>
          <a:p>
            <a:r>
              <a:rPr lang="es-PE" dirty="0"/>
              <a:t>TOTAL AUDITADO RESPECTO</a:t>
            </a:r>
          </a:p>
          <a:p>
            <a:r>
              <a:rPr lang="es-PE" dirty="0"/>
              <a:t>AL UNIVERSO 2017		12%		85%</a:t>
            </a:r>
          </a:p>
        </p:txBody>
      </p:sp>
      <p:sp>
        <p:nvSpPr>
          <p:cNvPr id="4" name="Marcador de número de diapositiva 3"/>
          <p:cNvSpPr>
            <a:spLocks noGrp="1"/>
          </p:cNvSpPr>
          <p:nvPr>
            <p:ph type="sldNum" sz="quarter" idx="5"/>
          </p:nvPr>
        </p:nvSpPr>
        <p:spPr/>
        <p:txBody>
          <a:bodyPr/>
          <a:lstStyle/>
          <a:p>
            <a:fld id="{693C837C-C5E2-4F23-A78D-3A6E4F74FAAB}" type="slidenum">
              <a:rPr lang="es-PE" smtClean="0"/>
              <a:t>36</a:t>
            </a:fld>
            <a:endParaRPr lang="es-PE"/>
          </a:p>
        </p:txBody>
      </p:sp>
    </p:spTree>
    <p:extLst>
      <p:ext uri="{BB962C8B-B14F-4D97-AF65-F5344CB8AC3E}">
        <p14:creationId xmlns:p14="http://schemas.microsoft.com/office/powerpoint/2010/main" val="768923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37</a:t>
            </a:fld>
            <a:endParaRPr lang="es-PE"/>
          </a:p>
        </p:txBody>
      </p:sp>
    </p:spTree>
    <p:extLst>
      <p:ext uri="{BB962C8B-B14F-4D97-AF65-F5344CB8AC3E}">
        <p14:creationId xmlns:p14="http://schemas.microsoft.com/office/powerpoint/2010/main" val="1296550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38</a:t>
            </a:fld>
            <a:endParaRPr lang="es-PE"/>
          </a:p>
        </p:txBody>
      </p:sp>
    </p:spTree>
    <p:extLst>
      <p:ext uri="{BB962C8B-B14F-4D97-AF65-F5344CB8AC3E}">
        <p14:creationId xmlns:p14="http://schemas.microsoft.com/office/powerpoint/2010/main" val="852197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39</a:t>
            </a:fld>
            <a:endParaRPr lang="es-PE"/>
          </a:p>
        </p:txBody>
      </p:sp>
    </p:spTree>
    <p:extLst>
      <p:ext uri="{BB962C8B-B14F-4D97-AF65-F5344CB8AC3E}">
        <p14:creationId xmlns:p14="http://schemas.microsoft.com/office/powerpoint/2010/main" val="415023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4</a:t>
            </a:fld>
            <a:endParaRPr lang="es-PE"/>
          </a:p>
        </p:txBody>
      </p:sp>
    </p:spTree>
    <p:extLst>
      <p:ext uri="{BB962C8B-B14F-4D97-AF65-F5344CB8AC3E}">
        <p14:creationId xmlns:p14="http://schemas.microsoft.com/office/powerpoint/2010/main" val="2528556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40</a:t>
            </a:fld>
            <a:endParaRPr lang="es-PE"/>
          </a:p>
        </p:txBody>
      </p:sp>
    </p:spTree>
    <p:extLst>
      <p:ext uri="{BB962C8B-B14F-4D97-AF65-F5344CB8AC3E}">
        <p14:creationId xmlns:p14="http://schemas.microsoft.com/office/powerpoint/2010/main" val="935762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41</a:t>
            </a:fld>
            <a:endParaRPr lang="es-PE"/>
          </a:p>
        </p:txBody>
      </p:sp>
    </p:spTree>
    <p:extLst>
      <p:ext uri="{BB962C8B-B14F-4D97-AF65-F5344CB8AC3E}">
        <p14:creationId xmlns:p14="http://schemas.microsoft.com/office/powerpoint/2010/main" val="1544256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42</a:t>
            </a:fld>
            <a:endParaRPr lang="es-PE"/>
          </a:p>
        </p:txBody>
      </p:sp>
    </p:spTree>
    <p:extLst>
      <p:ext uri="{BB962C8B-B14F-4D97-AF65-F5344CB8AC3E}">
        <p14:creationId xmlns:p14="http://schemas.microsoft.com/office/powerpoint/2010/main" val="1034486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43</a:t>
            </a:fld>
            <a:endParaRPr lang="es-PE"/>
          </a:p>
        </p:txBody>
      </p:sp>
    </p:spTree>
    <p:extLst>
      <p:ext uri="{BB962C8B-B14F-4D97-AF65-F5344CB8AC3E}">
        <p14:creationId xmlns:p14="http://schemas.microsoft.com/office/powerpoint/2010/main" val="2385257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44</a:t>
            </a:fld>
            <a:endParaRPr lang="es-PE"/>
          </a:p>
        </p:txBody>
      </p:sp>
    </p:spTree>
    <p:extLst>
      <p:ext uri="{BB962C8B-B14F-4D97-AF65-F5344CB8AC3E}">
        <p14:creationId xmlns:p14="http://schemas.microsoft.com/office/powerpoint/2010/main" val="2850586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45</a:t>
            </a:fld>
            <a:endParaRPr lang="es-PE"/>
          </a:p>
        </p:txBody>
      </p:sp>
    </p:spTree>
    <p:extLst>
      <p:ext uri="{BB962C8B-B14F-4D97-AF65-F5344CB8AC3E}">
        <p14:creationId xmlns:p14="http://schemas.microsoft.com/office/powerpoint/2010/main" val="2806716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46</a:t>
            </a:fld>
            <a:endParaRPr lang="es-PE"/>
          </a:p>
        </p:txBody>
      </p:sp>
    </p:spTree>
    <p:extLst>
      <p:ext uri="{BB962C8B-B14F-4D97-AF65-F5344CB8AC3E}">
        <p14:creationId xmlns:p14="http://schemas.microsoft.com/office/powerpoint/2010/main" val="545326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47</a:t>
            </a:fld>
            <a:endParaRPr lang="es-PE"/>
          </a:p>
        </p:txBody>
      </p:sp>
    </p:spTree>
    <p:extLst>
      <p:ext uri="{BB962C8B-B14F-4D97-AF65-F5344CB8AC3E}">
        <p14:creationId xmlns:p14="http://schemas.microsoft.com/office/powerpoint/2010/main" val="4000333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48</a:t>
            </a:fld>
            <a:endParaRPr lang="es-PE"/>
          </a:p>
        </p:txBody>
      </p:sp>
    </p:spTree>
    <p:extLst>
      <p:ext uri="{BB962C8B-B14F-4D97-AF65-F5344CB8AC3E}">
        <p14:creationId xmlns:p14="http://schemas.microsoft.com/office/powerpoint/2010/main" val="10072757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Con el fin de emitir opinión acerca de la razonabilidad de la Cuenta General de la República, resulta necesario evaluar el contexto macroeconómico, en el cual se desenvuelve la gestión del Estado y analizar los resultados de las finanzas públicas derivadas de la política económica (fiscal, monetaria y comercial) y social del Perú; es decir, analizar la evolución del entorno macroeconómico a nivel internacional y local, así como sus posibles impactos en el desenvolvimiento de la gestión económica del Estado para el año 2018.</a:t>
            </a:r>
          </a:p>
          <a:p>
            <a:pPr marL="0" marR="0" indent="0" algn="l" defTabSz="914400" rtl="0" eaLnBrk="1" fontAlgn="auto" latinLnBrk="0" hangingPunct="1">
              <a:lnSpc>
                <a:spcPct val="100000"/>
              </a:lnSpc>
              <a:spcBef>
                <a:spcPts val="0"/>
              </a:spcBef>
              <a:spcAft>
                <a:spcPts val="0"/>
              </a:spcAft>
              <a:buClrTx/>
              <a:buSzTx/>
              <a:buFontTx/>
              <a:buNone/>
              <a:tabLst/>
              <a:defRPr/>
            </a:pPr>
            <a:endParaRPr lang="es-P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En este contexto, se procedió a la elaboración de un informe de “Análisis de la evolución y resultados del entorno macroeconómico y de las finanzas públicas”; </a:t>
            </a:r>
            <a:r>
              <a:rPr lang="es-PE" sz="1200" b="1" kern="1200" dirty="0">
                <a:solidFill>
                  <a:schemeClr val="tx1"/>
                </a:solidFill>
                <a:effectLst/>
                <a:latin typeface="+mn-lt"/>
                <a:ea typeface="+mn-ea"/>
                <a:cs typeface="+mn-cs"/>
              </a:rPr>
              <a:t>cuyo objetivo principal es analizar la evolución y los resultados del entorno macroeconómico y de las finanzas públicas</a:t>
            </a:r>
            <a:r>
              <a:rPr lang="es-PE" sz="1200" kern="1200" dirty="0">
                <a:solidFill>
                  <a:schemeClr val="tx1"/>
                </a:solidFill>
                <a:effectLst/>
                <a:latin typeface="+mn-lt"/>
                <a:ea typeface="+mn-ea"/>
                <a:cs typeface="+mn-cs"/>
              </a:rPr>
              <a:t>, derivadas de la política económica (fiscal, monetaria y comercial) del Perú.</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49</a:t>
            </a:fld>
            <a:endParaRPr lang="es-PE"/>
          </a:p>
        </p:txBody>
      </p:sp>
    </p:spTree>
    <p:extLst>
      <p:ext uri="{BB962C8B-B14F-4D97-AF65-F5344CB8AC3E}">
        <p14:creationId xmlns:p14="http://schemas.microsoft.com/office/powerpoint/2010/main" val="268635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5</a:t>
            </a:fld>
            <a:endParaRPr lang="es-PE"/>
          </a:p>
        </p:txBody>
      </p:sp>
    </p:spTree>
    <p:extLst>
      <p:ext uri="{BB962C8B-B14F-4D97-AF65-F5344CB8AC3E}">
        <p14:creationId xmlns:p14="http://schemas.microsoft.com/office/powerpoint/2010/main" val="180587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Las reglas </a:t>
            </a:r>
            <a:r>
              <a:rPr lang="es-PE" sz="1200" kern="1200" dirty="0" err="1">
                <a:solidFill>
                  <a:schemeClr val="tx1"/>
                </a:solidFill>
                <a:effectLst/>
                <a:latin typeface="+mn-lt"/>
                <a:ea typeface="+mn-ea"/>
                <a:cs typeface="+mn-cs"/>
              </a:rPr>
              <a:t>macrofiscales</a:t>
            </a:r>
            <a:r>
              <a:rPr lang="es-PE" sz="1200" kern="1200" dirty="0">
                <a:solidFill>
                  <a:schemeClr val="tx1"/>
                </a:solidFill>
                <a:effectLst/>
                <a:latin typeface="+mn-lt"/>
                <a:ea typeface="+mn-ea"/>
                <a:cs typeface="+mn-cs"/>
              </a:rPr>
              <a:t> vigentes para el año 2018 son las dispuestas en el Artículo 2 de la Ley N° 30637 “Ley que Dispone la Aplicación de la Cláusula de Excepción a las Reglas </a:t>
            </a:r>
            <a:r>
              <a:rPr lang="es-PE" sz="1200" kern="1200" dirty="0" err="1">
                <a:solidFill>
                  <a:schemeClr val="tx1"/>
                </a:solidFill>
                <a:effectLst/>
                <a:latin typeface="+mn-lt"/>
                <a:ea typeface="+mn-ea"/>
                <a:cs typeface="+mn-cs"/>
              </a:rPr>
              <a:t>Macrofiscales</a:t>
            </a:r>
            <a:r>
              <a:rPr lang="es-PE" sz="1200" kern="1200" dirty="0">
                <a:solidFill>
                  <a:schemeClr val="tx1"/>
                </a:solidFill>
                <a:effectLst/>
                <a:latin typeface="+mn-lt"/>
                <a:ea typeface="+mn-ea"/>
                <a:cs typeface="+mn-cs"/>
              </a:rPr>
              <a:t> del Sector Público No Financiero”, cuyos resultados de su cumplimiento se detallan en</a:t>
            </a:r>
            <a:r>
              <a:rPr lang="es-PE" sz="1200" kern="1200" baseline="0" dirty="0">
                <a:solidFill>
                  <a:schemeClr val="tx1"/>
                </a:solidFill>
                <a:effectLst/>
                <a:latin typeface="+mn-lt"/>
                <a:ea typeface="+mn-ea"/>
                <a:cs typeface="+mn-cs"/>
              </a:rPr>
              <a:t> el cuadro</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50</a:t>
            </a:fld>
            <a:endParaRPr lang="es-PE"/>
          </a:p>
        </p:txBody>
      </p:sp>
    </p:spTree>
    <p:extLst>
      <p:ext uri="{BB962C8B-B14F-4D97-AF65-F5344CB8AC3E}">
        <p14:creationId xmlns:p14="http://schemas.microsoft.com/office/powerpoint/2010/main" val="902734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Las reglas fiscales de los Gobiernos Regionales y Gobiernos Locales para el año 2018 son las dispuestas en el artículo 6 del Decreto Legislativo 1275, “Decreto Legislativo que Aprueba el Marco de la Responsabilidad y Transparencia Fiscal de los Gobiernos Regionales y Locales”, cuyos resultados de su cumplimiento se detallan en</a:t>
            </a:r>
            <a:r>
              <a:rPr lang="es-PE" sz="1200" kern="1200" baseline="0" dirty="0">
                <a:solidFill>
                  <a:schemeClr val="tx1"/>
                </a:solidFill>
                <a:effectLst/>
                <a:latin typeface="+mn-lt"/>
                <a:ea typeface="+mn-ea"/>
                <a:cs typeface="+mn-cs"/>
              </a:rPr>
              <a:t> el cuadro.</a:t>
            </a:r>
          </a:p>
          <a:p>
            <a:pPr marL="0" marR="0" indent="0" algn="l" defTabSz="914400" rtl="0" eaLnBrk="1" fontAlgn="auto" latinLnBrk="0" hangingPunct="1">
              <a:lnSpc>
                <a:spcPct val="100000"/>
              </a:lnSpc>
              <a:spcBef>
                <a:spcPts val="0"/>
              </a:spcBef>
              <a:spcAft>
                <a:spcPts val="0"/>
              </a:spcAft>
              <a:buClrTx/>
              <a:buSzTx/>
              <a:buFontTx/>
              <a:buNone/>
              <a:tabLst/>
              <a:defRPr/>
            </a:pPr>
            <a:endParaRPr lang="es-PE"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PE" sz="1200" b="1" kern="1200" dirty="0">
                <a:solidFill>
                  <a:schemeClr val="tx1"/>
                </a:solidFill>
                <a:effectLst/>
                <a:latin typeface="+mn-lt"/>
                <a:ea typeface="+mn-ea"/>
                <a:cs typeface="+mn-cs"/>
              </a:rPr>
              <a:t>Regla fiscal del Saldo de Deuda Total (RFSDT),</a:t>
            </a:r>
            <a:r>
              <a:rPr lang="es-PE" sz="1200" kern="1200" dirty="0">
                <a:solidFill>
                  <a:schemeClr val="tx1"/>
                </a:solidFill>
                <a:effectLst/>
                <a:latin typeface="+mn-lt"/>
                <a:ea typeface="+mn-ea"/>
                <a:cs typeface="+mn-cs"/>
              </a:rPr>
              <a:t> la relación entre el Saldo de Deuda Total (SDT) y el promedio de los ingresos corrientes totales de los últimos cuatro (04) años o la relación entre el Saldo de Deuda Total (SDT) y el límite establecido en la Ley n.° 29230 -  Ley que impulsa la inversión pública regional y local con participación del sector privado, la que resulte menor, no debe ser superior al 100%.</a:t>
            </a:r>
          </a:p>
          <a:p>
            <a:pPr lvl="0"/>
            <a:endParaRPr lang="es-PE" sz="1200" kern="1200" dirty="0">
              <a:solidFill>
                <a:schemeClr val="tx1"/>
              </a:solidFill>
              <a:effectLst/>
              <a:latin typeface="+mn-lt"/>
              <a:ea typeface="+mn-ea"/>
              <a:cs typeface="+mn-cs"/>
            </a:endParaRPr>
          </a:p>
          <a:p>
            <a:pPr lvl="0"/>
            <a:r>
              <a:rPr lang="es-PE" sz="1200" kern="1200" dirty="0">
                <a:solidFill>
                  <a:schemeClr val="tx1"/>
                </a:solidFill>
                <a:effectLst/>
                <a:latin typeface="+mn-lt"/>
                <a:ea typeface="+mn-ea"/>
                <a:cs typeface="+mn-cs"/>
              </a:rPr>
              <a:t>		RFSDT: 	</a:t>
            </a:r>
            <a:r>
              <a:rPr lang="es-PE" sz="1200" u="sng" kern="1200" dirty="0">
                <a:solidFill>
                  <a:schemeClr val="tx1"/>
                </a:solidFill>
                <a:effectLst/>
                <a:latin typeface="+mn-lt"/>
                <a:ea typeface="+mn-ea"/>
                <a:cs typeface="+mn-cs"/>
              </a:rPr>
              <a:t>Stock de Deuda Total (SDT)</a:t>
            </a:r>
          </a:p>
          <a:p>
            <a:r>
              <a:rPr lang="es-PE" sz="1200" kern="1200" dirty="0">
                <a:solidFill>
                  <a:schemeClr val="tx1"/>
                </a:solidFill>
                <a:effectLst/>
                <a:latin typeface="+mn-lt"/>
                <a:ea typeface="+mn-ea"/>
                <a:cs typeface="+mn-cs"/>
              </a:rPr>
              <a:t>			Ingresos Corrientes Netos (ICN)</a:t>
            </a:r>
          </a:p>
          <a:p>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Regla Fiscal de Ahorro en Cuenta Corriente</a:t>
            </a:r>
            <a:r>
              <a:rPr lang="es-PE" sz="1200" kern="1200" dirty="0">
                <a:solidFill>
                  <a:schemeClr val="tx1"/>
                </a:solidFill>
                <a:effectLst/>
                <a:latin typeface="+mn-lt"/>
                <a:ea typeface="+mn-ea"/>
                <a:cs typeface="+mn-cs"/>
              </a:rPr>
              <a:t>, establece que la diferencia entre el ingreso corriente total y el gasto corriente no financiero total no debe ser negativa.</a:t>
            </a:r>
          </a:p>
          <a:p>
            <a:r>
              <a:rPr lang="es-PE" sz="1200" kern="1200" dirty="0">
                <a:solidFill>
                  <a:schemeClr val="tx1"/>
                </a:solidFill>
                <a:effectLst/>
                <a:latin typeface="+mn-lt"/>
                <a:ea typeface="+mn-ea"/>
                <a:cs typeface="+mn-cs"/>
              </a:rPr>
              <a:t> </a:t>
            </a:r>
          </a:p>
          <a:p>
            <a:pPr lvl="0"/>
            <a:r>
              <a:rPr lang="es-PE" sz="1200" kern="1200" dirty="0">
                <a:solidFill>
                  <a:schemeClr val="tx1"/>
                </a:solidFill>
                <a:effectLst/>
                <a:latin typeface="+mn-lt"/>
                <a:ea typeface="+mn-ea"/>
                <a:cs typeface="+mn-cs"/>
              </a:rPr>
              <a:t>		RFACC: 	</a:t>
            </a:r>
            <a:r>
              <a:rPr lang="es-PE" sz="1200" u="sng" kern="1200" dirty="0">
                <a:solidFill>
                  <a:schemeClr val="tx1"/>
                </a:solidFill>
                <a:effectLst/>
                <a:latin typeface="+mn-lt"/>
                <a:ea typeface="+mn-ea"/>
                <a:cs typeface="+mn-cs"/>
              </a:rPr>
              <a:t>Stock de Deuda Total (SDT)</a:t>
            </a:r>
          </a:p>
          <a:p>
            <a:r>
              <a:rPr lang="es-PE" sz="1200" kern="1200" dirty="0">
                <a:solidFill>
                  <a:schemeClr val="tx1"/>
                </a:solidFill>
                <a:effectLst/>
                <a:latin typeface="+mn-lt"/>
                <a:ea typeface="+mn-ea"/>
                <a:cs typeface="+mn-cs"/>
              </a:rPr>
              <a:t>		            	Ingresos Corrientes Netos (ICN)</a:t>
            </a:r>
          </a:p>
          <a:p>
            <a:endParaRPr lang="es-P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PE"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PE"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51</a:t>
            </a:fld>
            <a:endParaRPr lang="es-PE"/>
          </a:p>
        </p:txBody>
      </p:sp>
    </p:spTree>
    <p:extLst>
      <p:ext uri="{BB962C8B-B14F-4D97-AF65-F5344CB8AC3E}">
        <p14:creationId xmlns:p14="http://schemas.microsoft.com/office/powerpoint/2010/main" val="81651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Las reglas fiscales de los Gobiernos Regionales y Gobiernos Locales para el año 2018 son las dispuestas en el artículo 6 del Decreto Legislativo 1275, “Decreto Legislativo que Aprueba el Marco de la Responsabilidad y Transparencia Fiscal de los Gobiernos Regionales y Locales”, cuyos resultados de su cumplimiento se detallan en</a:t>
            </a:r>
            <a:r>
              <a:rPr lang="es-PE" sz="1200" kern="1200" baseline="0" dirty="0">
                <a:solidFill>
                  <a:schemeClr val="tx1"/>
                </a:solidFill>
                <a:effectLst/>
                <a:latin typeface="+mn-lt"/>
                <a:ea typeface="+mn-ea"/>
                <a:cs typeface="+mn-cs"/>
              </a:rPr>
              <a:t> el cuadro.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52</a:t>
            </a:fld>
            <a:endParaRPr lang="es-PE"/>
          </a:p>
        </p:txBody>
      </p:sp>
    </p:spTree>
    <p:extLst>
      <p:ext uri="{BB962C8B-B14F-4D97-AF65-F5344CB8AC3E}">
        <p14:creationId xmlns:p14="http://schemas.microsoft.com/office/powerpoint/2010/main" val="30544418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Las reglas fiscales de los Gobiernos Regionales y Gobiernos Locales para el año 2018 son las dispuestas en el artículo 6 del Decreto Legislativo 1275, “Decreto Legislativo que Aprueba el Marco de la Responsabilidad y Transparencia Fiscal de los Gobiernos Regionales y Locales”, cuyos resultados de su cumplimiento se detallan en</a:t>
            </a:r>
            <a:r>
              <a:rPr lang="es-PE" sz="1200" kern="1200" baseline="0" dirty="0">
                <a:solidFill>
                  <a:schemeClr val="tx1"/>
                </a:solidFill>
                <a:effectLst/>
                <a:latin typeface="+mn-lt"/>
                <a:ea typeface="+mn-ea"/>
                <a:cs typeface="+mn-cs"/>
              </a:rPr>
              <a:t> el cuadro.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53</a:t>
            </a:fld>
            <a:endParaRPr lang="es-PE"/>
          </a:p>
        </p:txBody>
      </p:sp>
    </p:spTree>
    <p:extLst>
      <p:ext uri="{BB962C8B-B14F-4D97-AF65-F5344CB8AC3E}">
        <p14:creationId xmlns:p14="http://schemas.microsoft.com/office/powerpoint/2010/main" val="3315869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En 2018, los ingresos del Gobierno General crecieron 10,2% real y ascendieron a </a:t>
            </a:r>
            <a:br>
              <a:rPr lang="es-PE" sz="1200" kern="1200" dirty="0">
                <a:solidFill>
                  <a:schemeClr val="tx1"/>
                </a:solidFill>
                <a:effectLst/>
                <a:latin typeface="+mn-lt"/>
                <a:ea typeface="+mn-ea"/>
                <a:cs typeface="+mn-cs"/>
              </a:rPr>
            </a:br>
            <a:r>
              <a:rPr lang="es-PE" sz="1200" kern="1200" dirty="0">
                <a:solidFill>
                  <a:schemeClr val="tx1"/>
                </a:solidFill>
                <a:effectLst/>
                <a:latin typeface="+mn-lt"/>
                <a:ea typeface="+mn-ea"/>
                <a:cs typeface="+mn-cs"/>
              </a:rPr>
              <a:t>S/ 143 777 millones (19,4% del PBI) revirtiéndose la reducción observada durante tres años consecutivos.</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54</a:t>
            </a:fld>
            <a:endParaRPr lang="es-PE"/>
          </a:p>
        </p:txBody>
      </p:sp>
    </p:spTree>
    <p:extLst>
      <p:ext uri="{BB962C8B-B14F-4D97-AF65-F5344CB8AC3E}">
        <p14:creationId xmlns:p14="http://schemas.microsoft.com/office/powerpoint/2010/main" val="27759097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PE" sz="1200" kern="1200" dirty="0">
                <a:solidFill>
                  <a:schemeClr val="tx1"/>
                </a:solidFill>
                <a:effectLst/>
                <a:latin typeface="+mn-lt"/>
                <a:ea typeface="+mn-ea"/>
                <a:cs typeface="+mn-cs"/>
              </a:rPr>
              <a:t>En 2018, el gasto no financiero del Gobierno General creció 5,4% real impulsado por la formación bruta de capital (10,8% real), en un contexto de un avance modulado del gasto corriente (4,5% real), en consistencia con las reglas fiscales. </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El crecimiento de la formación bruta de capital corresponde con el mayor avance de los últimos seis años por el despliegue de la inversión en los tres niveles de gobierno. </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Resaltaron las obras de los Juegos Panamericanos, Reconstrucción, y proyectos de infraestructura de transporte. </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Cabe señalar que la ejecución fue impulsada por una oportuna transferencia de recursos a proyectos de rápida ejecución con criterio de cierre de brechas en 2018.</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55</a:t>
            </a:fld>
            <a:endParaRPr lang="es-PE"/>
          </a:p>
        </p:txBody>
      </p:sp>
    </p:spTree>
    <p:extLst>
      <p:ext uri="{BB962C8B-B14F-4D97-AF65-F5344CB8AC3E}">
        <p14:creationId xmlns:p14="http://schemas.microsoft.com/office/powerpoint/2010/main" val="5797703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P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PE" sz="1200" kern="1200" dirty="0">
                <a:solidFill>
                  <a:schemeClr val="tx1"/>
                </a:solidFill>
                <a:effectLst/>
                <a:latin typeface="+mn-lt"/>
                <a:ea typeface="+mn-ea"/>
                <a:cs typeface="+mn-cs"/>
              </a:rPr>
              <a:t>Por tipo de impuesto, la recuperación de los ingresos fiscales estuvo liderada por la recaudación del Impuesto a la Renta (con una contribución de 4,3%), IGV importado (2,7%) e interno (2,3%). </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Asimismo, las medidas implementadas entre fines de 2017 e inicios de 2018, sumado a la mejora de procesos de gestión de riesgo y fiscalización de SUNAT, impulsaron significativamente la recaudación tributaria</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Se implementaron medidas orientadas a combatir el incumplimiento tributario, cuyo impacto se vería a partir de 2019. </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Por un lado, se extendió de forma progresiva el uso obligatorio de comprobantes de pago electrónico (</a:t>
            </a:r>
            <a:r>
              <a:rPr lang="es-PE" sz="1200" kern="1200" dirty="0" err="1">
                <a:solidFill>
                  <a:schemeClr val="tx1"/>
                </a:solidFill>
                <a:effectLst/>
                <a:latin typeface="+mn-lt"/>
                <a:ea typeface="+mn-ea"/>
                <a:cs typeface="+mn-cs"/>
              </a:rPr>
              <a:t>CdPE</a:t>
            </a:r>
            <a:r>
              <a:rPr lang="es-PE" sz="1200" kern="1200" dirty="0">
                <a:solidFill>
                  <a:schemeClr val="tx1"/>
                </a:solidFill>
                <a:effectLst/>
                <a:latin typeface="+mn-lt"/>
                <a:ea typeface="+mn-ea"/>
                <a:cs typeface="+mn-cs"/>
              </a:rPr>
              <a:t>) a contribuyentes clave y se brindaron incentivos para que las personas naturales los exijan (deducciones del IR por gastos en sectores de alta evasión como restaurantes, bares, discotecas y hoteles).</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Por otro lado, se aprobaron medidas que reforzarán el marco anti elusivo fiscal, tales como la presentación del reporte país por país; la identificación del beneficiario final y el acceso al secreto bancario. </a:t>
            </a:r>
            <a:r>
              <a:rPr lang="es-PE"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s-PE" sz="1200" b="1" kern="1200" dirty="0">
                <a:solidFill>
                  <a:schemeClr val="tx1"/>
                </a:solidFill>
                <a:effectLst/>
                <a:latin typeface="+mn-lt"/>
                <a:ea typeface="+mn-ea"/>
                <a:cs typeface="+mn-cs"/>
              </a:rPr>
              <a:t>Mejora del sistema de detracciones tributarias e incremento del ISC a combustibles, automóviles, cigarrillos, licores, gaseosas, entre otros.</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56</a:t>
            </a:fld>
            <a:endParaRPr lang="es-PE"/>
          </a:p>
        </p:txBody>
      </p:sp>
    </p:spTree>
    <p:extLst>
      <p:ext uri="{BB962C8B-B14F-4D97-AF65-F5344CB8AC3E}">
        <p14:creationId xmlns:p14="http://schemas.microsoft.com/office/powerpoint/2010/main" val="919336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57</a:t>
            </a:fld>
            <a:endParaRPr lang="es-PE"/>
          </a:p>
        </p:txBody>
      </p:sp>
    </p:spTree>
    <p:extLst>
      <p:ext uri="{BB962C8B-B14F-4D97-AF65-F5344CB8AC3E}">
        <p14:creationId xmlns:p14="http://schemas.microsoft.com/office/powerpoint/2010/main" val="1403838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De esta manera, con la finalidad de adecuarse a estándares internacionales y, así, mejorar la comparación frente a otros países, se viene implementado, desde enero del año 2015, el Programa Perú. Este tipo de Programas auspiciados por la Organización para la Cooperación y el Desarrollo Económico (OECD, por sus siglas en inglés) están dirigidos a ayudar a un número limitado de países a alcanzar esos estándares y prácticas, y de esa manera servir como ancla para el proceso de reformas en otras áreas de sus políticas púbicas. </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Enmarcado en este proceso, se viene realizando una evaluación de las estadísticas oficiales con la finalidad de revisar las metodologías vigentes, ejecución de estudios especiales y la adopción de buenas prácticas estadísticas internacionales. En ese sentido, </a:t>
            </a:r>
            <a:r>
              <a:rPr lang="es-PE" sz="1200" b="1" kern="1200" dirty="0">
                <a:solidFill>
                  <a:schemeClr val="tx1"/>
                </a:solidFill>
                <a:effectLst/>
                <a:latin typeface="+mn-lt"/>
                <a:ea typeface="+mn-ea"/>
                <a:cs typeface="+mn-cs"/>
              </a:rPr>
              <a:t>se destaca la necesidad y la buena práctica en la migración de la compilación de las estadísticas de las finanzas públicas al estándar internacional vigente.</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58</a:t>
            </a:fld>
            <a:endParaRPr lang="es-PE"/>
          </a:p>
        </p:txBody>
      </p:sp>
    </p:spTree>
    <p:extLst>
      <p:ext uri="{BB962C8B-B14F-4D97-AF65-F5344CB8AC3E}">
        <p14:creationId xmlns:p14="http://schemas.microsoft.com/office/powerpoint/2010/main" val="2608728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La gran diversidad de prácticas en la elaboración de estadísticas fiscales en el mundo ha llevado a organismos como el </a:t>
            </a:r>
            <a:r>
              <a:rPr lang="es-PE" sz="1200" b="1" kern="1200" dirty="0">
                <a:solidFill>
                  <a:schemeClr val="tx1"/>
                </a:solidFill>
                <a:effectLst/>
                <a:latin typeface="+mn-lt"/>
                <a:ea typeface="+mn-ea"/>
                <a:cs typeface="+mn-cs"/>
              </a:rPr>
              <a:t>FMI</a:t>
            </a:r>
            <a:r>
              <a:rPr lang="es-PE" sz="1200" kern="1200" dirty="0">
                <a:solidFill>
                  <a:schemeClr val="tx1"/>
                </a:solidFill>
                <a:effectLst/>
                <a:latin typeface="+mn-lt"/>
                <a:ea typeface="+mn-ea"/>
                <a:cs typeface="+mn-cs"/>
              </a:rPr>
              <a:t> a plantear estándares internacionales que permitan una mayor comparabilidad de las estadísticas de países. Asimismo, con el propósito de </a:t>
            </a:r>
            <a:r>
              <a:rPr lang="es-PE" sz="1200" b="1" kern="1200" dirty="0">
                <a:solidFill>
                  <a:schemeClr val="tx1"/>
                </a:solidFill>
                <a:effectLst/>
                <a:latin typeface="+mn-lt"/>
                <a:ea typeface="+mn-ea"/>
                <a:cs typeface="+mn-cs"/>
              </a:rPr>
              <a:t>aumentar el nivel de transparencia al público de la información fiscal</a:t>
            </a:r>
            <a:r>
              <a:rPr lang="es-PE" sz="1200" kern="1200" dirty="0">
                <a:solidFill>
                  <a:schemeClr val="tx1"/>
                </a:solidFill>
                <a:effectLst/>
                <a:latin typeface="+mn-lt"/>
                <a:ea typeface="+mn-ea"/>
                <a:cs typeface="+mn-cs"/>
              </a:rPr>
              <a:t>, este organismo ha mejorado la metodología de compilación de estadísticas de las finanzas públicas, reorientando el foco de análisis desde los efectos de las operaciones de gobierno sobre sus necesidades de financiamiento hacia la evaluación del impacto de estas operaciones sobre el patrimonio del gobierno.</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59</a:t>
            </a:fld>
            <a:endParaRPr lang="es-PE"/>
          </a:p>
        </p:txBody>
      </p:sp>
    </p:spTree>
    <p:extLst>
      <p:ext uri="{BB962C8B-B14F-4D97-AF65-F5344CB8AC3E}">
        <p14:creationId xmlns:p14="http://schemas.microsoft.com/office/powerpoint/2010/main" val="83403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6</a:t>
            </a:fld>
            <a:endParaRPr lang="es-PE"/>
          </a:p>
        </p:txBody>
      </p:sp>
    </p:spTree>
    <p:extLst>
      <p:ext uri="{BB962C8B-B14F-4D97-AF65-F5344CB8AC3E}">
        <p14:creationId xmlns:p14="http://schemas.microsoft.com/office/powerpoint/2010/main" val="9142191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60</a:t>
            </a:fld>
            <a:endParaRPr lang="es-PE"/>
          </a:p>
        </p:txBody>
      </p:sp>
    </p:spTree>
    <p:extLst>
      <p:ext uri="{BB962C8B-B14F-4D97-AF65-F5344CB8AC3E}">
        <p14:creationId xmlns:p14="http://schemas.microsoft.com/office/powerpoint/2010/main" val="11491761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Para el año 2018 y 2019, el presupuesto asignado a los Programas Presupuestales es de S/ 74 679 y S/ 77 773 millones que representa el 58% y 57% del total del PIA, respectivamente, advirtiéndose un incremento no+ representativo con relación al año anterior; asimismo, se advierte que los recursos asignados a los programas presupuestales se incrementaron en un 5% y 4% con relación al año 2017 y 2018, respectivamente</a:t>
            </a:r>
          </a:p>
          <a:p>
            <a:endParaRPr lang="es-PE"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Sin considerar pensiones,</a:t>
            </a:r>
            <a:r>
              <a:rPr lang="es-PE" sz="1200" kern="1200" baseline="0" dirty="0">
                <a:solidFill>
                  <a:schemeClr val="tx1"/>
                </a:solidFill>
                <a:effectLst/>
                <a:latin typeface="+mn-lt"/>
                <a:ea typeface="+mn-ea"/>
                <a:cs typeface="+mn-cs"/>
              </a:rPr>
              <a:t> servicios de deuda, reserva de contingencia</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61</a:t>
            </a:fld>
            <a:endParaRPr lang="es-PE"/>
          </a:p>
        </p:txBody>
      </p:sp>
    </p:spTree>
    <p:extLst>
      <p:ext uri="{BB962C8B-B14F-4D97-AF65-F5344CB8AC3E}">
        <p14:creationId xmlns:p14="http://schemas.microsoft.com/office/powerpoint/2010/main" val="14513185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Respecto a la ejecución del Presupuesto Institucional Modificado – PIM del año 2018 y 2019 (al 30 de junio de 2019) los pliegos presupuestarios devengaron S/ 80 775 y S/ 35 516 millones, que representan el 73% y 37%, respectivamente. Asimismo, se advirtiéndose una baja ejecución en los proyectos en ambos periodos.</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62</a:t>
            </a:fld>
            <a:endParaRPr lang="es-PE"/>
          </a:p>
        </p:txBody>
      </p:sp>
    </p:spTree>
    <p:extLst>
      <p:ext uri="{BB962C8B-B14F-4D97-AF65-F5344CB8AC3E}">
        <p14:creationId xmlns:p14="http://schemas.microsoft.com/office/powerpoint/2010/main" val="8478730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Respecto a la ejecución del Presupuesto Institucional Modificado – PIM del año 2018 y 2019 (al 30 de junio de 2019) los pliegos presupuestarios devengaron S/ 80 775 y S/ 35 516 millones, que representan el 73% y 37%, respectivamente. Asimismo, se advirtiéndose una baja ejecución en los proyectos en ambos periodos.</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63</a:t>
            </a:fld>
            <a:endParaRPr lang="es-PE"/>
          </a:p>
        </p:txBody>
      </p:sp>
    </p:spTree>
    <p:extLst>
      <p:ext uri="{BB962C8B-B14F-4D97-AF65-F5344CB8AC3E}">
        <p14:creationId xmlns:p14="http://schemas.microsoft.com/office/powerpoint/2010/main" val="42235151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436563" y="4751983"/>
            <a:ext cx="5924549" cy="4449167"/>
          </a:xfrm>
        </p:spPr>
        <p:txBody>
          <a:bodyPr/>
          <a:lstStyle/>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En términos de asignación presupuestaria, de los 89 programas presupuestarios del Estado Peruano, 9 tienen la mayor participación de presupuesto</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Concentran el 61% (S/ 59 150 millones) del Presupuesto Institucional Modificado – PIM. </a:t>
            </a:r>
          </a:p>
          <a:p>
            <a:pPr marL="0" lvl="0" indent="0">
              <a:buFont typeface="Arial" panose="020B0604020202020204" pitchFamily="34" charset="0"/>
              <a:buNone/>
            </a:pPr>
            <a:r>
              <a:rPr lang="es-PE" sz="1200" kern="1200" dirty="0">
                <a:solidFill>
                  <a:schemeClr val="tx1"/>
                </a:solidFill>
                <a:effectLst/>
                <a:latin typeface="+mn-lt"/>
                <a:ea typeface="+mn-ea"/>
                <a:cs typeface="+mn-cs"/>
              </a:rPr>
              <a:t>Destacan</a:t>
            </a:r>
            <a:r>
              <a:rPr lang="es-PE" sz="1200" kern="1200" baseline="0" dirty="0">
                <a:solidFill>
                  <a:schemeClr val="tx1"/>
                </a:solidFill>
                <a:effectLst/>
                <a:latin typeface="+mn-lt"/>
                <a:ea typeface="+mn-ea"/>
                <a:cs typeface="+mn-cs"/>
              </a:rPr>
              <a:t> los siguientes programas:</a:t>
            </a:r>
            <a:endParaRPr lang="es-P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Programa </a:t>
            </a:r>
            <a:r>
              <a:rPr lang="es-PE" sz="1200" b="1" kern="1200" dirty="0">
                <a:solidFill>
                  <a:schemeClr val="tx1"/>
                </a:solidFill>
                <a:effectLst/>
                <a:latin typeface="+mn-lt"/>
                <a:ea typeface="+mn-ea"/>
                <a:cs typeface="+mn-cs"/>
              </a:rPr>
              <a:t>0090 Logros de Aprendizaje de Estudiante de la Educación Básica Regular (EBR)</a:t>
            </a:r>
            <a:r>
              <a:rPr lang="es-PE" sz="1200" kern="1200" dirty="0">
                <a:solidFill>
                  <a:schemeClr val="tx1"/>
                </a:solidFill>
                <a:effectLst/>
                <a:latin typeface="+mn-lt"/>
                <a:ea typeface="+mn-ea"/>
                <a:cs typeface="+mn-cs"/>
              </a:rPr>
              <a:t>, que tiene como rector al Ministerio de Educación, en donde se propone como resultado:</a:t>
            </a:r>
          </a:p>
          <a:p>
            <a:pPr marL="628650" lvl="1" indent="-171450">
              <a:buFont typeface="Wingdings" panose="05000000000000000000" pitchFamily="2" charset="2"/>
              <a:buChar char="ü"/>
            </a:pPr>
            <a:r>
              <a:rPr lang="es-PE" sz="1200" kern="1200" dirty="0">
                <a:solidFill>
                  <a:schemeClr val="tx1"/>
                </a:solidFill>
                <a:effectLst/>
                <a:latin typeface="+mn-lt"/>
                <a:ea typeface="+mn-ea"/>
                <a:cs typeface="+mn-cs"/>
              </a:rPr>
              <a:t>El incremento de los logros de aprendizaje de los estudiantes de instituciones educativas de EBR a través de la generación de condiciones para el cumplimiento de horas lectivas en las instituciones educativas públicas</a:t>
            </a:r>
          </a:p>
          <a:p>
            <a:pPr marL="628650" lvl="1" indent="-171450">
              <a:buFont typeface="Wingdings" panose="05000000000000000000" pitchFamily="2" charset="2"/>
              <a:buChar char="ü"/>
            </a:pPr>
            <a:r>
              <a:rPr lang="es-PE" sz="1200" kern="1200" dirty="0">
                <a:solidFill>
                  <a:schemeClr val="tx1"/>
                </a:solidFill>
                <a:effectLst/>
                <a:latin typeface="+mn-lt"/>
                <a:ea typeface="+mn-ea"/>
                <a:cs typeface="+mn-cs"/>
              </a:rPr>
              <a:t>Implementación del currículo por docentes preparados; suficiente y oportuna dotación de materiales educativos en buen estado</a:t>
            </a:r>
          </a:p>
          <a:p>
            <a:pPr marL="628650" lvl="1" indent="-171450">
              <a:buFont typeface="Wingdings" panose="05000000000000000000" pitchFamily="2" charset="2"/>
              <a:buChar char="ü"/>
            </a:pPr>
            <a:r>
              <a:rPr lang="es-PE" sz="1200" kern="1200" dirty="0">
                <a:solidFill>
                  <a:schemeClr val="tx1"/>
                </a:solidFill>
                <a:effectLst/>
                <a:latin typeface="+mn-lt"/>
                <a:ea typeface="+mn-ea"/>
                <a:cs typeface="+mn-cs"/>
              </a:rPr>
              <a:t>Evaluación de los aprendizajes y la calidad educativa, </a:t>
            </a:r>
          </a:p>
          <a:p>
            <a:pPr marL="628650" lvl="1" indent="-171450">
              <a:buFont typeface="Wingdings" panose="05000000000000000000" pitchFamily="2" charset="2"/>
              <a:buChar char="ü"/>
            </a:pPr>
            <a:r>
              <a:rPr lang="es-PE" sz="1200" kern="1200" dirty="0">
                <a:solidFill>
                  <a:schemeClr val="tx1"/>
                </a:solidFill>
                <a:effectLst/>
                <a:latin typeface="+mn-lt"/>
                <a:ea typeface="+mn-ea"/>
                <a:cs typeface="+mn-cs"/>
              </a:rPr>
              <a:t>Evaluación de docentes y directores. </a:t>
            </a:r>
            <a:endParaRPr lang="en-US" sz="1200" kern="1200" dirty="0">
              <a:solidFill>
                <a:schemeClr val="tx1"/>
              </a:solidFill>
              <a:effectLst/>
              <a:latin typeface="+mn-lt"/>
              <a:ea typeface="+mn-ea"/>
              <a:cs typeface="+mn-cs"/>
            </a:endParaRPr>
          </a:p>
          <a:p>
            <a:pPr lvl="1"/>
            <a:r>
              <a:rPr lang="es-PE" sz="1200" kern="1200" dirty="0">
                <a:solidFill>
                  <a:schemeClr val="tx1"/>
                </a:solidFill>
                <a:effectLst/>
                <a:latin typeface="+mn-lt"/>
                <a:ea typeface="+mn-ea"/>
                <a:cs typeface="+mn-cs"/>
              </a:rPr>
              <a:t>Este programa involucra la participación del Gobierno Nacional y Regional y para el año fiscal 2018 el PIM ha sido de S/ 18 748 millones alcanzando un nivel de ejecución del 93%.</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Programa </a:t>
            </a:r>
            <a:r>
              <a:rPr lang="es-PE" sz="1200" b="1" kern="1200" dirty="0">
                <a:solidFill>
                  <a:schemeClr val="tx1"/>
                </a:solidFill>
                <a:effectLst/>
                <a:latin typeface="+mn-lt"/>
                <a:ea typeface="+mn-ea"/>
                <a:cs typeface="+mn-cs"/>
              </a:rPr>
              <a:t>0030 Reducción de delitos y faltas que afectan la seguridad ciudadana, contempla el reducir los delitos y faltas</a:t>
            </a:r>
            <a:r>
              <a:rPr lang="es-PE" sz="1200" kern="1200" dirty="0">
                <a:solidFill>
                  <a:schemeClr val="tx1"/>
                </a:solidFill>
                <a:effectLst/>
                <a:latin typeface="+mn-lt"/>
                <a:ea typeface="+mn-ea"/>
                <a:cs typeface="+mn-cs"/>
              </a:rPr>
              <a:t> que afectan la seguridad ciudadana, a través de productos orientados a realizar operaciones policiales, patrullaje por sector, comisarías y unidades especializadas con condiciones básicas para el servicio a la comunidad, y el fortalecimiento de las comunidades organizadas a favor de la seguridad ciudadana; la entidad responsable es la Dirección General de Seguridad Ciudadana (DGSC) del MININTER, en conjunto con los gobiernos regionales y locales.</a:t>
            </a:r>
          </a:p>
          <a:p>
            <a:pPr marL="171450" indent="-171450">
              <a:buFont typeface="Arial" panose="020B0604020202020204" pitchFamily="34" charset="0"/>
              <a:buChar char="•"/>
            </a:pPr>
            <a:endParaRPr lang="es-P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PE" sz="1200" kern="1200" dirty="0">
                <a:solidFill>
                  <a:schemeClr val="tx1"/>
                </a:solidFill>
                <a:effectLst/>
                <a:latin typeface="+mn-lt"/>
                <a:ea typeface="+mn-ea"/>
                <a:cs typeface="+mn-cs"/>
              </a:rPr>
              <a:t>Programa </a:t>
            </a:r>
            <a:r>
              <a:rPr lang="es-PE" sz="1200" b="1" kern="1200" dirty="0">
                <a:solidFill>
                  <a:schemeClr val="tx1"/>
                </a:solidFill>
                <a:effectLst/>
                <a:latin typeface="+mn-lt"/>
                <a:ea typeface="+mn-ea"/>
                <a:cs typeface="+mn-cs"/>
              </a:rPr>
              <a:t>0148 Reducción del tiempo, inseguridad y costo ambiental en el transporte urbano</a:t>
            </a:r>
            <a:r>
              <a:rPr lang="es-PE" sz="1200" kern="1200" dirty="0">
                <a:solidFill>
                  <a:schemeClr val="tx1"/>
                </a:solidFill>
                <a:effectLst/>
                <a:latin typeface="+mn-lt"/>
                <a:ea typeface="+mn-ea"/>
                <a:cs typeface="+mn-cs"/>
              </a:rPr>
              <a:t> tiene como resultado el contribuir a la reducción del costo, tiempo y mejorar la seguridad vial en el desplazamiento de personas y mercancías en el sistema de transporte urbano, a través de productos orientados a la operación y mantenimiento del Servicio de Transporte Masivo, al mantenimiento de la infraestructura  urbana, a controlar el parque automotor en vías urbanas, a realizar auditorías de seguridad vial e intervenir puntos negros, así como otorgar habilitaciones de vehículos y realizar fiscalizaciones del servicio de transporte de personas y mercancías, entre otros. El ente rector es el Ministerio de Transporte y Comunicaciones y se ejecuta en conjunto con los Gobiernos Regionales. Es un programa que inició su implementación en el 2018, por lo que, no se cuenta con información de su trazabilidad.</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Programa  </a:t>
            </a:r>
            <a:r>
              <a:rPr lang="es-PE" sz="1200" b="1" kern="1200" dirty="0">
                <a:solidFill>
                  <a:schemeClr val="tx1"/>
                </a:solidFill>
                <a:effectLst/>
                <a:latin typeface="+mn-lt"/>
                <a:ea typeface="+mn-ea"/>
                <a:cs typeface="+mn-cs"/>
              </a:rPr>
              <a:t>0082 Programa Nacional de Saneamiento Urbano</a:t>
            </a:r>
            <a:r>
              <a:rPr lang="es-PE" sz="1200" kern="1200" dirty="0">
                <a:solidFill>
                  <a:schemeClr val="tx1"/>
                </a:solidFill>
                <a:effectLst/>
                <a:latin typeface="+mn-lt"/>
                <a:ea typeface="+mn-ea"/>
                <a:cs typeface="+mn-cs"/>
              </a:rPr>
              <a:t>, está a cargo del  Programa Nacional de Saneamiento Rural (PNSR) del Ministerio de Vivienda, Construcción y Saneamiento, y contempla la participación de los 3 niveles de gobierno (Nacional, Regional y Local), busca lograr que la población urbana acceda a servicios de saneamiento de calidad y sostenibles, a través de productos orientados a proveer de conexiones domiciliarias de agua potable y alcantarillado, capacitación en actividades de educación sanitaria a prestadores de servicios, fortalecimiento institucional, comercial y operativo a  prestadores de servicios y asistencia técnica y apoyo para el reflotamiento de empresas prestadoras de servicios. La falta de acceso a servicios de saneamiento de calidad tiene mayor incidencia en la aparición de enfermedades diarreicas, parasitarias y dérmicas, lo que se traduce en el mejor de los casos en ausentismo laboral en los adultos y escolar en los niños.</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Programa  </a:t>
            </a:r>
            <a:r>
              <a:rPr lang="es-PE" sz="1200" b="1" kern="1200" dirty="0">
                <a:solidFill>
                  <a:schemeClr val="tx1"/>
                </a:solidFill>
                <a:effectLst/>
                <a:latin typeface="+mn-lt"/>
                <a:ea typeface="+mn-ea"/>
                <a:cs typeface="+mn-cs"/>
              </a:rPr>
              <a:t>0001 Programa Articulado Nutricional, </a:t>
            </a:r>
            <a:r>
              <a:rPr lang="es-PE" sz="1200" kern="1200" dirty="0">
                <a:solidFill>
                  <a:schemeClr val="tx1"/>
                </a:solidFill>
                <a:effectLst/>
                <a:latin typeface="+mn-lt"/>
                <a:ea typeface="+mn-ea"/>
                <a:cs typeface="+mn-cs"/>
              </a:rPr>
              <a:t>tiene como ente rector al Ministerio de Salud y se implementa en los tres niveles de Gobierno, los resultados planteados en el marco del programa es reducir la desnutrición crónica en los niños menores de cinco años, a través de productos orientados a familias saludables con conocimientos para el cuidado infantil, lactancia materna exclusiva y la adecuada alimentación y protección del menor de 36 meses, niños con vacuna completa y niños con CRED completo según su edad. El PIM 2018 alcanzó los S/ 2 707 millones con un nivel de ejecución del 92%.</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64</a:t>
            </a:fld>
            <a:endParaRPr lang="es-PE"/>
          </a:p>
        </p:txBody>
      </p:sp>
    </p:spTree>
    <p:extLst>
      <p:ext uri="{BB962C8B-B14F-4D97-AF65-F5344CB8AC3E}">
        <p14:creationId xmlns:p14="http://schemas.microsoft.com/office/powerpoint/2010/main" val="20891447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just">
              <a:buFont typeface="Arial" panose="020B0604020202020204" pitchFamily="34" charset="0"/>
              <a:buChar char="•"/>
            </a:pPr>
            <a:r>
              <a:rPr lang="es-PE" sz="1200" kern="1200" dirty="0">
                <a:solidFill>
                  <a:schemeClr val="tx1"/>
                </a:solidFill>
                <a:effectLst/>
                <a:latin typeface="+mn-lt"/>
                <a:ea typeface="+mn-ea"/>
                <a:cs typeface="+mn-cs"/>
              </a:rPr>
              <a:t>El Presupuesto por Resultados (</a:t>
            </a:r>
            <a:r>
              <a:rPr lang="es-PE" sz="1200" kern="1200" dirty="0" err="1">
                <a:solidFill>
                  <a:schemeClr val="tx1"/>
                </a:solidFill>
                <a:effectLst/>
                <a:latin typeface="+mn-lt"/>
                <a:ea typeface="+mn-ea"/>
                <a:cs typeface="+mn-cs"/>
              </a:rPr>
              <a:t>PpR</a:t>
            </a:r>
            <a:r>
              <a:rPr lang="es-PE" sz="1200" kern="1200" dirty="0">
                <a:solidFill>
                  <a:schemeClr val="tx1"/>
                </a:solidFill>
                <a:effectLst/>
                <a:latin typeface="+mn-lt"/>
                <a:ea typeface="+mn-ea"/>
                <a:cs typeface="+mn-cs"/>
              </a:rPr>
              <a:t>), es una de las estrategias más importantes e innovadoras en gestión en el país, inspirada en la necesidad urgente de contribuir a una mayor efectividad del gasto público que incida en una mejor calidad de vida de la población Peruana</a:t>
            </a:r>
          </a:p>
          <a:p>
            <a:pPr marL="171450" indent="-171450" algn="just">
              <a:buFont typeface="Arial" panose="020B0604020202020204" pitchFamily="34" charset="0"/>
              <a:buChar char="•"/>
            </a:pPr>
            <a:r>
              <a:rPr lang="es-PE" sz="1200" kern="1200" dirty="0">
                <a:solidFill>
                  <a:schemeClr val="tx1"/>
                </a:solidFill>
                <a:effectLst/>
                <a:latin typeface="+mn-lt"/>
                <a:ea typeface="+mn-ea"/>
                <a:cs typeface="+mn-cs"/>
              </a:rPr>
              <a:t>En ese sentido, el Ministerio de Economía y Finanzas, a través de la Dirección de Calidad del Gasto Público de la DGPP impulsó la aprobación del Decreto Legislativo Nº 1440, Decreto Legislativo del Sistema Nacional de- Presupuesto Público, que incorpora dos nuevas definiciones del Presupuesto por Resultados: </a:t>
            </a:r>
          </a:p>
          <a:p>
            <a:pPr marL="457200" lvl="1" indent="0" algn="just">
              <a:buFont typeface="Arial" panose="020B0604020202020204" pitchFamily="34" charset="0"/>
              <a:buNone/>
            </a:pPr>
            <a:r>
              <a:rPr lang="es-PE" sz="1200" kern="1200" dirty="0">
                <a:solidFill>
                  <a:schemeClr val="tx1"/>
                </a:solidFill>
                <a:effectLst/>
                <a:latin typeface="+mn-lt"/>
                <a:ea typeface="+mn-ea"/>
                <a:cs typeface="+mn-cs"/>
              </a:rPr>
              <a:t>i) PPoR cuyo propósito es el logro de resultados sobre la población y su entorno y los </a:t>
            </a:r>
          </a:p>
          <a:p>
            <a:pPr marL="457200" lvl="1" indent="0" algn="just">
              <a:buFont typeface="Arial" panose="020B0604020202020204" pitchFamily="34" charset="0"/>
              <a:buNone/>
            </a:pPr>
            <a:r>
              <a:rPr lang="es-PE" sz="1200" kern="1200" dirty="0">
                <a:solidFill>
                  <a:schemeClr val="tx1"/>
                </a:solidFill>
                <a:effectLst/>
                <a:latin typeface="+mn-lt"/>
                <a:ea typeface="+mn-ea"/>
                <a:cs typeface="+mn-cs"/>
              </a:rPr>
              <a:t>ii) PPI cuyo propósito es el logro de resultados sectoriales y objetivos estratégicos institucionales; cuya implementación es progresiva.</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65</a:t>
            </a:fld>
            <a:endParaRPr lang="es-PE"/>
          </a:p>
        </p:txBody>
      </p:sp>
    </p:spTree>
    <p:extLst>
      <p:ext uri="{BB962C8B-B14F-4D97-AF65-F5344CB8AC3E}">
        <p14:creationId xmlns:p14="http://schemas.microsoft.com/office/powerpoint/2010/main" val="9435078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66</a:t>
            </a:fld>
            <a:endParaRPr lang="es-PE"/>
          </a:p>
        </p:txBody>
      </p:sp>
    </p:spTree>
    <p:extLst>
      <p:ext uri="{BB962C8B-B14F-4D97-AF65-F5344CB8AC3E}">
        <p14:creationId xmlns:p14="http://schemas.microsoft.com/office/powerpoint/2010/main" val="41938247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PE" sz="1200" kern="1200" dirty="0">
                <a:solidFill>
                  <a:schemeClr val="tx1"/>
                </a:solidFill>
                <a:effectLst/>
                <a:latin typeface="+mn-lt"/>
                <a:ea typeface="+mn-ea"/>
                <a:cs typeface="+mn-cs"/>
              </a:rPr>
              <a:t>La inversión en acceso a servicios e infraestructura pública en el Perú, se ha ido incrementando en relación a años anteriores para poder cubrir progresivamente las brechas en infraestructura y acceso a servicios a nivel nacional.</a:t>
            </a:r>
            <a:endParaRPr lang="en-US" sz="1200" kern="1200" dirty="0">
              <a:solidFill>
                <a:schemeClr val="tx1"/>
              </a:solidFill>
              <a:effectLst/>
              <a:latin typeface="+mn-lt"/>
              <a:ea typeface="+mn-ea"/>
              <a:cs typeface="+mn-cs"/>
            </a:endParaRPr>
          </a:p>
          <a:p>
            <a:pPr algn="just"/>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just"/>
            <a:r>
              <a:rPr lang="es-PE" sz="1200" kern="1200" dirty="0">
                <a:solidFill>
                  <a:schemeClr val="tx1"/>
                </a:solidFill>
                <a:effectLst/>
                <a:latin typeface="+mn-lt"/>
                <a:ea typeface="+mn-ea"/>
                <a:cs typeface="+mn-cs"/>
              </a:rPr>
              <a:t>El gobierno a través del Marco Macroeconómico Multianual que contiene proyecciones macroeconómicas para cuatro años, establece las políticas fiscales en relación al grado de participación que tendrá la inversión pública para el crecimiento del país.</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93C837C-C5E2-4F23-A78D-3A6E4F74FAAB}" type="slidenum">
              <a:rPr lang="es-PE" smtClean="0"/>
              <a:t>67</a:t>
            </a:fld>
            <a:endParaRPr lang="es-PE"/>
          </a:p>
        </p:txBody>
      </p:sp>
    </p:spTree>
    <p:extLst>
      <p:ext uri="{BB962C8B-B14F-4D97-AF65-F5344CB8AC3E}">
        <p14:creationId xmlns:p14="http://schemas.microsoft.com/office/powerpoint/2010/main" val="8520573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PE" sz="1200" kern="1200" dirty="0">
                <a:solidFill>
                  <a:schemeClr val="tx1"/>
                </a:solidFill>
                <a:effectLst/>
                <a:latin typeface="+mn-lt"/>
                <a:ea typeface="+mn-ea"/>
                <a:cs typeface="+mn-cs"/>
              </a:rPr>
              <a:t>En este marco, durante el 2017, 2018 y 2019 se ha ido incrementado el presupuesto para la inversión pública como política del gobierno, pero la eficiencia en ejecución presupuestal ha ido disminuyendo debido a factores ya comunes de la propia ejecución y a factores externos que afectan la ejecución de los proyectos, la cual, impacta de manera negativa en el aprovisionamiento de infraestructura y servicios básicos, perjudicando directamente el desarrollo y la mejora de la calidad de vida de la población.</a:t>
            </a:r>
            <a:endParaRPr lang="en-US" sz="1200" kern="1200" dirty="0">
              <a:solidFill>
                <a:schemeClr val="tx1"/>
              </a:solidFill>
              <a:effectLst/>
              <a:latin typeface="+mn-lt"/>
              <a:ea typeface="+mn-ea"/>
              <a:cs typeface="+mn-cs"/>
            </a:endParaRPr>
          </a:p>
          <a:p>
            <a:pPr algn="just"/>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just"/>
            <a:r>
              <a:rPr lang="es-PE" sz="1200" kern="1200" dirty="0">
                <a:solidFill>
                  <a:schemeClr val="tx1"/>
                </a:solidFill>
                <a:effectLst/>
                <a:latin typeface="+mn-lt"/>
                <a:ea typeface="+mn-ea"/>
                <a:cs typeface="+mn-cs"/>
              </a:rPr>
              <a:t>Una participación importante en la ejecución del presupuesto público en inversiones está relacionada al que tiene programado la Autoridad de la Reconstrucción con Cambios (ARCC), entidad que se creó para reconstruir y restablecer los servicios públicos de las zonas afectadas por el fenómeno del niño costero ocurrido a finales del 2017.</a:t>
            </a:r>
            <a:endParaRPr lang="en-US" sz="1200" kern="1200" dirty="0">
              <a:solidFill>
                <a:schemeClr val="tx1"/>
              </a:solidFill>
              <a:effectLst/>
              <a:latin typeface="+mn-lt"/>
              <a:ea typeface="+mn-ea"/>
              <a:cs typeface="+mn-cs"/>
            </a:endParaRPr>
          </a:p>
          <a:p>
            <a:pPr algn="just"/>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just"/>
            <a:r>
              <a:rPr lang="es-PE" sz="1200" b="1" kern="1200" dirty="0">
                <a:solidFill>
                  <a:schemeClr val="tx1"/>
                </a:solidFill>
                <a:effectLst/>
                <a:latin typeface="+mn-lt"/>
                <a:ea typeface="+mn-ea"/>
                <a:cs typeface="+mn-cs"/>
              </a:rPr>
              <a:t>En ese sentido, este informe contiene un análisis cuantitativo que proviene de fuentes oficiales del gobierno sobre las variaciones anuales relacionado a la ejecución del presupuesto público orientado a inversión pública en los diferentes niveles de gobierno, a nivel geográfico y sectorial, por tipo de fuente de financiamiento, así como de las inversiones enmarcadas en la reconstrucción con cambios, identificando los problemas que se vienen presentando</a:t>
            </a:r>
            <a:endParaRPr lang="en-US" sz="1200" b="1"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68</a:t>
            </a:fld>
            <a:endParaRPr lang="es-PE"/>
          </a:p>
        </p:txBody>
      </p:sp>
    </p:spTree>
    <p:extLst>
      <p:ext uri="{BB962C8B-B14F-4D97-AF65-F5344CB8AC3E}">
        <p14:creationId xmlns:p14="http://schemas.microsoft.com/office/powerpoint/2010/main" val="31433930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Considerando el presupuesto programado versus lo ejecutado, no se ha ejecutado S/ 48 785 MILLONES de lo programado, esta situación tiene una tendencia ascendente, lo cual es de resaltar respecto de la eficiente y eficaz utilización de los recursos asignados a las inversiones, según se puede apreciar en el siguiente cuadro.</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69</a:t>
            </a:fld>
            <a:endParaRPr lang="es-PE"/>
          </a:p>
        </p:txBody>
      </p:sp>
    </p:spTree>
    <p:extLst>
      <p:ext uri="{BB962C8B-B14F-4D97-AF65-F5344CB8AC3E}">
        <p14:creationId xmlns:p14="http://schemas.microsoft.com/office/powerpoint/2010/main" val="385109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7</a:t>
            </a:fld>
            <a:endParaRPr lang="es-PE"/>
          </a:p>
        </p:txBody>
      </p:sp>
    </p:spTree>
    <p:extLst>
      <p:ext uri="{BB962C8B-B14F-4D97-AF65-F5344CB8AC3E}">
        <p14:creationId xmlns:p14="http://schemas.microsoft.com/office/powerpoint/2010/main" val="8618402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Considerando el presupuesto programado versus lo ejecutado, no se ha ejecutado S/ 48 785 MILLONES de lo programado, esta situación tiene una tendencia ascendente, lo cual es de resaltar respecto de la eficiente y eficaz utilización de los recursos asignados a las inversiones, según se puede apreciar en el siguiente cuadro.</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70</a:t>
            </a:fld>
            <a:endParaRPr lang="es-PE"/>
          </a:p>
        </p:txBody>
      </p:sp>
    </p:spTree>
    <p:extLst>
      <p:ext uri="{BB962C8B-B14F-4D97-AF65-F5344CB8AC3E}">
        <p14:creationId xmlns:p14="http://schemas.microsoft.com/office/powerpoint/2010/main" val="9284680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Considerando el presupuesto programado versus lo ejecutado, no se ha ejecutado S/ 48 785 MILLONES de lo programado, esta situación tiene una tendencia ascendente, lo cual es de resaltar respecto de la eficiente y eficaz utilización de los recursos asignados a las inversiones, según se puede apreciar en el siguiente cuadro.</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71</a:t>
            </a:fld>
            <a:endParaRPr lang="es-PE"/>
          </a:p>
        </p:txBody>
      </p:sp>
    </p:spTree>
    <p:extLst>
      <p:ext uri="{BB962C8B-B14F-4D97-AF65-F5344CB8AC3E}">
        <p14:creationId xmlns:p14="http://schemas.microsoft.com/office/powerpoint/2010/main" val="8877690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Considerando el presupuesto programado versus lo ejecutado, no se ha ejecutado S/ 48 785 MILLONES de lo programado, esta situación tiene una tendencia ascendente, lo cual es de resaltar respecto de la eficiente y eficaz utilización de los recursos asignados a las inversiones, según se puede apreciar en el siguiente cuadro.</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72</a:t>
            </a:fld>
            <a:endParaRPr lang="es-PE"/>
          </a:p>
        </p:txBody>
      </p:sp>
    </p:spTree>
    <p:extLst>
      <p:ext uri="{BB962C8B-B14F-4D97-AF65-F5344CB8AC3E}">
        <p14:creationId xmlns:p14="http://schemas.microsoft.com/office/powerpoint/2010/main" val="37721210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Considerando el presupuesto programado versus lo ejecutado, no se ha ejecutado S/ 48 785 MILLONES de lo programado, esta situación tiene una tendencia ascendente, lo cual es de resaltar respecto de la eficiente y eficaz utilización de los recursos asignados a las inversiones, según se puede apreciar en el siguiente cuadro.</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73</a:t>
            </a:fld>
            <a:endParaRPr lang="es-PE"/>
          </a:p>
        </p:txBody>
      </p:sp>
    </p:spTree>
    <p:extLst>
      <p:ext uri="{BB962C8B-B14F-4D97-AF65-F5344CB8AC3E}">
        <p14:creationId xmlns:p14="http://schemas.microsoft.com/office/powerpoint/2010/main" val="19946913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Considerando el presupuesto programado versus lo ejecutado, no se ha ejecutado S/ 48 785 MILLONES de lo programado, esta situación tiene una tendencia ascendente, lo cual es de resaltar respecto de la eficiente y eficaz utilización de los recursos asignados a las inversiones, según se puede apreciar en el siguiente cuadro.</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74</a:t>
            </a:fld>
            <a:endParaRPr lang="es-PE"/>
          </a:p>
        </p:txBody>
      </p:sp>
    </p:spTree>
    <p:extLst>
      <p:ext uri="{BB962C8B-B14F-4D97-AF65-F5344CB8AC3E}">
        <p14:creationId xmlns:p14="http://schemas.microsoft.com/office/powerpoint/2010/main" val="8208527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75</a:t>
            </a:fld>
            <a:endParaRPr lang="es-PE"/>
          </a:p>
        </p:txBody>
      </p:sp>
    </p:spTree>
    <p:extLst>
      <p:ext uri="{BB962C8B-B14F-4D97-AF65-F5344CB8AC3E}">
        <p14:creationId xmlns:p14="http://schemas.microsoft.com/office/powerpoint/2010/main" val="36434877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Respecto a la ejecución de las inversiones públicas, existen factores comunes propios de la ejecución en proyectos de inversión, así como factores externos que interrumpen el eficiente uso de los recursos para las inversiones. </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Entre los factores comunes tenemos: </a:t>
            </a:r>
          </a:p>
          <a:p>
            <a:pPr marL="628650" lvl="1" indent="-171450">
              <a:buFont typeface="Wingdings" panose="05000000000000000000" pitchFamily="2" charset="2"/>
              <a:buChar char="ü"/>
            </a:pPr>
            <a:r>
              <a:rPr lang="es-PE" sz="1200" kern="1200" dirty="0">
                <a:solidFill>
                  <a:schemeClr val="tx1"/>
                </a:solidFill>
                <a:effectLst/>
                <a:latin typeface="+mn-lt"/>
                <a:ea typeface="+mn-ea"/>
                <a:cs typeface="+mn-cs"/>
              </a:rPr>
              <a:t>Deficiencias en los estudios de pre inversión y expedientes técnicos de los proyectos</a:t>
            </a:r>
          </a:p>
          <a:p>
            <a:pPr marL="628650" lvl="1" indent="-171450">
              <a:buFont typeface="Wingdings" panose="05000000000000000000" pitchFamily="2" charset="2"/>
              <a:buChar char="ü"/>
            </a:pPr>
            <a:r>
              <a:rPr lang="es-PE" sz="1200" kern="1200" dirty="0">
                <a:solidFill>
                  <a:schemeClr val="tx1"/>
                </a:solidFill>
                <a:effectLst/>
                <a:latin typeface="+mn-lt"/>
                <a:ea typeface="+mn-ea"/>
                <a:cs typeface="+mn-cs"/>
              </a:rPr>
              <a:t>Deficiente planeamiento de las obras (clima, fletes, periodos de contratación, etc.)</a:t>
            </a:r>
          </a:p>
          <a:p>
            <a:pPr marL="628650" lvl="1" indent="-171450">
              <a:buFont typeface="Wingdings" panose="05000000000000000000" pitchFamily="2" charset="2"/>
              <a:buChar char="ü"/>
            </a:pPr>
            <a:r>
              <a:rPr lang="es-PE" sz="1200" kern="1200" dirty="0">
                <a:solidFill>
                  <a:schemeClr val="tx1"/>
                </a:solidFill>
                <a:effectLst/>
                <a:latin typeface="+mn-lt"/>
                <a:ea typeface="+mn-ea"/>
                <a:cs typeface="+mn-cs"/>
              </a:rPr>
              <a:t>Desactualización de precios unitarios en los presupuestos de las obras</a:t>
            </a:r>
          </a:p>
          <a:p>
            <a:pPr marL="628650" lvl="1" indent="-171450">
              <a:buFont typeface="Wingdings" panose="05000000000000000000" pitchFamily="2" charset="2"/>
              <a:buChar char="ü"/>
            </a:pPr>
            <a:r>
              <a:rPr lang="es-PE" sz="1200" kern="1200" dirty="0">
                <a:solidFill>
                  <a:schemeClr val="tx1"/>
                </a:solidFill>
                <a:effectLst/>
                <a:latin typeface="+mn-lt"/>
                <a:ea typeface="+mn-ea"/>
                <a:cs typeface="+mn-cs"/>
              </a:rPr>
              <a:t>Demoras en la adquisición y/o gestión del saneamiento físico legal de predios para las obras</a:t>
            </a:r>
          </a:p>
          <a:p>
            <a:pPr marL="628650" lvl="1" indent="-171450">
              <a:buFont typeface="Wingdings" panose="05000000000000000000" pitchFamily="2" charset="2"/>
              <a:buChar char="ü"/>
            </a:pPr>
            <a:r>
              <a:rPr lang="es-PE" sz="1200" kern="1200" dirty="0">
                <a:solidFill>
                  <a:schemeClr val="tx1"/>
                </a:solidFill>
                <a:effectLst/>
                <a:latin typeface="+mn-lt"/>
                <a:ea typeface="+mn-ea"/>
                <a:cs typeface="+mn-cs"/>
              </a:rPr>
              <a:t>Ausencia y demoras en la coordinación interinstitucional</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93C837C-C5E2-4F23-A78D-3A6E4F74FAAB}" type="slidenum">
              <a:rPr lang="es-PE" smtClean="0"/>
              <a:t>76</a:t>
            </a:fld>
            <a:endParaRPr lang="es-PE"/>
          </a:p>
        </p:txBody>
      </p:sp>
    </p:spTree>
    <p:extLst>
      <p:ext uri="{BB962C8B-B14F-4D97-AF65-F5344CB8AC3E}">
        <p14:creationId xmlns:p14="http://schemas.microsoft.com/office/powerpoint/2010/main" val="36630058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Entre los factores externos tenemos la demora e inadecuada gestión social, cumplimiento de los aspectos medio ambientales, cambios climáticos y desastres naturales.</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En relación a los recursos humanos con los que cuentan los diferentes niveles de gobierno es preciso señalar que el gobierno nacional a diferencia de los gobiernos regionales y locales, cuenta con mayor cantidad de profesionales, mayor presupuesto para contratar cuadros técnicos más calificados y además mayor presupuesto para acciones administrativas y logísticas.</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93C837C-C5E2-4F23-A78D-3A6E4F74FAAB}" type="slidenum">
              <a:rPr lang="es-PE" smtClean="0"/>
              <a:t>77</a:t>
            </a:fld>
            <a:endParaRPr lang="es-PE"/>
          </a:p>
        </p:txBody>
      </p:sp>
    </p:spTree>
    <p:extLst>
      <p:ext uri="{BB962C8B-B14F-4D97-AF65-F5344CB8AC3E}">
        <p14:creationId xmlns:p14="http://schemas.microsoft.com/office/powerpoint/2010/main" val="15703655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PE" sz="1200" kern="1200" dirty="0">
                <a:solidFill>
                  <a:schemeClr val="tx1"/>
                </a:solidFill>
                <a:effectLst/>
                <a:latin typeface="+mn-lt"/>
                <a:ea typeface="+mn-ea"/>
                <a:cs typeface="+mn-cs"/>
              </a:rPr>
              <a:t>Otros eventos que perjudicaron la ejecución de inversión: es el fenómeno del Niño Costero de 2016-2017 el cual tuvo eventos perjudiciales entre fines del 2016 y primer trimestre del 2017, pues el Instituto Nacional de Defensa Civil (</a:t>
            </a:r>
            <a:r>
              <a:rPr lang="es-PE" sz="1200" kern="1200" dirty="0" err="1">
                <a:solidFill>
                  <a:schemeClr val="tx1"/>
                </a:solidFill>
                <a:effectLst/>
                <a:latin typeface="+mn-lt"/>
                <a:ea typeface="+mn-ea"/>
                <a:cs typeface="+mn-cs"/>
              </a:rPr>
              <a:t>Indeci</a:t>
            </a:r>
            <a:r>
              <a:rPr lang="es-PE" sz="1200" kern="1200" dirty="0">
                <a:solidFill>
                  <a:schemeClr val="tx1"/>
                </a:solidFill>
                <a:effectLst/>
                <a:latin typeface="+mn-lt"/>
                <a:ea typeface="+mn-ea"/>
                <a:cs typeface="+mn-cs"/>
              </a:rPr>
              <a:t>) el 31 de marzo del 2017 publicó un reporte entre otros temas, mencionada que existiría 141 000 damnificados</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Asimismo, temas relacionados al Caso Lava Jato cuyo punto de quiebre ocurrió el 21 de diciembre de 2016, cuando el </a:t>
            </a:r>
            <a:r>
              <a:rPr lang="es-PE" sz="1200" u="none" strike="noStrike" kern="1200" dirty="0">
                <a:solidFill>
                  <a:schemeClr val="tx1"/>
                </a:solidFill>
                <a:effectLst/>
                <a:latin typeface="+mn-lt"/>
                <a:ea typeface="+mn-ea"/>
                <a:cs typeface="+mn-cs"/>
                <a:hlinkClick r:id="rId3"/>
              </a:rPr>
              <a:t>gobierno de EE.UU.</a:t>
            </a:r>
            <a:r>
              <a:rPr lang="es-PE" sz="1200" kern="1200" dirty="0">
                <a:solidFill>
                  <a:schemeClr val="tx1"/>
                </a:solidFill>
                <a:effectLst/>
                <a:latin typeface="+mn-lt"/>
                <a:ea typeface="+mn-ea"/>
                <a:cs typeface="+mn-cs"/>
              </a:rPr>
              <a:t> anunció que </a:t>
            </a:r>
            <a:r>
              <a:rPr lang="es-PE" sz="1200" kern="1200" dirty="0" err="1">
                <a:solidFill>
                  <a:schemeClr val="tx1"/>
                </a:solidFill>
                <a:effectLst/>
                <a:latin typeface="+mn-lt"/>
                <a:ea typeface="+mn-ea"/>
                <a:cs typeface="+mn-cs"/>
              </a:rPr>
              <a:t>Odebrecht</a:t>
            </a:r>
            <a:r>
              <a:rPr lang="es-PE" sz="1200" kern="1200" dirty="0">
                <a:solidFill>
                  <a:schemeClr val="tx1"/>
                </a:solidFill>
                <a:effectLst/>
                <a:latin typeface="+mn-lt"/>
                <a:ea typeface="+mn-ea"/>
                <a:cs typeface="+mn-cs"/>
              </a:rPr>
              <a:t> presuntamente habría efectuado pagos ascendente a US$788 millones en sobornos en diferentes países entre ellos el Perú ocasionando que muchas obras de gran magnitud queden paralizadas.</a:t>
            </a:r>
            <a:r>
              <a:rPr lang="en-US" dirty="0">
                <a:effectLst/>
              </a:rPr>
              <a:t> </a:t>
            </a:r>
            <a:r>
              <a:rPr lang="es-PE"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93C837C-C5E2-4F23-A78D-3A6E4F74FAAB}" type="slidenum">
              <a:rPr lang="es-PE" smtClean="0"/>
              <a:t>78</a:t>
            </a:fld>
            <a:endParaRPr lang="es-PE"/>
          </a:p>
        </p:txBody>
      </p:sp>
    </p:spTree>
    <p:extLst>
      <p:ext uri="{BB962C8B-B14F-4D97-AF65-F5344CB8AC3E}">
        <p14:creationId xmlns:p14="http://schemas.microsoft.com/office/powerpoint/2010/main" val="8917790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Asimismo, la Contraloría General de la República, efectúo un estudio exploratorio identificando 867 obras paralizadas a nivel de gobierno nacional y regional por un monto ascendente a S/ 16 870 855 767 (información está actualizada a diciembre de 2018). Por lo tanto, lo antes mencionado ha impactado de manera directa a la ejecución presupuestal de proyectos de inversión pública.</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79</a:t>
            </a:fld>
            <a:endParaRPr lang="es-PE"/>
          </a:p>
        </p:txBody>
      </p:sp>
    </p:spTree>
    <p:extLst>
      <p:ext uri="{BB962C8B-B14F-4D97-AF65-F5344CB8AC3E}">
        <p14:creationId xmlns:p14="http://schemas.microsoft.com/office/powerpoint/2010/main" val="290091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93C837C-C5E2-4F23-A78D-3A6E4F74FAAB}" type="slidenum">
              <a:rPr lang="es-PE" smtClean="0"/>
              <a:t>8</a:t>
            </a:fld>
            <a:endParaRPr lang="es-PE"/>
          </a:p>
        </p:txBody>
      </p:sp>
    </p:spTree>
    <p:extLst>
      <p:ext uri="{BB962C8B-B14F-4D97-AF65-F5344CB8AC3E}">
        <p14:creationId xmlns:p14="http://schemas.microsoft.com/office/powerpoint/2010/main" val="38576766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Los eventos mencionados complican y generan demoras en la ejecución de inversiones, por lo tanto, existen proyectos de inversión pública cuya situación contractual se encuentran paralizados, en procesos de conciliación, arbitraje o procesos judiciales</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La CGR mediante oficio N° 00427-2019-CG/DC de 1 de marzo de 2019, presentó un proyecto de ley que:</a:t>
            </a:r>
          </a:p>
          <a:p>
            <a:pPr marL="685800" lvl="1" indent="-228600">
              <a:buFont typeface="+mj-lt"/>
              <a:buAutoNum type="arabicPeriod"/>
            </a:pPr>
            <a:r>
              <a:rPr lang="es-PE" sz="1200" kern="1200" dirty="0">
                <a:solidFill>
                  <a:schemeClr val="tx1"/>
                </a:solidFill>
                <a:effectLst/>
                <a:latin typeface="+mn-lt"/>
                <a:ea typeface="+mn-ea"/>
                <a:cs typeface="+mn-cs"/>
              </a:rPr>
              <a:t>Garantiza la continuidad de proyectos de inversión para la provisión de infraestructura y obras paralizadas</a:t>
            </a:r>
          </a:p>
          <a:p>
            <a:pPr marL="685800" lvl="1" indent="-228600">
              <a:buFont typeface="+mj-lt"/>
              <a:buAutoNum type="arabicPeriod"/>
            </a:pPr>
            <a:r>
              <a:rPr lang="es-PE" sz="1200" kern="1200" dirty="0">
                <a:solidFill>
                  <a:schemeClr val="tx1"/>
                </a:solidFill>
                <a:effectLst/>
                <a:latin typeface="+mn-lt"/>
                <a:ea typeface="+mn-ea"/>
                <a:cs typeface="+mn-cs"/>
              </a:rPr>
              <a:t>Permita a las entidades públicas tomar el control de dichas obras paralizadas y reactivarlas, el mismo que sería aplicable para aquellas obras con un periodo de paralización mayor a seis (6) meses y que tengan un avance físico significativo igual o mayor a 80%</a:t>
            </a:r>
          </a:p>
          <a:p>
            <a:pPr marL="685800" lvl="1" indent="-228600">
              <a:buFont typeface="+mj-lt"/>
              <a:buAutoNum type="arabicPeriod"/>
            </a:pPr>
            <a:r>
              <a:rPr lang="es-PE" sz="1200" kern="1200" dirty="0">
                <a:solidFill>
                  <a:schemeClr val="tx1"/>
                </a:solidFill>
                <a:effectLst/>
                <a:latin typeface="+mn-lt"/>
                <a:ea typeface="+mn-ea"/>
                <a:cs typeface="+mn-cs"/>
              </a:rPr>
              <a:t>Debiendo considerarse preferentemente los proyectos de inversión de infraestructura que tengan como objeto satisfacer servicios públicos en materia de salud, saneamiento, riego, agricultura, educación, transportes y prevención de desastres.</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80</a:t>
            </a:fld>
            <a:endParaRPr lang="es-PE"/>
          </a:p>
        </p:txBody>
      </p:sp>
    </p:spTree>
    <p:extLst>
      <p:ext uri="{BB962C8B-B14F-4D97-AF65-F5344CB8AC3E}">
        <p14:creationId xmlns:p14="http://schemas.microsoft.com/office/powerpoint/2010/main" val="580913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Según el Decreto Supremo N° 091-2017-PCM, el importe de inversión total para la Reconstrucción con Cambios asciende a S/ 25 655 490 784 para el período 2017-2020, comprendiendo las obras de reconstrucción de la infraestructura afectada, obras de prevención y desarrollo urbano, y fortalecimiento de capacidades institucionales y se encuentra distribuido de la siguiente manera:</a:t>
            </a:r>
            <a:r>
              <a:rPr lang="en-US" dirty="0">
                <a:effectLst/>
              </a:rPr>
              <a:t> </a:t>
            </a:r>
            <a:r>
              <a:rPr lang="es-PE"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PE" sz="1200" b="1" kern="1200" dirty="0">
                <a:solidFill>
                  <a:schemeClr val="tx1"/>
                </a:solidFill>
                <a:effectLst/>
                <a:latin typeface="+mn-lt"/>
                <a:ea typeface="+mn-ea"/>
                <a:cs typeface="+mn-cs"/>
              </a:rPr>
              <a:t>De 12 de setiembre de 2017.</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81</a:t>
            </a:fld>
            <a:endParaRPr lang="es-PE"/>
          </a:p>
        </p:txBody>
      </p:sp>
    </p:spTree>
    <p:extLst>
      <p:ext uri="{BB962C8B-B14F-4D97-AF65-F5344CB8AC3E}">
        <p14:creationId xmlns:p14="http://schemas.microsoft.com/office/powerpoint/2010/main" val="17641402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PE" sz="1200" kern="1200" dirty="0">
                <a:solidFill>
                  <a:schemeClr val="tx1"/>
                </a:solidFill>
                <a:effectLst/>
                <a:latin typeface="+mn-lt"/>
                <a:ea typeface="+mn-ea"/>
                <a:cs typeface="+mn-cs"/>
              </a:rPr>
              <a:t>Estas sumas asignadas en estos tres últimos años acumulado suma el monto de S/ 10 190 165,2 mil que representa el 39,7% del total del monto destinado para la reconstrucción</a:t>
            </a:r>
          </a:p>
          <a:p>
            <a:pPr marL="171450" indent="-171450">
              <a:buFont typeface="Arial" panose="020B0604020202020204" pitchFamily="34" charset="0"/>
              <a:buChar char="•"/>
            </a:pPr>
            <a:r>
              <a:rPr lang="es-PE" sz="1200" kern="1200" dirty="0">
                <a:solidFill>
                  <a:schemeClr val="tx1"/>
                </a:solidFill>
                <a:effectLst/>
                <a:latin typeface="+mn-lt"/>
                <a:ea typeface="+mn-ea"/>
                <a:cs typeface="+mn-cs"/>
              </a:rPr>
              <a:t>Sin embargo más adelante vamos abordar el tema de la ejecución del presupuesto programado, cuyo contexto tiene un panorama negativo en los logros de las metas y objetivos señalados en el Plan de Reconstrucción con Cambios</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82</a:t>
            </a:fld>
            <a:endParaRPr lang="es-PE"/>
          </a:p>
        </p:txBody>
      </p:sp>
    </p:spTree>
    <p:extLst>
      <p:ext uri="{BB962C8B-B14F-4D97-AF65-F5344CB8AC3E}">
        <p14:creationId xmlns:p14="http://schemas.microsoft.com/office/powerpoint/2010/main" val="15903286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83</a:t>
            </a:fld>
            <a:endParaRPr lang="es-PE"/>
          </a:p>
        </p:txBody>
      </p:sp>
    </p:spTree>
    <p:extLst>
      <p:ext uri="{BB962C8B-B14F-4D97-AF65-F5344CB8AC3E}">
        <p14:creationId xmlns:p14="http://schemas.microsoft.com/office/powerpoint/2010/main" val="8616040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El Gasto Social, según la definición del Ministerio de Economía y Finanzas - MEF, mostró un incremento sostenido entre los años 2013 y 2017, pasando de S/ 56 680 millones a S/ 80 610 millones. En el año 2018, el Gasto Social disminuyó a S/ 78 076 millones.</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De otro lado, las funciones con mayor participación en el Gasto Social del año 2014 al año 2018 fueron educación y cultura. En el año 2018 estas funciones representaron el 35,0% del total del Gasto Social; seguidas de salud y saneamiento con 29,0% y protección y previsión social con 26,0%. El resto de funciones representó solo el 10% del gasto social.</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84</a:t>
            </a:fld>
            <a:endParaRPr lang="es-PE"/>
          </a:p>
        </p:txBody>
      </p:sp>
    </p:spTree>
    <p:extLst>
      <p:ext uri="{BB962C8B-B14F-4D97-AF65-F5344CB8AC3E}">
        <p14:creationId xmlns:p14="http://schemas.microsoft.com/office/powerpoint/2010/main" val="1799067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PE" sz="1200" kern="1200" dirty="0">
                <a:solidFill>
                  <a:schemeClr val="tx1"/>
                </a:solidFill>
                <a:effectLst/>
                <a:latin typeface="+mn-lt"/>
                <a:ea typeface="+mn-ea"/>
                <a:cs typeface="+mn-cs"/>
              </a:rPr>
              <a:t>Mediante Ley</a:t>
            </a:r>
            <a:r>
              <a:rPr lang="es-PE" sz="1200" kern="1200" baseline="0" dirty="0">
                <a:solidFill>
                  <a:schemeClr val="tx1"/>
                </a:solidFill>
                <a:effectLst/>
                <a:latin typeface="+mn-lt"/>
                <a:ea typeface="+mn-ea"/>
                <a:cs typeface="+mn-cs"/>
              </a:rPr>
              <a:t> Nº 30435 se crea el Sistema Nacional de Focalización – SINAFO, </a:t>
            </a:r>
            <a:r>
              <a:rPr lang="es-ES" dirty="0"/>
              <a:t>que tiene por objeto lograr una adecuada asignación de los recursos públicos de las intervenciones públicas definidas en el marco de la política social del Estado, con la finalidad de contribuir al cierre de brechas relativas a los problemas o necesidades que dichas intervenciones buscan resolver.</a:t>
            </a:r>
            <a:endParaRPr lang="es-PE" sz="1200" kern="1200" dirty="0">
              <a:solidFill>
                <a:schemeClr val="tx1"/>
              </a:solidFill>
              <a:effectLst/>
              <a:latin typeface="+mn-lt"/>
              <a:ea typeface="+mn-ea"/>
              <a:cs typeface="+mn-cs"/>
            </a:endParaRPr>
          </a:p>
          <a:p>
            <a:pPr lvl="0"/>
            <a:r>
              <a:rPr lang="es-PE" sz="1200" kern="1200" dirty="0">
                <a:solidFill>
                  <a:schemeClr val="tx1"/>
                </a:solidFill>
                <a:effectLst/>
                <a:latin typeface="+mn-lt"/>
                <a:ea typeface="+mn-ea"/>
                <a:cs typeface="+mn-cs"/>
              </a:rPr>
              <a:t>Según el artículo 3° de la Ley N° 30435, las intervenciones públicas en el marco de la política social se definen de la siguiente manera: “Intervención pública que brinda bienes o servicios destinados a lograr un propósito social específico sobre personas, hogares, viviendas, centros poblados, comunidades, grupos poblacionales o jurisdicciones geográficas en situación de pobreza, vulnerabilidad o exclusión. Los programas sociales y subsidios del Estado son un tipo de intervención pública”</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85</a:t>
            </a:fld>
            <a:endParaRPr lang="es-PE"/>
          </a:p>
        </p:txBody>
      </p:sp>
    </p:spTree>
    <p:extLst>
      <p:ext uri="{BB962C8B-B14F-4D97-AF65-F5344CB8AC3E}">
        <p14:creationId xmlns:p14="http://schemas.microsoft.com/office/powerpoint/2010/main" val="27154029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la Comisión Interministerial de Asuntos Sociales (CIAS) y el Ministerio de Desarrollo e Inclusión Social, se refieren a intervenciones públicas focalizadas, según lo establecido en la Ley N° 30435, Ley que crea el Sistema Nacional de Focalización (SINAFO).</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Intervenciones focalizadas: Se considera que una intervención pública es focalizada si requiere definir y evaluar criterios de elegibilidad para que una determinada población acceda a los bienes y/o servicios que esta provee.</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En este marco, la Secretaría Técnica de la CIAS aprobó, en su quinta sesión ordinaria de 29 de mayo de 2017, la Primera Lista de Intervenciones Públicas Focalizadas, compuesta de veintiún (21) intervenciones que se detallan en</a:t>
            </a:r>
            <a:r>
              <a:rPr lang="es-PE" sz="1200" kern="1200" baseline="0" dirty="0">
                <a:solidFill>
                  <a:schemeClr val="tx1"/>
                </a:solidFill>
                <a:effectLst/>
                <a:latin typeface="+mn-lt"/>
                <a:ea typeface="+mn-ea"/>
                <a:cs typeface="+mn-cs"/>
              </a:rPr>
              <a:t> el siguiente cuadro</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86</a:t>
            </a:fld>
            <a:endParaRPr lang="es-PE"/>
          </a:p>
        </p:txBody>
      </p:sp>
    </p:spTree>
    <p:extLst>
      <p:ext uri="{BB962C8B-B14F-4D97-AF65-F5344CB8AC3E}">
        <p14:creationId xmlns:p14="http://schemas.microsoft.com/office/powerpoint/2010/main" val="4173376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la Comisión Interministerial de Asuntos Sociales (CIAS) y el Ministerio de Desarrollo e Inclusión Social, se refieren a intervenciones públicas focalizadas, según lo establecido en la Ley N° 30435, Ley que crea el Sistema Nacional de Focalización (SINAFO).</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Intervenciones focalizadas: Se considera que una intervención pública es focalizada si requiere definir y evaluar criterios de elegibilidad para que una determinada población acceda a los bienes y/o servicios que esta provee.</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En este marco, la Secretaría Técnica de la CIAS aprobó, en su quinta sesión ordinaria de 29 de mayo de 2017, la Primera Lista de Intervenciones Públicas Focalizadas, compuesta de veintiún (21) intervenciones que se detallan en</a:t>
            </a:r>
            <a:r>
              <a:rPr lang="es-PE" sz="1200" kern="1200" baseline="0" dirty="0">
                <a:solidFill>
                  <a:schemeClr val="tx1"/>
                </a:solidFill>
                <a:effectLst/>
                <a:latin typeface="+mn-lt"/>
                <a:ea typeface="+mn-ea"/>
                <a:cs typeface="+mn-cs"/>
              </a:rPr>
              <a:t> el siguiente cuadro</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87</a:t>
            </a:fld>
            <a:endParaRPr lang="es-PE"/>
          </a:p>
        </p:txBody>
      </p:sp>
    </p:spTree>
    <p:extLst>
      <p:ext uri="{BB962C8B-B14F-4D97-AF65-F5344CB8AC3E}">
        <p14:creationId xmlns:p14="http://schemas.microsoft.com/office/powerpoint/2010/main" val="13773717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Al 2018 el PIM del Gasto Social para el Perú ascendió a S/ 91 813,0 millones</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Alcanzándose una ejecución de S/ 80 084,7 millones</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52,9% fue ejecutado por entidades del gobierno nacional</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33,8% por los gobiernos regionales y </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13,4% por gobiernos locales. </a:t>
            </a:r>
          </a:p>
          <a:p>
            <a:pPr marL="171450" lvl="0" indent="-171450">
              <a:buFont typeface="Arial" panose="020B0604020202020204" pitchFamily="34" charset="0"/>
              <a:buChar char="•"/>
            </a:pPr>
            <a:r>
              <a:rPr lang="es-PE" sz="1200" kern="1200" dirty="0">
                <a:solidFill>
                  <a:schemeClr val="tx1"/>
                </a:solidFill>
                <a:effectLst/>
                <a:latin typeface="+mn-lt"/>
                <a:ea typeface="+mn-ea"/>
                <a:cs typeface="+mn-cs"/>
              </a:rPr>
              <a:t>Asimismo, clasificando dicho gasto social por sectores, el sector educación fue quien mayormente ejecutó dicho gasto con 32% del gasto total, ascendiente a S/ 25 568,3 millones, seguido por el sector salud con 17% (S/ 13 742,0 millones).</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88</a:t>
            </a:fld>
            <a:endParaRPr lang="es-PE"/>
          </a:p>
        </p:txBody>
      </p:sp>
    </p:spTree>
    <p:extLst>
      <p:ext uri="{BB962C8B-B14F-4D97-AF65-F5344CB8AC3E}">
        <p14:creationId xmlns:p14="http://schemas.microsoft.com/office/powerpoint/2010/main" val="33901700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79768" y="4751982"/>
            <a:ext cx="5438140" cy="4234855"/>
          </a:xfrm>
        </p:spPr>
        <p:txBody>
          <a:bodyPr/>
          <a:lstStyle/>
          <a:p>
            <a:r>
              <a:rPr lang="es-PE" sz="1200" kern="1200" dirty="0">
                <a:solidFill>
                  <a:schemeClr val="tx1"/>
                </a:solidFill>
                <a:effectLst/>
                <a:latin typeface="+mn-lt"/>
                <a:ea typeface="+mn-ea"/>
                <a:cs typeface="+mn-cs"/>
              </a:rPr>
              <a:t>A nivel de sectores, es el de Desarrollo e Inclusión Social </a:t>
            </a:r>
            <a:r>
              <a:rPr lang="es-PE" sz="1200" b="1" kern="1200" dirty="0">
                <a:solidFill>
                  <a:schemeClr val="tx1"/>
                </a:solidFill>
                <a:effectLst/>
                <a:latin typeface="+mn-lt"/>
                <a:ea typeface="+mn-ea"/>
                <a:cs typeface="+mn-cs"/>
              </a:rPr>
              <a:t>(1)</a:t>
            </a:r>
            <a:r>
              <a:rPr lang="es-PE" sz="1200" kern="1200" dirty="0">
                <a:solidFill>
                  <a:schemeClr val="tx1"/>
                </a:solidFill>
                <a:effectLst/>
                <a:latin typeface="+mn-lt"/>
                <a:ea typeface="+mn-ea"/>
                <a:cs typeface="+mn-cs"/>
              </a:rPr>
              <a:t> el que presente el mayor presupuesto con S/ 3 996,0 millones, seguido del Sector Vivienda </a:t>
            </a:r>
            <a:r>
              <a:rPr lang="es-PE" sz="1200" b="1" kern="1200" dirty="0">
                <a:solidFill>
                  <a:schemeClr val="tx1"/>
                </a:solidFill>
                <a:effectLst/>
                <a:latin typeface="+mn-lt"/>
                <a:ea typeface="+mn-ea"/>
                <a:cs typeface="+mn-cs"/>
              </a:rPr>
              <a:t>(2)</a:t>
            </a:r>
            <a:r>
              <a:rPr lang="es-PE" sz="1200" kern="1200" dirty="0">
                <a:solidFill>
                  <a:schemeClr val="tx1"/>
                </a:solidFill>
                <a:effectLst/>
                <a:latin typeface="+mn-lt"/>
                <a:ea typeface="+mn-ea"/>
                <a:cs typeface="+mn-cs"/>
              </a:rPr>
              <a:t> con S/ 3 570,5 millones y el Sector Salud </a:t>
            </a:r>
            <a:r>
              <a:rPr lang="es-PE" sz="1200" b="1" kern="1200" dirty="0">
                <a:solidFill>
                  <a:schemeClr val="tx1"/>
                </a:solidFill>
                <a:effectLst/>
                <a:latin typeface="+mn-lt"/>
                <a:ea typeface="+mn-ea"/>
                <a:cs typeface="+mn-cs"/>
              </a:rPr>
              <a:t>(3)</a:t>
            </a:r>
            <a:r>
              <a:rPr lang="es-PE" sz="1200" b="1" kern="1200" baseline="0" dirty="0">
                <a:solidFill>
                  <a:schemeClr val="tx1"/>
                </a:solidFill>
                <a:effectLst/>
                <a:latin typeface="+mn-lt"/>
                <a:ea typeface="+mn-ea"/>
                <a:cs typeface="+mn-cs"/>
              </a:rPr>
              <a:t> </a:t>
            </a:r>
            <a:r>
              <a:rPr lang="es-PE" sz="1200" kern="1200" dirty="0">
                <a:solidFill>
                  <a:schemeClr val="tx1"/>
                </a:solidFill>
                <a:effectLst/>
                <a:latin typeface="+mn-lt"/>
                <a:ea typeface="+mn-ea"/>
                <a:cs typeface="+mn-cs"/>
              </a:rPr>
              <a:t>con S/ 1 859,5 millones.</a:t>
            </a:r>
          </a:p>
          <a:p>
            <a:endParaRPr lang="es-PE"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Programa Traducción</a:t>
            </a:r>
            <a:endParaRPr lang="es-PE" sz="1200" kern="1200" dirty="0">
              <a:solidFill>
                <a:schemeClr val="tx1"/>
              </a:solidFill>
              <a:effectLst/>
              <a:latin typeface="+mn-lt"/>
              <a:ea typeface="+mn-ea"/>
              <a:cs typeface="+mn-cs"/>
            </a:endParaRPr>
          </a:p>
          <a:p>
            <a:r>
              <a:rPr lang="es-ES" sz="1200" kern="1200" dirty="0" err="1">
                <a:solidFill>
                  <a:schemeClr val="tx1"/>
                </a:solidFill>
                <a:effectLst/>
                <a:latin typeface="+mn-lt"/>
                <a:ea typeface="+mn-ea"/>
                <a:cs typeface="+mn-cs"/>
              </a:rPr>
              <a:t>Qali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warma</a:t>
            </a:r>
            <a:r>
              <a:rPr lang="es-ES" sz="1200" kern="1200" dirty="0">
                <a:solidFill>
                  <a:schemeClr val="tx1"/>
                </a:solidFill>
                <a:effectLst/>
                <a:latin typeface="+mn-lt"/>
                <a:ea typeface="+mn-ea"/>
                <a:cs typeface="+mn-cs"/>
              </a:rPr>
              <a:t> (Quechua) 	</a:t>
            </a:r>
            <a:r>
              <a:rPr lang="es-PE" sz="1200" b="1" kern="1200" dirty="0">
                <a:solidFill>
                  <a:schemeClr val="tx1"/>
                </a:solidFill>
                <a:effectLst/>
                <a:latin typeface="+mn-lt"/>
                <a:ea typeface="+mn-ea"/>
                <a:cs typeface="+mn-cs"/>
              </a:rPr>
              <a:t>“Niño vigoroso” </a:t>
            </a:r>
            <a:r>
              <a:rPr lang="es-PE" sz="1200" kern="1200" dirty="0">
                <a:solidFill>
                  <a:schemeClr val="tx1"/>
                </a:solidFill>
                <a:effectLst/>
                <a:latin typeface="+mn-lt"/>
                <a:ea typeface="+mn-ea"/>
                <a:cs typeface="+mn-cs"/>
              </a:rPr>
              <a:t>o </a:t>
            </a:r>
            <a:r>
              <a:rPr lang="es-PE" sz="1200" b="1" kern="1200" dirty="0">
                <a:solidFill>
                  <a:schemeClr val="tx1"/>
                </a:solidFill>
                <a:effectLst/>
                <a:latin typeface="+mn-lt"/>
                <a:ea typeface="+mn-ea"/>
                <a:cs typeface="+mn-cs"/>
              </a:rPr>
              <a:t>“Niña vigorosa”</a:t>
            </a:r>
            <a:endParaRPr lang="es-PE"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Haku </a:t>
            </a:r>
            <a:r>
              <a:rPr lang="es-ES" sz="1200" kern="1200" dirty="0" err="1">
                <a:solidFill>
                  <a:schemeClr val="tx1"/>
                </a:solidFill>
                <a:effectLst/>
                <a:latin typeface="+mn-lt"/>
                <a:ea typeface="+mn-ea"/>
                <a:cs typeface="+mn-cs"/>
              </a:rPr>
              <a:t>Wiñay</a:t>
            </a:r>
            <a:r>
              <a:rPr lang="es-ES" sz="1200" kern="1200" dirty="0">
                <a:solidFill>
                  <a:schemeClr val="tx1"/>
                </a:solidFill>
                <a:effectLst/>
                <a:latin typeface="+mn-lt"/>
                <a:ea typeface="+mn-ea"/>
                <a:cs typeface="+mn-cs"/>
              </a:rPr>
              <a:t> (Quechua) 	</a:t>
            </a:r>
            <a:r>
              <a:rPr lang="es-ES" sz="1200" b="1" kern="1200" dirty="0">
                <a:solidFill>
                  <a:schemeClr val="tx1"/>
                </a:solidFill>
                <a:effectLst/>
                <a:latin typeface="+mn-lt"/>
                <a:ea typeface="+mn-ea"/>
                <a:cs typeface="+mn-cs"/>
              </a:rPr>
              <a:t>“Vamos a Crecer”</a:t>
            </a:r>
            <a:endParaRPr lang="es-PE"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Noa </a:t>
            </a:r>
            <a:r>
              <a:rPr lang="es-ES" sz="1200" kern="1200" dirty="0" err="1">
                <a:solidFill>
                  <a:schemeClr val="tx1"/>
                </a:solidFill>
                <a:effectLst/>
                <a:latin typeface="+mn-lt"/>
                <a:ea typeface="+mn-ea"/>
                <a:cs typeface="+mn-cs"/>
              </a:rPr>
              <a:t>Jayatay</a:t>
            </a:r>
            <a:r>
              <a:rPr lang="es-ES" sz="1200" kern="1200" dirty="0">
                <a:solidFill>
                  <a:schemeClr val="tx1"/>
                </a:solidFill>
                <a:effectLst/>
                <a:latin typeface="+mn-lt"/>
                <a:ea typeface="+mn-ea"/>
                <a:cs typeface="+mn-cs"/>
              </a:rPr>
              <a:t> (Shipibo)	</a:t>
            </a:r>
            <a:r>
              <a:rPr lang="es-ES" sz="1200" b="1" kern="1200" dirty="0">
                <a:solidFill>
                  <a:schemeClr val="tx1"/>
                </a:solidFill>
                <a:effectLst/>
                <a:latin typeface="+mn-lt"/>
                <a:ea typeface="+mn-ea"/>
                <a:cs typeface="+mn-cs"/>
              </a:rPr>
              <a:t>“Vamos a Crecer”</a:t>
            </a:r>
            <a:endParaRPr lang="es-PE" sz="1200" kern="1200" dirty="0">
              <a:solidFill>
                <a:schemeClr val="tx1"/>
              </a:solidFill>
              <a:effectLst/>
              <a:latin typeface="+mn-lt"/>
              <a:ea typeface="+mn-ea"/>
              <a:cs typeface="+mn-cs"/>
            </a:endParaRPr>
          </a:p>
          <a:p>
            <a:endParaRPr lang="es-PE" sz="1200" kern="1200" dirty="0">
              <a:solidFill>
                <a:schemeClr val="tx1"/>
              </a:solidFill>
              <a:effectLst/>
              <a:latin typeface="+mn-lt"/>
              <a:ea typeface="+mn-ea"/>
              <a:cs typeface="+mn-cs"/>
            </a:endParaRPr>
          </a:p>
          <a:p>
            <a:endParaRPr lang="es-PE" sz="1200" b="1" kern="1200" dirty="0">
              <a:solidFill>
                <a:schemeClr val="tx1"/>
              </a:solidFill>
              <a:effectLst/>
              <a:latin typeface="+mn-lt"/>
              <a:ea typeface="+mn-ea"/>
              <a:cs typeface="+mn-cs"/>
            </a:endParaRPr>
          </a:p>
          <a:p>
            <a:r>
              <a:rPr lang="es-PE" sz="1200" b="1" kern="1200" dirty="0">
                <a:solidFill>
                  <a:schemeClr val="tx1"/>
                </a:solidFill>
                <a:effectLst/>
                <a:latin typeface="+mn-lt"/>
                <a:ea typeface="+mn-ea"/>
                <a:cs typeface="+mn-cs"/>
              </a:rPr>
              <a:t>______________________________</a:t>
            </a:r>
          </a:p>
          <a:p>
            <a:pPr marL="228600" indent="-228600">
              <a:buAutoNum type="arabicParenBoth"/>
            </a:pPr>
            <a:r>
              <a:rPr lang="es-PE" sz="1200" b="1" kern="1200" dirty="0">
                <a:solidFill>
                  <a:schemeClr val="tx1"/>
                </a:solidFill>
                <a:effectLst/>
                <a:latin typeface="+mn-lt"/>
                <a:ea typeface="+mn-ea"/>
                <a:cs typeface="+mn-cs"/>
              </a:rPr>
              <a:t>Programa Nacional de Alimentación Escolar </a:t>
            </a:r>
            <a:r>
              <a:rPr lang="es-PE" sz="1200" b="1" kern="1200" dirty="0" err="1">
                <a:solidFill>
                  <a:schemeClr val="tx1"/>
                </a:solidFill>
                <a:effectLst/>
                <a:latin typeface="+mn-lt"/>
                <a:ea typeface="+mn-ea"/>
                <a:cs typeface="+mn-cs"/>
              </a:rPr>
              <a:t>Qali</a:t>
            </a:r>
            <a:r>
              <a:rPr lang="es-PE" sz="1200" b="1" kern="1200" dirty="0">
                <a:solidFill>
                  <a:schemeClr val="tx1"/>
                </a:solidFill>
                <a:effectLst/>
                <a:latin typeface="+mn-lt"/>
                <a:ea typeface="+mn-ea"/>
                <a:cs typeface="+mn-cs"/>
              </a:rPr>
              <a:t> </a:t>
            </a:r>
            <a:r>
              <a:rPr lang="es-PE" sz="1200" b="1" kern="1200" dirty="0" err="1">
                <a:solidFill>
                  <a:schemeClr val="tx1"/>
                </a:solidFill>
                <a:effectLst/>
                <a:latin typeface="+mn-lt"/>
                <a:ea typeface="+mn-ea"/>
                <a:cs typeface="+mn-cs"/>
              </a:rPr>
              <a:t>Warma</a:t>
            </a:r>
            <a:r>
              <a:rPr lang="es-PE" sz="1200" b="1" kern="1200" dirty="0">
                <a:solidFill>
                  <a:schemeClr val="tx1"/>
                </a:solidFill>
                <a:effectLst/>
                <a:latin typeface="+mn-lt"/>
                <a:ea typeface="+mn-ea"/>
                <a:cs typeface="+mn-cs"/>
              </a:rPr>
              <a:t>; Programa Nacional de Apoyo Directo a los Más Pobres- Juntos; Programa Nacional de Asistencia Solidaria "Pensión 65"; Programa Nacional Cuna Más; y </a:t>
            </a:r>
            <a:r>
              <a:rPr lang="es-PE" sz="1200" b="1" kern="1200" dirty="0" err="1">
                <a:solidFill>
                  <a:schemeClr val="tx1"/>
                </a:solidFill>
                <a:effectLst/>
                <a:latin typeface="+mn-lt"/>
                <a:ea typeface="+mn-ea"/>
                <a:cs typeface="+mn-cs"/>
              </a:rPr>
              <a:t>Haku</a:t>
            </a:r>
            <a:r>
              <a:rPr lang="es-PE" sz="1200" b="1" kern="1200" dirty="0">
                <a:solidFill>
                  <a:schemeClr val="tx1"/>
                </a:solidFill>
                <a:effectLst/>
                <a:latin typeface="+mn-lt"/>
                <a:ea typeface="+mn-ea"/>
                <a:cs typeface="+mn-cs"/>
              </a:rPr>
              <a:t> </a:t>
            </a:r>
            <a:r>
              <a:rPr lang="es-PE" sz="1200" b="1" kern="1200" dirty="0" err="1">
                <a:solidFill>
                  <a:schemeClr val="tx1"/>
                </a:solidFill>
                <a:effectLst/>
                <a:latin typeface="+mn-lt"/>
                <a:ea typeface="+mn-ea"/>
                <a:cs typeface="+mn-cs"/>
              </a:rPr>
              <a:t>Wiñay</a:t>
            </a:r>
            <a:r>
              <a:rPr lang="es-PE" sz="1200" b="1" kern="1200" dirty="0">
                <a:solidFill>
                  <a:schemeClr val="tx1"/>
                </a:solidFill>
                <a:effectLst/>
                <a:latin typeface="+mn-lt"/>
                <a:ea typeface="+mn-ea"/>
                <a:cs typeface="+mn-cs"/>
              </a:rPr>
              <a:t>/</a:t>
            </a:r>
            <a:r>
              <a:rPr lang="es-PE" sz="1200" b="1" kern="1200" dirty="0" err="1">
                <a:solidFill>
                  <a:schemeClr val="tx1"/>
                </a:solidFill>
                <a:effectLst/>
                <a:latin typeface="+mn-lt"/>
                <a:ea typeface="+mn-ea"/>
                <a:cs typeface="+mn-cs"/>
              </a:rPr>
              <a:t>Noa</a:t>
            </a:r>
            <a:r>
              <a:rPr lang="es-PE" sz="1200" b="1" kern="1200" dirty="0">
                <a:solidFill>
                  <a:schemeClr val="tx1"/>
                </a:solidFill>
                <a:effectLst/>
                <a:latin typeface="+mn-lt"/>
                <a:ea typeface="+mn-ea"/>
                <a:cs typeface="+mn-cs"/>
              </a:rPr>
              <a:t> </a:t>
            </a:r>
            <a:r>
              <a:rPr lang="es-PE" sz="1200" b="1" kern="1200" dirty="0" err="1">
                <a:solidFill>
                  <a:schemeClr val="tx1"/>
                </a:solidFill>
                <a:effectLst/>
                <a:latin typeface="+mn-lt"/>
                <a:ea typeface="+mn-ea"/>
                <a:cs typeface="+mn-cs"/>
              </a:rPr>
              <a:t>Jayatay</a:t>
            </a:r>
            <a:r>
              <a:rPr lang="es-PE" sz="1200" b="1" kern="1200" dirty="0">
                <a:solidFill>
                  <a:schemeClr val="tx1"/>
                </a:solidFill>
                <a:effectLst/>
                <a:latin typeface="+mn-lt"/>
                <a:ea typeface="+mn-ea"/>
                <a:cs typeface="+mn-cs"/>
              </a:rPr>
              <a:t> – </a:t>
            </a:r>
            <a:r>
              <a:rPr lang="es-PE" sz="1200" b="1" kern="1200" dirty="0" err="1">
                <a:solidFill>
                  <a:schemeClr val="tx1"/>
                </a:solidFill>
                <a:effectLst/>
                <a:latin typeface="+mn-lt"/>
                <a:ea typeface="+mn-ea"/>
                <a:cs typeface="+mn-cs"/>
              </a:rPr>
              <a:t>Foncodes</a:t>
            </a:r>
            <a:r>
              <a:rPr lang="es-PE" sz="1200" b="1" kern="1200" dirty="0">
                <a:solidFill>
                  <a:schemeClr val="tx1"/>
                </a:solidFill>
                <a:effectLst/>
                <a:latin typeface="+mn-lt"/>
                <a:ea typeface="+mn-ea"/>
                <a:cs typeface="+mn-cs"/>
              </a:rPr>
              <a:t>.</a:t>
            </a:r>
          </a:p>
          <a:p>
            <a:pPr marL="228600" indent="-228600">
              <a:buAutoNum type="arabicParenBoth"/>
            </a:pPr>
            <a:r>
              <a:rPr lang="es-PE" sz="1200" b="1" kern="1200" dirty="0">
                <a:solidFill>
                  <a:schemeClr val="tx1"/>
                </a:solidFill>
                <a:effectLst/>
                <a:latin typeface="+mn-lt"/>
                <a:ea typeface="+mn-ea"/>
                <a:cs typeface="+mn-cs"/>
              </a:rPr>
              <a:t>Fondo Mi Vivienda "Techo Propio" - Bono Familiar Habitacional, Programa Saneamiento Urbano, Programa Saneamiento Rural, Programa Nacional de Vivienda Rural-PNVR, Fondo Mi Vivienda "Bono de Protección de Viviendas Vulnerables a los Riesgos Sísmicos" y Programa Nacional de Mejoramiento de Barrios.</a:t>
            </a:r>
          </a:p>
          <a:p>
            <a:pPr marL="228600" indent="-228600">
              <a:buAutoNum type="arabicParenBoth"/>
            </a:pPr>
            <a:r>
              <a:rPr lang="es-PE" sz="1200" b="1" kern="1200" dirty="0">
                <a:solidFill>
                  <a:schemeClr val="tx1"/>
                </a:solidFill>
                <a:effectLst/>
                <a:latin typeface="+mn-lt"/>
                <a:ea typeface="+mn-ea"/>
                <a:cs typeface="+mn-cs"/>
              </a:rPr>
              <a:t>Seguro Integral de Salud.</a:t>
            </a:r>
            <a:endParaRPr lang="en-US" sz="1200" kern="1200" dirty="0">
              <a:solidFill>
                <a:schemeClr val="tx1"/>
              </a:solidFill>
              <a:effectLst/>
              <a:latin typeface="+mn-lt"/>
              <a:ea typeface="+mn-ea"/>
              <a:cs typeface="+mn-cs"/>
            </a:endParaRPr>
          </a:p>
          <a:p>
            <a:pPr lvl="0"/>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89</a:t>
            </a:fld>
            <a:endParaRPr lang="es-PE"/>
          </a:p>
        </p:txBody>
      </p:sp>
    </p:spTree>
    <p:extLst>
      <p:ext uri="{BB962C8B-B14F-4D97-AF65-F5344CB8AC3E}">
        <p14:creationId xmlns:p14="http://schemas.microsoft.com/office/powerpoint/2010/main" val="398696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9</a:t>
            </a:fld>
            <a:endParaRPr lang="es-PE"/>
          </a:p>
        </p:txBody>
      </p:sp>
    </p:spTree>
    <p:extLst>
      <p:ext uri="{BB962C8B-B14F-4D97-AF65-F5344CB8AC3E}">
        <p14:creationId xmlns:p14="http://schemas.microsoft.com/office/powerpoint/2010/main" val="18553378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PE" sz="1200" kern="1200" dirty="0">
                <a:solidFill>
                  <a:schemeClr val="tx1"/>
                </a:solidFill>
                <a:effectLst/>
                <a:latin typeface="+mn-lt"/>
                <a:ea typeface="+mn-ea"/>
                <a:cs typeface="+mn-cs"/>
              </a:rPr>
              <a:t>Los programas sociales para el 2018 con un Presupuesto Institucional Modificado - PIM mayor a S/ 800 millones, fueron ocho (8) y en conjunto representan el 67,9% del presupuesto de los programas.</a:t>
            </a:r>
          </a:p>
          <a:p>
            <a:endParaRPr lang="es-PE"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La ejecución acumulada del PIM de los veintisiete (27) programas fue de S/ 12 886,7 millones, que representa el 90,2%, no habiéndose ejecutado S/ 1 398,0 millones, que representa el 9,8% del total asignado.</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La mayor ejecución en el 2018, la tuvo el Programa Nacional de Asistencia Solidaria "Pensión 65", con el 100%; seguido de </a:t>
            </a:r>
            <a:r>
              <a:rPr lang="es-PE" sz="1200" kern="1200" dirty="0" err="1">
                <a:solidFill>
                  <a:schemeClr val="tx1"/>
                </a:solidFill>
                <a:effectLst/>
                <a:latin typeface="+mn-lt"/>
                <a:ea typeface="+mn-ea"/>
                <a:cs typeface="+mn-cs"/>
              </a:rPr>
              <a:t>Foncodes</a:t>
            </a:r>
            <a:r>
              <a:rPr lang="es-PE" sz="1200" kern="1200" dirty="0">
                <a:solidFill>
                  <a:schemeClr val="tx1"/>
                </a:solidFill>
                <a:effectLst/>
                <a:latin typeface="+mn-lt"/>
                <a:ea typeface="+mn-ea"/>
                <a:cs typeface="+mn-cs"/>
              </a:rPr>
              <a:t> con el 99,9%; el Programa Nacional de Apoyo Directo a los Más Pobres - Juntos con 99,8%, y el Seguro Integral de Salud con el 99,7%.</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90</a:t>
            </a:fld>
            <a:endParaRPr lang="es-PE"/>
          </a:p>
        </p:txBody>
      </p:sp>
    </p:spTree>
    <p:extLst>
      <p:ext uri="{BB962C8B-B14F-4D97-AF65-F5344CB8AC3E}">
        <p14:creationId xmlns:p14="http://schemas.microsoft.com/office/powerpoint/2010/main" val="17076406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Los órganos del Sistema Nacional de Control - SNC ejecutaron un total 796 servicios de control, en 25 programas vinculados con el Gasto Social 2018, por un monto auditado total de S/  2 811 989,4 mil; de los cuales 778 corresponden a servicios de control concluidos por un monto de  S/ 1 951 036,1 mil; y 18 corresponden a servicios de control en proceso, por un monto de S/ 860 053,3 mil. Asimismo se identificaron veintiséis (26) observaciones como resultado de los servicios de control posterior; y dos mil doscientos cuarenta y seis (2 246) situaciones adversas producto de los servicios de control simultáneo. Cabe precisar, que los Informes resultantes de los servicios de control en el marco de la Ley n.° 30742 </a:t>
            </a:r>
            <a:r>
              <a:rPr lang="es-PE" sz="1200" b="1" kern="1200" dirty="0">
                <a:solidFill>
                  <a:schemeClr val="tx1"/>
                </a:solidFill>
                <a:effectLst/>
                <a:latin typeface="+mn-lt"/>
                <a:ea typeface="+mn-ea"/>
                <a:cs typeface="+mn-cs"/>
              </a:rPr>
              <a:t>(1)</a:t>
            </a:r>
            <a:r>
              <a:rPr lang="es-PE" sz="1200" kern="1200" dirty="0">
                <a:solidFill>
                  <a:schemeClr val="tx1"/>
                </a:solidFill>
                <a:effectLst/>
                <a:latin typeface="+mn-lt"/>
                <a:ea typeface="+mn-ea"/>
                <a:cs typeface="+mn-cs"/>
              </a:rPr>
              <a:t>, se publican en la Página Web de la CGR.</a:t>
            </a:r>
            <a:r>
              <a:rPr lang="en-US" dirty="0">
                <a:effectLst/>
              </a:rPr>
              <a:t> </a:t>
            </a:r>
            <a:r>
              <a:rPr lang="es-PE"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b="1" kern="1200" dirty="0">
                <a:solidFill>
                  <a:schemeClr val="tx1"/>
                </a:solidFill>
                <a:effectLst/>
                <a:latin typeface="+mn-lt"/>
                <a:ea typeface="+mn-ea"/>
                <a:cs typeface="+mn-cs"/>
              </a:rPr>
              <a:t>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b="1" kern="1200" dirty="0">
                <a:solidFill>
                  <a:schemeClr val="tx1"/>
                </a:solidFill>
                <a:effectLst/>
                <a:latin typeface="+mn-lt"/>
                <a:ea typeface="+mn-ea"/>
                <a:cs typeface="+mn-cs"/>
              </a:rPr>
              <a:t>(1) Artículo 9, Literal (n) de la Ley n.° 30742 “[…] culminado el servicio de control y luego de notificado el Informe, el mismo adquiere naturaleza pública y debe ser publicado en su integridad en la página web de la Contraloría General de la República […]”.</a:t>
            </a:r>
            <a:endParaRPr lang="en-US" sz="1200" kern="1200" dirty="0">
              <a:solidFill>
                <a:schemeClr val="tx1"/>
              </a:solidFill>
              <a:effectLst/>
              <a:latin typeface="+mn-lt"/>
              <a:ea typeface="+mn-ea"/>
              <a:cs typeface="+mn-cs"/>
            </a:endParaRPr>
          </a:p>
          <a:p>
            <a:pPr lvl="0"/>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91</a:t>
            </a:fld>
            <a:endParaRPr lang="es-PE"/>
          </a:p>
        </p:txBody>
      </p:sp>
    </p:spTree>
    <p:extLst>
      <p:ext uri="{BB962C8B-B14F-4D97-AF65-F5344CB8AC3E}">
        <p14:creationId xmlns:p14="http://schemas.microsoft.com/office/powerpoint/2010/main" val="23159558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436563" y="4751983"/>
            <a:ext cx="6178550" cy="3077568"/>
          </a:xfrm>
        </p:spPr>
        <p:txBody>
          <a:bodyPr/>
          <a:lstStyle/>
          <a:p>
            <a:r>
              <a:rPr lang="es-PE" sz="1200" kern="1200" dirty="0">
                <a:solidFill>
                  <a:schemeClr val="tx1"/>
                </a:solidFill>
                <a:effectLst/>
                <a:latin typeface="+mn-lt"/>
                <a:ea typeface="+mn-ea"/>
                <a:cs typeface="+mn-cs"/>
              </a:rPr>
              <a:t>Las recomendaciones son las medidas concretas y posibles que se exponen en el informe de auditoría resultante de la ejecución del servicio de control posterior, con el propósito de mejorar la eficiencia de la gestión de la entidad.</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Al respecto, los Titulares de las entidades son responsables de implementar las recomendaciones de los informes de auditoría resultantes de la ejecución de los servicios de control posterior, de mantener un proceso permanente de monitoreo y seguimiento de los avances obtenidos hasta lograr su total implementación. Siendo que el Órgano de Control Institucional - OCI evalúa el grado de avance o cumplimiento de la implementación de cada recomendación y determina su estado de acuerdo al tipo de recomendación.</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A continuación, se detalla el estado situacional de las recomendaciones resultantes de los 26 servicios de control posterior concluidos, existe un 27%</a:t>
            </a:r>
            <a:r>
              <a:rPr lang="es-MX" sz="1200" kern="1200" baseline="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108 recomendaciones) en situación</a:t>
            </a:r>
            <a:r>
              <a:rPr lang="es-MX" sz="1200" kern="1200" baseline="0" dirty="0">
                <a:solidFill>
                  <a:schemeClr val="tx1"/>
                </a:solidFill>
                <a:effectLst/>
                <a:latin typeface="+mn-lt"/>
                <a:ea typeface="+mn-ea"/>
                <a:cs typeface="+mn-cs"/>
              </a:rPr>
              <a:t> de pendientes, es decir, </a:t>
            </a:r>
            <a:r>
              <a:rPr lang="es-MX" sz="1200" kern="1200" dirty="0">
                <a:solidFill>
                  <a:schemeClr val="tx1"/>
                </a:solidFill>
                <a:effectLst/>
                <a:latin typeface="+mn-lt"/>
                <a:ea typeface="+mn-ea"/>
                <a:cs typeface="+mn-cs"/>
              </a:rPr>
              <a:t>sobre</a:t>
            </a:r>
            <a:r>
              <a:rPr lang="es-MX" sz="1200" kern="1200" baseline="0" dirty="0">
                <a:solidFill>
                  <a:schemeClr val="tx1"/>
                </a:solidFill>
                <a:effectLst/>
                <a:latin typeface="+mn-lt"/>
                <a:ea typeface="+mn-ea"/>
                <a:cs typeface="+mn-cs"/>
              </a:rPr>
              <a:t> las cuales no se ha realizado ninguna acción.</a:t>
            </a:r>
          </a:p>
          <a:p>
            <a:endParaRPr lang="es-MX" sz="1200" kern="1200" baseline="0" dirty="0">
              <a:solidFill>
                <a:schemeClr val="tx1"/>
              </a:solidFill>
              <a:effectLst/>
              <a:latin typeface="+mn-lt"/>
              <a:ea typeface="+mn-ea"/>
              <a:cs typeface="+mn-cs"/>
            </a:endParaRPr>
          </a:p>
          <a:p>
            <a:r>
              <a:rPr lang="es-MX" sz="1200" kern="1200" baseline="0" dirty="0">
                <a:solidFill>
                  <a:schemeClr val="tx1"/>
                </a:solidFill>
                <a:effectLst/>
                <a:latin typeface="+mn-lt"/>
                <a:ea typeface="+mn-ea"/>
                <a:cs typeface="+mn-cs"/>
              </a:rPr>
              <a:t>Asimismo, es de resaltar un 23% en proceso y </a:t>
            </a:r>
            <a:r>
              <a:rPr lang="es-MX" sz="1200" kern="1200" dirty="0">
                <a:solidFill>
                  <a:schemeClr val="tx1"/>
                </a:solidFill>
                <a:effectLst/>
                <a:latin typeface="+mn-lt"/>
                <a:ea typeface="+mn-ea"/>
                <a:cs typeface="+mn-cs"/>
              </a:rPr>
              <a:t>un 48% (191) que ya han sido implementadas.</a:t>
            </a:r>
          </a:p>
          <a:p>
            <a:r>
              <a:rPr lang="es-MX" sz="1200" kern="1200" dirty="0">
                <a:solidFill>
                  <a:schemeClr val="tx1"/>
                </a:solidFill>
                <a:effectLst/>
                <a:latin typeface="+mn-lt"/>
                <a:ea typeface="+mn-ea"/>
                <a:cs typeface="+mn-cs"/>
              </a:rPr>
              <a:t>________________</a:t>
            </a:r>
          </a:p>
          <a:p>
            <a:r>
              <a:rPr lang="es-PE" sz="1200" b="1" kern="1200" dirty="0">
                <a:solidFill>
                  <a:schemeClr val="tx1"/>
                </a:solidFill>
                <a:effectLst/>
                <a:latin typeface="+mn-lt"/>
                <a:ea typeface="+mn-ea"/>
                <a:cs typeface="+mn-cs"/>
              </a:rPr>
              <a:t>Según la Directiva N° 006-2016-CG/GPROD Aprobada con Resolución de Contraloría N° 120-2016-CG, los estados situacionales de las recomendaciones son las siguientes:</a:t>
            </a:r>
            <a:endParaRPr lang="en-US" sz="1200" kern="1200" dirty="0">
              <a:solidFill>
                <a:schemeClr val="tx1"/>
              </a:solidFill>
              <a:effectLst/>
              <a:latin typeface="+mn-lt"/>
              <a:ea typeface="+mn-ea"/>
              <a:cs typeface="+mn-cs"/>
            </a:endParaRPr>
          </a:p>
          <a:p>
            <a:r>
              <a:rPr lang="es-PE" sz="1200" b="1" u="sng" kern="1200" dirty="0">
                <a:solidFill>
                  <a:schemeClr val="tx1"/>
                </a:solidFill>
                <a:effectLst/>
                <a:latin typeface="+mn-lt"/>
                <a:ea typeface="+mn-ea"/>
                <a:cs typeface="+mn-cs"/>
              </a:rPr>
              <a:t>Pendiente</a:t>
            </a:r>
            <a:r>
              <a:rPr lang="es-PE" sz="1200" b="1" kern="1200" dirty="0">
                <a:solidFill>
                  <a:schemeClr val="tx1"/>
                </a:solidFill>
                <a:effectLst/>
                <a:latin typeface="+mn-lt"/>
                <a:ea typeface="+mn-ea"/>
                <a:cs typeface="+mn-cs"/>
              </a:rPr>
              <a:t>:  Cuando el Titular de la entidad no ha designado a los funcionarios responsables de implementar las recomendaciones, o cuando habiendo sido designados, los funcionarios no han iniciado las acciones orientadas a su implementación.</a:t>
            </a:r>
            <a:endParaRPr lang="en-US" sz="1200" kern="1200" dirty="0">
              <a:solidFill>
                <a:schemeClr val="tx1"/>
              </a:solidFill>
              <a:effectLst/>
              <a:latin typeface="+mn-lt"/>
              <a:ea typeface="+mn-ea"/>
              <a:cs typeface="+mn-cs"/>
            </a:endParaRPr>
          </a:p>
          <a:p>
            <a:r>
              <a:rPr lang="es-PE" sz="1200" b="1" u="sng" kern="1200" dirty="0">
                <a:solidFill>
                  <a:schemeClr val="tx1"/>
                </a:solidFill>
                <a:effectLst/>
                <a:latin typeface="+mn-lt"/>
                <a:ea typeface="+mn-ea"/>
                <a:cs typeface="+mn-cs"/>
              </a:rPr>
              <a:t>En proceso</a:t>
            </a:r>
            <a:r>
              <a:rPr lang="es-PE" sz="1200" b="1" kern="1200" dirty="0">
                <a:solidFill>
                  <a:schemeClr val="tx1"/>
                </a:solidFill>
                <a:effectLst/>
                <a:latin typeface="+mn-lt"/>
                <a:ea typeface="+mn-ea"/>
                <a:cs typeface="+mn-cs"/>
              </a:rPr>
              <a:t>: Cuando el funcionario designado como responsable de implementar la recomendación ejecuta acciones orientadas a su implementación.</a:t>
            </a:r>
            <a:endParaRPr lang="en-US" sz="1200" kern="1200" dirty="0">
              <a:solidFill>
                <a:schemeClr val="tx1"/>
              </a:solidFill>
              <a:effectLst/>
              <a:latin typeface="+mn-lt"/>
              <a:ea typeface="+mn-ea"/>
              <a:cs typeface="+mn-cs"/>
            </a:endParaRPr>
          </a:p>
          <a:p>
            <a:r>
              <a:rPr lang="es-PE" sz="1200" b="1" u="sng" kern="1200" dirty="0">
                <a:solidFill>
                  <a:schemeClr val="tx1"/>
                </a:solidFill>
                <a:effectLst/>
                <a:latin typeface="+mn-lt"/>
                <a:ea typeface="+mn-ea"/>
                <a:cs typeface="+mn-cs"/>
              </a:rPr>
              <a:t>Implementada</a:t>
            </a:r>
            <a:r>
              <a:rPr lang="es-PE" sz="1200" b="1" kern="1200" dirty="0">
                <a:solidFill>
                  <a:schemeClr val="tx1"/>
                </a:solidFill>
                <a:effectLst/>
                <a:latin typeface="+mn-lt"/>
                <a:ea typeface="+mn-ea"/>
                <a:cs typeface="+mn-cs"/>
              </a:rPr>
              <a:t>: Cuando se adoptan acciones, a partir de la recomendación, que corrigen la deficiencia o desviación detectada y desaparece la causa que la motivó.</a:t>
            </a:r>
            <a:endParaRPr lang="en-US" sz="1200" kern="1200" dirty="0">
              <a:solidFill>
                <a:schemeClr val="tx1"/>
              </a:solidFill>
              <a:effectLst/>
              <a:latin typeface="+mn-lt"/>
              <a:ea typeface="+mn-ea"/>
              <a:cs typeface="+mn-cs"/>
            </a:endParaRPr>
          </a:p>
          <a:p>
            <a:r>
              <a:rPr lang="es-PE" sz="1200" b="1" u="sng" kern="1200" dirty="0">
                <a:solidFill>
                  <a:schemeClr val="tx1"/>
                </a:solidFill>
                <a:effectLst/>
                <a:latin typeface="+mn-lt"/>
                <a:ea typeface="+mn-ea"/>
                <a:cs typeface="+mn-cs"/>
              </a:rPr>
              <a:t>Inaplicable por causal sobreviniente</a:t>
            </a:r>
            <a:r>
              <a:rPr lang="es-PE" sz="1200" b="1" kern="1200" dirty="0">
                <a:solidFill>
                  <a:schemeClr val="tx1"/>
                </a:solidFill>
                <a:effectLst/>
                <a:latin typeface="+mn-lt"/>
                <a:ea typeface="+mn-ea"/>
                <a:cs typeface="+mn-cs"/>
              </a:rPr>
              <a:t>: Cuando sobrevengan hechos con posterioridad a la emisión del informe de auditoría que no hagan posible implementar la recomendación. Corresponde al funcionario responsable de implementar la recomendación, sustentar técnica y legalmente las razones o causas de este supuesto, adjuntando la documentación que la sustente.</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92</a:t>
            </a:fld>
            <a:endParaRPr lang="es-PE"/>
          </a:p>
        </p:txBody>
      </p:sp>
    </p:spTree>
    <p:extLst>
      <p:ext uri="{BB962C8B-B14F-4D97-AF65-F5344CB8AC3E}">
        <p14:creationId xmlns:p14="http://schemas.microsoft.com/office/powerpoint/2010/main" val="41761535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93</a:t>
            </a:fld>
            <a:endParaRPr lang="es-PE"/>
          </a:p>
        </p:txBody>
      </p:sp>
    </p:spTree>
    <p:extLst>
      <p:ext uri="{BB962C8B-B14F-4D97-AF65-F5344CB8AC3E}">
        <p14:creationId xmlns:p14="http://schemas.microsoft.com/office/powerpoint/2010/main" val="19482323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Al respecto, la Subgerencia de Coordinación Parlamentaria de la Contraloría General y los Órganos de Control Institucional del Ministerio de Economía y Finanzas, Ministerio de Vivienda, Construcción y Saneamiento, Superintendencia de Bienes Estatales, Ministerio de Energía y Minas y Ministerio de Transporte y Comunicaciones, han reportado las acciones adoptadas y el seguimiento de medidas correctivas al primer semestre del año 2019 respecto al estado situacional de las recomendaciones consignadas en los Informes de Auditoría Financiera a la Cuenta General de la República 2016 y 2017, efectuadas por la Contraloría General de la República.</a:t>
            </a:r>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94</a:t>
            </a:fld>
            <a:endParaRPr lang="es-PE"/>
          </a:p>
        </p:txBody>
      </p:sp>
    </p:spTree>
    <p:extLst>
      <p:ext uri="{BB962C8B-B14F-4D97-AF65-F5344CB8AC3E}">
        <p14:creationId xmlns:p14="http://schemas.microsoft.com/office/powerpoint/2010/main" val="40481370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95</a:t>
            </a:fld>
            <a:endParaRPr lang="es-PE"/>
          </a:p>
        </p:txBody>
      </p:sp>
    </p:spTree>
    <p:extLst>
      <p:ext uri="{BB962C8B-B14F-4D97-AF65-F5344CB8AC3E}">
        <p14:creationId xmlns:p14="http://schemas.microsoft.com/office/powerpoint/2010/main" val="34856539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Los Reportes de Deficiencias Significativas – RDS, que sustentan la base de opinión de los Informes de auditoría financiera con opinión calificada, adversa y abstención de opinión, de las entidades del sector público por el periodo 2017, contienen las recomendaciones a ser implementadas.</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PE" sz="1200" kern="1200" dirty="0">
                <a:solidFill>
                  <a:schemeClr val="tx1"/>
                </a:solidFill>
                <a:effectLst/>
                <a:latin typeface="+mn-lt"/>
                <a:ea typeface="+mn-ea"/>
                <a:cs typeface="+mn-cs"/>
              </a:rPr>
              <a:t>Para el ejercicio 2017 se desarrollaron 311 auditorías financieras, realizadas en algunos casos por Sociedades de Auditorías designadas y otras por Órganos de Control Institucional de la entidad sujeta a control.</a:t>
            </a: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96</a:t>
            </a:fld>
            <a:endParaRPr lang="es-PE"/>
          </a:p>
        </p:txBody>
      </p:sp>
    </p:spTree>
    <p:extLst>
      <p:ext uri="{BB962C8B-B14F-4D97-AF65-F5344CB8AC3E}">
        <p14:creationId xmlns:p14="http://schemas.microsoft.com/office/powerpoint/2010/main" val="24617426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97</a:t>
            </a:fld>
            <a:endParaRPr lang="es-PE"/>
          </a:p>
        </p:txBody>
      </p:sp>
    </p:spTree>
    <p:extLst>
      <p:ext uri="{BB962C8B-B14F-4D97-AF65-F5344CB8AC3E}">
        <p14:creationId xmlns:p14="http://schemas.microsoft.com/office/powerpoint/2010/main" val="38953118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Los Reportes de Deficiencias Significativas – RDS, que sustentan la base de opinión de los Informes de auditoría financiera con opinión calificada, adversa y abstención de opinión, de las entidades del sector público por el periodo 2017, contienen las recomendaciones a ser implementadas.</a:t>
            </a:r>
          </a:p>
          <a:p>
            <a:pPr algn="just"/>
            <a:endParaRPr lang="es-PE" sz="1200" kern="1200" dirty="0">
              <a:solidFill>
                <a:schemeClr val="tx1"/>
              </a:solidFill>
              <a:effectLst/>
              <a:latin typeface="+mn-lt"/>
              <a:ea typeface="+mn-ea"/>
              <a:cs typeface="+mn-cs"/>
            </a:endParaRPr>
          </a:p>
          <a:p>
            <a:pPr algn="just"/>
            <a:r>
              <a:rPr lang="es-PE" sz="1200" kern="1200" dirty="0">
                <a:solidFill>
                  <a:schemeClr val="tx1"/>
                </a:solidFill>
                <a:effectLst/>
                <a:latin typeface="+mn-lt"/>
                <a:ea typeface="+mn-ea"/>
                <a:cs typeface="+mn-cs"/>
              </a:rPr>
              <a:t>Como se puede apreciar del cuadro precedente, producto de la auditoría financiera realizada a 140 entidades del sector público por el periodo 2017, se han emitido 1186 recomendaciones, de las cuales, según el estado situacional, </a:t>
            </a:r>
            <a:r>
              <a:rPr lang="es-PE" sz="1200" b="1" u="sng" kern="1200" dirty="0">
                <a:solidFill>
                  <a:schemeClr val="tx1"/>
                </a:solidFill>
                <a:effectLst/>
                <a:latin typeface="+mn-lt"/>
                <a:ea typeface="+mn-ea"/>
                <a:cs typeface="+mn-cs"/>
              </a:rPr>
              <a:t>un 35% se encuentra pendientes, 41% en proceso</a:t>
            </a:r>
            <a:r>
              <a:rPr lang="es-PE" sz="1200" kern="1200" dirty="0">
                <a:solidFill>
                  <a:schemeClr val="tx1"/>
                </a:solidFill>
                <a:effectLst/>
                <a:latin typeface="+mn-lt"/>
                <a:ea typeface="+mn-ea"/>
                <a:cs typeface="+mn-cs"/>
              </a:rPr>
              <a:t>, 23% fueron implementadas y un 1% resultó inaplicable por causal sobreviniente.</a:t>
            </a:r>
            <a:endParaRPr lang="en-US" sz="1200" kern="1200" dirty="0">
              <a:solidFill>
                <a:schemeClr val="tx1"/>
              </a:solidFill>
              <a:effectLst/>
              <a:latin typeface="+mn-lt"/>
              <a:ea typeface="+mn-ea"/>
              <a:cs typeface="+mn-cs"/>
            </a:endParaRPr>
          </a:p>
          <a:p>
            <a:pPr algn="just"/>
            <a:r>
              <a:rPr lang="es-P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just"/>
            <a:r>
              <a:rPr lang="es-PE" sz="1200" kern="1200" dirty="0">
                <a:solidFill>
                  <a:schemeClr val="tx1"/>
                </a:solidFill>
                <a:effectLst/>
                <a:latin typeface="+mn-lt"/>
                <a:ea typeface="+mn-ea"/>
                <a:cs typeface="+mn-cs"/>
              </a:rPr>
              <a:t>Asimismo, se advierte que las recomendaciones que se encuentran pendientes y en proceso alcanzan un 76% del total; las mismas que se encuentran concentradas en el sector de Gobierno Regional (167) y Gobierno Local (179) como pendientes, mientras que las recomendaciones que se encuentran en proceso, se concentran en Gobierno Nacional (181), Gobierno Regional (105) y Gobierno Local (152).</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93C837C-C5E2-4F23-A78D-3A6E4F74FAAB}" type="slidenum">
              <a:rPr lang="es-PE" smtClean="0"/>
              <a:t>98</a:t>
            </a:fld>
            <a:endParaRPr lang="es-PE"/>
          </a:p>
        </p:txBody>
      </p:sp>
    </p:spTree>
    <p:extLst>
      <p:ext uri="{BB962C8B-B14F-4D97-AF65-F5344CB8AC3E}">
        <p14:creationId xmlns:p14="http://schemas.microsoft.com/office/powerpoint/2010/main" val="31624649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93C837C-C5E2-4F23-A78D-3A6E4F74FAAB}" type="slidenum">
              <a:rPr lang="es-PE" smtClean="0"/>
              <a:t>99</a:t>
            </a:fld>
            <a:endParaRPr lang="es-PE"/>
          </a:p>
        </p:txBody>
      </p:sp>
    </p:spTree>
    <p:extLst>
      <p:ext uri="{BB962C8B-B14F-4D97-AF65-F5344CB8AC3E}">
        <p14:creationId xmlns:p14="http://schemas.microsoft.com/office/powerpoint/2010/main" val="228060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59036-A1CA-4668-A9CC-8B4A070ED6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DBB4BF3D-71FE-4C40-8A32-580DD888F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E3233A69-48D7-4A7E-84B5-0DD2EC9EDEA6}"/>
              </a:ext>
            </a:extLst>
          </p:cNvPr>
          <p:cNvSpPr>
            <a:spLocks noGrp="1"/>
          </p:cNvSpPr>
          <p:nvPr>
            <p:ph type="dt" sz="half" idx="10"/>
          </p:nvPr>
        </p:nvSpPr>
        <p:spPr/>
        <p:txBody>
          <a:bodyPr/>
          <a:lstStyle/>
          <a:p>
            <a:fld id="{AD1EDFC4-CC38-4CAA-BC90-3EFAB73A0D4B}" type="datetime1">
              <a:rPr lang="es-PE" smtClean="0"/>
              <a:t>10/09/2019</a:t>
            </a:fld>
            <a:endParaRPr lang="es-PE"/>
          </a:p>
        </p:txBody>
      </p:sp>
      <p:sp>
        <p:nvSpPr>
          <p:cNvPr id="5" name="Marcador de pie de página 4">
            <a:extLst>
              <a:ext uri="{FF2B5EF4-FFF2-40B4-BE49-F238E27FC236}">
                <a16:creationId xmlns:a16="http://schemas.microsoft.com/office/drawing/2014/main" id="{76520E1E-7FE4-4CA9-BC4E-BB2569894AB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0A939BE-B9C3-4F8B-9618-EE9D15C2BCD0}"/>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355789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A5DD8-F8AD-4CB9-B2E9-DFFAA41B41B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0CABB5A-9738-4A45-8A75-DDEA5C82660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38D66AC-4939-4E33-A141-7A2C7A1E4014}"/>
              </a:ext>
            </a:extLst>
          </p:cNvPr>
          <p:cNvSpPr>
            <a:spLocks noGrp="1"/>
          </p:cNvSpPr>
          <p:nvPr>
            <p:ph type="dt" sz="half" idx="10"/>
          </p:nvPr>
        </p:nvSpPr>
        <p:spPr/>
        <p:txBody>
          <a:bodyPr/>
          <a:lstStyle/>
          <a:p>
            <a:fld id="{4F700A02-10A2-421A-A9D8-C483D91049A5}" type="datetime1">
              <a:rPr lang="es-PE" smtClean="0"/>
              <a:t>10/09/2019</a:t>
            </a:fld>
            <a:endParaRPr lang="es-PE"/>
          </a:p>
        </p:txBody>
      </p:sp>
      <p:sp>
        <p:nvSpPr>
          <p:cNvPr id="5" name="Marcador de pie de página 4">
            <a:extLst>
              <a:ext uri="{FF2B5EF4-FFF2-40B4-BE49-F238E27FC236}">
                <a16:creationId xmlns:a16="http://schemas.microsoft.com/office/drawing/2014/main" id="{311829E1-47C6-4DF6-893D-BF065C41DBB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B43AD06-8E7C-405B-BE07-ACA147A04A63}"/>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359145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5DE0C9-7C94-4716-AD17-D01C6C1C901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65169E5-615B-4CA8-B173-0780655699D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67C4665-FD6C-4C4F-B4C4-083162FDF0F5}"/>
              </a:ext>
            </a:extLst>
          </p:cNvPr>
          <p:cNvSpPr>
            <a:spLocks noGrp="1"/>
          </p:cNvSpPr>
          <p:nvPr>
            <p:ph type="dt" sz="half" idx="10"/>
          </p:nvPr>
        </p:nvSpPr>
        <p:spPr/>
        <p:txBody>
          <a:bodyPr/>
          <a:lstStyle/>
          <a:p>
            <a:fld id="{34DF6599-6700-4937-B2CA-5CFCD344F4C0}" type="datetime1">
              <a:rPr lang="es-PE" smtClean="0"/>
              <a:t>10/09/2019</a:t>
            </a:fld>
            <a:endParaRPr lang="es-PE"/>
          </a:p>
        </p:txBody>
      </p:sp>
      <p:sp>
        <p:nvSpPr>
          <p:cNvPr id="5" name="Marcador de pie de página 4">
            <a:extLst>
              <a:ext uri="{FF2B5EF4-FFF2-40B4-BE49-F238E27FC236}">
                <a16:creationId xmlns:a16="http://schemas.microsoft.com/office/drawing/2014/main" id="{ED04283A-0B0B-4609-B216-7EBA25BF280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C5B7E15-CB01-4451-B947-6904C87AE8A5}"/>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327648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56C1-5B08-4C37-958A-0F10EC2C429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6BF52BD-35C8-4F34-9009-56DA0AF26B3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08AD19-4D48-4506-A209-97F26104A44A}"/>
              </a:ext>
            </a:extLst>
          </p:cNvPr>
          <p:cNvSpPr>
            <a:spLocks noGrp="1"/>
          </p:cNvSpPr>
          <p:nvPr>
            <p:ph type="dt" sz="half" idx="10"/>
          </p:nvPr>
        </p:nvSpPr>
        <p:spPr/>
        <p:txBody>
          <a:bodyPr/>
          <a:lstStyle/>
          <a:p>
            <a:fld id="{BB56B9AF-2A9F-4162-A7B1-3E8765FB9763}" type="datetime1">
              <a:rPr lang="es-PE" smtClean="0"/>
              <a:t>10/09/2019</a:t>
            </a:fld>
            <a:endParaRPr lang="es-PE"/>
          </a:p>
        </p:txBody>
      </p:sp>
      <p:sp>
        <p:nvSpPr>
          <p:cNvPr id="5" name="Marcador de pie de página 4">
            <a:extLst>
              <a:ext uri="{FF2B5EF4-FFF2-40B4-BE49-F238E27FC236}">
                <a16:creationId xmlns:a16="http://schemas.microsoft.com/office/drawing/2014/main" id="{A8509641-4B83-4523-AEF9-5F01C771E81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0A847A8-B2BF-4065-9CE1-53223C22356F}"/>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16788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29CBD-7575-4F6F-AA05-E450562BC97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E6C98F4-292C-48B2-9820-2ACA4450A5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639E74D-2B88-4F51-B811-17CB7FE5C634}"/>
              </a:ext>
            </a:extLst>
          </p:cNvPr>
          <p:cNvSpPr>
            <a:spLocks noGrp="1"/>
          </p:cNvSpPr>
          <p:nvPr>
            <p:ph type="dt" sz="half" idx="10"/>
          </p:nvPr>
        </p:nvSpPr>
        <p:spPr/>
        <p:txBody>
          <a:bodyPr/>
          <a:lstStyle/>
          <a:p>
            <a:fld id="{DBBBDC6A-3B7B-41CE-9B52-56E760AD73EF}" type="datetime1">
              <a:rPr lang="es-PE" smtClean="0"/>
              <a:t>10/09/2019</a:t>
            </a:fld>
            <a:endParaRPr lang="es-PE"/>
          </a:p>
        </p:txBody>
      </p:sp>
      <p:sp>
        <p:nvSpPr>
          <p:cNvPr id="5" name="Marcador de pie de página 4">
            <a:extLst>
              <a:ext uri="{FF2B5EF4-FFF2-40B4-BE49-F238E27FC236}">
                <a16:creationId xmlns:a16="http://schemas.microsoft.com/office/drawing/2014/main" id="{2A2026CF-DA3F-417C-AA69-63E3E5F8F5F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73D6474-8DD8-49EB-B331-2AE0CF457E80}"/>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48569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58E63-90F4-4575-B39A-CD62AB3CF0E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34473FD-3AAD-4C83-85D1-E3C90D8D1C0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448D3A1-274D-48DC-8942-C753FB19221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4E4D847C-F630-4E54-B91E-B7821691B043}"/>
              </a:ext>
            </a:extLst>
          </p:cNvPr>
          <p:cNvSpPr>
            <a:spLocks noGrp="1"/>
          </p:cNvSpPr>
          <p:nvPr>
            <p:ph type="dt" sz="half" idx="10"/>
          </p:nvPr>
        </p:nvSpPr>
        <p:spPr/>
        <p:txBody>
          <a:bodyPr/>
          <a:lstStyle/>
          <a:p>
            <a:fld id="{125DEE38-B48F-4057-92FF-0B10E4FB5D42}" type="datetime1">
              <a:rPr lang="es-PE" smtClean="0"/>
              <a:t>10/09/2019</a:t>
            </a:fld>
            <a:endParaRPr lang="es-PE"/>
          </a:p>
        </p:txBody>
      </p:sp>
      <p:sp>
        <p:nvSpPr>
          <p:cNvPr id="6" name="Marcador de pie de página 5">
            <a:extLst>
              <a:ext uri="{FF2B5EF4-FFF2-40B4-BE49-F238E27FC236}">
                <a16:creationId xmlns:a16="http://schemas.microsoft.com/office/drawing/2014/main" id="{C9F5C518-DAB8-428C-9612-2C6B92286BC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3B7319F-B46D-4498-9A33-8BA391BACC60}"/>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3815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252F6-3E61-475F-9FD3-82257A00069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8D2AF6C-D7A0-4AD7-9B09-D8F0DBCA1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4CB6E6-9326-41AB-88B1-B08098B7C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72CF2FB5-33E2-4DDB-8B95-B2513AF1E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E463B3-02E0-4F78-8BB1-2CC1001FF24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45F5E236-51D7-4049-8635-D1F9E70F6EF0}"/>
              </a:ext>
            </a:extLst>
          </p:cNvPr>
          <p:cNvSpPr>
            <a:spLocks noGrp="1"/>
          </p:cNvSpPr>
          <p:nvPr>
            <p:ph type="dt" sz="half" idx="10"/>
          </p:nvPr>
        </p:nvSpPr>
        <p:spPr/>
        <p:txBody>
          <a:bodyPr/>
          <a:lstStyle/>
          <a:p>
            <a:fld id="{0B0A9764-CBDB-40D7-A92A-046F165783F6}" type="datetime1">
              <a:rPr lang="es-PE" smtClean="0"/>
              <a:t>10/09/2019</a:t>
            </a:fld>
            <a:endParaRPr lang="es-PE"/>
          </a:p>
        </p:txBody>
      </p:sp>
      <p:sp>
        <p:nvSpPr>
          <p:cNvPr id="8" name="Marcador de pie de página 7">
            <a:extLst>
              <a:ext uri="{FF2B5EF4-FFF2-40B4-BE49-F238E27FC236}">
                <a16:creationId xmlns:a16="http://schemas.microsoft.com/office/drawing/2014/main" id="{490954C5-BCE1-473F-8E01-7188610E513F}"/>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85E7E26E-D68E-4214-BA55-D9B5F8537CE1}"/>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382498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9DDF0-F803-4CE1-AA03-F5C3D3D0241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FB43DC2-62E4-4354-94A5-1E61B9EC53D8}"/>
              </a:ext>
            </a:extLst>
          </p:cNvPr>
          <p:cNvSpPr>
            <a:spLocks noGrp="1"/>
          </p:cNvSpPr>
          <p:nvPr>
            <p:ph type="dt" sz="half" idx="10"/>
          </p:nvPr>
        </p:nvSpPr>
        <p:spPr/>
        <p:txBody>
          <a:bodyPr/>
          <a:lstStyle/>
          <a:p>
            <a:fld id="{4B216073-13D1-49C9-A1E4-6EC0EABB1179}" type="datetime1">
              <a:rPr lang="es-PE" smtClean="0"/>
              <a:t>10/09/2019</a:t>
            </a:fld>
            <a:endParaRPr lang="es-PE"/>
          </a:p>
        </p:txBody>
      </p:sp>
      <p:sp>
        <p:nvSpPr>
          <p:cNvPr id="4" name="Marcador de pie de página 3">
            <a:extLst>
              <a:ext uri="{FF2B5EF4-FFF2-40B4-BE49-F238E27FC236}">
                <a16:creationId xmlns:a16="http://schemas.microsoft.com/office/drawing/2014/main" id="{67425BCA-90CC-4D8C-976C-78FEA0C99FE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DF0E1BC0-8491-4261-86D3-1A0BEAF334D0}"/>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343246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45447A-BE80-499E-974E-631322DF0C82}"/>
              </a:ext>
            </a:extLst>
          </p:cNvPr>
          <p:cNvSpPr>
            <a:spLocks noGrp="1"/>
          </p:cNvSpPr>
          <p:nvPr>
            <p:ph type="dt" sz="half" idx="10"/>
          </p:nvPr>
        </p:nvSpPr>
        <p:spPr/>
        <p:txBody>
          <a:bodyPr/>
          <a:lstStyle/>
          <a:p>
            <a:fld id="{2649D144-DC97-4612-B629-1DF080E90BB9}" type="datetime1">
              <a:rPr lang="es-PE" smtClean="0"/>
              <a:t>10/09/2019</a:t>
            </a:fld>
            <a:endParaRPr lang="es-PE"/>
          </a:p>
        </p:txBody>
      </p:sp>
      <p:sp>
        <p:nvSpPr>
          <p:cNvPr id="3" name="Marcador de pie de página 2">
            <a:extLst>
              <a:ext uri="{FF2B5EF4-FFF2-40B4-BE49-F238E27FC236}">
                <a16:creationId xmlns:a16="http://schemas.microsoft.com/office/drawing/2014/main" id="{2D1CC848-565B-4393-A813-FEAE6022536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E71F13FB-3FA4-45BF-A38B-A65649241E1A}"/>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305147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C840E-39EC-42A3-BE2E-649D370FBD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56713A0-4710-4C48-9681-C6B173CF5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C8B9E2F-8C27-4EB9-84A4-AD1BDD199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A8BBD2-BD18-48DA-9E43-F69C198A0D0F}"/>
              </a:ext>
            </a:extLst>
          </p:cNvPr>
          <p:cNvSpPr>
            <a:spLocks noGrp="1"/>
          </p:cNvSpPr>
          <p:nvPr>
            <p:ph type="dt" sz="half" idx="10"/>
          </p:nvPr>
        </p:nvSpPr>
        <p:spPr/>
        <p:txBody>
          <a:bodyPr/>
          <a:lstStyle/>
          <a:p>
            <a:fld id="{798D5333-B554-44E4-8C5D-7B0FA9B263FB}" type="datetime1">
              <a:rPr lang="es-PE" smtClean="0"/>
              <a:t>10/09/2019</a:t>
            </a:fld>
            <a:endParaRPr lang="es-PE"/>
          </a:p>
        </p:txBody>
      </p:sp>
      <p:sp>
        <p:nvSpPr>
          <p:cNvPr id="6" name="Marcador de pie de página 5">
            <a:extLst>
              <a:ext uri="{FF2B5EF4-FFF2-40B4-BE49-F238E27FC236}">
                <a16:creationId xmlns:a16="http://schemas.microsoft.com/office/drawing/2014/main" id="{A5ABEC4B-68BE-4ABC-AD50-4B980EBCDD6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CAD2348-C17E-4E9E-BC41-DBDA9B3DE162}"/>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163838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D5211-05B8-4FA2-A4B5-B4362E63FD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97B39FA-5A56-4F75-A607-CE0F0811D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305D38D0-94F5-4A17-BC28-E588FC6DD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FD932CA-2F11-416D-BF0F-E2837437324E}"/>
              </a:ext>
            </a:extLst>
          </p:cNvPr>
          <p:cNvSpPr>
            <a:spLocks noGrp="1"/>
          </p:cNvSpPr>
          <p:nvPr>
            <p:ph type="dt" sz="half" idx="10"/>
          </p:nvPr>
        </p:nvSpPr>
        <p:spPr/>
        <p:txBody>
          <a:bodyPr/>
          <a:lstStyle/>
          <a:p>
            <a:fld id="{DAEDFFD0-D250-4542-92FA-9ADF59215BC1}" type="datetime1">
              <a:rPr lang="es-PE" smtClean="0"/>
              <a:t>10/09/2019</a:t>
            </a:fld>
            <a:endParaRPr lang="es-PE"/>
          </a:p>
        </p:txBody>
      </p:sp>
      <p:sp>
        <p:nvSpPr>
          <p:cNvPr id="6" name="Marcador de pie de página 5">
            <a:extLst>
              <a:ext uri="{FF2B5EF4-FFF2-40B4-BE49-F238E27FC236}">
                <a16:creationId xmlns:a16="http://schemas.microsoft.com/office/drawing/2014/main" id="{8970026B-560F-4B00-B433-A956CB62E36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0DADEC7-B9D6-48A7-87F3-7479F54F3F22}"/>
              </a:ext>
            </a:extLst>
          </p:cNvPr>
          <p:cNvSpPr>
            <a:spLocks noGrp="1"/>
          </p:cNvSpPr>
          <p:nvPr>
            <p:ph type="sldNum" sz="quarter" idx="12"/>
          </p:nvPr>
        </p:nvSpPr>
        <p:spPr/>
        <p:txBody>
          <a:bodyPr/>
          <a:lstStyle/>
          <a:p>
            <a:fld id="{102831B7-A9AD-4FCE-857F-56F02B7F56FF}" type="slidenum">
              <a:rPr lang="es-PE" smtClean="0"/>
              <a:t>‹Nº›</a:t>
            </a:fld>
            <a:endParaRPr lang="es-PE"/>
          </a:p>
        </p:txBody>
      </p:sp>
    </p:spTree>
    <p:extLst>
      <p:ext uri="{BB962C8B-B14F-4D97-AF65-F5344CB8AC3E}">
        <p14:creationId xmlns:p14="http://schemas.microsoft.com/office/powerpoint/2010/main" val="387570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ED2F06-C011-4C62-A3C8-A51076958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E5AB901-AE96-48E7-8912-19247CDD4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6D9FD9C-8AC8-4E60-835F-0EA1709C4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AB4AF-C699-4319-9EE7-CB7D3DEB88B5}" type="datetime1">
              <a:rPr lang="es-PE" smtClean="0"/>
              <a:t>10/09/2019</a:t>
            </a:fld>
            <a:endParaRPr lang="es-PE"/>
          </a:p>
        </p:txBody>
      </p:sp>
      <p:sp>
        <p:nvSpPr>
          <p:cNvPr id="5" name="Marcador de pie de página 4">
            <a:extLst>
              <a:ext uri="{FF2B5EF4-FFF2-40B4-BE49-F238E27FC236}">
                <a16:creationId xmlns:a16="http://schemas.microsoft.com/office/drawing/2014/main" id="{DF28FDD1-4062-4EE1-B9E7-6E92DB92A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A0044D5E-AB56-4FF5-B78C-D0C170D91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831B7-A9AD-4FCE-857F-56F02B7F56FF}" type="slidenum">
              <a:rPr lang="es-PE" smtClean="0"/>
              <a:t>‹Nº›</a:t>
            </a:fld>
            <a:endParaRPr lang="es-PE"/>
          </a:p>
        </p:txBody>
      </p:sp>
    </p:spTree>
    <p:extLst>
      <p:ext uri="{BB962C8B-B14F-4D97-AF65-F5344CB8AC3E}">
        <p14:creationId xmlns:p14="http://schemas.microsoft.com/office/powerpoint/2010/main" val="2192040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10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0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1.xml"/></Relationships>
</file>

<file path=ppt/slides/_rels/slide10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1.xml"/></Relationships>
</file>

<file path=ppt/slides/_rels/slide10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80.jpeg"/><Relationship Id="rId7" Type="http://schemas.openxmlformats.org/officeDocument/2006/relationships/image" Target="../media/image83.jpe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hyperlink" Target="https://www.google.com.pe/url?sa=i&amp;rct=j&amp;q=&amp;esrc=s&amp;source=images&amp;cd=&amp;cad=rja&amp;uact=8&amp;ved=2ahUKEwiq6Y3XuKbkAhXutlkKHUs1D_4QjRx6BAgBEAQ&amp;url=https://mividatrans.lamula.pe/2018/10/24/nota-sobre-orden-municipal-para/giannacgarcia/&amp;psig=AOvVaw1V4bJJ4nOSEfRnDFAFc3kn&amp;ust=1567111439934770" TargetMode="External"/><Relationship Id="rId4" Type="http://schemas.openxmlformats.org/officeDocument/2006/relationships/image" Target="../media/image81.jpeg"/><Relationship Id="rId9" Type="http://schemas.openxmlformats.org/officeDocument/2006/relationships/image" Target="../media/image8.png"/></Relationships>
</file>

<file path=ppt/slides/_rels/slide107.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slide" Target="slide11.xml"/><Relationship Id="rId7" Type="http://schemas.openxmlformats.org/officeDocument/2006/relationships/hyperlink" Target="http://www.google.com.pe/url?sa=i&amp;rct=j&amp;q=&amp;esrc=s&amp;source=images&amp;cd=&amp;ved=2ahUKEwiAsajxoLLkAhUHvVkKHZOgAJkQjRx6BAgBEAQ&amp;url=http://stakeholders.com.pe/notas/fonafe-fortalece-la-gestion-responsabilidad-social-las-empresas-publicas/&amp;psig=AOvVaw0fvR0QDZSiBD2YO2e5YDKi&amp;ust=1567517765533337" TargetMode="External"/><Relationship Id="rId2" Type="http://schemas.openxmlformats.org/officeDocument/2006/relationships/notesSlide" Target="../notesSlides/notesSlide107.xml"/><Relationship Id="rId1" Type="http://schemas.openxmlformats.org/officeDocument/2006/relationships/slideLayout" Target="../slideLayouts/slideLayout7.xml"/><Relationship Id="rId6" Type="http://schemas.openxmlformats.org/officeDocument/2006/relationships/image" Target="../media/image85.jpg"/><Relationship Id="rId5" Type="http://schemas.openxmlformats.org/officeDocument/2006/relationships/image" Target="../media/image84.jpeg"/><Relationship Id="rId4" Type="http://schemas.openxmlformats.org/officeDocument/2006/relationships/image" Target="../media/image8.png"/></Relationships>
</file>

<file path=ppt/slides/_rels/slide10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png"/></Relationships>
</file>

<file path=ppt/slides/_rels/slide10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slide" Target="slide109.xml"/><Relationship Id="rId7" Type="http://schemas.openxmlformats.org/officeDocument/2006/relationships/slide" Target="slide10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106.xml"/><Relationship Id="rId5" Type="http://schemas.openxmlformats.org/officeDocument/2006/relationships/slide" Target="slide105.xml"/><Relationship Id="rId4" Type="http://schemas.openxmlformats.org/officeDocument/2006/relationships/slide" Target="slide104.xml"/></Relationships>
</file>

<file path=ppt/slides/_rels/slide1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18.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1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31.xml"/><Relationship Id="rId4" Type="http://schemas.openxmlformats.org/officeDocument/2006/relationships/slide" Target="slide120.xml"/></Relationships>
</file>

<file path=ppt/slides/_rels/slide119.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1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1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1.xml"/></Relationships>
</file>

<file path=ppt/slides/_rels/slide121.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12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31.xml"/><Relationship Id="rId4" Type="http://schemas.openxmlformats.org/officeDocument/2006/relationships/slide" Target="slide123.xml"/></Relationships>
</file>

<file path=ppt/slides/_rels/slide12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1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1.xml"/></Relationships>
</file>

<file path=ppt/slides/_rels/slide123.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12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1.xml"/></Relationships>
</file>

<file path=ppt/slides/_rels/slide124.xml.rels><?xml version="1.0" encoding="UTF-8" standalone="yes"?>
<Relationships xmlns="http://schemas.openxmlformats.org/package/2006/relationships"><Relationship Id="rId3" Type="http://schemas.openxmlformats.org/officeDocument/2006/relationships/slide" Target="slide125.xml"/><Relationship Id="rId7"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127.xml"/><Relationship Id="rId4" Type="http://schemas.openxmlformats.org/officeDocument/2006/relationships/slide" Target="slide126.xml"/></Relationships>
</file>

<file path=ppt/slides/_rels/slide125.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6.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7.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110.xml"/><Relationship Id="rId7" Type="http://schemas.openxmlformats.org/officeDocument/2006/relationships/slide" Target="slide11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slide" Target="slide111.xml"/></Relationships>
</file>

<file path=ppt/slides/_rels/slide1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32.xml"/><Relationship Id="rId7" Type="http://schemas.openxmlformats.org/officeDocument/2006/relationships/slide" Target="slide38.xml"/><Relationship Id="rId2" Type="http://schemas.openxmlformats.org/officeDocument/2006/relationships/notesSlide" Target="../notesSlides/notesSlide131.xml"/><Relationship Id="rId1" Type="http://schemas.openxmlformats.org/officeDocument/2006/relationships/slideLayout" Target="../slideLayouts/slideLayout7.xml"/><Relationship Id="rId6" Type="http://schemas.openxmlformats.org/officeDocument/2006/relationships/slide" Target="slide135.xml"/><Relationship Id="rId5" Type="http://schemas.openxmlformats.org/officeDocument/2006/relationships/slide" Target="slide134.xml"/><Relationship Id="rId4" Type="http://schemas.openxmlformats.org/officeDocument/2006/relationships/slide" Target="slide133.xml"/></Relationships>
</file>

<file path=ppt/slides/_rels/slide132.xml.rels><?xml version="1.0" encoding="UTF-8" standalone="yes"?>
<Relationships xmlns="http://schemas.openxmlformats.org/package/2006/relationships"><Relationship Id="rId8" Type="http://schemas.openxmlformats.org/officeDocument/2006/relationships/slide" Target="slide131.xml"/><Relationship Id="rId3" Type="http://schemas.openxmlformats.org/officeDocument/2006/relationships/image" Target="../media/image91.emf"/><Relationship Id="rId7" Type="http://schemas.openxmlformats.org/officeDocument/2006/relationships/image" Target="../media/image95.emf"/><Relationship Id="rId2" Type="http://schemas.openxmlformats.org/officeDocument/2006/relationships/notesSlide" Target="../notesSlides/notesSlide132.xml"/><Relationship Id="rId1" Type="http://schemas.openxmlformats.org/officeDocument/2006/relationships/slideLayout" Target="../slideLayouts/slideLayout7.xml"/><Relationship Id="rId6" Type="http://schemas.openxmlformats.org/officeDocument/2006/relationships/image" Target="../media/image94.emf"/><Relationship Id="rId5" Type="http://schemas.openxmlformats.org/officeDocument/2006/relationships/image" Target="../media/image93.emf"/><Relationship Id="rId10" Type="http://schemas.openxmlformats.org/officeDocument/2006/relationships/image" Target="../media/image8.png"/><Relationship Id="rId4" Type="http://schemas.openxmlformats.org/officeDocument/2006/relationships/image" Target="../media/image92.emf"/><Relationship Id="rId9" Type="http://schemas.openxmlformats.org/officeDocument/2006/relationships/slide" Target="slide38.xml"/></Relationships>
</file>

<file path=ppt/slides/_rels/slide1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6.emf"/><Relationship Id="rId7" Type="http://schemas.openxmlformats.org/officeDocument/2006/relationships/slide" Target="slide38.xml"/><Relationship Id="rId2" Type="http://schemas.openxmlformats.org/officeDocument/2006/relationships/notesSlide" Target="../notesSlides/notesSlide133.xml"/><Relationship Id="rId1" Type="http://schemas.openxmlformats.org/officeDocument/2006/relationships/slideLayout" Target="../slideLayouts/slideLayout7.xml"/><Relationship Id="rId6" Type="http://schemas.openxmlformats.org/officeDocument/2006/relationships/slide" Target="slide131.xml"/><Relationship Id="rId5" Type="http://schemas.openxmlformats.org/officeDocument/2006/relationships/image" Target="../media/image98.emf"/><Relationship Id="rId4" Type="http://schemas.openxmlformats.org/officeDocument/2006/relationships/image" Target="../media/image97.emf"/></Relationships>
</file>

<file path=ppt/slides/_rels/slide134.xml.rels><?xml version="1.0" encoding="UTF-8" standalone="yes"?>
<Relationships xmlns="http://schemas.openxmlformats.org/package/2006/relationships"><Relationship Id="rId3" Type="http://schemas.openxmlformats.org/officeDocument/2006/relationships/image" Target="../media/image99.emf"/><Relationship Id="rId7" Type="http://schemas.openxmlformats.org/officeDocument/2006/relationships/image" Target="../media/image8.png"/><Relationship Id="rId2" Type="http://schemas.openxmlformats.org/officeDocument/2006/relationships/notesSlide" Target="../notesSlides/notesSlide134.xml"/><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slide" Target="slide131.xml"/><Relationship Id="rId4" Type="http://schemas.openxmlformats.org/officeDocument/2006/relationships/image" Target="../media/image100.emf"/></Relationships>
</file>

<file path=ppt/slides/_rels/slide135.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notesSlide" Target="../notesSlides/notesSlide135.xml"/><Relationship Id="rId1" Type="http://schemas.openxmlformats.org/officeDocument/2006/relationships/slideLayout" Target="../slideLayouts/slideLayout7.xml"/><Relationship Id="rId6" Type="http://schemas.openxmlformats.org/officeDocument/2006/relationships/image" Target="../media/image101.emf"/><Relationship Id="rId5" Type="http://schemas.openxmlformats.org/officeDocument/2006/relationships/image" Target="../media/image8.png"/><Relationship Id="rId4" Type="http://schemas.openxmlformats.org/officeDocument/2006/relationships/slide" Target="slide38.xml"/></Relationships>
</file>

<file path=ppt/slides/_rels/slide1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pe/url?sa=i&amp;rct=j&amp;q=&amp;esrc=s&amp;source=images&amp;cd=&amp;ved=2ahUKEwjx45XRnJnkAhXOmVkKHcWkC6kQjRx6BAgBEAQ&amp;url=https://www.bizlatinhub.com/es/disolucion-liquidacion-empresas-peru/&amp;psig=AOvVaw2BhhMxiJQdaoxSLw8vRbkB&amp;ust=1566657635423687"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60.xml"/><Relationship Id="rId1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slide" Target="slide20.xml"/><Relationship Id="rId12" Type="http://schemas.openxmlformats.org/officeDocument/2006/relationships/slide" Target="slide49.xml"/><Relationship Id="rId17" Type="http://schemas.openxmlformats.org/officeDocument/2006/relationships/slide" Target="slide99.xml"/><Relationship Id="rId2" Type="http://schemas.openxmlformats.org/officeDocument/2006/relationships/notesSlide" Target="../notesSlides/notesSlide2.xml"/><Relationship Id="rId16" Type="http://schemas.openxmlformats.org/officeDocument/2006/relationships/slide" Target="slide93.xml"/><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slide" Target="slide47.xml"/><Relationship Id="rId5" Type="http://schemas.openxmlformats.org/officeDocument/2006/relationships/slide" Target="slide10.xml"/><Relationship Id="rId15" Type="http://schemas.openxmlformats.org/officeDocument/2006/relationships/slide" Target="slide83.xml"/><Relationship Id="rId10" Type="http://schemas.openxmlformats.org/officeDocument/2006/relationships/slide" Target="slide44.xml"/><Relationship Id="rId4" Type="http://schemas.openxmlformats.org/officeDocument/2006/relationships/slide" Target="slide3.xml"/><Relationship Id="rId9" Type="http://schemas.openxmlformats.org/officeDocument/2006/relationships/slide" Target="slide41.xml"/><Relationship Id="rId14" Type="http://schemas.openxmlformats.org/officeDocument/2006/relationships/slide" Target="slide6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115.xml"/><Relationship Id="rId7" Type="http://schemas.openxmlformats.org/officeDocument/2006/relationships/slide" Target="slide2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image" Target="../media/image18.emf"/><Relationship Id="rId7" Type="http://schemas.openxmlformats.org/officeDocument/2006/relationships/slide" Target="slide118.xml"/><Relationship Id="rId12" Type="http://schemas.openxmlformats.org/officeDocument/2006/relationships/slide" Target="slide130.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pixabay.com/es/cursor-dedo-resplandor-mano-mac-1297941/" TargetMode="External"/><Relationship Id="rId11" Type="http://schemas.openxmlformats.org/officeDocument/2006/relationships/slide" Target="slide124.xml"/><Relationship Id="rId5" Type="http://schemas.openxmlformats.org/officeDocument/2006/relationships/image" Target="../media/image19.png"/><Relationship Id="rId10" Type="http://schemas.openxmlformats.org/officeDocument/2006/relationships/slide" Target="slide129.xml"/><Relationship Id="rId4" Type="http://schemas.openxmlformats.org/officeDocument/2006/relationships/slide" Target="slide115.xml"/><Relationship Id="rId9" Type="http://schemas.openxmlformats.org/officeDocument/2006/relationships/slide" Target="slide12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8" Type="http://schemas.openxmlformats.org/officeDocument/2006/relationships/slide" Target="slide136.xml"/><Relationship Id="rId3" Type="http://schemas.openxmlformats.org/officeDocument/2006/relationships/image" Target="../media/image25.emf"/><Relationship Id="rId7" Type="http://schemas.openxmlformats.org/officeDocument/2006/relationships/slide" Target="slide131.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pixabay.com/es/cursor-dedo-resplandor-mano-mac-1297941/" TargetMode="External"/><Relationship Id="rId5" Type="http://schemas.openxmlformats.org/officeDocument/2006/relationships/image" Target="../media/image19.png"/><Relationship Id="rId4" Type="http://schemas.openxmlformats.org/officeDocument/2006/relationships/slide" Target="slide116.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5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8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xml"/></Relationships>
</file>

<file path=ppt/slides/_rels/slide8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9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xml"/></Relationships>
</file>

<file path=ppt/slides/_rels/slide9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9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xml"/></Relationships>
</file>

<file path=ppt/slides/_rels/slide9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1864" r="1945" b="1980"/>
          <a:stretch/>
        </p:blipFill>
        <p:spPr>
          <a:xfrm>
            <a:off x="0" y="420"/>
            <a:ext cx="12191999" cy="6857580"/>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7714" y="69574"/>
            <a:ext cx="3896572" cy="1193294"/>
          </a:xfrm>
          <a:prstGeom prst="rect">
            <a:avLst/>
          </a:prstGeom>
        </p:spPr>
      </p:pic>
      <p:sp>
        <p:nvSpPr>
          <p:cNvPr id="3" name="Marcador de número de diapositiva 2">
            <a:extLst>
              <a:ext uri="{FF2B5EF4-FFF2-40B4-BE49-F238E27FC236}">
                <a16:creationId xmlns:a16="http://schemas.microsoft.com/office/drawing/2014/main" id="{0FDCBCCF-29FD-43AA-B55F-45A3EEA2B4D6}"/>
              </a:ext>
            </a:extLst>
          </p:cNvPr>
          <p:cNvSpPr>
            <a:spLocks noGrp="1"/>
          </p:cNvSpPr>
          <p:nvPr>
            <p:ph type="sldNum" sz="quarter" idx="12"/>
          </p:nvPr>
        </p:nvSpPr>
        <p:spPr>
          <a:xfrm>
            <a:off x="9448800" y="6492455"/>
            <a:ext cx="2743200" cy="365125"/>
          </a:xfrm>
          <a:noFill/>
        </p:spPr>
        <p:txBody>
          <a:bodyPr/>
          <a:lstStyle/>
          <a:p>
            <a:fld id="{102831B7-A9AD-4FCE-857F-56F02B7F56FF}" type="slidenum">
              <a:rPr lang="es-PE" b="1" smtClean="0">
                <a:solidFill>
                  <a:schemeClr val="bg1"/>
                </a:solidFill>
                <a:effectLst>
                  <a:outerShdw blurRad="38100" dist="38100" dir="2700000" algn="tl">
                    <a:srgbClr val="000000">
                      <a:alpha val="43137"/>
                    </a:srgbClr>
                  </a:outerShdw>
                </a:effectLst>
              </a:rPr>
              <a:t>1</a:t>
            </a:fld>
            <a:endParaRPr lang="es-PE" b="1" dirty="0">
              <a:solidFill>
                <a:schemeClr val="bg1"/>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085E04B6-A550-43BB-986F-D35CF5856B54}"/>
              </a:ext>
            </a:extLst>
          </p:cNvPr>
          <p:cNvSpPr txBox="1"/>
          <p:nvPr/>
        </p:nvSpPr>
        <p:spPr>
          <a:xfrm>
            <a:off x="1528969" y="1998727"/>
            <a:ext cx="9134060" cy="1938992"/>
          </a:xfrm>
          <a:prstGeom prst="rect">
            <a:avLst/>
          </a:prstGeom>
          <a:noFill/>
        </p:spPr>
        <p:txBody>
          <a:bodyPr wrap="square" rtlCol="0">
            <a:spAutoFit/>
          </a:bodyPr>
          <a:lstStyle/>
          <a:p>
            <a:pPr algn="ctr"/>
            <a:r>
              <a:rPr lang="es-ES" sz="3200" b="1" dirty="0">
                <a:solidFill>
                  <a:schemeClr val="tx1">
                    <a:lumMod val="75000"/>
                    <a:lumOff val="25000"/>
                  </a:schemeClr>
                </a:solidFill>
                <a:latin typeface="Calibri" charset="0"/>
                <a:ea typeface="Calibri" charset="0"/>
                <a:cs typeface="Calibri" charset="0"/>
              </a:rPr>
              <a:t>SESIÓN DE LA COMISIÓN DE PRESUPUESTO Y CUENTA GENERAL DE LA REPÚBLICA</a:t>
            </a:r>
            <a:endParaRPr lang="es-ES" sz="2800" b="1" dirty="0">
              <a:solidFill>
                <a:schemeClr val="tx1">
                  <a:lumMod val="75000"/>
                  <a:lumOff val="25000"/>
                </a:schemeClr>
              </a:solidFill>
              <a:latin typeface="Calibri" charset="0"/>
              <a:ea typeface="Calibri" charset="0"/>
              <a:cs typeface="Calibri" charset="0"/>
            </a:endParaRPr>
          </a:p>
          <a:p>
            <a:pPr algn="ctr"/>
            <a:endParaRPr lang="es-ES" sz="2800" b="1" dirty="0">
              <a:solidFill>
                <a:schemeClr val="tx1">
                  <a:lumMod val="75000"/>
                  <a:lumOff val="25000"/>
                </a:schemeClr>
              </a:solidFill>
              <a:latin typeface="Calibri" charset="0"/>
              <a:ea typeface="Calibri" charset="0"/>
              <a:cs typeface="Calibri" charset="0"/>
            </a:endParaRPr>
          </a:p>
          <a:p>
            <a:pPr algn="ctr"/>
            <a:r>
              <a:rPr lang="es-ES" sz="2800" dirty="0">
                <a:solidFill>
                  <a:schemeClr val="tx1">
                    <a:lumMod val="75000"/>
                    <a:lumOff val="25000"/>
                  </a:schemeClr>
                </a:solidFill>
                <a:latin typeface="Calibri" charset="0"/>
                <a:ea typeface="Calibri" charset="0"/>
                <a:cs typeface="Calibri" charset="0"/>
              </a:rPr>
              <a:t>“</a:t>
            </a:r>
            <a:r>
              <a:rPr lang="es-ES" sz="2800" i="1" dirty="0">
                <a:solidFill>
                  <a:schemeClr val="tx1">
                    <a:lumMod val="75000"/>
                    <a:lumOff val="25000"/>
                  </a:schemeClr>
                </a:solidFill>
                <a:latin typeface="Calibri" charset="0"/>
                <a:ea typeface="Calibri" charset="0"/>
                <a:cs typeface="Calibri" charset="0"/>
              </a:rPr>
              <a:t>AUDITORÍA A LA CUENTA GENERAL DE LA REPÚBLICA 2018</a:t>
            </a:r>
            <a:r>
              <a:rPr lang="es-ES" sz="2800" dirty="0">
                <a:solidFill>
                  <a:schemeClr val="tx1">
                    <a:lumMod val="75000"/>
                    <a:lumOff val="25000"/>
                  </a:schemeClr>
                </a:solidFill>
                <a:latin typeface="Calibri" charset="0"/>
                <a:ea typeface="Calibri" charset="0"/>
                <a:cs typeface="Calibri" charset="0"/>
              </a:rPr>
              <a:t>”</a:t>
            </a:r>
          </a:p>
        </p:txBody>
      </p:sp>
      <p:sp>
        <p:nvSpPr>
          <p:cNvPr id="9" name="CuadroTexto 8">
            <a:extLst>
              <a:ext uri="{FF2B5EF4-FFF2-40B4-BE49-F238E27FC236}">
                <a16:creationId xmlns:a16="http://schemas.microsoft.com/office/drawing/2014/main" id="{AD34A015-00F0-4074-BE1B-02075D87419A}"/>
              </a:ext>
            </a:extLst>
          </p:cNvPr>
          <p:cNvSpPr txBox="1"/>
          <p:nvPr/>
        </p:nvSpPr>
        <p:spPr>
          <a:xfrm>
            <a:off x="3176395" y="5032911"/>
            <a:ext cx="6049910" cy="1323439"/>
          </a:xfrm>
          <a:prstGeom prst="rect">
            <a:avLst/>
          </a:prstGeom>
          <a:noFill/>
        </p:spPr>
        <p:txBody>
          <a:bodyPr wrap="square" rtlCol="0">
            <a:spAutoFit/>
          </a:bodyPr>
          <a:lstStyle/>
          <a:p>
            <a:pPr algn="ctr"/>
            <a:r>
              <a:rPr lang="es-ES_tradnl" sz="2000" b="1" dirty="0">
                <a:solidFill>
                  <a:schemeClr val="tx1">
                    <a:lumMod val="75000"/>
                    <a:lumOff val="25000"/>
                  </a:schemeClr>
                </a:solidFill>
                <a:latin typeface="Myriad Pro" charset="0"/>
                <a:ea typeface="Myriad Pro" charset="0"/>
                <a:cs typeface="Myriad Pro" charset="0"/>
              </a:rPr>
              <a:t>Econ. Nelson </a:t>
            </a:r>
            <a:r>
              <a:rPr lang="es-ES_tradnl" sz="2000" b="1" dirty="0" err="1">
                <a:solidFill>
                  <a:schemeClr val="tx1">
                    <a:lumMod val="75000"/>
                    <a:lumOff val="25000"/>
                  </a:schemeClr>
                </a:solidFill>
                <a:latin typeface="Myriad Pro" charset="0"/>
                <a:ea typeface="Myriad Pro" charset="0"/>
                <a:cs typeface="Myriad Pro" charset="0"/>
              </a:rPr>
              <a:t>Shack</a:t>
            </a:r>
            <a:r>
              <a:rPr lang="es-ES_tradnl" sz="2000" b="1" dirty="0">
                <a:solidFill>
                  <a:schemeClr val="tx1">
                    <a:lumMod val="75000"/>
                    <a:lumOff val="25000"/>
                  </a:schemeClr>
                </a:solidFill>
                <a:latin typeface="Myriad Pro" charset="0"/>
                <a:ea typeface="Myriad Pro" charset="0"/>
                <a:cs typeface="Myriad Pro" charset="0"/>
              </a:rPr>
              <a:t> Yalta</a:t>
            </a:r>
          </a:p>
          <a:p>
            <a:pPr algn="ctr"/>
            <a:r>
              <a:rPr lang="es-ES_tradnl" sz="2000" dirty="0">
                <a:solidFill>
                  <a:schemeClr val="tx1">
                    <a:lumMod val="75000"/>
                    <a:lumOff val="25000"/>
                  </a:schemeClr>
                </a:solidFill>
                <a:latin typeface="Myriad Pro" charset="0"/>
                <a:ea typeface="Myriad Pro" charset="0"/>
                <a:cs typeface="Myriad Pro" charset="0"/>
              </a:rPr>
              <a:t>Contralor General de la República del Perú</a:t>
            </a:r>
          </a:p>
          <a:p>
            <a:pPr algn="ctr"/>
            <a:endParaRPr lang="es-ES_tradnl" sz="2000" dirty="0">
              <a:solidFill>
                <a:schemeClr val="tx1">
                  <a:lumMod val="75000"/>
                  <a:lumOff val="25000"/>
                </a:schemeClr>
              </a:solidFill>
              <a:latin typeface="Myriad Pro" charset="0"/>
              <a:ea typeface="Myriad Pro" charset="0"/>
              <a:cs typeface="Myriad Pro" charset="0"/>
            </a:endParaRPr>
          </a:p>
          <a:p>
            <a:pPr algn="ctr"/>
            <a:r>
              <a:rPr lang="es-ES_tradnl" dirty="0">
                <a:solidFill>
                  <a:schemeClr val="tx1">
                    <a:lumMod val="75000"/>
                    <a:lumOff val="25000"/>
                  </a:schemeClr>
                </a:solidFill>
                <a:latin typeface="Myriad Pro" charset="0"/>
                <a:ea typeface="Myriad Pro" charset="0"/>
                <a:cs typeface="Myriad Pro" charset="0"/>
              </a:rPr>
              <a:t>Lima, 10 de setiembre de 2019</a:t>
            </a:r>
          </a:p>
        </p:txBody>
      </p:sp>
    </p:spTree>
    <p:extLst>
      <p:ext uri="{BB962C8B-B14F-4D97-AF65-F5344CB8AC3E}">
        <p14:creationId xmlns:p14="http://schemas.microsoft.com/office/powerpoint/2010/main" val="22304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10</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619375"/>
            <a:ext cx="12192000" cy="923330"/>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34265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124000" y="6480000"/>
            <a:ext cx="866775" cy="365125"/>
          </a:xfrm>
        </p:spPr>
        <p:txBody>
          <a:bodyPr/>
          <a:lstStyle/>
          <a:p>
            <a:fld id="{102831B7-A9AD-4FCE-857F-56F02B7F56FF}" type="slidenum">
              <a:rPr lang="es-PE" b="1" smtClean="0">
                <a:solidFill>
                  <a:schemeClr val="bg1">
                    <a:lumMod val="75000"/>
                  </a:schemeClr>
                </a:solidFill>
              </a:rPr>
              <a:t>100</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94992"/>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PRINCIPALES RECOMENDACIONES</a:t>
            </a:r>
          </a:p>
        </p:txBody>
      </p:sp>
      <p:sp>
        <p:nvSpPr>
          <p:cNvPr id="6" name="Rectángulo 5"/>
          <p:cNvSpPr/>
          <p:nvPr/>
        </p:nvSpPr>
        <p:spPr>
          <a:xfrm>
            <a:off x="728870" y="1046588"/>
            <a:ext cx="10800521" cy="5282215"/>
          </a:xfrm>
          <a:prstGeom prst="rect">
            <a:avLst/>
          </a:prstGeom>
        </p:spPr>
        <p:txBody>
          <a:bodyPr wrap="square">
            <a:spAutoFit/>
          </a:bodyPr>
          <a:lstStyle/>
          <a:p>
            <a:pPr algn="just">
              <a:lnSpc>
                <a:spcPct val="107000"/>
              </a:lnSpc>
              <a:spcAft>
                <a:spcPts val="0"/>
              </a:spcAft>
            </a:pPr>
            <a:r>
              <a:rPr lang="es-PE" sz="2000" b="1" dirty="0">
                <a:solidFill>
                  <a:srgbClr val="FF0000"/>
                </a:solidFill>
                <a:ea typeface="Calibri" panose="020F0502020204030204" pitchFamily="34" charset="0"/>
                <a:cs typeface="Arial" panose="020B0604020202020204" pitchFamily="34" charset="0"/>
              </a:rPr>
              <a:t>Al señor Ministro de Economía y Finanzas:</a:t>
            </a:r>
            <a:endParaRPr lang="en-US" sz="2000" b="1" dirty="0">
              <a:solidFill>
                <a:srgbClr val="FF0000"/>
              </a:solidFill>
              <a:ea typeface="Calibri" panose="020F0502020204030204" pitchFamily="34" charset="0"/>
              <a:cs typeface="Times New Roman" panose="02020603050405020304" pitchFamily="18" charset="0"/>
            </a:endParaRPr>
          </a:p>
          <a:p>
            <a:pPr algn="just">
              <a:spcAft>
                <a:spcPts val="0"/>
              </a:spcAft>
            </a:pPr>
            <a:r>
              <a:rPr lang="es-PE" sz="2000" b="1" dirty="0">
                <a:ea typeface="Calibri" panose="020F0502020204030204" pitchFamily="34" charset="0"/>
                <a:cs typeface="Arial" panose="020B0604020202020204" pitchFamily="34" charset="0"/>
              </a:rPr>
              <a:t> </a:t>
            </a:r>
            <a:endParaRPr lang="en-US" sz="2000" b="1" dirty="0">
              <a:ea typeface="Times New Roman" panose="02020603050405020304" pitchFamily="18" charset="0"/>
            </a:endParaRPr>
          </a:p>
          <a:p>
            <a:pPr algn="just">
              <a:spcAft>
                <a:spcPts val="0"/>
              </a:spcAft>
            </a:pPr>
            <a:r>
              <a:rPr lang="es-PE" sz="2000" b="1" dirty="0">
                <a:ea typeface="Calibri" panose="020F0502020204030204" pitchFamily="34" charset="0"/>
                <a:cs typeface="Arial" panose="020B0604020202020204" pitchFamily="34" charset="0"/>
              </a:rPr>
              <a:t>Disponga que el Viceministerio de Hacienda: </a:t>
            </a:r>
            <a:endParaRPr lang="en-US" sz="2000" b="1" dirty="0">
              <a:ea typeface="Times New Roman" panose="02020603050405020304" pitchFamily="18" charset="0"/>
            </a:endParaRPr>
          </a:p>
          <a:p>
            <a:pPr marL="269875" algn="just">
              <a:spcAft>
                <a:spcPts val="0"/>
              </a:spcAft>
            </a:pPr>
            <a:r>
              <a:rPr lang="es-PE" sz="2000" b="1" dirty="0">
                <a:ea typeface="Calibri" panose="020F0502020204030204" pitchFamily="34" charset="0"/>
                <a:cs typeface="Arial" panose="020B0604020202020204" pitchFamily="34" charset="0"/>
              </a:rPr>
              <a:t> </a:t>
            </a:r>
            <a:endParaRPr lang="en-US" sz="2000" b="1" dirty="0">
              <a:ea typeface="Times New Roman" panose="02020603050405020304" pitchFamily="18" charset="0"/>
            </a:endParaRPr>
          </a:p>
          <a:p>
            <a:pPr marL="450850" lvl="0" indent="-450850" algn="just">
              <a:lnSpc>
                <a:spcPct val="107000"/>
              </a:lnSpc>
              <a:spcAft>
                <a:spcPts val="0"/>
              </a:spcAft>
              <a:buSzPct val="100000"/>
            </a:pPr>
            <a:r>
              <a:rPr lang="es-MX" sz="2000" b="1" dirty="0">
                <a:ea typeface="Calibri" panose="020F0502020204030204" pitchFamily="34" charset="0"/>
                <a:cs typeface="Arial" panose="020B0604020202020204" pitchFamily="34" charset="0"/>
              </a:rPr>
              <a:t>1. 	Promueva una reunión de trabajo </a:t>
            </a:r>
            <a:r>
              <a:rPr lang="es-ES" sz="2000" b="1" dirty="0">
                <a:ea typeface="Calibri" panose="020F0502020204030204" pitchFamily="34" charset="0"/>
                <a:cs typeface="Arial" panose="020B0604020202020204" pitchFamily="34" charset="0"/>
              </a:rPr>
              <a:t>entre la Dirección General de Contabilidad Pública y el FONAFE, a fin de establecer </a:t>
            </a:r>
            <a:r>
              <a:rPr lang="es-ES" sz="2000" b="1" u="sng" dirty="0">
                <a:ea typeface="Calibri" panose="020F0502020204030204" pitchFamily="34" charset="0"/>
                <a:cs typeface="Arial" panose="020B0604020202020204" pitchFamily="34" charset="0"/>
              </a:rPr>
              <a:t>la información presupuestaria que se requiere de las empresas del Estado para la presentación integral de las partidas de ingresos y gastos</a:t>
            </a:r>
            <a:r>
              <a:rPr lang="es-ES" sz="2000" b="1" dirty="0">
                <a:ea typeface="Calibri" panose="020F0502020204030204" pitchFamily="34" charset="0"/>
                <a:cs typeface="Arial" panose="020B0604020202020204" pitchFamily="34" charset="0"/>
              </a:rPr>
              <a:t>, en el proceso de integración a la Cuenta General de la República, adecuando la normativa vigente.</a:t>
            </a:r>
          </a:p>
          <a:p>
            <a:pPr lvl="0" algn="just">
              <a:lnSpc>
                <a:spcPct val="107000"/>
              </a:lnSpc>
              <a:spcAft>
                <a:spcPts val="0"/>
              </a:spcAft>
              <a:buSzPct val="100000"/>
            </a:pPr>
            <a:endParaRPr lang="es-ES" sz="2000" b="1" dirty="0">
              <a:ea typeface="Calibri" panose="020F0502020204030204" pitchFamily="34" charset="0"/>
              <a:cs typeface="Arial" panose="020B0604020202020204" pitchFamily="34" charset="0"/>
            </a:endParaRPr>
          </a:p>
          <a:p>
            <a:pPr lvl="0" algn="just">
              <a:lnSpc>
                <a:spcPct val="107000"/>
              </a:lnSpc>
              <a:spcAft>
                <a:spcPts val="0"/>
              </a:spcAft>
              <a:buSzPct val="100000"/>
            </a:pPr>
            <a:r>
              <a:rPr lang="es-PE" sz="2000" b="1" dirty="0"/>
              <a:t>Disponga que la Dirección General de Contabilidad Pública:</a:t>
            </a:r>
          </a:p>
          <a:p>
            <a:pPr lvl="0" algn="just">
              <a:lnSpc>
                <a:spcPct val="107000"/>
              </a:lnSpc>
              <a:spcAft>
                <a:spcPts val="0"/>
              </a:spcAft>
              <a:buSzPct val="100000"/>
            </a:pPr>
            <a:endParaRPr lang="es-PE" sz="2000" b="1" dirty="0">
              <a:ea typeface="Calibri" panose="020F0502020204030204" pitchFamily="34" charset="0"/>
              <a:cs typeface="Times New Roman" panose="02020603050405020304" pitchFamily="18" charset="0"/>
            </a:endParaRPr>
          </a:p>
          <a:p>
            <a:pPr marL="450850" lvl="0" indent="-450850" algn="just">
              <a:lnSpc>
                <a:spcPct val="107000"/>
              </a:lnSpc>
              <a:spcAft>
                <a:spcPts val="0"/>
              </a:spcAft>
              <a:buSzPct val="100000"/>
            </a:pPr>
            <a:r>
              <a:rPr lang="es-PE" sz="2000" b="1" dirty="0"/>
              <a:t>2. 	Como máxima autoridad técnico-normativa del Sistema Nacional de Contabilidad, responsable de la formulación y elaboración de la Cuenta General, regule a través de los mecanismos que correspondan, </a:t>
            </a:r>
            <a:r>
              <a:rPr lang="es-PE" sz="2000" b="1" u="sng" dirty="0"/>
              <a:t>la uniformización de criterios para el registro y reconocimiento de los fideicomisos</a:t>
            </a:r>
            <a:r>
              <a:rPr lang="es-PE" sz="2000" b="1" dirty="0"/>
              <a:t> que constituye el Estado a través de sus entidades y empresas, así como, el </a:t>
            </a:r>
            <a:r>
              <a:rPr lang="es-PE" sz="2000" b="1" u="sng" dirty="0"/>
              <a:t>registro de los ingresos y gastos</a:t>
            </a:r>
            <a:r>
              <a:rPr lang="es-PE" sz="2000" b="1" dirty="0"/>
              <a:t> que el Estado realice al operar a través de este instrumento financiero.</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289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101</a:t>
            </a:fld>
            <a:endParaRPr lang="es-PE" b="1" dirty="0">
              <a:solidFill>
                <a:schemeClr val="bg1">
                  <a:lumMod val="75000"/>
                </a:schemeClr>
              </a:solidFill>
            </a:endParaRPr>
          </a:p>
        </p:txBody>
      </p:sp>
      <p:sp>
        <p:nvSpPr>
          <p:cNvPr id="6" name="Rectángulo 5"/>
          <p:cNvSpPr/>
          <p:nvPr/>
        </p:nvSpPr>
        <p:spPr>
          <a:xfrm>
            <a:off x="728870" y="1192914"/>
            <a:ext cx="10800521" cy="2268313"/>
          </a:xfrm>
          <a:prstGeom prst="rect">
            <a:avLst/>
          </a:prstGeom>
        </p:spPr>
        <p:txBody>
          <a:bodyPr wrap="square">
            <a:spAutoFit/>
          </a:bodyPr>
          <a:lstStyle/>
          <a:p>
            <a:pPr algn="just">
              <a:lnSpc>
                <a:spcPct val="107000"/>
              </a:lnSpc>
              <a:spcAft>
                <a:spcPts val="0"/>
              </a:spcAft>
            </a:pPr>
            <a:r>
              <a:rPr lang="es-PE" sz="2000" b="1" dirty="0">
                <a:solidFill>
                  <a:srgbClr val="FF0000"/>
                </a:solidFill>
                <a:ea typeface="Calibri" panose="020F0502020204030204" pitchFamily="34" charset="0"/>
                <a:cs typeface="Arial" panose="020B0604020202020204" pitchFamily="34" charset="0"/>
              </a:rPr>
              <a:t>Al señor Ministro de Economía y Finanzas:</a:t>
            </a:r>
            <a:endParaRPr lang="en-US" sz="2000" b="1" dirty="0">
              <a:solidFill>
                <a:srgbClr val="FF0000"/>
              </a:solidFill>
              <a:ea typeface="Calibri" panose="020F0502020204030204" pitchFamily="34" charset="0"/>
              <a:cs typeface="Times New Roman" panose="02020603050405020304" pitchFamily="18" charset="0"/>
            </a:endParaRPr>
          </a:p>
          <a:p>
            <a:pPr algn="just">
              <a:spcAft>
                <a:spcPts val="0"/>
              </a:spcAft>
            </a:pPr>
            <a:r>
              <a:rPr lang="es-PE" sz="2000" b="1" dirty="0">
                <a:ea typeface="Calibri" panose="020F0502020204030204" pitchFamily="34" charset="0"/>
                <a:cs typeface="Arial" panose="020B0604020202020204" pitchFamily="34" charset="0"/>
              </a:rPr>
              <a:t> </a:t>
            </a:r>
            <a:endParaRPr lang="en-US" sz="2000" b="1" dirty="0">
              <a:ea typeface="Times New Roman" panose="02020603050405020304" pitchFamily="18" charset="0"/>
            </a:endParaRPr>
          </a:p>
          <a:p>
            <a:pPr algn="just"/>
            <a:r>
              <a:rPr lang="es-PE" sz="2000" b="1" dirty="0"/>
              <a:t>Disponga que el Fondo Nacional de Financiamiento de la Actividad Empresarial del Estado – FONAFE:</a:t>
            </a:r>
            <a:endParaRPr lang="en-US" sz="2000" b="1" dirty="0"/>
          </a:p>
          <a:p>
            <a:pPr algn="just"/>
            <a:r>
              <a:rPr lang="es-PE" sz="2000" b="1" dirty="0"/>
              <a:t> </a:t>
            </a:r>
            <a:endParaRPr lang="en-US" sz="2000" b="1" dirty="0"/>
          </a:p>
          <a:p>
            <a:pPr marL="457200" lvl="0" indent="-457200" algn="just">
              <a:buAutoNum type="arabicPeriod" startAt="3"/>
            </a:pPr>
            <a:r>
              <a:rPr lang="es-MX" sz="2000" b="1" dirty="0"/>
              <a:t>Regule a través de los mecanismos que correspondan, los criterios para el registro y reconocimiento de los </a:t>
            </a:r>
            <a:r>
              <a:rPr lang="es-MX" sz="2000" b="1" u="sng" dirty="0"/>
              <a:t>Saldos de Balance</a:t>
            </a:r>
            <a:r>
              <a:rPr lang="es-MX" sz="2000" b="1" dirty="0"/>
              <a:t> de las entidades y empresas públicas bajo su ámbito, con la finalidad de revelarlos correctamente en la Cuenta General de la República.</a:t>
            </a:r>
            <a:endParaRPr lang="en-US" sz="2000" b="1" dirty="0"/>
          </a:p>
        </p:txBody>
      </p:sp>
      <p:sp>
        <p:nvSpPr>
          <p:cNvPr id="15" name="CuadroTexto 14">
            <a:extLst>
              <a:ext uri="{FF2B5EF4-FFF2-40B4-BE49-F238E27FC236}">
                <a16:creationId xmlns:a16="http://schemas.microsoft.com/office/drawing/2014/main" id="{56AC1E50-EDF4-44F5-B9FE-B48298B59D6F}"/>
              </a:ext>
            </a:extLst>
          </p:cNvPr>
          <p:cNvSpPr txBox="1"/>
          <p:nvPr/>
        </p:nvSpPr>
        <p:spPr>
          <a:xfrm>
            <a:off x="0" y="294992"/>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PRINCIPALES RECOMENDACIONES</a:t>
            </a:r>
          </a:p>
        </p:txBody>
      </p:sp>
    </p:spTree>
    <p:extLst>
      <p:ext uri="{BB962C8B-B14F-4D97-AF65-F5344CB8AC3E}">
        <p14:creationId xmlns:p14="http://schemas.microsoft.com/office/powerpoint/2010/main" val="397356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102</a:t>
            </a:fld>
            <a:endParaRPr lang="es-PE" b="1" dirty="0">
              <a:solidFill>
                <a:schemeClr val="bg1">
                  <a:lumMod val="75000"/>
                </a:schemeClr>
              </a:solidFill>
            </a:endParaRPr>
          </a:p>
        </p:txBody>
      </p:sp>
      <p:sp>
        <p:nvSpPr>
          <p:cNvPr id="6" name="Rectángulo 5"/>
          <p:cNvSpPr/>
          <p:nvPr/>
        </p:nvSpPr>
        <p:spPr>
          <a:xfrm>
            <a:off x="691546" y="812884"/>
            <a:ext cx="10800521" cy="5632311"/>
          </a:xfrm>
          <a:prstGeom prst="rect">
            <a:avLst/>
          </a:prstGeom>
        </p:spPr>
        <p:txBody>
          <a:bodyPr wrap="square">
            <a:spAutoFit/>
          </a:bodyPr>
          <a:lstStyle/>
          <a:p>
            <a:pPr algn="just"/>
            <a:r>
              <a:rPr lang="es-PE" sz="1500" b="1" dirty="0">
                <a:solidFill>
                  <a:srgbClr val="FF0000"/>
                </a:solidFill>
                <a:ea typeface="Calibri" panose="020F0502020204030204" pitchFamily="34" charset="0"/>
                <a:cs typeface="Arial" panose="020B0604020202020204" pitchFamily="34" charset="0"/>
              </a:rPr>
              <a:t>Al Congreso de la República:</a:t>
            </a:r>
            <a:endParaRPr lang="en-US" sz="1500" b="1" dirty="0">
              <a:solidFill>
                <a:srgbClr val="FF0000"/>
              </a:solidFill>
              <a:ea typeface="Calibri" panose="020F0502020204030204" pitchFamily="34" charset="0"/>
              <a:cs typeface="Times New Roman" panose="02020603050405020304" pitchFamily="18" charset="0"/>
            </a:endParaRPr>
          </a:p>
          <a:p>
            <a:pPr algn="just"/>
            <a:r>
              <a:rPr lang="es-PE" sz="1500" b="1" dirty="0">
                <a:ea typeface="Calibri" panose="020F0502020204030204" pitchFamily="34" charset="0"/>
                <a:cs typeface="Arial" panose="020B0604020202020204" pitchFamily="34" charset="0"/>
              </a:rPr>
              <a:t> </a:t>
            </a:r>
          </a:p>
          <a:p>
            <a:pPr marL="285750" indent="-285750" algn="just">
              <a:buFont typeface="Wingdings" panose="05000000000000000000" pitchFamily="2" charset="2"/>
              <a:buChar char="q"/>
            </a:pPr>
            <a:r>
              <a:rPr lang="es-PE" sz="1500" b="1" dirty="0"/>
              <a:t>Modificación de la Cuarta Disposición Final de la Ley N° 27785 “Ley Orgánica del Sistema Nacional de Control y de la Contraloría General de la República”:</a:t>
            </a:r>
          </a:p>
          <a:p>
            <a:pPr algn="just"/>
            <a:endParaRPr lang="es-PE" sz="1500" b="1" dirty="0"/>
          </a:p>
          <a:p>
            <a:pPr lvl="1" algn="just"/>
            <a:r>
              <a:rPr lang="es-PE" sz="1500" b="1" i="1" dirty="0">
                <a:solidFill>
                  <a:srgbClr val="002060"/>
                </a:solidFill>
                <a:effectLst>
                  <a:outerShdw blurRad="38100" dist="38100" dir="2700000" algn="tl">
                    <a:srgbClr val="000000">
                      <a:alpha val="43137"/>
                    </a:srgbClr>
                  </a:outerShdw>
                </a:effectLst>
              </a:rPr>
              <a:t>DISPOSICIONES FINALES</a:t>
            </a:r>
            <a:endParaRPr lang="es-PE" sz="1500" b="1" dirty="0">
              <a:solidFill>
                <a:srgbClr val="002060"/>
              </a:solidFill>
              <a:effectLst>
                <a:outerShdw blurRad="38100" dist="38100" dir="2700000" algn="tl">
                  <a:srgbClr val="000000">
                    <a:alpha val="43137"/>
                  </a:srgbClr>
                </a:outerShdw>
              </a:effectLst>
            </a:endParaRPr>
          </a:p>
          <a:p>
            <a:pPr lvl="1" algn="just"/>
            <a:r>
              <a:rPr lang="es-PE" sz="1500" b="1" dirty="0">
                <a:solidFill>
                  <a:srgbClr val="002060"/>
                </a:solidFill>
              </a:rPr>
              <a:t>(…)</a:t>
            </a:r>
          </a:p>
          <a:p>
            <a:pPr lvl="1" algn="just"/>
            <a:r>
              <a:rPr lang="es-PE" sz="1500" b="1" i="1" dirty="0">
                <a:solidFill>
                  <a:srgbClr val="002060"/>
                </a:solidFill>
              </a:rPr>
              <a:t>“Cuarta.- Secreto bancario y Reserva Tributaria</a:t>
            </a:r>
            <a:endParaRPr lang="es-PE" sz="1500" b="1" dirty="0">
              <a:solidFill>
                <a:srgbClr val="002060"/>
              </a:solidFill>
            </a:endParaRPr>
          </a:p>
          <a:p>
            <a:pPr lvl="1" algn="just"/>
            <a:r>
              <a:rPr lang="es-PE" sz="1500" b="1" i="1" dirty="0">
                <a:solidFill>
                  <a:srgbClr val="002060"/>
                </a:solidFill>
              </a:rPr>
              <a:t>La Contraloría General de la República formulará ante el juez competente, el pedido de levantamiento del secreto bancario. El juez con resolución motivada, siempre que se refiera al caso investigado, resuelve el pedido formulado, en un plazo no mayor a los 15 días de formulada la solicitud; bajo responsabilidad.</a:t>
            </a:r>
            <a:endParaRPr lang="es-PE" sz="1500" b="1" dirty="0">
              <a:solidFill>
                <a:srgbClr val="002060"/>
              </a:solidFill>
            </a:endParaRPr>
          </a:p>
          <a:p>
            <a:pPr lvl="1" algn="just"/>
            <a:r>
              <a:rPr lang="es-PE" sz="1500" b="1" i="1" dirty="0">
                <a:solidFill>
                  <a:srgbClr val="002060"/>
                </a:solidFill>
              </a:rPr>
              <a:t>En el caso del levantamiento de la reserva tributaria, el pedido es formulado directamente </a:t>
            </a:r>
            <a:r>
              <a:rPr lang="es-PE" sz="1500" b="1" i="1" dirty="0" smtClean="0">
                <a:solidFill>
                  <a:srgbClr val="002060"/>
                </a:solidFill>
              </a:rPr>
              <a:t>por el Contralor General de la República </a:t>
            </a:r>
            <a:r>
              <a:rPr lang="es-PE" sz="1500" b="1" i="1" dirty="0">
                <a:solidFill>
                  <a:srgbClr val="002060"/>
                </a:solidFill>
              </a:rPr>
              <a:t>ante la administración tributaria competente, quien deberá acceder al mismo en un plazo no mayor a los 5 días de formulado. Dicha solicitud debe hacer referencia a un servicio de control gubernamental. </a:t>
            </a:r>
            <a:endParaRPr lang="es-PE" sz="1500" b="1" dirty="0">
              <a:solidFill>
                <a:srgbClr val="002060"/>
              </a:solidFill>
            </a:endParaRPr>
          </a:p>
          <a:p>
            <a:pPr lvl="1" algn="just"/>
            <a:r>
              <a:rPr lang="es-PE" sz="1500" b="1" i="1" dirty="0">
                <a:solidFill>
                  <a:srgbClr val="002060"/>
                </a:solidFill>
              </a:rPr>
              <a:t>(</a:t>
            </a:r>
            <a:r>
              <a:rPr lang="es-PE" sz="1500" b="1" dirty="0">
                <a:solidFill>
                  <a:srgbClr val="002060"/>
                </a:solidFill>
              </a:rPr>
              <a:t>…)</a:t>
            </a:r>
          </a:p>
          <a:p>
            <a:pPr algn="just"/>
            <a:endParaRPr lang="es-PE" sz="1500" b="1" dirty="0">
              <a:solidFill>
                <a:srgbClr val="002060"/>
              </a:solidFill>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es-PE" sz="1500" b="1" dirty="0"/>
              <a:t>Incorporación del inciso k) al segundo párrafo del artículo 85° del Código Tributario</a:t>
            </a:r>
            <a:endParaRPr lang="es-PE" sz="1500" dirty="0"/>
          </a:p>
          <a:p>
            <a:pPr>
              <a:tabLst>
                <a:tab pos="269875" algn="l"/>
              </a:tabLst>
            </a:pPr>
            <a:r>
              <a:rPr lang="es-PE" sz="1500" dirty="0"/>
              <a:t>	Incorpórese como inciso k) del segundo párrafo del artículo 85° del Código Tributario el siguiente texto:</a:t>
            </a:r>
          </a:p>
          <a:p>
            <a:endParaRPr lang="es-PE" sz="1500" dirty="0"/>
          </a:p>
          <a:p>
            <a:pPr lvl="1"/>
            <a:r>
              <a:rPr lang="es-PE" sz="1500" b="1" i="1" dirty="0">
                <a:solidFill>
                  <a:srgbClr val="002060"/>
                </a:solidFill>
              </a:rPr>
              <a:t>“Artículo 85.- RESERVA TRIBUTARIA 	(…)</a:t>
            </a:r>
            <a:endParaRPr lang="es-PE" sz="1500" b="1" dirty="0">
              <a:solidFill>
                <a:srgbClr val="002060"/>
              </a:solidFill>
            </a:endParaRPr>
          </a:p>
          <a:p>
            <a:pPr lvl="1"/>
            <a:r>
              <a:rPr lang="es-PE" sz="1500" b="1" i="1" dirty="0">
                <a:solidFill>
                  <a:srgbClr val="002060"/>
                </a:solidFill>
              </a:rPr>
              <a:t>Constituyen excepciones a la reserva tributaria:</a:t>
            </a:r>
            <a:endParaRPr lang="es-PE" sz="1500" b="1" dirty="0">
              <a:solidFill>
                <a:srgbClr val="002060"/>
              </a:solidFill>
            </a:endParaRPr>
          </a:p>
          <a:p>
            <a:pPr lvl="1"/>
            <a:r>
              <a:rPr lang="es-PE" sz="1500" b="1" i="1" dirty="0">
                <a:solidFill>
                  <a:srgbClr val="002060"/>
                </a:solidFill>
              </a:rPr>
              <a:t>(…)</a:t>
            </a:r>
            <a:endParaRPr lang="es-PE" sz="1500" b="1" dirty="0">
              <a:solidFill>
                <a:srgbClr val="002060"/>
              </a:solidFill>
            </a:endParaRPr>
          </a:p>
          <a:p>
            <a:pPr lvl="1"/>
            <a:r>
              <a:rPr lang="es-PE" sz="1500" b="1" i="1" dirty="0">
                <a:solidFill>
                  <a:srgbClr val="002060"/>
                </a:solidFill>
              </a:rPr>
              <a:t>k) La información reservada requerida por </a:t>
            </a:r>
            <a:r>
              <a:rPr lang="es-PE" sz="1500" b="1" i="1" dirty="0" smtClean="0">
                <a:solidFill>
                  <a:srgbClr val="002060"/>
                </a:solidFill>
              </a:rPr>
              <a:t>el Contralor General de la República </a:t>
            </a:r>
            <a:r>
              <a:rPr lang="es-PE" sz="1500" b="1" i="1" dirty="0">
                <a:solidFill>
                  <a:srgbClr val="002060"/>
                </a:solidFill>
              </a:rPr>
              <a:t>para la ejecución de actividades de control sobre los procedimientos desarrollados como tal.”</a:t>
            </a:r>
            <a:endParaRPr lang="es-PE" sz="1500" b="1" dirty="0">
              <a:solidFill>
                <a:srgbClr val="002060"/>
              </a:solidFill>
              <a:ea typeface="Calibri" panose="020F0502020204030204" pitchFamily="34" charset="0"/>
              <a:cs typeface="Arial" panose="020B0604020202020204" pitchFamily="34" charset="0"/>
            </a:endParaRPr>
          </a:p>
        </p:txBody>
      </p:sp>
      <p:grpSp>
        <p:nvGrpSpPr>
          <p:cNvPr id="16" name="Grupo 15"/>
          <p:cNvGrpSpPr/>
          <p:nvPr/>
        </p:nvGrpSpPr>
        <p:grpSpPr>
          <a:xfrm>
            <a:off x="10739469" y="6188475"/>
            <a:ext cx="1028182" cy="416372"/>
            <a:chOff x="11041487" y="6508175"/>
            <a:chExt cx="1028182" cy="416372"/>
          </a:xfrm>
        </p:grpSpPr>
        <p:sp>
          <p:nvSpPr>
            <p:cNvPr id="17" name="CuadroTexto 16"/>
            <p:cNvSpPr txBox="1"/>
            <p:nvPr/>
          </p:nvSpPr>
          <p:spPr>
            <a:xfrm>
              <a:off x="11041487" y="6724492"/>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19" name="Imagen 18"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82622" y="6508175"/>
              <a:ext cx="523240" cy="262294"/>
            </a:xfrm>
            <a:prstGeom prst="rect">
              <a:avLst/>
            </a:prstGeom>
            <a:noFill/>
            <a:ln>
              <a:noFill/>
            </a:ln>
          </p:spPr>
        </p:pic>
      </p:grpSp>
      <p:sp>
        <p:nvSpPr>
          <p:cNvPr id="15" name="CuadroTexto 14">
            <a:extLst>
              <a:ext uri="{FF2B5EF4-FFF2-40B4-BE49-F238E27FC236}">
                <a16:creationId xmlns:a16="http://schemas.microsoft.com/office/drawing/2014/main" id="{56AC1E50-EDF4-44F5-B9FE-B48298B59D6F}"/>
              </a:ext>
            </a:extLst>
          </p:cNvPr>
          <p:cNvSpPr txBox="1"/>
          <p:nvPr/>
        </p:nvSpPr>
        <p:spPr>
          <a:xfrm>
            <a:off x="0" y="294992"/>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OTRAS RECOMENDACIONES</a:t>
            </a:r>
          </a:p>
        </p:txBody>
      </p:sp>
    </p:spTree>
    <p:extLst>
      <p:ext uri="{BB962C8B-B14F-4D97-AF65-F5344CB8AC3E}">
        <p14:creationId xmlns:p14="http://schemas.microsoft.com/office/powerpoint/2010/main" val="3167112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69262"/>
          <a:stretch/>
        </p:blipFill>
        <p:spPr>
          <a:xfrm>
            <a:off x="0" y="4749799"/>
            <a:ext cx="12192000" cy="2107781"/>
          </a:xfrm>
          <a:prstGeom prst="rect">
            <a:avLst/>
          </a:prstGeom>
          <a:blipFill dpi="0" rotWithShape="1">
            <a:blip r:embed="rId4"/>
            <a:srcRect/>
            <a:tile tx="0" ty="0" sx="100000" sy="100000" flip="none" algn="tl"/>
          </a:blipFill>
        </p:spPr>
      </p:pic>
      <p:pic>
        <p:nvPicPr>
          <p:cNvPr id="4" name="Imagen 3">
            <a:extLst>
              <a:ext uri="{FF2B5EF4-FFF2-40B4-BE49-F238E27FC236}">
                <a16:creationId xmlns:a16="http://schemas.microsoft.com/office/drawing/2014/main" id="{CFB3DF07-87A7-40DA-A32B-A723948685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2" t="185" r="972" b="32776"/>
          <a:stretch/>
        </p:blipFill>
        <p:spPr>
          <a:xfrm>
            <a:off x="1676681" y="152821"/>
            <a:ext cx="9142880" cy="4596979"/>
          </a:xfrm>
          <a:prstGeom prst="rect">
            <a:avLst/>
          </a:prstGeom>
        </p:spPr>
      </p:pic>
      <p:sp>
        <p:nvSpPr>
          <p:cNvPr id="5" name="Marcador de número de diapositiva 4">
            <a:extLst>
              <a:ext uri="{FF2B5EF4-FFF2-40B4-BE49-F238E27FC236}">
                <a16:creationId xmlns:a16="http://schemas.microsoft.com/office/drawing/2014/main" id="{03FFD081-8243-420E-A187-1F12AC82D06C}"/>
              </a:ext>
            </a:extLst>
          </p:cNvPr>
          <p:cNvSpPr>
            <a:spLocks noGrp="1"/>
          </p:cNvSpPr>
          <p:nvPr>
            <p:ph type="sldNum" sz="quarter" idx="12"/>
          </p:nvPr>
        </p:nvSpPr>
        <p:spPr/>
        <p:txBody>
          <a:bodyPr/>
          <a:lstStyle/>
          <a:p>
            <a:fld id="{C68A7E59-53D2-441C-AD90-873AE612EF8C}" type="slidenum">
              <a:rPr lang="es-PE" smtClean="0"/>
              <a:t>103</a:t>
            </a:fld>
            <a:endParaRPr lang="es-PE"/>
          </a:p>
        </p:txBody>
      </p:sp>
    </p:spTree>
    <p:extLst>
      <p:ext uri="{BB962C8B-B14F-4D97-AF65-F5344CB8AC3E}">
        <p14:creationId xmlns:p14="http://schemas.microsoft.com/office/powerpoint/2010/main" val="3072304564"/>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104</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graphicFrame>
        <p:nvGraphicFramePr>
          <p:cNvPr id="4" name="Tabla 3">
            <a:extLst>
              <a:ext uri="{FF2B5EF4-FFF2-40B4-BE49-F238E27FC236}">
                <a16:creationId xmlns:a16="http://schemas.microsoft.com/office/drawing/2014/main" id="{336B3316-91A7-4AF5-A89A-B51F3728611B}"/>
              </a:ext>
            </a:extLst>
          </p:cNvPr>
          <p:cNvGraphicFramePr>
            <a:graphicFrameLocks noGrp="1"/>
          </p:cNvGraphicFramePr>
          <p:nvPr>
            <p:extLst>
              <p:ext uri="{D42A27DB-BD31-4B8C-83A1-F6EECF244321}">
                <p14:modId xmlns:p14="http://schemas.microsoft.com/office/powerpoint/2010/main" val="3292962185"/>
              </p:ext>
            </p:extLst>
          </p:nvPr>
        </p:nvGraphicFramePr>
        <p:xfrm>
          <a:off x="659298" y="1134359"/>
          <a:ext cx="5419217" cy="3377205"/>
        </p:xfrm>
        <a:graphic>
          <a:graphicData uri="http://schemas.openxmlformats.org/drawingml/2006/table">
            <a:tbl>
              <a:tblPr firstRow="1">
                <a:tableStyleId>{5C22544A-7EE6-4342-B048-85BDC9FD1C3A}</a:tableStyleId>
              </a:tblPr>
              <a:tblGrid>
                <a:gridCol w="4051217">
                  <a:extLst>
                    <a:ext uri="{9D8B030D-6E8A-4147-A177-3AD203B41FA5}">
                      <a16:colId xmlns:a16="http://schemas.microsoft.com/office/drawing/2014/main" val="2870833021"/>
                    </a:ext>
                  </a:extLst>
                </a:gridCol>
                <a:gridCol w="1368000">
                  <a:extLst>
                    <a:ext uri="{9D8B030D-6E8A-4147-A177-3AD203B41FA5}">
                      <a16:colId xmlns:a16="http://schemas.microsoft.com/office/drawing/2014/main" val="3046416436"/>
                    </a:ext>
                  </a:extLst>
                </a:gridCol>
              </a:tblGrid>
              <a:tr h="360000">
                <a:tc>
                  <a:txBody>
                    <a:bodyPr/>
                    <a:lstStyle/>
                    <a:p>
                      <a:pPr algn="ctr" fontAlgn="b"/>
                      <a:r>
                        <a:rPr lang="es-PE" sz="1600" b="1" i="0" u="none" strike="noStrike" dirty="0">
                          <a:effectLst/>
                          <a:latin typeface="+mn-lt"/>
                        </a:rPr>
                        <a:t>GOBIERNO NACIONAL</a:t>
                      </a:r>
                    </a:p>
                  </a:txBody>
                  <a:tcPr marL="85725" marR="9525" marT="9525" marB="0" anchor="ctr"/>
                </a:tc>
                <a:tc>
                  <a:txBody>
                    <a:bodyPr/>
                    <a:lstStyle/>
                    <a:p>
                      <a:pPr algn="ctr" fontAlgn="b"/>
                      <a:r>
                        <a:rPr lang="es-PE" sz="1600" b="1" i="0" u="none" strike="noStrike" dirty="0">
                          <a:effectLst/>
                          <a:latin typeface="+mn-lt"/>
                        </a:rPr>
                        <a:t>N° ENTIDADES</a:t>
                      </a:r>
                    </a:p>
                  </a:txBody>
                  <a:tcPr marL="9525" marR="9525" marT="9525" marB="0" anchor="ctr"/>
                </a:tc>
                <a:extLst>
                  <a:ext uri="{0D108BD9-81ED-4DB2-BD59-A6C34878D82A}">
                    <a16:rowId xmlns:a16="http://schemas.microsoft.com/office/drawing/2014/main" val="1195497806"/>
                  </a:ext>
                </a:extLst>
              </a:tr>
              <a:tr h="360000">
                <a:tc>
                  <a:txBody>
                    <a:bodyPr/>
                    <a:lstStyle/>
                    <a:p>
                      <a:pPr algn="l" fontAlgn="b"/>
                      <a:r>
                        <a:rPr lang="es-PE" sz="1600" u="none" strike="noStrike" dirty="0">
                          <a:effectLst/>
                          <a:latin typeface="+mn-lt"/>
                        </a:rPr>
                        <a:t>ENTIDADES CAPTADORAS</a:t>
                      </a:r>
                      <a:endParaRPr lang="es-PE" sz="1600" b="0" i="0" u="none" strike="noStrike" dirty="0">
                        <a:effectLst/>
                        <a:latin typeface="+mn-lt"/>
                      </a:endParaRPr>
                    </a:p>
                  </a:txBody>
                  <a:tcPr marL="85725" marR="9525" marT="9525" marB="0" anchor="ctr"/>
                </a:tc>
                <a:tc>
                  <a:txBody>
                    <a:bodyPr/>
                    <a:lstStyle/>
                    <a:p>
                      <a:pPr algn="ctr" fontAlgn="b"/>
                      <a:r>
                        <a:rPr lang="es-PE" sz="1600" u="none" strike="noStrike" dirty="0">
                          <a:effectLst/>
                          <a:latin typeface="+mn-lt"/>
                        </a:rPr>
                        <a:t>6</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1668036305"/>
                  </a:ext>
                </a:extLst>
              </a:tr>
              <a:tr h="360000">
                <a:tc>
                  <a:txBody>
                    <a:bodyPr/>
                    <a:lstStyle/>
                    <a:p>
                      <a:pPr algn="l" fontAlgn="b"/>
                      <a:r>
                        <a:rPr lang="es-PE" sz="1600" u="none" strike="noStrike" dirty="0">
                          <a:effectLst/>
                          <a:latin typeface="+mn-lt"/>
                        </a:rPr>
                        <a:t>MINISTERIOS</a:t>
                      </a:r>
                      <a:endParaRPr lang="es-PE" sz="1600" b="0" i="0" u="none" strike="noStrike" dirty="0">
                        <a:effectLst/>
                        <a:latin typeface="+mn-lt"/>
                      </a:endParaRPr>
                    </a:p>
                  </a:txBody>
                  <a:tcPr marL="85725" marR="9525" marT="9525" marB="0" anchor="ctr"/>
                </a:tc>
                <a:tc>
                  <a:txBody>
                    <a:bodyPr/>
                    <a:lstStyle/>
                    <a:p>
                      <a:pPr algn="ctr" fontAlgn="b"/>
                      <a:r>
                        <a:rPr lang="es-PE" sz="1600" u="none" strike="noStrike" dirty="0">
                          <a:effectLst/>
                          <a:latin typeface="+mn-lt"/>
                        </a:rPr>
                        <a:t>19</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1016309892"/>
                  </a:ext>
                </a:extLst>
              </a:tr>
              <a:tr h="360000">
                <a:tc>
                  <a:txBody>
                    <a:bodyPr/>
                    <a:lstStyle/>
                    <a:p>
                      <a:pPr algn="l" fontAlgn="b"/>
                      <a:r>
                        <a:rPr lang="es-PE" sz="1600" u="none" strike="noStrike" dirty="0">
                          <a:effectLst/>
                          <a:latin typeface="+mn-lt"/>
                        </a:rPr>
                        <a:t>ORGANISMOS DESCENT. AUTÓNOMOS</a:t>
                      </a:r>
                      <a:endParaRPr lang="es-PE" sz="1600" b="0" i="0" u="none" strike="noStrike" dirty="0">
                        <a:effectLst/>
                        <a:latin typeface="+mn-lt"/>
                      </a:endParaRPr>
                    </a:p>
                  </a:txBody>
                  <a:tcPr marL="85725" marR="9525" marT="9525" marB="0" anchor="ctr"/>
                </a:tc>
                <a:tc>
                  <a:txBody>
                    <a:bodyPr/>
                    <a:lstStyle/>
                    <a:p>
                      <a:pPr algn="ctr" fontAlgn="b"/>
                      <a:r>
                        <a:rPr lang="es-PE" sz="1600" u="none" strike="noStrike" dirty="0">
                          <a:effectLst/>
                          <a:latin typeface="+mn-lt"/>
                        </a:rPr>
                        <a:t>3</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2775688593"/>
                  </a:ext>
                </a:extLst>
              </a:tr>
              <a:tr h="360000">
                <a:tc>
                  <a:txBody>
                    <a:bodyPr/>
                    <a:lstStyle/>
                    <a:p>
                      <a:pPr algn="l" fontAlgn="b"/>
                      <a:r>
                        <a:rPr lang="es-ES" sz="1600" u="none" strike="noStrike" dirty="0">
                          <a:effectLst/>
                          <a:latin typeface="+mn-lt"/>
                        </a:rPr>
                        <a:t>ORGANISMOS PUB. DESCENTRALIZADOS DEL GOBIERNO NACIONAL</a:t>
                      </a:r>
                      <a:endParaRPr lang="es-ES" sz="1600" b="0" i="0" u="none" strike="noStrike" dirty="0">
                        <a:effectLst/>
                        <a:latin typeface="+mn-lt"/>
                      </a:endParaRPr>
                    </a:p>
                  </a:txBody>
                  <a:tcPr marL="85725" marR="9525" marT="9525" marB="0" anchor="ctr"/>
                </a:tc>
                <a:tc>
                  <a:txBody>
                    <a:bodyPr/>
                    <a:lstStyle/>
                    <a:p>
                      <a:pPr algn="ctr" fontAlgn="b"/>
                      <a:r>
                        <a:rPr lang="es-PE" sz="1600" u="none" strike="noStrike" dirty="0">
                          <a:effectLst/>
                          <a:latin typeface="+mn-lt"/>
                        </a:rPr>
                        <a:t>1</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1152036357"/>
                  </a:ext>
                </a:extLst>
              </a:tr>
              <a:tr h="360000">
                <a:tc>
                  <a:txBody>
                    <a:bodyPr/>
                    <a:lstStyle/>
                    <a:p>
                      <a:pPr algn="l" fontAlgn="b"/>
                      <a:r>
                        <a:rPr lang="es-ES" sz="1600" u="none" strike="noStrike">
                          <a:effectLst/>
                          <a:latin typeface="+mn-lt"/>
                        </a:rPr>
                        <a:t>PODERES Y OTRAS ENTIDADES DE GASTO</a:t>
                      </a:r>
                      <a:endParaRPr lang="es-ES" sz="1600" b="0" i="0" u="none" strike="noStrike">
                        <a:effectLst/>
                        <a:latin typeface="+mn-lt"/>
                      </a:endParaRPr>
                    </a:p>
                  </a:txBody>
                  <a:tcPr marL="85725" marR="9525" marT="9525" marB="0" anchor="ctr"/>
                </a:tc>
                <a:tc>
                  <a:txBody>
                    <a:bodyPr/>
                    <a:lstStyle/>
                    <a:p>
                      <a:pPr algn="ctr" fontAlgn="b"/>
                      <a:r>
                        <a:rPr lang="es-PE" sz="1600" u="none" strike="noStrike" dirty="0">
                          <a:effectLst/>
                          <a:latin typeface="+mn-lt"/>
                        </a:rPr>
                        <a:t>11</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2330012303"/>
                  </a:ext>
                </a:extLst>
              </a:tr>
              <a:tr h="360000">
                <a:tc>
                  <a:txBody>
                    <a:bodyPr/>
                    <a:lstStyle/>
                    <a:p>
                      <a:pPr algn="l" fontAlgn="b"/>
                      <a:r>
                        <a:rPr lang="es-PE" sz="1600" u="none" strike="noStrike">
                          <a:effectLst/>
                          <a:latin typeface="+mn-lt"/>
                        </a:rPr>
                        <a:t>SOCIEDADES DE BENEFICENCIA PÚBLICA</a:t>
                      </a:r>
                      <a:endParaRPr lang="es-PE" sz="1600" b="0" i="0" u="none" strike="noStrike">
                        <a:effectLst/>
                        <a:latin typeface="+mn-lt"/>
                      </a:endParaRPr>
                    </a:p>
                  </a:txBody>
                  <a:tcPr marL="85725" marR="9525" marT="9525" marB="0" anchor="ctr"/>
                </a:tc>
                <a:tc>
                  <a:txBody>
                    <a:bodyPr/>
                    <a:lstStyle/>
                    <a:p>
                      <a:pPr algn="ctr" fontAlgn="b"/>
                      <a:r>
                        <a:rPr lang="es-PE" sz="1600" u="none" strike="noStrike" dirty="0">
                          <a:effectLst/>
                          <a:latin typeface="+mn-lt"/>
                        </a:rPr>
                        <a:t>102</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1576114632"/>
                  </a:ext>
                </a:extLst>
              </a:tr>
              <a:tr h="360000">
                <a:tc>
                  <a:txBody>
                    <a:bodyPr/>
                    <a:lstStyle/>
                    <a:p>
                      <a:pPr algn="l" fontAlgn="b"/>
                      <a:r>
                        <a:rPr lang="es-PE" sz="1600" u="none" strike="noStrike">
                          <a:effectLst/>
                          <a:latin typeface="+mn-lt"/>
                        </a:rPr>
                        <a:t>UNIVERSIDADES PÚBLICAS</a:t>
                      </a:r>
                      <a:endParaRPr lang="es-PE" sz="1600" b="0" i="0" u="none" strike="noStrike">
                        <a:effectLst/>
                        <a:latin typeface="+mn-lt"/>
                      </a:endParaRPr>
                    </a:p>
                  </a:txBody>
                  <a:tcPr marL="85725" marR="9525" marT="9525" marB="0" anchor="ctr"/>
                </a:tc>
                <a:tc>
                  <a:txBody>
                    <a:bodyPr/>
                    <a:lstStyle/>
                    <a:p>
                      <a:pPr algn="ctr" fontAlgn="b"/>
                      <a:r>
                        <a:rPr lang="es-PE" sz="1600" u="none" strike="noStrike" dirty="0">
                          <a:effectLst/>
                          <a:latin typeface="+mn-lt"/>
                        </a:rPr>
                        <a:t>49</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2558075685"/>
                  </a:ext>
                </a:extLst>
              </a:tr>
              <a:tr h="360000">
                <a:tc>
                  <a:txBody>
                    <a:bodyPr/>
                    <a:lstStyle/>
                    <a:p>
                      <a:pPr algn="l" fontAlgn="b"/>
                      <a:r>
                        <a:rPr lang="es-PE" sz="1600" u="none" strike="noStrike">
                          <a:effectLst/>
                          <a:latin typeface="+mn-lt"/>
                        </a:rPr>
                        <a:t>INSTITUCIONES PÚBLICAS DESCENTRALIZADAS</a:t>
                      </a:r>
                      <a:endParaRPr lang="es-PE" sz="1600" b="0" i="0" u="none" strike="noStrike">
                        <a:effectLst/>
                        <a:latin typeface="+mn-lt"/>
                      </a:endParaRPr>
                    </a:p>
                  </a:txBody>
                  <a:tcPr marL="85725" marR="9525" marT="9525" marB="0" anchor="ctr"/>
                </a:tc>
                <a:tc>
                  <a:txBody>
                    <a:bodyPr/>
                    <a:lstStyle/>
                    <a:p>
                      <a:pPr algn="ctr" fontAlgn="b"/>
                      <a:r>
                        <a:rPr lang="es-PE" sz="1600" u="none" strike="noStrike" dirty="0">
                          <a:effectLst/>
                          <a:latin typeface="+mn-lt"/>
                        </a:rPr>
                        <a:t>71</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333832369"/>
                  </a:ext>
                </a:extLst>
              </a:tr>
            </a:tbl>
          </a:graphicData>
        </a:graphic>
      </p:graphicFrame>
      <p:pic>
        <p:nvPicPr>
          <p:cNvPr id="7" name="Imagen 6">
            <a:extLst>
              <a:ext uri="{FF2B5EF4-FFF2-40B4-BE49-F238E27FC236}">
                <a16:creationId xmlns:a16="http://schemas.microsoft.com/office/drawing/2014/main" id="{C48C9433-B164-43E2-9C24-FB3A2519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98" y="4726297"/>
            <a:ext cx="5436702" cy="1375540"/>
          </a:xfrm>
          <a:prstGeom prst="rect">
            <a:avLst/>
          </a:prstGeom>
          <a:ln>
            <a:noFill/>
          </a:ln>
          <a:effectLst>
            <a:softEdge rad="112500"/>
          </a:effectLst>
        </p:spPr>
      </p:pic>
      <p:graphicFrame>
        <p:nvGraphicFramePr>
          <p:cNvPr id="22" name="Tabla 21">
            <a:extLst>
              <a:ext uri="{FF2B5EF4-FFF2-40B4-BE49-F238E27FC236}">
                <a16:creationId xmlns:a16="http://schemas.microsoft.com/office/drawing/2014/main" id="{456482C1-BB01-45E0-B284-9B5C6DEB2189}"/>
              </a:ext>
            </a:extLst>
          </p:cNvPr>
          <p:cNvGraphicFramePr>
            <a:graphicFrameLocks noGrp="1"/>
          </p:cNvGraphicFramePr>
          <p:nvPr>
            <p:extLst>
              <p:ext uri="{D42A27DB-BD31-4B8C-83A1-F6EECF244321}">
                <p14:modId xmlns:p14="http://schemas.microsoft.com/office/powerpoint/2010/main" val="834347534"/>
              </p:ext>
            </p:extLst>
          </p:nvPr>
        </p:nvGraphicFramePr>
        <p:xfrm>
          <a:off x="6706278" y="935025"/>
          <a:ext cx="4572000" cy="1560195"/>
        </p:xfrm>
        <a:graphic>
          <a:graphicData uri="http://schemas.openxmlformats.org/drawingml/2006/table">
            <a:tbl>
              <a:tblPr firstRow="1">
                <a:tableStyleId>{00A15C55-8517-42AA-B614-E9B94910E393}</a:tableStyleId>
              </a:tblPr>
              <a:tblGrid>
                <a:gridCol w="468000">
                  <a:extLst>
                    <a:ext uri="{9D8B030D-6E8A-4147-A177-3AD203B41FA5}">
                      <a16:colId xmlns:a16="http://schemas.microsoft.com/office/drawing/2014/main" val="2051384819"/>
                    </a:ext>
                  </a:extLst>
                </a:gridCol>
                <a:gridCol w="4104000">
                  <a:extLst>
                    <a:ext uri="{9D8B030D-6E8A-4147-A177-3AD203B41FA5}">
                      <a16:colId xmlns:a16="http://schemas.microsoft.com/office/drawing/2014/main" val="4236258384"/>
                    </a:ext>
                  </a:extLst>
                </a:gridCol>
              </a:tblGrid>
              <a:tr h="190500">
                <a:tc>
                  <a:txBody>
                    <a:bodyPr/>
                    <a:lstStyle/>
                    <a:p>
                      <a:pPr algn="ctr" fontAlgn="ctr"/>
                      <a:r>
                        <a:rPr lang="es-ES" sz="1400" b="1" i="0" u="none" strike="noStrike" dirty="0">
                          <a:effectLst/>
                          <a:latin typeface="+mn-lt"/>
                        </a:rPr>
                        <a:t>N°</a:t>
                      </a:r>
                    </a:p>
                  </a:txBody>
                  <a:tcPr marL="9525" marR="9525" marT="9525" marB="0" anchor="ctr"/>
                </a:tc>
                <a:tc>
                  <a:txBody>
                    <a:bodyPr/>
                    <a:lstStyle/>
                    <a:p>
                      <a:pPr algn="ctr" fontAlgn="ctr"/>
                      <a:r>
                        <a:rPr lang="es-ES" sz="1400" u="none" strike="noStrike" dirty="0">
                          <a:effectLst/>
                        </a:rPr>
                        <a:t>ENTIDADES CAPTADORAS</a:t>
                      </a:r>
                      <a:endParaRPr lang="es-ES" sz="1400" b="1" i="0" u="none" strike="noStrike" dirty="0">
                        <a:effectLst/>
                        <a:latin typeface="+mn-lt"/>
                      </a:endParaRPr>
                    </a:p>
                  </a:txBody>
                  <a:tcPr marL="9525" marR="9525" marT="9525" marB="0" anchor="ctr"/>
                </a:tc>
                <a:extLst>
                  <a:ext uri="{0D108BD9-81ED-4DB2-BD59-A6C34878D82A}">
                    <a16:rowId xmlns:a16="http://schemas.microsoft.com/office/drawing/2014/main" val="3128851532"/>
                  </a:ext>
                </a:extLst>
              </a:tr>
              <a:tr h="190500">
                <a:tc>
                  <a:txBody>
                    <a:bodyPr/>
                    <a:lstStyle/>
                    <a:p>
                      <a:pPr algn="ctr" fontAlgn="ctr"/>
                      <a:r>
                        <a:rPr lang="es-ES" sz="1400" b="0" i="0" u="none" strike="noStrike" dirty="0">
                          <a:effectLst/>
                          <a:latin typeface="+mn-lt"/>
                        </a:rPr>
                        <a:t>1</a:t>
                      </a:r>
                    </a:p>
                  </a:txBody>
                  <a:tcPr marL="9525" marR="9525" marT="9525" marB="0"/>
                </a:tc>
                <a:tc>
                  <a:txBody>
                    <a:bodyPr/>
                    <a:lstStyle/>
                    <a:p>
                      <a:pPr algn="l" fontAlgn="ctr"/>
                      <a:r>
                        <a:rPr lang="es-ES" sz="1400" u="none" strike="noStrike" dirty="0">
                          <a:effectLst/>
                        </a:rPr>
                        <a:t>DIRECCION GENERAL DE TESORO PÚBLICO</a:t>
                      </a:r>
                      <a:endParaRPr lang="es-ES" sz="1400" b="0" i="0" u="none" strike="noStrike" dirty="0">
                        <a:effectLst/>
                        <a:latin typeface="+mn-lt"/>
                      </a:endParaRPr>
                    </a:p>
                  </a:txBody>
                  <a:tcPr marL="9525" marR="9525" marT="9525" marB="0" anchor="ctr"/>
                </a:tc>
                <a:extLst>
                  <a:ext uri="{0D108BD9-81ED-4DB2-BD59-A6C34878D82A}">
                    <a16:rowId xmlns:a16="http://schemas.microsoft.com/office/drawing/2014/main" val="3765825937"/>
                  </a:ext>
                </a:extLst>
              </a:tr>
              <a:tr h="190500">
                <a:tc>
                  <a:txBody>
                    <a:bodyPr/>
                    <a:lstStyle/>
                    <a:p>
                      <a:pPr algn="ctr" fontAlgn="ctr"/>
                      <a:r>
                        <a:rPr lang="es-ES" sz="1400" b="0" i="0" u="none" strike="noStrike" dirty="0">
                          <a:effectLst/>
                          <a:latin typeface="+mn-lt"/>
                        </a:rPr>
                        <a:t>2</a:t>
                      </a:r>
                    </a:p>
                  </a:txBody>
                  <a:tcPr marL="9525" marR="9525" marT="9525" marB="0"/>
                </a:tc>
                <a:tc>
                  <a:txBody>
                    <a:bodyPr/>
                    <a:lstStyle/>
                    <a:p>
                      <a:pPr algn="l" fontAlgn="ctr"/>
                      <a:r>
                        <a:rPr lang="es-ES" sz="1400" u="none" strike="noStrike" dirty="0">
                          <a:effectLst/>
                        </a:rPr>
                        <a:t>DIRECCION GENERAL DE ENDEUDAMIENTO PÚBLICO</a:t>
                      </a:r>
                      <a:endParaRPr lang="es-ES" sz="1400" b="0" i="0" u="none" strike="noStrike" dirty="0">
                        <a:effectLst/>
                        <a:latin typeface="+mn-lt"/>
                      </a:endParaRPr>
                    </a:p>
                  </a:txBody>
                  <a:tcPr marL="9525" marR="9525" marT="9525" marB="0" anchor="ctr"/>
                </a:tc>
                <a:extLst>
                  <a:ext uri="{0D108BD9-81ED-4DB2-BD59-A6C34878D82A}">
                    <a16:rowId xmlns:a16="http://schemas.microsoft.com/office/drawing/2014/main" val="2774051212"/>
                  </a:ext>
                </a:extLst>
              </a:tr>
              <a:tr h="190500">
                <a:tc>
                  <a:txBody>
                    <a:bodyPr/>
                    <a:lstStyle/>
                    <a:p>
                      <a:pPr algn="ctr" fontAlgn="ctr"/>
                      <a:r>
                        <a:rPr lang="es-ES" sz="1400" b="0" i="0" u="none" strike="noStrike" dirty="0">
                          <a:effectLst/>
                          <a:latin typeface="+mn-lt"/>
                        </a:rPr>
                        <a:t>3</a:t>
                      </a:r>
                    </a:p>
                  </a:txBody>
                  <a:tcPr marL="9525" marR="9525" marT="9525" marB="0"/>
                </a:tc>
                <a:tc>
                  <a:txBody>
                    <a:bodyPr/>
                    <a:lstStyle/>
                    <a:p>
                      <a:pPr algn="l" fontAlgn="ctr"/>
                      <a:r>
                        <a:rPr lang="es-ES" sz="1400" u="none" strike="noStrike" dirty="0">
                          <a:effectLst/>
                        </a:rPr>
                        <a:t>SUNAT</a:t>
                      </a:r>
                      <a:endParaRPr lang="es-ES" sz="1400" b="0" i="0" u="none" strike="noStrike" dirty="0">
                        <a:effectLst/>
                        <a:latin typeface="+mn-lt"/>
                      </a:endParaRPr>
                    </a:p>
                  </a:txBody>
                  <a:tcPr marL="9525" marR="9525" marT="9525" marB="0" anchor="ctr"/>
                </a:tc>
                <a:extLst>
                  <a:ext uri="{0D108BD9-81ED-4DB2-BD59-A6C34878D82A}">
                    <a16:rowId xmlns:a16="http://schemas.microsoft.com/office/drawing/2014/main" val="4230271847"/>
                  </a:ext>
                </a:extLst>
              </a:tr>
              <a:tr h="190500">
                <a:tc>
                  <a:txBody>
                    <a:bodyPr/>
                    <a:lstStyle/>
                    <a:p>
                      <a:pPr algn="ctr" fontAlgn="ctr"/>
                      <a:r>
                        <a:rPr lang="es-PE" sz="1400" b="0" i="0" u="none" strike="noStrike" dirty="0">
                          <a:effectLst/>
                          <a:latin typeface="+mn-lt"/>
                        </a:rPr>
                        <a:t>4</a:t>
                      </a:r>
                    </a:p>
                  </a:txBody>
                  <a:tcPr marL="9525" marR="9525" marT="9525" marB="0"/>
                </a:tc>
                <a:tc>
                  <a:txBody>
                    <a:bodyPr/>
                    <a:lstStyle/>
                    <a:p>
                      <a:pPr algn="l" fontAlgn="ctr"/>
                      <a:r>
                        <a:rPr lang="es-PE" sz="1400" u="none" strike="noStrike" dirty="0">
                          <a:effectLst/>
                        </a:rPr>
                        <a:t>SUPERINTENDENCIA NACIONAL DE MIGRACIONES</a:t>
                      </a:r>
                      <a:endParaRPr lang="es-PE" sz="1400" b="0" i="0" u="none" strike="noStrike" dirty="0">
                        <a:effectLst/>
                        <a:latin typeface="+mn-lt"/>
                      </a:endParaRPr>
                    </a:p>
                  </a:txBody>
                  <a:tcPr marL="9525" marR="9525" marT="9525" marB="0" anchor="ctr"/>
                </a:tc>
                <a:extLst>
                  <a:ext uri="{0D108BD9-81ED-4DB2-BD59-A6C34878D82A}">
                    <a16:rowId xmlns:a16="http://schemas.microsoft.com/office/drawing/2014/main" val="175933494"/>
                  </a:ext>
                </a:extLst>
              </a:tr>
              <a:tr h="190500">
                <a:tc>
                  <a:txBody>
                    <a:bodyPr/>
                    <a:lstStyle/>
                    <a:p>
                      <a:pPr algn="ctr" fontAlgn="ctr"/>
                      <a:r>
                        <a:rPr lang="es-PE" sz="1400" b="0" i="0" u="none" strike="noStrike" dirty="0">
                          <a:effectLst/>
                          <a:latin typeface="+mn-lt"/>
                        </a:rPr>
                        <a:t>5</a:t>
                      </a:r>
                    </a:p>
                  </a:txBody>
                  <a:tcPr marL="9525" marR="9525" marT="9525" marB="0"/>
                </a:tc>
                <a:tc>
                  <a:txBody>
                    <a:bodyPr/>
                    <a:lstStyle/>
                    <a:p>
                      <a:pPr algn="l" fontAlgn="ctr"/>
                      <a:r>
                        <a:rPr lang="es-PE" sz="1400" u="none" strike="noStrike" dirty="0">
                          <a:effectLst/>
                        </a:rPr>
                        <a:t>MINISTERIO DEL INTERIOR </a:t>
                      </a:r>
                      <a:endParaRPr lang="es-PE" sz="1400" b="0" i="0" u="none" strike="noStrike" dirty="0">
                        <a:effectLst/>
                        <a:latin typeface="+mn-lt"/>
                      </a:endParaRPr>
                    </a:p>
                  </a:txBody>
                  <a:tcPr marL="9525" marR="9525" marT="9525" marB="0" anchor="ctr"/>
                </a:tc>
                <a:extLst>
                  <a:ext uri="{0D108BD9-81ED-4DB2-BD59-A6C34878D82A}">
                    <a16:rowId xmlns:a16="http://schemas.microsoft.com/office/drawing/2014/main" val="2044197498"/>
                  </a:ext>
                </a:extLst>
              </a:tr>
              <a:tr h="190500">
                <a:tc>
                  <a:txBody>
                    <a:bodyPr/>
                    <a:lstStyle/>
                    <a:p>
                      <a:pPr algn="ctr" fontAlgn="ctr"/>
                      <a:r>
                        <a:rPr lang="es-ES" sz="1400" b="0" i="0" u="none" strike="noStrike" dirty="0">
                          <a:effectLst/>
                          <a:latin typeface="+mn-lt"/>
                        </a:rPr>
                        <a:t>6</a:t>
                      </a:r>
                    </a:p>
                  </a:txBody>
                  <a:tcPr marL="9525" marR="9525" marT="9525" marB="0"/>
                </a:tc>
                <a:tc>
                  <a:txBody>
                    <a:bodyPr/>
                    <a:lstStyle/>
                    <a:p>
                      <a:pPr algn="l" fontAlgn="ctr"/>
                      <a:r>
                        <a:rPr lang="es-ES" sz="1400" u="none" strike="noStrike" dirty="0">
                          <a:effectLst/>
                        </a:rPr>
                        <a:t>AGENCIA DE PROMOCION DE LA INVERSION PRIVADA</a:t>
                      </a:r>
                      <a:endParaRPr lang="es-ES" sz="1400" b="0" i="0" u="none" strike="noStrike" dirty="0">
                        <a:effectLst/>
                        <a:latin typeface="+mn-lt"/>
                      </a:endParaRPr>
                    </a:p>
                  </a:txBody>
                  <a:tcPr marL="9525" marR="9525" marT="9525" marB="0" anchor="ctr"/>
                </a:tc>
                <a:extLst>
                  <a:ext uri="{0D108BD9-81ED-4DB2-BD59-A6C34878D82A}">
                    <a16:rowId xmlns:a16="http://schemas.microsoft.com/office/drawing/2014/main" val="2249268632"/>
                  </a:ext>
                </a:extLst>
              </a:tr>
            </a:tbl>
          </a:graphicData>
        </a:graphic>
      </p:graphicFrame>
      <p:sp>
        <p:nvSpPr>
          <p:cNvPr id="3" name="Rectángulo 2">
            <a:extLst>
              <a:ext uri="{FF2B5EF4-FFF2-40B4-BE49-F238E27FC236}">
                <a16:creationId xmlns:a16="http://schemas.microsoft.com/office/drawing/2014/main" id="{CB92A62F-0ED2-4690-BC0E-1E987EADB8E9}"/>
              </a:ext>
            </a:extLst>
          </p:cNvPr>
          <p:cNvSpPr/>
          <p:nvPr/>
        </p:nvSpPr>
        <p:spPr>
          <a:xfrm>
            <a:off x="725864" y="1555423"/>
            <a:ext cx="3893270" cy="263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a:extLst>
              <a:ext uri="{FF2B5EF4-FFF2-40B4-BE49-F238E27FC236}">
                <a16:creationId xmlns:a16="http://schemas.microsoft.com/office/drawing/2014/main" id="{DD2E607B-6476-4712-8383-775F74D8C0BB}"/>
              </a:ext>
            </a:extLst>
          </p:cNvPr>
          <p:cNvSpPr/>
          <p:nvPr/>
        </p:nvSpPr>
        <p:spPr>
          <a:xfrm>
            <a:off x="659298" y="1907157"/>
            <a:ext cx="3893270" cy="263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a:extLst>
              <a:ext uri="{FF2B5EF4-FFF2-40B4-BE49-F238E27FC236}">
                <a16:creationId xmlns:a16="http://schemas.microsoft.com/office/drawing/2014/main" id="{A97FC260-E47B-42A2-BCB4-069307B7F594}"/>
              </a:ext>
            </a:extLst>
          </p:cNvPr>
          <p:cNvSpPr/>
          <p:nvPr/>
        </p:nvSpPr>
        <p:spPr>
          <a:xfrm>
            <a:off x="659298" y="2257743"/>
            <a:ext cx="3893270" cy="263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abla 25">
            <a:extLst>
              <a:ext uri="{FF2B5EF4-FFF2-40B4-BE49-F238E27FC236}">
                <a16:creationId xmlns:a16="http://schemas.microsoft.com/office/drawing/2014/main" id="{DE6003D5-1145-48E0-8AEE-08FF18A95145}"/>
              </a:ext>
            </a:extLst>
          </p:cNvPr>
          <p:cNvGraphicFramePr>
            <a:graphicFrameLocks noGrp="1"/>
          </p:cNvGraphicFramePr>
          <p:nvPr>
            <p:extLst>
              <p:ext uri="{D42A27DB-BD31-4B8C-83A1-F6EECF244321}">
                <p14:modId xmlns:p14="http://schemas.microsoft.com/office/powerpoint/2010/main" val="3683688906"/>
              </p:ext>
            </p:extLst>
          </p:nvPr>
        </p:nvGraphicFramePr>
        <p:xfrm>
          <a:off x="6706278" y="935025"/>
          <a:ext cx="4572000" cy="4884420"/>
        </p:xfrm>
        <a:graphic>
          <a:graphicData uri="http://schemas.openxmlformats.org/drawingml/2006/table">
            <a:tbl>
              <a:tblPr firstRow="1">
                <a:tableStyleId>{00A15C55-8517-42AA-B614-E9B94910E393}</a:tableStyleId>
              </a:tblPr>
              <a:tblGrid>
                <a:gridCol w="468000">
                  <a:extLst>
                    <a:ext uri="{9D8B030D-6E8A-4147-A177-3AD203B41FA5}">
                      <a16:colId xmlns:a16="http://schemas.microsoft.com/office/drawing/2014/main" val="2051384819"/>
                    </a:ext>
                  </a:extLst>
                </a:gridCol>
                <a:gridCol w="4104000">
                  <a:extLst>
                    <a:ext uri="{9D8B030D-6E8A-4147-A177-3AD203B41FA5}">
                      <a16:colId xmlns:a16="http://schemas.microsoft.com/office/drawing/2014/main" val="4236258384"/>
                    </a:ext>
                  </a:extLst>
                </a:gridCol>
              </a:tblGrid>
              <a:tr h="190500">
                <a:tc>
                  <a:txBody>
                    <a:bodyPr/>
                    <a:lstStyle/>
                    <a:p>
                      <a:pPr algn="ctr" fontAlgn="ctr"/>
                      <a:r>
                        <a:rPr lang="es-ES" sz="1400" b="1" i="0" u="none" strike="noStrike" dirty="0">
                          <a:effectLst/>
                          <a:latin typeface="+mn-lt"/>
                        </a:rPr>
                        <a:t>N°</a:t>
                      </a:r>
                    </a:p>
                  </a:txBody>
                  <a:tcPr marL="9525" marR="9525" marT="9525" marB="0" anchor="ctr"/>
                </a:tc>
                <a:tc>
                  <a:txBody>
                    <a:bodyPr/>
                    <a:lstStyle/>
                    <a:p>
                      <a:pPr algn="ctr" fontAlgn="ctr"/>
                      <a:r>
                        <a:rPr lang="es-ES" sz="1400" u="none" strike="noStrike" dirty="0">
                          <a:effectLst/>
                          <a:latin typeface="+mn-lt"/>
                        </a:rPr>
                        <a:t>MINISTERIOS</a:t>
                      </a:r>
                      <a:endParaRPr lang="es-ES" sz="1400" b="1" i="0" u="none" strike="noStrike" dirty="0">
                        <a:effectLst/>
                        <a:latin typeface="+mn-lt"/>
                      </a:endParaRPr>
                    </a:p>
                  </a:txBody>
                  <a:tcPr marL="9525" marR="9525" marT="9525" marB="0" anchor="ctr"/>
                </a:tc>
                <a:extLst>
                  <a:ext uri="{0D108BD9-81ED-4DB2-BD59-A6C34878D82A}">
                    <a16:rowId xmlns:a16="http://schemas.microsoft.com/office/drawing/2014/main" val="3128851532"/>
                  </a:ext>
                </a:extLst>
              </a:tr>
              <a:tr h="190500">
                <a:tc>
                  <a:txBody>
                    <a:bodyPr/>
                    <a:lstStyle/>
                    <a:p>
                      <a:pPr marL="0" indent="0" algn="ctr" fontAlgn="ctr">
                        <a:buFont typeface="+mj-lt"/>
                        <a:buNone/>
                      </a:pPr>
                      <a:r>
                        <a:rPr lang="es-ES" sz="1400" b="0" i="0" u="none" strike="noStrike" dirty="0">
                          <a:effectLst/>
                          <a:latin typeface="+mn-lt"/>
                        </a:rPr>
                        <a:t>1</a:t>
                      </a:r>
                    </a:p>
                  </a:txBody>
                  <a:tcPr marL="9525" marR="9525" marT="9525" marB="0"/>
                </a:tc>
                <a:tc>
                  <a:txBody>
                    <a:bodyPr/>
                    <a:lstStyle/>
                    <a:p>
                      <a:pPr algn="l" fontAlgn="ctr"/>
                      <a:r>
                        <a:rPr lang="es-ES" sz="1400" b="0" i="0" u="none" strike="noStrike" dirty="0">
                          <a:effectLst/>
                          <a:latin typeface="+mn-lt"/>
                        </a:rPr>
                        <a:t>MINISTERIO DE ECONOMIA Y FINANZAS</a:t>
                      </a:r>
                    </a:p>
                  </a:txBody>
                  <a:tcPr marL="9525" marR="9525" marT="9525" marB="0" anchor="ctr"/>
                </a:tc>
                <a:extLst>
                  <a:ext uri="{0D108BD9-81ED-4DB2-BD59-A6C34878D82A}">
                    <a16:rowId xmlns:a16="http://schemas.microsoft.com/office/drawing/2014/main" val="3765825937"/>
                  </a:ext>
                </a:extLst>
              </a:tr>
              <a:tr h="190500">
                <a:tc>
                  <a:txBody>
                    <a:bodyPr/>
                    <a:lstStyle/>
                    <a:p>
                      <a:pPr marL="0" indent="0" algn="ctr" fontAlgn="ctr">
                        <a:buFont typeface="+mj-lt"/>
                        <a:buNone/>
                      </a:pPr>
                      <a:r>
                        <a:rPr lang="es-ES" sz="1400" b="0" i="0" u="none" strike="noStrike" dirty="0">
                          <a:effectLst/>
                          <a:latin typeface="+mn-lt"/>
                        </a:rPr>
                        <a:t>2</a:t>
                      </a:r>
                    </a:p>
                  </a:txBody>
                  <a:tcPr marL="9525" marR="9525" marT="9525" marB="0"/>
                </a:tc>
                <a:tc>
                  <a:txBody>
                    <a:bodyPr/>
                    <a:lstStyle/>
                    <a:p>
                      <a:pPr algn="l" fontAlgn="ctr"/>
                      <a:r>
                        <a:rPr lang="es-PE" sz="1400" b="0" i="0" u="none" strike="noStrike" dirty="0">
                          <a:effectLst/>
                          <a:latin typeface="+mn-lt"/>
                        </a:rPr>
                        <a:t>MINISTERIO DE RELACIONES EXTERIORES</a:t>
                      </a:r>
                    </a:p>
                  </a:txBody>
                  <a:tcPr marL="9525" marR="9525" marT="9525" marB="0" anchor="ctr"/>
                </a:tc>
                <a:extLst>
                  <a:ext uri="{0D108BD9-81ED-4DB2-BD59-A6C34878D82A}">
                    <a16:rowId xmlns:a16="http://schemas.microsoft.com/office/drawing/2014/main" val="364332789"/>
                  </a:ext>
                </a:extLst>
              </a:tr>
              <a:tr h="190500">
                <a:tc>
                  <a:txBody>
                    <a:bodyPr/>
                    <a:lstStyle/>
                    <a:p>
                      <a:pPr marL="0" indent="0" algn="ctr" fontAlgn="ctr">
                        <a:buFont typeface="+mj-lt"/>
                        <a:buNone/>
                      </a:pPr>
                      <a:r>
                        <a:rPr lang="es-ES" sz="1400" b="0" i="0" u="none" strike="noStrike" dirty="0">
                          <a:effectLst/>
                          <a:latin typeface="+mn-lt"/>
                        </a:rPr>
                        <a:t>3</a:t>
                      </a:r>
                    </a:p>
                  </a:txBody>
                  <a:tcPr marL="9525" marR="9525" marT="9525" marB="0"/>
                </a:tc>
                <a:tc>
                  <a:txBody>
                    <a:bodyPr/>
                    <a:lstStyle/>
                    <a:p>
                      <a:pPr algn="l" fontAlgn="ctr"/>
                      <a:r>
                        <a:rPr lang="es-PE" sz="1400" b="0" i="0" u="none" strike="noStrike">
                          <a:effectLst/>
                          <a:latin typeface="+mn-lt"/>
                        </a:rPr>
                        <a:t>MINISTERIO PÚBLICO</a:t>
                      </a:r>
                    </a:p>
                  </a:txBody>
                  <a:tcPr marL="9525" marR="9525" marT="9525" marB="0" anchor="ctr"/>
                </a:tc>
                <a:extLst>
                  <a:ext uri="{0D108BD9-81ED-4DB2-BD59-A6C34878D82A}">
                    <a16:rowId xmlns:a16="http://schemas.microsoft.com/office/drawing/2014/main" val="2080423155"/>
                  </a:ext>
                </a:extLst>
              </a:tr>
              <a:tr h="190500">
                <a:tc>
                  <a:txBody>
                    <a:bodyPr/>
                    <a:lstStyle/>
                    <a:p>
                      <a:pPr marL="0" indent="0" algn="ctr" fontAlgn="ctr">
                        <a:buFont typeface="+mj-lt"/>
                        <a:buNone/>
                      </a:pPr>
                      <a:r>
                        <a:rPr lang="es-ES" sz="1400" b="0" i="0" u="none" strike="noStrike" dirty="0">
                          <a:effectLst/>
                          <a:latin typeface="+mn-lt"/>
                        </a:rPr>
                        <a:t>4</a:t>
                      </a:r>
                    </a:p>
                  </a:txBody>
                  <a:tcPr marL="9525" marR="9525" marT="9525" marB="0"/>
                </a:tc>
                <a:tc>
                  <a:txBody>
                    <a:bodyPr/>
                    <a:lstStyle/>
                    <a:p>
                      <a:pPr algn="l" fontAlgn="ctr"/>
                      <a:r>
                        <a:rPr lang="es-ES" sz="1400" b="0" i="0" u="none" strike="noStrike" dirty="0">
                          <a:effectLst/>
                          <a:latin typeface="+mn-lt"/>
                        </a:rPr>
                        <a:t>MINISTERIO DE TRANSPORTES Y COMUNICACIONES</a:t>
                      </a:r>
                    </a:p>
                  </a:txBody>
                  <a:tcPr marL="9525" marR="9525" marT="9525" marB="0" anchor="ctr"/>
                </a:tc>
                <a:extLst>
                  <a:ext uri="{0D108BD9-81ED-4DB2-BD59-A6C34878D82A}">
                    <a16:rowId xmlns:a16="http://schemas.microsoft.com/office/drawing/2014/main" val="3263364120"/>
                  </a:ext>
                </a:extLst>
              </a:tr>
              <a:tr h="190500">
                <a:tc>
                  <a:txBody>
                    <a:bodyPr/>
                    <a:lstStyle/>
                    <a:p>
                      <a:pPr marL="0" indent="0" algn="ctr" fontAlgn="ctr">
                        <a:buFont typeface="+mj-lt"/>
                        <a:buNone/>
                      </a:pPr>
                      <a:r>
                        <a:rPr lang="es-ES" sz="1400" b="0" i="0" u="none" strike="noStrike" dirty="0">
                          <a:effectLst/>
                          <a:latin typeface="+mn-lt"/>
                        </a:rPr>
                        <a:t>5</a:t>
                      </a:r>
                    </a:p>
                  </a:txBody>
                  <a:tcPr marL="9525" marR="9525" marT="9525" marB="0"/>
                </a:tc>
                <a:tc>
                  <a:txBody>
                    <a:bodyPr/>
                    <a:lstStyle/>
                    <a:p>
                      <a:pPr algn="l" fontAlgn="ctr"/>
                      <a:r>
                        <a:rPr lang="es-ES" sz="1400" b="0" i="0" u="none" strike="noStrike" dirty="0">
                          <a:effectLst/>
                          <a:latin typeface="+mn-lt"/>
                        </a:rPr>
                        <a:t>MINISTERIO DE LA MUJER Y POBLACIONES VULNERABLES</a:t>
                      </a:r>
                    </a:p>
                  </a:txBody>
                  <a:tcPr marL="9525" marR="9525" marT="9525" marB="0" anchor="ctr"/>
                </a:tc>
                <a:extLst>
                  <a:ext uri="{0D108BD9-81ED-4DB2-BD59-A6C34878D82A}">
                    <a16:rowId xmlns:a16="http://schemas.microsoft.com/office/drawing/2014/main" val="3860035989"/>
                  </a:ext>
                </a:extLst>
              </a:tr>
              <a:tr h="190500">
                <a:tc>
                  <a:txBody>
                    <a:bodyPr/>
                    <a:lstStyle/>
                    <a:p>
                      <a:pPr marL="0" indent="0" algn="ctr" fontAlgn="ctr">
                        <a:buFont typeface="+mj-lt"/>
                        <a:buNone/>
                      </a:pPr>
                      <a:r>
                        <a:rPr lang="es-ES" sz="1400" b="0" i="0" u="none" strike="noStrike" dirty="0">
                          <a:effectLst/>
                          <a:latin typeface="+mn-lt"/>
                        </a:rPr>
                        <a:t>6</a:t>
                      </a:r>
                    </a:p>
                  </a:txBody>
                  <a:tcPr marL="9525" marR="9525" marT="9525" marB="0"/>
                </a:tc>
                <a:tc>
                  <a:txBody>
                    <a:bodyPr/>
                    <a:lstStyle/>
                    <a:p>
                      <a:pPr algn="l" fontAlgn="ctr"/>
                      <a:r>
                        <a:rPr lang="es-PE" sz="1400" b="0" i="0" u="none" strike="noStrike">
                          <a:effectLst/>
                          <a:latin typeface="+mn-lt"/>
                        </a:rPr>
                        <a:t>MINISTERIO DE SALUD</a:t>
                      </a:r>
                    </a:p>
                  </a:txBody>
                  <a:tcPr marL="9525" marR="9525" marT="9525" marB="0" anchor="ctr"/>
                </a:tc>
                <a:extLst>
                  <a:ext uri="{0D108BD9-81ED-4DB2-BD59-A6C34878D82A}">
                    <a16:rowId xmlns:a16="http://schemas.microsoft.com/office/drawing/2014/main" val="1471067294"/>
                  </a:ext>
                </a:extLst>
              </a:tr>
              <a:tr h="190500">
                <a:tc>
                  <a:txBody>
                    <a:bodyPr/>
                    <a:lstStyle/>
                    <a:p>
                      <a:pPr marL="0" indent="0" algn="ctr" fontAlgn="ctr">
                        <a:buFont typeface="+mj-lt"/>
                        <a:buNone/>
                      </a:pPr>
                      <a:r>
                        <a:rPr lang="es-ES" sz="1400" b="0" i="0" u="none" strike="noStrike" dirty="0">
                          <a:effectLst/>
                          <a:latin typeface="+mn-lt"/>
                        </a:rPr>
                        <a:t>7</a:t>
                      </a:r>
                    </a:p>
                  </a:txBody>
                  <a:tcPr marL="9525" marR="9525" marT="9525" marB="0"/>
                </a:tc>
                <a:tc>
                  <a:txBody>
                    <a:bodyPr/>
                    <a:lstStyle/>
                    <a:p>
                      <a:pPr algn="l" fontAlgn="ctr"/>
                      <a:r>
                        <a:rPr lang="es-ES" sz="1400" b="0" i="0" u="none" strike="noStrike">
                          <a:effectLst/>
                          <a:latin typeface="+mn-lt"/>
                        </a:rPr>
                        <a:t>MINISTERIO DE TRABAJO Y PROMOCION DEL EMPLEO</a:t>
                      </a:r>
                    </a:p>
                  </a:txBody>
                  <a:tcPr marL="9525" marR="9525" marT="9525" marB="0" anchor="ctr"/>
                </a:tc>
                <a:extLst>
                  <a:ext uri="{0D108BD9-81ED-4DB2-BD59-A6C34878D82A}">
                    <a16:rowId xmlns:a16="http://schemas.microsoft.com/office/drawing/2014/main" val="719268758"/>
                  </a:ext>
                </a:extLst>
              </a:tr>
              <a:tr h="190500">
                <a:tc>
                  <a:txBody>
                    <a:bodyPr/>
                    <a:lstStyle/>
                    <a:p>
                      <a:pPr marL="0" indent="0" algn="ctr" fontAlgn="ctr">
                        <a:buFont typeface="+mj-lt"/>
                        <a:buNone/>
                      </a:pPr>
                      <a:r>
                        <a:rPr lang="es-ES" sz="1400" b="0" i="0" u="none" strike="noStrike" dirty="0">
                          <a:effectLst/>
                          <a:latin typeface="+mn-lt"/>
                        </a:rPr>
                        <a:t>8</a:t>
                      </a:r>
                    </a:p>
                  </a:txBody>
                  <a:tcPr marL="9525" marR="9525" marT="9525" marB="0"/>
                </a:tc>
                <a:tc>
                  <a:txBody>
                    <a:bodyPr/>
                    <a:lstStyle/>
                    <a:p>
                      <a:pPr algn="l" fontAlgn="ctr"/>
                      <a:r>
                        <a:rPr lang="es-PE" sz="1400" b="0" i="0" u="none" strike="noStrike">
                          <a:effectLst/>
                          <a:latin typeface="+mn-lt"/>
                        </a:rPr>
                        <a:t>MINISTERIO DE AGRICULTURA YRIEGO</a:t>
                      </a:r>
                    </a:p>
                  </a:txBody>
                  <a:tcPr marL="9525" marR="9525" marT="9525" marB="0" anchor="ctr"/>
                </a:tc>
                <a:extLst>
                  <a:ext uri="{0D108BD9-81ED-4DB2-BD59-A6C34878D82A}">
                    <a16:rowId xmlns:a16="http://schemas.microsoft.com/office/drawing/2014/main" val="3707279595"/>
                  </a:ext>
                </a:extLst>
              </a:tr>
              <a:tr h="190500">
                <a:tc>
                  <a:txBody>
                    <a:bodyPr/>
                    <a:lstStyle/>
                    <a:p>
                      <a:pPr marL="0" indent="0" algn="ctr" fontAlgn="ctr">
                        <a:buFont typeface="+mj-lt"/>
                        <a:buNone/>
                      </a:pPr>
                      <a:r>
                        <a:rPr lang="es-ES" sz="1400" b="0" i="0" u="none" strike="noStrike" dirty="0">
                          <a:effectLst/>
                          <a:latin typeface="+mn-lt"/>
                        </a:rPr>
                        <a:t>9</a:t>
                      </a:r>
                    </a:p>
                  </a:txBody>
                  <a:tcPr marL="9525" marR="9525" marT="9525" marB="0"/>
                </a:tc>
                <a:tc>
                  <a:txBody>
                    <a:bodyPr/>
                    <a:lstStyle/>
                    <a:p>
                      <a:pPr algn="l" fontAlgn="ctr"/>
                      <a:r>
                        <a:rPr lang="es-ES" sz="1400" b="0" i="0" u="none" strike="noStrike" dirty="0">
                          <a:effectLst/>
                          <a:latin typeface="+mn-lt"/>
                        </a:rPr>
                        <a:t>MINISTERIO DE JUSTICIA Y DERECHOS HUMANOS</a:t>
                      </a:r>
                    </a:p>
                  </a:txBody>
                  <a:tcPr marL="9525" marR="9525" marT="9525" marB="0" anchor="ctr"/>
                </a:tc>
                <a:extLst>
                  <a:ext uri="{0D108BD9-81ED-4DB2-BD59-A6C34878D82A}">
                    <a16:rowId xmlns:a16="http://schemas.microsoft.com/office/drawing/2014/main" val="3623496391"/>
                  </a:ext>
                </a:extLst>
              </a:tr>
              <a:tr h="190500">
                <a:tc>
                  <a:txBody>
                    <a:bodyPr/>
                    <a:lstStyle/>
                    <a:p>
                      <a:pPr marL="0" indent="0" algn="ctr" fontAlgn="ctr">
                        <a:buFont typeface="+mj-lt"/>
                        <a:buNone/>
                      </a:pPr>
                      <a:r>
                        <a:rPr lang="es-ES" sz="1400" b="0" i="0" u="none" strike="noStrike" dirty="0">
                          <a:effectLst/>
                          <a:latin typeface="+mn-lt"/>
                        </a:rPr>
                        <a:t>10</a:t>
                      </a:r>
                    </a:p>
                  </a:txBody>
                  <a:tcPr marL="9525" marR="9525" marT="9525" marB="0"/>
                </a:tc>
                <a:tc>
                  <a:txBody>
                    <a:bodyPr/>
                    <a:lstStyle/>
                    <a:p>
                      <a:pPr algn="l" fontAlgn="ctr"/>
                      <a:r>
                        <a:rPr lang="es-PE" sz="1400" b="0" i="0" u="none" strike="noStrike">
                          <a:effectLst/>
                          <a:latin typeface="+mn-lt"/>
                        </a:rPr>
                        <a:t>MINISTERIO DE DEFENSA</a:t>
                      </a:r>
                    </a:p>
                  </a:txBody>
                  <a:tcPr marL="9525" marR="9525" marT="9525" marB="0" anchor="ctr"/>
                </a:tc>
                <a:extLst>
                  <a:ext uri="{0D108BD9-81ED-4DB2-BD59-A6C34878D82A}">
                    <a16:rowId xmlns:a16="http://schemas.microsoft.com/office/drawing/2014/main" val="1266224092"/>
                  </a:ext>
                </a:extLst>
              </a:tr>
              <a:tr h="190500">
                <a:tc>
                  <a:txBody>
                    <a:bodyPr/>
                    <a:lstStyle/>
                    <a:p>
                      <a:pPr marL="0" indent="0" algn="ctr" fontAlgn="ctr">
                        <a:buFont typeface="+mj-lt"/>
                        <a:buNone/>
                      </a:pPr>
                      <a:r>
                        <a:rPr lang="es-ES" sz="1400" b="0" i="0" u="none" strike="noStrike" dirty="0">
                          <a:effectLst/>
                          <a:latin typeface="+mn-lt"/>
                        </a:rPr>
                        <a:t>11</a:t>
                      </a:r>
                    </a:p>
                  </a:txBody>
                  <a:tcPr marL="9525" marR="9525" marT="9525" marB="0"/>
                </a:tc>
                <a:tc>
                  <a:txBody>
                    <a:bodyPr/>
                    <a:lstStyle/>
                    <a:p>
                      <a:pPr algn="l" fontAlgn="ctr"/>
                      <a:r>
                        <a:rPr lang="es-PE" sz="1400" b="0" i="0" u="none" strike="noStrike">
                          <a:effectLst/>
                          <a:latin typeface="+mn-lt"/>
                        </a:rPr>
                        <a:t>MINISTERIO DE EDUCACION</a:t>
                      </a:r>
                    </a:p>
                  </a:txBody>
                  <a:tcPr marL="9525" marR="9525" marT="9525" marB="0" anchor="ctr"/>
                </a:tc>
                <a:extLst>
                  <a:ext uri="{0D108BD9-81ED-4DB2-BD59-A6C34878D82A}">
                    <a16:rowId xmlns:a16="http://schemas.microsoft.com/office/drawing/2014/main" val="2953583403"/>
                  </a:ext>
                </a:extLst>
              </a:tr>
              <a:tr h="190500">
                <a:tc>
                  <a:txBody>
                    <a:bodyPr/>
                    <a:lstStyle/>
                    <a:p>
                      <a:pPr marL="0" indent="0" algn="ctr" fontAlgn="ctr">
                        <a:buFont typeface="+mj-lt"/>
                        <a:buNone/>
                      </a:pPr>
                      <a:r>
                        <a:rPr lang="es-ES" sz="1400" b="0" i="0" u="none" strike="noStrike" dirty="0">
                          <a:effectLst/>
                          <a:latin typeface="+mn-lt"/>
                        </a:rPr>
                        <a:t>12</a:t>
                      </a:r>
                    </a:p>
                  </a:txBody>
                  <a:tcPr marL="9525" marR="9525" marT="9525" marB="0"/>
                </a:tc>
                <a:tc>
                  <a:txBody>
                    <a:bodyPr/>
                    <a:lstStyle/>
                    <a:p>
                      <a:pPr algn="l" fontAlgn="ctr"/>
                      <a:r>
                        <a:rPr lang="es-ES" sz="1400" b="0" i="0" u="none" strike="noStrike">
                          <a:effectLst/>
                          <a:latin typeface="+mn-lt"/>
                        </a:rPr>
                        <a:t>MINISTERIO DE ENERGIA Y MINAS</a:t>
                      </a:r>
                    </a:p>
                  </a:txBody>
                  <a:tcPr marL="9525" marR="9525" marT="9525" marB="0" anchor="ctr"/>
                </a:tc>
                <a:extLst>
                  <a:ext uri="{0D108BD9-81ED-4DB2-BD59-A6C34878D82A}">
                    <a16:rowId xmlns:a16="http://schemas.microsoft.com/office/drawing/2014/main" val="4241688786"/>
                  </a:ext>
                </a:extLst>
              </a:tr>
              <a:tr h="190500">
                <a:tc>
                  <a:txBody>
                    <a:bodyPr/>
                    <a:lstStyle/>
                    <a:p>
                      <a:pPr marL="0" indent="0" algn="ctr" fontAlgn="ctr">
                        <a:buFont typeface="+mj-lt"/>
                        <a:buNone/>
                      </a:pPr>
                      <a:r>
                        <a:rPr lang="es-ES" sz="1400" b="0" i="0" u="none" strike="noStrike" dirty="0">
                          <a:effectLst/>
                          <a:latin typeface="+mn-lt"/>
                        </a:rPr>
                        <a:t>13</a:t>
                      </a:r>
                    </a:p>
                  </a:txBody>
                  <a:tcPr marL="9525" marR="9525" marT="9525" marB="0"/>
                </a:tc>
                <a:tc>
                  <a:txBody>
                    <a:bodyPr/>
                    <a:lstStyle/>
                    <a:p>
                      <a:pPr algn="l" fontAlgn="ctr"/>
                      <a:r>
                        <a:rPr lang="es-PE" sz="1400" b="0" i="0" u="none" strike="noStrike" dirty="0">
                          <a:effectLst/>
                          <a:latin typeface="+mn-lt"/>
                        </a:rPr>
                        <a:t>MINISTERIO DEL AMBIENTE</a:t>
                      </a:r>
                    </a:p>
                  </a:txBody>
                  <a:tcPr marL="9525" marR="9525" marT="9525" marB="0" anchor="ctr"/>
                </a:tc>
                <a:extLst>
                  <a:ext uri="{0D108BD9-81ED-4DB2-BD59-A6C34878D82A}">
                    <a16:rowId xmlns:a16="http://schemas.microsoft.com/office/drawing/2014/main" val="2344042440"/>
                  </a:ext>
                </a:extLst>
              </a:tr>
              <a:tr h="190500">
                <a:tc>
                  <a:txBody>
                    <a:bodyPr/>
                    <a:lstStyle/>
                    <a:p>
                      <a:pPr marL="0" indent="0" algn="ctr" fontAlgn="ctr">
                        <a:buFont typeface="+mj-lt"/>
                        <a:buNone/>
                      </a:pPr>
                      <a:r>
                        <a:rPr lang="es-ES" sz="1400" b="0" i="0" u="none" strike="noStrike" dirty="0">
                          <a:effectLst/>
                          <a:latin typeface="+mn-lt"/>
                        </a:rPr>
                        <a:t>14</a:t>
                      </a:r>
                    </a:p>
                  </a:txBody>
                  <a:tcPr marL="9525" marR="9525" marT="9525" marB="0"/>
                </a:tc>
                <a:tc>
                  <a:txBody>
                    <a:bodyPr/>
                    <a:lstStyle/>
                    <a:p>
                      <a:pPr algn="l" fontAlgn="ctr"/>
                      <a:r>
                        <a:rPr lang="es-PE" sz="1400" b="0" i="0" u="none" strike="noStrike">
                          <a:effectLst/>
                          <a:latin typeface="+mn-lt"/>
                        </a:rPr>
                        <a:t>MINISTERIO DE CULTURA</a:t>
                      </a:r>
                    </a:p>
                  </a:txBody>
                  <a:tcPr marL="9525" marR="9525" marT="9525" marB="0" anchor="ctr"/>
                </a:tc>
                <a:extLst>
                  <a:ext uri="{0D108BD9-81ED-4DB2-BD59-A6C34878D82A}">
                    <a16:rowId xmlns:a16="http://schemas.microsoft.com/office/drawing/2014/main" val="3504466708"/>
                  </a:ext>
                </a:extLst>
              </a:tr>
              <a:tr h="190500">
                <a:tc>
                  <a:txBody>
                    <a:bodyPr/>
                    <a:lstStyle/>
                    <a:p>
                      <a:pPr marL="0" indent="0" algn="ctr" fontAlgn="ctr">
                        <a:buFont typeface="+mj-lt"/>
                        <a:buNone/>
                      </a:pPr>
                      <a:r>
                        <a:rPr lang="es-ES" sz="1400" b="0" i="0" u="none" strike="noStrike" dirty="0">
                          <a:effectLst/>
                          <a:latin typeface="+mn-lt"/>
                        </a:rPr>
                        <a:t>15</a:t>
                      </a:r>
                    </a:p>
                  </a:txBody>
                  <a:tcPr marL="9525" marR="9525" marT="9525" marB="0"/>
                </a:tc>
                <a:tc>
                  <a:txBody>
                    <a:bodyPr/>
                    <a:lstStyle/>
                    <a:p>
                      <a:pPr algn="l" fontAlgn="ctr"/>
                      <a:r>
                        <a:rPr lang="es-PE" sz="1400" b="0" i="0" u="none" strike="noStrike">
                          <a:effectLst/>
                          <a:latin typeface="+mn-lt"/>
                        </a:rPr>
                        <a:t>MINISTERIO DEL INTERIOR</a:t>
                      </a:r>
                    </a:p>
                  </a:txBody>
                  <a:tcPr marL="9525" marR="9525" marT="9525" marB="0" anchor="ctr"/>
                </a:tc>
                <a:extLst>
                  <a:ext uri="{0D108BD9-81ED-4DB2-BD59-A6C34878D82A}">
                    <a16:rowId xmlns:a16="http://schemas.microsoft.com/office/drawing/2014/main" val="3073849372"/>
                  </a:ext>
                </a:extLst>
              </a:tr>
              <a:tr h="190500">
                <a:tc>
                  <a:txBody>
                    <a:bodyPr/>
                    <a:lstStyle/>
                    <a:p>
                      <a:pPr marL="0" indent="0" algn="ctr" fontAlgn="ctr">
                        <a:buFont typeface="+mj-lt"/>
                        <a:buNone/>
                      </a:pPr>
                      <a:r>
                        <a:rPr lang="es-ES" sz="1400" b="0" i="0" u="none" strike="noStrike" dirty="0">
                          <a:effectLst/>
                          <a:latin typeface="+mn-lt"/>
                        </a:rPr>
                        <a:t>16</a:t>
                      </a:r>
                    </a:p>
                  </a:txBody>
                  <a:tcPr marL="9525" marR="9525" marT="9525" marB="0"/>
                </a:tc>
                <a:tc>
                  <a:txBody>
                    <a:bodyPr/>
                    <a:lstStyle/>
                    <a:p>
                      <a:pPr algn="l" fontAlgn="ctr"/>
                      <a:r>
                        <a:rPr lang="es-ES" sz="1400" b="0" i="0" u="none" strike="noStrike">
                          <a:effectLst/>
                          <a:latin typeface="+mn-lt"/>
                        </a:rPr>
                        <a:t>MINISTERIO DE VIVIENDA, CONSTRUCCION Y SANEAMIENTO</a:t>
                      </a:r>
                    </a:p>
                  </a:txBody>
                  <a:tcPr marL="9525" marR="9525" marT="9525" marB="0" anchor="ctr"/>
                </a:tc>
                <a:extLst>
                  <a:ext uri="{0D108BD9-81ED-4DB2-BD59-A6C34878D82A}">
                    <a16:rowId xmlns:a16="http://schemas.microsoft.com/office/drawing/2014/main" val="3299565541"/>
                  </a:ext>
                </a:extLst>
              </a:tr>
              <a:tr h="190500">
                <a:tc>
                  <a:txBody>
                    <a:bodyPr/>
                    <a:lstStyle/>
                    <a:p>
                      <a:pPr marL="0" indent="0" algn="ctr" fontAlgn="ctr">
                        <a:buFont typeface="+mj-lt"/>
                        <a:buNone/>
                      </a:pPr>
                      <a:r>
                        <a:rPr lang="es-ES" sz="1400" b="0" i="0" u="none" strike="noStrike" dirty="0">
                          <a:effectLst/>
                          <a:latin typeface="+mn-lt"/>
                        </a:rPr>
                        <a:t>17</a:t>
                      </a:r>
                    </a:p>
                  </a:txBody>
                  <a:tcPr marL="9525" marR="9525" marT="9525" marB="0"/>
                </a:tc>
                <a:tc>
                  <a:txBody>
                    <a:bodyPr/>
                    <a:lstStyle/>
                    <a:p>
                      <a:pPr algn="l" fontAlgn="ctr"/>
                      <a:r>
                        <a:rPr lang="es-ES" sz="1400" b="0" i="0" u="none" strike="noStrike">
                          <a:effectLst/>
                          <a:latin typeface="+mn-lt"/>
                        </a:rPr>
                        <a:t>MINISTERIO DE COMERCIO EXTERIOR Y TURISMO</a:t>
                      </a:r>
                    </a:p>
                  </a:txBody>
                  <a:tcPr marL="9525" marR="9525" marT="9525" marB="0" anchor="ctr"/>
                </a:tc>
                <a:extLst>
                  <a:ext uri="{0D108BD9-81ED-4DB2-BD59-A6C34878D82A}">
                    <a16:rowId xmlns:a16="http://schemas.microsoft.com/office/drawing/2014/main" val="4212349481"/>
                  </a:ext>
                </a:extLst>
              </a:tr>
              <a:tr h="190500">
                <a:tc>
                  <a:txBody>
                    <a:bodyPr/>
                    <a:lstStyle/>
                    <a:p>
                      <a:pPr marL="0" indent="0" algn="ctr" fontAlgn="ctr">
                        <a:buFont typeface="+mj-lt"/>
                        <a:buNone/>
                      </a:pPr>
                      <a:r>
                        <a:rPr lang="es-ES" sz="1400" b="0" i="0" u="none" strike="noStrike" dirty="0">
                          <a:effectLst/>
                          <a:latin typeface="+mn-lt"/>
                        </a:rPr>
                        <a:t>18</a:t>
                      </a:r>
                    </a:p>
                  </a:txBody>
                  <a:tcPr marL="9525" marR="9525" marT="9525" marB="0"/>
                </a:tc>
                <a:tc>
                  <a:txBody>
                    <a:bodyPr/>
                    <a:lstStyle/>
                    <a:p>
                      <a:pPr algn="l" fontAlgn="ctr"/>
                      <a:r>
                        <a:rPr lang="es-PE" sz="1400" b="0" i="0" u="none" strike="noStrike">
                          <a:effectLst/>
                          <a:latin typeface="+mn-lt"/>
                        </a:rPr>
                        <a:t>MINISTERIO DE LA PRODUCCION</a:t>
                      </a:r>
                    </a:p>
                  </a:txBody>
                  <a:tcPr marL="9525" marR="9525" marT="9525" marB="0" anchor="ctr"/>
                </a:tc>
                <a:extLst>
                  <a:ext uri="{0D108BD9-81ED-4DB2-BD59-A6C34878D82A}">
                    <a16:rowId xmlns:a16="http://schemas.microsoft.com/office/drawing/2014/main" val="3653355154"/>
                  </a:ext>
                </a:extLst>
              </a:tr>
              <a:tr h="190500">
                <a:tc>
                  <a:txBody>
                    <a:bodyPr/>
                    <a:lstStyle/>
                    <a:p>
                      <a:pPr marL="0" indent="0" algn="ctr" fontAlgn="ctr">
                        <a:buFont typeface="+mj-lt"/>
                        <a:buNone/>
                      </a:pPr>
                      <a:r>
                        <a:rPr lang="es-ES" sz="1400" b="0" i="0" u="none" strike="noStrike" dirty="0">
                          <a:effectLst/>
                          <a:latin typeface="+mn-lt"/>
                        </a:rPr>
                        <a:t>19</a:t>
                      </a:r>
                    </a:p>
                  </a:txBody>
                  <a:tcPr marL="9525" marR="9525" marT="9525" marB="0"/>
                </a:tc>
                <a:tc>
                  <a:txBody>
                    <a:bodyPr/>
                    <a:lstStyle/>
                    <a:p>
                      <a:pPr algn="l" fontAlgn="ctr"/>
                      <a:r>
                        <a:rPr lang="es-ES" sz="1400" b="0" i="0" u="none" strike="noStrike" dirty="0">
                          <a:effectLst/>
                          <a:latin typeface="+mn-lt"/>
                        </a:rPr>
                        <a:t>MINISTERIO DE DESARROLLO E INCLUSIÓN SOCIAL</a:t>
                      </a:r>
                    </a:p>
                  </a:txBody>
                  <a:tcPr marL="9525" marR="9525" marT="9525" marB="0" anchor="ctr"/>
                </a:tc>
                <a:extLst>
                  <a:ext uri="{0D108BD9-81ED-4DB2-BD59-A6C34878D82A}">
                    <a16:rowId xmlns:a16="http://schemas.microsoft.com/office/drawing/2014/main" val="2857558749"/>
                  </a:ext>
                </a:extLst>
              </a:tr>
            </a:tbl>
          </a:graphicData>
        </a:graphic>
      </p:graphicFrame>
      <p:graphicFrame>
        <p:nvGraphicFramePr>
          <p:cNvPr id="28" name="Tabla 27">
            <a:extLst>
              <a:ext uri="{FF2B5EF4-FFF2-40B4-BE49-F238E27FC236}">
                <a16:creationId xmlns:a16="http://schemas.microsoft.com/office/drawing/2014/main" id="{F56BA06A-C096-4261-BF2A-3570A8682908}"/>
              </a:ext>
            </a:extLst>
          </p:cNvPr>
          <p:cNvGraphicFramePr>
            <a:graphicFrameLocks noGrp="1"/>
          </p:cNvGraphicFramePr>
          <p:nvPr>
            <p:extLst>
              <p:ext uri="{D42A27DB-BD31-4B8C-83A1-F6EECF244321}">
                <p14:modId xmlns:p14="http://schemas.microsoft.com/office/powerpoint/2010/main" val="485007011"/>
              </p:ext>
            </p:extLst>
          </p:nvPr>
        </p:nvGraphicFramePr>
        <p:xfrm>
          <a:off x="6706278" y="2039132"/>
          <a:ext cx="4597200" cy="1170015"/>
        </p:xfrm>
        <a:graphic>
          <a:graphicData uri="http://schemas.openxmlformats.org/drawingml/2006/table">
            <a:tbl>
              <a:tblPr firstRow="1">
                <a:tableStyleId>{00A15C55-8517-42AA-B614-E9B94910E393}</a:tableStyleId>
              </a:tblPr>
              <a:tblGrid>
                <a:gridCol w="457200">
                  <a:extLst>
                    <a:ext uri="{9D8B030D-6E8A-4147-A177-3AD203B41FA5}">
                      <a16:colId xmlns:a16="http://schemas.microsoft.com/office/drawing/2014/main" val="1581010564"/>
                    </a:ext>
                  </a:extLst>
                </a:gridCol>
                <a:gridCol w="4140000">
                  <a:extLst>
                    <a:ext uri="{9D8B030D-6E8A-4147-A177-3AD203B41FA5}">
                      <a16:colId xmlns:a16="http://schemas.microsoft.com/office/drawing/2014/main" val="2519243593"/>
                    </a:ext>
                  </a:extLst>
                </a:gridCol>
              </a:tblGrid>
              <a:tr h="288000">
                <a:tc>
                  <a:txBody>
                    <a:bodyPr/>
                    <a:lstStyle/>
                    <a:p>
                      <a:pPr algn="ctr" fontAlgn="ctr"/>
                      <a:r>
                        <a:rPr lang="es-PE" sz="1400" u="none" strike="noStrike">
                          <a:effectLst/>
                        </a:rPr>
                        <a:t>N°</a:t>
                      </a:r>
                      <a:endParaRPr lang="es-PE" sz="1400" b="1" i="0" u="none" strike="noStrike">
                        <a:effectLst/>
                        <a:latin typeface="Calibri" panose="020F0502020204030204" pitchFamily="34" charset="0"/>
                      </a:endParaRPr>
                    </a:p>
                  </a:txBody>
                  <a:tcPr marL="9525" marR="9525" marT="9525" marB="0" anchor="ctr"/>
                </a:tc>
                <a:tc>
                  <a:txBody>
                    <a:bodyPr/>
                    <a:lstStyle/>
                    <a:p>
                      <a:pPr algn="ctr" fontAlgn="ctr"/>
                      <a:r>
                        <a:rPr lang="es-PE" sz="1400" u="none" strike="noStrike">
                          <a:effectLst/>
                        </a:rPr>
                        <a:t>ORGANISMOS DESCENT. AUTÓNOMOS</a:t>
                      </a:r>
                      <a:endParaRPr lang="es-PE" sz="1400" b="1"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250999983"/>
                  </a:ext>
                </a:extLst>
              </a:tr>
              <a:tr h="190500">
                <a:tc>
                  <a:txBody>
                    <a:bodyPr/>
                    <a:lstStyle/>
                    <a:p>
                      <a:pPr algn="ctr" fontAlgn="ctr"/>
                      <a:r>
                        <a:rPr lang="es-PE" sz="1400" u="none" strike="noStrike">
                          <a:effectLst/>
                        </a:rPr>
                        <a:t>1</a:t>
                      </a:r>
                      <a:endParaRPr lang="es-PE" sz="1400" b="0" i="0" u="none" strike="noStrike">
                        <a:effectLst/>
                        <a:latin typeface="Calibri" panose="020F0502020204030204" pitchFamily="34" charset="0"/>
                      </a:endParaRPr>
                    </a:p>
                  </a:txBody>
                  <a:tcPr marL="9525" marR="9525" marT="9525" marB="0" anchor="ctr"/>
                </a:tc>
                <a:tc>
                  <a:txBody>
                    <a:bodyPr/>
                    <a:lstStyle/>
                    <a:p>
                      <a:pPr algn="l" fontAlgn="ctr"/>
                      <a:r>
                        <a:rPr lang="es-ES" sz="1400" u="none" strike="noStrike">
                          <a:effectLst/>
                        </a:rPr>
                        <a:t>FONDO NACIONAL DE DESARROLLO PESQUERO</a:t>
                      </a:r>
                      <a:endParaRPr lang="es-ES" sz="14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467987154"/>
                  </a:ext>
                </a:extLst>
              </a:tr>
              <a:tr h="190500">
                <a:tc>
                  <a:txBody>
                    <a:bodyPr/>
                    <a:lstStyle/>
                    <a:p>
                      <a:pPr algn="ctr" fontAlgn="ctr"/>
                      <a:r>
                        <a:rPr lang="es-PE" sz="1400" u="none" strike="noStrike">
                          <a:effectLst/>
                        </a:rPr>
                        <a:t>2</a:t>
                      </a:r>
                      <a:endParaRPr lang="es-PE" sz="1400" b="0" i="0" u="none" strike="noStrike">
                        <a:effectLst/>
                        <a:latin typeface="Calibri" panose="020F0502020204030204" pitchFamily="34" charset="0"/>
                      </a:endParaRPr>
                    </a:p>
                  </a:txBody>
                  <a:tcPr marL="9525" marR="9525" marT="9525" marB="0" anchor="ctr"/>
                </a:tc>
                <a:tc>
                  <a:txBody>
                    <a:bodyPr/>
                    <a:lstStyle/>
                    <a:p>
                      <a:pPr algn="l" fontAlgn="ctr"/>
                      <a:r>
                        <a:rPr lang="es-PE" sz="1400" u="none" strike="noStrike">
                          <a:effectLst/>
                        </a:rPr>
                        <a:t>SUPERINTENDENCIA NACIONAL DE BIENES ESTATALES</a:t>
                      </a:r>
                      <a:endParaRPr lang="es-PE" sz="14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686425250"/>
                  </a:ext>
                </a:extLst>
              </a:tr>
              <a:tr h="190500">
                <a:tc>
                  <a:txBody>
                    <a:bodyPr/>
                    <a:lstStyle/>
                    <a:p>
                      <a:pPr algn="ctr" fontAlgn="ctr"/>
                      <a:r>
                        <a:rPr lang="es-PE" sz="1400" u="none" strike="noStrike" dirty="0">
                          <a:effectLst/>
                        </a:rPr>
                        <a:t>3</a:t>
                      </a:r>
                      <a:endParaRPr lang="es-PE" sz="1400" b="0" i="0" u="none" strike="noStrike" dirty="0">
                        <a:effectLst/>
                        <a:latin typeface="Calibri" panose="020F0502020204030204" pitchFamily="34" charset="0"/>
                      </a:endParaRPr>
                    </a:p>
                  </a:txBody>
                  <a:tcPr marL="9525" marR="9525" marT="9525" marB="0" anchor="ctr"/>
                </a:tc>
                <a:tc>
                  <a:txBody>
                    <a:bodyPr/>
                    <a:lstStyle/>
                    <a:p>
                      <a:pPr algn="l" fontAlgn="ctr"/>
                      <a:r>
                        <a:rPr lang="es-ES" sz="1400" u="none" strike="noStrike" dirty="0">
                          <a:effectLst/>
                        </a:rPr>
                        <a:t>INSTITUTO DE INVESTIGACIONES DE LA AMAZONIA PERUANA</a:t>
                      </a:r>
                      <a:endParaRPr lang="es-ES" sz="14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3022840928"/>
                  </a:ext>
                </a:extLst>
              </a:tr>
            </a:tbl>
          </a:graphicData>
        </a:graphic>
      </p:graphicFrame>
      <p:grpSp>
        <p:nvGrpSpPr>
          <p:cNvPr id="19" name="Grupo 18"/>
          <p:cNvGrpSpPr/>
          <p:nvPr/>
        </p:nvGrpSpPr>
        <p:grpSpPr>
          <a:xfrm>
            <a:off x="10868818" y="6396203"/>
            <a:ext cx="1028182" cy="416372"/>
            <a:chOff x="10985501" y="6396203"/>
            <a:chExt cx="1028182" cy="416372"/>
          </a:xfrm>
        </p:grpSpPr>
        <p:sp>
          <p:nvSpPr>
            <p:cNvPr id="20" name="CuadroTexto 19"/>
            <p:cNvSpPr txBox="1"/>
            <p:nvPr/>
          </p:nvSpPr>
          <p:spPr>
            <a:xfrm>
              <a:off x="10985501" y="6612520"/>
              <a:ext cx="1028182" cy="200055"/>
            </a:xfrm>
            <a:prstGeom prst="rect">
              <a:avLst/>
            </a:prstGeom>
            <a:noFill/>
          </p:spPr>
          <p:txBody>
            <a:bodyPr wrap="square" rtlCol="0">
              <a:spAutoFit/>
            </a:bodyPr>
            <a:lstStyle/>
            <a:p>
              <a:pPr algn="ctr"/>
              <a:r>
                <a:rPr lang="es-PE" sz="700" b="1" dirty="0"/>
                <a:t>VOLVER A UNIVERSO</a:t>
              </a:r>
              <a:endParaRPr lang="en-US" sz="700" b="1" dirty="0"/>
            </a:p>
          </p:txBody>
        </p:sp>
        <p:pic>
          <p:nvPicPr>
            <p:cNvPr id="21" name="Imagen 20" descr="C:\Users\16468\Documents\GSS\Para creaciones\cgr.png">
              <a:hlinkClick r:id="rId4" action="ppaction://hlinksldjump"/>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Tree>
    <p:extLst>
      <p:ext uri="{BB962C8B-B14F-4D97-AF65-F5344CB8AC3E}">
        <p14:creationId xmlns:p14="http://schemas.microsoft.com/office/powerpoint/2010/main" val="1014754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2"/>
                                        </p:tgtEl>
                                      </p:cBhvr>
                                    </p:animEffect>
                                    <p:anim calcmode="lin" valueType="num">
                                      <p:cBhvr>
                                        <p:cTn id="14" dur="1000"/>
                                        <p:tgtEl>
                                          <p:spTgt spid="22"/>
                                        </p:tgtEl>
                                        <p:attrNameLst>
                                          <p:attrName>ppt_x</p:attrName>
                                        </p:attrNameLst>
                                      </p:cBhvr>
                                      <p:tavLst>
                                        <p:tav tm="0">
                                          <p:val>
                                            <p:strVal val="ppt_x"/>
                                          </p:val>
                                        </p:tav>
                                        <p:tav tm="100000">
                                          <p:val>
                                            <p:strVal val="ppt_x"/>
                                          </p:val>
                                        </p:tav>
                                      </p:tavLst>
                                    </p:anim>
                                    <p:anim calcmode="lin" valueType="num">
                                      <p:cBhvr>
                                        <p:cTn id="15" dur="1000"/>
                                        <p:tgtEl>
                                          <p:spTgt spid="22"/>
                                        </p:tgtEl>
                                        <p:attrNameLst>
                                          <p:attrName>ppt_y</p:attrName>
                                        </p:attrNameLst>
                                      </p:cBhvr>
                                      <p:tavLst>
                                        <p:tav tm="0">
                                          <p:val>
                                            <p:strVal val="ppt_y"/>
                                          </p:val>
                                        </p:tav>
                                        <p:tav tm="100000">
                                          <p:val>
                                            <p:strVal val="ppt_y+.1"/>
                                          </p:val>
                                        </p:tav>
                                      </p:tavLst>
                                    </p:anim>
                                    <p:set>
                                      <p:cBhvr>
                                        <p:cTn id="1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26"/>
                                        </p:tgtEl>
                                      </p:cBhvr>
                                    </p:animEffect>
                                    <p:set>
                                      <p:cBhvr>
                                        <p:cTn id="2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xit" presetSubtype="0" fill="hold" nodeType="clickEffect">
                                  <p:stCondLst>
                                    <p:cond delay="0"/>
                                  </p:stCondLst>
                                  <p:childTnLst>
                                    <p:animEffect transition="out" filter="fade">
                                      <p:cBhvr>
                                        <p:cTn id="39" dur="2000"/>
                                        <p:tgtEl>
                                          <p:spTgt spid="28"/>
                                        </p:tgtEl>
                                      </p:cBhvr>
                                    </p:animEffect>
                                    <p:anim calcmode="lin" valueType="num">
                                      <p:cBhvr>
                                        <p:cTn id="40" dur="20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28"/>
                                        </p:tgtEl>
                                        <p:attrNameLst>
                                          <p:attrName>ppt_h</p:attrName>
                                        </p:attrNameLst>
                                      </p:cBhvr>
                                      <p:tavLst>
                                        <p:tav tm="0">
                                          <p:val>
                                            <p:strVal val="ppt_h"/>
                                          </p:val>
                                        </p:tav>
                                        <p:tav tm="100000">
                                          <p:val>
                                            <p:strVal val="ppt_h"/>
                                          </p:val>
                                        </p:tav>
                                      </p:tavLst>
                                    </p:anim>
                                    <p:set>
                                      <p:cBhvr>
                                        <p:cTn id="42"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105</a:t>
            </a:fld>
            <a:endParaRPr lang="es-PE" b="1" dirty="0">
              <a:solidFill>
                <a:schemeClr val="bg1">
                  <a:lumMod val="75000"/>
                </a:schemeClr>
              </a:solidFill>
            </a:endParaRPr>
          </a:p>
        </p:txBody>
      </p:sp>
      <p:graphicFrame>
        <p:nvGraphicFramePr>
          <p:cNvPr id="4" name="Tabla 3">
            <a:extLst>
              <a:ext uri="{FF2B5EF4-FFF2-40B4-BE49-F238E27FC236}">
                <a16:creationId xmlns:a16="http://schemas.microsoft.com/office/drawing/2014/main" id="{336B3316-91A7-4AF5-A89A-B51F3728611B}"/>
              </a:ext>
            </a:extLst>
          </p:cNvPr>
          <p:cNvGraphicFramePr>
            <a:graphicFrameLocks noGrp="1"/>
          </p:cNvGraphicFramePr>
          <p:nvPr>
            <p:extLst>
              <p:ext uri="{D42A27DB-BD31-4B8C-83A1-F6EECF244321}">
                <p14:modId xmlns:p14="http://schemas.microsoft.com/office/powerpoint/2010/main" val="847418065"/>
              </p:ext>
            </p:extLst>
          </p:nvPr>
        </p:nvGraphicFramePr>
        <p:xfrm>
          <a:off x="659298" y="1148873"/>
          <a:ext cx="4644000" cy="2181045"/>
        </p:xfrm>
        <a:graphic>
          <a:graphicData uri="http://schemas.openxmlformats.org/drawingml/2006/table">
            <a:tbl>
              <a:tblPr firstRow="1" lastRow="1">
                <a:tableStyleId>{5C22544A-7EE6-4342-B048-85BDC9FD1C3A}</a:tableStyleId>
              </a:tblPr>
              <a:tblGrid>
                <a:gridCol w="3276000">
                  <a:extLst>
                    <a:ext uri="{9D8B030D-6E8A-4147-A177-3AD203B41FA5}">
                      <a16:colId xmlns:a16="http://schemas.microsoft.com/office/drawing/2014/main" val="2870833021"/>
                    </a:ext>
                  </a:extLst>
                </a:gridCol>
                <a:gridCol w="1368000">
                  <a:extLst>
                    <a:ext uri="{9D8B030D-6E8A-4147-A177-3AD203B41FA5}">
                      <a16:colId xmlns:a16="http://schemas.microsoft.com/office/drawing/2014/main" val="3046416436"/>
                    </a:ext>
                  </a:extLst>
                </a:gridCol>
              </a:tblGrid>
              <a:tr h="360000">
                <a:tc>
                  <a:txBody>
                    <a:bodyPr/>
                    <a:lstStyle/>
                    <a:p>
                      <a:pPr algn="ctr" fontAlgn="b"/>
                      <a:r>
                        <a:rPr lang="es-PE" sz="1600" b="1" i="0" u="none" strike="noStrike" dirty="0">
                          <a:effectLst/>
                          <a:latin typeface="+mn-lt"/>
                        </a:rPr>
                        <a:t>GOBIERNOS REGIONALES</a:t>
                      </a:r>
                    </a:p>
                  </a:txBody>
                  <a:tcPr marL="85725" marR="9525" marT="9525" marB="0" anchor="ctr"/>
                </a:tc>
                <a:tc>
                  <a:txBody>
                    <a:bodyPr/>
                    <a:lstStyle/>
                    <a:p>
                      <a:pPr algn="ctr" fontAlgn="b"/>
                      <a:r>
                        <a:rPr lang="es-PE" sz="1600" b="1" i="0" u="none" strike="noStrike" dirty="0">
                          <a:effectLst/>
                          <a:latin typeface="+mn-lt"/>
                        </a:rPr>
                        <a:t>N° ENTIDADES</a:t>
                      </a:r>
                    </a:p>
                  </a:txBody>
                  <a:tcPr marL="9525" marR="9525" marT="9525" marB="0" anchor="ctr"/>
                </a:tc>
                <a:extLst>
                  <a:ext uri="{0D108BD9-81ED-4DB2-BD59-A6C34878D82A}">
                    <a16:rowId xmlns:a16="http://schemas.microsoft.com/office/drawing/2014/main" val="1195497806"/>
                  </a:ext>
                </a:extLst>
              </a:tr>
              <a:tr h="360000">
                <a:tc>
                  <a:txBody>
                    <a:bodyPr/>
                    <a:lstStyle/>
                    <a:p>
                      <a:pPr algn="l" fontAlgn="b"/>
                      <a:r>
                        <a:rPr lang="es-PE" sz="1600" b="0" i="0" u="none" strike="noStrike" dirty="0">
                          <a:effectLst/>
                          <a:latin typeface="+mn-lt"/>
                        </a:rPr>
                        <a:t>MANCOMUNIDADES REGIONALES</a:t>
                      </a:r>
                    </a:p>
                  </a:txBody>
                  <a:tcPr marL="85725" marR="9525" marT="9525" marB="0" anchor="ctr"/>
                </a:tc>
                <a:tc>
                  <a:txBody>
                    <a:bodyPr/>
                    <a:lstStyle/>
                    <a:p>
                      <a:pPr algn="ctr" fontAlgn="b"/>
                      <a:r>
                        <a:rPr lang="es-PE" sz="1600" b="0" i="0" u="none" strike="noStrike">
                          <a:effectLst/>
                          <a:latin typeface="+mn-lt"/>
                        </a:rPr>
                        <a:t>2</a:t>
                      </a:r>
                    </a:p>
                  </a:txBody>
                  <a:tcPr marL="9525" marR="9525" marT="9525" marB="0" anchor="ctr"/>
                </a:tc>
                <a:extLst>
                  <a:ext uri="{0D108BD9-81ED-4DB2-BD59-A6C34878D82A}">
                    <a16:rowId xmlns:a16="http://schemas.microsoft.com/office/drawing/2014/main" val="1668036305"/>
                  </a:ext>
                </a:extLst>
              </a:tr>
              <a:tr h="360000">
                <a:tc>
                  <a:txBody>
                    <a:bodyPr/>
                    <a:lstStyle/>
                    <a:p>
                      <a:pPr algn="l" fontAlgn="b"/>
                      <a:r>
                        <a:rPr lang="es-PE" sz="1600" b="0" i="0" u="none" strike="noStrike" dirty="0">
                          <a:effectLst/>
                          <a:latin typeface="+mn-lt"/>
                        </a:rPr>
                        <a:t>ORGANISMOS PUBLICOS DESCENTRALIZADOS DE LOS GOBIERNOS REGIONALES</a:t>
                      </a:r>
                    </a:p>
                  </a:txBody>
                  <a:tcPr marL="85725" marR="9525" marT="9525" marB="0" anchor="ctr"/>
                </a:tc>
                <a:tc>
                  <a:txBody>
                    <a:bodyPr/>
                    <a:lstStyle/>
                    <a:p>
                      <a:pPr algn="ctr" fontAlgn="b"/>
                      <a:r>
                        <a:rPr lang="es-PE" sz="1600" b="0" i="0" u="none" strike="noStrike">
                          <a:effectLst/>
                          <a:latin typeface="+mn-lt"/>
                        </a:rPr>
                        <a:t>4</a:t>
                      </a:r>
                    </a:p>
                  </a:txBody>
                  <a:tcPr marL="9525" marR="9525" marT="9525" marB="0" anchor="ctr"/>
                </a:tc>
                <a:extLst>
                  <a:ext uri="{0D108BD9-81ED-4DB2-BD59-A6C34878D82A}">
                    <a16:rowId xmlns:a16="http://schemas.microsoft.com/office/drawing/2014/main" val="1016309892"/>
                  </a:ext>
                </a:extLst>
              </a:tr>
              <a:tr h="360000">
                <a:tc>
                  <a:txBody>
                    <a:bodyPr/>
                    <a:lstStyle/>
                    <a:p>
                      <a:pPr algn="l" fontAlgn="b"/>
                      <a:r>
                        <a:rPr lang="es-PE" sz="1600" b="0" i="0" u="none" strike="noStrike" dirty="0">
                          <a:effectLst/>
                          <a:latin typeface="+mn-lt"/>
                        </a:rPr>
                        <a:t>GOBIERNOS REGIONALES</a:t>
                      </a:r>
                    </a:p>
                  </a:txBody>
                  <a:tcPr marL="85725" marR="9525" marT="9525" marB="0" anchor="ctr"/>
                </a:tc>
                <a:tc>
                  <a:txBody>
                    <a:bodyPr/>
                    <a:lstStyle/>
                    <a:p>
                      <a:pPr algn="ctr" fontAlgn="b"/>
                      <a:r>
                        <a:rPr lang="es-PE" sz="1600" b="0" i="0" u="none" strike="noStrike" dirty="0">
                          <a:effectLst/>
                          <a:latin typeface="+mn-lt"/>
                        </a:rPr>
                        <a:t>26</a:t>
                      </a:r>
                    </a:p>
                  </a:txBody>
                  <a:tcPr marL="9525" marR="9525" marT="9525" marB="0" anchor="ctr"/>
                </a:tc>
                <a:extLst>
                  <a:ext uri="{0D108BD9-81ED-4DB2-BD59-A6C34878D82A}">
                    <a16:rowId xmlns:a16="http://schemas.microsoft.com/office/drawing/2014/main" val="2775688593"/>
                  </a:ext>
                </a:extLst>
              </a:tr>
              <a:tr h="360000">
                <a:tc>
                  <a:txBody>
                    <a:bodyPr/>
                    <a:lstStyle/>
                    <a:p>
                      <a:pPr algn="ctr" fontAlgn="b"/>
                      <a:r>
                        <a:rPr lang="es-PE" sz="1600" b="1" i="0" u="none" strike="noStrike" dirty="0">
                          <a:effectLst/>
                          <a:latin typeface="+mn-lt"/>
                        </a:rPr>
                        <a:t>TOTAL</a:t>
                      </a:r>
                    </a:p>
                  </a:txBody>
                  <a:tcPr marL="85725" marR="9525" marT="9525" marB="0" anchor="ctr"/>
                </a:tc>
                <a:tc>
                  <a:txBody>
                    <a:bodyPr/>
                    <a:lstStyle/>
                    <a:p>
                      <a:pPr algn="ctr" fontAlgn="b"/>
                      <a:r>
                        <a:rPr lang="es-PE" sz="1600" b="1" i="0" u="none" strike="noStrike" dirty="0">
                          <a:effectLst/>
                          <a:latin typeface="+mn-lt"/>
                        </a:rPr>
                        <a:t>32</a:t>
                      </a:r>
                    </a:p>
                  </a:txBody>
                  <a:tcPr marL="9525" marR="9525" marT="9525" marB="0" anchor="ctr"/>
                </a:tc>
                <a:extLst>
                  <a:ext uri="{0D108BD9-81ED-4DB2-BD59-A6C34878D82A}">
                    <a16:rowId xmlns:a16="http://schemas.microsoft.com/office/drawing/2014/main" val="3373525655"/>
                  </a:ext>
                </a:extLst>
              </a:tr>
            </a:tbl>
          </a:graphicData>
        </a:graphic>
      </p:graphicFrame>
      <p:graphicFrame>
        <p:nvGraphicFramePr>
          <p:cNvPr id="15" name="Tabla 14">
            <a:extLst>
              <a:ext uri="{FF2B5EF4-FFF2-40B4-BE49-F238E27FC236}">
                <a16:creationId xmlns:a16="http://schemas.microsoft.com/office/drawing/2014/main" id="{CD409DD6-D4AD-4924-980A-4D512FAF1572}"/>
              </a:ext>
            </a:extLst>
          </p:cNvPr>
          <p:cNvGraphicFramePr>
            <a:graphicFrameLocks noGrp="1"/>
          </p:cNvGraphicFramePr>
          <p:nvPr>
            <p:extLst>
              <p:ext uri="{D42A27DB-BD31-4B8C-83A1-F6EECF244321}">
                <p14:modId xmlns:p14="http://schemas.microsoft.com/office/powerpoint/2010/main" val="3193661370"/>
              </p:ext>
            </p:extLst>
          </p:nvPr>
        </p:nvGraphicFramePr>
        <p:xfrm>
          <a:off x="6626742" y="1148873"/>
          <a:ext cx="4572000" cy="882015"/>
        </p:xfrm>
        <a:graphic>
          <a:graphicData uri="http://schemas.openxmlformats.org/drawingml/2006/table">
            <a:tbl>
              <a:tblPr firstRow="1">
                <a:tableStyleId>{00A15C55-8517-42AA-B614-E9B94910E393}</a:tableStyleId>
              </a:tblPr>
              <a:tblGrid>
                <a:gridCol w="468000">
                  <a:extLst>
                    <a:ext uri="{9D8B030D-6E8A-4147-A177-3AD203B41FA5}">
                      <a16:colId xmlns:a16="http://schemas.microsoft.com/office/drawing/2014/main" val="2051384819"/>
                    </a:ext>
                  </a:extLst>
                </a:gridCol>
                <a:gridCol w="4104000">
                  <a:extLst>
                    <a:ext uri="{9D8B030D-6E8A-4147-A177-3AD203B41FA5}">
                      <a16:colId xmlns:a16="http://schemas.microsoft.com/office/drawing/2014/main" val="4236258384"/>
                    </a:ext>
                  </a:extLst>
                </a:gridCol>
              </a:tblGrid>
              <a:tr h="190500">
                <a:tc>
                  <a:txBody>
                    <a:bodyPr/>
                    <a:lstStyle/>
                    <a:p>
                      <a:pPr algn="ctr" fontAlgn="ctr"/>
                      <a:r>
                        <a:rPr lang="es-ES" sz="1400" b="1" i="0" u="none" strike="noStrike" dirty="0">
                          <a:effectLst/>
                          <a:latin typeface="+mn-lt"/>
                        </a:rPr>
                        <a:t>N°</a:t>
                      </a:r>
                    </a:p>
                  </a:txBody>
                  <a:tcPr marL="9525" marR="9525" marT="9525" marB="0" anchor="ctr"/>
                </a:tc>
                <a:tc>
                  <a:txBody>
                    <a:bodyPr/>
                    <a:lstStyle/>
                    <a:p>
                      <a:pPr algn="ctr" fontAlgn="ctr"/>
                      <a:r>
                        <a:rPr lang="es-ES" sz="1400" u="none" strike="noStrike" dirty="0">
                          <a:effectLst/>
                          <a:latin typeface="+mn-lt"/>
                        </a:rPr>
                        <a:t>MANCOMUNIDADES REGIONALES</a:t>
                      </a:r>
                      <a:endParaRPr lang="es-ES" sz="1400" b="1" i="0" u="none" strike="noStrike" dirty="0">
                        <a:effectLst/>
                        <a:latin typeface="+mn-lt"/>
                      </a:endParaRPr>
                    </a:p>
                  </a:txBody>
                  <a:tcPr marL="9525" marR="9525" marT="9525" marB="0" anchor="ctr"/>
                </a:tc>
                <a:extLst>
                  <a:ext uri="{0D108BD9-81ED-4DB2-BD59-A6C34878D82A}">
                    <a16:rowId xmlns:a16="http://schemas.microsoft.com/office/drawing/2014/main" val="3128851532"/>
                  </a:ext>
                </a:extLst>
              </a:tr>
              <a:tr h="190500">
                <a:tc>
                  <a:txBody>
                    <a:bodyPr/>
                    <a:lstStyle/>
                    <a:p>
                      <a:pPr algn="ctr" fontAlgn="ctr"/>
                      <a:r>
                        <a:rPr lang="es-ES" sz="1400" b="0" i="0" u="none" strike="noStrike" dirty="0">
                          <a:effectLst/>
                          <a:latin typeface="+mn-lt"/>
                        </a:rPr>
                        <a:t>1</a:t>
                      </a:r>
                    </a:p>
                  </a:txBody>
                  <a:tcPr marL="9525" marR="9525" marT="9525" marB="0"/>
                </a:tc>
                <a:tc>
                  <a:txBody>
                    <a:bodyPr/>
                    <a:lstStyle/>
                    <a:p>
                      <a:pPr algn="l" fontAlgn="ctr"/>
                      <a:r>
                        <a:rPr lang="es-PE" sz="1400" b="0" i="0" u="none" strike="noStrike" dirty="0">
                          <a:effectLst/>
                          <a:latin typeface="+mn-lt"/>
                        </a:rPr>
                        <a:t>MANCOMUNIDAD REGIONAL APURÍMAC - AYACUCHO – HUANCAVELICA</a:t>
                      </a:r>
                    </a:p>
                  </a:txBody>
                  <a:tcPr marL="9525" marR="9525" marT="9525" marB="0" anchor="ctr"/>
                </a:tc>
                <a:extLst>
                  <a:ext uri="{0D108BD9-81ED-4DB2-BD59-A6C34878D82A}">
                    <a16:rowId xmlns:a16="http://schemas.microsoft.com/office/drawing/2014/main" val="3765825937"/>
                  </a:ext>
                </a:extLst>
              </a:tr>
              <a:tr h="190500">
                <a:tc>
                  <a:txBody>
                    <a:bodyPr/>
                    <a:lstStyle/>
                    <a:p>
                      <a:pPr algn="ctr" fontAlgn="ctr"/>
                      <a:r>
                        <a:rPr lang="es-ES" sz="1400" b="0" i="0" u="none" strike="noStrike" dirty="0">
                          <a:effectLst/>
                          <a:latin typeface="+mn-lt"/>
                        </a:rPr>
                        <a:t>2</a:t>
                      </a:r>
                    </a:p>
                  </a:txBody>
                  <a:tcPr marL="9525" marR="9525" marT="9525" marB="0"/>
                </a:tc>
                <a:tc>
                  <a:txBody>
                    <a:bodyPr/>
                    <a:lstStyle/>
                    <a:p>
                      <a:pPr algn="l" fontAlgn="ctr"/>
                      <a:r>
                        <a:rPr lang="es-ES" sz="1400" b="0" i="0" u="none" strike="noStrike" dirty="0">
                          <a:effectLst/>
                          <a:latin typeface="+mn-lt"/>
                        </a:rPr>
                        <a:t>MANCOMUNIDAD REGIONAL DE LOS ANDES</a:t>
                      </a:r>
                    </a:p>
                  </a:txBody>
                  <a:tcPr marL="9525" marR="9525" marT="9525" marB="0" anchor="ctr"/>
                </a:tc>
                <a:extLst>
                  <a:ext uri="{0D108BD9-81ED-4DB2-BD59-A6C34878D82A}">
                    <a16:rowId xmlns:a16="http://schemas.microsoft.com/office/drawing/2014/main" val="2774051212"/>
                  </a:ext>
                </a:extLst>
              </a:tr>
            </a:tbl>
          </a:graphicData>
        </a:graphic>
      </p:graphicFrame>
      <p:graphicFrame>
        <p:nvGraphicFramePr>
          <p:cNvPr id="16" name="Tabla 15">
            <a:extLst>
              <a:ext uri="{FF2B5EF4-FFF2-40B4-BE49-F238E27FC236}">
                <a16:creationId xmlns:a16="http://schemas.microsoft.com/office/drawing/2014/main" id="{3ABE833D-3ECC-4E5A-805B-85CEA098D421}"/>
              </a:ext>
            </a:extLst>
          </p:cNvPr>
          <p:cNvGraphicFramePr>
            <a:graphicFrameLocks noGrp="1"/>
          </p:cNvGraphicFramePr>
          <p:nvPr>
            <p:extLst>
              <p:ext uri="{D42A27DB-BD31-4B8C-83A1-F6EECF244321}">
                <p14:modId xmlns:p14="http://schemas.microsoft.com/office/powerpoint/2010/main" val="2854422197"/>
              </p:ext>
            </p:extLst>
          </p:nvPr>
        </p:nvGraphicFramePr>
        <p:xfrm>
          <a:off x="6626742" y="1132824"/>
          <a:ext cx="4572000" cy="2181225"/>
        </p:xfrm>
        <a:graphic>
          <a:graphicData uri="http://schemas.openxmlformats.org/drawingml/2006/table">
            <a:tbl>
              <a:tblPr firstRow="1">
                <a:tableStyleId>{00A15C55-8517-42AA-B614-E9B94910E393}</a:tableStyleId>
              </a:tblPr>
              <a:tblGrid>
                <a:gridCol w="468000">
                  <a:extLst>
                    <a:ext uri="{9D8B030D-6E8A-4147-A177-3AD203B41FA5}">
                      <a16:colId xmlns:a16="http://schemas.microsoft.com/office/drawing/2014/main" val="2051384819"/>
                    </a:ext>
                  </a:extLst>
                </a:gridCol>
                <a:gridCol w="4104000">
                  <a:extLst>
                    <a:ext uri="{9D8B030D-6E8A-4147-A177-3AD203B41FA5}">
                      <a16:colId xmlns:a16="http://schemas.microsoft.com/office/drawing/2014/main" val="4236258384"/>
                    </a:ext>
                  </a:extLst>
                </a:gridCol>
              </a:tblGrid>
              <a:tr h="190500">
                <a:tc>
                  <a:txBody>
                    <a:bodyPr/>
                    <a:lstStyle/>
                    <a:p>
                      <a:pPr algn="ctr" fontAlgn="ctr"/>
                      <a:r>
                        <a:rPr lang="es-ES" sz="1400" b="1" i="0" u="none" strike="noStrike" dirty="0">
                          <a:effectLst/>
                          <a:latin typeface="+mn-lt"/>
                        </a:rPr>
                        <a:t>N°</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PE" sz="1400" b="1" i="0" u="none" strike="noStrike" dirty="0">
                          <a:effectLst/>
                          <a:latin typeface="+mn-lt"/>
                        </a:rPr>
                        <a:t>ORGANISMOS PUBLICOS DESCENTRALIZADOS DE LOS GOBIERNOS REGIONALES</a:t>
                      </a:r>
                      <a:endParaRPr lang="es-ES" sz="1400" b="1" i="0" u="none" strike="noStrike" dirty="0">
                        <a:effectLst/>
                        <a:latin typeface="+mn-lt"/>
                      </a:endParaRPr>
                    </a:p>
                  </a:txBody>
                  <a:tcPr marL="9525" marR="9525" marT="9525" marB="0" anchor="ctr"/>
                </a:tc>
                <a:extLst>
                  <a:ext uri="{0D108BD9-81ED-4DB2-BD59-A6C34878D82A}">
                    <a16:rowId xmlns:a16="http://schemas.microsoft.com/office/drawing/2014/main" val="3128851532"/>
                  </a:ext>
                </a:extLst>
              </a:tr>
              <a:tr h="190500">
                <a:tc>
                  <a:txBody>
                    <a:bodyPr/>
                    <a:lstStyle/>
                    <a:p>
                      <a:pPr algn="ctr" fontAlgn="ctr"/>
                      <a:r>
                        <a:rPr lang="es-ES" sz="1400" b="0" i="0" u="none" strike="noStrike" dirty="0">
                          <a:effectLst/>
                          <a:latin typeface="+mn-lt"/>
                        </a:rPr>
                        <a:t>1</a:t>
                      </a:r>
                    </a:p>
                  </a:txBody>
                  <a:tcPr marL="9525" marR="9525" marT="9525" marB="0"/>
                </a:tc>
                <a:tc>
                  <a:txBody>
                    <a:bodyPr/>
                    <a:lstStyle/>
                    <a:p>
                      <a:pPr algn="l" fontAlgn="ctr"/>
                      <a:r>
                        <a:rPr lang="es-ES" sz="1400" b="0" i="0" u="none" strike="noStrike" dirty="0">
                          <a:effectLst/>
                          <a:latin typeface="+mn-lt"/>
                        </a:rPr>
                        <a:t>CENTRO DE EXPORT., TRANSFORM., INDUSTRIAL Y COMERC., Y SERV. DE MATARANI</a:t>
                      </a:r>
                    </a:p>
                  </a:txBody>
                  <a:tcPr marL="9525" marR="9525" marT="9525" marB="0" anchor="ctr"/>
                </a:tc>
                <a:extLst>
                  <a:ext uri="{0D108BD9-81ED-4DB2-BD59-A6C34878D82A}">
                    <a16:rowId xmlns:a16="http://schemas.microsoft.com/office/drawing/2014/main" val="3765825937"/>
                  </a:ext>
                </a:extLst>
              </a:tr>
              <a:tr h="190500">
                <a:tc>
                  <a:txBody>
                    <a:bodyPr/>
                    <a:lstStyle/>
                    <a:p>
                      <a:pPr algn="ctr" fontAlgn="ctr"/>
                      <a:r>
                        <a:rPr lang="es-ES" sz="1400" b="0" i="0" u="none" strike="noStrike" dirty="0">
                          <a:effectLst/>
                          <a:latin typeface="+mn-lt"/>
                        </a:rPr>
                        <a:t>2</a:t>
                      </a:r>
                    </a:p>
                  </a:txBody>
                  <a:tcPr marL="9525" marR="9525" marT="9525" marB="0"/>
                </a:tc>
                <a:tc>
                  <a:txBody>
                    <a:bodyPr/>
                    <a:lstStyle/>
                    <a:p>
                      <a:pPr algn="l" fontAlgn="ctr"/>
                      <a:r>
                        <a:rPr lang="es-ES" sz="1400" b="0" i="0" u="none" strike="noStrike" dirty="0">
                          <a:effectLst/>
                          <a:latin typeface="+mn-lt"/>
                        </a:rPr>
                        <a:t>CENTRO DE EXPORT. TRANSFORMACIÓN INDUSTRIAL Y COMERC. Y SERV. DE ILO</a:t>
                      </a:r>
                    </a:p>
                  </a:txBody>
                  <a:tcPr marL="9525" marR="9525" marT="9525" marB="0" anchor="ctr"/>
                </a:tc>
                <a:extLst>
                  <a:ext uri="{0D108BD9-81ED-4DB2-BD59-A6C34878D82A}">
                    <a16:rowId xmlns:a16="http://schemas.microsoft.com/office/drawing/2014/main" val="2774051212"/>
                  </a:ext>
                </a:extLst>
              </a:tr>
              <a:tr h="190500">
                <a:tc>
                  <a:txBody>
                    <a:bodyPr/>
                    <a:lstStyle/>
                    <a:p>
                      <a:pPr algn="ctr" fontAlgn="ctr"/>
                      <a:r>
                        <a:rPr lang="es-ES" sz="1400" b="0" i="0" u="none" strike="noStrike" dirty="0">
                          <a:effectLst/>
                          <a:latin typeface="+mn-lt"/>
                        </a:rPr>
                        <a:t>3</a:t>
                      </a:r>
                    </a:p>
                  </a:txBody>
                  <a:tcPr marL="9525" marR="9525" marT="9525" marB="0"/>
                </a:tc>
                <a:tc>
                  <a:txBody>
                    <a:bodyPr/>
                    <a:lstStyle/>
                    <a:p>
                      <a:pPr algn="l" fontAlgn="ctr"/>
                      <a:r>
                        <a:rPr lang="es-ES" sz="1400" b="0" i="0" u="none" strike="noStrike" dirty="0">
                          <a:effectLst/>
                          <a:latin typeface="+mn-lt"/>
                        </a:rPr>
                        <a:t>CENTRO DE EXPORT.TRANSFORMACIÓN INDUSTRIAL Y COMERC. Y SERV. DE PAITA</a:t>
                      </a:r>
                    </a:p>
                  </a:txBody>
                  <a:tcPr marL="9525" marR="9525" marT="9525" marB="0" anchor="ctr"/>
                </a:tc>
                <a:extLst>
                  <a:ext uri="{0D108BD9-81ED-4DB2-BD59-A6C34878D82A}">
                    <a16:rowId xmlns:a16="http://schemas.microsoft.com/office/drawing/2014/main" val="2512230228"/>
                  </a:ext>
                </a:extLst>
              </a:tr>
              <a:tr h="190500">
                <a:tc>
                  <a:txBody>
                    <a:bodyPr/>
                    <a:lstStyle/>
                    <a:p>
                      <a:pPr algn="ctr" fontAlgn="ctr"/>
                      <a:r>
                        <a:rPr lang="es-ES" sz="1400" b="0" i="0" u="none" strike="noStrike" dirty="0">
                          <a:effectLst/>
                          <a:latin typeface="+mn-lt"/>
                        </a:rPr>
                        <a:t>4</a:t>
                      </a:r>
                    </a:p>
                  </a:txBody>
                  <a:tcPr marL="9525" marR="9525" marT="9525" marB="0"/>
                </a:tc>
                <a:tc>
                  <a:txBody>
                    <a:bodyPr/>
                    <a:lstStyle/>
                    <a:p>
                      <a:pPr algn="l" fontAlgn="ctr"/>
                      <a:r>
                        <a:rPr lang="es-PE" sz="1400" b="0" i="0" u="none" strike="noStrike" dirty="0">
                          <a:effectLst/>
                          <a:latin typeface="+mn-lt"/>
                        </a:rPr>
                        <a:t>COMITE DE ADMINSITRACION DE ZOTAC-ADMINISTRACION DEL SISTEMA DE CETICOS TACNA</a:t>
                      </a:r>
                    </a:p>
                  </a:txBody>
                  <a:tcPr marL="9525" marR="9525" marT="9525" marB="0" anchor="ctr"/>
                </a:tc>
                <a:extLst>
                  <a:ext uri="{0D108BD9-81ED-4DB2-BD59-A6C34878D82A}">
                    <a16:rowId xmlns:a16="http://schemas.microsoft.com/office/drawing/2014/main" val="489512800"/>
                  </a:ext>
                </a:extLst>
              </a:tr>
            </a:tbl>
          </a:graphicData>
        </a:graphic>
      </p:graphicFrame>
      <p:graphicFrame>
        <p:nvGraphicFramePr>
          <p:cNvPr id="17" name="Tabla 16">
            <a:extLst>
              <a:ext uri="{FF2B5EF4-FFF2-40B4-BE49-F238E27FC236}">
                <a16:creationId xmlns:a16="http://schemas.microsoft.com/office/drawing/2014/main" id="{3D02065E-8C2C-48DD-9A19-FE9C854DE64A}"/>
              </a:ext>
            </a:extLst>
          </p:cNvPr>
          <p:cNvGraphicFramePr>
            <a:graphicFrameLocks noGrp="1"/>
          </p:cNvGraphicFramePr>
          <p:nvPr>
            <p:extLst>
              <p:ext uri="{D42A27DB-BD31-4B8C-83A1-F6EECF244321}">
                <p14:modId xmlns:p14="http://schemas.microsoft.com/office/powerpoint/2010/main" val="3267023535"/>
              </p:ext>
            </p:extLst>
          </p:nvPr>
        </p:nvGraphicFramePr>
        <p:xfrm>
          <a:off x="6626742" y="920963"/>
          <a:ext cx="4572000" cy="5194935"/>
        </p:xfrm>
        <a:graphic>
          <a:graphicData uri="http://schemas.openxmlformats.org/drawingml/2006/table">
            <a:tbl>
              <a:tblPr firstRow="1">
                <a:tableStyleId>{00A15C55-8517-42AA-B614-E9B94910E393}</a:tableStyleId>
              </a:tblPr>
              <a:tblGrid>
                <a:gridCol w="468000">
                  <a:extLst>
                    <a:ext uri="{9D8B030D-6E8A-4147-A177-3AD203B41FA5}">
                      <a16:colId xmlns:a16="http://schemas.microsoft.com/office/drawing/2014/main" val="2051384819"/>
                    </a:ext>
                  </a:extLst>
                </a:gridCol>
                <a:gridCol w="4104000">
                  <a:extLst>
                    <a:ext uri="{9D8B030D-6E8A-4147-A177-3AD203B41FA5}">
                      <a16:colId xmlns:a16="http://schemas.microsoft.com/office/drawing/2014/main" val="4236258384"/>
                    </a:ext>
                  </a:extLst>
                </a:gridCol>
              </a:tblGrid>
              <a:tr h="190500">
                <a:tc>
                  <a:txBody>
                    <a:bodyPr/>
                    <a:lstStyle/>
                    <a:p>
                      <a:pPr algn="ctr" fontAlgn="ctr"/>
                      <a:r>
                        <a:rPr lang="es-ES" sz="1200" b="1" i="0" u="none" strike="noStrike" dirty="0">
                          <a:effectLst/>
                          <a:latin typeface="+mn-lt"/>
                        </a:rPr>
                        <a:t>N°</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PE" sz="1200" b="1" i="0" u="none" strike="noStrike" dirty="0">
                          <a:effectLst/>
                          <a:latin typeface="+mn-lt"/>
                        </a:rPr>
                        <a:t>GOBIERNOS REGIONALES</a:t>
                      </a:r>
                      <a:endParaRPr lang="es-ES" sz="1200" b="1" i="0" u="none" strike="noStrike" dirty="0">
                        <a:effectLst/>
                        <a:latin typeface="+mn-lt"/>
                      </a:endParaRPr>
                    </a:p>
                  </a:txBody>
                  <a:tcPr marL="9525" marR="9525" marT="9525" marB="0" anchor="ctr"/>
                </a:tc>
                <a:extLst>
                  <a:ext uri="{0D108BD9-81ED-4DB2-BD59-A6C34878D82A}">
                    <a16:rowId xmlns:a16="http://schemas.microsoft.com/office/drawing/2014/main" val="3128851532"/>
                  </a:ext>
                </a:extLst>
              </a:tr>
              <a:tr h="190500">
                <a:tc>
                  <a:txBody>
                    <a:bodyPr/>
                    <a:lstStyle/>
                    <a:p>
                      <a:pPr algn="ctr" fontAlgn="ctr"/>
                      <a:r>
                        <a:rPr lang="es-ES" sz="1200" b="0" i="0" u="none" strike="noStrike" dirty="0">
                          <a:effectLst/>
                          <a:latin typeface="+mn-lt"/>
                        </a:rPr>
                        <a:t>1</a:t>
                      </a:r>
                    </a:p>
                  </a:txBody>
                  <a:tcPr marL="9525" marR="9525" marT="9525" marB="0"/>
                </a:tc>
                <a:tc>
                  <a:txBody>
                    <a:bodyPr/>
                    <a:lstStyle/>
                    <a:p>
                      <a:pPr algn="l" fontAlgn="ctr"/>
                      <a:r>
                        <a:rPr lang="es-PE" sz="1200" b="0" i="0" u="none" strike="noStrike" dirty="0">
                          <a:effectLst/>
                          <a:latin typeface="+mn-lt"/>
                        </a:rPr>
                        <a:t>GOBIERNO REGIONAL AMAZONAS</a:t>
                      </a:r>
                    </a:p>
                  </a:txBody>
                  <a:tcPr marL="9525" marR="9525" marT="9525" marB="0" anchor="ctr"/>
                </a:tc>
                <a:extLst>
                  <a:ext uri="{0D108BD9-81ED-4DB2-BD59-A6C34878D82A}">
                    <a16:rowId xmlns:a16="http://schemas.microsoft.com/office/drawing/2014/main" val="3765825937"/>
                  </a:ext>
                </a:extLst>
              </a:tr>
              <a:tr h="190500">
                <a:tc>
                  <a:txBody>
                    <a:bodyPr/>
                    <a:lstStyle/>
                    <a:p>
                      <a:pPr algn="ctr" fontAlgn="ctr"/>
                      <a:r>
                        <a:rPr lang="es-ES" sz="1200" b="0" i="0" u="none" strike="noStrike" dirty="0">
                          <a:effectLst/>
                          <a:latin typeface="+mn-lt"/>
                        </a:rPr>
                        <a:t>2</a:t>
                      </a:r>
                    </a:p>
                  </a:txBody>
                  <a:tcPr marL="9525" marR="9525" marT="9525" marB="0"/>
                </a:tc>
                <a:tc>
                  <a:txBody>
                    <a:bodyPr/>
                    <a:lstStyle/>
                    <a:p>
                      <a:pPr algn="l" fontAlgn="ctr"/>
                      <a:r>
                        <a:rPr lang="es-PE" sz="1200" b="0" i="0" u="none" strike="noStrike">
                          <a:effectLst/>
                          <a:latin typeface="+mn-lt"/>
                        </a:rPr>
                        <a:t>GOBIERNO REGIONAL ANCASH</a:t>
                      </a:r>
                    </a:p>
                  </a:txBody>
                  <a:tcPr marL="9525" marR="9525" marT="9525" marB="0" anchor="ctr"/>
                </a:tc>
                <a:extLst>
                  <a:ext uri="{0D108BD9-81ED-4DB2-BD59-A6C34878D82A}">
                    <a16:rowId xmlns:a16="http://schemas.microsoft.com/office/drawing/2014/main" val="427574657"/>
                  </a:ext>
                </a:extLst>
              </a:tr>
              <a:tr h="190500">
                <a:tc>
                  <a:txBody>
                    <a:bodyPr/>
                    <a:lstStyle/>
                    <a:p>
                      <a:pPr algn="ctr" fontAlgn="ctr"/>
                      <a:r>
                        <a:rPr lang="es-ES" sz="1200" b="0" i="0" u="none" strike="noStrike" dirty="0">
                          <a:effectLst/>
                          <a:latin typeface="+mn-lt"/>
                        </a:rPr>
                        <a:t>3</a:t>
                      </a:r>
                    </a:p>
                  </a:txBody>
                  <a:tcPr marL="9525" marR="9525" marT="9525" marB="0"/>
                </a:tc>
                <a:tc>
                  <a:txBody>
                    <a:bodyPr/>
                    <a:lstStyle/>
                    <a:p>
                      <a:pPr algn="l" fontAlgn="ctr"/>
                      <a:r>
                        <a:rPr lang="es-PE" sz="1200" b="0" i="0" u="none" strike="noStrike" dirty="0">
                          <a:effectLst/>
                          <a:latin typeface="+mn-lt"/>
                        </a:rPr>
                        <a:t>GOBIERNO REGIONAL APURIMAC</a:t>
                      </a:r>
                    </a:p>
                  </a:txBody>
                  <a:tcPr marL="9525" marR="9525" marT="9525" marB="0" anchor="ctr"/>
                </a:tc>
                <a:extLst>
                  <a:ext uri="{0D108BD9-81ED-4DB2-BD59-A6C34878D82A}">
                    <a16:rowId xmlns:a16="http://schemas.microsoft.com/office/drawing/2014/main" val="3619459590"/>
                  </a:ext>
                </a:extLst>
              </a:tr>
              <a:tr h="190500">
                <a:tc>
                  <a:txBody>
                    <a:bodyPr/>
                    <a:lstStyle/>
                    <a:p>
                      <a:pPr algn="ctr" fontAlgn="ctr"/>
                      <a:r>
                        <a:rPr lang="es-ES" sz="1200" b="0" i="0" u="none" strike="noStrike" dirty="0">
                          <a:effectLst/>
                          <a:latin typeface="+mn-lt"/>
                        </a:rPr>
                        <a:t>4</a:t>
                      </a:r>
                    </a:p>
                  </a:txBody>
                  <a:tcPr marL="9525" marR="9525" marT="9525" marB="0"/>
                </a:tc>
                <a:tc>
                  <a:txBody>
                    <a:bodyPr/>
                    <a:lstStyle/>
                    <a:p>
                      <a:pPr algn="l" fontAlgn="ctr"/>
                      <a:r>
                        <a:rPr lang="es-PE" sz="1200" b="0" i="0" u="none" strike="noStrike">
                          <a:effectLst/>
                          <a:latin typeface="+mn-lt"/>
                        </a:rPr>
                        <a:t>GOBIERNO REGIONAL AREQUIPA</a:t>
                      </a:r>
                    </a:p>
                  </a:txBody>
                  <a:tcPr marL="9525" marR="9525" marT="9525" marB="0" anchor="ctr"/>
                </a:tc>
                <a:extLst>
                  <a:ext uri="{0D108BD9-81ED-4DB2-BD59-A6C34878D82A}">
                    <a16:rowId xmlns:a16="http://schemas.microsoft.com/office/drawing/2014/main" val="3759544388"/>
                  </a:ext>
                </a:extLst>
              </a:tr>
              <a:tr h="190500">
                <a:tc>
                  <a:txBody>
                    <a:bodyPr/>
                    <a:lstStyle/>
                    <a:p>
                      <a:pPr algn="ctr" fontAlgn="ctr"/>
                      <a:r>
                        <a:rPr lang="es-ES" sz="1200" b="0" i="0" u="none" strike="noStrike" dirty="0">
                          <a:effectLst/>
                          <a:latin typeface="+mn-lt"/>
                        </a:rPr>
                        <a:t>5</a:t>
                      </a:r>
                    </a:p>
                  </a:txBody>
                  <a:tcPr marL="9525" marR="9525" marT="9525" marB="0"/>
                </a:tc>
                <a:tc>
                  <a:txBody>
                    <a:bodyPr/>
                    <a:lstStyle/>
                    <a:p>
                      <a:pPr algn="l" fontAlgn="ctr"/>
                      <a:r>
                        <a:rPr lang="es-PE" sz="1200" b="0" i="0" u="none" strike="noStrike" dirty="0">
                          <a:effectLst/>
                          <a:latin typeface="+mn-lt"/>
                        </a:rPr>
                        <a:t>GOBIERNO REGIONAL AYACUCHO</a:t>
                      </a:r>
                    </a:p>
                  </a:txBody>
                  <a:tcPr marL="9525" marR="9525" marT="9525" marB="0" anchor="ctr"/>
                </a:tc>
                <a:extLst>
                  <a:ext uri="{0D108BD9-81ED-4DB2-BD59-A6C34878D82A}">
                    <a16:rowId xmlns:a16="http://schemas.microsoft.com/office/drawing/2014/main" val="3922031058"/>
                  </a:ext>
                </a:extLst>
              </a:tr>
              <a:tr h="190500">
                <a:tc>
                  <a:txBody>
                    <a:bodyPr/>
                    <a:lstStyle/>
                    <a:p>
                      <a:pPr algn="ctr" fontAlgn="ctr"/>
                      <a:r>
                        <a:rPr lang="es-ES" sz="1200" b="0" i="0" u="none" strike="noStrike" dirty="0">
                          <a:effectLst/>
                          <a:latin typeface="+mn-lt"/>
                        </a:rPr>
                        <a:t>6</a:t>
                      </a:r>
                    </a:p>
                  </a:txBody>
                  <a:tcPr marL="9525" marR="9525" marT="9525" marB="0"/>
                </a:tc>
                <a:tc>
                  <a:txBody>
                    <a:bodyPr/>
                    <a:lstStyle/>
                    <a:p>
                      <a:pPr algn="l" fontAlgn="ctr"/>
                      <a:r>
                        <a:rPr lang="es-PE" sz="1200" b="0" i="0" u="none" strike="noStrike">
                          <a:effectLst/>
                          <a:latin typeface="+mn-lt"/>
                        </a:rPr>
                        <a:t>GOBIERNO REGIONAL CAJAMARCA</a:t>
                      </a:r>
                    </a:p>
                  </a:txBody>
                  <a:tcPr marL="9525" marR="9525" marT="9525" marB="0" anchor="ctr"/>
                </a:tc>
                <a:extLst>
                  <a:ext uri="{0D108BD9-81ED-4DB2-BD59-A6C34878D82A}">
                    <a16:rowId xmlns:a16="http://schemas.microsoft.com/office/drawing/2014/main" val="263559902"/>
                  </a:ext>
                </a:extLst>
              </a:tr>
              <a:tr h="190500">
                <a:tc>
                  <a:txBody>
                    <a:bodyPr/>
                    <a:lstStyle/>
                    <a:p>
                      <a:pPr algn="ctr" fontAlgn="ctr"/>
                      <a:r>
                        <a:rPr lang="es-ES" sz="1200" b="0" i="0" u="none" strike="noStrike" dirty="0">
                          <a:effectLst/>
                          <a:latin typeface="+mn-lt"/>
                        </a:rPr>
                        <a:t>7</a:t>
                      </a:r>
                    </a:p>
                  </a:txBody>
                  <a:tcPr marL="9525" marR="9525" marT="9525" marB="0"/>
                </a:tc>
                <a:tc>
                  <a:txBody>
                    <a:bodyPr/>
                    <a:lstStyle/>
                    <a:p>
                      <a:pPr algn="l" fontAlgn="ctr"/>
                      <a:r>
                        <a:rPr lang="es-PE" sz="1200" b="0" i="0" u="none" strike="noStrike" dirty="0">
                          <a:effectLst/>
                          <a:latin typeface="+mn-lt"/>
                        </a:rPr>
                        <a:t>GOBIERNO REGIONAL DEL CALLAO</a:t>
                      </a:r>
                    </a:p>
                  </a:txBody>
                  <a:tcPr marL="9525" marR="9525" marT="9525" marB="0" anchor="ctr"/>
                </a:tc>
                <a:extLst>
                  <a:ext uri="{0D108BD9-81ED-4DB2-BD59-A6C34878D82A}">
                    <a16:rowId xmlns:a16="http://schemas.microsoft.com/office/drawing/2014/main" val="3687496120"/>
                  </a:ext>
                </a:extLst>
              </a:tr>
              <a:tr h="190500">
                <a:tc>
                  <a:txBody>
                    <a:bodyPr/>
                    <a:lstStyle/>
                    <a:p>
                      <a:pPr algn="ctr" fontAlgn="ctr"/>
                      <a:r>
                        <a:rPr lang="es-ES" sz="1200" b="0" i="0" u="none" strike="noStrike" dirty="0">
                          <a:effectLst/>
                          <a:latin typeface="+mn-lt"/>
                        </a:rPr>
                        <a:t>8</a:t>
                      </a:r>
                    </a:p>
                  </a:txBody>
                  <a:tcPr marL="9525" marR="9525" marT="9525" marB="0"/>
                </a:tc>
                <a:tc>
                  <a:txBody>
                    <a:bodyPr/>
                    <a:lstStyle/>
                    <a:p>
                      <a:pPr algn="l" fontAlgn="ctr"/>
                      <a:r>
                        <a:rPr lang="es-PE" sz="1200" b="0" i="0" u="none" strike="noStrike">
                          <a:effectLst/>
                          <a:latin typeface="+mn-lt"/>
                        </a:rPr>
                        <a:t>GOBIERNO REGIONAL CUSCO</a:t>
                      </a:r>
                    </a:p>
                  </a:txBody>
                  <a:tcPr marL="9525" marR="9525" marT="9525" marB="0" anchor="ctr"/>
                </a:tc>
                <a:extLst>
                  <a:ext uri="{0D108BD9-81ED-4DB2-BD59-A6C34878D82A}">
                    <a16:rowId xmlns:a16="http://schemas.microsoft.com/office/drawing/2014/main" val="3828053379"/>
                  </a:ext>
                </a:extLst>
              </a:tr>
              <a:tr h="190500">
                <a:tc>
                  <a:txBody>
                    <a:bodyPr/>
                    <a:lstStyle/>
                    <a:p>
                      <a:pPr algn="ctr" fontAlgn="ctr"/>
                      <a:r>
                        <a:rPr lang="es-ES" sz="1200" b="0" i="0" u="none" strike="noStrike" dirty="0">
                          <a:effectLst/>
                          <a:latin typeface="+mn-lt"/>
                        </a:rPr>
                        <a:t>9</a:t>
                      </a:r>
                    </a:p>
                  </a:txBody>
                  <a:tcPr marL="9525" marR="9525" marT="9525" marB="0"/>
                </a:tc>
                <a:tc>
                  <a:txBody>
                    <a:bodyPr/>
                    <a:lstStyle/>
                    <a:p>
                      <a:pPr algn="l" fontAlgn="ctr"/>
                      <a:r>
                        <a:rPr lang="es-PE" sz="1200" b="0" i="0" u="none" strike="noStrike">
                          <a:effectLst/>
                          <a:latin typeface="+mn-lt"/>
                        </a:rPr>
                        <a:t>GOBIERNO REGIONAL HUANCAVELICA</a:t>
                      </a:r>
                    </a:p>
                  </a:txBody>
                  <a:tcPr marL="9525" marR="9525" marT="9525" marB="0" anchor="ctr"/>
                </a:tc>
                <a:extLst>
                  <a:ext uri="{0D108BD9-81ED-4DB2-BD59-A6C34878D82A}">
                    <a16:rowId xmlns:a16="http://schemas.microsoft.com/office/drawing/2014/main" val="2975626340"/>
                  </a:ext>
                </a:extLst>
              </a:tr>
              <a:tr h="190500">
                <a:tc>
                  <a:txBody>
                    <a:bodyPr/>
                    <a:lstStyle/>
                    <a:p>
                      <a:pPr algn="ctr" fontAlgn="ctr"/>
                      <a:r>
                        <a:rPr lang="es-ES" sz="1200" b="0" i="0" u="none" strike="noStrike" dirty="0">
                          <a:effectLst/>
                          <a:latin typeface="+mn-lt"/>
                        </a:rPr>
                        <a:t>10</a:t>
                      </a:r>
                    </a:p>
                  </a:txBody>
                  <a:tcPr marL="9525" marR="9525" marT="9525" marB="0"/>
                </a:tc>
                <a:tc>
                  <a:txBody>
                    <a:bodyPr/>
                    <a:lstStyle/>
                    <a:p>
                      <a:pPr algn="l" fontAlgn="ctr"/>
                      <a:r>
                        <a:rPr lang="es-PE" sz="1200" b="0" i="0" u="none" strike="noStrike">
                          <a:effectLst/>
                          <a:latin typeface="+mn-lt"/>
                        </a:rPr>
                        <a:t>GOBIERNO REGIONAL HUANUCO</a:t>
                      </a:r>
                    </a:p>
                  </a:txBody>
                  <a:tcPr marL="9525" marR="9525" marT="9525" marB="0" anchor="ctr"/>
                </a:tc>
                <a:extLst>
                  <a:ext uri="{0D108BD9-81ED-4DB2-BD59-A6C34878D82A}">
                    <a16:rowId xmlns:a16="http://schemas.microsoft.com/office/drawing/2014/main" val="1164504882"/>
                  </a:ext>
                </a:extLst>
              </a:tr>
              <a:tr h="190500">
                <a:tc>
                  <a:txBody>
                    <a:bodyPr/>
                    <a:lstStyle/>
                    <a:p>
                      <a:pPr algn="ctr" fontAlgn="ctr"/>
                      <a:r>
                        <a:rPr lang="es-ES" sz="1200" b="0" i="0" u="none" strike="noStrike" dirty="0">
                          <a:effectLst/>
                          <a:latin typeface="+mn-lt"/>
                        </a:rPr>
                        <a:t>11</a:t>
                      </a:r>
                    </a:p>
                  </a:txBody>
                  <a:tcPr marL="9525" marR="9525" marT="9525" marB="0"/>
                </a:tc>
                <a:tc>
                  <a:txBody>
                    <a:bodyPr/>
                    <a:lstStyle/>
                    <a:p>
                      <a:pPr algn="l" fontAlgn="ctr"/>
                      <a:r>
                        <a:rPr lang="es-PE" sz="1200" b="0" i="0" u="none" strike="noStrike">
                          <a:effectLst/>
                          <a:latin typeface="+mn-lt"/>
                        </a:rPr>
                        <a:t>GOBIERNO REGIONAL ICA</a:t>
                      </a:r>
                    </a:p>
                  </a:txBody>
                  <a:tcPr marL="9525" marR="9525" marT="9525" marB="0" anchor="ctr"/>
                </a:tc>
                <a:extLst>
                  <a:ext uri="{0D108BD9-81ED-4DB2-BD59-A6C34878D82A}">
                    <a16:rowId xmlns:a16="http://schemas.microsoft.com/office/drawing/2014/main" val="824466399"/>
                  </a:ext>
                </a:extLst>
              </a:tr>
              <a:tr h="190500">
                <a:tc>
                  <a:txBody>
                    <a:bodyPr/>
                    <a:lstStyle/>
                    <a:p>
                      <a:pPr algn="ctr" fontAlgn="ctr"/>
                      <a:r>
                        <a:rPr lang="es-ES" sz="1200" b="0" i="0" u="none" strike="noStrike" dirty="0">
                          <a:effectLst/>
                          <a:latin typeface="+mn-lt"/>
                        </a:rPr>
                        <a:t>12</a:t>
                      </a:r>
                    </a:p>
                  </a:txBody>
                  <a:tcPr marL="9525" marR="9525" marT="9525" marB="0"/>
                </a:tc>
                <a:tc>
                  <a:txBody>
                    <a:bodyPr/>
                    <a:lstStyle/>
                    <a:p>
                      <a:pPr algn="l" fontAlgn="ctr"/>
                      <a:r>
                        <a:rPr lang="es-PE" sz="1200" b="0" i="0" u="none" strike="noStrike">
                          <a:effectLst/>
                          <a:latin typeface="+mn-lt"/>
                        </a:rPr>
                        <a:t>GOBIERNO REGIONAL JUNIN</a:t>
                      </a:r>
                    </a:p>
                  </a:txBody>
                  <a:tcPr marL="9525" marR="9525" marT="9525" marB="0" anchor="ctr"/>
                </a:tc>
                <a:extLst>
                  <a:ext uri="{0D108BD9-81ED-4DB2-BD59-A6C34878D82A}">
                    <a16:rowId xmlns:a16="http://schemas.microsoft.com/office/drawing/2014/main" val="1041930499"/>
                  </a:ext>
                </a:extLst>
              </a:tr>
              <a:tr h="190500">
                <a:tc>
                  <a:txBody>
                    <a:bodyPr/>
                    <a:lstStyle/>
                    <a:p>
                      <a:pPr algn="ctr" fontAlgn="ctr"/>
                      <a:r>
                        <a:rPr lang="es-ES" sz="1200" b="0" i="0" u="none" strike="noStrike" dirty="0">
                          <a:effectLst/>
                          <a:latin typeface="+mn-lt"/>
                        </a:rPr>
                        <a:t>13</a:t>
                      </a:r>
                    </a:p>
                  </a:txBody>
                  <a:tcPr marL="9525" marR="9525" marT="9525" marB="0"/>
                </a:tc>
                <a:tc>
                  <a:txBody>
                    <a:bodyPr/>
                    <a:lstStyle/>
                    <a:p>
                      <a:pPr algn="l" fontAlgn="ctr"/>
                      <a:r>
                        <a:rPr lang="es-PE" sz="1200" b="0" i="0" u="none" strike="noStrike">
                          <a:effectLst/>
                          <a:latin typeface="+mn-lt"/>
                        </a:rPr>
                        <a:t>GOBIERNO REGIONAL LA LIBERTAD</a:t>
                      </a:r>
                    </a:p>
                  </a:txBody>
                  <a:tcPr marL="9525" marR="9525" marT="9525" marB="0" anchor="ctr"/>
                </a:tc>
                <a:extLst>
                  <a:ext uri="{0D108BD9-81ED-4DB2-BD59-A6C34878D82A}">
                    <a16:rowId xmlns:a16="http://schemas.microsoft.com/office/drawing/2014/main" val="1581269274"/>
                  </a:ext>
                </a:extLst>
              </a:tr>
              <a:tr h="190500">
                <a:tc>
                  <a:txBody>
                    <a:bodyPr/>
                    <a:lstStyle/>
                    <a:p>
                      <a:pPr algn="ctr" fontAlgn="ctr"/>
                      <a:r>
                        <a:rPr lang="es-ES" sz="1200" b="0" i="0" u="none" strike="noStrike" dirty="0">
                          <a:effectLst/>
                          <a:latin typeface="+mn-lt"/>
                        </a:rPr>
                        <a:t>14</a:t>
                      </a:r>
                    </a:p>
                  </a:txBody>
                  <a:tcPr marL="9525" marR="9525" marT="9525" marB="0"/>
                </a:tc>
                <a:tc>
                  <a:txBody>
                    <a:bodyPr/>
                    <a:lstStyle/>
                    <a:p>
                      <a:pPr algn="l" fontAlgn="ctr"/>
                      <a:r>
                        <a:rPr lang="es-PE" sz="1200" b="0" i="0" u="none" strike="noStrike">
                          <a:effectLst/>
                          <a:latin typeface="+mn-lt"/>
                        </a:rPr>
                        <a:t>GOBIERNO REGIONAL LAMBAYEQUE</a:t>
                      </a:r>
                    </a:p>
                  </a:txBody>
                  <a:tcPr marL="9525" marR="9525" marT="9525" marB="0" anchor="ctr"/>
                </a:tc>
                <a:extLst>
                  <a:ext uri="{0D108BD9-81ED-4DB2-BD59-A6C34878D82A}">
                    <a16:rowId xmlns:a16="http://schemas.microsoft.com/office/drawing/2014/main" val="1551545944"/>
                  </a:ext>
                </a:extLst>
              </a:tr>
              <a:tr h="190500">
                <a:tc>
                  <a:txBody>
                    <a:bodyPr/>
                    <a:lstStyle/>
                    <a:p>
                      <a:pPr algn="ctr" fontAlgn="ctr"/>
                      <a:r>
                        <a:rPr lang="es-ES" sz="1200" b="0" i="0" u="none" strike="noStrike" dirty="0">
                          <a:effectLst/>
                          <a:latin typeface="+mn-lt"/>
                        </a:rPr>
                        <a:t>15</a:t>
                      </a:r>
                    </a:p>
                  </a:txBody>
                  <a:tcPr marL="9525" marR="9525" marT="9525" marB="0"/>
                </a:tc>
                <a:tc>
                  <a:txBody>
                    <a:bodyPr/>
                    <a:lstStyle/>
                    <a:p>
                      <a:pPr algn="l" fontAlgn="ctr"/>
                      <a:r>
                        <a:rPr lang="es-PE" sz="1200" b="0" i="0" u="none" strike="noStrike">
                          <a:effectLst/>
                          <a:latin typeface="+mn-lt"/>
                        </a:rPr>
                        <a:t>GOBIERNO REGIONAL LIMA</a:t>
                      </a:r>
                    </a:p>
                  </a:txBody>
                  <a:tcPr marL="9525" marR="9525" marT="9525" marB="0" anchor="ctr"/>
                </a:tc>
                <a:extLst>
                  <a:ext uri="{0D108BD9-81ED-4DB2-BD59-A6C34878D82A}">
                    <a16:rowId xmlns:a16="http://schemas.microsoft.com/office/drawing/2014/main" val="2590316858"/>
                  </a:ext>
                </a:extLst>
              </a:tr>
              <a:tr h="190500">
                <a:tc>
                  <a:txBody>
                    <a:bodyPr/>
                    <a:lstStyle/>
                    <a:p>
                      <a:pPr algn="ctr" fontAlgn="ctr"/>
                      <a:r>
                        <a:rPr lang="es-ES" sz="1200" b="0" i="0" u="none" strike="noStrike" dirty="0">
                          <a:effectLst/>
                          <a:latin typeface="+mn-lt"/>
                        </a:rPr>
                        <a:t>16</a:t>
                      </a:r>
                    </a:p>
                  </a:txBody>
                  <a:tcPr marL="9525" marR="9525" marT="9525" marB="0"/>
                </a:tc>
                <a:tc>
                  <a:txBody>
                    <a:bodyPr/>
                    <a:lstStyle/>
                    <a:p>
                      <a:pPr algn="l" fontAlgn="ctr"/>
                      <a:r>
                        <a:rPr lang="es-PE" sz="1200" b="0" i="0" u="none" strike="noStrike">
                          <a:effectLst/>
                          <a:latin typeface="+mn-lt"/>
                        </a:rPr>
                        <a:t>REGION LIMA METROPOLITANA</a:t>
                      </a:r>
                    </a:p>
                  </a:txBody>
                  <a:tcPr marL="9525" marR="9525" marT="9525" marB="0" anchor="ctr"/>
                </a:tc>
                <a:extLst>
                  <a:ext uri="{0D108BD9-81ED-4DB2-BD59-A6C34878D82A}">
                    <a16:rowId xmlns:a16="http://schemas.microsoft.com/office/drawing/2014/main" val="1366131665"/>
                  </a:ext>
                </a:extLst>
              </a:tr>
              <a:tr h="190500">
                <a:tc>
                  <a:txBody>
                    <a:bodyPr/>
                    <a:lstStyle/>
                    <a:p>
                      <a:pPr algn="ctr" fontAlgn="ctr"/>
                      <a:r>
                        <a:rPr lang="es-ES" sz="1200" b="0" i="0" u="none" strike="noStrike" dirty="0">
                          <a:effectLst/>
                          <a:latin typeface="+mn-lt"/>
                        </a:rPr>
                        <a:t>17</a:t>
                      </a:r>
                    </a:p>
                  </a:txBody>
                  <a:tcPr marL="9525" marR="9525" marT="9525" marB="0"/>
                </a:tc>
                <a:tc>
                  <a:txBody>
                    <a:bodyPr/>
                    <a:lstStyle/>
                    <a:p>
                      <a:pPr algn="l" fontAlgn="ctr"/>
                      <a:r>
                        <a:rPr lang="es-PE" sz="1200" b="0" i="0" u="none" strike="noStrike">
                          <a:effectLst/>
                          <a:latin typeface="+mn-lt"/>
                        </a:rPr>
                        <a:t>GOBIERNO REGIONAL LORETO</a:t>
                      </a:r>
                    </a:p>
                  </a:txBody>
                  <a:tcPr marL="9525" marR="9525" marT="9525" marB="0" anchor="ctr"/>
                </a:tc>
                <a:extLst>
                  <a:ext uri="{0D108BD9-81ED-4DB2-BD59-A6C34878D82A}">
                    <a16:rowId xmlns:a16="http://schemas.microsoft.com/office/drawing/2014/main" val="2779442269"/>
                  </a:ext>
                </a:extLst>
              </a:tr>
              <a:tr h="190500">
                <a:tc>
                  <a:txBody>
                    <a:bodyPr/>
                    <a:lstStyle/>
                    <a:p>
                      <a:pPr algn="ctr" fontAlgn="ctr"/>
                      <a:r>
                        <a:rPr lang="es-ES" sz="1200" b="0" i="0" u="none" strike="noStrike" dirty="0">
                          <a:effectLst/>
                          <a:latin typeface="+mn-lt"/>
                        </a:rPr>
                        <a:t>18</a:t>
                      </a:r>
                    </a:p>
                  </a:txBody>
                  <a:tcPr marL="9525" marR="9525" marT="9525" marB="0"/>
                </a:tc>
                <a:tc>
                  <a:txBody>
                    <a:bodyPr/>
                    <a:lstStyle/>
                    <a:p>
                      <a:pPr algn="l" fontAlgn="ctr"/>
                      <a:r>
                        <a:rPr lang="es-ES" sz="1200" b="0" i="0" u="none" strike="noStrike" dirty="0">
                          <a:effectLst/>
                          <a:latin typeface="+mn-lt"/>
                        </a:rPr>
                        <a:t>GOBIERNO REGIONAL MADRE DE DIOS</a:t>
                      </a:r>
                    </a:p>
                  </a:txBody>
                  <a:tcPr marL="9525" marR="9525" marT="9525" marB="0" anchor="ctr"/>
                </a:tc>
                <a:extLst>
                  <a:ext uri="{0D108BD9-81ED-4DB2-BD59-A6C34878D82A}">
                    <a16:rowId xmlns:a16="http://schemas.microsoft.com/office/drawing/2014/main" val="3338800578"/>
                  </a:ext>
                </a:extLst>
              </a:tr>
              <a:tr h="190500">
                <a:tc>
                  <a:txBody>
                    <a:bodyPr/>
                    <a:lstStyle/>
                    <a:p>
                      <a:pPr algn="ctr" fontAlgn="ctr"/>
                      <a:r>
                        <a:rPr lang="es-ES" sz="1200" b="0" i="0" u="none" strike="noStrike" dirty="0">
                          <a:effectLst/>
                          <a:latin typeface="+mn-lt"/>
                        </a:rPr>
                        <a:t>19</a:t>
                      </a:r>
                    </a:p>
                  </a:txBody>
                  <a:tcPr marL="9525" marR="9525" marT="9525" marB="0"/>
                </a:tc>
                <a:tc>
                  <a:txBody>
                    <a:bodyPr/>
                    <a:lstStyle/>
                    <a:p>
                      <a:pPr algn="l" fontAlgn="ctr"/>
                      <a:r>
                        <a:rPr lang="es-PE" sz="1200" b="0" i="0" u="none" strike="noStrike" dirty="0">
                          <a:effectLst/>
                          <a:latin typeface="+mn-lt"/>
                        </a:rPr>
                        <a:t>GOBIERNO REGIONAL MOQUEGUA</a:t>
                      </a:r>
                    </a:p>
                  </a:txBody>
                  <a:tcPr marL="9525" marR="9525" marT="9525" marB="0" anchor="ctr"/>
                </a:tc>
                <a:extLst>
                  <a:ext uri="{0D108BD9-81ED-4DB2-BD59-A6C34878D82A}">
                    <a16:rowId xmlns:a16="http://schemas.microsoft.com/office/drawing/2014/main" val="4089061754"/>
                  </a:ext>
                </a:extLst>
              </a:tr>
              <a:tr h="190500">
                <a:tc>
                  <a:txBody>
                    <a:bodyPr/>
                    <a:lstStyle/>
                    <a:p>
                      <a:pPr algn="ctr" fontAlgn="ctr"/>
                      <a:r>
                        <a:rPr lang="es-ES" sz="1200" b="0" i="0" u="none" strike="noStrike" dirty="0">
                          <a:effectLst/>
                          <a:latin typeface="+mn-lt"/>
                        </a:rPr>
                        <a:t>20</a:t>
                      </a:r>
                    </a:p>
                  </a:txBody>
                  <a:tcPr marL="9525" marR="9525" marT="9525" marB="0"/>
                </a:tc>
                <a:tc>
                  <a:txBody>
                    <a:bodyPr/>
                    <a:lstStyle/>
                    <a:p>
                      <a:pPr algn="l" fontAlgn="ctr"/>
                      <a:r>
                        <a:rPr lang="es-PE" sz="1200" b="0" i="0" u="none" strike="noStrike">
                          <a:effectLst/>
                          <a:latin typeface="+mn-lt"/>
                        </a:rPr>
                        <a:t>GOBIERNO REGIONAL PASCO</a:t>
                      </a:r>
                    </a:p>
                  </a:txBody>
                  <a:tcPr marL="9525" marR="9525" marT="9525" marB="0" anchor="ctr"/>
                </a:tc>
                <a:extLst>
                  <a:ext uri="{0D108BD9-81ED-4DB2-BD59-A6C34878D82A}">
                    <a16:rowId xmlns:a16="http://schemas.microsoft.com/office/drawing/2014/main" val="132909724"/>
                  </a:ext>
                </a:extLst>
              </a:tr>
              <a:tr h="190500">
                <a:tc>
                  <a:txBody>
                    <a:bodyPr/>
                    <a:lstStyle/>
                    <a:p>
                      <a:pPr algn="ctr" fontAlgn="ctr"/>
                      <a:r>
                        <a:rPr lang="es-ES" sz="1200" b="0" i="0" u="none" strike="noStrike" dirty="0">
                          <a:effectLst/>
                          <a:latin typeface="+mn-lt"/>
                        </a:rPr>
                        <a:t>21</a:t>
                      </a:r>
                    </a:p>
                  </a:txBody>
                  <a:tcPr marL="9525" marR="9525" marT="9525" marB="0"/>
                </a:tc>
                <a:tc>
                  <a:txBody>
                    <a:bodyPr/>
                    <a:lstStyle/>
                    <a:p>
                      <a:pPr algn="l" fontAlgn="ctr"/>
                      <a:r>
                        <a:rPr lang="es-PE" sz="1200" b="0" i="0" u="none" strike="noStrike">
                          <a:effectLst/>
                          <a:latin typeface="+mn-lt"/>
                        </a:rPr>
                        <a:t>GOBIERNO REGIONAL PIURA</a:t>
                      </a:r>
                    </a:p>
                  </a:txBody>
                  <a:tcPr marL="9525" marR="9525" marT="9525" marB="0" anchor="ctr"/>
                </a:tc>
                <a:extLst>
                  <a:ext uri="{0D108BD9-81ED-4DB2-BD59-A6C34878D82A}">
                    <a16:rowId xmlns:a16="http://schemas.microsoft.com/office/drawing/2014/main" val="1110181106"/>
                  </a:ext>
                </a:extLst>
              </a:tr>
              <a:tr h="190500">
                <a:tc>
                  <a:txBody>
                    <a:bodyPr/>
                    <a:lstStyle/>
                    <a:p>
                      <a:pPr algn="ctr" fontAlgn="ctr"/>
                      <a:r>
                        <a:rPr lang="es-ES" sz="1200" b="0" i="0" u="none" strike="noStrike" dirty="0">
                          <a:effectLst/>
                          <a:latin typeface="+mn-lt"/>
                        </a:rPr>
                        <a:t>22</a:t>
                      </a:r>
                    </a:p>
                  </a:txBody>
                  <a:tcPr marL="9525" marR="9525" marT="9525" marB="0"/>
                </a:tc>
                <a:tc>
                  <a:txBody>
                    <a:bodyPr/>
                    <a:lstStyle/>
                    <a:p>
                      <a:pPr algn="l" fontAlgn="ctr"/>
                      <a:r>
                        <a:rPr lang="es-PE" sz="1200" b="0" i="0" u="none" strike="noStrike" dirty="0">
                          <a:effectLst/>
                          <a:latin typeface="+mn-lt"/>
                        </a:rPr>
                        <a:t>GOBIERNO REGIONAL PUNO</a:t>
                      </a:r>
                    </a:p>
                  </a:txBody>
                  <a:tcPr marL="9525" marR="9525" marT="9525" marB="0" anchor="ctr"/>
                </a:tc>
                <a:extLst>
                  <a:ext uri="{0D108BD9-81ED-4DB2-BD59-A6C34878D82A}">
                    <a16:rowId xmlns:a16="http://schemas.microsoft.com/office/drawing/2014/main" val="1106927949"/>
                  </a:ext>
                </a:extLst>
              </a:tr>
              <a:tr h="190500">
                <a:tc>
                  <a:txBody>
                    <a:bodyPr/>
                    <a:lstStyle/>
                    <a:p>
                      <a:pPr algn="ctr" fontAlgn="ctr"/>
                      <a:r>
                        <a:rPr lang="es-ES" sz="1200" b="0" i="0" u="none" strike="noStrike" dirty="0">
                          <a:effectLst/>
                          <a:latin typeface="+mn-lt"/>
                        </a:rPr>
                        <a:t>23</a:t>
                      </a:r>
                    </a:p>
                  </a:txBody>
                  <a:tcPr marL="9525" marR="9525" marT="9525" marB="0"/>
                </a:tc>
                <a:tc>
                  <a:txBody>
                    <a:bodyPr/>
                    <a:lstStyle/>
                    <a:p>
                      <a:pPr algn="l" fontAlgn="ctr"/>
                      <a:r>
                        <a:rPr lang="es-PE" sz="1200" b="0" i="0" u="none" strike="noStrike" dirty="0">
                          <a:effectLst/>
                          <a:latin typeface="+mn-lt"/>
                        </a:rPr>
                        <a:t>GOBIERNO REGIONAL SAN MARTIN</a:t>
                      </a:r>
                    </a:p>
                  </a:txBody>
                  <a:tcPr marL="9525" marR="9525" marT="9525" marB="0" anchor="ctr"/>
                </a:tc>
                <a:extLst>
                  <a:ext uri="{0D108BD9-81ED-4DB2-BD59-A6C34878D82A}">
                    <a16:rowId xmlns:a16="http://schemas.microsoft.com/office/drawing/2014/main" val="3627358253"/>
                  </a:ext>
                </a:extLst>
              </a:tr>
              <a:tr h="190500">
                <a:tc>
                  <a:txBody>
                    <a:bodyPr/>
                    <a:lstStyle/>
                    <a:p>
                      <a:pPr algn="ctr" fontAlgn="ctr"/>
                      <a:r>
                        <a:rPr lang="es-ES" sz="1200" b="0" i="0" u="none" strike="noStrike" dirty="0">
                          <a:effectLst/>
                          <a:latin typeface="+mn-lt"/>
                        </a:rPr>
                        <a:t>24</a:t>
                      </a:r>
                    </a:p>
                  </a:txBody>
                  <a:tcPr marL="9525" marR="9525" marT="9525" marB="0"/>
                </a:tc>
                <a:tc>
                  <a:txBody>
                    <a:bodyPr/>
                    <a:lstStyle/>
                    <a:p>
                      <a:pPr algn="l" fontAlgn="ctr"/>
                      <a:r>
                        <a:rPr lang="es-PE" sz="1200" b="0" i="0" u="none" strike="noStrike" dirty="0">
                          <a:effectLst/>
                          <a:latin typeface="+mn-lt"/>
                        </a:rPr>
                        <a:t>GOBIERNO REGIONAL TACNA</a:t>
                      </a:r>
                    </a:p>
                  </a:txBody>
                  <a:tcPr marL="9525" marR="9525" marT="9525" marB="0" anchor="ctr"/>
                </a:tc>
                <a:extLst>
                  <a:ext uri="{0D108BD9-81ED-4DB2-BD59-A6C34878D82A}">
                    <a16:rowId xmlns:a16="http://schemas.microsoft.com/office/drawing/2014/main" val="2774051212"/>
                  </a:ext>
                </a:extLst>
              </a:tr>
              <a:tr h="190500">
                <a:tc>
                  <a:txBody>
                    <a:bodyPr/>
                    <a:lstStyle/>
                    <a:p>
                      <a:pPr algn="ctr" fontAlgn="ctr"/>
                      <a:r>
                        <a:rPr lang="es-ES" sz="1200" b="0" i="0" u="none" strike="noStrike" dirty="0">
                          <a:effectLst/>
                          <a:latin typeface="+mn-lt"/>
                        </a:rPr>
                        <a:t>25</a:t>
                      </a:r>
                    </a:p>
                  </a:txBody>
                  <a:tcPr marL="9525" marR="9525" marT="9525" marB="0"/>
                </a:tc>
                <a:tc>
                  <a:txBody>
                    <a:bodyPr/>
                    <a:lstStyle/>
                    <a:p>
                      <a:pPr algn="l" fontAlgn="ctr"/>
                      <a:r>
                        <a:rPr lang="es-PE" sz="1200" b="0" i="0" u="none" strike="noStrike">
                          <a:effectLst/>
                          <a:latin typeface="+mn-lt"/>
                        </a:rPr>
                        <a:t>GOBIERNO REGIONAL TUMBES</a:t>
                      </a:r>
                    </a:p>
                  </a:txBody>
                  <a:tcPr marL="9525" marR="9525" marT="9525" marB="0" anchor="ctr"/>
                </a:tc>
                <a:extLst>
                  <a:ext uri="{0D108BD9-81ED-4DB2-BD59-A6C34878D82A}">
                    <a16:rowId xmlns:a16="http://schemas.microsoft.com/office/drawing/2014/main" val="2512230228"/>
                  </a:ext>
                </a:extLst>
              </a:tr>
              <a:tr h="190500">
                <a:tc>
                  <a:txBody>
                    <a:bodyPr/>
                    <a:lstStyle/>
                    <a:p>
                      <a:pPr algn="ctr" fontAlgn="ctr"/>
                      <a:r>
                        <a:rPr lang="es-ES" sz="1200" b="0" i="0" u="none" strike="noStrike" dirty="0">
                          <a:effectLst/>
                          <a:latin typeface="+mn-lt"/>
                        </a:rPr>
                        <a:t>26</a:t>
                      </a:r>
                    </a:p>
                  </a:txBody>
                  <a:tcPr marL="9525" marR="9525" marT="9525" marB="0"/>
                </a:tc>
                <a:tc>
                  <a:txBody>
                    <a:bodyPr/>
                    <a:lstStyle/>
                    <a:p>
                      <a:pPr algn="l" fontAlgn="ctr"/>
                      <a:r>
                        <a:rPr lang="es-PE" sz="1200" b="0" i="0" u="none" strike="noStrike" dirty="0">
                          <a:effectLst/>
                          <a:latin typeface="+mn-lt"/>
                        </a:rPr>
                        <a:t>GOBIERNO REGIONAL UCAYALI</a:t>
                      </a:r>
                    </a:p>
                  </a:txBody>
                  <a:tcPr marL="9525" marR="9525" marT="9525" marB="0" anchor="ctr"/>
                </a:tc>
                <a:extLst>
                  <a:ext uri="{0D108BD9-81ED-4DB2-BD59-A6C34878D82A}">
                    <a16:rowId xmlns:a16="http://schemas.microsoft.com/office/drawing/2014/main" val="489512800"/>
                  </a:ext>
                </a:extLst>
              </a:tr>
            </a:tbl>
          </a:graphicData>
        </a:graphic>
      </p:graphicFrame>
      <p:sp>
        <p:nvSpPr>
          <p:cNvPr id="3" name="Rectángulo 2">
            <a:extLst>
              <a:ext uri="{FF2B5EF4-FFF2-40B4-BE49-F238E27FC236}">
                <a16:creationId xmlns:a16="http://schemas.microsoft.com/office/drawing/2014/main" id="{E2BCC2F7-F280-432C-92BC-8E8C21A84287}"/>
              </a:ext>
            </a:extLst>
          </p:cNvPr>
          <p:cNvSpPr/>
          <p:nvPr/>
        </p:nvSpPr>
        <p:spPr>
          <a:xfrm>
            <a:off x="735106" y="1541929"/>
            <a:ext cx="2958353" cy="25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a:extLst>
              <a:ext uri="{FF2B5EF4-FFF2-40B4-BE49-F238E27FC236}">
                <a16:creationId xmlns:a16="http://schemas.microsoft.com/office/drawing/2014/main" id="{1849F789-EDC6-47A5-A660-EA77D2106D16}"/>
              </a:ext>
            </a:extLst>
          </p:cNvPr>
          <p:cNvSpPr/>
          <p:nvPr/>
        </p:nvSpPr>
        <p:spPr>
          <a:xfrm>
            <a:off x="659298" y="1900899"/>
            <a:ext cx="2958353" cy="64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a:extLst>
              <a:ext uri="{FF2B5EF4-FFF2-40B4-BE49-F238E27FC236}">
                <a16:creationId xmlns:a16="http://schemas.microsoft.com/office/drawing/2014/main" id="{8055DDB8-B525-4A9D-8F8C-F613E2498A4D}"/>
              </a:ext>
            </a:extLst>
          </p:cNvPr>
          <p:cNvSpPr/>
          <p:nvPr/>
        </p:nvSpPr>
        <p:spPr>
          <a:xfrm>
            <a:off x="659298" y="2644969"/>
            <a:ext cx="2958353" cy="25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ultado de imagen para gobiernos regionales peru">
            <a:extLst>
              <a:ext uri="{FF2B5EF4-FFF2-40B4-BE49-F238E27FC236}">
                <a16:creationId xmlns:a16="http://schemas.microsoft.com/office/drawing/2014/main" id="{48897BD6-7EF7-48DD-B62E-5C561B51E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360" y="3755326"/>
            <a:ext cx="3599600" cy="20157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nvGrpSpPr>
          <p:cNvPr id="22" name="Grupo 21"/>
          <p:cNvGrpSpPr/>
          <p:nvPr/>
        </p:nvGrpSpPr>
        <p:grpSpPr>
          <a:xfrm>
            <a:off x="10868818" y="6396203"/>
            <a:ext cx="1028182" cy="416372"/>
            <a:chOff x="10985501" y="6396203"/>
            <a:chExt cx="1028182" cy="416372"/>
          </a:xfrm>
        </p:grpSpPr>
        <p:sp>
          <p:nvSpPr>
            <p:cNvPr id="23" name="CuadroTexto 22"/>
            <p:cNvSpPr txBox="1"/>
            <p:nvPr/>
          </p:nvSpPr>
          <p:spPr>
            <a:xfrm>
              <a:off x="10985501" y="6612520"/>
              <a:ext cx="1028182" cy="200055"/>
            </a:xfrm>
            <a:prstGeom prst="rect">
              <a:avLst/>
            </a:prstGeom>
            <a:noFill/>
          </p:spPr>
          <p:txBody>
            <a:bodyPr wrap="square" rtlCol="0">
              <a:spAutoFit/>
            </a:bodyPr>
            <a:lstStyle/>
            <a:p>
              <a:pPr algn="ctr"/>
              <a:r>
                <a:rPr lang="es-PE" sz="700" b="1" dirty="0"/>
                <a:t>VOLVER A UNIVERSO</a:t>
              </a:r>
              <a:endParaRPr lang="en-US" sz="700" b="1" dirty="0"/>
            </a:p>
          </p:txBody>
        </p:sp>
        <p:pic>
          <p:nvPicPr>
            <p:cNvPr id="24" name="Imagen 23" descr="C:\Users\16468\Documents\GSS\Para creaciones\cgr.png">
              <a:hlinkClick r:id="rId4" action="ppaction://hlinksldjump"/>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21" name="CuadroTexto 20">
            <a:extLst>
              <a:ext uri="{FF2B5EF4-FFF2-40B4-BE49-F238E27FC236}">
                <a16:creationId xmlns:a16="http://schemas.microsoft.com/office/drawing/2014/main" id="{11F9A294-1397-43BC-83A8-BA20C35180BC}"/>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660062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106</a:t>
            </a:fld>
            <a:endParaRPr lang="es-PE" b="1" dirty="0">
              <a:solidFill>
                <a:schemeClr val="bg1">
                  <a:lumMod val="75000"/>
                </a:schemeClr>
              </a:solidFill>
            </a:endParaRPr>
          </a:p>
        </p:txBody>
      </p:sp>
      <p:graphicFrame>
        <p:nvGraphicFramePr>
          <p:cNvPr id="4" name="Tabla 3">
            <a:extLst>
              <a:ext uri="{FF2B5EF4-FFF2-40B4-BE49-F238E27FC236}">
                <a16:creationId xmlns:a16="http://schemas.microsoft.com/office/drawing/2014/main" id="{336B3316-91A7-4AF5-A89A-B51F3728611B}"/>
              </a:ext>
            </a:extLst>
          </p:cNvPr>
          <p:cNvGraphicFramePr>
            <a:graphicFrameLocks noGrp="1"/>
          </p:cNvGraphicFramePr>
          <p:nvPr>
            <p:extLst>
              <p:ext uri="{D42A27DB-BD31-4B8C-83A1-F6EECF244321}">
                <p14:modId xmlns:p14="http://schemas.microsoft.com/office/powerpoint/2010/main" val="2937733952"/>
              </p:ext>
            </p:extLst>
          </p:nvPr>
        </p:nvGraphicFramePr>
        <p:xfrm>
          <a:off x="6140508" y="1768226"/>
          <a:ext cx="4968000" cy="2657205"/>
        </p:xfrm>
        <a:graphic>
          <a:graphicData uri="http://schemas.openxmlformats.org/drawingml/2006/table">
            <a:tbl>
              <a:tblPr firstRow="1" lastRow="1">
                <a:tableStyleId>{5C22544A-7EE6-4342-B048-85BDC9FD1C3A}</a:tableStyleId>
              </a:tblPr>
              <a:tblGrid>
                <a:gridCol w="3600000">
                  <a:extLst>
                    <a:ext uri="{9D8B030D-6E8A-4147-A177-3AD203B41FA5}">
                      <a16:colId xmlns:a16="http://schemas.microsoft.com/office/drawing/2014/main" val="2870833021"/>
                    </a:ext>
                  </a:extLst>
                </a:gridCol>
                <a:gridCol w="1368000">
                  <a:extLst>
                    <a:ext uri="{9D8B030D-6E8A-4147-A177-3AD203B41FA5}">
                      <a16:colId xmlns:a16="http://schemas.microsoft.com/office/drawing/2014/main" val="3046416436"/>
                    </a:ext>
                  </a:extLst>
                </a:gridCol>
              </a:tblGrid>
              <a:tr h="360000">
                <a:tc>
                  <a:txBody>
                    <a:bodyPr/>
                    <a:lstStyle/>
                    <a:p>
                      <a:pPr algn="ctr" fontAlgn="b"/>
                      <a:r>
                        <a:rPr lang="es-PE" sz="1600" b="1" i="0" u="none" strike="noStrike" dirty="0">
                          <a:effectLst/>
                          <a:latin typeface="+mn-lt"/>
                        </a:rPr>
                        <a:t>GOBIERNOS LOCALES</a:t>
                      </a:r>
                    </a:p>
                  </a:txBody>
                  <a:tcPr marL="85725" marR="9525" marT="9525" marB="0" anchor="ctr"/>
                </a:tc>
                <a:tc>
                  <a:txBody>
                    <a:bodyPr/>
                    <a:lstStyle/>
                    <a:p>
                      <a:pPr algn="ctr" fontAlgn="b"/>
                      <a:r>
                        <a:rPr lang="es-PE" sz="1600" b="1" i="0" u="none" strike="noStrike" dirty="0">
                          <a:effectLst/>
                          <a:latin typeface="+mn-lt"/>
                        </a:rPr>
                        <a:t>N° ENTIDADES</a:t>
                      </a:r>
                    </a:p>
                  </a:txBody>
                  <a:tcPr marL="9525" marR="9525" marT="9525" marB="0" anchor="ctr"/>
                </a:tc>
                <a:extLst>
                  <a:ext uri="{0D108BD9-81ED-4DB2-BD59-A6C34878D82A}">
                    <a16:rowId xmlns:a16="http://schemas.microsoft.com/office/drawing/2014/main" val="1195497806"/>
                  </a:ext>
                </a:extLst>
              </a:tr>
              <a:tr h="360000">
                <a:tc>
                  <a:txBody>
                    <a:bodyPr/>
                    <a:lstStyle/>
                    <a:p>
                      <a:pPr algn="l" fontAlgn="b"/>
                      <a:r>
                        <a:rPr lang="es-PE" sz="1600" b="0" i="0" u="none" strike="noStrike" dirty="0">
                          <a:effectLst/>
                          <a:latin typeface="+mn-lt"/>
                        </a:rPr>
                        <a:t>CENTROS POBLADOS</a:t>
                      </a:r>
                    </a:p>
                  </a:txBody>
                  <a:tcPr marL="85725" marR="9525" marT="9525" marB="0" anchor="ctr"/>
                </a:tc>
                <a:tc>
                  <a:txBody>
                    <a:bodyPr/>
                    <a:lstStyle/>
                    <a:p>
                      <a:pPr algn="ctr" fontAlgn="b"/>
                      <a:r>
                        <a:rPr lang="es-PE" sz="1600" b="0" i="0" u="none" strike="noStrike">
                          <a:effectLst/>
                          <a:latin typeface="+mn-lt"/>
                        </a:rPr>
                        <a:t>6</a:t>
                      </a:r>
                    </a:p>
                  </a:txBody>
                  <a:tcPr marL="9525" marR="9525" marT="9525" marB="0" anchor="ctr"/>
                </a:tc>
                <a:extLst>
                  <a:ext uri="{0D108BD9-81ED-4DB2-BD59-A6C34878D82A}">
                    <a16:rowId xmlns:a16="http://schemas.microsoft.com/office/drawing/2014/main" val="1668036305"/>
                  </a:ext>
                </a:extLst>
              </a:tr>
              <a:tr h="360000">
                <a:tc>
                  <a:txBody>
                    <a:bodyPr/>
                    <a:lstStyle/>
                    <a:p>
                      <a:pPr algn="l" fontAlgn="b"/>
                      <a:r>
                        <a:rPr lang="es-PE" sz="1600" b="0" i="0" u="none" strike="noStrike">
                          <a:effectLst/>
                          <a:latin typeface="+mn-lt"/>
                        </a:rPr>
                        <a:t>INSTITUTOS VIALES PROVINCIALES</a:t>
                      </a:r>
                    </a:p>
                  </a:txBody>
                  <a:tcPr marL="85725" marR="9525" marT="9525" marB="0" anchor="ctr"/>
                </a:tc>
                <a:tc>
                  <a:txBody>
                    <a:bodyPr/>
                    <a:lstStyle/>
                    <a:p>
                      <a:pPr algn="ctr" fontAlgn="b"/>
                      <a:r>
                        <a:rPr lang="es-PE" sz="1600" b="0" i="0" u="none" strike="noStrike">
                          <a:effectLst/>
                          <a:latin typeface="+mn-lt"/>
                        </a:rPr>
                        <a:t>94</a:t>
                      </a:r>
                    </a:p>
                  </a:txBody>
                  <a:tcPr marL="9525" marR="9525" marT="9525" marB="0" anchor="ctr"/>
                </a:tc>
                <a:extLst>
                  <a:ext uri="{0D108BD9-81ED-4DB2-BD59-A6C34878D82A}">
                    <a16:rowId xmlns:a16="http://schemas.microsoft.com/office/drawing/2014/main" val="1016309892"/>
                  </a:ext>
                </a:extLst>
              </a:tr>
              <a:tr h="360000">
                <a:tc>
                  <a:txBody>
                    <a:bodyPr/>
                    <a:lstStyle/>
                    <a:p>
                      <a:pPr algn="l" fontAlgn="b"/>
                      <a:r>
                        <a:rPr lang="es-PE" sz="1600" b="0" i="0" u="none" strike="noStrike">
                          <a:effectLst/>
                          <a:latin typeface="+mn-lt"/>
                        </a:rPr>
                        <a:t>MANCOMUNIDADES MUNICIPALES</a:t>
                      </a:r>
                    </a:p>
                  </a:txBody>
                  <a:tcPr marL="85725" marR="9525" marT="9525" marB="0" anchor="ctr"/>
                </a:tc>
                <a:tc>
                  <a:txBody>
                    <a:bodyPr/>
                    <a:lstStyle/>
                    <a:p>
                      <a:pPr algn="ctr" fontAlgn="b"/>
                      <a:r>
                        <a:rPr lang="es-PE" sz="1600" b="0" i="0" u="none" strike="noStrike" dirty="0">
                          <a:effectLst/>
                          <a:latin typeface="+mn-lt"/>
                        </a:rPr>
                        <a:t>48</a:t>
                      </a:r>
                    </a:p>
                  </a:txBody>
                  <a:tcPr marL="9525" marR="9525" marT="9525" marB="0" anchor="ctr"/>
                </a:tc>
                <a:extLst>
                  <a:ext uri="{0D108BD9-81ED-4DB2-BD59-A6C34878D82A}">
                    <a16:rowId xmlns:a16="http://schemas.microsoft.com/office/drawing/2014/main" val="2775688593"/>
                  </a:ext>
                </a:extLst>
              </a:tr>
              <a:tr h="360000">
                <a:tc>
                  <a:txBody>
                    <a:bodyPr/>
                    <a:lstStyle/>
                    <a:p>
                      <a:pPr algn="l" fontAlgn="b"/>
                      <a:r>
                        <a:rPr lang="es-PE" sz="1600" b="0" i="0" u="none" strike="noStrike">
                          <a:effectLst/>
                          <a:latin typeface="+mn-lt"/>
                        </a:rPr>
                        <a:t>MUNICIPALIDADES</a:t>
                      </a:r>
                    </a:p>
                  </a:txBody>
                  <a:tcPr marL="85725" marR="9525" marT="9525" marB="0" anchor="ctr"/>
                </a:tc>
                <a:tc>
                  <a:txBody>
                    <a:bodyPr/>
                    <a:lstStyle/>
                    <a:p>
                      <a:pPr algn="ctr" fontAlgn="b"/>
                      <a:r>
                        <a:rPr lang="es-PE" sz="1600" b="0" i="0" u="none" strike="noStrike" dirty="0">
                          <a:effectLst/>
                          <a:latin typeface="+mn-lt"/>
                        </a:rPr>
                        <a:t>1 874</a:t>
                      </a:r>
                    </a:p>
                  </a:txBody>
                  <a:tcPr marL="9525" marR="9525" marT="9525" marB="0" anchor="ctr"/>
                </a:tc>
                <a:extLst>
                  <a:ext uri="{0D108BD9-81ED-4DB2-BD59-A6C34878D82A}">
                    <a16:rowId xmlns:a16="http://schemas.microsoft.com/office/drawing/2014/main" val="3208904407"/>
                  </a:ext>
                </a:extLst>
              </a:tr>
              <a:tr h="360000">
                <a:tc>
                  <a:txBody>
                    <a:bodyPr/>
                    <a:lstStyle/>
                    <a:p>
                      <a:pPr algn="l" fontAlgn="b"/>
                      <a:r>
                        <a:rPr lang="es-PE" sz="1600" b="0" i="0" u="none" strike="noStrike" dirty="0">
                          <a:effectLst/>
                          <a:latin typeface="+mn-lt"/>
                        </a:rPr>
                        <a:t>ORGANISMOS PÚBLICOS DESCENTRALIZADOS-MUNICIPALIDADES</a:t>
                      </a:r>
                    </a:p>
                  </a:txBody>
                  <a:tcPr marL="85725" marR="9525" marT="9525" marB="0" anchor="ctr"/>
                </a:tc>
                <a:tc>
                  <a:txBody>
                    <a:bodyPr/>
                    <a:lstStyle/>
                    <a:p>
                      <a:pPr algn="ctr" fontAlgn="b"/>
                      <a:r>
                        <a:rPr lang="es-PE" sz="1600" b="0" i="0" u="none" strike="noStrike" dirty="0">
                          <a:effectLst/>
                          <a:latin typeface="+mn-lt"/>
                        </a:rPr>
                        <a:t>26</a:t>
                      </a:r>
                    </a:p>
                  </a:txBody>
                  <a:tcPr marL="9525" marR="9525" marT="9525" marB="0" anchor="ctr"/>
                </a:tc>
                <a:extLst>
                  <a:ext uri="{0D108BD9-81ED-4DB2-BD59-A6C34878D82A}">
                    <a16:rowId xmlns:a16="http://schemas.microsoft.com/office/drawing/2014/main" val="18310052"/>
                  </a:ext>
                </a:extLst>
              </a:tr>
              <a:tr h="360000">
                <a:tc>
                  <a:txBody>
                    <a:bodyPr/>
                    <a:lstStyle/>
                    <a:p>
                      <a:pPr algn="ctr" fontAlgn="b"/>
                      <a:r>
                        <a:rPr lang="es-PE" sz="1600" b="1" i="0" u="none" strike="noStrike" dirty="0">
                          <a:effectLst/>
                          <a:latin typeface="+mn-lt"/>
                        </a:rPr>
                        <a:t>TOTAL</a:t>
                      </a:r>
                    </a:p>
                  </a:txBody>
                  <a:tcPr marL="85725" marR="9525" marT="9525" marB="0" anchor="ctr"/>
                </a:tc>
                <a:tc>
                  <a:txBody>
                    <a:bodyPr/>
                    <a:lstStyle/>
                    <a:p>
                      <a:pPr algn="ctr" fontAlgn="b"/>
                      <a:r>
                        <a:rPr lang="es-PE" sz="1600" b="1" i="0" u="none" strike="noStrike" dirty="0">
                          <a:effectLst/>
                          <a:latin typeface="+mn-lt"/>
                        </a:rPr>
                        <a:t>2 048</a:t>
                      </a:r>
                    </a:p>
                  </a:txBody>
                  <a:tcPr marL="9525" marR="9525" marT="9525" marB="0" anchor="ctr"/>
                </a:tc>
                <a:extLst>
                  <a:ext uri="{0D108BD9-81ED-4DB2-BD59-A6C34878D82A}">
                    <a16:rowId xmlns:a16="http://schemas.microsoft.com/office/drawing/2014/main" val="3373525655"/>
                  </a:ext>
                </a:extLst>
              </a:tr>
            </a:tbl>
          </a:graphicData>
        </a:graphic>
      </p:graphicFrame>
      <p:sp>
        <p:nvSpPr>
          <p:cNvPr id="3" name="Rectángulo 2">
            <a:extLst>
              <a:ext uri="{FF2B5EF4-FFF2-40B4-BE49-F238E27FC236}">
                <a16:creationId xmlns:a16="http://schemas.microsoft.com/office/drawing/2014/main" id="{E2BCC2F7-F280-432C-92BC-8E8C21A84287}"/>
              </a:ext>
            </a:extLst>
          </p:cNvPr>
          <p:cNvSpPr/>
          <p:nvPr/>
        </p:nvSpPr>
        <p:spPr>
          <a:xfrm>
            <a:off x="735106" y="1541929"/>
            <a:ext cx="2958353" cy="25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a:extLst>
              <a:ext uri="{FF2B5EF4-FFF2-40B4-BE49-F238E27FC236}">
                <a16:creationId xmlns:a16="http://schemas.microsoft.com/office/drawing/2014/main" id="{1849F789-EDC6-47A5-A660-EA77D2106D16}"/>
              </a:ext>
            </a:extLst>
          </p:cNvPr>
          <p:cNvSpPr/>
          <p:nvPr/>
        </p:nvSpPr>
        <p:spPr>
          <a:xfrm>
            <a:off x="659298" y="1900899"/>
            <a:ext cx="2958353" cy="64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a:extLst>
              <a:ext uri="{FF2B5EF4-FFF2-40B4-BE49-F238E27FC236}">
                <a16:creationId xmlns:a16="http://schemas.microsoft.com/office/drawing/2014/main" id="{8055DDB8-B525-4A9D-8F8C-F613E2498A4D}"/>
              </a:ext>
            </a:extLst>
          </p:cNvPr>
          <p:cNvSpPr/>
          <p:nvPr/>
        </p:nvSpPr>
        <p:spPr>
          <a:xfrm>
            <a:off x="659298" y="2644969"/>
            <a:ext cx="2958353" cy="25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upo 22">
            <a:extLst>
              <a:ext uri="{FF2B5EF4-FFF2-40B4-BE49-F238E27FC236}">
                <a16:creationId xmlns:a16="http://schemas.microsoft.com/office/drawing/2014/main" id="{27425488-5544-47EA-BE46-DE2EB2E5E930}"/>
              </a:ext>
            </a:extLst>
          </p:cNvPr>
          <p:cNvGrpSpPr/>
          <p:nvPr/>
        </p:nvGrpSpPr>
        <p:grpSpPr>
          <a:xfrm>
            <a:off x="490406" y="1487959"/>
            <a:ext cx="4316983" cy="3301324"/>
            <a:chOff x="490407" y="1487959"/>
            <a:chExt cx="4014534" cy="2989706"/>
          </a:xfrm>
        </p:grpSpPr>
        <p:pic>
          <p:nvPicPr>
            <p:cNvPr id="6" name="Imagen 5">
              <a:extLst>
                <a:ext uri="{FF2B5EF4-FFF2-40B4-BE49-F238E27FC236}">
                  <a16:creationId xmlns:a16="http://schemas.microsoft.com/office/drawing/2014/main" id="{95697024-F0FB-4CD0-B452-BA9486160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407" y="1487959"/>
              <a:ext cx="1899690" cy="10906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a:extLst>
                <a:ext uri="{FF2B5EF4-FFF2-40B4-BE49-F238E27FC236}">
                  <a16:creationId xmlns:a16="http://schemas.microsoft.com/office/drawing/2014/main" id="{02C27A89-D8E5-4299-9785-88C67DCFB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0097" y="1603561"/>
              <a:ext cx="2040072" cy="1171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Resultado de imagen para MUCHAS MUNICIPALIDADES PERU">
              <a:hlinkClick r:id="rId5"/>
              <a:extLst>
                <a:ext uri="{FF2B5EF4-FFF2-40B4-BE49-F238E27FC236}">
                  <a16:creationId xmlns:a16="http://schemas.microsoft.com/office/drawing/2014/main" id="{410D1B2A-9CA4-4092-9DFB-E71A0BFA4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407" y="2578638"/>
              <a:ext cx="1899690" cy="13440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Imagen 21">
              <a:extLst>
                <a:ext uri="{FF2B5EF4-FFF2-40B4-BE49-F238E27FC236}">
                  <a16:creationId xmlns:a16="http://schemas.microsoft.com/office/drawing/2014/main" id="{4A7E9AF3-8661-479C-9574-820DD78E7E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6205" y="2775614"/>
              <a:ext cx="2118736" cy="17020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grpSp>
        <p:nvGrpSpPr>
          <p:cNvPr id="21" name="Grupo 20">
            <a:extLst>
              <a:ext uri="{FF2B5EF4-FFF2-40B4-BE49-F238E27FC236}">
                <a16:creationId xmlns:a16="http://schemas.microsoft.com/office/drawing/2014/main" id="{DEE6876D-9FB0-4592-84C0-9CD09B84C910}"/>
              </a:ext>
            </a:extLst>
          </p:cNvPr>
          <p:cNvGrpSpPr/>
          <p:nvPr/>
        </p:nvGrpSpPr>
        <p:grpSpPr>
          <a:xfrm>
            <a:off x="10624234" y="6386138"/>
            <a:ext cx="1028182" cy="416372"/>
            <a:chOff x="10985501" y="6396203"/>
            <a:chExt cx="1028182" cy="416372"/>
          </a:xfrm>
        </p:grpSpPr>
        <p:sp>
          <p:nvSpPr>
            <p:cNvPr id="27" name="CuadroTexto 26">
              <a:extLst>
                <a:ext uri="{FF2B5EF4-FFF2-40B4-BE49-F238E27FC236}">
                  <a16:creationId xmlns:a16="http://schemas.microsoft.com/office/drawing/2014/main" id="{DB9D633D-C2AD-4F57-A6FC-9B0755089414}"/>
                </a:ext>
              </a:extLst>
            </p:cNvPr>
            <p:cNvSpPr txBox="1"/>
            <p:nvPr/>
          </p:nvSpPr>
          <p:spPr>
            <a:xfrm>
              <a:off x="10985501" y="6612520"/>
              <a:ext cx="1028182" cy="200055"/>
            </a:xfrm>
            <a:prstGeom prst="rect">
              <a:avLst/>
            </a:prstGeom>
            <a:noFill/>
          </p:spPr>
          <p:txBody>
            <a:bodyPr wrap="square" rtlCol="0">
              <a:spAutoFit/>
            </a:bodyPr>
            <a:lstStyle/>
            <a:p>
              <a:pPr algn="ctr"/>
              <a:r>
                <a:rPr lang="es-PE" sz="700" b="1" dirty="0"/>
                <a:t>VOLVER A UNIVERSO</a:t>
              </a:r>
              <a:endParaRPr lang="en-US" sz="700" b="1" dirty="0"/>
            </a:p>
          </p:txBody>
        </p:sp>
        <p:pic>
          <p:nvPicPr>
            <p:cNvPr id="28" name="Imagen 27" descr="C:\Users\16468\Documents\GSS\Para creaciones\cgr.png">
              <a:hlinkClick r:id="rId8" action="ppaction://hlinksldjump"/>
              <a:extLst>
                <a:ext uri="{FF2B5EF4-FFF2-40B4-BE49-F238E27FC236}">
                  <a16:creationId xmlns:a16="http://schemas.microsoft.com/office/drawing/2014/main" id="{81EAA6F9-1C20-43B0-B73B-27565A6ABF53}"/>
                </a:ext>
              </a:extLst>
            </p:cNvPr>
            <p:cNvPicPr/>
            <p:nvPr/>
          </p:nvPicPr>
          <p:blipFill rotWithShape="1">
            <a:blip r:embed="rId9">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24" name="CuadroTexto 23">
            <a:extLst>
              <a:ext uri="{FF2B5EF4-FFF2-40B4-BE49-F238E27FC236}">
                <a16:creationId xmlns:a16="http://schemas.microsoft.com/office/drawing/2014/main" id="{05A039FE-D013-4686-9E6F-0C6AFB839038}"/>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2067598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107</a:t>
            </a:fld>
            <a:endParaRPr lang="es-PE" b="1" dirty="0">
              <a:solidFill>
                <a:schemeClr val="bg1">
                  <a:lumMod val="75000"/>
                </a:schemeClr>
              </a:solidFill>
            </a:endParaRPr>
          </a:p>
        </p:txBody>
      </p:sp>
      <p:graphicFrame>
        <p:nvGraphicFramePr>
          <p:cNvPr id="4" name="Tabla 3">
            <a:extLst>
              <a:ext uri="{FF2B5EF4-FFF2-40B4-BE49-F238E27FC236}">
                <a16:creationId xmlns:a16="http://schemas.microsoft.com/office/drawing/2014/main" id="{336B3316-91A7-4AF5-A89A-B51F3728611B}"/>
              </a:ext>
            </a:extLst>
          </p:cNvPr>
          <p:cNvGraphicFramePr>
            <a:graphicFrameLocks noGrp="1"/>
          </p:cNvGraphicFramePr>
          <p:nvPr>
            <p:extLst>
              <p:ext uri="{D42A27DB-BD31-4B8C-83A1-F6EECF244321}">
                <p14:modId xmlns:p14="http://schemas.microsoft.com/office/powerpoint/2010/main" val="2302125535"/>
              </p:ext>
            </p:extLst>
          </p:nvPr>
        </p:nvGraphicFramePr>
        <p:xfrm>
          <a:off x="326116" y="1143437"/>
          <a:ext cx="4968000" cy="2160000"/>
        </p:xfrm>
        <a:graphic>
          <a:graphicData uri="http://schemas.openxmlformats.org/drawingml/2006/table">
            <a:tbl>
              <a:tblPr firstRow="1" lastRow="1">
                <a:tableStyleId>{5C22544A-7EE6-4342-B048-85BDC9FD1C3A}</a:tableStyleId>
              </a:tblPr>
              <a:tblGrid>
                <a:gridCol w="3600000">
                  <a:extLst>
                    <a:ext uri="{9D8B030D-6E8A-4147-A177-3AD203B41FA5}">
                      <a16:colId xmlns:a16="http://schemas.microsoft.com/office/drawing/2014/main" val="2870833021"/>
                    </a:ext>
                  </a:extLst>
                </a:gridCol>
                <a:gridCol w="1368000">
                  <a:extLst>
                    <a:ext uri="{9D8B030D-6E8A-4147-A177-3AD203B41FA5}">
                      <a16:colId xmlns:a16="http://schemas.microsoft.com/office/drawing/2014/main" val="3046416436"/>
                    </a:ext>
                  </a:extLst>
                </a:gridCol>
              </a:tblGrid>
              <a:tr h="360000">
                <a:tc>
                  <a:txBody>
                    <a:bodyPr/>
                    <a:lstStyle/>
                    <a:p>
                      <a:pPr algn="ctr" fontAlgn="b"/>
                      <a:r>
                        <a:rPr lang="es-PE" sz="1600" b="1" i="0" u="none" strike="noStrike" dirty="0">
                          <a:effectLst/>
                          <a:latin typeface="+mn-lt"/>
                        </a:rPr>
                        <a:t>EMPRESAS DEL ESTADO</a:t>
                      </a:r>
                    </a:p>
                  </a:txBody>
                  <a:tcPr marL="85725" marR="9525" marT="9525" marB="0" anchor="ctr"/>
                </a:tc>
                <a:tc>
                  <a:txBody>
                    <a:bodyPr/>
                    <a:lstStyle/>
                    <a:p>
                      <a:pPr algn="ctr" fontAlgn="b"/>
                      <a:r>
                        <a:rPr lang="es-PE" sz="1600" b="1" i="0" u="none" strike="noStrike" dirty="0">
                          <a:effectLst/>
                          <a:latin typeface="+mn-lt"/>
                        </a:rPr>
                        <a:t>N° ENTIDADES</a:t>
                      </a:r>
                    </a:p>
                  </a:txBody>
                  <a:tcPr marL="9525" marR="9525" marT="9525" marB="0" anchor="ctr"/>
                </a:tc>
                <a:extLst>
                  <a:ext uri="{0D108BD9-81ED-4DB2-BD59-A6C34878D82A}">
                    <a16:rowId xmlns:a16="http://schemas.microsoft.com/office/drawing/2014/main" val="1195497806"/>
                  </a:ext>
                </a:extLst>
              </a:tr>
              <a:tr h="360000">
                <a:tc>
                  <a:txBody>
                    <a:bodyPr/>
                    <a:lstStyle/>
                    <a:p>
                      <a:pPr algn="l" fontAlgn="b"/>
                      <a:r>
                        <a:rPr lang="es-PE" sz="1600" b="0" i="0" u="none" strike="noStrike" dirty="0">
                          <a:effectLst/>
                          <a:latin typeface="+mn-lt"/>
                        </a:rPr>
                        <a:t>EMPRESAS FINANCIERAS</a:t>
                      </a:r>
                    </a:p>
                  </a:txBody>
                  <a:tcPr marL="85725" marR="9525" marT="9525" marB="0" anchor="b"/>
                </a:tc>
                <a:tc>
                  <a:txBody>
                    <a:bodyPr/>
                    <a:lstStyle/>
                    <a:p>
                      <a:pPr algn="ctr" fontAlgn="b"/>
                      <a:r>
                        <a:rPr lang="es-PE" sz="1600" b="0" i="0" u="none" strike="noStrike" dirty="0">
                          <a:effectLst/>
                          <a:latin typeface="+mn-lt"/>
                        </a:rPr>
                        <a:t>16</a:t>
                      </a:r>
                    </a:p>
                  </a:txBody>
                  <a:tcPr marL="9525" marR="9525" marT="9525" marB="0" anchor="b"/>
                </a:tc>
                <a:extLst>
                  <a:ext uri="{0D108BD9-81ED-4DB2-BD59-A6C34878D82A}">
                    <a16:rowId xmlns:a16="http://schemas.microsoft.com/office/drawing/2014/main" val="3931339258"/>
                  </a:ext>
                </a:extLst>
              </a:tr>
              <a:tr h="360000">
                <a:tc>
                  <a:txBody>
                    <a:bodyPr/>
                    <a:lstStyle/>
                    <a:p>
                      <a:pPr algn="l" fontAlgn="b"/>
                      <a:r>
                        <a:rPr lang="es-PE" sz="1600" b="0" i="0" u="none" strike="noStrike" dirty="0">
                          <a:effectLst/>
                          <a:latin typeface="+mn-lt"/>
                        </a:rPr>
                        <a:t>EMPRESAS NO FINANCIERAS</a:t>
                      </a:r>
                    </a:p>
                  </a:txBody>
                  <a:tcPr marL="85725" marR="9525" marT="9525" marB="0" anchor="b"/>
                </a:tc>
                <a:tc>
                  <a:txBody>
                    <a:bodyPr/>
                    <a:lstStyle/>
                    <a:p>
                      <a:pPr algn="ctr" fontAlgn="b"/>
                      <a:r>
                        <a:rPr lang="es-PE" sz="1600" b="0" i="0" u="none" strike="noStrike" dirty="0">
                          <a:effectLst/>
                          <a:latin typeface="+mn-lt"/>
                        </a:rPr>
                        <a:t>102</a:t>
                      </a:r>
                    </a:p>
                  </a:txBody>
                  <a:tcPr marL="9525" marR="9525" marT="9525" marB="0" anchor="b"/>
                </a:tc>
                <a:extLst>
                  <a:ext uri="{0D108BD9-81ED-4DB2-BD59-A6C34878D82A}">
                    <a16:rowId xmlns:a16="http://schemas.microsoft.com/office/drawing/2014/main" val="1646620149"/>
                  </a:ext>
                </a:extLst>
              </a:tr>
              <a:tr h="360000">
                <a:tc>
                  <a:txBody>
                    <a:bodyPr/>
                    <a:lstStyle/>
                    <a:p>
                      <a:pPr algn="l" fontAlgn="b"/>
                      <a:r>
                        <a:rPr lang="es-PE" sz="1600" b="0" i="0" u="none" strike="noStrike" dirty="0">
                          <a:effectLst/>
                          <a:latin typeface="+mn-lt"/>
                        </a:rPr>
                        <a:t>EMPRESAS EN LIQUIDACIÓN</a:t>
                      </a:r>
                    </a:p>
                  </a:txBody>
                  <a:tcPr marL="85725" marR="9525" marT="9525" marB="0" anchor="b"/>
                </a:tc>
                <a:tc>
                  <a:txBody>
                    <a:bodyPr/>
                    <a:lstStyle/>
                    <a:p>
                      <a:pPr algn="ctr" fontAlgn="b"/>
                      <a:r>
                        <a:rPr lang="es-PE" sz="1600" b="0" i="0" u="none" strike="noStrike" dirty="0">
                          <a:effectLst/>
                          <a:latin typeface="+mn-lt"/>
                        </a:rPr>
                        <a:t>20</a:t>
                      </a:r>
                    </a:p>
                  </a:txBody>
                  <a:tcPr marL="9525" marR="9525" marT="9525" marB="0" anchor="b"/>
                </a:tc>
                <a:extLst>
                  <a:ext uri="{0D108BD9-81ED-4DB2-BD59-A6C34878D82A}">
                    <a16:rowId xmlns:a16="http://schemas.microsoft.com/office/drawing/2014/main" val="1668036305"/>
                  </a:ext>
                </a:extLst>
              </a:tr>
              <a:tr h="360000">
                <a:tc>
                  <a:txBody>
                    <a:bodyPr/>
                    <a:lstStyle/>
                    <a:p>
                      <a:pPr algn="l" fontAlgn="b"/>
                      <a:r>
                        <a:rPr lang="es-PE" sz="1600" b="0" i="0" u="none" strike="noStrike" dirty="0">
                          <a:effectLst/>
                          <a:latin typeface="+mn-lt"/>
                        </a:rPr>
                        <a:t>EMPRESAS NO OPERATIVAS</a:t>
                      </a:r>
                    </a:p>
                  </a:txBody>
                  <a:tcPr marL="85725" marR="9525" marT="9525" marB="0" anchor="b"/>
                </a:tc>
                <a:tc>
                  <a:txBody>
                    <a:bodyPr/>
                    <a:lstStyle/>
                    <a:p>
                      <a:pPr algn="ctr" fontAlgn="b"/>
                      <a:r>
                        <a:rPr lang="es-PE" sz="1600" b="0" i="0" u="none" strike="noStrike" dirty="0">
                          <a:effectLst/>
                          <a:latin typeface="+mn-lt"/>
                        </a:rPr>
                        <a:t>19</a:t>
                      </a:r>
                    </a:p>
                  </a:txBody>
                  <a:tcPr marL="9525" marR="9525" marT="9525" marB="0" anchor="b"/>
                </a:tc>
                <a:extLst>
                  <a:ext uri="{0D108BD9-81ED-4DB2-BD59-A6C34878D82A}">
                    <a16:rowId xmlns:a16="http://schemas.microsoft.com/office/drawing/2014/main" val="1016309892"/>
                  </a:ext>
                </a:extLst>
              </a:tr>
              <a:tr h="360000">
                <a:tc>
                  <a:txBody>
                    <a:bodyPr/>
                    <a:lstStyle/>
                    <a:p>
                      <a:pPr algn="ctr" fontAlgn="b"/>
                      <a:r>
                        <a:rPr lang="es-PE" sz="1600" b="1" i="0" u="none" strike="noStrike" dirty="0">
                          <a:effectLst/>
                          <a:latin typeface="+mn-lt"/>
                        </a:rPr>
                        <a:t>TOTAL</a:t>
                      </a:r>
                    </a:p>
                  </a:txBody>
                  <a:tcPr marL="85725" marR="9525" marT="9525" marB="0" anchor="ctr"/>
                </a:tc>
                <a:tc>
                  <a:txBody>
                    <a:bodyPr/>
                    <a:lstStyle/>
                    <a:p>
                      <a:pPr algn="ctr" fontAlgn="b"/>
                      <a:r>
                        <a:rPr lang="es-PE" sz="1600" b="1" i="0" u="none" strike="noStrike" dirty="0">
                          <a:effectLst/>
                          <a:latin typeface="+mn-lt"/>
                        </a:rPr>
                        <a:t>157</a:t>
                      </a:r>
                    </a:p>
                  </a:txBody>
                  <a:tcPr marL="9525" marR="9525" marT="9525" marB="0" anchor="ctr"/>
                </a:tc>
                <a:extLst>
                  <a:ext uri="{0D108BD9-81ED-4DB2-BD59-A6C34878D82A}">
                    <a16:rowId xmlns:a16="http://schemas.microsoft.com/office/drawing/2014/main" val="3373525655"/>
                  </a:ext>
                </a:extLst>
              </a:tr>
            </a:tbl>
          </a:graphicData>
        </a:graphic>
      </p:graphicFrame>
      <p:grpSp>
        <p:nvGrpSpPr>
          <p:cNvPr id="21" name="Grupo 20">
            <a:extLst>
              <a:ext uri="{FF2B5EF4-FFF2-40B4-BE49-F238E27FC236}">
                <a16:creationId xmlns:a16="http://schemas.microsoft.com/office/drawing/2014/main" id="{7ED1E297-495B-4630-9FA0-2F5CF067346B}"/>
              </a:ext>
            </a:extLst>
          </p:cNvPr>
          <p:cNvGrpSpPr/>
          <p:nvPr/>
        </p:nvGrpSpPr>
        <p:grpSpPr>
          <a:xfrm>
            <a:off x="10624234" y="6386138"/>
            <a:ext cx="1028182" cy="416372"/>
            <a:chOff x="10985501" y="6396203"/>
            <a:chExt cx="1028182" cy="416372"/>
          </a:xfrm>
        </p:grpSpPr>
        <p:sp>
          <p:nvSpPr>
            <p:cNvPr id="27" name="CuadroTexto 26">
              <a:extLst>
                <a:ext uri="{FF2B5EF4-FFF2-40B4-BE49-F238E27FC236}">
                  <a16:creationId xmlns:a16="http://schemas.microsoft.com/office/drawing/2014/main" id="{FE3338C6-E777-438E-A413-3B2BCD70F09F}"/>
                </a:ext>
              </a:extLst>
            </p:cNvPr>
            <p:cNvSpPr txBox="1"/>
            <p:nvPr/>
          </p:nvSpPr>
          <p:spPr>
            <a:xfrm>
              <a:off x="10985501" y="6612520"/>
              <a:ext cx="1028182" cy="200055"/>
            </a:xfrm>
            <a:prstGeom prst="rect">
              <a:avLst/>
            </a:prstGeom>
            <a:noFill/>
          </p:spPr>
          <p:txBody>
            <a:bodyPr wrap="square" rtlCol="0">
              <a:spAutoFit/>
            </a:bodyPr>
            <a:lstStyle/>
            <a:p>
              <a:pPr algn="ctr"/>
              <a:r>
                <a:rPr lang="es-PE" sz="700" b="1" dirty="0"/>
                <a:t>VOLVER A UNIVERSO</a:t>
              </a:r>
              <a:endParaRPr lang="en-US" sz="700" b="1" dirty="0"/>
            </a:p>
          </p:txBody>
        </p:sp>
        <p:pic>
          <p:nvPicPr>
            <p:cNvPr id="28" name="Imagen 27" descr="C:\Users\16468\Documents\GSS\Para creaciones\cgr.png">
              <a:hlinkClick r:id="rId3" action="ppaction://hlinksldjump"/>
              <a:extLst>
                <a:ext uri="{FF2B5EF4-FFF2-40B4-BE49-F238E27FC236}">
                  <a16:creationId xmlns:a16="http://schemas.microsoft.com/office/drawing/2014/main" id="{06A244A2-59A2-4F67-B66C-82D08D323A23}"/>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pic>
        <p:nvPicPr>
          <p:cNvPr id="1026" name="Picture 2" descr="Resultado de imagen para EMPRESAS DEL ESTADO PERU">
            <a:extLst>
              <a:ext uri="{FF2B5EF4-FFF2-40B4-BE49-F238E27FC236}">
                <a16:creationId xmlns:a16="http://schemas.microsoft.com/office/drawing/2014/main" id="{9D99A38C-2BB4-4109-9157-CE73FD04A6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06" y="3554564"/>
            <a:ext cx="1710338" cy="11381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B9A22B64-D9F4-44EF-9405-16B39B2531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5390" y="3516753"/>
            <a:ext cx="1767158" cy="1175963"/>
          </a:xfrm>
          <a:prstGeom prst="ellipse">
            <a:avLst/>
          </a:prstGeom>
          <a:ln>
            <a:noFill/>
          </a:ln>
          <a:effectLst>
            <a:softEdge rad="112500"/>
          </a:effectLst>
        </p:spPr>
      </p:pic>
      <p:pic>
        <p:nvPicPr>
          <p:cNvPr id="1028" name="Picture 4" descr="Resultado de imagen para EMPRESAS FONAFE">
            <a:hlinkClick r:id="rId7"/>
            <a:extLst>
              <a:ext uri="{FF2B5EF4-FFF2-40B4-BE49-F238E27FC236}">
                <a16:creationId xmlns:a16="http://schemas.microsoft.com/office/drawing/2014/main" id="{3FD72A7F-4648-44C1-913C-022605DD2F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51453"/>
          <a:stretch/>
        </p:blipFill>
        <p:spPr bwMode="auto">
          <a:xfrm>
            <a:off x="1362316" y="4300713"/>
            <a:ext cx="2895600" cy="15472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9" name="Tabla 28">
            <a:extLst>
              <a:ext uri="{FF2B5EF4-FFF2-40B4-BE49-F238E27FC236}">
                <a16:creationId xmlns:a16="http://schemas.microsoft.com/office/drawing/2014/main" id="{26A56C49-15E4-440B-A745-64CC140666BF}"/>
              </a:ext>
            </a:extLst>
          </p:cNvPr>
          <p:cNvGraphicFramePr>
            <a:graphicFrameLocks noGrp="1"/>
          </p:cNvGraphicFramePr>
          <p:nvPr>
            <p:extLst>
              <p:ext uri="{D42A27DB-BD31-4B8C-83A1-F6EECF244321}">
                <p14:modId xmlns:p14="http://schemas.microsoft.com/office/powerpoint/2010/main" val="3288424208"/>
              </p:ext>
            </p:extLst>
          </p:nvPr>
        </p:nvGraphicFramePr>
        <p:xfrm>
          <a:off x="5829601" y="1143437"/>
          <a:ext cx="4896000" cy="3789045"/>
        </p:xfrm>
        <a:graphic>
          <a:graphicData uri="http://schemas.openxmlformats.org/drawingml/2006/table">
            <a:tbl>
              <a:tblPr firstRow="1">
                <a:tableStyleId>{00A15C55-8517-42AA-B614-E9B94910E393}</a:tableStyleId>
              </a:tblPr>
              <a:tblGrid>
                <a:gridCol w="504000">
                  <a:extLst>
                    <a:ext uri="{9D8B030D-6E8A-4147-A177-3AD203B41FA5}">
                      <a16:colId xmlns:a16="http://schemas.microsoft.com/office/drawing/2014/main" val="4216748127"/>
                    </a:ext>
                  </a:extLst>
                </a:gridCol>
                <a:gridCol w="4392000">
                  <a:extLst>
                    <a:ext uri="{9D8B030D-6E8A-4147-A177-3AD203B41FA5}">
                      <a16:colId xmlns:a16="http://schemas.microsoft.com/office/drawing/2014/main" val="2870833021"/>
                    </a:ext>
                  </a:extLst>
                </a:gridCol>
              </a:tblGrid>
              <a:tr h="216000">
                <a:tc>
                  <a:txBody>
                    <a:bodyPr/>
                    <a:lstStyle/>
                    <a:p>
                      <a:pPr algn="ctr" fontAlgn="b"/>
                      <a:r>
                        <a:rPr lang="es-PE" sz="1400" b="1" i="0" u="none" strike="noStrike" dirty="0">
                          <a:effectLst/>
                          <a:latin typeface="+mn-lt"/>
                        </a:rPr>
                        <a:t>N°</a:t>
                      </a:r>
                    </a:p>
                  </a:txBody>
                  <a:tcPr marL="85725" marR="9525" marT="9525" marB="0" anchor="ctr"/>
                </a:tc>
                <a:tc>
                  <a:txBody>
                    <a:bodyPr/>
                    <a:lstStyle/>
                    <a:p>
                      <a:pPr algn="ctr" fontAlgn="b"/>
                      <a:r>
                        <a:rPr lang="es-PE" sz="1400" spc="0" baseline="0" noProof="0" dirty="0"/>
                        <a:t>EMPRESAS FINANCIERAS</a:t>
                      </a:r>
                      <a:endParaRPr lang="es-PE" sz="1400" b="1" i="0" u="none" strike="noStrike" dirty="0">
                        <a:effectLst/>
                        <a:latin typeface="+mn-lt"/>
                      </a:endParaRPr>
                    </a:p>
                  </a:txBody>
                  <a:tcPr marL="85725" marR="9525" marT="9525" marB="0" anchor="ctr"/>
                </a:tc>
                <a:extLst>
                  <a:ext uri="{0D108BD9-81ED-4DB2-BD59-A6C34878D82A}">
                    <a16:rowId xmlns:a16="http://schemas.microsoft.com/office/drawing/2014/main" val="1195497806"/>
                  </a:ext>
                </a:extLst>
              </a:tr>
              <a:tr h="216000">
                <a:tc>
                  <a:txBody>
                    <a:bodyPr/>
                    <a:lstStyle/>
                    <a:p>
                      <a:pPr algn="ctr" fontAlgn="ctr"/>
                      <a:r>
                        <a:rPr lang="es-ES" sz="1400" b="0" i="0" u="none" strike="noStrike" dirty="0">
                          <a:effectLst/>
                          <a:latin typeface="+mn-lt"/>
                        </a:rPr>
                        <a:t>1</a:t>
                      </a:r>
                    </a:p>
                  </a:txBody>
                  <a:tcPr marL="9525" marR="9525" marT="9525" marB="0" anchor="ctr"/>
                </a:tc>
                <a:tc>
                  <a:txBody>
                    <a:bodyPr/>
                    <a:lstStyle/>
                    <a:p>
                      <a:pPr algn="l" fontAlgn="ctr"/>
                      <a:r>
                        <a:rPr lang="es-ES" sz="1400" b="0" i="0" u="none" strike="noStrike" dirty="0">
                          <a:effectLst/>
                          <a:latin typeface="+mn-lt"/>
                        </a:rPr>
                        <a:t>CAJA MUNICIPAL DE AHORRO Y CREDITO DE SANTA</a:t>
                      </a:r>
                    </a:p>
                  </a:txBody>
                  <a:tcPr marL="9525" marR="9525" marT="9525" marB="0" anchor="ctr"/>
                </a:tc>
                <a:extLst>
                  <a:ext uri="{0D108BD9-81ED-4DB2-BD59-A6C34878D82A}">
                    <a16:rowId xmlns:a16="http://schemas.microsoft.com/office/drawing/2014/main" val="1668036305"/>
                  </a:ext>
                </a:extLst>
              </a:tr>
              <a:tr h="216000">
                <a:tc>
                  <a:txBody>
                    <a:bodyPr/>
                    <a:lstStyle/>
                    <a:p>
                      <a:pPr algn="ctr" fontAlgn="ctr"/>
                      <a:r>
                        <a:rPr lang="es-PE" sz="1400" b="0" i="0" u="none" strike="noStrike" dirty="0">
                          <a:effectLst/>
                          <a:latin typeface="+mn-lt"/>
                        </a:rPr>
                        <a:t>2</a:t>
                      </a:r>
                    </a:p>
                  </a:txBody>
                  <a:tcPr marL="9525" marR="9525" marT="9525" marB="0" anchor="ctr"/>
                </a:tc>
                <a:tc>
                  <a:txBody>
                    <a:bodyPr/>
                    <a:lstStyle/>
                    <a:p>
                      <a:pPr algn="l" fontAlgn="ctr"/>
                      <a:r>
                        <a:rPr lang="es-ES" sz="1400" b="0" i="0" u="none" strike="noStrike" dirty="0">
                          <a:effectLst/>
                          <a:latin typeface="+mn-lt"/>
                        </a:rPr>
                        <a:t>CAJA MUNICIPAL DE AHORRO Y CREDITO DE AREQUIPA</a:t>
                      </a:r>
                    </a:p>
                  </a:txBody>
                  <a:tcPr marL="9525" marR="9525" marT="9525" marB="0" anchor="ctr"/>
                </a:tc>
                <a:extLst>
                  <a:ext uri="{0D108BD9-81ED-4DB2-BD59-A6C34878D82A}">
                    <a16:rowId xmlns:a16="http://schemas.microsoft.com/office/drawing/2014/main" val="1016309892"/>
                  </a:ext>
                </a:extLst>
              </a:tr>
              <a:tr h="216000">
                <a:tc>
                  <a:txBody>
                    <a:bodyPr/>
                    <a:lstStyle/>
                    <a:p>
                      <a:pPr algn="ctr" fontAlgn="ctr"/>
                      <a:r>
                        <a:rPr lang="es-ES" sz="1400" b="0" i="0" u="none" strike="noStrike" dirty="0">
                          <a:effectLst/>
                          <a:latin typeface="+mn-lt"/>
                        </a:rPr>
                        <a:t>3</a:t>
                      </a:r>
                    </a:p>
                  </a:txBody>
                  <a:tcPr marL="9525" marR="9525" marT="9525" marB="0" anchor="ctr"/>
                </a:tc>
                <a:tc>
                  <a:txBody>
                    <a:bodyPr/>
                    <a:lstStyle/>
                    <a:p>
                      <a:pPr algn="l" fontAlgn="ctr"/>
                      <a:r>
                        <a:rPr lang="es-ES" sz="1400" b="0" i="0" u="none" strike="noStrike">
                          <a:effectLst/>
                          <a:latin typeface="+mn-lt"/>
                        </a:rPr>
                        <a:t>CAJA MUNICIPAL DE AHORRO Y CREDITO DEL CUSCO</a:t>
                      </a:r>
                    </a:p>
                  </a:txBody>
                  <a:tcPr marL="9525" marR="9525" marT="9525" marB="0" anchor="ctr"/>
                </a:tc>
                <a:extLst>
                  <a:ext uri="{0D108BD9-81ED-4DB2-BD59-A6C34878D82A}">
                    <a16:rowId xmlns:a16="http://schemas.microsoft.com/office/drawing/2014/main" val="2775688593"/>
                  </a:ext>
                </a:extLst>
              </a:tr>
              <a:tr h="216000">
                <a:tc>
                  <a:txBody>
                    <a:bodyPr/>
                    <a:lstStyle/>
                    <a:p>
                      <a:pPr algn="ctr" fontAlgn="ctr"/>
                      <a:r>
                        <a:rPr lang="es-PE" sz="1400" b="0" i="0" u="none" strike="noStrike" dirty="0">
                          <a:effectLst/>
                          <a:latin typeface="+mn-lt"/>
                        </a:rPr>
                        <a:t>4</a:t>
                      </a:r>
                    </a:p>
                  </a:txBody>
                  <a:tcPr marL="9525" marR="9525" marT="9525" marB="0" anchor="ctr"/>
                </a:tc>
                <a:tc>
                  <a:txBody>
                    <a:bodyPr/>
                    <a:lstStyle/>
                    <a:p>
                      <a:pPr algn="l" fontAlgn="ctr"/>
                      <a:r>
                        <a:rPr lang="es-ES" sz="1400" b="0" i="0" u="none" strike="noStrike">
                          <a:effectLst/>
                          <a:latin typeface="+mn-lt"/>
                        </a:rPr>
                        <a:t>CAJA MUNICIPAL DE AHORRO Y CREDITO DE ICA</a:t>
                      </a:r>
                    </a:p>
                  </a:txBody>
                  <a:tcPr marL="9525" marR="9525" marT="9525" marB="0" anchor="ctr"/>
                </a:tc>
                <a:extLst>
                  <a:ext uri="{0D108BD9-81ED-4DB2-BD59-A6C34878D82A}">
                    <a16:rowId xmlns:a16="http://schemas.microsoft.com/office/drawing/2014/main" val="3208904407"/>
                  </a:ext>
                </a:extLst>
              </a:tr>
              <a:tr h="216000">
                <a:tc>
                  <a:txBody>
                    <a:bodyPr/>
                    <a:lstStyle/>
                    <a:p>
                      <a:pPr algn="ctr" fontAlgn="ctr"/>
                      <a:r>
                        <a:rPr lang="es-PE" sz="1400" b="0" i="0" u="none" strike="noStrike" dirty="0">
                          <a:effectLst/>
                          <a:latin typeface="+mn-lt"/>
                        </a:rPr>
                        <a:t>5</a:t>
                      </a:r>
                    </a:p>
                  </a:txBody>
                  <a:tcPr marL="9525" marR="9525" marT="9525" marB="0" anchor="ctr"/>
                </a:tc>
                <a:tc>
                  <a:txBody>
                    <a:bodyPr/>
                    <a:lstStyle/>
                    <a:p>
                      <a:pPr algn="l" fontAlgn="ctr"/>
                      <a:r>
                        <a:rPr lang="es-ES" sz="1400" b="0" i="0" u="none" strike="noStrike" dirty="0">
                          <a:effectLst/>
                          <a:latin typeface="+mn-lt"/>
                        </a:rPr>
                        <a:t>CAJA MUNICIPAL DE AHORRO Y CREDITO DE HUANCAYO</a:t>
                      </a:r>
                    </a:p>
                  </a:txBody>
                  <a:tcPr marL="9525" marR="9525" marT="9525" marB="0" anchor="ctr"/>
                </a:tc>
                <a:extLst>
                  <a:ext uri="{0D108BD9-81ED-4DB2-BD59-A6C34878D82A}">
                    <a16:rowId xmlns:a16="http://schemas.microsoft.com/office/drawing/2014/main" val="2421762066"/>
                  </a:ext>
                </a:extLst>
              </a:tr>
              <a:tr h="216000">
                <a:tc>
                  <a:txBody>
                    <a:bodyPr/>
                    <a:lstStyle/>
                    <a:p>
                      <a:pPr algn="ctr" fontAlgn="ctr"/>
                      <a:r>
                        <a:rPr lang="es-PE" sz="1400" b="0" i="0" u="none" strike="noStrike" dirty="0">
                          <a:effectLst/>
                          <a:latin typeface="+mn-lt"/>
                        </a:rPr>
                        <a:t>6</a:t>
                      </a:r>
                    </a:p>
                  </a:txBody>
                  <a:tcPr marL="9525" marR="9525" marT="9525" marB="0" anchor="ctr"/>
                </a:tc>
                <a:tc>
                  <a:txBody>
                    <a:bodyPr/>
                    <a:lstStyle/>
                    <a:p>
                      <a:pPr algn="l" fontAlgn="ctr"/>
                      <a:r>
                        <a:rPr lang="es-ES" sz="1400" b="0" i="0" u="none" strike="noStrike">
                          <a:effectLst/>
                          <a:latin typeface="+mn-lt"/>
                        </a:rPr>
                        <a:t>CAJA MUNICIPAL DE AHORRO Y CREDITO DE TRUJILLO</a:t>
                      </a:r>
                    </a:p>
                  </a:txBody>
                  <a:tcPr marL="9525" marR="9525" marT="9525" marB="0" anchor="ctr"/>
                </a:tc>
                <a:extLst>
                  <a:ext uri="{0D108BD9-81ED-4DB2-BD59-A6C34878D82A}">
                    <a16:rowId xmlns:a16="http://schemas.microsoft.com/office/drawing/2014/main" val="3949502903"/>
                  </a:ext>
                </a:extLst>
              </a:tr>
              <a:tr h="216000">
                <a:tc>
                  <a:txBody>
                    <a:bodyPr/>
                    <a:lstStyle/>
                    <a:p>
                      <a:pPr algn="ctr" fontAlgn="ctr"/>
                      <a:r>
                        <a:rPr lang="es-PE" sz="1400" b="0" i="0" u="none" strike="noStrike" dirty="0">
                          <a:effectLst/>
                          <a:latin typeface="+mn-lt"/>
                        </a:rPr>
                        <a:t>7</a:t>
                      </a:r>
                    </a:p>
                  </a:txBody>
                  <a:tcPr marL="9525" marR="9525" marT="9525" marB="0" anchor="ctr"/>
                </a:tc>
                <a:tc>
                  <a:txBody>
                    <a:bodyPr/>
                    <a:lstStyle/>
                    <a:p>
                      <a:pPr algn="l" fontAlgn="ctr"/>
                      <a:r>
                        <a:rPr lang="es-PE" sz="1400" b="0" i="0" u="none" strike="noStrike">
                          <a:effectLst/>
                          <a:latin typeface="+mn-lt"/>
                        </a:rPr>
                        <a:t>BANCO DE LA NACIÓN</a:t>
                      </a:r>
                    </a:p>
                  </a:txBody>
                  <a:tcPr marL="9525" marR="9525" marT="9525" marB="0" anchor="ctr"/>
                </a:tc>
                <a:extLst>
                  <a:ext uri="{0D108BD9-81ED-4DB2-BD59-A6C34878D82A}">
                    <a16:rowId xmlns:a16="http://schemas.microsoft.com/office/drawing/2014/main" val="1320474224"/>
                  </a:ext>
                </a:extLst>
              </a:tr>
              <a:tr h="216000">
                <a:tc>
                  <a:txBody>
                    <a:bodyPr/>
                    <a:lstStyle/>
                    <a:p>
                      <a:pPr algn="ctr" fontAlgn="ctr"/>
                      <a:r>
                        <a:rPr lang="es-PE" sz="1400" b="0" i="0" u="none" strike="noStrike" dirty="0">
                          <a:effectLst/>
                          <a:latin typeface="+mn-lt"/>
                        </a:rPr>
                        <a:t>8</a:t>
                      </a:r>
                    </a:p>
                  </a:txBody>
                  <a:tcPr marL="9525" marR="9525" marT="9525" marB="0" anchor="ctr"/>
                </a:tc>
                <a:tc>
                  <a:txBody>
                    <a:bodyPr/>
                    <a:lstStyle/>
                    <a:p>
                      <a:pPr algn="l" fontAlgn="ctr"/>
                      <a:r>
                        <a:rPr lang="es-PE" sz="1400" b="0" i="0" u="none" strike="noStrike">
                          <a:effectLst/>
                          <a:latin typeface="+mn-lt"/>
                        </a:rPr>
                        <a:t>CAJA MUNICIPAL DE CREDITO POPULAR DE LIMA</a:t>
                      </a:r>
                    </a:p>
                  </a:txBody>
                  <a:tcPr marL="9525" marR="9525" marT="9525" marB="0" anchor="ctr"/>
                </a:tc>
                <a:extLst>
                  <a:ext uri="{0D108BD9-81ED-4DB2-BD59-A6C34878D82A}">
                    <a16:rowId xmlns:a16="http://schemas.microsoft.com/office/drawing/2014/main" val="1462965009"/>
                  </a:ext>
                </a:extLst>
              </a:tr>
              <a:tr h="216000">
                <a:tc>
                  <a:txBody>
                    <a:bodyPr/>
                    <a:lstStyle/>
                    <a:p>
                      <a:pPr algn="ctr" fontAlgn="ctr"/>
                      <a:r>
                        <a:rPr lang="es-PE" sz="1400" b="0" i="0" u="none" strike="noStrike" dirty="0">
                          <a:effectLst/>
                          <a:latin typeface="+mn-lt"/>
                        </a:rPr>
                        <a:t>9</a:t>
                      </a:r>
                    </a:p>
                  </a:txBody>
                  <a:tcPr marL="9525" marR="9525" marT="9525" marB="0" anchor="ctr"/>
                </a:tc>
                <a:tc>
                  <a:txBody>
                    <a:bodyPr/>
                    <a:lstStyle/>
                    <a:p>
                      <a:pPr algn="l" fontAlgn="ctr"/>
                      <a:r>
                        <a:rPr lang="es-PE" sz="1400" b="0" i="0" u="none" strike="noStrike">
                          <a:effectLst/>
                          <a:latin typeface="+mn-lt"/>
                        </a:rPr>
                        <a:t>FONDO MI VIVIENDA S.A.</a:t>
                      </a:r>
                    </a:p>
                  </a:txBody>
                  <a:tcPr marL="9525" marR="9525" marT="9525" marB="0" anchor="ctr"/>
                </a:tc>
                <a:extLst>
                  <a:ext uri="{0D108BD9-81ED-4DB2-BD59-A6C34878D82A}">
                    <a16:rowId xmlns:a16="http://schemas.microsoft.com/office/drawing/2014/main" val="2469431566"/>
                  </a:ext>
                </a:extLst>
              </a:tr>
              <a:tr h="216000">
                <a:tc>
                  <a:txBody>
                    <a:bodyPr/>
                    <a:lstStyle/>
                    <a:p>
                      <a:pPr algn="ctr" fontAlgn="ctr"/>
                      <a:r>
                        <a:rPr lang="es-PE" sz="1400" b="0" i="0" u="none" strike="noStrike" dirty="0">
                          <a:effectLst/>
                          <a:latin typeface="+mn-lt"/>
                        </a:rPr>
                        <a:t>10</a:t>
                      </a:r>
                    </a:p>
                  </a:txBody>
                  <a:tcPr marL="9525" marR="9525" marT="9525" marB="0" anchor="ctr"/>
                </a:tc>
                <a:tc>
                  <a:txBody>
                    <a:bodyPr/>
                    <a:lstStyle/>
                    <a:p>
                      <a:pPr algn="l" fontAlgn="ctr"/>
                      <a:r>
                        <a:rPr lang="es-ES" sz="1400" b="0" i="0" u="none" strike="noStrike">
                          <a:effectLst/>
                          <a:latin typeface="+mn-lt"/>
                        </a:rPr>
                        <a:t>CORPORACION FINANCIERA DE DESARROLLO S.A.</a:t>
                      </a:r>
                    </a:p>
                  </a:txBody>
                  <a:tcPr marL="9525" marR="9525" marT="9525" marB="0" anchor="ctr"/>
                </a:tc>
                <a:extLst>
                  <a:ext uri="{0D108BD9-81ED-4DB2-BD59-A6C34878D82A}">
                    <a16:rowId xmlns:a16="http://schemas.microsoft.com/office/drawing/2014/main" val="841799516"/>
                  </a:ext>
                </a:extLst>
              </a:tr>
              <a:tr h="216000">
                <a:tc>
                  <a:txBody>
                    <a:bodyPr/>
                    <a:lstStyle/>
                    <a:p>
                      <a:pPr algn="ctr" fontAlgn="ctr"/>
                      <a:r>
                        <a:rPr lang="es-PE" sz="1400" b="0" i="0" u="none" strike="noStrike" dirty="0">
                          <a:effectLst/>
                          <a:latin typeface="+mn-lt"/>
                        </a:rPr>
                        <a:t>11</a:t>
                      </a:r>
                    </a:p>
                  </a:txBody>
                  <a:tcPr marL="9525" marR="9525" marT="9525" marB="0" anchor="ctr"/>
                </a:tc>
                <a:tc>
                  <a:txBody>
                    <a:bodyPr/>
                    <a:lstStyle/>
                    <a:p>
                      <a:pPr algn="l" fontAlgn="ctr"/>
                      <a:r>
                        <a:rPr lang="es-PE" sz="1400" b="0" i="0" u="none" strike="noStrike">
                          <a:effectLst/>
                          <a:latin typeface="+mn-lt"/>
                        </a:rPr>
                        <a:t>BANCO AGROPECUARIO</a:t>
                      </a:r>
                    </a:p>
                  </a:txBody>
                  <a:tcPr marL="9525" marR="9525" marT="9525" marB="0" anchor="ctr"/>
                </a:tc>
                <a:extLst>
                  <a:ext uri="{0D108BD9-81ED-4DB2-BD59-A6C34878D82A}">
                    <a16:rowId xmlns:a16="http://schemas.microsoft.com/office/drawing/2014/main" val="2360330135"/>
                  </a:ext>
                </a:extLst>
              </a:tr>
              <a:tr h="216000">
                <a:tc>
                  <a:txBody>
                    <a:bodyPr/>
                    <a:lstStyle/>
                    <a:p>
                      <a:pPr algn="ctr" fontAlgn="ctr"/>
                      <a:r>
                        <a:rPr lang="es-PE" sz="1400" b="0" i="0" u="none" strike="noStrike" dirty="0">
                          <a:effectLst/>
                          <a:latin typeface="+mn-lt"/>
                        </a:rPr>
                        <a:t>12</a:t>
                      </a:r>
                    </a:p>
                  </a:txBody>
                  <a:tcPr marL="9525" marR="9525" marT="9525" marB="0" anchor="ctr"/>
                </a:tc>
                <a:tc>
                  <a:txBody>
                    <a:bodyPr/>
                    <a:lstStyle/>
                    <a:p>
                      <a:pPr algn="l" fontAlgn="ctr"/>
                      <a:r>
                        <a:rPr lang="es-ES" sz="1400" b="0" i="0" u="none" strike="noStrike">
                          <a:effectLst/>
                          <a:latin typeface="+mn-lt"/>
                        </a:rPr>
                        <a:t>CAJA MUNICIPAL DE AHORRO Y CREDITO DE MAYNAS</a:t>
                      </a:r>
                    </a:p>
                  </a:txBody>
                  <a:tcPr marL="9525" marR="9525" marT="9525" marB="0" anchor="ctr"/>
                </a:tc>
                <a:extLst>
                  <a:ext uri="{0D108BD9-81ED-4DB2-BD59-A6C34878D82A}">
                    <a16:rowId xmlns:a16="http://schemas.microsoft.com/office/drawing/2014/main" val="782669796"/>
                  </a:ext>
                </a:extLst>
              </a:tr>
              <a:tr h="216000">
                <a:tc>
                  <a:txBody>
                    <a:bodyPr/>
                    <a:lstStyle/>
                    <a:p>
                      <a:pPr algn="ctr" fontAlgn="ctr"/>
                      <a:r>
                        <a:rPr lang="es-PE" sz="1400" b="0" i="0" u="none" strike="noStrike" dirty="0">
                          <a:effectLst/>
                          <a:latin typeface="+mn-lt"/>
                        </a:rPr>
                        <a:t>13</a:t>
                      </a:r>
                    </a:p>
                  </a:txBody>
                  <a:tcPr marL="9525" marR="9525" marT="9525" marB="0" anchor="ctr"/>
                </a:tc>
                <a:tc>
                  <a:txBody>
                    <a:bodyPr/>
                    <a:lstStyle/>
                    <a:p>
                      <a:pPr algn="l" fontAlgn="ctr"/>
                      <a:r>
                        <a:rPr lang="es-ES" sz="1400" b="0" i="0" u="none" strike="noStrike">
                          <a:effectLst/>
                          <a:latin typeface="+mn-lt"/>
                        </a:rPr>
                        <a:t>CAJA MUNICIPAL DE AHORRO Y CREDITO DE PIURA</a:t>
                      </a:r>
                    </a:p>
                  </a:txBody>
                  <a:tcPr marL="9525" marR="9525" marT="9525" marB="0" anchor="ctr"/>
                </a:tc>
                <a:extLst>
                  <a:ext uri="{0D108BD9-81ED-4DB2-BD59-A6C34878D82A}">
                    <a16:rowId xmlns:a16="http://schemas.microsoft.com/office/drawing/2014/main" val="1426472087"/>
                  </a:ext>
                </a:extLst>
              </a:tr>
              <a:tr h="216000">
                <a:tc>
                  <a:txBody>
                    <a:bodyPr/>
                    <a:lstStyle/>
                    <a:p>
                      <a:pPr algn="ctr" fontAlgn="ctr"/>
                      <a:r>
                        <a:rPr lang="es-PE" sz="1400" b="0" i="0" u="none" strike="noStrike" dirty="0">
                          <a:effectLst/>
                          <a:latin typeface="+mn-lt"/>
                        </a:rPr>
                        <a:t>14</a:t>
                      </a:r>
                    </a:p>
                  </a:txBody>
                  <a:tcPr marL="9525" marR="9525" marT="9525" marB="0" anchor="ctr"/>
                </a:tc>
                <a:tc>
                  <a:txBody>
                    <a:bodyPr/>
                    <a:lstStyle/>
                    <a:p>
                      <a:pPr algn="l" fontAlgn="ctr"/>
                      <a:r>
                        <a:rPr lang="es-ES" sz="1400" b="0" i="0" u="none" strike="noStrike">
                          <a:effectLst/>
                          <a:latin typeface="+mn-lt"/>
                        </a:rPr>
                        <a:t>CAJA MUNICIPAL DE AHORRO Y CREDITO DE PAITA</a:t>
                      </a:r>
                    </a:p>
                  </a:txBody>
                  <a:tcPr marL="9525" marR="9525" marT="9525" marB="0" anchor="ctr"/>
                </a:tc>
                <a:extLst>
                  <a:ext uri="{0D108BD9-81ED-4DB2-BD59-A6C34878D82A}">
                    <a16:rowId xmlns:a16="http://schemas.microsoft.com/office/drawing/2014/main" val="3573771050"/>
                  </a:ext>
                </a:extLst>
              </a:tr>
              <a:tr h="216000">
                <a:tc>
                  <a:txBody>
                    <a:bodyPr/>
                    <a:lstStyle/>
                    <a:p>
                      <a:pPr algn="ctr" fontAlgn="ctr"/>
                      <a:r>
                        <a:rPr lang="es-PE" sz="1400" b="0" i="0" u="none" strike="noStrike" dirty="0">
                          <a:effectLst/>
                          <a:latin typeface="+mn-lt"/>
                        </a:rPr>
                        <a:t>15</a:t>
                      </a:r>
                    </a:p>
                  </a:txBody>
                  <a:tcPr marL="9525" marR="9525" marT="9525" marB="0" anchor="ctr"/>
                </a:tc>
                <a:tc>
                  <a:txBody>
                    <a:bodyPr/>
                    <a:lstStyle/>
                    <a:p>
                      <a:pPr algn="l" fontAlgn="ctr"/>
                      <a:r>
                        <a:rPr lang="es-ES" sz="1400" b="0" i="0" u="none" strike="noStrike">
                          <a:effectLst/>
                          <a:latin typeface="+mn-lt"/>
                        </a:rPr>
                        <a:t>CAJA MUNICIPAL DE AHORRO Y CREDITO DE SULLANA</a:t>
                      </a:r>
                    </a:p>
                  </a:txBody>
                  <a:tcPr marL="9525" marR="9525" marT="9525" marB="0" anchor="ctr"/>
                </a:tc>
                <a:extLst>
                  <a:ext uri="{0D108BD9-81ED-4DB2-BD59-A6C34878D82A}">
                    <a16:rowId xmlns:a16="http://schemas.microsoft.com/office/drawing/2014/main" val="2610861443"/>
                  </a:ext>
                </a:extLst>
              </a:tr>
              <a:tr h="216000">
                <a:tc>
                  <a:txBody>
                    <a:bodyPr/>
                    <a:lstStyle/>
                    <a:p>
                      <a:pPr algn="ctr" fontAlgn="ctr"/>
                      <a:r>
                        <a:rPr lang="es-PE" sz="1400" b="0" i="0" u="none" strike="noStrike" dirty="0">
                          <a:effectLst/>
                          <a:latin typeface="+mn-lt"/>
                        </a:rPr>
                        <a:t>16</a:t>
                      </a:r>
                    </a:p>
                  </a:txBody>
                  <a:tcPr marL="9525" marR="9525" marT="9525" marB="0" anchor="ctr"/>
                </a:tc>
                <a:tc>
                  <a:txBody>
                    <a:bodyPr/>
                    <a:lstStyle/>
                    <a:p>
                      <a:pPr algn="l" fontAlgn="ctr"/>
                      <a:r>
                        <a:rPr lang="es-ES" sz="1400" b="0" i="0" u="none" strike="noStrike" dirty="0">
                          <a:effectLst/>
                          <a:latin typeface="+mn-lt"/>
                        </a:rPr>
                        <a:t>CAJA MUNICIPAL DE AHORRO Y CREDITO DE TACNA</a:t>
                      </a:r>
                    </a:p>
                  </a:txBody>
                  <a:tcPr marL="9525" marR="9525" marT="9525" marB="0" anchor="ctr"/>
                </a:tc>
                <a:extLst>
                  <a:ext uri="{0D108BD9-81ED-4DB2-BD59-A6C34878D82A}">
                    <a16:rowId xmlns:a16="http://schemas.microsoft.com/office/drawing/2014/main" val="1077618193"/>
                  </a:ext>
                </a:extLst>
              </a:tr>
            </a:tbl>
          </a:graphicData>
        </a:graphic>
      </p:graphicFrame>
      <p:graphicFrame>
        <p:nvGraphicFramePr>
          <p:cNvPr id="30" name="Tabla 29">
            <a:extLst>
              <a:ext uri="{FF2B5EF4-FFF2-40B4-BE49-F238E27FC236}">
                <a16:creationId xmlns:a16="http://schemas.microsoft.com/office/drawing/2014/main" id="{B67FEDF3-AAD9-490B-BEFB-66423944C65A}"/>
              </a:ext>
            </a:extLst>
          </p:cNvPr>
          <p:cNvGraphicFramePr>
            <a:graphicFrameLocks noGrp="1"/>
          </p:cNvGraphicFramePr>
          <p:nvPr>
            <p:extLst>
              <p:ext uri="{D42A27DB-BD31-4B8C-83A1-F6EECF244321}">
                <p14:modId xmlns:p14="http://schemas.microsoft.com/office/powerpoint/2010/main" val="1343210555"/>
              </p:ext>
            </p:extLst>
          </p:nvPr>
        </p:nvGraphicFramePr>
        <p:xfrm>
          <a:off x="5446261" y="580692"/>
          <a:ext cx="4896000" cy="6185535"/>
        </p:xfrm>
        <a:graphic>
          <a:graphicData uri="http://schemas.openxmlformats.org/drawingml/2006/table">
            <a:tbl>
              <a:tblPr firstRow="1">
                <a:tableStyleId>{00A15C55-8517-42AA-B614-E9B94910E393}</a:tableStyleId>
              </a:tblPr>
              <a:tblGrid>
                <a:gridCol w="504000">
                  <a:extLst>
                    <a:ext uri="{9D8B030D-6E8A-4147-A177-3AD203B41FA5}">
                      <a16:colId xmlns:a16="http://schemas.microsoft.com/office/drawing/2014/main" val="4216748127"/>
                    </a:ext>
                  </a:extLst>
                </a:gridCol>
                <a:gridCol w="4392000">
                  <a:extLst>
                    <a:ext uri="{9D8B030D-6E8A-4147-A177-3AD203B41FA5}">
                      <a16:colId xmlns:a16="http://schemas.microsoft.com/office/drawing/2014/main" val="2870833021"/>
                    </a:ext>
                  </a:extLst>
                </a:gridCol>
              </a:tblGrid>
              <a:tr h="144000">
                <a:tc>
                  <a:txBody>
                    <a:bodyPr/>
                    <a:lstStyle/>
                    <a:p>
                      <a:pPr algn="ctr" fontAlgn="b"/>
                      <a:r>
                        <a:rPr lang="es-PE" sz="1000" b="1" i="0" u="none" strike="noStrike" dirty="0">
                          <a:effectLst/>
                          <a:latin typeface="+mn-lt"/>
                        </a:rPr>
                        <a:t>N°</a:t>
                      </a:r>
                    </a:p>
                  </a:txBody>
                  <a:tcPr marL="85725" marR="9525" marT="9525" marB="0" anchor="ctr"/>
                </a:tc>
                <a:tc>
                  <a:txBody>
                    <a:bodyPr/>
                    <a:lstStyle/>
                    <a:p>
                      <a:pPr algn="ctr" fontAlgn="b"/>
                      <a:r>
                        <a:rPr lang="es-PE" sz="1000" spc="0" baseline="0" noProof="0" dirty="0"/>
                        <a:t>EMPRESAS NO FINANCIERAS</a:t>
                      </a:r>
                      <a:endParaRPr lang="es-PE" sz="1000" b="1" i="0" u="none" strike="noStrike" dirty="0">
                        <a:effectLst/>
                        <a:latin typeface="+mn-lt"/>
                      </a:endParaRPr>
                    </a:p>
                  </a:txBody>
                  <a:tcPr marL="85725" marR="9525" marT="9525" marB="0" anchor="ctr"/>
                </a:tc>
                <a:extLst>
                  <a:ext uri="{0D108BD9-81ED-4DB2-BD59-A6C34878D82A}">
                    <a16:rowId xmlns:a16="http://schemas.microsoft.com/office/drawing/2014/main" val="1195497806"/>
                  </a:ext>
                </a:extLst>
              </a:tr>
              <a:tr h="144000">
                <a:tc>
                  <a:txBody>
                    <a:bodyPr/>
                    <a:lstStyle/>
                    <a:p>
                      <a:pPr algn="ctr" fontAlgn="ctr"/>
                      <a:r>
                        <a:rPr lang="es-PE" sz="1100" b="0" i="0" u="none" strike="noStrike" dirty="0">
                          <a:effectLst/>
                          <a:latin typeface="Calibri" panose="020F0502020204030204" pitchFamily="34" charset="0"/>
                        </a:rPr>
                        <a:t>1</a:t>
                      </a:r>
                    </a:p>
                  </a:txBody>
                  <a:tcPr marL="9525" marR="9525" marT="9525" marB="0" anchor="ctr"/>
                </a:tc>
                <a:tc>
                  <a:txBody>
                    <a:bodyPr/>
                    <a:lstStyle/>
                    <a:p>
                      <a:pPr algn="l" fontAlgn="ctr"/>
                      <a:r>
                        <a:rPr lang="es-ES" sz="1000" b="0" i="0" u="none" strike="noStrike">
                          <a:effectLst/>
                          <a:latin typeface="Calibri" panose="020F0502020204030204" pitchFamily="34" charset="0"/>
                        </a:rPr>
                        <a:t>EMPRESA MUN.DE AGUA POT.Y ALCANT. EMUSAP S.R.L.</a:t>
                      </a:r>
                    </a:p>
                  </a:txBody>
                  <a:tcPr marL="9525" marR="9525" marT="9525" marB="0" anchor="ctr"/>
                </a:tc>
                <a:extLst>
                  <a:ext uri="{0D108BD9-81ED-4DB2-BD59-A6C34878D82A}">
                    <a16:rowId xmlns:a16="http://schemas.microsoft.com/office/drawing/2014/main" val="1668036305"/>
                  </a:ext>
                </a:extLst>
              </a:tr>
              <a:tr h="144000">
                <a:tc>
                  <a:txBody>
                    <a:bodyPr/>
                    <a:lstStyle/>
                    <a:p>
                      <a:pPr algn="ctr" fontAlgn="ctr"/>
                      <a:r>
                        <a:rPr lang="es-PE" sz="1100" b="0" i="0" u="none" strike="noStrike" dirty="0">
                          <a:effectLst/>
                          <a:latin typeface="Calibri" panose="020F0502020204030204" pitchFamily="34" charset="0"/>
                        </a:rPr>
                        <a:t>2</a:t>
                      </a:r>
                    </a:p>
                  </a:txBody>
                  <a:tcPr marL="9525" marR="9525" marT="9525" marB="0" anchor="ctr"/>
                </a:tc>
                <a:tc>
                  <a:txBody>
                    <a:bodyPr/>
                    <a:lstStyle/>
                    <a:p>
                      <a:pPr algn="l" fontAlgn="ctr"/>
                      <a:r>
                        <a:rPr lang="es-PE" sz="1000" b="0" i="0" u="none" strike="noStrike">
                          <a:effectLst/>
                          <a:latin typeface="Calibri" panose="020F0502020204030204" pitchFamily="34" charset="0"/>
                        </a:rPr>
                        <a:t>EMPRESA MUNIC.AGUA POT.ALCANT.DE BAGUA S.R.L</a:t>
                      </a:r>
                    </a:p>
                  </a:txBody>
                  <a:tcPr marL="9525" marR="9525" marT="9525" marB="0" anchor="ctr"/>
                </a:tc>
                <a:extLst>
                  <a:ext uri="{0D108BD9-81ED-4DB2-BD59-A6C34878D82A}">
                    <a16:rowId xmlns:a16="http://schemas.microsoft.com/office/drawing/2014/main" val="2864414810"/>
                  </a:ext>
                </a:extLst>
              </a:tr>
              <a:tr h="144000">
                <a:tc>
                  <a:txBody>
                    <a:bodyPr/>
                    <a:lstStyle/>
                    <a:p>
                      <a:pPr algn="ctr" fontAlgn="ctr"/>
                      <a:r>
                        <a:rPr lang="es-PE" sz="1100" b="0" i="0" u="none" strike="noStrike" dirty="0">
                          <a:effectLst/>
                          <a:latin typeface="Calibri" panose="020F0502020204030204" pitchFamily="34" charset="0"/>
                        </a:rPr>
                        <a:t>3</a:t>
                      </a:r>
                    </a:p>
                  </a:txBody>
                  <a:tcPr marL="9525" marR="9525" marT="9525" marB="0" anchor="ctr"/>
                </a:tc>
                <a:tc>
                  <a:txBody>
                    <a:bodyPr/>
                    <a:lstStyle/>
                    <a:p>
                      <a:pPr algn="l" fontAlgn="ctr"/>
                      <a:r>
                        <a:rPr lang="es-PE" sz="1000" b="0" i="0" u="none" strike="noStrike">
                          <a:effectLst/>
                          <a:latin typeface="Calibri" panose="020F0502020204030204" pitchFamily="34" charset="0"/>
                        </a:rPr>
                        <a:t>EMP. PREST. DE SERV. DE SANEAMIENTO JUCUSBAMBA S.C.R.L.</a:t>
                      </a:r>
                    </a:p>
                  </a:txBody>
                  <a:tcPr marL="9525" marR="9525" marT="9525" marB="0" anchor="ctr"/>
                </a:tc>
                <a:extLst>
                  <a:ext uri="{0D108BD9-81ED-4DB2-BD59-A6C34878D82A}">
                    <a16:rowId xmlns:a16="http://schemas.microsoft.com/office/drawing/2014/main" val="463276870"/>
                  </a:ext>
                </a:extLst>
              </a:tr>
              <a:tr h="144000">
                <a:tc>
                  <a:txBody>
                    <a:bodyPr/>
                    <a:lstStyle/>
                    <a:p>
                      <a:pPr algn="ctr" fontAlgn="ctr"/>
                      <a:r>
                        <a:rPr lang="es-PE" sz="1100" b="0" i="0" u="none" strike="noStrike">
                          <a:effectLst/>
                          <a:latin typeface="Calibri" panose="020F0502020204030204" pitchFamily="34" charset="0"/>
                        </a:rPr>
                        <a:t>4</a:t>
                      </a:r>
                    </a:p>
                  </a:txBody>
                  <a:tcPr marL="9525" marR="9525" marT="9525" marB="0" anchor="ctr"/>
                </a:tc>
                <a:tc>
                  <a:txBody>
                    <a:bodyPr/>
                    <a:lstStyle/>
                    <a:p>
                      <a:pPr algn="l" fontAlgn="ctr"/>
                      <a:r>
                        <a:rPr lang="es-PE" sz="1000" b="0" i="0" u="none" strike="noStrike">
                          <a:effectLst/>
                          <a:latin typeface="Calibri" panose="020F0502020204030204" pitchFamily="34" charset="0"/>
                        </a:rPr>
                        <a:t>EMP. PREST. DE SERV. SANEAM.MUN.DE UTCUBAMBA S.R.L.</a:t>
                      </a:r>
                    </a:p>
                  </a:txBody>
                  <a:tcPr marL="9525" marR="9525" marT="9525" marB="0" anchor="ctr"/>
                </a:tc>
                <a:extLst>
                  <a:ext uri="{0D108BD9-81ED-4DB2-BD59-A6C34878D82A}">
                    <a16:rowId xmlns:a16="http://schemas.microsoft.com/office/drawing/2014/main" val="1016309892"/>
                  </a:ext>
                </a:extLst>
              </a:tr>
              <a:tr h="144000">
                <a:tc>
                  <a:txBody>
                    <a:bodyPr/>
                    <a:lstStyle/>
                    <a:p>
                      <a:pPr algn="ctr" fontAlgn="ctr"/>
                      <a:r>
                        <a:rPr lang="es-PE" sz="1100" b="0" i="0" u="none" strike="noStrike">
                          <a:effectLst/>
                          <a:latin typeface="Calibri" panose="020F0502020204030204" pitchFamily="34" charset="0"/>
                        </a:rPr>
                        <a:t>5</a:t>
                      </a:r>
                    </a:p>
                  </a:txBody>
                  <a:tcPr marL="9525" marR="9525" marT="9525" marB="0" anchor="ctr"/>
                </a:tc>
                <a:tc>
                  <a:txBody>
                    <a:bodyPr/>
                    <a:lstStyle/>
                    <a:p>
                      <a:pPr algn="l" fontAlgn="ctr"/>
                      <a:r>
                        <a:rPr lang="pt-BR" sz="1000" b="0" i="0" u="none" strike="noStrike">
                          <a:effectLst/>
                          <a:latin typeface="Calibri" panose="020F0502020204030204" pitchFamily="34" charset="0"/>
                        </a:rPr>
                        <a:t>ENTIDAD PREST.DE SERV.DE SANEAM.CHAVIN S.A.</a:t>
                      </a:r>
                    </a:p>
                  </a:txBody>
                  <a:tcPr marL="9525" marR="9525" marT="9525" marB="0" anchor="ctr"/>
                </a:tc>
                <a:extLst>
                  <a:ext uri="{0D108BD9-81ED-4DB2-BD59-A6C34878D82A}">
                    <a16:rowId xmlns:a16="http://schemas.microsoft.com/office/drawing/2014/main" val="2775688593"/>
                  </a:ext>
                </a:extLst>
              </a:tr>
              <a:tr h="144000">
                <a:tc>
                  <a:txBody>
                    <a:bodyPr/>
                    <a:lstStyle/>
                    <a:p>
                      <a:pPr algn="ctr" fontAlgn="ctr"/>
                      <a:r>
                        <a:rPr lang="es-PE" sz="1100" b="0" i="0" u="none" strike="noStrike">
                          <a:effectLst/>
                          <a:latin typeface="Calibri" panose="020F0502020204030204" pitchFamily="34" charset="0"/>
                        </a:rPr>
                        <a:t>6</a:t>
                      </a:r>
                    </a:p>
                  </a:txBody>
                  <a:tcPr marL="9525" marR="9525" marT="9525" marB="0" anchor="ctr"/>
                </a:tc>
                <a:tc>
                  <a:txBody>
                    <a:bodyPr/>
                    <a:lstStyle/>
                    <a:p>
                      <a:pPr algn="l" fontAlgn="ctr"/>
                      <a:r>
                        <a:rPr lang="es-ES" sz="1000" b="0" i="0" u="none" strike="noStrike">
                          <a:effectLst/>
                          <a:latin typeface="Calibri" panose="020F0502020204030204" pitchFamily="34" charset="0"/>
                        </a:rPr>
                        <a:t>SERVICIO DE AGUA POT.Y ALCANT.DEL SANTA, CASMA Y HUARMEY</a:t>
                      </a:r>
                    </a:p>
                  </a:txBody>
                  <a:tcPr marL="9525" marR="9525" marT="9525" marB="0" anchor="ctr"/>
                </a:tc>
                <a:extLst>
                  <a:ext uri="{0D108BD9-81ED-4DB2-BD59-A6C34878D82A}">
                    <a16:rowId xmlns:a16="http://schemas.microsoft.com/office/drawing/2014/main" val="3208904407"/>
                  </a:ext>
                </a:extLst>
              </a:tr>
              <a:tr h="144000">
                <a:tc>
                  <a:txBody>
                    <a:bodyPr/>
                    <a:lstStyle/>
                    <a:p>
                      <a:pPr algn="ctr" fontAlgn="ctr"/>
                      <a:r>
                        <a:rPr lang="es-PE" sz="1100" b="0" i="0" u="none" strike="noStrike">
                          <a:effectLst/>
                          <a:latin typeface="Calibri" panose="020F0502020204030204" pitchFamily="34" charset="0"/>
                        </a:rPr>
                        <a:t>7</a:t>
                      </a:r>
                    </a:p>
                  </a:txBody>
                  <a:tcPr marL="9525" marR="9525" marT="9525" marB="0" anchor="ctr"/>
                </a:tc>
                <a:tc>
                  <a:txBody>
                    <a:bodyPr/>
                    <a:lstStyle/>
                    <a:p>
                      <a:pPr algn="l" fontAlgn="ctr"/>
                      <a:r>
                        <a:rPr lang="es-ES" sz="1000" b="0" i="0" u="none" strike="noStrike">
                          <a:effectLst/>
                          <a:latin typeface="Calibri" panose="020F0502020204030204" pitchFamily="34" charset="0"/>
                        </a:rPr>
                        <a:t>EMP. MUN.DE SERV. ABAST. DE AGUA POT. Y ALCANT. DE ABANCAY</a:t>
                      </a:r>
                    </a:p>
                  </a:txBody>
                  <a:tcPr marL="9525" marR="9525" marT="9525" marB="0" anchor="ctr"/>
                </a:tc>
                <a:extLst>
                  <a:ext uri="{0D108BD9-81ED-4DB2-BD59-A6C34878D82A}">
                    <a16:rowId xmlns:a16="http://schemas.microsoft.com/office/drawing/2014/main" val="2421762066"/>
                  </a:ext>
                </a:extLst>
              </a:tr>
              <a:tr h="144000">
                <a:tc>
                  <a:txBody>
                    <a:bodyPr/>
                    <a:lstStyle/>
                    <a:p>
                      <a:pPr algn="ctr" fontAlgn="ctr"/>
                      <a:r>
                        <a:rPr lang="es-PE" sz="1100" b="0" i="0" u="none" strike="noStrike">
                          <a:effectLst/>
                          <a:latin typeface="Calibri" panose="020F0502020204030204" pitchFamily="34" charset="0"/>
                        </a:rPr>
                        <a:t>8</a:t>
                      </a:r>
                    </a:p>
                  </a:txBody>
                  <a:tcPr marL="9525" marR="9525" marT="9525" marB="0" anchor="ctr"/>
                </a:tc>
                <a:tc>
                  <a:txBody>
                    <a:bodyPr/>
                    <a:lstStyle/>
                    <a:p>
                      <a:pPr algn="l" fontAlgn="ctr"/>
                      <a:r>
                        <a:rPr lang="es-ES" sz="1000" b="0" i="0" u="none" strike="noStrike">
                          <a:effectLst/>
                          <a:latin typeface="Calibri" panose="020F0502020204030204" pitchFamily="34" charset="0"/>
                        </a:rPr>
                        <a:t>EMP. MUN. DE SERV. DE AGUA POT. Y ALCANT.CHANKA S.A.</a:t>
                      </a:r>
                    </a:p>
                  </a:txBody>
                  <a:tcPr marL="9525" marR="9525" marT="9525" marB="0" anchor="ctr"/>
                </a:tc>
                <a:extLst>
                  <a:ext uri="{0D108BD9-81ED-4DB2-BD59-A6C34878D82A}">
                    <a16:rowId xmlns:a16="http://schemas.microsoft.com/office/drawing/2014/main" val="3949502903"/>
                  </a:ext>
                </a:extLst>
              </a:tr>
              <a:tr h="144000">
                <a:tc>
                  <a:txBody>
                    <a:bodyPr/>
                    <a:lstStyle/>
                    <a:p>
                      <a:pPr algn="ctr" fontAlgn="ctr"/>
                      <a:r>
                        <a:rPr lang="es-PE" sz="1100" b="0" i="0" u="none" strike="noStrike">
                          <a:effectLst/>
                          <a:latin typeface="Calibri" panose="020F0502020204030204" pitchFamily="34" charset="0"/>
                        </a:rPr>
                        <a:t>9</a:t>
                      </a:r>
                    </a:p>
                  </a:txBody>
                  <a:tcPr marL="9525" marR="9525" marT="9525" marB="0" anchor="ctr"/>
                </a:tc>
                <a:tc>
                  <a:txBody>
                    <a:bodyPr/>
                    <a:lstStyle/>
                    <a:p>
                      <a:pPr algn="l" fontAlgn="ctr"/>
                      <a:r>
                        <a:rPr lang="es-ES" sz="1000" b="0" i="0" u="none" strike="noStrike">
                          <a:effectLst/>
                          <a:latin typeface="Calibri" panose="020F0502020204030204" pitchFamily="34" charset="0"/>
                        </a:rPr>
                        <a:t>SERVICIO DE AGUA POT.Y ALCANT.DE AREQUIPA</a:t>
                      </a:r>
                    </a:p>
                  </a:txBody>
                  <a:tcPr marL="9525" marR="9525" marT="9525" marB="0" anchor="ctr"/>
                </a:tc>
                <a:extLst>
                  <a:ext uri="{0D108BD9-81ED-4DB2-BD59-A6C34878D82A}">
                    <a16:rowId xmlns:a16="http://schemas.microsoft.com/office/drawing/2014/main" val="1320474224"/>
                  </a:ext>
                </a:extLst>
              </a:tr>
              <a:tr h="144000">
                <a:tc>
                  <a:txBody>
                    <a:bodyPr/>
                    <a:lstStyle/>
                    <a:p>
                      <a:pPr algn="ctr" fontAlgn="ctr"/>
                      <a:r>
                        <a:rPr lang="es-PE" sz="1100" b="0" i="0" u="none" strike="noStrike">
                          <a:effectLst/>
                          <a:latin typeface="Calibri" panose="020F0502020204030204" pitchFamily="34" charset="0"/>
                        </a:rPr>
                        <a:t>10</a:t>
                      </a:r>
                    </a:p>
                  </a:txBody>
                  <a:tcPr marL="9525" marR="9525" marT="9525" marB="0" anchor="ctr"/>
                </a:tc>
                <a:tc>
                  <a:txBody>
                    <a:bodyPr/>
                    <a:lstStyle/>
                    <a:p>
                      <a:pPr algn="l" fontAlgn="ctr"/>
                      <a:r>
                        <a:rPr lang="es-ES" sz="1000" b="0" i="0" u="none" strike="noStrike">
                          <a:effectLst/>
                          <a:latin typeface="Calibri" panose="020F0502020204030204" pitchFamily="34" charset="0"/>
                        </a:rPr>
                        <a:t>ENTIDAD PREST.DE SERV.DE SANEAM.AYACUCHO S.A</a:t>
                      </a:r>
                    </a:p>
                  </a:txBody>
                  <a:tcPr marL="9525" marR="9525" marT="9525" marB="0" anchor="ctr"/>
                </a:tc>
                <a:extLst>
                  <a:ext uri="{0D108BD9-81ED-4DB2-BD59-A6C34878D82A}">
                    <a16:rowId xmlns:a16="http://schemas.microsoft.com/office/drawing/2014/main" val="1462965009"/>
                  </a:ext>
                </a:extLst>
              </a:tr>
              <a:tr h="144000">
                <a:tc>
                  <a:txBody>
                    <a:bodyPr/>
                    <a:lstStyle/>
                    <a:p>
                      <a:pPr algn="ctr" fontAlgn="ctr"/>
                      <a:r>
                        <a:rPr lang="es-PE" sz="1100" b="0" i="0" u="none" strike="noStrike">
                          <a:effectLst/>
                          <a:latin typeface="Calibri" panose="020F0502020204030204" pitchFamily="34" charset="0"/>
                        </a:rPr>
                        <a:t>11</a:t>
                      </a:r>
                    </a:p>
                  </a:txBody>
                  <a:tcPr marL="9525" marR="9525" marT="9525" marB="0" anchor="ctr"/>
                </a:tc>
                <a:tc>
                  <a:txBody>
                    <a:bodyPr/>
                    <a:lstStyle/>
                    <a:p>
                      <a:pPr algn="l" fontAlgn="ctr"/>
                      <a:r>
                        <a:rPr lang="es-ES" sz="1000" b="0" i="0" u="none" strike="noStrike">
                          <a:effectLst/>
                          <a:latin typeface="Calibri" panose="020F0502020204030204" pitchFamily="34" charset="0"/>
                        </a:rPr>
                        <a:t>SERVICIO DE AGUA POT.Y ALCANT.DE CAJAMARCA S.A.</a:t>
                      </a:r>
                    </a:p>
                  </a:txBody>
                  <a:tcPr marL="9525" marR="9525" marT="9525" marB="0" anchor="ctr"/>
                </a:tc>
                <a:extLst>
                  <a:ext uri="{0D108BD9-81ED-4DB2-BD59-A6C34878D82A}">
                    <a16:rowId xmlns:a16="http://schemas.microsoft.com/office/drawing/2014/main" val="2469431566"/>
                  </a:ext>
                </a:extLst>
              </a:tr>
              <a:tr h="144000">
                <a:tc>
                  <a:txBody>
                    <a:bodyPr/>
                    <a:lstStyle/>
                    <a:p>
                      <a:pPr algn="ctr" fontAlgn="ctr"/>
                      <a:r>
                        <a:rPr lang="es-PE" sz="1100" b="0" i="0" u="none" strike="noStrike">
                          <a:effectLst/>
                          <a:latin typeface="Calibri" panose="020F0502020204030204" pitchFamily="34" charset="0"/>
                        </a:rPr>
                        <a:t>12</a:t>
                      </a:r>
                    </a:p>
                  </a:txBody>
                  <a:tcPr marL="9525" marR="9525" marT="9525" marB="0" anchor="ctr"/>
                </a:tc>
                <a:tc>
                  <a:txBody>
                    <a:bodyPr/>
                    <a:lstStyle/>
                    <a:p>
                      <a:pPr algn="l" fontAlgn="ctr"/>
                      <a:r>
                        <a:rPr lang="es-PE" sz="1000" b="0" i="0" u="none" strike="noStrike">
                          <a:effectLst/>
                          <a:latin typeface="Calibri" panose="020F0502020204030204" pitchFamily="34" charset="0"/>
                        </a:rPr>
                        <a:t>EMP. PREST.DE SERV.DE SANEAM.JAEN PERU</a:t>
                      </a:r>
                    </a:p>
                  </a:txBody>
                  <a:tcPr marL="9525" marR="9525" marT="9525" marB="0" anchor="ctr"/>
                </a:tc>
                <a:extLst>
                  <a:ext uri="{0D108BD9-81ED-4DB2-BD59-A6C34878D82A}">
                    <a16:rowId xmlns:a16="http://schemas.microsoft.com/office/drawing/2014/main" val="841799516"/>
                  </a:ext>
                </a:extLst>
              </a:tr>
              <a:tr h="144000">
                <a:tc>
                  <a:txBody>
                    <a:bodyPr/>
                    <a:lstStyle/>
                    <a:p>
                      <a:pPr algn="ctr" fontAlgn="ctr"/>
                      <a:r>
                        <a:rPr lang="es-PE" sz="1100" b="0" i="0" u="none" strike="noStrike">
                          <a:effectLst/>
                          <a:latin typeface="Calibri" panose="020F0502020204030204" pitchFamily="34" charset="0"/>
                        </a:rPr>
                        <a:t>13</a:t>
                      </a:r>
                    </a:p>
                  </a:txBody>
                  <a:tcPr marL="9525" marR="9525" marT="9525" marB="0" anchor="ctr"/>
                </a:tc>
                <a:tc>
                  <a:txBody>
                    <a:bodyPr/>
                    <a:lstStyle/>
                    <a:p>
                      <a:pPr algn="l" fontAlgn="ctr"/>
                      <a:r>
                        <a:rPr lang="es-PE" sz="1000" b="0" i="0" u="none" strike="noStrike">
                          <a:effectLst/>
                          <a:latin typeface="Calibri" panose="020F0502020204030204" pitchFamily="34" charset="0"/>
                        </a:rPr>
                        <a:t>EMP. MUN.PREST.DE SERV.DE SANEAM.PROV.ALTO ANDINA S.A.</a:t>
                      </a:r>
                    </a:p>
                  </a:txBody>
                  <a:tcPr marL="9525" marR="9525" marT="9525" marB="0" anchor="ctr"/>
                </a:tc>
                <a:extLst>
                  <a:ext uri="{0D108BD9-81ED-4DB2-BD59-A6C34878D82A}">
                    <a16:rowId xmlns:a16="http://schemas.microsoft.com/office/drawing/2014/main" val="2360330135"/>
                  </a:ext>
                </a:extLst>
              </a:tr>
              <a:tr h="144000">
                <a:tc>
                  <a:txBody>
                    <a:bodyPr/>
                    <a:lstStyle/>
                    <a:p>
                      <a:pPr algn="ctr" fontAlgn="ctr"/>
                      <a:r>
                        <a:rPr lang="es-PE" sz="1100" b="0" i="0" u="none" strike="noStrike">
                          <a:effectLst/>
                          <a:latin typeface="Calibri" panose="020F0502020204030204" pitchFamily="34" charset="0"/>
                        </a:rPr>
                        <a:t>14</a:t>
                      </a:r>
                    </a:p>
                  </a:txBody>
                  <a:tcPr marL="9525" marR="9525" marT="9525" marB="0" anchor="ctr"/>
                </a:tc>
                <a:tc>
                  <a:txBody>
                    <a:bodyPr/>
                    <a:lstStyle/>
                    <a:p>
                      <a:pPr algn="l" fontAlgn="ctr"/>
                      <a:r>
                        <a:rPr lang="es-PE" sz="1000" b="0" i="0" u="none" strike="noStrike">
                          <a:effectLst/>
                          <a:latin typeface="Calibri" panose="020F0502020204030204" pitchFamily="34" charset="0"/>
                        </a:rPr>
                        <a:t>ENTIDAD MUNIC.PREST.DE SERVICIOS DE SANEAM. DEL CUSCO S.A.</a:t>
                      </a:r>
                    </a:p>
                  </a:txBody>
                  <a:tcPr marL="9525" marR="9525" marT="9525" marB="0" anchor="ctr"/>
                </a:tc>
                <a:extLst>
                  <a:ext uri="{0D108BD9-81ED-4DB2-BD59-A6C34878D82A}">
                    <a16:rowId xmlns:a16="http://schemas.microsoft.com/office/drawing/2014/main" val="782669796"/>
                  </a:ext>
                </a:extLst>
              </a:tr>
              <a:tr h="144000">
                <a:tc>
                  <a:txBody>
                    <a:bodyPr/>
                    <a:lstStyle/>
                    <a:p>
                      <a:pPr algn="ctr" fontAlgn="ctr"/>
                      <a:r>
                        <a:rPr lang="es-PE" sz="1100" b="0" i="0" u="none" strike="noStrike">
                          <a:effectLst/>
                          <a:latin typeface="Calibri" panose="020F0502020204030204" pitchFamily="34" charset="0"/>
                        </a:rPr>
                        <a:t>15</a:t>
                      </a:r>
                    </a:p>
                  </a:txBody>
                  <a:tcPr marL="9525" marR="9525" marT="9525" marB="0" anchor="ctr"/>
                </a:tc>
                <a:tc>
                  <a:txBody>
                    <a:bodyPr/>
                    <a:lstStyle/>
                    <a:p>
                      <a:pPr algn="l" fontAlgn="ctr"/>
                      <a:r>
                        <a:rPr lang="es-ES" sz="1000" b="0" i="0" u="none" strike="noStrike">
                          <a:effectLst/>
                          <a:latin typeface="Calibri" panose="020F0502020204030204" pitchFamily="34" charset="0"/>
                        </a:rPr>
                        <a:t>EMP. MUN.DE AGUA POT.Y ALCANT.DE CALCA S.R.L.</a:t>
                      </a:r>
                    </a:p>
                  </a:txBody>
                  <a:tcPr marL="9525" marR="9525" marT="9525" marB="0" anchor="ctr"/>
                </a:tc>
                <a:extLst>
                  <a:ext uri="{0D108BD9-81ED-4DB2-BD59-A6C34878D82A}">
                    <a16:rowId xmlns:a16="http://schemas.microsoft.com/office/drawing/2014/main" val="1426472087"/>
                  </a:ext>
                </a:extLst>
              </a:tr>
              <a:tr h="144000">
                <a:tc>
                  <a:txBody>
                    <a:bodyPr/>
                    <a:lstStyle/>
                    <a:p>
                      <a:pPr algn="ctr" fontAlgn="ctr"/>
                      <a:r>
                        <a:rPr lang="es-PE" sz="1100" b="0" i="0" u="none" strike="noStrike">
                          <a:effectLst/>
                          <a:latin typeface="Calibri" panose="020F0502020204030204" pitchFamily="34" charset="0"/>
                        </a:rPr>
                        <a:t>16</a:t>
                      </a:r>
                    </a:p>
                  </a:txBody>
                  <a:tcPr marL="9525" marR="9525" marT="9525" marB="0" anchor="ctr"/>
                </a:tc>
                <a:tc>
                  <a:txBody>
                    <a:bodyPr/>
                    <a:lstStyle/>
                    <a:p>
                      <a:pPr algn="l" fontAlgn="ctr"/>
                      <a:r>
                        <a:rPr lang="es-ES" sz="1000" b="0" i="0" u="none" strike="noStrike">
                          <a:effectLst/>
                          <a:latin typeface="Calibri" panose="020F0502020204030204" pitchFamily="34" charset="0"/>
                        </a:rPr>
                        <a:t>EMP. MUN.DE AGUA POT.Y ALCANT.DE QUILLABAMBA S.R.L.</a:t>
                      </a:r>
                    </a:p>
                  </a:txBody>
                  <a:tcPr marL="9525" marR="9525" marT="9525" marB="0" anchor="ctr"/>
                </a:tc>
                <a:extLst>
                  <a:ext uri="{0D108BD9-81ED-4DB2-BD59-A6C34878D82A}">
                    <a16:rowId xmlns:a16="http://schemas.microsoft.com/office/drawing/2014/main" val="3573771050"/>
                  </a:ext>
                </a:extLst>
              </a:tr>
              <a:tr h="144000">
                <a:tc>
                  <a:txBody>
                    <a:bodyPr/>
                    <a:lstStyle/>
                    <a:p>
                      <a:pPr algn="ctr" fontAlgn="ctr"/>
                      <a:r>
                        <a:rPr lang="es-PE" sz="1100" b="0" i="0" u="none" strike="noStrike">
                          <a:effectLst/>
                          <a:latin typeface="Calibri" panose="020F0502020204030204" pitchFamily="34" charset="0"/>
                        </a:rPr>
                        <a:t>17</a:t>
                      </a:r>
                    </a:p>
                  </a:txBody>
                  <a:tcPr marL="9525" marR="9525" marT="9525" marB="0" anchor="ctr"/>
                </a:tc>
                <a:tc>
                  <a:txBody>
                    <a:bodyPr/>
                    <a:lstStyle/>
                    <a:p>
                      <a:pPr algn="l" fontAlgn="ctr"/>
                      <a:r>
                        <a:rPr lang="es-ES" sz="1000" b="0" i="0" u="none" strike="noStrike">
                          <a:effectLst/>
                          <a:latin typeface="Calibri" panose="020F0502020204030204" pitchFamily="34" charset="0"/>
                        </a:rPr>
                        <a:t>SERVICIO MUN.DE AGUA POT.Y ALCANT.DE HUANCAVELICA</a:t>
                      </a:r>
                    </a:p>
                  </a:txBody>
                  <a:tcPr marL="9525" marR="9525" marT="9525" marB="0" anchor="ctr"/>
                </a:tc>
                <a:extLst>
                  <a:ext uri="{0D108BD9-81ED-4DB2-BD59-A6C34878D82A}">
                    <a16:rowId xmlns:a16="http://schemas.microsoft.com/office/drawing/2014/main" val="2610861443"/>
                  </a:ext>
                </a:extLst>
              </a:tr>
              <a:tr h="144000">
                <a:tc>
                  <a:txBody>
                    <a:bodyPr/>
                    <a:lstStyle/>
                    <a:p>
                      <a:pPr algn="ctr" fontAlgn="ctr"/>
                      <a:r>
                        <a:rPr lang="es-PE" sz="1100" b="0" i="0" u="none" strike="noStrike">
                          <a:effectLst/>
                          <a:latin typeface="Calibri" panose="020F0502020204030204" pitchFamily="34" charset="0"/>
                        </a:rPr>
                        <a:t>18</a:t>
                      </a:r>
                    </a:p>
                  </a:txBody>
                  <a:tcPr marL="9525" marR="9525" marT="9525" marB="0" anchor="ctr"/>
                </a:tc>
                <a:tc>
                  <a:txBody>
                    <a:bodyPr/>
                    <a:lstStyle/>
                    <a:p>
                      <a:pPr algn="l" fontAlgn="ctr"/>
                      <a:r>
                        <a:rPr lang="es-ES" sz="1000" b="0" i="0" u="none" strike="noStrike">
                          <a:effectLst/>
                          <a:latin typeface="Calibri" panose="020F0502020204030204" pitchFamily="34" charset="0"/>
                        </a:rPr>
                        <a:t>EMPRESA MUN.SERV.DE AGUA POT.Y ALCANT.DE HUANUCO</a:t>
                      </a:r>
                    </a:p>
                  </a:txBody>
                  <a:tcPr marL="9525" marR="9525" marT="9525" marB="0" anchor="ctr"/>
                </a:tc>
                <a:extLst>
                  <a:ext uri="{0D108BD9-81ED-4DB2-BD59-A6C34878D82A}">
                    <a16:rowId xmlns:a16="http://schemas.microsoft.com/office/drawing/2014/main" val="1077618193"/>
                  </a:ext>
                </a:extLst>
              </a:tr>
              <a:tr h="144000">
                <a:tc>
                  <a:txBody>
                    <a:bodyPr/>
                    <a:lstStyle/>
                    <a:p>
                      <a:pPr algn="ctr" fontAlgn="ctr"/>
                      <a:r>
                        <a:rPr lang="es-PE" sz="1100" b="0" i="0" u="none" strike="noStrike">
                          <a:effectLst/>
                          <a:latin typeface="Calibri" panose="020F0502020204030204" pitchFamily="34" charset="0"/>
                        </a:rPr>
                        <a:t>19</a:t>
                      </a:r>
                    </a:p>
                  </a:txBody>
                  <a:tcPr marL="9525" marR="9525" marT="9525" marB="0" anchor="ctr"/>
                </a:tc>
                <a:tc>
                  <a:txBody>
                    <a:bodyPr/>
                    <a:lstStyle/>
                    <a:p>
                      <a:pPr algn="l" fontAlgn="ctr"/>
                      <a:r>
                        <a:rPr lang="es-ES" sz="1000" b="0" i="0" u="none" strike="noStrike">
                          <a:effectLst/>
                          <a:latin typeface="Calibri" panose="020F0502020204030204" pitchFamily="34" charset="0"/>
                        </a:rPr>
                        <a:t>EPS EMP. MUN.DE AGUA POT. Y ALC. DE ICA S.A.</a:t>
                      </a:r>
                    </a:p>
                  </a:txBody>
                  <a:tcPr marL="9525" marR="9525" marT="9525" marB="0" anchor="ctr"/>
                </a:tc>
                <a:extLst>
                  <a:ext uri="{0D108BD9-81ED-4DB2-BD59-A6C34878D82A}">
                    <a16:rowId xmlns:a16="http://schemas.microsoft.com/office/drawing/2014/main" val="2753436028"/>
                  </a:ext>
                </a:extLst>
              </a:tr>
              <a:tr h="144000">
                <a:tc>
                  <a:txBody>
                    <a:bodyPr/>
                    <a:lstStyle/>
                    <a:p>
                      <a:pPr algn="ctr" fontAlgn="ctr"/>
                      <a:r>
                        <a:rPr lang="es-PE" sz="1100" b="0" i="0" u="none" strike="noStrike">
                          <a:effectLst/>
                          <a:latin typeface="Calibri" panose="020F0502020204030204" pitchFamily="34" charset="0"/>
                        </a:rPr>
                        <a:t>20</a:t>
                      </a:r>
                    </a:p>
                  </a:txBody>
                  <a:tcPr marL="9525" marR="9525" marT="9525" marB="0" anchor="ctr"/>
                </a:tc>
                <a:tc>
                  <a:txBody>
                    <a:bodyPr/>
                    <a:lstStyle/>
                    <a:p>
                      <a:pPr algn="l" fontAlgn="ctr"/>
                      <a:r>
                        <a:rPr lang="es-ES" sz="1000" b="0" i="0" u="none" strike="noStrike">
                          <a:effectLst/>
                          <a:latin typeface="Calibri" panose="020F0502020204030204" pitchFamily="34" charset="0"/>
                        </a:rPr>
                        <a:t>EMP. MUN. DE AGUA POT. Y ALCANT. DE SALAS S.R.L.</a:t>
                      </a:r>
                    </a:p>
                  </a:txBody>
                  <a:tcPr marL="9525" marR="9525" marT="9525" marB="0" anchor="ctr"/>
                </a:tc>
                <a:extLst>
                  <a:ext uri="{0D108BD9-81ED-4DB2-BD59-A6C34878D82A}">
                    <a16:rowId xmlns:a16="http://schemas.microsoft.com/office/drawing/2014/main" val="972309308"/>
                  </a:ext>
                </a:extLst>
              </a:tr>
              <a:tr h="144000">
                <a:tc>
                  <a:txBody>
                    <a:bodyPr/>
                    <a:lstStyle/>
                    <a:p>
                      <a:pPr algn="ctr" fontAlgn="ctr"/>
                      <a:r>
                        <a:rPr lang="es-PE" sz="1100" b="0" i="0" u="none" strike="noStrike">
                          <a:effectLst/>
                          <a:latin typeface="Calibri" panose="020F0502020204030204" pitchFamily="34" charset="0"/>
                        </a:rPr>
                        <a:t>21</a:t>
                      </a:r>
                    </a:p>
                  </a:txBody>
                  <a:tcPr marL="9525" marR="9525" marT="9525" marB="0" anchor="ctr"/>
                </a:tc>
                <a:tc>
                  <a:txBody>
                    <a:bodyPr/>
                    <a:lstStyle/>
                    <a:p>
                      <a:pPr algn="l" fontAlgn="ctr"/>
                      <a:r>
                        <a:rPr lang="es-ES" sz="1000" b="0" i="0" u="none" strike="noStrike">
                          <a:effectLst/>
                          <a:latin typeface="Calibri" panose="020F0502020204030204" pitchFamily="34" charset="0"/>
                        </a:rPr>
                        <a:t>SERV. MUN. DE AGUA POTAB. Y ALCANT. DE CHINCHA S.A.</a:t>
                      </a:r>
                    </a:p>
                  </a:txBody>
                  <a:tcPr marL="9525" marR="9525" marT="9525" marB="0" anchor="ctr"/>
                </a:tc>
                <a:extLst>
                  <a:ext uri="{0D108BD9-81ED-4DB2-BD59-A6C34878D82A}">
                    <a16:rowId xmlns:a16="http://schemas.microsoft.com/office/drawing/2014/main" val="3318252859"/>
                  </a:ext>
                </a:extLst>
              </a:tr>
              <a:tr h="144000">
                <a:tc>
                  <a:txBody>
                    <a:bodyPr/>
                    <a:lstStyle/>
                    <a:p>
                      <a:pPr algn="ctr" fontAlgn="ctr"/>
                      <a:r>
                        <a:rPr lang="es-PE" sz="1100" b="0" i="0" u="none" strike="noStrike">
                          <a:effectLst/>
                          <a:latin typeface="Calibri" panose="020F0502020204030204" pitchFamily="34" charset="0"/>
                        </a:rPr>
                        <a:t>22</a:t>
                      </a:r>
                    </a:p>
                  </a:txBody>
                  <a:tcPr marL="9525" marR="9525" marT="9525" marB="0" anchor="ctr"/>
                </a:tc>
                <a:tc>
                  <a:txBody>
                    <a:bodyPr/>
                    <a:lstStyle/>
                    <a:p>
                      <a:pPr algn="l" fontAlgn="ctr"/>
                      <a:r>
                        <a:rPr lang="es-ES" sz="1000" b="0" i="0" u="none" strike="noStrike">
                          <a:effectLst/>
                          <a:latin typeface="Calibri" panose="020F0502020204030204" pitchFamily="34" charset="0"/>
                        </a:rPr>
                        <a:t>EMP. MUN. DE AGUA POT.Y ALCANT. V IRGEN DE GUADALUPE DEL SUR S.A</a:t>
                      </a:r>
                    </a:p>
                  </a:txBody>
                  <a:tcPr marL="9525" marR="9525" marT="9525" marB="0" anchor="ctr"/>
                </a:tc>
                <a:extLst>
                  <a:ext uri="{0D108BD9-81ED-4DB2-BD59-A6C34878D82A}">
                    <a16:rowId xmlns:a16="http://schemas.microsoft.com/office/drawing/2014/main" val="862827316"/>
                  </a:ext>
                </a:extLst>
              </a:tr>
              <a:tr h="144000">
                <a:tc>
                  <a:txBody>
                    <a:bodyPr/>
                    <a:lstStyle/>
                    <a:p>
                      <a:pPr algn="ctr" fontAlgn="ctr"/>
                      <a:r>
                        <a:rPr lang="es-PE" sz="1100" b="0" i="0" u="none" strike="noStrike">
                          <a:effectLst/>
                          <a:latin typeface="Calibri" panose="020F0502020204030204" pitchFamily="34" charset="0"/>
                        </a:rPr>
                        <a:t>23</a:t>
                      </a:r>
                    </a:p>
                  </a:txBody>
                  <a:tcPr marL="9525" marR="9525" marT="9525" marB="0" anchor="ctr"/>
                </a:tc>
                <a:tc>
                  <a:txBody>
                    <a:bodyPr/>
                    <a:lstStyle/>
                    <a:p>
                      <a:pPr algn="l" fontAlgn="ctr"/>
                      <a:r>
                        <a:rPr lang="es-ES" sz="1000" b="0" i="0" u="none" strike="noStrike">
                          <a:effectLst/>
                          <a:latin typeface="Calibri" panose="020F0502020204030204" pitchFamily="34" charset="0"/>
                        </a:rPr>
                        <a:t>EMP. MUN.DE AGUA POT.Y ALCANT. DE PISCO S.A.</a:t>
                      </a:r>
                    </a:p>
                  </a:txBody>
                  <a:tcPr marL="9525" marR="9525" marT="9525" marB="0" anchor="ctr"/>
                </a:tc>
                <a:extLst>
                  <a:ext uri="{0D108BD9-81ED-4DB2-BD59-A6C34878D82A}">
                    <a16:rowId xmlns:a16="http://schemas.microsoft.com/office/drawing/2014/main" val="2304808107"/>
                  </a:ext>
                </a:extLst>
              </a:tr>
              <a:tr h="144000">
                <a:tc>
                  <a:txBody>
                    <a:bodyPr/>
                    <a:lstStyle/>
                    <a:p>
                      <a:pPr algn="ctr" fontAlgn="ctr"/>
                      <a:r>
                        <a:rPr lang="es-PE" sz="1100" b="0" i="0" u="none" strike="noStrike">
                          <a:effectLst/>
                          <a:latin typeface="Calibri" panose="020F0502020204030204" pitchFamily="34" charset="0"/>
                        </a:rPr>
                        <a:t>24</a:t>
                      </a:r>
                    </a:p>
                  </a:txBody>
                  <a:tcPr marL="9525" marR="9525" marT="9525" marB="0" anchor="ctr"/>
                </a:tc>
                <a:tc>
                  <a:txBody>
                    <a:bodyPr/>
                    <a:lstStyle/>
                    <a:p>
                      <a:pPr algn="l" fontAlgn="ctr"/>
                      <a:r>
                        <a:rPr lang="es-ES" sz="1000" b="0" i="0" u="none" strike="noStrike">
                          <a:effectLst/>
                          <a:latin typeface="Calibri" panose="020F0502020204030204" pitchFamily="34" charset="0"/>
                        </a:rPr>
                        <a:t>SERVICIO DE AGUA POT.Y ALCANT.MUNIC.DE HUANCAYO</a:t>
                      </a:r>
                    </a:p>
                  </a:txBody>
                  <a:tcPr marL="9525" marR="9525" marT="9525" marB="0" anchor="ctr"/>
                </a:tc>
                <a:extLst>
                  <a:ext uri="{0D108BD9-81ED-4DB2-BD59-A6C34878D82A}">
                    <a16:rowId xmlns:a16="http://schemas.microsoft.com/office/drawing/2014/main" val="1149388301"/>
                  </a:ext>
                </a:extLst>
              </a:tr>
              <a:tr h="144000">
                <a:tc>
                  <a:txBody>
                    <a:bodyPr/>
                    <a:lstStyle/>
                    <a:p>
                      <a:pPr algn="ctr" fontAlgn="ctr"/>
                      <a:r>
                        <a:rPr lang="es-PE" sz="1100" b="0" i="0" u="none" strike="noStrike">
                          <a:effectLst/>
                          <a:latin typeface="Calibri" panose="020F0502020204030204" pitchFamily="34" charset="0"/>
                        </a:rPr>
                        <a:t>25</a:t>
                      </a:r>
                    </a:p>
                  </a:txBody>
                  <a:tcPr marL="9525" marR="9525" marT="9525" marB="0" anchor="ctr"/>
                </a:tc>
                <a:tc>
                  <a:txBody>
                    <a:bodyPr/>
                    <a:lstStyle/>
                    <a:p>
                      <a:pPr algn="l" fontAlgn="ctr"/>
                      <a:r>
                        <a:rPr lang="pt-BR" sz="1000" b="0" i="0" u="none" strike="noStrike">
                          <a:effectLst/>
                          <a:latin typeface="Calibri" panose="020F0502020204030204" pitchFamily="34" charset="0"/>
                        </a:rPr>
                        <a:t>ENT. PREST.DE SERV.DE SANEAM.SELVA CENTRAL S.A.</a:t>
                      </a:r>
                    </a:p>
                  </a:txBody>
                  <a:tcPr marL="9525" marR="9525" marT="9525" marB="0" anchor="ctr"/>
                </a:tc>
                <a:extLst>
                  <a:ext uri="{0D108BD9-81ED-4DB2-BD59-A6C34878D82A}">
                    <a16:rowId xmlns:a16="http://schemas.microsoft.com/office/drawing/2014/main" val="2211424176"/>
                  </a:ext>
                </a:extLst>
              </a:tr>
              <a:tr h="144000">
                <a:tc>
                  <a:txBody>
                    <a:bodyPr/>
                    <a:lstStyle/>
                    <a:p>
                      <a:pPr algn="ctr" fontAlgn="ctr"/>
                      <a:r>
                        <a:rPr lang="es-PE" sz="1100" b="0" i="0" u="none" strike="noStrike">
                          <a:effectLst/>
                          <a:latin typeface="Calibri" panose="020F0502020204030204" pitchFamily="34" charset="0"/>
                        </a:rPr>
                        <a:t>26</a:t>
                      </a:r>
                    </a:p>
                  </a:txBody>
                  <a:tcPr marL="9525" marR="9525" marT="9525" marB="0" anchor="ctr"/>
                </a:tc>
                <a:tc>
                  <a:txBody>
                    <a:bodyPr/>
                    <a:lstStyle/>
                    <a:p>
                      <a:pPr algn="l" fontAlgn="ctr"/>
                      <a:r>
                        <a:rPr lang="es-ES" sz="1000" b="0" i="0" u="none" strike="noStrike">
                          <a:effectLst/>
                          <a:latin typeface="Calibri" panose="020F0502020204030204" pitchFamily="34" charset="0"/>
                        </a:rPr>
                        <a:t>ENTIDAD PREST.DE SERV.DE SANEAM.DEL MANTARO S.A.</a:t>
                      </a:r>
                    </a:p>
                  </a:txBody>
                  <a:tcPr marL="9525" marR="9525" marT="9525" marB="0" anchor="ctr"/>
                </a:tc>
                <a:extLst>
                  <a:ext uri="{0D108BD9-81ED-4DB2-BD59-A6C34878D82A}">
                    <a16:rowId xmlns:a16="http://schemas.microsoft.com/office/drawing/2014/main" val="1603110760"/>
                  </a:ext>
                </a:extLst>
              </a:tr>
              <a:tr h="144000">
                <a:tc>
                  <a:txBody>
                    <a:bodyPr/>
                    <a:lstStyle/>
                    <a:p>
                      <a:pPr algn="ctr" fontAlgn="ctr"/>
                      <a:r>
                        <a:rPr lang="es-PE" sz="1100" b="0" i="0" u="none" strike="noStrike">
                          <a:effectLst/>
                          <a:latin typeface="Calibri" panose="020F0502020204030204" pitchFamily="34" charset="0"/>
                        </a:rPr>
                        <a:t>27</a:t>
                      </a:r>
                    </a:p>
                  </a:txBody>
                  <a:tcPr marL="9525" marR="9525" marT="9525" marB="0" anchor="ctr"/>
                </a:tc>
                <a:tc>
                  <a:txBody>
                    <a:bodyPr/>
                    <a:lstStyle/>
                    <a:p>
                      <a:pPr algn="l" fontAlgn="ctr"/>
                      <a:r>
                        <a:rPr lang="es-PE" sz="1000" b="0" i="0" u="none" strike="noStrike">
                          <a:effectLst/>
                          <a:latin typeface="Calibri" panose="020F0502020204030204" pitchFamily="34" charset="0"/>
                        </a:rPr>
                        <a:t>ENTIDAD PREST.DE SERV.DE SANEAM."SIERRA CENTRAL S.A."</a:t>
                      </a:r>
                    </a:p>
                  </a:txBody>
                  <a:tcPr marL="9525" marR="9525" marT="9525" marB="0" anchor="ctr"/>
                </a:tc>
                <a:extLst>
                  <a:ext uri="{0D108BD9-81ED-4DB2-BD59-A6C34878D82A}">
                    <a16:rowId xmlns:a16="http://schemas.microsoft.com/office/drawing/2014/main" val="3427751805"/>
                  </a:ext>
                </a:extLst>
              </a:tr>
              <a:tr h="144000">
                <a:tc>
                  <a:txBody>
                    <a:bodyPr/>
                    <a:lstStyle/>
                    <a:p>
                      <a:pPr algn="ctr" fontAlgn="ctr"/>
                      <a:r>
                        <a:rPr lang="es-PE" sz="1100" b="0" i="0" u="none" strike="noStrike">
                          <a:effectLst/>
                          <a:latin typeface="Calibri" panose="020F0502020204030204" pitchFamily="34" charset="0"/>
                        </a:rPr>
                        <a:t>28</a:t>
                      </a:r>
                    </a:p>
                  </a:txBody>
                  <a:tcPr marL="9525" marR="9525" marT="9525" marB="0" anchor="ctr"/>
                </a:tc>
                <a:tc>
                  <a:txBody>
                    <a:bodyPr/>
                    <a:lstStyle/>
                    <a:p>
                      <a:pPr algn="l" fontAlgn="ctr"/>
                      <a:r>
                        <a:rPr lang="es-ES" sz="1000" b="0" i="0" u="none" strike="noStrike">
                          <a:effectLst/>
                          <a:latin typeface="Calibri" panose="020F0502020204030204" pitchFamily="34" charset="0"/>
                        </a:rPr>
                        <a:t>EMP.  MUNIC. DE SERV. DE AGUA POT. YAULI- LA OROYA S.R.L.</a:t>
                      </a:r>
                    </a:p>
                  </a:txBody>
                  <a:tcPr marL="9525" marR="9525" marT="9525" marB="0" anchor="ctr"/>
                </a:tc>
                <a:extLst>
                  <a:ext uri="{0D108BD9-81ED-4DB2-BD59-A6C34878D82A}">
                    <a16:rowId xmlns:a16="http://schemas.microsoft.com/office/drawing/2014/main" val="1461189504"/>
                  </a:ext>
                </a:extLst>
              </a:tr>
              <a:tr h="144000">
                <a:tc>
                  <a:txBody>
                    <a:bodyPr/>
                    <a:lstStyle/>
                    <a:p>
                      <a:pPr algn="ctr" fontAlgn="ctr"/>
                      <a:r>
                        <a:rPr lang="es-PE" sz="1100" b="0" i="0" u="none" strike="noStrike">
                          <a:effectLst/>
                          <a:latin typeface="Calibri" panose="020F0502020204030204" pitchFamily="34" charset="0"/>
                        </a:rPr>
                        <a:t>29</a:t>
                      </a:r>
                    </a:p>
                  </a:txBody>
                  <a:tcPr marL="9525" marR="9525" marT="9525" marB="0" anchor="ctr"/>
                </a:tc>
                <a:tc>
                  <a:txBody>
                    <a:bodyPr/>
                    <a:lstStyle/>
                    <a:p>
                      <a:pPr algn="l" fontAlgn="ctr"/>
                      <a:r>
                        <a:rPr lang="es-ES" sz="1000" b="0" i="0" u="none" strike="noStrike">
                          <a:effectLst/>
                          <a:latin typeface="Calibri" panose="020F0502020204030204" pitchFamily="34" charset="0"/>
                        </a:rPr>
                        <a:t>SERVICIO DE AGUA POT.ALCANT.DE LA LIBERTAD</a:t>
                      </a:r>
                    </a:p>
                  </a:txBody>
                  <a:tcPr marL="9525" marR="9525" marT="9525" marB="0" anchor="ctr"/>
                </a:tc>
                <a:extLst>
                  <a:ext uri="{0D108BD9-81ED-4DB2-BD59-A6C34878D82A}">
                    <a16:rowId xmlns:a16="http://schemas.microsoft.com/office/drawing/2014/main" val="519209174"/>
                  </a:ext>
                </a:extLst>
              </a:tr>
              <a:tr h="144000">
                <a:tc>
                  <a:txBody>
                    <a:bodyPr/>
                    <a:lstStyle/>
                    <a:p>
                      <a:pPr algn="ctr" fontAlgn="ctr"/>
                      <a:r>
                        <a:rPr lang="es-PE" sz="1100" b="0" i="0" u="none" strike="noStrike">
                          <a:effectLst/>
                          <a:latin typeface="Calibri" panose="020F0502020204030204" pitchFamily="34" charset="0"/>
                        </a:rPr>
                        <a:t>30</a:t>
                      </a:r>
                    </a:p>
                  </a:txBody>
                  <a:tcPr marL="9525" marR="9525" marT="9525" marB="0" anchor="ctr"/>
                </a:tc>
                <a:tc>
                  <a:txBody>
                    <a:bodyPr/>
                    <a:lstStyle/>
                    <a:p>
                      <a:pPr algn="l" fontAlgn="ctr"/>
                      <a:r>
                        <a:rPr lang="es-PE" sz="1000" b="0" i="0" u="none" strike="noStrike">
                          <a:effectLst/>
                          <a:latin typeface="Calibri" panose="020F0502020204030204" pitchFamily="34" charset="0"/>
                        </a:rPr>
                        <a:t>ENTIDAD PREST.DE SERV.SANEAM.DE LAMBAYEQUE S.A.</a:t>
                      </a:r>
                    </a:p>
                  </a:txBody>
                  <a:tcPr marL="9525" marR="9525" marT="9525" marB="0" anchor="ctr"/>
                </a:tc>
                <a:extLst>
                  <a:ext uri="{0D108BD9-81ED-4DB2-BD59-A6C34878D82A}">
                    <a16:rowId xmlns:a16="http://schemas.microsoft.com/office/drawing/2014/main" val="2921963450"/>
                  </a:ext>
                </a:extLst>
              </a:tr>
              <a:tr h="144000">
                <a:tc>
                  <a:txBody>
                    <a:bodyPr/>
                    <a:lstStyle/>
                    <a:p>
                      <a:pPr algn="ctr" fontAlgn="ctr"/>
                      <a:r>
                        <a:rPr lang="es-PE" sz="1100" b="0" i="0" u="none" strike="noStrike">
                          <a:effectLst/>
                          <a:latin typeface="Calibri" panose="020F0502020204030204" pitchFamily="34" charset="0"/>
                        </a:rPr>
                        <a:t>31</a:t>
                      </a:r>
                    </a:p>
                  </a:txBody>
                  <a:tcPr marL="9525" marR="9525" marT="9525" marB="0" anchor="ctr"/>
                </a:tc>
                <a:tc>
                  <a:txBody>
                    <a:bodyPr/>
                    <a:lstStyle/>
                    <a:p>
                      <a:pPr algn="l" fontAlgn="ctr"/>
                      <a:r>
                        <a:rPr lang="es-ES" sz="1000" b="0" i="0" u="none" strike="noStrike">
                          <a:effectLst/>
                          <a:latin typeface="Calibri" panose="020F0502020204030204" pitchFamily="34" charset="0"/>
                        </a:rPr>
                        <a:t>SERVICIO DE AGUA POT.ALCANT.DE LIMA</a:t>
                      </a:r>
                    </a:p>
                  </a:txBody>
                  <a:tcPr marL="9525" marR="9525" marT="9525" marB="0" anchor="ctr"/>
                </a:tc>
                <a:extLst>
                  <a:ext uri="{0D108BD9-81ED-4DB2-BD59-A6C34878D82A}">
                    <a16:rowId xmlns:a16="http://schemas.microsoft.com/office/drawing/2014/main" val="869393735"/>
                  </a:ext>
                </a:extLst>
              </a:tr>
              <a:tr h="144000">
                <a:tc>
                  <a:txBody>
                    <a:bodyPr/>
                    <a:lstStyle/>
                    <a:p>
                      <a:pPr algn="ctr" fontAlgn="ctr"/>
                      <a:r>
                        <a:rPr lang="es-PE" sz="1100" b="0" i="0" u="none" strike="noStrike">
                          <a:effectLst/>
                          <a:latin typeface="Calibri" panose="020F0502020204030204" pitchFamily="34" charset="0"/>
                        </a:rPr>
                        <a:t>32</a:t>
                      </a:r>
                    </a:p>
                  </a:txBody>
                  <a:tcPr marL="9525" marR="9525" marT="9525" marB="0" anchor="ctr"/>
                </a:tc>
                <a:tc>
                  <a:txBody>
                    <a:bodyPr/>
                    <a:lstStyle/>
                    <a:p>
                      <a:pPr algn="l" fontAlgn="ctr"/>
                      <a:r>
                        <a:rPr lang="es-ES" sz="1000" b="0" i="0" u="none" strike="noStrike">
                          <a:effectLst/>
                          <a:latin typeface="Calibri" panose="020F0502020204030204" pitchFamily="34" charset="0"/>
                        </a:rPr>
                        <a:t>EMP. DE SERV.MUN.DE AGUA POT.Y ALCANT. BARRANCA S.A.</a:t>
                      </a:r>
                    </a:p>
                  </a:txBody>
                  <a:tcPr marL="9525" marR="9525" marT="9525" marB="0" anchor="ctr"/>
                </a:tc>
                <a:extLst>
                  <a:ext uri="{0D108BD9-81ED-4DB2-BD59-A6C34878D82A}">
                    <a16:rowId xmlns:a16="http://schemas.microsoft.com/office/drawing/2014/main" val="2053071058"/>
                  </a:ext>
                </a:extLst>
              </a:tr>
              <a:tr h="144000">
                <a:tc>
                  <a:txBody>
                    <a:bodyPr/>
                    <a:lstStyle/>
                    <a:p>
                      <a:pPr algn="ctr" fontAlgn="ctr"/>
                      <a:r>
                        <a:rPr lang="es-PE" sz="1100" b="0" i="0" u="none" strike="noStrike">
                          <a:effectLst/>
                          <a:latin typeface="Calibri" panose="020F0502020204030204" pitchFamily="34" charset="0"/>
                        </a:rPr>
                        <a:t>33</a:t>
                      </a:r>
                    </a:p>
                  </a:txBody>
                  <a:tcPr marL="9525" marR="9525" marT="9525" marB="0" anchor="ctr"/>
                </a:tc>
                <a:tc>
                  <a:txBody>
                    <a:bodyPr/>
                    <a:lstStyle/>
                    <a:p>
                      <a:pPr algn="l" fontAlgn="ctr"/>
                      <a:r>
                        <a:rPr lang="es-ES" sz="1000" b="0" i="0" u="none" strike="noStrike">
                          <a:effectLst/>
                          <a:latin typeface="Calibri" panose="020F0502020204030204" pitchFamily="34" charset="0"/>
                        </a:rPr>
                        <a:t>EMP. MUN.DE AGUA POT.Y ALCANT.DE PATIVILCA S.A.</a:t>
                      </a:r>
                    </a:p>
                  </a:txBody>
                  <a:tcPr marL="9525" marR="9525" marT="9525" marB="0" anchor="ctr"/>
                </a:tc>
                <a:extLst>
                  <a:ext uri="{0D108BD9-81ED-4DB2-BD59-A6C34878D82A}">
                    <a16:rowId xmlns:a16="http://schemas.microsoft.com/office/drawing/2014/main" val="2565672910"/>
                  </a:ext>
                </a:extLst>
              </a:tr>
              <a:tr h="144000">
                <a:tc>
                  <a:txBody>
                    <a:bodyPr/>
                    <a:lstStyle/>
                    <a:p>
                      <a:pPr algn="ctr" fontAlgn="ctr"/>
                      <a:r>
                        <a:rPr lang="es-PE" sz="1100" b="0" i="0" u="none" strike="noStrike">
                          <a:effectLst/>
                          <a:latin typeface="Calibri" panose="020F0502020204030204" pitchFamily="34" charset="0"/>
                        </a:rPr>
                        <a:t>34</a:t>
                      </a:r>
                    </a:p>
                  </a:txBody>
                  <a:tcPr marL="9525" marR="9525" marT="9525" marB="0" anchor="ctr"/>
                </a:tc>
                <a:tc>
                  <a:txBody>
                    <a:bodyPr/>
                    <a:lstStyle/>
                    <a:p>
                      <a:pPr algn="l" fontAlgn="ctr"/>
                      <a:r>
                        <a:rPr lang="es-ES" sz="1000" b="0" i="0" u="none" strike="noStrike" dirty="0">
                          <a:effectLst/>
                          <a:latin typeface="Calibri" panose="020F0502020204030204" pitchFamily="34" charset="0"/>
                        </a:rPr>
                        <a:t>EMP.MUN.DE AGUA POT.Y ALCANT.DE CAÑETE S.A.</a:t>
                      </a:r>
                    </a:p>
                  </a:txBody>
                  <a:tcPr marL="9525" marR="9525" marT="9525" marB="0" anchor="ctr"/>
                </a:tc>
                <a:extLst>
                  <a:ext uri="{0D108BD9-81ED-4DB2-BD59-A6C34878D82A}">
                    <a16:rowId xmlns:a16="http://schemas.microsoft.com/office/drawing/2014/main" val="3409375677"/>
                  </a:ext>
                </a:extLst>
              </a:tr>
            </a:tbl>
          </a:graphicData>
        </a:graphic>
      </p:graphicFrame>
      <p:graphicFrame>
        <p:nvGraphicFramePr>
          <p:cNvPr id="31" name="Tabla 30">
            <a:extLst>
              <a:ext uri="{FF2B5EF4-FFF2-40B4-BE49-F238E27FC236}">
                <a16:creationId xmlns:a16="http://schemas.microsoft.com/office/drawing/2014/main" id="{2DAE5480-98A2-4030-B6D9-2E125ED73A1C}"/>
              </a:ext>
            </a:extLst>
          </p:cNvPr>
          <p:cNvGraphicFramePr>
            <a:graphicFrameLocks noGrp="1"/>
          </p:cNvGraphicFramePr>
          <p:nvPr>
            <p:extLst>
              <p:ext uri="{D42A27DB-BD31-4B8C-83A1-F6EECF244321}">
                <p14:modId xmlns:p14="http://schemas.microsoft.com/office/powerpoint/2010/main" val="1157571908"/>
              </p:ext>
            </p:extLst>
          </p:nvPr>
        </p:nvGraphicFramePr>
        <p:xfrm>
          <a:off x="5902849" y="580691"/>
          <a:ext cx="4896000" cy="6185535"/>
        </p:xfrm>
        <a:graphic>
          <a:graphicData uri="http://schemas.openxmlformats.org/drawingml/2006/table">
            <a:tbl>
              <a:tblPr firstRow="1">
                <a:tableStyleId>{00A15C55-8517-42AA-B614-E9B94910E393}</a:tableStyleId>
              </a:tblPr>
              <a:tblGrid>
                <a:gridCol w="504000">
                  <a:extLst>
                    <a:ext uri="{9D8B030D-6E8A-4147-A177-3AD203B41FA5}">
                      <a16:colId xmlns:a16="http://schemas.microsoft.com/office/drawing/2014/main" val="4216748127"/>
                    </a:ext>
                  </a:extLst>
                </a:gridCol>
                <a:gridCol w="4392000">
                  <a:extLst>
                    <a:ext uri="{9D8B030D-6E8A-4147-A177-3AD203B41FA5}">
                      <a16:colId xmlns:a16="http://schemas.microsoft.com/office/drawing/2014/main" val="2870833021"/>
                    </a:ext>
                  </a:extLst>
                </a:gridCol>
              </a:tblGrid>
              <a:tr h="144000">
                <a:tc>
                  <a:txBody>
                    <a:bodyPr/>
                    <a:lstStyle/>
                    <a:p>
                      <a:pPr algn="ctr" fontAlgn="b"/>
                      <a:r>
                        <a:rPr lang="es-PE" sz="1000" b="1" i="0" u="none" strike="noStrike" dirty="0">
                          <a:effectLst/>
                          <a:latin typeface="+mn-lt"/>
                        </a:rPr>
                        <a:t>N°</a:t>
                      </a:r>
                    </a:p>
                  </a:txBody>
                  <a:tcPr marL="85725" marR="9525" marT="9525" marB="0" anchor="ctr"/>
                </a:tc>
                <a:tc>
                  <a:txBody>
                    <a:bodyPr/>
                    <a:lstStyle/>
                    <a:p>
                      <a:pPr algn="ctr" fontAlgn="b"/>
                      <a:r>
                        <a:rPr lang="es-PE" sz="1000" spc="0" baseline="0" noProof="0" dirty="0"/>
                        <a:t>EMPRESAS NO FINANCIERAS</a:t>
                      </a:r>
                      <a:endParaRPr lang="es-PE" sz="1000" b="1" i="0" u="none" strike="noStrike" dirty="0">
                        <a:effectLst/>
                        <a:latin typeface="+mn-lt"/>
                      </a:endParaRPr>
                    </a:p>
                  </a:txBody>
                  <a:tcPr marL="85725" marR="9525" marT="9525" marB="0" anchor="ctr"/>
                </a:tc>
                <a:extLst>
                  <a:ext uri="{0D108BD9-81ED-4DB2-BD59-A6C34878D82A}">
                    <a16:rowId xmlns:a16="http://schemas.microsoft.com/office/drawing/2014/main" val="1195497806"/>
                  </a:ext>
                </a:extLst>
              </a:tr>
              <a:tr h="144000">
                <a:tc>
                  <a:txBody>
                    <a:bodyPr/>
                    <a:lstStyle/>
                    <a:p>
                      <a:pPr algn="ctr" fontAlgn="ctr"/>
                      <a:r>
                        <a:rPr lang="es-PE" sz="1100" b="0" i="0" u="none" strike="noStrike" dirty="0">
                          <a:effectLst/>
                          <a:latin typeface="Calibri" panose="020F0502020204030204" pitchFamily="34" charset="0"/>
                        </a:rPr>
                        <a:t>35</a:t>
                      </a:r>
                    </a:p>
                  </a:txBody>
                  <a:tcPr marL="9525" marR="9525" marT="9525" marB="0" anchor="ctr"/>
                </a:tc>
                <a:tc>
                  <a:txBody>
                    <a:bodyPr/>
                    <a:lstStyle/>
                    <a:p>
                      <a:pPr algn="l" fontAlgn="ctr"/>
                      <a:r>
                        <a:rPr lang="es-ES" sz="1000" b="0" i="0" u="none" strike="noStrike" dirty="0">
                          <a:effectLst/>
                          <a:latin typeface="Calibri" panose="020F0502020204030204" pitchFamily="34" charset="0"/>
                        </a:rPr>
                        <a:t>EMP. MUN.DE AGUA POT.Y ALCANT.  HUARAL S.A.</a:t>
                      </a:r>
                    </a:p>
                  </a:txBody>
                  <a:tcPr marL="9525" marR="9525" marT="9525" marB="0" anchor="ctr"/>
                </a:tc>
                <a:extLst>
                  <a:ext uri="{0D108BD9-81ED-4DB2-BD59-A6C34878D82A}">
                    <a16:rowId xmlns:a16="http://schemas.microsoft.com/office/drawing/2014/main" val="1668036305"/>
                  </a:ext>
                </a:extLst>
              </a:tr>
              <a:tr h="144000">
                <a:tc>
                  <a:txBody>
                    <a:bodyPr/>
                    <a:lstStyle/>
                    <a:p>
                      <a:pPr algn="ctr" fontAlgn="ctr"/>
                      <a:r>
                        <a:rPr lang="es-PE" sz="1100" b="0" i="0" u="none" strike="noStrike" dirty="0">
                          <a:effectLst/>
                          <a:latin typeface="Calibri" panose="020F0502020204030204" pitchFamily="34" charset="0"/>
                        </a:rPr>
                        <a:t>36</a:t>
                      </a:r>
                    </a:p>
                  </a:txBody>
                  <a:tcPr marL="9525" marR="9525" marT="9525" marB="0" anchor="ctr"/>
                </a:tc>
                <a:tc>
                  <a:txBody>
                    <a:bodyPr/>
                    <a:lstStyle/>
                    <a:p>
                      <a:pPr algn="l" fontAlgn="ctr"/>
                      <a:r>
                        <a:rPr lang="es-ES" sz="1000" b="0" i="0" u="none" strike="noStrike">
                          <a:effectLst/>
                          <a:latin typeface="Calibri" panose="020F0502020204030204" pitchFamily="34" charset="0"/>
                        </a:rPr>
                        <a:t>EMP. MUNIC. DE AGUA POT. Y ALCANT.  CHANCAY S.A.C.</a:t>
                      </a:r>
                    </a:p>
                  </a:txBody>
                  <a:tcPr marL="9525" marR="9525" marT="9525" marB="0" anchor="ctr"/>
                </a:tc>
                <a:extLst>
                  <a:ext uri="{0D108BD9-81ED-4DB2-BD59-A6C34878D82A}">
                    <a16:rowId xmlns:a16="http://schemas.microsoft.com/office/drawing/2014/main" val="2864414810"/>
                  </a:ext>
                </a:extLst>
              </a:tr>
              <a:tr h="144000">
                <a:tc>
                  <a:txBody>
                    <a:bodyPr/>
                    <a:lstStyle/>
                    <a:p>
                      <a:pPr algn="ctr" fontAlgn="ctr"/>
                      <a:r>
                        <a:rPr lang="es-PE" sz="1100" b="0" i="0" u="none" strike="noStrike">
                          <a:effectLst/>
                          <a:latin typeface="Calibri" panose="020F0502020204030204" pitchFamily="34" charset="0"/>
                        </a:rPr>
                        <a:t>37</a:t>
                      </a:r>
                    </a:p>
                  </a:txBody>
                  <a:tcPr marL="9525" marR="9525" marT="9525" marB="0" anchor="ctr"/>
                </a:tc>
                <a:tc>
                  <a:txBody>
                    <a:bodyPr/>
                    <a:lstStyle/>
                    <a:p>
                      <a:pPr algn="l" fontAlgn="ctr"/>
                      <a:r>
                        <a:rPr lang="es-ES" sz="1000" b="0" i="0" u="none" strike="noStrike">
                          <a:effectLst/>
                          <a:latin typeface="Calibri" panose="020F0502020204030204" pitchFamily="34" charset="0"/>
                        </a:rPr>
                        <a:t>EMP. MUN.DE AGUA POT.Y ALCANT.DE HUACHO S.A.</a:t>
                      </a:r>
                    </a:p>
                  </a:txBody>
                  <a:tcPr marL="9525" marR="9525" marT="9525" marB="0" anchor="ctr"/>
                </a:tc>
                <a:extLst>
                  <a:ext uri="{0D108BD9-81ED-4DB2-BD59-A6C34878D82A}">
                    <a16:rowId xmlns:a16="http://schemas.microsoft.com/office/drawing/2014/main" val="463276870"/>
                  </a:ext>
                </a:extLst>
              </a:tr>
              <a:tr h="144000">
                <a:tc>
                  <a:txBody>
                    <a:bodyPr/>
                    <a:lstStyle/>
                    <a:p>
                      <a:pPr algn="ctr" fontAlgn="ctr"/>
                      <a:r>
                        <a:rPr lang="es-PE" sz="1100" b="0" i="0" u="none" strike="noStrike">
                          <a:effectLst/>
                          <a:latin typeface="Calibri" panose="020F0502020204030204" pitchFamily="34" charset="0"/>
                        </a:rPr>
                        <a:t>38</a:t>
                      </a:r>
                    </a:p>
                  </a:txBody>
                  <a:tcPr marL="9525" marR="9525" marT="9525" marB="0" anchor="ctr"/>
                </a:tc>
                <a:tc>
                  <a:txBody>
                    <a:bodyPr/>
                    <a:lstStyle/>
                    <a:p>
                      <a:pPr algn="l" fontAlgn="ctr"/>
                      <a:r>
                        <a:rPr lang="es-PE" sz="1000" b="0" i="0" u="none" strike="noStrike">
                          <a:effectLst/>
                          <a:latin typeface="Calibri" panose="020F0502020204030204" pitchFamily="34" charset="0"/>
                        </a:rPr>
                        <a:t>ENTIDAD PREST.DE SERV.SANEAM.DE LORETO S.A.</a:t>
                      </a:r>
                    </a:p>
                  </a:txBody>
                  <a:tcPr marL="9525" marR="9525" marT="9525" marB="0" anchor="ctr"/>
                </a:tc>
                <a:extLst>
                  <a:ext uri="{0D108BD9-81ED-4DB2-BD59-A6C34878D82A}">
                    <a16:rowId xmlns:a16="http://schemas.microsoft.com/office/drawing/2014/main" val="1016309892"/>
                  </a:ext>
                </a:extLst>
              </a:tr>
              <a:tr h="144000">
                <a:tc>
                  <a:txBody>
                    <a:bodyPr/>
                    <a:lstStyle/>
                    <a:p>
                      <a:pPr algn="ctr" fontAlgn="ctr"/>
                      <a:r>
                        <a:rPr lang="es-PE" sz="1100" b="0" i="0" u="none" strike="noStrike">
                          <a:effectLst/>
                          <a:latin typeface="Calibri" panose="020F0502020204030204" pitchFamily="34" charset="0"/>
                        </a:rPr>
                        <a:t>39</a:t>
                      </a:r>
                    </a:p>
                  </a:txBody>
                  <a:tcPr marL="9525" marR="9525" marT="9525" marB="0" anchor="ctr"/>
                </a:tc>
                <a:tc>
                  <a:txBody>
                    <a:bodyPr/>
                    <a:lstStyle/>
                    <a:p>
                      <a:pPr algn="l" fontAlgn="ctr"/>
                      <a:r>
                        <a:rPr lang="es-ES" sz="1000" b="0" i="0" u="none" strike="noStrike">
                          <a:effectLst/>
                          <a:latin typeface="Calibri" panose="020F0502020204030204" pitchFamily="34" charset="0"/>
                        </a:rPr>
                        <a:t>EMP. MUN.DE AGUA POT.Y ALCANT.DE TAMBOPATA S.R.L.</a:t>
                      </a:r>
                    </a:p>
                  </a:txBody>
                  <a:tcPr marL="9525" marR="9525" marT="9525" marB="0" anchor="ctr"/>
                </a:tc>
                <a:extLst>
                  <a:ext uri="{0D108BD9-81ED-4DB2-BD59-A6C34878D82A}">
                    <a16:rowId xmlns:a16="http://schemas.microsoft.com/office/drawing/2014/main" val="2775688593"/>
                  </a:ext>
                </a:extLst>
              </a:tr>
              <a:tr h="144000">
                <a:tc>
                  <a:txBody>
                    <a:bodyPr/>
                    <a:lstStyle/>
                    <a:p>
                      <a:pPr algn="ctr" fontAlgn="ctr"/>
                      <a:r>
                        <a:rPr lang="es-PE" sz="1100" b="0" i="0" u="none" strike="noStrike">
                          <a:effectLst/>
                          <a:latin typeface="Calibri" panose="020F0502020204030204" pitchFamily="34" charset="0"/>
                        </a:rPr>
                        <a:t>40</a:t>
                      </a:r>
                    </a:p>
                  </a:txBody>
                  <a:tcPr marL="9525" marR="9525" marT="9525" marB="0" anchor="ctr"/>
                </a:tc>
                <a:tc>
                  <a:txBody>
                    <a:bodyPr/>
                    <a:lstStyle/>
                    <a:p>
                      <a:pPr algn="l" fontAlgn="ctr"/>
                      <a:r>
                        <a:rPr lang="es-PE" sz="1000" b="0" i="0" u="none" strike="noStrike">
                          <a:effectLst/>
                          <a:latin typeface="Calibri" panose="020F0502020204030204" pitchFamily="34" charset="0"/>
                        </a:rPr>
                        <a:t>ENT. PREST.DE SERV.DE SANEAMIENTO MOQUEGUA S.R.L.</a:t>
                      </a:r>
                    </a:p>
                  </a:txBody>
                  <a:tcPr marL="9525" marR="9525" marT="9525" marB="0" anchor="ctr"/>
                </a:tc>
                <a:extLst>
                  <a:ext uri="{0D108BD9-81ED-4DB2-BD59-A6C34878D82A}">
                    <a16:rowId xmlns:a16="http://schemas.microsoft.com/office/drawing/2014/main" val="3208904407"/>
                  </a:ext>
                </a:extLst>
              </a:tr>
              <a:tr h="144000">
                <a:tc>
                  <a:txBody>
                    <a:bodyPr/>
                    <a:lstStyle/>
                    <a:p>
                      <a:pPr algn="ctr" fontAlgn="ctr"/>
                      <a:r>
                        <a:rPr lang="es-PE" sz="1100" b="0" i="0" u="none" strike="noStrike">
                          <a:effectLst/>
                          <a:latin typeface="Calibri" panose="020F0502020204030204" pitchFamily="34" charset="0"/>
                        </a:rPr>
                        <a:t>41</a:t>
                      </a:r>
                    </a:p>
                  </a:txBody>
                  <a:tcPr marL="9525" marR="9525" marT="9525" marB="0" anchor="ctr"/>
                </a:tc>
                <a:tc>
                  <a:txBody>
                    <a:bodyPr/>
                    <a:lstStyle/>
                    <a:p>
                      <a:pPr algn="l" fontAlgn="ctr"/>
                      <a:r>
                        <a:rPr lang="es-PE" sz="1000" b="0" i="0" u="none" strike="noStrike">
                          <a:effectLst/>
                          <a:latin typeface="Calibri" panose="020F0502020204030204" pitchFamily="34" charset="0"/>
                        </a:rPr>
                        <a:t>ENTIDAD PREST.DE SERV.AGUA POT.Y ALCANT.DE ILO S.R.LTDA.    </a:t>
                      </a:r>
                    </a:p>
                  </a:txBody>
                  <a:tcPr marL="9525" marR="9525" marT="9525" marB="0" anchor="ctr"/>
                </a:tc>
                <a:extLst>
                  <a:ext uri="{0D108BD9-81ED-4DB2-BD59-A6C34878D82A}">
                    <a16:rowId xmlns:a16="http://schemas.microsoft.com/office/drawing/2014/main" val="2421762066"/>
                  </a:ext>
                </a:extLst>
              </a:tr>
              <a:tr h="144000">
                <a:tc>
                  <a:txBody>
                    <a:bodyPr/>
                    <a:lstStyle/>
                    <a:p>
                      <a:pPr algn="ctr" fontAlgn="ctr"/>
                      <a:r>
                        <a:rPr lang="es-PE" sz="1100" b="0" i="0" u="none" strike="noStrike">
                          <a:effectLst/>
                          <a:latin typeface="Calibri" panose="020F0502020204030204" pitchFamily="34" charset="0"/>
                        </a:rPr>
                        <a:t>42</a:t>
                      </a:r>
                    </a:p>
                  </a:txBody>
                  <a:tcPr marL="9525" marR="9525" marT="9525" marB="0" anchor="ctr"/>
                </a:tc>
                <a:tc>
                  <a:txBody>
                    <a:bodyPr/>
                    <a:lstStyle/>
                    <a:p>
                      <a:pPr algn="l" fontAlgn="ctr"/>
                      <a:r>
                        <a:rPr lang="es-ES" sz="1000" b="0" i="0" u="none" strike="noStrike">
                          <a:effectLst/>
                          <a:latin typeface="Calibri" panose="020F0502020204030204" pitchFamily="34" charset="0"/>
                        </a:rPr>
                        <a:t>EMP. MUN.DE AGUA POT.Y ALCANT.DE PASCO S.A.</a:t>
                      </a:r>
                    </a:p>
                  </a:txBody>
                  <a:tcPr marL="9525" marR="9525" marT="9525" marB="0" anchor="ctr"/>
                </a:tc>
                <a:extLst>
                  <a:ext uri="{0D108BD9-81ED-4DB2-BD59-A6C34878D82A}">
                    <a16:rowId xmlns:a16="http://schemas.microsoft.com/office/drawing/2014/main" val="3949502903"/>
                  </a:ext>
                </a:extLst>
              </a:tr>
              <a:tr h="144000">
                <a:tc>
                  <a:txBody>
                    <a:bodyPr/>
                    <a:lstStyle/>
                    <a:p>
                      <a:pPr algn="ctr" fontAlgn="ctr"/>
                      <a:r>
                        <a:rPr lang="es-PE" sz="1100" b="0" i="0" u="none" strike="noStrike">
                          <a:effectLst/>
                          <a:latin typeface="Calibri" panose="020F0502020204030204" pitchFamily="34" charset="0"/>
                        </a:rPr>
                        <a:t>43</a:t>
                      </a:r>
                    </a:p>
                  </a:txBody>
                  <a:tcPr marL="9525" marR="9525" marT="9525" marB="0" anchor="ctr"/>
                </a:tc>
                <a:tc>
                  <a:txBody>
                    <a:bodyPr/>
                    <a:lstStyle/>
                    <a:p>
                      <a:pPr algn="l" fontAlgn="ctr"/>
                      <a:r>
                        <a:rPr lang="es-PE" sz="1000" b="0" i="0" u="none" strike="noStrike">
                          <a:effectLst/>
                          <a:latin typeface="Calibri" panose="020F0502020204030204" pitchFamily="34" charset="0"/>
                        </a:rPr>
                        <a:t>ENTIDAD PREST.DE SERV.SANEAM.GRAU S.A. (EX SEDAPIURA)</a:t>
                      </a:r>
                    </a:p>
                  </a:txBody>
                  <a:tcPr marL="9525" marR="9525" marT="9525" marB="0" anchor="ctr"/>
                </a:tc>
                <a:extLst>
                  <a:ext uri="{0D108BD9-81ED-4DB2-BD59-A6C34878D82A}">
                    <a16:rowId xmlns:a16="http://schemas.microsoft.com/office/drawing/2014/main" val="1320474224"/>
                  </a:ext>
                </a:extLst>
              </a:tr>
              <a:tr h="144000">
                <a:tc>
                  <a:txBody>
                    <a:bodyPr/>
                    <a:lstStyle/>
                    <a:p>
                      <a:pPr algn="ctr" fontAlgn="ctr"/>
                      <a:r>
                        <a:rPr lang="es-PE" sz="1100" b="0" i="0" u="none" strike="noStrike">
                          <a:effectLst/>
                          <a:latin typeface="Calibri" panose="020F0502020204030204" pitchFamily="34" charset="0"/>
                        </a:rPr>
                        <a:t>44</a:t>
                      </a:r>
                    </a:p>
                  </a:txBody>
                  <a:tcPr marL="9525" marR="9525" marT="9525" marB="0" anchor="ctr"/>
                </a:tc>
                <a:tc>
                  <a:txBody>
                    <a:bodyPr/>
                    <a:lstStyle/>
                    <a:p>
                      <a:pPr algn="l" fontAlgn="ctr"/>
                      <a:r>
                        <a:rPr lang="es-PE" sz="1000" b="0" i="0" u="none" strike="noStrike">
                          <a:effectLst/>
                          <a:latin typeface="Calibri" panose="020F0502020204030204" pitchFamily="34" charset="0"/>
                        </a:rPr>
                        <a:t>EMPRESA MUNIC.DE SANEAM.BASICO DE PUNO</a:t>
                      </a:r>
                    </a:p>
                  </a:txBody>
                  <a:tcPr marL="9525" marR="9525" marT="9525" marB="0" anchor="ctr"/>
                </a:tc>
                <a:extLst>
                  <a:ext uri="{0D108BD9-81ED-4DB2-BD59-A6C34878D82A}">
                    <a16:rowId xmlns:a16="http://schemas.microsoft.com/office/drawing/2014/main" val="1462965009"/>
                  </a:ext>
                </a:extLst>
              </a:tr>
              <a:tr h="144000">
                <a:tc>
                  <a:txBody>
                    <a:bodyPr/>
                    <a:lstStyle/>
                    <a:p>
                      <a:pPr algn="ctr" fontAlgn="ctr"/>
                      <a:r>
                        <a:rPr lang="es-PE" sz="1100" b="0" i="0" u="none" strike="noStrike">
                          <a:effectLst/>
                          <a:latin typeface="Calibri" panose="020F0502020204030204" pitchFamily="34" charset="0"/>
                        </a:rPr>
                        <a:t>45</a:t>
                      </a:r>
                    </a:p>
                  </a:txBody>
                  <a:tcPr marL="9525" marR="9525" marT="9525" marB="0" anchor="ctr"/>
                </a:tc>
                <a:tc>
                  <a:txBody>
                    <a:bodyPr/>
                    <a:lstStyle/>
                    <a:p>
                      <a:pPr algn="l" fontAlgn="ctr"/>
                      <a:r>
                        <a:rPr lang="pt-BR" sz="1000" b="0" i="0" u="none" strike="noStrike">
                          <a:effectLst/>
                          <a:latin typeface="Calibri" panose="020F0502020204030204" pitchFamily="34" charset="0"/>
                        </a:rPr>
                        <a:t>EMP. PREST.DE SERV.DE SANEAM. NOR PUNO S.A.</a:t>
                      </a:r>
                    </a:p>
                  </a:txBody>
                  <a:tcPr marL="9525" marR="9525" marT="9525" marB="0" anchor="ctr"/>
                </a:tc>
                <a:extLst>
                  <a:ext uri="{0D108BD9-81ED-4DB2-BD59-A6C34878D82A}">
                    <a16:rowId xmlns:a16="http://schemas.microsoft.com/office/drawing/2014/main" val="2469431566"/>
                  </a:ext>
                </a:extLst>
              </a:tr>
              <a:tr h="144000">
                <a:tc>
                  <a:txBody>
                    <a:bodyPr/>
                    <a:lstStyle/>
                    <a:p>
                      <a:pPr algn="ctr" fontAlgn="ctr"/>
                      <a:r>
                        <a:rPr lang="es-PE" sz="1100" b="0" i="0" u="none" strike="noStrike">
                          <a:effectLst/>
                          <a:latin typeface="Calibri" panose="020F0502020204030204" pitchFamily="34" charset="0"/>
                        </a:rPr>
                        <a:t>46</a:t>
                      </a:r>
                    </a:p>
                  </a:txBody>
                  <a:tcPr marL="9525" marR="9525" marT="9525" marB="0" anchor="ctr"/>
                </a:tc>
                <a:tc>
                  <a:txBody>
                    <a:bodyPr/>
                    <a:lstStyle/>
                    <a:p>
                      <a:pPr algn="l" fontAlgn="ctr"/>
                      <a:r>
                        <a:rPr lang="es-PE" sz="1000" b="0" i="0" u="none" strike="noStrike">
                          <a:effectLst/>
                          <a:latin typeface="Calibri" panose="020F0502020204030204" pitchFamily="34" charset="0"/>
                        </a:rPr>
                        <a:t>EMP.PREST. DE SERV. DE SANEAM. DE AGUA DEL ALTIPLANO S.R.L.</a:t>
                      </a:r>
                    </a:p>
                  </a:txBody>
                  <a:tcPr marL="9525" marR="9525" marT="9525" marB="0" anchor="ctr"/>
                </a:tc>
                <a:extLst>
                  <a:ext uri="{0D108BD9-81ED-4DB2-BD59-A6C34878D82A}">
                    <a16:rowId xmlns:a16="http://schemas.microsoft.com/office/drawing/2014/main" val="841799516"/>
                  </a:ext>
                </a:extLst>
              </a:tr>
              <a:tr h="144000">
                <a:tc>
                  <a:txBody>
                    <a:bodyPr/>
                    <a:lstStyle/>
                    <a:p>
                      <a:pPr algn="ctr" fontAlgn="ctr"/>
                      <a:r>
                        <a:rPr lang="es-PE" sz="1100" b="0" i="0" u="none" strike="noStrike">
                          <a:effectLst/>
                          <a:latin typeface="Calibri" panose="020F0502020204030204" pitchFamily="34" charset="0"/>
                        </a:rPr>
                        <a:t>47</a:t>
                      </a:r>
                    </a:p>
                  </a:txBody>
                  <a:tcPr marL="9525" marR="9525" marT="9525" marB="0" anchor="ctr"/>
                </a:tc>
                <a:tc>
                  <a:txBody>
                    <a:bodyPr/>
                    <a:lstStyle/>
                    <a:p>
                      <a:pPr algn="l" fontAlgn="ctr"/>
                      <a:r>
                        <a:rPr lang="es-ES" sz="1000" b="0" i="0" u="none" strike="noStrike">
                          <a:effectLst/>
                          <a:latin typeface="Calibri" panose="020F0502020204030204" pitchFamily="34" charset="0"/>
                        </a:rPr>
                        <a:t>SERVICIO DE AGUA POT.Y ALCANT.DE JULIACA</a:t>
                      </a:r>
                    </a:p>
                  </a:txBody>
                  <a:tcPr marL="9525" marR="9525" marT="9525" marB="0" anchor="ctr"/>
                </a:tc>
                <a:extLst>
                  <a:ext uri="{0D108BD9-81ED-4DB2-BD59-A6C34878D82A}">
                    <a16:rowId xmlns:a16="http://schemas.microsoft.com/office/drawing/2014/main" val="2360330135"/>
                  </a:ext>
                </a:extLst>
              </a:tr>
              <a:tr h="144000">
                <a:tc>
                  <a:txBody>
                    <a:bodyPr/>
                    <a:lstStyle/>
                    <a:p>
                      <a:pPr algn="ctr" fontAlgn="ctr"/>
                      <a:r>
                        <a:rPr lang="es-PE" sz="1100" b="0" i="0" u="none" strike="noStrike">
                          <a:effectLst/>
                          <a:latin typeface="Calibri" panose="020F0502020204030204" pitchFamily="34" charset="0"/>
                        </a:rPr>
                        <a:t>48</a:t>
                      </a:r>
                    </a:p>
                  </a:txBody>
                  <a:tcPr marL="9525" marR="9525" marT="9525" marB="0" anchor="ctr"/>
                </a:tc>
                <a:tc>
                  <a:txBody>
                    <a:bodyPr/>
                    <a:lstStyle/>
                    <a:p>
                      <a:pPr algn="l" fontAlgn="ctr"/>
                      <a:r>
                        <a:rPr lang="es-ES" sz="1000" b="0" i="0" u="none" strike="noStrike">
                          <a:effectLst/>
                          <a:latin typeface="Calibri" panose="020F0502020204030204" pitchFamily="34" charset="0"/>
                        </a:rPr>
                        <a:t>SERVICIO MUN.DE AGUA POT.Y ALCANT.DE YUNGUYO S.R.L.</a:t>
                      </a:r>
                    </a:p>
                  </a:txBody>
                  <a:tcPr marL="9525" marR="9525" marT="9525" marB="0" anchor="ctr"/>
                </a:tc>
                <a:extLst>
                  <a:ext uri="{0D108BD9-81ED-4DB2-BD59-A6C34878D82A}">
                    <a16:rowId xmlns:a16="http://schemas.microsoft.com/office/drawing/2014/main" val="782669796"/>
                  </a:ext>
                </a:extLst>
              </a:tr>
              <a:tr h="144000">
                <a:tc>
                  <a:txBody>
                    <a:bodyPr/>
                    <a:lstStyle/>
                    <a:p>
                      <a:pPr algn="ctr" fontAlgn="ctr"/>
                      <a:r>
                        <a:rPr lang="es-PE" sz="1100" b="0" i="0" u="none" strike="noStrike">
                          <a:effectLst/>
                          <a:latin typeface="Calibri" panose="020F0502020204030204" pitchFamily="34" charset="0"/>
                        </a:rPr>
                        <a:t>49</a:t>
                      </a:r>
                    </a:p>
                  </a:txBody>
                  <a:tcPr marL="9525" marR="9525" marT="9525" marB="0" anchor="ctr"/>
                </a:tc>
                <a:tc>
                  <a:txBody>
                    <a:bodyPr/>
                    <a:lstStyle/>
                    <a:p>
                      <a:pPr algn="l" fontAlgn="ctr"/>
                      <a:r>
                        <a:rPr lang="es-PE" sz="1000" b="0" i="0" u="none" strike="noStrike">
                          <a:effectLst/>
                          <a:latin typeface="Calibri" panose="020F0502020204030204" pitchFamily="34" charset="0"/>
                        </a:rPr>
                        <a:t>ENTIDAD PREST.DE SERV.DE SANEAM.DE MOYOBAMBA</a:t>
                      </a:r>
                    </a:p>
                  </a:txBody>
                  <a:tcPr marL="9525" marR="9525" marT="9525" marB="0" anchor="ctr"/>
                </a:tc>
                <a:extLst>
                  <a:ext uri="{0D108BD9-81ED-4DB2-BD59-A6C34878D82A}">
                    <a16:rowId xmlns:a16="http://schemas.microsoft.com/office/drawing/2014/main" val="1426472087"/>
                  </a:ext>
                </a:extLst>
              </a:tr>
              <a:tr h="144000">
                <a:tc>
                  <a:txBody>
                    <a:bodyPr/>
                    <a:lstStyle/>
                    <a:p>
                      <a:pPr algn="ctr" fontAlgn="ctr"/>
                      <a:r>
                        <a:rPr lang="es-PE" sz="1100" b="0" i="0" u="none" strike="noStrike">
                          <a:effectLst/>
                          <a:latin typeface="Calibri" panose="020F0502020204030204" pitchFamily="34" charset="0"/>
                        </a:rPr>
                        <a:t>50</a:t>
                      </a:r>
                    </a:p>
                  </a:txBody>
                  <a:tcPr marL="9525" marR="9525" marT="9525" marB="0" anchor="ctr"/>
                </a:tc>
                <a:tc>
                  <a:txBody>
                    <a:bodyPr/>
                    <a:lstStyle/>
                    <a:p>
                      <a:pPr algn="l" fontAlgn="ctr"/>
                      <a:r>
                        <a:rPr lang="es-ES" sz="1000" b="0" i="0" u="none" strike="noStrike">
                          <a:effectLst/>
                          <a:latin typeface="Calibri" panose="020F0502020204030204" pitchFamily="34" charset="0"/>
                        </a:rPr>
                        <a:t>SERVICIO DE AGUA POTABLE Y ALCANTARILLADO RIOJA S.R.L</a:t>
                      </a:r>
                    </a:p>
                  </a:txBody>
                  <a:tcPr marL="9525" marR="9525" marT="9525" marB="0" anchor="ctr"/>
                </a:tc>
                <a:extLst>
                  <a:ext uri="{0D108BD9-81ED-4DB2-BD59-A6C34878D82A}">
                    <a16:rowId xmlns:a16="http://schemas.microsoft.com/office/drawing/2014/main" val="3573771050"/>
                  </a:ext>
                </a:extLst>
              </a:tr>
              <a:tr h="144000">
                <a:tc>
                  <a:txBody>
                    <a:bodyPr/>
                    <a:lstStyle/>
                    <a:p>
                      <a:pPr algn="ctr" fontAlgn="ctr"/>
                      <a:r>
                        <a:rPr lang="es-PE" sz="1100" b="0" i="0" u="none" strike="noStrike">
                          <a:effectLst/>
                          <a:latin typeface="Calibri" panose="020F0502020204030204" pitchFamily="34" charset="0"/>
                        </a:rPr>
                        <a:t>51</a:t>
                      </a:r>
                    </a:p>
                  </a:txBody>
                  <a:tcPr marL="9525" marR="9525" marT="9525" marB="0" anchor="ctr"/>
                </a:tc>
                <a:tc>
                  <a:txBody>
                    <a:bodyPr/>
                    <a:lstStyle/>
                    <a:p>
                      <a:pPr algn="l" fontAlgn="ctr"/>
                      <a:r>
                        <a:rPr lang="es-ES" sz="1000" b="0" i="0" u="none" strike="noStrike">
                          <a:effectLst/>
                          <a:latin typeface="Calibri" panose="020F0502020204030204" pitchFamily="34" charset="0"/>
                        </a:rPr>
                        <a:t>EMPRESA MUN.DE AGUA POT.Y ALCANT. DE SAN MARTIN S.A.</a:t>
                      </a:r>
                    </a:p>
                  </a:txBody>
                  <a:tcPr marL="9525" marR="9525" marT="9525" marB="0" anchor="ctr"/>
                </a:tc>
                <a:extLst>
                  <a:ext uri="{0D108BD9-81ED-4DB2-BD59-A6C34878D82A}">
                    <a16:rowId xmlns:a16="http://schemas.microsoft.com/office/drawing/2014/main" val="2610861443"/>
                  </a:ext>
                </a:extLst>
              </a:tr>
              <a:tr h="144000">
                <a:tc>
                  <a:txBody>
                    <a:bodyPr/>
                    <a:lstStyle/>
                    <a:p>
                      <a:pPr algn="ctr" fontAlgn="ctr"/>
                      <a:r>
                        <a:rPr lang="es-PE" sz="1100" b="0" i="0" u="none" strike="noStrike">
                          <a:effectLst/>
                          <a:latin typeface="Calibri" panose="020F0502020204030204" pitchFamily="34" charset="0"/>
                        </a:rPr>
                        <a:t>52</a:t>
                      </a:r>
                    </a:p>
                  </a:txBody>
                  <a:tcPr marL="9525" marR="9525" marT="9525" marB="0" anchor="ctr"/>
                </a:tc>
                <a:tc>
                  <a:txBody>
                    <a:bodyPr/>
                    <a:lstStyle/>
                    <a:p>
                      <a:pPr algn="l" fontAlgn="ctr"/>
                      <a:r>
                        <a:rPr lang="es-PE" sz="1000" b="0" i="0" u="none" strike="noStrike">
                          <a:effectLst/>
                          <a:latin typeface="Calibri" panose="020F0502020204030204" pitchFamily="34" charset="0"/>
                        </a:rPr>
                        <a:t>ENTIDAD PREST.DE SERV.SANEAM.DE TACNA S.A</a:t>
                      </a:r>
                    </a:p>
                  </a:txBody>
                  <a:tcPr marL="9525" marR="9525" marT="9525" marB="0" anchor="ctr"/>
                </a:tc>
                <a:extLst>
                  <a:ext uri="{0D108BD9-81ED-4DB2-BD59-A6C34878D82A}">
                    <a16:rowId xmlns:a16="http://schemas.microsoft.com/office/drawing/2014/main" val="1077618193"/>
                  </a:ext>
                </a:extLst>
              </a:tr>
              <a:tr h="144000">
                <a:tc>
                  <a:txBody>
                    <a:bodyPr/>
                    <a:lstStyle/>
                    <a:p>
                      <a:pPr algn="ctr" fontAlgn="ctr"/>
                      <a:r>
                        <a:rPr lang="es-PE" sz="1100" b="0" i="0" u="none" strike="noStrike">
                          <a:effectLst/>
                          <a:latin typeface="Calibri" panose="020F0502020204030204" pitchFamily="34" charset="0"/>
                        </a:rPr>
                        <a:t>53</a:t>
                      </a:r>
                    </a:p>
                  </a:txBody>
                  <a:tcPr marL="9525" marR="9525" marT="9525" marB="0" anchor="ctr"/>
                </a:tc>
                <a:tc>
                  <a:txBody>
                    <a:bodyPr/>
                    <a:lstStyle/>
                    <a:p>
                      <a:pPr algn="l" fontAlgn="ctr"/>
                      <a:r>
                        <a:rPr lang="es-ES" sz="1000" b="0" i="0" u="none" strike="noStrike">
                          <a:effectLst/>
                          <a:latin typeface="Calibri" panose="020F0502020204030204" pitchFamily="34" charset="0"/>
                        </a:rPr>
                        <a:t>EMP. MUN.DE AGUA POT.Y ALCANT.CORONEL PORTILLO S.A.</a:t>
                      </a:r>
                    </a:p>
                  </a:txBody>
                  <a:tcPr marL="9525" marR="9525" marT="9525" marB="0" anchor="ctr"/>
                </a:tc>
                <a:extLst>
                  <a:ext uri="{0D108BD9-81ED-4DB2-BD59-A6C34878D82A}">
                    <a16:rowId xmlns:a16="http://schemas.microsoft.com/office/drawing/2014/main" val="2753436028"/>
                  </a:ext>
                </a:extLst>
              </a:tr>
              <a:tr h="144000">
                <a:tc>
                  <a:txBody>
                    <a:bodyPr/>
                    <a:lstStyle/>
                    <a:p>
                      <a:pPr algn="ctr" fontAlgn="ctr"/>
                      <a:r>
                        <a:rPr lang="es-PE" sz="1100" b="0" i="0" u="none" strike="noStrike">
                          <a:effectLst/>
                          <a:latin typeface="Calibri" panose="020F0502020204030204" pitchFamily="34" charset="0"/>
                        </a:rPr>
                        <a:t>54</a:t>
                      </a:r>
                    </a:p>
                  </a:txBody>
                  <a:tcPr marL="9525" marR="9525" marT="9525" marB="0" anchor="ctr"/>
                </a:tc>
                <a:tc>
                  <a:txBody>
                    <a:bodyPr/>
                    <a:lstStyle/>
                    <a:p>
                      <a:pPr algn="l" fontAlgn="ctr"/>
                      <a:r>
                        <a:rPr lang="es-PE" sz="1000" b="0" i="0" u="none" strike="noStrike">
                          <a:effectLst/>
                          <a:latin typeface="Calibri" panose="020F0502020204030204" pitchFamily="34" charset="0"/>
                        </a:rPr>
                        <a:t>EMP.MUN.DE SERV.ELECTRICOS UTCUBAMBA - BAGUA GRANDE</a:t>
                      </a:r>
                    </a:p>
                  </a:txBody>
                  <a:tcPr marL="9525" marR="9525" marT="9525" marB="0" anchor="ctr"/>
                </a:tc>
                <a:extLst>
                  <a:ext uri="{0D108BD9-81ED-4DB2-BD59-A6C34878D82A}">
                    <a16:rowId xmlns:a16="http://schemas.microsoft.com/office/drawing/2014/main" val="972309308"/>
                  </a:ext>
                </a:extLst>
              </a:tr>
              <a:tr h="144000">
                <a:tc>
                  <a:txBody>
                    <a:bodyPr/>
                    <a:lstStyle/>
                    <a:p>
                      <a:pPr algn="ctr" fontAlgn="ctr"/>
                      <a:r>
                        <a:rPr lang="es-PE" sz="1100" b="0" i="0" u="none" strike="noStrike">
                          <a:effectLst/>
                          <a:latin typeface="Calibri" panose="020F0502020204030204" pitchFamily="34" charset="0"/>
                        </a:rPr>
                        <a:t>55</a:t>
                      </a:r>
                    </a:p>
                  </a:txBody>
                  <a:tcPr marL="9525" marR="9525" marT="9525" marB="0" anchor="ctr"/>
                </a:tc>
                <a:tc>
                  <a:txBody>
                    <a:bodyPr/>
                    <a:lstStyle/>
                    <a:p>
                      <a:pPr algn="l" fontAlgn="ctr"/>
                      <a:r>
                        <a:rPr lang="es-ES" sz="1000" b="0" i="0" u="none" strike="noStrike">
                          <a:effectLst/>
                          <a:latin typeface="Calibri" panose="020F0502020204030204" pitchFamily="34" charset="0"/>
                        </a:rPr>
                        <a:t>EMP.DE GENERACIÓN ELECTRICA DE AREQUIPA S.A.</a:t>
                      </a:r>
                    </a:p>
                  </a:txBody>
                  <a:tcPr marL="9525" marR="9525" marT="9525" marB="0" anchor="ctr"/>
                </a:tc>
                <a:extLst>
                  <a:ext uri="{0D108BD9-81ED-4DB2-BD59-A6C34878D82A}">
                    <a16:rowId xmlns:a16="http://schemas.microsoft.com/office/drawing/2014/main" val="3318252859"/>
                  </a:ext>
                </a:extLst>
              </a:tr>
              <a:tr h="144000">
                <a:tc>
                  <a:txBody>
                    <a:bodyPr/>
                    <a:lstStyle/>
                    <a:p>
                      <a:pPr algn="ctr" fontAlgn="ctr"/>
                      <a:r>
                        <a:rPr lang="es-PE" sz="1100" b="0" i="0" u="none" strike="noStrike">
                          <a:effectLst/>
                          <a:latin typeface="Calibri" panose="020F0502020204030204" pitchFamily="34" charset="0"/>
                        </a:rPr>
                        <a:t>56</a:t>
                      </a:r>
                    </a:p>
                  </a:txBody>
                  <a:tcPr marL="9525" marR="9525" marT="9525" marB="0" anchor="ctr"/>
                </a:tc>
                <a:tc>
                  <a:txBody>
                    <a:bodyPr/>
                    <a:lstStyle/>
                    <a:p>
                      <a:pPr algn="l" fontAlgn="ctr"/>
                      <a:r>
                        <a:rPr lang="es-ES" sz="1000" b="0" i="0" u="none" strike="noStrike">
                          <a:effectLst/>
                          <a:latin typeface="Calibri" panose="020F0502020204030204" pitchFamily="34" charset="0"/>
                        </a:rPr>
                        <a:t>SOCIEDAD ELECTRICA DEL SUR OESTE S.A.</a:t>
                      </a:r>
                    </a:p>
                  </a:txBody>
                  <a:tcPr marL="9525" marR="9525" marT="9525" marB="0" anchor="ctr"/>
                </a:tc>
                <a:extLst>
                  <a:ext uri="{0D108BD9-81ED-4DB2-BD59-A6C34878D82A}">
                    <a16:rowId xmlns:a16="http://schemas.microsoft.com/office/drawing/2014/main" val="862827316"/>
                  </a:ext>
                </a:extLst>
              </a:tr>
              <a:tr h="144000">
                <a:tc>
                  <a:txBody>
                    <a:bodyPr/>
                    <a:lstStyle/>
                    <a:p>
                      <a:pPr algn="ctr" fontAlgn="ctr"/>
                      <a:r>
                        <a:rPr lang="es-PE" sz="1100" b="0" i="0" u="none" strike="noStrike">
                          <a:effectLst/>
                          <a:latin typeface="Calibri" panose="020F0502020204030204" pitchFamily="34" charset="0"/>
                        </a:rPr>
                        <a:t>57</a:t>
                      </a:r>
                    </a:p>
                  </a:txBody>
                  <a:tcPr marL="9525" marR="9525" marT="9525" marB="0" anchor="ctr"/>
                </a:tc>
                <a:tc>
                  <a:txBody>
                    <a:bodyPr/>
                    <a:lstStyle/>
                    <a:p>
                      <a:pPr algn="l" fontAlgn="ctr"/>
                      <a:r>
                        <a:rPr lang="es-ES" sz="1000" b="0" i="0" u="none" strike="noStrike">
                          <a:effectLst/>
                          <a:latin typeface="Calibri" panose="020F0502020204030204" pitchFamily="34" charset="0"/>
                        </a:rPr>
                        <a:t>EMP.DE GENERACION ELECTRICA MACHUPICCHU</a:t>
                      </a:r>
                    </a:p>
                  </a:txBody>
                  <a:tcPr marL="9525" marR="9525" marT="9525" marB="0" anchor="ctr"/>
                </a:tc>
                <a:extLst>
                  <a:ext uri="{0D108BD9-81ED-4DB2-BD59-A6C34878D82A}">
                    <a16:rowId xmlns:a16="http://schemas.microsoft.com/office/drawing/2014/main" val="2304808107"/>
                  </a:ext>
                </a:extLst>
              </a:tr>
              <a:tr h="144000">
                <a:tc>
                  <a:txBody>
                    <a:bodyPr/>
                    <a:lstStyle/>
                    <a:p>
                      <a:pPr algn="ctr" fontAlgn="ctr"/>
                      <a:r>
                        <a:rPr lang="es-PE" sz="1100" b="0" i="0" u="none" strike="noStrike">
                          <a:effectLst/>
                          <a:latin typeface="Calibri" panose="020F0502020204030204" pitchFamily="34" charset="0"/>
                        </a:rPr>
                        <a:t>58</a:t>
                      </a:r>
                    </a:p>
                  </a:txBody>
                  <a:tcPr marL="9525" marR="9525" marT="9525" marB="0" anchor="ctr"/>
                </a:tc>
                <a:tc>
                  <a:txBody>
                    <a:bodyPr/>
                    <a:lstStyle/>
                    <a:p>
                      <a:pPr algn="l" fontAlgn="ctr"/>
                      <a:r>
                        <a:rPr lang="es-ES" sz="1000" b="0" i="0" u="none" strike="noStrike">
                          <a:effectLst/>
                          <a:latin typeface="Calibri" panose="020F0502020204030204" pitchFamily="34" charset="0"/>
                        </a:rPr>
                        <a:t>EMP.REG.DE SERV.PUB.DE ELECT.DEL SUR ESTE S.A.</a:t>
                      </a:r>
                    </a:p>
                  </a:txBody>
                  <a:tcPr marL="9525" marR="9525" marT="9525" marB="0" anchor="ctr"/>
                </a:tc>
                <a:extLst>
                  <a:ext uri="{0D108BD9-81ED-4DB2-BD59-A6C34878D82A}">
                    <a16:rowId xmlns:a16="http://schemas.microsoft.com/office/drawing/2014/main" val="1149388301"/>
                  </a:ext>
                </a:extLst>
              </a:tr>
              <a:tr h="144000">
                <a:tc>
                  <a:txBody>
                    <a:bodyPr/>
                    <a:lstStyle/>
                    <a:p>
                      <a:pPr algn="ctr" fontAlgn="ctr"/>
                      <a:r>
                        <a:rPr lang="es-PE" sz="1100" b="0" i="0" u="none" strike="noStrike">
                          <a:effectLst/>
                          <a:latin typeface="Calibri" panose="020F0502020204030204" pitchFamily="34" charset="0"/>
                        </a:rPr>
                        <a:t>59</a:t>
                      </a:r>
                    </a:p>
                  </a:txBody>
                  <a:tcPr marL="9525" marR="9525" marT="9525" marB="0" anchor="ctr"/>
                </a:tc>
                <a:tc>
                  <a:txBody>
                    <a:bodyPr/>
                    <a:lstStyle/>
                    <a:p>
                      <a:pPr algn="l" fontAlgn="ctr"/>
                      <a:r>
                        <a:rPr lang="it-IT" sz="1000" b="0" i="0" u="none" strike="noStrike">
                          <a:effectLst/>
                          <a:latin typeface="Calibri" panose="020F0502020204030204" pitchFamily="34" charset="0"/>
                        </a:rPr>
                        <a:t>EMP. REG. SERV. PUB. ELEC. DEL CENTRO S.A.</a:t>
                      </a:r>
                    </a:p>
                  </a:txBody>
                  <a:tcPr marL="9525" marR="9525" marT="9525" marB="0" anchor="ctr"/>
                </a:tc>
                <a:extLst>
                  <a:ext uri="{0D108BD9-81ED-4DB2-BD59-A6C34878D82A}">
                    <a16:rowId xmlns:a16="http://schemas.microsoft.com/office/drawing/2014/main" val="2211424176"/>
                  </a:ext>
                </a:extLst>
              </a:tr>
              <a:tr h="144000">
                <a:tc>
                  <a:txBody>
                    <a:bodyPr/>
                    <a:lstStyle/>
                    <a:p>
                      <a:pPr algn="ctr" fontAlgn="ctr"/>
                      <a:r>
                        <a:rPr lang="es-PE" sz="1100" b="0" i="0" u="none" strike="noStrike">
                          <a:effectLst/>
                          <a:latin typeface="Calibri" panose="020F0502020204030204" pitchFamily="34" charset="0"/>
                        </a:rPr>
                        <a:t>60</a:t>
                      </a:r>
                    </a:p>
                  </a:txBody>
                  <a:tcPr marL="9525" marR="9525" marT="9525" marB="0" anchor="ctr"/>
                </a:tc>
                <a:tc>
                  <a:txBody>
                    <a:bodyPr/>
                    <a:lstStyle/>
                    <a:p>
                      <a:pPr algn="l" fontAlgn="ctr"/>
                      <a:r>
                        <a:rPr lang="es-PE" sz="1000" b="0" i="0" u="none" strike="noStrike">
                          <a:effectLst/>
                          <a:latin typeface="Calibri" panose="020F0502020204030204" pitchFamily="34" charset="0"/>
                        </a:rPr>
                        <a:t>EMP. REG. SERV. PUB. ELECT. ELECTRONORTE MEDIO</a:t>
                      </a:r>
                    </a:p>
                  </a:txBody>
                  <a:tcPr marL="9525" marR="9525" marT="9525" marB="0" anchor="ctr"/>
                </a:tc>
                <a:extLst>
                  <a:ext uri="{0D108BD9-81ED-4DB2-BD59-A6C34878D82A}">
                    <a16:rowId xmlns:a16="http://schemas.microsoft.com/office/drawing/2014/main" val="1603110760"/>
                  </a:ext>
                </a:extLst>
              </a:tr>
              <a:tr h="144000">
                <a:tc>
                  <a:txBody>
                    <a:bodyPr/>
                    <a:lstStyle/>
                    <a:p>
                      <a:pPr algn="ctr" fontAlgn="ctr"/>
                      <a:r>
                        <a:rPr lang="es-PE" sz="1100" b="0" i="0" u="none" strike="noStrike">
                          <a:effectLst/>
                          <a:latin typeface="Calibri" panose="020F0502020204030204" pitchFamily="34" charset="0"/>
                        </a:rPr>
                        <a:t>61</a:t>
                      </a:r>
                    </a:p>
                  </a:txBody>
                  <a:tcPr marL="9525" marR="9525" marT="9525" marB="0" anchor="ctr"/>
                </a:tc>
                <a:tc>
                  <a:txBody>
                    <a:bodyPr/>
                    <a:lstStyle/>
                    <a:p>
                      <a:pPr algn="l" fontAlgn="ctr"/>
                      <a:r>
                        <a:rPr lang="es-PE" sz="1000" b="0" i="0" u="none" strike="noStrike">
                          <a:effectLst/>
                          <a:latin typeface="Calibri" panose="020F0502020204030204" pitchFamily="34" charset="0"/>
                        </a:rPr>
                        <a:t>EMP. REG. SERV. PUB. ELEC. DEL NORTE S.A</a:t>
                      </a:r>
                    </a:p>
                  </a:txBody>
                  <a:tcPr marL="9525" marR="9525" marT="9525" marB="0" anchor="ctr"/>
                </a:tc>
                <a:extLst>
                  <a:ext uri="{0D108BD9-81ED-4DB2-BD59-A6C34878D82A}">
                    <a16:rowId xmlns:a16="http://schemas.microsoft.com/office/drawing/2014/main" val="3427751805"/>
                  </a:ext>
                </a:extLst>
              </a:tr>
              <a:tr h="144000">
                <a:tc>
                  <a:txBody>
                    <a:bodyPr/>
                    <a:lstStyle/>
                    <a:p>
                      <a:pPr algn="ctr" fontAlgn="ctr"/>
                      <a:r>
                        <a:rPr lang="es-PE" sz="1100" b="0" i="0" u="none" strike="noStrike">
                          <a:effectLst/>
                          <a:latin typeface="Calibri" panose="020F0502020204030204" pitchFamily="34" charset="0"/>
                        </a:rPr>
                        <a:t>62</a:t>
                      </a:r>
                    </a:p>
                  </a:txBody>
                  <a:tcPr marL="9525" marR="9525" marT="9525" marB="0" anchor="ctr"/>
                </a:tc>
                <a:tc>
                  <a:txBody>
                    <a:bodyPr/>
                    <a:lstStyle/>
                    <a:p>
                      <a:pPr algn="l" fontAlgn="ctr"/>
                      <a:r>
                        <a:rPr lang="es-ES" sz="1000" b="0" i="0" u="none" strike="noStrike">
                          <a:effectLst/>
                          <a:latin typeface="Calibri" panose="020F0502020204030204" pitchFamily="34" charset="0"/>
                        </a:rPr>
                        <a:t>ELECTRICIDAD DEL PERU S.A.</a:t>
                      </a:r>
                    </a:p>
                  </a:txBody>
                  <a:tcPr marL="9525" marR="9525" marT="9525" marB="0" anchor="ctr"/>
                </a:tc>
                <a:extLst>
                  <a:ext uri="{0D108BD9-81ED-4DB2-BD59-A6C34878D82A}">
                    <a16:rowId xmlns:a16="http://schemas.microsoft.com/office/drawing/2014/main" val="1461189504"/>
                  </a:ext>
                </a:extLst>
              </a:tr>
              <a:tr h="144000">
                <a:tc>
                  <a:txBody>
                    <a:bodyPr/>
                    <a:lstStyle/>
                    <a:p>
                      <a:pPr algn="ctr" fontAlgn="ctr"/>
                      <a:r>
                        <a:rPr lang="es-PE" sz="1100" b="0" i="0" u="none" strike="noStrike">
                          <a:effectLst/>
                          <a:latin typeface="Calibri" panose="020F0502020204030204" pitchFamily="34" charset="0"/>
                        </a:rPr>
                        <a:t>63</a:t>
                      </a:r>
                    </a:p>
                  </a:txBody>
                  <a:tcPr marL="9525" marR="9525" marT="9525" marB="0" anchor="ctr"/>
                </a:tc>
                <a:tc>
                  <a:txBody>
                    <a:bodyPr/>
                    <a:lstStyle/>
                    <a:p>
                      <a:pPr algn="l" fontAlgn="ctr"/>
                      <a:r>
                        <a:rPr lang="es-PE" sz="1000" b="0" i="0" u="none" strike="noStrike">
                          <a:effectLst/>
                          <a:latin typeface="Calibri" panose="020F0502020204030204" pitchFamily="34" charset="0"/>
                        </a:rPr>
                        <a:t>EMPRESA DE ADMINISTRACION DE INFRAESTRUCTURA ELECTRICA S.A.</a:t>
                      </a:r>
                    </a:p>
                  </a:txBody>
                  <a:tcPr marL="9525" marR="9525" marT="9525" marB="0" anchor="ctr"/>
                </a:tc>
                <a:extLst>
                  <a:ext uri="{0D108BD9-81ED-4DB2-BD59-A6C34878D82A}">
                    <a16:rowId xmlns:a16="http://schemas.microsoft.com/office/drawing/2014/main" val="519209174"/>
                  </a:ext>
                </a:extLst>
              </a:tr>
              <a:tr h="144000">
                <a:tc>
                  <a:txBody>
                    <a:bodyPr/>
                    <a:lstStyle/>
                    <a:p>
                      <a:pPr algn="ctr" fontAlgn="ctr"/>
                      <a:r>
                        <a:rPr lang="es-PE" sz="1100" b="0" i="0" u="none" strike="noStrike">
                          <a:effectLst/>
                          <a:latin typeface="Calibri" panose="020F0502020204030204" pitchFamily="34" charset="0"/>
                        </a:rPr>
                        <a:t>64</a:t>
                      </a:r>
                    </a:p>
                  </a:txBody>
                  <a:tcPr marL="9525" marR="9525" marT="9525" marB="0" anchor="ctr"/>
                </a:tc>
                <a:tc>
                  <a:txBody>
                    <a:bodyPr/>
                    <a:lstStyle/>
                    <a:p>
                      <a:pPr algn="l" fontAlgn="ctr"/>
                      <a:r>
                        <a:rPr lang="es-PE" sz="1000" b="0" i="0" u="none" strike="noStrike">
                          <a:effectLst/>
                          <a:latin typeface="Calibri" panose="020F0502020204030204" pitchFamily="34" charset="0"/>
                        </a:rPr>
                        <a:t>EMPRESA DE SERV. ELECTRICOS MUNICIPALES DE PARAMONGA S.A.</a:t>
                      </a:r>
                    </a:p>
                  </a:txBody>
                  <a:tcPr marL="9525" marR="9525" marT="9525" marB="0" anchor="ctr"/>
                </a:tc>
                <a:extLst>
                  <a:ext uri="{0D108BD9-81ED-4DB2-BD59-A6C34878D82A}">
                    <a16:rowId xmlns:a16="http://schemas.microsoft.com/office/drawing/2014/main" val="2921963450"/>
                  </a:ext>
                </a:extLst>
              </a:tr>
              <a:tr h="144000">
                <a:tc>
                  <a:txBody>
                    <a:bodyPr/>
                    <a:lstStyle/>
                    <a:p>
                      <a:pPr algn="ctr" fontAlgn="ctr"/>
                      <a:r>
                        <a:rPr lang="es-PE" sz="1100" b="0" i="0" u="none" strike="noStrike">
                          <a:effectLst/>
                          <a:latin typeface="Calibri" panose="020F0502020204030204" pitchFamily="34" charset="0"/>
                        </a:rPr>
                        <a:t>65</a:t>
                      </a:r>
                    </a:p>
                  </a:txBody>
                  <a:tcPr marL="9525" marR="9525" marT="9525" marB="0" anchor="ctr"/>
                </a:tc>
                <a:tc>
                  <a:txBody>
                    <a:bodyPr/>
                    <a:lstStyle/>
                    <a:p>
                      <a:pPr algn="l" fontAlgn="ctr"/>
                      <a:r>
                        <a:rPr lang="es-PE" sz="1000" b="0" i="0" u="none" strike="noStrike">
                          <a:effectLst/>
                          <a:latin typeface="Calibri" panose="020F0502020204030204" pitchFamily="34" charset="0"/>
                        </a:rPr>
                        <a:t>EMP.REG.DE SERV.PUB.DE ELECT.DEL ORIENTE</a:t>
                      </a:r>
                    </a:p>
                  </a:txBody>
                  <a:tcPr marL="9525" marR="9525" marT="9525" marB="0" anchor="ctr"/>
                </a:tc>
                <a:extLst>
                  <a:ext uri="{0D108BD9-81ED-4DB2-BD59-A6C34878D82A}">
                    <a16:rowId xmlns:a16="http://schemas.microsoft.com/office/drawing/2014/main" val="869393735"/>
                  </a:ext>
                </a:extLst>
              </a:tr>
              <a:tr h="144000">
                <a:tc>
                  <a:txBody>
                    <a:bodyPr/>
                    <a:lstStyle/>
                    <a:p>
                      <a:pPr algn="ctr" fontAlgn="ctr"/>
                      <a:r>
                        <a:rPr lang="es-PE" sz="1100" b="0" i="0" u="none" strike="noStrike">
                          <a:effectLst/>
                          <a:latin typeface="Calibri" panose="020F0502020204030204" pitchFamily="34" charset="0"/>
                        </a:rPr>
                        <a:t>66</a:t>
                      </a:r>
                    </a:p>
                  </a:txBody>
                  <a:tcPr marL="9525" marR="9525" marT="9525" marB="0" anchor="ctr"/>
                </a:tc>
                <a:tc>
                  <a:txBody>
                    <a:bodyPr/>
                    <a:lstStyle/>
                    <a:p>
                      <a:pPr algn="l" fontAlgn="ctr"/>
                      <a:r>
                        <a:rPr lang="es-PE" sz="1000" b="0" i="0" u="none" strike="noStrike">
                          <a:effectLst/>
                          <a:latin typeface="Calibri" panose="020F0502020204030204" pitchFamily="34" charset="0"/>
                        </a:rPr>
                        <a:t>EMP. REG. SERV. PUB. ELEC, ELECTRONOROESTE S.A.</a:t>
                      </a:r>
                    </a:p>
                  </a:txBody>
                  <a:tcPr marL="9525" marR="9525" marT="9525" marB="0" anchor="ctr"/>
                </a:tc>
                <a:extLst>
                  <a:ext uri="{0D108BD9-81ED-4DB2-BD59-A6C34878D82A}">
                    <a16:rowId xmlns:a16="http://schemas.microsoft.com/office/drawing/2014/main" val="2053071058"/>
                  </a:ext>
                </a:extLst>
              </a:tr>
              <a:tr h="144000">
                <a:tc>
                  <a:txBody>
                    <a:bodyPr/>
                    <a:lstStyle/>
                    <a:p>
                      <a:pPr algn="ctr" fontAlgn="ctr"/>
                      <a:r>
                        <a:rPr lang="es-PE" sz="1100" b="0" i="0" u="none" strike="noStrike">
                          <a:effectLst/>
                          <a:latin typeface="Calibri" panose="020F0502020204030204" pitchFamily="34" charset="0"/>
                        </a:rPr>
                        <a:t>67</a:t>
                      </a:r>
                    </a:p>
                  </a:txBody>
                  <a:tcPr marL="9525" marR="9525" marT="9525" marB="0" anchor="ctr"/>
                </a:tc>
                <a:tc>
                  <a:txBody>
                    <a:bodyPr/>
                    <a:lstStyle/>
                    <a:p>
                      <a:pPr algn="l" fontAlgn="ctr"/>
                      <a:r>
                        <a:rPr lang="es-ES" sz="1000" b="0" i="0" u="none" strike="noStrike">
                          <a:effectLst/>
                          <a:latin typeface="Calibri" panose="020F0502020204030204" pitchFamily="34" charset="0"/>
                        </a:rPr>
                        <a:t>EMP.DE GENERACION ELECTRICA SAN GABAN S.A.</a:t>
                      </a:r>
                    </a:p>
                  </a:txBody>
                  <a:tcPr marL="9525" marR="9525" marT="9525" marB="0" anchor="ctr"/>
                </a:tc>
                <a:extLst>
                  <a:ext uri="{0D108BD9-81ED-4DB2-BD59-A6C34878D82A}">
                    <a16:rowId xmlns:a16="http://schemas.microsoft.com/office/drawing/2014/main" val="2565672910"/>
                  </a:ext>
                </a:extLst>
              </a:tr>
              <a:tr h="144000">
                <a:tc>
                  <a:txBody>
                    <a:bodyPr/>
                    <a:lstStyle/>
                    <a:p>
                      <a:pPr algn="ctr" fontAlgn="ctr"/>
                      <a:r>
                        <a:rPr lang="es-PE" sz="1100" b="0" i="0" u="none" strike="noStrike">
                          <a:effectLst/>
                          <a:latin typeface="Calibri" panose="020F0502020204030204" pitchFamily="34" charset="0"/>
                        </a:rPr>
                        <a:t>68</a:t>
                      </a:r>
                    </a:p>
                  </a:txBody>
                  <a:tcPr marL="9525" marR="9525" marT="9525" marB="0" anchor="ctr"/>
                </a:tc>
                <a:tc>
                  <a:txBody>
                    <a:bodyPr/>
                    <a:lstStyle/>
                    <a:p>
                      <a:pPr algn="l" fontAlgn="ctr"/>
                      <a:r>
                        <a:rPr lang="es-PE" sz="1000" b="0" i="0" u="none" strike="noStrike" dirty="0">
                          <a:effectLst/>
                          <a:latin typeface="Calibri" panose="020F0502020204030204" pitchFamily="34" charset="0"/>
                        </a:rPr>
                        <a:t>EMPRESA DE SERV. PUBLICOS DE ELECTRICIDAD PUNO S.A.</a:t>
                      </a:r>
                    </a:p>
                  </a:txBody>
                  <a:tcPr marL="9525" marR="9525" marT="9525" marB="0" anchor="ctr"/>
                </a:tc>
                <a:extLst>
                  <a:ext uri="{0D108BD9-81ED-4DB2-BD59-A6C34878D82A}">
                    <a16:rowId xmlns:a16="http://schemas.microsoft.com/office/drawing/2014/main" val="3409375677"/>
                  </a:ext>
                </a:extLst>
              </a:tr>
            </a:tbl>
          </a:graphicData>
        </a:graphic>
      </p:graphicFrame>
      <p:graphicFrame>
        <p:nvGraphicFramePr>
          <p:cNvPr id="32" name="Tabla 31">
            <a:extLst>
              <a:ext uri="{FF2B5EF4-FFF2-40B4-BE49-F238E27FC236}">
                <a16:creationId xmlns:a16="http://schemas.microsoft.com/office/drawing/2014/main" id="{3213EF32-C90E-4238-A683-0076095197ED}"/>
              </a:ext>
            </a:extLst>
          </p:cNvPr>
          <p:cNvGraphicFramePr>
            <a:graphicFrameLocks noGrp="1"/>
          </p:cNvGraphicFramePr>
          <p:nvPr>
            <p:extLst>
              <p:ext uri="{D42A27DB-BD31-4B8C-83A1-F6EECF244321}">
                <p14:modId xmlns:p14="http://schemas.microsoft.com/office/powerpoint/2010/main" val="3966814835"/>
              </p:ext>
            </p:extLst>
          </p:nvPr>
        </p:nvGraphicFramePr>
        <p:xfrm>
          <a:off x="6343480" y="584006"/>
          <a:ext cx="5338051" cy="6185535"/>
        </p:xfrm>
        <a:graphic>
          <a:graphicData uri="http://schemas.openxmlformats.org/drawingml/2006/table">
            <a:tbl>
              <a:tblPr firstRow="1">
                <a:tableStyleId>{00A15C55-8517-42AA-B614-E9B94910E393}</a:tableStyleId>
              </a:tblPr>
              <a:tblGrid>
                <a:gridCol w="549505">
                  <a:extLst>
                    <a:ext uri="{9D8B030D-6E8A-4147-A177-3AD203B41FA5}">
                      <a16:colId xmlns:a16="http://schemas.microsoft.com/office/drawing/2014/main" val="4216748127"/>
                    </a:ext>
                  </a:extLst>
                </a:gridCol>
                <a:gridCol w="4788546">
                  <a:extLst>
                    <a:ext uri="{9D8B030D-6E8A-4147-A177-3AD203B41FA5}">
                      <a16:colId xmlns:a16="http://schemas.microsoft.com/office/drawing/2014/main" val="2870833021"/>
                    </a:ext>
                  </a:extLst>
                </a:gridCol>
              </a:tblGrid>
              <a:tr h="144000">
                <a:tc>
                  <a:txBody>
                    <a:bodyPr/>
                    <a:lstStyle/>
                    <a:p>
                      <a:pPr algn="ctr" fontAlgn="b"/>
                      <a:r>
                        <a:rPr lang="es-PE" sz="1000" b="1" i="0" u="none" strike="noStrike" dirty="0">
                          <a:effectLst/>
                          <a:latin typeface="+mn-lt"/>
                        </a:rPr>
                        <a:t>N°</a:t>
                      </a:r>
                    </a:p>
                  </a:txBody>
                  <a:tcPr marL="85725" marR="9525" marT="9525" marB="0" anchor="ctr"/>
                </a:tc>
                <a:tc>
                  <a:txBody>
                    <a:bodyPr/>
                    <a:lstStyle/>
                    <a:p>
                      <a:pPr algn="ctr" fontAlgn="b"/>
                      <a:r>
                        <a:rPr lang="es-PE" sz="1000" spc="0" baseline="0" noProof="0" dirty="0"/>
                        <a:t>EMPRESAS NO FINANCIERAS</a:t>
                      </a:r>
                      <a:endParaRPr lang="es-PE" sz="1000" b="1" i="0" u="none" strike="noStrike" dirty="0">
                        <a:effectLst/>
                        <a:latin typeface="+mn-lt"/>
                      </a:endParaRPr>
                    </a:p>
                  </a:txBody>
                  <a:tcPr marL="85725" marR="9525" marT="9525" marB="0" anchor="ctr"/>
                </a:tc>
                <a:extLst>
                  <a:ext uri="{0D108BD9-81ED-4DB2-BD59-A6C34878D82A}">
                    <a16:rowId xmlns:a16="http://schemas.microsoft.com/office/drawing/2014/main" val="1195497806"/>
                  </a:ext>
                </a:extLst>
              </a:tr>
              <a:tr h="144000">
                <a:tc>
                  <a:txBody>
                    <a:bodyPr/>
                    <a:lstStyle/>
                    <a:p>
                      <a:pPr algn="ctr" fontAlgn="ctr"/>
                      <a:r>
                        <a:rPr lang="es-PE" sz="1100" b="0" i="0" u="none" strike="noStrike" dirty="0">
                          <a:effectLst/>
                          <a:latin typeface="Calibri" panose="020F0502020204030204" pitchFamily="34" charset="0"/>
                        </a:rPr>
                        <a:t>69</a:t>
                      </a:r>
                    </a:p>
                  </a:txBody>
                  <a:tcPr marL="9525" marR="9525" marT="9525" marB="0" anchor="ctr"/>
                </a:tc>
                <a:tc>
                  <a:txBody>
                    <a:bodyPr/>
                    <a:lstStyle/>
                    <a:p>
                      <a:pPr algn="l" fontAlgn="ctr"/>
                      <a:r>
                        <a:rPr lang="es-PE" sz="1000" b="0" i="0" u="none" strike="noStrike">
                          <a:effectLst/>
                          <a:latin typeface="Calibri" panose="020F0502020204030204" pitchFamily="34" charset="0"/>
                        </a:rPr>
                        <a:t>EMP. MUNIC. DE SERV. ELECT. TOCACHE S.A "ELECTRO TOCACHE"</a:t>
                      </a:r>
                    </a:p>
                  </a:txBody>
                  <a:tcPr marL="9525" marR="9525" marT="9525" marB="0" anchor="ctr"/>
                </a:tc>
                <a:extLst>
                  <a:ext uri="{0D108BD9-81ED-4DB2-BD59-A6C34878D82A}">
                    <a16:rowId xmlns:a16="http://schemas.microsoft.com/office/drawing/2014/main" val="1668036305"/>
                  </a:ext>
                </a:extLst>
              </a:tr>
              <a:tr h="144000">
                <a:tc>
                  <a:txBody>
                    <a:bodyPr/>
                    <a:lstStyle/>
                    <a:p>
                      <a:pPr algn="ctr" fontAlgn="ctr"/>
                      <a:r>
                        <a:rPr lang="es-PE" sz="1100" b="0" i="0" u="none" strike="noStrike" dirty="0">
                          <a:effectLst/>
                          <a:latin typeface="Calibri" panose="020F0502020204030204" pitchFamily="34" charset="0"/>
                        </a:rPr>
                        <a:t>70</a:t>
                      </a:r>
                    </a:p>
                  </a:txBody>
                  <a:tcPr marL="9525" marR="9525" marT="9525" marB="0" anchor="ctr"/>
                </a:tc>
                <a:tc>
                  <a:txBody>
                    <a:bodyPr/>
                    <a:lstStyle/>
                    <a:p>
                      <a:pPr algn="l" fontAlgn="ctr"/>
                      <a:r>
                        <a:rPr lang="es-ES" sz="1000" b="0" i="0" u="none" strike="noStrike">
                          <a:effectLst/>
                          <a:latin typeface="Calibri" panose="020F0502020204030204" pitchFamily="34" charset="0"/>
                        </a:rPr>
                        <a:t>EMP.DE GENERACION ELECTRICA DEL SUR S.A.</a:t>
                      </a:r>
                    </a:p>
                  </a:txBody>
                  <a:tcPr marL="9525" marR="9525" marT="9525" marB="0" anchor="ctr"/>
                </a:tc>
                <a:extLst>
                  <a:ext uri="{0D108BD9-81ED-4DB2-BD59-A6C34878D82A}">
                    <a16:rowId xmlns:a16="http://schemas.microsoft.com/office/drawing/2014/main" val="2864414810"/>
                  </a:ext>
                </a:extLst>
              </a:tr>
              <a:tr h="144000">
                <a:tc>
                  <a:txBody>
                    <a:bodyPr/>
                    <a:lstStyle/>
                    <a:p>
                      <a:pPr algn="ctr" fontAlgn="ctr"/>
                      <a:r>
                        <a:rPr lang="es-PE" sz="1100" b="0" i="0" u="none" strike="noStrike">
                          <a:effectLst/>
                          <a:latin typeface="Calibri" panose="020F0502020204030204" pitchFamily="34" charset="0"/>
                        </a:rPr>
                        <a:t>71</a:t>
                      </a:r>
                    </a:p>
                  </a:txBody>
                  <a:tcPr marL="9525" marR="9525" marT="9525" marB="0" anchor="ctr"/>
                </a:tc>
                <a:tc>
                  <a:txBody>
                    <a:bodyPr/>
                    <a:lstStyle/>
                    <a:p>
                      <a:pPr algn="l" fontAlgn="ctr"/>
                      <a:r>
                        <a:rPr lang="es-PE" sz="1000" b="0" i="0" u="none" strike="noStrike">
                          <a:effectLst/>
                          <a:latin typeface="Calibri" panose="020F0502020204030204" pitchFamily="34" charset="0"/>
                        </a:rPr>
                        <a:t>EMP.REG.DE SERV.PUB.DE ELECT.DEL SUR S.A.</a:t>
                      </a:r>
                    </a:p>
                  </a:txBody>
                  <a:tcPr marL="9525" marR="9525" marT="9525" marB="0" anchor="ctr"/>
                </a:tc>
                <a:extLst>
                  <a:ext uri="{0D108BD9-81ED-4DB2-BD59-A6C34878D82A}">
                    <a16:rowId xmlns:a16="http://schemas.microsoft.com/office/drawing/2014/main" val="463276870"/>
                  </a:ext>
                </a:extLst>
              </a:tr>
              <a:tr h="144000">
                <a:tc>
                  <a:txBody>
                    <a:bodyPr/>
                    <a:lstStyle/>
                    <a:p>
                      <a:pPr algn="ctr" fontAlgn="ctr"/>
                      <a:r>
                        <a:rPr lang="es-PE" sz="1100" b="0" i="0" u="none" strike="noStrike">
                          <a:effectLst/>
                          <a:latin typeface="Calibri" panose="020F0502020204030204" pitchFamily="34" charset="0"/>
                        </a:rPr>
                        <a:t>72</a:t>
                      </a:r>
                    </a:p>
                  </a:txBody>
                  <a:tcPr marL="9525" marR="9525" marT="9525" marB="0" anchor="ctr"/>
                </a:tc>
                <a:tc>
                  <a:txBody>
                    <a:bodyPr/>
                    <a:lstStyle/>
                    <a:p>
                      <a:pPr algn="l" fontAlgn="ctr"/>
                      <a:r>
                        <a:rPr lang="es-PE" sz="1000" b="0" i="0" u="none" strike="noStrike">
                          <a:effectLst/>
                          <a:latin typeface="Calibri" panose="020F0502020204030204" pitchFamily="34" charset="0"/>
                        </a:rPr>
                        <a:t>EMP.CONCESIONARIA DE ELECT.DE UCAYALI S.A.</a:t>
                      </a:r>
                    </a:p>
                  </a:txBody>
                  <a:tcPr marL="9525" marR="9525" marT="9525" marB="0" anchor="ctr"/>
                </a:tc>
                <a:extLst>
                  <a:ext uri="{0D108BD9-81ED-4DB2-BD59-A6C34878D82A}">
                    <a16:rowId xmlns:a16="http://schemas.microsoft.com/office/drawing/2014/main" val="1016309892"/>
                  </a:ext>
                </a:extLst>
              </a:tr>
              <a:tr h="144000">
                <a:tc>
                  <a:txBody>
                    <a:bodyPr/>
                    <a:lstStyle/>
                    <a:p>
                      <a:pPr algn="ctr" fontAlgn="ctr"/>
                      <a:r>
                        <a:rPr lang="es-PE" sz="1100" b="0" i="0" u="none" strike="noStrike">
                          <a:effectLst/>
                          <a:latin typeface="Calibri" panose="020F0502020204030204" pitchFamily="34" charset="0"/>
                        </a:rPr>
                        <a:t>73</a:t>
                      </a:r>
                    </a:p>
                  </a:txBody>
                  <a:tcPr marL="9525" marR="9525" marT="9525" marB="0" anchor="ctr"/>
                </a:tc>
                <a:tc>
                  <a:txBody>
                    <a:bodyPr/>
                    <a:lstStyle/>
                    <a:p>
                      <a:pPr algn="l" fontAlgn="ctr"/>
                      <a:r>
                        <a:rPr lang="es-ES" sz="1000" b="0" i="0" u="none" strike="noStrike">
                          <a:effectLst/>
                          <a:latin typeface="Calibri" panose="020F0502020204030204" pitchFamily="34" charset="0"/>
                        </a:rPr>
                        <a:t>EMP.MUNIC.MERCADOS DEL PUEBLO S.A.-CHIMBOTE</a:t>
                      </a:r>
                    </a:p>
                  </a:txBody>
                  <a:tcPr marL="9525" marR="9525" marT="9525" marB="0" anchor="ctr"/>
                </a:tc>
                <a:extLst>
                  <a:ext uri="{0D108BD9-81ED-4DB2-BD59-A6C34878D82A}">
                    <a16:rowId xmlns:a16="http://schemas.microsoft.com/office/drawing/2014/main" val="2775688593"/>
                  </a:ext>
                </a:extLst>
              </a:tr>
              <a:tr h="144000">
                <a:tc>
                  <a:txBody>
                    <a:bodyPr/>
                    <a:lstStyle/>
                    <a:p>
                      <a:pPr algn="ctr" fontAlgn="ctr"/>
                      <a:r>
                        <a:rPr lang="es-PE" sz="1100" b="0" i="0" u="none" strike="noStrike">
                          <a:effectLst/>
                          <a:latin typeface="Calibri" panose="020F0502020204030204" pitchFamily="34" charset="0"/>
                        </a:rPr>
                        <a:t>74</a:t>
                      </a:r>
                    </a:p>
                  </a:txBody>
                  <a:tcPr marL="9525" marR="9525" marT="9525" marB="0" anchor="ctr"/>
                </a:tc>
                <a:tc>
                  <a:txBody>
                    <a:bodyPr/>
                    <a:lstStyle/>
                    <a:p>
                      <a:pPr algn="l" fontAlgn="ctr"/>
                      <a:r>
                        <a:rPr lang="es-PE" sz="1000" b="0" i="0" u="none" strike="noStrike">
                          <a:effectLst/>
                          <a:latin typeface="Calibri" panose="020F0502020204030204" pitchFamily="34" charset="0"/>
                        </a:rPr>
                        <a:t>EMP.DE MERCADOS MAYORISTAS</a:t>
                      </a:r>
                    </a:p>
                  </a:txBody>
                  <a:tcPr marL="9525" marR="9525" marT="9525" marB="0" anchor="ctr"/>
                </a:tc>
                <a:extLst>
                  <a:ext uri="{0D108BD9-81ED-4DB2-BD59-A6C34878D82A}">
                    <a16:rowId xmlns:a16="http://schemas.microsoft.com/office/drawing/2014/main" val="3208904407"/>
                  </a:ext>
                </a:extLst>
              </a:tr>
              <a:tr h="144000">
                <a:tc>
                  <a:txBody>
                    <a:bodyPr/>
                    <a:lstStyle/>
                    <a:p>
                      <a:pPr algn="ctr" fontAlgn="ctr"/>
                      <a:r>
                        <a:rPr lang="es-PE" sz="1100" b="0" i="0" u="none" strike="noStrike">
                          <a:effectLst/>
                          <a:latin typeface="Calibri" panose="020F0502020204030204" pitchFamily="34" charset="0"/>
                        </a:rPr>
                        <a:t>75</a:t>
                      </a:r>
                    </a:p>
                  </a:txBody>
                  <a:tcPr marL="9525" marR="9525" marT="9525" marB="0" anchor="ctr"/>
                </a:tc>
                <a:tc>
                  <a:txBody>
                    <a:bodyPr/>
                    <a:lstStyle/>
                    <a:p>
                      <a:pPr algn="l" fontAlgn="ctr"/>
                      <a:r>
                        <a:rPr lang="es-ES" sz="1000" b="0" i="0" u="none" strike="noStrike">
                          <a:effectLst/>
                          <a:latin typeface="Calibri" panose="020F0502020204030204" pitchFamily="34" charset="0"/>
                        </a:rPr>
                        <a:t>EMP.NACIONAL DE LA COCA S.A.</a:t>
                      </a:r>
                    </a:p>
                  </a:txBody>
                  <a:tcPr marL="9525" marR="9525" marT="9525" marB="0" anchor="ctr"/>
                </a:tc>
                <a:extLst>
                  <a:ext uri="{0D108BD9-81ED-4DB2-BD59-A6C34878D82A}">
                    <a16:rowId xmlns:a16="http://schemas.microsoft.com/office/drawing/2014/main" val="2421762066"/>
                  </a:ext>
                </a:extLst>
              </a:tr>
              <a:tr h="144000">
                <a:tc>
                  <a:txBody>
                    <a:bodyPr/>
                    <a:lstStyle/>
                    <a:p>
                      <a:pPr algn="ctr" fontAlgn="ctr"/>
                      <a:r>
                        <a:rPr lang="es-PE" sz="1100" b="0" i="0" u="none" strike="noStrike">
                          <a:effectLst/>
                          <a:latin typeface="Calibri" panose="020F0502020204030204" pitchFamily="34" charset="0"/>
                        </a:rPr>
                        <a:t>76</a:t>
                      </a:r>
                    </a:p>
                  </a:txBody>
                  <a:tcPr marL="9525" marR="9525" marT="9525" marB="0" anchor="ctr"/>
                </a:tc>
                <a:tc>
                  <a:txBody>
                    <a:bodyPr/>
                    <a:lstStyle/>
                    <a:p>
                      <a:pPr algn="l" fontAlgn="ctr"/>
                      <a:r>
                        <a:rPr lang="es-PE" sz="1000" b="0" i="0" u="none" strike="noStrike">
                          <a:effectLst/>
                          <a:latin typeface="Calibri" panose="020F0502020204030204" pitchFamily="34" charset="0"/>
                        </a:rPr>
                        <a:t>EMP. MUNIC. ADMINIST. TERM. TERRESTRE DE MOLLENDO S.A</a:t>
                      </a:r>
                    </a:p>
                  </a:txBody>
                  <a:tcPr marL="9525" marR="9525" marT="9525" marB="0" anchor="ctr"/>
                </a:tc>
                <a:extLst>
                  <a:ext uri="{0D108BD9-81ED-4DB2-BD59-A6C34878D82A}">
                    <a16:rowId xmlns:a16="http://schemas.microsoft.com/office/drawing/2014/main" val="3949502903"/>
                  </a:ext>
                </a:extLst>
              </a:tr>
              <a:tr h="144000">
                <a:tc>
                  <a:txBody>
                    <a:bodyPr/>
                    <a:lstStyle/>
                    <a:p>
                      <a:pPr algn="ctr" fontAlgn="ctr"/>
                      <a:r>
                        <a:rPr lang="es-PE" sz="1100" b="0" i="0" u="none" strike="noStrike">
                          <a:effectLst/>
                          <a:latin typeface="Calibri" panose="020F0502020204030204" pitchFamily="34" charset="0"/>
                        </a:rPr>
                        <a:t>77</a:t>
                      </a:r>
                    </a:p>
                  </a:txBody>
                  <a:tcPr marL="9525" marR="9525" marT="9525" marB="0" anchor="ctr"/>
                </a:tc>
                <a:tc>
                  <a:txBody>
                    <a:bodyPr/>
                    <a:lstStyle/>
                    <a:p>
                      <a:pPr algn="l" fontAlgn="ctr"/>
                      <a:r>
                        <a:rPr lang="es-PE" sz="1000" b="0" i="0" u="none" strike="noStrike">
                          <a:effectLst/>
                          <a:latin typeface="Calibri" panose="020F0502020204030204" pitchFamily="34" charset="0"/>
                        </a:rPr>
                        <a:t>CORP.PER.DE AEROP.Y AVIAC.COMERC.S.A.- CORPAC</a:t>
                      </a:r>
                    </a:p>
                  </a:txBody>
                  <a:tcPr marL="9525" marR="9525" marT="9525" marB="0" anchor="ctr"/>
                </a:tc>
                <a:extLst>
                  <a:ext uri="{0D108BD9-81ED-4DB2-BD59-A6C34878D82A}">
                    <a16:rowId xmlns:a16="http://schemas.microsoft.com/office/drawing/2014/main" val="1320474224"/>
                  </a:ext>
                </a:extLst>
              </a:tr>
              <a:tr h="144000">
                <a:tc>
                  <a:txBody>
                    <a:bodyPr/>
                    <a:lstStyle/>
                    <a:p>
                      <a:pPr algn="ctr" fontAlgn="ctr"/>
                      <a:r>
                        <a:rPr lang="es-PE" sz="1100" b="0" i="0" u="none" strike="noStrike">
                          <a:effectLst/>
                          <a:latin typeface="Calibri" panose="020F0502020204030204" pitchFamily="34" charset="0"/>
                        </a:rPr>
                        <a:t>78</a:t>
                      </a:r>
                    </a:p>
                  </a:txBody>
                  <a:tcPr marL="9525" marR="9525" marT="9525" marB="0" anchor="ctr"/>
                </a:tc>
                <a:tc>
                  <a:txBody>
                    <a:bodyPr/>
                    <a:lstStyle/>
                    <a:p>
                      <a:pPr algn="l" fontAlgn="ctr"/>
                      <a:r>
                        <a:rPr lang="es-ES" sz="1000" b="0" i="0" u="none" strike="noStrike">
                          <a:effectLst/>
                          <a:latin typeface="Calibri" panose="020F0502020204030204" pitchFamily="34" charset="0"/>
                        </a:rPr>
                        <a:t>EMP.NACIONAL DE PUERTOS S.A.</a:t>
                      </a:r>
                    </a:p>
                  </a:txBody>
                  <a:tcPr marL="9525" marR="9525" marT="9525" marB="0" anchor="ctr"/>
                </a:tc>
                <a:extLst>
                  <a:ext uri="{0D108BD9-81ED-4DB2-BD59-A6C34878D82A}">
                    <a16:rowId xmlns:a16="http://schemas.microsoft.com/office/drawing/2014/main" val="1462965009"/>
                  </a:ext>
                </a:extLst>
              </a:tr>
              <a:tr h="144000">
                <a:tc>
                  <a:txBody>
                    <a:bodyPr/>
                    <a:lstStyle/>
                    <a:p>
                      <a:pPr algn="ctr" fontAlgn="ctr"/>
                      <a:r>
                        <a:rPr lang="es-PE" sz="1100" b="0" i="0" u="none" strike="noStrike">
                          <a:effectLst/>
                          <a:latin typeface="Calibri" panose="020F0502020204030204" pitchFamily="34" charset="0"/>
                        </a:rPr>
                        <a:t>79</a:t>
                      </a:r>
                    </a:p>
                  </a:txBody>
                  <a:tcPr marL="9525" marR="9525" marT="9525" marB="0" anchor="ctr"/>
                </a:tc>
                <a:tc>
                  <a:txBody>
                    <a:bodyPr/>
                    <a:lstStyle/>
                    <a:p>
                      <a:pPr algn="l" fontAlgn="ctr"/>
                      <a:r>
                        <a:rPr lang="es-PE" sz="1000" b="0" i="0" u="none" strike="noStrike">
                          <a:effectLst/>
                          <a:latin typeface="Calibri" panose="020F0502020204030204" pitchFamily="34" charset="0"/>
                        </a:rPr>
                        <a:t>EMP. MUN. DE TRANSP. MACHUPICCHU S.A.</a:t>
                      </a:r>
                    </a:p>
                  </a:txBody>
                  <a:tcPr marL="9525" marR="9525" marT="9525" marB="0" anchor="ctr"/>
                </a:tc>
                <a:extLst>
                  <a:ext uri="{0D108BD9-81ED-4DB2-BD59-A6C34878D82A}">
                    <a16:rowId xmlns:a16="http://schemas.microsoft.com/office/drawing/2014/main" val="2469431566"/>
                  </a:ext>
                </a:extLst>
              </a:tr>
              <a:tr h="144000">
                <a:tc>
                  <a:txBody>
                    <a:bodyPr/>
                    <a:lstStyle/>
                    <a:p>
                      <a:pPr algn="ctr" fontAlgn="ctr"/>
                      <a:r>
                        <a:rPr lang="es-PE" sz="1100" b="0" i="0" u="none" strike="noStrike">
                          <a:effectLst/>
                          <a:latin typeface="Calibri" panose="020F0502020204030204" pitchFamily="34" charset="0"/>
                        </a:rPr>
                        <a:t>80</a:t>
                      </a:r>
                    </a:p>
                  </a:txBody>
                  <a:tcPr marL="9525" marR="9525" marT="9525" marB="0" anchor="ctr"/>
                </a:tc>
                <a:tc>
                  <a:txBody>
                    <a:bodyPr/>
                    <a:lstStyle/>
                    <a:p>
                      <a:pPr algn="l" fontAlgn="ctr"/>
                      <a:r>
                        <a:rPr lang="es-PE" sz="1000" b="0" i="0" u="none" strike="noStrike">
                          <a:effectLst/>
                          <a:latin typeface="Calibri" panose="020F0502020204030204" pitchFamily="34" charset="0"/>
                        </a:rPr>
                        <a:t>EMPRESA ACTIVOS MINEROS SAC</a:t>
                      </a:r>
                    </a:p>
                  </a:txBody>
                  <a:tcPr marL="9525" marR="9525" marT="9525" marB="0" anchor="ctr"/>
                </a:tc>
                <a:extLst>
                  <a:ext uri="{0D108BD9-81ED-4DB2-BD59-A6C34878D82A}">
                    <a16:rowId xmlns:a16="http://schemas.microsoft.com/office/drawing/2014/main" val="841799516"/>
                  </a:ext>
                </a:extLst>
              </a:tr>
              <a:tr h="144000">
                <a:tc>
                  <a:txBody>
                    <a:bodyPr/>
                    <a:lstStyle/>
                    <a:p>
                      <a:pPr algn="ctr" fontAlgn="ctr"/>
                      <a:r>
                        <a:rPr lang="es-PE" sz="1100" b="0" i="0" u="none" strike="noStrike">
                          <a:effectLst/>
                          <a:latin typeface="Calibri" panose="020F0502020204030204" pitchFamily="34" charset="0"/>
                        </a:rPr>
                        <a:t>81</a:t>
                      </a:r>
                    </a:p>
                  </a:txBody>
                  <a:tcPr marL="9525" marR="9525" marT="9525" marB="0" anchor="ctr"/>
                </a:tc>
                <a:tc>
                  <a:txBody>
                    <a:bodyPr/>
                    <a:lstStyle/>
                    <a:p>
                      <a:pPr algn="l" fontAlgn="ctr"/>
                      <a:r>
                        <a:rPr lang="es-PE" sz="1000" b="0" i="0" u="none" strike="noStrike">
                          <a:effectLst/>
                          <a:latin typeface="Calibri" panose="020F0502020204030204" pitchFamily="34" charset="0"/>
                        </a:rPr>
                        <a:t>PERU PETRO S.A.</a:t>
                      </a:r>
                    </a:p>
                  </a:txBody>
                  <a:tcPr marL="9525" marR="9525" marT="9525" marB="0" anchor="ctr"/>
                </a:tc>
                <a:extLst>
                  <a:ext uri="{0D108BD9-81ED-4DB2-BD59-A6C34878D82A}">
                    <a16:rowId xmlns:a16="http://schemas.microsoft.com/office/drawing/2014/main" val="2360330135"/>
                  </a:ext>
                </a:extLst>
              </a:tr>
              <a:tr h="144000">
                <a:tc>
                  <a:txBody>
                    <a:bodyPr/>
                    <a:lstStyle/>
                    <a:p>
                      <a:pPr algn="ctr" fontAlgn="ctr"/>
                      <a:r>
                        <a:rPr lang="es-PE" sz="1100" b="0" i="0" u="none" strike="noStrike">
                          <a:effectLst/>
                          <a:latin typeface="Calibri" panose="020F0502020204030204" pitchFamily="34" charset="0"/>
                        </a:rPr>
                        <a:t>82</a:t>
                      </a:r>
                    </a:p>
                  </a:txBody>
                  <a:tcPr marL="9525" marR="9525" marT="9525" marB="0" anchor="ctr"/>
                </a:tc>
                <a:tc>
                  <a:txBody>
                    <a:bodyPr/>
                    <a:lstStyle/>
                    <a:p>
                      <a:pPr algn="l" fontAlgn="ctr"/>
                      <a:r>
                        <a:rPr lang="es-ES" sz="1000" b="0" i="0" u="none" strike="noStrike">
                          <a:effectLst/>
                          <a:latin typeface="Calibri" panose="020F0502020204030204" pitchFamily="34" charset="0"/>
                        </a:rPr>
                        <a:t>PETROLEOS DEL PERU S.A.</a:t>
                      </a:r>
                    </a:p>
                  </a:txBody>
                  <a:tcPr marL="9525" marR="9525" marT="9525" marB="0" anchor="ctr"/>
                </a:tc>
                <a:extLst>
                  <a:ext uri="{0D108BD9-81ED-4DB2-BD59-A6C34878D82A}">
                    <a16:rowId xmlns:a16="http://schemas.microsoft.com/office/drawing/2014/main" val="782669796"/>
                  </a:ext>
                </a:extLst>
              </a:tr>
              <a:tr h="144000">
                <a:tc>
                  <a:txBody>
                    <a:bodyPr/>
                    <a:lstStyle/>
                    <a:p>
                      <a:pPr algn="ctr" fontAlgn="ctr"/>
                      <a:r>
                        <a:rPr lang="es-PE" sz="1100" b="0" i="0" u="none" strike="noStrike">
                          <a:effectLst/>
                          <a:latin typeface="Calibri" panose="020F0502020204030204" pitchFamily="34" charset="0"/>
                        </a:rPr>
                        <a:t>83</a:t>
                      </a:r>
                    </a:p>
                  </a:txBody>
                  <a:tcPr marL="9525" marR="9525" marT="9525" marB="0" anchor="ctr"/>
                </a:tc>
                <a:tc>
                  <a:txBody>
                    <a:bodyPr/>
                    <a:lstStyle/>
                    <a:p>
                      <a:pPr algn="l" fontAlgn="ctr"/>
                      <a:r>
                        <a:rPr lang="es-PE" sz="1000" b="0" i="0" u="none" strike="noStrike">
                          <a:effectLst/>
                          <a:latin typeface="Calibri" panose="020F0502020204030204" pitchFamily="34" charset="0"/>
                        </a:rPr>
                        <a:t>EMPRESA PETROLERA UNI_PETRO ABC S.A.C.</a:t>
                      </a:r>
                    </a:p>
                  </a:txBody>
                  <a:tcPr marL="9525" marR="9525" marT="9525" marB="0" anchor="ctr"/>
                </a:tc>
                <a:extLst>
                  <a:ext uri="{0D108BD9-81ED-4DB2-BD59-A6C34878D82A}">
                    <a16:rowId xmlns:a16="http://schemas.microsoft.com/office/drawing/2014/main" val="1426472087"/>
                  </a:ext>
                </a:extLst>
              </a:tr>
              <a:tr h="144000">
                <a:tc>
                  <a:txBody>
                    <a:bodyPr/>
                    <a:lstStyle/>
                    <a:p>
                      <a:pPr algn="ctr" fontAlgn="ctr"/>
                      <a:r>
                        <a:rPr lang="es-PE" sz="1100" b="0" i="0" u="none" strike="noStrike">
                          <a:effectLst/>
                          <a:latin typeface="Calibri" panose="020F0502020204030204" pitchFamily="34" charset="0"/>
                        </a:rPr>
                        <a:t>84</a:t>
                      </a:r>
                    </a:p>
                  </a:txBody>
                  <a:tcPr marL="9525" marR="9525" marT="9525" marB="0" anchor="ctr"/>
                </a:tc>
                <a:tc>
                  <a:txBody>
                    <a:bodyPr/>
                    <a:lstStyle/>
                    <a:p>
                      <a:pPr algn="l" fontAlgn="ctr"/>
                      <a:r>
                        <a:rPr lang="es-ES" sz="1000" b="0" i="0" u="none" strike="noStrike">
                          <a:effectLst/>
                          <a:latin typeface="Calibri" panose="020F0502020204030204" pitchFamily="34" charset="0"/>
                        </a:rPr>
                        <a:t>CIA. NOR ANDINA DE TELECOMUNICACIONES S.A.</a:t>
                      </a:r>
                    </a:p>
                  </a:txBody>
                  <a:tcPr marL="9525" marR="9525" marT="9525" marB="0" anchor="ctr"/>
                </a:tc>
                <a:extLst>
                  <a:ext uri="{0D108BD9-81ED-4DB2-BD59-A6C34878D82A}">
                    <a16:rowId xmlns:a16="http://schemas.microsoft.com/office/drawing/2014/main" val="3573771050"/>
                  </a:ext>
                </a:extLst>
              </a:tr>
              <a:tr h="144000">
                <a:tc>
                  <a:txBody>
                    <a:bodyPr/>
                    <a:lstStyle/>
                    <a:p>
                      <a:pPr algn="ctr" fontAlgn="ctr"/>
                      <a:r>
                        <a:rPr lang="es-PE" sz="1100" b="0" i="0" u="none" strike="noStrike">
                          <a:effectLst/>
                          <a:latin typeface="Calibri" panose="020F0502020204030204" pitchFamily="34" charset="0"/>
                        </a:rPr>
                        <a:t>85</a:t>
                      </a:r>
                    </a:p>
                  </a:txBody>
                  <a:tcPr marL="9525" marR="9525" marT="9525" marB="0" anchor="ctr"/>
                </a:tc>
                <a:tc>
                  <a:txBody>
                    <a:bodyPr/>
                    <a:lstStyle/>
                    <a:p>
                      <a:pPr algn="l" fontAlgn="ctr"/>
                      <a:r>
                        <a:rPr lang="es-ES" sz="1000" b="0" i="0" u="none" strike="noStrike">
                          <a:effectLst/>
                          <a:latin typeface="Calibri" panose="020F0502020204030204" pitchFamily="34" charset="0"/>
                        </a:rPr>
                        <a:t>EMP.PERUANA DE SERVICIO EDITORIALES</a:t>
                      </a:r>
                    </a:p>
                  </a:txBody>
                  <a:tcPr marL="9525" marR="9525" marT="9525" marB="0" anchor="ctr"/>
                </a:tc>
                <a:extLst>
                  <a:ext uri="{0D108BD9-81ED-4DB2-BD59-A6C34878D82A}">
                    <a16:rowId xmlns:a16="http://schemas.microsoft.com/office/drawing/2014/main" val="2610861443"/>
                  </a:ext>
                </a:extLst>
              </a:tr>
              <a:tr h="144000">
                <a:tc>
                  <a:txBody>
                    <a:bodyPr/>
                    <a:lstStyle/>
                    <a:p>
                      <a:pPr algn="ctr" fontAlgn="ctr"/>
                      <a:r>
                        <a:rPr lang="es-PE" sz="1100" b="0" i="0" u="none" strike="noStrike">
                          <a:effectLst/>
                          <a:latin typeface="Calibri" panose="020F0502020204030204" pitchFamily="34" charset="0"/>
                        </a:rPr>
                        <a:t>86</a:t>
                      </a:r>
                    </a:p>
                  </a:txBody>
                  <a:tcPr marL="9525" marR="9525" marT="9525" marB="0" anchor="ctr"/>
                </a:tc>
                <a:tc>
                  <a:txBody>
                    <a:bodyPr/>
                    <a:lstStyle/>
                    <a:p>
                      <a:pPr algn="l" fontAlgn="ctr"/>
                      <a:r>
                        <a:rPr lang="es-ES" sz="1000" b="0" i="0" u="none" strike="noStrike">
                          <a:effectLst/>
                          <a:latin typeface="Calibri" panose="020F0502020204030204" pitchFamily="34" charset="0"/>
                        </a:rPr>
                        <a:t>SERVICIOS POSTALES DEL PERU S.A.</a:t>
                      </a:r>
                    </a:p>
                  </a:txBody>
                  <a:tcPr marL="9525" marR="9525" marT="9525" marB="0" anchor="ctr"/>
                </a:tc>
                <a:extLst>
                  <a:ext uri="{0D108BD9-81ED-4DB2-BD59-A6C34878D82A}">
                    <a16:rowId xmlns:a16="http://schemas.microsoft.com/office/drawing/2014/main" val="1077618193"/>
                  </a:ext>
                </a:extLst>
              </a:tr>
              <a:tr h="144000">
                <a:tc>
                  <a:txBody>
                    <a:bodyPr/>
                    <a:lstStyle/>
                    <a:p>
                      <a:pPr algn="ctr" fontAlgn="ctr"/>
                      <a:r>
                        <a:rPr lang="es-PE" sz="1100" b="0" i="0" u="none" strike="noStrike">
                          <a:effectLst/>
                          <a:latin typeface="Calibri" panose="020F0502020204030204" pitchFamily="34" charset="0"/>
                        </a:rPr>
                        <a:t>87</a:t>
                      </a:r>
                    </a:p>
                  </a:txBody>
                  <a:tcPr marL="9525" marR="9525" marT="9525" marB="0" anchor="ctr"/>
                </a:tc>
                <a:tc>
                  <a:txBody>
                    <a:bodyPr/>
                    <a:lstStyle/>
                    <a:p>
                      <a:pPr algn="l" fontAlgn="ctr"/>
                      <a:r>
                        <a:rPr lang="es-ES" sz="1000" b="0" i="0" u="none" strike="noStrike">
                          <a:effectLst/>
                          <a:latin typeface="Calibri" panose="020F0502020204030204" pitchFamily="34" charset="0"/>
                        </a:rPr>
                        <a:t>SERVICIOS INDUSTRIALES DE LA MARINA S.A.</a:t>
                      </a:r>
                    </a:p>
                  </a:txBody>
                  <a:tcPr marL="9525" marR="9525" marT="9525" marB="0" anchor="ctr"/>
                </a:tc>
                <a:extLst>
                  <a:ext uri="{0D108BD9-81ED-4DB2-BD59-A6C34878D82A}">
                    <a16:rowId xmlns:a16="http://schemas.microsoft.com/office/drawing/2014/main" val="2753436028"/>
                  </a:ext>
                </a:extLst>
              </a:tr>
              <a:tr h="144000">
                <a:tc>
                  <a:txBody>
                    <a:bodyPr/>
                    <a:lstStyle/>
                    <a:p>
                      <a:pPr algn="ctr" fontAlgn="ctr"/>
                      <a:r>
                        <a:rPr lang="es-PE" sz="1100" b="0" i="0" u="none" strike="noStrike">
                          <a:effectLst/>
                          <a:latin typeface="Calibri" panose="020F0502020204030204" pitchFamily="34" charset="0"/>
                        </a:rPr>
                        <a:t>88</a:t>
                      </a:r>
                    </a:p>
                  </a:txBody>
                  <a:tcPr marL="9525" marR="9525" marT="9525" marB="0" anchor="ctr"/>
                </a:tc>
                <a:tc>
                  <a:txBody>
                    <a:bodyPr/>
                    <a:lstStyle/>
                    <a:p>
                      <a:pPr algn="l" fontAlgn="ctr"/>
                      <a:r>
                        <a:rPr lang="es-ES" sz="1000" b="0" i="0" u="none" strike="noStrike">
                          <a:effectLst/>
                          <a:latin typeface="Calibri" panose="020F0502020204030204" pitchFamily="34" charset="0"/>
                        </a:rPr>
                        <a:t>FABRICA DE ARMAS Y MUNICIONES DEL EJÉRCITO S.A.C.</a:t>
                      </a:r>
                    </a:p>
                  </a:txBody>
                  <a:tcPr marL="9525" marR="9525" marT="9525" marB="0" anchor="ctr"/>
                </a:tc>
                <a:extLst>
                  <a:ext uri="{0D108BD9-81ED-4DB2-BD59-A6C34878D82A}">
                    <a16:rowId xmlns:a16="http://schemas.microsoft.com/office/drawing/2014/main" val="972309308"/>
                  </a:ext>
                </a:extLst>
              </a:tr>
              <a:tr h="144000">
                <a:tc>
                  <a:txBody>
                    <a:bodyPr/>
                    <a:lstStyle/>
                    <a:p>
                      <a:pPr algn="ctr" fontAlgn="ctr"/>
                      <a:r>
                        <a:rPr lang="es-PE" sz="1100" b="0" i="0" u="none" strike="noStrike">
                          <a:effectLst/>
                          <a:latin typeface="Calibri" panose="020F0502020204030204" pitchFamily="34" charset="0"/>
                        </a:rPr>
                        <a:t>89</a:t>
                      </a:r>
                    </a:p>
                  </a:txBody>
                  <a:tcPr marL="9525" marR="9525" marT="9525" marB="0" anchor="ctr"/>
                </a:tc>
                <a:tc>
                  <a:txBody>
                    <a:bodyPr/>
                    <a:lstStyle/>
                    <a:p>
                      <a:pPr algn="l" fontAlgn="ctr"/>
                      <a:r>
                        <a:rPr lang="es-ES" sz="1000" b="0" i="0" u="none" strike="noStrike">
                          <a:effectLst/>
                          <a:latin typeface="Calibri" panose="020F0502020204030204" pitchFamily="34" charset="0"/>
                        </a:rPr>
                        <a:t>SERVICIO INDUSTRIAL DE LA MARINA S.R.L.-IQUITOS</a:t>
                      </a:r>
                    </a:p>
                  </a:txBody>
                  <a:tcPr marL="9525" marR="9525" marT="9525" marB="0" anchor="ctr"/>
                </a:tc>
                <a:extLst>
                  <a:ext uri="{0D108BD9-81ED-4DB2-BD59-A6C34878D82A}">
                    <a16:rowId xmlns:a16="http://schemas.microsoft.com/office/drawing/2014/main" val="3318252859"/>
                  </a:ext>
                </a:extLst>
              </a:tr>
              <a:tr h="144000">
                <a:tc>
                  <a:txBody>
                    <a:bodyPr/>
                    <a:lstStyle/>
                    <a:p>
                      <a:pPr algn="ctr" fontAlgn="ctr"/>
                      <a:r>
                        <a:rPr lang="es-PE" sz="1100" b="0" i="0" u="none" strike="noStrike">
                          <a:effectLst/>
                          <a:latin typeface="Calibri" panose="020F0502020204030204" pitchFamily="34" charset="0"/>
                        </a:rPr>
                        <a:t>90</a:t>
                      </a:r>
                    </a:p>
                  </a:txBody>
                  <a:tcPr marL="9525" marR="9525" marT="9525" marB="0" anchor="ctr"/>
                </a:tc>
                <a:tc>
                  <a:txBody>
                    <a:bodyPr/>
                    <a:lstStyle/>
                    <a:p>
                      <a:pPr algn="l" fontAlgn="ctr"/>
                      <a:r>
                        <a:rPr lang="es-PE" sz="1000" b="0" i="0" u="none" strike="noStrike">
                          <a:effectLst/>
                          <a:latin typeface="Calibri" panose="020F0502020204030204" pitchFamily="34" charset="0"/>
                        </a:rPr>
                        <a:t>EMP.MUN.INMOBILIARIA DE LIMA S.A.</a:t>
                      </a:r>
                    </a:p>
                  </a:txBody>
                  <a:tcPr marL="9525" marR="9525" marT="9525" marB="0" anchor="ctr"/>
                </a:tc>
                <a:extLst>
                  <a:ext uri="{0D108BD9-81ED-4DB2-BD59-A6C34878D82A}">
                    <a16:rowId xmlns:a16="http://schemas.microsoft.com/office/drawing/2014/main" val="862827316"/>
                  </a:ext>
                </a:extLst>
              </a:tr>
              <a:tr h="144000">
                <a:tc>
                  <a:txBody>
                    <a:bodyPr/>
                    <a:lstStyle/>
                    <a:p>
                      <a:pPr algn="ctr" fontAlgn="ctr"/>
                      <a:r>
                        <a:rPr lang="es-PE" sz="1100" b="0" i="0" u="none" strike="noStrike">
                          <a:effectLst/>
                          <a:latin typeface="Calibri" panose="020F0502020204030204" pitchFamily="34" charset="0"/>
                        </a:rPr>
                        <a:t>91</a:t>
                      </a:r>
                    </a:p>
                  </a:txBody>
                  <a:tcPr marL="9525" marR="9525" marT="9525" marB="0" anchor="ctr"/>
                </a:tc>
                <a:tc>
                  <a:txBody>
                    <a:bodyPr/>
                    <a:lstStyle/>
                    <a:p>
                      <a:pPr algn="l" fontAlgn="ctr"/>
                      <a:r>
                        <a:rPr lang="es-PE" sz="1000" b="0" i="0" u="none" strike="noStrike">
                          <a:effectLst/>
                          <a:latin typeface="Calibri" panose="020F0502020204030204" pitchFamily="34" charset="0"/>
                        </a:rPr>
                        <a:t>EMPRESA MUNICIPAL INMOBILIARIA S.A.C.</a:t>
                      </a:r>
                    </a:p>
                  </a:txBody>
                  <a:tcPr marL="9525" marR="9525" marT="9525" marB="0" anchor="ctr"/>
                </a:tc>
                <a:extLst>
                  <a:ext uri="{0D108BD9-81ED-4DB2-BD59-A6C34878D82A}">
                    <a16:rowId xmlns:a16="http://schemas.microsoft.com/office/drawing/2014/main" val="2304808107"/>
                  </a:ext>
                </a:extLst>
              </a:tr>
              <a:tr h="144000">
                <a:tc>
                  <a:txBody>
                    <a:bodyPr/>
                    <a:lstStyle/>
                    <a:p>
                      <a:pPr algn="ctr" fontAlgn="ctr"/>
                      <a:r>
                        <a:rPr lang="es-PE" sz="1100" b="0" i="0" u="none" strike="noStrike">
                          <a:effectLst/>
                          <a:latin typeface="Calibri" panose="020F0502020204030204" pitchFamily="34" charset="0"/>
                        </a:rPr>
                        <a:t>92</a:t>
                      </a:r>
                    </a:p>
                  </a:txBody>
                  <a:tcPr marL="9525" marR="9525" marT="9525" marB="0" anchor="ctr"/>
                </a:tc>
                <a:tc>
                  <a:txBody>
                    <a:bodyPr/>
                    <a:lstStyle/>
                    <a:p>
                      <a:pPr algn="l" fontAlgn="ctr"/>
                      <a:r>
                        <a:rPr lang="es-PE" sz="1000" b="0" i="0" u="none" strike="noStrike">
                          <a:effectLst/>
                          <a:latin typeface="Calibri" panose="020F0502020204030204" pitchFamily="34" charset="0"/>
                        </a:rPr>
                        <a:t>EMP.MUNIC.URBANIZADORA CONSTRUCTORA S.A.C.</a:t>
                      </a:r>
                    </a:p>
                  </a:txBody>
                  <a:tcPr marL="9525" marR="9525" marT="9525" marB="0" anchor="ctr"/>
                </a:tc>
                <a:extLst>
                  <a:ext uri="{0D108BD9-81ED-4DB2-BD59-A6C34878D82A}">
                    <a16:rowId xmlns:a16="http://schemas.microsoft.com/office/drawing/2014/main" val="1149388301"/>
                  </a:ext>
                </a:extLst>
              </a:tr>
              <a:tr h="144000">
                <a:tc>
                  <a:txBody>
                    <a:bodyPr/>
                    <a:lstStyle/>
                    <a:p>
                      <a:pPr algn="ctr" fontAlgn="ctr"/>
                      <a:r>
                        <a:rPr lang="es-PE" sz="1100" b="0" i="0" u="none" strike="noStrike">
                          <a:effectLst/>
                          <a:latin typeface="Calibri" panose="020F0502020204030204" pitchFamily="34" charset="0"/>
                        </a:rPr>
                        <a:t>93</a:t>
                      </a:r>
                    </a:p>
                  </a:txBody>
                  <a:tcPr marL="9525" marR="9525" marT="9525" marB="0" anchor="ctr"/>
                </a:tc>
                <a:tc>
                  <a:txBody>
                    <a:bodyPr/>
                    <a:lstStyle/>
                    <a:p>
                      <a:pPr algn="l" fontAlgn="ctr"/>
                      <a:r>
                        <a:rPr lang="es-PE" sz="1000" b="0" i="0" u="none" strike="noStrike">
                          <a:effectLst/>
                          <a:latin typeface="Calibri" panose="020F0502020204030204" pitchFamily="34" charset="0"/>
                        </a:rPr>
                        <a:t>EMP.MUN.DE SERV.DE LIMP.MUN.PUB.DEL CALLAO</a:t>
                      </a:r>
                    </a:p>
                  </a:txBody>
                  <a:tcPr marL="9525" marR="9525" marT="9525" marB="0" anchor="ctr"/>
                </a:tc>
                <a:extLst>
                  <a:ext uri="{0D108BD9-81ED-4DB2-BD59-A6C34878D82A}">
                    <a16:rowId xmlns:a16="http://schemas.microsoft.com/office/drawing/2014/main" val="2211424176"/>
                  </a:ext>
                </a:extLst>
              </a:tr>
              <a:tr h="144000">
                <a:tc>
                  <a:txBody>
                    <a:bodyPr/>
                    <a:lstStyle/>
                    <a:p>
                      <a:pPr algn="ctr" fontAlgn="ctr"/>
                      <a:r>
                        <a:rPr lang="es-PE" sz="1100" b="0" i="0" u="none" strike="noStrike">
                          <a:effectLst/>
                          <a:latin typeface="Calibri" panose="020F0502020204030204" pitchFamily="34" charset="0"/>
                        </a:rPr>
                        <a:t>94</a:t>
                      </a:r>
                    </a:p>
                  </a:txBody>
                  <a:tcPr marL="9525" marR="9525" marT="9525" marB="0" anchor="ctr"/>
                </a:tc>
                <a:tc>
                  <a:txBody>
                    <a:bodyPr/>
                    <a:lstStyle/>
                    <a:p>
                      <a:pPr algn="l" fontAlgn="ctr"/>
                      <a:r>
                        <a:rPr lang="es-ES" sz="1000" b="0" i="0" u="none" strike="noStrike">
                          <a:effectLst/>
                          <a:latin typeface="Calibri" panose="020F0502020204030204" pitchFamily="34" charset="0"/>
                        </a:rPr>
                        <a:t>FONDO MUNICIPAL DE INVERSIONES DEL CALLAO</a:t>
                      </a:r>
                    </a:p>
                  </a:txBody>
                  <a:tcPr marL="9525" marR="9525" marT="9525" marB="0" anchor="ctr"/>
                </a:tc>
                <a:extLst>
                  <a:ext uri="{0D108BD9-81ED-4DB2-BD59-A6C34878D82A}">
                    <a16:rowId xmlns:a16="http://schemas.microsoft.com/office/drawing/2014/main" val="1603110760"/>
                  </a:ext>
                </a:extLst>
              </a:tr>
              <a:tr h="144000">
                <a:tc>
                  <a:txBody>
                    <a:bodyPr/>
                    <a:lstStyle/>
                    <a:p>
                      <a:pPr algn="ctr" fontAlgn="ctr"/>
                      <a:r>
                        <a:rPr lang="es-PE" sz="1100" b="0" i="0" u="none" strike="noStrike">
                          <a:effectLst/>
                          <a:latin typeface="Calibri" panose="020F0502020204030204" pitchFamily="34" charset="0"/>
                        </a:rPr>
                        <a:t>95</a:t>
                      </a:r>
                    </a:p>
                  </a:txBody>
                  <a:tcPr marL="9525" marR="9525" marT="9525" marB="0" anchor="ctr"/>
                </a:tc>
                <a:tc>
                  <a:txBody>
                    <a:bodyPr/>
                    <a:lstStyle/>
                    <a:p>
                      <a:pPr algn="l" fontAlgn="ctr"/>
                      <a:r>
                        <a:rPr lang="es-ES" sz="1000" b="0" i="0" u="none" strike="noStrike" dirty="0">
                          <a:effectLst/>
                          <a:latin typeface="Calibri" panose="020F0502020204030204" pitchFamily="34" charset="0"/>
                        </a:rPr>
                        <a:t>EMP MUN DE FESTEJOS Y ACTIVIDADES RECREACIONALES Y TURISTICOS DEL CUSCO S.A.</a:t>
                      </a:r>
                    </a:p>
                  </a:txBody>
                  <a:tcPr marL="9525" marR="9525" marT="9525" marB="0" anchor="ctr"/>
                </a:tc>
                <a:extLst>
                  <a:ext uri="{0D108BD9-81ED-4DB2-BD59-A6C34878D82A}">
                    <a16:rowId xmlns:a16="http://schemas.microsoft.com/office/drawing/2014/main" val="3427751805"/>
                  </a:ext>
                </a:extLst>
              </a:tr>
              <a:tr h="144000">
                <a:tc>
                  <a:txBody>
                    <a:bodyPr/>
                    <a:lstStyle/>
                    <a:p>
                      <a:pPr algn="ctr" fontAlgn="ctr"/>
                      <a:r>
                        <a:rPr lang="es-PE" sz="1100" b="0" i="0" u="none" strike="noStrike">
                          <a:effectLst/>
                          <a:latin typeface="Calibri" panose="020F0502020204030204" pitchFamily="34" charset="0"/>
                        </a:rPr>
                        <a:t>96</a:t>
                      </a:r>
                    </a:p>
                  </a:txBody>
                  <a:tcPr marL="9525" marR="9525" marT="9525" marB="0" anchor="ctr"/>
                </a:tc>
                <a:tc>
                  <a:txBody>
                    <a:bodyPr/>
                    <a:lstStyle/>
                    <a:p>
                      <a:pPr algn="l" fontAlgn="ctr"/>
                      <a:r>
                        <a:rPr lang="es-PE" sz="1000" b="0" i="0" u="none" strike="noStrike">
                          <a:effectLst/>
                          <a:latin typeface="Calibri" panose="020F0502020204030204" pitchFamily="34" charset="0"/>
                        </a:rPr>
                        <a:t>EMP.MUN.DE SERVICIOS MULTIPLES S.A. - EMSEM-HUANCAYO S.A.</a:t>
                      </a:r>
                    </a:p>
                  </a:txBody>
                  <a:tcPr marL="9525" marR="9525" marT="9525" marB="0" anchor="ctr"/>
                </a:tc>
                <a:extLst>
                  <a:ext uri="{0D108BD9-81ED-4DB2-BD59-A6C34878D82A}">
                    <a16:rowId xmlns:a16="http://schemas.microsoft.com/office/drawing/2014/main" val="1461189504"/>
                  </a:ext>
                </a:extLst>
              </a:tr>
              <a:tr h="144000">
                <a:tc>
                  <a:txBody>
                    <a:bodyPr/>
                    <a:lstStyle/>
                    <a:p>
                      <a:pPr algn="ctr" fontAlgn="ctr"/>
                      <a:r>
                        <a:rPr lang="es-PE" sz="1100" b="0" i="0" u="none" strike="noStrike">
                          <a:effectLst/>
                          <a:latin typeface="Calibri" panose="020F0502020204030204" pitchFamily="34" charset="0"/>
                        </a:rPr>
                        <a:t>97</a:t>
                      </a:r>
                    </a:p>
                  </a:txBody>
                  <a:tcPr marL="9525" marR="9525" marT="9525" marB="0" anchor="ctr"/>
                </a:tc>
                <a:tc>
                  <a:txBody>
                    <a:bodyPr/>
                    <a:lstStyle/>
                    <a:p>
                      <a:pPr algn="l" fontAlgn="ctr"/>
                      <a:r>
                        <a:rPr lang="es-ES" sz="1000" b="0" i="0" u="none" strike="noStrike">
                          <a:effectLst/>
                          <a:latin typeface="Calibri" panose="020F0502020204030204" pitchFamily="34" charset="0"/>
                        </a:rPr>
                        <a:t>EMP.MUN.DE SERV.MULTIPLES "EL TAMBO" S.A.</a:t>
                      </a:r>
                    </a:p>
                  </a:txBody>
                  <a:tcPr marL="9525" marR="9525" marT="9525" marB="0" anchor="ctr"/>
                </a:tc>
                <a:extLst>
                  <a:ext uri="{0D108BD9-81ED-4DB2-BD59-A6C34878D82A}">
                    <a16:rowId xmlns:a16="http://schemas.microsoft.com/office/drawing/2014/main" val="519209174"/>
                  </a:ext>
                </a:extLst>
              </a:tr>
              <a:tr h="144000">
                <a:tc>
                  <a:txBody>
                    <a:bodyPr/>
                    <a:lstStyle/>
                    <a:p>
                      <a:pPr algn="ctr" fontAlgn="ctr"/>
                      <a:r>
                        <a:rPr lang="es-PE" sz="1100" b="0" i="0" u="none" strike="noStrike">
                          <a:effectLst/>
                          <a:latin typeface="Calibri" panose="020F0502020204030204" pitchFamily="34" charset="0"/>
                        </a:rPr>
                        <a:t>98</a:t>
                      </a:r>
                    </a:p>
                  </a:txBody>
                  <a:tcPr marL="9525" marR="9525" marT="9525" marB="0" anchor="ctr"/>
                </a:tc>
                <a:tc>
                  <a:txBody>
                    <a:bodyPr/>
                    <a:lstStyle/>
                    <a:p>
                      <a:pPr algn="l" fontAlgn="ctr"/>
                      <a:r>
                        <a:rPr lang="es-ES" sz="1000" b="0" i="0" u="none" strike="noStrike">
                          <a:effectLst/>
                          <a:latin typeface="Calibri" panose="020F0502020204030204" pitchFamily="34" charset="0"/>
                        </a:rPr>
                        <a:t>EMP.DE SEGURIDAD, VIGILANCIA Y CONTROL S.A.</a:t>
                      </a:r>
                    </a:p>
                  </a:txBody>
                  <a:tcPr marL="9525" marR="9525" marT="9525" marB="0" anchor="ctr"/>
                </a:tc>
                <a:extLst>
                  <a:ext uri="{0D108BD9-81ED-4DB2-BD59-A6C34878D82A}">
                    <a16:rowId xmlns:a16="http://schemas.microsoft.com/office/drawing/2014/main" val="2921963450"/>
                  </a:ext>
                </a:extLst>
              </a:tr>
              <a:tr h="144000">
                <a:tc>
                  <a:txBody>
                    <a:bodyPr/>
                    <a:lstStyle/>
                    <a:p>
                      <a:pPr algn="ctr" fontAlgn="ctr"/>
                      <a:r>
                        <a:rPr lang="es-PE" sz="1100" b="0" i="0" u="none" strike="noStrike">
                          <a:effectLst/>
                          <a:latin typeface="Calibri" panose="020F0502020204030204" pitchFamily="34" charset="0"/>
                        </a:rPr>
                        <a:t>99</a:t>
                      </a:r>
                    </a:p>
                  </a:txBody>
                  <a:tcPr marL="9525" marR="9525" marT="9525" marB="0" anchor="ctr"/>
                </a:tc>
                <a:tc>
                  <a:txBody>
                    <a:bodyPr/>
                    <a:lstStyle/>
                    <a:p>
                      <a:pPr algn="l" fontAlgn="ctr"/>
                      <a:r>
                        <a:rPr lang="es-ES" sz="1000" b="0" i="0" u="none" strike="noStrike">
                          <a:effectLst/>
                          <a:latin typeface="Calibri" panose="020F0502020204030204" pitchFamily="34" charset="0"/>
                        </a:rPr>
                        <a:t>SERVICIOS INTEGRADOS DE LIMPIEZA S.A.</a:t>
                      </a:r>
                    </a:p>
                  </a:txBody>
                  <a:tcPr marL="9525" marR="9525" marT="9525" marB="0" anchor="ctr"/>
                </a:tc>
                <a:extLst>
                  <a:ext uri="{0D108BD9-81ED-4DB2-BD59-A6C34878D82A}">
                    <a16:rowId xmlns:a16="http://schemas.microsoft.com/office/drawing/2014/main" val="869393735"/>
                  </a:ext>
                </a:extLst>
              </a:tr>
              <a:tr h="144000">
                <a:tc>
                  <a:txBody>
                    <a:bodyPr/>
                    <a:lstStyle/>
                    <a:p>
                      <a:pPr algn="ctr" fontAlgn="ctr"/>
                      <a:r>
                        <a:rPr lang="es-PE" sz="1100" b="0" i="0" u="none" strike="noStrike">
                          <a:effectLst/>
                          <a:latin typeface="Calibri" panose="020F0502020204030204" pitchFamily="34" charset="0"/>
                        </a:rPr>
                        <a:t>100</a:t>
                      </a:r>
                    </a:p>
                  </a:txBody>
                  <a:tcPr marL="9525" marR="9525" marT="9525" marB="0" anchor="ctr"/>
                </a:tc>
                <a:tc>
                  <a:txBody>
                    <a:bodyPr/>
                    <a:lstStyle/>
                    <a:p>
                      <a:pPr algn="l" fontAlgn="ctr"/>
                      <a:r>
                        <a:rPr lang="es-PE" sz="1000" b="0" i="0" u="none" strike="noStrike">
                          <a:effectLst/>
                          <a:latin typeface="Calibri" panose="020F0502020204030204" pitchFamily="34" charset="0"/>
                        </a:rPr>
                        <a:t>EMP.MUN.ADMINISTRADORA DE PEAJE DE LIMA</a:t>
                      </a:r>
                    </a:p>
                  </a:txBody>
                  <a:tcPr marL="9525" marR="9525" marT="9525" marB="0" anchor="ctr"/>
                </a:tc>
                <a:extLst>
                  <a:ext uri="{0D108BD9-81ED-4DB2-BD59-A6C34878D82A}">
                    <a16:rowId xmlns:a16="http://schemas.microsoft.com/office/drawing/2014/main" val="2053071058"/>
                  </a:ext>
                </a:extLst>
              </a:tr>
              <a:tr h="144000">
                <a:tc>
                  <a:txBody>
                    <a:bodyPr/>
                    <a:lstStyle/>
                    <a:p>
                      <a:pPr algn="ctr" fontAlgn="ctr"/>
                      <a:r>
                        <a:rPr lang="es-PE" sz="1100" b="0" i="0" u="none" strike="noStrike">
                          <a:effectLst/>
                          <a:latin typeface="Calibri" panose="020F0502020204030204" pitchFamily="34" charset="0"/>
                        </a:rPr>
                        <a:t>101</a:t>
                      </a:r>
                    </a:p>
                  </a:txBody>
                  <a:tcPr marL="9525" marR="9525" marT="9525" marB="0" anchor="ctr"/>
                </a:tc>
                <a:tc>
                  <a:txBody>
                    <a:bodyPr/>
                    <a:lstStyle/>
                    <a:p>
                      <a:pPr algn="l" fontAlgn="ctr"/>
                      <a:r>
                        <a:rPr lang="es-PE" sz="1000" b="0" i="0" u="none" strike="noStrike">
                          <a:effectLst/>
                          <a:latin typeface="Calibri" panose="020F0502020204030204" pitchFamily="34" charset="0"/>
                        </a:rPr>
                        <a:t>EMP. MUNICIPAL DE SANTIAGO DE SURCO S.A</a:t>
                      </a:r>
                    </a:p>
                  </a:txBody>
                  <a:tcPr marL="9525" marR="9525" marT="9525" marB="0" anchor="ctr"/>
                </a:tc>
                <a:extLst>
                  <a:ext uri="{0D108BD9-81ED-4DB2-BD59-A6C34878D82A}">
                    <a16:rowId xmlns:a16="http://schemas.microsoft.com/office/drawing/2014/main" val="2565672910"/>
                  </a:ext>
                </a:extLst>
              </a:tr>
              <a:tr h="144000">
                <a:tc>
                  <a:txBody>
                    <a:bodyPr/>
                    <a:lstStyle/>
                    <a:p>
                      <a:pPr algn="ctr" fontAlgn="ctr"/>
                      <a:r>
                        <a:rPr lang="es-PE" sz="1100" b="0" i="0" u="none" strike="noStrike">
                          <a:effectLst/>
                          <a:latin typeface="Calibri" panose="020F0502020204030204" pitchFamily="34" charset="0"/>
                        </a:rPr>
                        <a:t>102</a:t>
                      </a:r>
                    </a:p>
                  </a:txBody>
                  <a:tcPr marL="9525" marR="9525" marT="9525" marB="0" anchor="ctr"/>
                </a:tc>
                <a:tc>
                  <a:txBody>
                    <a:bodyPr/>
                    <a:lstStyle/>
                    <a:p>
                      <a:pPr algn="l" fontAlgn="ctr"/>
                      <a:r>
                        <a:rPr lang="es-ES" sz="1000" b="0" i="0" u="none" strike="noStrike" dirty="0">
                          <a:effectLst/>
                          <a:latin typeface="Calibri" panose="020F0502020204030204" pitchFamily="34" charset="0"/>
                        </a:rPr>
                        <a:t>FONDO NACIONAL DE FINANCIAMIENTO DE LA ACTIVIDAD EMPRESARIAL DEL ESTADO</a:t>
                      </a:r>
                    </a:p>
                  </a:txBody>
                  <a:tcPr marL="9525" marR="9525" marT="9525" marB="0" anchor="ctr"/>
                </a:tc>
                <a:extLst>
                  <a:ext uri="{0D108BD9-81ED-4DB2-BD59-A6C34878D82A}">
                    <a16:rowId xmlns:a16="http://schemas.microsoft.com/office/drawing/2014/main" val="3409375677"/>
                  </a:ext>
                </a:extLst>
              </a:tr>
            </a:tbl>
          </a:graphicData>
        </a:graphic>
      </p:graphicFrame>
      <p:graphicFrame>
        <p:nvGraphicFramePr>
          <p:cNvPr id="33" name="Tabla 32">
            <a:extLst>
              <a:ext uri="{FF2B5EF4-FFF2-40B4-BE49-F238E27FC236}">
                <a16:creationId xmlns:a16="http://schemas.microsoft.com/office/drawing/2014/main" id="{4F3B3391-DCE5-4E90-85BC-D14F3728DA28}"/>
              </a:ext>
            </a:extLst>
          </p:cNvPr>
          <p:cNvGraphicFramePr>
            <a:graphicFrameLocks noGrp="1"/>
          </p:cNvGraphicFramePr>
          <p:nvPr>
            <p:extLst>
              <p:ext uri="{D42A27DB-BD31-4B8C-83A1-F6EECF244321}">
                <p14:modId xmlns:p14="http://schemas.microsoft.com/office/powerpoint/2010/main" val="183173490"/>
              </p:ext>
            </p:extLst>
          </p:nvPr>
        </p:nvGraphicFramePr>
        <p:xfrm>
          <a:off x="5844377" y="805726"/>
          <a:ext cx="4896000" cy="5320665"/>
        </p:xfrm>
        <a:graphic>
          <a:graphicData uri="http://schemas.openxmlformats.org/drawingml/2006/table">
            <a:tbl>
              <a:tblPr firstRow="1">
                <a:tableStyleId>{00A15C55-8517-42AA-B614-E9B94910E393}</a:tableStyleId>
              </a:tblPr>
              <a:tblGrid>
                <a:gridCol w="504000">
                  <a:extLst>
                    <a:ext uri="{9D8B030D-6E8A-4147-A177-3AD203B41FA5}">
                      <a16:colId xmlns:a16="http://schemas.microsoft.com/office/drawing/2014/main" val="4216748127"/>
                    </a:ext>
                  </a:extLst>
                </a:gridCol>
                <a:gridCol w="4392000">
                  <a:extLst>
                    <a:ext uri="{9D8B030D-6E8A-4147-A177-3AD203B41FA5}">
                      <a16:colId xmlns:a16="http://schemas.microsoft.com/office/drawing/2014/main" val="2870833021"/>
                    </a:ext>
                  </a:extLst>
                </a:gridCol>
              </a:tblGrid>
              <a:tr h="160236">
                <a:tc>
                  <a:txBody>
                    <a:bodyPr/>
                    <a:lstStyle/>
                    <a:p>
                      <a:pPr algn="ctr" fontAlgn="b"/>
                      <a:r>
                        <a:rPr lang="es-PE" sz="1400" b="1" i="0" u="none" strike="noStrike" dirty="0">
                          <a:effectLst/>
                          <a:latin typeface="+mn-lt"/>
                        </a:rPr>
                        <a:t>N°</a:t>
                      </a:r>
                    </a:p>
                  </a:txBody>
                  <a:tcPr marL="85725" marR="9525" marT="9525" marB="0" anchor="ctr"/>
                </a:tc>
                <a:tc>
                  <a:txBody>
                    <a:bodyPr/>
                    <a:lstStyle/>
                    <a:p>
                      <a:pPr algn="ctr" fontAlgn="b"/>
                      <a:r>
                        <a:rPr lang="es-PE" sz="1400" spc="0" baseline="0" noProof="0" dirty="0"/>
                        <a:t>EMPRESAS EN LIQUIDACION</a:t>
                      </a:r>
                      <a:endParaRPr lang="es-PE" sz="1400" b="1" i="0" u="none" strike="noStrike" dirty="0">
                        <a:effectLst/>
                        <a:latin typeface="+mn-lt"/>
                      </a:endParaRPr>
                    </a:p>
                  </a:txBody>
                  <a:tcPr marL="85725" marR="9525" marT="9525" marB="0" anchor="ctr"/>
                </a:tc>
                <a:extLst>
                  <a:ext uri="{0D108BD9-81ED-4DB2-BD59-A6C34878D82A}">
                    <a16:rowId xmlns:a16="http://schemas.microsoft.com/office/drawing/2014/main" val="1195497806"/>
                  </a:ext>
                </a:extLst>
              </a:tr>
              <a:tr h="216000">
                <a:tc>
                  <a:txBody>
                    <a:bodyPr/>
                    <a:lstStyle/>
                    <a:p>
                      <a:pPr algn="ctr" fontAlgn="ctr"/>
                      <a:r>
                        <a:rPr lang="es-ES" sz="1400" b="0" i="0" u="none" strike="noStrike" dirty="0">
                          <a:effectLst/>
                          <a:latin typeface="+mn-lt"/>
                        </a:rPr>
                        <a:t>1</a:t>
                      </a:r>
                    </a:p>
                  </a:txBody>
                  <a:tcPr marL="9525" marR="9525" marT="9525" marB="0" anchor="ctr"/>
                </a:tc>
                <a:tc>
                  <a:txBody>
                    <a:bodyPr/>
                    <a:lstStyle/>
                    <a:p>
                      <a:pPr algn="l" fontAlgn="ctr"/>
                      <a:r>
                        <a:rPr lang="es-ES" sz="1400" b="0" i="0" u="none" strike="noStrike" dirty="0">
                          <a:effectLst/>
                          <a:latin typeface="+mn-lt"/>
                        </a:rPr>
                        <a:t>CAJA MUNICIPAL DE CREDITO POPULAR DEL CALLAO</a:t>
                      </a:r>
                    </a:p>
                  </a:txBody>
                  <a:tcPr marL="9525" marR="9525" marT="9525" marB="0" anchor="ctr"/>
                </a:tc>
                <a:extLst>
                  <a:ext uri="{0D108BD9-81ED-4DB2-BD59-A6C34878D82A}">
                    <a16:rowId xmlns:a16="http://schemas.microsoft.com/office/drawing/2014/main" val="1668036305"/>
                  </a:ext>
                </a:extLst>
              </a:tr>
              <a:tr h="216000">
                <a:tc>
                  <a:txBody>
                    <a:bodyPr/>
                    <a:lstStyle/>
                    <a:p>
                      <a:pPr algn="ctr" fontAlgn="ctr"/>
                      <a:r>
                        <a:rPr lang="es-PE" sz="1400" b="0" i="0" u="none" strike="noStrike" dirty="0">
                          <a:effectLst/>
                          <a:latin typeface="+mn-lt"/>
                        </a:rPr>
                        <a:t>2</a:t>
                      </a:r>
                    </a:p>
                  </a:txBody>
                  <a:tcPr marL="9525" marR="9525" marT="9525" marB="0" anchor="ctr"/>
                </a:tc>
                <a:tc>
                  <a:txBody>
                    <a:bodyPr/>
                    <a:lstStyle/>
                    <a:p>
                      <a:pPr algn="l" fontAlgn="ctr"/>
                      <a:r>
                        <a:rPr lang="es-ES" sz="1400" b="0" i="0" u="none" strike="noStrike">
                          <a:effectLst/>
                          <a:latin typeface="+mn-lt"/>
                        </a:rPr>
                        <a:t>BANCO DE LA VIVIENDA DEL PERU</a:t>
                      </a:r>
                    </a:p>
                  </a:txBody>
                  <a:tcPr marL="9525" marR="9525" marT="9525" marB="0" anchor="ctr"/>
                </a:tc>
                <a:extLst>
                  <a:ext uri="{0D108BD9-81ED-4DB2-BD59-A6C34878D82A}">
                    <a16:rowId xmlns:a16="http://schemas.microsoft.com/office/drawing/2014/main" val="1016309892"/>
                  </a:ext>
                </a:extLst>
              </a:tr>
              <a:tr h="216000">
                <a:tc>
                  <a:txBody>
                    <a:bodyPr/>
                    <a:lstStyle/>
                    <a:p>
                      <a:pPr algn="ctr" fontAlgn="ctr"/>
                      <a:r>
                        <a:rPr lang="es-ES" sz="1400" b="0" i="0" u="none" strike="noStrike" dirty="0">
                          <a:effectLst/>
                          <a:latin typeface="+mn-lt"/>
                        </a:rPr>
                        <a:t>3</a:t>
                      </a:r>
                    </a:p>
                  </a:txBody>
                  <a:tcPr marL="9525" marR="9525" marT="9525" marB="0" anchor="ctr"/>
                </a:tc>
                <a:tc>
                  <a:txBody>
                    <a:bodyPr/>
                    <a:lstStyle/>
                    <a:p>
                      <a:pPr algn="l" fontAlgn="ctr"/>
                      <a:r>
                        <a:rPr lang="es-PE" sz="1400" b="0" i="0" u="none" strike="noStrike">
                          <a:effectLst/>
                          <a:latin typeface="+mn-lt"/>
                        </a:rPr>
                        <a:t>EMP.MUN.DE SERV.MULTIPLES S.A.-HUARAZ</a:t>
                      </a:r>
                    </a:p>
                  </a:txBody>
                  <a:tcPr marL="9525" marR="9525" marT="9525" marB="0" anchor="ctr"/>
                </a:tc>
                <a:extLst>
                  <a:ext uri="{0D108BD9-81ED-4DB2-BD59-A6C34878D82A}">
                    <a16:rowId xmlns:a16="http://schemas.microsoft.com/office/drawing/2014/main" val="2775688593"/>
                  </a:ext>
                </a:extLst>
              </a:tr>
              <a:tr h="216000">
                <a:tc>
                  <a:txBody>
                    <a:bodyPr/>
                    <a:lstStyle/>
                    <a:p>
                      <a:pPr algn="ctr" fontAlgn="ctr"/>
                      <a:r>
                        <a:rPr lang="es-PE" sz="1400" b="0" i="0" u="none" strike="noStrike" dirty="0">
                          <a:effectLst/>
                          <a:latin typeface="+mn-lt"/>
                        </a:rPr>
                        <a:t>4</a:t>
                      </a:r>
                    </a:p>
                  </a:txBody>
                  <a:tcPr marL="9525" marR="9525" marT="9525" marB="0" anchor="ctr"/>
                </a:tc>
                <a:tc>
                  <a:txBody>
                    <a:bodyPr/>
                    <a:lstStyle/>
                    <a:p>
                      <a:pPr algn="l" fontAlgn="ctr"/>
                      <a:r>
                        <a:rPr lang="es-ES" sz="1400" b="0" i="0" u="none" strike="noStrike" dirty="0">
                          <a:effectLst/>
                          <a:latin typeface="+mn-lt"/>
                        </a:rPr>
                        <a:t>EMP.MUNIC. DE ELECTRIC. Y SERV. MULTIP. COCHAS HUANCHAY S.A</a:t>
                      </a:r>
                    </a:p>
                  </a:txBody>
                  <a:tcPr marL="9525" marR="9525" marT="9525" marB="0" anchor="ctr"/>
                </a:tc>
                <a:extLst>
                  <a:ext uri="{0D108BD9-81ED-4DB2-BD59-A6C34878D82A}">
                    <a16:rowId xmlns:a16="http://schemas.microsoft.com/office/drawing/2014/main" val="3208904407"/>
                  </a:ext>
                </a:extLst>
              </a:tr>
              <a:tr h="216000">
                <a:tc>
                  <a:txBody>
                    <a:bodyPr/>
                    <a:lstStyle/>
                    <a:p>
                      <a:pPr algn="ctr" fontAlgn="ctr"/>
                      <a:r>
                        <a:rPr lang="es-PE" sz="1400" b="0" i="0" u="none" strike="noStrike" dirty="0">
                          <a:effectLst/>
                          <a:latin typeface="+mn-lt"/>
                        </a:rPr>
                        <a:t>5</a:t>
                      </a:r>
                    </a:p>
                  </a:txBody>
                  <a:tcPr marL="9525" marR="9525" marT="9525" marB="0" anchor="ctr"/>
                </a:tc>
                <a:tc>
                  <a:txBody>
                    <a:bodyPr/>
                    <a:lstStyle/>
                    <a:p>
                      <a:pPr algn="l" fontAlgn="ctr"/>
                      <a:r>
                        <a:rPr lang="es-PE" sz="1400" b="0" i="0" u="none" strike="noStrike">
                          <a:effectLst/>
                          <a:latin typeface="+mn-lt"/>
                        </a:rPr>
                        <a:t>EMP.MUN.DE SERVICIOS MULTIPLES S.R.LTDA.</a:t>
                      </a:r>
                    </a:p>
                  </a:txBody>
                  <a:tcPr marL="9525" marR="9525" marT="9525" marB="0" anchor="ctr"/>
                </a:tc>
                <a:extLst>
                  <a:ext uri="{0D108BD9-81ED-4DB2-BD59-A6C34878D82A}">
                    <a16:rowId xmlns:a16="http://schemas.microsoft.com/office/drawing/2014/main" val="2421762066"/>
                  </a:ext>
                </a:extLst>
              </a:tr>
              <a:tr h="216000">
                <a:tc>
                  <a:txBody>
                    <a:bodyPr/>
                    <a:lstStyle/>
                    <a:p>
                      <a:pPr algn="ctr" fontAlgn="ctr"/>
                      <a:r>
                        <a:rPr lang="es-PE" sz="1400" b="0" i="0" u="none" strike="noStrike" dirty="0">
                          <a:effectLst/>
                          <a:latin typeface="+mn-lt"/>
                        </a:rPr>
                        <a:t>6</a:t>
                      </a:r>
                    </a:p>
                  </a:txBody>
                  <a:tcPr marL="9525" marR="9525" marT="9525" marB="0" anchor="ctr"/>
                </a:tc>
                <a:tc>
                  <a:txBody>
                    <a:bodyPr/>
                    <a:lstStyle/>
                    <a:p>
                      <a:pPr algn="l" fontAlgn="ctr"/>
                      <a:r>
                        <a:rPr lang="es-PE" sz="1400" b="0" i="0" u="none" strike="noStrike">
                          <a:effectLst/>
                          <a:latin typeface="+mn-lt"/>
                        </a:rPr>
                        <a:t>EMP.MUN.ADM.DE TERM.TERR.DE AREQUIPA</a:t>
                      </a:r>
                    </a:p>
                  </a:txBody>
                  <a:tcPr marL="9525" marR="9525" marT="9525" marB="0" anchor="ctr"/>
                </a:tc>
                <a:extLst>
                  <a:ext uri="{0D108BD9-81ED-4DB2-BD59-A6C34878D82A}">
                    <a16:rowId xmlns:a16="http://schemas.microsoft.com/office/drawing/2014/main" val="3949502903"/>
                  </a:ext>
                </a:extLst>
              </a:tr>
              <a:tr h="216000">
                <a:tc>
                  <a:txBody>
                    <a:bodyPr/>
                    <a:lstStyle/>
                    <a:p>
                      <a:pPr algn="ctr" fontAlgn="ctr"/>
                      <a:r>
                        <a:rPr lang="es-PE" sz="1400" b="0" i="0" u="none" strike="noStrike" dirty="0">
                          <a:effectLst/>
                          <a:latin typeface="+mn-lt"/>
                        </a:rPr>
                        <a:t>7</a:t>
                      </a:r>
                    </a:p>
                  </a:txBody>
                  <a:tcPr marL="9525" marR="9525" marT="9525" marB="0" anchor="ctr"/>
                </a:tc>
                <a:tc>
                  <a:txBody>
                    <a:bodyPr/>
                    <a:lstStyle/>
                    <a:p>
                      <a:pPr algn="l" fontAlgn="ctr"/>
                      <a:r>
                        <a:rPr lang="es-ES" sz="1400" b="0" i="0" u="none" strike="noStrike">
                          <a:effectLst/>
                          <a:latin typeface="+mn-lt"/>
                        </a:rPr>
                        <a:t>EMP.MUN.ADM.DE BIENES CULTURALES DEL CUSCO</a:t>
                      </a:r>
                    </a:p>
                  </a:txBody>
                  <a:tcPr marL="9525" marR="9525" marT="9525" marB="0" anchor="ctr"/>
                </a:tc>
                <a:extLst>
                  <a:ext uri="{0D108BD9-81ED-4DB2-BD59-A6C34878D82A}">
                    <a16:rowId xmlns:a16="http://schemas.microsoft.com/office/drawing/2014/main" val="1320474224"/>
                  </a:ext>
                </a:extLst>
              </a:tr>
              <a:tr h="216000">
                <a:tc>
                  <a:txBody>
                    <a:bodyPr/>
                    <a:lstStyle/>
                    <a:p>
                      <a:pPr algn="ctr" fontAlgn="ctr"/>
                      <a:r>
                        <a:rPr lang="es-PE" sz="1400" b="0" i="0" u="none" strike="noStrike" dirty="0">
                          <a:effectLst/>
                          <a:latin typeface="+mn-lt"/>
                        </a:rPr>
                        <a:t>8</a:t>
                      </a:r>
                    </a:p>
                  </a:txBody>
                  <a:tcPr marL="9525" marR="9525" marT="9525" marB="0" anchor="ctr"/>
                </a:tc>
                <a:tc>
                  <a:txBody>
                    <a:bodyPr/>
                    <a:lstStyle/>
                    <a:p>
                      <a:pPr algn="l" fontAlgn="ctr"/>
                      <a:r>
                        <a:rPr lang="es-ES" sz="1400" b="0" i="0" u="none" strike="noStrike">
                          <a:effectLst/>
                          <a:latin typeface="+mn-lt"/>
                        </a:rPr>
                        <a:t>EMP.MUN.DE LIMPIEZA PÚBLICA DEL QOSQO</a:t>
                      </a:r>
                    </a:p>
                  </a:txBody>
                  <a:tcPr marL="9525" marR="9525" marT="9525" marB="0" anchor="ctr"/>
                </a:tc>
                <a:extLst>
                  <a:ext uri="{0D108BD9-81ED-4DB2-BD59-A6C34878D82A}">
                    <a16:rowId xmlns:a16="http://schemas.microsoft.com/office/drawing/2014/main" val="1462965009"/>
                  </a:ext>
                </a:extLst>
              </a:tr>
              <a:tr h="216000">
                <a:tc>
                  <a:txBody>
                    <a:bodyPr/>
                    <a:lstStyle/>
                    <a:p>
                      <a:pPr algn="ctr" fontAlgn="ctr"/>
                      <a:r>
                        <a:rPr lang="es-PE" sz="1400" b="0" i="0" u="none" strike="noStrike" dirty="0">
                          <a:effectLst/>
                          <a:latin typeface="+mn-lt"/>
                        </a:rPr>
                        <a:t>9</a:t>
                      </a:r>
                    </a:p>
                  </a:txBody>
                  <a:tcPr marL="9525" marR="9525" marT="9525" marB="0" anchor="ctr"/>
                </a:tc>
                <a:tc>
                  <a:txBody>
                    <a:bodyPr/>
                    <a:lstStyle/>
                    <a:p>
                      <a:pPr algn="l" fontAlgn="ctr"/>
                      <a:r>
                        <a:rPr lang="es-PE" sz="1400" b="0" i="0" u="none" strike="noStrike">
                          <a:effectLst/>
                          <a:latin typeface="+mn-lt"/>
                        </a:rPr>
                        <a:t>EMP.MUN.DE SERV.MULTIPLES DE CALCA S.A.</a:t>
                      </a:r>
                    </a:p>
                  </a:txBody>
                  <a:tcPr marL="9525" marR="9525" marT="9525" marB="0" anchor="ctr"/>
                </a:tc>
                <a:extLst>
                  <a:ext uri="{0D108BD9-81ED-4DB2-BD59-A6C34878D82A}">
                    <a16:rowId xmlns:a16="http://schemas.microsoft.com/office/drawing/2014/main" val="2469431566"/>
                  </a:ext>
                </a:extLst>
              </a:tr>
              <a:tr h="216000">
                <a:tc>
                  <a:txBody>
                    <a:bodyPr/>
                    <a:lstStyle/>
                    <a:p>
                      <a:pPr algn="ctr" fontAlgn="ctr"/>
                      <a:r>
                        <a:rPr lang="es-PE" sz="1400" b="0" i="0" u="none" strike="noStrike" dirty="0">
                          <a:effectLst/>
                          <a:latin typeface="+mn-lt"/>
                        </a:rPr>
                        <a:t>10</a:t>
                      </a:r>
                    </a:p>
                  </a:txBody>
                  <a:tcPr marL="9525" marR="9525" marT="9525" marB="0" anchor="ctr"/>
                </a:tc>
                <a:tc>
                  <a:txBody>
                    <a:bodyPr/>
                    <a:lstStyle/>
                    <a:p>
                      <a:pPr algn="l" fontAlgn="ctr"/>
                      <a:r>
                        <a:rPr lang="es-PE" sz="1400" b="0" i="0" u="none" strike="noStrike">
                          <a:effectLst/>
                          <a:latin typeface="+mn-lt"/>
                        </a:rPr>
                        <a:t>EMP.MUNICIPAL LAREDO S.A.</a:t>
                      </a:r>
                    </a:p>
                  </a:txBody>
                  <a:tcPr marL="9525" marR="9525" marT="9525" marB="0" anchor="ctr"/>
                </a:tc>
                <a:extLst>
                  <a:ext uri="{0D108BD9-81ED-4DB2-BD59-A6C34878D82A}">
                    <a16:rowId xmlns:a16="http://schemas.microsoft.com/office/drawing/2014/main" val="841799516"/>
                  </a:ext>
                </a:extLst>
              </a:tr>
              <a:tr h="216000">
                <a:tc>
                  <a:txBody>
                    <a:bodyPr/>
                    <a:lstStyle/>
                    <a:p>
                      <a:pPr algn="ctr" fontAlgn="ctr"/>
                      <a:r>
                        <a:rPr lang="es-PE" sz="1400" b="0" i="0" u="none" strike="noStrike" dirty="0">
                          <a:effectLst/>
                          <a:latin typeface="+mn-lt"/>
                        </a:rPr>
                        <a:t>11</a:t>
                      </a:r>
                    </a:p>
                  </a:txBody>
                  <a:tcPr marL="9525" marR="9525" marT="9525" marB="0" anchor="ctr"/>
                </a:tc>
                <a:tc>
                  <a:txBody>
                    <a:bodyPr/>
                    <a:lstStyle/>
                    <a:p>
                      <a:pPr algn="l" fontAlgn="ctr"/>
                      <a:r>
                        <a:rPr lang="es-ES" sz="1400" b="0" i="0" u="none" strike="noStrike">
                          <a:effectLst/>
                          <a:latin typeface="+mn-lt"/>
                        </a:rPr>
                        <a:t>FONDO NACIONAL DE PROPIEDAD SOCIAL EN LIQUIDACIÓN</a:t>
                      </a:r>
                    </a:p>
                  </a:txBody>
                  <a:tcPr marL="9525" marR="9525" marT="9525" marB="0" anchor="ctr"/>
                </a:tc>
                <a:extLst>
                  <a:ext uri="{0D108BD9-81ED-4DB2-BD59-A6C34878D82A}">
                    <a16:rowId xmlns:a16="http://schemas.microsoft.com/office/drawing/2014/main" val="2360330135"/>
                  </a:ext>
                </a:extLst>
              </a:tr>
              <a:tr h="216000">
                <a:tc>
                  <a:txBody>
                    <a:bodyPr/>
                    <a:lstStyle/>
                    <a:p>
                      <a:pPr algn="ctr" fontAlgn="ctr"/>
                      <a:r>
                        <a:rPr lang="es-PE" sz="1400" b="0" i="0" u="none" strike="noStrike" dirty="0">
                          <a:effectLst/>
                          <a:latin typeface="+mn-lt"/>
                        </a:rPr>
                        <a:t>12</a:t>
                      </a:r>
                    </a:p>
                  </a:txBody>
                  <a:tcPr marL="9525" marR="9525" marT="9525" marB="0" anchor="ctr"/>
                </a:tc>
                <a:tc>
                  <a:txBody>
                    <a:bodyPr/>
                    <a:lstStyle/>
                    <a:p>
                      <a:pPr algn="l" fontAlgn="ctr"/>
                      <a:r>
                        <a:rPr lang="es-PE" sz="1400" b="0" i="0" u="none" strike="noStrike">
                          <a:effectLst/>
                          <a:latin typeface="+mn-lt"/>
                        </a:rPr>
                        <a:t>EMP.MUN.DE SERV.INFORMAT.MIRAFLORES S.A.</a:t>
                      </a:r>
                    </a:p>
                  </a:txBody>
                  <a:tcPr marL="9525" marR="9525" marT="9525" marB="0" anchor="ctr"/>
                </a:tc>
                <a:extLst>
                  <a:ext uri="{0D108BD9-81ED-4DB2-BD59-A6C34878D82A}">
                    <a16:rowId xmlns:a16="http://schemas.microsoft.com/office/drawing/2014/main" val="782669796"/>
                  </a:ext>
                </a:extLst>
              </a:tr>
              <a:tr h="216000">
                <a:tc>
                  <a:txBody>
                    <a:bodyPr/>
                    <a:lstStyle/>
                    <a:p>
                      <a:pPr algn="ctr" fontAlgn="ctr"/>
                      <a:r>
                        <a:rPr lang="es-PE" sz="1400" b="0" i="0" u="none" strike="noStrike" dirty="0">
                          <a:effectLst/>
                          <a:latin typeface="+mn-lt"/>
                        </a:rPr>
                        <a:t>13</a:t>
                      </a:r>
                    </a:p>
                  </a:txBody>
                  <a:tcPr marL="9525" marR="9525" marT="9525" marB="0" anchor="ctr"/>
                </a:tc>
                <a:tc>
                  <a:txBody>
                    <a:bodyPr/>
                    <a:lstStyle/>
                    <a:p>
                      <a:pPr algn="l" fontAlgn="ctr"/>
                      <a:r>
                        <a:rPr lang="es-PE" sz="1400" b="0" i="0" u="none" strike="noStrike">
                          <a:effectLst/>
                          <a:latin typeface="+mn-lt"/>
                        </a:rPr>
                        <a:t>BANCO DE MATERIALES</a:t>
                      </a:r>
                    </a:p>
                  </a:txBody>
                  <a:tcPr marL="9525" marR="9525" marT="9525" marB="0" anchor="ctr"/>
                </a:tc>
                <a:extLst>
                  <a:ext uri="{0D108BD9-81ED-4DB2-BD59-A6C34878D82A}">
                    <a16:rowId xmlns:a16="http://schemas.microsoft.com/office/drawing/2014/main" val="1426472087"/>
                  </a:ext>
                </a:extLst>
              </a:tr>
              <a:tr h="216000">
                <a:tc>
                  <a:txBody>
                    <a:bodyPr/>
                    <a:lstStyle/>
                    <a:p>
                      <a:pPr algn="ctr" fontAlgn="ctr"/>
                      <a:r>
                        <a:rPr lang="es-PE" sz="1400" b="0" i="0" u="none" strike="noStrike" dirty="0">
                          <a:effectLst/>
                          <a:latin typeface="+mn-lt"/>
                        </a:rPr>
                        <a:t>14</a:t>
                      </a:r>
                    </a:p>
                  </a:txBody>
                  <a:tcPr marL="9525" marR="9525" marT="9525" marB="0" anchor="ctr"/>
                </a:tc>
                <a:tc>
                  <a:txBody>
                    <a:bodyPr/>
                    <a:lstStyle/>
                    <a:p>
                      <a:pPr algn="l" fontAlgn="ctr"/>
                      <a:r>
                        <a:rPr lang="es-PE" sz="1400" b="0" i="0" u="none" strike="noStrike">
                          <a:effectLst/>
                          <a:latin typeface="+mn-lt"/>
                        </a:rPr>
                        <a:t>EMP.NACIONAL DE EDIFICACIONES</a:t>
                      </a:r>
                    </a:p>
                  </a:txBody>
                  <a:tcPr marL="9525" marR="9525" marT="9525" marB="0" anchor="ctr"/>
                </a:tc>
                <a:extLst>
                  <a:ext uri="{0D108BD9-81ED-4DB2-BD59-A6C34878D82A}">
                    <a16:rowId xmlns:a16="http://schemas.microsoft.com/office/drawing/2014/main" val="3573771050"/>
                  </a:ext>
                </a:extLst>
              </a:tr>
              <a:tr h="216000">
                <a:tc>
                  <a:txBody>
                    <a:bodyPr/>
                    <a:lstStyle/>
                    <a:p>
                      <a:pPr algn="ctr" fontAlgn="ctr"/>
                      <a:r>
                        <a:rPr lang="es-PE" sz="1400" b="0" i="0" u="none" strike="noStrike" dirty="0">
                          <a:effectLst/>
                          <a:latin typeface="+mn-lt"/>
                        </a:rPr>
                        <a:t>15</a:t>
                      </a:r>
                    </a:p>
                  </a:txBody>
                  <a:tcPr marL="9525" marR="9525" marT="9525" marB="0" anchor="ctr"/>
                </a:tc>
                <a:tc>
                  <a:txBody>
                    <a:bodyPr/>
                    <a:lstStyle/>
                    <a:p>
                      <a:pPr algn="l" fontAlgn="ctr"/>
                      <a:r>
                        <a:rPr lang="pt-BR" sz="1400" b="0" i="0" u="none" strike="noStrike">
                          <a:effectLst/>
                          <a:latin typeface="+mn-lt"/>
                        </a:rPr>
                        <a:t>EMP.MUN.DE SERV.PUBLICOS S.A.IQUITOS</a:t>
                      </a:r>
                    </a:p>
                  </a:txBody>
                  <a:tcPr marL="9525" marR="9525" marT="9525" marB="0" anchor="ctr"/>
                </a:tc>
                <a:extLst>
                  <a:ext uri="{0D108BD9-81ED-4DB2-BD59-A6C34878D82A}">
                    <a16:rowId xmlns:a16="http://schemas.microsoft.com/office/drawing/2014/main" val="2610861443"/>
                  </a:ext>
                </a:extLst>
              </a:tr>
              <a:tr h="216000">
                <a:tc>
                  <a:txBody>
                    <a:bodyPr/>
                    <a:lstStyle/>
                    <a:p>
                      <a:pPr algn="ctr" fontAlgn="ctr"/>
                      <a:r>
                        <a:rPr lang="es-PE" sz="1400" b="0" i="0" u="none" strike="noStrike" dirty="0">
                          <a:effectLst/>
                          <a:latin typeface="+mn-lt"/>
                        </a:rPr>
                        <a:t>16</a:t>
                      </a:r>
                    </a:p>
                  </a:txBody>
                  <a:tcPr marL="9525" marR="9525" marT="9525" marB="0" anchor="ctr"/>
                </a:tc>
                <a:tc>
                  <a:txBody>
                    <a:bodyPr/>
                    <a:lstStyle/>
                    <a:p>
                      <a:pPr algn="l" fontAlgn="ctr"/>
                      <a:r>
                        <a:rPr lang="es-PE" sz="1400" b="0" i="0" u="none" strike="noStrike">
                          <a:effectLst/>
                          <a:latin typeface="+mn-lt"/>
                        </a:rPr>
                        <a:t>EMP.MUN.DE TRANSP.INTERP.DE PASAJ.TURISMO HUANCABAMBA S.A.</a:t>
                      </a:r>
                    </a:p>
                  </a:txBody>
                  <a:tcPr marL="9525" marR="9525" marT="9525" marB="0" anchor="ctr"/>
                </a:tc>
                <a:extLst>
                  <a:ext uri="{0D108BD9-81ED-4DB2-BD59-A6C34878D82A}">
                    <a16:rowId xmlns:a16="http://schemas.microsoft.com/office/drawing/2014/main" val="1077618193"/>
                  </a:ext>
                </a:extLst>
              </a:tr>
              <a:tr h="216000">
                <a:tc>
                  <a:txBody>
                    <a:bodyPr/>
                    <a:lstStyle/>
                    <a:p>
                      <a:pPr algn="ctr" fontAlgn="ctr"/>
                      <a:r>
                        <a:rPr lang="es-PE" sz="1400" b="0" i="0" u="none" strike="noStrike" dirty="0">
                          <a:effectLst/>
                          <a:latin typeface="+mn-lt"/>
                        </a:rPr>
                        <a:t>17</a:t>
                      </a:r>
                    </a:p>
                  </a:txBody>
                  <a:tcPr marL="9525" marR="9525" marT="9525" marB="0" anchor="ctr"/>
                </a:tc>
                <a:tc>
                  <a:txBody>
                    <a:bodyPr/>
                    <a:lstStyle/>
                    <a:p>
                      <a:pPr algn="l" fontAlgn="ctr"/>
                      <a:r>
                        <a:rPr lang="es-ES" sz="1400" b="0" i="0" u="none" strike="noStrike">
                          <a:effectLst/>
                          <a:latin typeface="+mn-lt"/>
                        </a:rPr>
                        <a:t>EMPRESA MUNICIPAL DE MAQUINARIA PESADA Y EQUIPO AYABACA SAC</a:t>
                      </a:r>
                    </a:p>
                  </a:txBody>
                  <a:tcPr marL="9525" marR="9525" marT="9525" marB="0" anchor="ctr"/>
                </a:tc>
                <a:extLst>
                  <a:ext uri="{0D108BD9-81ED-4DB2-BD59-A6C34878D82A}">
                    <a16:rowId xmlns:a16="http://schemas.microsoft.com/office/drawing/2014/main" val="179310029"/>
                  </a:ext>
                </a:extLst>
              </a:tr>
              <a:tr h="216000">
                <a:tc>
                  <a:txBody>
                    <a:bodyPr/>
                    <a:lstStyle/>
                    <a:p>
                      <a:pPr algn="ctr" fontAlgn="ctr"/>
                      <a:r>
                        <a:rPr lang="es-PE" sz="1400" b="0" i="0" u="none" strike="noStrike" dirty="0">
                          <a:effectLst/>
                          <a:latin typeface="+mn-lt"/>
                        </a:rPr>
                        <a:t>18</a:t>
                      </a:r>
                    </a:p>
                  </a:txBody>
                  <a:tcPr marL="9525" marR="9525" marT="9525" marB="0" anchor="ctr"/>
                </a:tc>
                <a:tc>
                  <a:txBody>
                    <a:bodyPr/>
                    <a:lstStyle/>
                    <a:p>
                      <a:pPr algn="l" fontAlgn="ctr"/>
                      <a:r>
                        <a:rPr lang="es-PE" sz="1400" b="0" i="0" u="none" strike="noStrike">
                          <a:effectLst/>
                          <a:latin typeface="+mn-lt"/>
                        </a:rPr>
                        <a:t>EMP.MUN.DE SERV.DE MAQUINARIA S.A.-HUANCABAMBA</a:t>
                      </a:r>
                    </a:p>
                  </a:txBody>
                  <a:tcPr marL="9525" marR="9525" marT="9525" marB="0" anchor="ctr"/>
                </a:tc>
                <a:extLst>
                  <a:ext uri="{0D108BD9-81ED-4DB2-BD59-A6C34878D82A}">
                    <a16:rowId xmlns:a16="http://schemas.microsoft.com/office/drawing/2014/main" val="3729348209"/>
                  </a:ext>
                </a:extLst>
              </a:tr>
              <a:tr h="216000">
                <a:tc>
                  <a:txBody>
                    <a:bodyPr/>
                    <a:lstStyle/>
                    <a:p>
                      <a:pPr algn="ctr" fontAlgn="ctr"/>
                      <a:r>
                        <a:rPr lang="es-PE" sz="1400" b="0" i="0" u="none" strike="noStrike" dirty="0">
                          <a:effectLst/>
                          <a:latin typeface="+mn-lt"/>
                        </a:rPr>
                        <a:t>19</a:t>
                      </a:r>
                    </a:p>
                  </a:txBody>
                  <a:tcPr marL="9525" marR="9525" marT="9525" marB="0" anchor="ctr"/>
                </a:tc>
                <a:tc>
                  <a:txBody>
                    <a:bodyPr/>
                    <a:lstStyle/>
                    <a:p>
                      <a:pPr algn="l" fontAlgn="ctr"/>
                      <a:r>
                        <a:rPr lang="es-PE" sz="1400" b="0" i="0" u="none" strike="noStrike">
                          <a:effectLst/>
                          <a:latin typeface="+mn-lt"/>
                        </a:rPr>
                        <a:t>ESTACION DE SERV. MUN. SANTA ROSA S.A.</a:t>
                      </a:r>
                    </a:p>
                  </a:txBody>
                  <a:tcPr marL="9525" marR="9525" marT="9525" marB="0" anchor="ctr"/>
                </a:tc>
                <a:extLst>
                  <a:ext uri="{0D108BD9-81ED-4DB2-BD59-A6C34878D82A}">
                    <a16:rowId xmlns:a16="http://schemas.microsoft.com/office/drawing/2014/main" val="3414529385"/>
                  </a:ext>
                </a:extLst>
              </a:tr>
              <a:tr h="216000">
                <a:tc>
                  <a:txBody>
                    <a:bodyPr/>
                    <a:lstStyle/>
                    <a:p>
                      <a:pPr algn="ctr" fontAlgn="ctr"/>
                      <a:r>
                        <a:rPr lang="es-PE" sz="1400" b="0" i="0" u="none" strike="noStrike" dirty="0">
                          <a:effectLst/>
                          <a:latin typeface="+mn-lt"/>
                        </a:rPr>
                        <a:t>20</a:t>
                      </a:r>
                    </a:p>
                  </a:txBody>
                  <a:tcPr marL="9525" marR="9525" marT="9525" marB="0" anchor="ctr"/>
                </a:tc>
                <a:tc>
                  <a:txBody>
                    <a:bodyPr/>
                    <a:lstStyle/>
                    <a:p>
                      <a:pPr algn="l" fontAlgn="ctr"/>
                      <a:r>
                        <a:rPr lang="es-PE" sz="1400" b="0" i="0" u="none" strike="noStrike" dirty="0">
                          <a:effectLst/>
                          <a:latin typeface="+mn-lt"/>
                        </a:rPr>
                        <a:t>EMP.MUN.DE TRANSP.DANIEL CARRION S.A.</a:t>
                      </a:r>
                    </a:p>
                  </a:txBody>
                  <a:tcPr marL="9525" marR="9525" marT="9525" marB="0" anchor="ctr"/>
                </a:tc>
                <a:extLst>
                  <a:ext uri="{0D108BD9-81ED-4DB2-BD59-A6C34878D82A}">
                    <a16:rowId xmlns:a16="http://schemas.microsoft.com/office/drawing/2014/main" val="1278222658"/>
                  </a:ext>
                </a:extLst>
              </a:tr>
            </a:tbl>
          </a:graphicData>
        </a:graphic>
      </p:graphicFrame>
      <p:graphicFrame>
        <p:nvGraphicFramePr>
          <p:cNvPr id="34" name="Tabla 33">
            <a:extLst>
              <a:ext uri="{FF2B5EF4-FFF2-40B4-BE49-F238E27FC236}">
                <a16:creationId xmlns:a16="http://schemas.microsoft.com/office/drawing/2014/main" id="{36D8B6A1-4485-4526-96B2-776B703876C6}"/>
              </a:ext>
            </a:extLst>
          </p:cNvPr>
          <p:cNvGraphicFramePr>
            <a:graphicFrameLocks noGrp="1"/>
          </p:cNvGraphicFramePr>
          <p:nvPr>
            <p:extLst>
              <p:ext uri="{D42A27DB-BD31-4B8C-83A1-F6EECF244321}">
                <p14:modId xmlns:p14="http://schemas.microsoft.com/office/powerpoint/2010/main" val="2522103756"/>
              </p:ext>
            </p:extLst>
          </p:nvPr>
        </p:nvGraphicFramePr>
        <p:xfrm>
          <a:off x="5848521" y="1089166"/>
          <a:ext cx="5076000" cy="5097780"/>
        </p:xfrm>
        <a:graphic>
          <a:graphicData uri="http://schemas.openxmlformats.org/drawingml/2006/table">
            <a:tbl>
              <a:tblPr firstRow="1">
                <a:tableStyleId>{00A15C55-8517-42AA-B614-E9B94910E393}</a:tableStyleId>
              </a:tblPr>
              <a:tblGrid>
                <a:gridCol w="504000">
                  <a:extLst>
                    <a:ext uri="{9D8B030D-6E8A-4147-A177-3AD203B41FA5}">
                      <a16:colId xmlns:a16="http://schemas.microsoft.com/office/drawing/2014/main" val="4216748127"/>
                    </a:ext>
                  </a:extLst>
                </a:gridCol>
                <a:gridCol w="4572000">
                  <a:extLst>
                    <a:ext uri="{9D8B030D-6E8A-4147-A177-3AD203B41FA5}">
                      <a16:colId xmlns:a16="http://schemas.microsoft.com/office/drawing/2014/main" val="2870833021"/>
                    </a:ext>
                  </a:extLst>
                </a:gridCol>
              </a:tblGrid>
              <a:tr h="216000">
                <a:tc>
                  <a:txBody>
                    <a:bodyPr/>
                    <a:lstStyle/>
                    <a:p>
                      <a:pPr algn="ctr" fontAlgn="b"/>
                      <a:r>
                        <a:rPr lang="es-PE" sz="1400" b="1" i="0" u="none" strike="noStrike" dirty="0">
                          <a:effectLst/>
                          <a:latin typeface="+mn-lt"/>
                        </a:rPr>
                        <a:t>N°</a:t>
                      </a:r>
                    </a:p>
                  </a:txBody>
                  <a:tcPr marL="85725" marR="9525" marT="9525" marB="0" anchor="ctr"/>
                </a:tc>
                <a:tc>
                  <a:txBody>
                    <a:bodyPr/>
                    <a:lstStyle/>
                    <a:p>
                      <a:pPr algn="ctr" fontAlgn="b"/>
                      <a:r>
                        <a:rPr lang="es-PE" sz="1400" spc="0" baseline="0" noProof="0" dirty="0"/>
                        <a:t>EMPRESAS NO OPERATIVAS</a:t>
                      </a:r>
                      <a:endParaRPr lang="es-PE" sz="1400" b="1" i="0" u="none" strike="noStrike" dirty="0">
                        <a:effectLst/>
                        <a:latin typeface="+mn-lt"/>
                      </a:endParaRPr>
                    </a:p>
                  </a:txBody>
                  <a:tcPr marL="85725" marR="9525" marT="9525" marB="0" anchor="ctr"/>
                </a:tc>
                <a:extLst>
                  <a:ext uri="{0D108BD9-81ED-4DB2-BD59-A6C34878D82A}">
                    <a16:rowId xmlns:a16="http://schemas.microsoft.com/office/drawing/2014/main" val="1195497806"/>
                  </a:ext>
                </a:extLst>
              </a:tr>
              <a:tr h="216000">
                <a:tc>
                  <a:txBody>
                    <a:bodyPr/>
                    <a:lstStyle/>
                    <a:p>
                      <a:pPr algn="ctr" fontAlgn="ctr"/>
                      <a:r>
                        <a:rPr lang="es-ES" sz="1400" b="0" i="0" u="none" strike="noStrike" dirty="0">
                          <a:effectLst/>
                          <a:latin typeface="+mn-lt"/>
                        </a:rPr>
                        <a:t>1</a:t>
                      </a:r>
                    </a:p>
                  </a:txBody>
                  <a:tcPr marL="9525" marR="9525" marT="9525" marB="0" anchor="ctr"/>
                </a:tc>
                <a:tc>
                  <a:txBody>
                    <a:bodyPr/>
                    <a:lstStyle/>
                    <a:p>
                      <a:pPr algn="l" fontAlgn="ctr"/>
                      <a:r>
                        <a:rPr lang="es-PE" sz="1400" b="0" i="0" u="none" strike="noStrike" dirty="0">
                          <a:effectLst/>
                          <a:latin typeface="+mn-lt"/>
                        </a:rPr>
                        <a:t>EMP. DE SERV. ESPECIAL DE TRANSPORTE MUNICIPAL ANTA S.A.C.</a:t>
                      </a:r>
                    </a:p>
                  </a:txBody>
                  <a:tcPr marL="9525" marR="9525" marT="9525" marB="0" anchor="ctr"/>
                </a:tc>
                <a:extLst>
                  <a:ext uri="{0D108BD9-81ED-4DB2-BD59-A6C34878D82A}">
                    <a16:rowId xmlns:a16="http://schemas.microsoft.com/office/drawing/2014/main" val="1668036305"/>
                  </a:ext>
                </a:extLst>
              </a:tr>
              <a:tr h="216000">
                <a:tc>
                  <a:txBody>
                    <a:bodyPr/>
                    <a:lstStyle/>
                    <a:p>
                      <a:pPr algn="ctr" fontAlgn="ctr"/>
                      <a:r>
                        <a:rPr lang="es-PE" sz="1400" b="0" i="0" u="none" strike="noStrike" dirty="0">
                          <a:effectLst/>
                          <a:latin typeface="+mn-lt"/>
                        </a:rPr>
                        <a:t>2</a:t>
                      </a:r>
                    </a:p>
                  </a:txBody>
                  <a:tcPr marL="9525" marR="9525" marT="9525" marB="0" anchor="ctr"/>
                </a:tc>
                <a:tc>
                  <a:txBody>
                    <a:bodyPr/>
                    <a:lstStyle/>
                    <a:p>
                      <a:pPr algn="l" fontAlgn="ctr"/>
                      <a:r>
                        <a:rPr lang="es-PE" sz="1400" b="0" i="0" u="none" strike="noStrike">
                          <a:effectLst/>
                          <a:latin typeface="+mn-lt"/>
                        </a:rPr>
                        <a:t>EMP. CONSTRUCTORA MUNICIPAL LEONCIO PRADO S.A.C.</a:t>
                      </a:r>
                    </a:p>
                  </a:txBody>
                  <a:tcPr marL="9525" marR="9525" marT="9525" marB="0" anchor="ctr"/>
                </a:tc>
                <a:extLst>
                  <a:ext uri="{0D108BD9-81ED-4DB2-BD59-A6C34878D82A}">
                    <a16:rowId xmlns:a16="http://schemas.microsoft.com/office/drawing/2014/main" val="1016309892"/>
                  </a:ext>
                </a:extLst>
              </a:tr>
              <a:tr h="216000">
                <a:tc>
                  <a:txBody>
                    <a:bodyPr/>
                    <a:lstStyle/>
                    <a:p>
                      <a:pPr algn="ctr" fontAlgn="ctr"/>
                      <a:r>
                        <a:rPr lang="es-ES" sz="1400" b="0" i="0" u="none" strike="noStrike" dirty="0">
                          <a:effectLst/>
                          <a:latin typeface="+mn-lt"/>
                        </a:rPr>
                        <a:t>3</a:t>
                      </a:r>
                    </a:p>
                  </a:txBody>
                  <a:tcPr marL="9525" marR="9525" marT="9525" marB="0" anchor="ctr"/>
                </a:tc>
                <a:tc>
                  <a:txBody>
                    <a:bodyPr/>
                    <a:lstStyle/>
                    <a:p>
                      <a:pPr algn="l" fontAlgn="ctr"/>
                      <a:r>
                        <a:rPr lang="es-ES" sz="1400" b="0" i="0" u="none" strike="noStrike">
                          <a:effectLst/>
                          <a:latin typeface="+mn-lt"/>
                        </a:rPr>
                        <a:t>EMP. MUNIC. DE SERV. DE AGUA POT. Y ALCANT. ACOBAMBA</a:t>
                      </a:r>
                    </a:p>
                  </a:txBody>
                  <a:tcPr marL="9525" marR="9525" marT="9525" marB="0" anchor="ctr"/>
                </a:tc>
                <a:extLst>
                  <a:ext uri="{0D108BD9-81ED-4DB2-BD59-A6C34878D82A}">
                    <a16:rowId xmlns:a16="http://schemas.microsoft.com/office/drawing/2014/main" val="2775688593"/>
                  </a:ext>
                </a:extLst>
              </a:tr>
              <a:tr h="216000">
                <a:tc>
                  <a:txBody>
                    <a:bodyPr/>
                    <a:lstStyle/>
                    <a:p>
                      <a:pPr algn="ctr" fontAlgn="ctr"/>
                      <a:r>
                        <a:rPr lang="es-PE" sz="1400" b="0" i="0" u="none" strike="noStrike" dirty="0">
                          <a:effectLst/>
                          <a:latin typeface="+mn-lt"/>
                        </a:rPr>
                        <a:t>4</a:t>
                      </a:r>
                    </a:p>
                  </a:txBody>
                  <a:tcPr marL="9525" marR="9525" marT="9525" marB="0" anchor="ctr"/>
                </a:tc>
                <a:tc>
                  <a:txBody>
                    <a:bodyPr/>
                    <a:lstStyle/>
                    <a:p>
                      <a:pPr algn="l" fontAlgn="ctr"/>
                      <a:r>
                        <a:rPr lang="es-PE" sz="1400" b="0" i="0" u="none" strike="noStrike" dirty="0">
                          <a:effectLst/>
                          <a:latin typeface="+mn-lt"/>
                        </a:rPr>
                        <a:t>EMP. MUNIC. DE SERV. MULTIP. VIRGEN DE LAS MERCEDES S.A.C</a:t>
                      </a:r>
                    </a:p>
                  </a:txBody>
                  <a:tcPr marL="9525" marR="9525" marT="9525" marB="0" anchor="ctr"/>
                </a:tc>
                <a:extLst>
                  <a:ext uri="{0D108BD9-81ED-4DB2-BD59-A6C34878D82A}">
                    <a16:rowId xmlns:a16="http://schemas.microsoft.com/office/drawing/2014/main" val="3208904407"/>
                  </a:ext>
                </a:extLst>
              </a:tr>
              <a:tr h="216000">
                <a:tc>
                  <a:txBody>
                    <a:bodyPr/>
                    <a:lstStyle/>
                    <a:p>
                      <a:pPr algn="ctr" fontAlgn="ctr"/>
                      <a:r>
                        <a:rPr lang="es-PE" sz="1400" b="0" i="0" u="none" strike="noStrike" dirty="0">
                          <a:effectLst/>
                          <a:latin typeface="+mn-lt"/>
                        </a:rPr>
                        <a:t>5</a:t>
                      </a:r>
                    </a:p>
                  </a:txBody>
                  <a:tcPr marL="9525" marR="9525" marT="9525" marB="0" anchor="ctr"/>
                </a:tc>
                <a:tc>
                  <a:txBody>
                    <a:bodyPr/>
                    <a:lstStyle/>
                    <a:p>
                      <a:pPr algn="l" fontAlgn="ctr"/>
                      <a:r>
                        <a:rPr lang="es-ES" sz="1400" b="0" i="0" u="none" strike="noStrike">
                          <a:effectLst/>
                          <a:latin typeface="+mn-lt"/>
                        </a:rPr>
                        <a:t>EMP.DE SERV.MUNICIP.DE LIMPIEZA DE LIMA</a:t>
                      </a:r>
                    </a:p>
                  </a:txBody>
                  <a:tcPr marL="9525" marR="9525" marT="9525" marB="0" anchor="ctr"/>
                </a:tc>
                <a:extLst>
                  <a:ext uri="{0D108BD9-81ED-4DB2-BD59-A6C34878D82A}">
                    <a16:rowId xmlns:a16="http://schemas.microsoft.com/office/drawing/2014/main" val="2421762066"/>
                  </a:ext>
                </a:extLst>
              </a:tr>
              <a:tr h="216000">
                <a:tc>
                  <a:txBody>
                    <a:bodyPr/>
                    <a:lstStyle/>
                    <a:p>
                      <a:pPr algn="ctr" fontAlgn="ctr"/>
                      <a:r>
                        <a:rPr lang="es-PE" sz="1400" b="0" i="0" u="none" strike="noStrike" dirty="0">
                          <a:effectLst/>
                          <a:latin typeface="+mn-lt"/>
                        </a:rPr>
                        <a:t>6</a:t>
                      </a:r>
                    </a:p>
                  </a:txBody>
                  <a:tcPr marL="9525" marR="9525" marT="9525" marB="0" anchor="ctr"/>
                </a:tc>
                <a:tc>
                  <a:txBody>
                    <a:bodyPr/>
                    <a:lstStyle/>
                    <a:p>
                      <a:pPr algn="l" fontAlgn="ctr"/>
                      <a:r>
                        <a:rPr lang="es-PE" sz="1400" b="0" i="0" u="none" strike="noStrike">
                          <a:effectLst/>
                          <a:latin typeface="+mn-lt"/>
                        </a:rPr>
                        <a:t>EMP.CONSTRUCTORA DE LA UNI</a:t>
                      </a:r>
                    </a:p>
                  </a:txBody>
                  <a:tcPr marL="9525" marR="9525" marT="9525" marB="0" anchor="ctr"/>
                </a:tc>
                <a:extLst>
                  <a:ext uri="{0D108BD9-81ED-4DB2-BD59-A6C34878D82A}">
                    <a16:rowId xmlns:a16="http://schemas.microsoft.com/office/drawing/2014/main" val="3949502903"/>
                  </a:ext>
                </a:extLst>
              </a:tr>
              <a:tr h="216000">
                <a:tc>
                  <a:txBody>
                    <a:bodyPr/>
                    <a:lstStyle/>
                    <a:p>
                      <a:pPr algn="ctr" fontAlgn="ctr"/>
                      <a:r>
                        <a:rPr lang="es-PE" sz="1400" b="0" i="0" u="none" strike="noStrike" dirty="0">
                          <a:effectLst/>
                          <a:latin typeface="+mn-lt"/>
                        </a:rPr>
                        <a:t>7</a:t>
                      </a:r>
                    </a:p>
                  </a:txBody>
                  <a:tcPr marL="9525" marR="9525" marT="9525" marB="0" anchor="ctr"/>
                </a:tc>
                <a:tc>
                  <a:txBody>
                    <a:bodyPr/>
                    <a:lstStyle/>
                    <a:p>
                      <a:pPr algn="l" fontAlgn="ctr"/>
                      <a:r>
                        <a:rPr lang="es-ES" sz="1400" b="0" i="0" u="none" strike="noStrike">
                          <a:effectLst/>
                          <a:latin typeface="+mn-lt"/>
                        </a:rPr>
                        <a:t>PETROLEOS UNI SERVICIOS Y ASESORIA S.A.C.</a:t>
                      </a:r>
                    </a:p>
                  </a:txBody>
                  <a:tcPr marL="9525" marR="9525" marT="9525" marB="0" anchor="ctr"/>
                </a:tc>
                <a:extLst>
                  <a:ext uri="{0D108BD9-81ED-4DB2-BD59-A6C34878D82A}">
                    <a16:rowId xmlns:a16="http://schemas.microsoft.com/office/drawing/2014/main" val="1320474224"/>
                  </a:ext>
                </a:extLst>
              </a:tr>
              <a:tr h="216000">
                <a:tc>
                  <a:txBody>
                    <a:bodyPr/>
                    <a:lstStyle/>
                    <a:p>
                      <a:pPr algn="ctr" fontAlgn="ctr"/>
                      <a:r>
                        <a:rPr lang="es-PE" sz="1400" b="0" i="0" u="none" strike="noStrike" dirty="0">
                          <a:effectLst/>
                          <a:latin typeface="+mn-lt"/>
                        </a:rPr>
                        <a:t>8</a:t>
                      </a:r>
                    </a:p>
                  </a:txBody>
                  <a:tcPr marL="9525" marR="9525" marT="9525" marB="0" anchor="ctr"/>
                </a:tc>
                <a:tc>
                  <a:txBody>
                    <a:bodyPr/>
                    <a:lstStyle/>
                    <a:p>
                      <a:pPr algn="l" fontAlgn="ctr"/>
                      <a:r>
                        <a:rPr lang="es-ES" sz="1400" b="0" i="0" u="none" strike="noStrike">
                          <a:effectLst/>
                          <a:latin typeface="+mn-lt"/>
                        </a:rPr>
                        <a:t>SERVICIOS DE LA UNI S.A.</a:t>
                      </a:r>
                    </a:p>
                  </a:txBody>
                  <a:tcPr marL="9525" marR="9525" marT="9525" marB="0" anchor="ctr"/>
                </a:tc>
                <a:extLst>
                  <a:ext uri="{0D108BD9-81ED-4DB2-BD59-A6C34878D82A}">
                    <a16:rowId xmlns:a16="http://schemas.microsoft.com/office/drawing/2014/main" val="1462965009"/>
                  </a:ext>
                </a:extLst>
              </a:tr>
              <a:tr h="216000">
                <a:tc>
                  <a:txBody>
                    <a:bodyPr/>
                    <a:lstStyle/>
                    <a:p>
                      <a:pPr algn="ctr" fontAlgn="ctr"/>
                      <a:r>
                        <a:rPr lang="es-PE" sz="1400" b="0" i="0" u="none" strike="noStrike" dirty="0">
                          <a:effectLst/>
                          <a:latin typeface="+mn-lt"/>
                        </a:rPr>
                        <a:t>9</a:t>
                      </a:r>
                    </a:p>
                  </a:txBody>
                  <a:tcPr marL="9525" marR="9525" marT="9525" marB="0" anchor="ctr"/>
                </a:tc>
                <a:tc>
                  <a:txBody>
                    <a:bodyPr/>
                    <a:lstStyle/>
                    <a:p>
                      <a:pPr algn="l" fontAlgn="ctr"/>
                      <a:r>
                        <a:rPr lang="es-PE" sz="1400" b="0" i="0" u="none" strike="noStrike">
                          <a:effectLst/>
                          <a:latin typeface="+mn-lt"/>
                        </a:rPr>
                        <a:t>EMP. MUNICIPAL HUAROCHIRI DE SERVICIOS MULTIPLES S.A.C.</a:t>
                      </a:r>
                    </a:p>
                  </a:txBody>
                  <a:tcPr marL="9525" marR="9525" marT="9525" marB="0" anchor="ctr"/>
                </a:tc>
                <a:extLst>
                  <a:ext uri="{0D108BD9-81ED-4DB2-BD59-A6C34878D82A}">
                    <a16:rowId xmlns:a16="http://schemas.microsoft.com/office/drawing/2014/main" val="2469431566"/>
                  </a:ext>
                </a:extLst>
              </a:tr>
              <a:tr h="216000">
                <a:tc>
                  <a:txBody>
                    <a:bodyPr/>
                    <a:lstStyle/>
                    <a:p>
                      <a:pPr algn="ctr" fontAlgn="ctr"/>
                      <a:r>
                        <a:rPr lang="es-PE" sz="1400" b="0" i="0" u="none" strike="noStrike" dirty="0">
                          <a:effectLst/>
                          <a:latin typeface="+mn-lt"/>
                        </a:rPr>
                        <a:t>10</a:t>
                      </a:r>
                    </a:p>
                  </a:txBody>
                  <a:tcPr marL="9525" marR="9525" marT="9525" marB="0" anchor="ctr"/>
                </a:tc>
                <a:tc>
                  <a:txBody>
                    <a:bodyPr/>
                    <a:lstStyle/>
                    <a:p>
                      <a:pPr algn="l" fontAlgn="ctr"/>
                      <a:r>
                        <a:rPr lang="pt-BR" sz="1400" b="0" i="0" u="none" strike="noStrike">
                          <a:effectLst/>
                          <a:latin typeface="+mn-lt"/>
                        </a:rPr>
                        <a:t>EMPRESA MUNICIPAL DE MAQUINARIA PESADA S.A.C</a:t>
                      </a:r>
                    </a:p>
                  </a:txBody>
                  <a:tcPr marL="9525" marR="9525" marT="9525" marB="0" anchor="ctr"/>
                </a:tc>
                <a:extLst>
                  <a:ext uri="{0D108BD9-81ED-4DB2-BD59-A6C34878D82A}">
                    <a16:rowId xmlns:a16="http://schemas.microsoft.com/office/drawing/2014/main" val="841799516"/>
                  </a:ext>
                </a:extLst>
              </a:tr>
              <a:tr h="216000">
                <a:tc>
                  <a:txBody>
                    <a:bodyPr/>
                    <a:lstStyle/>
                    <a:p>
                      <a:pPr algn="ctr" fontAlgn="ctr"/>
                      <a:r>
                        <a:rPr lang="es-PE" sz="1400" b="0" i="0" u="none" strike="noStrike" dirty="0">
                          <a:effectLst/>
                          <a:latin typeface="+mn-lt"/>
                        </a:rPr>
                        <a:t>11</a:t>
                      </a:r>
                    </a:p>
                  </a:txBody>
                  <a:tcPr marL="9525" marR="9525" marT="9525" marB="0" anchor="ctr"/>
                </a:tc>
                <a:tc>
                  <a:txBody>
                    <a:bodyPr/>
                    <a:lstStyle/>
                    <a:p>
                      <a:pPr algn="l" fontAlgn="ctr"/>
                      <a:r>
                        <a:rPr lang="pt-BR" sz="1400" b="0" i="0" u="none" strike="noStrike">
                          <a:effectLst/>
                          <a:latin typeface="+mn-lt"/>
                        </a:rPr>
                        <a:t>EMP. MUNICIPAL DE TRANSPORTES ARAPA S.A.C.</a:t>
                      </a:r>
                    </a:p>
                  </a:txBody>
                  <a:tcPr marL="9525" marR="9525" marT="9525" marB="0" anchor="ctr"/>
                </a:tc>
                <a:extLst>
                  <a:ext uri="{0D108BD9-81ED-4DB2-BD59-A6C34878D82A}">
                    <a16:rowId xmlns:a16="http://schemas.microsoft.com/office/drawing/2014/main" val="2360330135"/>
                  </a:ext>
                </a:extLst>
              </a:tr>
              <a:tr h="216000">
                <a:tc>
                  <a:txBody>
                    <a:bodyPr/>
                    <a:lstStyle/>
                    <a:p>
                      <a:pPr algn="ctr" fontAlgn="ctr"/>
                      <a:r>
                        <a:rPr lang="es-PE" sz="1400" b="0" i="0" u="none" strike="noStrike" dirty="0">
                          <a:effectLst/>
                          <a:latin typeface="+mn-lt"/>
                        </a:rPr>
                        <a:t>12</a:t>
                      </a:r>
                    </a:p>
                  </a:txBody>
                  <a:tcPr marL="9525" marR="9525" marT="9525" marB="0" anchor="ctr"/>
                </a:tc>
                <a:tc>
                  <a:txBody>
                    <a:bodyPr/>
                    <a:lstStyle/>
                    <a:p>
                      <a:pPr algn="l" fontAlgn="ctr"/>
                      <a:r>
                        <a:rPr lang="es-PE" sz="1400" b="0" i="0" u="none" strike="noStrike">
                          <a:effectLst/>
                          <a:latin typeface="+mn-lt"/>
                        </a:rPr>
                        <a:t>EMP.MUN.DE TRANSP.TERR.INTERP.DE PASAJ.ZEPITA S.A.</a:t>
                      </a:r>
                    </a:p>
                  </a:txBody>
                  <a:tcPr marL="9525" marR="9525" marT="9525" marB="0" anchor="ctr"/>
                </a:tc>
                <a:extLst>
                  <a:ext uri="{0D108BD9-81ED-4DB2-BD59-A6C34878D82A}">
                    <a16:rowId xmlns:a16="http://schemas.microsoft.com/office/drawing/2014/main" val="782669796"/>
                  </a:ext>
                </a:extLst>
              </a:tr>
              <a:tr h="216000">
                <a:tc>
                  <a:txBody>
                    <a:bodyPr/>
                    <a:lstStyle/>
                    <a:p>
                      <a:pPr algn="ctr" fontAlgn="ctr"/>
                      <a:r>
                        <a:rPr lang="es-PE" sz="1400" b="0" i="0" u="none" strike="noStrike" dirty="0">
                          <a:effectLst/>
                          <a:latin typeface="+mn-lt"/>
                        </a:rPr>
                        <a:t>13</a:t>
                      </a:r>
                    </a:p>
                  </a:txBody>
                  <a:tcPr marL="9525" marR="9525" marT="9525" marB="0" anchor="ctr"/>
                </a:tc>
                <a:tc>
                  <a:txBody>
                    <a:bodyPr/>
                    <a:lstStyle/>
                    <a:p>
                      <a:pPr algn="l" fontAlgn="ctr"/>
                      <a:r>
                        <a:rPr lang="es-PE" sz="1400" b="0" i="0" u="none" strike="noStrike">
                          <a:effectLst/>
                          <a:latin typeface="+mn-lt"/>
                        </a:rPr>
                        <a:t>SERVICENTRO MUNICIPAL EL COLLAO S.A.C</a:t>
                      </a:r>
                    </a:p>
                  </a:txBody>
                  <a:tcPr marL="9525" marR="9525" marT="9525" marB="0" anchor="ctr"/>
                </a:tc>
                <a:extLst>
                  <a:ext uri="{0D108BD9-81ED-4DB2-BD59-A6C34878D82A}">
                    <a16:rowId xmlns:a16="http://schemas.microsoft.com/office/drawing/2014/main" val="1426472087"/>
                  </a:ext>
                </a:extLst>
              </a:tr>
              <a:tr h="216000">
                <a:tc>
                  <a:txBody>
                    <a:bodyPr/>
                    <a:lstStyle/>
                    <a:p>
                      <a:pPr algn="ctr" fontAlgn="ctr"/>
                      <a:r>
                        <a:rPr lang="es-PE" sz="1400" b="0" i="0" u="none" strike="noStrike" dirty="0">
                          <a:effectLst/>
                          <a:latin typeface="+mn-lt"/>
                        </a:rPr>
                        <a:t>14</a:t>
                      </a:r>
                    </a:p>
                  </a:txBody>
                  <a:tcPr marL="9525" marR="9525" marT="9525" marB="0" anchor="ctr"/>
                </a:tc>
                <a:tc>
                  <a:txBody>
                    <a:bodyPr/>
                    <a:lstStyle/>
                    <a:p>
                      <a:pPr algn="l" fontAlgn="ctr"/>
                      <a:r>
                        <a:rPr lang="es-PE" sz="1400" b="0" i="0" u="none" strike="noStrike">
                          <a:effectLst/>
                          <a:latin typeface="+mn-lt"/>
                        </a:rPr>
                        <a:t>EMP. MUNIC. DE SERV. MULTIP. S.A.C -EMUSEM SAC PUNO</a:t>
                      </a:r>
                    </a:p>
                  </a:txBody>
                  <a:tcPr marL="9525" marR="9525" marT="9525" marB="0" anchor="ctr"/>
                </a:tc>
                <a:extLst>
                  <a:ext uri="{0D108BD9-81ED-4DB2-BD59-A6C34878D82A}">
                    <a16:rowId xmlns:a16="http://schemas.microsoft.com/office/drawing/2014/main" val="3573771050"/>
                  </a:ext>
                </a:extLst>
              </a:tr>
              <a:tr h="216000">
                <a:tc>
                  <a:txBody>
                    <a:bodyPr/>
                    <a:lstStyle/>
                    <a:p>
                      <a:pPr algn="ctr" fontAlgn="ctr"/>
                      <a:r>
                        <a:rPr lang="es-PE" sz="1400" b="0" i="0" u="none" strike="noStrike" dirty="0">
                          <a:effectLst/>
                          <a:latin typeface="+mn-lt"/>
                        </a:rPr>
                        <a:t>15</a:t>
                      </a:r>
                    </a:p>
                  </a:txBody>
                  <a:tcPr marL="9525" marR="9525" marT="9525" marB="0" anchor="ctr"/>
                </a:tc>
                <a:tc>
                  <a:txBody>
                    <a:bodyPr/>
                    <a:lstStyle/>
                    <a:p>
                      <a:pPr algn="l" fontAlgn="ctr"/>
                      <a:r>
                        <a:rPr lang="es-PE" sz="1400" b="0" i="0" u="none" strike="noStrike">
                          <a:effectLst/>
                          <a:latin typeface="+mn-lt"/>
                        </a:rPr>
                        <a:t>EMP.MUNIC. DE TRANSPORTE DE AYAVIRI SRL</a:t>
                      </a:r>
                    </a:p>
                  </a:txBody>
                  <a:tcPr marL="9525" marR="9525" marT="9525" marB="0" anchor="ctr"/>
                </a:tc>
                <a:extLst>
                  <a:ext uri="{0D108BD9-81ED-4DB2-BD59-A6C34878D82A}">
                    <a16:rowId xmlns:a16="http://schemas.microsoft.com/office/drawing/2014/main" val="2610861443"/>
                  </a:ext>
                </a:extLst>
              </a:tr>
              <a:tr h="216000">
                <a:tc>
                  <a:txBody>
                    <a:bodyPr/>
                    <a:lstStyle/>
                    <a:p>
                      <a:pPr algn="ctr" fontAlgn="ctr"/>
                      <a:r>
                        <a:rPr lang="es-PE" sz="1400" b="0" i="0" u="none" strike="noStrike" dirty="0">
                          <a:effectLst/>
                          <a:latin typeface="+mn-lt"/>
                        </a:rPr>
                        <a:t>16</a:t>
                      </a:r>
                    </a:p>
                  </a:txBody>
                  <a:tcPr marL="9525" marR="9525" marT="9525" marB="0" anchor="ctr"/>
                </a:tc>
                <a:tc>
                  <a:txBody>
                    <a:bodyPr/>
                    <a:lstStyle/>
                    <a:p>
                      <a:pPr algn="l" fontAlgn="ctr"/>
                      <a:r>
                        <a:rPr lang="es-ES" sz="1400" b="0" i="0" u="none" strike="noStrike">
                          <a:effectLst/>
                          <a:latin typeface="+mn-lt"/>
                        </a:rPr>
                        <a:t>EMP- DE ACOPIO Y TRANSFORMAC. DE LECHE Y SERV. SRL</a:t>
                      </a:r>
                    </a:p>
                  </a:txBody>
                  <a:tcPr marL="9525" marR="9525" marT="9525" marB="0" anchor="ctr"/>
                </a:tc>
                <a:extLst>
                  <a:ext uri="{0D108BD9-81ED-4DB2-BD59-A6C34878D82A}">
                    <a16:rowId xmlns:a16="http://schemas.microsoft.com/office/drawing/2014/main" val="1077618193"/>
                  </a:ext>
                </a:extLst>
              </a:tr>
              <a:tr h="216000">
                <a:tc>
                  <a:txBody>
                    <a:bodyPr/>
                    <a:lstStyle/>
                    <a:p>
                      <a:pPr algn="ctr" fontAlgn="ctr"/>
                      <a:r>
                        <a:rPr lang="es-PE" sz="1400" b="0" i="0" u="none" strike="noStrike" dirty="0">
                          <a:effectLst/>
                          <a:latin typeface="+mn-lt"/>
                        </a:rPr>
                        <a:t>17</a:t>
                      </a:r>
                    </a:p>
                  </a:txBody>
                  <a:tcPr marL="9525" marR="9525" marT="9525" marB="0" anchor="ctr"/>
                </a:tc>
                <a:tc>
                  <a:txBody>
                    <a:bodyPr/>
                    <a:lstStyle/>
                    <a:p>
                      <a:pPr algn="l" fontAlgn="ctr"/>
                      <a:r>
                        <a:rPr lang="es-PE" sz="1400" b="0" i="0" u="none" strike="noStrike">
                          <a:effectLst/>
                          <a:latin typeface="+mn-lt"/>
                        </a:rPr>
                        <a:t>EMP. MUNICIPAL VISION 2000 SRL</a:t>
                      </a:r>
                    </a:p>
                  </a:txBody>
                  <a:tcPr marL="9525" marR="9525" marT="9525" marB="0" anchor="ctr"/>
                </a:tc>
                <a:extLst>
                  <a:ext uri="{0D108BD9-81ED-4DB2-BD59-A6C34878D82A}">
                    <a16:rowId xmlns:a16="http://schemas.microsoft.com/office/drawing/2014/main" val="179310029"/>
                  </a:ext>
                </a:extLst>
              </a:tr>
              <a:tr h="216000">
                <a:tc>
                  <a:txBody>
                    <a:bodyPr/>
                    <a:lstStyle/>
                    <a:p>
                      <a:pPr algn="ctr" fontAlgn="ctr"/>
                      <a:r>
                        <a:rPr lang="es-PE" sz="1400" b="0" i="0" u="none" strike="noStrike" dirty="0">
                          <a:effectLst/>
                          <a:latin typeface="+mn-lt"/>
                        </a:rPr>
                        <a:t>18</a:t>
                      </a:r>
                    </a:p>
                  </a:txBody>
                  <a:tcPr marL="9525" marR="9525" marT="9525" marB="0" anchor="ctr"/>
                </a:tc>
                <a:tc>
                  <a:txBody>
                    <a:bodyPr/>
                    <a:lstStyle/>
                    <a:p>
                      <a:pPr algn="l" fontAlgn="ctr"/>
                      <a:r>
                        <a:rPr lang="es-ES" sz="1400" b="0" i="0" u="none" strike="noStrike">
                          <a:effectLst/>
                          <a:latin typeface="+mn-lt"/>
                        </a:rPr>
                        <a:t>EMP. MUNIC. DE PRODUCC., COMERCIALIZAC. Y SERV. REPRODUCTIVOS S.A</a:t>
                      </a:r>
                    </a:p>
                  </a:txBody>
                  <a:tcPr marL="9525" marR="9525" marT="9525" marB="0" anchor="ctr"/>
                </a:tc>
                <a:extLst>
                  <a:ext uri="{0D108BD9-81ED-4DB2-BD59-A6C34878D82A}">
                    <a16:rowId xmlns:a16="http://schemas.microsoft.com/office/drawing/2014/main" val="3729348209"/>
                  </a:ext>
                </a:extLst>
              </a:tr>
              <a:tr h="216000">
                <a:tc>
                  <a:txBody>
                    <a:bodyPr/>
                    <a:lstStyle/>
                    <a:p>
                      <a:pPr algn="ctr" fontAlgn="ctr"/>
                      <a:r>
                        <a:rPr lang="es-PE" sz="1400" b="0" i="0" u="none" strike="noStrike" dirty="0">
                          <a:effectLst/>
                          <a:latin typeface="+mn-lt"/>
                        </a:rPr>
                        <a:t>19</a:t>
                      </a:r>
                    </a:p>
                  </a:txBody>
                  <a:tcPr marL="9525" marR="9525" marT="9525" marB="0" anchor="ctr"/>
                </a:tc>
                <a:tc>
                  <a:txBody>
                    <a:bodyPr/>
                    <a:lstStyle/>
                    <a:p>
                      <a:pPr algn="l" fontAlgn="ctr"/>
                      <a:r>
                        <a:rPr lang="es-PE" sz="1400" b="0" i="0" u="none" strike="noStrike" dirty="0">
                          <a:effectLst/>
                          <a:latin typeface="+mn-lt"/>
                        </a:rPr>
                        <a:t>EMP.MUN.DE TRANSPORTES CANDARAVE S.A.</a:t>
                      </a:r>
                    </a:p>
                  </a:txBody>
                  <a:tcPr marL="9525" marR="9525" marT="9525" marB="0" anchor="ctr"/>
                </a:tc>
                <a:extLst>
                  <a:ext uri="{0D108BD9-81ED-4DB2-BD59-A6C34878D82A}">
                    <a16:rowId xmlns:a16="http://schemas.microsoft.com/office/drawing/2014/main" val="3414529385"/>
                  </a:ext>
                </a:extLst>
              </a:tr>
            </a:tbl>
          </a:graphicData>
        </a:graphic>
      </p:graphicFrame>
      <p:sp>
        <p:nvSpPr>
          <p:cNvPr id="9" name="Rectángulo 8">
            <a:extLst>
              <a:ext uri="{FF2B5EF4-FFF2-40B4-BE49-F238E27FC236}">
                <a16:creationId xmlns:a16="http://schemas.microsoft.com/office/drawing/2014/main" id="{75F78B92-11A2-4387-B8E7-8B7D12BDAE8A}"/>
              </a:ext>
            </a:extLst>
          </p:cNvPr>
          <p:cNvSpPr/>
          <p:nvPr/>
        </p:nvSpPr>
        <p:spPr>
          <a:xfrm>
            <a:off x="375664" y="1591708"/>
            <a:ext cx="3520475" cy="373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ángulo 34">
            <a:extLst>
              <a:ext uri="{FF2B5EF4-FFF2-40B4-BE49-F238E27FC236}">
                <a16:creationId xmlns:a16="http://schemas.microsoft.com/office/drawing/2014/main" id="{4C30BCCA-A1EF-4D2C-AE64-3FB0A86B3F20}"/>
              </a:ext>
            </a:extLst>
          </p:cNvPr>
          <p:cNvSpPr/>
          <p:nvPr/>
        </p:nvSpPr>
        <p:spPr>
          <a:xfrm>
            <a:off x="375664" y="1963779"/>
            <a:ext cx="3520475" cy="373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ángulo 35">
            <a:extLst>
              <a:ext uri="{FF2B5EF4-FFF2-40B4-BE49-F238E27FC236}">
                <a16:creationId xmlns:a16="http://schemas.microsoft.com/office/drawing/2014/main" id="{C554AB11-962E-428A-AB40-95F6F6909706}"/>
              </a:ext>
            </a:extLst>
          </p:cNvPr>
          <p:cNvSpPr/>
          <p:nvPr/>
        </p:nvSpPr>
        <p:spPr>
          <a:xfrm>
            <a:off x="375664" y="2325459"/>
            <a:ext cx="3520475" cy="373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ángulo 36">
            <a:extLst>
              <a:ext uri="{FF2B5EF4-FFF2-40B4-BE49-F238E27FC236}">
                <a16:creationId xmlns:a16="http://schemas.microsoft.com/office/drawing/2014/main" id="{76326326-2871-42C0-A717-A2A8B03F19F1}"/>
              </a:ext>
            </a:extLst>
          </p:cNvPr>
          <p:cNvSpPr/>
          <p:nvPr/>
        </p:nvSpPr>
        <p:spPr>
          <a:xfrm>
            <a:off x="375664" y="2686608"/>
            <a:ext cx="3520475" cy="373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a:extLst>
              <a:ext uri="{FF2B5EF4-FFF2-40B4-BE49-F238E27FC236}">
                <a16:creationId xmlns:a16="http://schemas.microsoft.com/office/drawing/2014/main" id="{85EE05F2-A035-4008-840A-E93D1D396915}"/>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2155730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nodeType="clickEffect">
                                  <p:stCondLst>
                                    <p:cond delay="0"/>
                                  </p:stCondLst>
                                  <p:childTnLst>
                                    <p:animEffect transition="out" filter="wheel(1)">
                                      <p:cBhvr>
                                        <p:cTn id="13" dur="2000"/>
                                        <p:tgtEl>
                                          <p:spTgt spid="29"/>
                                        </p:tgtEl>
                                      </p:cBhvr>
                                    </p:animEffect>
                                    <p:set>
                                      <p:cBhvr>
                                        <p:cTn id="14"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35"/>
                    </p:tgtEl>
                  </p:cond>
                </p:stCondLst>
                <p:endSync evt="end" delay="0">
                  <p:rtn val="all"/>
                </p:endSync>
                <p:childTnLst>
                  <p:par>
                    <p:cTn id="16" fill="hold">
                      <p:stCondLst>
                        <p:cond delay="0"/>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nodeType="clickEffect">
                                  <p:stCondLst>
                                    <p:cond delay="0"/>
                                  </p:stCondLst>
                                  <p:childTnLst>
                                    <p:animEffect transition="out" filter="circle(out)">
                                      <p:cBhvr>
                                        <p:cTn id="25" dur="2000"/>
                                        <p:tgtEl>
                                          <p:spTgt spid="30"/>
                                        </p:tgtEl>
                                      </p:cBhvr>
                                    </p:animEffect>
                                    <p:set>
                                      <p:cBhvr>
                                        <p:cTn id="26" dur="1" fill="hold">
                                          <p:stCondLst>
                                            <p:cond delay="1999"/>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xit" presetSubtype="0" fill="hold" nodeType="clickEffect">
                                  <p:stCondLst>
                                    <p:cond delay="0"/>
                                  </p:stCondLst>
                                  <p:childTnLst>
                                    <p:animEffect transition="out" filter="fade">
                                      <p:cBhvr>
                                        <p:cTn id="36" dur="2000"/>
                                        <p:tgtEl>
                                          <p:spTgt spid="31"/>
                                        </p:tgtEl>
                                      </p:cBhvr>
                                    </p:animEffect>
                                    <p:anim calcmode="lin" valueType="num">
                                      <p:cBhvr>
                                        <p:cTn id="37" dur="20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31"/>
                                        </p:tgtEl>
                                        <p:attrNameLst>
                                          <p:attrName>ppt_h</p:attrName>
                                        </p:attrNameLst>
                                      </p:cBhvr>
                                      <p:tavLst>
                                        <p:tav tm="0">
                                          <p:val>
                                            <p:strVal val="ppt_h"/>
                                          </p:val>
                                        </p:tav>
                                        <p:tav tm="100000">
                                          <p:val>
                                            <p:strVal val="ppt_h"/>
                                          </p:val>
                                        </p:tav>
                                      </p:tavLst>
                                    </p:anim>
                                    <p:set>
                                      <p:cBhvr>
                                        <p:cTn id="39" dur="1" fill="hold">
                                          <p:stCondLst>
                                            <p:cond delay="1999"/>
                                          </p:stCondLst>
                                        </p:cTn>
                                        <p:tgtEl>
                                          <p:spTgt spid="3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nodeType="clickEffect">
                                  <p:stCondLst>
                                    <p:cond delay="0"/>
                                  </p:stCondLst>
                                  <p:childTnLst>
                                    <p:anim calcmode="lin" valueType="num">
                                      <p:cBhvr>
                                        <p:cTn id="50" dur="500"/>
                                        <p:tgtEl>
                                          <p:spTgt spid="32"/>
                                        </p:tgtEl>
                                        <p:attrNameLst>
                                          <p:attrName>ppt_w</p:attrName>
                                        </p:attrNameLst>
                                      </p:cBhvr>
                                      <p:tavLst>
                                        <p:tav tm="0">
                                          <p:val>
                                            <p:strVal val="ppt_w"/>
                                          </p:val>
                                        </p:tav>
                                        <p:tav tm="100000">
                                          <p:val>
                                            <p:fltVal val="0"/>
                                          </p:val>
                                        </p:tav>
                                      </p:tavLst>
                                    </p:anim>
                                    <p:anim calcmode="lin" valueType="num">
                                      <p:cBhvr>
                                        <p:cTn id="51" dur="500"/>
                                        <p:tgtEl>
                                          <p:spTgt spid="32"/>
                                        </p:tgtEl>
                                        <p:attrNameLst>
                                          <p:attrName>ppt_h</p:attrName>
                                        </p:attrNameLst>
                                      </p:cBhvr>
                                      <p:tavLst>
                                        <p:tav tm="0">
                                          <p:val>
                                            <p:strVal val="ppt_h"/>
                                          </p:val>
                                        </p:tav>
                                        <p:tav tm="100000">
                                          <p:val>
                                            <p:fltVal val="0"/>
                                          </p:val>
                                        </p:tav>
                                      </p:tavLst>
                                    </p:anim>
                                    <p:animEffect transition="out" filter="fade">
                                      <p:cBhvr>
                                        <p:cTn id="52" dur="500"/>
                                        <p:tgtEl>
                                          <p:spTgt spid="32"/>
                                        </p:tgtEl>
                                      </p:cBhvr>
                                    </p:animEffect>
                                    <p:set>
                                      <p:cBhvr>
                                        <p:cTn id="5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4" restart="whenNotActive" fill="hold" evtFilter="cancelBubble" nodeType="interactiveSeq">
                <p:stCondLst>
                  <p:cond evt="onClick" delay="0">
                    <p:tgtEl>
                      <p:spTgt spid="36"/>
                    </p:tgtEl>
                  </p:cond>
                </p:stCondLst>
                <p:endSync evt="end" delay="0">
                  <p:rtn val="all"/>
                </p:endSync>
                <p:childTnLst>
                  <p:par>
                    <p:cTn id="55" fill="hold">
                      <p:stCondLst>
                        <p:cond delay="0"/>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1000" fill="hold"/>
                                        <p:tgtEl>
                                          <p:spTgt spid="33"/>
                                        </p:tgtEl>
                                        <p:attrNameLst>
                                          <p:attrName>ppt_w</p:attrName>
                                        </p:attrNameLst>
                                      </p:cBhvr>
                                      <p:tavLst>
                                        <p:tav tm="0">
                                          <p:val>
                                            <p:fltVal val="0"/>
                                          </p:val>
                                        </p:tav>
                                        <p:tav tm="100000">
                                          <p:val>
                                            <p:strVal val="#ppt_w"/>
                                          </p:val>
                                        </p:tav>
                                      </p:tavLst>
                                    </p:anim>
                                    <p:anim calcmode="lin" valueType="num">
                                      <p:cBhvr>
                                        <p:cTn id="60" dur="1000" fill="hold"/>
                                        <p:tgtEl>
                                          <p:spTgt spid="33"/>
                                        </p:tgtEl>
                                        <p:attrNameLst>
                                          <p:attrName>ppt_h</p:attrName>
                                        </p:attrNameLst>
                                      </p:cBhvr>
                                      <p:tavLst>
                                        <p:tav tm="0">
                                          <p:val>
                                            <p:fltVal val="0"/>
                                          </p:val>
                                        </p:tav>
                                        <p:tav tm="100000">
                                          <p:val>
                                            <p:strVal val="#ppt_h"/>
                                          </p:val>
                                        </p:tav>
                                      </p:tavLst>
                                    </p:anim>
                                    <p:anim calcmode="lin" valueType="num">
                                      <p:cBhvr>
                                        <p:cTn id="61" dur="1000" fill="hold"/>
                                        <p:tgtEl>
                                          <p:spTgt spid="33"/>
                                        </p:tgtEl>
                                        <p:attrNameLst>
                                          <p:attrName>style.rotation</p:attrName>
                                        </p:attrNameLst>
                                      </p:cBhvr>
                                      <p:tavLst>
                                        <p:tav tm="0">
                                          <p:val>
                                            <p:fltVal val="90"/>
                                          </p:val>
                                        </p:tav>
                                        <p:tav tm="100000">
                                          <p:val>
                                            <p:fltVal val="0"/>
                                          </p:val>
                                        </p:tav>
                                      </p:tavLst>
                                    </p:anim>
                                    <p:animEffect transition="in" filter="fade">
                                      <p:cBhvr>
                                        <p:cTn id="62" dur="10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nodeType="clickEffect">
                                  <p:stCondLst>
                                    <p:cond delay="0"/>
                                  </p:stCondLst>
                                  <p:childTnLst>
                                    <p:animEffect transition="out" filter="wipe(down)">
                                      <p:cBhvr>
                                        <p:cTn id="66" dur="180" accel="50000">
                                          <p:stCondLst>
                                            <p:cond delay="1820"/>
                                          </p:stCondLst>
                                        </p:cTn>
                                        <p:tgtEl>
                                          <p:spTgt spid="33"/>
                                        </p:tgtEl>
                                      </p:cBhvr>
                                    </p:animEffect>
                                    <p:anim calcmode="lin" valueType="num">
                                      <p:cBhvr>
                                        <p:cTn id="67" dur="1822" tmFilter="0,0; 0.14,0.31; 0.43,0.73; 0.71,0.91; 1.0,1.0">
                                          <p:stCondLst>
                                            <p:cond delay="0"/>
                                          </p:stCondLst>
                                        </p:cTn>
                                        <p:tgtEl>
                                          <p:spTgt spid="33"/>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33"/>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3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3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3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3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33"/>
                                        </p:tgtEl>
                                        <p:attrNameLst>
                                          <p:attrName>ppt_y</p:attrName>
                                        </p:attrNameLst>
                                      </p:cBhvr>
                                      <p:tavLst>
                                        <p:tav tm="0">
                                          <p:val>
                                            <p:strVal val="ppt_y"/>
                                          </p:val>
                                        </p:tav>
                                        <p:tav tm="100000">
                                          <p:val>
                                            <p:strVal val="ppt_y+ppt_h"/>
                                          </p:val>
                                        </p:tav>
                                      </p:tavLst>
                                    </p:anim>
                                    <p:animScale>
                                      <p:cBhvr>
                                        <p:cTn id="74" dur="26">
                                          <p:stCondLst>
                                            <p:cond delay="620"/>
                                          </p:stCondLst>
                                        </p:cTn>
                                        <p:tgtEl>
                                          <p:spTgt spid="33"/>
                                        </p:tgtEl>
                                      </p:cBhvr>
                                      <p:to x="100000" y="60000"/>
                                    </p:animScale>
                                    <p:animScale>
                                      <p:cBhvr>
                                        <p:cTn id="75" dur="166" decel="50000">
                                          <p:stCondLst>
                                            <p:cond delay="646"/>
                                          </p:stCondLst>
                                        </p:cTn>
                                        <p:tgtEl>
                                          <p:spTgt spid="33"/>
                                        </p:tgtEl>
                                      </p:cBhvr>
                                      <p:to x="100000" y="100000"/>
                                    </p:animScale>
                                    <p:animScale>
                                      <p:cBhvr>
                                        <p:cTn id="76" dur="26">
                                          <p:stCondLst>
                                            <p:cond delay="1312"/>
                                          </p:stCondLst>
                                        </p:cTn>
                                        <p:tgtEl>
                                          <p:spTgt spid="33"/>
                                        </p:tgtEl>
                                      </p:cBhvr>
                                      <p:to x="100000" y="80000"/>
                                    </p:animScale>
                                    <p:animScale>
                                      <p:cBhvr>
                                        <p:cTn id="77" dur="166" decel="50000">
                                          <p:stCondLst>
                                            <p:cond delay="1338"/>
                                          </p:stCondLst>
                                        </p:cTn>
                                        <p:tgtEl>
                                          <p:spTgt spid="33"/>
                                        </p:tgtEl>
                                      </p:cBhvr>
                                      <p:to x="100000" y="100000"/>
                                    </p:animScale>
                                    <p:animScale>
                                      <p:cBhvr>
                                        <p:cTn id="78" dur="26">
                                          <p:stCondLst>
                                            <p:cond delay="1642"/>
                                          </p:stCondLst>
                                        </p:cTn>
                                        <p:tgtEl>
                                          <p:spTgt spid="33"/>
                                        </p:tgtEl>
                                      </p:cBhvr>
                                      <p:to x="100000" y="90000"/>
                                    </p:animScale>
                                    <p:animScale>
                                      <p:cBhvr>
                                        <p:cTn id="79" dur="166" decel="50000">
                                          <p:stCondLst>
                                            <p:cond delay="1668"/>
                                          </p:stCondLst>
                                        </p:cTn>
                                        <p:tgtEl>
                                          <p:spTgt spid="33"/>
                                        </p:tgtEl>
                                      </p:cBhvr>
                                      <p:to x="100000" y="100000"/>
                                    </p:animScale>
                                    <p:animScale>
                                      <p:cBhvr>
                                        <p:cTn id="80" dur="26">
                                          <p:stCondLst>
                                            <p:cond delay="1808"/>
                                          </p:stCondLst>
                                        </p:cTn>
                                        <p:tgtEl>
                                          <p:spTgt spid="33"/>
                                        </p:tgtEl>
                                      </p:cBhvr>
                                      <p:to x="100000" y="95000"/>
                                    </p:animScale>
                                    <p:animScale>
                                      <p:cBhvr>
                                        <p:cTn id="81" dur="166" decel="50000">
                                          <p:stCondLst>
                                            <p:cond delay="1834"/>
                                          </p:stCondLst>
                                        </p:cTn>
                                        <p:tgtEl>
                                          <p:spTgt spid="33"/>
                                        </p:tgtEl>
                                      </p:cBhvr>
                                      <p:to x="100000" y="100000"/>
                                    </p:animScale>
                                    <p:set>
                                      <p:cBhvr>
                                        <p:cTn id="82" dur="1" fill="hold">
                                          <p:stCondLst>
                                            <p:cond delay="1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barn(inVertical)">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xit" presetSubtype="10" fill="hold" nodeType="clickEffect">
                                  <p:stCondLst>
                                    <p:cond delay="0"/>
                                  </p:stCondLst>
                                  <p:childTnLst>
                                    <p:animEffect transition="out" filter="randombar(horizontal)">
                                      <p:cBhvr>
                                        <p:cTn id="92" dur="500"/>
                                        <p:tgtEl>
                                          <p:spTgt spid="34"/>
                                        </p:tgtEl>
                                      </p:cBhvr>
                                    </p:animEffect>
                                    <p:set>
                                      <p:cBhvr>
                                        <p:cTn id="9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108</a:t>
            </a:fld>
            <a:endParaRPr lang="es-PE" b="1" dirty="0">
              <a:solidFill>
                <a:schemeClr val="bg1">
                  <a:lumMod val="75000"/>
                </a:schemeClr>
              </a:solidFill>
            </a:endParaRPr>
          </a:p>
        </p:txBody>
      </p:sp>
      <p:graphicFrame>
        <p:nvGraphicFramePr>
          <p:cNvPr id="4" name="Tabla 3">
            <a:extLst>
              <a:ext uri="{FF2B5EF4-FFF2-40B4-BE49-F238E27FC236}">
                <a16:creationId xmlns:a16="http://schemas.microsoft.com/office/drawing/2014/main" id="{336B3316-91A7-4AF5-A89A-B51F3728611B}"/>
              </a:ext>
            </a:extLst>
          </p:cNvPr>
          <p:cNvGraphicFramePr>
            <a:graphicFrameLocks noGrp="1"/>
          </p:cNvGraphicFramePr>
          <p:nvPr>
            <p:extLst>
              <p:ext uri="{D42A27DB-BD31-4B8C-83A1-F6EECF244321}">
                <p14:modId xmlns:p14="http://schemas.microsoft.com/office/powerpoint/2010/main" val="1427882263"/>
              </p:ext>
            </p:extLst>
          </p:nvPr>
        </p:nvGraphicFramePr>
        <p:xfrm>
          <a:off x="3169728" y="2440546"/>
          <a:ext cx="5815246" cy="2434410"/>
        </p:xfrm>
        <a:graphic>
          <a:graphicData uri="http://schemas.openxmlformats.org/drawingml/2006/table">
            <a:tbl>
              <a:tblPr firstRow="1">
                <a:tableStyleId>{00A15C55-8517-42AA-B614-E9B94910E393}</a:tableStyleId>
              </a:tblPr>
              <a:tblGrid>
                <a:gridCol w="623062">
                  <a:extLst>
                    <a:ext uri="{9D8B030D-6E8A-4147-A177-3AD203B41FA5}">
                      <a16:colId xmlns:a16="http://schemas.microsoft.com/office/drawing/2014/main" val="4216748127"/>
                    </a:ext>
                  </a:extLst>
                </a:gridCol>
                <a:gridCol w="5192184">
                  <a:extLst>
                    <a:ext uri="{9D8B030D-6E8A-4147-A177-3AD203B41FA5}">
                      <a16:colId xmlns:a16="http://schemas.microsoft.com/office/drawing/2014/main" val="2870833021"/>
                    </a:ext>
                  </a:extLst>
                </a:gridCol>
              </a:tblGrid>
              <a:tr h="360000">
                <a:tc>
                  <a:txBody>
                    <a:bodyPr/>
                    <a:lstStyle/>
                    <a:p>
                      <a:pPr algn="ctr" fontAlgn="b"/>
                      <a:r>
                        <a:rPr lang="es-PE" sz="1600" b="1" i="0" u="none" strike="noStrike" dirty="0">
                          <a:effectLst/>
                          <a:latin typeface="+mn-lt"/>
                        </a:rPr>
                        <a:t>N°</a:t>
                      </a:r>
                    </a:p>
                  </a:txBody>
                  <a:tcPr marL="85725" marR="9525" marT="9525" marB="0" anchor="ctr"/>
                </a:tc>
                <a:tc>
                  <a:txBody>
                    <a:bodyPr/>
                    <a:lstStyle/>
                    <a:p>
                      <a:pPr algn="ctr" fontAlgn="b"/>
                      <a:r>
                        <a:rPr lang="es-PE" sz="1600" spc="0" baseline="0" noProof="0" dirty="0"/>
                        <a:t>OTRAS</a:t>
                      </a:r>
                      <a:r>
                        <a:rPr lang="es-PE" sz="1600" spc="0" baseline="0" dirty="0"/>
                        <a:t> FORMAS ORGANIZATIVAS QUE ADMINISTREN RECURSOS PÚBLICOS</a:t>
                      </a:r>
                      <a:endParaRPr lang="es-PE" sz="1600" b="1" i="0" u="none" strike="noStrike" dirty="0">
                        <a:effectLst/>
                        <a:latin typeface="+mn-lt"/>
                      </a:endParaRPr>
                    </a:p>
                  </a:txBody>
                  <a:tcPr marL="85725" marR="9525" marT="9525" marB="0" anchor="ctr"/>
                </a:tc>
                <a:extLst>
                  <a:ext uri="{0D108BD9-81ED-4DB2-BD59-A6C34878D82A}">
                    <a16:rowId xmlns:a16="http://schemas.microsoft.com/office/drawing/2014/main" val="1195497806"/>
                  </a:ext>
                </a:extLst>
              </a:tr>
              <a:tr h="360000">
                <a:tc>
                  <a:txBody>
                    <a:bodyPr/>
                    <a:lstStyle/>
                    <a:p>
                      <a:pPr algn="ctr" fontAlgn="ctr"/>
                      <a:r>
                        <a:rPr lang="es-ES" sz="1600" b="0" i="0" u="none" strike="noStrike" dirty="0">
                          <a:effectLst/>
                          <a:latin typeface="+mn-lt"/>
                        </a:rPr>
                        <a:t>1</a:t>
                      </a:r>
                    </a:p>
                  </a:txBody>
                  <a:tcPr marL="9525" marR="9525" marT="9525" marB="0" anchor="ctr"/>
                </a:tc>
                <a:tc>
                  <a:txBody>
                    <a:bodyPr/>
                    <a:lstStyle/>
                    <a:p>
                      <a:pPr algn="l" fontAlgn="ctr"/>
                      <a:r>
                        <a:rPr lang="es-ES" sz="1600" u="none" strike="noStrike" dirty="0">
                          <a:effectLst/>
                        </a:rPr>
                        <a:t>CAJA DE PENSIONES MILITAR POLICIAL</a:t>
                      </a:r>
                      <a:endParaRPr lang="es-ES" sz="1600" b="0" i="0" u="none" strike="noStrike" dirty="0">
                        <a:effectLst/>
                        <a:latin typeface="+mn-lt"/>
                      </a:endParaRPr>
                    </a:p>
                  </a:txBody>
                  <a:tcPr marL="9525" marR="9525" marT="9525" marB="0" anchor="ctr"/>
                </a:tc>
                <a:extLst>
                  <a:ext uri="{0D108BD9-81ED-4DB2-BD59-A6C34878D82A}">
                    <a16:rowId xmlns:a16="http://schemas.microsoft.com/office/drawing/2014/main" val="1668036305"/>
                  </a:ext>
                </a:extLst>
              </a:tr>
              <a:tr h="360000">
                <a:tc>
                  <a:txBody>
                    <a:bodyPr/>
                    <a:lstStyle/>
                    <a:p>
                      <a:pPr algn="ctr" fontAlgn="ctr"/>
                      <a:r>
                        <a:rPr lang="es-PE" sz="1600" b="0" i="0" u="none" strike="noStrike" dirty="0">
                          <a:effectLst/>
                          <a:latin typeface="+mn-lt"/>
                        </a:rPr>
                        <a:t>2</a:t>
                      </a:r>
                    </a:p>
                  </a:txBody>
                  <a:tcPr marL="9525" marR="9525" marT="9525" marB="0" anchor="ctr"/>
                </a:tc>
                <a:tc>
                  <a:txBody>
                    <a:bodyPr/>
                    <a:lstStyle/>
                    <a:p>
                      <a:pPr algn="l" fontAlgn="ctr"/>
                      <a:r>
                        <a:rPr lang="es-PE" sz="1600" u="none" strike="noStrike" dirty="0">
                          <a:effectLst/>
                        </a:rPr>
                        <a:t>FONAVI EN LIQUIDACION</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1016309892"/>
                  </a:ext>
                </a:extLst>
              </a:tr>
              <a:tr h="360000">
                <a:tc>
                  <a:txBody>
                    <a:bodyPr/>
                    <a:lstStyle/>
                    <a:p>
                      <a:pPr algn="ctr" fontAlgn="ctr"/>
                      <a:r>
                        <a:rPr lang="es-ES" sz="1600" b="0" i="0" u="none" strike="noStrike" dirty="0">
                          <a:effectLst/>
                          <a:latin typeface="+mn-lt"/>
                        </a:rPr>
                        <a:t>3</a:t>
                      </a:r>
                    </a:p>
                  </a:txBody>
                  <a:tcPr marL="9525" marR="9525" marT="9525" marB="0" anchor="ctr"/>
                </a:tc>
                <a:tc>
                  <a:txBody>
                    <a:bodyPr/>
                    <a:lstStyle/>
                    <a:p>
                      <a:pPr algn="l" fontAlgn="ctr"/>
                      <a:r>
                        <a:rPr lang="es-ES" sz="1600" u="none" strike="noStrike" dirty="0">
                          <a:effectLst/>
                        </a:rPr>
                        <a:t>FONDO REVOLVENTE ADMINISTRADO POR EL BANCO DE MATERIALES</a:t>
                      </a:r>
                      <a:endParaRPr lang="es-ES" sz="1600" b="0" i="0" u="none" strike="noStrike" dirty="0">
                        <a:effectLst/>
                        <a:latin typeface="+mn-lt"/>
                      </a:endParaRPr>
                    </a:p>
                  </a:txBody>
                  <a:tcPr marL="9525" marR="9525" marT="9525" marB="0" anchor="ctr"/>
                </a:tc>
                <a:extLst>
                  <a:ext uri="{0D108BD9-81ED-4DB2-BD59-A6C34878D82A}">
                    <a16:rowId xmlns:a16="http://schemas.microsoft.com/office/drawing/2014/main" val="2775688593"/>
                  </a:ext>
                </a:extLst>
              </a:tr>
              <a:tr h="360000">
                <a:tc>
                  <a:txBody>
                    <a:bodyPr/>
                    <a:lstStyle/>
                    <a:p>
                      <a:pPr algn="ctr" fontAlgn="ctr"/>
                      <a:r>
                        <a:rPr lang="es-PE" sz="1600" b="0" i="0" u="none" strike="noStrike" dirty="0">
                          <a:effectLst/>
                          <a:latin typeface="+mn-lt"/>
                        </a:rPr>
                        <a:t>4</a:t>
                      </a:r>
                    </a:p>
                  </a:txBody>
                  <a:tcPr marL="9525" marR="9525" marT="9525" marB="0" anchor="ctr"/>
                </a:tc>
                <a:tc>
                  <a:txBody>
                    <a:bodyPr/>
                    <a:lstStyle/>
                    <a:p>
                      <a:pPr algn="l" fontAlgn="ctr"/>
                      <a:r>
                        <a:rPr lang="es-PE" sz="1600" u="none" strike="noStrike" dirty="0">
                          <a:effectLst/>
                        </a:rPr>
                        <a:t>FONDO LEY 27677</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3208904407"/>
                  </a:ext>
                </a:extLst>
              </a:tr>
              <a:tr h="360000">
                <a:tc>
                  <a:txBody>
                    <a:bodyPr/>
                    <a:lstStyle/>
                    <a:p>
                      <a:pPr algn="ctr" fontAlgn="ctr"/>
                      <a:r>
                        <a:rPr lang="es-PE" sz="1600" b="0" i="0" u="none" strike="noStrike" dirty="0">
                          <a:effectLst/>
                          <a:latin typeface="+mn-lt"/>
                        </a:rPr>
                        <a:t>5</a:t>
                      </a:r>
                    </a:p>
                  </a:txBody>
                  <a:tcPr marL="9525" marR="9525" marT="9525" marB="0" anchor="ctr"/>
                </a:tc>
                <a:tc>
                  <a:txBody>
                    <a:bodyPr/>
                    <a:lstStyle/>
                    <a:p>
                      <a:pPr algn="l" fontAlgn="ctr"/>
                      <a:r>
                        <a:rPr lang="es-PE" sz="1600" u="none" strike="noStrike" dirty="0">
                          <a:effectLst/>
                        </a:rPr>
                        <a:t>BANCO CENTRAL DE RESERVA DEL PERÚ</a:t>
                      </a:r>
                      <a:endParaRPr lang="es-PE" sz="1600" b="0" i="0" u="none" strike="noStrike" dirty="0">
                        <a:effectLst/>
                        <a:latin typeface="+mn-lt"/>
                      </a:endParaRPr>
                    </a:p>
                  </a:txBody>
                  <a:tcPr marL="9525" marR="9525" marT="9525" marB="0" anchor="ctr"/>
                </a:tc>
                <a:extLst>
                  <a:ext uri="{0D108BD9-81ED-4DB2-BD59-A6C34878D82A}">
                    <a16:rowId xmlns:a16="http://schemas.microsoft.com/office/drawing/2014/main" val="2421762066"/>
                  </a:ext>
                </a:extLst>
              </a:tr>
            </a:tbl>
          </a:graphicData>
        </a:graphic>
      </p:graphicFrame>
      <p:grpSp>
        <p:nvGrpSpPr>
          <p:cNvPr id="24" name="Grupo 23"/>
          <p:cNvGrpSpPr/>
          <p:nvPr/>
        </p:nvGrpSpPr>
        <p:grpSpPr>
          <a:xfrm>
            <a:off x="10770846" y="6363545"/>
            <a:ext cx="1028182" cy="416372"/>
            <a:chOff x="10985501" y="6396203"/>
            <a:chExt cx="1028182" cy="416372"/>
          </a:xfrm>
        </p:grpSpPr>
        <p:sp>
          <p:nvSpPr>
            <p:cNvPr id="25" name="CuadroTexto 24"/>
            <p:cNvSpPr txBox="1"/>
            <p:nvPr/>
          </p:nvSpPr>
          <p:spPr>
            <a:xfrm>
              <a:off x="10985501" y="6612520"/>
              <a:ext cx="1028182" cy="200055"/>
            </a:xfrm>
            <a:prstGeom prst="rect">
              <a:avLst/>
            </a:prstGeom>
            <a:noFill/>
          </p:spPr>
          <p:txBody>
            <a:bodyPr wrap="square" rtlCol="0">
              <a:spAutoFit/>
            </a:bodyPr>
            <a:lstStyle/>
            <a:p>
              <a:pPr algn="ctr"/>
              <a:r>
                <a:rPr lang="es-PE" sz="700" b="1" dirty="0"/>
                <a:t>VOLVER A UNIVERSO</a:t>
              </a:r>
              <a:endParaRPr lang="en-US" sz="700" b="1" dirty="0"/>
            </a:p>
          </p:txBody>
        </p:sp>
        <p:pic>
          <p:nvPicPr>
            <p:cNvPr id="26" name="Imagen 25"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pic>
        <p:nvPicPr>
          <p:cNvPr id="5" name="Imagen 4">
            <a:extLst>
              <a:ext uri="{FF2B5EF4-FFF2-40B4-BE49-F238E27FC236}">
                <a16:creationId xmlns:a16="http://schemas.microsoft.com/office/drawing/2014/main" id="{CBDCC052-C077-44E2-BE3E-809D61F0C663}"/>
              </a:ext>
            </a:extLst>
          </p:cNvPr>
          <p:cNvPicPr>
            <a:picLocks noChangeAspect="1"/>
          </p:cNvPicPr>
          <p:nvPr/>
        </p:nvPicPr>
        <p:blipFill>
          <a:blip r:embed="rId5"/>
          <a:stretch>
            <a:fillRect/>
          </a:stretch>
        </p:blipFill>
        <p:spPr>
          <a:xfrm>
            <a:off x="8702331" y="4670464"/>
            <a:ext cx="2068515" cy="1164396"/>
          </a:xfrm>
          <a:prstGeom prst="rect">
            <a:avLst/>
          </a:prstGeom>
          <a:ln>
            <a:noFill/>
          </a:ln>
          <a:effectLst>
            <a:outerShdw blurRad="190500" algn="tl" rotWithShape="0">
              <a:srgbClr val="000000">
                <a:alpha val="70000"/>
              </a:srgbClr>
            </a:outerShdw>
          </a:effectLst>
        </p:spPr>
      </p:pic>
      <p:pic>
        <p:nvPicPr>
          <p:cNvPr id="7" name="Imagen 6">
            <a:extLst>
              <a:ext uri="{FF2B5EF4-FFF2-40B4-BE49-F238E27FC236}">
                <a16:creationId xmlns:a16="http://schemas.microsoft.com/office/drawing/2014/main" id="{52C85945-61F2-472E-A588-A28006005A71}"/>
              </a:ext>
            </a:extLst>
          </p:cNvPr>
          <p:cNvPicPr>
            <a:picLocks noChangeAspect="1"/>
          </p:cNvPicPr>
          <p:nvPr/>
        </p:nvPicPr>
        <p:blipFill>
          <a:blip r:embed="rId6"/>
          <a:stretch>
            <a:fillRect/>
          </a:stretch>
        </p:blipFill>
        <p:spPr>
          <a:xfrm>
            <a:off x="838835" y="1005211"/>
            <a:ext cx="2531165" cy="1590261"/>
          </a:xfrm>
          <a:prstGeom prst="rect">
            <a:avLst/>
          </a:prstGeom>
          <a:ln>
            <a:noFill/>
          </a:ln>
          <a:effectLst>
            <a:outerShdw blurRad="190500" algn="tl" rotWithShape="0">
              <a:srgbClr val="000000">
                <a:alpha val="70000"/>
              </a:srgbClr>
            </a:outerShdw>
          </a:effectLst>
        </p:spPr>
      </p:pic>
      <p:sp>
        <p:nvSpPr>
          <p:cNvPr id="15" name="CuadroTexto 14">
            <a:extLst>
              <a:ext uri="{FF2B5EF4-FFF2-40B4-BE49-F238E27FC236}">
                <a16:creationId xmlns:a16="http://schemas.microsoft.com/office/drawing/2014/main" id="{3E7CA638-147C-477D-9DF4-564CF151A883}"/>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439752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109</a:t>
            </a:fld>
            <a:endParaRPr lang="es-PE" b="1" dirty="0">
              <a:solidFill>
                <a:schemeClr val="bg1">
                  <a:lumMod val="75000"/>
                </a:schemeClr>
              </a:solidFill>
            </a:endParaRPr>
          </a:p>
        </p:txBody>
      </p:sp>
      <p:graphicFrame>
        <p:nvGraphicFramePr>
          <p:cNvPr id="3" name="Tabla 2">
            <a:extLst>
              <a:ext uri="{FF2B5EF4-FFF2-40B4-BE49-F238E27FC236}">
                <a16:creationId xmlns:a16="http://schemas.microsoft.com/office/drawing/2014/main" id="{42C46D5F-BFD5-4A34-9A92-BB45FC30C1DC}"/>
              </a:ext>
            </a:extLst>
          </p:cNvPr>
          <p:cNvGraphicFramePr>
            <a:graphicFrameLocks noGrp="1"/>
          </p:cNvGraphicFramePr>
          <p:nvPr>
            <p:extLst>
              <p:ext uri="{D42A27DB-BD31-4B8C-83A1-F6EECF244321}">
                <p14:modId xmlns:p14="http://schemas.microsoft.com/office/powerpoint/2010/main" val="1837736100"/>
              </p:ext>
            </p:extLst>
          </p:nvPr>
        </p:nvGraphicFramePr>
        <p:xfrm>
          <a:off x="365527" y="1262822"/>
          <a:ext cx="11520000" cy="4968874"/>
        </p:xfrm>
        <a:graphic>
          <a:graphicData uri="http://schemas.openxmlformats.org/drawingml/2006/table">
            <a:tbl>
              <a:tblPr firstRow="1" firstCol="1" bandRow="1">
                <a:tableStyleId>{F5AB1C69-6EDB-4FF4-983F-18BD219EF322}</a:tableStyleId>
              </a:tblPr>
              <a:tblGrid>
                <a:gridCol w="1620000">
                  <a:extLst>
                    <a:ext uri="{9D8B030D-6E8A-4147-A177-3AD203B41FA5}">
                      <a16:colId xmlns:a16="http://schemas.microsoft.com/office/drawing/2014/main" val="2298665851"/>
                    </a:ext>
                  </a:extLst>
                </a:gridCol>
                <a:gridCol w="4968000">
                  <a:extLst>
                    <a:ext uri="{9D8B030D-6E8A-4147-A177-3AD203B41FA5}">
                      <a16:colId xmlns:a16="http://schemas.microsoft.com/office/drawing/2014/main" val="3691001649"/>
                    </a:ext>
                  </a:extLst>
                </a:gridCol>
                <a:gridCol w="4932000">
                  <a:extLst>
                    <a:ext uri="{9D8B030D-6E8A-4147-A177-3AD203B41FA5}">
                      <a16:colId xmlns:a16="http://schemas.microsoft.com/office/drawing/2014/main" val="1739058118"/>
                    </a:ext>
                  </a:extLst>
                </a:gridCol>
              </a:tblGrid>
              <a:tr h="432000">
                <a:tc>
                  <a:txBody>
                    <a:bodyPr/>
                    <a:lstStyle/>
                    <a:p>
                      <a:pPr algn="ctr">
                        <a:spcAft>
                          <a:spcPts val="0"/>
                        </a:spcAft>
                      </a:pPr>
                      <a:r>
                        <a:rPr lang="es-PE" sz="1200" dirty="0">
                          <a:effectLst/>
                        </a:rPr>
                        <a:t>NIVEL DE GOBIERNO</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tc>
                  <a:txBody>
                    <a:bodyPr/>
                    <a:lstStyle/>
                    <a:p>
                      <a:pPr algn="ctr">
                        <a:spcAft>
                          <a:spcPts val="0"/>
                        </a:spcAft>
                      </a:pPr>
                      <a:r>
                        <a:rPr lang="es-PE" sz="1200" dirty="0">
                          <a:effectLst/>
                        </a:rPr>
                        <a:t>INCORPORACIONES</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tc>
                  <a:txBody>
                    <a:bodyPr/>
                    <a:lstStyle/>
                    <a:p>
                      <a:pPr algn="ctr">
                        <a:spcAft>
                          <a:spcPts val="0"/>
                        </a:spcAft>
                      </a:pPr>
                      <a:r>
                        <a:rPr lang="es-PE" sz="1200" dirty="0">
                          <a:effectLst/>
                        </a:rPr>
                        <a:t>DISMINUCIONES</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extLst>
                  <a:ext uri="{0D108BD9-81ED-4DB2-BD59-A6C34878D82A}">
                    <a16:rowId xmlns:a16="http://schemas.microsoft.com/office/drawing/2014/main" val="188290385"/>
                  </a:ext>
                </a:extLst>
              </a:tr>
              <a:tr h="1072926">
                <a:tc>
                  <a:txBody>
                    <a:bodyPr/>
                    <a:lstStyle/>
                    <a:p>
                      <a:pPr>
                        <a:spcAft>
                          <a:spcPts val="0"/>
                        </a:spcAft>
                      </a:pPr>
                      <a:r>
                        <a:rPr lang="es-PE" sz="1200" dirty="0">
                          <a:effectLst/>
                        </a:rPr>
                        <a:t>Gobierno Nacional</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tc>
                  <a:txBody>
                    <a:bodyPr/>
                    <a:lstStyle/>
                    <a:p>
                      <a:pPr>
                        <a:spcAft>
                          <a:spcPts val="0"/>
                        </a:spcAft>
                      </a:pPr>
                      <a:r>
                        <a:rPr lang="es-PE" sz="1200" dirty="0">
                          <a:effectLst/>
                        </a:rPr>
                        <a:t>1.ESSALUD </a:t>
                      </a:r>
                      <a:r>
                        <a:rPr lang="es-MX" sz="1200" b="1" dirty="0">
                          <a:solidFill>
                            <a:srgbClr val="FF0000"/>
                          </a:solidFill>
                          <a:effectLst>
                            <a:outerShdw blurRad="38100" dist="38100" dir="2700000" algn="tl">
                              <a:srgbClr val="000000">
                                <a:alpha val="43137"/>
                              </a:srgbClr>
                            </a:outerShdw>
                          </a:effectLst>
                        </a:rPr>
                        <a:t>R</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tc>
                  <a:txBody>
                    <a:bodyPr/>
                    <a:lstStyle/>
                    <a:p>
                      <a:pPr marL="342900" lvl="0" indent="-342900">
                        <a:lnSpc>
                          <a:spcPct val="107000"/>
                        </a:lnSpc>
                        <a:spcAft>
                          <a:spcPts val="0"/>
                        </a:spcAft>
                        <a:buFont typeface="+mj-lt"/>
                        <a:buAutoNum type="arabicPeriod"/>
                      </a:pPr>
                      <a:r>
                        <a:rPr lang="es-MX" sz="1200" dirty="0">
                          <a:effectLst/>
                        </a:rPr>
                        <a:t>Zona Especial de Desarrollo Matarani-ZED Matarani </a:t>
                      </a:r>
                      <a:r>
                        <a:rPr lang="es-MX" sz="1200" b="1" dirty="0">
                          <a:solidFill>
                            <a:srgbClr val="FF0000"/>
                          </a:solidFill>
                          <a:effectLst>
                            <a:outerShdw blurRad="38100" dist="38100" dir="2700000" algn="tl">
                              <a:srgbClr val="000000">
                                <a:alpha val="43137"/>
                              </a:srgbClr>
                            </a:outerShdw>
                          </a:effectLst>
                        </a:rPr>
                        <a:t>R</a:t>
                      </a:r>
                    </a:p>
                    <a:p>
                      <a:pPr marL="342900" lvl="0" indent="-342900">
                        <a:lnSpc>
                          <a:spcPct val="107000"/>
                        </a:lnSpc>
                        <a:spcAft>
                          <a:spcPts val="0"/>
                        </a:spcAft>
                        <a:buFont typeface="+mj-lt"/>
                        <a:buAutoNum type="arabicPeriod"/>
                      </a:pPr>
                      <a:r>
                        <a:rPr lang="es-MX" sz="1200" dirty="0">
                          <a:effectLst/>
                        </a:rPr>
                        <a:t>Zona Especial de Desarrollo Ilo –ZED ILO </a:t>
                      </a:r>
                      <a:r>
                        <a:rPr lang="es-MX" sz="1200" b="1" dirty="0">
                          <a:solidFill>
                            <a:srgbClr val="FF0000"/>
                          </a:solidFill>
                          <a:effectLst>
                            <a:outerShdw blurRad="38100" dist="38100" dir="2700000" algn="tl">
                              <a:srgbClr val="000000">
                                <a:alpha val="43137"/>
                              </a:srgbClr>
                            </a:outerShdw>
                          </a:effectLst>
                        </a:rPr>
                        <a:t>R</a:t>
                      </a:r>
                      <a:endParaRPr lang="es-PE" sz="1200" dirty="0">
                        <a:effectLst/>
                      </a:endParaRPr>
                    </a:p>
                    <a:p>
                      <a:pPr marL="342900" lvl="0" indent="-342900">
                        <a:lnSpc>
                          <a:spcPct val="107000"/>
                        </a:lnSpc>
                        <a:spcAft>
                          <a:spcPts val="0"/>
                        </a:spcAft>
                        <a:buFont typeface="+mj-lt"/>
                        <a:buAutoNum type="arabicPeriod"/>
                      </a:pPr>
                      <a:r>
                        <a:rPr lang="es-MX" sz="1200" dirty="0">
                          <a:effectLst/>
                        </a:rPr>
                        <a:t>Zona Especial de Desarrollo Paita- ZED PAITA </a:t>
                      </a:r>
                      <a:r>
                        <a:rPr lang="es-MX" sz="1200" b="1" dirty="0">
                          <a:solidFill>
                            <a:srgbClr val="FF0000"/>
                          </a:solidFill>
                          <a:effectLst>
                            <a:outerShdw blurRad="38100" dist="38100" dir="2700000" algn="tl">
                              <a:srgbClr val="000000">
                                <a:alpha val="43137"/>
                              </a:srgbClr>
                            </a:outerShdw>
                          </a:effectLst>
                        </a:rPr>
                        <a:t>R</a:t>
                      </a:r>
                      <a:endParaRPr lang="es-PE" sz="1200" dirty="0">
                        <a:effectLst/>
                      </a:endParaRPr>
                    </a:p>
                    <a:p>
                      <a:pPr marL="342900" lvl="0" indent="-342900">
                        <a:lnSpc>
                          <a:spcPct val="107000"/>
                        </a:lnSpc>
                        <a:spcAft>
                          <a:spcPts val="0"/>
                        </a:spcAft>
                        <a:buFont typeface="+mj-lt"/>
                        <a:buAutoNum type="arabicPeriod"/>
                      </a:pPr>
                      <a:r>
                        <a:rPr lang="es-MX" sz="1200" dirty="0">
                          <a:effectLst/>
                        </a:rPr>
                        <a:t>Comité de Administración de la Zona Franca de Tacna- ZOFRATACNA </a:t>
                      </a:r>
                      <a:r>
                        <a:rPr lang="es-MX" sz="1200" b="1" dirty="0">
                          <a:solidFill>
                            <a:srgbClr val="FF0000"/>
                          </a:solidFill>
                          <a:effectLst>
                            <a:outerShdw blurRad="38100" dist="38100" dir="2700000" algn="tl">
                              <a:srgbClr val="000000">
                                <a:alpha val="43137"/>
                              </a:srgbClr>
                            </a:outerShdw>
                          </a:effectLst>
                        </a:rPr>
                        <a:t>R</a:t>
                      </a:r>
                      <a:endParaRPr lang="es-PE" sz="1200" dirty="0">
                        <a:effectLst/>
                      </a:endParaRPr>
                    </a:p>
                    <a:p>
                      <a:pPr marL="342900" lvl="0" indent="-342900">
                        <a:lnSpc>
                          <a:spcPct val="107000"/>
                        </a:lnSpc>
                        <a:spcAft>
                          <a:spcPts val="0"/>
                        </a:spcAft>
                        <a:buFont typeface="+mj-lt"/>
                        <a:buAutoNum type="arabicPeriod"/>
                      </a:pPr>
                      <a:r>
                        <a:rPr lang="es-MX" sz="1200" dirty="0">
                          <a:effectLst/>
                        </a:rPr>
                        <a:t>Secretaría de Seguridad y Defensa Nacional –SEDENA </a:t>
                      </a:r>
                      <a:r>
                        <a:rPr lang="es-MX" sz="1200" b="1" dirty="0">
                          <a:solidFill>
                            <a:srgbClr val="FF0000"/>
                          </a:solidFill>
                          <a:effectLst>
                            <a:outerShdw blurRad="38100" dist="38100" dir="2700000" algn="tl">
                              <a:srgbClr val="000000">
                                <a:alpha val="43137"/>
                              </a:srgbClr>
                            </a:outerShdw>
                          </a:effectLst>
                        </a:rPr>
                        <a:t>F</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523" marR="51523" marT="0" marB="0" anchor="ctr"/>
                </a:tc>
                <a:extLst>
                  <a:ext uri="{0D108BD9-81ED-4DB2-BD59-A6C34878D82A}">
                    <a16:rowId xmlns:a16="http://schemas.microsoft.com/office/drawing/2014/main" val="2984675341"/>
                  </a:ext>
                </a:extLst>
              </a:tr>
              <a:tr h="1072926">
                <a:tc>
                  <a:txBody>
                    <a:bodyPr/>
                    <a:lstStyle/>
                    <a:p>
                      <a:pPr>
                        <a:spcAft>
                          <a:spcPts val="0"/>
                        </a:spcAft>
                      </a:pPr>
                      <a:r>
                        <a:rPr lang="es-PE" sz="1200" dirty="0">
                          <a:effectLst/>
                        </a:rPr>
                        <a:t>Gobiernos Regionales</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tc>
                  <a:txBody>
                    <a:bodyPr/>
                    <a:lstStyle/>
                    <a:p>
                      <a:pPr marL="342900" lvl="0" indent="-342900">
                        <a:lnSpc>
                          <a:spcPct val="107000"/>
                        </a:lnSpc>
                        <a:spcAft>
                          <a:spcPts val="0"/>
                        </a:spcAft>
                        <a:buFont typeface="+mj-lt"/>
                        <a:buAutoNum type="arabicPeriod"/>
                      </a:pPr>
                      <a:r>
                        <a:rPr lang="es-MX" sz="1200" dirty="0">
                          <a:effectLst/>
                        </a:rPr>
                        <a:t>Mancomunidad Regional Huancavelica </a:t>
                      </a:r>
                      <a:r>
                        <a:rPr lang="es-MX" sz="1200" b="1" dirty="0">
                          <a:solidFill>
                            <a:srgbClr val="FF0000"/>
                          </a:solidFill>
                          <a:effectLst>
                            <a:outerShdw blurRad="38100" dist="38100" dir="2700000" algn="tl">
                              <a:srgbClr val="000000">
                                <a:alpha val="43137"/>
                              </a:srgbClr>
                            </a:outerShdw>
                          </a:effectLst>
                        </a:rPr>
                        <a:t>C</a:t>
                      </a:r>
                      <a:endParaRPr lang="es-PE" sz="1200" b="1" dirty="0">
                        <a:solidFill>
                          <a:srgbClr val="FF0000"/>
                        </a:solidFill>
                        <a:effectLst>
                          <a:outerShdw blurRad="38100" dist="38100" dir="2700000" algn="tl">
                            <a:srgbClr val="000000">
                              <a:alpha val="43137"/>
                            </a:srgbClr>
                          </a:outerShdw>
                        </a:effectLst>
                      </a:endParaRPr>
                    </a:p>
                    <a:p>
                      <a:pPr marL="342900" lvl="0" indent="-342900">
                        <a:lnSpc>
                          <a:spcPct val="107000"/>
                        </a:lnSpc>
                        <a:spcAft>
                          <a:spcPts val="0"/>
                        </a:spcAft>
                        <a:buFont typeface="+mj-lt"/>
                        <a:buAutoNum type="arabicPeriod"/>
                      </a:pPr>
                      <a:r>
                        <a:rPr lang="es-MX" sz="1200" dirty="0">
                          <a:effectLst/>
                        </a:rPr>
                        <a:t>Zona Especial de Desarrollo Matarani-ZED Matarani </a:t>
                      </a:r>
                      <a:r>
                        <a:rPr lang="es-MX" sz="1200" b="1" dirty="0">
                          <a:solidFill>
                            <a:srgbClr val="FF0000"/>
                          </a:solidFill>
                          <a:effectLst>
                            <a:outerShdw blurRad="38100" dist="38100" dir="2700000" algn="tl">
                              <a:srgbClr val="000000">
                                <a:alpha val="43137"/>
                              </a:srgbClr>
                            </a:outerShdw>
                          </a:effectLst>
                        </a:rPr>
                        <a:t>R</a:t>
                      </a:r>
                      <a:endParaRPr lang="es-PE" sz="1200" dirty="0">
                        <a:effectLst/>
                      </a:endParaRPr>
                    </a:p>
                    <a:p>
                      <a:pPr marL="342900" lvl="0" indent="-342900">
                        <a:lnSpc>
                          <a:spcPct val="107000"/>
                        </a:lnSpc>
                        <a:spcAft>
                          <a:spcPts val="0"/>
                        </a:spcAft>
                        <a:buFont typeface="+mj-lt"/>
                        <a:buAutoNum type="arabicPeriod"/>
                      </a:pPr>
                      <a:r>
                        <a:rPr lang="es-MX" sz="1200" dirty="0">
                          <a:effectLst/>
                        </a:rPr>
                        <a:t>Zona Especial de Desarrollo Ilo –ZED ILO </a:t>
                      </a:r>
                      <a:r>
                        <a:rPr lang="es-MX" sz="1200" b="1" dirty="0">
                          <a:solidFill>
                            <a:srgbClr val="FF0000"/>
                          </a:solidFill>
                          <a:effectLst>
                            <a:outerShdw blurRad="38100" dist="38100" dir="2700000" algn="tl">
                              <a:srgbClr val="000000">
                                <a:alpha val="43137"/>
                              </a:srgbClr>
                            </a:outerShdw>
                          </a:effectLst>
                        </a:rPr>
                        <a:t>R</a:t>
                      </a:r>
                      <a:endParaRPr lang="es-PE" sz="1200" dirty="0">
                        <a:effectLst/>
                      </a:endParaRPr>
                    </a:p>
                    <a:p>
                      <a:pPr marL="342900" lvl="0" indent="-342900">
                        <a:lnSpc>
                          <a:spcPct val="107000"/>
                        </a:lnSpc>
                        <a:spcAft>
                          <a:spcPts val="0"/>
                        </a:spcAft>
                        <a:buFont typeface="+mj-lt"/>
                        <a:buAutoNum type="arabicPeriod"/>
                      </a:pPr>
                      <a:r>
                        <a:rPr lang="es-MX" sz="1200" dirty="0">
                          <a:effectLst/>
                        </a:rPr>
                        <a:t>Zona Especial de Desarrollo Paita- ZED PAITA </a:t>
                      </a:r>
                      <a:r>
                        <a:rPr lang="es-MX" sz="1200" b="1" dirty="0">
                          <a:solidFill>
                            <a:srgbClr val="FF0000"/>
                          </a:solidFill>
                          <a:effectLst>
                            <a:outerShdw blurRad="38100" dist="38100" dir="2700000" algn="tl">
                              <a:srgbClr val="000000">
                                <a:alpha val="43137"/>
                              </a:srgbClr>
                            </a:outerShdw>
                          </a:effectLst>
                        </a:rPr>
                        <a:t>R</a:t>
                      </a:r>
                      <a:endParaRPr lang="es-PE" sz="1200" dirty="0">
                        <a:effectLst/>
                      </a:endParaRPr>
                    </a:p>
                    <a:p>
                      <a:pPr marL="342900" lvl="0" indent="-342900">
                        <a:lnSpc>
                          <a:spcPct val="107000"/>
                        </a:lnSpc>
                        <a:spcAft>
                          <a:spcPts val="0"/>
                        </a:spcAft>
                        <a:buFont typeface="+mj-lt"/>
                        <a:buAutoNum type="arabicPeriod"/>
                      </a:pPr>
                      <a:r>
                        <a:rPr lang="es-MX" sz="1200" dirty="0">
                          <a:effectLst/>
                        </a:rPr>
                        <a:t>Comité de Administración de la Zona Franca de Tacna- ZOFRATACNA </a:t>
                      </a:r>
                      <a:r>
                        <a:rPr lang="es-MX" sz="1200" b="1" dirty="0">
                          <a:solidFill>
                            <a:srgbClr val="FF0000"/>
                          </a:solidFill>
                          <a:effectLst>
                            <a:outerShdw blurRad="38100" dist="38100" dir="2700000" algn="tl">
                              <a:srgbClr val="000000">
                                <a:alpha val="43137"/>
                              </a:srgbClr>
                            </a:outerShdw>
                          </a:effectLst>
                        </a:rPr>
                        <a:t>R</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523" marR="51523" marT="0" marB="0" anchor="ctr"/>
                </a:tc>
                <a:tc>
                  <a:txBody>
                    <a:bodyPr/>
                    <a:lstStyle/>
                    <a:p>
                      <a:pPr>
                        <a:spcAft>
                          <a:spcPts val="0"/>
                        </a:spcAft>
                      </a:pPr>
                      <a:r>
                        <a:rPr lang="es-PE" sz="1200" dirty="0">
                          <a:effectLst/>
                        </a:rPr>
                        <a:t> </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extLst>
                  <a:ext uri="{0D108BD9-81ED-4DB2-BD59-A6C34878D82A}">
                    <a16:rowId xmlns:a16="http://schemas.microsoft.com/office/drawing/2014/main" val="3049434552"/>
                  </a:ext>
                </a:extLst>
              </a:tr>
              <a:tr h="680967">
                <a:tc>
                  <a:txBody>
                    <a:bodyPr/>
                    <a:lstStyle/>
                    <a:p>
                      <a:pPr>
                        <a:spcAft>
                          <a:spcPts val="0"/>
                        </a:spcAft>
                      </a:pPr>
                      <a:r>
                        <a:rPr lang="es-PE" sz="1200" dirty="0">
                          <a:effectLst/>
                        </a:rPr>
                        <a:t>Gobiernos Locales</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tc>
                  <a:txBody>
                    <a:bodyPr/>
                    <a:lstStyle/>
                    <a:p>
                      <a:pPr marL="342900" lvl="0" indent="-342900">
                        <a:lnSpc>
                          <a:spcPct val="107000"/>
                        </a:lnSpc>
                        <a:spcAft>
                          <a:spcPts val="0"/>
                        </a:spcAft>
                        <a:buFont typeface="+mj-lt"/>
                        <a:buAutoNum type="arabicPeriod"/>
                      </a:pPr>
                      <a:r>
                        <a:rPr lang="es-MX" sz="1200" dirty="0">
                          <a:effectLst/>
                        </a:rPr>
                        <a:t>Instituto de Viabilidad Provincial de Hualgayoc </a:t>
                      </a:r>
                      <a:r>
                        <a:rPr lang="es-MX" sz="1200" b="1" dirty="0">
                          <a:solidFill>
                            <a:srgbClr val="FF0000"/>
                          </a:solidFill>
                          <a:effectLst>
                            <a:outerShdw blurRad="38100" dist="38100" dir="2700000" algn="tl">
                              <a:srgbClr val="000000">
                                <a:alpha val="43137"/>
                              </a:srgbClr>
                            </a:outerShdw>
                          </a:effectLst>
                        </a:rPr>
                        <a:t>C</a:t>
                      </a:r>
                      <a:endParaRPr lang="es-PE" sz="1200" dirty="0">
                        <a:effectLst/>
                      </a:endParaRPr>
                    </a:p>
                    <a:p>
                      <a:pPr marL="342900" lvl="0" indent="-342900">
                        <a:lnSpc>
                          <a:spcPct val="107000"/>
                        </a:lnSpc>
                        <a:spcAft>
                          <a:spcPts val="0"/>
                        </a:spcAft>
                        <a:buFont typeface="+mj-lt"/>
                        <a:buAutoNum type="arabicPeriod"/>
                      </a:pPr>
                      <a:r>
                        <a:rPr lang="es-MX" sz="1200" dirty="0">
                          <a:effectLst/>
                        </a:rPr>
                        <a:t>Mancomunidad Municipal del Nororiente del Perú – Cajamarca </a:t>
                      </a:r>
                      <a:r>
                        <a:rPr lang="es-MX" sz="1200" b="1" dirty="0">
                          <a:solidFill>
                            <a:srgbClr val="FF0000"/>
                          </a:solidFill>
                          <a:effectLst>
                            <a:outerShdw blurRad="38100" dist="38100" dir="2700000" algn="tl">
                              <a:srgbClr val="000000">
                                <a:alpha val="43137"/>
                              </a:srgbClr>
                            </a:outerShdw>
                          </a:effectLst>
                        </a:rPr>
                        <a:t>C</a:t>
                      </a:r>
                      <a:endParaRPr lang="es-PE" sz="1200" dirty="0">
                        <a:effectLst/>
                      </a:endParaRPr>
                    </a:p>
                    <a:p>
                      <a:pPr marL="342900" lvl="0" indent="-342900">
                        <a:lnSpc>
                          <a:spcPct val="107000"/>
                        </a:lnSpc>
                        <a:spcAft>
                          <a:spcPts val="0"/>
                        </a:spcAft>
                        <a:buFont typeface="+mj-lt"/>
                        <a:buAutoNum type="arabicPeriod"/>
                      </a:pPr>
                      <a:r>
                        <a:rPr lang="es-MX" sz="1200" dirty="0">
                          <a:effectLst/>
                        </a:rPr>
                        <a:t>Mancomunidad Municipal de Cuencas de Selva Central –MMCSC Junín </a:t>
                      </a:r>
                      <a:r>
                        <a:rPr lang="es-MX" sz="1200" b="1" dirty="0">
                          <a:solidFill>
                            <a:srgbClr val="FF0000"/>
                          </a:solidFill>
                          <a:effectLst>
                            <a:outerShdw blurRad="38100" dist="38100" dir="2700000" algn="tl">
                              <a:srgbClr val="000000">
                                <a:alpha val="43137"/>
                              </a:srgbClr>
                            </a:outerShdw>
                          </a:effectLst>
                        </a:rPr>
                        <a:t>C</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523" marR="51523" marT="0" marB="0" anchor="ctr"/>
                </a:tc>
                <a:tc>
                  <a:txBody>
                    <a:bodyPr/>
                    <a:lstStyle/>
                    <a:p>
                      <a:pPr marL="342900" lvl="0" indent="-342900">
                        <a:lnSpc>
                          <a:spcPct val="107000"/>
                        </a:lnSpc>
                        <a:spcAft>
                          <a:spcPts val="0"/>
                        </a:spcAft>
                        <a:buFont typeface="+mj-lt"/>
                        <a:buAutoNum type="arabicPeriod"/>
                      </a:pPr>
                      <a:r>
                        <a:rPr lang="es-MX" sz="1200" dirty="0">
                          <a:effectLst/>
                        </a:rPr>
                        <a:t>Centro Poblado Menor de Castillo Grande </a:t>
                      </a:r>
                      <a:r>
                        <a:rPr lang="es-MX" sz="1200" b="1" dirty="0">
                          <a:solidFill>
                            <a:srgbClr val="FF0000"/>
                          </a:solidFill>
                          <a:effectLst>
                            <a:outerShdw blurRad="38100" dist="38100" dir="2700000" algn="tl">
                              <a:srgbClr val="000000">
                                <a:alpha val="43137"/>
                              </a:srgbClr>
                            </a:outerShdw>
                          </a:effectLst>
                        </a:rPr>
                        <a:t>F</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523" marR="51523" marT="0" marB="0" anchor="ctr"/>
                </a:tc>
                <a:extLst>
                  <a:ext uri="{0D108BD9-81ED-4DB2-BD59-A6C34878D82A}">
                    <a16:rowId xmlns:a16="http://schemas.microsoft.com/office/drawing/2014/main" val="734492622"/>
                  </a:ext>
                </a:extLst>
              </a:tr>
              <a:tr h="974936">
                <a:tc>
                  <a:txBody>
                    <a:bodyPr/>
                    <a:lstStyle/>
                    <a:p>
                      <a:pPr>
                        <a:spcAft>
                          <a:spcPts val="0"/>
                        </a:spcAft>
                      </a:pPr>
                      <a:r>
                        <a:rPr lang="es-PE" sz="1200">
                          <a:effectLst/>
                        </a:rPr>
                        <a:t>Empresas del Estado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tc>
                  <a:txBody>
                    <a:bodyPr/>
                    <a:lstStyle/>
                    <a:p>
                      <a:pPr marL="342900" lvl="0" indent="-342900">
                        <a:lnSpc>
                          <a:spcPct val="107000"/>
                        </a:lnSpc>
                        <a:spcAft>
                          <a:spcPts val="0"/>
                        </a:spcAft>
                        <a:buFont typeface="+mj-lt"/>
                        <a:buAutoNum type="arabicPeriod"/>
                      </a:pPr>
                      <a:r>
                        <a:rPr lang="es-MX" sz="1200" dirty="0">
                          <a:effectLst/>
                        </a:rPr>
                        <a:t>Empresa de Transporte Candarave S.A </a:t>
                      </a:r>
                      <a:r>
                        <a:rPr lang="es-MX" sz="1200" b="1" dirty="0">
                          <a:solidFill>
                            <a:srgbClr val="FF0000"/>
                          </a:solidFill>
                          <a:effectLst>
                            <a:outerShdw blurRad="38100" dist="38100" dir="2700000" algn="tl">
                              <a:srgbClr val="000000">
                                <a:alpha val="43137"/>
                              </a:srgbClr>
                            </a:outerShdw>
                          </a:effectLst>
                        </a:rPr>
                        <a:t>R</a:t>
                      </a:r>
                      <a:endParaRPr lang="es-PE" sz="1200" dirty="0">
                        <a:effectLst/>
                      </a:endParaRPr>
                    </a:p>
                    <a:p>
                      <a:pPr marL="342900" lvl="0" indent="-342900">
                        <a:lnSpc>
                          <a:spcPct val="107000"/>
                        </a:lnSpc>
                        <a:spcAft>
                          <a:spcPts val="0"/>
                        </a:spcAft>
                        <a:buFont typeface="+mj-lt"/>
                        <a:buAutoNum type="arabicPeriod"/>
                      </a:pPr>
                      <a:r>
                        <a:rPr lang="es-MX" sz="1200" dirty="0">
                          <a:effectLst/>
                        </a:rPr>
                        <a:t>Empresa de Transporte Daniel Alcides Carrión S.A </a:t>
                      </a:r>
                      <a:r>
                        <a:rPr lang="es-MX" sz="1200" b="1" dirty="0">
                          <a:solidFill>
                            <a:srgbClr val="FF0000"/>
                          </a:solidFill>
                          <a:effectLst>
                            <a:outerShdw blurRad="38100" dist="38100" dir="2700000" algn="tl">
                              <a:srgbClr val="000000">
                                <a:alpha val="43137"/>
                              </a:srgbClr>
                            </a:outerShdw>
                          </a:effectLst>
                        </a:rPr>
                        <a:t>R</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523" marR="51523" marT="0" marB="0" anchor="ctr"/>
                </a:tc>
                <a:tc>
                  <a:txBody>
                    <a:bodyPr/>
                    <a:lstStyle/>
                    <a:p>
                      <a:pPr marL="342900" lvl="0" indent="-342900">
                        <a:lnSpc>
                          <a:spcPct val="107000"/>
                        </a:lnSpc>
                        <a:spcAft>
                          <a:spcPts val="0"/>
                        </a:spcAft>
                        <a:buFont typeface="+mj-lt"/>
                        <a:buAutoNum type="arabicPeriod"/>
                      </a:pPr>
                      <a:r>
                        <a:rPr lang="es-MX" sz="1200" dirty="0">
                          <a:effectLst/>
                        </a:rPr>
                        <a:t>Empresa de Transporte Candarave S.A </a:t>
                      </a:r>
                      <a:r>
                        <a:rPr lang="es-MX" sz="1200" b="1" dirty="0">
                          <a:solidFill>
                            <a:srgbClr val="FF0000"/>
                          </a:solidFill>
                          <a:effectLst>
                            <a:outerShdw blurRad="38100" dist="38100" dir="2700000" algn="tl">
                              <a:srgbClr val="000000">
                                <a:alpha val="43137"/>
                              </a:srgbClr>
                            </a:outerShdw>
                          </a:effectLst>
                        </a:rPr>
                        <a:t>R</a:t>
                      </a:r>
                      <a:endParaRPr lang="es-PE" sz="1200" dirty="0">
                        <a:effectLst/>
                      </a:endParaRPr>
                    </a:p>
                    <a:p>
                      <a:pPr marL="342900" lvl="0" indent="-342900">
                        <a:lnSpc>
                          <a:spcPct val="107000"/>
                        </a:lnSpc>
                        <a:spcAft>
                          <a:spcPts val="0"/>
                        </a:spcAft>
                        <a:buFont typeface="+mj-lt"/>
                        <a:buAutoNum type="arabicPeriod"/>
                      </a:pPr>
                      <a:r>
                        <a:rPr lang="es-MX" sz="1200" dirty="0">
                          <a:effectLst/>
                        </a:rPr>
                        <a:t>Empresa Municipal de Recreación y Turismo Tacna </a:t>
                      </a:r>
                      <a:r>
                        <a:rPr lang="es-MX" sz="1200" b="1" dirty="0">
                          <a:solidFill>
                            <a:srgbClr val="FF0000"/>
                          </a:solidFill>
                          <a:effectLst>
                            <a:outerShdw blurRad="38100" dist="38100" dir="2700000" algn="tl">
                              <a:srgbClr val="000000">
                                <a:alpha val="43137"/>
                              </a:srgbClr>
                            </a:outerShdw>
                          </a:effectLst>
                        </a:rPr>
                        <a:t>E</a:t>
                      </a:r>
                      <a:endParaRPr lang="es-PE" sz="1200" b="1" dirty="0">
                        <a:solidFill>
                          <a:srgbClr val="FF0000"/>
                        </a:solidFill>
                        <a:effectLst>
                          <a:outerShdw blurRad="38100" dist="38100" dir="2700000" algn="tl">
                            <a:srgbClr val="000000">
                              <a:alpha val="43137"/>
                            </a:srgbClr>
                          </a:outerShdw>
                        </a:effectLst>
                      </a:endParaRPr>
                    </a:p>
                    <a:p>
                      <a:pPr marL="342900" lvl="0" indent="-342900">
                        <a:lnSpc>
                          <a:spcPct val="107000"/>
                        </a:lnSpc>
                        <a:spcAft>
                          <a:spcPts val="0"/>
                        </a:spcAft>
                        <a:buFont typeface="+mj-lt"/>
                        <a:buAutoNum type="arabicPeriod"/>
                      </a:pPr>
                      <a:r>
                        <a:rPr lang="es-MX" sz="1200" dirty="0">
                          <a:effectLst/>
                        </a:rPr>
                        <a:t>Empresa de Transporte Daniel Alcides Carrión </a:t>
                      </a:r>
                      <a:r>
                        <a:rPr lang="es-MX" sz="1200" b="1" dirty="0">
                          <a:solidFill>
                            <a:srgbClr val="FF0000"/>
                          </a:solidFill>
                          <a:effectLst>
                            <a:outerShdw blurRad="38100" dist="38100" dir="2700000" algn="tl">
                              <a:srgbClr val="000000">
                                <a:alpha val="43137"/>
                              </a:srgbClr>
                            </a:outerShdw>
                          </a:effectLst>
                        </a:rPr>
                        <a:t>R</a:t>
                      </a:r>
                      <a:endParaRPr lang="es-PE" sz="1200" dirty="0">
                        <a:effectLst/>
                      </a:endParaRPr>
                    </a:p>
                    <a:p>
                      <a:pPr marL="342900" lvl="0" indent="-342900">
                        <a:lnSpc>
                          <a:spcPct val="107000"/>
                        </a:lnSpc>
                        <a:spcAft>
                          <a:spcPts val="0"/>
                        </a:spcAft>
                        <a:buFont typeface="+mj-lt"/>
                        <a:buAutoNum type="arabicPeriod"/>
                      </a:pPr>
                      <a:r>
                        <a:rPr lang="es-MX" sz="1200" dirty="0">
                          <a:effectLst/>
                        </a:rPr>
                        <a:t>Empresa Minera del Centro del Perú S.A </a:t>
                      </a:r>
                      <a:r>
                        <a:rPr lang="es-MX" sz="1200" b="1" dirty="0">
                          <a:solidFill>
                            <a:srgbClr val="FF0000"/>
                          </a:solidFill>
                          <a:effectLst>
                            <a:outerShdw blurRad="38100" dist="38100" dir="2700000" algn="tl">
                              <a:srgbClr val="000000">
                                <a:alpha val="43137"/>
                              </a:srgbClr>
                            </a:outerShdw>
                          </a:effectLst>
                        </a:rPr>
                        <a:t>E</a:t>
                      </a:r>
                      <a:endParaRPr lang="es-PE" sz="1200" dirty="0">
                        <a:effectLst/>
                      </a:endParaRPr>
                    </a:p>
                    <a:p>
                      <a:pPr marL="342900" lvl="0" indent="-342900">
                        <a:lnSpc>
                          <a:spcPct val="107000"/>
                        </a:lnSpc>
                        <a:spcAft>
                          <a:spcPts val="0"/>
                        </a:spcAft>
                        <a:buFont typeface="+mj-lt"/>
                        <a:buAutoNum type="arabicPeriod"/>
                      </a:pPr>
                      <a:r>
                        <a:rPr lang="es-MX" sz="1200" dirty="0">
                          <a:effectLst/>
                        </a:rPr>
                        <a:t>Empresa de Transmisión Eléctrica Centro Norte S.A </a:t>
                      </a:r>
                      <a:r>
                        <a:rPr lang="es-MX" sz="1200" b="1" dirty="0">
                          <a:solidFill>
                            <a:srgbClr val="FF0000"/>
                          </a:solidFill>
                          <a:effectLst>
                            <a:outerShdw blurRad="38100" dist="38100" dir="2700000" algn="tl">
                              <a:srgbClr val="000000">
                                <a:alpha val="43137"/>
                              </a:srgbClr>
                            </a:outerShdw>
                          </a:effectLst>
                        </a:rPr>
                        <a:t>E</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523" marR="51523" marT="0" marB="0" anchor="ctr"/>
                </a:tc>
                <a:extLst>
                  <a:ext uri="{0D108BD9-81ED-4DB2-BD59-A6C34878D82A}">
                    <a16:rowId xmlns:a16="http://schemas.microsoft.com/office/drawing/2014/main" val="1920767128"/>
                  </a:ext>
                </a:extLst>
              </a:tr>
              <a:tr h="366388">
                <a:tc>
                  <a:txBody>
                    <a:bodyPr/>
                    <a:lstStyle/>
                    <a:p>
                      <a:pPr>
                        <a:spcAft>
                          <a:spcPts val="0"/>
                        </a:spcAft>
                      </a:pPr>
                      <a:r>
                        <a:rPr lang="es-PE" sz="1200">
                          <a:effectLst/>
                        </a:rPr>
                        <a:t>Otras formas organizativas que  administren recursos públicos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tc>
                  <a:txBody>
                    <a:bodyPr/>
                    <a:lstStyle/>
                    <a:p>
                      <a:pPr>
                        <a:spcAft>
                          <a:spcPts val="0"/>
                        </a:spcAft>
                      </a:pPr>
                      <a:r>
                        <a:rPr lang="es-PE" sz="12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3" marR="51523" marT="0" marB="0" anchor="ctr"/>
                </a:tc>
                <a:tc>
                  <a:txBody>
                    <a:bodyPr/>
                    <a:lstStyle/>
                    <a:p>
                      <a:pPr marL="342900" lvl="0" indent="-342900">
                        <a:lnSpc>
                          <a:spcPct val="107000"/>
                        </a:lnSpc>
                        <a:spcAft>
                          <a:spcPts val="0"/>
                        </a:spcAft>
                        <a:buFont typeface="+mj-lt"/>
                        <a:buAutoNum type="arabicPeriod"/>
                      </a:pPr>
                      <a:r>
                        <a:rPr lang="es-MX" sz="1200" dirty="0">
                          <a:effectLst/>
                        </a:rPr>
                        <a:t>ESSALUD </a:t>
                      </a:r>
                      <a:r>
                        <a:rPr lang="es-MX" sz="1200" b="1" dirty="0">
                          <a:solidFill>
                            <a:srgbClr val="FF0000"/>
                          </a:solidFill>
                          <a:effectLst>
                            <a:outerShdw blurRad="38100" dist="38100" dir="2700000" algn="tl">
                              <a:srgbClr val="000000">
                                <a:alpha val="43137"/>
                              </a:srgbClr>
                            </a:outerShdw>
                          </a:effectLst>
                        </a:rPr>
                        <a:t>R</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523" marR="51523" marT="0" marB="0" anchor="ctr"/>
                </a:tc>
                <a:extLst>
                  <a:ext uri="{0D108BD9-81ED-4DB2-BD59-A6C34878D82A}">
                    <a16:rowId xmlns:a16="http://schemas.microsoft.com/office/drawing/2014/main" val="2965592489"/>
                  </a:ext>
                </a:extLst>
              </a:tr>
            </a:tbl>
          </a:graphicData>
        </a:graphic>
      </p:graphicFrame>
      <p:sp>
        <p:nvSpPr>
          <p:cNvPr id="15" name="CuadroTexto 14">
            <a:extLst>
              <a:ext uri="{FF2B5EF4-FFF2-40B4-BE49-F238E27FC236}">
                <a16:creationId xmlns:a16="http://schemas.microsoft.com/office/drawing/2014/main" id="{4A0C23D2-1A1C-4CBE-B957-3DAAB76CBE41}"/>
              </a:ext>
            </a:extLst>
          </p:cNvPr>
          <p:cNvSpPr txBox="1"/>
          <p:nvPr/>
        </p:nvSpPr>
        <p:spPr>
          <a:xfrm>
            <a:off x="-1" y="838870"/>
            <a:ext cx="12191999" cy="461665"/>
          </a:xfrm>
          <a:prstGeom prst="rect">
            <a:avLst/>
          </a:prstGeom>
          <a:noFill/>
        </p:spPr>
        <p:txBody>
          <a:bodyPr wrap="square" rtlCol="0">
            <a:spAutoFit/>
          </a:bodyPr>
          <a:lstStyle/>
          <a:p>
            <a:pPr algn="ctr"/>
            <a:r>
              <a:rPr lang="es-PE" sz="2400" b="1" dirty="0">
                <a:effectLst>
                  <a:outerShdw blurRad="38100" dist="38100" dir="2700000" algn="tl">
                    <a:srgbClr val="000000">
                      <a:alpha val="43137"/>
                    </a:srgbClr>
                  </a:outerShdw>
                </a:effectLst>
              </a:rPr>
              <a:t>VARIACIONES EN EL UNIVERSO DE ENTIDADES</a:t>
            </a:r>
          </a:p>
        </p:txBody>
      </p:sp>
      <p:sp>
        <p:nvSpPr>
          <p:cNvPr id="4" name="CuadroTexto 3">
            <a:extLst>
              <a:ext uri="{FF2B5EF4-FFF2-40B4-BE49-F238E27FC236}">
                <a16:creationId xmlns:a16="http://schemas.microsoft.com/office/drawing/2014/main" id="{59A9778F-64AB-4C57-B4C3-53AE111BEF53}"/>
              </a:ext>
            </a:extLst>
          </p:cNvPr>
          <p:cNvSpPr txBox="1"/>
          <p:nvPr/>
        </p:nvSpPr>
        <p:spPr>
          <a:xfrm>
            <a:off x="594128" y="6196067"/>
            <a:ext cx="11460946" cy="261610"/>
          </a:xfrm>
          <a:prstGeom prst="rect">
            <a:avLst/>
          </a:prstGeom>
          <a:noFill/>
        </p:spPr>
        <p:txBody>
          <a:bodyPr wrap="square" rtlCol="0">
            <a:spAutoFit/>
          </a:bodyPr>
          <a:lstStyle/>
          <a:p>
            <a:pPr algn="just">
              <a:tabLst>
                <a:tab pos="895350" algn="l"/>
                <a:tab pos="1790700" algn="l"/>
                <a:tab pos="2695575" algn="l"/>
                <a:tab pos="3048000" algn="l"/>
              </a:tabLst>
            </a:pPr>
            <a:r>
              <a:rPr lang="en-US" sz="1100" b="1" dirty="0">
                <a:solidFill>
                  <a:srgbClr val="FF0000"/>
                </a:solidFill>
              </a:rPr>
              <a:t>C: </a:t>
            </a:r>
            <a:r>
              <a:rPr lang="es-PE" sz="1100" b="1" dirty="0">
                <a:solidFill>
                  <a:srgbClr val="FF0000"/>
                </a:solidFill>
              </a:rPr>
              <a:t>Creadas	</a:t>
            </a:r>
            <a:r>
              <a:rPr lang="en-US" sz="1100" b="1" dirty="0">
                <a:solidFill>
                  <a:srgbClr val="FF0000"/>
                </a:solidFill>
              </a:rPr>
              <a:t>F: </a:t>
            </a:r>
            <a:r>
              <a:rPr lang="es-PE" sz="1100" b="1" dirty="0">
                <a:solidFill>
                  <a:srgbClr val="FF0000"/>
                </a:solidFill>
              </a:rPr>
              <a:t>Fusionada	</a:t>
            </a:r>
            <a:r>
              <a:rPr lang="en-US" sz="1100" b="1" dirty="0">
                <a:solidFill>
                  <a:srgbClr val="FF0000"/>
                </a:solidFill>
              </a:rPr>
              <a:t>R: </a:t>
            </a:r>
            <a:r>
              <a:rPr lang="en-US" sz="1100" b="1" noProof="1">
                <a:solidFill>
                  <a:srgbClr val="FF0000"/>
                </a:solidFill>
              </a:rPr>
              <a:t>Reclasificadas	</a:t>
            </a:r>
            <a:r>
              <a:rPr lang="es-PE" sz="1100" b="1" dirty="0">
                <a:solidFill>
                  <a:srgbClr val="FF0000"/>
                </a:solidFill>
              </a:rPr>
              <a:t>E: Extinguida</a:t>
            </a:r>
          </a:p>
        </p:txBody>
      </p:sp>
      <p:grpSp>
        <p:nvGrpSpPr>
          <p:cNvPr id="16" name="Grupo 15"/>
          <p:cNvGrpSpPr/>
          <p:nvPr/>
        </p:nvGrpSpPr>
        <p:grpSpPr>
          <a:xfrm>
            <a:off x="10770846" y="6363545"/>
            <a:ext cx="1028182" cy="416372"/>
            <a:chOff x="10985501" y="6396203"/>
            <a:chExt cx="1028182" cy="416372"/>
          </a:xfrm>
        </p:grpSpPr>
        <p:sp>
          <p:nvSpPr>
            <p:cNvPr id="17" name="CuadroTexto 16"/>
            <p:cNvSpPr txBox="1"/>
            <p:nvPr/>
          </p:nvSpPr>
          <p:spPr>
            <a:xfrm>
              <a:off x="10985501" y="6612520"/>
              <a:ext cx="1028182" cy="200055"/>
            </a:xfrm>
            <a:prstGeom prst="rect">
              <a:avLst/>
            </a:prstGeom>
            <a:noFill/>
          </p:spPr>
          <p:txBody>
            <a:bodyPr wrap="square" rtlCol="0">
              <a:spAutoFit/>
            </a:bodyPr>
            <a:lstStyle/>
            <a:p>
              <a:pPr algn="ctr"/>
              <a:r>
                <a:rPr lang="es-PE" sz="700" b="1" dirty="0"/>
                <a:t>VOLVER A UNIVERSO</a:t>
              </a:r>
              <a:endParaRPr lang="en-US" sz="700" b="1" dirty="0"/>
            </a:p>
          </p:txBody>
        </p:sp>
        <p:pic>
          <p:nvPicPr>
            <p:cNvPr id="19" name="Imagen 18"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20" name="CuadroTexto 19">
            <a:extLst>
              <a:ext uri="{FF2B5EF4-FFF2-40B4-BE49-F238E27FC236}">
                <a16:creationId xmlns:a16="http://schemas.microsoft.com/office/drawing/2014/main" id="{67162EB2-03C9-4655-9EFF-907A5CD950BB}"/>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41292405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17560" y="205366"/>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 COBERTURA Y CUMPLIMIENTO</a:t>
            </a:r>
          </a:p>
        </p:txBody>
      </p:sp>
      <p:sp>
        <p:nvSpPr>
          <p:cNvPr id="9" name="CuadroTexto 8">
            <a:extLst>
              <a:ext uri="{FF2B5EF4-FFF2-40B4-BE49-F238E27FC236}">
                <a16:creationId xmlns:a16="http://schemas.microsoft.com/office/drawing/2014/main" id="{D80D3F5A-40C8-4D2D-B6FC-50B21508CEA9}"/>
              </a:ext>
            </a:extLst>
          </p:cNvPr>
          <p:cNvSpPr txBox="1"/>
          <p:nvPr/>
        </p:nvSpPr>
        <p:spPr>
          <a:xfrm>
            <a:off x="551384" y="1061120"/>
            <a:ext cx="10979984" cy="954107"/>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UNIVERSO DE ENTIDADES CAPTADORAS Y </a:t>
            </a:r>
          </a:p>
          <a:p>
            <a:pPr algn="ctr"/>
            <a:r>
              <a:rPr lang="es-PE" sz="2800" b="1" dirty="0">
                <a:effectLst>
                  <a:outerShdw blurRad="38100" dist="38100" dir="2700000" algn="tl">
                    <a:srgbClr val="000000">
                      <a:alpha val="43137"/>
                    </a:srgbClr>
                  </a:outerShdw>
                </a:effectLst>
              </a:rPr>
              <a:t>DE ENTIDADES EJECUTORAS DE GASTO E INVERSIÓN 2018</a:t>
            </a:r>
          </a:p>
        </p:txBody>
      </p:sp>
      <p:graphicFrame>
        <p:nvGraphicFramePr>
          <p:cNvPr id="15" name="object 3">
            <a:extLst>
              <a:ext uri="{FF2B5EF4-FFF2-40B4-BE49-F238E27FC236}">
                <a16:creationId xmlns:a16="http://schemas.microsoft.com/office/drawing/2014/main" id="{9ED7B4AA-91C3-4E69-8E01-D082CF6AA443}"/>
              </a:ext>
            </a:extLst>
          </p:cNvPr>
          <p:cNvGraphicFramePr>
            <a:graphicFrameLocks noGrp="1"/>
          </p:cNvGraphicFramePr>
          <p:nvPr>
            <p:extLst>
              <p:ext uri="{D42A27DB-BD31-4B8C-83A1-F6EECF244321}">
                <p14:modId xmlns:p14="http://schemas.microsoft.com/office/powerpoint/2010/main" val="4142516542"/>
              </p:ext>
            </p:extLst>
          </p:nvPr>
        </p:nvGraphicFramePr>
        <p:xfrm>
          <a:off x="1086338" y="2104769"/>
          <a:ext cx="10181445" cy="3983390"/>
        </p:xfrm>
        <a:graphic>
          <a:graphicData uri="http://schemas.openxmlformats.org/drawingml/2006/table">
            <a:tbl>
              <a:tblPr firstRow="1" bandRow="1">
                <a:tableStyleId>{2D5ABB26-0587-4C30-8999-92F81FD0307C}</a:tableStyleId>
              </a:tblPr>
              <a:tblGrid>
                <a:gridCol w="3978557">
                  <a:extLst>
                    <a:ext uri="{9D8B030D-6E8A-4147-A177-3AD203B41FA5}">
                      <a16:colId xmlns:a16="http://schemas.microsoft.com/office/drawing/2014/main" val="20000"/>
                    </a:ext>
                  </a:extLst>
                </a:gridCol>
                <a:gridCol w="1690887">
                  <a:extLst>
                    <a:ext uri="{9D8B030D-6E8A-4147-A177-3AD203B41FA5}">
                      <a16:colId xmlns:a16="http://schemas.microsoft.com/office/drawing/2014/main" val="20001"/>
                    </a:ext>
                  </a:extLst>
                </a:gridCol>
                <a:gridCol w="762557">
                  <a:extLst>
                    <a:ext uri="{9D8B030D-6E8A-4147-A177-3AD203B41FA5}">
                      <a16:colId xmlns:a16="http://schemas.microsoft.com/office/drawing/2014/main" val="20003"/>
                    </a:ext>
                  </a:extLst>
                </a:gridCol>
                <a:gridCol w="1690887">
                  <a:extLst>
                    <a:ext uri="{9D8B030D-6E8A-4147-A177-3AD203B41FA5}">
                      <a16:colId xmlns:a16="http://schemas.microsoft.com/office/drawing/2014/main" val="20004"/>
                    </a:ext>
                  </a:extLst>
                </a:gridCol>
                <a:gridCol w="762557">
                  <a:extLst>
                    <a:ext uri="{9D8B030D-6E8A-4147-A177-3AD203B41FA5}">
                      <a16:colId xmlns:a16="http://schemas.microsoft.com/office/drawing/2014/main" val="20006"/>
                    </a:ext>
                  </a:extLst>
                </a:gridCol>
                <a:gridCol w="1296000">
                  <a:extLst>
                    <a:ext uri="{9D8B030D-6E8A-4147-A177-3AD203B41FA5}">
                      <a16:colId xmlns:a16="http://schemas.microsoft.com/office/drawing/2014/main" val="1348177897"/>
                    </a:ext>
                  </a:extLst>
                </a:gridCol>
              </a:tblGrid>
              <a:tr h="468000">
                <a:tc rowSpan="2">
                  <a:txBody>
                    <a:bodyPr/>
                    <a:lstStyle/>
                    <a:p>
                      <a:pPr marL="0" indent="0" algn="ctr">
                        <a:lnSpc>
                          <a:spcPct val="100000"/>
                        </a:lnSpc>
                        <a:spcBef>
                          <a:spcPts val="0"/>
                        </a:spcBef>
                      </a:pPr>
                      <a:r>
                        <a:rPr lang="es-PE" sz="2200" b="1" spc="-100" baseline="0" dirty="0">
                          <a:solidFill>
                            <a:schemeClr val="bg1"/>
                          </a:solidFill>
                          <a:latin typeface="+mn-lt"/>
                          <a:ea typeface="Myriad Pro" charset="0"/>
                          <a:cs typeface="Myriad Pro" charset="0"/>
                        </a:rPr>
                        <a:t>NIVEL DE GOBIERNO</a:t>
                      </a:r>
                      <a:endParaRPr lang="es-PE" sz="2200" spc="-100" baseline="0" dirty="0">
                        <a:solidFill>
                          <a:schemeClr val="bg1"/>
                        </a:solidFill>
                        <a:latin typeface="+mn-lt"/>
                        <a:ea typeface="Myriad Pro" charset="0"/>
                        <a:cs typeface="Myriad Pro" charset="0"/>
                      </a:endParaRPr>
                    </a:p>
                  </a:txBody>
                  <a:tcPr marL="0" marR="0" marT="19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gridSpan="2">
                  <a:txBody>
                    <a:bodyPr/>
                    <a:lstStyle/>
                    <a:p>
                      <a:pPr marL="14604" algn="ctr">
                        <a:lnSpc>
                          <a:spcPct val="100000"/>
                        </a:lnSpc>
                        <a:spcBef>
                          <a:spcPts val="0"/>
                        </a:spcBef>
                      </a:pPr>
                      <a:r>
                        <a:rPr sz="2200" b="1" spc="-100" dirty="0">
                          <a:solidFill>
                            <a:schemeClr val="bg1"/>
                          </a:solidFill>
                          <a:latin typeface="+mn-lt"/>
                          <a:ea typeface="Myriad Pro" charset="0"/>
                          <a:cs typeface="Myriad Pro" charset="0"/>
                        </a:rPr>
                        <a:t>201</a:t>
                      </a:r>
                      <a:r>
                        <a:rPr lang="es-PE" sz="2200" b="1" spc="-100" dirty="0">
                          <a:solidFill>
                            <a:schemeClr val="bg1"/>
                          </a:solidFill>
                          <a:latin typeface="+mn-lt"/>
                          <a:ea typeface="Myriad Pro" charset="0"/>
                          <a:cs typeface="Myriad Pro" charset="0"/>
                        </a:rPr>
                        <a:t>8</a:t>
                      </a:r>
                      <a:endParaRPr sz="2200" dirty="0">
                        <a:solidFill>
                          <a:schemeClr val="bg1"/>
                        </a:solidFill>
                        <a:latin typeface="+mn-lt"/>
                        <a:ea typeface="Myriad Pro" charset="0"/>
                        <a:cs typeface="Myriad Pro" charset="0"/>
                      </a:endParaRPr>
                    </a:p>
                  </a:txBody>
                  <a:tcPr marL="0" marR="0" marT="565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a:p>
                  </a:txBody>
                  <a:tcPr marL="0" marR="0" marT="0" marB="0"/>
                </a:tc>
                <a:tc gridSpan="2">
                  <a:txBody>
                    <a:bodyPr/>
                    <a:lstStyle/>
                    <a:p>
                      <a:pPr marL="12065" algn="ctr">
                        <a:lnSpc>
                          <a:spcPct val="100000"/>
                        </a:lnSpc>
                        <a:spcBef>
                          <a:spcPts val="0"/>
                        </a:spcBef>
                      </a:pPr>
                      <a:r>
                        <a:rPr sz="2200" b="1" spc="-100" dirty="0">
                          <a:solidFill>
                            <a:schemeClr val="bg1"/>
                          </a:solidFill>
                          <a:latin typeface="+mn-lt"/>
                          <a:ea typeface="Myriad Pro" charset="0"/>
                          <a:cs typeface="Myriad Pro" charset="0"/>
                        </a:rPr>
                        <a:t>201</a:t>
                      </a:r>
                      <a:r>
                        <a:rPr lang="es-PE" sz="2200" b="1" spc="-100" dirty="0">
                          <a:solidFill>
                            <a:schemeClr val="bg1"/>
                          </a:solidFill>
                          <a:latin typeface="+mn-lt"/>
                          <a:ea typeface="Myriad Pro" charset="0"/>
                          <a:cs typeface="Myriad Pro" charset="0"/>
                        </a:rPr>
                        <a:t>7</a:t>
                      </a:r>
                      <a:endParaRPr sz="2200" dirty="0">
                        <a:solidFill>
                          <a:schemeClr val="bg1"/>
                        </a:solidFill>
                        <a:latin typeface="+mn-lt"/>
                        <a:ea typeface="Myriad Pro" charset="0"/>
                        <a:cs typeface="Myriad Pro" charset="0"/>
                      </a:endParaRPr>
                    </a:p>
                  </a:txBody>
                  <a:tcPr marL="0" marR="0" marT="565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a:p>
                  </a:txBody>
                  <a:tcPr marL="0" marR="0" marT="0" marB="0"/>
                </a:tc>
                <a:tc rowSpan="2">
                  <a:txBody>
                    <a:bodyPr/>
                    <a:lstStyle/>
                    <a:p>
                      <a:pPr marL="12065" algn="ctr">
                        <a:lnSpc>
                          <a:spcPct val="100000"/>
                        </a:lnSpc>
                        <a:spcBef>
                          <a:spcPts val="0"/>
                        </a:spcBef>
                      </a:pPr>
                      <a:r>
                        <a:rPr lang="es-PE" sz="2200" b="1" dirty="0">
                          <a:solidFill>
                            <a:schemeClr val="bg1"/>
                          </a:solidFill>
                          <a:latin typeface="+mn-lt"/>
                          <a:ea typeface="Myriad Pro" charset="0"/>
                          <a:cs typeface="Myriad Pro" charset="0"/>
                          <a:hlinkClick r:id="rId3" action="ppaction://hlinksldjump"/>
                        </a:rPr>
                        <a:t>Variación</a:t>
                      </a:r>
                      <a:endParaRPr sz="2200" b="1" dirty="0">
                        <a:solidFill>
                          <a:schemeClr val="bg1"/>
                        </a:solidFill>
                        <a:latin typeface="+mn-lt"/>
                        <a:ea typeface="Myriad Pro" charset="0"/>
                        <a:cs typeface="Myriad Pro" charset="0"/>
                      </a:endParaRPr>
                    </a:p>
                  </a:txBody>
                  <a:tcPr marL="0" marR="0" marT="565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468000">
                <a:tc vMerge="1">
                  <a:txBody>
                    <a:bodyPr/>
                    <a:lstStyle/>
                    <a:p>
                      <a:endParaRPr/>
                    </a:p>
                  </a:txBody>
                  <a:tcPr marL="0" marR="0" marT="1905" marB="0">
                    <a:lnR w="12700">
                      <a:solidFill>
                        <a:srgbClr val="FFFFFF"/>
                      </a:solidFill>
                      <a:prstDash val="solid"/>
                    </a:lnR>
                    <a:solidFill>
                      <a:srgbClr val="000000"/>
                    </a:solidFill>
                  </a:tcPr>
                </a:tc>
                <a:tc>
                  <a:txBody>
                    <a:bodyPr/>
                    <a:lstStyle/>
                    <a:p>
                      <a:pPr marL="0" marR="111760" indent="0" algn="ctr">
                        <a:lnSpc>
                          <a:spcPct val="100000"/>
                        </a:lnSpc>
                        <a:spcBef>
                          <a:spcPts val="0"/>
                        </a:spcBef>
                      </a:pPr>
                      <a:r>
                        <a:rPr lang="es-PE" sz="2200" b="1" dirty="0">
                          <a:solidFill>
                            <a:schemeClr val="bg1"/>
                          </a:solidFill>
                          <a:latin typeface="+mn-lt"/>
                          <a:ea typeface="Myriad Pro" charset="0"/>
                          <a:cs typeface="Myriad Pro" charset="0"/>
                        </a:rPr>
                        <a:t>   </a:t>
                      </a:r>
                      <a:r>
                        <a:rPr sz="2200" b="1" dirty="0">
                          <a:solidFill>
                            <a:schemeClr val="bg1"/>
                          </a:solidFill>
                          <a:latin typeface="+mn-lt"/>
                          <a:ea typeface="Myriad Pro" charset="0"/>
                          <a:cs typeface="Myriad Pro" charset="0"/>
                        </a:rPr>
                        <a:t>UN</a:t>
                      </a:r>
                      <a:r>
                        <a:rPr sz="2200" b="1" spc="-10" dirty="0">
                          <a:solidFill>
                            <a:schemeClr val="bg1"/>
                          </a:solidFill>
                          <a:latin typeface="+mn-lt"/>
                          <a:ea typeface="Myriad Pro" charset="0"/>
                          <a:cs typeface="Myriad Pro" charset="0"/>
                        </a:rPr>
                        <a:t>I</a:t>
                      </a:r>
                      <a:r>
                        <a:rPr sz="2200" b="1" spc="-5" dirty="0">
                          <a:solidFill>
                            <a:schemeClr val="bg1"/>
                          </a:solidFill>
                          <a:latin typeface="+mn-lt"/>
                          <a:ea typeface="Myriad Pro" charset="0"/>
                          <a:cs typeface="Myriad Pro" charset="0"/>
                        </a:rPr>
                        <a:t>VE</a:t>
                      </a:r>
                      <a:r>
                        <a:rPr sz="2200" b="1" spc="-20" dirty="0">
                          <a:solidFill>
                            <a:schemeClr val="bg1"/>
                          </a:solidFill>
                          <a:latin typeface="+mn-lt"/>
                          <a:ea typeface="Myriad Pro" charset="0"/>
                          <a:cs typeface="Myriad Pro" charset="0"/>
                        </a:rPr>
                        <a:t>R</a:t>
                      </a:r>
                      <a:r>
                        <a:rPr sz="2200" b="1" dirty="0">
                          <a:solidFill>
                            <a:schemeClr val="bg1"/>
                          </a:solidFill>
                          <a:latin typeface="+mn-lt"/>
                          <a:ea typeface="Myriad Pro" charset="0"/>
                          <a:cs typeface="Myriad Pro" charset="0"/>
                        </a:rPr>
                        <a:t>SO</a:t>
                      </a:r>
                      <a:endParaRPr sz="22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13335" algn="ctr">
                        <a:lnSpc>
                          <a:spcPct val="100000"/>
                        </a:lnSpc>
                        <a:spcBef>
                          <a:spcPts val="0"/>
                        </a:spcBef>
                      </a:pPr>
                      <a:r>
                        <a:rPr sz="2200" b="1" dirty="0">
                          <a:solidFill>
                            <a:schemeClr val="bg1"/>
                          </a:solidFill>
                          <a:latin typeface="+mn-lt"/>
                          <a:ea typeface="Myriad Pro" charset="0"/>
                          <a:cs typeface="Myriad Pro" charset="0"/>
                        </a:rPr>
                        <a:t>%</a:t>
                      </a:r>
                      <a:endParaRPr sz="22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88900" marR="111760" indent="-88900" algn="ctr" defTabSz="1071563">
                        <a:lnSpc>
                          <a:spcPct val="100000"/>
                        </a:lnSpc>
                        <a:spcBef>
                          <a:spcPts val="0"/>
                        </a:spcBef>
                      </a:pPr>
                      <a:r>
                        <a:rPr sz="2200" b="1" dirty="0">
                          <a:solidFill>
                            <a:schemeClr val="bg1"/>
                          </a:solidFill>
                          <a:latin typeface="+mn-lt"/>
                          <a:ea typeface="Myriad Pro" charset="0"/>
                          <a:cs typeface="Myriad Pro" charset="0"/>
                        </a:rPr>
                        <a:t>UN</a:t>
                      </a:r>
                      <a:r>
                        <a:rPr sz="2200" b="1" spc="-10" dirty="0">
                          <a:solidFill>
                            <a:schemeClr val="bg1"/>
                          </a:solidFill>
                          <a:latin typeface="+mn-lt"/>
                          <a:ea typeface="Myriad Pro" charset="0"/>
                          <a:cs typeface="Myriad Pro" charset="0"/>
                        </a:rPr>
                        <a:t>I</a:t>
                      </a:r>
                      <a:r>
                        <a:rPr sz="2200" b="1" spc="-5" dirty="0">
                          <a:solidFill>
                            <a:schemeClr val="bg1"/>
                          </a:solidFill>
                          <a:latin typeface="+mn-lt"/>
                          <a:ea typeface="Myriad Pro" charset="0"/>
                          <a:cs typeface="Myriad Pro" charset="0"/>
                        </a:rPr>
                        <a:t>VE</a:t>
                      </a:r>
                      <a:r>
                        <a:rPr sz="2200" b="1" spc="-20" dirty="0">
                          <a:solidFill>
                            <a:schemeClr val="bg1"/>
                          </a:solidFill>
                          <a:latin typeface="+mn-lt"/>
                          <a:ea typeface="Myriad Pro" charset="0"/>
                          <a:cs typeface="Myriad Pro" charset="0"/>
                        </a:rPr>
                        <a:t>R</a:t>
                      </a:r>
                      <a:r>
                        <a:rPr sz="2200" b="1" dirty="0">
                          <a:solidFill>
                            <a:schemeClr val="bg1"/>
                          </a:solidFill>
                          <a:latin typeface="+mn-lt"/>
                          <a:ea typeface="Myriad Pro" charset="0"/>
                          <a:cs typeface="Myriad Pro" charset="0"/>
                        </a:rPr>
                        <a:t>SO</a:t>
                      </a:r>
                      <a:endParaRPr sz="22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13335" algn="ctr">
                        <a:lnSpc>
                          <a:spcPct val="100000"/>
                        </a:lnSpc>
                        <a:spcBef>
                          <a:spcPts val="0"/>
                        </a:spcBef>
                      </a:pPr>
                      <a:r>
                        <a:rPr sz="2200" b="1" dirty="0">
                          <a:solidFill>
                            <a:schemeClr val="bg1"/>
                          </a:solidFill>
                          <a:latin typeface="+mn-lt"/>
                          <a:ea typeface="Myriad Pro" charset="0"/>
                          <a:cs typeface="Myriad Pro" charset="0"/>
                        </a:rPr>
                        <a:t>%</a:t>
                      </a:r>
                      <a:endParaRPr sz="22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vMerge="1">
                  <a:txBody>
                    <a:bodyPr/>
                    <a:lstStyle/>
                    <a:p>
                      <a:pPr marL="13335" algn="ctr">
                        <a:lnSpc>
                          <a:spcPct val="100000"/>
                        </a:lnSpc>
                        <a:spcBef>
                          <a:spcPts val="0"/>
                        </a:spcBef>
                      </a:pPr>
                      <a:endParaRPr sz="22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468000">
                <a:tc>
                  <a:txBody>
                    <a:bodyPr/>
                    <a:lstStyle/>
                    <a:p>
                      <a:pPr marL="174625" algn="l">
                        <a:lnSpc>
                          <a:spcPct val="100000"/>
                        </a:lnSpc>
                        <a:spcBef>
                          <a:spcPts val="0"/>
                        </a:spcBef>
                      </a:pPr>
                      <a:r>
                        <a:rPr sz="2200" b="0" spc="0" baseline="0" dirty="0">
                          <a:latin typeface="+mn-lt"/>
                          <a:ea typeface="Myriad Pro" charset="0"/>
                          <a:cs typeface="Myriad Pro" charset="0"/>
                        </a:rPr>
                        <a:t>1. </a:t>
                      </a:r>
                      <a:r>
                        <a:rPr sz="2200" b="0" spc="0" baseline="0" dirty="0">
                          <a:latin typeface="+mn-lt"/>
                          <a:ea typeface="Myriad Pro" charset="0"/>
                          <a:cs typeface="Myriad Pro" charset="0"/>
                          <a:hlinkClick r:id="rId4" action="ppaction://hlinksldjump"/>
                        </a:rPr>
                        <a:t>Gobierno Nacional</a:t>
                      </a:r>
                      <a:endParaRPr sz="2200" b="0" spc="0" baseline="0" dirty="0">
                        <a:latin typeface="+mn-lt"/>
                        <a:ea typeface="Myriad Pro" charset="0"/>
                        <a:cs typeface="Myriad Pro" charset="0"/>
                      </a:endParaRPr>
                    </a:p>
                  </a:txBody>
                  <a:tcPr marL="0" marR="0" marT="971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lang="es-PE" sz="2200" b="0" dirty="0">
                          <a:latin typeface="+mn-lt"/>
                          <a:ea typeface="Myriad Pro" charset="0"/>
                          <a:cs typeface="Myriad Pro" charset="0"/>
                        </a:rPr>
                        <a:t>262</a:t>
                      </a:r>
                      <a:endParaRPr sz="22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rgbClr val="0070C0"/>
                          </a:solidFill>
                          <a:latin typeface="+mn-lt"/>
                          <a:ea typeface="Myriad Pro" charset="0"/>
                          <a:cs typeface="Myriad Pro" charset="0"/>
                        </a:rPr>
                        <a:t>11</a:t>
                      </a:r>
                      <a:endParaRPr sz="22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sz="2200" b="0" spc="-5" dirty="0">
                          <a:latin typeface="+mn-lt"/>
                          <a:ea typeface="Myriad Pro" charset="0"/>
                          <a:cs typeface="Myriad Pro" charset="0"/>
                        </a:rPr>
                        <a:t>266</a:t>
                      </a:r>
                      <a:endParaRPr sz="22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spc="-5" dirty="0">
                          <a:solidFill>
                            <a:srgbClr val="0070C0"/>
                          </a:solidFill>
                          <a:latin typeface="+mn-lt"/>
                          <a:ea typeface="Myriad Pro" charset="0"/>
                          <a:cs typeface="Myriad Pro" charset="0"/>
                        </a:rPr>
                        <a:t>11</a:t>
                      </a:r>
                      <a:endParaRPr sz="22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chemeClr val="tx1"/>
                          </a:solidFill>
                          <a:latin typeface="+mn-lt"/>
                          <a:ea typeface="Myriad Pro" charset="0"/>
                          <a:cs typeface="Myriad Pro" charset="0"/>
                        </a:rPr>
                        <a:t>-4</a:t>
                      </a:r>
                      <a:endParaRPr sz="2200" b="1" dirty="0">
                        <a:solidFill>
                          <a:schemeClr val="tx1"/>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00">
                <a:tc>
                  <a:txBody>
                    <a:bodyPr/>
                    <a:lstStyle/>
                    <a:p>
                      <a:pPr marL="174625" algn="l">
                        <a:lnSpc>
                          <a:spcPct val="100000"/>
                        </a:lnSpc>
                        <a:spcBef>
                          <a:spcPts val="0"/>
                        </a:spcBef>
                      </a:pPr>
                      <a:r>
                        <a:rPr sz="2200" b="0" spc="0" baseline="0" dirty="0">
                          <a:latin typeface="+mn-lt"/>
                          <a:ea typeface="Myriad Pro" charset="0"/>
                          <a:cs typeface="Myriad Pro" charset="0"/>
                        </a:rPr>
                        <a:t>2. </a:t>
                      </a:r>
                      <a:r>
                        <a:rPr sz="2200" b="0" spc="0" baseline="0" dirty="0">
                          <a:latin typeface="+mn-lt"/>
                          <a:ea typeface="Myriad Pro" charset="0"/>
                          <a:cs typeface="Myriad Pro" charset="0"/>
                          <a:hlinkClick r:id="rId5" action="ppaction://hlinksldjump"/>
                        </a:rPr>
                        <a:t>Gobiernos Regionales</a:t>
                      </a:r>
                      <a:endParaRPr sz="2200" b="0" spc="0" baseline="0" dirty="0">
                        <a:latin typeface="+mn-lt"/>
                        <a:ea typeface="Myriad Pro" charset="0"/>
                        <a:cs typeface="Myriad Pro" charset="0"/>
                      </a:endParaRP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lang="es-PE" sz="2200" b="0" dirty="0">
                          <a:latin typeface="+mn-lt"/>
                          <a:ea typeface="Myriad Pro" charset="0"/>
                          <a:cs typeface="Myriad Pro" charset="0"/>
                        </a:rPr>
                        <a:t>32</a:t>
                      </a:r>
                      <a:endParaRPr sz="22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rgbClr val="0070C0"/>
                          </a:solidFill>
                          <a:latin typeface="+mn-lt"/>
                          <a:ea typeface="Myriad Pro" charset="0"/>
                          <a:cs typeface="Myriad Pro" charset="0"/>
                        </a:rPr>
                        <a:t>1</a:t>
                      </a:r>
                      <a:endParaRPr sz="22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sz="2200" b="0" spc="-5" dirty="0">
                          <a:latin typeface="+mn-lt"/>
                          <a:ea typeface="Myriad Pro" charset="0"/>
                          <a:cs typeface="Myriad Pro" charset="0"/>
                        </a:rPr>
                        <a:t>27</a:t>
                      </a:r>
                      <a:endParaRPr sz="22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rgbClr val="0070C0"/>
                          </a:solidFill>
                          <a:latin typeface="+mn-lt"/>
                          <a:ea typeface="Myriad Pro" charset="0"/>
                          <a:cs typeface="Myriad Pro" charset="0"/>
                        </a:rPr>
                        <a:t>1</a:t>
                      </a:r>
                      <a:endParaRPr sz="22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chemeClr val="tx1"/>
                          </a:solidFill>
                          <a:latin typeface="+mn-lt"/>
                          <a:ea typeface="Myriad Pro" charset="0"/>
                          <a:cs typeface="Myriad Pro" charset="0"/>
                        </a:rPr>
                        <a:t>5</a:t>
                      </a:r>
                      <a:endParaRPr sz="2200" b="1" dirty="0">
                        <a:solidFill>
                          <a:schemeClr val="tx1"/>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8000">
                <a:tc>
                  <a:txBody>
                    <a:bodyPr/>
                    <a:lstStyle/>
                    <a:p>
                      <a:pPr marL="174625" algn="l">
                        <a:lnSpc>
                          <a:spcPct val="100000"/>
                        </a:lnSpc>
                        <a:spcBef>
                          <a:spcPts val="0"/>
                        </a:spcBef>
                      </a:pPr>
                      <a:r>
                        <a:rPr sz="2200" b="0" spc="0" baseline="0" dirty="0">
                          <a:latin typeface="+mn-lt"/>
                          <a:ea typeface="Myriad Pro" charset="0"/>
                          <a:cs typeface="Myriad Pro" charset="0"/>
                        </a:rPr>
                        <a:t>3. </a:t>
                      </a:r>
                      <a:r>
                        <a:rPr sz="2200" b="0" spc="0" baseline="0" dirty="0">
                          <a:latin typeface="+mn-lt"/>
                          <a:ea typeface="Myriad Pro" charset="0"/>
                          <a:cs typeface="Myriad Pro" charset="0"/>
                          <a:hlinkClick r:id="rId6" action="ppaction://hlinksldjump"/>
                        </a:rPr>
                        <a:t>Gobiernos Locales</a:t>
                      </a:r>
                      <a:endParaRPr sz="2200" b="0" spc="0" baseline="0" dirty="0">
                        <a:latin typeface="+mn-lt"/>
                        <a:ea typeface="Myriad Pro" charset="0"/>
                        <a:cs typeface="Myriad Pro" charset="0"/>
                      </a:endParaRP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2390" algn="ctr">
                        <a:lnSpc>
                          <a:spcPct val="100000"/>
                        </a:lnSpc>
                        <a:spcBef>
                          <a:spcPts val="0"/>
                        </a:spcBef>
                      </a:pPr>
                      <a:r>
                        <a:rPr lang="es-PE" sz="2200" b="0" dirty="0">
                          <a:latin typeface="+mn-lt"/>
                          <a:ea typeface="Myriad Pro" charset="0"/>
                          <a:cs typeface="Myriad Pro" charset="0"/>
                        </a:rPr>
                        <a:t>2 048</a:t>
                      </a:r>
                      <a:endParaRPr sz="2200" b="0" dirty="0">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rgbClr val="0070C0"/>
                          </a:solidFill>
                          <a:latin typeface="+mn-lt"/>
                          <a:ea typeface="Myriad Pro" charset="0"/>
                          <a:cs typeface="Myriad Pro" charset="0"/>
                        </a:rPr>
                        <a:t>82</a:t>
                      </a:r>
                      <a:endParaRPr sz="2200" b="1" dirty="0">
                        <a:solidFill>
                          <a:srgbClr val="0070C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2390" algn="ctr">
                        <a:lnSpc>
                          <a:spcPct val="100000"/>
                        </a:lnSpc>
                        <a:spcBef>
                          <a:spcPts val="0"/>
                        </a:spcBef>
                      </a:pPr>
                      <a:r>
                        <a:rPr sz="2200" b="0" spc="-90" dirty="0">
                          <a:latin typeface="+mn-lt"/>
                          <a:ea typeface="Myriad Pro" charset="0"/>
                          <a:cs typeface="Myriad Pro" charset="0"/>
                        </a:rPr>
                        <a:t>2</a:t>
                      </a:r>
                      <a:r>
                        <a:rPr sz="2200" b="0" spc="-185" dirty="0">
                          <a:latin typeface="+mn-lt"/>
                          <a:ea typeface="Myriad Pro" charset="0"/>
                          <a:cs typeface="Myriad Pro" charset="0"/>
                        </a:rPr>
                        <a:t> </a:t>
                      </a:r>
                      <a:r>
                        <a:rPr sz="2200" b="0" spc="-90" dirty="0">
                          <a:latin typeface="+mn-lt"/>
                          <a:ea typeface="Myriad Pro" charset="0"/>
                          <a:cs typeface="Myriad Pro" charset="0"/>
                        </a:rPr>
                        <a:t>0</a:t>
                      </a:r>
                      <a:r>
                        <a:rPr lang="es-PE" sz="2200" b="0" spc="-90" dirty="0">
                          <a:latin typeface="+mn-lt"/>
                          <a:ea typeface="Myriad Pro" charset="0"/>
                          <a:cs typeface="Myriad Pro" charset="0"/>
                        </a:rPr>
                        <a:t>46</a:t>
                      </a:r>
                      <a:endParaRPr sz="2200" b="0" dirty="0">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rgbClr val="0070C0"/>
                          </a:solidFill>
                          <a:latin typeface="+mn-lt"/>
                          <a:ea typeface="Myriad Pro" charset="0"/>
                          <a:cs typeface="Myriad Pro" charset="0"/>
                        </a:rPr>
                        <a:t>82</a:t>
                      </a:r>
                      <a:endParaRPr sz="2200" b="1" dirty="0">
                        <a:solidFill>
                          <a:srgbClr val="0070C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chemeClr val="tx1"/>
                          </a:solidFill>
                          <a:latin typeface="+mn-lt"/>
                          <a:ea typeface="Myriad Pro" charset="0"/>
                          <a:cs typeface="Myriad Pro" charset="0"/>
                        </a:rPr>
                        <a:t>2</a:t>
                      </a:r>
                      <a:endParaRPr sz="2200" b="1" dirty="0">
                        <a:solidFill>
                          <a:schemeClr val="tx1"/>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8000">
                <a:tc>
                  <a:txBody>
                    <a:bodyPr/>
                    <a:lstStyle/>
                    <a:p>
                      <a:pPr marL="174625" algn="l">
                        <a:lnSpc>
                          <a:spcPct val="100000"/>
                        </a:lnSpc>
                        <a:spcBef>
                          <a:spcPts val="0"/>
                        </a:spcBef>
                      </a:pPr>
                      <a:r>
                        <a:rPr sz="2200" b="0" spc="0" baseline="0" dirty="0">
                          <a:latin typeface="+mn-lt"/>
                          <a:ea typeface="Myriad Pro" charset="0"/>
                          <a:cs typeface="Myriad Pro" charset="0"/>
                        </a:rPr>
                        <a:t>4. </a:t>
                      </a:r>
                      <a:r>
                        <a:rPr sz="2200" b="0" spc="0" baseline="0" dirty="0">
                          <a:latin typeface="+mn-lt"/>
                          <a:ea typeface="Myriad Pro" charset="0"/>
                          <a:cs typeface="Myriad Pro" charset="0"/>
                          <a:hlinkClick r:id="rId7" action="ppaction://hlinksldjump"/>
                        </a:rPr>
                        <a:t>Empresas del Estado</a:t>
                      </a:r>
                      <a:endParaRPr sz="2200" b="0" spc="0" baseline="0" dirty="0">
                        <a:latin typeface="+mn-lt"/>
                        <a:ea typeface="Myriad Pro" charset="0"/>
                        <a:cs typeface="Myriad Pro" charset="0"/>
                      </a:endParaRP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lang="es-PE" sz="2200" b="0" dirty="0">
                          <a:latin typeface="+mn-lt"/>
                          <a:ea typeface="Myriad Pro" charset="0"/>
                          <a:cs typeface="Myriad Pro" charset="0"/>
                        </a:rPr>
                        <a:t>157</a:t>
                      </a:r>
                      <a:endParaRPr sz="22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rgbClr val="0070C0"/>
                          </a:solidFill>
                          <a:latin typeface="+mn-lt"/>
                          <a:ea typeface="Myriad Pro" charset="0"/>
                          <a:cs typeface="Myriad Pro" charset="0"/>
                        </a:rPr>
                        <a:t>6</a:t>
                      </a:r>
                      <a:endParaRPr sz="22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sz="2200" b="0" spc="-5" dirty="0">
                          <a:latin typeface="+mn-lt"/>
                          <a:ea typeface="Myriad Pro" charset="0"/>
                          <a:cs typeface="Myriad Pro" charset="0"/>
                        </a:rPr>
                        <a:t>16</a:t>
                      </a:r>
                      <a:r>
                        <a:rPr lang="es-PE" sz="2200" b="0" spc="-5" dirty="0">
                          <a:latin typeface="+mn-lt"/>
                          <a:ea typeface="Myriad Pro" charset="0"/>
                          <a:cs typeface="Myriad Pro" charset="0"/>
                        </a:rPr>
                        <a:t>0</a:t>
                      </a:r>
                      <a:endParaRPr sz="22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rgbClr val="0070C0"/>
                          </a:solidFill>
                          <a:latin typeface="+mn-lt"/>
                          <a:ea typeface="Myriad Pro" charset="0"/>
                          <a:cs typeface="Myriad Pro" charset="0"/>
                        </a:rPr>
                        <a:t>6</a:t>
                      </a:r>
                      <a:endParaRPr sz="22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chemeClr val="tx1"/>
                          </a:solidFill>
                          <a:latin typeface="+mn-lt"/>
                          <a:ea typeface="Myriad Pro" charset="0"/>
                          <a:cs typeface="Myriad Pro" charset="0"/>
                        </a:rPr>
                        <a:t>-3</a:t>
                      </a:r>
                      <a:endParaRPr sz="2200" b="1" dirty="0">
                        <a:solidFill>
                          <a:schemeClr val="tx1"/>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68000">
                <a:tc>
                  <a:txBody>
                    <a:bodyPr/>
                    <a:lstStyle/>
                    <a:p>
                      <a:pPr marL="447675" indent="-273050" algn="l">
                        <a:lnSpc>
                          <a:spcPct val="100000"/>
                        </a:lnSpc>
                        <a:spcBef>
                          <a:spcPts val="0"/>
                        </a:spcBef>
                      </a:pPr>
                      <a:r>
                        <a:rPr sz="2000" b="0" spc="0" baseline="0" dirty="0">
                          <a:latin typeface="+mn-lt"/>
                          <a:ea typeface="Myriad Pro" charset="0"/>
                          <a:cs typeface="Myriad Pro" charset="0"/>
                        </a:rPr>
                        <a:t>5.</a:t>
                      </a:r>
                      <a:r>
                        <a:rPr lang="es-PE" sz="2000" b="0" spc="0" baseline="0" dirty="0">
                          <a:latin typeface="+mn-lt"/>
                          <a:ea typeface="Myriad Pro" charset="0"/>
                          <a:cs typeface="Myriad Pro" charset="0"/>
                        </a:rPr>
                        <a:t> </a:t>
                      </a:r>
                      <a:r>
                        <a:rPr lang="es-PE" sz="2000" b="0" spc="0" baseline="0" noProof="0" dirty="0">
                          <a:latin typeface="+mn-lt"/>
                          <a:ea typeface="Myriad Pro" charset="0"/>
                          <a:cs typeface="Myriad Pro" charset="0"/>
                          <a:hlinkClick r:id="rId8" action="ppaction://hlinksldjump"/>
                        </a:rPr>
                        <a:t>Otras</a:t>
                      </a:r>
                      <a:r>
                        <a:rPr sz="2000" b="0" spc="0" baseline="0" dirty="0">
                          <a:latin typeface="+mn-lt"/>
                          <a:ea typeface="Myriad Pro" charset="0"/>
                          <a:cs typeface="Myriad Pro" charset="0"/>
                          <a:hlinkClick r:id="rId8" action="ppaction://hlinksldjump"/>
                        </a:rPr>
                        <a:t> </a:t>
                      </a:r>
                      <a:r>
                        <a:rPr lang="es-PE" sz="2000" b="0" spc="0" baseline="0" dirty="0">
                          <a:latin typeface="+mn-lt"/>
                          <a:ea typeface="Myriad Pro" charset="0"/>
                          <a:cs typeface="Myriad Pro" charset="0"/>
                          <a:hlinkClick r:id="rId8" action="ppaction://hlinksldjump"/>
                        </a:rPr>
                        <a:t>formas organizativas que administren recursos públicos</a:t>
                      </a:r>
                      <a:endParaRPr sz="2200" b="0" spc="0" baseline="0" dirty="0">
                        <a:latin typeface="+mn-lt"/>
                        <a:ea typeface="Myriad Pro" charset="0"/>
                        <a:cs typeface="Myriad Pro" charset="0"/>
                      </a:endParaRP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2390" algn="ctr">
                        <a:lnSpc>
                          <a:spcPct val="100000"/>
                        </a:lnSpc>
                        <a:spcBef>
                          <a:spcPts val="0"/>
                        </a:spcBef>
                      </a:pPr>
                      <a:r>
                        <a:rPr lang="es-PE" sz="2200" b="0" dirty="0">
                          <a:latin typeface="+mn-lt"/>
                          <a:ea typeface="Myriad Pro" charset="0"/>
                          <a:cs typeface="Myriad Pro" charset="0"/>
                        </a:rPr>
                        <a:t>5</a:t>
                      </a:r>
                      <a:endParaRPr sz="2200" b="0" dirty="0">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rgbClr val="0070C0"/>
                          </a:solidFill>
                          <a:latin typeface="+mn-lt"/>
                          <a:ea typeface="Myriad Pro" charset="0"/>
                          <a:cs typeface="Myriad Pro" charset="0"/>
                        </a:rPr>
                        <a:t>0</a:t>
                      </a:r>
                      <a:endParaRPr sz="2200" b="1" dirty="0">
                        <a:solidFill>
                          <a:srgbClr val="0070C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2390" algn="ctr">
                        <a:lnSpc>
                          <a:spcPct val="100000"/>
                        </a:lnSpc>
                        <a:spcBef>
                          <a:spcPts val="0"/>
                        </a:spcBef>
                      </a:pPr>
                      <a:r>
                        <a:rPr sz="2200" b="0" dirty="0">
                          <a:latin typeface="+mn-lt"/>
                          <a:ea typeface="Myriad Pro" charset="0"/>
                          <a:cs typeface="Myriad Pro" charset="0"/>
                        </a:rPr>
                        <a:t>6</a:t>
                      </a: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rgbClr val="0070C0"/>
                          </a:solidFill>
                          <a:latin typeface="+mn-lt"/>
                          <a:ea typeface="Myriad Pro" charset="0"/>
                          <a:cs typeface="Myriad Pro" charset="0"/>
                        </a:rPr>
                        <a:t>0</a:t>
                      </a:r>
                      <a:endParaRPr sz="2200" b="1" dirty="0">
                        <a:solidFill>
                          <a:srgbClr val="0070C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0485" algn="ctr">
                        <a:lnSpc>
                          <a:spcPct val="100000"/>
                        </a:lnSpc>
                        <a:spcBef>
                          <a:spcPts val="0"/>
                        </a:spcBef>
                      </a:pPr>
                      <a:r>
                        <a:rPr lang="es-PE" sz="2200" b="1" dirty="0">
                          <a:solidFill>
                            <a:schemeClr val="tx1"/>
                          </a:solidFill>
                          <a:latin typeface="+mn-lt"/>
                          <a:ea typeface="Myriad Pro" charset="0"/>
                          <a:cs typeface="Myriad Pro" charset="0"/>
                        </a:rPr>
                        <a:t>-1</a:t>
                      </a:r>
                      <a:endParaRPr sz="2200" b="1" dirty="0">
                        <a:solidFill>
                          <a:schemeClr val="tx1"/>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468000">
                <a:tc>
                  <a:txBody>
                    <a:bodyPr/>
                    <a:lstStyle/>
                    <a:p>
                      <a:pPr marL="0" indent="0" algn="ctr">
                        <a:lnSpc>
                          <a:spcPct val="100000"/>
                        </a:lnSpc>
                        <a:spcBef>
                          <a:spcPts val="0"/>
                        </a:spcBef>
                      </a:pPr>
                      <a:r>
                        <a:rPr sz="2200" b="1" spc="0" baseline="0" dirty="0">
                          <a:solidFill>
                            <a:schemeClr val="bg1"/>
                          </a:solidFill>
                          <a:effectLst>
                            <a:outerShdw blurRad="38100" dist="38100" dir="2700000" algn="tl">
                              <a:srgbClr val="000000">
                                <a:alpha val="43137"/>
                              </a:srgbClr>
                            </a:outerShdw>
                          </a:effectLst>
                          <a:latin typeface="+mn-lt"/>
                          <a:ea typeface="Myriad Pro" charset="0"/>
                          <a:cs typeface="Myriad Pro" charset="0"/>
                        </a:rPr>
                        <a:t>TOTAL UNIVERSO</a:t>
                      </a: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R="72390" algn="ctr">
                        <a:lnSpc>
                          <a:spcPct val="100000"/>
                        </a:lnSpc>
                        <a:spcBef>
                          <a:spcPts val="0"/>
                        </a:spcBef>
                      </a:pPr>
                      <a:r>
                        <a:rPr lang="es-PE" sz="2200" b="1" dirty="0">
                          <a:solidFill>
                            <a:schemeClr val="bg1"/>
                          </a:solidFill>
                          <a:effectLst>
                            <a:outerShdw blurRad="38100" dist="38100" dir="2700000" algn="tl">
                              <a:srgbClr val="000000">
                                <a:alpha val="43137"/>
                              </a:srgbClr>
                            </a:outerShdw>
                          </a:effectLst>
                          <a:latin typeface="+mn-lt"/>
                          <a:ea typeface="Myriad Pro" charset="0"/>
                          <a:cs typeface="Myriad Pro" charset="0"/>
                        </a:rPr>
                        <a:t>2 504</a:t>
                      </a:r>
                      <a:endParaRPr sz="22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R="71120" algn="ctr">
                        <a:lnSpc>
                          <a:spcPct val="100000"/>
                        </a:lnSpc>
                        <a:spcBef>
                          <a:spcPts val="0"/>
                        </a:spcBef>
                      </a:pPr>
                      <a:r>
                        <a:rPr lang="es-PE" sz="2200" b="1" dirty="0">
                          <a:solidFill>
                            <a:schemeClr val="bg1"/>
                          </a:solidFill>
                          <a:effectLst>
                            <a:outerShdw blurRad="38100" dist="38100" dir="2700000" algn="tl">
                              <a:srgbClr val="000000">
                                <a:alpha val="43137"/>
                              </a:srgbClr>
                            </a:outerShdw>
                          </a:effectLst>
                          <a:latin typeface="+mn-lt"/>
                          <a:ea typeface="Myriad Pro" charset="0"/>
                          <a:cs typeface="Myriad Pro" charset="0"/>
                        </a:rPr>
                        <a:t>100</a:t>
                      </a:r>
                      <a:endParaRPr sz="22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R="72390" algn="ctr">
                        <a:lnSpc>
                          <a:spcPct val="100000"/>
                        </a:lnSpc>
                        <a:spcBef>
                          <a:spcPts val="0"/>
                        </a:spcBef>
                      </a:pPr>
                      <a:r>
                        <a:rPr sz="2200" b="1" spc="-90" dirty="0">
                          <a:solidFill>
                            <a:schemeClr val="bg1"/>
                          </a:solidFill>
                          <a:effectLst>
                            <a:outerShdw blurRad="38100" dist="38100" dir="2700000" algn="tl">
                              <a:srgbClr val="000000">
                                <a:alpha val="43137"/>
                              </a:srgbClr>
                            </a:outerShdw>
                          </a:effectLst>
                          <a:latin typeface="+mn-lt"/>
                          <a:ea typeface="Myriad Pro" charset="0"/>
                          <a:cs typeface="Myriad Pro" charset="0"/>
                        </a:rPr>
                        <a:t>2</a:t>
                      </a:r>
                      <a:r>
                        <a:rPr sz="2200" b="1" spc="-185" dirty="0">
                          <a:solidFill>
                            <a:schemeClr val="bg1"/>
                          </a:solidFill>
                          <a:effectLst>
                            <a:outerShdw blurRad="38100" dist="38100" dir="2700000" algn="tl">
                              <a:srgbClr val="000000">
                                <a:alpha val="43137"/>
                              </a:srgbClr>
                            </a:outerShdw>
                          </a:effectLst>
                          <a:latin typeface="+mn-lt"/>
                          <a:ea typeface="Myriad Pro" charset="0"/>
                          <a:cs typeface="Myriad Pro" charset="0"/>
                        </a:rPr>
                        <a:t> </a:t>
                      </a:r>
                      <a:r>
                        <a:rPr lang="es-PE" sz="2200" b="1" spc="-185" dirty="0">
                          <a:solidFill>
                            <a:schemeClr val="bg1"/>
                          </a:solidFill>
                          <a:effectLst>
                            <a:outerShdw blurRad="38100" dist="38100" dir="2700000" algn="tl">
                              <a:srgbClr val="000000">
                                <a:alpha val="43137"/>
                              </a:srgbClr>
                            </a:outerShdw>
                          </a:effectLst>
                          <a:latin typeface="+mn-lt"/>
                          <a:ea typeface="Myriad Pro" charset="0"/>
                          <a:cs typeface="Myriad Pro" charset="0"/>
                        </a:rPr>
                        <a:t>505</a:t>
                      </a:r>
                      <a:endParaRPr sz="22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R="71120" algn="ctr">
                        <a:lnSpc>
                          <a:spcPct val="100000"/>
                        </a:lnSpc>
                        <a:spcBef>
                          <a:spcPts val="0"/>
                        </a:spcBef>
                      </a:pPr>
                      <a:r>
                        <a:rPr lang="es-PE" sz="2200" b="1" dirty="0">
                          <a:solidFill>
                            <a:schemeClr val="bg1"/>
                          </a:solidFill>
                          <a:effectLst>
                            <a:outerShdw blurRad="38100" dist="38100" dir="2700000" algn="tl">
                              <a:srgbClr val="000000">
                                <a:alpha val="43137"/>
                              </a:srgbClr>
                            </a:outerShdw>
                          </a:effectLst>
                          <a:latin typeface="+mn-lt"/>
                          <a:ea typeface="Myriad Pro" charset="0"/>
                          <a:cs typeface="Myriad Pro" charset="0"/>
                        </a:rPr>
                        <a:t>100</a:t>
                      </a:r>
                      <a:endParaRPr sz="22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R="71120" algn="ctr">
                        <a:lnSpc>
                          <a:spcPct val="100000"/>
                        </a:lnSpc>
                        <a:spcBef>
                          <a:spcPts val="0"/>
                        </a:spcBef>
                      </a:pPr>
                      <a:r>
                        <a:rPr lang="es-PE" sz="2200" b="1" dirty="0">
                          <a:solidFill>
                            <a:schemeClr val="bg1"/>
                          </a:solidFill>
                          <a:effectLst>
                            <a:outerShdw blurRad="38100" dist="38100" dir="2700000" algn="tl">
                              <a:srgbClr val="000000">
                                <a:alpha val="43137"/>
                              </a:srgbClr>
                            </a:outerShdw>
                          </a:effectLst>
                          <a:latin typeface="+mn-lt"/>
                          <a:ea typeface="Myriad Pro" charset="0"/>
                          <a:cs typeface="Myriad Pro" charset="0"/>
                        </a:rPr>
                        <a:t>-1</a:t>
                      </a:r>
                      <a:endParaRPr sz="22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7"/>
                  </a:ext>
                </a:extLst>
              </a:tr>
            </a:tbl>
          </a:graphicData>
        </a:graphic>
      </p:graphicFrame>
      <p:sp>
        <p:nvSpPr>
          <p:cNvPr id="3" name="Rectángulo: esquinas redondeadas 2">
            <a:extLst>
              <a:ext uri="{FF2B5EF4-FFF2-40B4-BE49-F238E27FC236}">
                <a16:creationId xmlns:a16="http://schemas.microsoft.com/office/drawing/2014/main" id="{576B715E-5F3B-41B2-89AC-B40EE916D9FF}"/>
              </a:ext>
            </a:extLst>
          </p:cNvPr>
          <p:cNvSpPr/>
          <p:nvPr/>
        </p:nvSpPr>
        <p:spPr>
          <a:xfrm>
            <a:off x="1138516" y="3101788"/>
            <a:ext cx="3827929" cy="340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esquinas redondeadas 15">
            <a:extLst>
              <a:ext uri="{FF2B5EF4-FFF2-40B4-BE49-F238E27FC236}">
                <a16:creationId xmlns:a16="http://schemas.microsoft.com/office/drawing/2014/main" id="{8E5B8A2B-138D-4E91-AB0E-C6D709B2D164}"/>
              </a:ext>
            </a:extLst>
          </p:cNvPr>
          <p:cNvSpPr/>
          <p:nvPr/>
        </p:nvSpPr>
        <p:spPr>
          <a:xfrm>
            <a:off x="1147480" y="3567954"/>
            <a:ext cx="3827929" cy="340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ángulo: esquinas redondeadas 16">
            <a:extLst>
              <a:ext uri="{FF2B5EF4-FFF2-40B4-BE49-F238E27FC236}">
                <a16:creationId xmlns:a16="http://schemas.microsoft.com/office/drawing/2014/main" id="{0022833A-5A52-475F-AFBF-1952BCCAF2E7}"/>
              </a:ext>
            </a:extLst>
          </p:cNvPr>
          <p:cNvSpPr/>
          <p:nvPr/>
        </p:nvSpPr>
        <p:spPr>
          <a:xfrm>
            <a:off x="1138515" y="4043083"/>
            <a:ext cx="3827929" cy="340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esquinas redondeadas 18">
            <a:extLst>
              <a:ext uri="{FF2B5EF4-FFF2-40B4-BE49-F238E27FC236}">
                <a16:creationId xmlns:a16="http://schemas.microsoft.com/office/drawing/2014/main" id="{DB0F03BA-53C3-432D-ADC0-045677C64413}"/>
              </a:ext>
            </a:extLst>
          </p:cNvPr>
          <p:cNvSpPr/>
          <p:nvPr/>
        </p:nvSpPr>
        <p:spPr>
          <a:xfrm>
            <a:off x="1147480" y="4518211"/>
            <a:ext cx="3827929" cy="340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esquinas redondeadas 19">
            <a:extLst>
              <a:ext uri="{FF2B5EF4-FFF2-40B4-BE49-F238E27FC236}">
                <a16:creationId xmlns:a16="http://schemas.microsoft.com/office/drawing/2014/main" id="{EEF6A309-C935-4E10-884B-2CDB7827B606}"/>
              </a:ext>
            </a:extLst>
          </p:cNvPr>
          <p:cNvSpPr/>
          <p:nvPr/>
        </p:nvSpPr>
        <p:spPr>
          <a:xfrm>
            <a:off x="1138515" y="4962795"/>
            <a:ext cx="3827929" cy="6311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68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110</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422CD360-E816-4D7A-8CD2-CA488C8F721E}"/>
              </a:ext>
            </a:extLst>
          </p:cNvPr>
          <p:cNvSpPr txBox="1"/>
          <p:nvPr/>
        </p:nvSpPr>
        <p:spPr>
          <a:xfrm>
            <a:off x="-1" y="927770"/>
            <a:ext cx="12191999" cy="523220"/>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COMPOSICION DE LAS ENTIDADES OMISAS</a:t>
            </a:r>
          </a:p>
        </p:txBody>
      </p:sp>
      <p:sp>
        <p:nvSpPr>
          <p:cNvPr id="4" name="CuadroTexto 3">
            <a:extLst>
              <a:ext uri="{FF2B5EF4-FFF2-40B4-BE49-F238E27FC236}">
                <a16:creationId xmlns:a16="http://schemas.microsoft.com/office/drawing/2014/main" id="{9DA4F948-8525-4279-841D-15E8D147348A}"/>
              </a:ext>
            </a:extLst>
          </p:cNvPr>
          <p:cNvSpPr txBox="1"/>
          <p:nvPr/>
        </p:nvSpPr>
        <p:spPr>
          <a:xfrm>
            <a:off x="723900" y="1514475"/>
            <a:ext cx="10791825" cy="830997"/>
          </a:xfrm>
          <a:prstGeom prst="rect">
            <a:avLst/>
          </a:prstGeom>
          <a:noFill/>
        </p:spPr>
        <p:txBody>
          <a:bodyPr wrap="square" rtlCol="0">
            <a:spAutoFit/>
          </a:bodyPr>
          <a:lstStyle/>
          <a:p>
            <a:pPr algn="ctr"/>
            <a:r>
              <a:rPr lang="en-US" sz="2400" b="1" dirty="0"/>
              <a:t>GOBIERNO CENTRAL</a:t>
            </a:r>
          </a:p>
          <a:p>
            <a:pPr algn="ctr"/>
            <a:r>
              <a:rPr lang="en-US" sz="2400" b="1" dirty="0">
                <a:solidFill>
                  <a:srgbClr val="FF0000"/>
                </a:solidFill>
              </a:rPr>
              <a:t>SOCIEDADES DE BENEFICIENCIA PÚBLICA</a:t>
            </a:r>
          </a:p>
        </p:txBody>
      </p:sp>
      <p:graphicFrame>
        <p:nvGraphicFramePr>
          <p:cNvPr id="5" name="Tabla 4">
            <a:extLst>
              <a:ext uri="{FF2B5EF4-FFF2-40B4-BE49-F238E27FC236}">
                <a16:creationId xmlns:a16="http://schemas.microsoft.com/office/drawing/2014/main" id="{3D5B88A7-A38C-47B6-A358-C74D3BAF0280}"/>
              </a:ext>
            </a:extLst>
          </p:cNvPr>
          <p:cNvGraphicFramePr>
            <a:graphicFrameLocks noGrp="1"/>
          </p:cNvGraphicFramePr>
          <p:nvPr/>
        </p:nvGraphicFramePr>
        <p:xfrm>
          <a:off x="7374682" y="2947506"/>
          <a:ext cx="3564000" cy="2376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132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rPr>
                        <a:t>N°</a:t>
                      </a:r>
                      <a:endParaRPr lang="es-PE"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PE" sz="1100" u="none" strike="noStrike" dirty="0">
                          <a:effectLst/>
                        </a:rPr>
                        <a:t>ENTIDAD</a:t>
                      </a:r>
                      <a:endParaRPr lang="es-PE"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rPr>
                        <a:t>1</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u="none" strike="noStrike">
                          <a:effectLst/>
                        </a:rPr>
                        <a:t>SOC. DE BENEF. PUB. DE TARATA</a:t>
                      </a:r>
                      <a:endParaRPr lang="es-PE"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38866816"/>
                  </a:ext>
                </a:extLst>
              </a:tr>
              <a:tr h="216000">
                <a:tc>
                  <a:txBody>
                    <a:bodyPr/>
                    <a:lstStyle/>
                    <a:p>
                      <a:pPr algn="ctr" fontAlgn="b"/>
                      <a:r>
                        <a:rPr lang="es-PE" sz="1100" u="none" strike="noStrike" dirty="0">
                          <a:effectLst/>
                        </a:rPr>
                        <a:t>2</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u="none" strike="noStrike" dirty="0">
                          <a:effectLst/>
                        </a:rPr>
                        <a:t>SOC. DE BENEF. PUB. DE MOLLENDO</a:t>
                      </a:r>
                      <a:endParaRPr lang="es-P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6101740"/>
                  </a:ext>
                </a:extLst>
              </a:tr>
              <a:tr h="216000">
                <a:tc>
                  <a:txBody>
                    <a:bodyPr/>
                    <a:lstStyle/>
                    <a:p>
                      <a:pPr algn="ctr" fontAlgn="b"/>
                      <a:r>
                        <a:rPr lang="es-PE" sz="1100" u="none" strike="noStrike" dirty="0">
                          <a:effectLst/>
                        </a:rPr>
                        <a:t>3</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u="none" strike="noStrike">
                          <a:effectLst/>
                        </a:rPr>
                        <a:t>SOC. DE BENEF. PUB. DE JUMBILLA - BONGARA</a:t>
                      </a:r>
                      <a:endParaRPr lang="es-PE"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8958535"/>
                  </a:ext>
                </a:extLst>
              </a:tr>
              <a:tr h="216000">
                <a:tc>
                  <a:txBody>
                    <a:bodyPr/>
                    <a:lstStyle/>
                    <a:p>
                      <a:pPr algn="ctr" fontAlgn="b"/>
                      <a:r>
                        <a:rPr lang="es-PE" sz="1100" u="none" strike="noStrike" dirty="0">
                          <a:effectLst/>
                        </a:rPr>
                        <a:t>4</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u="none" strike="noStrike">
                          <a:effectLst/>
                        </a:rPr>
                        <a:t>SOC. DE BENEF. PUB. DE JULIACA - SAN ROMAN</a:t>
                      </a:r>
                      <a:endParaRPr lang="es-PE"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0541158"/>
                  </a:ext>
                </a:extLst>
              </a:tr>
              <a:tr h="216000">
                <a:tc>
                  <a:txBody>
                    <a:bodyPr/>
                    <a:lstStyle/>
                    <a:p>
                      <a:pPr algn="ctr" fontAlgn="b"/>
                      <a:r>
                        <a:rPr lang="es-PE" sz="1100" u="none" strike="noStrike" dirty="0">
                          <a:effectLst/>
                        </a:rPr>
                        <a:t>5</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u="none" strike="noStrike" dirty="0">
                          <a:effectLst/>
                        </a:rPr>
                        <a:t>SOC. DE BENEF. PUB. DE JULI – CHUCUITO</a:t>
                      </a:r>
                      <a:endParaRPr lang="es-P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74061304"/>
                  </a:ext>
                </a:extLst>
              </a:tr>
              <a:tr h="216000">
                <a:tc>
                  <a:txBody>
                    <a:bodyPr/>
                    <a:lstStyle/>
                    <a:p>
                      <a:pPr algn="ctr" fontAlgn="b"/>
                      <a:r>
                        <a:rPr lang="es-PE" sz="1100" u="none" strike="noStrike" dirty="0">
                          <a:effectLst/>
                        </a:rPr>
                        <a:t>6</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u="none" strike="noStrike" dirty="0">
                          <a:effectLst/>
                        </a:rPr>
                        <a:t>SOC. DE BENEF. PUB. DE HUANUCO</a:t>
                      </a:r>
                      <a:endParaRPr lang="es-P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7600282"/>
                  </a:ext>
                </a:extLst>
              </a:tr>
              <a:tr h="216000">
                <a:tc>
                  <a:txBody>
                    <a:bodyPr/>
                    <a:lstStyle/>
                    <a:p>
                      <a:pPr algn="ctr" fontAlgn="b"/>
                      <a:r>
                        <a:rPr lang="es-PE" sz="1100" u="none" strike="noStrike" dirty="0">
                          <a:effectLst/>
                        </a:rPr>
                        <a:t>7</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pt-BR" sz="1100" u="none" strike="noStrike" dirty="0">
                          <a:effectLst/>
                        </a:rPr>
                        <a:t>SOC. DE BENEF. PUB. DE HUANCARQUI</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297405"/>
                  </a:ext>
                </a:extLst>
              </a:tr>
              <a:tr h="216000">
                <a:tc>
                  <a:txBody>
                    <a:bodyPr/>
                    <a:lstStyle/>
                    <a:p>
                      <a:pPr algn="ctr" fontAlgn="b"/>
                      <a:r>
                        <a:rPr lang="es-PE" sz="1100" u="none" strike="noStrike" dirty="0">
                          <a:effectLst/>
                        </a:rPr>
                        <a:t>8</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u="none" strike="noStrike" dirty="0">
                          <a:effectLst/>
                        </a:rPr>
                        <a:t>SOC. DE BENEF. PUB. DE HUANCANE</a:t>
                      </a:r>
                      <a:endParaRPr lang="es-P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458743"/>
                  </a:ext>
                </a:extLst>
              </a:tr>
              <a:tr h="216000">
                <a:tc>
                  <a:txBody>
                    <a:bodyPr/>
                    <a:lstStyle/>
                    <a:p>
                      <a:pPr algn="ctr" fontAlgn="b"/>
                      <a:r>
                        <a:rPr lang="es-PE" sz="1100" u="none" strike="noStrike" dirty="0">
                          <a:effectLst/>
                        </a:rPr>
                        <a:t>9</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pt-BR" sz="1100" u="none" strike="noStrike" dirty="0">
                          <a:effectLst/>
                        </a:rPr>
                        <a:t>SOC. DE BENEF. PUB. DE CHUQUIBAMBA</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19648198"/>
                  </a:ext>
                </a:extLst>
              </a:tr>
              <a:tr h="216000">
                <a:tc>
                  <a:txBody>
                    <a:bodyPr/>
                    <a:lstStyle/>
                    <a:p>
                      <a:pPr algn="ctr" fontAlgn="b"/>
                      <a:r>
                        <a:rPr lang="es-PE" sz="1100" u="none" strike="noStrike" dirty="0">
                          <a:effectLst/>
                        </a:rPr>
                        <a:t>10</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u="none" strike="noStrike" dirty="0">
                          <a:effectLst/>
                        </a:rPr>
                        <a:t>SOC. DE BENEF. PUB. DE AZANGARO</a:t>
                      </a:r>
                      <a:endParaRPr lang="es-P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6328108"/>
                  </a:ext>
                </a:extLst>
              </a:tr>
            </a:tbl>
          </a:graphicData>
        </a:graphic>
      </p:graphicFrame>
      <p:sp>
        <p:nvSpPr>
          <p:cNvPr id="6" name="CuadroTexto 5">
            <a:extLst>
              <a:ext uri="{FF2B5EF4-FFF2-40B4-BE49-F238E27FC236}">
                <a16:creationId xmlns:a16="http://schemas.microsoft.com/office/drawing/2014/main" id="{3CA4B4AD-AD53-4123-92EE-88F8EE303288}"/>
              </a:ext>
            </a:extLst>
          </p:cNvPr>
          <p:cNvSpPr txBox="1"/>
          <p:nvPr/>
        </p:nvSpPr>
        <p:spPr>
          <a:xfrm>
            <a:off x="7374682" y="2570381"/>
            <a:ext cx="3579068"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2017</a:t>
            </a:r>
          </a:p>
        </p:txBody>
      </p:sp>
      <p:graphicFrame>
        <p:nvGraphicFramePr>
          <p:cNvPr id="16" name="Tabla 15">
            <a:extLst>
              <a:ext uri="{FF2B5EF4-FFF2-40B4-BE49-F238E27FC236}">
                <a16:creationId xmlns:a16="http://schemas.microsoft.com/office/drawing/2014/main" id="{211A1926-43B5-4E38-88ED-A641EEDB52BC}"/>
              </a:ext>
            </a:extLst>
          </p:cNvPr>
          <p:cNvGraphicFramePr>
            <a:graphicFrameLocks noGrp="1"/>
          </p:cNvGraphicFramePr>
          <p:nvPr/>
        </p:nvGraphicFramePr>
        <p:xfrm>
          <a:off x="1088182" y="2947506"/>
          <a:ext cx="3564000" cy="1944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132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latin typeface="+mn-lt"/>
                        </a:rPr>
                        <a:t>N°</a:t>
                      </a:r>
                      <a:endParaRPr lang="es-PE" sz="1100" b="1" i="0" u="none" strike="noStrike" dirty="0">
                        <a:solidFill>
                          <a:srgbClr val="FFFFFF"/>
                        </a:solidFill>
                        <a:effectLst/>
                        <a:latin typeface="+mn-lt"/>
                      </a:endParaRPr>
                    </a:p>
                  </a:txBody>
                  <a:tcPr marL="9525" marR="9525" marT="9525" marB="0" anchor="ctr"/>
                </a:tc>
                <a:tc>
                  <a:txBody>
                    <a:bodyPr/>
                    <a:lstStyle/>
                    <a:p>
                      <a:pPr algn="ctr" fontAlgn="b"/>
                      <a:r>
                        <a:rPr lang="es-PE" sz="1100" u="none" strike="noStrike" dirty="0">
                          <a:effectLst/>
                          <a:latin typeface="+mn-lt"/>
                        </a:rPr>
                        <a:t>ENTIDAD</a:t>
                      </a:r>
                      <a:endParaRPr lang="es-PE" sz="11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latin typeface="+mn-lt"/>
                        </a:rPr>
                        <a:t>1</a:t>
                      </a:r>
                      <a:endParaRPr lang="es-PE" sz="1100" b="0" i="0" u="none" strike="noStrike" dirty="0">
                        <a:solidFill>
                          <a:srgbClr val="000000"/>
                        </a:solidFill>
                        <a:effectLst/>
                        <a:latin typeface="+mn-lt"/>
                      </a:endParaRPr>
                    </a:p>
                  </a:txBody>
                  <a:tcPr marL="9525" marR="9525" marT="9525" marB="0" anchor="ctr"/>
                </a:tc>
                <a:tc>
                  <a:txBody>
                    <a:bodyPr/>
                    <a:lstStyle/>
                    <a:p>
                      <a:pPr algn="l" fontAlgn="b"/>
                      <a:r>
                        <a:rPr lang="es-PE" sz="1100" b="0" i="0" u="none" strike="noStrike" dirty="0">
                          <a:solidFill>
                            <a:srgbClr val="000000"/>
                          </a:solidFill>
                          <a:effectLst/>
                          <a:latin typeface="+mn-lt"/>
                        </a:rPr>
                        <a:t>SOC. DE BENEF. PUB. DE JUMBILLA - BONGARA</a:t>
                      </a:r>
                    </a:p>
                  </a:txBody>
                  <a:tcPr marL="9525" marR="9525" marT="9525" marB="0" anchor="ctr"/>
                </a:tc>
                <a:extLst>
                  <a:ext uri="{0D108BD9-81ED-4DB2-BD59-A6C34878D82A}">
                    <a16:rowId xmlns:a16="http://schemas.microsoft.com/office/drawing/2014/main" val="3538866816"/>
                  </a:ext>
                </a:extLst>
              </a:tr>
              <a:tr h="216000">
                <a:tc>
                  <a:txBody>
                    <a:bodyPr/>
                    <a:lstStyle/>
                    <a:p>
                      <a:pPr algn="ctr" fontAlgn="b"/>
                      <a:r>
                        <a:rPr lang="es-PE" sz="1100" u="none" strike="noStrike" dirty="0">
                          <a:effectLst/>
                          <a:latin typeface="+mn-lt"/>
                        </a:rPr>
                        <a:t>2</a:t>
                      </a:r>
                      <a:endParaRPr lang="es-PE" sz="1100" b="0" i="0" u="none" strike="noStrike" dirty="0">
                        <a:solidFill>
                          <a:srgbClr val="000000"/>
                        </a:solidFill>
                        <a:effectLst/>
                        <a:latin typeface="+mn-lt"/>
                      </a:endParaRPr>
                    </a:p>
                  </a:txBody>
                  <a:tcPr marL="9525" marR="9525" marT="9525" marB="0" anchor="ctr"/>
                </a:tc>
                <a:tc>
                  <a:txBody>
                    <a:bodyPr/>
                    <a:lstStyle/>
                    <a:p>
                      <a:pPr algn="l" fontAlgn="b"/>
                      <a:r>
                        <a:rPr lang="es-PE" sz="1100" b="0" i="0" u="none" strike="noStrike" dirty="0">
                          <a:solidFill>
                            <a:srgbClr val="000000"/>
                          </a:solidFill>
                          <a:effectLst/>
                          <a:latin typeface="+mn-lt"/>
                        </a:rPr>
                        <a:t>SOC. DE BENEF. PUB. DE APLAO</a:t>
                      </a:r>
                    </a:p>
                  </a:txBody>
                  <a:tcPr marL="9525" marR="9525" marT="9525" marB="0" anchor="ctr"/>
                </a:tc>
                <a:extLst>
                  <a:ext uri="{0D108BD9-81ED-4DB2-BD59-A6C34878D82A}">
                    <a16:rowId xmlns:a16="http://schemas.microsoft.com/office/drawing/2014/main" val="1806101740"/>
                  </a:ext>
                </a:extLst>
              </a:tr>
              <a:tr h="216000">
                <a:tc>
                  <a:txBody>
                    <a:bodyPr/>
                    <a:lstStyle/>
                    <a:p>
                      <a:pPr algn="ctr" fontAlgn="b"/>
                      <a:r>
                        <a:rPr lang="es-PE" sz="1100" u="none" strike="noStrike" dirty="0">
                          <a:effectLst/>
                          <a:latin typeface="+mn-lt"/>
                        </a:rPr>
                        <a:t>3</a:t>
                      </a:r>
                      <a:endParaRPr lang="es-PE" sz="1100" b="0" i="0" u="none" strike="noStrike" dirty="0">
                        <a:solidFill>
                          <a:srgbClr val="000000"/>
                        </a:solidFill>
                        <a:effectLst/>
                        <a:latin typeface="+mn-lt"/>
                      </a:endParaRPr>
                    </a:p>
                  </a:txBody>
                  <a:tcPr marL="9525" marR="9525" marT="9525" marB="0" anchor="ctr"/>
                </a:tc>
                <a:tc>
                  <a:txBody>
                    <a:bodyPr/>
                    <a:lstStyle/>
                    <a:p>
                      <a:pPr algn="l" fontAlgn="b"/>
                      <a:r>
                        <a:rPr lang="es-PE" sz="1100" b="0" i="0" u="none" strike="noStrike" dirty="0">
                          <a:solidFill>
                            <a:srgbClr val="000000"/>
                          </a:solidFill>
                          <a:effectLst/>
                          <a:latin typeface="+mn-lt"/>
                        </a:rPr>
                        <a:t>SOC. DE BENEF. PUB. DE HUANUCO</a:t>
                      </a:r>
                    </a:p>
                  </a:txBody>
                  <a:tcPr marL="9525" marR="9525" marT="9525" marB="0" anchor="ctr"/>
                </a:tc>
                <a:extLst>
                  <a:ext uri="{0D108BD9-81ED-4DB2-BD59-A6C34878D82A}">
                    <a16:rowId xmlns:a16="http://schemas.microsoft.com/office/drawing/2014/main" val="2008958535"/>
                  </a:ext>
                </a:extLst>
              </a:tr>
              <a:tr h="216000">
                <a:tc>
                  <a:txBody>
                    <a:bodyPr/>
                    <a:lstStyle/>
                    <a:p>
                      <a:pPr algn="ctr" fontAlgn="b"/>
                      <a:r>
                        <a:rPr lang="es-PE" sz="1100" u="none" strike="noStrike" dirty="0">
                          <a:effectLst/>
                          <a:latin typeface="+mn-lt"/>
                        </a:rPr>
                        <a:t>4</a:t>
                      </a:r>
                      <a:endParaRPr lang="es-PE" sz="1100" b="0" i="0" u="none" strike="noStrike" dirty="0">
                        <a:solidFill>
                          <a:srgbClr val="000000"/>
                        </a:solidFill>
                        <a:effectLst/>
                        <a:latin typeface="+mn-lt"/>
                      </a:endParaRPr>
                    </a:p>
                  </a:txBody>
                  <a:tcPr marL="9525" marR="9525" marT="9525" marB="0" anchor="ctr"/>
                </a:tc>
                <a:tc>
                  <a:txBody>
                    <a:bodyPr/>
                    <a:lstStyle/>
                    <a:p>
                      <a:pPr algn="l" fontAlgn="b"/>
                      <a:r>
                        <a:rPr lang="es-PE" sz="1100" b="0" i="0" u="none" strike="noStrike">
                          <a:solidFill>
                            <a:srgbClr val="000000"/>
                          </a:solidFill>
                          <a:effectLst/>
                          <a:latin typeface="+mn-lt"/>
                        </a:rPr>
                        <a:t>SOC. DE BENEF. PUB. DE AZANGARO</a:t>
                      </a:r>
                    </a:p>
                  </a:txBody>
                  <a:tcPr marL="9525" marR="9525" marT="9525" marB="0" anchor="ctr"/>
                </a:tc>
                <a:extLst>
                  <a:ext uri="{0D108BD9-81ED-4DB2-BD59-A6C34878D82A}">
                    <a16:rowId xmlns:a16="http://schemas.microsoft.com/office/drawing/2014/main" val="500541158"/>
                  </a:ext>
                </a:extLst>
              </a:tr>
              <a:tr h="216000">
                <a:tc>
                  <a:txBody>
                    <a:bodyPr/>
                    <a:lstStyle/>
                    <a:p>
                      <a:pPr algn="ctr" fontAlgn="b"/>
                      <a:r>
                        <a:rPr lang="es-PE" sz="1100" u="none" strike="noStrike" dirty="0">
                          <a:effectLst/>
                          <a:latin typeface="+mn-lt"/>
                        </a:rPr>
                        <a:t>5</a:t>
                      </a:r>
                      <a:endParaRPr lang="es-PE" sz="1100" b="0" i="0" u="none" strike="noStrike" dirty="0">
                        <a:solidFill>
                          <a:srgbClr val="000000"/>
                        </a:solidFill>
                        <a:effectLst/>
                        <a:latin typeface="+mn-lt"/>
                      </a:endParaRPr>
                    </a:p>
                  </a:txBody>
                  <a:tcPr marL="9525" marR="9525" marT="9525" marB="0" anchor="ctr"/>
                </a:tc>
                <a:tc>
                  <a:txBody>
                    <a:bodyPr/>
                    <a:lstStyle/>
                    <a:p>
                      <a:pPr algn="l" fontAlgn="b"/>
                      <a:r>
                        <a:rPr lang="es-PE" sz="1100" b="0" i="0" u="none" strike="noStrike">
                          <a:solidFill>
                            <a:srgbClr val="000000"/>
                          </a:solidFill>
                          <a:effectLst/>
                          <a:latin typeface="+mn-lt"/>
                        </a:rPr>
                        <a:t>SOC. DE BENEF. PUB. DE JULI - CHUCUITO</a:t>
                      </a:r>
                    </a:p>
                  </a:txBody>
                  <a:tcPr marL="9525" marR="9525" marT="9525" marB="0" anchor="ctr"/>
                </a:tc>
                <a:extLst>
                  <a:ext uri="{0D108BD9-81ED-4DB2-BD59-A6C34878D82A}">
                    <a16:rowId xmlns:a16="http://schemas.microsoft.com/office/drawing/2014/main" val="4074061304"/>
                  </a:ext>
                </a:extLst>
              </a:tr>
              <a:tr h="216000">
                <a:tc>
                  <a:txBody>
                    <a:bodyPr/>
                    <a:lstStyle/>
                    <a:p>
                      <a:pPr algn="ctr" fontAlgn="b"/>
                      <a:r>
                        <a:rPr lang="es-PE" sz="1100" u="none" strike="noStrike" dirty="0">
                          <a:effectLst/>
                          <a:latin typeface="+mn-lt"/>
                        </a:rPr>
                        <a:t>6</a:t>
                      </a:r>
                      <a:endParaRPr lang="es-PE" sz="1100" b="0" i="0" u="none" strike="noStrike" dirty="0">
                        <a:solidFill>
                          <a:srgbClr val="000000"/>
                        </a:solidFill>
                        <a:effectLst/>
                        <a:latin typeface="+mn-lt"/>
                      </a:endParaRPr>
                    </a:p>
                  </a:txBody>
                  <a:tcPr marL="9525" marR="9525" marT="9525" marB="0" anchor="ctr"/>
                </a:tc>
                <a:tc>
                  <a:txBody>
                    <a:bodyPr/>
                    <a:lstStyle/>
                    <a:p>
                      <a:pPr algn="l" fontAlgn="b"/>
                      <a:r>
                        <a:rPr lang="es-PE" sz="1100" b="0" i="0" u="none" strike="noStrike">
                          <a:solidFill>
                            <a:srgbClr val="000000"/>
                          </a:solidFill>
                          <a:effectLst/>
                          <a:latin typeface="+mn-lt"/>
                        </a:rPr>
                        <a:t>SOC. DE BENEF. PUB. DE HUANCANE</a:t>
                      </a:r>
                    </a:p>
                  </a:txBody>
                  <a:tcPr marL="9525" marR="9525" marT="9525" marB="0" anchor="ctr"/>
                </a:tc>
                <a:extLst>
                  <a:ext uri="{0D108BD9-81ED-4DB2-BD59-A6C34878D82A}">
                    <a16:rowId xmlns:a16="http://schemas.microsoft.com/office/drawing/2014/main" val="487600282"/>
                  </a:ext>
                </a:extLst>
              </a:tr>
              <a:tr h="216000">
                <a:tc>
                  <a:txBody>
                    <a:bodyPr/>
                    <a:lstStyle/>
                    <a:p>
                      <a:pPr algn="ctr" fontAlgn="b"/>
                      <a:r>
                        <a:rPr lang="es-PE" sz="1100" u="none" strike="noStrike" dirty="0">
                          <a:effectLst/>
                          <a:latin typeface="+mn-lt"/>
                        </a:rPr>
                        <a:t>7</a:t>
                      </a:r>
                      <a:endParaRPr lang="es-PE" sz="1100" b="0" i="0" u="none" strike="noStrike" dirty="0">
                        <a:solidFill>
                          <a:srgbClr val="000000"/>
                        </a:solidFill>
                        <a:effectLst/>
                        <a:latin typeface="+mn-lt"/>
                      </a:endParaRPr>
                    </a:p>
                  </a:txBody>
                  <a:tcPr marL="9525" marR="9525" marT="9525" marB="0" anchor="ctr"/>
                </a:tc>
                <a:tc>
                  <a:txBody>
                    <a:bodyPr/>
                    <a:lstStyle/>
                    <a:p>
                      <a:pPr algn="l" fontAlgn="b"/>
                      <a:r>
                        <a:rPr lang="es-PE" sz="1100" b="0" i="0" u="none" strike="noStrike">
                          <a:solidFill>
                            <a:srgbClr val="000000"/>
                          </a:solidFill>
                          <a:effectLst/>
                          <a:latin typeface="+mn-lt"/>
                        </a:rPr>
                        <a:t>SOC. DE BENEF. PUB. DE JULIACA - SAN ROMAN</a:t>
                      </a:r>
                    </a:p>
                  </a:txBody>
                  <a:tcPr marL="9525" marR="9525" marT="9525" marB="0" anchor="ctr"/>
                </a:tc>
                <a:extLst>
                  <a:ext uri="{0D108BD9-81ED-4DB2-BD59-A6C34878D82A}">
                    <a16:rowId xmlns:a16="http://schemas.microsoft.com/office/drawing/2014/main" val="375297405"/>
                  </a:ext>
                </a:extLst>
              </a:tr>
              <a:tr h="216000">
                <a:tc>
                  <a:txBody>
                    <a:bodyPr/>
                    <a:lstStyle/>
                    <a:p>
                      <a:pPr algn="ctr" fontAlgn="b"/>
                      <a:r>
                        <a:rPr lang="es-PE" sz="1100" u="none" strike="noStrike" dirty="0">
                          <a:effectLst/>
                          <a:latin typeface="+mn-lt"/>
                        </a:rPr>
                        <a:t>8</a:t>
                      </a:r>
                      <a:endParaRPr lang="es-PE" sz="1100" b="0" i="0" u="none" strike="noStrike" dirty="0">
                        <a:solidFill>
                          <a:srgbClr val="000000"/>
                        </a:solidFill>
                        <a:effectLst/>
                        <a:latin typeface="+mn-lt"/>
                      </a:endParaRPr>
                    </a:p>
                  </a:txBody>
                  <a:tcPr marL="9525" marR="9525" marT="9525" marB="0" anchor="ctr"/>
                </a:tc>
                <a:tc>
                  <a:txBody>
                    <a:bodyPr/>
                    <a:lstStyle/>
                    <a:p>
                      <a:pPr algn="l" fontAlgn="b"/>
                      <a:r>
                        <a:rPr lang="es-PE" sz="1100" b="0" i="0" u="none" strike="noStrike" dirty="0">
                          <a:solidFill>
                            <a:srgbClr val="000000"/>
                          </a:solidFill>
                          <a:effectLst/>
                          <a:latin typeface="+mn-lt"/>
                        </a:rPr>
                        <a:t>SOC. DE BENEF. PUB. DE TARATA</a:t>
                      </a:r>
                    </a:p>
                  </a:txBody>
                  <a:tcPr marL="9525" marR="9525" marT="9525" marB="0" anchor="ctr"/>
                </a:tc>
                <a:extLst>
                  <a:ext uri="{0D108BD9-81ED-4DB2-BD59-A6C34878D82A}">
                    <a16:rowId xmlns:a16="http://schemas.microsoft.com/office/drawing/2014/main" val="3582458743"/>
                  </a:ext>
                </a:extLst>
              </a:tr>
            </a:tbl>
          </a:graphicData>
        </a:graphic>
      </p:graphicFrame>
      <p:sp>
        <p:nvSpPr>
          <p:cNvPr id="17" name="CuadroTexto 16">
            <a:extLst>
              <a:ext uri="{FF2B5EF4-FFF2-40B4-BE49-F238E27FC236}">
                <a16:creationId xmlns:a16="http://schemas.microsoft.com/office/drawing/2014/main" id="{F1D5B610-6D79-42FE-A5DE-E496F4393DAA}"/>
              </a:ext>
            </a:extLst>
          </p:cNvPr>
          <p:cNvSpPr txBox="1"/>
          <p:nvPr/>
        </p:nvSpPr>
        <p:spPr>
          <a:xfrm>
            <a:off x="1088182" y="2570381"/>
            <a:ext cx="3579068"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2018</a:t>
            </a:r>
          </a:p>
        </p:txBody>
      </p:sp>
      <p:grpSp>
        <p:nvGrpSpPr>
          <p:cNvPr id="19" name="Grupo 18"/>
          <p:cNvGrpSpPr/>
          <p:nvPr/>
        </p:nvGrpSpPr>
        <p:grpSpPr>
          <a:xfrm>
            <a:off x="10770846" y="6363545"/>
            <a:ext cx="1028182" cy="416372"/>
            <a:chOff x="10985501" y="6396203"/>
            <a:chExt cx="1028182" cy="416372"/>
          </a:xfrm>
        </p:grpSpPr>
        <p:sp>
          <p:nvSpPr>
            <p:cNvPr id="20" name="CuadroTexto 19"/>
            <p:cNvSpPr txBox="1"/>
            <p:nvPr/>
          </p:nvSpPr>
          <p:spPr>
            <a:xfrm>
              <a:off x="10985501" y="6612520"/>
              <a:ext cx="1028182" cy="200055"/>
            </a:xfrm>
            <a:prstGeom prst="rect">
              <a:avLst/>
            </a:prstGeom>
            <a:noFill/>
          </p:spPr>
          <p:txBody>
            <a:bodyPr wrap="square" rtlCol="0">
              <a:spAutoFit/>
            </a:bodyPr>
            <a:lstStyle/>
            <a:p>
              <a:pPr algn="ctr"/>
              <a:r>
                <a:rPr lang="es-PE" sz="700" b="1" dirty="0"/>
                <a:t>VOLVER A OMISAS</a:t>
              </a:r>
              <a:endParaRPr lang="en-US" sz="700" b="1" dirty="0"/>
            </a:p>
          </p:txBody>
        </p:sp>
        <p:pic>
          <p:nvPicPr>
            <p:cNvPr id="21" name="Imagen 20"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22" name="CuadroTexto 21">
            <a:extLst>
              <a:ext uri="{FF2B5EF4-FFF2-40B4-BE49-F238E27FC236}">
                <a16:creationId xmlns:a16="http://schemas.microsoft.com/office/drawing/2014/main" id="{4868D5D0-109B-4E37-8EF5-2A5EE289B307}"/>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3224931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111</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422CD360-E816-4D7A-8CD2-CA488C8F721E}"/>
              </a:ext>
            </a:extLst>
          </p:cNvPr>
          <p:cNvSpPr txBox="1"/>
          <p:nvPr/>
        </p:nvSpPr>
        <p:spPr>
          <a:xfrm>
            <a:off x="-1" y="927770"/>
            <a:ext cx="12191999" cy="523220"/>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COMPOSICION DE LAS ENTIDADES OMISAS</a:t>
            </a:r>
          </a:p>
        </p:txBody>
      </p:sp>
      <p:sp>
        <p:nvSpPr>
          <p:cNvPr id="4" name="CuadroTexto 3">
            <a:extLst>
              <a:ext uri="{FF2B5EF4-FFF2-40B4-BE49-F238E27FC236}">
                <a16:creationId xmlns:a16="http://schemas.microsoft.com/office/drawing/2014/main" id="{9DA4F948-8525-4279-841D-15E8D147348A}"/>
              </a:ext>
            </a:extLst>
          </p:cNvPr>
          <p:cNvSpPr txBox="1"/>
          <p:nvPr/>
        </p:nvSpPr>
        <p:spPr>
          <a:xfrm>
            <a:off x="-38968" y="1686686"/>
            <a:ext cx="12230968" cy="755452"/>
          </a:xfrm>
          <a:prstGeom prst="rect">
            <a:avLst/>
          </a:prstGeom>
          <a:noFill/>
        </p:spPr>
        <p:txBody>
          <a:bodyPr wrap="square" rtlCol="0">
            <a:noAutofit/>
          </a:bodyPr>
          <a:lstStyle/>
          <a:p>
            <a:pPr algn="ctr"/>
            <a:r>
              <a:rPr lang="en-US" sz="2400" b="1" dirty="0">
                <a:solidFill>
                  <a:srgbClr val="FF0000"/>
                </a:solidFill>
              </a:rPr>
              <a:t>GOBIERNOS LOCALES</a:t>
            </a:r>
          </a:p>
        </p:txBody>
      </p:sp>
      <p:graphicFrame>
        <p:nvGraphicFramePr>
          <p:cNvPr id="5" name="Tabla 4">
            <a:extLst>
              <a:ext uri="{FF2B5EF4-FFF2-40B4-BE49-F238E27FC236}">
                <a16:creationId xmlns:a16="http://schemas.microsoft.com/office/drawing/2014/main" id="{3D5B88A7-A38C-47B6-A358-C74D3BAF0280}"/>
              </a:ext>
            </a:extLst>
          </p:cNvPr>
          <p:cNvGraphicFramePr>
            <a:graphicFrameLocks noGrp="1"/>
          </p:cNvGraphicFramePr>
          <p:nvPr>
            <p:extLst>
              <p:ext uri="{D42A27DB-BD31-4B8C-83A1-F6EECF244321}">
                <p14:modId xmlns:p14="http://schemas.microsoft.com/office/powerpoint/2010/main" val="681065146"/>
              </p:ext>
            </p:extLst>
          </p:nvPr>
        </p:nvGraphicFramePr>
        <p:xfrm>
          <a:off x="8007612" y="2539508"/>
          <a:ext cx="3564000" cy="432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132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rPr>
                        <a:t>N°</a:t>
                      </a:r>
                      <a:endParaRPr lang="es-PE"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PE" sz="1100" u="none" strike="noStrike" dirty="0">
                          <a:effectLst/>
                        </a:rPr>
                        <a:t>ENTIDAD</a:t>
                      </a:r>
                      <a:endParaRPr lang="es-PE"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rPr>
                        <a:t>1</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MUNICIPALIDAD DISTRITAL DE SAN MATEO DE OTAO</a:t>
                      </a:r>
                    </a:p>
                  </a:txBody>
                  <a:tcPr marL="9525" marR="9525" marT="9525" marB="0" anchor="b"/>
                </a:tc>
                <a:extLst>
                  <a:ext uri="{0D108BD9-81ED-4DB2-BD59-A6C34878D82A}">
                    <a16:rowId xmlns:a16="http://schemas.microsoft.com/office/drawing/2014/main" val="3538866816"/>
                  </a:ext>
                </a:extLst>
              </a:tr>
            </a:tbl>
          </a:graphicData>
        </a:graphic>
      </p:graphicFrame>
      <p:sp>
        <p:nvSpPr>
          <p:cNvPr id="6" name="CuadroTexto 5">
            <a:extLst>
              <a:ext uri="{FF2B5EF4-FFF2-40B4-BE49-F238E27FC236}">
                <a16:creationId xmlns:a16="http://schemas.microsoft.com/office/drawing/2014/main" id="{3CA4B4AD-AD53-4123-92EE-88F8EE303288}"/>
              </a:ext>
            </a:extLst>
          </p:cNvPr>
          <p:cNvSpPr txBox="1"/>
          <p:nvPr/>
        </p:nvSpPr>
        <p:spPr>
          <a:xfrm>
            <a:off x="8007612" y="2162383"/>
            <a:ext cx="3579068"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2017</a:t>
            </a:r>
          </a:p>
        </p:txBody>
      </p:sp>
      <p:graphicFrame>
        <p:nvGraphicFramePr>
          <p:cNvPr id="16" name="Tabla 15">
            <a:extLst>
              <a:ext uri="{FF2B5EF4-FFF2-40B4-BE49-F238E27FC236}">
                <a16:creationId xmlns:a16="http://schemas.microsoft.com/office/drawing/2014/main" id="{211A1926-43B5-4E38-88ED-A641EEDB52BC}"/>
              </a:ext>
            </a:extLst>
          </p:cNvPr>
          <p:cNvGraphicFramePr>
            <a:graphicFrameLocks noGrp="1"/>
          </p:cNvGraphicFramePr>
          <p:nvPr>
            <p:extLst>
              <p:ext uri="{D42A27DB-BD31-4B8C-83A1-F6EECF244321}">
                <p14:modId xmlns:p14="http://schemas.microsoft.com/office/powerpoint/2010/main" val="746440484"/>
              </p:ext>
            </p:extLst>
          </p:nvPr>
        </p:nvGraphicFramePr>
        <p:xfrm>
          <a:off x="535732" y="2500158"/>
          <a:ext cx="3564000" cy="432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132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latin typeface="+mn-lt"/>
                        </a:rPr>
                        <a:t>N°</a:t>
                      </a:r>
                      <a:endParaRPr lang="es-PE" sz="1100" b="1" i="0" u="none" strike="noStrike" dirty="0">
                        <a:solidFill>
                          <a:srgbClr val="FFFFFF"/>
                        </a:solidFill>
                        <a:effectLst/>
                        <a:latin typeface="+mn-lt"/>
                      </a:endParaRPr>
                    </a:p>
                  </a:txBody>
                  <a:tcPr marL="9525" marR="9525" marT="9525" marB="0" anchor="ctr"/>
                </a:tc>
                <a:tc>
                  <a:txBody>
                    <a:bodyPr/>
                    <a:lstStyle/>
                    <a:p>
                      <a:pPr algn="ctr" fontAlgn="b"/>
                      <a:r>
                        <a:rPr lang="es-PE" sz="1100" u="none" strike="noStrike" dirty="0">
                          <a:effectLst/>
                          <a:latin typeface="+mn-lt"/>
                        </a:rPr>
                        <a:t>ENTIDAD</a:t>
                      </a:r>
                      <a:endParaRPr lang="es-PE" sz="11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latin typeface="+mn-lt"/>
                        </a:rPr>
                        <a:t>1</a:t>
                      </a:r>
                      <a:endParaRPr lang="es-PE" sz="1100" b="0" i="0" u="none" strike="noStrike" dirty="0">
                        <a:solidFill>
                          <a:srgbClr val="000000"/>
                        </a:solidFill>
                        <a:effectLst/>
                        <a:latin typeface="+mn-lt"/>
                      </a:endParaRPr>
                    </a:p>
                  </a:txBody>
                  <a:tcPr marL="9525" marR="9525" marT="9525" marB="0" anchor="ctr"/>
                </a:tc>
                <a:tc>
                  <a:txBody>
                    <a:bodyPr/>
                    <a:lstStyle/>
                    <a:p>
                      <a:pPr algn="l" fontAlgn="t"/>
                      <a:r>
                        <a:rPr lang="es-ES" sz="1050" b="0" i="0" u="none" strike="noStrike" dirty="0">
                          <a:solidFill>
                            <a:srgbClr val="000000"/>
                          </a:solidFill>
                          <a:effectLst/>
                          <a:latin typeface="+mn-lt"/>
                        </a:rPr>
                        <a:t>MUNICIPALIDAD DISTRITAL DE SAN LUIS</a:t>
                      </a:r>
                      <a:endParaRPr lang="es-PE" sz="7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38866816"/>
                  </a:ext>
                </a:extLst>
              </a:tr>
            </a:tbl>
          </a:graphicData>
        </a:graphic>
      </p:graphicFrame>
      <p:sp>
        <p:nvSpPr>
          <p:cNvPr id="17" name="CuadroTexto 16">
            <a:extLst>
              <a:ext uri="{FF2B5EF4-FFF2-40B4-BE49-F238E27FC236}">
                <a16:creationId xmlns:a16="http://schemas.microsoft.com/office/drawing/2014/main" id="{F1D5B610-6D79-42FE-A5DE-E496F4393DAA}"/>
              </a:ext>
            </a:extLst>
          </p:cNvPr>
          <p:cNvSpPr txBox="1"/>
          <p:nvPr/>
        </p:nvSpPr>
        <p:spPr>
          <a:xfrm>
            <a:off x="535732" y="2123033"/>
            <a:ext cx="3579068"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2018</a:t>
            </a:r>
          </a:p>
        </p:txBody>
      </p:sp>
      <p:sp>
        <p:nvSpPr>
          <p:cNvPr id="19" name="CuadroTexto 18">
            <a:extLst>
              <a:ext uri="{FF2B5EF4-FFF2-40B4-BE49-F238E27FC236}">
                <a16:creationId xmlns:a16="http://schemas.microsoft.com/office/drawing/2014/main" id="{C6DC0993-78F0-4D96-9FA7-512464F71233}"/>
              </a:ext>
            </a:extLst>
          </p:cNvPr>
          <p:cNvSpPr txBox="1"/>
          <p:nvPr/>
        </p:nvSpPr>
        <p:spPr>
          <a:xfrm>
            <a:off x="-1" y="3085772"/>
            <a:ext cx="12191999" cy="428227"/>
          </a:xfrm>
          <a:prstGeom prst="rect">
            <a:avLst/>
          </a:prstGeom>
          <a:noFill/>
        </p:spPr>
        <p:txBody>
          <a:bodyPr wrap="square" rtlCol="0">
            <a:noAutofit/>
          </a:bodyPr>
          <a:lstStyle/>
          <a:p>
            <a:pPr algn="ctr"/>
            <a:r>
              <a:rPr lang="en-US" sz="2400" b="1" dirty="0">
                <a:solidFill>
                  <a:srgbClr val="FF0000"/>
                </a:solidFill>
              </a:rPr>
              <a:t>MANCOMUNIDADES MUNICIPALES</a:t>
            </a:r>
          </a:p>
        </p:txBody>
      </p:sp>
      <p:graphicFrame>
        <p:nvGraphicFramePr>
          <p:cNvPr id="20" name="Tabla 19">
            <a:extLst>
              <a:ext uri="{FF2B5EF4-FFF2-40B4-BE49-F238E27FC236}">
                <a16:creationId xmlns:a16="http://schemas.microsoft.com/office/drawing/2014/main" id="{2F345E56-C297-443C-9434-39A462489F17}"/>
              </a:ext>
            </a:extLst>
          </p:cNvPr>
          <p:cNvGraphicFramePr>
            <a:graphicFrameLocks noGrp="1"/>
          </p:cNvGraphicFramePr>
          <p:nvPr>
            <p:extLst>
              <p:ext uri="{D42A27DB-BD31-4B8C-83A1-F6EECF244321}">
                <p14:modId xmlns:p14="http://schemas.microsoft.com/office/powerpoint/2010/main" val="2519721491"/>
              </p:ext>
            </p:extLst>
          </p:nvPr>
        </p:nvGraphicFramePr>
        <p:xfrm>
          <a:off x="7374682" y="3814281"/>
          <a:ext cx="4212000" cy="648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780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rPr>
                        <a:t>N°</a:t>
                      </a:r>
                      <a:endParaRPr lang="es-PE"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PE" sz="1100" u="none" strike="noStrike" dirty="0">
                          <a:effectLst/>
                        </a:rPr>
                        <a:t>ENTIDAD</a:t>
                      </a:r>
                      <a:endParaRPr lang="es-PE"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rPr>
                        <a:t>1</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MANCOMUNIDAD MUNICIPAL LOS ANDES SUR AYACUCHO AREQ</a:t>
                      </a:r>
                    </a:p>
                  </a:txBody>
                  <a:tcPr marL="9525" marR="9525" marT="9525" marB="0" anchor="b"/>
                </a:tc>
                <a:extLst>
                  <a:ext uri="{0D108BD9-81ED-4DB2-BD59-A6C34878D82A}">
                    <a16:rowId xmlns:a16="http://schemas.microsoft.com/office/drawing/2014/main" val="3538866816"/>
                  </a:ext>
                </a:extLst>
              </a:tr>
              <a:tr h="216000">
                <a:tc>
                  <a:txBody>
                    <a:bodyPr/>
                    <a:lstStyle/>
                    <a:p>
                      <a:pPr algn="ctr" fontAlgn="b"/>
                      <a:r>
                        <a:rPr lang="es-PE"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MANCOMUNIDAD MUNICIPAL DE PARAMOS Y CUENCAS DEL JA</a:t>
                      </a:r>
                    </a:p>
                  </a:txBody>
                  <a:tcPr marL="9525" marR="9525" marT="9525" marB="0" anchor="b"/>
                </a:tc>
                <a:extLst>
                  <a:ext uri="{0D108BD9-81ED-4DB2-BD59-A6C34878D82A}">
                    <a16:rowId xmlns:a16="http://schemas.microsoft.com/office/drawing/2014/main" val="3066744791"/>
                  </a:ext>
                </a:extLst>
              </a:tr>
            </a:tbl>
          </a:graphicData>
        </a:graphic>
      </p:graphicFrame>
      <p:graphicFrame>
        <p:nvGraphicFramePr>
          <p:cNvPr id="22" name="Tabla 21">
            <a:extLst>
              <a:ext uri="{FF2B5EF4-FFF2-40B4-BE49-F238E27FC236}">
                <a16:creationId xmlns:a16="http://schemas.microsoft.com/office/drawing/2014/main" id="{E5BFFFED-2C4E-4EFF-B775-9E1877482A39}"/>
              </a:ext>
            </a:extLst>
          </p:cNvPr>
          <p:cNvGraphicFramePr>
            <a:graphicFrameLocks noGrp="1"/>
          </p:cNvGraphicFramePr>
          <p:nvPr>
            <p:extLst>
              <p:ext uri="{D42A27DB-BD31-4B8C-83A1-F6EECF244321}">
                <p14:modId xmlns:p14="http://schemas.microsoft.com/office/powerpoint/2010/main" val="1722980961"/>
              </p:ext>
            </p:extLst>
          </p:nvPr>
        </p:nvGraphicFramePr>
        <p:xfrm>
          <a:off x="507157" y="3814281"/>
          <a:ext cx="5328000" cy="864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4896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latin typeface="+mn-lt"/>
                        </a:rPr>
                        <a:t>N°</a:t>
                      </a:r>
                      <a:endParaRPr lang="es-PE" sz="1100" b="1" i="0" u="none" strike="noStrike" dirty="0">
                        <a:solidFill>
                          <a:srgbClr val="FFFFFF"/>
                        </a:solidFill>
                        <a:effectLst/>
                        <a:latin typeface="+mn-lt"/>
                      </a:endParaRPr>
                    </a:p>
                  </a:txBody>
                  <a:tcPr marL="9525" marR="9525" marT="9525" marB="0" anchor="ctr"/>
                </a:tc>
                <a:tc>
                  <a:txBody>
                    <a:bodyPr/>
                    <a:lstStyle/>
                    <a:p>
                      <a:pPr algn="ctr" fontAlgn="b"/>
                      <a:r>
                        <a:rPr lang="es-PE" sz="1100" u="none" strike="noStrike" dirty="0">
                          <a:effectLst/>
                          <a:latin typeface="+mn-lt"/>
                        </a:rPr>
                        <a:t>ENTIDAD</a:t>
                      </a:r>
                      <a:endParaRPr lang="es-PE" sz="11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latin typeface="+mn-lt"/>
                        </a:rPr>
                        <a:t>1</a:t>
                      </a:r>
                      <a:endParaRPr lang="es-PE" sz="1100" b="0" i="0" u="none" strike="noStrike" dirty="0">
                        <a:solidFill>
                          <a:srgbClr val="000000"/>
                        </a:solidFill>
                        <a:effectLst/>
                        <a:latin typeface="+mn-lt"/>
                      </a:endParaRPr>
                    </a:p>
                  </a:txBody>
                  <a:tcPr marL="9525" marR="9525" marT="9525" marB="0" anchor="ctr"/>
                </a:tc>
                <a:tc>
                  <a:txBody>
                    <a:bodyPr/>
                    <a:lstStyle/>
                    <a:p>
                      <a:pPr algn="l" fontAlgn="b"/>
                      <a:r>
                        <a:rPr lang="es-ES" sz="1100" b="0" i="0" u="none" strike="noStrike" dirty="0">
                          <a:effectLst/>
                          <a:latin typeface="+mn-lt"/>
                        </a:rPr>
                        <a:t>MANCOMUNIDAD MUNICIPAL LOS ANDES SUR AYACUCHO AREQUIPA - MANDESUR</a:t>
                      </a:r>
                    </a:p>
                  </a:txBody>
                  <a:tcPr marL="9525" marR="9525" marT="9525" marB="0" anchor="ctr"/>
                </a:tc>
                <a:extLst>
                  <a:ext uri="{0D108BD9-81ED-4DB2-BD59-A6C34878D82A}">
                    <a16:rowId xmlns:a16="http://schemas.microsoft.com/office/drawing/2014/main" val="3538866816"/>
                  </a:ext>
                </a:extLst>
              </a:tr>
              <a:tr h="216000">
                <a:tc>
                  <a:txBody>
                    <a:bodyPr/>
                    <a:lstStyle/>
                    <a:p>
                      <a:pPr algn="ctr" fontAlgn="b"/>
                      <a:r>
                        <a:rPr lang="es-PE" sz="1100" b="0" i="0" u="none" strike="noStrike" dirty="0">
                          <a:solidFill>
                            <a:srgbClr val="000000"/>
                          </a:solidFill>
                          <a:effectLst/>
                          <a:latin typeface="+mn-lt"/>
                        </a:rPr>
                        <a:t>2</a:t>
                      </a:r>
                    </a:p>
                  </a:txBody>
                  <a:tcPr marL="9525" marR="9525" marT="9525" marB="0" anchor="ctr"/>
                </a:tc>
                <a:tc>
                  <a:txBody>
                    <a:bodyPr/>
                    <a:lstStyle/>
                    <a:p>
                      <a:pPr algn="l" fontAlgn="b"/>
                      <a:r>
                        <a:rPr lang="es-ES" sz="1100" b="0" i="0" u="none" strike="noStrike" dirty="0">
                          <a:effectLst/>
                          <a:latin typeface="+mn-lt"/>
                        </a:rPr>
                        <a:t>MANCOMUNIDAD MUNICIPAL DE PARAMOS Y CUENCAS DEL JAEN</a:t>
                      </a:r>
                    </a:p>
                  </a:txBody>
                  <a:tcPr marL="9525" marR="9525" marT="9525" marB="0" anchor="ctr"/>
                </a:tc>
                <a:extLst>
                  <a:ext uri="{0D108BD9-81ED-4DB2-BD59-A6C34878D82A}">
                    <a16:rowId xmlns:a16="http://schemas.microsoft.com/office/drawing/2014/main" val="2388733312"/>
                  </a:ext>
                </a:extLst>
              </a:tr>
              <a:tr h="216000">
                <a:tc>
                  <a:txBody>
                    <a:bodyPr/>
                    <a:lstStyle/>
                    <a:p>
                      <a:pPr algn="ctr" fontAlgn="b"/>
                      <a:r>
                        <a:rPr lang="es-PE" sz="1100" b="0" i="0" u="none" strike="noStrike" dirty="0">
                          <a:solidFill>
                            <a:srgbClr val="000000"/>
                          </a:solidFill>
                          <a:effectLst/>
                          <a:latin typeface="+mn-lt"/>
                        </a:rPr>
                        <a:t>3</a:t>
                      </a:r>
                    </a:p>
                  </a:txBody>
                  <a:tcPr marL="9525" marR="9525" marT="9525" marB="0" anchor="ctr"/>
                </a:tc>
                <a:tc>
                  <a:txBody>
                    <a:bodyPr/>
                    <a:lstStyle/>
                    <a:p>
                      <a:pPr algn="l" fontAlgn="ctr"/>
                      <a:r>
                        <a:rPr lang="es-PE" sz="1100" b="0" i="0" u="none" strike="noStrike" dirty="0">
                          <a:solidFill>
                            <a:srgbClr val="000000"/>
                          </a:solidFill>
                          <a:effectLst/>
                          <a:latin typeface="+mn-lt"/>
                        </a:rPr>
                        <a:t>MANCOMUNIDAD MUNICIPAL LIMA CENTRO</a:t>
                      </a:r>
                    </a:p>
                  </a:txBody>
                  <a:tcPr marL="9525" marR="9525" marT="9525" marB="0" anchor="ctr"/>
                </a:tc>
                <a:extLst>
                  <a:ext uri="{0D108BD9-81ED-4DB2-BD59-A6C34878D82A}">
                    <a16:rowId xmlns:a16="http://schemas.microsoft.com/office/drawing/2014/main" val="1997371185"/>
                  </a:ext>
                </a:extLst>
              </a:tr>
            </a:tbl>
          </a:graphicData>
        </a:graphic>
      </p:graphicFrame>
      <p:sp>
        <p:nvSpPr>
          <p:cNvPr id="24" name="CuadroTexto 23">
            <a:extLst>
              <a:ext uri="{FF2B5EF4-FFF2-40B4-BE49-F238E27FC236}">
                <a16:creationId xmlns:a16="http://schemas.microsoft.com/office/drawing/2014/main" id="{DB68B763-3CFD-4B6B-8B2A-67828A78C3A4}"/>
              </a:ext>
            </a:extLst>
          </p:cNvPr>
          <p:cNvSpPr txBox="1"/>
          <p:nvPr/>
        </p:nvSpPr>
        <p:spPr>
          <a:xfrm>
            <a:off x="-1" y="4750946"/>
            <a:ext cx="12191999" cy="447283"/>
          </a:xfrm>
          <a:prstGeom prst="rect">
            <a:avLst/>
          </a:prstGeom>
          <a:noFill/>
        </p:spPr>
        <p:txBody>
          <a:bodyPr wrap="square" rtlCol="0">
            <a:noAutofit/>
          </a:bodyPr>
          <a:lstStyle/>
          <a:p>
            <a:pPr algn="ctr"/>
            <a:r>
              <a:rPr lang="en-US" sz="2400" b="1" dirty="0">
                <a:solidFill>
                  <a:srgbClr val="FF0000"/>
                </a:solidFill>
              </a:rPr>
              <a:t>CENTROS POBLADOS</a:t>
            </a:r>
          </a:p>
        </p:txBody>
      </p:sp>
      <p:graphicFrame>
        <p:nvGraphicFramePr>
          <p:cNvPr id="25" name="Tabla 24">
            <a:extLst>
              <a:ext uri="{FF2B5EF4-FFF2-40B4-BE49-F238E27FC236}">
                <a16:creationId xmlns:a16="http://schemas.microsoft.com/office/drawing/2014/main" id="{219E1DF0-5119-4972-B0CA-ED541EBD33DF}"/>
              </a:ext>
            </a:extLst>
          </p:cNvPr>
          <p:cNvGraphicFramePr>
            <a:graphicFrameLocks noGrp="1"/>
          </p:cNvGraphicFramePr>
          <p:nvPr>
            <p:extLst>
              <p:ext uri="{D42A27DB-BD31-4B8C-83A1-F6EECF244321}">
                <p14:modId xmlns:p14="http://schemas.microsoft.com/office/powerpoint/2010/main" val="1999592737"/>
              </p:ext>
            </p:extLst>
          </p:nvPr>
        </p:nvGraphicFramePr>
        <p:xfrm>
          <a:off x="7374682" y="5271606"/>
          <a:ext cx="4212000" cy="432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780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rPr>
                        <a:t>N°</a:t>
                      </a:r>
                      <a:endParaRPr lang="es-PE"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PE" sz="1100" u="none" strike="noStrike" dirty="0">
                          <a:effectLst/>
                        </a:rPr>
                        <a:t>ENTIDAD</a:t>
                      </a:r>
                      <a:endParaRPr lang="es-PE"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rPr>
                        <a:t>1</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b="0" i="0" u="none" strike="noStrike" dirty="0">
                          <a:solidFill>
                            <a:srgbClr val="000000"/>
                          </a:solidFill>
                          <a:effectLst/>
                          <a:latin typeface="Calibri" panose="020F0502020204030204" pitchFamily="34" charset="0"/>
                        </a:rPr>
                        <a:t>CENTRO POBLADO MENOR DE HUANCHAQUITO</a:t>
                      </a:r>
                    </a:p>
                  </a:txBody>
                  <a:tcPr marL="9525" marR="9525" marT="9525" marB="0" anchor="ctr"/>
                </a:tc>
                <a:extLst>
                  <a:ext uri="{0D108BD9-81ED-4DB2-BD59-A6C34878D82A}">
                    <a16:rowId xmlns:a16="http://schemas.microsoft.com/office/drawing/2014/main" val="3538866816"/>
                  </a:ext>
                </a:extLst>
              </a:tr>
            </a:tbl>
          </a:graphicData>
        </a:graphic>
      </p:graphicFrame>
      <p:grpSp>
        <p:nvGrpSpPr>
          <p:cNvPr id="26" name="Grupo 25"/>
          <p:cNvGrpSpPr/>
          <p:nvPr/>
        </p:nvGrpSpPr>
        <p:grpSpPr>
          <a:xfrm>
            <a:off x="10770846" y="6363545"/>
            <a:ext cx="1028182" cy="416372"/>
            <a:chOff x="10985501" y="6396203"/>
            <a:chExt cx="1028182" cy="416372"/>
          </a:xfrm>
        </p:grpSpPr>
        <p:sp>
          <p:nvSpPr>
            <p:cNvPr id="28" name="CuadroTexto 27"/>
            <p:cNvSpPr txBox="1"/>
            <p:nvPr/>
          </p:nvSpPr>
          <p:spPr>
            <a:xfrm>
              <a:off x="10985501" y="6612520"/>
              <a:ext cx="1028182" cy="200055"/>
            </a:xfrm>
            <a:prstGeom prst="rect">
              <a:avLst/>
            </a:prstGeom>
            <a:noFill/>
          </p:spPr>
          <p:txBody>
            <a:bodyPr wrap="square" rtlCol="0">
              <a:spAutoFit/>
            </a:bodyPr>
            <a:lstStyle/>
            <a:p>
              <a:pPr algn="ctr"/>
              <a:r>
                <a:rPr lang="es-PE" sz="700" b="1" dirty="0"/>
                <a:t>VOLVER A OMISAS</a:t>
              </a:r>
              <a:endParaRPr lang="en-US" sz="700" b="1" dirty="0"/>
            </a:p>
          </p:txBody>
        </p:sp>
        <p:pic>
          <p:nvPicPr>
            <p:cNvPr id="29" name="Imagen 28"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23" name="CuadroTexto 22">
            <a:extLst>
              <a:ext uri="{FF2B5EF4-FFF2-40B4-BE49-F238E27FC236}">
                <a16:creationId xmlns:a16="http://schemas.microsoft.com/office/drawing/2014/main" id="{954614C9-0060-47CD-BA36-215D30B6665F}"/>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455898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112</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422CD360-E816-4D7A-8CD2-CA488C8F721E}"/>
              </a:ext>
            </a:extLst>
          </p:cNvPr>
          <p:cNvSpPr txBox="1"/>
          <p:nvPr/>
        </p:nvSpPr>
        <p:spPr>
          <a:xfrm>
            <a:off x="-1" y="1232570"/>
            <a:ext cx="12191999" cy="523220"/>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COMPOSICION DE LAS ENTIDADES OMISAS</a:t>
            </a:r>
          </a:p>
        </p:txBody>
      </p:sp>
      <p:sp>
        <p:nvSpPr>
          <p:cNvPr id="4" name="CuadroTexto 3">
            <a:extLst>
              <a:ext uri="{FF2B5EF4-FFF2-40B4-BE49-F238E27FC236}">
                <a16:creationId xmlns:a16="http://schemas.microsoft.com/office/drawing/2014/main" id="{9DA4F948-8525-4279-841D-15E8D147348A}"/>
              </a:ext>
            </a:extLst>
          </p:cNvPr>
          <p:cNvSpPr txBox="1"/>
          <p:nvPr/>
        </p:nvSpPr>
        <p:spPr>
          <a:xfrm>
            <a:off x="723900" y="1819275"/>
            <a:ext cx="10791825" cy="830997"/>
          </a:xfrm>
          <a:prstGeom prst="rect">
            <a:avLst/>
          </a:prstGeom>
          <a:noFill/>
        </p:spPr>
        <p:txBody>
          <a:bodyPr wrap="square" rtlCol="0">
            <a:spAutoFit/>
          </a:bodyPr>
          <a:lstStyle/>
          <a:p>
            <a:pPr algn="ctr"/>
            <a:r>
              <a:rPr lang="en-US" sz="2400" b="1" dirty="0"/>
              <a:t>EMPRESAS DEL ESTADO</a:t>
            </a:r>
          </a:p>
          <a:p>
            <a:pPr algn="ctr"/>
            <a:r>
              <a:rPr lang="en-US" sz="2400" b="1" dirty="0">
                <a:solidFill>
                  <a:srgbClr val="FF0000"/>
                </a:solidFill>
              </a:rPr>
              <a:t>EMPRESAS OPERATIVAS</a:t>
            </a:r>
          </a:p>
        </p:txBody>
      </p:sp>
      <p:graphicFrame>
        <p:nvGraphicFramePr>
          <p:cNvPr id="5" name="Tabla 4">
            <a:extLst>
              <a:ext uri="{FF2B5EF4-FFF2-40B4-BE49-F238E27FC236}">
                <a16:creationId xmlns:a16="http://schemas.microsoft.com/office/drawing/2014/main" id="{3D5B88A7-A38C-47B6-A358-C74D3BAF0280}"/>
              </a:ext>
            </a:extLst>
          </p:cNvPr>
          <p:cNvGraphicFramePr>
            <a:graphicFrameLocks noGrp="1"/>
          </p:cNvGraphicFramePr>
          <p:nvPr>
            <p:extLst>
              <p:ext uri="{D42A27DB-BD31-4B8C-83A1-F6EECF244321}">
                <p14:modId xmlns:p14="http://schemas.microsoft.com/office/powerpoint/2010/main" val="2055858713"/>
              </p:ext>
            </p:extLst>
          </p:nvPr>
        </p:nvGraphicFramePr>
        <p:xfrm>
          <a:off x="7374682" y="3252306"/>
          <a:ext cx="4248000" cy="1296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816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rPr>
                        <a:t>N°</a:t>
                      </a:r>
                      <a:endParaRPr lang="es-PE"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PE" sz="1100" u="none" strike="noStrike" dirty="0">
                          <a:effectLst/>
                        </a:rPr>
                        <a:t>ENTIDAD</a:t>
                      </a:r>
                      <a:endParaRPr lang="es-PE"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rPr>
                        <a:t>1</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b="0" i="0" u="none" strike="noStrike" dirty="0">
                          <a:solidFill>
                            <a:srgbClr val="000000"/>
                          </a:solidFill>
                          <a:effectLst/>
                          <a:latin typeface="Calibri" panose="020F0502020204030204" pitchFamily="34" charset="0"/>
                        </a:rPr>
                        <a:t>EMPRESA DE SERV. ELECTRICOS MUNICIPALES DE PARAMON</a:t>
                      </a:r>
                    </a:p>
                  </a:txBody>
                  <a:tcPr marL="9525" marR="9525" marT="9525" marB="0" anchor="ctr"/>
                </a:tc>
                <a:extLst>
                  <a:ext uri="{0D108BD9-81ED-4DB2-BD59-A6C34878D82A}">
                    <a16:rowId xmlns:a16="http://schemas.microsoft.com/office/drawing/2014/main" val="3538866816"/>
                  </a:ext>
                </a:extLst>
              </a:tr>
              <a:tr h="216000">
                <a:tc>
                  <a:txBody>
                    <a:bodyPr/>
                    <a:lstStyle/>
                    <a:p>
                      <a:pPr algn="ctr" fontAlgn="b"/>
                      <a:r>
                        <a:rPr lang="es-PE" sz="1100" u="none" strike="noStrike" dirty="0">
                          <a:effectLst/>
                        </a:rPr>
                        <a:t>2</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pt-BR" sz="1100" b="0" i="0" u="none" strike="noStrike">
                          <a:solidFill>
                            <a:srgbClr val="000000"/>
                          </a:solidFill>
                          <a:effectLst/>
                          <a:latin typeface="Calibri" panose="020F0502020204030204" pitchFamily="34" charset="0"/>
                        </a:rPr>
                        <a:t>ENT. PREST.DE SERV.DE SANEAM.SELVA CENTRAL S.A.</a:t>
                      </a:r>
                    </a:p>
                  </a:txBody>
                  <a:tcPr marL="9525" marR="9525" marT="9525" marB="0" anchor="b"/>
                </a:tc>
                <a:extLst>
                  <a:ext uri="{0D108BD9-81ED-4DB2-BD59-A6C34878D82A}">
                    <a16:rowId xmlns:a16="http://schemas.microsoft.com/office/drawing/2014/main" val="1806101740"/>
                  </a:ext>
                </a:extLst>
              </a:tr>
              <a:tr h="216000">
                <a:tc>
                  <a:txBody>
                    <a:bodyPr/>
                    <a:lstStyle/>
                    <a:p>
                      <a:pPr algn="ctr" fontAlgn="b"/>
                      <a:r>
                        <a:rPr lang="es-PE" sz="1100" u="none" strike="noStrike" dirty="0">
                          <a:effectLst/>
                        </a:rPr>
                        <a:t>3</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a:solidFill>
                            <a:srgbClr val="000000"/>
                          </a:solidFill>
                          <a:effectLst/>
                          <a:latin typeface="Calibri" panose="020F0502020204030204" pitchFamily="34" charset="0"/>
                        </a:rPr>
                        <a:t>EMP. MUN.DE AGUA POT.Y ALCANT.DE PATIVILCA S.A.</a:t>
                      </a:r>
                    </a:p>
                  </a:txBody>
                  <a:tcPr marL="9525" marR="9525" marT="9525" marB="0" anchor="b"/>
                </a:tc>
                <a:extLst>
                  <a:ext uri="{0D108BD9-81ED-4DB2-BD59-A6C34878D82A}">
                    <a16:rowId xmlns:a16="http://schemas.microsoft.com/office/drawing/2014/main" val="2008958535"/>
                  </a:ext>
                </a:extLst>
              </a:tr>
              <a:tr h="216000">
                <a:tc>
                  <a:txBody>
                    <a:bodyPr/>
                    <a:lstStyle/>
                    <a:p>
                      <a:pPr algn="ctr" fontAlgn="b"/>
                      <a:r>
                        <a:rPr lang="es-PE" sz="1100" u="none" strike="noStrike" dirty="0">
                          <a:effectLst/>
                        </a:rPr>
                        <a:t>4</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a:solidFill>
                            <a:srgbClr val="000000"/>
                          </a:solidFill>
                          <a:effectLst/>
                          <a:latin typeface="Calibri" panose="020F0502020204030204" pitchFamily="34" charset="0"/>
                        </a:rPr>
                        <a:t>EMP. MUN. DE SERV. DE AGUA POT. Y ALCANT.CHANKA S.</a:t>
                      </a:r>
                    </a:p>
                  </a:txBody>
                  <a:tcPr marL="9525" marR="9525" marT="9525" marB="0" anchor="b"/>
                </a:tc>
                <a:extLst>
                  <a:ext uri="{0D108BD9-81ED-4DB2-BD59-A6C34878D82A}">
                    <a16:rowId xmlns:a16="http://schemas.microsoft.com/office/drawing/2014/main" val="500541158"/>
                  </a:ext>
                </a:extLst>
              </a:tr>
              <a:tr h="216000">
                <a:tc>
                  <a:txBody>
                    <a:bodyPr/>
                    <a:lstStyle/>
                    <a:p>
                      <a:pPr algn="ctr" fontAlgn="b"/>
                      <a:r>
                        <a:rPr lang="es-PE" sz="1100" u="none" strike="noStrike" dirty="0">
                          <a:effectLst/>
                        </a:rPr>
                        <a:t>5</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EMP. MUN. DE AGUA POT. Y ALCANT. DE SALAS S.R.L.</a:t>
                      </a:r>
                    </a:p>
                  </a:txBody>
                  <a:tcPr marL="9525" marR="9525" marT="9525" marB="0" anchor="b"/>
                </a:tc>
                <a:extLst>
                  <a:ext uri="{0D108BD9-81ED-4DB2-BD59-A6C34878D82A}">
                    <a16:rowId xmlns:a16="http://schemas.microsoft.com/office/drawing/2014/main" val="4074061304"/>
                  </a:ext>
                </a:extLst>
              </a:tr>
            </a:tbl>
          </a:graphicData>
        </a:graphic>
      </p:graphicFrame>
      <p:sp>
        <p:nvSpPr>
          <p:cNvPr id="6" name="CuadroTexto 5">
            <a:extLst>
              <a:ext uri="{FF2B5EF4-FFF2-40B4-BE49-F238E27FC236}">
                <a16:creationId xmlns:a16="http://schemas.microsoft.com/office/drawing/2014/main" id="{3CA4B4AD-AD53-4123-92EE-88F8EE303288}"/>
              </a:ext>
            </a:extLst>
          </p:cNvPr>
          <p:cNvSpPr txBox="1"/>
          <p:nvPr/>
        </p:nvSpPr>
        <p:spPr>
          <a:xfrm>
            <a:off x="7374681" y="2875181"/>
            <a:ext cx="424799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2017</a:t>
            </a:r>
          </a:p>
        </p:txBody>
      </p:sp>
      <p:graphicFrame>
        <p:nvGraphicFramePr>
          <p:cNvPr id="16" name="Tabla 15">
            <a:extLst>
              <a:ext uri="{FF2B5EF4-FFF2-40B4-BE49-F238E27FC236}">
                <a16:creationId xmlns:a16="http://schemas.microsoft.com/office/drawing/2014/main" id="{211A1926-43B5-4E38-88ED-A641EEDB52BC}"/>
              </a:ext>
            </a:extLst>
          </p:cNvPr>
          <p:cNvGraphicFramePr>
            <a:graphicFrameLocks noGrp="1"/>
          </p:cNvGraphicFramePr>
          <p:nvPr>
            <p:extLst>
              <p:ext uri="{D42A27DB-BD31-4B8C-83A1-F6EECF244321}">
                <p14:modId xmlns:p14="http://schemas.microsoft.com/office/powerpoint/2010/main" val="3115474837"/>
              </p:ext>
            </p:extLst>
          </p:nvPr>
        </p:nvGraphicFramePr>
        <p:xfrm>
          <a:off x="1088182" y="3252306"/>
          <a:ext cx="4428000" cy="864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996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latin typeface="+mn-lt"/>
                        </a:rPr>
                        <a:t>N°</a:t>
                      </a:r>
                      <a:endParaRPr lang="es-PE" sz="1100" b="1" i="0" u="none" strike="noStrike" dirty="0">
                        <a:solidFill>
                          <a:srgbClr val="FFFFFF"/>
                        </a:solidFill>
                        <a:effectLst/>
                        <a:latin typeface="+mn-lt"/>
                      </a:endParaRPr>
                    </a:p>
                  </a:txBody>
                  <a:tcPr marL="9525" marR="9525" marT="9525" marB="0" anchor="ctr"/>
                </a:tc>
                <a:tc>
                  <a:txBody>
                    <a:bodyPr/>
                    <a:lstStyle/>
                    <a:p>
                      <a:pPr algn="ctr" fontAlgn="b"/>
                      <a:r>
                        <a:rPr lang="es-PE" sz="1100" u="none" strike="noStrike" dirty="0">
                          <a:effectLst/>
                          <a:latin typeface="+mn-lt"/>
                        </a:rPr>
                        <a:t>ENTIDAD</a:t>
                      </a:r>
                      <a:endParaRPr lang="es-PE" sz="11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latin typeface="+mn-lt"/>
                        </a:rPr>
                        <a:t>1</a:t>
                      </a:r>
                      <a:endParaRPr lang="es-PE" sz="1100" b="0" i="0" u="none" strike="noStrike" dirty="0">
                        <a:solidFill>
                          <a:srgbClr val="000000"/>
                        </a:solidFill>
                        <a:effectLst/>
                        <a:latin typeface="+mn-lt"/>
                      </a:endParaRPr>
                    </a:p>
                  </a:txBody>
                  <a:tcPr marL="9525" marR="9525" marT="9525" marB="0" anchor="ctr"/>
                </a:tc>
                <a:tc>
                  <a:txBody>
                    <a:bodyPr/>
                    <a:lstStyle/>
                    <a:p>
                      <a:pPr algn="l" fontAlgn="ctr"/>
                      <a:r>
                        <a:rPr lang="es-ES" sz="1100" b="0" i="0" u="none" strike="noStrike" dirty="0">
                          <a:solidFill>
                            <a:srgbClr val="000000"/>
                          </a:solidFill>
                          <a:effectLst/>
                          <a:latin typeface="+mn-lt"/>
                        </a:rPr>
                        <a:t>EMP. MUN. DE AGUA POT. Y ALCANT. DE SALAS S.R.L.</a:t>
                      </a:r>
                    </a:p>
                  </a:txBody>
                  <a:tcPr marL="9525" marR="9525" marT="9525" marB="0" anchor="ctr"/>
                </a:tc>
                <a:extLst>
                  <a:ext uri="{0D108BD9-81ED-4DB2-BD59-A6C34878D82A}">
                    <a16:rowId xmlns:a16="http://schemas.microsoft.com/office/drawing/2014/main" val="3538866816"/>
                  </a:ext>
                </a:extLst>
              </a:tr>
              <a:tr h="216000">
                <a:tc>
                  <a:txBody>
                    <a:bodyPr/>
                    <a:lstStyle/>
                    <a:p>
                      <a:pPr algn="ctr" fontAlgn="b"/>
                      <a:r>
                        <a:rPr lang="es-PE" sz="1100" u="none" strike="noStrike" dirty="0">
                          <a:effectLst/>
                          <a:latin typeface="+mn-lt"/>
                        </a:rPr>
                        <a:t>2</a:t>
                      </a:r>
                      <a:endParaRPr lang="es-PE" sz="1100" b="0" i="0" u="none" strike="noStrike" dirty="0">
                        <a:solidFill>
                          <a:srgbClr val="000000"/>
                        </a:solidFill>
                        <a:effectLst/>
                        <a:latin typeface="+mn-lt"/>
                      </a:endParaRPr>
                    </a:p>
                  </a:txBody>
                  <a:tcPr marL="9525" marR="9525" marT="9525" marB="0" anchor="ctr"/>
                </a:tc>
                <a:tc>
                  <a:txBody>
                    <a:bodyPr/>
                    <a:lstStyle/>
                    <a:p>
                      <a:pPr algn="l" fontAlgn="ctr"/>
                      <a:r>
                        <a:rPr lang="es-ES" sz="1100" b="0" i="0" u="none" strike="noStrike">
                          <a:solidFill>
                            <a:srgbClr val="000000"/>
                          </a:solidFill>
                          <a:effectLst/>
                          <a:latin typeface="+mn-lt"/>
                        </a:rPr>
                        <a:t>EMP. MUN.DE AGUA POT.Y ALCANT.DE PATIVILCA S.A.</a:t>
                      </a:r>
                    </a:p>
                  </a:txBody>
                  <a:tcPr marL="9525" marR="9525" marT="9525" marB="0" anchor="ctr"/>
                </a:tc>
                <a:extLst>
                  <a:ext uri="{0D108BD9-81ED-4DB2-BD59-A6C34878D82A}">
                    <a16:rowId xmlns:a16="http://schemas.microsoft.com/office/drawing/2014/main" val="1806101740"/>
                  </a:ext>
                </a:extLst>
              </a:tr>
              <a:tr h="216000">
                <a:tc>
                  <a:txBody>
                    <a:bodyPr/>
                    <a:lstStyle/>
                    <a:p>
                      <a:pPr algn="ctr" fontAlgn="b"/>
                      <a:r>
                        <a:rPr lang="es-PE" sz="1100" u="none" strike="noStrike" dirty="0">
                          <a:effectLst/>
                          <a:latin typeface="+mn-lt"/>
                        </a:rPr>
                        <a:t>3</a:t>
                      </a:r>
                      <a:endParaRPr lang="es-PE" sz="1100" b="0" i="0" u="none" strike="noStrike" dirty="0">
                        <a:solidFill>
                          <a:srgbClr val="000000"/>
                        </a:solidFill>
                        <a:effectLst/>
                        <a:latin typeface="+mn-lt"/>
                      </a:endParaRPr>
                    </a:p>
                  </a:txBody>
                  <a:tcPr marL="9525" marR="9525" marT="9525" marB="0" anchor="ctr"/>
                </a:tc>
                <a:tc>
                  <a:txBody>
                    <a:bodyPr/>
                    <a:lstStyle/>
                    <a:p>
                      <a:pPr algn="l" fontAlgn="ctr"/>
                      <a:r>
                        <a:rPr lang="es-PE" sz="1100" b="0" i="0" u="none" strike="noStrike" dirty="0">
                          <a:solidFill>
                            <a:srgbClr val="000000"/>
                          </a:solidFill>
                          <a:effectLst/>
                          <a:latin typeface="+mn-lt"/>
                        </a:rPr>
                        <a:t>EMPRESA DE SERV. ELECTRICOS MUNICIPALES DE PARAMONGA S.A.</a:t>
                      </a:r>
                    </a:p>
                  </a:txBody>
                  <a:tcPr marL="9525" marR="9525" marT="9525" marB="0" anchor="ctr"/>
                </a:tc>
                <a:extLst>
                  <a:ext uri="{0D108BD9-81ED-4DB2-BD59-A6C34878D82A}">
                    <a16:rowId xmlns:a16="http://schemas.microsoft.com/office/drawing/2014/main" val="2008958535"/>
                  </a:ext>
                </a:extLst>
              </a:tr>
            </a:tbl>
          </a:graphicData>
        </a:graphic>
      </p:graphicFrame>
      <p:sp>
        <p:nvSpPr>
          <p:cNvPr id="17" name="CuadroTexto 16">
            <a:extLst>
              <a:ext uri="{FF2B5EF4-FFF2-40B4-BE49-F238E27FC236}">
                <a16:creationId xmlns:a16="http://schemas.microsoft.com/office/drawing/2014/main" id="{F1D5B610-6D79-42FE-A5DE-E496F4393DAA}"/>
              </a:ext>
            </a:extLst>
          </p:cNvPr>
          <p:cNvSpPr txBox="1"/>
          <p:nvPr/>
        </p:nvSpPr>
        <p:spPr>
          <a:xfrm>
            <a:off x="1088182" y="2875181"/>
            <a:ext cx="44280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2018</a:t>
            </a:r>
          </a:p>
        </p:txBody>
      </p:sp>
      <p:grpSp>
        <p:nvGrpSpPr>
          <p:cNvPr id="20" name="Grupo 19"/>
          <p:cNvGrpSpPr/>
          <p:nvPr/>
        </p:nvGrpSpPr>
        <p:grpSpPr>
          <a:xfrm>
            <a:off x="10770846" y="6363545"/>
            <a:ext cx="1028182" cy="416372"/>
            <a:chOff x="10985501" y="6396203"/>
            <a:chExt cx="1028182" cy="416372"/>
          </a:xfrm>
        </p:grpSpPr>
        <p:sp>
          <p:nvSpPr>
            <p:cNvPr id="21" name="CuadroTexto 20"/>
            <p:cNvSpPr txBox="1"/>
            <p:nvPr/>
          </p:nvSpPr>
          <p:spPr>
            <a:xfrm>
              <a:off x="10985501" y="6612520"/>
              <a:ext cx="1028182" cy="200055"/>
            </a:xfrm>
            <a:prstGeom prst="rect">
              <a:avLst/>
            </a:prstGeom>
            <a:noFill/>
          </p:spPr>
          <p:txBody>
            <a:bodyPr wrap="square" rtlCol="0">
              <a:spAutoFit/>
            </a:bodyPr>
            <a:lstStyle/>
            <a:p>
              <a:pPr algn="ctr"/>
              <a:r>
                <a:rPr lang="es-PE" sz="700" b="1" dirty="0"/>
                <a:t>VOLVER A OMISAS</a:t>
              </a:r>
              <a:endParaRPr lang="en-US" sz="700" b="1" dirty="0"/>
            </a:p>
          </p:txBody>
        </p:sp>
        <p:pic>
          <p:nvPicPr>
            <p:cNvPr id="22" name="Imagen 21"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9" name="CuadroTexto 18">
            <a:extLst>
              <a:ext uri="{FF2B5EF4-FFF2-40B4-BE49-F238E27FC236}">
                <a16:creationId xmlns:a16="http://schemas.microsoft.com/office/drawing/2014/main" id="{4867F25A-BBD7-4F40-A6CB-04322CFFC519}"/>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2684981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113</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422CD360-E816-4D7A-8CD2-CA488C8F721E}"/>
              </a:ext>
            </a:extLst>
          </p:cNvPr>
          <p:cNvSpPr txBox="1"/>
          <p:nvPr/>
        </p:nvSpPr>
        <p:spPr>
          <a:xfrm>
            <a:off x="-1" y="848258"/>
            <a:ext cx="12191999" cy="523220"/>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COMPOSICION DE LAS ENTIDADES OMISAS</a:t>
            </a:r>
          </a:p>
        </p:txBody>
      </p:sp>
      <p:sp>
        <p:nvSpPr>
          <p:cNvPr id="4" name="CuadroTexto 3">
            <a:extLst>
              <a:ext uri="{FF2B5EF4-FFF2-40B4-BE49-F238E27FC236}">
                <a16:creationId xmlns:a16="http://schemas.microsoft.com/office/drawing/2014/main" id="{9DA4F948-8525-4279-841D-15E8D147348A}"/>
              </a:ext>
            </a:extLst>
          </p:cNvPr>
          <p:cNvSpPr txBox="1"/>
          <p:nvPr/>
        </p:nvSpPr>
        <p:spPr>
          <a:xfrm>
            <a:off x="723900" y="1405146"/>
            <a:ext cx="10791825" cy="830997"/>
          </a:xfrm>
          <a:prstGeom prst="rect">
            <a:avLst/>
          </a:prstGeom>
          <a:noFill/>
        </p:spPr>
        <p:txBody>
          <a:bodyPr wrap="square" rtlCol="0">
            <a:spAutoFit/>
          </a:bodyPr>
          <a:lstStyle/>
          <a:p>
            <a:pPr algn="ctr"/>
            <a:r>
              <a:rPr lang="en-US" sz="2400" b="1" dirty="0"/>
              <a:t>EMPRESAS DEL ESTADO</a:t>
            </a:r>
          </a:p>
          <a:p>
            <a:pPr algn="ctr"/>
            <a:r>
              <a:rPr lang="en-US" sz="2400" b="1" dirty="0">
                <a:solidFill>
                  <a:srgbClr val="FF0000"/>
                </a:solidFill>
              </a:rPr>
              <a:t>EMPRESAS NO OPERATIVAS</a:t>
            </a:r>
          </a:p>
        </p:txBody>
      </p:sp>
      <p:graphicFrame>
        <p:nvGraphicFramePr>
          <p:cNvPr id="5" name="Tabla 4">
            <a:extLst>
              <a:ext uri="{FF2B5EF4-FFF2-40B4-BE49-F238E27FC236}">
                <a16:creationId xmlns:a16="http://schemas.microsoft.com/office/drawing/2014/main" id="{3D5B88A7-A38C-47B6-A358-C74D3BAF0280}"/>
              </a:ext>
            </a:extLst>
          </p:cNvPr>
          <p:cNvGraphicFramePr>
            <a:graphicFrameLocks noGrp="1"/>
          </p:cNvGraphicFramePr>
          <p:nvPr/>
        </p:nvGraphicFramePr>
        <p:xfrm>
          <a:off x="6755557" y="2604609"/>
          <a:ext cx="4644000" cy="3456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4212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rPr>
                        <a:t>N°</a:t>
                      </a:r>
                      <a:endParaRPr lang="es-PE"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PE" sz="1100" u="none" strike="noStrike" dirty="0">
                          <a:effectLst/>
                        </a:rPr>
                        <a:t>ENTIDAD</a:t>
                      </a:r>
                      <a:endParaRPr lang="es-PE"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rPr>
                        <a:t>1</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SERVICIOS DE LA UNI S.A.</a:t>
                      </a:r>
                    </a:p>
                  </a:txBody>
                  <a:tcPr marL="9525" marR="9525" marT="9525" marB="0" anchor="b"/>
                </a:tc>
                <a:extLst>
                  <a:ext uri="{0D108BD9-81ED-4DB2-BD59-A6C34878D82A}">
                    <a16:rowId xmlns:a16="http://schemas.microsoft.com/office/drawing/2014/main" val="3538866816"/>
                  </a:ext>
                </a:extLst>
              </a:tr>
              <a:tr h="216000">
                <a:tc>
                  <a:txBody>
                    <a:bodyPr/>
                    <a:lstStyle/>
                    <a:p>
                      <a:pPr algn="ctr" fontAlgn="b"/>
                      <a:r>
                        <a:rPr lang="es-PE" sz="1100" u="none" strike="noStrike" dirty="0">
                          <a:effectLst/>
                        </a:rPr>
                        <a:t>2</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b="0" i="0" u="none" strike="noStrike" dirty="0">
                          <a:solidFill>
                            <a:srgbClr val="000000"/>
                          </a:solidFill>
                          <a:effectLst/>
                          <a:latin typeface="Calibri" panose="020F0502020204030204" pitchFamily="34" charset="0"/>
                        </a:rPr>
                        <a:t>SERVICENTRO MUNICIPAL EL COLLAO S.A.C</a:t>
                      </a:r>
                    </a:p>
                  </a:txBody>
                  <a:tcPr marL="9525" marR="9525" marT="9525" marB="0" anchor="b"/>
                </a:tc>
                <a:extLst>
                  <a:ext uri="{0D108BD9-81ED-4DB2-BD59-A6C34878D82A}">
                    <a16:rowId xmlns:a16="http://schemas.microsoft.com/office/drawing/2014/main" val="1806101740"/>
                  </a:ext>
                </a:extLst>
              </a:tr>
              <a:tr h="216000">
                <a:tc>
                  <a:txBody>
                    <a:bodyPr/>
                    <a:lstStyle/>
                    <a:p>
                      <a:pPr algn="ctr" fontAlgn="b"/>
                      <a:r>
                        <a:rPr lang="es-PE" sz="1100" u="none" strike="noStrike" dirty="0">
                          <a:effectLst/>
                        </a:rPr>
                        <a:t>3</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a:solidFill>
                            <a:srgbClr val="000000"/>
                          </a:solidFill>
                          <a:effectLst/>
                          <a:latin typeface="Calibri" panose="020F0502020204030204" pitchFamily="34" charset="0"/>
                        </a:rPr>
                        <a:t>PETROLEOS UNI SERVICIOS Y ASESORIA S.A.C.</a:t>
                      </a:r>
                    </a:p>
                  </a:txBody>
                  <a:tcPr marL="9525" marR="9525" marT="9525" marB="0" anchor="b"/>
                </a:tc>
                <a:extLst>
                  <a:ext uri="{0D108BD9-81ED-4DB2-BD59-A6C34878D82A}">
                    <a16:rowId xmlns:a16="http://schemas.microsoft.com/office/drawing/2014/main" val="2008958535"/>
                  </a:ext>
                </a:extLst>
              </a:tr>
              <a:tr h="216000">
                <a:tc>
                  <a:txBody>
                    <a:bodyPr/>
                    <a:lstStyle/>
                    <a:p>
                      <a:pPr algn="ctr" fontAlgn="b"/>
                      <a:r>
                        <a:rPr lang="es-PE" sz="1100" u="none" strike="noStrike" dirty="0">
                          <a:effectLst/>
                        </a:rPr>
                        <a:t>4</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pt-BR" sz="1100" b="0" i="0" u="none" strike="noStrike" dirty="0">
                          <a:solidFill>
                            <a:srgbClr val="000000"/>
                          </a:solidFill>
                          <a:effectLst/>
                          <a:latin typeface="Calibri" panose="020F0502020204030204" pitchFamily="34" charset="0"/>
                        </a:rPr>
                        <a:t>EMPRESA MUNICIPAL DE MAQUINARIA PESADA S.A.C</a:t>
                      </a:r>
                    </a:p>
                  </a:txBody>
                  <a:tcPr marL="9525" marR="9525" marT="9525" marB="0" anchor="b"/>
                </a:tc>
                <a:extLst>
                  <a:ext uri="{0D108BD9-81ED-4DB2-BD59-A6C34878D82A}">
                    <a16:rowId xmlns:a16="http://schemas.microsoft.com/office/drawing/2014/main" val="500541158"/>
                  </a:ext>
                </a:extLst>
              </a:tr>
              <a:tr h="216000">
                <a:tc>
                  <a:txBody>
                    <a:bodyPr/>
                    <a:lstStyle/>
                    <a:p>
                      <a:pPr algn="ctr" fontAlgn="b"/>
                      <a:r>
                        <a:rPr lang="es-PE" sz="1100" u="none" strike="noStrike" dirty="0">
                          <a:effectLst/>
                        </a:rPr>
                        <a:t>5</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b="0" i="0" u="none" strike="noStrike">
                          <a:solidFill>
                            <a:srgbClr val="000000"/>
                          </a:solidFill>
                          <a:effectLst/>
                          <a:latin typeface="Calibri" panose="020F0502020204030204" pitchFamily="34" charset="0"/>
                        </a:rPr>
                        <a:t>EMPRESA DE SERVICIO ESPECIAL DE TRANSPORTE MUNICIP</a:t>
                      </a:r>
                    </a:p>
                  </a:txBody>
                  <a:tcPr marL="9525" marR="9525" marT="9525" marB="0" anchor="b"/>
                </a:tc>
                <a:extLst>
                  <a:ext uri="{0D108BD9-81ED-4DB2-BD59-A6C34878D82A}">
                    <a16:rowId xmlns:a16="http://schemas.microsoft.com/office/drawing/2014/main" val="4074061304"/>
                  </a:ext>
                </a:extLst>
              </a:tr>
              <a:tr h="216000">
                <a:tc>
                  <a:txBody>
                    <a:bodyPr/>
                    <a:lstStyle/>
                    <a:p>
                      <a:pPr algn="ctr" fontAlgn="b"/>
                      <a:r>
                        <a:rPr lang="es-PE"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l" fontAlgn="b"/>
                      <a:r>
                        <a:rPr lang="es-PE" sz="1100" b="0" i="0" u="none" strike="noStrike">
                          <a:solidFill>
                            <a:srgbClr val="000000"/>
                          </a:solidFill>
                          <a:effectLst/>
                          <a:latin typeface="Calibri" panose="020F0502020204030204" pitchFamily="34" charset="0"/>
                        </a:rPr>
                        <a:t>EMP.MUNIC. DE TRANSPORTE DE AYAVIRI SRL</a:t>
                      </a:r>
                    </a:p>
                  </a:txBody>
                  <a:tcPr marL="9525" marR="9525" marT="9525" marB="0" anchor="b"/>
                </a:tc>
                <a:extLst>
                  <a:ext uri="{0D108BD9-81ED-4DB2-BD59-A6C34878D82A}">
                    <a16:rowId xmlns:a16="http://schemas.microsoft.com/office/drawing/2014/main" val="3176281946"/>
                  </a:ext>
                </a:extLst>
              </a:tr>
              <a:tr h="216000">
                <a:tc>
                  <a:txBody>
                    <a:bodyPr/>
                    <a:lstStyle/>
                    <a:p>
                      <a:pPr algn="ctr" fontAlgn="b"/>
                      <a:r>
                        <a:rPr lang="es-PE"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l" fontAlgn="b"/>
                      <a:r>
                        <a:rPr lang="es-PE" sz="1100" b="0" i="0" u="none" strike="noStrike">
                          <a:solidFill>
                            <a:srgbClr val="000000"/>
                          </a:solidFill>
                          <a:effectLst/>
                          <a:latin typeface="Calibri" panose="020F0502020204030204" pitchFamily="34" charset="0"/>
                        </a:rPr>
                        <a:t>EMP.MUN.DE TRANSPORTES CANDARAVE S.A.</a:t>
                      </a:r>
                    </a:p>
                  </a:txBody>
                  <a:tcPr marL="9525" marR="9525" marT="9525" marB="0" anchor="b"/>
                </a:tc>
                <a:extLst>
                  <a:ext uri="{0D108BD9-81ED-4DB2-BD59-A6C34878D82A}">
                    <a16:rowId xmlns:a16="http://schemas.microsoft.com/office/drawing/2014/main" val="884322945"/>
                  </a:ext>
                </a:extLst>
              </a:tr>
              <a:tr h="216000">
                <a:tc>
                  <a:txBody>
                    <a:bodyPr/>
                    <a:lstStyle/>
                    <a:p>
                      <a:pPr algn="ctr" fontAlgn="b"/>
                      <a:r>
                        <a:rPr lang="es-PE"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l" fontAlgn="b"/>
                      <a:r>
                        <a:rPr lang="es-PE" sz="1100" b="0" i="0" u="none" strike="noStrike">
                          <a:solidFill>
                            <a:srgbClr val="000000"/>
                          </a:solidFill>
                          <a:effectLst/>
                          <a:latin typeface="Calibri" panose="020F0502020204030204" pitchFamily="34" charset="0"/>
                        </a:rPr>
                        <a:t>EMP.MUN.DE TRANSP.TERR.INTERP.DE PASAJ.ZEPITA S.A.</a:t>
                      </a:r>
                    </a:p>
                  </a:txBody>
                  <a:tcPr marL="9525" marR="9525" marT="9525" marB="0" anchor="b"/>
                </a:tc>
                <a:extLst>
                  <a:ext uri="{0D108BD9-81ED-4DB2-BD59-A6C34878D82A}">
                    <a16:rowId xmlns:a16="http://schemas.microsoft.com/office/drawing/2014/main" val="1056554171"/>
                  </a:ext>
                </a:extLst>
              </a:tr>
              <a:tr h="216000">
                <a:tc>
                  <a:txBody>
                    <a:bodyPr/>
                    <a:lstStyle/>
                    <a:p>
                      <a:pPr algn="ctr" fontAlgn="b"/>
                      <a:r>
                        <a:rPr lang="es-PE"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l" fontAlgn="b"/>
                      <a:r>
                        <a:rPr lang="es-PE" sz="1100" b="0" i="0" u="none" strike="noStrike">
                          <a:solidFill>
                            <a:srgbClr val="000000"/>
                          </a:solidFill>
                          <a:effectLst/>
                          <a:latin typeface="Calibri" panose="020F0502020204030204" pitchFamily="34" charset="0"/>
                        </a:rPr>
                        <a:t>EMP. MUNICIPAL VISION 2000 SRL</a:t>
                      </a:r>
                    </a:p>
                  </a:txBody>
                  <a:tcPr marL="9525" marR="9525" marT="9525" marB="0" anchor="b"/>
                </a:tc>
                <a:extLst>
                  <a:ext uri="{0D108BD9-81ED-4DB2-BD59-A6C34878D82A}">
                    <a16:rowId xmlns:a16="http://schemas.microsoft.com/office/drawing/2014/main" val="956384729"/>
                  </a:ext>
                </a:extLst>
              </a:tr>
              <a:tr h="216000">
                <a:tc>
                  <a:txBody>
                    <a:bodyPr/>
                    <a:lstStyle/>
                    <a:p>
                      <a:pPr algn="ctr" fontAlgn="b"/>
                      <a:r>
                        <a:rPr lang="es-PE"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l" fontAlgn="b"/>
                      <a:r>
                        <a:rPr lang="pt-BR" sz="1100" b="0" i="0" u="none" strike="noStrike">
                          <a:solidFill>
                            <a:srgbClr val="000000"/>
                          </a:solidFill>
                          <a:effectLst/>
                          <a:latin typeface="Calibri" panose="020F0502020204030204" pitchFamily="34" charset="0"/>
                        </a:rPr>
                        <a:t>EMP. MUNICIPAL DE TRANSPORTES ARAPA S.A.C.</a:t>
                      </a:r>
                    </a:p>
                  </a:txBody>
                  <a:tcPr marL="9525" marR="9525" marT="9525" marB="0" anchor="b"/>
                </a:tc>
                <a:extLst>
                  <a:ext uri="{0D108BD9-81ED-4DB2-BD59-A6C34878D82A}">
                    <a16:rowId xmlns:a16="http://schemas.microsoft.com/office/drawing/2014/main" val="780673465"/>
                  </a:ext>
                </a:extLst>
              </a:tr>
              <a:tr h="216000">
                <a:tc>
                  <a:txBody>
                    <a:bodyPr/>
                    <a:lstStyle/>
                    <a:p>
                      <a:pPr algn="ctr" fontAlgn="b"/>
                      <a:r>
                        <a:rPr lang="es-PE"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l" fontAlgn="b"/>
                      <a:r>
                        <a:rPr lang="es-PE" sz="1100" b="0" i="0" u="none" strike="noStrike">
                          <a:solidFill>
                            <a:srgbClr val="000000"/>
                          </a:solidFill>
                          <a:effectLst/>
                          <a:latin typeface="Calibri" panose="020F0502020204030204" pitchFamily="34" charset="0"/>
                        </a:rPr>
                        <a:t>EMP. MUNIC. DE SERV. MULTIP. VIRGEN DE LAS MERCEDE</a:t>
                      </a:r>
                    </a:p>
                  </a:txBody>
                  <a:tcPr marL="9525" marR="9525" marT="9525" marB="0" anchor="b"/>
                </a:tc>
                <a:extLst>
                  <a:ext uri="{0D108BD9-81ED-4DB2-BD59-A6C34878D82A}">
                    <a16:rowId xmlns:a16="http://schemas.microsoft.com/office/drawing/2014/main" val="675278565"/>
                  </a:ext>
                </a:extLst>
              </a:tr>
              <a:tr h="216000">
                <a:tc>
                  <a:txBody>
                    <a:bodyPr/>
                    <a:lstStyle/>
                    <a:p>
                      <a:pPr algn="ctr" fontAlgn="b"/>
                      <a:r>
                        <a:rPr lang="es-PE"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l" fontAlgn="b"/>
                      <a:r>
                        <a:rPr lang="fr-FR" sz="1100" b="0" i="0" u="none" strike="noStrike">
                          <a:solidFill>
                            <a:srgbClr val="000000"/>
                          </a:solidFill>
                          <a:effectLst/>
                          <a:latin typeface="Calibri" panose="020F0502020204030204" pitchFamily="34" charset="0"/>
                        </a:rPr>
                        <a:t>EMP. MUNIC. DE SERV. MULTIP. S.A.C -EMUSEM SAC PU</a:t>
                      </a:r>
                    </a:p>
                  </a:txBody>
                  <a:tcPr marL="9525" marR="9525" marT="9525" marB="0" anchor="b"/>
                </a:tc>
                <a:extLst>
                  <a:ext uri="{0D108BD9-81ED-4DB2-BD59-A6C34878D82A}">
                    <a16:rowId xmlns:a16="http://schemas.microsoft.com/office/drawing/2014/main" val="3268453280"/>
                  </a:ext>
                </a:extLst>
              </a:tr>
              <a:tr h="216000">
                <a:tc>
                  <a:txBody>
                    <a:bodyPr/>
                    <a:lstStyle/>
                    <a:p>
                      <a:pPr algn="ctr" fontAlgn="b"/>
                      <a:r>
                        <a:rPr lang="es-PE"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l" fontAlgn="b"/>
                      <a:r>
                        <a:rPr lang="es-ES" sz="1100" b="0" i="0" u="none" strike="noStrike">
                          <a:solidFill>
                            <a:srgbClr val="000000"/>
                          </a:solidFill>
                          <a:effectLst/>
                          <a:latin typeface="Calibri" panose="020F0502020204030204" pitchFamily="34" charset="0"/>
                        </a:rPr>
                        <a:t>EMP. MUNIC. DE SERV. DE AGUA POT. Y ALCANT. ACOBAM</a:t>
                      </a:r>
                    </a:p>
                  </a:txBody>
                  <a:tcPr marL="9525" marR="9525" marT="9525" marB="0" anchor="b"/>
                </a:tc>
                <a:extLst>
                  <a:ext uri="{0D108BD9-81ED-4DB2-BD59-A6C34878D82A}">
                    <a16:rowId xmlns:a16="http://schemas.microsoft.com/office/drawing/2014/main" val="904488476"/>
                  </a:ext>
                </a:extLst>
              </a:tr>
              <a:tr h="216000">
                <a:tc>
                  <a:txBody>
                    <a:bodyPr/>
                    <a:lstStyle/>
                    <a:p>
                      <a:pPr algn="ctr" fontAlgn="b"/>
                      <a:r>
                        <a:rPr lang="es-PE"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l" fontAlgn="b"/>
                      <a:r>
                        <a:rPr lang="es-ES" sz="1100" b="0" i="0" u="none" strike="noStrike">
                          <a:solidFill>
                            <a:srgbClr val="000000"/>
                          </a:solidFill>
                          <a:effectLst/>
                          <a:latin typeface="Calibri" panose="020F0502020204030204" pitchFamily="34" charset="0"/>
                        </a:rPr>
                        <a:t>EMP. MUNIC. DE PRODUCC., COMERCIALIZAC. Y SERV. RE</a:t>
                      </a:r>
                    </a:p>
                  </a:txBody>
                  <a:tcPr marL="9525" marR="9525" marT="9525" marB="0" anchor="b"/>
                </a:tc>
                <a:extLst>
                  <a:ext uri="{0D108BD9-81ED-4DB2-BD59-A6C34878D82A}">
                    <a16:rowId xmlns:a16="http://schemas.microsoft.com/office/drawing/2014/main" val="2521452550"/>
                  </a:ext>
                </a:extLst>
              </a:tr>
              <a:tr h="216000">
                <a:tc>
                  <a:txBody>
                    <a:bodyPr/>
                    <a:lstStyle/>
                    <a:p>
                      <a:pPr algn="ctr" fontAlgn="b"/>
                      <a:r>
                        <a:rPr lang="es-PE"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EMP- DE ACOPIO Y TRANSFORMAC. DE LECHE Y SERV. SRL</a:t>
                      </a:r>
                    </a:p>
                  </a:txBody>
                  <a:tcPr marL="9525" marR="9525" marT="9525" marB="0" anchor="b"/>
                </a:tc>
                <a:extLst>
                  <a:ext uri="{0D108BD9-81ED-4DB2-BD59-A6C34878D82A}">
                    <a16:rowId xmlns:a16="http://schemas.microsoft.com/office/drawing/2014/main" val="1912675107"/>
                  </a:ext>
                </a:extLst>
              </a:tr>
            </a:tbl>
          </a:graphicData>
        </a:graphic>
      </p:graphicFrame>
      <p:sp>
        <p:nvSpPr>
          <p:cNvPr id="6" name="CuadroTexto 5">
            <a:extLst>
              <a:ext uri="{FF2B5EF4-FFF2-40B4-BE49-F238E27FC236}">
                <a16:creationId xmlns:a16="http://schemas.microsoft.com/office/drawing/2014/main" id="{3CA4B4AD-AD53-4123-92EE-88F8EE303288}"/>
              </a:ext>
            </a:extLst>
          </p:cNvPr>
          <p:cNvSpPr txBox="1"/>
          <p:nvPr/>
        </p:nvSpPr>
        <p:spPr>
          <a:xfrm>
            <a:off x="6755556" y="2237423"/>
            <a:ext cx="46440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2017</a:t>
            </a:r>
          </a:p>
        </p:txBody>
      </p:sp>
      <p:graphicFrame>
        <p:nvGraphicFramePr>
          <p:cNvPr id="16" name="Tabla 15">
            <a:extLst>
              <a:ext uri="{FF2B5EF4-FFF2-40B4-BE49-F238E27FC236}">
                <a16:creationId xmlns:a16="http://schemas.microsoft.com/office/drawing/2014/main" id="{211A1926-43B5-4E38-88ED-A641EEDB52BC}"/>
              </a:ext>
            </a:extLst>
          </p:cNvPr>
          <p:cNvGraphicFramePr>
            <a:graphicFrameLocks noGrp="1"/>
          </p:cNvGraphicFramePr>
          <p:nvPr/>
        </p:nvGraphicFramePr>
        <p:xfrm>
          <a:off x="697657" y="2595495"/>
          <a:ext cx="5004000" cy="2808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4572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latin typeface="+mn-lt"/>
                        </a:rPr>
                        <a:t>N°</a:t>
                      </a:r>
                      <a:endParaRPr lang="es-PE" sz="1100" b="1" i="0" u="none" strike="noStrike" dirty="0">
                        <a:solidFill>
                          <a:srgbClr val="FFFFFF"/>
                        </a:solidFill>
                        <a:effectLst/>
                        <a:latin typeface="+mn-lt"/>
                      </a:endParaRPr>
                    </a:p>
                  </a:txBody>
                  <a:tcPr marL="9525" marR="9525" marT="9525" marB="0" anchor="ctr"/>
                </a:tc>
                <a:tc>
                  <a:txBody>
                    <a:bodyPr/>
                    <a:lstStyle/>
                    <a:p>
                      <a:pPr algn="ctr" fontAlgn="b"/>
                      <a:r>
                        <a:rPr lang="es-PE" sz="1100" u="none" strike="noStrike" dirty="0">
                          <a:effectLst/>
                          <a:latin typeface="+mn-lt"/>
                        </a:rPr>
                        <a:t>ENTIDAD</a:t>
                      </a:r>
                      <a:endParaRPr lang="es-PE" sz="11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latin typeface="+mn-lt"/>
                        </a:rPr>
                        <a:t>1</a:t>
                      </a:r>
                      <a:endParaRPr lang="es-PE" sz="1100" b="0" i="0" u="none" strike="noStrike" dirty="0">
                        <a:solidFill>
                          <a:srgbClr val="000000"/>
                        </a:solidFill>
                        <a:effectLst/>
                        <a:latin typeface="+mn-lt"/>
                      </a:endParaRPr>
                    </a:p>
                  </a:txBody>
                  <a:tcPr marL="9525" marR="9525" marT="9525" marB="0" anchor="ctr"/>
                </a:tc>
                <a:tc>
                  <a:txBody>
                    <a:bodyPr/>
                    <a:lstStyle/>
                    <a:p>
                      <a:pPr algn="l" fontAlgn="ctr"/>
                      <a:r>
                        <a:rPr lang="es-PE" sz="1100" b="0" i="0" u="none" strike="noStrike" dirty="0">
                          <a:solidFill>
                            <a:srgbClr val="000000"/>
                          </a:solidFill>
                          <a:effectLst/>
                          <a:latin typeface="+mn-lt"/>
                        </a:rPr>
                        <a:t>EMPRESA DE SERVICIO ESPECIAL DE TRANSPORTE MUNICIPAL ANTA SAC</a:t>
                      </a:r>
                    </a:p>
                  </a:txBody>
                  <a:tcPr marL="9525" marR="9525" marT="9525" marB="0" anchor="ctr"/>
                </a:tc>
                <a:extLst>
                  <a:ext uri="{0D108BD9-81ED-4DB2-BD59-A6C34878D82A}">
                    <a16:rowId xmlns:a16="http://schemas.microsoft.com/office/drawing/2014/main" val="3538866816"/>
                  </a:ext>
                </a:extLst>
              </a:tr>
              <a:tr h="216000">
                <a:tc>
                  <a:txBody>
                    <a:bodyPr/>
                    <a:lstStyle/>
                    <a:p>
                      <a:pPr algn="ctr" fontAlgn="b"/>
                      <a:r>
                        <a:rPr lang="es-PE" sz="1100" u="none" strike="noStrike" dirty="0">
                          <a:effectLst/>
                          <a:latin typeface="+mn-lt"/>
                        </a:rPr>
                        <a:t>2</a:t>
                      </a:r>
                      <a:endParaRPr lang="es-PE" sz="1100" b="0" i="0" u="none" strike="noStrike" dirty="0">
                        <a:solidFill>
                          <a:srgbClr val="000000"/>
                        </a:solidFill>
                        <a:effectLst/>
                        <a:latin typeface="+mn-lt"/>
                      </a:endParaRPr>
                    </a:p>
                  </a:txBody>
                  <a:tcPr marL="9525" marR="9525" marT="9525" marB="0" anchor="ctr"/>
                </a:tc>
                <a:tc>
                  <a:txBody>
                    <a:bodyPr/>
                    <a:lstStyle/>
                    <a:p>
                      <a:pPr algn="l" fontAlgn="ctr"/>
                      <a:r>
                        <a:rPr lang="es-PE" sz="1100" b="0" i="0" u="none" strike="noStrike" dirty="0">
                          <a:solidFill>
                            <a:srgbClr val="000000"/>
                          </a:solidFill>
                          <a:effectLst/>
                          <a:latin typeface="+mn-lt"/>
                        </a:rPr>
                        <a:t>EMP. MUNIC. DE SERV. MULTIP. VIRGEN DE LAS MERCEDES S.A.C</a:t>
                      </a:r>
                    </a:p>
                  </a:txBody>
                  <a:tcPr marL="9525" marR="9525" marT="9525" marB="0" anchor="ctr"/>
                </a:tc>
                <a:extLst>
                  <a:ext uri="{0D108BD9-81ED-4DB2-BD59-A6C34878D82A}">
                    <a16:rowId xmlns:a16="http://schemas.microsoft.com/office/drawing/2014/main" val="1806101740"/>
                  </a:ext>
                </a:extLst>
              </a:tr>
              <a:tr h="216000">
                <a:tc>
                  <a:txBody>
                    <a:bodyPr/>
                    <a:lstStyle/>
                    <a:p>
                      <a:pPr algn="ctr" fontAlgn="b"/>
                      <a:r>
                        <a:rPr lang="es-PE" sz="1100" u="none" strike="noStrike" dirty="0">
                          <a:effectLst/>
                          <a:latin typeface="+mn-lt"/>
                        </a:rPr>
                        <a:t>3</a:t>
                      </a:r>
                      <a:endParaRPr lang="es-PE" sz="1100" b="0" i="0" u="none" strike="noStrike" dirty="0">
                        <a:solidFill>
                          <a:srgbClr val="000000"/>
                        </a:solidFill>
                        <a:effectLst/>
                        <a:latin typeface="+mn-lt"/>
                      </a:endParaRPr>
                    </a:p>
                  </a:txBody>
                  <a:tcPr marL="9525" marR="9525" marT="9525" marB="0" anchor="ctr"/>
                </a:tc>
                <a:tc>
                  <a:txBody>
                    <a:bodyPr/>
                    <a:lstStyle/>
                    <a:p>
                      <a:pPr algn="l" fontAlgn="ctr"/>
                      <a:r>
                        <a:rPr lang="pt-BR" sz="1100" b="0" i="0" u="none" strike="noStrike">
                          <a:solidFill>
                            <a:srgbClr val="000000"/>
                          </a:solidFill>
                          <a:effectLst/>
                          <a:latin typeface="+mn-lt"/>
                        </a:rPr>
                        <a:t>EMPRESA MUNICIPAL DE TRANSPORTE CANDARAVE S.A.</a:t>
                      </a:r>
                    </a:p>
                  </a:txBody>
                  <a:tcPr marL="9525" marR="9525" marT="9525" marB="0" anchor="ctr"/>
                </a:tc>
                <a:extLst>
                  <a:ext uri="{0D108BD9-81ED-4DB2-BD59-A6C34878D82A}">
                    <a16:rowId xmlns:a16="http://schemas.microsoft.com/office/drawing/2014/main" val="2008958535"/>
                  </a:ext>
                </a:extLst>
              </a:tr>
              <a:tr h="216000">
                <a:tc>
                  <a:txBody>
                    <a:bodyPr/>
                    <a:lstStyle/>
                    <a:p>
                      <a:pPr algn="ctr" fontAlgn="b"/>
                      <a:r>
                        <a:rPr lang="es-PE" sz="1100" b="0" i="0" u="none" strike="noStrike" dirty="0">
                          <a:solidFill>
                            <a:srgbClr val="000000"/>
                          </a:solidFill>
                          <a:effectLst/>
                          <a:latin typeface="+mn-lt"/>
                        </a:rPr>
                        <a:t>4</a:t>
                      </a:r>
                    </a:p>
                  </a:txBody>
                  <a:tcPr marL="9525" marR="9525" marT="9525" marB="0" anchor="ctr"/>
                </a:tc>
                <a:tc>
                  <a:txBody>
                    <a:bodyPr/>
                    <a:lstStyle/>
                    <a:p>
                      <a:pPr algn="l" fontAlgn="ctr"/>
                      <a:r>
                        <a:rPr lang="pt-BR" sz="1100" b="0" i="0" u="none" strike="noStrike">
                          <a:solidFill>
                            <a:srgbClr val="000000"/>
                          </a:solidFill>
                          <a:effectLst/>
                          <a:latin typeface="+mn-lt"/>
                        </a:rPr>
                        <a:t>EMPRESA MUNICIPAL DE MAQUINARIA PESADA S.A.C</a:t>
                      </a:r>
                    </a:p>
                  </a:txBody>
                  <a:tcPr marL="9525" marR="9525" marT="9525" marB="0" anchor="ctr"/>
                </a:tc>
                <a:extLst>
                  <a:ext uri="{0D108BD9-81ED-4DB2-BD59-A6C34878D82A}">
                    <a16:rowId xmlns:a16="http://schemas.microsoft.com/office/drawing/2014/main" val="4176223955"/>
                  </a:ext>
                </a:extLst>
              </a:tr>
              <a:tr h="216000">
                <a:tc>
                  <a:txBody>
                    <a:bodyPr/>
                    <a:lstStyle/>
                    <a:p>
                      <a:pPr algn="ctr" fontAlgn="b"/>
                      <a:r>
                        <a:rPr lang="es-PE" sz="1100" b="0" i="0" u="none" strike="noStrike" dirty="0">
                          <a:solidFill>
                            <a:srgbClr val="000000"/>
                          </a:solidFill>
                          <a:effectLst/>
                          <a:latin typeface="+mn-lt"/>
                        </a:rPr>
                        <a:t>5</a:t>
                      </a:r>
                    </a:p>
                  </a:txBody>
                  <a:tcPr marL="9525" marR="9525" marT="9525" marB="0" anchor="ctr"/>
                </a:tc>
                <a:tc>
                  <a:txBody>
                    <a:bodyPr/>
                    <a:lstStyle/>
                    <a:p>
                      <a:pPr algn="l" fontAlgn="ctr"/>
                      <a:r>
                        <a:rPr lang="pt-BR" sz="1100" b="0" i="0" u="none" strike="noStrike">
                          <a:solidFill>
                            <a:srgbClr val="000000"/>
                          </a:solidFill>
                          <a:effectLst/>
                          <a:latin typeface="+mn-lt"/>
                        </a:rPr>
                        <a:t>EMP. MUNICIPAL DE TRANSPORTES ARAPA S.A.C.</a:t>
                      </a:r>
                    </a:p>
                  </a:txBody>
                  <a:tcPr marL="9525" marR="9525" marT="9525" marB="0" anchor="ctr"/>
                </a:tc>
                <a:extLst>
                  <a:ext uri="{0D108BD9-81ED-4DB2-BD59-A6C34878D82A}">
                    <a16:rowId xmlns:a16="http://schemas.microsoft.com/office/drawing/2014/main" val="2294073189"/>
                  </a:ext>
                </a:extLst>
              </a:tr>
              <a:tr h="216000">
                <a:tc>
                  <a:txBody>
                    <a:bodyPr/>
                    <a:lstStyle/>
                    <a:p>
                      <a:pPr algn="ctr" fontAlgn="b"/>
                      <a:r>
                        <a:rPr lang="es-PE" sz="1100" b="0" i="0" u="none" strike="noStrike" dirty="0">
                          <a:solidFill>
                            <a:srgbClr val="000000"/>
                          </a:solidFill>
                          <a:effectLst/>
                          <a:latin typeface="+mn-lt"/>
                        </a:rPr>
                        <a:t>6</a:t>
                      </a:r>
                    </a:p>
                  </a:txBody>
                  <a:tcPr marL="9525" marR="9525" marT="9525" marB="0" anchor="ctr"/>
                </a:tc>
                <a:tc>
                  <a:txBody>
                    <a:bodyPr/>
                    <a:lstStyle/>
                    <a:p>
                      <a:pPr algn="l" fontAlgn="ctr"/>
                      <a:r>
                        <a:rPr lang="es-PE" sz="1100" b="0" i="0" u="none" strike="noStrike">
                          <a:solidFill>
                            <a:srgbClr val="000000"/>
                          </a:solidFill>
                          <a:effectLst/>
                          <a:latin typeface="+mn-lt"/>
                        </a:rPr>
                        <a:t>EMP.MUN.DE TRANSP.TERR.INTERP.DE PASAJ.ZEPITA S.A.</a:t>
                      </a:r>
                    </a:p>
                  </a:txBody>
                  <a:tcPr marL="9525" marR="9525" marT="9525" marB="0" anchor="ctr"/>
                </a:tc>
                <a:extLst>
                  <a:ext uri="{0D108BD9-81ED-4DB2-BD59-A6C34878D82A}">
                    <a16:rowId xmlns:a16="http://schemas.microsoft.com/office/drawing/2014/main" val="1250933504"/>
                  </a:ext>
                </a:extLst>
              </a:tr>
              <a:tr h="216000">
                <a:tc>
                  <a:txBody>
                    <a:bodyPr/>
                    <a:lstStyle/>
                    <a:p>
                      <a:pPr algn="ctr" fontAlgn="b"/>
                      <a:r>
                        <a:rPr lang="es-PE" sz="1100" b="0" i="0" u="none" strike="noStrike" dirty="0">
                          <a:solidFill>
                            <a:srgbClr val="000000"/>
                          </a:solidFill>
                          <a:effectLst/>
                          <a:latin typeface="+mn-lt"/>
                        </a:rPr>
                        <a:t>7</a:t>
                      </a:r>
                    </a:p>
                  </a:txBody>
                  <a:tcPr marL="9525" marR="9525" marT="9525" marB="0" anchor="ctr"/>
                </a:tc>
                <a:tc>
                  <a:txBody>
                    <a:bodyPr/>
                    <a:lstStyle/>
                    <a:p>
                      <a:pPr algn="l" fontAlgn="ctr"/>
                      <a:r>
                        <a:rPr lang="es-PE" sz="1100" b="0" i="0" u="none" strike="noStrike">
                          <a:solidFill>
                            <a:srgbClr val="000000"/>
                          </a:solidFill>
                          <a:effectLst/>
                          <a:latin typeface="+mn-lt"/>
                        </a:rPr>
                        <a:t>SERVICENTRO MUNICIPAL EL COLLAO S.A.C</a:t>
                      </a:r>
                    </a:p>
                  </a:txBody>
                  <a:tcPr marL="9525" marR="9525" marT="9525" marB="0" anchor="ctr"/>
                </a:tc>
                <a:extLst>
                  <a:ext uri="{0D108BD9-81ED-4DB2-BD59-A6C34878D82A}">
                    <a16:rowId xmlns:a16="http://schemas.microsoft.com/office/drawing/2014/main" val="1307465954"/>
                  </a:ext>
                </a:extLst>
              </a:tr>
              <a:tr h="216000">
                <a:tc>
                  <a:txBody>
                    <a:bodyPr/>
                    <a:lstStyle/>
                    <a:p>
                      <a:pPr algn="ctr" fontAlgn="b"/>
                      <a:r>
                        <a:rPr lang="es-PE" sz="1100" b="0" i="0" u="none" strike="noStrike" dirty="0">
                          <a:solidFill>
                            <a:srgbClr val="000000"/>
                          </a:solidFill>
                          <a:effectLst/>
                          <a:latin typeface="+mn-lt"/>
                        </a:rPr>
                        <a:t>8</a:t>
                      </a:r>
                    </a:p>
                  </a:txBody>
                  <a:tcPr marL="9525" marR="9525" marT="9525" marB="0" anchor="ctr"/>
                </a:tc>
                <a:tc>
                  <a:txBody>
                    <a:bodyPr/>
                    <a:lstStyle/>
                    <a:p>
                      <a:pPr algn="l" fontAlgn="ctr"/>
                      <a:r>
                        <a:rPr lang="es-PE" sz="1100" b="0" i="0" u="none" strike="noStrike">
                          <a:solidFill>
                            <a:srgbClr val="000000"/>
                          </a:solidFill>
                          <a:effectLst/>
                          <a:latin typeface="+mn-lt"/>
                        </a:rPr>
                        <a:t>EMP. MUNIC. DE SERV. MULTIP. S.A.C -EMUSEM SAC  PUNO</a:t>
                      </a:r>
                    </a:p>
                  </a:txBody>
                  <a:tcPr marL="9525" marR="9525" marT="9525" marB="0" anchor="ctr"/>
                </a:tc>
                <a:extLst>
                  <a:ext uri="{0D108BD9-81ED-4DB2-BD59-A6C34878D82A}">
                    <a16:rowId xmlns:a16="http://schemas.microsoft.com/office/drawing/2014/main" val="2044133371"/>
                  </a:ext>
                </a:extLst>
              </a:tr>
              <a:tr h="216000">
                <a:tc>
                  <a:txBody>
                    <a:bodyPr/>
                    <a:lstStyle/>
                    <a:p>
                      <a:pPr algn="ctr" fontAlgn="b"/>
                      <a:r>
                        <a:rPr lang="es-PE" sz="1100" b="0" i="0" u="none" strike="noStrike" dirty="0">
                          <a:solidFill>
                            <a:srgbClr val="000000"/>
                          </a:solidFill>
                          <a:effectLst/>
                          <a:latin typeface="+mn-lt"/>
                        </a:rPr>
                        <a:t>9</a:t>
                      </a:r>
                    </a:p>
                  </a:txBody>
                  <a:tcPr marL="9525" marR="9525" marT="9525" marB="0" anchor="ctr"/>
                </a:tc>
                <a:tc>
                  <a:txBody>
                    <a:bodyPr/>
                    <a:lstStyle/>
                    <a:p>
                      <a:pPr algn="l" fontAlgn="ctr"/>
                      <a:r>
                        <a:rPr lang="es-PE" sz="1100" b="0" i="0" u="none" strike="noStrike">
                          <a:solidFill>
                            <a:srgbClr val="000000"/>
                          </a:solidFill>
                          <a:effectLst/>
                          <a:latin typeface="+mn-lt"/>
                        </a:rPr>
                        <a:t>EMP.MUNIC. DE TRANSPORTE DE AYAVIRI SRL</a:t>
                      </a:r>
                    </a:p>
                  </a:txBody>
                  <a:tcPr marL="9525" marR="9525" marT="9525" marB="0" anchor="ctr"/>
                </a:tc>
                <a:extLst>
                  <a:ext uri="{0D108BD9-81ED-4DB2-BD59-A6C34878D82A}">
                    <a16:rowId xmlns:a16="http://schemas.microsoft.com/office/drawing/2014/main" val="2097212737"/>
                  </a:ext>
                </a:extLst>
              </a:tr>
              <a:tr h="216000">
                <a:tc>
                  <a:txBody>
                    <a:bodyPr/>
                    <a:lstStyle/>
                    <a:p>
                      <a:pPr algn="ctr" fontAlgn="b"/>
                      <a:r>
                        <a:rPr lang="es-PE" sz="1100" b="0" i="0" u="none" strike="noStrike" dirty="0">
                          <a:solidFill>
                            <a:srgbClr val="000000"/>
                          </a:solidFill>
                          <a:effectLst/>
                          <a:latin typeface="+mn-lt"/>
                        </a:rPr>
                        <a:t>10</a:t>
                      </a:r>
                    </a:p>
                  </a:txBody>
                  <a:tcPr marL="9525" marR="9525" marT="9525" marB="0" anchor="ctr"/>
                </a:tc>
                <a:tc>
                  <a:txBody>
                    <a:bodyPr/>
                    <a:lstStyle/>
                    <a:p>
                      <a:pPr algn="l" fontAlgn="ctr"/>
                      <a:r>
                        <a:rPr lang="es-ES" sz="1100" b="0" i="0" u="none" strike="noStrike">
                          <a:solidFill>
                            <a:srgbClr val="000000"/>
                          </a:solidFill>
                          <a:effectLst/>
                          <a:latin typeface="+mn-lt"/>
                        </a:rPr>
                        <a:t>EMP- DE ACOPIO Y TRANSFORMAC. DE LECHE Y SERV.  LA MOYITA SRL</a:t>
                      </a:r>
                    </a:p>
                  </a:txBody>
                  <a:tcPr marL="9525" marR="9525" marT="9525" marB="0" anchor="ctr"/>
                </a:tc>
                <a:extLst>
                  <a:ext uri="{0D108BD9-81ED-4DB2-BD59-A6C34878D82A}">
                    <a16:rowId xmlns:a16="http://schemas.microsoft.com/office/drawing/2014/main" val="155678926"/>
                  </a:ext>
                </a:extLst>
              </a:tr>
              <a:tr h="216000">
                <a:tc>
                  <a:txBody>
                    <a:bodyPr/>
                    <a:lstStyle/>
                    <a:p>
                      <a:pPr algn="ctr" fontAlgn="b"/>
                      <a:r>
                        <a:rPr lang="es-PE" sz="1100" b="0" i="0" u="none" strike="noStrike" dirty="0">
                          <a:solidFill>
                            <a:srgbClr val="000000"/>
                          </a:solidFill>
                          <a:effectLst/>
                          <a:latin typeface="+mn-lt"/>
                        </a:rPr>
                        <a:t>11</a:t>
                      </a:r>
                    </a:p>
                  </a:txBody>
                  <a:tcPr marL="9525" marR="9525" marT="9525" marB="0" anchor="ctr"/>
                </a:tc>
                <a:tc>
                  <a:txBody>
                    <a:bodyPr/>
                    <a:lstStyle/>
                    <a:p>
                      <a:pPr algn="l" fontAlgn="ctr"/>
                      <a:r>
                        <a:rPr lang="es-PE" sz="1100" b="0" i="0" u="none" strike="noStrike">
                          <a:solidFill>
                            <a:srgbClr val="000000"/>
                          </a:solidFill>
                          <a:effectLst/>
                          <a:latin typeface="+mn-lt"/>
                        </a:rPr>
                        <a:t>EMP. MUNICIPAL VISION 2000 SRL</a:t>
                      </a:r>
                    </a:p>
                  </a:txBody>
                  <a:tcPr marL="9525" marR="9525" marT="9525" marB="0" anchor="ctr"/>
                </a:tc>
                <a:extLst>
                  <a:ext uri="{0D108BD9-81ED-4DB2-BD59-A6C34878D82A}">
                    <a16:rowId xmlns:a16="http://schemas.microsoft.com/office/drawing/2014/main" val="101023557"/>
                  </a:ext>
                </a:extLst>
              </a:tr>
              <a:tr h="216000">
                <a:tc>
                  <a:txBody>
                    <a:bodyPr/>
                    <a:lstStyle/>
                    <a:p>
                      <a:pPr algn="ctr" fontAlgn="b"/>
                      <a:r>
                        <a:rPr lang="es-PE" sz="1100" b="0" i="0" u="none" strike="noStrike" dirty="0">
                          <a:solidFill>
                            <a:srgbClr val="000000"/>
                          </a:solidFill>
                          <a:effectLst/>
                          <a:latin typeface="+mn-lt"/>
                        </a:rPr>
                        <a:t>12</a:t>
                      </a:r>
                    </a:p>
                  </a:txBody>
                  <a:tcPr marL="9525" marR="9525" marT="9525" marB="0" anchor="ctr"/>
                </a:tc>
                <a:tc>
                  <a:txBody>
                    <a:bodyPr/>
                    <a:lstStyle/>
                    <a:p>
                      <a:pPr algn="l" fontAlgn="ctr"/>
                      <a:r>
                        <a:rPr lang="es-ES" sz="1100" b="0" i="0" u="none" strike="noStrike" dirty="0">
                          <a:solidFill>
                            <a:srgbClr val="000000"/>
                          </a:solidFill>
                          <a:effectLst/>
                          <a:latin typeface="+mn-lt"/>
                        </a:rPr>
                        <a:t>EMP. MUNIC. DE PRODUCC., COMERCIALIZAC. Y SERV. REPRODUCTIVOS S.A</a:t>
                      </a:r>
                    </a:p>
                  </a:txBody>
                  <a:tcPr marL="9525" marR="9525" marT="9525" marB="0" anchor="ctr"/>
                </a:tc>
                <a:extLst>
                  <a:ext uri="{0D108BD9-81ED-4DB2-BD59-A6C34878D82A}">
                    <a16:rowId xmlns:a16="http://schemas.microsoft.com/office/drawing/2014/main" val="1810806367"/>
                  </a:ext>
                </a:extLst>
              </a:tr>
            </a:tbl>
          </a:graphicData>
        </a:graphic>
      </p:graphicFrame>
      <p:sp>
        <p:nvSpPr>
          <p:cNvPr id="17" name="CuadroTexto 16">
            <a:extLst>
              <a:ext uri="{FF2B5EF4-FFF2-40B4-BE49-F238E27FC236}">
                <a16:creationId xmlns:a16="http://schemas.microsoft.com/office/drawing/2014/main" id="{F1D5B610-6D79-42FE-A5DE-E496F4393DAA}"/>
              </a:ext>
            </a:extLst>
          </p:cNvPr>
          <p:cNvSpPr txBox="1"/>
          <p:nvPr/>
        </p:nvSpPr>
        <p:spPr>
          <a:xfrm>
            <a:off x="697657" y="2238248"/>
            <a:ext cx="50040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2018</a:t>
            </a:r>
          </a:p>
        </p:txBody>
      </p:sp>
      <p:grpSp>
        <p:nvGrpSpPr>
          <p:cNvPr id="20" name="Grupo 19"/>
          <p:cNvGrpSpPr/>
          <p:nvPr/>
        </p:nvGrpSpPr>
        <p:grpSpPr>
          <a:xfrm>
            <a:off x="10770846" y="6363545"/>
            <a:ext cx="1028182" cy="416372"/>
            <a:chOff x="10985501" y="6396203"/>
            <a:chExt cx="1028182" cy="416372"/>
          </a:xfrm>
        </p:grpSpPr>
        <p:sp>
          <p:nvSpPr>
            <p:cNvPr id="21" name="CuadroTexto 20"/>
            <p:cNvSpPr txBox="1"/>
            <p:nvPr/>
          </p:nvSpPr>
          <p:spPr>
            <a:xfrm>
              <a:off x="10985501" y="6612520"/>
              <a:ext cx="1028182" cy="200055"/>
            </a:xfrm>
            <a:prstGeom prst="rect">
              <a:avLst/>
            </a:prstGeom>
            <a:noFill/>
          </p:spPr>
          <p:txBody>
            <a:bodyPr wrap="square" rtlCol="0">
              <a:spAutoFit/>
            </a:bodyPr>
            <a:lstStyle/>
            <a:p>
              <a:pPr algn="ctr"/>
              <a:r>
                <a:rPr lang="es-PE" sz="700" b="1" dirty="0"/>
                <a:t>VOLVER A OMISAS</a:t>
              </a:r>
              <a:endParaRPr lang="en-US" sz="700" b="1" dirty="0"/>
            </a:p>
          </p:txBody>
        </p:sp>
        <p:pic>
          <p:nvPicPr>
            <p:cNvPr id="22" name="Imagen 21"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9" name="CuadroTexto 18">
            <a:extLst>
              <a:ext uri="{FF2B5EF4-FFF2-40B4-BE49-F238E27FC236}">
                <a16:creationId xmlns:a16="http://schemas.microsoft.com/office/drawing/2014/main" id="{55BC0252-10DF-4B2B-8527-11A1EECB9FC4}"/>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1853062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114</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422CD360-E816-4D7A-8CD2-CA488C8F721E}"/>
              </a:ext>
            </a:extLst>
          </p:cNvPr>
          <p:cNvSpPr txBox="1"/>
          <p:nvPr/>
        </p:nvSpPr>
        <p:spPr>
          <a:xfrm>
            <a:off x="-1" y="927770"/>
            <a:ext cx="12191999" cy="523220"/>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COMPOSICION DE LAS ENTIDADES OMISAS</a:t>
            </a:r>
          </a:p>
        </p:txBody>
      </p:sp>
      <p:sp>
        <p:nvSpPr>
          <p:cNvPr id="4" name="CuadroTexto 3">
            <a:extLst>
              <a:ext uri="{FF2B5EF4-FFF2-40B4-BE49-F238E27FC236}">
                <a16:creationId xmlns:a16="http://schemas.microsoft.com/office/drawing/2014/main" id="{9DA4F948-8525-4279-841D-15E8D147348A}"/>
              </a:ext>
            </a:extLst>
          </p:cNvPr>
          <p:cNvSpPr txBox="1"/>
          <p:nvPr/>
        </p:nvSpPr>
        <p:spPr>
          <a:xfrm>
            <a:off x="723900" y="1514475"/>
            <a:ext cx="10791825" cy="830997"/>
          </a:xfrm>
          <a:prstGeom prst="rect">
            <a:avLst/>
          </a:prstGeom>
          <a:noFill/>
        </p:spPr>
        <p:txBody>
          <a:bodyPr wrap="square" rtlCol="0">
            <a:spAutoFit/>
          </a:bodyPr>
          <a:lstStyle/>
          <a:p>
            <a:pPr algn="ctr"/>
            <a:r>
              <a:rPr lang="en-US" sz="2400" b="1" dirty="0"/>
              <a:t>EMPRESAS DEL ESTADO</a:t>
            </a:r>
          </a:p>
          <a:p>
            <a:pPr algn="ctr"/>
            <a:r>
              <a:rPr lang="en-US" sz="2400" b="1" dirty="0">
                <a:solidFill>
                  <a:srgbClr val="FF0000"/>
                </a:solidFill>
              </a:rPr>
              <a:t>EMPRESAS EN PROCESO DE LIQUIDACION</a:t>
            </a:r>
          </a:p>
        </p:txBody>
      </p:sp>
      <p:graphicFrame>
        <p:nvGraphicFramePr>
          <p:cNvPr id="5" name="Tabla 4">
            <a:extLst>
              <a:ext uri="{FF2B5EF4-FFF2-40B4-BE49-F238E27FC236}">
                <a16:creationId xmlns:a16="http://schemas.microsoft.com/office/drawing/2014/main" id="{3D5B88A7-A38C-47B6-A358-C74D3BAF0280}"/>
              </a:ext>
            </a:extLst>
          </p:cNvPr>
          <p:cNvGraphicFramePr>
            <a:graphicFrameLocks noGrp="1"/>
          </p:cNvGraphicFramePr>
          <p:nvPr/>
        </p:nvGraphicFramePr>
        <p:xfrm>
          <a:off x="7374682" y="2947506"/>
          <a:ext cx="4248000" cy="1296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816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rPr>
                        <a:t>N°</a:t>
                      </a:r>
                      <a:endParaRPr lang="es-PE"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PE" sz="1100" u="none" strike="noStrike" dirty="0">
                          <a:effectLst/>
                        </a:rPr>
                        <a:t>ENTIDAD</a:t>
                      </a:r>
                      <a:endParaRPr lang="es-PE"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rPr>
                        <a:t>1</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CAJA MUNICIPAL DE CREDITO POPULAR DEL CALLAO</a:t>
                      </a:r>
                    </a:p>
                  </a:txBody>
                  <a:tcPr marL="9525" marR="9525" marT="9525" marB="0" anchor="b"/>
                </a:tc>
                <a:extLst>
                  <a:ext uri="{0D108BD9-81ED-4DB2-BD59-A6C34878D82A}">
                    <a16:rowId xmlns:a16="http://schemas.microsoft.com/office/drawing/2014/main" val="3538866816"/>
                  </a:ext>
                </a:extLst>
              </a:tr>
              <a:tr h="216000">
                <a:tc>
                  <a:txBody>
                    <a:bodyPr/>
                    <a:lstStyle/>
                    <a:p>
                      <a:pPr algn="ctr" fontAlgn="b"/>
                      <a:r>
                        <a:rPr lang="es-PE" sz="1100" u="none" strike="noStrike" dirty="0">
                          <a:effectLst/>
                        </a:rPr>
                        <a:t>2</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S" sz="1100" b="0" i="0" u="none" strike="noStrike" dirty="0">
                          <a:solidFill>
                            <a:srgbClr val="000000"/>
                          </a:solidFill>
                          <a:effectLst/>
                          <a:latin typeface="Calibri" panose="020F0502020204030204" pitchFamily="34" charset="0"/>
                        </a:rPr>
                        <a:t>EMP.MUNIC. DE ELECTRIC. Y SERV. MULTIP. COCHAS HUA</a:t>
                      </a:r>
                    </a:p>
                  </a:txBody>
                  <a:tcPr marL="9525" marR="9525" marT="9525" marB="0" anchor="b"/>
                </a:tc>
                <a:extLst>
                  <a:ext uri="{0D108BD9-81ED-4DB2-BD59-A6C34878D82A}">
                    <a16:rowId xmlns:a16="http://schemas.microsoft.com/office/drawing/2014/main" val="1806101740"/>
                  </a:ext>
                </a:extLst>
              </a:tr>
              <a:tr h="216000">
                <a:tc>
                  <a:txBody>
                    <a:bodyPr/>
                    <a:lstStyle/>
                    <a:p>
                      <a:pPr algn="ctr" fontAlgn="b"/>
                      <a:r>
                        <a:rPr lang="es-PE" sz="1100" u="none" strike="noStrike" dirty="0">
                          <a:effectLst/>
                        </a:rPr>
                        <a:t>3</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b="0" i="0" u="none" strike="noStrike">
                          <a:solidFill>
                            <a:srgbClr val="000000"/>
                          </a:solidFill>
                          <a:effectLst/>
                          <a:latin typeface="Calibri" panose="020F0502020204030204" pitchFamily="34" charset="0"/>
                        </a:rPr>
                        <a:t>EMP.MUN.DE TRANSP.DANIEL CARRION S.A.</a:t>
                      </a:r>
                    </a:p>
                  </a:txBody>
                  <a:tcPr marL="9525" marR="9525" marT="9525" marB="0" anchor="b"/>
                </a:tc>
                <a:extLst>
                  <a:ext uri="{0D108BD9-81ED-4DB2-BD59-A6C34878D82A}">
                    <a16:rowId xmlns:a16="http://schemas.microsoft.com/office/drawing/2014/main" val="2008958535"/>
                  </a:ext>
                </a:extLst>
              </a:tr>
              <a:tr h="216000">
                <a:tc>
                  <a:txBody>
                    <a:bodyPr/>
                    <a:lstStyle/>
                    <a:p>
                      <a:pPr algn="ctr" fontAlgn="b"/>
                      <a:r>
                        <a:rPr lang="es-PE" sz="1100" u="none" strike="noStrike" dirty="0">
                          <a:effectLst/>
                        </a:rPr>
                        <a:t>4</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pt-BR" sz="1100" b="0" i="0" u="none" strike="noStrike">
                          <a:solidFill>
                            <a:srgbClr val="000000"/>
                          </a:solidFill>
                          <a:effectLst/>
                          <a:latin typeface="Calibri" panose="020F0502020204030204" pitchFamily="34" charset="0"/>
                        </a:rPr>
                        <a:t>EMP.MUN.DE SERV.PUBLICOS S.A.IQUITOS</a:t>
                      </a:r>
                    </a:p>
                  </a:txBody>
                  <a:tcPr marL="9525" marR="9525" marT="9525" marB="0" anchor="b"/>
                </a:tc>
                <a:extLst>
                  <a:ext uri="{0D108BD9-81ED-4DB2-BD59-A6C34878D82A}">
                    <a16:rowId xmlns:a16="http://schemas.microsoft.com/office/drawing/2014/main" val="500541158"/>
                  </a:ext>
                </a:extLst>
              </a:tr>
              <a:tr h="216000">
                <a:tc>
                  <a:txBody>
                    <a:bodyPr/>
                    <a:lstStyle/>
                    <a:p>
                      <a:pPr algn="ctr" fontAlgn="b"/>
                      <a:r>
                        <a:rPr lang="es-PE" sz="1100" u="none" strike="noStrike" dirty="0">
                          <a:effectLst/>
                        </a:rPr>
                        <a:t>5</a:t>
                      </a:r>
                      <a:endParaRPr lang="es-P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PE" sz="1100" b="0" i="0" u="none" strike="noStrike" dirty="0">
                          <a:solidFill>
                            <a:srgbClr val="000000"/>
                          </a:solidFill>
                          <a:effectLst/>
                          <a:latin typeface="Calibri" panose="020F0502020204030204" pitchFamily="34" charset="0"/>
                        </a:rPr>
                        <a:t>EMP.MUN.DE SERV.MULTIPLES S.A.-HUARAZ</a:t>
                      </a:r>
                    </a:p>
                  </a:txBody>
                  <a:tcPr marL="9525" marR="9525" marT="9525" marB="0" anchor="b"/>
                </a:tc>
                <a:extLst>
                  <a:ext uri="{0D108BD9-81ED-4DB2-BD59-A6C34878D82A}">
                    <a16:rowId xmlns:a16="http://schemas.microsoft.com/office/drawing/2014/main" val="4074061304"/>
                  </a:ext>
                </a:extLst>
              </a:tr>
            </a:tbl>
          </a:graphicData>
        </a:graphic>
      </p:graphicFrame>
      <p:sp>
        <p:nvSpPr>
          <p:cNvPr id="6" name="CuadroTexto 5">
            <a:extLst>
              <a:ext uri="{FF2B5EF4-FFF2-40B4-BE49-F238E27FC236}">
                <a16:creationId xmlns:a16="http://schemas.microsoft.com/office/drawing/2014/main" id="{3CA4B4AD-AD53-4123-92EE-88F8EE303288}"/>
              </a:ext>
            </a:extLst>
          </p:cNvPr>
          <p:cNvSpPr txBox="1"/>
          <p:nvPr/>
        </p:nvSpPr>
        <p:spPr>
          <a:xfrm>
            <a:off x="7374681" y="2570381"/>
            <a:ext cx="424799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2017</a:t>
            </a:r>
          </a:p>
        </p:txBody>
      </p:sp>
      <p:graphicFrame>
        <p:nvGraphicFramePr>
          <p:cNvPr id="16" name="Tabla 15">
            <a:extLst>
              <a:ext uri="{FF2B5EF4-FFF2-40B4-BE49-F238E27FC236}">
                <a16:creationId xmlns:a16="http://schemas.microsoft.com/office/drawing/2014/main" id="{211A1926-43B5-4E38-88ED-A641EEDB52BC}"/>
              </a:ext>
            </a:extLst>
          </p:cNvPr>
          <p:cNvGraphicFramePr>
            <a:graphicFrameLocks noGrp="1"/>
          </p:cNvGraphicFramePr>
          <p:nvPr/>
        </p:nvGraphicFramePr>
        <p:xfrm>
          <a:off x="1088182" y="2947506"/>
          <a:ext cx="4428000" cy="1296000"/>
        </p:xfrm>
        <a:graphic>
          <a:graphicData uri="http://schemas.openxmlformats.org/drawingml/2006/table">
            <a:tbl>
              <a:tblPr firstRow="1">
                <a:tableStyleId>{F5AB1C69-6EDB-4FF4-983F-18BD219EF322}</a:tableStyleId>
              </a:tblPr>
              <a:tblGrid>
                <a:gridCol w="432000">
                  <a:extLst>
                    <a:ext uri="{9D8B030D-6E8A-4147-A177-3AD203B41FA5}">
                      <a16:colId xmlns:a16="http://schemas.microsoft.com/office/drawing/2014/main" val="4104247369"/>
                    </a:ext>
                  </a:extLst>
                </a:gridCol>
                <a:gridCol w="3996000">
                  <a:extLst>
                    <a:ext uri="{9D8B030D-6E8A-4147-A177-3AD203B41FA5}">
                      <a16:colId xmlns:a16="http://schemas.microsoft.com/office/drawing/2014/main" val="744377613"/>
                    </a:ext>
                  </a:extLst>
                </a:gridCol>
              </a:tblGrid>
              <a:tr h="216000">
                <a:tc>
                  <a:txBody>
                    <a:bodyPr/>
                    <a:lstStyle/>
                    <a:p>
                      <a:pPr algn="ctr" fontAlgn="b"/>
                      <a:r>
                        <a:rPr lang="es-PE" sz="1100" u="none" strike="noStrike" dirty="0">
                          <a:effectLst/>
                          <a:latin typeface="+mn-lt"/>
                        </a:rPr>
                        <a:t>N°</a:t>
                      </a:r>
                      <a:endParaRPr lang="es-PE" sz="1100" b="1" i="0" u="none" strike="noStrike" dirty="0">
                        <a:solidFill>
                          <a:srgbClr val="FFFFFF"/>
                        </a:solidFill>
                        <a:effectLst/>
                        <a:latin typeface="+mn-lt"/>
                      </a:endParaRPr>
                    </a:p>
                  </a:txBody>
                  <a:tcPr marL="9525" marR="9525" marT="9525" marB="0" anchor="ctr"/>
                </a:tc>
                <a:tc>
                  <a:txBody>
                    <a:bodyPr/>
                    <a:lstStyle/>
                    <a:p>
                      <a:pPr algn="ctr" fontAlgn="b"/>
                      <a:r>
                        <a:rPr lang="es-PE" sz="1100" u="none" strike="noStrike" dirty="0">
                          <a:effectLst/>
                          <a:latin typeface="+mn-lt"/>
                        </a:rPr>
                        <a:t>ENTIDAD</a:t>
                      </a:r>
                      <a:endParaRPr lang="es-PE" sz="11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377811141"/>
                  </a:ext>
                </a:extLst>
              </a:tr>
              <a:tr h="216000">
                <a:tc>
                  <a:txBody>
                    <a:bodyPr/>
                    <a:lstStyle/>
                    <a:p>
                      <a:pPr algn="ctr" fontAlgn="b"/>
                      <a:r>
                        <a:rPr lang="es-PE" sz="1100" u="none" strike="noStrike" dirty="0">
                          <a:effectLst/>
                          <a:latin typeface="+mn-lt"/>
                        </a:rPr>
                        <a:t>1</a:t>
                      </a:r>
                      <a:endParaRPr lang="es-PE" sz="1100" b="0" i="0" u="none" strike="noStrike" dirty="0">
                        <a:solidFill>
                          <a:srgbClr val="000000"/>
                        </a:solidFill>
                        <a:effectLst/>
                        <a:latin typeface="+mn-lt"/>
                      </a:endParaRPr>
                    </a:p>
                  </a:txBody>
                  <a:tcPr marL="9525" marR="9525" marT="9525" marB="0" anchor="ctr"/>
                </a:tc>
                <a:tc>
                  <a:txBody>
                    <a:bodyPr/>
                    <a:lstStyle/>
                    <a:p>
                      <a:pPr algn="l" fontAlgn="ctr"/>
                      <a:r>
                        <a:rPr lang="es-ES" sz="1100" b="0" i="0" u="none" strike="noStrike" dirty="0">
                          <a:solidFill>
                            <a:srgbClr val="000000"/>
                          </a:solidFill>
                          <a:effectLst/>
                          <a:latin typeface="+mn-lt"/>
                        </a:rPr>
                        <a:t>CAJA MUNICIPAL DE CREDITO POPULAR DEL CALLAO</a:t>
                      </a:r>
                    </a:p>
                  </a:txBody>
                  <a:tcPr marL="9525" marR="9525" marT="9525" marB="0" anchor="ctr"/>
                </a:tc>
                <a:extLst>
                  <a:ext uri="{0D108BD9-81ED-4DB2-BD59-A6C34878D82A}">
                    <a16:rowId xmlns:a16="http://schemas.microsoft.com/office/drawing/2014/main" val="3538866816"/>
                  </a:ext>
                </a:extLst>
              </a:tr>
              <a:tr h="216000">
                <a:tc>
                  <a:txBody>
                    <a:bodyPr/>
                    <a:lstStyle/>
                    <a:p>
                      <a:pPr algn="ctr" fontAlgn="b"/>
                      <a:r>
                        <a:rPr lang="es-PE" sz="1100" u="none" strike="noStrike" dirty="0">
                          <a:effectLst/>
                          <a:latin typeface="+mn-lt"/>
                        </a:rPr>
                        <a:t>2</a:t>
                      </a:r>
                      <a:endParaRPr lang="es-PE" sz="1100" b="0" i="0" u="none" strike="noStrike" dirty="0">
                        <a:solidFill>
                          <a:srgbClr val="000000"/>
                        </a:solidFill>
                        <a:effectLst/>
                        <a:latin typeface="+mn-lt"/>
                      </a:endParaRPr>
                    </a:p>
                  </a:txBody>
                  <a:tcPr marL="9525" marR="9525" marT="9525" marB="0" anchor="ctr"/>
                </a:tc>
                <a:tc>
                  <a:txBody>
                    <a:bodyPr/>
                    <a:lstStyle/>
                    <a:p>
                      <a:pPr algn="l" fontAlgn="ctr"/>
                      <a:r>
                        <a:rPr lang="es-PE" sz="1100" b="0" i="0" u="none" strike="noStrike">
                          <a:solidFill>
                            <a:srgbClr val="000000"/>
                          </a:solidFill>
                          <a:effectLst/>
                          <a:latin typeface="+mn-lt"/>
                        </a:rPr>
                        <a:t>EMP.MUN.DE SERV.MULTIPLES S.A.-HUARAZ</a:t>
                      </a:r>
                    </a:p>
                  </a:txBody>
                  <a:tcPr marL="9525" marR="9525" marT="9525" marB="0" anchor="ctr"/>
                </a:tc>
                <a:extLst>
                  <a:ext uri="{0D108BD9-81ED-4DB2-BD59-A6C34878D82A}">
                    <a16:rowId xmlns:a16="http://schemas.microsoft.com/office/drawing/2014/main" val="1806101740"/>
                  </a:ext>
                </a:extLst>
              </a:tr>
              <a:tr h="216000">
                <a:tc>
                  <a:txBody>
                    <a:bodyPr/>
                    <a:lstStyle/>
                    <a:p>
                      <a:pPr algn="ctr" fontAlgn="b"/>
                      <a:r>
                        <a:rPr lang="es-PE" sz="1100" u="none" strike="noStrike" dirty="0">
                          <a:effectLst/>
                          <a:latin typeface="+mn-lt"/>
                        </a:rPr>
                        <a:t>3</a:t>
                      </a:r>
                      <a:endParaRPr lang="es-PE" sz="1100" b="0" i="0" u="none" strike="noStrike" dirty="0">
                        <a:solidFill>
                          <a:srgbClr val="000000"/>
                        </a:solidFill>
                        <a:effectLst/>
                        <a:latin typeface="+mn-lt"/>
                      </a:endParaRPr>
                    </a:p>
                  </a:txBody>
                  <a:tcPr marL="9525" marR="9525" marT="9525" marB="0" anchor="ctr"/>
                </a:tc>
                <a:tc>
                  <a:txBody>
                    <a:bodyPr/>
                    <a:lstStyle/>
                    <a:p>
                      <a:pPr algn="l" fontAlgn="ctr"/>
                      <a:r>
                        <a:rPr lang="es-ES" sz="1100" b="0" i="0" u="none" strike="noStrike">
                          <a:solidFill>
                            <a:srgbClr val="000000"/>
                          </a:solidFill>
                          <a:effectLst/>
                          <a:latin typeface="+mn-lt"/>
                        </a:rPr>
                        <a:t>EMP.MUNIC. DE ELECTRIC. Y SERV. MULTIP. COCHAS HUANCHAY S.A</a:t>
                      </a:r>
                    </a:p>
                  </a:txBody>
                  <a:tcPr marL="9525" marR="9525" marT="9525" marB="0" anchor="ctr"/>
                </a:tc>
                <a:extLst>
                  <a:ext uri="{0D108BD9-81ED-4DB2-BD59-A6C34878D82A}">
                    <a16:rowId xmlns:a16="http://schemas.microsoft.com/office/drawing/2014/main" val="2008958535"/>
                  </a:ext>
                </a:extLst>
              </a:tr>
              <a:tr h="216000">
                <a:tc>
                  <a:txBody>
                    <a:bodyPr/>
                    <a:lstStyle/>
                    <a:p>
                      <a:pPr algn="ctr" fontAlgn="b"/>
                      <a:r>
                        <a:rPr lang="es-PE" sz="1100" b="0" i="0" u="none" strike="noStrike" dirty="0">
                          <a:solidFill>
                            <a:srgbClr val="000000"/>
                          </a:solidFill>
                          <a:effectLst/>
                          <a:latin typeface="+mn-lt"/>
                        </a:rPr>
                        <a:t>4</a:t>
                      </a:r>
                    </a:p>
                  </a:txBody>
                  <a:tcPr marL="9525" marR="9525" marT="9525" marB="0" anchor="ctr"/>
                </a:tc>
                <a:tc>
                  <a:txBody>
                    <a:bodyPr/>
                    <a:lstStyle/>
                    <a:p>
                      <a:pPr algn="l" fontAlgn="ctr"/>
                      <a:r>
                        <a:rPr lang="pt-BR" sz="1100" b="0" i="0" u="none" strike="noStrike">
                          <a:solidFill>
                            <a:srgbClr val="000000"/>
                          </a:solidFill>
                          <a:effectLst/>
                          <a:latin typeface="+mn-lt"/>
                        </a:rPr>
                        <a:t>EMP.MUN.DE SERV.PUBLICOS S.A.IQUITOS</a:t>
                      </a:r>
                    </a:p>
                  </a:txBody>
                  <a:tcPr marL="9525" marR="9525" marT="9525" marB="0" anchor="ctr"/>
                </a:tc>
                <a:extLst>
                  <a:ext uri="{0D108BD9-81ED-4DB2-BD59-A6C34878D82A}">
                    <a16:rowId xmlns:a16="http://schemas.microsoft.com/office/drawing/2014/main" val="3650089959"/>
                  </a:ext>
                </a:extLst>
              </a:tr>
              <a:tr h="216000">
                <a:tc>
                  <a:txBody>
                    <a:bodyPr/>
                    <a:lstStyle/>
                    <a:p>
                      <a:pPr algn="ctr" fontAlgn="b"/>
                      <a:r>
                        <a:rPr lang="es-PE" sz="1100" b="0" i="0" u="none" strike="noStrike" dirty="0">
                          <a:solidFill>
                            <a:srgbClr val="000000"/>
                          </a:solidFill>
                          <a:effectLst/>
                          <a:latin typeface="+mn-lt"/>
                        </a:rPr>
                        <a:t>5</a:t>
                      </a:r>
                    </a:p>
                  </a:txBody>
                  <a:tcPr marL="9525" marR="9525" marT="9525" marB="0" anchor="ctr"/>
                </a:tc>
                <a:tc>
                  <a:txBody>
                    <a:bodyPr/>
                    <a:lstStyle/>
                    <a:p>
                      <a:pPr algn="l" fontAlgn="ctr"/>
                      <a:r>
                        <a:rPr lang="es-PE" sz="1100" b="0" i="0" u="none" strike="noStrike" dirty="0">
                          <a:solidFill>
                            <a:srgbClr val="000000"/>
                          </a:solidFill>
                          <a:effectLst/>
                          <a:latin typeface="+mn-lt"/>
                        </a:rPr>
                        <a:t>EMPRESA MUNICIPAL DE TRANSPORTE DANIEL CARRIÓN S.A.</a:t>
                      </a:r>
                    </a:p>
                  </a:txBody>
                  <a:tcPr marL="9525" marR="9525" marT="9525" marB="0" anchor="ctr"/>
                </a:tc>
                <a:extLst>
                  <a:ext uri="{0D108BD9-81ED-4DB2-BD59-A6C34878D82A}">
                    <a16:rowId xmlns:a16="http://schemas.microsoft.com/office/drawing/2014/main" val="3189259391"/>
                  </a:ext>
                </a:extLst>
              </a:tr>
            </a:tbl>
          </a:graphicData>
        </a:graphic>
      </p:graphicFrame>
      <p:sp>
        <p:nvSpPr>
          <p:cNvPr id="17" name="CuadroTexto 16">
            <a:extLst>
              <a:ext uri="{FF2B5EF4-FFF2-40B4-BE49-F238E27FC236}">
                <a16:creationId xmlns:a16="http://schemas.microsoft.com/office/drawing/2014/main" id="{F1D5B610-6D79-42FE-A5DE-E496F4393DAA}"/>
              </a:ext>
            </a:extLst>
          </p:cNvPr>
          <p:cNvSpPr txBox="1"/>
          <p:nvPr/>
        </p:nvSpPr>
        <p:spPr>
          <a:xfrm>
            <a:off x="1088182" y="2570381"/>
            <a:ext cx="44280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2018</a:t>
            </a:r>
          </a:p>
        </p:txBody>
      </p:sp>
      <p:grpSp>
        <p:nvGrpSpPr>
          <p:cNvPr id="20" name="Grupo 19"/>
          <p:cNvGrpSpPr/>
          <p:nvPr/>
        </p:nvGrpSpPr>
        <p:grpSpPr>
          <a:xfrm>
            <a:off x="10770846" y="6363545"/>
            <a:ext cx="1028182" cy="416372"/>
            <a:chOff x="10985501" y="6396203"/>
            <a:chExt cx="1028182" cy="416372"/>
          </a:xfrm>
        </p:grpSpPr>
        <p:sp>
          <p:nvSpPr>
            <p:cNvPr id="21" name="CuadroTexto 20"/>
            <p:cNvSpPr txBox="1"/>
            <p:nvPr/>
          </p:nvSpPr>
          <p:spPr>
            <a:xfrm>
              <a:off x="10985501" y="6612520"/>
              <a:ext cx="1028182" cy="200055"/>
            </a:xfrm>
            <a:prstGeom prst="rect">
              <a:avLst/>
            </a:prstGeom>
            <a:noFill/>
          </p:spPr>
          <p:txBody>
            <a:bodyPr wrap="square" rtlCol="0">
              <a:spAutoFit/>
            </a:bodyPr>
            <a:lstStyle/>
            <a:p>
              <a:pPr algn="ctr"/>
              <a:r>
                <a:rPr lang="es-PE" sz="700" b="1" dirty="0"/>
                <a:t>VOLVER A OMISAS</a:t>
              </a:r>
              <a:endParaRPr lang="en-US" sz="700" b="1" dirty="0"/>
            </a:p>
          </p:txBody>
        </p:sp>
        <p:pic>
          <p:nvPicPr>
            <p:cNvPr id="22" name="Imagen 21"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9" name="CuadroTexto 18">
            <a:extLst>
              <a:ext uri="{FF2B5EF4-FFF2-40B4-BE49-F238E27FC236}">
                <a16:creationId xmlns:a16="http://schemas.microsoft.com/office/drawing/2014/main" id="{8C1DAB6A-744D-412E-8F3C-0BA5C8D34F80}"/>
              </a:ext>
            </a:extLst>
          </p:cNvPr>
          <p:cNvSpPr txBox="1"/>
          <p:nvPr/>
        </p:nvSpPr>
        <p:spPr>
          <a:xfrm>
            <a:off x="0" y="243550"/>
            <a:ext cx="12192000" cy="523220"/>
          </a:xfrm>
          <a:prstGeom prst="rect">
            <a:avLst/>
          </a:prstGeom>
          <a:noFill/>
        </p:spPr>
        <p:txBody>
          <a:bodyPr wrap="square" rtlCol="0">
            <a:spAutoFit/>
          </a:bodyPr>
          <a:lstStyle/>
          <a:p>
            <a:pPr lvl="1" algn="ctr"/>
            <a:r>
              <a:rPr lang="es-PE" sz="28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1021066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115</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3853" y="226569"/>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graphicFrame>
        <p:nvGraphicFramePr>
          <p:cNvPr id="22" name="Marcador de contenido 5">
            <a:extLst>
              <a:ext uri="{FF2B5EF4-FFF2-40B4-BE49-F238E27FC236}">
                <a16:creationId xmlns:a16="http://schemas.microsoft.com/office/drawing/2014/main" id="{4986D61F-E826-4ECB-B396-93A6116372DD}"/>
              </a:ext>
            </a:extLst>
          </p:cNvPr>
          <p:cNvGraphicFramePr>
            <a:graphicFrameLocks/>
          </p:cNvGraphicFramePr>
          <p:nvPr>
            <p:extLst>
              <p:ext uri="{D42A27DB-BD31-4B8C-83A1-F6EECF244321}">
                <p14:modId xmlns:p14="http://schemas.microsoft.com/office/powerpoint/2010/main" val="1245753999"/>
              </p:ext>
            </p:extLst>
          </p:nvPr>
        </p:nvGraphicFramePr>
        <p:xfrm>
          <a:off x="1122276" y="3394962"/>
          <a:ext cx="4752001" cy="2880000"/>
        </p:xfrm>
        <a:graphic>
          <a:graphicData uri="http://schemas.openxmlformats.org/drawingml/2006/table">
            <a:tbl>
              <a:tblPr firstRow="1" bandRow="1">
                <a:tableStyleId>{5C22544A-7EE6-4342-B048-85BDC9FD1C3A}</a:tableStyleId>
              </a:tblPr>
              <a:tblGrid>
                <a:gridCol w="2294965">
                  <a:extLst>
                    <a:ext uri="{9D8B030D-6E8A-4147-A177-3AD203B41FA5}">
                      <a16:colId xmlns:a16="http://schemas.microsoft.com/office/drawing/2014/main" val="20000"/>
                    </a:ext>
                  </a:extLst>
                </a:gridCol>
                <a:gridCol w="1228518">
                  <a:extLst>
                    <a:ext uri="{9D8B030D-6E8A-4147-A177-3AD203B41FA5}">
                      <a16:colId xmlns:a16="http://schemas.microsoft.com/office/drawing/2014/main" val="20001"/>
                    </a:ext>
                  </a:extLst>
                </a:gridCol>
                <a:gridCol w="1228518">
                  <a:extLst>
                    <a:ext uri="{9D8B030D-6E8A-4147-A177-3AD203B41FA5}">
                      <a16:colId xmlns:a16="http://schemas.microsoft.com/office/drawing/2014/main" val="20002"/>
                    </a:ext>
                  </a:extLst>
                </a:gridCol>
              </a:tblGrid>
              <a:tr h="288000">
                <a:tc gridSpan="3">
                  <a:txBody>
                    <a:bodyPr/>
                    <a:lstStyle/>
                    <a:p>
                      <a:pPr algn="l" fontAlgn="b"/>
                      <a:r>
                        <a:rPr lang="es-PE" sz="1600" b="1" i="0" u="none" strike="noStrike" dirty="0">
                          <a:solidFill>
                            <a:schemeClr val="bg1"/>
                          </a:solidFill>
                          <a:effectLst/>
                          <a:latin typeface="+mn-lt"/>
                        </a:rPr>
                        <a:t>Eliminaciones del Estado de Situación</a:t>
                      </a:r>
                      <a:r>
                        <a:rPr lang="es-PE" sz="1600" b="1" i="0" u="none" strike="noStrike" baseline="0" dirty="0">
                          <a:solidFill>
                            <a:schemeClr val="bg1"/>
                          </a:solidFill>
                          <a:effectLst/>
                          <a:latin typeface="+mn-lt"/>
                        </a:rPr>
                        <a:t> Financiera</a:t>
                      </a:r>
                      <a:endParaRPr lang="es-PE" sz="1600" b="1" i="0" u="none" strike="noStrike" dirty="0">
                        <a:solidFill>
                          <a:schemeClr val="bg1"/>
                        </a:solidFill>
                        <a:effectLst/>
                        <a:latin typeface="+mn-lt"/>
                      </a:endParaRPr>
                    </a:p>
                  </a:txBody>
                  <a:tcPr marL="9525" marR="9525" marT="9525" marB="0" anchor="ctr" anchorCtr="1"/>
                </a:tc>
                <a:tc hMerge="1">
                  <a:txBody>
                    <a:bodyPr/>
                    <a:lstStyle/>
                    <a:p>
                      <a:pPr algn="r" fontAlgn="b"/>
                      <a:endParaRPr lang="es-PE"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s-P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88000">
                <a:tc gridSpan="3">
                  <a:txBody>
                    <a:bodyPr/>
                    <a:lstStyle/>
                    <a:p>
                      <a:pPr algn="l" fontAlgn="b"/>
                      <a:r>
                        <a:rPr lang="es-PE" sz="1600" b="1" i="0" u="none" strike="noStrike" dirty="0">
                          <a:solidFill>
                            <a:srgbClr val="000000"/>
                          </a:solidFill>
                          <a:effectLst/>
                          <a:latin typeface="+mn-lt"/>
                        </a:rPr>
                        <a:t>(En millones de soles)</a:t>
                      </a:r>
                    </a:p>
                  </a:txBody>
                  <a:tcPr marL="9525" marR="9525" marT="9525" marB="0" anchor="ctr" anchorCtr="1"/>
                </a:tc>
                <a:tc hMerge="1">
                  <a:txBody>
                    <a:bodyPr/>
                    <a:lstStyle/>
                    <a:p>
                      <a:pPr algn="r" fontAlgn="b"/>
                      <a:endParaRPr lang="es-PE"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s-P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88000">
                <a:tc>
                  <a:txBody>
                    <a:bodyPr/>
                    <a:lstStyle/>
                    <a:p>
                      <a:pPr algn="l" fontAlgn="b"/>
                      <a:r>
                        <a:rPr lang="es-PE" sz="1600" b="0" i="0" u="none" strike="noStrike" dirty="0">
                          <a:solidFill>
                            <a:srgbClr val="000000"/>
                          </a:solidFill>
                          <a:effectLst/>
                          <a:latin typeface="+mn-lt"/>
                        </a:rPr>
                        <a:t>Activo corriente</a:t>
                      </a:r>
                    </a:p>
                  </a:txBody>
                  <a:tcPr marL="180000" marR="9525" marT="9525" marB="0" anchor="ctr"/>
                </a:tc>
                <a:tc>
                  <a:txBody>
                    <a:bodyPr/>
                    <a:lstStyle/>
                    <a:p>
                      <a:pPr algn="r" fontAlgn="b"/>
                      <a:r>
                        <a:rPr lang="es-PE" sz="1600" b="0" i="0" u="none" strike="noStrike" dirty="0">
                          <a:solidFill>
                            <a:srgbClr val="000000"/>
                          </a:solidFill>
                          <a:effectLst/>
                          <a:latin typeface="+mn-lt"/>
                        </a:rPr>
                        <a:t>96 489</a:t>
                      </a:r>
                    </a:p>
                  </a:txBody>
                  <a:tcPr marL="9525" marR="108000" marT="9525" marB="0" anchor="ctr"/>
                </a:tc>
                <a:tc>
                  <a:txBody>
                    <a:bodyPr/>
                    <a:lstStyle/>
                    <a:p>
                      <a:pPr algn="l" fontAlgn="b"/>
                      <a:endParaRPr lang="es-PE" sz="1600" b="0" i="0" u="none" strike="noStrike" dirty="0">
                        <a:solidFill>
                          <a:srgbClr val="000000"/>
                        </a:solidFill>
                        <a:effectLst/>
                        <a:latin typeface="+mn-lt"/>
                      </a:endParaRPr>
                    </a:p>
                  </a:txBody>
                  <a:tcPr marL="9525" marR="108000" marT="9525" marB="0" anchor="ctr"/>
                </a:tc>
                <a:extLst>
                  <a:ext uri="{0D108BD9-81ED-4DB2-BD59-A6C34878D82A}">
                    <a16:rowId xmlns:a16="http://schemas.microsoft.com/office/drawing/2014/main" val="10003"/>
                  </a:ext>
                </a:extLst>
              </a:tr>
              <a:tr h="288000">
                <a:tc>
                  <a:txBody>
                    <a:bodyPr/>
                    <a:lstStyle/>
                    <a:p>
                      <a:pPr algn="l" fontAlgn="b"/>
                      <a:r>
                        <a:rPr lang="es-PE" sz="1600" b="0" i="0" u="none" strike="noStrike" dirty="0">
                          <a:solidFill>
                            <a:srgbClr val="000000"/>
                          </a:solidFill>
                          <a:effectLst/>
                          <a:latin typeface="+mn-lt"/>
                        </a:rPr>
                        <a:t>Activo no corriente</a:t>
                      </a:r>
                    </a:p>
                  </a:txBody>
                  <a:tcPr marL="180000" marR="9525" marT="9525" marB="0" anchor="ctr"/>
                </a:tc>
                <a:tc>
                  <a:txBody>
                    <a:bodyPr/>
                    <a:lstStyle/>
                    <a:p>
                      <a:pPr algn="r" fontAlgn="b"/>
                      <a:r>
                        <a:rPr lang="es-PE" sz="1600" b="0" i="0" u="none" strike="noStrike" dirty="0">
                          <a:solidFill>
                            <a:srgbClr val="000000"/>
                          </a:solidFill>
                          <a:effectLst/>
                          <a:latin typeface="+mn-lt"/>
                        </a:rPr>
                        <a:t>57 301</a:t>
                      </a:r>
                    </a:p>
                  </a:txBody>
                  <a:tcPr marL="9525" marR="108000" marT="9525" marB="0" anchor="ctr">
                    <a:lnB w="12700" cap="flat" cmpd="sng" algn="ctr">
                      <a:solidFill>
                        <a:schemeClr val="tx1"/>
                      </a:solidFill>
                      <a:prstDash val="solid"/>
                      <a:round/>
                      <a:headEnd type="none" w="med" len="med"/>
                      <a:tailEnd type="none" w="med" len="med"/>
                    </a:lnB>
                  </a:tcPr>
                </a:tc>
                <a:tc>
                  <a:txBody>
                    <a:bodyPr/>
                    <a:lstStyle/>
                    <a:p>
                      <a:pPr algn="l" fontAlgn="b"/>
                      <a:endParaRPr lang="es-PE" sz="1600" b="0" i="0" u="none" strike="noStrike" dirty="0">
                        <a:solidFill>
                          <a:srgbClr val="000000"/>
                        </a:solidFill>
                        <a:effectLst/>
                        <a:latin typeface="+mn-lt"/>
                      </a:endParaRPr>
                    </a:p>
                  </a:txBody>
                  <a:tcPr marL="9525" marR="108000" marT="9525" marB="0" anchor="ctr"/>
                </a:tc>
                <a:extLst>
                  <a:ext uri="{0D108BD9-81ED-4DB2-BD59-A6C34878D82A}">
                    <a16:rowId xmlns:a16="http://schemas.microsoft.com/office/drawing/2014/main" val="10004"/>
                  </a:ext>
                </a:extLst>
              </a:tr>
              <a:tr h="288000">
                <a:tc>
                  <a:txBody>
                    <a:bodyPr/>
                    <a:lstStyle/>
                    <a:p>
                      <a:pPr algn="l" fontAlgn="b"/>
                      <a:r>
                        <a:rPr lang="es-PE" sz="1600" b="1" i="0" u="none" strike="noStrike" dirty="0">
                          <a:solidFill>
                            <a:srgbClr val="000000"/>
                          </a:solidFill>
                          <a:effectLst/>
                          <a:latin typeface="+mn-lt"/>
                        </a:rPr>
                        <a:t>Total Activo</a:t>
                      </a:r>
                    </a:p>
                  </a:txBody>
                  <a:tcPr marL="180000" marR="9525" marT="9525" marB="0" anchor="ctr"/>
                </a:tc>
                <a:tc>
                  <a:txBody>
                    <a:bodyPr/>
                    <a:lstStyle/>
                    <a:p>
                      <a:pPr algn="r" fontAlgn="b"/>
                      <a:r>
                        <a:rPr lang="es-PE" sz="1600" b="1" i="0" u="none" strike="noStrike" dirty="0">
                          <a:solidFill>
                            <a:srgbClr val="000000"/>
                          </a:solidFill>
                          <a:effectLst/>
                          <a:latin typeface="+mn-lt"/>
                        </a:rPr>
                        <a:t>153 790</a:t>
                      </a:r>
                    </a:p>
                  </a:txBody>
                  <a:tcPr marL="9525" marR="108000" marT="9525" marB="0" anchor="ctr">
                    <a:lnT w="12700" cap="flat" cmpd="sng" algn="ctr">
                      <a:solidFill>
                        <a:schemeClr val="tx1"/>
                      </a:solidFill>
                      <a:prstDash val="solid"/>
                      <a:round/>
                      <a:headEnd type="none" w="med" len="med"/>
                      <a:tailEnd type="none" w="med" len="med"/>
                    </a:lnT>
                  </a:tcPr>
                </a:tc>
                <a:tc>
                  <a:txBody>
                    <a:bodyPr/>
                    <a:lstStyle/>
                    <a:p>
                      <a:pPr algn="l" fontAlgn="b"/>
                      <a:endParaRPr lang="es-PE" sz="1600" b="0" i="0" u="none" strike="noStrike" dirty="0">
                        <a:solidFill>
                          <a:srgbClr val="000000"/>
                        </a:solidFill>
                        <a:effectLst/>
                        <a:latin typeface="+mn-lt"/>
                      </a:endParaRPr>
                    </a:p>
                  </a:txBody>
                  <a:tcPr marL="9525" marR="108000" marT="9525" marB="0" anchor="ctr"/>
                </a:tc>
                <a:extLst>
                  <a:ext uri="{0D108BD9-81ED-4DB2-BD59-A6C34878D82A}">
                    <a16:rowId xmlns:a16="http://schemas.microsoft.com/office/drawing/2014/main" val="10005"/>
                  </a:ext>
                </a:extLst>
              </a:tr>
              <a:tr h="288000">
                <a:tc>
                  <a:txBody>
                    <a:bodyPr/>
                    <a:lstStyle/>
                    <a:p>
                      <a:pPr algn="l" fontAlgn="b"/>
                      <a:r>
                        <a:rPr lang="es-PE" sz="1600" b="0" i="0" u="none" strike="noStrike" dirty="0">
                          <a:solidFill>
                            <a:srgbClr val="000000"/>
                          </a:solidFill>
                          <a:effectLst/>
                          <a:latin typeface="+mn-lt"/>
                        </a:rPr>
                        <a:t>Pasivo corriente</a:t>
                      </a:r>
                    </a:p>
                  </a:txBody>
                  <a:tcPr marL="180000" marR="9525" marT="9525" marB="0" anchor="ctr"/>
                </a:tc>
                <a:tc>
                  <a:txBody>
                    <a:bodyPr/>
                    <a:lstStyle/>
                    <a:p>
                      <a:pPr algn="l" fontAlgn="b"/>
                      <a:endParaRPr lang="es-PE" sz="1600" b="0" i="0" u="none" strike="noStrike" dirty="0">
                        <a:solidFill>
                          <a:srgbClr val="000000"/>
                        </a:solidFill>
                        <a:effectLst/>
                        <a:latin typeface="+mn-lt"/>
                      </a:endParaRPr>
                    </a:p>
                  </a:txBody>
                  <a:tcPr marL="9525" marR="108000" marT="9525" marB="0" anchor="ctr"/>
                </a:tc>
                <a:tc>
                  <a:txBody>
                    <a:bodyPr/>
                    <a:lstStyle/>
                    <a:p>
                      <a:pPr algn="r" fontAlgn="b"/>
                      <a:r>
                        <a:rPr lang="es-PE" sz="1600" b="0" i="0" u="none" strike="noStrike" dirty="0">
                          <a:solidFill>
                            <a:srgbClr val="000000"/>
                          </a:solidFill>
                          <a:effectLst/>
                          <a:latin typeface="+mn-lt"/>
                        </a:rPr>
                        <a:t>112 492</a:t>
                      </a:r>
                    </a:p>
                  </a:txBody>
                  <a:tcPr marL="9525" marR="108000" marT="9525" marB="0" anchor="ctr"/>
                </a:tc>
                <a:extLst>
                  <a:ext uri="{0D108BD9-81ED-4DB2-BD59-A6C34878D82A}">
                    <a16:rowId xmlns:a16="http://schemas.microsoft.com/office/drawing/2014/main" val="10007"/>
                  </a:ext>
                </a:extLst>
              </a:tr>
              <a:tr h="288000">
                <a:tc>
                  <a:txBody>
                    <a:bodyPr/>
                    <a:lstStyle/>
                    <a:p>
                      <a:pPr algn="l" fontAlgn="b"/>
                      <a:r>
                        <a:rPr lang="es-PE" sz="1600" b="0" i="0" u="none" strike="noStrike" dirty="0">
                          <a:solidFill>
                            <a:srgbClr val="000000"/>
                          </a:solidFill>
                          <a:effectLst/>
                          <a:latin typeface="+mn-lt"/>
                        </a:rPr>
                        <a:t>Pasivo no corriente</a:t>
                      </a:r>
                    </a:p>
                  </a:txBody>
                  <a:tcPr marL="180000" marR="9525" marT="9525" marB="0" anchor="ctr"/>
                </a:tc>
                <a:tc>
                  <a:txBody>
                    <a:bodyPr/>
                    <a:lstStyle/>
                    <a:p>
                      <a:pPr algn="l" fontAlgn="b"/>
                      <a:endParaRPr lang="es-PE" sz="1600" b="0" i="0" u="none" strike="noStrike" dirty="0">
                        <a:solidFill>
                          <a:srgbClr val="000000"/>
                        </a:solidFill>
                        <a:effectLst/>
                        <a:latin typeface="+mn-lt"/>
                      </a:endParaRPr>
                    </a:p>
                  </a:txBody>
                  <a:tcPr marL="9525" marR="108000" marT="9525" marB="0" anchor="ctr"/>
                </a:tc>
                <a:tc>
                  <a:txBody>
                    <a:bodyPr/>
                    <a:lstStyle/>
                    <a:p>
                      <a:pPr algn="r" fontAlgn="b"/>
                      <a:r>
                        <a:rPr lang="es-PE" sz="1600" b="0" i="0" u="none" strike="noStrike" dirty="0">
                          <a:solidFill>
                            <a:srgbClr val="000000"/>
                          </a:solidFill>
                          <a:effectLst/>
                          <a:latin typeface="+mn-lt"/>
                        </a:rPr>
                        <a:t>31 202</a:t>
                      </a:r>
                    </a:p>
                  </a:txBody>
                  <a:tcPr marL="9525" marR="1080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88000">
                <a:tc>
                  <a:txBody>
                    <a:bodyPr/>
                    <a:lstStyle/>
                    <a:p>
                      <a:pPr algn="l" fontAlgn="b"/>
                      <a:r>
                        <a:rPr lang="es-PE" sz="1600" b="1" i="0" u="none" strike="noStrike" dirty="0">
                          <a:solidFill>
                            <a:srgbClr val="000000"/>
                          </a:solidFill>
                          <a:effectLst/>
                          <a:latin typeface="+mn-lt"/>
                        </a:rPr>
                        <a:t>Total Pasivo</a:t>
                      </a:r>
                    </a:p>
                  </a:txBody>
                  <a:tcPr marL="180000" marR="9525" marT="9525" marB="0" anchor="ctr"/>
                </a:tc>
                <a:tc>
                  <a:txBody>
                    <a:bodyPr/>
                    <a:lstStyle/>
                    <a:p>
                      <a:pPr algn="l" fontAlgn="b"/>
                      <a:endParaRPr lang="es-PE" sz="1600" b="1" i="0" u="none" strike="noStrike" dirty="0">
                        <a:solidFill>
                          <a:srgbClr val="000000"/>
                        </a:solidFill>
                        <a:effectLst/>
                        <a:latin typeface="+mn-lt"/>
                      </a:endParaRPr>
                    </a:p>
                  </a:txBody>
                  <a:tcPr marL="9525" marR="108000" marT="9525" marB="0" anchor="ctr"/>
                </a:tc>
                <a:tc>
                  <a:txBody>
                    <a:bodyPr/>
                    <a:lstStyle/>
                    <a:p>
                      <a:pPr algn="r" fontAlgn="b"/>
                      <a:r>
                        <a:rPr lang="es-PE" sz="1600" b="1" i="0" u="none" strike="noStrike" dirty="0">
                          <a:solidFill>
                            <a:srgbClr val="000000"/>
                          </a:solidFill>
                          <a:effectLst/>
                          <a:latin typeface="+mn-lt"/>
                        </a:rPr>
                        <a:t>143 694</a:t>
                      </a:r>
                    </a:p>
                  </a:txBody>
                  <a:tcPr marL="9525" marR="108000"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288000">
                <a:tc>
                  <a:txBody>
                    <a:bodyPr/>
                    <a:lstStyle/>
                    <a:p>
                      <a:pPr algn="l" fontAlgn="b"/>
                      <a:r>
                        <a:rPr lang="es-PE" sz="1600" b="1" i="0" u="none" strike="noStrike" dirty="0">
                          <a:solidFill>
                            <a:srgbClr val="000000"/>
                          </a:solidFill>
                          <a:effectLst/>
                          <a:latin typeface="+mn-lt"/>
                        </a:rPr>
                        <a:t>Total Patrimonio</a:t>
                      </a:r>
                    </a:p>
                  </a:txBody>
                  <a:tcPr marL="180000" marR="9525" marT="9525" marB="0" anchor="ctr"/>
                </a:tc>
                <a:tc>
                  <a:txBody>
                    <a:bodyPr/>
                    <a:lstStyle/>
                    <a:p>
                      <a:pPr algn="l" fontAlgn="b"/>
                      <a:endParaRPr lang="es-PE" sz="1600" b="1" i="0" u="none" strike="noStrike" dirty="0">
                        <a:solidFill>
                          <a:srgbClr val="000000"/>
                        </a:solidFill>
                        <a:effectLst/>
                        <a:latin typeface="+mn-lt"/>
                      </a:endParaRPr>
                    </a:p>
                  </a:txBody>
                  <a:tcPr marL="9525" marR="108000" marT="9525" marB="0" anchor="ctr"/>
                </a:tc>
                <a:tc>
                  <a:txBody>
                    <a:bodyPr/>
                    <a:lstStyle/>
                    <a:p>
                      <a:pPr algn="r" fontAlgn="b"/>
                      <a:r>
                        <a:rPr lang="es-PE" sz="1600" b="1" i="0" u="none" strike="noStrike" dirty="0">
                          <a:solidFill>
                            <a:srgbClr val="000000"/>
                          </a:solidFill>
                          <a:effectLst/>
                          <a:latin typeface="+mn-lt"/>
                        </a:rPr>
                        <a:t>10 096</a:t>
                      </a:r>
                    </a:p>
                  </a:txBody>
                  <a:tcPr marL="9525" marR="1080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88000">
                <a:tc>
                  <a:txBody>
                    <a:bodyPr/>
                    <a:lstStyle/>
                    <a:p>
                      <a:pPr algn="l" fontAlgn="b"/>
                      <a:endParaRPr lang="es-PE" sz="1600" b="0" i="0" u="none" strike="noStrike" dirty="0">
                        <a:solidFill>
                          <a:srgbClr val="000000"/>
                        </a:solidFill>
                        <a:effectLst/>
                        <a:latin typeface="+mn-lt"/>
                      </a:endParaRPr>
                    </a:p>
                  </a:txBody>
                  <a:tcPr marL="180000" marR="9525" marT="9525" marB="0" anchor="ctr"/>
                </a:tc>
                <a:tc>
                  <a:txBody>
                    <a:bodyPr/>
                    <a:lstStyle/>
                    <a:p>
                      <a:pPr algn="l" fontAlgn="b"/>
                      <a:endParaRPr lang="es-PE" sz="1600" b="0" i="0" u="none" strike="noStrike" dirty="0">
                        <a:solidFill>
                          <a:srgbClr val="000000"/>
                        </a:solidFill>
                        <a:effectLst/>
                        <a:latin typeface="+mn-lt"/>
                      </a:endParaRPr>
                    </a:p>
                  </a:txBody>
                  <a:tcPr marL="9525" marR="108000" marT="9525" marB="0" anchor="ctr"/>
                </a:tc>
                <a:tc>
                  <a:txBody>
                    <a:bodyPr/>
                    <a:lstStyle/>
                    <a:p>
                      <a:pPr algn="r" fontAlgn="b"/>
                      <a:r>
                        <a:rPr lang="es-PE" sz="1600" b="1" i="0" u="none" strike="noStrike" dirty="0">
                          <a:solidFill>
                            <a:srgbClr val="000000"/>
                          </a:solidFill>
                          <a:effectLst/>
                          <a:latin typeface="+mn-lt"/>
                        </a:rPr>
                        <a:t>153 790</a:t>
                      </a:r>
                    </a:p>
                  </a:txBody>
                  <a:tcPr marL="9525" marR="108000"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bl>
          </a:graphicData>
        </a:graphic>
      </p:graphicFrame>
      <p:sp>
        <p:nvSpPr>
          <p:cNvPr id="23" name="Rectángulo 22">
            <a:extLst>
              <a:ext uri="{FF2B5EF4-FFF2-40B4-BE49-F238E27FC236}">
                <a16:creationId xmlns:a16="http://schemas.microsoft.com/office/drawing/2014/main" id="{93D4C318-A40D-46F4-ABA0-91A2F78A198F}"/>
              </a:ext>
            </a:extLst>
          </p:cNvPr>
          <p:cNvSpPr/>
          <p:nvPr/>
        </p:nvSpPr>
        <p:spPr>
          <a:xfrm>
            <a:off x="1009052" y="2223407"/>
            <a:ext cx="10549877" cy="1015663"/>
          </a:xfrm>
          <a:prstGeom prst="rect">
            <a:avLst/>
          </a:prstGeom>
        </p:spPr>
        <p:txBody>
          <a:bodyPr wrap="square">
            <a:spAutoFit/>
          </a:bodyPr>
          <a:lstStyle/>
          <a:p>
            <a:pPr algn="just"/>
            <a:r>
              <a:rPr lang="es-PE" sz="2000" b="1" dirty="0"/>
              <a:t>Se efectuaron eliminaciones al Estado de la Situación Financiera (página 179) y Estado de Gestión (página 180), considerando las operaciones recíprocas señaladas en la página 187 del Tomo I de la Cuenta General 2018</a:t>
            </a:r>
          </a:p>
        </p:txBody>
      </p:sp>
      <p:sp>
        <p:nvSpPr>
          <p:cNvPr id="5" name="CuadroTexto 4">
            <a:extLst>
              <a:ext uri="{FF2B5EF4-FFF2-40B4-BE49-F238E27FC236}">
                <a16:creationId xmlns:a16="http://schemas.microsoft.com/office/drawing/2014/main" id="{EF464C82-15C4-449B-944F-ABD1A97C298B}"/>
              </a:ext>
            </a:extLst>
          </p:cNvPr>
          <p:cNvSpPr txBox="1"/>
          <p:nvPr/>
        </p:nvSpPr>
        <p:spPr>
          <a:xfrm>
            <a:off x="15939" y="731807"/>
            <a:ext cx="12192000" cy="523220"/>
          </a:xfrm>
          <a:prstGeom prst="rect">
            <a:avLst/>
          </a:prstGeom>
          <a:noFill/>
        </p:spPr>
        <p:txBody>
          <a:bodyPr wrap="square" rtlCol="0">
            <a:spAutoFit/>
          </a:bodyPr>
          <a:lstStyle/>
          <a:p>
            <a:pPr algn="ctr"/>
            <a:r>
              <a:rPr lang="en-US" sz="2800" b="1" dirty="0"/>
              <a:t>ELIMINACIONES DE OPERACIONES RECÍPROCAS</a:t>
            </a:r>
          </a:p>
        </p:txBody>
      </p:sp>
      <p:graphicFrame>
        <p:nvGraphicFramePr>
          <p:cNvPr id="25" name="Tabla 24">
            <a:extLst>
              <a:ext uri="{FF2B5EF4-FFF2-40B4-BE49-F238E27FC236}">
                <a16:creationId xmlns:a16="http://schemas.microsoft.com/office/drawing/2014/main" id="{1B0B96D5-5070-4932-932A-C42ECA1830D7}"/>
              </a:ext>
            </a:extLst>
          </p:cNvPr>
          <p:cNvGraphicFramePr>
            <a:graphicFrameLocks noGrp="1"/>
          </p:cNvGraphicFramePr>
          <p:nvPr>
            <p:extLst>
              <p:ext uri="{D42A27DB-BD31-4B8C-83A1-F6EECF244321}">
                <p14:modId xmlns:p14="http://schemas.microsoft.com/office/powerpoint/2010/main" val="472701636"/>
              </p:ext>
            </p:extLst>
          </p:nvPr>
        </p:nvGraphicFramePr>
        <p:xfrm>
          <a:off x="6691854" y="3398875"/>
          <a:ext cx="4752001" cy="1616514"/>
        </p:xfrm>
        <a:graphic>
          <a:graphicData uri="http://schemas.openxmlformats.org/drawingml/2006/table">
            <a:tbl>
              <a:tblPr firstRow="1" bandRow="1">
                <a:tableStyleId>{5C22544A-7EE6-4342-B048-85BDC9FD1C3A}</a:tableStyleId>
              </a:tblPr>
              <a:tblGrid>
                <a:gridCol w="2294965">
                  <a:extLst>
                    <a:ext uri="{9D8B030D-6E8A-4147-A177-3AD203B41FA5}">
                      <a16:colId xmlns:a16="http://schemas.microsoft.com/office/drawing/2014/main" val="20000"/>
                    </a:ext>
                  </a:extLst>
                </a:gridCol>
                <a:gridCol w="1228518">
                  <a:extLst>
                    <a:ext uri="{9D8B030D-6E8A-4147-A177-3AD203B41FA5}">
                      <a16:colId xmlns:a16="http://schemas.microsoft.com/office/drawing/2014/main" val="20001"/>
                    </a:ext>
                  </a:extLst>
                </a:gridCol>
                <a:gridCol w="1228518">
                  <a:extLst>
                    <a:ext uri="{9D8B030D-6E8A-4147-A177-3AD203B41FA5}">
                      <a16:colId xmlns:a16="http://schemas.microsoft.com/office/drawing/2014/main" val="20002"/>
                    </a:ext>
                  </a:extLst>
                </a:gridCol>
              </a:tblGrid>
              <a:tr h="320514">
                <a:tc gridSpan="3">
                  <a:txBody>
                    <a:bodyPr/>
                    <a:lstStyle/>
                    <a:p>
                      <a:pPr algn="l" fontAlgn="b"/>
                      <a:r>
                        <a:rPr lang="es-PE" sz="1600" b="1" i="0" u="none" strike="noStrike" dirty="0">
                          <a:solidFill>
                            <a:schemeClr val="bg1"/>
                          </a:solidFill>
                          <a:effectLst/>
                          <a:latin typeface="Calibri" panose="020F0502020204030204" pitchFamily="34" charset="0"/>
                        </a:rPr>
                        <a:t>Eliminaciones del Estado de Gestión</a:t>
                      </a:r>
                    </a:p>
                  </a:txBody>
                  <a:tcPr marL="9525" marR="9525" marT="9525" marB="0" anchor="ctr" anchorCtr="1"/>
                </a:tc>
                <a:tc hMerge="1">
                  <a:txBody>
                    <a:bodyPr/>
                    <a:lstStyle/>
                    <a:p>
                      <a:pPr algn="r" fontAlgn="b"/>
                      <a:endParaRPr lang="es-PE"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s-P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24000">
                <a:tc gridSpan="3">
                  <a:txBody>
                    <a:bodyPr/>
                    <a:lstStyle/>
                    <a:p>
                      <a:pPr algn="l" fontAlgn="b"/>
                      <a:r>
                        <a:rPr lang="es-PE" sz="1600" b="1" i="0" u="none" strike="noStrike" dirty="0">
                          <a:solidFill>
                            <a:srgbClr val="000000"/>
                          </a:solidFill>
                          <a:effectLst/>
                          <a:latin typeface="Calibri" panose="020F0502020204030204" pitchFamily="34" charset="0"/>
                        </a:rPr>
                        <a:t>(En millones de soles)</a:t>
                      </a:r>
                    </a:p>
                  </a:txBody>
                  <a:tcPr marL="9525" marR="9525" marT="9525" marB="0" anchor="ctr" anchorCtr="1"/>
                </a:tc>
                <a:tc hMerge="1">
                  <a:txBody>
                    <a:bodyPr/>
                    <a:lstStyle/>
                    <a:p>
                      <a:pPr algn="r" fontAlgn="b"/>
                      <a:endParaRPr lang="es-PE"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s-P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24000">
                <a:tc>
                  <a:txBody>
                    <a:bodyPr/>
                    <a:lstStyle/>
                    <a:p>
                      <a:pPr algn="l" fontAlgn="b"/>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24000">
                <a:tc>
                  <a:txBody>
                    <a:bodyPr/>
                    <a:lstStyle/>
                    <a:p>
                      <a:pPr algn="l" fontAlgn="b"/>
                      <a:r>
                        <a:rPr lang="es-PE" sz="1600" b="1" i="0" u="none" strike="noStrike" dirty="0">
                          <a:solidFill>
                            <a:srgbClr val="000000"/>
                          </a:solidFill>
                          <a:effectLst/>
                          <a:latin typeface="Calibri" panose="020F0502020204030204" pitchFamily="34" charset="0"/>
                        </a:rPr>
                        <a:t>Total Ingresos</a:t>
                      </a:r>
                    </a:p>
                  </a:txBody>
                  <a:tcPr marL="180000" marR="9525" marT="9525" marB="0" anchor="ctr"/>
                </a:tc>
                <a:tc>
                  <a:txBody>
                    <a:bodyPr/>
                    <a:lstStyle/>
                    <a:p>
                      <a:pPr algn="r" fontAlgn="b"/>
                      <a:r>
                        <a:rPr lang="es-PE" sz="1600" b="1" i="0" u="none" strike="noStrike" dirty="0">
                          <a:solidFill>
                            <a:srgbClr val="000000"/>
                          </a:solidFill>
                          <a:effectLst/>
                          <a:latin typeface="Calibri" panose="020F0502020204030204" pitchFamily="34" charset="0"/>
                        </a:rPr>
                        <a:t>147 741</a:t>
                      </a:r>
                    </a:p>
                  </a:txBody>
                  <a:tcPr marL="9525" marR="108000" marT="9525" marB="0" anchor="ctr"/>
                </a:tc>
                <a:tc>
                  <a:txBody>
                    <a:bodyPr/>
                    <a:lstStyle/>
                    <a:p>
                      <a:pPr algn="l" fontAlgn="b"/>
                      <a:endParaRPr lang="es-PE" sz="1600" b="0" i="0" u="none" strike="noStrike" dirty="0">
                        <a:solidFill>
                          <a:srgbClr val="000000"/>
                        </a:solidFill>
                        <a:effectLst/>
                        <a:latin typeface="Calibri" panose="020F0502020204030204" pitchFamily="34" charset="0"/>
                      </a:endParaRPr>
                    </a:p>
                  </a:txBody>
                  <a:tcPr marL="9525" marR="108000" marT="9525" marB="0" anchor="ctr"/>
                </a:tc>
                <a:extLst>
                  <a:ext uri="{0D108BD9-81ED-4DB2-BD59-A6C34878D82A}">
                    <a16:rowId xmlns:a16="http://schemas.microsoft.com/office/drawing/2014/main" val="10003"/>
                  </a:ext>
                </a:extLst>
              </a:tr>
              <a:tr h="324000">
                <a:tc>
                  <a:txBody>
                    <a:bodyPr/>
                    <a:lstStyle/>
                    <a:p>
                      <a:pPr algn="l" fontAlgn="b"/>
                      <a:r>
                        <a:rPr lang="es-PE" sz="1600" b="1" i="0" u="none" strike="noStrike" dirty="0">
                          <a:solidFill>
                            <a:srgbClr val="000000"/>
                          </a:solidFill>
                          <a:effectLst/>
                          <a:latin typeface="Calibri" panose="020F0502020204030204" pitchFamily="34" charset="0"/>
                        </a:rPr>
                        <a:t>Total Gastos</a:t>
                      </a:r>
                    </a:p>
                  </a:txBody>
                  <a:tcPr marL="180000" marR="9525" marT="9525" marB="0" anchor="ctr"/>
                </a:tc>
                <a:tc>
                  <a:txBody>
                    <a:bodyPr/>
                    <a:lstStyle/>
                    <a:p>
                      <a:pPr algn="l" fontAlgn="b"/>
                      <a:endParaRPr lang="es-PE" sz="1600" b="1" i="0" u="none" strike="noStrike" dirty="0">
                        <a:solidFill>
                          <a:srgbClr val="000000"/>
                        </a:solidFill>
                        <a:effectLst/>
                        <a:latin typeface="Calibri" panose="020F0502020204030204" pitchFamily="34" charset="0"/>
                      </a:endParaRPr>
                    </a:p>
                  </a:txBody>
                  <a:tcPr marL="9525" marR="108000" marT="9525" marB="0" anchor="ctr"/>
                </a:tc>
                <a:tc>
                  <a:txBody>
                    <a:bodyPr/>
                    <a:lstStyle/>
                    <a:p>
                      <a:pPr algn="r" fontAlgn="b"/>
                      <a:r>
                        <a:rPr lang="es-PE" sz="1600" b="1" i="0" u="none" strike="noStrike" dirty="0">
                          <a:solidFill>
                            <a:srgbClr val="000000"/>
                          </a:solidFill>
                          <a:effectLst/>
                          <a:latin typeface="Calibri" panose="020F0502020204030204" pitchFamily="34" charset="0"/>
                        </a:rPr>
                        <a:t>29</a:t>
                      </a:r>
                      <a:r>
                        <a:rPr lang="es-PE" sz="1600" b="1" i="0" u="none" strike="noStrike" baseline="0" dirty="0">
                          <a:solidFill>
                            <a:srgbClr val="000000"/>
                          </a:solidFill>
                          <a:effectLst/>
                          <a:latin typeface="Calibri" panose="020F0502020204030204" pitchFamily="34" charset="0"/>
                        </a:rPr>
                        <a:t> 013</a:t>
                      </a:r>
                      <a:endParaRPr lang="es-PE" sz="1600" b="1" i="0" u="none" strike="noStrike" dirty="0">
                        <a:solidFill>
                          <a:srgbClr val="000000"/>
                        </a:solidFill>
                        <a:effectLst/>
                        <a:latin typeface="Calibri" panose="020F0502020204030204" pitchFamily="34" charset="0"/>
                      </a:endParaRPr>
                    </a:p>
                  </a:txBody>
                  <a:tcPr marL="9525" marR="108000" marT="9525" marB="0" anchor="ctr"/>
                </a:tc>
                <a:extLst>
                  <a:ext uri="{0D108BD9-81ED-4DB2-BD59-A6C34878D82A}">
                    <a16:rowId xmlns:a16="http://schemas.microsoft.com/office/drawing/2014/main" val="10004"/>
                  </a:ext>
                </a:extLst>
              </a:tr>
            </a:tbl>
          </a:graphicData>
        </a:graphic>
      </p:graphicFrame>
      <p:sp>
        <p:nvSpPr>
          <p:cNvPr id="3" name="CuadroTexto 2"/>
          <p:cNvSpPr txBox="1"/>
          <p:nvPr/>
        </p:nvSpPr>
        <p:spPr>
          <a:xfrm>
            <a:off x="1122277" y="1592165"/>
            <a:ext cx="10307723" cy="461665"/>
          </a:xfrm>
          <a:prstGeom prst="rect">
            <a:avLst/>
          </a:prstGeom>
          <a:noFill/>
        </p:spPr>
        <p:txBody>
          <a:bodyPr wrap="square" rtlCol="0">
            <a:spAutoFit/>
          </a:bodyPr>
          <a:lstStyle/>
          <a:p>
            <a:pPr algn="ctr"/>
            <a:r>
              <a:rPr lang="es-PE" sz="2400" b="1" dirty="0">
                <a:solidFill>
                  <a:srgbClr val="FF0000"/>
                </a:solidFill>
              </a:rPr>
              <a:t>INFORMACION FINANCIERA</a:t>
            </a:r>
            <a:endParaRPr lang="en-US" sz="2400" b="1" dirty="0">
              <a:solidFill>
                <a:srgbClr val="FF0000"/>
              </a:solidFill>
            </a:endParaRPr>
          </a:p>
        </p:txBody>
      </p:sp>
      <p:grpSp>
        <p:nvGrpSpPr>
          <p:cNvPr id="17" name="Grupo 16"/>
          <p:cNvGrpSpPr/>
          <p:nvPr/>
        </p:nvGrpSpPr>
        <p:grpSpPr>
          <a:xfrm>
            <a:off x="10792618" y="6243803"/>
            <a:ext cx="1028182" cy="524094"/>
            <a:chOff x="10985501" y="6396203"/>
            <a:chExt cx="1028182" cy="524094"/>
          </a:xfrm>
        </p:grpSpPr>
        <p:sp>
          <p:nvSpPr>
            <p:cNvPr id="19" name="CuadroTexto 18"/>
            <p:cNvSpPr txBox="1"/>
            <p:nvPr/>
          </p:nvSpPr>
          <p:spPr>
            <a:xfrm>
              <a:off x="10985501" y="6612520"/>
              <a:ext cx="1028182" cy="307777"/>
            </a:xfrm>
            <a:prstGeom prst="rect">
              <a:avLst/>
            </a:prstGeom>
            <a:noFill/>
          </p:spPr>
          <p:txBody>
            <a:bodyPr wrap="square" rtlCol="0">
              <a:spAutoFit/>
            </a:bodyPr>
            <a:lstStyle/>
            <a:p>
              <a:pPr algn="ctr"/>
              <a:r>
                <a:rPr lang="es-PE" sz="700" b="1" dirty="0"/>
                <a:t>VOLVER A INF.FINANCIERA</a:t>
              </a:r>
              <a:endParaRPr lang="en-US" sz="700" b="1" dirty="0"/>
            </a:p>
          </p:txBody>
        </p:sp>
        <p:pic>
          <p:nvPicPr>
            <p:cNvPr id="20" name="Imagen 19"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Tree>
    <p:extLst>
      <p:ext uri="{BB962C8B-B14F-4D97-AF65-F5344CB8AC3E}">
        <p14:creationId xmlns:p14="http://schemas.microsoft.com/office/powerpoint/2010/main" val="481534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116</a:t>
            </a:fld>
            <a:endParaRPr lang="es-PE" b="1" dirty="0">
              <a:solidFill>
                <a:schemeClr val="bg1">
                  <a:lumMod val="75000"/>
                </a:schemeClr>
              </a:solidFill>
            </a:endParaRPr>
          </a:p>
        </p:txBody>
      </p:sp>
      <p:sp>
        <p:nvSpPr>
          <p:cNvPr id="23" name="Rectángulo 22">
            <a:extLst>
              <a:ext uri="{FF2B5EF4-FFF2-40B4-BE49-F238E27FC236}">
                <a16:creationId xmlns:a16="http://schemas.microsoft.com/office/drawing/2014/main" id="{93D4C318-A40D-46F4-ABA0-91A2F78A198F}"/>
              </a:ext>
            </a:extLst>
          </p:cNvPr>
          <p:cNvSpPr/>
          <p:nvPr/>
        </p:nvSpPr>
        <p:spPr>
          <a:xfrm>
            <a:off x="764429" y="2571008"/>
            <a:ext cx="3219096" cy="2862322"/>
          </a:xfrm>
          <a:prstGeom prst="rect">
            <a:avLst/>
          </a:prstGeom>
        </p:spPr>
        <p:txBody>
          <a:bodyPr wrap="square">
            <a:spAutoFit/>
          </a:bodyPr>
          <a:lstStyle/>
          <a:p>
            <a:r>
              <a:rPr lang="es-PE" sz="2000" b="1" dirty="0"/>
              <a:t>Se efectuaron eliminaciones a La Programación y Ejecución del Presupuesto de Ingresos y Gastos (página 138), considerando las operaciones recíprocas señaladas en la página 125 del Tomo I de la Cuenta General 2018</a:t>
            </a:r>
          </a:p>
        </p:txBody>
      </p:sp>
      <p:graphicFrame>
        <p:nvGraphicFramePr>
          <p:cNvPr id="16" name="Marcador de contenido 5">
            <a:extLst>
              <a:ext uri="{FF2B5EF4-FFF2-40B4-BE49-F238E27FC236}">
                <a16:creationId xmlns:a16="http://schemas.microsoft.com/office/drawing/2014/main" id="{B7E36956-8210-402A-9F53-3C7A2451537B}"/>
              </a:ext>
            </a:extLst>
          </p:cNvPr>
          <p:cNvGraphicFramePr>
            <a:graphicFrameLocks/>
          </p:cNvGraphicFramePr>
          <p:nvPr>
            <p:extLst>
              <p:ext uri="{D42A27DB-BD31-4B8C-83A1-F6EECF244321}">
                <p14:modId xmlns:p14="http://schemas.microsoft.com/office/powerpoint/2010/main" val="642664971"/>
              </p:ext>
            </p:extLst>
          </p:nvPr>
        </p:nvGraphicFramePr>
        <p:xfrm>
          <a:off x="4458625" y="1789545"/>
          <a:ext cx="6912000" cy="1856341"/>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2448000">
                  <a:extLst>
                    <a:ext uri="{9D8B030D-6E8A-4147-A177-3AD203B41FA5}">
                      <a16:colId xmlns:a16="http://schemas.microsoft.com/office/drawing/2014/main" val="20001"/>
                    </a:ext>
                  </a:extLst>
                </a:gridCol>
                <a:gridCol w="1332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gridCol w="1332000">
                  <a:extLst>
                    <a:ext uri="{9D8B030D-6E8A-4147-A177-3AD203B41FA5}">
                      <a16:colId xmlns:a16="http://schemas.microsoft.com/office/drawing/2014/main" val="20004"/>
                    </a:ext>
                  </a:extLst>
                </a:gridCol>
              </a:tblGrid>
              <a:tr h="370840">
                <a:tc gridSpan="5">
                  <a:txBody>
                    <a:bodyPr/>
                    <a:lstStyle/>
                    <a:p>
                      <a:pPr algn="l" fontAlgn="b"/>
                      <a:r>
                        <a:rPr lang="es-PE" sz="1200" b="1" i="0" u="none" strike="noStrike" dirty="0">
                          <a:solidFill>
                            <a:schemeClr val="bg1"/>
                          </a:solidFill>
                          <a:effectLst/>
                          <a:latin typeface="+mn-lt"/>
                        </a:rPr>
                        <a:t>TRANSFERENCIAS FINANCIERAS RECIBIDAS</a:t>
                      </a:r>
                    </a:p>
                  </a:txBody>
                  <a:tcPr marL="9525" marR="9525" marT="9525" marB="0" anchor="ctr" anchorCtr="1"/>
                </a:tc>
                <a:tc hMerge="1">
                  <a:txBody>
                    <a:bodyPr/>
                    <a:lstStyle/>
                    <a:p>
                      <a:endParaRPr lang="es-PE"/>
                    </a:p>
                  </a:txBody>
                  <a:tcPr/>
                </a:tc>
                <a:tc hMerge="1">
                  <a:txBody>
                    <a:bodyPr/>
                    <a:lstStyle/>
                    <a:p>
                      <a:endParaRPr lang="es-PE"/>
                    </a:p>
                  </a:txBody>
                  <a:tcPr/>
                </a:tc>
                <a:tc hMerge="1">
                  <a:txBody>
                    <a:bodyPr/>
                    <a:lstStyle/>
                    <a:p>
                      <a:pPr algn="r" fontAlgn="b"/>
                      <a:endParaRPr lang="es-PE"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s-P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70840">
                <a:tc>
                  <a:txBody>
                    <a:bodyPr/>
                    <a:lstStyle/>
                    <a:p>
                      <a:pPr algn="l" fontAlgn="b"/>
                      <a:endParaRPr lang="es-PE" sz="1200" b="0" i="0" u="none" strike="noStrike" dirty="0">
                        <a:solidFill>
                          <a:srgbClr val="000000"/>
                        </a:solidFill>
                        <a:effectLst/>
                        <a:latin typeface="+mn-lt"/>
                      </a:endParaRPr>
                    </a:p>
                  </a:txBody>
                  <a:tcPr marL="9525" marR="9525" marT="9525" marB="0" anchor="b"/>
                </a:tc>
                <a:tc>
                  <a:txBody>
                    <a:bodyPr/>
                    <a:lstStyle/>
                    <a:p>
                      <a:pPr algn="l" fontAlgn="b"/>
                      <a:endParaRPr lang="es-PE" sz="1200" b="0" i="0" u="none" strike="noStrike" dirty="0">
                        <a:solidFill>
                          <a:srgbClr val="000000"/>
                        </a:solidFill>
                        <a:effectLst/>
                        <a:latin typeface="+mn-lt"/>
                      </a:endParaRPr>
                    </a:p>
                  </a:txBody>
                  <a:tcPr marL="9525" marR="9525" marT="9525" marB="0" anchor="b"/>
                </a:tc>
                <a:tc>
                  <a:txBody>
                    <a:bodyPr/>
                    <a:lstStyle/>
                    <a:p>
                      <a:pPr algn="ctr" fontAlgn="ctr"/>
                      <a:r>
                        <a:rPr lang="es-PE" sz="1200" b="1" i="0" u="none" strike="noStrike" dirty="0">
                          <a:solidFill>
                            <a:srgbClr val="000000"/>
                          </a:solidFill>
                          <a:effectLst/>
                          <a:latin typeface="+mn-lt"/>
                        </a:rPr>
                        <a:t> PIA </a:t>
                      </a:r>
                    </a:p>
                  </a:txBody>
                  <a:tcPr marL="9525" marR="9525" marT="9525" marB="0" anchor="ctr">
                    <a:lnB w="12700" cmpd="sng">
                      <a:noFill/>
                    </a:lnB>
                  </a:tcPr>
                </a:tc>
                <a:tc>
                  <a:txBody>
                    <a:bodyPr/>
                    <a:lstStyle/>
                    <a:p>
                      <a:pPr algn="ctr" fontAlgn="ctr"/>
                      <a:r>
                        <a:rPr lang="es-PE" sz="1200" b="1" i="0" u="none" strike="noStrike" dirty="0">
                          <a:solidFill>
                            <a:srgbClr val="000000"/>
                          </a:solidFill>
                          <a:effectLst/>
                          <a:latin typeface="+mn-lt"/>
                        </a:rPr>
                        <a:t> PIM </a:t>
                      </a:r>
                    </a:p>
                  </a:txBody>
                  <a:tcPr marL="9525" marR="9525" marT="9525" marB="0" anchor="ctr">
                    <a:lnB w="12700" cmpd="sng">
                      <a:noFill/>
                    </a:lnB>
                  </a:tcPr>
                </a:tc>
                <a:tc>
                  <a:txBody>
                    <a:bodyPr/>
                    <a:lstStyle/>
                    <a:p>
                      <a:pPr algn="ctr" fontAlgn="ctr"/>
                      <a:r>
                        <a:rPr lang="es-PE" sz="1200" b="1" i="0" u="none" strike="noStrike" dirty="0">
                          <a:solidFill>
                            <a:srgbClr val="000000"/>
                          </a:solidFill>
                          <a:effectLst/>
                          <a:latin typeface="+mn-lt"/>
                        </a:rPr>
                        <a:t> RECAUDADO </a:t>
                      </a:r>
                    </a:p>
                  </a:txBody>
                  <a:tcPr marL="9525" marR="9525" marT="9525" marB="0" anchor="ctr">
                    <a:lnB w="12700" cmpd="sng">
                      <a:noFill/>
                    </a:lnB>
                  </a:tcPr>
                </a:tc>
                <a:extLst>
                  <a:ext uri="{0D108BD9-81ED-4DB2-BD59-A6C34878D82A}">
                    <a16:rowId xmlns:a16="http://schemas.microsoft.com/office/drawing/2014/main" val="10001"/>
                  </a:ext>
                </a:extLst>
              </a:tr>
              <a:tr h="370840">
                <a:tc>
                  <a:txBody>
                    <a:bodyPr/>
                    <a:lstStyle/>
                    <a:p>
                      <a:pPr algn="ctr" fontAlgn="b"/>
                      <a:r>
                        <a:rPr lang="es-PE" sz="1200" b="0" i="0" u="none" strike="noStrike" dirty="0">
                          <a:solidFill>
                            <a:srgbClr val="000000"/>
                          </a:solidFill>
                          <a:effectLst/>
                          <a:latin typeface="+mn-lt"/>
                        </a:rPr>
                        <a:t>1.4.1</a:t>
                      </a:r>
                    </a:p>
                  </a:txBody>
                  <a:tcPr marL="0" marR="0" marT="0" marB="0" anchor="ctr"/>
                </a:tc>
                <a:tc>
                  <a:txBody>
                    <a:bodyPr/>
                    <a:lstStyle/>
                    <a:p>
                      <a:pPr algn="l" fontAlgn="b"/>
                      <a:r>
                        <a:rPr lang="es-PE" sz="1200" b="0" i="0" u="none" strike="noStrike" dirty="0">
                          <a:solidFill>
                            <a:srgbClr val="000000"/>
                          </a:solidFill>
                          <a:effectLst/>
                          <a:latin typeface="+mn-lt"/>
                        </a:rPr>
                        <a:t>DONACIONES</a:t>
                      </a:r>
                      <a:r>
                        <a:rPr lang="es-PE" sz="1200" b="0" i="0" u="none" strike="noStrike" baseline="0" dirty="0">
                          <a:solidFill>
                            <a:srgbClr val="000000"/>
                          </a:solidFill>
                          <a:effectLst/>
                          <a:latin typeface="+mn-lt"/>
                        </a:rPr>
                        <a:t> Y TRANSFERENCIAS CORRIENTES</a:t>
                      </a:r>
                      <a:endParaRPr lang="es-PE" sz="1200" b="0" i="0" u="none" strike="noStrike" dirty="0">
                        <a:solidFill>
                          <a:srgbClr val="000000"/>
                        </a:solidFill>
                        <a:effectLst/>
                        <a:latin typeface="+mn-lt"/>
                      </a:endParaRPr>
                    </a:p>
                  </a:txBody>
                  <a:tcPr marL="108000" marR="108000" marT="9525" marB="0" anchor="ctr">
                    <a:lnR w="12700" cmpd="sng">
                      <a:noFill/>
                    </a:lnR>
                  </a:tcPr>
                </a:tc>
                <a:tc>
                  <a:txBody>
                    <a:bodyPr/>
                    <a:lstStyle/>
                    <a:p>
                      <a:pPr algn="l" fontAlgn="b"/>
                      <a:r>
                        <a:rPr lang="es-PE" sz="1200" b="0" i="0" u="none" strike="noStrike" dirty="0">
                          <a:solidFill>
                            <a:srgbClr val="000000"/>
                          </a:solidFill>
                          <a:effectLst/>
                          <a:latin typeface="+mn-lt"/>
                        </a:rPr>
                        <a:t>       1 519 491 573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PE" sz="1200" b="0" i="0" u="none" strike="noStrike" dirty="0">
                          <a:solidFill>
                            <a:srgbClr val="000000"/>
                          </a:solidFill>
                          <a:effectLst/>
                          <a:latin typeface="+mn-lt"/>
                        </a:rPr>
                        <a:t>       3 384 227 955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PE" sz="1200" b="0" i="0" u="none" strike="noStrike" dirty="0">
                          <a:solidFill>
                            <a:srgbClr val="000000"/>
                          </a:solidFill>
                          <a:effectLst/>
                          <a:latin typeface="+mn-lt"/>
                        </a:rPr>
                        <a:t>       3 384 227 955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indent="0" algn="ctr" fontAlgn="b"/>
                      <a:r>
                        <a:rPr lang="es-PE" sz="1200" b="0" i="0" u="none" strike="noStrike" dirty="0">
                          <a:solidFill>
                            <a:srgbClr val="000000"/>
                          </a:solidFill>
                          <a:effectLst/>
                          <a:latin typeface="+mn-lt"/>
                        </a:rPr>
                        <a:t>1.4.2</a:t>
                      </a:r>
                    </a:p>
                  </a:txBody>
                  <a:tcPr marL="0" marR="0" marT="0" marB="0" anchor="ctr"/>
                </a:tc>
                <a:tc>
                  <a:txBody>
                    <a:bodyPr/>
                    <a:lstStyle/>
                    <a:p>
                      <a:pPr algn="l" fontAlgn="b"/>
                      <a:r>
                        <a:rPr lang="es-PE" sz="1200" b="0" i="0" u="none" strike="noStrike" dirty="0">
                          <a:solidFill>
                            <a:srgbClr val="000000"/>
                          </a:solidFill>
                          <a:effectLst/>
                          <a:latin typeface="+mn-lt"/>
                        </a:rPr>
                        <a:t>DONACIONES</a:t>
                      </a:r>
                      <a:r>
                        <a:rPr lang="es-PE" sz="1200" b="0" i="0" u="none" strike="noStrike" baseline="0" dirty="0">
                          <a:solidFill>
                            <a:srgbClr val="000000"/>
                          </a:solidFill>
                          <a:effectLst/>
                          <a:latin typeface="+mn-lt"/>
                        </a:rPr>
                        <a:t> DE CAPITAL</a:t>
                      </a:r>
                      <a:endParaRPr lang="es-PE" sz="1200" b="0" i="0" u="none" strike="noStrike" dirty="0">
                        <a:solidFill>
                          <a:srgbClr val="000000"/>
                        </a:solidFill>
                        <a:effectLst/>
                        <a:latin typeface="+mn-lt"/>
                      </a:endParaRPr>
                    </a:p>
                  </a:txBody>
                  <a:tcPr marL="108000" marR="108000" marT="9525" marB="0" anchor="ctr"/>
                </a:tc>
                <a:tc>
                  <a:txBody>
                    <a:bodyPr/>
                    <a:lstStyle/>
                    <a:p>
                      <a:pPr algn="l" fontAlgn="b"/>
                      <a:r>
                        <a:rPr lang="es-PE" sz="1200" b="0" i="0" u="none" strike="noStrike" dirty="0">
                          <a:solidFill>
                            <a:srgbClr val="000000"/>
                          </a:solidFill>
                          <a:effectLst/>
                          <a:latin typeface="+mn-lt"/>
                        </a:rPr>
                        <a:t>            50 451 630 </a:t>
                      </a:r>
                    </a:p>
                  </a:txBody>
                  <a:tcPr marL="9525" marR="9525" marT="9525" marB="0" anchor="ctr">
                    <a:lnT w="12700" cmpd="sng">
                      <a:noFill/>
                    </a:lnT>
                  </a:tcPr>
                </a:tc>
                <a:tc>
                  <a:txBody>
                    <a:bodyPr/>
                    <a:lstStyle/>
                    <a:p>
                      <a:pPr algn="l" fontAlgn="b"/>
                      <a:r>
                        <a:rPr lang="es-PE" sz="1200" b="0" i="0" u="none" strike="noStrike" dirty="0">
                          <a:solidFill>
                            <a:srgbClr val="000000"/>
                          </a:solidFill>
                          <a:effectLst/>
                          <a:latin typeface="+mn-lt"/>
                        </a:rPr>
                        <a:t>          939 724 204 </a:t>
                      </a:r>
                    </a:p>
                  </a:txBody>
                  <a:tcPr marL="9525" marR="9525" marT="9525" marB="0" anchor="ctr">
                    <a:lnT w="12700" cap="flat" cmpd="sng" algn="ctr">
                      <a:noFill/>
                      <a:prstDash val="solid"/>
                      <a:round/>
                      <a:headEnd type="none" w="med" len="med"/>
                      <a:tailEnd type="none" w="med" len="med"/>
                    </a:lnT>
                  </a:tcPr>
                </a:tc>
                <a:tc>
                  <a:txBody>
                    <a:bodyPr/>
                    <a:lstStyle/>
                    <a:p>
                      <a:pPr algn="l" fontAlgn="b"/>
                      <a:r>
                        <a:rPr lang="es-PE" sz="1200" b="0" i="0" u="none" strike="noStrike" dirty="0">
                          <a:solidFill>
                            <a:srgbClr val="000000"/>
                          </a:solidFill>
                          <a:effectLst/>
                          <a:latin typeface="+mn-lt"/>
                        </a:rPr>
                        <a:t>          939 724 204 </a:t>
                      </a:r>
                    </a:p>
                  </a:txBody>
                  <a:tcPr marL="9525" marR="9525" marT="9525" marB="0" anchor="ctr">
                    <a:lnT w="12700" cmpd="sng">
                      <a:noFill/>
                    </a:lnT>
                  </a:tcPr>
                </a:tc>
                <a:extLst>
                  <a:ext uri="{0D108BD9-81ED-4DB2-BD59-A6C34878D82A}">
                    <a16:rowId xmlns:a16="http://schemas.microsoft.com/office/drawing/2014/main" val="10003"/>
                  </a:ext>
                </a:extLst>
              </a:tr>
              <a:tr h="368536">
                <a:tc>
                  <a:txBody>
                    <a:bodyPr/>
                    <a:lstStyle/>
                    <a:p>
                      <a:pPr algn="l" fontAlgn="b"/>
                      <a:endParaRPr lang="es-PE" sz="1200" b="1" i="0" u="none" strike="noStrike" dirty="0">
                        <a:solidFill>
                          <a:srgbClr val="000000"/>
                        </a:solidFill>
                        <a:effectLst/>
                        <a:latin typeface="+mn-lt"/>
                      </a:endParaRPr>
                    </a:p>
                  </a:txBody>
                  <a:tcPr marL="180000" marR="9525" marT="9525" marB="0" anchor="ctr">
                    <a:solidFill>
                      <a:schemeClr val="accent1">
                        <a:lumMod val="60000"/>
                        <a:lumOff val="40000"/>
                      </a:schemeClr>
                    </a:solidFill>
                  </a:tcPr>
                </a:tc>
                <a:tc>
                  <a:txBody>
                    <a:bodyPr/>
                    <a:lstStyle/>
                    <a:p>
                      <a:pPr algn="l" fontAlgn="b"/>
                      <a:r>
                        <a:rPr lang="es-PE" sz="1200" b="1" i="0" u="none" strike="noStrike" dirty="0">
                          <a:solidFill>
                            <a:srgbClr val="000000"/>
                          </a:solidFill>
                          <a:effectLst/>
                          <a:latin typeface="+mn-lt"/>
                        </a:rPr>
                        <a:t>TOTAL ELIMINADO</a:t>
                      </a:r>
                    </a:p>
                  </a:txBody>
                  <a:tcPr marL="180000" marR="9525" marT="9525" marB="0" anchor="ctr">
                    <a:solidFill>
                      <a:schemeClr val="accent1">
                        <a:lumMod val="60000"/>
                        <a:lumOff val="40000"/>
                      </a:schemeClr>
                    </a:solidFill>
                  </a:tcPr>
                </a:tc>
                <a:tc>
                  <a:txBody>
                    <a:bodyPr/>
                    <a:lstStyle/>
                    <a:p>
                      <a:pPr algn="l" fontAlgn="b"/>
                      <a:r>
                        <a:rPr lang="es-PE" sz="1200" b="1" i="0" u="none" strike="noStrike" dirty="0">
                          <a:solidFill>
                            <a:srgbClr val="000000"/>
                          </a:solidFill>
                          <a:effectLst/>
                          <a:latin typeface="+mn-lt"/>
                        </a:rPr>
                        <a:t>       1 569 943 203 </a:t>
                      </a:r>
                    </a:p>
                  </a:txBody>
                  <a:tcPr marL="9525" marR="9525" marT="9525" marB="0" anchor="ctr">
                    <a:solidFill>
                      <a:schemeClr val="accent1">
                        <a:lumMod val="60000"/>
                        <a:lumOff val="40000"/>
                      </a:schemeClr>
                    </a:solidFill>
                  </a:tcPr>
                </a:tc>
                <a:tc>
                  <a:txBody>
                    <a:bodyPr/>
                    <a:lstStyle/>
                    <a:p>
                      <a:pPr algn="l" fontAlgn="b"/>
                      <a:r>
                        <a:rPr lang="es-PE" sz="1200" b="1" i="0" u="none" strike="noStrike" dirty="0">
                          <a:solidFill>
                            <a:srgbClr val="000000"/>
                          </a:solidFill>
                          <a:effectLst/>
                          <a:latin typeface="+mn-lt"/>
                        </a:rPr>
                        <a:t>       4 323 952 159 </a:t>
                      </a:r>
                    </a:p>
                  </a:txBody>
                  <a:tcPr marL="9525" marR="9525" marT="9525" marB="0" anchor="ctr">
                    <a:solidFill>
                      <a:schemeClr val="accent1">
                        <a:lumMod val="60000"/>
                        <a:lumOff val="40000"/>
                      </a:schemeClr>
                    </a:solidFill>
                  </a:tcPr>
                </a:tc>
                <a:tc>
                  <a:txBody>
                    <a:bodyPr/>
                    <a:lstStyle/>
                    <a:p>
                      <a:pPr algn="l" fontAlgn="b"/>
                      <a:r>
                        <a:rPr lang="es-PE" sz="1200" b="1" i="0" u="none" strike="noStrike" dirty="0">
                          <a:solidFill>
                            <a:srgbClr val="000000"/>
                          </a:solidFill>
                          <a:effectLst/>
                          <a:latin typeface="+mn-lt"/>
                        </a:rPr>
                        <a:t>       4 323 952 159 </a:t>
                      </a:r>
                    </a:p>
                  </a:txBody>
                  <a:tcPr marL="9525" marR="9525" marT="9525" marB="0" anchor="ctr">
                    <a:lnB w="12700" cmpd="sng">
                      <a:noFill/>
                    </a:lnB>
                    <a:solidFill>
                      <a:schemeClr val="accent1">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17" name="Marcador de contenido 5">
            <a:extLst>
              <a:ext uri="{FF2B5EF4-FFF2-40B4-BE49-F238E27FC236}">
                <a16:creationId xmlns:a16="http://schemas.microsoft.com/office/drawing/2014/main" id="{EADE6400-AB24-4AED-90B0-42C14A569B35}"/>
              </a:ext>
            </a:extLst>
          </p:cNvPr>
          <p:cNvGraphicFramePr>
            <a:graphicFrameLocks/>
          </p:cNvGraphicFramePr>
          <p:nvPr>
            <p:extLst>
              <p:ext uri="{D42A27DB-BD31-4B8C-83A1-F6EECF244321}">
                <p14:modId xmlns:p14="http://schemas.microsoft.com/office/powerpoint/2010/main" val="475021840"/>
              </p:ext>
            </p:extLst>
          </p:nvPr>
        </p:nvGraphicFramePr>
        <p:xfrm>
          <a:off x="4458625" y="3662396"/>
          <a:ext cx="6912000" cy="2097855"/>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2448000">
                  <a:extLst>
                    <a:ext uri="{9D8B030D-6E8A-4147-A177-3AD203B41FA5}">
                      <a16:colId xmlns:a16="http://schemas.microsoft.com/office/drawing/2014/main" val="20001"/>
                    </a:ext>
                  </a:extLst>
                </a:gridCol>
                <a:gridCol w="1332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gridCol w="1332000">
                  <a:extLst>
                    <a:ext uri="{9D8B030D-6E8A-4147-A177-3AD203B41FA5}">
                      <a16:colId xmlns:a16="http://schemas.microsoft.com/office/drawing/2014/main" val="20004"/>
                    </a:ext>
                  </a:extLst>
                </a:gridCol>
              </a:tblGrid>
              <a:tr h="324000">
                <a:tc gridSpan="5">
                  <a:txBody>
                    <a:bodyPr/>
                    <a:lstStyle/>
                    <a:p>
                      <a:pPr algn="l" fontAlgn="b"/>
                      <a:r>
                        <a:rPr lang="es-PE" sz="1200" b="1" i="0" u="none" strike="noStrike" dirty="0">
                          <a:solidFill>
                            <a:schemeClr val="bg1"/>
                          </a:solidFill>
                          <a:effectLst/>
                          <a:latin typeface="+mn-lt"/>
                        </a:rPr>
                        <a:t>TRANSFERENCIAS FINANCIERAS OTORGADAS</a:t>
                      </a:r>
                    </a:p>
                  </a:txBody>
                  <a:tcPr marL="9525" marR="9525" marT="9525" marB="0" anchor="ctr" anchorCtr="1"/>
                </a:tc>
                <a:tc hMerge="1">
                  <a:txBody>
                    <a:bodyPr/>
                    <a:lstStyle/>
                    <a:p>
                      <a:endParaRPr lang="es-PE"/>
                    </a:p>
                  </a:txBody>
                  <a:tcPr/>
                </a:tc>
                <a:tc hMerge="1">
                  <a:txBody>
                    <a:bodyPr/>
                    <a:lstStyle/>
                    <a:p>
                      <a:endParaRPr lang="es-PE"/>
                    </a:p>
                  </a:txBody>
                  <a:tcPr/>
                </a:tc>
                <a:tc hMerge="1">
                  <a:txBody>
                    <a:bodyPr/>
                    <a:lstStyle/>
                    <a:p>
                      <a:pPr algn="r" fontAlgn="b"/>
                      <a:endParaRPr lang="es-PE"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s-P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24000">
                <a:tc>
                  <a:txBody>
                    <a:bodyPr/>
                    <a:lstStyle/>
                    <a:p>
                      <a:pPr algn="l" fontAlgn="b"/>
                      <a:endParaRPr lang="es-PE" sz="1200" b="0" i="0" u="none" strike="noStrike" dirty="0">
                        <a:solidFill>
                          <a:srgbClr val="000000"/>
                        </a:solidFill>
                        <a:effectLst/>
                        <a:latin typeface="+mn-lt"/>
                      </a:endParaRPr>
                    </a:p>
                  </a:txBody>
                  <a:tcPr marL="9525" marR="9525" marT="9525" marB="0" anchor="ctr"/>
                </a:tc>
                <a:tc>
                  <a:txBody>
                    <a:bodyPr/>
                    <a:lstStyle/>
                    <a:p>
                      <a:pPr algn="l" fontAlgn="b"/>
                      <a:endParaRPr lang="es-PE" sz="1200" b="0" i="0" u="none" strike="noStrike" dirty="0">
                        <a:solidFill>
                          <a:srgbClr val="000000"/>
                        </a:solidFill>
                        <a:effectLst/>
                        <a:latin typeface="+mn-lt"/>
                      </a:endParaRPr>
                    </a:p>
                  </a:txBody>
                  <a:tcPr marL="9525" marR="9525" marT="9525" marB="0" anchor="ctr"/>
                </a:tc>
                <a:tc>
                  <a:txBody>
                    <a:bodyPr/>
                    <a:lstStyle/>
                    <a:p>
                      <a:pPr algn="ctr" fontAlgn="ctr"/>
                      <a:r>
                        <a:rPr lang="es-PE" sz="1200" b="1" i="0" u="none" strike="noStrike" dirty="0">
                          <a:solidFill>
                            <a:srgbClr val="000000"/>
                          </a:solidFill>
                          <a:effectLst/>
                          <a:latin typeface="+mn-lt"/>
                        </a:rPr>
                        <a:t> PIA </a:t>
                      </a:r>
                    </a:p>
                  </a:txBody>
                  <a:tcPr marL="9525" marR="9525" marT="9525" marB="0" anchor="ctr">
                    <a:lnB w="12700" cmpd="sng">
                      <a:noFill/>
                    </a:lnB>
                  </a:tcPr>
                </a:tc>
                <a:tc>
                  <a:txBody>
                    <a:bodyPr/>
                    <a:lstStyle/>
                    <a:p>
                      <a:pPr algn="ctr" fontAlgn="ctr"/>
                      <a:r>
                        <a:rPr lang="es-PE" sz="1200" b="1" i="0" u="none" strike="noStrike" dirty="0">
                          <a:solidFill>
                            <a:srgbClr val="000000"/>
                          </a:solidFill>
                          <a:effectLst/>
                          <a:latin typeface="+mn-lt"/>
                        </a:rPr>
                        <a:t> PIM </a:t>
                      </a:r>
                    </a:p>
                  </a:txBody>
                  <a:tcPr marL="9525" marR="9525" marT="9525" marB="0" anchor="ctr">
                    <a:lnB w="12700" cmpd="sng">
                      <a:noFill/>
                    </a:lnB>
                  </a:tcPr>
                </a:tc>
                <a:tc>
                  <a:txBody>
                    <a:bodyPr/>
                    <a:lstStyle/>
                    <a:p>
                      <a:pPr algn="ctr" fontAlgn="ctr"/>
                      <a:r>
                        <a:rPr lang="es-PE" sz="1200" b="1" i="0" u="none" strike="noStrike" dirty="0">
                          <a:solidFill>
                            <a:srgbClr val="000000"/>
                          </a:solidFill>
                          <a:effectLst/>
                          <a:latin typeface="+mn-lt"/>
                        </a:rPr>
                        <a:t> RECAUDADO </a:t>
                      </a:r>
                    </a:p>
                  </a:txBody>
                  <a:tcPr marL="9525" marR="9525" marT="9525" marB="0" anchor="ctr">
                    <a:lnB w="12700" cmpd="sng">
                      <a:noFill/>
                    </a:lnB>
                  </a:tcPr>
                </a:tc>
                <a:extLst>
                  <a:ext uri="{0D108BD9-81ED-4DB2-BD59-A6C34878D82A}">
                    <a16:rowId xmlns:a16="http://schemas.microsoft.com/office/drawing/2014/main" val="10001"/>
                  </a:ext>
                </a:extLst>
              </a:tr>
              <a:tr h="324000">
                <a:tc>
                  <a:txBody>
                    <a:bodyPr/>
                    <a:lstStyle/>
                    <a:p>
                      <a:pPr algn="ctr" fontAlgn="b"/>
                      <a:r>
                        <a:rPr lang="es-PE" sz="1200" b="0" i="0" u="none" strike="noStrike" dirty="0">
                          <a:solidFill>
                            <a:srgbClr val="000000"/>
                          </a:solidFill>
                          <a:effectLst/>
                          <a:latin typeface="+mn-lt"/>
                        </a:rPr>
                        <a:t>2.4.1</a:t>
                      </a:r>
                    </a:p>
                  </a:txBody>
                  <a:tcPr marL="0" marR="0" marT="0" marB="0" anchor="ctr"/>
                </a:tc>
                <a:tc>
                  <a:txBody>
                    <a:bodyPr/>
                    <a:lstStyle/>
                    <a:p>
                      <a:pPr algn="l" fontAlgn="b"/>
                      <a:r>
                        <a:rPr lang="es-PE" sz="1200" b="0" i="0" u="none" strike="noStrike" dirty="0">
                          <a:solidFill>
                            <a:srgbClr val="000000"/>
                          </a:solidFill>
                          <a:effectLst/>
                          <a:latin typeface="+mn-lt"/>
                        </a:rPr>
                        <a:t>DONACIONES</a:t>
                      </a:r>
                      <a:r>
                        <a:rPr lang="es-PE" sz="1200" b="0" i="0" u="none" strike="noStrike" baseline="0" dirty="0">
                          <a:solidFill>
                            <a:srgbClr val="000000"/>
                          </a:solidFill>
                          <a:effectLst/>
                          <a:latin typeface="+mn-lt"/>
                        </a:rPr>
                        <a:t> Y TRANSFERENCIAS CORRIENTES</a:t>
                      </a:r>
                      <a:endParaRPr lang="es-PE" sz="1200" b="0" i="0" u="none" strike="noStrike" dirty="0">
                        <a:solidFill>
                          <a:srgbClr val="000000"/>
                        </a:solidFill>
                        <a:effectLst/>
                        <a:latin typeface="+mn-lt"/>
                      </a:endParaRPr>
                    </a:p>
                  </a:txBody>
                  <a:tcPr marL="108000" marR="9525" marT="9525" marB="0" anchor="ctr">
                    <a:lnR w="12700" cmpd="sng">
                      <a:noFill/>
                    </a:lnR>
                  </a:tcPr>
                </a:tc>
                <a:tc>
                  <a:txBody>
                    <a:bodyPr/>
                    <a:lstStyle/>
                    <a:p>
                      <a:pPr marL="0" algn="l" defTabSz="914400" rtl="0" eaLnBrk="1" fontAlgn="b" latinLnBrk="0" hangingPunct="1"/>
                      <a:r>
                        <a:rPr lang="es-PE" sz="1200" b="0" i="0" u="none" strike="noStrike" kern="1200" dirty="0">
                          <a:solidFill>
                            <a:srgbClr val="000000"/>
                          </a:solidFill>
                          <a:effectLst/>
                          <a:latin typeface="+mn-lt"/>
                          <a:ea typeface="+mn-ea"/>
                          <a:cs typeface="+mn-cs"/>
                        </a:rPr>
                        <a:t>       2 655 992 455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fontAlgn="b" latinLnBrk="0" hangingPunct="1"/>
                      <a:r>
                        <a:rPr lang="es-PE" sz="1200" b="0" i="0" u="none" strike="noStrike" kern="1200" dirty="0">
                          <a:solidFill>
                            <a:srgbClr val="000000"/>
                          </a:solidFill>
                          <a:effectLst/>
                          <a:latin typeface="+mn-lt"/>
                          <a:ea typeface="+mn-ea"/>
                          <a:cs typeface="+mn-cs"/>
                        </a:rPr>
                        <a:t>       2 516 140 389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es-PE" sz="1200" b="0" i="0" u="none" strike="noStrike" kern="1200" dirty="0">
                          <a:solidFill>
                            <a:srgbClr val="000000"/>
                          </a:solidFill>
                          <a:effectLst/>
                          <a:latin typeface="+mn-lt"/>
                          <a:ea typeface="+mn-ea"/>
                          <a:cs typeface="+mn-cs"/>
                        </a:rPr>
                        <a:t>       2 516 140 389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4000">
                <a:tc>
                  <a:txBody>
                    <a:bodyPr/>
                    <a:lstStyle/>
                    <a:p>
                      <a:pPr algn="ctr" fontAlgn="b"/>
                      <a:r>
                        <a:rPr lang="es-PE" sz="1200" b="0" i="0" u="none" strike="noStrike" dirty="0">
                          <a:solidFill>
                            <a:srgbClr val="000000"/>
                          </a:solidFill>
                          <a:effectLst/>
                          <a:latin typeface="+mn-lt"/>
                        </a:rPr>
                        <a:t>2.4.2</a:t>
                      </a:r>
                    </a:p>
                  </a:txBody>
                  <a:tcPr marL="0" marR="0" marT="0" marB="0" anchor="ctr"/>
                </a:tc>
                <a:tc>
                  <a:txBody>
                    <a:bodyPr/>
                    <a:lstStyle/>
                    <a:p>
                      <a:pPr algn="l" fontAlgn="b"/>
                      <a:r>
                        <a:rPr lang="es-PE" sz="1200" b="0" i="0" u="none" strike="noStrike" dirty="0">
                          <a:solidFill>
                            <a:srgbClr val="000000"/>
                          </a:solidFill>
                          <a:effectLst/>
                          <a:latin typeface="+mn-lt"/>
                        </a:rPr>
                        <a:t>DONACIONES</a:t>
                      </a:r>
                      <a:r>
                        <a:rPr lang="es-PE" sz="1200" b="0" i="0" u="none" strike="noStrike" baseline="0" dirty="0">
                          <a:solidFill>
                            <a:srgbClr val="000000"/>
                          </a:solidFill>
                          <a:effectLst/>
                          <a:latin typeface="+mn-lt"/>
                        </a:rPr>
                        <a:t> Y TRANSFERENCIAS DE CAPITAL</a:t>
                      </a:r>
                      <a:endParaRPr lang="es-PE" sz="1200" b="0" i="0" u="none" strike="noStrike" dirty="0">
                        <a:solidFill>
                          <a:srgbClr val="000000"/>
                        </a:solidFill>
                        <a:effectLst/>
                        <a:latin typeface="+mn-lt"/>
                      </a:endParaRPr>
                    </a:p>
                  </a:txBody>
                  <a:tcPr marL="108000" marR="9525" marT="9525" marB="0" anchor="ctr"/>
                </a:tc>
                <a:tc>
                  <a:txBody>
                    <a:bodyPr/>
                    <a:lstStyle/>
                    <a:p>
                      <a:pPr marL="0" algn="l" defTabSz="914400" rtl="0" eaLnBrk="1" fontAlgn="b" latinLnBrk="0" hangingPunct="1"/>
                      <a:r>
                        <a:rPr lang="es-PE" sz="1200" b="0" i="0" u="none" strike="noStrike" kern="1200" dirty="0">
                          <a:solidFill>
                            <a:srgbClr val="000000"/>
                          </a:solidFill>
                          <a:effectLst/>
                          <a:latin typeface="+mn-lt"/>
                          <a:ea typeface="+mn-ea"/>
                          <a:cs typeface="+mn-cs"/>
                        </a:rPr>
                        <a:t>          215 403 712 </a:t>
                      </a:r>
                    </a:p>
                  </a:txBody>
                  <a:tcPr marL="9525" marR="9525" marT="9525" marB="0" anchor="ctr">
                    <a:lnT w="12700" cmpd="sng">
                      <a:noFill/>
                    </a:lnT>
                    <a:lnB w="12700" cmpd="sng">
                      <a:noFill/>
                    </a:lnB>
                  </a:tcPr>
                </a:tc>
                <a:tc>
                  <a:txBody>
                    <a:bodyPr/>
                    <a:lstStyle/>
                    <a:p>
                      <a:pPr marL="0" algn="l" defTabSz="914400" rtl="0" eaLnBrk="1" fontAlgn="b" latinLnBrk="0" hangingPunct="1"/>
                      <a:r>
                        <a:rPr lang="es-PE" sz="1200" b="0" i="0" u="none" strike="noStrike" kern="1200" dirty="0">
                          <a:solidFill>
                            <a:srgbClr val="000000"/>
                          </a:solidFill>
                          <a:effectLst/>
                          <a:latin typeface="+mn-lt"/>
                          <a:ea typeface="+mn-ea"/>
                          <a:cs typeface="+mn-cs"/>
                        </a:rPr>
                        <a:t>          939 724 204 </a:t>
                      </a:r>
                    </a:p>
                  </a:txBody>
                  <a:tcPr marL="9525" marR="9525" marT="9525" marB="0" anchor="ctr">
                    <a:lnT w="12700" cap="flat" cmpd="sng" algn="ctr">
                      <a:noFill/>
                      <a:prstDash val="solid"/>
                      <a:round/>
                      <a:headEnd type="none" w="med" len="med"/>
                      <a:tailEnd type="none" w="med" len="med"/>
                    </a:lnT>
                    <a:lnB w="12700" cmpd="sng">
                      <a:noFill/>
                    </a:lnB>
                  </a:tcPr>
                </a:tc>
                <a:tc>
                  <a:txBody>
                    <a:bodyPr/>
                    <a:lstStyle/>
                    <a:p>
                      <a:pPr marL="0" algn="l" defTabSz="914400" rtl="0" eaLnBrk="1" fontAlgn="b" latinLnBrk="0" hangingPunct="1"/>
                      <a:r>
                        <a:rPr lang="es-PE" sz="1200" b="0" i="0" u="none" strike="noStrike" kern="1200" dirty="0">
                          <a:solidFill>
                            <a:srgbClr val="000000"/>
                          </a:solidFill>
                          <a:effectLst/>
                          <a:latin typeface="+mn-lt"/>
                          <a:ea typeface="+mn-ea"/>
                          <a:cs typeface="+mn-cs"/>
                        </a:rPr>
                        <a:t>          939 724 204 </a:t>
                      </a:r>
                    </a:p>
                  </a:txBody>
                  <a:tcPr marL="9525" marR="9525" marT="9525" marB="0" anchor="ctr">
                    <a:lnT w="12700" cmpd="sng">
                      <a:noFill/>
                    </a:lnT>
                    <a:lnB w="12700" cmpd="sng">
                      <a:noFill/>
                    </a:lnB>
                  </a:tcPr>
                </a:tc>
                <a:extLst>
                  <a:ext uri="{0D108BD9-81ED-4DB2-BD59-A6C34878D82A}">
                    <a16:rowId xmlns:a16="http://schemas.microsoft.com/office/drawing/2014/main" val="10003"/>
                  </a:ext>
                </a:extLst>
              </a:tr>
              <a:tr h="324000">
                <a:tc>
                  <a:txBody>
                    <a:bodyPr/>
                    <a:lstStyle/>
                    <a:p>
                      <a:pPr algn="ctr" fontAlgn="b"/>
                      <a:r>
                        <a:rPr lang="es-PE" sz="1200" b="0" i="0" u="none" strike="noStrike" dirty="0">
                          <a:solidFill>
                            <a:srgbClr val="000000"/>
                          </a:solidFill>
                          <a:effectLst/>
                          <a:latin typeface="+mn-lt"/>
                        </a:rPr>
                        <a:t>2.5.2</a:t>
                      </a:r>
                    </a:p>
                  </a:txBody>
                  <a:tcPr marL="0" marR="0" marT="0" marB="0" anchor="ctr"/>
                </a:tc>
                <a:tc>
                  <a:txBody>
                    <a:bodyPr/>
                    <a:lstStyle/>
                    <a:p>
                      <a:pPr algn="l" fontAlgn="b"/>
                      <a:r>
                        <a:rPr lang="es-PE" sz="1200" b="0" i="0" u="none" strike="noStrike" dirty="0">
                          <a:solidFill>
                            <a:srgbClr val="000000"/>
                          </a:solidFill>
                          <a:effectLst/>
                          <a:latin typeface="+mn-lt"/>
                        </a:rPr>
                        <a:t>TRANSFERENCIAS A INSTITUCIONES SIN FINES DE LUCRO</a:t>
                      </a:r>
                    </a:p>
                  </a:txBody>
                  <a:tcPr marL="108000" marR="9525" marT="9525" marB="0" anchor="ctr"/>
                </a:tc>
                <a:tc>
                  <a:txBody>
                    <a:bodyPr/>
                    <a:lstStyle/>
                    <a:p>
                      <a:pPr marL="0" algn="l" defTabSz="914400" rtl="0" eaLnBrk="1" fontAlgn="b" latinLnBrk="0" hangingPunct="1"/>
                      <a:r>
                        <a:rPr lang="es-PE" sz="1200" b="0" i="0" u="none" strike="noStrike" kern="1200" dirty="0">
                          <a:solidFill>
                            <a:srgbClr val="000000"/>
                          </a:solidFill>
                          <a:effectLst/>
                          <a:latin typeface="+mn-lt"/>
                          <a:ea typeface="+mn-ea"/>
                          <a:cs typeface="+mn-cs"/>
                        </a:rPr>
                        <a:t>                 244 088 </a:t>
                      </a:r>
                    </a:p>
                  </a:txBody>
                  <a:tcPr marL="9525" marR="9525" marT="9525" marB="0" anchor="ctr">
                    <a:lnT w="12700" cmpd="sng">
                      <a:noFill/>
                    </a:lnT>
                  </a:tcPr>
                </a:tc>
                <a:tc>
                  <a:txBody>
                    <a:bodyPr/>
                    <a:lstStyle/>
                    <a:p>
                      <a:pPr marL="0" algn="l" defTabSz="914400" rtl="0" eaLnBrk="1" fontAlgn="b" latinLnBrk="0" hangingPunct="1"/>
                      <a:r>
                        <a:rPr lang="es-PE" sz="1200" b="0" i="0" u="none" strike="noStrike" kern="1200" dirty="0">
                          <a:solidFill>
                            <a:srgbClr val="000000"/>
                          </a:solidFill>
                          <a:effectLst/>
                          <a:latin typeface="+mn-lt"/>
                          <a:ea typeface="+mn-ea"/>
                          <a:cs typeface="+mn-cs"/>
                        </a:rPr>
                        <a:t>          868 087 566 </a:t>
                      </a:r>
                    </a:p>
                  </a:txBody>
                  <a:tcPr marL="9525" marR="9525" marT="9525" marB="0" anchor="ctr">
                    <a:lnT w="12700" cap="flat" cmpd="sng" algn="ctr">
                      <a:noFill/>
                      <a:prstDash val="solid"/>
                      <a:round/>
                      <a:headEnd type="none" w="med" len="med"/>
                      <a:tailEnd type="none" w="med" len="med"/>
                    </a:lnT>
                  </a:tcPr>
                </a:tc>
                <a:tc>
                  <a:txBody>
                    <a:bodyPr/>
                    <a:lstStyle/>
                    <a:p>
                      <a:pPr marL="0" algn="l" defTabSz="914400" rtl="0" eaLnBrk="1" fontAlgn="b" latinLnBrk="0" hangingPunct="1"/>
                      <a:r>
                        <a:rPr lang="es-PE" sz="1200" b="0" i="0" u="none" strike="noStrike" kern="1200" dirty="0">
                          <a:solidFill>
                            <a:srgbClr val="000000"/>
                          </a:solidFill>
                          <a:effectLst/>
                          <a:latin typeface="+mn-lt"/>
                          <a:ea typeface="+mn-ea"/>
                          <a:cs typeface="+mn-cs"/>
                        </a:rPr>
                        <a:t>          868 087 566 </a:t>
                      </a:r>
                    </a:p>
                  </a:txBody>
                  <a:tcPr marL="9525" marR="9525" marT="9525" marB="0" anchor="ctr">
                    <a:lnT w="12700" cmpd="sng">
                      <a:noFill/>
                    </a:lnT>
                  </a:tcPr>
                </a:tc>
                <a:extLst>
                  <a:ext uri="{0D108BD9-81ED-4DB2-BD59-A6C34878D82A}">
                    <a16:rowId xmlns:a16="http://schemas.microsoft.com/office/drawing/2014/main" val="10004"/>
                  </a:ext>
                </a:extLst>
              </a:tr>
              <a:tr h="324000">
                <a:tc>
                  <a:txBody>
                    <a:bodyPr/>
                    <a:lstStyle/>
                    <a:p>
                      <a:pPr algn="l" fontAlgn="b"/>
                      <a:endParaRPr lang="es-PE" sz="1200" b="1" i="0" u="none" strike="noStrike" dirty="0">
                        <a:solidFill>
                          <a:srgbClr val="000000"/>
                        </a:solidFill>
                        <a:effectLst/>
                        <a:latin typeface="+mn-lt"/>
                      </a:endParaRPr>
                    </a:p>
                  </a:txBody>
                  <a:tcPr marL="180000" marR="9525" marT="9525" marB="0" anchor="ctr">
                    <a:solidFill>
                      <a:schemeClr val="accent1">
                        <a:lumMod val="60000"/>
                        <a:lumOff val="40000"/>
                      </a:schemeClr>
                    </a:solidFill>
                  </a:tcPr>
                </a:tc>
                <a:tc>
                  <a:txBody>
                    <a:bodyPr/>
                    <a:lstStyle/>
                    <a:p>
                      <a:pPr algn="l" fontAlgn="b"/>
                      <a:r>
                        <a:rPr lang="es-PE" sz="1200" b="1" i="0" u="none" strike="noStrike" dirty="0">
                          <a:solidFill>
                            <a:srgbClr val="000000"/>
                          </a:solidFill>
                          <a:effectLst/>
                          <a:latin typeface="+mn-lt"/>
                        </a:rPr>
                        <a:t>TOTAL ELIMINADO</a:t>
                      </a:r>
                    </a:p>
                  </a:txBody>
                  <a:tcPr marL="180000" marR="9525" marT="9525" marB="0" anchor="ctr">
                    <a:solidFill>
                      <a:schemeClr val="accent1">
                        <a:lumMod val="60000"/>
                        <a:lumOff val="40000"/>
                      </a:schemeClr>
                    </a:solidFill>
                  </a:tcPr>
                </a:tc>
                <a:tc>
                  <a:txBody>
                    <a:bodyPr/>
                    <a:lstStyle/>
                    <a:p>
                      <a:pPr marL="0" algn="l" defTabSz="914400" rtl="0" eaLnBrk="1" fontAlgn="b" latinLnBrk="0" hangingPunct="1"/>
                      <a:r>
                        <a:rPr lang="es-PE" sz="1200" b="1" i="0" u="none" strike="noStrike" kern="1200" dirty="0">
                          <a:solidFill>
                            <a:srgbClr val="000000"/>
                          </a:solidFill>
                          <a:effectLst/>
                          <a:latin typeface="+mn-lt"/>
                          <a:ea typeface="+mn-ea"/>
                          <a:cs typeface="+mn-cs"/>
                        </a:rPr>
                        <a:t>       2 871 640 255 </a:t>
                      </a:r>
                    </a:p>
                  </a:txBody>
                  <a:tcPr marL="0" marR="0" marT="0" marB="0" anchor="ctr">
                    <a:solidFill>
                      <a:schemeClr val="accent1">
                        <a:lumMod val="60000"/>
                        <a:lumOff val="40000"/>
                      </a:schemeClr>
                    </a:solidFill>
                  </a:tcPr>
                </a:tc>
                <a:tc>
                  <a:txBody>
                    <a:bodyPr/>
                    <a:lstStyle/>
                    <a:p>
                      <a:pPr marL="0" algn="l" defTabSz="914400" rtl="0" eaLnBrk="1" fontAlgn="b" latinLnBrk="0" hangingPunct="1"/>
                      <a:r>
                        <a:rPr lang="es-PE" sz="1200" b="1" i="0" u="none" strike="noStrike" kern="1200" dirty="0">
                          <a:solidFill>
                            <a:srgbClr val="000000"/>
                          </a:solidFill>
                          <a:effectLst/>
                          <a:latin typeface="+mn-lt"/>
                          <a:ea typeface="+mn-ea"/>
                          <a:cs typeface="+mn-cs"/>
                        </a:rPr>
                        <a:t>       4 323 952 159 </a:t>
                      </a:r>
                    </a:p>
                  </a:txBody>
                  <a:tcPr marL="0" marR="0" marT="0" marB="0" anchor="ctr">
                    <a:solidFill>
                      <a:schemeClr val="accent1">
                        <a:lumMod val="60000"/>
                        <a:lumOff val="40000"/>
                      </a:schemeClr>
                    </a:solidFill>
                  </a:tcPr>
                </a:tc>
                <a:tc>
                  <a:txBody>
                    <a:bodyPr/>
                    <a:lstStyle/>
                    <a:p>
                      <a:pPr marL="0" algn="l" defTabSz="914400" rtl="0" eaLnBrk="1" fontAlgn="b" latinLnBrk="0" hangingPunct="1"/>
                      <a:r>
                        <a:rPr lang="es-PE" sz="1200" b="1" i="0" u="none" strike="noStrike" kern="1200" dirty="0">
                          <a:solidFill>
                            <a:srgbClr val="000000"/>
                          </a:solidFill>
                          <a:effectLst/>
                          <a:latin typeface="+mn-lt"/>
                          <a:ea typeface="+mn-ea"/>
                          <a:cs typeface="+mn-cs"/>
                        </a:rPr>
                        <a:t>       4 323 952 159 </a:t>
                      </a:r>
                    </a:p>
                  </a:txBody>
                  <a:tcPr marL="0" marR="0" marT="0" marB="0" anchor="ctr">
                    <a:lnB w="12700" cmpd="sng">
                      <a:noFill/>
                    </a:lnB>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15" name="CuadroTexto 14">
            <a:extLst>
              <a:ext uri="{FF2B5EF4-FFF2-40B4-BE49-F238E27FC236}">
                <a16:creationId xmlns:a16="http://schemas.microsoft.com/office/drawing/2014/main" id="{EF464C82-15C4-449B-944F-ABD1A97C298B}"/>
              </a:ext>
            </a:extLst>
          </p:cNvPr>
          <p:cNvSpPr txBox="1"/>
          <p:nvPr/>
        </p:nvSpPr>
        <p:spPr>
          <a:xfrm>
            <a:off x="15939" y="731807"/>
            <a:ext cx="12192000" cy="523220"/>
          </a:xfrm>
          <a:prstGeom prst="rect">
            <a:avLst/>
          </a:prstGeom>
          <a:noFill/>
        </p:spPr>
        <p:txBody>
          <a:bodyPr wrap="square" rtlCol="0">
            <a:spAutoFit/>
          </a:bodyPr>
          <a:lstStyle/>
          <a:p>
            <a:pPr algn="ctr"/>
            <a:r>
              <a:rPr lang="en-US" sz="2800" b="1" dirty="0"/>
              <a:t>ELIMINACIONES DE OPERACIONES RECÍPROCAS</a:t>
            </a:r>
          </a:p>
        </p:txBody>
      </p:sp>
      <p:sp>
        <p:nvSpPr>
          <p:cNvPr id="19" name="CuadroTexto 18"/>
          <p:cNvSpPr txBox="1"/>
          <p:nvPr/>
        </p:nvSpPr>
        <p:spPr>
          <a:xfrm>
            <a:off x="1122277" y="1194837"/>
            <a:ext cx="10307723" cy="461665"/>
          </a:xfrm>
          <a:prstGeom prst="rect">
            <a:avLst/>
          </a:prstGeom>
          <a:noFill/>
        </p:spPr>
        <p:txBody>
          <a:bodyPr wrap="square" rtlCol="0">
            <a:spAutoFit/>
          </a:bodyPr>
          <a:lstStyle/>
          <a:p>
            <a:pPr algn="ctr"/>
            <a:r>
              <a:rPr lang="es-PE" sz="2400" b="1" dirty="0">
                <a:solidFill>
                  <a:srgbClr val="FF0000"/>
                </a:solidFill>
              </a:rPr>
              <a:t>INFORMACION PRESUPUESTARIA</a:t>
            </a:r>
            <a:endParaRPr lang="en-US" sz="2400" b="1" dirty="0">
              <a:solidFill>
                <a:srgbClr val="FF0000"/>
              </a:solidFill>
            </a:endParaRPr>
          </a:p>
        </p:txBody>
      </p:sp>
      <p:grpSp>
        <p:nvGrpSpPr>
          <p:cNvPr id="20" name="Grupo 19"/>
          <p:cNvGrpSpPr/>
          <p:nvPr/>
        </p:nvGrpSpPr>
        <p:grpSpPr>
          <a:xfrm>
            <a:off x="10792618" y="6243803"/>
            <a:ext cx="1028182" cy="524094"/>
            <a:chOff x="10985501" y="6396203"/>
            <a:chExt cx="1028182" cy="524094"/>
          </a:xfrm>
        </p:grpSpPr>
        <p:sp>
          <p:nvSpPr>
            <p:cNvPr id="21" name="CuadroTexto 20"/>
            <p:cNvSpPr txBox="1"/>
            <p:nvPr/>
          </p:nvSpPr>
          <p:spPr>
            <a:xfrm>
              <a:off x="10985501" y="6612520"/>
              <a:ext cx="1028182" cy="307777"/>
            </a:xfrm>
            <a:prstGeom prst="rect">
              <a:avLst/>
            </a:prstGeom>
            <a:noFill/>
          </p:spPr>
          <p:txBody>
            <a:bodyPr wrap="square" rtlCol="0">
              <a:spAutoFit/>
            </a:bodyPr>
            <a:lstStyle/>
            <a:p>
              <a:pPr algn="ctr"/>
              <a:r>
                <a:rPr lang="es-PE" sz="700" b="1" dirty="0"/>
                <a:t>VOLVER A INF.PPTARIA</a:t>
              </a:r>
              <a:endParaRPr lang="en-US" sz="700" b="1" dirty="0"/>
            </a:p>
          </p:txBody>
        </p:sp>
        <p:pic>
          <p:nvPicPr>
            <p:cNvPr id="22" name="Imagen 21"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24" name="CuadroTexto 23">
            <a:extLst>
              <a:ext uri="{FF2B5EF4-FFF2-40B4-BE49-F238E27FC236}">
                <a16:creationId xmlns:a16="http://schemas.microsoft.com/office/drawing/2014/main" id="{91571AB5-049A-4495-80D3-AF38C20483B8}"/>
              </a:ext>
            </a:extLst>
          </p:cNvPr>
          <p:cNvSpPr txBox="1"/>
          <p:nvPr/>
        </p:nvSpPr>
        <p:spPr>
          <a:xfrm>
            <a:off x="3853" y="226569"/>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384334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117</a:t>
            </a:fld>
            <a:endParaRPr lang="es-PE" b="1" dirty="0">
              <a:solidFill>
                <a:schemeClr val="bg1">
                  <a:lumMod val="75000"/>
                </a:schemeClr>
              </a:solidFill>
            </a:endParaRPr>
          </a:p>
        </p:txBody>
      </p:sp>
      <p:pic>
        <p:nvPicPr>
          <p:cNvPr id="20" name="Imagen 19">
            <a:extLst>
              <a:ext uri="{FF2B5EF4-FFF2-40B4-BE49-F238E27FC236}">
                <a16:creationId xmlns:a16="http://schemas.microsoft.com/office/drawing/2014/main" id="{E5133336-7B1F-48FA-A3AF-361A2F41FDA1}"/>
              </a:ext>
            </a:extLst>
          </p:cNvPr>
          <p:cNvPicPr>
            <a:picLocks noChangeAspect="1"/>
          </p:cNvPicPr>
          <p:nvPr/>
        </p:nvPicPr>
        <p:blipFill rotWithShape="1">
          <a:blip r:embed="rId3">
            <a:extLst>
              <a:ext uri="{28A0092B-C50C-407E-A947-70E740481C1C}">
                <a14:useLocalDpi xmlns:a14="http://schemas.microsoft.com/office/drawing/2010/main" val="0"/>
              </a:ext>
            </a:extLst>
          </a:blip>
          <a:srcRect r="45785"/>
          <a:stretch/>
        </p:blipFill>
        <p:spPr>
          <a:xfrm>
            <a:off x="1435336" y="1481081"/>
            <a:ext cx="3951673" cy="3832070"/>
          </a:xfrm>
          <a:prstGeom prst="rect">
            <a:avLst/>
          </a:prstGeom>
          <a:solidFill>
            <a:schemeClr val="bg1"/>
          </a:solidFill>
        </p:spPr>
      </p:pic>
      <p:grpSp>
        <p:nvGrpSpPr>
          <p:cNvPr id="21" name="Grupo 20">
            <a:extLst>
              <a:ext uri="{FF2B5EF4-FFF2-40B4-BE49-F238E27FC236}">
                <a16:creationId xmlns:a16="http://schemas.microsoft.com/office/drawing/2014/main" id="{FAD99DCC-9F10-4C53-981E-33C42057924D}"/>
              </a:ext>
            </a:extLst>
          </p:cNvPr>
          <p:cNvGrpSpPr/>
          <p:nvPr/>
        </p:nvGrpSpPr>
        <p:grpSpPr>
          <a:xfrm>
            <a:off x="6186555" y="1763113"/>
            <a:ext cx="4040809" cy="1665887"/>
            <a:chOff x="744634" y="1590514"/>
            <a:chExt cx="3509314" cy="1144727"/>
          </a:xfrm>
        </p:grpSpPr>
        <p:pic>
          <p:nvPicPr>
            <p:cNvPr id="22" name="Imagen 21">
              <a:extLst>
                <a:ext uri="{FF2B5EF4-FFF2-40B4-BE49-F238E27FC236}">
                  <a16:creationId xmlns:a16="http://schemas.microsoft.com/office/drawing/2014/main" id="{B5D558FE-3467-4074-93CF-1C9E373528A3}"/>
                </a:ext>
              </a:extLst>
            </p:cNvPr>
            <p:cNvPicPr>
              <a:picLocks noChangeAspect="1"/>
            </p:cNvPicPr>
            <p:nvPr/>
          </p:nvPicPr>
          <p:blipFill rotWithShape="1">
            <a:blip r:embed="rId4">
              <a:extLst>
                <a:ext uri="{28A0092B-C50C-407E-A947-70E740481C1C}">
                  <a14:useLocalDpi xmlns:a14="http://schemas.microsoft.com/office/drawing/2010/main" val="0"/>
                </a:ext>
              </a:extLst>
            </a:blip>
            <a:srcRect l="-1" t="1" r="64773" b="71822"/>
            <a:stretch/>
          </p:blipFill>
          <p:spPr>
            <a:xfrm>
              <a:off x="744634" y="1592911"/>
              <a:ext cx="3509314" cy="1142330"/>
            </a:xfrm>
            <a:prstGeom prst="rect">
              <a:avLst/>
            </a:prstGeom>
            <a:solidFill>
              <a:schemeClr val="bg1"/>
            </a:solidFill>
          </p:spPr>
        </p:pic>
        <p:pic>
          <p:nvPicPr>
            <p:cNvPr id="23" name="Imagen 22">
              <a:extLst>
                <a:ext uri="{FF2B5EF4-FFF2-40B4-BE49-F238E27FC236}">
                  <a16:creationId xmlns:a16="http://schemas.microsoft.com/office/drawing/2014/main" id="{F36BB085-32F7-42E3-BCED-75317BBFA2FA}"/>
                </a:ext>
              </a:extLst>
            </p:cNvPr>
            <p:cNvPicPr>
              <a:picLocks noChangeAspect="1"/>
            </p:cNvPicPr>
            <p:nvPr/>
          </p:nvPicPr>
          <p:blipFill rotWithShape="1">
            <a:blip r:embed="rId4">
              <a:extLst>
                <a:ext uri="{28A0092B-C50C-407E-A947-70E740481C1C}">
                  <a14:useLocalDpi xmlns:a14="http://schemas.microsoft.com/office/drawing/2010/main" val="0"/>
                </a:ext>
              </a:extLst>
            </a:blip>
            <a:srcRect l="56746" t="1" r="30178" b="71842"/>
            <a:stretch/>
          </p:blipFill>
          <p:spPr>
            <a:xfrm>
              <a:off x="2951362" y="1590514"/>
              <a:ext cx="1302586" cy="1141538"/>
            </a:xfrm>
            <a:prstGeom prst="rect">
              <a:avLst/>
            </a:prstGeom>
            <a:solidFill>
              <a:schemeClr val="bg1"/>
            </a:solidFill>
          </p:spPr>
        </p:pic>
      </p:grpSp>
      <p:sp>
        <p:nvSpPr>
          <p:cNvPr id="15" name="CuadroTexto 14">
            <a:extLst>
              <a:ext uri="{FF2B5EF4-FFF2-40B4-BE49-F238E27FC236}">
                <a16:creationId xmlns:a16="http://schemas.microsoft.com/office/drawing/2014/main" id="{C76A4DD1-C5CC-465C-9F6D-8029A16ACC87}"/>
              </a:ext>
            </a:extLst>
          </p:cNvPr>
          <p:cNvSpPr txBox="1"/>
          <p:nvPr/>
        </p:nvSpPr>
        <p:spPr>
          <a:xfrm>
            <a:off x="3853" y="226569"/>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178137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21"/>
                                        </p:tgtEl>
                                      </p:cBhvr>
                                    </p:animEffect>
                                    <p:anim calcmode="lin" valueType="num">
                                      <p:cBhvr>
                                        <p:cTn id="22" dur="1000"/>
                                        <p:tgtEl>
                                          <p:spTgt spid="21"/>
                                        </p:tgtEl>
                                        <p:attrNameLst>
                                          <p:attrName>ppt_x</p:attrName>
                                        </p:attrNameLst>
                                      </p:cBhvr>
                                      <p:tavLst>
                                        <p:tav tm="0">
                                          <p:val>
                                            <p:strVal val="ppt_x"/>
                                          </p:val>
                                        </p:tav>
                                        <p:tav tm="100000">
                                          <p:val>
                                            <p:strVal val="ppt_x"/>
                                          </p:val>
                                        </p:tav>
                                      </p:tavLst>
                                    </p:anim>
                                    <p:anim calcmode="lin" valueType="num">
                                      <p:cBhvr>
                                        <p:cTn id="23" dur="1000"/>
                                        <p:tgtEl>
                                          <p:spTgt spid="21"/>
                                        </p:tgtEl>
                                        <p:attrNameLst>
                                          <p:attrName>ppt_y</p:attrName>
                                        </p:attrNameLst>
                                      </p:cBhvr>
                                      <p:tavLst>
                                        <p:tav tm="0">
                                          <p:val>
                                            <p:strVal val="ppt_y"/>
                                          </p:val>
                                        </p:tav>
                                        <p:tav tm="100000">
                                          <p:val>
                                            <p:strVal val="ppt_y+.1"/>
                                          </p:val>
                                        </p:tav>
                                      </p:tavLst>
                                    </p:anim>
                                    <p:set>
                                      <p:cBhvr>
                                        <p:cTn id="24"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118</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1015140"/>
            <a:ext cx="12181101" cy="830997"/>
          </a:xfrm>
          <a:prstGeom prst="rect">
            <a:avLst/>
          </a:prstGeom>
          <a:noFill/>
        </p:spPr>
        <p:txBody>
          <a:bodyPr vert="horz" wrap="square" rtlCol="0">
            <a:spAutoFit/>
          </a:bodyPr>
          <a:lstStyle/>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POR </a:t>
            </a:r>
            <a:r>
              <a:rPr lang="es-ES_tradnl" sz="1600" b="1" u="sng" dirty="0">
                <a:effectLst>
                  <a:outerShdw blurRad="38100" dist="38100" dir="2700000" algn="tl">
                    <a:srgbClr val="000000">
                      <a:alpha val="43137"/>
                    </a:srgbClr>
                  </a:outerShdw>
                </a:effectLst>
                <a:latin typeface="Myriad Pro" charset="0"/>
                <a:ea typeface="Myriad Pro" charset="0"/>
                <a:cs typeface="Myriad Pro" charset="0"/>
              </a:rPr>
              <a:t>ENTIDADES</a:t>
            </a:r>
            <a:r>
              <a:rPr lang="es-ES_tradnl" sz="1600" b="1" dirty="0">
                <a:effectLst>
                  <a:outerShdw blurRad="38100" dist="38100" dir="2700000" algn="tl">
                    <a:srgbClr val="000000">
                      <a:alpha val="43137"/>
                    </a:srgbClr>
                  </a:outerShdw>
                </a:effectLst>
                <a:latin typeface="Myriad Pro" charset="0"/>
                <a:ea typeface="Myriad Pro" charset="0"/>
                <a:cs typeface="Myriad Pro" charset="0"/>
              </a:rPr>
              <a:t> MAS SIGNIFICATIVAS</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4085250853"/>
              </p:ext>
            </p:extLst>
          </p:nvPr>
        </p:nvGraphicFramePr>
        <p:xfrm>
          <a:off x="873423" y="1888030"/>
          <a:ext cx="10344091" cy="3398160"/>
        </p:xfrm>
        <a:graphic>
          <a:graphicData uri="http://schemas.openxmlformats.org/drawingml/2006/table">
            <a:tbl>
              <a:tblPr firstRow="1" bandRow="1">
                <a:tableStyleId>{5C22544A-7EE6-4342-B048-85BDC9FD1C3A}</a:tableStyleId>
              </a:tblPr>
              <a:tblGrid>
                <a:gridCol w="305476">
                  <a:extLst>
                    <a:ext uri="{9D8B030D-6E8A-4147-A177-3AD203B41FA5}">
                      <a16:colId xmlns:a16="http://schemas.microsoft.com/office/drawing/2014/main" val="283562313"/>
                    </a:ext>
                  </a:extLst>
                </a:gridCol>
                <a:gridCol w="5286615">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936000">
                  <a:extLst>
                    <a:ext uri="{9D8B030D-6E8A-4147-A177-3AD203B41FA5}">
                      <a16:colId xmlns:a16="http://schemas.microsoft.com/office/drawing/2014/main" val="1506114447"/>
                    </a:ext>
                  </a:extLst>
                </a:gridCol>
                <a:gridCol w="1008000">
                  <a:extLst>
                    <a:ext uri="{9D8B030D-6E8A-4147-A177-3AD203B41FA5}">
                      <a16:colId xmlns:a16="http://schemas.microsoft.com/office/drawing/2014/main" val="456167046"/>
                    </a:ext>
                  </a:extLst>
                </a:gridCol>
                <a:gridCol w="936000">
                  <a:extLst>
                    <a:ext uri="{9D8B030D-6E8A-4147-A177-3AD203B41FA5}">
                      <a16:colId xmlns:a16="http://schemas.microsoft.com/office/drawing/2014/main" val="433709244"/>
                    </a:ext>
                  </a:extLst>
                </a:gridCol>
              </a:tblGrid>
              <a:tr h="370840">
                <a:tc>
                  <a:txBody>
                    <a:bodyPr/>
                    <a:lstStyle/>
                    <a:p>
                      <a:pPr algn="ctr"/>
                      <a:endParaRPr lang="es-PE" sz="1400" dirty="0">
                        <a:latin typeface="+mn-lt"/>
                      </a:endParaRPr>
                    </a:p>
                  </a:txBody>
                  <a:tcPr anchor="ctr"/>
                </a:tc>
                <a:tc>
                  <a:txBody>
                    <a:bodyPr/>
                    <a:lstStyle/>
                    <a:p>
                      <a:pPr algn="ctr"/>
                      <a:r>
                        <a:rPr lang="es-PE" sz="1400" dirty="0">
                          <a:latin typeface="+mn-lt"/>
                        </a:rPr>
                        <a:t>REPARO / ENTIDAD</a:t>
                      </a:r>
                    </a:p>
                  </a:txBody>
                  <a:tcPr anchor="ctr"/>
                </a:tc>
                <a:tc>
                  <a:txBody>
                    <a:bodyPr/>
                    <a:lstStyle/>
                    <a:p>
                      <a:pPr algn="ctr"/>
                      <a:r>
                        <a:rPr lang="es-PE" sz="1400" dirty="0">
                          <a:latin typeface="+mn-lt"/>
                        </a:rPr>
                        <a:t>TOTAL ACTIVO</a:t>
                      </a:r>
                    </a:p>
                  </a:txBody>
                  <a:tcPr anchor="ctr"/>
                </a:tc>
                <a:tc>
                  <a:txBody>
                    <a:bodyPr/>
                    <a:lstStyle/>
                    <a:p>
                      <a:pPr algn="ctr"/>
                      <a:r>
                        <a:rPr lang="es-PE" sz="1400" dirty="0">
                          <a:latin typeface="+mn-lt"/>
                        </a:rPr>
                        <a:t>TOTAL PASIVO</a:t>
                      </a:r>
                    </a:p>
                  </a:txBody>
                  <a:tcPr anchor="ctr"/>
                </a:tc>
                <a:tc>
                  <a:txBody>
                    <a:bodyPr/>
                    <a:lstStyle/>
                    <a:p>
                      <a:pPr algn="ctr"/>
                      <a:r>
                        <a:rPr lang="es-PE" sz="1050" dirty="0">
                          <a:latin typeface="+mn-lt"/>
                        </a:rPr>
                        <a:t>TOTAL PATRIMONIO</a:t>
                      </a:r>
                      <a:endParaRPr lang="es-PE" sz="1400" dirty="0">
                        <a:latin typeface="+mn-lt"/>
                      </a:endParaRPr>
                    </a:p>
                  </a:txBody>
                  <a:tcPr anchor="ctr"/>
                </a:tc>
                <a:tc>
                  <a:txBody>
                    <a:bodyPr/>
                    <a:lstStyle/>
                    <a:p>
                      <a:pPr algn="ctr"/>
                      <a:r>
                        <a:rPr lang="es-PE" sz="1400" dirty="0">
                          <a:latin typeface="+mn-lt"/>
                        </a:rPr>
                        <a:t>TOTAL INGRESOS</a:t>
                      </a:r>
                    </a:p>
                  </a:txBody>
                  <a:tcPr anchor="ctr"/>
                </a:tc>
                <a:tc>
                  <a:txBody>
                    <a:bodyPr/>
                    <a:lstStyle/>
                    <a:p>
                      <a:pPr algn="ctr"/>
                      <a:r>
                        <a:rPr lang="es-PE" sz="1400" dirty="0">
                          <a:latin typeface="+mn-lt"/>
                        </a:rPr>
                        <a:t>TOTAL GASTOS</a:t>
                      </a:r>
                    </a:p>
                  </a:txBody>
                  <a:tcPr anchor="ctr"/>
                </a:tc>
                <a:extLst>
                  <a:ext uri="{0D108BD9-81ED-4DB2-BD59-A6C34878D82A}">
                    <a16:rowId xmlns:a16="http://schemas.microsoft.com/office/drawing/2014/main" val="1329195177"/>
                  </a:ext>
                </a:extLst>
              </a:tr>
              <a:tr h="288000">
                <a:tc>
                  <a:txBody>
                    <a:bodyPr/>
                    <a:lstStyle/>
                    <a:p>
                      <a:pPr algn="ctr" fontAlgn="ctr"/>
                      <a:r>
                        <a:rPr lang="es-PE" sz="1400" b="1" i="0" u="none" strike="noStrike" dirty="0">
                          <a:solidFill>
                            <a:srgbClr val="000000"/>
                          </a:solidFill>
                          <a:effectLst/>
                          <a:latin typeface="+mn-lt"/>
                        </a:rPr>
                        <a:t>A.</a:t>
                      </a:r>
                    </a:p>
                  </a:txBody>
                  <a:tcPr marL="9525" marR="9525" marT="9525" marB="0" anchor="ctr">
                    <a:solidFill>
                      <a:srgbClr val="CFD5EA"/>
                    </a:solidFill>
                  </a:tcPr>
                </a:tc>
                <a:tc>
                  <a:txBody>
                    <a:bodyPr/>
                    <a:lstStyle/>
                    <a:p>
                      <a:pPr algn="l" fontAlgn="b"/>
                      <a:r>
                        <a:rPr lang="es-PE" sz="1400" b="1" i="0" u="none" strike="noStrike" dirty="0">
                          <a:solidFill>
                            <a:srgbClr val="000000"/>
                          </a:solidFill>
                          <a:effectLst/>
                          <a:latin typeface="+mn-lt"/>
                        </a:rPr>
                        <a:t>SUBESTIMACIÓN</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5 779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1 032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6 524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28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883</a:t>
                      </a:r>
                    </a:p>
                  </a:txBody>
                  <a:tcPr marL="9525" marR="9525" marT="9525" marB="0" anchor="ctr">
                    <a:solidFill>
                      <a:srgbClr val="CFD5EA"/>
                    </a:solidFill>
                  </a:tcPr>
                </a:tc>
                <a:extLst>
                  <a:ext uri="{0D108BD9-81ED-4DB2-BD59-A6C34878D82A}">
                    <a16:rowId xmlns:a16="http://schemas.microsoft.com/office/drawing/2014/main" val="1853447641"/>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Total</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5 413</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668</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6 407</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0</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538</a:t>
                      </a:r>
                    </a:p>
                  </a:txBody>
                  <a:tcPr marL="9525" marR="9525" marT="9525" marB="0" anchor="ctr">
                    <a:solidFill>
                      <a:srgbClr val="CFD5EA"/>
                    </a:solidFill>
                  </a:tcPr>
                </a:tc>
                <a:extLst>
                  <a:ext uri="{0D108BD9-81ED-4DB2-BD59-A6C34878D82A}">
                    <a16:rowId xmlns:a16="http://schemas.microsoft.com/office/drawing/2014/main" val="89235804"/>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Representación de los principales observados</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94%</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65%</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98%</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0</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chemeClr val="accent5">
                              <a:lumMod val="75000"/>
                            </a:schemeClr>
                          </a:solidFill>
                          <a:effectLst/>
                          <a:latin typeface="+mn-lt"/>
                        </a:rPr>
                        <a:t>61%</a:t>
                      </a:r>
                    </a:p>
                  </a:txBody>
                  <a:tcPr marL="9525" marR="9525" marT="9525" marB="0" anchor="ctr">
                    <a:solidFill>
                      <a:srgbClr val="CFD5EA"/>
                    </a:solidFill>
                  </a:tcPr>
                </a:tc>
                <a:extLst>
                  <a:ext uri="{0D108BD9-81ED-4DB2-BD59-A6C34878D82A}">
                    <a16:rowId xmlns:a16="http://schemas.microsoft.com/office/drawing/2014/main" val="2264119666"/>
                  </a:ext>
                </a:extLst>
              </a:tr>
              <a:tr h="288000">
                <a:tc>
                  <a:txBody>
                    <a:bodyPr/>
                    <a:lstStyle/>
                    <a:p>
                      <a:pPr algn="ctr" fontAlgn="ctr"/>
                      <a:r>
                        <a:rPr lang="es-PE" sz="1400" b="1" i="0" u="none" strike="noStrike" dirty="0">
                          <a:solidFill>
                            <a:srgbClr val="000000"/>
                          </a:solidFill>
                          <a:effectLst/>
                          <a:latin typeface="+mn-lt"/>
                        </a:rPr>
                        <a:t>1</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hlinkClick r:id="rId3" action="ppaction://hlinksldjump"/>
                        </a:rPr>
                        <a:t>OFICINA DE NORMALIZACIÓN PREVISIONAL – ONP</a:t>
                      </a:r>
                      <a:endParaRPr lang="es-ES"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688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610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3 153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79 </a:t>
                      </a:r>
                    </a:p>
                  </a:txBody>
                  <a:tcPr marL="9525" marR="9525" marT="9525" marB="0" anchor="ctr">
                    <a:solidFill>
                      <a:srgbClr val="E9EBF5"/>
                    </a:solidFill>
                  </a:tcPr>
                </a:tc>
                <a:extLst>
                  <a:ext uri="{0D108BD9-81ED-4DB2-BD59-A6C34878D82A}">
                    <a16:rowId xmlns:a16="http://schemas.microsoft.com/office/drawing/2014/main" val="2989618854"/>
                  </a:ext>
                </a:extLst>
              </a:tr>
              <a:tr h="288000">
                <a:tc>
                  <a:txBody>
                    <a:bodyPr/>
                    <a:lstStyle/>
                    <a:p>
                      <a:pPr algn="ctr" fontAlgn="ctr"/>
                      <a:r>
                        <a:rPr lang="es-PE" sz="14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hlinkClick r:id="rId3" action="ppaction://hlinksldjump"/>
                        </a:rPr>
                        <a:t>SERVICIO DE AGUA POTABLE Y ALCANTARILLADO DE LIMA - SEDAPAL</a:t>
                      </a:r>
                      <a:endParaRPr lang="es-ES"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1 900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1 900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791266070"/>
                  </a:ext>
                </a:extLst>
              </a:tr>
              <a:tr h="288000">
                <a:tc>
                  <a:txBody>
                    <a:bodyPr/>
                    <a:lstStyle/>
                    <a:p>
                      <a:pPr algn="ctr" fontAlgn="ctr"/>
                      <a:r>
                        <a:rPr lang="es-PE" sz="1400" b="1" i="0" u="none" strike="noStrike" dirty="0">
                          <a:solidFill>
                            <a:srgbClr val="000000"/>
                          </a:solidFill>
                          <a:effectLst/>
                          <a:latin typeface="+mn-lt"/>
                        </a:rPr>
                        <a:t>3</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hlinkClick r:id="rId3" action="ppaction://hlinksldjump"/>
                        </a:rPr>
                        <a:t>MINISTERIO DE VIVIENDA, CONSTRUCCIÓN Y SANEAMIENTO</a:t>
                      </a:r>
                      <a:endParaRPr lang="es-ES"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1 924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14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828311941"/>
                  </a:ext>
                </a:extLst>
              </a:tr>
              <a:tr h="288000">
                <a:tc>
                  <a:txBody>
                    <a:bodyPr/>
                    <a:lstStyle/>
                    <a:p>
                      <a:pPr algn="ctr" fontAlgn="ctr"/>
                      <a:r>
                        <a:rPr lang="es-PE" sz="14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hlinkClick r:id="rId3" action="ppaction://hlinksldjump"/>
                        </a:rPr>
                        <a:t>MINISTERIO DE TRANSPORTES Y COMUNICACIONES</a:t>
                      </a:r>
                      <a:endParaRPr lang="es-ES"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408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408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4105081796"/>
                  </a:ext>
                </a:extLst>
              </a:tr>
              <a:tr h="288000">
                <a:tc>
                  <a:txBody>
                    <a:bodyPr/>
                    <a:lstStyle/>
                    <a:p>
                      <a:pPr algn="ctr" fontAlgn="ctr"/>
                      <a:r>
                        <a:rPr lang="es-PE" sz="1400" b="1" i="0" u="none" strike="noStrike" dirty="0">
                          <a:solidFill>
                            <a:srgbClr val="000000"/>
                          </a:solidFill>
                          <a:effectLst/>
                          <a:latin typeface="+mn-lt"/>
                        </a:rPr>
                        <a:t>5</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mn-lt"/>
                          <a:hlinkClick r:id="rId4" action="ppaction://hlinksldjump"/>
                        </a:rPr>
                        <a:t>MUNICIPALIDAD METROPOLITANA DE LIMA</a:t>
                      </a:r>
                      <a:endParaRPr lang="es-PE"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488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44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16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230 </a:t>
                      </a:r>
                    </a:p>
                  </a:txBody>
                  <a:tcPr marL="9525" marR="9525" marT="9525" marB="0" anchor="ctr">
                    <a:solidFill>
                      <a:srgbClr val="E9EBF5"/>
                    </a:solidFill>
                  </a:tcPr>
                </a:tc>
                <a:extLst>
                  <a:ext uri="{0D108BD9-81ED-4DB2-BD59-A6C34878D82A}">
                    <a16:rowId xmlns:a16="http://schemas.microsoft.com/office/drawing/2014/main" val="3892332989"/>
                  </a:ext>
                </a:extLst>
              </a:tr>
              <a:tr h="288000">
                <a:tc>
                  <a:txBody>
                    <a:bodyPr/>
                    <a:lstStyle/>
                    <a:p>
                      <a:pPr algn="ctr" fontAlgn="ctr"/>
                      <a:r>
                        <a:rPr lang="es-PE" sz="14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mn-lt"/>
                          <a:hlinkClick r:id="rId4" action="ppaction://hlinksldjump"/>
                        </a:rPr>
                        <a:t>MUNICIPALIDAD PROVINCIAL DE ESPINAR</a:t>
                      </a:r>
                      <a:endParaRPr lang="es-PE"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449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229 </a:t>
                      </a:r>
                    </a:p>
                  </a:txBody>
                  <a:tcPr marL="9525" marR="9525" marT="9525" marB="0" anchor="ctr">
                    <a:solidFill>
                      <a:srgbClr val="E9EBF5"/>
                    </a:solidFill>
                  </a:tcPr>
                </a:tc>
                <a:extLst>
                  <a:ext uri="{0D108BD9-81ED-4DB2-BD59-A6C34878D82A}">
                    <a16:rowId xmlns:a16="http://schemas.microsoft.com/office/drawing/2014/main" val="4024350118"/>
                  </a:ext>
                </a:extLst>
              </a:tr>
              <a:tr h="288000">
                <a:tc>
                  <a:txBody>
                    <a:bodyPr/>
                    <a:lstStyle/>
                    <a:p>
                      <a:pPr algn="ctr" fontAlgn="ctr"/>
                      <a:r>
                        <a:rPr lang="es-PE" sz="1400" b="1" i="0" u="none" strike="noStrike" dirty="0">
                          <a:solidFill>
                            <a:srgbClr val="000000"/>
                          </a:solidFill>
                          <a:effectLst/>
                          <a:latin typeface="+mn-lt"/>
                        </a:rPr>
                        <a:t>7</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mn-lt"/>
                          <a:hlinkClick r:id="rId4" action="ppaction://hlinksldjump"/>
                        </a:rPr>
                        <a:t>MINISTERIO DE DEFENSA</a:t>
                      </a:r>
                      <a:endParaRPr lang="es-PE"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5</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481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1869690752"/>
                  </a:ext>
                </a:extLst>
              </a:tr>
            </a:tbl>
          </a:graphicData>
        </a:graphic>
      </p:graphicFrame>
      <p:sp>
        <p:nvSpPr>
          <p:cNvPr id="20" name="CuadroTexto 19">
            <a:extLst>
              <a:ext uri="{FF2B5EF4-FFF2-40B4-BE49-F238E27FC236}">
                <a16:creationId xmlns:a16="http://schemas.microsoft.com/office/drawing/2014/main" id="{FDF44D82-16FB-456A-9249-7C37DDF595DC}"/>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grpSp>
        <p:nvGrpSpPr>
          <p:cNvPr id="11" name="Grupo 10">
            <a:extLst>
              <a:ext uri="{FF2B5EF4-FFF2-40B4-BE49-F238E27FC236}">
                <a16:creationId xmlns:a16="http://schemas.microsoft.com/office/drawing/2014/main" id="{12D3445D-423F-4477-B77D-90DA6430CA44}"/>
              </a:ext>
            </a:extLst>
          </p:cNvPr>
          <p:cNvGrpSpPr/>
          <p:nvPr/>
        </p:nvGrpSpPr>
        <p:grpSpPr>
          <a:xfrm>
            <a:off x="10683483" y="6049853"/>
            <a:ext cx="1028182" cy="524094"/>
            <a:chOff x="10985501" y="6396203"/>
            <a:chExt cx="1028182" cy="524094"/>
          </a:xfrm>
        </p:grpSpPr>
        <p:sp>
          <p:nvSpPr>
            <p:cNvPr id="15" name="CuadroTexto 14">
              <a:hlinkClick r:id="rId5" action="ppaction://hlinksldjump"/>
              <a:extLst>
                <a:ext uri="{FF2B5EF4-FFF2-40B4-BE49-F238E27FC236}">
                  <a16:creationId xmlns:a16="http://schemas.microsoft.com/office/drawing/2014/main" id="{9F6A69E9-1F25-40AA-BAD7-7541F315FC7E}"/>
                </a:ext>
              </a:extLst>
            </p:cNvPr>
            <p:cNvSpPr txBox="1"/>
            <p:nvPr/>
          </p:nvSpPr>
          <p:spPr>
            <a:xfrm>
              <a:off x="10985501" y="6612520"/>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17" name="Imagen 16" descr="C:\Users\16468\Documents\GSS\Para creaciones\cgr.png">
              <a:hlinkClick r:id="rId5" action="ppaction://hlinksldjump"/>
              <a:extLst>
                <a:ext uri="{FF2B5EF4-FFF2-40B4-BE49-F238E27FC236}">
                  <a16:creationId xmlns:a16="http://schemas.microsoft.com/office/drawing/2014/main" id="{5FF46055-227A-428A-8D6A-7FC7C00EABE1}"/>
                </a:ext>
              </a:extLst>
            </p:cNvPr>
            <p:cNvPicPr/>
            <p:nvPr/>
          </p:nvPicPr>
          <p:blipFill rotWithShape="1">
            <a:blip r:embed="rId6">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Tree>
    <p:extLst>
      <p:ext uri="{BB962C8B-B14F-4D97-AF65-F5344CB8AC3E}">
        <p14:creationId xmlns:p14="http://schemas.microsoft.com/office/powerpoint/2010/main" val="747741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119</a:t>
            </a:fld>
            <a:endParaRPr lang="es-PE" b="1" dirty="0">
              <a:solidFill>
                <a:schemeClr val="bg1">
                  <a:lumMod val="75000"/>
                </a:schemeClr>
              </a:solidFill>
            </a:endParaRP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275067484"/>
              </p:ext>
            </p:extLst>
          </p:nvPr>
        </p:nvGraphicFramePr>
        <p:xfrm>
          <a:off x="687264" y="1526896"/>
          <a:ext cx="10880051" cy="4097625"/>
        </p:xfrm>
        <a:graphic>
          <a:graphicData uri="http://schemas.openxmlformats.org/drawingml/2006/table">
            <a:tbl>
              <a:tblPr firstRow="1" bandRow="1">
                <a:tableStyleId>{5C22544A-7EE6-4342-B048-85BDC9FD1C3A}</a:tableStyleId>
              </a:tblPr>
              <a:tblGrid>
                <a:gridCol w="332051">
                  <a:extLst>
                    <a:ext uri="{9D8B030D-6E8A-4147-A177-3AD203B41FA5}">
                      <a16:colId xmlns:a16="http://schemas.microsoft.com/office/drawing/2014/main" val="283562313"/>
                    </a:ext>
                  </a:extLst>
                </a:gridCol>
                <a:gridCol w="5760000">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1044000">
                  <a:extLst>
                    <a:ext uri="{9D8B030D-6E8A-4147-A177-3AD203B41FA5}">
                      <a16:colId xmlns:a16="http://schemas.microsoft.com/office/drawing/2014/main" val="1506114447"/>
                    </a:ext>
                  </a:extLst>
                </a:gridCol>
                <a:gridCol w="936000">
                  <a:extLst>
                    <a:ext uri="{9D8B030D-6E8A-4147-A177-3AD203B41FA5}">
                      <a16:colId xmlns:a16="http://schemas.microsoft.com/office/drawing/2014/main" val="433709244"/>
                    </a:ext>
                  </a:extLst>
                </a:gridCol>
                <a:gridCol w="936000">
                  <a:extLst>
                    <a:ext uri="{9D8B030D-6E8A-4147-A177-3AD203B41FA5}">
                      <a16:colId xmlns:a16="http://schemas.microsoft.com/office/drawing/2014/main" val="2544051341"/>
                    </a:ext>
                  </a:extLst>
                </a:gridCol>
              </a:tblGrid>
              <a:tr h="370840">
                <a:tc>
                  <a:txBody>
                    <a:bodyPr/>
                    <a:lstStyle/>
                    <a:p>
                      <a:pPr algn="ctr"/>
                      <a:endParaRPr lang="es-PE" sz="1200" dirty="0">
                        <a:latin typeface="+mn-lt"/>
                      </a:endParaRPr>
                    </a:p>
                  </a:txBody>
                  <a:tcPr anchor="ctr"/>
                </a:tc>
                <a:tc>
                  <a:txBody>
                    <a:bodyPr/>
                    <a:lstStyle/>
                    <a:p>
                      <a:pPr algn="ctr"/>
                      <a:r>
                        <a:rPr lang="es-PE" sz="1200" dirty="0">
                          <a:latin typeface="+mn-lt"/>
                        </a:rPr>
                        <a:t>ENTIDAD / PROBLEMA</a:t>
                      </a:r>
                    </a:p>
                  </a:txBody>
                  <a:tcPr anchor="ctr"/>
                </a:tc>
                <a:tc>
                  <a:txBody>
                    <a:bodyPr/>
                    <a:lstStyle/>
                    <a:p>
                      <a:pPr algn="ctr"/>
                      <a:r>
                        <a:rPr lang="es-PE" sz="1200" dirty="0">
                          <a:latin typeface="+mn-lt"/>
                        </a:rPr>
                        <a:t>TOTAL ACTIVO</a:t>
                      </a:r>
                    </a:p>
                  </a:txBody>
                  <a:tcPr anchor="ctr"/>
                </a:tc>
                <a:tc>
                  <a:txBody>
                    <a:bodyPr/>
                    <a:lstStyle/>
                    <a:p>
                      <a:pPr algn="ctr"/>
                      <a:r>
                        <a:rPr lang="es-PE" sz="1200" dirty="0">
                          <a:latin typeface="+mn-lt"/>
                        </a:rPr>
                        <a:t>TOTAL PASIVO</a:t>
                      </a:r>
                    </a:p>
                  </a:txBody>
                  <a:tcPr anchor="ctr"/>
                </a:tc>
                <a:tc>
                  <a:txBody>
                    <a:bodyPr/>
                    <a:lstStyle/>
                    <a:p>
                      <a:pPr algn="ctr"/>
                      <a:r>
                        <a:rPr lang="es-PE" sz="1200" dirty="0">
                          <a:latin typeface="+mn-lt"/>
                        </a:rPr>
                        <a:t>TOTAL PATRIMONIO</a:t>
                      </a:r>
                    </a:p>
                  </a:txBody>
                  <a:tcPr anchor="ctr"/>
                </a:tc>
                <a:tc>
                  <a:txBody>
                    <a:bodyPr/>
                    <a:lstStyle/>
                    <a:p>
                      <a:pPr algn="ctr"/>
                      <a:r>
                        <a:rPr lang="es-PE" sz="1200" dirty="0">
                          <a:latin typeface="+mn-lt"/>
                        </a:rPr>
                        <a:t>TOTAL GASTOS</a:t>
                      </a:r>
                    </a:p>
                  </a:txBody>
                  <a:tcPr anchor="ctr"/>
                </a:tc>
                <a:tc>
                  <a:txBody>
                    <a:bodyPr/>
                    <a:lstStyle/>
                    <a:p>
                      <a:pPr algn="ctr"/>
                      <a:r>
                        <a:rPr lang="es-PE" sz="1200" dirty="0">
                          <a:latin typeface="+mn-lt"/>
                        </a:rPr>
                        <a:t>TOTAL INGRESOS</a:t>
                      </a:r>
                    </a:p>
                  </a:txBody>
                  <a:tcPr anchor="ctr"/>
                </a:tc>
                <a:extLst>
                  <a:ext uri="{0D108BD9-81ED-4DB2-BD59-A6C34878D82A}">
                    <a16:rowId xmlns:a16="http://schemas.microsoft.com/office/drawing/2014/main" val="1329195177"/>
                  </a:ext>
                </a:extLst>
              </a:tr>
              <a:tr h="252000">
                <a:tc>
                  <a:txBody>
                    <a:bodyPr/>
                    <a:lstStyle/>
                    <a:p>
                      <a:pPr algn="ctr" fontAlgn="ctr"/>
                      <a:r>
                        <a:rPr lang="es-PE" sz="1200" b="1" i="0" u="none" strike="noStrike" dirty="0">
                          <a:solidFill>
                            <a:srgbClr val="000000"/>
                          </a:solidFill>
                          <a:effectLst/>
                          <a:latin typeface="+mn-lt"/>
                        </a:rPr>
                        <a:t>1</a:t>
                      </a:r>
                    </a:p>
                  </a:txBody>
                  <a:tcPr marL="9525" marR="9525" marT="9525" marB="0" anchor="ctr">
                    <a:solidFill>
                      <a:srgbClr val="CFD5EA"/>
                    </a:solidFill>
                  </a:tcPr>
                </a:tc>
                <a:tc>
                  <a:txBody>
                    <a:bodyPr/>
                    <a:lstStyle/>
                    <a:p>
                      <a:pPr algn="l" fontAlgn="b"/>
                      <a:r>
                        <a:rPr lang="es-ES" sz="1200" b="1" i="0" u="none" strike="noStrike" dirty="0">
                          <a:solidFill>
                            <a:srgbClr val="000000"/>
                          </a:solidFill>
                          <a:effectLst/>
                          <a:latin typeface="+mn-lt"/>
                        </a:rPr>
                        <a:t>OFICINA DE NORMALIZACIÓN PREVISIONAL - ONP</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688 </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610 </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3 153 </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79 </a:t>
                      </a:r>
                    </a:p>
                  </a:txBody>
                  <a:tcPr marL="9525" marR="9525" marT="9525" marB="0" anchor="ctr">
                    <a:solidFill>
                      <a:srgbClr val="CFD5EA"/>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1853447641"/>
                  </a:ext>
                </a:extLst>
              </a:tr>
              <a:tr h="252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EXCESO DE PROVISIONES Y/O ESTIMACIONES.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2 465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3319150870"/>
                  </a:ext>
                </a:extLst>
              </a:tr>
              <a:tr h="252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ACTIVOS DE LA ENTIDAD NO REGISTRADOS EN LOS ESTADOS FINANCIEROS.</a:t>
                      </a: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688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688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3947662348"/>
                  </a:ext>
                </a:extLst>
              </a:tr>
              <a:tr h="252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RECONOCIMIENTO DE GASTOS NO PROVISIONADOS Y/O NO REGISTRADOS EN EL ESTADO DE RESULTADOS.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531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929928326"/>
                  </a:ext>
                </a:extLst>
              </a:tr>
              <a:tr h="252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OBLIGACIONES DE EJERCICIOS ANTERIORES NO REGISTRADOS EN LOS ESTADOS FINANCIEROS.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79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79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2179678185"/>
                  </a:ext>
                </a:extLst>
              </a:tr>
              <a:tr h="252000">
                <a:tc>
                  <a:txBody>
                    <a:bodyPr/>
                    <a:lstStyle/>
                    <a:p>
                      <a:pPr algn="ctr" fontAlgn="ctr"/>
                      <a:r>
                        <a:rPr lang="es-PE" sz="12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b"/>
                      <a:r>
                        <a:rPr lang="es-ES" sz="1200" b="1" i="0" u="none" strike="noStrike" dirty="0">
                          <a:solidFill>
                            <a:srgbClr val="000000"/>
                          </a:solidFill>
                          <a:effectLst/>
                          <a:latin typeface="+mn-lt"/>
                        </a:rPr>
                        <a:t>SERVICIO DE AGUA POTABLE Y ALCANTARILLADO DE LIMA – SEDAPAL</a:t>
                      </a:r>
                    </a:p>
                  </a:txBody>
                  <a:tcPr marL="9525" marR="9525" marT="9525" marB="0" anchor="ctr">
                    <a:solidFill>
                      <a:srgbClr val="E9EBF5"/>
                    </a:solidFill>
                  </a:tcPr>
                </a:tc>
                <a:tc>
                  <a:txBody>
                    <a:bodyPr/>
                    <a:lstStyle/>
                    <a:p>
                      <a:pPr algn="ctr" fontAlgn="b"/>
                      <a:r>
                        <a:rPr lang="es-PE" sz="1200" b="1" i="0" u="none" strike="noStrike" dirty="0">
                          <a:solidFill>
                            <a:srgbClr val="000000"/>
                          </a:solidFill>
                          <a:effectLst/>
                          <a:latin typeface="+mn-lt"/>
                        </a:rPr>
                        <a:t>1 900 </a:t>
                      </a:r>
                    </a:p>
                  </a:txBody>
                  <a:tcPr marL="9525" marR="9525" marT="9525" marB="0" anchor="ctr">
                    <a:solidFill>
                      <a:srgbClr val="E9EBF5"/>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1" i="0" u="none" strike="noStrike" dirty="0">
                          <a:solidFill>
                            <a:srgbClr val="000000"/>
                          </a:solidFill>
                          <a:effectLst/>
                          <a:latin typeface="+mn-lt"/>
                        </a:rPr>
                        <a:t>1 900 </a:t>
                      </a:r>
                    </a:p>
                  </a:txBody>
                  <a:tcPr marL="9525" marR="9525" marT="9525" marB="0" anchor="ctr">
                    <a:solidFill>
                      <a:srgbClr val="E9EBF5"/>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030158206"/>
                  </a:ext>
                </a:extLst>
              </a:tr>
              <a:tr h="252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rPr>
                        <a:t>BIENES DEL ESTADO CONCESIONADOS SIN SEGUIMIENTO, SUPERVISIÓN, CONTROL DEL ESTADO SITUACIONAL Y CUMPLIMIENTO CONTRACTUAL.</a:t>
                      </a: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1 900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1 900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537713646"/>
                  </a:ext>
                </a:extLst>
              </a:tr>
              <a:tr h="252000">
                <a:tc>
                  <a:txBody>
                    <a:bodyPr/>
                    <a:lstStyle/>
                    <a:p>
                      <a:pPr algn="ctr" fontAlgn="ctr"/>
                      <a:r>
                        <a:rPr lang="es-PE" sz="1200" b="1" i="0" u="none" strike="noStrike" dirty="0">
                          <a:solidFill>
                            <a:srgbClr val="000000"/>
                          </a:solidFill>
                          <a:effectLst/>
                          <a:latin typeface="+mn-lt"/>
                        </a:rPr>
                        <a:t>3</a:t>
                      </a:r>
                    </a:p>
                  </a:txBody>
                  <a:tcPr marL="9525" marR="9525" marT="9525" marB="0" anchor="ctr">
                    <a:solidFill>
                      <a:srgbClr val="CFD5EA"/>
                    </a:solidFill>
                  </a:tcPr>
                </a:tc>
                <a:tc>
                  <a:txBody>
                    <a:bodyPr/>
                    <a:lstStyle/>
                    <a:p>
                      <a:pPr algn="l" fontAlgn="b"/>
                      <a:r>
                        <a:rPr lang="es-ES" sz="1200" b="1" i="0" u="none" strike="noStrike" dirty="0">
                          <a:solidFill>
                            <a:srgbClr val="000000"/>
                          </a:solidFill>
                          <a:effectLst/>
                          <a:latin typeface="+mn-lt"/>
                        </a:rPr>
                        <a:t>MINISTERIO DE VIVIENDA, CONSTRUCCIÓN Y SANEAMIENTO</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1 924 </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14 </a:t>
                      </a:r>
                    </a:p>
                  </a:txBody>
                  <a:tcPr marL="9525" marR="9525" marT="9525" marB="0" anchor="ctr">
                    <a:solidFill>
                      <a:srgbClr val="CFD5EA"/>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577837410"/>
                  </a:ext>
                </a:extLst>
              </a:tr>
              <a:tr h="252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EXCESO DE GASTOS Y DESEMBOLSOS DE DINERO REGISTRADOS INDEBIDAMENTE EN EL ESTADO DE RESULTADOS.</a:t>
                      </a: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1 924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2228661390"/>
                  </a:ext>
                </a:extLst>
              </a:tr>
              <a:tr h="252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OBLIGACIONES DE LOS PROCESOS JUDICIALES CON SENTENCIA JUDICIALES, LAUDOS ARBITRALES Y SIMILARES, NO REGISTRADOS EN LIBROS CONTABLES.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14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3305690164"/>
                  </a:ext>
                </a:extLst>
              </a:tr>
              <a:tr h="252000">
                <a:tc>
                  <a:txBody>
                    <a:bodyPr/>
                    <a:lstStyle/>
                    <a:p>
                      <a:pPr algn="ctr" fontAlgn="ctr"/>
                      <a:r>
                        <a:rPr lang="es-PE" sz="12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b"/>
                      <a:r>
                        <a:rPr lang="es-ES" sz="1200" b="1" i="0" u="none" strike="noStrike" dirty="0">
                          <a:solidFill>
                            <a:srgbClr val="000000"/>
                          </a:solidFill>
                          <a:effectLst/>
                          <a:latin typeface="+mn-lt"/>
                        </a:rPr>
                        <a:t>MINISTERIO DE TRANSPORTES Y COMUNICACIONES</a:t>
                      </a:r>
                    </a:p>
                  </a:txBody>
                  <a:tcPr marL="9525" marR="9525" marT="9525" marB="0" anchor="ctr">
                    <a:solidFill>
                      <a:srgbClr val="E9EBF5"/>
                    </a:solidFill>
                  </a:tcPr>
                </a:tc>
                <a:tc>
                  <a:txBody>
                    <a:bodyPr/>
                    <a:lstStyle/>
                    <a:p>
                      <a:pPr algn="ctr" fontAlgn="b"/>
                      <a:r>
                        <a:rPr lang="es-PE" sz="1200" b="1" i="0" u="none" strike="noStrike" dirty="0">
                          <a:solidFill>
                            <a:srgbClr val="000000"/>
                          </a:solidFill>
                          <a:effectLst/>
                          <a:latin typeface="+mn-lt"/>
                        </a:rPr>
                        <a:t>408 </a:t>
                      </a:r>
                    </a:p>
                  </a:txBody>
                  <a:tcPr marL="9525" marR="9525" marT="9525" marB="0" anchor="ctr">
                    <a:solidFill>
                      <a:srgbClr val="E9EBF5"/>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1" i="0" u="none" strike="noStrike" dirty="0">
                          <a:solidFill>
                            <a:srgbClr val="000000"/>
                          </a:solidFill>
                          <a:effectLst/>
                          <a:latin typeface="+mn-lt"/>
                        </a:rPr>
                        <a:t>408 </a:t>
                      </a:r>
                    </a:p>
                  </a:txBody>
                  <a:tcPr marL="9525" marR="9525" marT="9525" marB="0" anchor="ctr">
                    <a:solidFill>
                      <a:srgbClr val="E9EBF5"/>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1948883266"/>
                  </a:ext>
                </a:extLst>
              </a:tr>
              <a:tr h="252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rPr>
                        <a:t>ACTIVOS DE LA ENTIDAD NO REGISTRADOS EN LOS ESTADOS FINANCIEROS.</a:t>
                      </a: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408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408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1567388498"/>
                  </a:ext>
                </a:extLst>
              </a:tr>
            </a:tbl>
          </a:graphicData>
        </a:graphic>
      </p:graphicFrame>
      <p:grpSp>
        <p:nvGrpSpPr>
          <p:cNvPr id="11" name="Grupo 10">
            <a:extLst>
              <a:ext uri="{FF2B5EF4-FFF2-40B4-BE49-F238E27FC236}">
                <a16:creationId xmlns:a16="http://schemas.microsoft.com/office/drawing/2014/main" id="{12D3445D-423F-4477-B77D-90DA6430CA44}"/>
              </a:ext>
            </a:extLst>
          </p:cNvPr>
          <p:cNvGrpSpPr/>
          <p:nvPr/>
        </p:nvGrpSpPr>
        <p:grpSpPr>
          <a:xfrm>
            <a:off x="10702533" y="6116528"/>
            <a:ext cx="1028182" cy="524094"/>
            <a:chOff x="10985501" y="6396203"/>
            <a:chExt cx="1028182" cy="524094"/>
          </a:xfrm>
        </p:grpSpPr>
        <p:sp>
          <p:nvSpPr>
            <p:cNvPr id="15" name="CuadroTexto 14">
              <a:hlinkClick r:id="rId3" action="ppaction://hlinksldjump"/>
              <a:extLst>
                <a:ext uri="{FF2B5EF4-FFF2-40B4-BE49-F238E27FC236}">
                  <a16:creationId xmlns:a16="http://schemas.microsoft.com/office/drawing/2014/main" id="{9F6A69E9-1F25-40AA-BAD7-7541F315FC7E}"/>
                </a:ext>
              </a:extLst>
            </p:cNvPr>
            <p:cNvSpPr txBox="1"/>
            <p:nvPr/>
          </p:nvSpPr>
          <p:spPr>
            <a:xfrm>
              <a:off x="10985501" y="6612520"/>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17" name="Imagen 16" descr="C:\Users\16468\Documents\GSS\Para creaciones\cgr.png">
              <a:hlinkClick r:id="rId4" action="ppaction://hlinksldjump"/>
              <a:extLst>
                <a:ext uri="{FF2B5EF4-FFF2-40B4-BE49-F238E27FC236}">
                  <a16:creationId xmlns:a16="http://schemas.microsoft.com/office/drawing/2014/main" id="{5FF46055-227A-428A-8D6A-7FC7C00EABE1}"/>
                </a:ext>
              </a:extLst>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6" name="CuadroTexto 15">
            <a:extLst>
              <a:ext uri="{FF2B5EF4-FFF2-40B4-BE49-F238E27FC236}">
                <a16:creationId xmlns:a16="http://schemas.microsoft.com/office/drawing/2014/main" id="{33F3604B-883C-4DFC-9142-7490426CEBAB}"/>
              </a:ext>
            </a:extLst>
          </p:cNvPr>
          <p:cNvSpPr txBox="1"/>
          <p:nvPr/>
        </p:nvSpPr>
        <p:spPr>
          <a:xfrm>
            <a:off x="56164" y="974446"/>
            <a:ext cx="677108" cy="5206365"/>
          </a:xfrm>
          <a:prstGeom prst="rect">
            <a:avLst/>
          </a:prstGeom>
          <a:noFill/>
        </p:spPr>
        <p:txBody>
          <a:bodyPr vert="vert270" wrap="square" rtlCol="0">
            <a:spAutoFit/>
          </a:bodyPr>
          <a:lstStyle/>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ENTIDADES / PROBLEMAS MAS SIGNIFICATIVOS</a:t>
            </a:r>
          </a:p>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 name="CuadroTexto 1">
            <a:extLst>
              <a:ext uri="{FF2B5EF4-FFF2-40B4-BE49-F238E27FC236}">
                <a16:creationId xmlns:a16="http://schemas.microsoft.com/office/drawing/2014/main" id="{35DF1754-F2AF-4E74-A5E6-796CABF9E4A3}"/>
              </a:ext>
            </a:extLst>
          </p:cNvPr>
          <p:cNvSpPr txBox="1"/>
          <p:nvPr/>
        </p:nvSpPr>
        <p:spPr>
          <a:xfrm>
            <a:off x="696318" y="641039"/>
            <a:ext cx="11236150" cy="369332"/>
          </a:xfrm>
          <a:prstGeom prst="rect">
            <a:avLst/>
          </a:prstGeom>
          <a:noFill/>
        </p:spPr>
        <p:txBody>
          <a:bodyPr wrap="square" rtlCol="0">
            <a:spAutoFit/>
          </a:bodyPr>
          <a:lstStyle/>
          <a:p>
            <a:pPr algn="ctr"/>
            <a:r>
              <a:rPr lang="es-PE" b="1" dirty="0">
                <a:solidFill>
                  <a:srgbClr val="002060"/>
                </a:solidFill>
                <a:effectLst>
                  <a:outerShdw blurRad="38100" dist="38100" dir="2700000" algn="tl">
                    <a:srgbClr val="000000">
                      <a:alpha val="43137"/>
                    </a:srgbClr>
                  </a:outerShdw>
                </a:effectLst>
              </a:rPr>
              <a:t>A. SUBESTIMACION</a:t>
            </a:r>
          </a:p>
        </p:txBody>
      </p:sp>
      <p:sp>
        <p:nvSpPr>
          <p:cNvPr id="21" name="CuadroTexto 20">
            <a:extLst>
              <a:ext uri="{FF2B5EF4-FFF2-40B4-BE49-F238E27FC236}">
                <a16:creationId xmlns:a16="http://schemas.microsoft.com/office/drawing/2014/main" id="{DA444934-7B51-49B6-B5C7-F75A77257D3D}"/>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spTree>
    <p:extLst>
      <p:ext uri="{BB962C8B-B14F-4D97-AF65-F5344CB8AC3E}">
        <p14:creationId xmlns:p14="http://schemas.microsoft.com/office/powerpoint/2010/main" val="2170560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FFF29A96-4BA5-4C27-BD11-D009ACB627A1}"/>
              </a:ext>
            </a:extLst>
          </p:cNvPr>
          <p:cNvSpPr txBox="1"/>
          <p:nvPr/>
        </p:nvSpPr>
        <p:spPr>
          <a:xfrm>
            <a:off x="590625" y="1041762"/>
            <a:ext cx="10979984" cy="523220"/>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RELACIÓN DEL UNIVERSO DE ENTIDADES, INTEGRADAS Y OMISAS</a:t>
            </a:r>
          </a:p>
        </p:txBody>
      </p:sp>
      <p:graphicFrame>
        <p:nvGraphicFramePr>
          <p:cNvPr id="17" name="object 3">
            <a:extLst>
              <a:ext uri="{FF2B5EF4-FFF2-40B4-BE49-F238E27FC236}">
                <a16:creationId xmlns:a16="http://schemas.microsoft.com/office/drawing/2014/main" id="{D8684B49-31FC-458F-B5EA-E20DDE073DBC}"/>
              </a:ext>
            </a:extLst>
          </p:cNvPr>
          <p:cNvGraphicFramePr>
            <a:graphicFrameLocks noGrp="1"/>
          </p:cNvGraphicFramePr>
          <p:nvPr>
            <p:extLst>
              <p:ext uri="{D42A27DB-BD31-4B8C-83A1-F6EECF244321}">
                <p14:modId xmlns:p14="http://schemas.microsoft.com/office/powerpoint/2010/main" val="4274505687"/>
              </p:ext>
            </p:extLst>
          </p:nvPr>
        </p:nvGraphicFramePr>
        <p:xfrm>
          <a:off x="360884" y="1658545"/>
          <a:ext cx="11484000" cy="4023942"/>
        </p:xfrm>
        <a:graphic>
          <a:graphicData uri="http://schemas.openxmlformats.org/drawingml/2006/table">
            <a:tbl>
              <a:tblPr firstRow="1" bandRow="1">
                <a:tableStyleId>{2D5ABB26-0587-4C30-8999-92F81FD0307C}</a:tableStyleId>
              </a:tblPr>
              <a:tblGrid>
                <a:gridCol w="2988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7"/>
                    </a:ext>
                  </a:extLst>
                </a:gridCol>
                <a:gridCol w="1260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828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8"/>
                    </a:ext>
                  </a:extLst>
                </a:gridCol>
              </a:tblGrid>
              <a:tr h="432000">
                <a:tc rowSpan="2">
                  <a:txBody>
                    <a:bodyPr/>
                    <a:lstStyle/>
                    <a:p>
                      <a:pPr marL="0" indent="0" algn="ctr">
                        <a:lnSpc>
                          <a:spcPct val="100000"/>
                        </a:lnSpc>
                        <a:spcBef>
                          <a:spcPts val="0"/>
                        </a:spcBef>
                      </a:pPr>
                      <a:r>
                        <a:rPr lang="es-PE" sz="1800" b="1" spc="-100" baseline="0" dirty="0">
                          <a:solidFill>
                            <a:schemeClr val="bg1"/>
                          </a:solidFill>
                          <a:latin typeface="+mn-lt"/>
                          <a:ea typeface="Myriad Pro" charset="0"/>
                          <a:cs typeface="Myriad Pro" charset="0"/>
                        </a:rPr>
                        <a:t>NIVEL DE GOBIERNO</a:t>
                      </a:r>
                      <a:endParaRPr lang="es-PE" sz="1800" spc="-100" baseline="0" dirty="0">
                        <a:solidFill>
                          <a:schemeClr val="bg1"/>
                        </a:solidFill>
                        <a:latin typeface="+mn-lt"/>
                        <a:ea typeface="Myriad Pro" charset="0"/>
                        <a:cs typeface="Myriad Pro" charset="0"/>
                      </a:endParaRPr>
                    </a:p>
                  </a:txBody>
                  <a:tcPr marL="0" marR="0" marT="19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gridSpan="4">
                  <a:txBody>
                    <a:bodyPr/>
                    <a:lstStyle/>
                    <a:p>
                      <a:pPr marL="14604" algn="ctr">
                        <a:lnSpc>
                          <a:spcPct val="100000"/>
                        </a:lnSpc>
                        <a:spcBef>
                          <a:spcPts val="0"/>
                        </a:spcBef>
                      </a:pPr>
                      <a:r>
                        <a:rPr sz="1800" b="1" spc="-100" dirty="0">
                          <a:solidFill>
                            <a:schemeClr val="bg1"/>
                          </a:solidFill>
                          <a:latin typeface="+mn-lt"/>
                          <a:ea typeface="Myriad Pro" charset="0"/>
                          <a:cs typeface="Myriad Pro" charset="0"/>
                        </a:rPr>
                        <a:t>201</a:t>
                      </a:r>
                      <a:r>
                        <a:rPr lang="es-PE" sz="1800" b="1" spc="-100" dirty="0">
                          <a:solidFill>
                            <a:schemeClr val="bg1"/>
                          </a:solidFill>
                          <a:latin typeface="+mn-lt"/>
                          <a:ea typeface="Myriad Pro" charset="0"/>
                          <a:cs typeface="Myriad Pro" charset="0"/>
                        </a:rPr>
                        <a:t>8</a:t>
                      </a:r>
                      <a:endParaRPr sz="1800" dirty="0">
                        <a:solidFill>
                          <a:schemeClr val="bg1"/>
                        </a:solidFill>
                        <a:latin typeface="+mn-lt"/>
                        <a:ea typeface="Myriad Pro" charset="0"/>
                        <a:cs typeface="Myriad Pro" charset="0"/>
                      </a:endParaRPr>
                    </a:p>
                  </a:txBody>
                  <a:tcPr marL="0" marR="0" marT="565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a:p>
                  </a:txBody>
                  <a:tcPr marL="0" marR="0" marT="0" marB="0"/>
                </a:tc>
                <a:tc hMerge="1">
                  <a:txBody>
                    <a:bodyPr/>
                    <a:lstStyle/>
                    <a:p>
                      <a:endParaRPr/>
                    </a:p>
                  </a:txBody>
                  <a:tcPr marL="0" marR="0" marT="0" marB="0"/>
                </a:tc>
                <a:tc hMerge="1">
                  <a:txBody>
                    <a:bodyPr/>
                    <a:lstStyle/>
                    <a:p>
                      <a:pPr marL="14604" algn="ctr">
                        <a:lnSpc>
                          <a:spcPct val="100000"/>
                        </a:lnSpc>
                        <a:spcBef>
                          <a:spcPts val="0"/>
                        </a:spcBef>
                      </a:pPr>
                      <a:endParaRPr sz="2000" dirty="0">
                        <a:solidFill>
                          <a:schemeClr val="bg1"/>
                        </a:solidFill>
                        <a:latin typeface="Myriad Pro" charset="0"/>
                        <a:ea typeface="Myriad Pro" charset="0"/>
                        <a:cs typeface="Myriad Pro" charset="0"/>
                      </a:endParaRPr>
                    </a:p>
                  </a:txBody>
                  <a:tcPr marL="0" marR="0" marT="5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4">
                  <a:txBody>
                    <a:bodyPr/>
                    <a:lstStyle/>
                    <a:p>
                      <a:pPr marL="12065" algn="ctr">
                        <a:lnSpc>
                          <a:spcPct val="100000"/>
                        </a:lnSpc>
                        <a:spcBef>
                          <a:spcPts val="0"/>
                        </a:spcBef>
                      </a:pPr>
                      <a:r>
                        <a:rPr sz="1800" b="1" spc="-100" dirty="0">
                          <a:solidFill>
                            <a:schemeClr val="bg1"/>
                          </a:solidFill>
                          <a:latin typeface="+mn-lt"/>
                          <a:ea typeface="Myriad Pro" charset="0"/>
                          <a:cs typeface="Myriad Pro" charset="0"/>
                        </a:rPr>
                        <a:t>201</a:t>
                      </a:r>
                      <a:r>
                        <a:rPr lang="es-PE" sz="1800" b="1" spc="-100" dirty="0">
                          <a:solidFill>
                            <a:schemeClr val="bg1"/>
                          </a:solidFill>
                          <a:latin typeface="+mn-lt"/>
                          <a:ea typeface="Myriad Pro" charset="0"/>
                          <a:cs typeface="Myriad Pro" charset="0"/>
                        </a:rPr>
                        <a:t>7</a:t>
                      </a:r>
                      <a:endParaRPr sz="1800" dirty="0">
                        <a:solidFill>
                          <a:schemeClr val="bg1"/>
                        </a:solidFill>
                        <a:latin typeface="+mn-lt"/>
                        <a:ea typeface="Myriad Pro" charset="0"/>
                        <a:cs typeface="Myriad Pro" charset="0"/>
                      </a:endParaRPr>
                    </a:p>
                  </a:txBody>
                  <a:tcPr marL="0" marR="0" marT="565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a:p>
                  </a:txBody>
                  <a:tcPr marL="0" marR="0" marT="0" marB="0"/>
                </a:tc>
                <a:tc hMerge="1">
                  <a:txBody>
                    <a:bodyPr/>
                    <a:lstStyle/>
                    <a:p>
                      <a:endParaRPr/>
                    </a:p>
                  </a:txBody>
                  <a:tcPr marL="0" marR="0" marT="0" marB="0"/>
                </a:tc>
                <a:tc hMerge="1">
                  <a:txBody>
                    <a:bodyPr/>
                    <a:lstStyle/>
                    <a:p>
                      <a:pPr marL="12065" algn="ctr">
                        <a:lnSpc>
                          <a:spcPct val="100000"/>
                        </a:lnSpc>
                        <a:spcBef>
                          <a:spcPts val="0"/>
                        </a:spcBef>
                      </a:pPr>
                      <a:endParaRPr sz="2000" dirty="0">
                        <a:solidFill>
                          <a:schemeClr val="bg1"/>
                        </a:solidFill>
                        <a:latin typeface="Myriad Pro" charset="0"/>
                        <a:ea typeface="Myriad Pro" charset="0"/>
                        <a:cs typeface="Myriad Pro" charset="0"/>
                      </a:endParaRPr>
                    </a:p>
                  </a:txBody>
                  <a:tcPr marL="0" marR="0" marT="5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36245">
                <a:tc vMerge="1">
                  <a:txBody>
                    <a:bodyPr/>
                    <a:lstStyle/>
                    <a:p>
                      <a:endParaRPr/>
                    </a:p>
                  </a:txBody>
                  <a:tcPr marL="0" marR="0" marT="1905" marB="0">
                    <a:lnR w="12700">
                      <a:solidFill>
                        <a:srgbClr val="FFFFFF"/>
                      </a:solidFill>
                      <a:prstDash val="solid"/>
                    </a:lnR>
                    <a:solidFill>
                      <a:srgbClr val="000000"/>
                    </a:solidFill>
                  </a:tcPr>
                </a:tc>
                <a:tc>
                  <a:txBody>
                    <a:bodyPr/>
                    <a:lstStyle/>
                    <a:p>
                      <a:pPr marL="0" marR="111760" indent="0" algn="ctr">
                        <a:lnSpc>
                          <a:spcPct val="100000"/>
                        </a:lnSpc>
                        <a:spcBef>
                          <a:spcPts val="0"/>
                        </a:spcBef>
                      </a:pPr>
                      <a:r>
                        <a:rPr lang="es-PE" sz="1800" b="1" dirty="0">
                          <a:solidFill>
                            <a:schemeClr val="bg1"/>
                          </a:solidFill>
                          <a:latin typeface="+mn-lt"/>
                          <a:ea typeface="Myriad Pro" charset="0"/>
                          <a:cs typeface="Myriad Pro" charset="0"/>
                        </a:rPr>
                        <a:t>   </a:t>
                      </a:r>
                      <a:r>
                        <a:rPr sz="1800" b="1" dirty="0">
                          <a:solidFill>
                            <a:schemeClr val="bg1"/>
                          </a:solidFill>
                          <a:latin typeface="+mn-lt"/>
                          <a:ea typeface="Myriad Pro" charset="0"/>
                          <a:cs typeface="Myriad Pro" charset="0"/>
                        </a:rPr>
                        <a:t>UN</a:t>
                      </a:r>
                      <a:r>
                        <a:rPr sz="1800" b="1" spc="-10" dirty="0">
                          <a:solidFill>
                            <a:schemeClr val="bg1"/>
                          </a:solidFill>
                          <a:latin typeface="+mn-lt"/>
                          <a:ea typeface="Myriad Pro" charset="0"/>
                          <a:cs typeface="Myriad Pro" charset="0"/>
                        </a:rPr>
                        <a:t>I</a:t>
                      </a:r>
                      <a:r>
                        <a:rPr sz="1800" b="1" spc="-5" dirty="0">
                          <a:solidFill>
                            <a:schemeClr val="bg1"/>
                          </a:solidFill>
                          <a:latin typeface="+mn-lt"/>
                          <a:ea typeface="Myriad Pro" charset="0"/>
                          <a:cs typeface="Myriad Pro" charset="0"/>
                        </a:rPr>
                        <a:t>VE</a:t>
                      </a:r>
                      <a:r>
                        <a:rPr sz="1800" b="1" spc="-20" dirty="0">
                          <a:solidFill>
                            <a:schemeClr val="bg1"/>
                          </a:solidFill>
                          <a:latin typeface="+mn-lt"/>
                          <a:ea typeface="Myriad Pro" charset="0"/>
                          <a:cs typeface="Myriad Pro" charset="0"/>
                        </a:rPr>
                        <a:t>R</a:t>
                      </a:r>
                      <a:r>
                        <a:rPr sz="1800" b="1" dirty="0">
                          <a:solidFill>
                            <a:schemeClr val="bg1"/>
                          </a:solidFill>
                          <a:latin typeface="+mn-lt"/>
                          <a:ea typeface="Myriad Pro" charset="0"/>
                          <a:cs typeface="Myriad Pro" charset="0"/>
                        </a:rPr>
                        <a:t>SO</a:t>
                      </a:r>
                      <a:endParaRPr sz="18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R="19050" algn="ctr">
                        <a:lnSpc>
                          <a:spcPct val="100000"/>
                        </a:lnSpc>
                        <a:spcBef>
                          <a:spcPts val="0"/>
                        </a:spcBef>
                      </a:pPr>
                      <a:r>
                        <a:rPr sz="1800" b="1" dirty="0">
                          <a:solidFill>
                            <a:schemeClr val="bg1"/>
                          </a:solidFill>
                          <a:latin typeface="+mn-lt"/>
                          <a:ea typeface="Myriad Pro" charset="0"/>
                          <a:cs typeface="Myriad Pro" charset="0"/>
                        </a:rPr>
                        <a:t>I</a:t>
                      </a:r>
                      <a:r>
                        <a:rPr sz="1800" b="1" spc="-10" dirty="0">
                          <a:solidFill>
                            <a:schemeClr val="bg1"/>
                          </a:solidFill>
                          <a:latin typeface="+mn-lt"/>
                          <a:ea typeface="Myriad Pro" charset="0"/>
                          <a:cs typeface="Myriad Pro" charset="0"/>
                        </a:rPr>
                        <a:t>N</a:t>
                      </a:r>
                      <a:r>
                        <a:rPr sz="1800" b="1" spc="-5" dirty="0">
                          <a:solidFill>
                            <a:schemeClr val="bg1"/>
                          </a:solidFill>
                          <a:latin typeface="+mn-lt"/>
                          <a:ea typeface="Myriad Pro" charset="0"/>
                          <a:cs typeface="Myriad Pro" charset="0"/>
                        </a:rPr>
                        <a:t>T</a:t>
                      </a:r>
                      <a:r>
                        <a:rPr sz="1800" b="1" spc="-25" dirty="0">
                          <a:solidFill>
                            <a:schemeClr val="bg1"/>
                          </a:solidFill>
                          <a:latin typeface="+mn-lt"/>
                          <a:ea typeface="Myriad Pro" charset="0"/>
                          <a:cs typeface="Myriad Pro" charset="0"/>
                        </a:rPr>
                        <a:t>E</a:t>
                      </a:r>
                      <a:r>
                        <a:rPr sz="1800" b="1" dirty="0">
                          <a:solidFill>
                            <a:schemeClr val="bg1"/>
                          </a:solidFill>
                          <a:latin typeface="+mn-lt"/>
                          <a:ea typeface="Myriad Pro" charset="0"/>
                          <a:cs typeface="Myriad Pro" charset="0"/>
                        </a:rPr>
                        <a:t>G</a:t>
                      </a:r>
                      <a:r>
                        <a:rPr sz="1800" b="1" spc="-5" dirty="0">
                          <a:solidFill>
                            <a:schemeClr val="bg1"/>
                          </a:solidFill>
                          <a:latin typeface="+mn-lt"/>
                          <a:ea typeface="Myriad Pro" charset="0"/>
                          <a:cs typeface="Myriad Pro" charset="0"/>
                        </a:rPr>
                        <a:t>R</a:t>
                      </a:r>
                      <a:r>
                        <a:rPr sz="1800" b="1" dirty="0">
                          <a:solidFill>
                            <a:schemeClr val="bg1"/>
                          </a:solidFill>
                          <a:latin typeface="+mn-lt"/>
                          <a:ea typeface="Myriad Pro" charset="0"/>
                          <a:cs typeface="Myriad Pro" charset="0"/>
                        </a:rPr>
                        <a:t>A</a:t>
                      </a:r>
                      <a:r>
                        <a:rPr sz="1800" b="1" spc="-30" dirty="0">
                          <a:solidFill>
                            <a:schemeClr val="bg1"/>
                          </a:solidFill>
                          <a:latin typeface="+mn-lt"/>
                          <a:ea typeface="Myriad Pro" charset="0"/>
                          <a:cs typeface="Myriad Pro" charset="0"/>
                        </a:rPr>
                        <a:t>D</a:t>
                      </a:r>
                      <a:r>
                        <a:rPr sz="1800" b="1" dirty="0">
                          <a:solidFill>
                            <a:schemeClr val="bg1"/>
                          </a:solidFill>
                          <a:latin typeface="+mn-lt"/>
                          <a:ea typeface="Myriad Pro" charset="0"/>
                          <a:cs typeface="Myriad Pro" charset="0"/>
                        </a:rPr>
                        <a:t>AS</a:t>
                      </a:r>
                      <a:endParaRPr sz="18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13335" algn="ctr">
                        <a:lnSpc>
                          <a:spcPct val="100000"/>
                        </a:lnSpc>
                        <a:spcBef>
                          <a:spcPts val="0"/>
                        </a:spcBef>
                      </a:pPr>
                      <a:r>
                        <a:rPr sz="1800" b="1" dirty="0">
                          <a:solidFill>
                            <a:schemeClr val="bg1"/>
                          </a:solidFill>
                          <a:latin typeface="+mn-lt"/>
                          <a:ea typeface="Myriad Pro" charset="0"/>
                          <a:cs typeface="Myriad Pro" charset="0"/>
                        </a:rPr>
                        <a:t>%</a:t>
                      </a:r>
                      <a:r>
                        <a:rPr lang="es-PE" sz="1800" b="1" dirty="0">
                          <a:solidFill>
                            <a:schemeClr val="bg1"/>
                          </a:solidFill>
                          <a:latin typeface="+mn-lt"/>
                          <a:ea typeface="Myriad Pro" charset="0"/>
                          <a:cs typeface="Myriad Pro" charset="0"/>
                        </a:rPr>
                        <a:t>  (*)</a:t>
                      </a:r>
                      <a:endParaRPr sz="18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13335" algn="ctr">
                        <a:lnSpc>
                          <a:spcPct val="100000"/>
                        </a:lnSpc>
                        <a:spcBef>
                          <a:spcPts val="0"/>
                        </a:spcBef>
                      </a:pPr>
                      <a:r>
                        <a:rPr lang="es-PE" sz="1800" b="1" dirty="0">
                          <a:solidFill>
                            <a:schemeClr val="bg1"/>
                          </a:solidFill>
                          <a:latin typeface="+mn-lt"/>
                          <a:ea typeface="Myriad Pro" charset="0"/>
                          <a:cs typeface="Myriad Pro" charset="0"/>
                        </a:rPr>
                        <a:t>OMISAS</a:t>
                      </a:r>
                      <a:endParaRPr sz="1800" b="1"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88900" marR="111760" indent="-88900" algn="ctr" defTabSz="1071563">
                        <a:lnSpc>
                          <a:spcPct val="100000"/>
                        </a:lnSpc>
                        <a:spcBef>
                          <a:spcPts val="0"/>
                        </a:spcBef>
                      </a:pPr>
                      <a:r>
                        <a:rPr sz="1800" b="1" dirty="0">
                          <a:solidFill>
                            <a:schemeClr val="bg1"/>
                          </a:solidFill>
                          <a:latin typeface="+mn-lt"/>
                          <a:ea typeface="Myriad Pro" charset="0"/>
                          <a:cs typeface="Myriad Pro" charset="0"/>
                        </a:rPr>
                        <a:t>UN</a:t>
                      </a:r>
                      <a:r>
                        <a:rPr sz="1800" b="1" spc="-10" dirty="0">
                          <a:solidFill>
                            <a:schemeClr val="bg1"/>
                          </a:solidFill>
                          <a:latin typeface="+mn-lt"/>
                          <a:ea typeface="Myriad Pro" charset="0"/>
                          <a:cs typeface="Myriad Pro" charset="0"/>
                        </a:rPr>
                        <a:t>I</a:t>
                      </a:r>
                      <a:r>
                        <a:rPr sz="1800" b="1" spc="-5" dirty="0">
                          <a:solidFill>
                            <a:schemeClr val="bg1"/>
                          </a:solidFill>
                          <a:latin typeface="+mn-lt"/>
                          <a:ea typeface="Myriad Pro" charset="0"/>
                          <a:cs typeface="Myriad Pro" charset="0"/>
                        </a:rPr>
                        <a:t>VE</a:t>
                      </a:r>
                      <a:r>
                        <a:rPr sz="1800" b="1" spc="-20" dirty="0">
                          <a:solidFill>
                            <a:schemeClr val="bg1"/>
                          </a:solidFill>
                          <a:latin typeface="+mn-lt"/>
                          <a:ea typeface="Myriad Pro" charset="0"/>
                          <a:cs typeface="Myriad Pro" charset="0"/>
                        </a:rPr>
                        <a:t>R</a:t>
                      </a:r>
                      <a:r>
                        <a:rPr sz="1800" b="1" dirty="0">
                          <a:solidFill>
                            <a:schemeClr val="bg1"/>
                          </a:solidFill>
                          <a:latin typeface="+mn-lt"/>
                          <a:ea typeface="Myriad Pro" charset="0"/>
                          <a:cs typeface="Myriad Pro" charset="0"/>
                        </a:rPr>
                        <a:t>SO</a:t>
                      </a:r>
                      <a:endParaRPr sz="18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R="19050" algn="ctr">
                        <a:lnSpc>
                          <a:spcPct val="100000"/>
                        </a:lnSpc>
                        <a:spcBef>
                          <a:spcPts val="0"/>
                        </a:spcBef>
                      </a:pPr>
                      <a:r>
                        <a:rPr sz="1800" b="1" dirty="0">
                          <a:solidFill>
                            <a:schemeClr val="bg1"/>
                          </a:solidFill>
                          <a:latin typeface="+mn-lt"/>
                          <a:ea typeface="Myriad Pro" charset="0"/>
                          <a:cs typeface="Myriad Pro" charset="0"/>
                        </a:rPr>
                        <a:t>I</a:t>
                      </a:r>
                      <a:r>
                        <a:rPr sz="1800" b="1" spc="-10" dirty="0">
                          <a:solidFill>
                            <a:schemeClr val="bg1"/>
                          </a:solidFill>
                          <a:latin typeface="+mn-lt"/>
                          <a:ea typeface="Myriad Pro" charset="0"/>
                          <a:cs typeface="Myriad Pro" charset="0"/>
                        </a:rPr>
                        <a:t>N</a:t>
                      </a:r>
                      <a:r>
                        <a:rPr sz="1800" b="1" spc="-5" dirty="0">
                          <a:solidFill>
                            <a:schemeClr val="bg1"/>
                          </a:solidFill>
                          <a:latin typeface="+mn-lt"/>
                          <a:ea typeface="Myriad Pro" charset="0"/>
                          <a:cs typeface="Myriad Pro" charset="0"/>
                        </a:rPr>
                        <a:t>T</a:t>
                      </a:r>
                      <a:r>
                        <a:rPr sz="1800" b="1" spc="-25" dirty="0">
                          <a:solidFill>
                            <a:schemeClr val="bg1"/>
                          </a:solidFill>
                          <a:latin typeface="+mn-lt"/>
                          <a:ea typeface="Myriad Pro" charset="0"/>
                          <a:cs typeface="Myriad Pro" charset="0"/>
                        </a:rPr>
                        <a:t>E</a:t>
                      </a:r>
                      <a:r>
                        <a:rPr sz="1800" b="1" dirty="0">
                          <a:solidFill>
                            <a:schemeClr val="bg1"/>
                          </a:solidFill>
                          <a:latin typeface="+mn-lt"/>
                          <a:ea typeface="Myriad Pro" charset="0"/>
                          <a:cs typeface="Myriad Pro" charset="0"/>
                        </a:rPr>
                        <a:t>G</a:t>
                      </a:r>
                      <a:r>
                        <a:rPr sz="1800" b="1" spc="-5" dirty="0">
                          <a:solidFill>
                            <a:schemeClr val="bg1"/>
                          </a:solidFill>
                          <a:latin typeface="+mn-lt"/>
                          <a:ea typeface="Myriad Pro" charset="0"/>
                          <a:cs typeface="Myriad Pro" charset="0"/>
                        </a:rPr>
                        <a:t>R</a:t>
                      </a:r>
                      <a:r>
                        <a:rPr sz="1800" b="1" dirty="0">
                          <a:solidFill>
                            <a:schemeClr val="bg1"/>
                          </a:solidFill>
                          <a:latin typeface="+mn-lt"/>
                          <a:ea typeface="Myriad Pro" charset="0"/>
                          <a:cs typeface="Myriad Pro" charset="0"/>
                        </a:rPr>
                        <a:t>A</a:t>
                      </a:r>
                      <a:r>
                        <a:rPr sz="1800" b="1" spc="-30" dirty="0">
                          <a:solidFill>
                            <a:schemeClr val="bg1"/>
                          </a:solidFill>
                          <a:latin typeface="+mn-lt"/>
                          <a:ea typeface="Myriad Pro" charset="0"/>
                          <a:cs typeface="Myriad Pro" charset="0"/>
                        </a:rPr>
                        <a:t>D</a:t>
                      </a:r>
                      <a:r>
                        <a:rPr sz="1800" b="1" dirty="0">
                          <a:solidFill>
                            <a:schemeClr val="bg1"/>
                          </a:solidFill>
                          <a:latin typeface="+mn-lt"/>
                          <a:ea typeface="Myriad Pro" charset="0"/>
                          <a:cs typeface="Myriad Pro" charset="0"/>
                        </a:rPr>
                        <a:t>AS</a:t>
                      </a:r>
                      <a:endParaRPr sz="18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13335" algn="ctr">
                        <a:lnSpc>
                          <a:spcPct val="100000"/>
                        </a:lnSpc>
                        <a:spcBef>
                          <a:spcPts val="0"/>
                        </a:spcBef>
                      </a:pPr>
                      <a:r>
                        <a:rPr lang="es-PE" sz="1800" b="1" dirty="0">
                          <a:solidFill>
                            <a:schemeClr val="bg1"/>
                          </a:solidFill>
                          <a:latin typeface="+mn-lt"/>
                          <a:ea typeface="Myriad Pro" charset="0"/>
                          <a:cs typeface="Myriad Pro" charset="0"/>
                        </a:rPr>
                        <a:t>%  (*)</a:t>
                      </a:r>
                      <a:endParaRPr sz="1800"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13335" algn="ctr">
                        <a:lnSpc>
                          <a:spcPct val="100000"/>
                        </a:lnSpc>
                        <a:spcBef>
                          <a:spcPts val="0"/>
                        </a:spcBef>
                      </a:pPr>
                      <a:r>
                        <a:rPr lang="es-PE" sz="1800" b="1" dirty="0">
                          <a:solidFill>
                            <a:schemeClr val="bg1"/>
                          </a:solidFill>
                          <a:latin typeface="+mn-lt"/>
                          <a:ea typeface="Myriad Pro" charset="0"/>
                          <a:cs typeface="Myriad Pro" charset="0"/>
                        </a:rPr>
                        <a:t>OMISAS</a:t>
                      </a:r>
                      <a:endParaRPr sz="1800" b="1" dirty="0">
                        <a:solidFill>
                          <a:schemeClr val="bg1"/>
                        </a:solidFill>
                        <a:latin typeface="+mn-lt"/>
                        <a:ea typeface="Myriad Pro" charset="0"/>
                        <a:cs typeface="Myriad Pro" charset="0"/>
                      </a:endParaRP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36245">
                <a:tc>
                  <a:txBody>
                    <a:bodyPr/>
                    <a:lstStyle/>
                    <a:p>
                      <a:pPr marL="174625" algn="l">
                        <a:lnSpc>
                          <a:spcPct val="100000"/>
                        </a:lnSpc>
                        <a:spcBef>
                          <a:spcPts val="0"/>
                        </a:spcBef>
                      </a:pPr>
                      <a:r>
                        <a:rPr sz="1800" b="0" spc="0" baseline="0" dirty="0">
                          <a:latin typeface="+mn-lt"/>
                          <a:ea typeface="Myriad Pro" charset="0"/>
                          <a:cs typeface="Myriad Pro" charset="0"/>
                        </a:rPr>
                        <a:t>1. </a:t>
                      </a:r>
                      <a:r>
                        <a:rPr lang="es-PE" sz="1800" b="0" spc="0" baseline="0" noProof="0" dirty="0">
                          <a:latin typeface="+mn-lt"/>
                          <a:ea typeface="Myriad Pro" charset="0"/>
                          <a:cs typeface="Myriad Pro" charset="0"/>
                        </a:rPr>
                        <a:t>Gobierno</a:t>
                      </a:r>
                      <a:r>
                        <a:rPr sz="1800" b="0" spc="0" baseline="0" dirty="0">
                          <a:latin typeface="+mn-lt"/>
                          <a:ea typeface="Myriad Pro" charset="0"/>
                          <a:cs typeface="Myriad Pro" charset="0"/>
                        </a:rPr>
                        <a:t> Nacional</a:t>
                      </a:r>
                    </a:p>
                  </a:txBody>
                  <a:tcPr marL="0" marR="0" marT="971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lang="es-PE" sz="1800" b="0" dirty="0">
                          <a:latin typeface="+mn-lt"/>
                          <a:ea typeface="Myriad Pro" charset="0"/>
                          <a:cs typeface="Myriad Pro" charset="0"/>
                        </a:rPr>
                        <a:t>262</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1120" algn="ctr">
                        <a:lnSpc>
                          <a:spcPct val="100000"/>
                        </a:lnSpc>
                        <a:spcBef>
                          <a:spcPts val="0"/>
                        </a:spcBef>
                      </a:pPr>
                      <a:r>
                        <a:rPr lang="es-PE" sz="1800" b="0" dirty="0">
                          <a:latin typeface="+mn-lt"/>
                          <a:ea typeface="Myriad Pro" charset="0"/>
                          <a:cs typeface="Myriad Pro" charset="0"/>
                        </a:rPr>
                        <a:t>254</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1800" b="1" dirty="0">
                          <a:solidFill>
                            <a:srgbClr val="0070C0"/>
                          </a:solidFill>
                          <a:latin typeface="+mn-lt"/>
                          <a:ea typeface="Myriad Pro" charset="0"/>
                          <a:cs typeface="Myriad Pro" charset="0"/>
                        </a:rPr>
                        <a:t>97</a:t>
                      </a:r>
                      <a:endParaRPr sz="18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8</a:t>
                      </a:r>
                      <a:endParaRPr sz="1800" b="0" dirty="0">
                        <a:solidFill>
                          <a:srgbClr val="FF000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sz="1800" b="0" spc="-5" dirty="0">
                          <a:latin typeface="+mn-lt"/>
                          <a:ea typeface="Myriad Pro" charset="0"/>
                          <a:cs typeface="Myriad Pro" charset="0"/>
                        </a:rPr>
                        <a:t>266</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1120" algn="ctr">
                        <a:lnSpc>
                          <a:spcPct val="100000"/>
                        </a:lnSpc>
                        <a:spcBef>
                          <a:spcPts val="0"/>
                        </a:spcBef>
                      </a:pPr>
                      <a:r>
                        <a:rPr sz="1800" b="0" spc="-5" dirty="0">
                          <a:latin typeface="+mn-lt"/>
                          <a:ea typeface="Myriad Pro" charset="0"/>
                          <a:cs typeface="Myriad Pro" charset="0"/>
                        </a:rPr>
                        <a:t>256</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0485" algn="ctr">
                        <a:lnSpc>
                          <a:spcPct val="100000"/>
                        </a:lnSpc>
                        <a:spcBef>
                          <a:spcPts val="0"/>
                        </a:spcBef>
                      </a:pPr>
                      <a:r>
                        <a:rPr sz="1800" b="1" spc="-5" dirty="0">
                          <a:solidFill>
                            <a:srgbClr val="0070C0"/>
                          </a:solidFill>
                          <a:latin typeface="+mn-lt"/>
                          <a:ea typeface="Myriad Pro" charset="0"/>
                          <a:cs typeface="Myriad Pro" charset="0"/>
                        </a:rPr>
                        <a:t>96</a:t>
                      </a:r>
                      <a:endParaRPr sz="18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10</a:t>
                      </a:r>
                      <a:endParaRPr sz="1800" b="0" dirty="0">
                        <a:solidFill>
                          <a:srgbClr val="FF000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6880">
                <a:tc>
                  <a:txBody>
                    <a:bodyPr/>
                    <a:lstStyle/>
                    <a:p>
                      <a:pPr marL="174625" algn="l">
                        <a:lnSpc>
                          <a:spcPct val="100000"/>
                        </a:lnSpc>
                        <a:spcBef>
                          <a:spcPts val="0"/>
                        </a:spcBef>
                      </a:pPr>
                      <a:r>
                        <a:rPr sz="1800" b="0" spc="0" baseline="0" dirty="0">
                          <a:latin typeface="+mn-lt"/>
                          <a:ea typeface="Myriad Pro" charset="0"/>
                          <a:cs typeface="Myriad Pro" charset="0"/>
                        </a:rPr>
                        <a:t>2. </a:t>
                      </a:r>
                      <a:r>
                        <a:rPr lang="es-PE" sz="1800" b="0" spc="0" baseline="0" noProof="0" dirty="0">
                          <a:latin typeface="+mn-lt"/>
                          <a:ea typeface="Myriad Pro" charset="0"/>
                          <a:cs typeface="Myriad Pro" charset="0"/>
                        </a:rPr>
                        <a:t>Gobiernos</a:t>
                      </a:r>
                      <a:r>
                        <a:rPr sz="1800" b="0" spc="0" baseline="0" dirty="0">
                          <a:latin typeface="+mn-lt"/>
                          <a:ea typeface="Myriad Pro" charset="0"/>
                          <a:cs typeface="Myriad Pro" charset="0"/>
                        </a:rPr>
                        <a:t> Regionales</a:t>
                      </a: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lang="es-PE" sz="1800" b="0" dirty="0">
                          <a:latin typeface="+mn-lt"/>
                          <a:ea typeface="Myriad Pro" charset="0"/>
                          <a:cs typeface="Myriad Pro" charset="0"/>
                        </a:rPr>
                        <a:t>32</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1120" algn="ctr">
                        <a:lnSpc>
                          <a:spcPct val="100000"/>
                        </a:lnSpc>
                        <a:spcBef>
                          <a:spcPts val="0"/>
                        </a:spcBef>
                      </a:pPr>
                      <a:r>
                        <a:rPr lang="es-PE" sz="1800" b="0" dirty="0">
                          <a:latin typeface="+mn-lt"/>
                          <a:ea typeface="Myriad Pro" charset="0"/>
                          <a:cs typeface="Myriad Pro" charset="0"/>
                        </a:rPr>
                        <a:t>32</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1800" b="1" dirty="0">
                          <a:solidFill>
                            <a:srgbClr val="0070C0"/>
                          </a:solidFill>
                          <a:latin typeface="+mn-lt"/>
                          <a:ea typeface="Myriad Pro" charset="0"/>
                          <a:cs typeface="Myriad Pro" charset="0"/>
                        </a:rPr>
                        <a:t>100</a:t>
                      </a:r>
                      <a:endParaRPr sz="18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0</a:t>
                      </a:r>
                      <a:endParaRPr sz="1800" b="0" dirty="0">
                        <a:solidFill>
                          <a:srgbClr val="FF000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sz="1800" b="0" spc="-5" dirty="0">
                          <a:latin typeface="+mn-lt"/>
                          <a:ea typeface="Myriad Pro" charset="0"/>
                          <a:cs typeface="Myriad Pro" charset="0"/>
                        </a:rPr>
                        <a:t>27</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1120" algn="ctr">
                        <a:lnSpc>
                          <a:spcPct val="100000"/>
                        </a:lnSpc>
                        <a:spcBef>
                          <a:spcPts val="0"/>
                        </a:spcBef>
                      </a:pPr>
                      <a:r>
                        <a:rPr sz="1800" b="0" spc="-5" dirty="0">
                          <a:latin typeface="+mn-lt"/>
                          <a:ea typeface="Myriad Pro" charset="0"/>
                          <a:cs typeface="Myriad Pro" charset="0"/>
                        </a:rPr>
                        <a:t>27</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0485" algn="ctr">
                        <a:lnSpc>
                          <a:spcPct val="100000"/>
                        </a:lnSpc>
                        <a:spcBef>
                          <a:spcPts val="0"/>
                        </a:spcBef>
                      </a:pPr>
                      <a:r>
                        <a:rPr sz="1800" b="1" spc="-5" dirty="0">
                          <a:solidFill>
                            <a:srgbClr val="0070C0"/>
                          </a:solidFill>
                          <a:latin typeface="+mn-lt"/>
                          <a:ea typeface="Myriad Pro" charset="0"/>
                          <a:cs typeface="Myriad Pro" charset="0"/>
                        </a:rPr>
                        <a:t>100</a:t>
                      </a:r>
                      <a:endParaRPr sz="18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0</a:t>
                      </a:r>
                      <a:endParaRPr sz="1800" b="0" dirty="0">
                        <a:solidFill>
                          <a:srgbClr val="FF000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6245">
                <a:tc>
                  <a:txBody>
                    <a:bodyPr/>
                    <a:lstStyle/>
                    <a:p>
                      <a:pPr marL="174625" algn="l">
                        <a:lnSpc>
                          <a:spcPct val="100000"/>
                        </a:lnSpc>
                        <a:spcBef>
                          <a:spcPts val="0"/>
                        </a:spcBef>
                      </a:pPr>
                      <a:r>
                        <a:rPr sz="1800" b="0" spc="0" baseline="0" dirty="0">
                          <a:latin typeface="+mn-lt"/>
                          <a:ea typeface="Myriad Pro" charset="0"/>
                          <a:cs typeface="Myriad Pro" charset="0"/>
                        </a:rPr>
                        <a:t>3. </a:t>
                      </a:r>
                      <a:r>
                        <a:rPr lang="es-PE" sz="1800" b="0" spc="0" baseline="0" noProof="0" dirty="0">
                          <a:latin typeface="+mn-lt"/>
                          <a:ea typeface="Myriad Pro" charset="0"/>
                          <a:cs typeface="Myriad Pro" charset="0"/>
                        </a:rPr>
                        <a:t>Gobiernos</a:t>
                      </a:r>
                      <a:r>
                        <a:rPr sz="1800" b="0" spc="0" baseline="0" dirty="0">
                          <a:latin typeface="+mn-lt"/>
                          <a:ea typeface="Myriad Pro" charset="0"/>
                          <a:cs typeface="Myriad Pro" charset="0"/>
                        </a:rPr>
                        <a:t> Locales</a:t>
                      </a: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2390" algn="ctr">
                        <a:lnSpc>
                          <a:spcPct val="100000"/>
                        </a:lnSpc>
                        <a:spcBef>
                          <a:spcPts val="0"/>
                        </a:spcBef>
                      </a:pPr>
                      <a:r>
                        <a:rPr lang="es-PE" sz="1800" b="0" dirty="0">
                          <a:latin typeface="+mn-lt"/>
                          <a:ea typeface="Myriad Pro" charset="0"/>
                          <a:cs typeface="Myriad Pro" charset="0"/>
                        </a:rPr>
                        <a:t>2 048</a:t>
                      </a:r>
                      <a:endParaRPr sz="1800" b="0" dirty="0">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1120" algn="ctr">
                        <a:lnSpc>
                          <a:spcPct val="100000"/>
                        </a:lnSpc>
                        <a:spcBef>
                          <a:spcPts val="0"/>
                        </a:spcBef>
                      </a:pPr>
                      <a:r>
                        <a:rPr lang="es-PE" sz="1800" b="0" dirty="0">
                          <a:latin typeface="+mn-lt"/>
                          <a:ea typeface="Myriad Pro" charset="0"/>
                          <a:cs typeface="Myriad Pro" charset="0"/>
                        </a:rPr>
                        <a:t>2044</a:t>
                      </a:r>
                      <a:endParaRPr sz="1800" b="0" dirty="0">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1800" b="1" dirty="0">
                          <a:solidFill>
                            <a:srgbClr val="0070C0"/>
                          </a:solidFill>
                          <a:latin typeface="+mn-lt"/>
                          <a:ea typeface="Myriad Pro" charset="0"/>
                          <a:cs typeface="Myriad Pro" charset="0"/>
                        </a:rPr>
                        <a:t>100</a:t>
                      </a:r>
                      <a:endParaRPr sz="1800" b="1" dirty="0">
                        <a:solidFill>
                          <a:srgbClr val="0070C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4</a:t>
                      </a:r>
                      <a:endParaRPr sz="1800" b="0" dirty="0">
                        <a:solidFill>
                          <a:srgbClr val="FF000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2390" algn="ctr">
                        <a:lnSpc>
                          <a:spcPct val="100000"/>
                        </a:lnSpc>
                        <a:spcBef>
                          <a:spcPts val="0"/>
                        </a:spcBef>
                      </a:pPr>
                      <a:r>
                        <a:rPr sz="1800" b="0" spc="-90" dirty="0">
                          <a:latin typeface="+mn-lt"/>
                          <a:ea typeface="Myriad Pro" charset="0"/>
                          <a:cs typeface="Myriad Pro" charset="0"/>
                        </a:rPr>
                        <a:t>2</a:t>
                      </a:r>
                      <a:r>
                        <a:rPr sz="1800" b="0" spc="-185" dirty="0">
                          <a:latin typeface="+mn-lt"/>
                          <a:ea typeface="Myriad Pro" charset="0"/>
                          <a:cs typeface="Myriad Pro" charset="0"/>
                        </a:rPr>
                        <a:t> </a:t>
                      </a:r>
                      <a:r>
                        <a:rPr sz="1800" b="0" spc="-90" dirty="0">
                          <a:latin typeface="+mn-lt"/>
                          <a:ea typeface="Myriad Pro" charset="0"/>
                          <a:cs typeface="Myriad Pro" charset="0"/>
                        </a:rPr>
                        <a:t>0</a:t>
                      </a:r>
                      <a:r>
                        <a:rPr lang="es-PE" sz="1800" b="0" spc="-90" dirty="0">
                          <a:latin typeface="+mn-lt"/>
                          <a:ea typeface="Myriad Pro" charset="0"/>
                          <a:cs typeface="Myriad Pro" charset="0"/>
                        </a:rPr>
                        <a:t>46</a:t>
                      </a:r>
                      <a:endParaRPr sz="1800" b="0" dirty="0">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1120" algn="ctr">
                        <a:lnSpc>
                          <a:spcPct val="100000"/>
                        </a:lnSpc>
                        <a:spcBef>
                          <a:spcPts val="0"/>
                        </a:spcBef>
                      </a:pPr>
                      <a:r>
                        <a:rPr sz="1800" b="0" spc="-90" dirty="0">
                          <a:latin typeface="+mn-lt"/>
                          <a:ea typeface="Myriad Pro" charset="0"/>
                          <a:cs typeface="Myriad Pro" charset="0"/>
                        </a:rPr>
                        <a:t>2</a:t>
                      </a:r>
                      <a:r>
                        <a:rPr sz="1800" b="0" spc="-185" dirty="0">
                          <a:latin typeface="+mn-lt"/>
                          <a:ea typeface="Myriad Pro" charset="0"/>
                          <a:cs typeface="Myriad Pro" charset="0"/>
                        </a:rPr>
                        <a:t> </a:t>
                      </a:r>
                      <a:r>
                        <a:rPr sz="1800" b="0" spc="-90" dirty="0">
                          <a:latin typeface="+mn-lt"/>
                          <a:ea typeface="Myriad Pro" charset="0"/>
                          <a:cs typeface="Myriad Pro" charset="0"/>
                        </a:rPr>
                        <a:t>0</a:t>
                      </a:r>
                      <a:r>
                        <a:rPr lang="es-PE" sz="1800" b="0" spc="-90" dirty="0">
                          <a:latin typeface="+mn-lt"/>
                          <a:ea typeface="Myriad Pro" charset="0"/>
                          <a:cs typeface="Myriad Pro" charset="0"/>
                        </a:rPr>
                        <a:t>42</a:t>
                      </a:r>
                      <a:endParaRPr sz="1800" b="0" dirty="0">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0485" algn="ctr">
                        <a:lnSpc>
                          <a:spcPct val="100000"/>
                        </a:lnSpc>
                        <a:spcBef>
                          <a:spcPts val="0"/>
                        </a:spcBef>
                      </a:pPr>
                      <a:r>
                        <a:rPr sz="1800" b="1" spc="-5" dirty="0">
                          <a:solidFill>
                            <a:srgbClr val="0070C0"/>
                          </a:solidFill>
                          <a:latin typeface="+mn-lt"/>
                          <a:ea typeface="Myriad Pro" charset="0"/>
                          <a:cs typeface="Myriad Pro" charset="0"/>
                        </a:rPr>
                        <a:t>99</a:t>
                      </a:r>
                      <a:endParaRPr sz="1800" b="1" dirty="0">
                        <a:solidFill>
                          <a:srgbClr val="0070C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4</a:t>
                      </a:r>
                      <a:endParaRPr sz="1800" b="0" dirty="0">
                        <a:solidFill>
                          <a:srgbClr val="FF000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36880">
                <a:tc>
                  <a:txBody>
                    <a:bodyPr/>
                    <a:lstStyle/>
                    <a:p>
                      <a:pPr marL="174625" algn="l">
                        <a:lnSpc>
                          <a:spcPct val="100000"/>
                        </a:lnSpc>
                        <a:spcBef>
                          <a:spcPts val="0"/>
                        </a:spcBef>
                      </a:pPr>
                      <a:r>
                        <a:rPr sz="1800" b="0" spc="0" baseline="0" dirty="0">
                          <a:latin typeface="+mn-lt"/>
                          <a:ea typeface="Myriad Pro" charset="0"/>
                          <a:cs typeface="Myriad Pro" charset="0"/>
                        </a:rPr>
                        <a:t>4. </a:t>
                      </a:r>
                      <a:r>
                        <a:rPr lang="es-PE" sz="1800" b="0" spc="0" baseline="0" noProof="0" dirty="0">
                          <a:latin typeface="+mn-lt"/>
                          <a:ea typeface="Myriad Pro" charset="0"/>
                          <a:cs typeface="Myriad Pro" charset="0"/>
                        </a:rPr>
                        <a:t>Empresas</a:t>
                      </a:r>
                      <a:r>
                        <a:rPr sz="1800" b="0" spc="0" baseline="0" dirty="0">
                          <a:latin typeface="+mn-lt"/>
                          <a:ea typeface="Myriad Pro" charset="0"/>
                          <a:cs typeface="Myriad Pro" charset="0"/>
                        </a:rPr>
                        <a:t> del Estado</a:t>
                      </a: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lang="es-PE" sz="1800" b="0" dirty="0">
                          <a:latin typeface="+mn-lt"/>
                          <a:ea typeface="Myriad Pro" charset="0"/>
                          <a:cs typeface="Myriad Pro" charset="0"/>
                        </a:rPr>
                        <a:t>157</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1120" algn="ctr">
                        <a:lnSpc>
                          <a:spcPct val="100000"/>
                        </a:lnSpc>
                        <a:spcBef>
                          <a:spcPts val="0"/>
                        </a:spcBef>
                      </a:pPr>
                      <a:r>
                        <a:rPr lang="es-PE" sz="1800" b="0" dirty="0">
                          <a:latin typeface="+mn-lt"/>
                          <a:ea typeface="Myriad Pro" charset="0"/>
                          <a:cs typeface="Myriad Pro" charset="0"/>
                        </a:rPr>
                        <a:t>137</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1800" b="1" dirty="0">
                          <a:solidFill>
                            <a:srgbClr val="0070C0"/>
                          </a:solidFill>
                          <a:latin typeface="+mn-lt"/>
                          <a:ea typeface="Myriad Pro" charset="0"/>
                          <a:cs typeface="Myriad Pro" charset="0"/>
                        </a:rPr>
                        <a:t>87</a:t>
                      </a:r>
                      <a:endParaRPr sz="18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20</a:t>
                      </a:r>
                      <a:endParaRPr sz="1800" b="0" dirty="0">
                        <a:solidFill>
                          <a:srgbClr val="FF000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3025" algn="ctr">
                        <a:lnSpc>
                          <a:spcPct val="100000"/>
                        </a:lnSpc>
                        <a:spcBef>
                          <a:spcPts val="0"/>
                        </a:spcBef>
                      </a:pPr>
                      <a:r>
                        <a:rPr sz="1800" b="0" spc="-5" dirty="0">
                          <a:latin typeface="+mn-lt"/>
                          <a:ea typeface="Myriad Pro" charset="0"/>
                          <a:cs typeface="Myriad Pro" charset="0"/>
                        </a:rPr>
                        <a:t>16</a:t>
                      </a:r>
                      <a:r>
                        <a:rPr lang="es-PE" sz="1800" b="0" spc="-5" dirty="0">
                          <a:latin typeface="+mn-lt"/>
                          <a:ea typeface="Myriad Pro" charset="0"/>
                          <a:cs typeface="Myriad Pro" charset="0"/>
                        </a:rPr>
                        <a:t>0</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1120" algn="ctr">
                        <a:lnSpc>
                          <a:spcPct val="100000"/>
                        </a:lnSpc>
                        <a:spcBef>
                          <a:spcPts val="0"/>
                        </a:spcBef>
                      </a:pPr>
                      <a:r>
                        <a:rPr sz="1800" b="0" spc="-5" dirty="0">
                          <a:latin typeface="+mn-lt"/>
                          <a:ea typeface="Myriad Pro" charset="0"/>
                          <a:cs typeface="Myriad Pro" charset="0"/>
                        </a:rPr>
                        <a:t>13</a:t>
                      </a:r>
                      <a:r>
                        <a:rPr lang="es-PE" sz="1800" b="0" spc="-5" dirty="0">
                          <a:latin typeface="+mn-lt"/>
                          <a:ea typeface="Myriad Pro" charset="0"/>
                          <a:cs typeface="Myriad Pro" charset="0"/>
                        </a:rPr>
                        <a:t>5</a:t>
                      </a:r>
                      <a:endParaRPr sz="1800" b="0" dirty="0">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0485" algn="ctr">
                        <a:lnSpc>
                          <a:spcPct val="100000"/>
                        </a:lnSpc>
                        <a:spcBef>
                          <a:spcPts val="0"/>
                        </a:spcBef>
                      </a:pPr>
                      <a:r>
                        <a:rPr sz="1800" b="1" spc="-5" dirty="0">
                          <a:solidFill>
                            <a:srgbClr val="0070C0"/>
                          </a:solidFill>
                          <a:latin typeface="+mn-lt"/>
                          <a:ea typeface="Myriad Pro" charset="0"/>
                          <a:cs typeface="Myriad Pro" charset="0"/>
                        </a:rPr>
                        <a:t>84</a:t>
                      </a:r>
                      <a:endParaRPr sz="1800" b="1" dirty="0">
                        <a:solidFill>
                          <a:srgbClr val="0070C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25</a:t>
                      </a:r>
                      <a:endParaRPr sz="1800" b="0" dirty="0">
                        <a:solidFill>
                          <a:srgbClr val="FF0000"/>
                        </a:solidFill>
                        <a:latin typeface="+mn-lt"/>
                        <a:ea typeface="Myriad Pro" charset="0"/>
                        <a:cs typeface="Myriad Pro" charset="0"/>
                      </a:endParaRPr>
                    </a:p>
                  </a:txBody>
                  <a:tcPr marL="0" marR="0" marT="6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6880">
                <a:tc>
                  <a:txBody>
                    <a:bodyPr/>
                    <a:lstStyle/>
                    <a:p>
                      <a:pPr marL="447675" indent="-273050" algn="l">
                        <a:lnSpc>
                          <a:spcPct val="100000"/>
                        </a:lnSpc>
                        <a:spcBef>
                          <a:spcPts val="0"/>
                        </a:spcBef>
                      </a:pPr>
                      <a:r>
                        <a:rPr lang="es-PE" sz="1800" b="0" spc="0" baseline="0" dirty="0">
                          <a:latin typeface="+mn-lt"/>
                          <a:ea typeface="Myriad Pro" charset="0"/>
                          <a:cs typeface="Myriad Pro" charset="0"/>
                        </a:rPr>
                        <a:t>5.  </a:t>
                      </a:r>
                      <a:r>
                        <a:rPr lang="es-PE" sz="1800" b="0" spc="0" baseline="0" noProof="0" dirty="0">
                          <a:latin typeface="+mn-lt"/>
                          <a:ea typeface="Myriad Pro" charset="0"/>
                          <a:cs typeface="Myriad Pro" charset="0"/>
                        </a:rPr>
                        <a:t>Otras</a:t>
                      </a:r>
                      <a:r>
                        <a:rPr lang="es-PE" sz="1800" b="0" spc="0" baseline="0" dirty="0">
                          <a:latin typeface="+mn-lt"/>
                          <a:ea typeface="Myriad Pro" charset="0"/>
                          <a:cs typeface="Myriad Pro" charset="0"/>
                        </a:rPr>
                        <a:t> formas organizativas que administren recursos públicos</a:t>
                      </a:r>
                      <a:endParaRPr sz="1800" b="0" spc="0" baseline="0" dirty="0">
                        <a:latin typeface="+mn-lt"/>
                        <a:ea typeface="Myriad Pro" charset="0"/>
                        <a:cs typeface="Myriad Pro" charset="0"/>
                      </a:endParaRPr>
                    </a:p>
                  </a:txBody>
                  <a:tcPr marL="0" marR="0" marT="97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2390" algn="ctr">
                        <a:lnSpc>
                          <a:spcPct val="100000"/>
                        </a:lnSpc>
                        <a:spcBef>
                          <a:spcPts val="0"/>
                        </a:spcBef>
                      </a:pPr>
                      <a:r>
                        <a:rPr lang="es-PE" sz="1800" b="0" dirty="0">
                          <a:latin typeface="+mn-lt"/>
                          <a:ea typeface="Myriad Pro" charset="0"/>
                          <a:cs typeface="Myriad Pro" charset="0"/>
                        </a:rPr>
                        <a:t>5</a:t>
                      </a:r>
                      <a:endParaRPr sz="1800" b="0" dirty="0">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1120" algn="ctr">
                        <a:lnSpc>
                          <a:spcPct val="100000"/>
                        </a:lnSpc>
                        <a:spcBef>
                          <a:spcPts val="0"/>
                        </a:spcBef>
                      </a:pPr>
                      <a:r>
                        <a:rPr lang="es-PE" sz="1800" b="0" dirty="0">
                          <a:latin typeface="+mn-lt"/>
                          <a:ea typeface="Myriad Pro" charset="0"/>
                          <a:cs typeface="Myriad Pro" charset="0"/>
                        </a:rPr>
                        <a:t>5</a:t>
                      </a:r>
                      <a:endParaRPr sz="1800" b="0" dirty="0">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0485" algn="ctr">
                        <a:lnSpc>
                          <a:spcPct val="100000"/>
                        </a:lnSpc>
                        <a:spcBef>
                          <a:spcPts val="0"/>
                        </a:spcBef>
                      </a:pPr>
                      <a:r>
                        <a:rPr lang="es-PE" sz="1800" b="1" dirty="0">
                          <a:solidFill>
                            <a:srgbClr val="0070C0"/>
                          </a:solidFill>
                          <a:latin typeface="+mn-lt"/>
                          <a:ea typeface="Myriad Pro" charset="0"/>
                          <a:cs typeface="Myriad Pro" charset="0"/>
                        </a:rPr>
                        <a:t>100</a:t>
                      </a:r>
                      <a:endParaRPr sz="1800" b="1" dirty="0">
                        <a:solidFill>
                          <a:srgbClr val="0070C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0</a:t>
                      </a:r>
                      <a:endParaRPr sz="1800" b="0" dirty="0">
                        <a:solidFill>
                          <a:srgbClr val="FF000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72390" algn="ctr">
                        <a:lnSpc>
                          <a:spcPct val="100000"/>
                        </a:lnSpc>
                        <a:spcBef>
                          <a:spcPts val="0"/>
                        </a:spcBef>
                      </a:pPr>
                      <a:r>
                        <a:rPr sz="1800" b="0" dirty="0">
                          <a:latin typeface="+mn-lt"/>
                          <a:ea typeface="Myriad Pro" charset="0"/>
                          <a:cs typeface="Myriad Pro" charset="0"/>
                        </a:rPr>
                        <a:t>6</a:t>
                      </a: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R="71120" algn="ctr">
                        <a:lnSpc>
                          <a:spcPct val="100000"/>
                        </a:lnSpc>
                        <a:spcBef>
                          <a:spcPts val="0"/>
                        </a:spcBef>
                      </a:pPr>
                      <a:r>
                        <a:rPr sz="1800" b="0" dirty="0">
                          <a:latin typeface="+mn-lt"/>
                          <a:ea typeface="Myriad Pro" charset="0"/>
                          <a:cs typeface="Myriad Pro" charset="0"/>
                        </a:rPr>
                        <a:t>6</a:t>
                      </a: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R="70485" algn="ctr">
                        <a:lnSpc>
                          <a:spcPct val="100000"/>
                        </a:lnSpc>
                        <a:spcBef>
                          <a:spcPts val="0"/>
                        </a:spcBef>
                      </a:pPr>
                      <a:r>
                        <a:rPr sz="1800" b="1" spc="-5" dirty="0">
                          <a:solidFill>
                            <a:srgbClr val="0070C0"/>
                          </a:solidFill>
                          <a:latin typeface="+mn-lt"/>
                          <a:ea typeface="Myriad Pro" charset="0"/>
                          <a:cs typeface="Myriad Pro" charset="0"/>
                        </a:rPr>
                        <a:t>100</a:t>
                      </a:r>
                      <a:endParaRPr sz="1800" b="1" dirty="0">
                        <a:solidFill>
                          <a:srgbClr val="0070C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R="70485" algn="ctr">
                        <a:lnSpc>
                          <a:spcPct val="100000"/>
                        </a:lnSpc>
                        <a:spcBef>
                          <a:spcPts val="0"/>
                        </a:spcBef>
                      </a:pPr>
                      <a:r>
                        <a:rPr lang="es-PE" sz="1800" b="0" dirty="0">
                          <a:solidFill>
                            <a:srgbClr val="FF0000"/>
                          </a:solidFill>
                          <a:latin typeface="+mn-lt"/>
                          <a:ea typeface="Myriad Pro" charset="0"/>
                          <a:cs typeface="Myriad Pro" charset="0"/>
                        </a:rPr>
                        <a:t>0</a:t>
                      </a:r>
                      <a:endParaRPr sz="1800" b="0" dirty="0">
                        <a:solidFill>
                          <a:srgbClr val="FF0000"/>
                        </a:solidFill>
                        <a:latin typeface="+mn-lt"/>
                        <a:ea typeface="Myriad Pro" charset="0"/>
                        <a:cs typeface="Myriad Pro" charset="0"/>
                      </a:endParaRPr>
                    </a:p>
                  </a:txBody>
                  <a:tcPr marL="0" marR="0" marT="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488697">
                <a:tc>
                  <a:txBody>
                    <a:bodyPr/>
                    <a:lstStyle/>
                    <a:p>
                      <a:pPr marL="0" indent="0" algn="ctr">
                        <a:lnSpc>
                          <a:spcPct val="100000"/>
                        </a:lnSpc>
                        <a:spcBef>
                          <a:spcPts val="0"/>
                        </a:spcBef>
                      </a:pPr>
                      <a:r>
                        <a:rPr sz="1800" b="1" spc="0" baseline="0" dirty="0">
                          <a:solidFill>
                            <a:schemeClr val="bg1"/>
                          </a:solidFill>
                          <a:effectLst>
                            <a:outerShdw blurRad="38100" dist="38100" dir="2700000" algn="tl">
                              <a:srgbClr val="000000">
                                <a:alpha val="43137"/>
                              </a:srgbClr>
                            </a:outerShdw>
                          </a:effectLst>
                          <a:latin typeface="+mn-lt"/>
                          <a:ea typeface="Myriad Pro" charset="0"/>
                          <a:cs typeface="Myriad Pro" charset="0"/>
                        </a:rPr>
                        <a:t>TOTAL UNIVERSO</a:t>
                      </a:r>
                    </a:p>
                  </a:txBody>
                  <a:tcPr marL="0" marR="0" marT="977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R="72390" algn="ctr">
                        <a:lnSpc>
                          <a:spcPct val="100000"/>
                        </a:lnSpc>
                        <a:spcBef>
                          <a:spcPts val="0"/>
                        </a:spcBef>
                      </a:pPr>
                      <a:r>
                        <a:rPr lang="es-PE" sz="1800" b="1" dirty="0">
                          <a:solidFill>
                            <a:schemeClr val="bg1"/>
                          </a:solidFill>
                          <a:effectLst>
                            <a:outerShdw blurRad="38100" dist="38100" dir="2700000" algn="tl">
                              <a:srgbClr val="000000">
                                <a:alpha val="43137"/>
                              </a:srgbClr>
                            </a:outerShdw>
                          </a:effectLst>
                          <a:latin typeface="+mn-lt"/>
                          <a:ea typeface="Myriad Pro" charset="0"/>
                          <a:cs typeface="Myriad Pro" charset="0"/>
                        </a:rPr>
                        <a:t>2 504</a:t>
                      </a:r>
                      <a:endParaRPr sz="18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R="71120" algn="ctr">
                        <a:lnSpc>
                          <a:spcPct val="100000"/>
                        </a:lnSpc>
                        <a:spcBef>
                          <a:spcPts val="0"/>
                        </a:spcBef>
                      </a:pPr>
                      <a:r>
                        <a:rPr lang="es-PE" sz="1800" b="1" dirty="0">
                          <a:solidFill>
                            <a:schemeClr val="bg1"/>
                          </a:solidFill>
                          <a:effectLst>
                            <a:outerShdw blurRad="38100" dist="38100" dir="2700000" algn="tl">
                              <a:srgbClr val="000000">
                                <a:alpha val="43137"/>
                              </a:srgbClr>
                            </a:outerShdw>
                          </a:effectLst>
                          <a:latin typeface="+mn-lt"/>
                          <a:ea typeface="Myriad Pro" charset="0"/>
                          <a:cs typeface="Myriad Pro" charset="0"/>
                        </a:rPr>
                        <a:t>2 472</a:t>
                      </a:r>
                      <a:endParaRPr sz="18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R="71120" algn="ctr">
                        <a:lnSpc>
                          <a:spcPct val="100000"/>
                        </a:lnSpc>
                        <a:spcBef>
                          <a:spcPts val="0"/>
                        </a:spcBef>
                      </a:pPr>
                      <a:r>
                        <a:rPr lang="es-PE" sz="1800" b="1" dirty="0">
                          <a:solidFill>
                            <a:schemeClr val="bg1"/>
                          </a:solidFill>
                          <a:effectLst>
                            <a:outerShdw blurRad="38100" dist="38100" dir="2700000" algn="tl">
                              <a:srgbClr val="000000">
                                <a:alpha val="43137"/>
                              </a:srgbClr>
                            </a:outerShdw>
                          </a:effectLst>
                          <a:latin typeface="+mn-lt"/>
                          <a:ea typeface="Myriad Pro" charset="0"/>
                          <a:cs typeface="Myriad Pro" charset="0"/>
                        </a:rPr>
                        <a:t>99</a:t>
                      </a:r>
                      <a:endParaRPr sz="18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R="71120" algn="ctr">
                        <a:lnSpc>
                          <a:spcPct val="100000"/>
                        </a:lnSpc>
                        <a:spcBef>
                          <a:spcPts val="0"/>
                        </a:spcBef>
                      </a:pPr>
                      <a:r>
                        <a:rPr lang="es-PE" sz="1800" b="1" dirty="0">
                          <a:solidFill>
                            <a:srgbClr val="FFFF00"/>
                          </a:solidFill>
                          <a:effectLst>
                            <a:outerShdw blurRad="38100" dist="38100" dir="2700000" algn="tl">
                              <a:srgbClr val="000000">
                                <a:alpha val="43137"/>
                              </a:srgbClr>
                            </a:outerShdw>
                          </a:effectLst>
                          <a:latin typeface="+mn-lt"/>
                          <a:ea typeface="Myriad Pro" charset="0"/>
                          <a:cs typeface="Myriad Pro" charset="0"/>
                        </a:rPr>
                        <a:t>32</a:t>
                      </a:r>
                      <a:endParaRPr sz="1800" b="1" dirty="0">
                        <a:solidFill>
                          <a:srgbClr val="FFFF00"/>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R="72390" algn="ctr">
                        <a:lnSpc>
                          <a:spcPct val="100000"/>
                        </a:lnSpc>
                        <a:spcBef>
                          <a:spcPts val="0"/>
                        </a:spcBef>
                      </a:pPr>
                      <a:r>
                        <a:rPr sz="1800" b="1" spc="-90" dirty="0">
                          <a:solidFill>
                            <a:schemeClr val="bg1"/>
                          </a:solidFill>
                          <a:effectLst>
                            <a:outerShdw blurRad="38100" dist="38100" dir="2700000" algn="tl">
                              <a:srgbClr val="000000">
                                <a:alpha val="43137"/>
                              </a:srgbClr>
                            </a:outerShdw>
                          </a:effectLst>
                          <a:latin typeface="+mn-lt"/>
                          <a:ea typeface="Myriad Pro" charset="0"/>
                          <a:cs typeface="Myriad Pro" charset="0"/>
                        </a:rPr>
                        <a:t>2</a:t>
                      </a:r>
                      <a:r>
                        <a:rPr sz="1800" b="1" spc="-185" dirty="0">
                          <a:solidFill>
                            <a:schemeClr val="bg1"/>
                          </a:solidFill>
                          <a:effectLst>
                            <a:outerShdw blurRad="38100" dist="38100" dir="2700000" algn="tl">
                              <a:srgbClr val="000000">
                                <a:alpha val="43137"/>
                              </a:srgbClr>
                            </a:outerShdw>
                          </a:effectLst>
                          <a:latin typeface="+mn-lt"/>
                          <a:ea typeface="Myriad Pro" charset="0"/>
                          <a:cs typeface="Myriad Pro" charset="0"/>
                        </a:rPr>
                        <a:t> </a:t>
                      </a:r>
                      <a:r>
                        <a:rPr lang="es-PE" sz="1800" b="1" spc="-185" dirty="0">
                          <a:solidFill>
                            <a:schemeClr val="bg1"/>
                          </a:solidFill>
                          <a:effectLst>
                            <a:outerShdw blurRad="38100" dist="38100" dir="2700000" algn="tl">
                              <a:srgbClr val="000000">
                                <a:alpha val="43137"/>
                              </a:srgbClr>
                            </a:outerShdw>
                          </a:effectLst>
                          <a:latin typeface="+mn-lt"/>
                          <a:ea typeface="Myriad Pro" charset="0"/>
                          <a:cs typeface="Myriad Pro" charset="0"/>
                        </a:rPr>
                        <a:t>505</a:t>
                      </a:r>
                      <a:endParaRPr sz="18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R="71120" algn="ctr">
                        <a:lnSpc>
                          <a:spcPct val="100000"/>
                        </a:lnSpc>
                        <a:spcBef>
                          <a:spcPts val="0"/>
                        </a:spcBef>
                      </a:pPr>
                      <a:r>
                        <a:rPr sz="1800" b="1" spc="-90" dirty="0">
                          <a:solidFill>
                            <a:schemeClr val="bg1"/>
                          </a:solidFill>
                          <a:effectLst>
                            <a:outerShdw blurRad="38100" dist="38100" dir="2700000" algn="tl">
                              <a:srgbClr val="000000">
                                <a:alpha val="43137"/>
                              </a:srgbClr>
                            </a:outerShdw>
                          </a:effectLst>
                          <a:latin typeface="+mn-lt"/>
                          <a:ea typeface="Myriad Pro" charset="0"/>
                          <a:cs typeface="Myriad Pro" charset="0"/>
                        </a:rPr>
                        <a:t>2</a:t>
                      </a:r>
                      <a:r>
                        <a:rPr sz="1800" b="1" spc="-185" dirty="0">
                          <a:solidFill>
                            <a:schemeClr val="bg1"/>
                          </a:solidFill>
                          <a:effectLst>
                            <a:outerShdw blurRad="38100" dist="38100" dir="2700000" algn="tl">
                              <a:srgbClr val="000000">
                                <a:alpha val="43137"/>
                              </a:srgbClr>
                            </a:outerShdw>
                          </a:effectLst>
                          <a:latin typeface="+mn-lt"/>
                          <a:ea typeface="Myriad Pro" charset="0"/>
                          <a:cs typeface="Myriad Pro" charset="0"/>
                        </a:rPr>
                        <a:t> </a:t>
                      </a:r>
                      <a:r>
                        <a:rPr sz="1800" b="1" spc="-90" dirty="0">
                          <a:solidFill>
                            <a:schemeClr val="bg1"/>
                          </a:solidFill>
                          <a:effectLst>
                            <a:outerShdw blurRad="38100" dist="38100" dir="2700000" algn="tl">
                              <a:srgbClr val="000000">
                                <a:alpha val="43137"/>
                              </a:srgbClr>
                            </a:outerShdw>
                          </a:effectLst>
                          <a:latin typeface="+mn-lt"/>
                          <a:ea typeface="Myriad Pro" charset="0"/>
                          <a:cs typeface="Myriad Pro" charset="0"/>
                        </a:rPr>
                        <a:t>4</a:t>
                      </a:r>
                      <a:r>
                        <a:rPr lang="es-PE" sz="1800" b="1" spc="-90" dirty="0">
                          <a:solidFill>
                            <a:schemeClr val="bg1"/>
                          </a:solidFill>
                          <a:effectLst>
                            <a:outerShdw blurRad="38100" dist="38100" dir="2700000" algn="tl">
                              <a:srgbClr val="000000">
                                <a:alpha val="43137"/>
                              </a:srgbClr>
                            </a:outerShdw>
                          </a:effectLst>
                          <a:latin typeface="+mn-lt"/>
                          <a:ea typeface="Myriad Pro" charset="0"/>
                          <a:cs typeface="Myriad Pro" charset="0"/>
                        </a:rPr>
                        <a:t>66</a:t>
                      </a:r>
                      <a:endParaRPr sz="1800" b="1" dirty="0">
                        <a:solidFill>
                          <a:schemeClr val="bg1"/>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R="71120" algn="ctr">
                        <a:lnSpc>
                          <a:spcPct val="100000"/>
                        </a:lnSpc>
                        <a:spcBef>
                          <a:spcPts val="0"/>
                        </a:spcBef>
                      </a:pPr>
                      <a:r>
                        <a:rPr sz="1800" b="1" dirty="0">
                          <a:solidFill>
                            <a:schemeClr val="bg1"/>
                          </a:solidFill>
                          <a:effectLst>
                            <a:outerShdw blurRad="38100" dist="38100" dir="2700000" algn="tl">
                              <a:srgbClr val="000000">
                                <a:alpha val="43137"/>
                              </a:srgbClr>
                            </a:outerShdw>
                          </a:effectLst>
                          <a:latin typeface="+mn-lt"/>
                          <a:ea typeface="Myriad Pro" charset="0"/>
                          <a:cs typeface="Myriad Pro" charset="0"/>
                        </a:rPr>
                        <a:t>98</a:t>
                      </a: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R="71120" algn="ctr">
                        <a:lnSpc>
                          <a:spcPct val="100000"/>
                        </a:lnSpc>
                        <a:spcBef>
                          <a:spcPts val="0"/>
                        </a:spcBef>
                      </a:pPr>
                      <a:r>
                        <a:rPr lang="es-PE" sz="1800" b="1" dirty="0">
                          <a:solidFill>
                            <a:srgbClr val="FFFF00"/>
                          </a:solidFill>
                          <a:effectLst>
                            <a:outerShdw blurRad="38100" dist="38100" dir="2700000" algn="tl">
                              <a:srgbClr val="000000">
                                <a:alpha val="43137"/>
                              </a:srgbClr>
                            </a:outerShdw>
                          </a:effectLst>
                          <a:latin typeface="+mn-lt"/>
                          <a:ea typeface="Myriad Pro" charset="0"/>
                          <a:cs typeface="Myriad Pro" charset="0"/>
                        </a:rPr>
                        <a:t>39</a:t>
                      </a:r>
                      <a:endParaRPr sz="1800" b="1" dirty="0">
                        <a:solidFill>
                          <a:srgbClr val="FFFF00"/>
                        </a:solidFill>
                        <a:effectLst>
                          <a:outerShdw blurRad="38100" dist="38100" dir="2700000" algn="tl">
                            <a:srgbClr val="000000">
                              <a:alpha val="43137"/>
                            </a:srgbClr>
                          </a:outerShdw>
                        </a:effectLst>
                        <a:latin typeface="+mn-lt"/>
                        <a:ea typeface="Myriad Pro" charset="0"/>
                        <a:cs typeface="Myriad Pro" charset="0"/>
                      </a:endParaRPr>
                    </a:p>
                  </a:txBody>
                  <a:tcPr marL="0" marR="0" marT="685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sp>
        <p:nvSpPr>
          <p:cNvPr id="19" name="CuadroTexto 18">
            <a:extLst>
              <a:ext uri="{FF2B5EF4-FFF2-40B4-BE49-F238E27FC236}">
                <a16:creationId xmlns:a16="http://schemas.microsoft.com/office/drawing/2014/main" id="{C1A3F492-86F4-404A-851C-466AD04305FB}"/>
              </a:ext>
            </a:extLst>
          </p:cNvPr>
          <p:cNvSpPr txBox="1"/>
          <p:nvPr/>
        </p:nvSpPr>
        <p:spPr>
          <a:xfrm>
            <a:off x="554559" y="5669910"/>
            <a:ext cx="5125516" cy="400110"/>
          </a:xfrm>
          <a:prstGeom prst="rect">
            <a:avLst/>
          </a:prstGeom>
          <a:noFill/>
        </p:spPr>
        <p:txBody>
          <a:bodyPr wrap="square" rtlCol="0">
            <a:spAutoFit/>
          </a:bodyPr>
          <a:lstStyle/>
          <a:p>
            <a:r>
              <a:rPr lang="es-PE" sz="1000" b="1" dirty="0">
                <a:solidFill>
                  <a:srgbClr val="FF0000"/>
                </a:solidFill>
                <a:effectLst>
                  <a:outerShdw blurRad="38100" dist="38100" dir="2700000" algn="tl">
                    <a:srgbClr val="000000">
                      <a:alpha val="43137"/>
                    </a:srgbClr>
                  </a:outerShdw>
                </a:effectLst>
              </a:rPr>
              <a:t>INTEGRADAS</a:t>
            </a:r>
            <a:r>
              <a:rPr lang="es-PE" sz="1000" b="1" dirty="0">
                <a:solidFill>
                  <a:srgbClr val="002060"/>
                </a:solidFill>
                <a:effectLst>
                  <a:outerShdw blurRad="38100" dist="38100" dir="2700000" algn="tl">
                    <a:srgbClr val="000000">
                      <a:alpha val="43137"/>
                    </a:srgbClr>
                  </a:outerShdw>
                </a:effectLst>
              </a:rPr>
              <a:t>: </a:t>
            </a:r>
            <a:r>
              <a:rPr lang="es-PE" sz="1000" b="1" dirty="0">
                <a:effectLst>
                  <a:outerShdw blurRad="38100" dist="38100" dir="2700000" algn="tl">
                    <a:srgbClr val="000000">
                      <a:alpha val="43137"/>
                    </a:srgbClr>
                  </a:outerShdw>
                </a:effectLst>
              </a:rPr>
              <a:t>CONSIDERADAS EN EL TOMO DE LA CUENTA GENERAL 2018</a:t>
            </a:r>
          </a:p>
          <a:p>
            <a:r>
              <a:rPr lang="es-PE" sz="1000" b="1" dirty="0">
                <a:effectLst>
                  <a:outerShdw blurRad="38100" dist="38100" dir="2700000" algn="tl">
                    <a:srgbClr val="000000">
                      <a:alpha val="43137"/>
                    </a:srgbClr>
                  </a:outerShdw>
                </a:effectLst>
              </a:rPr>
              <a:t>(*) Respecto del Universo del Nivel de Gobierno (análisis horizontal)</a:t>
            </a:r>
          </a:p>
        </p:txBody>
      </p:sp>
      <p:cxnSp>
        <p:nvCxnSpPr>
          <p:cNvPr id="20" name="Conector recto de flecha 19">
            <a:extLst>
              <a:ext uri="{FF2B5EF4-FFF2-40B4-BE49-F238E27FC236}">
                <a16:creationId xmlns:a16="http://schemas.microsoft.com/office/drawing/2014/main" id="{728E04F9-E716-4F85-AA17-4458671DD4EA}"/>
              </a:ext>
            </a:extLst>
          </p:cNvPr>
          <p:cNvCxnSpPr/>
          <p:nvPr/>
        </p:nvCxnSpPr>
        <p:spPr>
          <a:xfrm flipH="1">
            <a:off x="5628903" y="2756669"/>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FFC84217-1947-4166-8F64-D671C7BA150D}"/>
              </a:ext>
            </a:extLst>
          </p:cNvPr>
          <p:cNvCxnSpPr/>
          <p:nvPr/>
        </p:nvCxnSpPr>
        <p:spPr>
          <a:xfrm flipH="1">
            <a:off x="9873183" y="275743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954742E9-4193-4031-980C-1F93D97C223C}"/>
              </a:ext>
            </a:extLst>
          </p:cNvPr>
          <p:cNvSpPr txBox="1"/>
          <p:nvPr/>
        </p:nvSpPr>
        <p:spPr>
          <a:xfrm>
            <a:off x="17560" y="230766"/>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263960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120</a:t>
            </a:fld>
            <a:endParaRPr lang="es-PE" b="1" dirty="0">
              <a:solidFill>
                <a:schemeClr val="bg1">
                  <a:lumMod val="75000"/>
                </a:schemeClr>
              </a:solidFill>
            </a:endParaRP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2279824181"/>
              </p:ext>
            </p:extLst>
          </p:nvPr>
        </p:nvGraphicFramePr>
        <p:xfrm>
          <a:off x="687264" y="1212571"/>
          <a:ext cx="10880051" cy="4637625"/>
        </p:xfrm>
        <a:graphic>
          <a:graphicData uri="http://schemas.openxmlformats.org/drawingml/2006/table">
            <a:tbl>
              <a:tblPr firstRow="1" bandRow="1">
                <a:tableStyleId>{5C22544A-7EE6-4342-B048-85BDC9FD1C3A}</a:tableStyleId>
              </a:tblPr>
              <a:tblGrid>
                <a:gridCol w="332051">
                  <a:extLst>
                    <a:ext uri="{9D8B030D-6E8A-4147-A177-3AD203B41FA5}">
                      <a16:colId xmlns:a16="http://schemas.microsoft.com/office/drawing/2014/main" val="283562313"/>
                    </a:ext>
                  </a:extLst>
                </a:gridCol>
                <a:gridCol w="5760000">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1044000">
                  <a:extLst>
                    <a:ext uri="{9D8B030D-6E8A-4147-A177-3AD203B41FA5}">
                      <a16:colId xmlns:a16="http://schemas.microsoft.com/office/drawing/2014/main" val="1506114447"/>
                    </a:ext>
                  </a:extLst>
                </a:gridCol>
                <a:gridCol w="936000">
                  <a:extLst>
                    <a:ext uri="{9D8B030D-6E8A-4147-A177-3AD203B41FA5}">
                      <a16:colId xmlns:a16="http://schemas.microsoft.com/office/drawing/2014/main" val="433709244"/>
                    </a:ext>
                  </a:extLst>
                </a:gridCol>
                <a:gridCol w="936000">
                  <a:extLst>
                    <a:ext uri="{9D8B030D-6E8A-4147-A177-3AD203B41FA5}">
                      <a16:colId xmlns:a16="http://schemas.microsoft.com/office/drawing/2014/main" val="2544051341"/>
                    </a:ext>
                  </a:extLst>
                </a:gridCol>
              </a:tblGrid>
              <a:tr h="370840">
                <a:tc>
                  <a:txBody>
                    <a:bodyPr/>
                    <a:lstStyle/>
                    <a:p>
                      <a:pPr algn="ctr"/>
                      <a:endParaRPr lang="es-PE" sz="1200" dirty="0">
                        <a:latin typeface="+mn-lt"/>
                      </a:endParaRPr>
                    </a:p>
                  </a:txBody>
                  <a:tcPr anchor="ctr"/>
                </a:tc>
                <a:tc>
                  <a:txBody>
                    <a:bodyPr/>
                    <a:lstStyle/>
                    <a:p>
                      <a:pPr algn="ctr"/>
                      <a:r>
                        <a:rPr lang="es-PE" sz="1200" dirty="0">
                          <a:latin typeface="+mn-lt"/>
                        </a:rPr>
                        <a:t>ENTIDAD / PROBLEMA</a:t>
                      </a:r>
                    </a:p>
                  </a:txBody>
                  <a:tcPr anchor="ctr"/>
                </a:tc>
                <a:tc>
                  <a:txBody>
                    <a:bodyPr/>
                    <a:lstStyle/>
                    <a:p>
                      <a:pPr algn="ctr"/>
                      <a:r>
                        <a:rPr lang="es-PE" sz="1200" dirty="0">
                          <a:latin typeface="+mn-lt"/>
                        </a:rPr>
                        <a:t>TOTAL ACTIVO</a:t>
                      </a:r>
                    </a:p>
                  </a:txBody>
                  <a:tcPr anchor="ctr"/>
                </a:tc>
                <a:tc>
                  <a:txBody>
                    <a:bodyPr/>
                    <a:lstStyle/>
                    <a:p>
                      <a:pPr algn="ctr"/>
                      <a:r>
                        <a:rPr lang="es-PE" sz="1200" dirty="0">
                          <a:latin typeface="+mn-lt"/>
                        </a:rPr>
                        <a:t>TOTAL PASIVO</a:t>
                      </a:r>
                    </a:p>
                  </a:txBody>
                  <a:tcPr anchor="ctr"/>
                </a:tc>
                <a:tc>
                  <a:txBody>
                    <a:bodyPr/>
                    <a:lstStyle/>
                    <a:p>
                      <a:pPr algn="ctr"/>
                      <a:r>
                        <a:rPr lang="es-PE" sz="1200" dirty="0">
                          <a:latin typeface="+mn-lt"/>
                        </a:rPr>
                        <a:t>TOTAL PATRIMONIO</a:t>
                      </a:r>
                    </a:p>
                  </a:txBody>
                  <a:tcPr anchor="ctr"/>
                </a:tc>
                <a:tc>
                  <a:txBody>
                    <a:bodyPr/>
                    <a:lstStyle/>
                    <a:p>
                      <a:pPr algn="ctr"/>
                      <a:r>
                        <a:rPr lang="es-PE" sz="1200" dirty="0">
                          <a:latin typeface="+mn-lt"/>
                        </a:rPr>
                        <a:t>TOTAL GASTOS</a:t>
                      </a:r>
                    </a:p>
                  </a:txBody>
                  <a:tcPr anchor="ctr"/>
                </a:tc>
                <a:tc>
                  <a:txBody>
                    <a:bodyPr/>
                    <a:lstStyle/>
                    <a:p>
                      <a:pPr algn="ctr"/>
                      <a:r>
                        <a:rPr lang="es-PE" sz="1200" dirty="0">
                          <a:latin typeface="+mn-lt"/>
                        </a:rPr>
                        <a:t>TOTAL INGRESOS</a:t>
                      </a:r>
                    </a:p>
                  </a:txBody>
                  <a:tcPr anchor="ctr"/>
                </a:tc>
                <a:extLst>
                  <a:ext uri="{0D108BD9-81ED-4DB2-BD59-A6C34878D82A}">
                    <a16:rowId xmlns:a16="http://schemas.microsoft.com/office/drawing/2014/main" val="1329195177"/>
                  </a:ext>
                </a:extLst>
              </a:tr>
              <a:tr h="288000">
                <a:tc>
                  <a:txBody>
                    <a:bodyPr/>
                    <a:lstStyle/>
                    <a:p>
                      <a:pPr algn="ctr" fontAlgn="ctr"/>
                      <a:r>
                        <a:rPr lang="es-PE" sz="1200" b="1" i="0" u="none" strike="noStrike" dirty="0">
                          <a:solidFill>
                            <a:srgbClr val="000000"/>
                          </a:solidFill>
                          <a:effectLst/>
                          <a:latin typeface="+mn-lt"/>
                        </a:rPr>
                        <a:t>5</a:t>
                      </a:r>
                    </a:p>
                  </a:txBody>
                  <a:tcPr marL="9525" marR="9525" marT="9525" marB="0" anchor="ctr">
                    <a:solidFill>
                      <a:srgbClr val="CFD5EA"/>
                    </a:solidFill>
                  </a:tcPr>
                </a:tc>
                <a:tc>
                  <a:txBody>
                    <a:bodyPr/>
                    <a:lstStyle/>
                    <a:p>
                      <a:pPr algn="l" fontAlgn="b"/>
                      <a:r>
                        <a:rPr lang="es-PE" sz="1200" b="1" i="0" u="none" strike="noStrike" dirty="0">
                          <a:solidFill>
                            <a:srgbClr val="000000"/>
                          </a:solidFill>
                          <a:effectLst/>
                          <a:latin typeface="+mn-lt"/>
                        </a:rPr>
                        <a:t>MUNICIPALIDAD METROPOLITANA DE LIMA</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488 </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44 </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16 </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230 </a:t>
                      </a:r>
                    </a:p>
                  </a:txBody>
                  <a:tcPr marL="9525" marR="9525" marT="9525" marB="0" anchor="ctr">
                    <a:solidFill>
                      <a:srgbClr val="CFD5EA"/>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864964768"/>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EXCESO DE GASTOS Y DESEMBOLSOS DE DINERO REGISTRADOS INDEBIDAMENTE EN EL ESTADO DE RESULTADOS.</a:t>
                      </a: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488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4014096979"/>
                  </a:ext>
                </a:extLst>
              </a:tr>
              <a:tr h="288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ACTIVOS DE LA ENTIDAD NO REGISTRADOS EN LOS ESTADOS FINANCIEROS.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186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4258102974"/>
                  </a:ext>
                </a:extLst>
              </a:tr>
              <a:tr h="216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OBLIGACIONES DE LOS PROCESOS JUDICIALES CON SENTENCIA JUDICIALES, LAUDOS ARBITRALES Y SIMILARES, NO REGISTRADOS EN LIBROS CONTABLES.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44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44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72792473"/>
                  </a:ext>
                </a:extLst>
              </a:tr>
              <a:tr h="288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EXCESO DE PROVISIONES Y/O ESTIMACIONES.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16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89235804"/>
                  </a:ext>
                </a:extLst>
              </a:tr>
              <a:tr h="288000">
                <a:tc>
                  <a:txBody>
                    <a:bodyPr/>
                    <a:lstStyle/>
                    <a:p>
                      <a:pPr algn="ctr" fontAlgn="ctr"/>
                      <a:r>
                        <a:rPr lang="es-PE" sz="12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b"/>
                      <a:r>
                        <a:rPr lang="es-PE" sz="1200" b="1" i="0" u="none" strike="noStrike" dirty="0">
                          <a:solidFill>
                            <a:srgbClr val="000000"/>
                          </a:solidFill>
                          <a:effectLst/>
                          <a:latin typeface="+mn-lt"/>
                        </a:rPr>
                        <a:t>MUNICIPALIDAD PROVINCIAL DE ESPINAR</a:t>
                      </a:r>
                    </a:p>
                  </a:txBody>
                  <a:tcPr marL="9525" marR="9525" marT="9525" marB="0" anchor="ctr">
                    <a:solidFill>
                      <a:srgbClr val="E9EBF5"/>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1" i="0" u="none" strike="noStrike" dirty="0">
                          <a:solidFill>
                            <a:srgbClr val="000000"/>
                          </a:solidFill>
                          <a:effectLst/>
                          <a:latin typeface="+mn-lt"/>
                        </a:rPr>
                        <a:t>449 </a:t>
                      </a:r>
                    </a:p>
                  </a:txBody>
                  <a:tcPr marL="9525" marR="9525" marT="9525" marB="0" anchor="ctr">
                    <a:solidFill>
                      <a:srgbClr val="E9EBF5"/>
                    </a:solidFill>
                  </a:tcPr>
                </a:tc>
                <a:tc>
                  <a:txBody>
                    <a:bodyPr/>
                    <a:lstStyle/>
                    <a:p>
                      <a:pPr algn="ctr" fontAlgn="b"/>
                      <a:r>
                        <a:rPr lang="es-PE" sz="1200" b="1" i="0" u="none" strike="noStrike" dirty="0">
                          <a:solidFill>
                            <a:srgbClr val="000000"/>
                          </a:solidFill>
                          <a:effectLst/>
                          <a:latin typeface="+mn-lt"/>
                        </a:rPr>
                        <a:t>229 </a:t>
                      </a:r>
                    </a:p>
                  </a:txBody>
                  <a:tcPr marL="9525" marR="9525" marT="9525" marB="0" anchor="ctr">
                    <a:solidFill>
                      <a:srgbClr val="E9EBF5"/>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264119666"/>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rPr>
                        <a:t>CUENTAS QUE CARECEN DE ANÁLISIS DETALLADO, CONCILIACIONES DE SALDOS  Y/O DEPURACIÓN  DE SALDOS DE AÑOS ANTERIORES; POR TANTO SON SALDOS DE EJERCICIOS ANTERIORES QUE NO ESTÁN SUSTENTADOS NI DOCUMENTADOS</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449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989618854"/>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b"/>
                      <a:r>
                        <a:rPr lang="es-PE" sz="1200" b="0" i="0" u="none" strike="noStrike" dirty="0">
                          <a:solidFill>
                            <a:srgbClr val="000000"/>
                          </a:solidFill>
                          <a:effectLst/>
                          <a:latin typeface="+mn-lt"/>
                        </a:rPr>
                        <a:t>ACTIVOS PENDIENTES DE SER TRANSFERIDOS A LOS BENEFICIARIOS FINALES.</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229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791266070"/>
                  </a:ext>
                </a:extLst>
              </a:tr>
              <a:tr h="288000">
                <a:tc>
                  <a:txBody>
                    <a:bodyPr/>
                    <a:lstStyle/>
                    <a:p>
                      <a:pPr algn="ctr" fontAlgn="ctr"/>
                      <a:r>
                        <a:rPr lang="es-PE" sz="1200" b="1" i="0" u="none" strike="noStrike" dirty="0">
                          <a:solidFill>
                            <a:srgbClr val="000000"/>
                          </a:solidFill>
                          <a:effectLst/>
                          <a:latin typeface="+mn-lt"/>
                        </a:rPr>
                        <a:t>7</a:t>
                      </a:r>
                    </a:p>
                  </a:txBody>
                  <a:tcPr marL="9525" marR="9525" marT="9525" marB="0" anchor="ctr">
                    <a:solidFill>
                      <a:srgbClr val="CFD5EA"/>
                    </a:solidFill>
                  </a:tcPr>
                </a:tc>
                <a:tc>
                  <a:txBody>
                    <a:bodyPr/>
                    <a:lstStyle/>
                    <a:p>
                      <a:pPr algn="l" fontAlgn="b"/>
                      <a:r>
                        <a:rPr lang="es-PE" sz="1200" b="1" i="0" u="none" strike="noStrike" dirty="0">
                          <a:solidFill>
                            <a:srgbClr val="000000"/>
                          </a:solidFill>
                          <a:effectLst/>
                          <a:latin typeface="+mn-lt"/>
                        </a:rPr>
                        <a:t>MINISTERIO DE DEFENSA</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5 </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   </a:t>
                      </a:r>
                    </a:p>
                  </a:txBody>
                  <a:tcPr marL="9525" marR="9525" marT="9525" marB="0" anchor="ctr">
                    <a:solidFill>
                      <a:srgbClr val="CFD5EA"/>
                    </a:solidFill>
                  </a:tcPr>
                </a:tc>
                <a:tc>
                  <a:txBody>
                    <a:bodyPr/>
                    <a:lstStyle/>
                    <a:p>
                      <a:pPr algn="ctr" fontAlgn="b"/>
                      <a:r>
                        <a:rPr lang="es-PE" sz="1200" b="1" i="0" u="none" strike="noStrike" dirty="0">
                          <a:solidFill>
                            <a:srgbClr val="000000"/>
                          </a:solidFill>
                          <a:effectLst/>
                          <a:latin typeface="+mn-lt"/>
                        </a:rPr>
                        <a:t>481 </a:t>
                      </a:r>
                    </a:p>
                  </a:txBody>
                  <a:tcPr marL="9525" marR="9525" marT="9525" marB="0" anchor="ctr">
                    <a:solidFill>
                      <a:srgbClr val="CFD5EA"/>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1"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2828311941"/>
                  </a:ext>
                </a:extLst>
              </a:tr>
              <a:tr h="288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EXCESO EN EL REGISTRO DE INGRESOS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462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4105081796"/>
                  </a:ext>
                </a:extLst>
              </a:tr>
              <a:tr h="288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DIFERENCIAS NO ACLARADAS ENTRE EL INVENTARIO FÍSICO Y LAS CUENTAS CONTABLES.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19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3892332989"/>
                  </a:ext>
                </a:extLst>
              </a:tr>
              <a:tr h="288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BIENES PATRIMONIALES REVALUADOS INOBSERVANDO LA DIRECTIVA 002-2014-EF/51.01</a:t>
                      </a: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5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4024350118"/>
                  </a:ext>
                </a:extLst>
              </a:tr>
              <a:tr h="21600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ES" sz="1200" b="0" i="0" u="none" strike="noStrike" dirty="0">
                          <a:solidFill>
                            <a:srgbClr val="000000"/>
                          </a:solidFill>
                          <a:effectLst/>
                          <a:latin typeface="+mn-lt"/>
                        </a:rPr>
                        <a:t>OBLIGACIONES DE LOS PROCESOS JUDICIALES CON SENTENCIA JUDICIALES, LAUDOS ARBITRALES Y SIMILARES, NO REGISTRADOS EN LIBROS CONTABLES.</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200" b="0" i="0" u="none" strike="noStrike" dirty="0">
                          <a:solidFill>
                            <a:srgbClr val="000000"/>
                          </a:solidFill>
                          <a:effectLst/>
                          <a:latin typeface="+mn-lt"/>
                        </a:rPr>
                        <a:t>-   </a:t>
                      </a: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1869690752"/>
                  </a:ext>
                </a:extLst>
              </a:tr>
            </a:tbl>
          </a:graphicData>
        </a:graphic>
      </p:graphicFrame>
      <p:grpSp>
        <p:nvGrpSpPr>
          <p:cNvPr id="11" name="Grupo 10">
            <a:extLst>
              <a:ext uri="{FF2B5EF4-FFF2-40B4-BE49-F238E27FC236}">
                <a16:creationId xmlns:a16="http://schemas.microsoft.com/office/drawing/2014/main" id="{12D3445D-423F-4477-B77D-90DA6430CA44}"/>
              </a:ext>
            </a:extLst>
          </p:cNvPr>
          <p:cNvGrpSpPr/>
          <p:nvPr/>
        </p:nvGrpSpPr>
        <p:grpSpPr>
          <a:xfrm>
            <a:off x="10702533" y="6116528"/>
            <a:ext cx="1028182" cy="524094"/>
            <a:chOff x="10985501" y="6396203"/>
            <a:chExt cx="1028182" cy="524094"/>
          </a:xfrm>
        </p:grpSpPr>
        <p:sp>
          <p:nvSpPr>
            <p:cNvPr id="15" name="CuadroTexto 14">
              <a:hlinkClick r:id="rId3" action="ppaction://hlinksldjump"/>
              <a:extLst>
                <a:ext uri="{FF2B5EF4-FFF2-40B4-BE49-F238E27FC236}">
                  <a16:creationId xmlns:a16="http://schemas.microsoft.com/office/drawing/2014/main" id="{9F6A69E9-1F25-40AA-BAD7-7541F315FC7E}"/>
                </a:ext>
              </a:extLst>
            </p:cNvPr>
            <p:cNvSpPr txBox="1"/>
            <p:nvPr/>
          </p:nvSpPr>
          <p:spPr>
            <a:xfrm>
              <a:off x="10985501" y="6612520"/>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17" name="Imagen 16" descr="C:\Users\16468\Documents\GSS\Para creaciones\cgr.png">
              <a:hlinkClick r:id="rId4" action="ppaction://hlinksldjump"/>
              <a:extLst>
                <a:ext uri="{FF2B5EF4-FFF2-40B4-BE49-F238E27FC236}">
                  <a16:creationId xmlns:a16="http://schemas.microsoft.com/office/drawing/2014/main" id="{5FF46055-227A-428A-8D6A-7FC7C00EABE1}"/>
                </a:ext>
              </a:extLst>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6" name="CuadroTexto 15">
            <a:extLst>
              <a:ext uri="{FF2B5EF4-FFF2-40B4-BE49-F238E27FC236}">
                <a16:creationId xmlns:a16="http://schemas.microsoft.com/office/drawing/2014/main" id="{33F3604B-883C-4DFC-9142-7490426CEBAB}"/>
              </a:ext>
            </a:extLst>
          </p:cNvPr>
          <p:cNvSpPr txBox="1"/>
          <p:nvPr/>
        </p:nvSpPr>
        <p:spPr>
          <a:xfrm>
            <a:off x="56164" y="974446"/>
            <a:ext cx="677108" cy="5206365"/>
          </a:xfrm>
          <a:prstGeom prst="rect">
            <a:avLst/>
          </a:prstGeom>
          <a:noFill/>
        </p:spPr>
        <p:txBody>
          <a:bodyPr vert="vert270" wrap="square" rtlCol="0">
            <a:spAutoFit/>
          </a:bodyPr>
          <a:lstStyle/>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ENTIDADES / PROBLEMAS MAS SIGNIFICATIVOS</a:t>
            </a:r>
          </a:p>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 name="CuadroTexto 1">
            <a:extLst>
              <a:ext uri="{FF2B5EF4-FFF2-40B4-BE49-F238E27FC236}">
                <a16:creationId xmlns:a16="http://schemas.microsoft.com/office/drawing/2014/main" id="{35DF1754-F2AF-4E74-A5E6-796CABF9E4A3}"/>
              </a:ext>
            </a:extLst>
          </p:cNvPr>
          <p:cNvSpPr txBox="1"/>
          <p:nvPr/>
        </p:nvSpPr>
        <p:spPr>
          <a:xfrm>
            <a:off x="696318" y="641039"/>
            <a:ext cx="11236150" cy="369332"/>
          </a:xfrm>
          <a:prstGeom prst="rect">
            <a:avLst/>
          </a:prstGeom>
          <a:noFill/>
        </p:spPr>
        <p:txBody>
          <a:bodyPr wrap="square" rtlCol="0">
            <a:spAutoFit/>
          </a:bodyPr>
          <a:lstStyle/>
          <a:p>
            <a:pPr algn="ctr"/>
            <a:r>
              <a:rPr lang="es-PE" b="1" dirty="0">
                <a:solidFill>
                  <a:srgbClr val="002060"/>
                </a:solidFill>
                <a:effectLst>
                  <a:outerShdw blurRad="38100" dist="38100" dir="2700000" algn="tl">
                    <a:srgbClr val="000000">
                      <a:alpha val="43137"/>
                    </a:srgbClr>
                  </a:outerShdw>
                </a:effectLst>
              </a:rPr>
              <a:t>A. SUBESTIMACION</a:t>
            </a:r>
          </a:p>
        </p:txBody>
      </p:sp>
      <p:sp>
        <p:nvSpPr>
          <p:cNvPr id="21" name="CuadroTexto 20">
            <a:extLst>
              <a:ext uri="{FF2B5EF4-FFF2-40B4-BE49-F238E27FC236}">
                <a16:creationId xmlns:a16="http://schemas.microsoft.com/office/drawing/2014/main" id="{DA444934-7B51-49B6-B5C7-F75A77257D3D}"/>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spTree>
    <p:extLst>
      <p:ext uri="{BB962C8B-B14F-4D97-AF65-F5344CB8AC3E}">
        <p14:creationId xmlns:p14="http://schemas.microsoft.com/office/powerpoint/2010/main" val="1052209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121</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1015140"/>
            <a:ext cx="12181101" cy="830997"/>
          </a:xfrm>
          <a:prstGeom prst="rect">
            <a:avLst/>
          </a:prstGeom>
          <a:noFill/>
        </p:spPr>
        <p:txBody>
          <a:bodyPr vert="horz" wrap="square" rtlCol="0">
            <a:spAutoFit/>
          </a:bodyPr>
          <a:lstStyle/>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POR ENTIDADES MAS SIGNIFICATIVAS</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2543015822"/>
              </p:ext>
            </p:extLst>
          </p:nvPr>
        </p:nvGraphicFramePr>
        <p:xfrm>
          <a:off x="855317" y="1888030"/>
          <a:ext cx="10272090" cy="3398160"/>
        </p:xfrm>
        <a:graphic>
          <a:graphicData uri="http://schemas.openxmlformats.org/drawingml/2006/table">
            <a:tbl>
              <a:tblPr firstRow="1" bandRow="1">
                <a:tableStyleId>{5C22544A-7EE6-4342-B048-85BDC9FD1C3A}</a:tableStyleId>
              </a:tblPr>
              <a:tblGrid>
                <a:gridCol w="305475">
                  <a:extLst>
                    <a:ext uri="{9D8B030D-6E8A-4147-A177-3AD203B41FA5}">
                      <a16:colId xmlns:a16="http://schemas.microsoft.com/office/drawing/2014/main" val="283562313"/>
                    </a:ext>
                  </a:extLst>
                </a:gridCol>
                <a:gridCol w="5286615">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936000">
                  <a:extLst>
                    <a:ext uri="{9D8B030D-6E8A-4147-A177-3AD203B41FA5}">
                      <a16:colId xmlns:a16="http://schemas.microsoft.com/office/drawing/2014/main" val="1506114447"/>
                    </a:ext>
                  </a:extLst>
                </a:gridCol>
                <a:gridCol w="936000">
                  <a:extLst>
                    <a:ext uri="{9D8B030D-6E8A-4147-A177-3AD203B41FA5}">
                      <a16:colId xmlns:a16="http://schemas.microsoft.com/office/drawing/2014/main" val="3928724266"/>
                    </a:ext>
                  </a:extLst>
                </a:gridCol>
                <a:gridCol w="936000">
                  <a:extLst>
                    <a:ext uri="{9D8B030D-6E8A-4147-A177-3AD203B41FA5}">
                      <a16:colId xmlns:a16="http://schemas.microsoft.com/office/drawing/2014/main" val="433709244"/>
                    </a:ext>
                  </a:extLst>
                </a:gridCol>
              </a:tblGrid>
              <a:tr h="370840">
                <a:tc>
                  <a:txBody>
                    <a:bodyPr/>
                    <a:lstStyle/>
                    <a:p>
                      <a:pPr algn="ctr"/>
                      <a:endParaRPr lang="es-PE" sz="1400" dirty="0">
                        <a:latin typeface="+mn-lt"/>
                      </a:endParaRPr>
                    </a:p>
                  </a:txBody>
                  <a:tcPr anchor="ctr"/>
                </a:tc>
                <a:tc>
                  <a:txBody>
                    <a:bodyPr/>
                    <a:lstStyle/>
                    <a:p>
                      <a:pPr algn="ctr"/>
                      <a:r>
                        <a:rPr lang="es-PE" sz="1400" dirty="0">
                          <a:latin typeface="+mn-lt"/>
                        </a:rPr>
                        <a:t>REPARO / ENTIDAD</a:t>
                      </a:r>
                    </a:p>
                  </a:txBody>
                  <a:tcPr anchor="ctr"/>
                </a:tc>
                <a:tc>
                  <a:txBody>
                    <a:bodyPr/>
                    <a:lstStyle/>
                    <a:p>
                      <a:pPr algn="ctr"/>
                      <a:r>
                        <a:rPr lang="es-PE" sz="1400" dirty="0">
                          <a:latin typeface="+mn-lt"/>
                        </a:rPr>
                        <a:t>TOTAL ACTIVO</a:t>
                      </a:r>
                    </a:p>
                  </a:txBody>
                  <a:tcPr anchor="ctr"/>
                </a:tc>
                <a:tc>
                  <a:txBody>
                    <a:bodyPr/>
                    <a:lstStyle/>
                    <a:p>
                      <a:pPr algn="ctr"/>
                      <a:r>
                        <a:rPr lang="es-PE" sz="1400" dirty="0">
                          <a:latin typeface="+mn-lt"/>
                        </a:rPr>
                        <a:t>TOTAL PASIVO</a:t>
                      </a:r>
                    </a:p>
                  </a:txBody>
                  <a:tcPr anchor="ctr"/>
                </a:tc>
                <a:tc>
                  <a:txBody>
                    <a:bodyPr/>
                    <a:lstStyle/>
                    <a:p>
                      <a:pPr algn="ctr"/>
                      <a:r>
                        <a:rPr lang="es-PE" sz="1050" dirty="0">
                          <a:latin typeface="+mn-lt"/>
                        </a:rPr>
                        <a:t>TOTAL PATRIMONIO</a:t>
                      </a:r>
                      <a:endParaRPr lang="es-PE" sz="1400" dirty="0">
                        <a:latin typeface="+mn-lt"/>
                      </a:endParaRPr>
                    </a:p>
                  </a:txBody>
                  <a:tcPr anchor="ctr"/>
                </a:tc>
                <a:tc>
                  <a:txBody>
                    <a:bodyPr/>
                    <a:lstStyle/>
                    <a:p>
                      <a:pPr algn="ctr"/>
                      <a:r>
                        <a:rPr lang="es-PE" sz="1400" dirty="0">
                          <a:latin typeface="+mn-lt"/>
                        </a:rPr>
                        <a:t>TOTAL INGRESOS</a:t>
                      </a:r>
                    </a:p>
                  </a:txBody>
                  <a:tcPr anchor="ctr"/>
                </a:tc>
                <a:tc>
                  <a:txBody>
                    <a:bodyPr/>
                    <a:lstStyle/>
                    <a:p>
                      <a:pPr algn="ctr"/>
                      <a:r>
                        <a:rPr lang="es-PE" sz="1400" dirty="0">
                          <a:latin typeface="+mn-lt"/>
                        </a:rPr>
                        <a:t>TOTAL GASTOS</a:t>
                      </a:r>
                    </a:p>
                  </a:txBody>
                  <a:tcPr anchor="ctr"/>
                </a:tc>
                <a:extLst>
                  <a:ext uri="{0D108BD9-81ED-4DB2-BD59-A6C34878D82A}">
                    <a16:rowId xmlns:a16="http://schemas.microsoft.com/office/drawing/2014/main" val="1329195177"/>
                  </a:ext>
                </a:extLst>
              </a:tr>
              <a:tr h="288000">
                <a:tc>
                  <a:txBody>
                    <a:bodyPr/>
                    <a:lstStyle/>
                    <a:p>
                      <a:pPr algn="ctr" fontAlgn="ctr"/>
                      <a:r>
                        <a:rPr lang="es-PE" sz="1400" b="1" i="0" u="none" strike="noStrike" dirty="0">
                          <a:solidFill>
                            <a:srgbClr val="000000"/>
                          </a:solidFill>
                          <a:effectLst/>
                          <a:latin typeface="+mn-lt"/>
                        </a:rPr>
                        <a:t>B.</a:t>
                      </a:r>
                    </a:p>
                  </a:txBody>
                  <a:tcPr marL="9525" marR="9525" marT="9525" marB="0" anchor="ctr">
                    <a:solidFill>
                      <a:srgbClr val="CFD5EA"/>
                    </a:solidFill>
                  </a:tcPr>
                </a:tc>
                <a:tc>
                  <a:txBody>
                    <a:bodyPr/>
                    <a:lstStyle/>
                    <a:p>
                      <a:pPr algn="l" fontAlgn="b"/>
                      <a:r>
                        <a:rPr lang="es-PE" sz="1400" b="1" i="0" u="none" strike="noStrike" dirty="0">
                          <a:solidFill>
                            <a:srgbClr val="000000"/>
                          </a:solidFill>
                          <a:effectLst/>
                          <a:latin typeface="+mn-lt"/>
                        </a:rPr>
                        <a:t>SOBREESTIMACIÓN</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3 079</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2 550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2 432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473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2 479 </a:t>
                      </a:r>
                    </a:p>
                  </a:txBody>
                  <a:tcPr marL="9525" marR="9525" marT="9525" marB="0" anchor="ctr">
                    <a:solidFill>
                      <a:srgbClr val="CFD5EA"/>
                    </a:solidFill>
                  </a:tcPr>
                </a:tc>
                <a:extLst>
                  <a:ext uri="{0D108BD9-81ED-4DB2-BD59-A6C34878D82A}">
                    <a16:rowId xmlns:a16="http://schemas.microsoft.com/office/drawing/2014/main" val="1853447641"/>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Total</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2 651</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2 481</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1 925</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462</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rgbClr val="000000"/>
                          </a:solidFill>
                          <a:effectLst/>
                          <a:latin typeface="+mn-lt"/>
                        </a:rPr>
                        <a:t>2 432</a:t>
                      </a:r>
                    </a:p>
                  </a:txBody>
                  <a:tcPr marL="9525" marR="9525" marT="9525" marB="0" anchor="ctr">
                    <a:solidFill>
                      <a:srgbClr val="CFD5EA"/>
                    </a:solidFill>
                  </a:tcPr>
                </a:tc>
                <a:extLst>
                  <a:ext uri="{0D108BD9-81ED-4DB2-BD59-A6C34878D82A}">
                    <a16:rowId xmlns:a16="http://schemas.microsoft.com/office/drawing/2014/main" val="89235804"/>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Representación de los principales observados</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86%</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97%</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79%</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98%</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chemeClr val="accent5">
                              <a:lumMod val="75000"/>
                            </a:schemeClr>
                          </a:solidFill>
                          <a:effectLst/>
                          <a:latin typeface="+mn-lt"/>
                        </a:rPr>
                        <a:t>98%</a:t>
                      </a:r>
                    </a:p>
                  </a:txBody>
                  <a:tcPr marL="9525" marR="9525" marT="9525" marB="0" anchor="ctr">
                    <a:solidFill>
                      <a:srgbClr val="CFD5EA"/>
                    </a:solidFill>
                  </a:tcPr>
                </a:tc>
                <a:extLst>
                  <a:ext uri="{0D108BD9-81ED-4DB2-BD59-A6C34878D82A}">
                    <a16:rowId xmlns:a16="http://schemas.microsoft.com/office/drawing/2014/main" val="2264119666"/>
                  </a:ext>
                </a:extLst>
              </a:tr>
              <a:tr h="288000">
                <a:tc>
                  <a:txBody>
                    <a:bodyPr/>
                    <a:lstStyle/>
                    <a:p>
                      <a:pPr algn="ctr" fontAlgn="ctr"/>
                      <a:r>
                        <a:rPr lang="es-PE" sz="1400" b="1" i="0" u="none" strike="noStrike" dirty="0">
                          <a:solidFill>
                            <a:srgbClr val="000000"/>
                          </a:solidFill>
                          <a:effectLst/>
                          <a:latin typeface="+mn-lt"/>
                        </a:rPr>
                        <a:t>1</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hlinkClick r:id="rId3" action="ppaction://hlinksldjump"/>
                        </a:rPr>
                        <a:t>OFICINA DE NORMALIZACIÓN PREVISIONAL – ONP</a:t>
                      </a:r>
                      <a:endParaRPr lang="es-ES"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2 465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531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989618854"/>
                  </a:ext>
                </a:extLst>
              </a:tr>
              <a:tr h="288000">
                <a:tc>
                  <a:txBody>
                    <a:bodyPr/>
                    <a:lstStyle/>
                    <a:p>
                      <a:pPr algn="ctr" fontAlgn="ctr"/>
                      <a:r>
                        <a:rPr lang="es-PE" sz="14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hlinkClick r:id="rId3" action="ppaction://hlinksldjump"/>
                        </a:rPr>
                        <a:t>MINISTERIO DE VIVIENDA, CONSTRUCCIÓN Y SANEAMIENTO</a:t>
                      </a:r>
                      <a:endParaRPr lang="es-ES"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24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38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1 937 </a:t>
                      </a:r>
                    </a:p>
                  </a:txBody>
                  <a:tcPr marL="9525" marR="9525" marT="9525" marB="0" anchor="ctr">
                    <a:solidFill>
                      <a:srgbClr val="E9EBF5"/>
                    </a:solidFill>
                  </a:tcPr>
                </a:tc>
                <a:extLst>
                  <a:ext uri="{0D108BD9-81ED-4DB2-BD59-A6C34878D82A}">
                    <a16:rowId xmlns:a16="http://schemas.microsoft.com/office/drawing/2014/main" val="3791266070"/>
                  </a:ext>
                </a:extLst>
              </a:tr>
              <a:tr h="288000">
                <a:tc>
                  <a:txBody>
                    <a:bodyPr/>
                    <a:lstStyle/>
                    <a:p>
                      <a:pPr algn="ctr" fontAlgn="ctr"/>
                      <a:r>
                        <a:rPr lang="es-PE" sz="1400" b="1" i="0" u="none" strike="noStrike" dirty="0">
                          <a:solidFill>
                            <a:srgbClr val="000000"/>
                          </a:solidFill>
                          <a:effectLst/>
                          <a:latin typeface="+mn-lt"/>
                        </a:rPr>
                        <a:t>3</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mn-lt"/>
                          <a:hlinkClick r:id="rId3" action="ppaction://hlinksldjump"/>
                        </a:rPr>
                        <a:t>MUNICIPALIDAD METROPOLITANA DE LIMA</a:t>
                      </a:r>
                      <a:endParaRPr lang="es-PE"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1 472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16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488 </a:t>
                      </a:r>
                    </a:p>
                  </a:txBody>
                  <a:tcPr marL="9525" marR="9525" marT="9525" marB="0" anchor="ctr">
                    <a:solidFill>
                      <a:srgbClr val="E9EBF5"/>
                    </a:solidFill>
                  </a:tcPr>
                </a:tc>
                <a:extLst>
                  <a:ext uri="{0D108BD9-81ED-4DB2-BD59-A6C34878D82A}">
                    <a16:rowId xmlns:a16="http://schemas.microsoft.com/office/drawing/2014/main" val="2828311941"/>
                  </a:ext>
                </a:extLst>
              </a:tr>
              <a:tr h="288000">
                <a:tc>
                  <a:txBody>
                    <a:bodyPr/>
                    <a:lstStyle/>
                    <a:p>
                      <a:pPr algn="ctr" fontAlgn="ctr"/>
                      <a:r>
                        <a:rPr lang="es-PE" sz="14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mn-lt"/>
                          <a:hlinkClick r:id="rId3" action="ppaction://hlinksldjump"/>
                        </a:rPr>
                        <a:t>MUNICIPALIDAD PROVINCIAL DE ESPINAR</a:t>
                      </a:r>
                      <a:endParaRPr lang="es-PE"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357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576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4105081796"/>
                  </a:ext>
                </a:extLst>
              </a:tr>
              <a:tr h="288000">
                <a:tc>
                  <a:txBody>
                    <a:bodyPr/>
                    <a:lstStyle/>
                    <a:p>
                      <a:pPr algn="ctr" fontAlgn="ctr"/>
                      <a:r>
                        <a:rPr lang="es-PE" sz="1400" b="1" i="0" u="none" strike="noStrike" dirty="0">
                          <a:solidFill>
                            <a:srgbClr val="000000"/>
                          </a:solidFill>
                          <a:effectLst/>
                          <a:latin typeface="+mn-lt"/>
                        </a:rPr>
                        <a:t>5</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hlinkClick r:id="rId4" action="ppaction://hlinksldjump"/>
                        </a:rPr>
                        <a:t>MINISTERIO DE TRANSPORTES Y COMUNICACIONES</a:t>
                      </a:r>
                      <a:endParaRPr lang="es-ES"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398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397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892332989"/>
                  </a:ext>
                </a:extLst>
              </a:tr>
              <a:tr h="288000">
                <a:tc>
                  <a:txBody>
                    <a:bodyPr/>
                    <a:lstStyle/>
                    <a:p>
                      <a:pPr algn="ctr" fontAlgn="ctr"/>
                      <a:r>
                        <a:rPr lang="es-PE" sz="14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hlinkClick r:id="rId4" action="ppaction://hlinksldjump"/>
                        </a:rPr>
                        <a:t>MINISTERIO DE AGRICULTURA Y RIEGO</a:t>
                      </a:r>
                      <a:endParaRPr lang="es-ES"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393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380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4024350118"/>
                  </a:ext>
                </a:extLst>
              </a:tr>
              <a:tr h="288000">
                <a:tc>
                  <a:txBody>
                    <a:bodyPr/>
                    <a:lstStyle/>
                    <a:p>
                      <a:pPr algn="ctr" fontAlgn="ctr"/>
                      <a:r>
                        <a:rPr lang="es-PE" sz="1400" b="1" i="0" u="none" strike="noStrike" dirty="0">
                          <a:solidFill>
                            <a:srgbClr val="000000"/>
                          </a:solidFill>
                          <a:effectLst/>
                          <a:latin typeface="+mn-lt"/>
                        </a:rPr>
                        <a:t>7</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mn-lt"/>
                          <a:hlinkClick r:id="rId4" action="ppaction://hlinksldjump"/>
                        </a:rPr>
                        <a:t>MINISTERIO DE DEFENSA</a:t>
                      </a:r>
                      <a:endParaRPr lang="es-PE" sz="14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7 </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462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7 </a:t>
                      </a:r>
                    </a:p>
                  </a:txBody>
                  <a:tcPr marL="9525" marR="9525" marT="9525" marB="0" anchor="ctr">
                    <a:solidFill>
                      <a:srgbClr val="E9EBF5"/>
                    </a:solidFill>
                  </a:tcPr>
                </a:tc>
                <a:extLst>
                  <a:ext uri="{0D108BD9-81ED-4DB2-BD59-A6C34878D82A}">
                    <a16:rowId xmlns:a16="http://schemas.microsoft.com/office/drawing/2014/main" val="1869690752"/>
                  </a:ext>
                </a:extLst>
              </a:tr>
            </a:tbl>
          </a:graphicData>
        </a:graphic>
      </p:graphicFrame>
      <p:grpSp>
        <p:nvGrpSpPr>
          <p:cNvPr id="25" name="Grupo 24">
            <a:extLst>
              <a:ext uri="{FF2B5EF4-FFF2-40B4-BE49-F238E27FC236}">
                <a16:creationId xmlns:a16="http://schemas.microsoft.com/office/drawing/2014/main" id="{33E08D70-95D8-4573-8CBB-CDC4F976282E}"/>
              </a:ext>
            </a:extLst>
          </p:cNvPr>
          <p:cNvGrpSpPr/>
          <p:nvPr/>
        </p:nvGrpSpPr>
        <p:grpSpPr>
          <a:xfrm>
            <a:off x="10683483" y="6087953"/>
            <a:ext cx="1028182" cy="524094"/>
            <a:chOff x="10985501" y="6396203"/>
            <a:chExt cx="1028182" cy="524094"/>
          </a:xfrm>
        </p:grpSpPr>
        <p:sp>
          <p:nvSpPr>
            <p:cNvPr id="26" name="CuadroTexto 25">
              <a:hlinkClick r:id="rId5" action="ppaction://hlinksldjump"/>
              <a:extLst>
                <a:ext uri="{FF2B5EF4-FFF2-40B4-BE49-F238E27FC236}">
                  <a16:creationId xmlns:a16="http://schemas.microsoft.com/office/drawing/2014/main" id="{4462EC07-F2B3-4C78-8ABF-56B9969B4AD9}"/>
                </a:ext>
              </a:extLst>
            </p:cNvPr>
            <p:cNvSpPr txBox="1"/>
            <p:nvPr/>
          </p:nvSpPr>
          <p:spPr>
            <a:xfrm>
              <a:off x="10985501" y="6612520"/>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27" name="Imagen 26" descr="C:\Users\16468\Documents\GSS\Para creaciones\cgr.png">
              <a:hlinkClick r:id="rId5" action="ppaction://hlinksldjump"/>
              <a:extLst>
                <a:ext uri="{FF2B5EF4-FFF2-40B4-BE49-F238E27FC236}">
                  <a16:creationId xmlns:a16="http://schemas.microsoft.com/office/drawing/2014/main" id="{D759CDBD-257B-4145-A29E-475106367D71}"/>
                </a:ext>
              </a:extLst>
            </p:cNvPr>
            <p:cNvPicPr/>
            <p:nvPr/>
          </p:nvPicPr>
          <p:blipFill rotWithShape="1">
            <a:blip r:embed="rId6">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5" name="CuadroTexto 14">
            <a:extLst>
              <a:ext uri="{FF2B5EF4-FFF2-40B4-BE49-F238E27FC236}">
                <a16:creationId xmlns:a16="http://schemas.microsoft.com/office/drawing/2014/main" id="{FA905206-3A87-4C0E-850A-545E4FD764E0}"/>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spTree>
    <p:extLst>
      <p:ext uri="{BB962C8B-B14F-4D97-AF65-F5344CB8AC3E}">
        <p14:creationId xmlns:p14="http://schemas.microsoft.com/office/powerpoint/2010/main" val="1908921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122</a:t>
            </a:fld>
            <a:endParaRPr lang="es-PE" b="1" dirty="0">
              <a:solidFill>
                <a:schemeClr val="bg1">
                  <a:lumMod val="75000"/>
                </a:schemeClr>
              </a:solidFill>
            </a:endParaRPr>
          </a:p>
        </p:txBody>
      </p:sp>
      <p:grpSp>
        <p:nvGrpSpPr>
          <p:cNvPr id="11" name="Grupo 10">
            <a:extLst>
              <a:ext uri="{FF2B5EF4-FFF2-40B4-BE49-F238E27FC236}">
                <a16:creationId xmlns:a16="http://schemas.microsoft.com/office/drawing/2014/main" id="{12D3445D-423F-4477-B77D-90DA6430CA44}"/>
              </a:ext>
            </a:extLst>
          </p:cNvPr>
          <p:cNvGrpSpPr/>
          <p:nvPr/>
        </p:nvGrpSpPr>
        <p:grpSpPr>
          <a:xfrm>
            <a:off x="10702533" y="6030803"/>
            <a:ext cx="1028182" cy="612765"/>
            <a:chOff x="10985501" y="6310478"/>
            <a:chExt cx="1028182" cy="612765"/>
          </a:xfrm>
        </p:grpSpPr>
        <p:sp>
          <p:nvSpPr>
            <p:cNvPr id="15" name="CuadroTexto 14">
              <a:hlinkClick r:id="rId3" action="ppaction://hlinksldjump"/>
              <a:extLst>
                <a:ext uri="{FF2B5EF4-FFF2-40B4-BE49-F238E27FC236}">
                  <a16:creationId xmlns:a16="http://schemas.microsoft.com/office/drawing/2014/main" id="{9F6A69E9-1F25-40AA-BAD7-7541F315FC7E}"/>
                </a:ext>
              </a:extLst>
            </p:cNvPr>
            <p:cNvSpPr txBox="1"/>
            <p:nvPr/>
          </p:nvSpPr>
          <p:spPr>
            <a:xfrm>
              <a:off x="10985501" y="6507745"/>
              <a:ext cx="1028182" cy="415498"/>
            </a:xfrm>
            <a:prstGeom prst="rect">
              <a:avLst/>
            </a:prstGeom>
            <a:noFill/>
          </p:spPr>
          <p:txBody>
            <a:bodyPr wrap="square" rtlCol="0">
              <a:spAutoFit/>
            </a:bodyPr>
            <a:lstStyle/>
            <a:p>
              <a:pPr algn="ctr"/>
              <a:r>
                <a:rPr lang="es-PE" sz="700" b="1" dirty="0"/>
                <a:t>VOLVER A CUADRO BASE PARA OPINION CALIFICADA</a:t>
              </a:r>
              <a:endParaRPr lang="en-US" sz="700" b="1" dirty="0"/>
            </a:p>
          </p:txBody>
        </p:sp>
        <p:pic>
          <p:nvPicPr>
            <p:cNvPr id="17" name="Imagen 16" descr="C:\Users\16468\Documents\GSS\Para creaciones\cgr.png">
              <a:hlinkClick r:id="rId4" action="ppaction://hlinksldjump"/>
              <a:extLst>
                <a:ext uri="{FF2B5EF4-FFF2-40B4-BE49-F238E27FC236}">
                  <a16:creationId xmlns:a16="http://schemas.microsoft.com/office/drawing/2014/main" id="{5FF46055-227A-428A-8D6A-7FC7C00EABE1}"/>
                </a:ext>
              </a:extLst>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226636" y="6310478"/>
              <a:ext cx="523240" cy="262294"/>
            </a:xfrm>
            <a:prstGeom prst="rect">
              <a:avLst/>
            </a:prstGeom>
            <a:noFill/>
            <a:ln>
              <a:noFill/>
            </a:ln>
          </p:spPr>
        </p:pic>
      </p:grpSp>
      <p:sp>
        <p:nvSpPr>
          <p:cNvPr id="16" name="CuadroTexto 15">
            <a:extLst>
              <a:ext uri="{FF2B5EF4-FFF2-40B4-BE49-F238E27FC236}">
                <a16:creationId xmlns:a16="http://schemas.microsoft.com/office/drawing/2014/main" id="{33F3604B-883C-4DFC-9142-7490426CEBAB}"/>
              </a:ext>
            </a:extLst>
          </p:cNvPr>
          <p:cNvSpPr txBox="1"/>
          <p:nvPr/>
        </p:nvSpPr>
        <p:spPr>
          <a:xfrm>
            <a:off x="56164" y="974446"/>
            <a:ext cx="677108" cy="5206365"/>
          </a:xfrm>
          <a:prstGeom prst="rect">
            <a:avLst/>
          </a:prstGeom>
          <a:noFill/>
        </p:spPr>
        <p:txBody>
          <a:bodyPr vert="vert270" wrap="square" rtlCol="0">
            <a:spAutoFit/>
          </a:bodyPr>
          <a:lstStyle/>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ENTIDADES / PROBLEMAS MAS SIGNIFICATIVOS</a:t>
            </a:r>
          </a:p>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 name="CuadroTexto 1">
            <a:extLst>
              <a:ext uri="{FF2B5EF4-FFF2-40B4-BE49-F238E27FC236}">
                <a16:creationId xmlns:a16="http://schemas.microsoft.com/office/drawing/2014/main" id="{35DF1754-F2AF-4E74-A5E6-796CABF9E4A3}"/>
              </a:ext>
            </a:extLst>
          </p:cNvPr>
          <p:cNvSpPr txBox="1"/>
          <p:nvPr/>
        </p:nvSpPr>
        <p:spPr>
          <a:xfrm>
            <a:off x="696318" y="726764"/>
            <a:ext cx="10952051" cy="369332"/>
          </a:xfrm>
          <a:prstGeom prst="rect">
            <a:avLst/>
          </a:prstGeom>
          <a:noFill/>
        </p:spPr>
        <p:txBody>
          <a:bodyPr wrap="square" rtlCol="0">
            <a:spAutoFit/>
          </a:bodyPr>
          <a:lstStyle/>
          <a:p>
            <a:pPr algn="ctr"/>
            <a:r>
              <a:rPr lang="es-PE" b="1" dirty="0">
                <a:solidFill>
                  <a:srgbClr val="002060"/>
                </a:solidFill>
                <a:effectLst>
                  <a:outerShdw blurRad="38100" dist="38100" dir="2700000" algn="tl">
                    <a:srgbClr val="000000">
                      <a:alpha val="43137"/>
                    </a:srgbClr>
                  </a:outerShdw>
                </a:effectLst>
              </a:rPr>
              <a:t>B. SOBRESTIMACION</a:t>
            </a:r>
          </a:p>
        </p:txBody>
      </p:sp>
      <p:sp>
        <p:nvSpPr>
          <p:cNvPr id="21" name="CuadroTexto 20">
            <a:extLst>
              <a:ext uri="{FF2B5EF4-FFF2-40B4-BE49-F238E27FC236}">
                <a16:creationId xmlns:a16="http://schemas.microsoft.com/office/drawing/2014/main" id="{DA444934-7B51-49B6-B5C7-F75A77257D3D}"/>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graphicFrame>
        <p:nvGraphicFramePr>
          <p:cNvPr id="10" name="Tabla 4">
            <a:extLst>
              <a:ext uri="{FF2B5EF4-FFF2-40B4-BE49-F238E27FC236}">
                <a16:creationId xmlns:a16="http://schemas.microsoft.com/office/drawing/2014/main" id="{278403CE-0135-4D30-B4CD-5C6F139D6762}"/>
              </a:ext>
            </a:extLst>
          </p:cNvPr>
          <p:cNvGraphicFramePr>
            <a:graphicFrameLocks noGrp="1"/>
          </p:cNvGraphicFramePr>
          <p:nvPr>
            <p:extLst>
              <p:ext uri="{D42A27DB-BD31-4B8C-83A1-F6EECF244321}">
                <p14:modId xmlns:p14="http://schemas.microsoft.com/office/powerpoint/2010/main" val="3903644756"/>
              </p:ext>
            </p:extLst>
          </p:nvPr>
        </p:nvGraphicFramePr>
        <p:xfrm>
          <a:off x="714222" y="1198842"/>
          <a:ext cx="11060051" cy="4632960"/>
        </p:xfrm>
        <a:graphic>
          <a:graphicData uri="http://schemas.openxmlformats.org/drawingml/2006/table">
            <a:tbl>
              <a:tblPr firstRow="1" bandRow="1">
                <a:tableStyleId>{5C22544A-7EE6-4342-B048-85BDC9FD1C3A}</a:tableStyleId>
              </a:tblPr>
              <a:tblGrid>
                <a:gridCol w="332051">
                  <a:extLst>
                    <a:ext uri="{9D8B030D-6E8A-4147-A177-3AD203B41FA5}">
                      <a16:colId xmlns:a16="http://schemas.microsoft.com/office/drawing/2014/main" val="283562313"/>
                    </a:ext>
                  </a:extLst>
                </a:gridCol>
                <a:gridCol w="5940000">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1044000">
                  <a:extLst>
                    <a:ext uri="{9D8B030D-6E8A-4147-A177-3AD203B41FA5}">
                      <a16:colId xmlns:a16="http://schemas.microsoft.com/office/drawing/2014/main" val="1506114447"/>
                    </a:ext>
                  </a:extLst>
                </a:gridCol>
                <a:gridCol w="936000">
                  <a:extLst>
                    <a:ext uri="{9D8B030D-6E8A-4147-A177-3AD203B41FA5}">
                      <a16:colId xmlns:a16="http://schemas.microsoft.com/office/drawing/2014/main" val="433709244"/>
                    </a:ext>
                  </a:extLst>
                </a:gridCol>
                <a:gridCol w="936000">
                  <a:extLst>
                    <a:ext uri="{9D8B030D-6E8A-4147-A177-3AD203B41FA5}">
                      <a16:colId xmlns:a16="http://schemas.microsoft.com/office/drawing/2014/main" val="2544051341"/>
                    </a:ext>
                  </a:extLst>
                </a:gridCol>
              </a:tblGrid>
              <a:tr h="370840">
                <a:tc>
                  <a:txBody>
                    <a:bodyPr/>
                    <a:lstStyle/>
                    <a:p>
                      <a:pPr algn="ctr"/>
                      <a:r>
                        <a:rPr lang="es-PE" sz="1200" dirty="0">
                          <a:latin typeface="+mn-lt"/>
                        </a:rPr>
                        <a:t>|</a:t>
                      </a:r>
                    </a:p>
                  </a:txBody>
                  <a:tcPr anchor="ctr"/>
                </a:tc>
                <a:tc>
                  <a:txBody>
                    <a:bodyPr/>
                    <a:lstStyle/>
                    <a:p>
                      <a:pPr algn="ctr"/>
                      <a:r>
                        <a:rPr lang="es-PE" sz="1200" dirty="0">
                          <a:latin typeface="+mn-lt"/>
                        </a:rPr>
                        <a:t>ENTIDAD / PROBLEMA</a:t>
                      </a:r>
                    </a:p>
                  </a:txBody>
                  <a:tcPr anchor="ctr"/>
                </a:tc>
                <a:tc>
                  <a:txBody>
                    <a:bodyPr/>
                    <a:lstStyle/>
                    <a:p>
                      <a:pPr algn="ctr"/>
                      <a:r>
                        <a:rPr lang="es-PE" sz="1200" dirty="0">
                          <a:latin typeface="+mn-lt"/>
                        </a:rPr>
                        <a:t>TOTAL ACTIVO</a:t>
                      </a:r>
                    </a:p>
                  </a:txBody>
                  <a:tcPr anchor="ctr"/>
                </a:tc>
                <a:tc>
                  <a:txBody>
                    <a:bodyPr/>
                    <a:lstStyle/>
                    <a:p>
                      <a:pPr algn="ctr"/>
                      <a:r>
                        <a:rPr lang="es-PE" sz="1200" dirty="0">
                          <a:latin typeface="+mn-lt"/>
                        </a:rPr>
                        <a:t>TOTAL PASIVO</a:t>
                      </a:r>
                    </a:p>
                  </a:txBody>
                  <a:tcPr anchor="ctr"/>
                </a:tc>
                <a:tc>
                  <a:txBody>
                    <a:bodyPr/>
                    <a:lstStyle/>
                    <a:p>
                      <a:pPr algn="ctr"/>
                      <a:r>
                        <a:rPr lang="es-PE" sz="1200" dirty="0">
                          <a:latin typeface="+mn-lt"/>
                        </a:rPr>
                        <a:t>TOTAL PATRIMONIO</a:t>
                      </a:r>
                    </a:p>
                  </a:txBody>
                  <a:tcPr anchor="ctr"/>
                </a:tc>
                <a:tc>
                  <a:txBody>
                    <a:bodyPr/>
                    <a:lstStyle/>
                    <a:p>
                      <a:pPr algn="ctr"/>
                      <a:r>
                        <a:rPr lang="es-PE" sz="1200" dirty="0">
                          <a:latin typeface="+mn-lt"/>
                        </a:rPr>
                        <a:t>TOTAL GASTOS</a:t>
                      </a:r>
                    </a:p>
                  </a:txBody>
                  <a:tcPr anchor="ctr"/>
                </a:tc>
                <a:tc>
                  <a:txBody>
                    <a:bodyPr/>
                    <a:lstStyle/>
                    <a:p>
                      <a:pPr algn="ctr"/>
                      <a:r>
                        <a:rPr lang="es-PE" sz="1200" dirty="0">
                          <a:latin typeface="+mn-lt"/>
                        </a:rPr>
                        <a:t>TOTAL INGRESOS</a:t>
                      </a:r>
                    </a:p>
                  </a:txBody>
                  <a:tcPr anchor="ctr"/>
                </a:tc>
                <a:extLst>
                  <a:ext uri="{0D108BD9-81ED-4DB2-BD59-A6C34878D82A}">
                    <a16:rowId xmlns:a16="http://schemas.microsoft.com/office/drawing/2014/main" val="1329195177"/>
                  </a:ext>
                </a:extLst>
              </a:tr>
              <a:tr h="0">
                <a:tc>
                  <a:txBody>
                    <a:bodyPr/>
                    <a:lstStyle/>
                    <a:p>
                      <a:pPr algn="ctr" fontAlgn="ctr"/>
                      <a:r>
                        <a:rPr lang="es-PE" sz="1200" b="1" i="0" u="none" strike="noStrike" dirty="0">
                          <a:solidFill>
                            <a:srgbClr val="000000"/>
                          </a:solidFill>
                          <a:effectLst/>
                          <a:latin typeface="+mn-lt"/>
                        </a:rPr>
                        <a:t>1</a:t>
                      </a:r>
                    </a:p>
                  </a:txBody>
                  <a:tcPr marL="9525" marR="9525" marT="9525" marB="0" anchor="ctr">
                    <a:solidFill>
                      <a:srgbClr val="CFD5EA"/>
                    </a:solidFill>
                  </a:tcPr>
                </a:tc>
                <a:tc>
                  <a:txBody>
                    <a:bodyPr/>
                    <a:lstStyle/>
                    <a:p>
                      <a:pPr algn="l" fontAlgn="ctr"/>
                      <a:r>
                        <a:rPr lang="es-ES" sz="1200" b="1" i="0" u="none" strike="noStrike" dirty="0">
                          <a:solidFill>
                            <a:srgbClr val="000000"/>
                          </a:solidFill>
                          <a:effectLst/>
                          <a:latin typeface="+mn-lt"/>
                        </a:rPr>
                        <a:t>OFICINA DE NORMALIZACIÓN PREVISIONAL - ONP</a:t>
                      </a:r>
                    </a:p>
                  </a:txBody>
                  <a:tcPr marL="9525" marR="9525" marT="9525" marB="0" anchor="ctr">
                    <a:solidFill>
                      <a:srgbClr val="CFD5EA"/>
                    </a:solidFill>
                  </a:tcPr>
                </a:tc>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2465</a:t>
                      </a: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531</a:t>
                      </a:r>
                    </a:p>
                  </a:txBody>
                  <a:tcPr marL="9525" marR="9525" marT="9525" marB="0" anchor="ctr">
                    <a:solidFill>
                      <a:srgbClr val="CFD5EA"/>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1853447641"/>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dirty="0">
                          <a:solidFill>
                            <a:srgbClr val="000000"/>
                          </a:solidFill>
                          <a:effectLst/>
                          <a:latin typeface="+mn-lt"/>
                        </a:rPr>
                        <a:t>EXCESO DE PROVISIONES Y/O ESTIMACIONES.</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r>
                        <a:rPr lang="es-PE" sz="1200" b="0" i="0" u="none" strike="noStrike">
                          <a:solidFill>
                            <a:srgbClr val="000000"/>
                          </a:solidFill>
                          <a:effectLst/>
                          <a:latin typeface="+mn-lt"/>
                        </a:rPr>
                        <a:t>2465</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966343477"/>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dirty="0">
                          <a:solidFill>
                            <a:srgbClr val="000000"/>
                          </a:solidFill>
                          <a:effectLst/>
                          <a:latin typeface="+mn-lt"/>
                        </a:rPr>
                        <a:t>OBLIGACIONES DE EJERCICIOS ANTERIORES NO REGISTRADOS EN LOS ESTADOS FINANCIEROS.</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r>
                        <a:rPr lang="es-PE" sz="1200" b="0" i="0" u="none" strike="noStrike">
                          <a:solidFill>
                            <a:srgbClr val="000000"/>
                          </a:solidFill>
                          <a:effectLst/>
                          <a:latin typeface="+mn-lt"/>
                        </a:rPr>
                        <a:t>531</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2938863307"/>
                  </a:ext>
                </a:extLst>
              </a:tr>
              <a:tr h="0">
                <a:tc>
                  <a:txBody>
                    <a:bodyPr/>
                    <a:lstStyle/>
                    <a:p>
                      <a:pPr algn="ctr" fontAlgn="ctr"/>
                      <a:r>
                        <a:rPr lang="es-PE" sz="12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ctr"/>
                      <a:r>
                        <a:rPr lang="es-ES" sz="1200" b="1" i="0" u="none" strike="noStrike" dirty="0">
                          <a:solidFill>
                            <a:srgbClr val="000000"/>
                          </a:solidFill>
                          <a:effectLst/>
                          <a:latin typeface="+mn-lt"/>
                        </a:rPr>
                        <a:t>MINISTERIO DE VIVIENDA, CONSTRUCCIÓN Y SANEAMIENTO</a:t>
                      </a:r>
                    </a:p>
                  </a:txBody>
                  <a:tcPr marL="9525" marR="9525" marT="9525" marB="0" anchor="ctr">
                    <a:solidFill>
                      <a:srgbClr val="E9EBF5"/>
                    </a:solidFill>
                  </a:tcPr>
                </a:tc>
                <a:tc>
                  <a:txBody>
                    <a:bodyPr/>
                    <a:lstStyle/>
                    <a:p>
                      <a:pPr algn="ctr" fontAlgn="ctr"/>
                      <a:r>
                        <a:rPr lang="es-PE" sz="1200" b="1" i="0" u="none" strike="noStrike">
                          <a:solidFill>
                            <a:srgbClr val="000000"/>
                          </a:solidFill>
                          <a:effectLst/>
                          <a:latin typeface="+mn-lt"/>
                        </a:rPr>
                        <a:t>24</a:t>
                      </a:r>
                    </a:p>
                  </a:txBody>
                  <a:tcPr marL="9525" marR="9525" marT="9525" marB="0" anchor="ctr">
                    <a:solidFill>
                      <a:srgbClr val="E9EBF5"/>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E9EBF5"/>
                    </a:solidFill>
                  </a:tcPr>
                </a:tc>
                <a:tc>
                  <a:txBody>
                    <a:bodyPr/>
                    <a:lstStyle/>
                    <a:p>
                      <a:pPr algn="ctr" fontAlgn="ctr"/>
                      <a:r>
                        <a:rPr lang="es-PE" sz="1200" b="1" i="0" u="none" strike="noStrike">
                          <a:solidFill>
                            <a:srgbClr val="000000"/>
                          </a:solidFill>
                          <a:effectLst/>
                          <a:latin typeface="+mn-lt"/>
                        </a:rPr>
                        <a:t>38</a:t>
                      </a:r>
                    </a:p>
                  </a:txBody>
                  <a:tcPr marL="9525" marR="9525" marT="9525" marB="0" anchor="ctr">
                    <a:solidFill>
                      <a:srgbClr val="E9EBF5"/>
                    </a:solidFill>
                  </a:tcPr>
                </a:tc>
                <a:tc>
                  <a:txBody>
                    <a:bodyPr/>
                    <a:lstStyle/>
                    <a:p>
                      <a:pPr algn="ctr" fontAlgn="ctr"/>
                      <a:r>
                        <a:rPr lang="es-PE" sz="1200" b="1" i="0" u="none" strike="noStrike">
                          <a:solidFill>
                            <a:srgbClr val="000000"/>
                          </a:solidFill>
                          <a:effectLst/>
                          <a:latin typeface="+mn-lt"/>
                        </a:rPr>
                        <a:t>1937</a:t>
                      </a:r>
                    </a:p>
                  </a:txBody>
                  <a:tcPr marL="9525" marR="9525" marT="9525" marB="0" anchor="ctr">
                    <a:solidFill>
                      <a:srgbClr val="E9EBF5"/>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571369367"/>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PE" sz="1200" b="0" i="0" u="none" strike="noStrike" dirty="0">
                          <a:solidFill>
                            <a:srgbClr val="000000"/>
                          </a:solidFill>
                          <a:effectLst/>
                          <a:latin typeface="+mn-lt"/>
                        </a:rPr>
                        <a:t>ACTIVOS PENDIENTES DE SER TRANSFERIDOS A LOS BENEFICIARIOS FINALES.</a:t>
                      </a: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11</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11</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1604500833"/>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200" b="0" i="0" u="none" strike="noStrike" dirty="0">
                          <a:solidFill>
                            <a:srgbClr val="000000"/>
                          </a:solidFill>
                          <a:effectLst/>
                          <a:latin typeface="+mn-lt"/>
                        </a:rPr>
                        <a:t>BIENES DE LA ENTIDAD DADOS DE BAJA.</a:t>
                      </a: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13</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13</a:t>
                      </a: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13</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319150870"/>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200" b="0" i="0" u="none" strike="noStrike" dirty="0">
                          <a:solidFill>
                            <a:srgbClr val="000000"/>
                          </a:solidFill>
                          <a:effectLst/>
                          <a:latin typeface="+mn-lt"/>
                        </a:rPr>
                        <a:t>EXCESO DE GASTOS Y DESEMBOLSOS DE DINERO REGISTRADOS INDEBIDAMENTE EN EL ESTADO DE RESULTADOS.</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1924</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947662348"/>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200" b="0" i="0" u="none" strike="noStrike" dirty="0">
                          <a:solidFill>
                            <a:srgbClr val="000000"/>
                          </a:solidFill>
                          <a:effectLst/>
                          <a:latin typeface="+mn-lt"/>
                        </a:rPr>
                        <a:t>OBLIGACIONES DE LOS PROCESOS JUDICIALES CON SENTENCIA JUDICIALES, LAUDOS ARBITRALES Y SIMILARES, NO REGISTRADOS EN LIBROS CONTABLES.</a:t>
                      </a: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ctr"/>
                      <a:r>
                        <a:rPr lang="es-PE" sz="1200" b="0" i="0" u="none" strike="noStrike" dirty="0">
                          <a:solidFill>
                            <a:srgbClr val="000000"/>
                          </a:solidFill>
                          <a:effectLst/>
                          <a:latin typeface="+mn-lt"/>
                        </a:rPr>
                        <a:t>14</a:t>
                      </a: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929928326"/>
                  </a:ext>
                </a:extLst>
              </a:tr>
              <a:tr h="0">
                <a:tc>
                  <a:txBody>
                    <a:bodyPr/>
                    <a:lstStyle/>
                    <a:p>
                      <a:pPr algn="ctr" fontAlgn="ctr"/>
                      <a:r>
                        <a:rPr lang="es-PE" sz="1200" b="1" i="0" u="none" strike="noStrike" dirty="0">
                          <a:solidFill>
                            <a:srgbClr val="000000"/>
                          </a:solidFill>
                          <a:effectLst/>
                          <a:latin typeface="+mn-lt"/>
                        </a:rPr>
                        <a:t>3</a:t>
                      </a:r>
                    </a:p>
                  </a:txBody>
                  <a:tcPr marL="9525" marR="9525" marT="9525" marB="0" anchor="ctr">
                    <a:solidFill>
                      <a:srgbClr val="CFD5EA"/>
                    </a:solidFill>
                  </a:tcPr>
                </a:tc>
                <a:tc>
                  <a:txBody>
                    <a:bodyPr/>
                    <a:lstStyle/>
                    <a:p>
                      <a:pPr algn="l" fontAlgn="ctr"/>
                      <a:r>
                        <a:rPr lang="es-PE" sz="1200" b="1" i="0" u="none" strike="noStrike" dirty="0">
                          <a:solidFill>
                            <a:srgbClr val="000000"/>
                          </a:solidFill>
                          <a:effectLst/>
                          <a:latin typeface="+mn-lt"/>
                        </a:rPr>
                        <a:t>MUNICIPALIDAD METROPOLITANA DE LIMA</a:t>
                      </a: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1472</a:t>
                      </a: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16</a:t>
                      </a:r>
                    </a:p>
                  </a:txBody>
                  <a:tcPr marL="9525" marR="9525" marT="9525" marB="0" anchor="ctr">
                    <a:solidFill>
                      <a:srgbClr val="CFD5EA"/>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488</a:t>
                      </a:r>
                    </a:p>
                  </a:txBody>
                  <a:tcPr marL="9525" marR="9525" marT="9525" marB="0" anchor="ctr">
                    <a:solidFill>
                      <a:srgbClr val="CFD5EA"/>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2179678185"/>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dirty="0">
                          <a:solidFill>
                            <a:srgbClr val="000000"/>
                          </a:solidFill>
                          <a:effectLst/>
                          <a:latin typeface="+mn-lt"/>
                        </a:rPr>
                        <a:t>ACTIVOS DE LA ENTIDAD NO REGISTRADOS EN LOS ESTADOS FINANCIEROS.</a:t>
                      </a:r>
                    </a:p>
                  </a:txBody>
                  <a:tcPr marL="9525" marR="9525" marT="9525" marB="0" anchor="ctr">
                    <a:solidFill>
                      <a:srgbClr val="CFD5EA"/>
                    </a:solidFill>
                  </a:tcPr>
                </a:tc>
                <a:tc>
                  <a:txBody>
                    <a:bodyPr/>
                    <a:lstStyle/>
                    <a:p>
                      <a:pPr algn="ctr" fontAlgn="ctr"/>
                      <a:r>
                        <a:rPr lang="es-PE" sz="1200" b="0" i="0" u="none" strike="noStrike">
                          <a:solidFill>
                            <a:srgbClr val="000000"/>
                          </a:solidFill>
                          <a:effectLst/>
                          <a:latin typeface="+mn-lt"/>
                        </a:rPr>
                        <a:t>1472</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2030158206"/>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dirty="0">
                          <a:solidFill>
                            <a:srgbClr val="000000"/>
                          </a:solidFill>
                          <a:effectLst/>
                          <a:latin typeface="+mn-lt"/>
                        </a:rPr>
                        <a:t>EXCESO DE GASTOS Y DESEMBOLSOS DE DINERO REGISTRADOS INDEBIDAMENTE EN EL ESTADO DE RESULTADOS.</a:t>
                      </a: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ctr"/>
                      <a:r>
                        <a:rPr lang="es-PE" sz="1200" b="0" i="0" u="none" strike="noStrike" dirty="0">
                          <a:solidFill>
                            <a:srgbClr val="000000"/>
                          </a:solidFill>
                          <a:effectLst/>
                          <a:latin typeface="+mn-lt"/>
                        </a:rPr>
                        <a:t>488</a:t>
                      </a: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2537713646"/>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dirty="0">
                          <a:solidFill>
                            <a:srgbClr val="000000"/>
                          </a:solidFill>
                          <a:effectLst/>
                          <a:latin typeface="+mn-lt"/>
                        </a:rPr>
                        <a:t>EXCESO DE PROVISIONES Y/O ESTIMACIONES.</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r>
                        <a:rPr lang="es-PE" sz="1200" b="0" i="0" u="none" strike="noStrike">
                          <a:solidFill>
                            <a:srgbClr val="000000"/>
                          </a:solidFill>
                          <a:effectLst/>
                          <a:latin typeface="+mn-lt"/>
                        </a:rPr>
                        <a:t>16</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577837410"/>
                  </a:ext>
                </a:extLst>
              </a:tr>
              <a:tr h="0">
                <a:tc>
                  <a:txBody>
                    <a:bodyPr/>
                    <a:lstStyle/>
                    <a:p>
                      <a:pPr algn="ctr" fontAlgn="ctr"/>
                      <a:r>
                        <a:rPr lang="es-PE" sz="12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ctr"/>
                      <a:r>
                        <a:rPr lang="es-PE" sz="1200" b="1" i="0" u="none" strike="noStrike" dirty="0">
                          <a:solidFill>
                            <a:srgbClr val="000000"/>
                          </a:solidFill>
                          <a:effectLst/>
                          <a:latin typeface="+mn-lt"/>
                        </a:rPr>
                        <a:t>MUNICIPALIDAD PROVINCIAL DE ESPINAR</a:t>
                      </a:r>
                    </a:p>
                  </a:txBody>
                  <a:tcPr marL="9525" marR="9525" marT="9525" marB="0" anchor="ctr">
                    <a:solidFill>
                      <a:srgbClr val="E9EBF5"/>
                    </a:solidFill>
                  </a:tcPr>
                </a:tc>
                <a:tc>
                  <a:txBody>
                    <a:bodyPr/>
                    <a:lstStyle/>
                    <a:p>
                      <a:pPr algn="ctr" fontAlgn="ctr"/>
                      <a:r>
                        <a:rPr lang="es-PE" sz="1200" b="1" i="0" u="none" strike="noStrike">
                          <a:solidFill>
                            <a:srgbClr val="000000"/>
                          </a:solidFill>
                          <a:effectLst/>
                          <a:latin typeface="+mn-lt"/>
                        </a:rPr>
                        <a:t>357</a:t>
                      </a:r>
                    </a:p>
                  </a:txBody>
                  <a:tcPr marL="9525" marR="9525" marT="9525" marB="0" anchor="ctr">
                    <a:solidFill>
                      <a:srgbClr val="E9EBF5"/>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E9EBF5"/>
                    </a:solidFill>
                  </a:tcPr>
                </a:tc>
                <a:tc>
                  <a:txBody>
                    <a:bodyPr/>
                    <a:lstStyle/>
                    <a:p>
                      <a:pPr algn="ctr" fontAlgn="ctr"/>
                      <a:r>
                        <a:rPr lang="es-PE" sz="1200" b="1" i="0" u="none" strike="noStrike">
                          <a:solidFill>
                            <a:srgbClr val="000000"/>
                          </a:solidFill>
                          <a:effectLst/>
                          <a:latin typeface="+mn-lt"/>
                        </a:rPr>
                        <a:t>576</a:t>
                      </a:r>
                    </a:p>
                  </a:txBody>
                  <a:tcPr marL="9525" marR="9525" marT="9525" marB="0" anchor="ctr">
                    <a:solidFill>
                      <a:srgbClr val="E9EBF5"/>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228661390"/>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PE" sz="1200" b="0" i="0" u="none" strike="noStrike" dirty="0">
                          <a:solidFill>
                            <a:srgbClr val="000000"/>
                          </a:solidFill>
                          <a:effectLst/>
                          <a:latin typeface="+mn-lt"/>
                        </a:rPr>
                        <a:t>ACTIVOS PENDIENTES DE SER TRANSFERIDOS A LOS BENEFICIARIOS FINALES.</a:t>
                      </a: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229</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305690164"/>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200" b="0" i="0" u="none" strike="noStrike" dirty="0">
                          <a:solidFill>
                            <a:srgbClr val="000000"/>
                          </a:solidFill>
                          <a:effectLst/>
                          <a:latin typeface="+mn-lt"/>
                        </a:rPr>
                        <a:t>CUENTAS QUE CARECEN DE ANÁLISIS DETALLADO, CONCILIACIONES DE SALDOS  Y/O DEPURACIÓN  DE SALDOS DE AÑOS ANTERIORES; POR TANTO SON SALDOS DE EJERCICIOS ANTERIORES QUE NO ESTÁN SUSTENTADOS NI DOCUMENTADOS  .</a:t>
                      </a: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ctr"/>
                      <a:r>
                        <a:rPr lang="es-PE" sz="1200" b="0" i="0" u="none" strike="noStrike" dirty="0">
                          <a:solidFill>
                            <a:srgbClr val="000000"/>
                          </a:solidFill>
                          <a:effectLst/>
                          <a:latin typeface="+mn-lt"/>
                        </a:rPr>
                        <a:t>576</a:t>
                      </a: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1948883266"/>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200" b="0" i="0" u="none" strike="noStrike" dirty="0">
                          <a:solidFill>
                            <a:srgbClr val="000000"/>
                          </a:solidFill>
                          <a:effectLst/>
                          <a:latin typeface="+mn-lt"/>
                        </a:rPr>
                        <a:t>DEPRECIACIÓN, AMORTIZACIÓN Y AGOTAMIENTO NO REGISTRADOS EN LOS ESTADOS FINANCIEROS.</a:t>
                      </a: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128</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1567388498"/>
                  </a:ext>
                </a:extLst>
              </a:tr>
            </a:tbl>
          </a:graphicData>
        </a:graphic>
      </p:graphicFrame>
    </p:spTree>
    <p:extLst>
      <p:ext uri="{BB962C8B-B14F-4D97-AF65-F5344CB8AC3E}">
        <p14:creationId xmlns:p14="http://schemas.microsoft.com/office/powerpoint/2010/main" val="3984950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123</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33F3604B-883C-4DFC-9142-7490426CEBAB}"/>
              </a:ext>
            </a:extLst>
          </p:cNvPr>
          <p:cNvSpPr txBox="1"/>
          <p:nvPr/>
        </p:nvSpPr>
        <p:spPr>
          <a:xfrm>
            <a:off x="56164" y="974446"/>
            <a:ext cx="677108" cy="5206365"/>
          </a:xfrm>
          <a:prstGeom prst="rect">
            <a:avLst/>
          </a:prstGeom>
          <a:noFill/>
        </p:spPr>
        <p:txBody>
          <a:bodyPr vert="vert270" wrap="square" rtlCol="0">
            <a:spAutoFit/>
          </a:bodyPr>
          <a:lstStyle/>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ENTIDADES / PROBLEMAS MAS SIGNIFICATIVOS</a:t>
            </a:r>
          </a:p>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 name="CuadroTexto 1">
            <a:extLst>
              <a:ext uri="{FF2B5EF4-FFF2-40B4-BE49-F238E27FC236}">
                <a16:creationId xmlns:a16="http://schemas.microsoft.com/office/drawing/2014/main" id="{35DF1754-F2AF-4E74-A5E6-796CABF9E4A3}"/>
              </a:ext>
            </a:extLst>
          </p:cNvPr>
          <p:cNvSpPr txBox="1"/>
          <p:nvPr/>
        </p:nvSpPr>
        <p:spPr>
          <a:xfrm>
            <a:off x="687264" y="822014"/>
            <a:ext cx="10916051" cy="369332"/>
          </a:xfrm>
          <a:prstGeom prst="rect">
            <a:avLst/>
          </a:prstGeom>
          <a:noFill/>
        </p:spPr>
        <p:txBody>
          <a:bodyPr wrap="square" rtlCol="0">
            <a:spAutoFit/>
          </a:bodyPr>
          <a:lstStyle/>
          <a:p>
            <a:pPr algn="ctr"/>
            <a:r>
              <a:rPr lang="es-PE" b="1" dirty="0">
                <a:solidFill>
                  <a:srgbClr val="002060"/>
                </a:solidFill>
                <a:effectLst>
                  <a:outerShdw blurRad="38100" dist="38100" dir="2700000" algn="tl">
                    <a:srgbClr val="000000">
                      <a:alpha val="43137"/>
                    </a:srgbClr>
                  </a:outerShdw>
                </a:effectLst>
              </a:rPr>
              <a:t>B. SOBRESTIMACION</a:t>
            </a:r>
          </a:p>
        </p:txBody>
      </p:sp>
      <p:sp>
        <p:nvSpPr>
          <p:cNvPr id="21" name="CuadroTexto 20">
            <a:extLst>
              <a:ext uri="{FF2B5EF4-FFF2-40B4-BE49-F238E27FC236}">
                <a16:creationId xmlns:a16="http://schemas.microsoft.com/office/drawing/2014/main" id="{DA444934-7B51-49B6-B5C7-F75A77257D3D}"/>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graphicFrame>
        <p:nvGraphicFramePr>
          <p:cNvPr id="10" name="Tabla 4">
            <a:extLst>
              <a:ext uri="{FF2B5EF4-FFF2-40B4-BE49-F238E27FC236}">
                <a16:creationId xmlns:a16="http://schemas.microsoft.com/office/drawing/2014/main" id="{278403CE-0135-4D30-B4CD-5C6F139D6762}"/>
              </a:ext>
            </a:extLst>
          </p:cNvPr>
          <p:cNvGraphicFramePr>
            <a:graphicFrameLocks noGrp="1"/>
          </p:cNvGraphicFramePr>
          <p:nvPr>
            <p:extLst>
              <p:ext uri="{D42A27DB-BD31-4B8C-83A1-F6EECF244321}">
                <p14:modId xmlns:p14="http://schemas.microsoft.com/office/powerpoint/2010/main" val="1633239537"/>
              </p:ext>
            </p:extLst>
          </p:nvPr>
        </p:nvGraphicFramePr>
        <p:xfrm>
          <a:off x="687264" y="1545946"/>
          <a:ext cx="11024051" cy="3872865"/>
        </p:xfrm>
        <a:graphic>
          <a:graphicData uri="http://schemas.openxmlformats.org/drawingml/2006/table">
            <a:tbl>
              <a:tblPr firstRow="1" bandRow="1">
                <a:tableStyleId>{5C22544A-7EE6-4342-B048-85BDC9FD1C3A}</a:tableStyleId>
              </a:tblPr>
              <a:tblGrid>
                <a:gridCol w="332051">
                  <a:extLst>
                    <a:ext uri="{9D8B030D-6E8A-4147-A177-3AD203B41FA5}">
                      <a16:colId xmlns:a16="http://schemas.microsoft.com/office/drawing/2014/main" val="283562313"/>
                    </a:ext>
                  </a:extLst>
                </a:gridCol>
                <a:gridCol w="5904000">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1044000">
                  <a:extLst>
                    <a:ext uri="{9D8B030D-6E8A-4147-A177-3AD203B41FA5}">
                      <a16:colId xmlns:a16="http://schemas.microsoft.com/office/drawing/2014/main" val="1506114447"/>
                    </a:ext>
                  </a:extLst>
                </a:gridCol>
                <a:gridCol w="936000">
                  <a:extLst>
                    <a:ext uri="{9D8B030D-6E8A-4147-A177-3AD203B41FA5}">
                      <a16:colId xmlns:a16="http://schemas.microsoft.com/office/drawing/2014/main" val="433709244"/>
                    </a:ext>
                  </a:extLst>
                </a:gridCol>
                <a:gridCol w="936000">
                  <a:extLst>
                    <a:ext uri="{9D8B030D-6E8A-4147-A177-3AD203B41FA5}">
                      <a16:colId xmlns:a16="http://schemas.microsoft.com/office/drawing/2014/main" val="2544051341"/>
                    </a:ext>
                  </a:extLst>
                </a:gridCol>
              </a:tblGrid>
              <a:tr h="370840">
                <a:tc>
                  <a:txBody>
                    <a:bodyPr/>
                    <a:lstStyle/>
                    <a:p>
                      <a:pPr algn="ctr"/>
                      <a:endParaRPr lang="es-PE" sz="1200" dirty="0">
                        <a:latin typeface="+mn-lt"/>
                      </a:endParaRPr>
                    </a:p>
                  </a:txBody>
                  <a:tcPr anchor="ctr"/>
                </a:tc>
                <a:tc>
                  <a:txBody>
                    <a:bodyPr/>
                    <a:lstStyle/>
                    <a:p>
                      <a:pPr algn="ctr"/>
                      <a:r>
                        <a:rPr lang="es-PE" sz="1200" dirty="0">
                          <a:latin typeface="+mn-lt"/>
                        </a:rPr>
                        <a:t>ENTIDAD / PROBLEMA</a:t>
                      </a:r>
                    </a:p>
                  </a:txBody>
                  <a:tcPr anchor="ctr"/>
                </a:tc>
                <a:tc>
                  <a:txBody>
                    <a:bodyPr/>
                    <a:lstStyle/>
                    <a:p>
                      <a:pPr algn="ctr"/>
                      <a:r>
                        <a:rPr lang="es-PE" sz="1200" dirty="0">
                          <a:latin typeface="+mn-lt"/>
                        </a:rPr>
                        <a:t>TOTAL ACTIVO</a:t>
                      </a:r>
                    </a:p>
                  </a:txBody>
                  <a:tcPr anchor="ctr"/>
                </a:tc>
                <a:tc>
                  <a:txBody>
                    <a:bodyPr/>
                    <a:lstStyle/>
                    <a:p>
                      <a:pPr algn="ctr"/>
                      <a:r>
                        <a:rPr lang="es-PE" sz="1200" dirty="0">
                          <a:latin typeface="+mn-lt"/>
                        </a:rPr>
                        <a:t>TOTAL PASIVO</a:t>
                      </a:r>
                    </a:p>
                  </a:txBody>
                  <a:tcPr anchor="ctr"/>
                </a:tc>
                <a:tc>
                  <a:txBody>
                    <a:bodyPr/>
                    <a:lstStyle/>
                    <a:p>
                      <a:pPr algn="ctr"/>
                      <a:r>
                        <a:rPr lang="es-PE" sz="1200" dirty="0">
                          <a:latin typeface="+mn-lt"/>
                        </a:rPr>
                        <a:t>TOTAL PATRIMONIO</a:t>
                      </a:r>
                    </a:p>
                  </a:txBody>
                  <a:tcPr anchor="ctr"/>
                </a:tc>
                <a:tc>
                  <a:txBody>
                    <a:bodyPr/>
                    <a:lstStyle/>
                    <a:p>
                      <a:pPr algn="ctr"/>
                      <a:r>
                        <a:rPr lang="es-PE" sz="1200" dirty="0">
                          <a:latin typeface="+mn-lt"/>
                        </a:rPr>
                        <a:t>TOTAL GASTOS</a:t>
                      </a:r>
                    </a:p>
                  </a:txBody>
                  <a:tcPr anchor="ctr"/>
                </a:tc>
                <a:tc>
                  <a:txBody>
                    <a:bodyPr/>
                    <a:lstStyle/>
                    <a:p>
                      <a:pPr algn="ctr"/>
                      <a:r>
                        <a:rPr lang="es-PE" sz="1200" dirty="0">
                          <a:latin typeface="+mn-lt"/>
                        </a:rPr>
                        <a:t>TOTAL INGRESOS</a:t>
                      </a:r>
                    </a:p>
                  </a:txBody>
                  <a:tcPr anchor="ctr"/>
                </a:tc>
                <a:extLst>
                  <a:ext uri="{0D108BD9-81ED-4DB2-BD59-A6C34878D82A}">
                    <a16:rowId xmlns:a16="http://schemas.microsoft.com/office/drawing/2014/main" val="1329195177"/>
                  </a:ext>
                </a:extLst>
              </a:tr>
              <a:tr h="0">
                <a:tc>
                  <a:txBody>
                    <a:bodyPr/>
                    <a:lstStyle/>
                    <a:p>
                      <a:pPr algn="ctr" fontAlgn="ctr"/>
                      <a:r>
                        <a:rPr lang="es-PE" sz="1200" b="1" i="0" u="none" strike="noStrike" dirty="0">
                          <a:solidFill>
                            <a:srgbClr val="000000"/>
                          </a:solidFill>
                          <a:effectLst/>
                          <a:latin typeface="+mn-lt"/>
                        </a:rPr>
                        <a:t>5</a:t>
                      </a:r>
                    </a:p>
                  </a:txBody>
                  <a:tcPr marL="9525" marR="9525" marT="9525" marB="0" anchor="ctr">
                    <a:solidFill>
                      <a:srgbClr val="CFD5EA"/>
                    </a:solidFill>
                  </a:tcPr>
                </a:tc>
                <a:tc>
                  <a:txBody>
                    <a:bodyPr/>
                    <a:lstStyle/>
                    <a:p>
                      <a:pPr algn="l" fontAlgn="ctr"/>
                      <a:r>
                        <a:rPr lang="es-ES" sz="1200" b="1" i="0" u="none" strike="noStrike">
                          <a:solidFill>
                            <a:srgbClr val="000000"/>
                          </a:solidFill>
                          <a:effectLst/>
                          <a:latin typeface="+mn-lt"/>
                        </a:rPr>
                        <a:t>MINISTERIO DE TRANSPORTES Y COMUNICACIONES</a:t>
                      </a: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398</a:t>
                      </a:r>
                    </a:p>
                  </a:txBody>
                  <a:tcPr marL="9525" marR="9525" marT="9525" marB="0" anchor="ctr">
                    <a:solidFill>
                      <a:srgbClr val="CFD5EA"/>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397</a:t>
                      </a:r>
                    </a:p>
                  </a:txBody>
                  <a:tcPr marL="9525" marR="9525" marT="9525" marB="0" anchor="ctr">
                    <a:solidFill>
                      <a:srgbClr val="CFD5EA"/>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864964768"/>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PE" sz="1200" b="0" i="0" u="none" strike="noStrike" dirty="0">
                          <a:solidFill>
                            <a:srgbClr val="000000"/>
                          </a:solidFill>
                          <a:effectLst/>
                          <a:latin typeface="+mn-lt"/>
                        </a:rPr>
                        <a:t>ACTIVOS PENDIENTES DE SER TRANSFERIDOS A LOS BENEFICIARIOS FINALES.</a:t>
                      </a:r>
                    </a:p>
                  </a:txBody>
                  <a:tcPr marL="9525" marR="9525" marT="9525" marB="0" anchor="ctr">
                    <a:solidFill>
                      <a:srgbClr val="CFD5EA"/>
                    </a:solidFill>
                  </a:tcPr>
                </a:tc>
                <a:tc>
                  <a:txBody>
                    <a:bodyPr/>
                    <a:lstStyle/>
                    <a:p>
                      <a:pPr algn="ctr" fontAlgn="ctr"/>
                      <a:r>
                        <a:rPr lang="es-PE" sz="1200" b="0" i="0" u="none" strike="noStrike">
                          <a:solidFill>
                            <a:srgbClr val="000000"/>
                          </a:solidFill>
                          <a:effectLst/>
                          <a:latin typeface="+mn-lt"/>
                        </a:rPr>
                        <a:t>312</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r>
                        <a:rPr lang="es-PE" sz="1200" b="0" i="0" u="none" strike="noStrike">
                          <a:solidFill>
                            <a:srgbClr val="000000"/>
                          </a:solidFill>
                          <a:effectLst/>
                          <a:latin typeface="+mn-lt"/>
                        </a:rPr>
                        <a:t>397</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4014096979"/>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dirty="0">
                          <a:solidFill>
                            <a:srgbClr val="000000"/>
                          </a:solidFill>
                          <a:effectLst/>
                          <a:latin typeface="+mn-lt"/>
                        </a:rPr>
                        <a:t>EXPEDIENTE TÉCNICO CULMINADO NO RELACIONADO AL PROYECTO DE INVERSIÓN.</a:t>
                      </a:r>
                    </a:p>
                  </a:txBody>
                  <a:tcPr marL="9525" marR="9525" marT="9525" marB="0" anchor="ctr">
                    <a:solidFill>
                      <a:srgbClr val="CFD5EA"/>
                    </a:solidFill>
                  </a:tcPr>
                </a:tc>
                <a:tc>
                  <a:txBody>
                    <a:bodyPr/>
                    <a:lstStyle/>
                    <a:p>
                      <a:pPr algn="ctr" fontAlgn="ctr"/>
                      <a:r>
                        <a:rPr lang="es-PE" sz="1200" b="0" i="0" u="none" strike="noStrike" dirty="0">
                          <a:solidFill>
                            <a:srgbClr val="000000"/>
                          </a:solidFill>
                          <a:effectLst/>
                          <a:latin typeface="+mn-lt"/>
                        </a:rPr>
                        <a:t>86</a:t>
                      </a: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4258102974"/>
                  </a:ext>
                </a:extLst>
              </a:tr>
              <a:tr h="0">
                <a:tc>
                  <a:txBody>
                    <a:bodyPr/>
                    <a:lstStyle/>
                    <a:p>
                      <a:pPr algn="ctr" fontAlgn="ctr"/>
                      <a:r>
                        <a:rPr lang="es-PE" sz="12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ctr"/>
                      <a:r>
                        <a:rPr lang="es-ES" sz="1200" b="1" i="0" u="none" strike="noStrike" dirty="0">
                          <a:solidFill>
                            <a:srgbClr val="000000"/>
                          </a:solidFill>
                          <a:effectLst/>
                          <a:latin typeface="+mn-lt"/>
                        </a:rPr>
                        <a:t>MINISTERIO DE AGRICULTURA Y RIEGO</a:t>
                      </a:r>
                    </a:p>
                  </a:txBody>
                  <a:tcPr marL="9525" marR="9525" marT="9525" marB="0" anchor="ctr">
                    <a:solidFill>
                      <a:srgbClr val="E9EBF5"/>
                    </a:solidFill>
                  </a:tcPr>
                </a:tc>
                <a:tc>
                  <a:txBody>
                    <a:bodyPr/>
                    <a:lstStyle/>
                    <a:p>
                      <a:pPr algn="ctr" fontAlgn="ctr"/>
                      <a:r>
                        <a:rPr lang="es-PE" sz="1200" b="1" i="0" u="none" strike="noStrike">
                          <a:solidFill>
                            <a:srgbClr val="000000"/>
                          </a:solidFill>
                          <a:effectLst/>
                          <a:latin typeface="+mn-lt"/>
                        </a:rPr>
                        <a:t>393</a:t>
                      </a:r>
                    </a:p>
                  </a:txBody>
                  <a:tcPr marL="9525" marR="9525" marT="9525" marB="0" anchor="ctr">
                    <a:solidFill>
                      <a:srgbClr val="E9EBF5"/>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E9EBF5"/>
                    </a:solidFill>
                  </a:tcPr>
                </a:tc>
                <a:tc>
                  <a:txBody>
                    <a:bodyPr/>
                    <a:lstStyle/>
                    <a:p>
                      <a:pPr algn="ctr" fontAlgn="ctr"/>
                      <a:r>
                        <a:rPr lang="es-PE" sz="1200" b="1" i="0" u="none" strike="noStrike">
                          <a:solidFill>
                            <a:srgbClr val="000000"/>
                          </a:solidFill>
                          <a:effectLst/>
                          <a:latin typeface="+mn-lt"/>
                        </a:rPr>
                        <a:t>380</a:t>
                      </a:r>
                    </a:p>
                  </a:txBody>
                  <a:tcPr marL="9525" marR="9525" marT="9525" marB="0" anchor="ctr">
                    <a:solidFill>
                      <a:srgbClr val="E9EBF5"/>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72792473"/>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200" b="0" i="0" u="none" strike="noStrike" dirty="0">
                          <a:solidFill>
                            <a:srgbClr val="000000"/>
                          </a:solidFill>
                          <a:effectLst/>
                          <a:latin typeface="+mn-lt"/>
                        </a:rPr>
                        <a:t>DEPRECIACIÓN, AMORTIZACIÓN Y AGOTAMIENTO NO REGISTRADOS EN LOS ESTADOS FINANCIEROS.</a:t>
                      </a: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6</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89235804"/>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200" b="0" i="0" u="none" strike="noStrike" dirty="0">
                          <a:solidFill>
                            <a:srgbClr val="000000"/>
                          </a:solidFill>
                          <a:effectLst/>
                          <a:latin typeface="+mn-lt"/>
                        </a:rPr>
                        <a:t>OBLIGACIONES DE LOS PROCESOS JUDICIALES CON SENTENCIA JUDICIALES, LAUDOS ARBITRALES Y SIMILARES, NO REGISTRADOS EN LIBROS CONTABLES.</a:t>
                      </a: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7</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264119666"/>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200" b="0" i="0" u="none" strike="noStrike" dirty="0">
                          <a:solidFill>
                            <a:srgbClr val="000000"/>
                          </a:solidFill>
                          <a:effectLst/>
                          <a:latin typeface="+mn-lt"/>
                        </a:rPr>
                        <a:t>OBRAS CULMINADAS Y EN USO, SIN LIQUIDACIÓN FÍSICA Y FINANCIERA.</a:t>
                      </a:r>
                    </a:p>
                  </a:txBody>
                  <a:tcPr marL="9525" marR="9525" marT="9525" marB="0" anchor="ctr">
                    <a:solidFill>
                      <a:srgbClr val="E9EBF5"/>
                    </a:solidFill>
                  </a:tcPr>
                </a:tc>
                <a:tc>
                  <a:txBody>
                    <a:bodyPr/>
                    <a:lstStyle/>
                    <a:p>
                      <a:pPr algn="ctr" fontAlgn="ctr"/>
                      <a:r>
                        <a:rPr lang="es-PE" sz="1200" b="0" i="0" u="none" strike="noStrike">
                          <a:solidFill>
                            <a:srgbClr val="000000"/>
                          </a:solidFill>
                          <a:effectLst/>
                          <a:latin typeface="+mn-lt"/>
                        </a:rPr>
                        <a:t>290</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r>
                        <a:rPr lang="es-PE" sz="1200" b="0" i="0" u="none" strike="noStrike" dirty="0">
                          <a:solidFill>
                            <a:srgbClr val="000000"/>
                          </a:solidFill>
                          <a:effectLst/>
                          <a:latin typeface="+mn-lt"/>
                        </a:rPr>
                        <a:t>290</a:t>
                      </a: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989618854"/>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200" b="0" i="0" u="none" strike="noStrike" dirty="0">
                          <a:solidFill>
                            <a:srgbClr val="000000"/>
                          </a:solidFill>
                          <a:effectLst/>
                          <a:latin typeface="+mn-lt"/>
                        </a:rPr>
                        <a:t>SERVICIOS Y OTROS CONTRATADOS POR ANTICIPADO SIN LIQUIDACIÓN, CON RENDICIONES DE CUENTA.</a:t>
                      </a:r>
                    </a:p>
                  </a:txBody>
                  <a:tcPr marL="9525" marR="9525" marT="9525" marB="0" anchor="ctr">
                    <a:solidFill>
                      <a:srgbClr val="E9EBF5"/>
                    </a:solidFill>
                  </a:tcPr>
                </a:tc>
                <a:tc>
                  <a:txBody>
                    <a:bodyPr/>
                    <a:lstStyle/>
                    <a:p>
                      <a:pPr algn="ctr" fontAlgn="ctr"/>
                      <a:r>
                        <a:rPr lang="es-PE" sz="1200" b="0" i="0" u="none" strike="noStrike" dirty="0">
                          <a:solidFill>
                            <a:srgbClr val="000000"/>
                          </a:solidFill>
                          <a:effectLst/>
                          <a:latin typeface="+mn-lt"/>
                        </a:rPr>
                        <a:t>90</a:t>
                      </a: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ctr"/>
                      <a:r>
                        <a:rPr lang="es-PE" sz="1200" b="0" i="0" u="none" strike="noStrike" dirty="0">
                          <a:solidFill>
                            <a:srgbClr val="000000"/>
                          </a:solidFill>
                          <a:effectLst/>
                          <a:latin typeface="+mn-lt"/>
                        </a:rPr>
                        <a:t>90</a:t>
                      </a:r>
                    </a:p>
                  </a:txBody>
                  <a:tcPr marL="9525" marR="9525" marT="9525" marB="0" anchor="ctr">
                    <a:solidFill>
                      <a:srgbClr val="E9EBF5"/>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E9EBF5"/>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791266070"/>
                  </a:ext>
                </a:extLst>
              </a:tr>
              <a:tr h="0">
                <a:tc>
                  <a:txBody>
                    <a:bodyPr/>
                    <a:lstStyle/>
                    <a:p>
                      <a:pPr algn="ctr" fontAlgn="ctr"/>
                      <a:r>
                        <a:rPr lang="es-PE" sz="1200" b="1" i="0" u="none" strike="noStrike" dirty="0">
                          <a:solidFill>
                            <a:srgbClr val="000000"/>
                          </a:solidFill>
                          <a:effectLst/>
                          <a:latin typeface="+mn-lt"/>
                        </a:rPr>
                        <a:t>7</a:t>
                      </a:r>
                    </a:p>
                  </a:txBody>
                  <a:tcPr marL="9525" marR="9525" marT="9525" marB="0" anchor="ctr">
                    <a:solidFill>
                      <a:srgbClr val="CFD5EA"/>
                    </a:solidFill>
                  </a:tcPr>
                </a:tc>
                <a:tc>
                  <a:txBody>
                    <a:bodyPr/>
                    <a:lstStyle/>
                    <a:p>
                      <a:pPr algn="l" fontAlgn="ctr"/>
                      <a:r>
                        <a:rPr lang="es-PE" sz="1200" b="1" i="0" u="none" strike="noStrike">
                          <a:solidFill>
                            <a:srgbClr val="000000"/>
                          </a:solidFill>
                          <a:effectLst/>
                          <a:latin typeface="+mn-lt"/>
                        </a:rPr>
                        <a:t>MINISTERIO DE DEFENSA</a:t>
                      </a: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7</a:t>
                      </a:r>
                    </a:p>
                  </a:txBody>
                  <a:tcPr marL="9525" marR="9525" marT="9525" marB="0" anchor="ctr">
                    <a:solidFill>
                      <a:srgbClr val="CFD5EA"/>
                    </a:solidFill>
                  </a:tcPr>
                </a:tc>
                <a:tc>
                  <a:txBody>
                    <a:bodyPr/>
                    <a:lstStyle/>
                    <a:p>
                      <a:pPr algn="ctr" fontAlgn="ctr"/>
                      <a:endParaRPr lang="es-PE" sz="1200" b="1" i="0" u="none" strike="noStrike">
                        <a:solidFill>
                          <a:srgbClr val="000000"/>
                        </a:solidFill>
                        <a:effectLst/>
                        <a:latin typeface="+mn-lt"/>
                      </a:endParaRP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3</a:t>
                      </a: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7</a:t>
                      </a:r>
                    </a:p>
                  </a:txBody>
                  <a:tcPr marL="9525" marR="9525" marT="9525" marB="0" anchor="ctr">
                    <a:solidFill>
                      <a:srgbClr val="CFD5EA"/>
                    </a:solidFill>
                  </a:tcPr>
                </a:tc>
                <a:tc>
                  <a:txBody>
                    <a:bodyPr/>
                    <a:lstStyle/>
                    <a:p>
                      <a:pPr algn="ctr" fontAlgn="ctr"/>
                      <a:r>
                        <a:rPr lang="es-PE" sz="1200" b="1" i="0" u="none" strike="noStrike">
                          <a:solidFill>
                            <a:srgbClr val="000000"/>
                          </a:solidFill>
                          <a:effectLst/>
                          <a:latin typeface="+mn-lt"/>
                        </a:rPr>
                        <a:t>462</a:t>
                      </a:r>
                    </a:p>
                  </a:txBody>
                  <a:tcPr marL="9525" marR="9525" marT="9525" marB="0" anchor="ctr">
                    <a:solidFill>
                      <a:srgbClr val="CFD5EA"/>
                    </a:solidFill>
                  </a:tcPr>
                </a:tc>
                <a:extLst>
                  <a:ext uri="{0D108BD9-81ED-4DB2-BD59-A6C34878D82A}">
                    <a16:rowId xmlns:a16="http://schemas.microsoft.com/office/drawing/2014/main" val="2828311941"/>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a:solidFill>
                            <a:srgbClr val="000000"/>
                          </a:solidFill>
                          <a:effectLst/>
                          <a:latin typeface="+mn-lt"/>
                        </a:rPr>
                        <a:t>DEPRECIACIÓN, AMORTIZACIÓN Y AGOTAMIENTO NO REGISTRADOS EN LOS ESTADOS FINANCIEROS.</a:t>
                      </a:r>
                    </a:p>
                  </a:txBody>
                  <a:tcPr marL="9525" marR="9525" marT="9525" marB="0" anchor="ctr">
                    <a:solidFill>
                      <a:srgbClr val="CFD5EA"/>
                    </a:solidFill>
                  </a:tcPr>
                </a:tc>
                <a:tc>
                  <a:txBody>
                    <a:bodyPr/>
                    <a:lstStyle/>
                    <a:p>
                      <a:pPr algn="ctr" fontAlgn="ctr"/>
                      <a:r>
                        <a:rPr lang="es-PE" sz="1200" b="0" i="0" u="none" strike="noStrike">
                          <a:solidFill>
                            <a:srgbClr val="000000"/>
                          </a:solidFill>
                          <a:effectLst/>
                          <a:latin typeface="+mn-lt"/>
                        </a:rPr>
                        <a:t>7</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4105081796"/>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a:solidFill>
                            <a:srgbClr val="000000"/>
                          </a:solidFill>
                          <a:effectLst/>
                          <a:latin typeface="+mn-lt"/>
                        </a:rPr>
                        <a:t>DIFERENCIAS NO ACLARADAS ENTRE EL INVENTARIO FÍSICO Y LAS CUENTAS CONTABLES.</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r>
                        <a:rPr lang="es-PE" sz="1200" b="0" i="0" u="none" strike="noStrike">
                          <a:solidFill>
                            <a:srgbClr val="000000"/>
                          </a:solidFill>
                          <a:effectLst/>
                          <a:latin typeface="+mn-lt"/>
                        </a:rPr>
                        <a:t>3</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3892332989"/>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a:solidFill>
                            <a:srgbClr val="000000"/>
                          </a:solidFill>
                          <a:effectLst/>
                          <a:latin typeface="+mn-lt"/>
                        </a:rPr>
                        <a:t>EXCESO DE GASTOS Y DESEMBOLSOS DE DINERO REGISTRADOS INDEBIDAMENTE EN EL ESTADO DE RESULTADOS.</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r>
                        <a:rPr lang="es-PE" sz="1200" b="0" i="0" u="none" strike="noStrike">
                          <a:solidFill>
                            <a:srgbClr val="000000"/>
                          </a:solidFill>
                          <a:effectLst/>
                          <a:latin typeface="+mn-lt"/>
                        </a:rPr>
                        <a:t>7</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extLst>
                  <a:ext uri="{0D108BD9-81ED-4DB2-BD59-A6C34878D82A}">
                    <a16:rowId xmlns:a16="http://schemas.microsoft.com/office/drawing/2014/main" val="4024350118"/>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200" b="0" i="0" u="none" strike="noStrike" dirty="0">
                          <a:solidFill>
                            <a:srgbClr val="000000"/>
                          </a:solidFill>
                          <a:effectLst/>
                          <a:latin typeface="+mn-lt"/>
                        </a:rPr>
                        <a:t>EXCESO EN EL REGISTRO DE INGRESOS</a:t>
                      </a: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a:solidFill>
                          <a:srgbClr val="000000"/>
                        </a:solidFill>
                        <a:effectLst/>
                        <a:latin typeface="+mn-lt"/>
                      </a:endParaRPr>
                    </a:p>
                  </a:txBody>
                  <a:tcPr marL="9525" marR="9525" marT="9525" marB="0" anchor="ctr">
                    <a:solidFill>
                      <a:srgbClr val="CFD5EA"/>
                    </a:solidFill>
                  </a:tcPr>
                </a:tc>
                <a:tc>
                  <a:txBody>
                    <a:bodyPr/>
                    <a:lstStyle/>
                    <a:p>
                      <a:pPr algn="ctr" fontAlgn="ctr"/>
                      <a:endParaRPr lang="es-PE" sz="1200" b="0"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ctr"/>
                      <a:r>
                        <a:rPr lang="es-PE" sz="1200" b="0" i="0" u="none" strike="noStrike" dirty="0">
                          <a:solidFill>
                            <a:srgbClr val="000000"/>
                          </a:solidFill>
                          <a:effectLst/>
                          <a:latin typeface="+mn-lt"/>
                        </a:rPr>
                        <a:t>462</a:t>
                      </a:r>
                    </a:p>
                  </a:txBody>
                  <a:tcPr marL="9525" marR="9525" marT="9525" marB="0" anchor="ctr">
                    <a:solidFill>
                      <a:srgbClr val="CFD5EA"/>
                    </a:solidFill>
                  </a:tcPr>
                </a:tc>
                <a:extLst>
                  <a:ext uri="{0D108BD9-81ED-4DB2-BD59-A6C34878D82A}">
                    <a16:rowId xmlns:a16="http://schemas.microsoft.com/office/drawing/2014/main" val="1869690752"/>
                  </a:ext>
                </a:extLst>
              </a:tr>
            </a:tbl>
          </a:graphicData>
        </a:graphic>
      </p:graphicFrame>
      <p:grpSp>
        <p:nvGrpSpPr>
          <p:cNvPr id="28" name="Grupo 27">
            <a:extLst>
              <a:ext uri="{FF2B5EF4-FFF2-40B4-BE49-F238E27FC236}">
                <a16:creationId xmlns:a16="http://schemas.microsoft.com/office/drawing/2014/main" id="{05DF0A7D-A3EF-4A02-AAE5-61904B7DFA34}"/>
              </a:ext>
            </a:extLst>
          </p:cNvPr>
          <p:cNvGrpSpPr/>
          <p:nvPr/>
        </p:nvGrpSpPr>
        <p:grpSpPr>
          <a:xfrm>
            <a:off x="10702533" y="6030803"/>
            <a:ext cx="1028182" cy="612765"/>
            <a:chOff x="10985501" y="6310478"/>
            <a:chExt cx="1028182" cy="612765"/>
          </a:xfrm>
        </p:grpSpPr>
        <p:sp>
          <p:nvSpPr>
            <p:cNvPr id="29" name="CuadroTexto 28">
              <a:hlinkClick r:id="rId3" action="ppaction://hlinksldjump"/>
              <a:extLst>
                <a:ext uri="{FF2B5EF4-FFF2-40B4-BE49-F238E27FC236}">
                  <a16:creationId xmlns:a16="http://schemas.microsoft.com/office/drawing/2014/main" id="{FB497504-8D88-4405-B4EB-C82D0BFD79A0}"/>
                </a:ext>
              </a:extLst>
            </p:cNvPr>
            <p:cNvSpPr txBox="1"/>
            <p:nvPr/>
          </p:nvSpPr>
          <p:spPr>
            <a:xfrm>
              <a:off x="10985501" y="6507745"/>
              <a:ext cx="1028182" cy="415498"/>
            </a:xfrm>
            <a:prstGeom prst="rect">
              <a:avLst/>
            </a:prstGeom>
            <a:noFill/>
          </p:spPr>
          <p:txBody>
            <a:bodyPr wrap="square" rtlCol="0">
              <a:spAutoFit/>
            </a:bodyPr>
            <a:lstStyle/>
            <a:p>
              <a:pPr algn="ctr"/>
              <a:r>
                <a:rPr lang="es-PE" sz="700" b="1" dirty="0"/>
                <a:t>VOLVER A CUADRO BASE PARA OPINION CALIFICADA</a:t>
              </a:r>
              <a:endParaRPr lang="en-US" sz="700" b="1" dirty="0"/>
            </a:p>
          </p:txBody>
        </p:sp>
        <p:pic>
          <p:nvPicPr>
            <p:cNvPr id="30" name="Imagen 29" descr="C:\Users\16468\Documents\GSS\Para creaciones\cgr.png">
              <a:hlinkClick r:id="rId4" action="ppaction://hlinksldjump"/>
              <a:extLst>
                <a:ext uri="{FF2B5EF4-FFF2-40B4-BE49-F238E27FC236}">
                  <a16:creationId xmlns:a16="http://schemas.microsoft.com/office/drawing/2014/main" id="{A0834A88-091E-4CDA-B6C3-2CA82450C720}"/>
                </a:ext>
              </a:extLst>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226636" y="6310478"/>
              <a:ext cx="523240" cy="262294"/>
            </a:xfrm>
            <a:prstGeom prst="rect">
              <a:avLst/>
            </a:prstGeom>
            <a:noFill/>
            <a:ln>
              <a:noFill/>
            </a:ln>
          </p:spPr>
        </p:pic>
      </p:grpSp>
    </p:spTree>
    <p:extLst>
      <p:ext uri="{BB962C8B-B14F-4D97-AF65-F5344CB8AC3E}">
        <p14:creationId xmlns:p14="http://schemas.microsoft.com/office/powerpoint/2010/main" val="3842093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124</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764980"/>
            <a:ext cx="12181101" cy="830997"/>
          </a:xfrm>
          <a:prstGeom prst="rect">
            <a:avLst/>
          </a:prstGeom>
          <a:noFill/>
        </p:spPr>
        <p:txBody>
          <a:bodyPr vert="horz" wrap="square" rtlCol="0">
            <a:spAutoFit/>
          </a:bodyPr>
          <a:lstStyle/>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POR ENTIDADES MAS SIGNIFICATIVAS</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3570641736"/>
              </p:ext>
            </p:extLst>
          </p:nvPr>
        </p:nvGraphicFramePr>
        <p:xfrm>
          <a:off x="728144" y="1620603"/>
          <a:ext cx="10416090" cy="4406160"/>
        </p:xfrm>
        <a:graphic>
          <a:graphicData uri="http://schemas.openxmlformats.org/drawingml/2006/table">
            <a:tbl>
              <a:tblPr firstRow="1" bandRow="1">
                <a:tableStyleId>{5C22544A-7EE6-4342-B048-85BDC9FD1C3A}</a:tableStyleId>
              </a:tblPr>
              <a:tblGrid>
                <a:gridCol w="305475">
                  <a:extLst>
                    <a:ext uri="{9D8B030D-6E8A-4147-A177-3AD203B41FA5}">
                      <a16:colId xmlns:a16="http://schemas.microsoft.com/office/drawing/2014/main" val="283562313"/>
                    </a:ext>
                  </a:extLst>
                </a:gridCol>
                <a:gridCol w="5286615">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972000">
                  <a:extLst>
                    <a:ext uri="{9D8B030D-6E8A-4147-A177-3AD203B41FA5}">
                      <a16:colId xmlns:a16="http://schemas.microsoft.com/office/drawing/2014/main" val="1506114447"/>
                    </a:ext>
                  </a:extLst>
                </a:gridCol>
                <a:gridCol w="1044000">
                  <a:extLst>
                    <a:ext uri="{9D8B030D-6E8A-4147-A177-3AD203B41FA5}">
                      <a16:colId xmlns:a16="http://schemas.microsoft.com/office/drawing/2014/main" val="2989009568"/>
                    </a:ext>
                  </a:extLst>
                </a:gridCol>
                <a:gridCol w="936000">
                  <a:extLst>
                    <a:ext uri="{9D8B030D-6E8A-4147-A177-3AD203B41FA5}">
                      <a16:colId xmlns:a16="http://schemas.microsoft.com/office/drawing/2014/main" val="433709244"/>
                    </a:ext>
                  </a:extLst>
                </a:gridCol>
              </a:tblGrid>
              <a:tr h="370840">
                <a:tc>
                  <a:txBody>
                    <a:bodyPr/>
                    <a:lstStyle/>
                    <a:p>
                      <a:pPr algn="ctr"/>
                      <a:endParaRPr lang="es-PE" sz="1400" dirty="0">
                        <a:latin typeface="+mn-lt"/>
                      </a:endParaRPr>
                    </a:p>
                  </a:txBody>
                  <a:tcPr anchor="ctr"/>
                </a:tc>
                <a:tc>
                  <a:txBody>
                    <a:bodyPr/>
                    <a:lstStyle/>
                    <a:p>
                      <a:pPr algn="ctr"/>
                      <a:r>
                        <a:rPr lang="es-PE" sz="1400" dirty="0">
                          <a:latin typeface="+mn-lt"/>
                        </a:rPr>
                        <a:t>REPARO / ENTIDAD</a:t>
                      </a:r>
                    </a:p>
                  </a:txBody>
                  <a:tcPr anchor="ctr"/>
                </a:tc>
                <a:tc>
                  <a:txBody>
                    <a:bodyPr/>
                    <a:lstStyle/>
                    <a:p>
                      <a:pPr algn="ctr"/>
                      <a:r>
                        <a:rPr lang="es-PE" sz="1400" dirty="0">
                          <a:latin typeface="+mn-lt"/>
                        </a:rPr>
                        <a:t>TOTAL ACTIVO</a:t>
                      </a:r>
                    </a:p>
                  </a:txBody>
                  <a:tcPr anchor="ctr"/>
                </a:tc>
                <a:tc>
                  <a:txBody>
                    <a:bodyPr/>
                    <a:lstStyle/>
                    <a:p>
                      <a:pPr algn="ctr"/>
                      <a:r>
                        <a:rPr lang="es-PE" sz="1400" dirty="0">
                          <a:latin typeface="+mn-lt"/>
                        </a:rPr>
                        <a:t>TOTAL PASIVO</a:t>
                      </a:r>
                    </a:p>
                  </a:txBody>
                  <a:tcPr anchor="ctr"/>
                </a:tc>
                <a:tc>
                  <a:txBody>
                    <a:bodyPr/>
                    <a:lstStyle/>
                    <a:p>
                      <a:pPr algn="ctr"/>
                      <a:r>
                        <a:rPr lang="es-PE" sz="1050" dirty="0">
                          <a:latin typeface="+mn-lt"/>
                        </a:rPr>
                        <a:t>TOTAL PATRIMONIO</a:t>
                      </a:r>
                      <a:endParaRPr lang="es-PE" sz="1400" dirty="0">
                        <a:latin typeface="+mn-lt"/>
                      </a:endParaRPr>
                    </a:p>
                  </a:txBody>
                  <a:tcPr anchor="ctr"/>
                </a:tc>
                <a:tc>
                  <a:txBody>
                    <a:bodyPr/>
                    <a:lstStyle/>
                    <a:p>
                      <a:pPr algn="ctr"/>
                      <a:r>
                        <a:rPr lang="es-PE" sz="1400" dirty="0">
                          <a:latin typeface="+mn-lt"/>
                        </a:rPr>
                        <a:t>TOTAL INGRESOS</a:t>
                      </a:r>
                    </a:p>
                  </a:txBody>
                  <a:tcPr anchor="ctr"/>
                </a:tc>
                <a:tc>
                  <a:txBody>
                    <a:bodyPr/>
                    <a:lstStyle/>
                    <a:p>
                      <a:pPr algn="ctr"/>
                      <a:r>
                        <a:rPr lang="es-PE" sz="1400" dirty="0">
                          <a:latin typeface="+mn-lt"/>
                        </a:rPr>
                        <a:t>TOTAL GASTOS</a:t>
                      </a:r>
                    </a:p>
                  </a:txBody>
                  <a:tcPr anchor="ctr"/>
                </a:tc>
                <a:extLst>
                  <a:ext uri="{0D108BD9-81ED-4DB2-BD59-A6C34878D82A}">
                    <a16:rowId xmlns:a16="http://schemas.microsoft.com/office/drawing/2014/main" val="1329195177"/>
                  </a:ext>
                </a:extLst>
              </a:tr>
              <a:tr h="288000">
                <a:tc>
                  <a:txBody>
                    <a:bodyPr/>
                    <a:lstStyle/>
                    <a:p>
                      <a:pPr algn="ctr" fontAlgn="ctr"/>
                      <a:r>
                        <a:rPr lang="es-PE" sz="1400" b="1" i="0" u="none" strike="noStrike" dirty="0">
                          <a:solidFill>
                            <a:srgbClr val="000000"/>
                          </a:solidFill>
                          <a:effectLst/>
                          <a:latin typeface="+mn-lt"/>
                        </a:rPr>
                        <a:t>C.</a:t>
                      </a:r>
                    </a:p>
                  </a:txBody>
                  <a:tcPr marL="9525" marR="9525" marT="9525" marB="0" anchor="ctr">
                    <a:solidFill>
                      <a:srgbClr val="CFD5EA"/>
                    </a:solidFill>
                  </a:tcPr>
                </a:tc>
                <a:tc>
                  <a:txBody>
                    <a:bodyPr/>
                    <a:lstStyle/>
                    <a:p>
                      <a:pPr algn="l" fontAlgn="b"/>
                      <a:r>
                        <a:rPr lang="es-PE" sz="1400" b="1" i="0" u="none" strike="noStrike" dirty="0">
                          <a:solidFill>
                            <a:srgbClr val="000000"/>
                          </a:solidFill>
                          <a:effectLst/>
                          <a:latin typeface="+mn-lt"/>
                        </a:rPr>
                        <a:t>LIMITACIÓN</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116 341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14 546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4 542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97 742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2 890 </a:t>
                      </a:r>
                    </a:p>
                  </a:txBody>
                  <a:tcPr marL="9525" marR="9525" marT="9525" marB="0" anchor="ctr">
                    <a:solidFill>
                      <a:srgbClr val="CFD5EA"/>
                    </a:solidFill>
                  </a:tcPr>
                </a:tc>
                <a:extLst>
                  <a:ext uri="{0D108BD9-81ED-4DB2-BD59-A6C34878D82A}">
                    <a16:rowId xmlns:a16="http://schemas.microsoft.com/office/drawing/2014/main" val="1853447641"/>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Total</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79 324</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13 482</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0</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96 746</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2 041</a:t>
                      </a:r>
                    </a:p>
                  </a:txBody>
                  <a:tcPr marL="9525" marR="9525" marT="9525" marB="0" anchor="ctr">
                    <a:solidFill>
                      <a:srgbClr val="CFD5EA"/>
                    </a:solidFill>
                  </a:tcPr>
                </a:tc>
                <a:extLst>
                  <a:ext uri="{0D108BD9-81ED-4DB2-BD59-A6C34878D82A}">
                    <a16:rowId xmlns:a16="http://schemas.microsoft.com/office/drawing/2014/main" val="89235804"/>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Representación de los principales observados</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68%</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93%</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0</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99%</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chemeClr val="accent5">
                              <a:lumMod val="75000"/>
                            </a:schemeClr>
                          </a:solidFill>
                          <a:effectLst/>
                          <a:latin typeface="+mn-lt"/>
                        </a:rPr>
                        <a:t>71%</a:t>
                      </a:r>
                    </a:p>
                  </a:txBody>
                  <a:tcPr marL="9525" marR="9525" marT="9525" marB="0" anchor="ctr">
                    <a:solidFill>
                      <a:srgbClr val="CFD5EA"/>
                    </a:solidFill>
                  </a:tcPr>
                </a:tc>
                <a:extLst>
                  <a:ext uri="{0D108BD9-81ED-4DB2-BD59-A6C34878D82A}">
                    <a16:rowId xmlns:a16="http://schemas.microsoft.com/office/drawing/2014/main" val="2264119666"/>
                  </a:ext>
                </a:extLst>
              </a:tr>
              <a:tr h="252000">
                <a:tc>
                  <a:txBody>
                    <a:bodyPr/>
                    <a:lstStyle/>
                    <a:p>
                      <a:pPr algn="ctr" fontAlgn="ctr"/>
                      <a:r>
                        <a:rPr lang="es-PE" sz="1400" b="1" i="0" u="none" strike="noStrike" dirty="0">
                          <a:solidFill>
                            <a:srgbClr val="000000"/>
                          </a:solidFill>
                          <a:effectLst/>
                          <a:latin typeface="+mn-lt"/>
                        </a:rPr>
                        <a:t>1</a:t>
                      </a:r>
                    </a:p>
                  </a:txBody>
                  <a:tcPr marL="9525" marR="9525" marT="9525" marB="0" anchor="ctr">
                    <a:solidFill>
                      <a:srgbClr val="E9EBF5"/>
                    </a:solidFill>
                  </a:tcPr>
                </a:tc>
                <a:tc>
                  <a:txBody>
                    <a:bodyPr/>
                    <a:lstStyle/>
                    <a:p>
                      <a:pPr algn="l" fontAlgn="b"/>
                      <a:r>
                        <a:rPr lang="es-PE" sz="1200" b="0" i="0" u="none" strike="noStrike" dirty="0">
                          <a:solidFill>
                            <a:srgbClr val="000000"/>
                          </a:solidFill>
                          <a:effectLst/>
                          <a:latin typeface="+mn-lt"/>
                          <a:hlinkClick r:id="rId3" action="ppaction://hlinksldjump"/>
                        </a:rPr>
                        <a:t>SUPERINTENDENCIA NACIONAL DE ADMINISTRACIÓN TRIBUTARIA – CAPTADORA</a:t>
                      </a:r>
                      <a:endParaRPr lang="es-PE"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5 832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95 834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989618854"/>
                  </a:ext>
                </a:extLst>
              </a:tr>
              <a:tr h="252000">
                <a:tc>
                  <a:txBody>
                    <a:bodyPr/>
                    <a:lstStyle/>
                    <a:p>
                      <a:pPr algn="ctr" fontAlgn="ctr"/>
                      <a:r>
                        <a:rPr lang="es-PE" sz="14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hlinkClick r:id="rId3" action="ppaction://hlinksldjump"/>
                        </a:rPr>
                        <a:t>MINISTERIO DE TRANSPORTES Y COMUNICACIONES</a:t>
                      </a:r>
                      <a:endParaRPr lang="es-ES"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23 141 </a:t>
                      </a: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19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394 </a:t>
                      </a:r>
                    </a:p>
                  </a:txBody>
                  <a:tcPr marL="9525" marR="9525" marT="9525" marB="0" anchor="ctr">
                    <a:solidFill>
                      <a:srgbClr val="E9EBF5"/>
                    </a:solidFill>
                  </a:tcPr>
                </a:tc>
                <a:extLst>
                  <a:ext uri="{0D108BD9-81ED-4DB2-BD59-A6C34878D82A}">
                    <a16:rowId xmlns:a16="http://schemas.microsoft.com/office/drawing/2014/main" val="3791266070"/>
                  </a:ext>
                </a:extLst>
              </a:tr>
              <a:tr h="252000">
                <a:tc>
                  <a:txBody>
                    <a:bodyPr/>
                    <a:lstStyle/>
                    <a:p>
                      <a:pPr algn="ctr" fontAlgn="ctr"/>
                      <a:r>
                        <a:rPr lang="es-PE" sz="1400" b="1" i="0" u="none" strike="noStrike" dirty="0">
                          <a:solidFill>
                            <a:srgbClr val="000000"/>
                          </a:solidFill>
                          <a:effectLst/>
                          <a:latin typeface="+mn-lt"/>
                        </a:rPr>
                        <a:t>3</a:t>
                      </a:r>
                    </a:p>
                  </a:txBody>
                  <a:tcPr marL="9525" marR="9525" marT="9525" marB="0" anchor="ctr">
                    <a:solidFill>
                      <a:srgbClr val="E9EBF5"/>
                    </a:solidFill>
                  </a:tcPr>
                </a:tc>
                <a:tc>
                  <a:txBody>
                    <a:bodyPr/>
                    <a:lstStyle/>
                    <a:p>
                      <a:pPr algn="l" fontAlgn="b"/>
                      <a:r>
                        <a:rPr lang="es-PE" sz="1200" b="0" i="0" u="none" strike="noStrike" dirty="0">
                          <a:solidFill>
                            <a:srgbClr val="000000"/>
                          </a:solidFill>
                          <a:effectLst/>
                          <a:latin typeface="+mn-lt"/>
                          <a:hlinkClick r:id="rId3" action="ppaction://hlinksldjump"/>
                        </a:rPr>
                        <a:t>SOCIEDAD DE BENEFICENCIA DE LIMA METROPOLITANA</a:t>
                      </a:r>
                      <a:endParaRPr lang="es-PE"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8 623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2828311941"/>
                  </a:ext>
                </a:extLst>
              </a:tr>
              <a:tr h="252000">
                <a:tc>
                  <a:txBody>
                    <a:bodyPr/>
                    <a:lstStyle/>
                    <a:p>
                      <a:pPr algn="ctr" fontAlgn="ctr"/>
                      <a:r>
                        <a:rPr lang="es-PE" sz="14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hlinkClick r:id="rId3" action="ppaction://hlinksldjump"/>
                        </a:rPr>
                        <a:t>MINISTERIO DE VIVIENDA, CONSTRUCCIÓN Y SANEAMIENTO</a:t>
                      </a:r>
                      <a:endParaRPr lang="es-ES"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8 330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4105081796"/>
                  </a:ext>
                </a:extLst>
              </a:tr>
              <a:tr h="252000">
                <a:tc>
                  <a:txBody>
                    <a:bodyPr/>
                    <a:lstStyle/>
                    <a:p>
                      <a:pPr algn="ctr" fontAlgn="ctr"/>
                      <a:r>
                        <a:rPr lang="es-PE" sz="1400" b="1" i="0" u="none" strike="noStrike" dirty="0">
                          <a:solidFill>
                            <a:srgbClr val="000000"/>
                          </a:solidFill>
                          <a:effectLst/>
                          <a:latin typeface="+mn-lt"/>
                        </a:rPr>
                        <a:t>5</a:t>
                      </a:r>
                    </a:p>
                  </a:txBody>
                  <a:tcPr marL="9525" marR="9525" marT="9525" marB="0" anchor="ctr">
                    <a:solidFill>
                      <a:srgbClr val="E9EBF5"/>
                    </a:solidFill>
                  </a:tcPr>
                </a:tc>
                <a:tc>
                  <a:txBody>
                    <a:bodyPr/>
                    <a:lstStyle/>
                    <a:p>
                      <a:pPr algn="l" fontAlgn="b"/>
                      <a:r>
                        <a:rPr lang="es-PE" sz="1200" b="0" i="0" u="none" strike="noStrike" dirty="0">
                          <a:solidFill>
                            <a:srgbClr val="000000"/>
                          </a:solidFill>
                          <a:effectLst/>
                          <a:latin typeface="+mn-lt"/>
                          <a:hlinkClick r:id="rId3" action="ppaction://hlinksldjump"/>
                        </a:rPr>
                        <a:t>MUNICIPALIDAD METROPOLITANA DE LIMA</a:t>
                      </a:r>
                      <a:endParaRPr lang="es-PE"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7 928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892332989"/>
                  </a:ext>
                </a:extLst>
              </a:tr>
              <a:tr h="252000">
                <a:tc>
                  <a:txBody>
                    <a:bodyPr/>
                    <a:lstStyle/>
                    <a:p>
                      <a:pPr algn="ctr" fontAlgn="ctr"/>
                      <a:r>
                        <a:rPr lang="es-PE" sz="14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hlinkClick r:id="rId4" action="ppaction://hlinksldjump"/>
                        </a:rPr>
                        <a:t>SEGURO SOCIAL DE SALUD - ESSALUD</a:t>
                      </a:r>
                      <a:endParaRPr lang="es-ES"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716 </a:t>
                      </a: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5 371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1 509 </a:t>
                      </a:r>
                    </a:p>
                  </a:txBody>
                  <a:tcPr marL="9525" marR="9525" marT="9525" marB="0" anchor="ctr">
                    <a:solidFill>
                      <a:srgbClr val="E9EBF5"/>
                    </a:solidFill>
                  </a:tcPr>
                </a:tc>
                <a:extLst>
                  <a:ext uri="{0D108BD9-81ED-4DB2-BD59-A6C34878D82A}">
                    <a16:rowId xmlns:a16="http://schemas.microsoft.com/office/drawing/2014/main" val="4024350118"/>
                  </a:ext>
                </a:extLst>
              </a:tr>
              <a:tr h="252000">
                <a:tc>
                  <a:txBody>
                    <a:bodyPr/>
                    <a:lstStyle/>
                    <a:p>
                      <a:pPr algn="ctr" fontAlgn="ctr"/>
                      <a:r>
                        <a:rPr lang="es-PE" sz="1400" b="1" i="0" u="none" strike="noStrike" dirty="0">
                          <a:solidFill>
                            <a:srgbClr val="000000"/>
                          </a:solidFill>
                          <a:effectLst/>
                          <a:latin typeface="+mn-lt"/>
                        </a:rPr>
                        <a:t>7</a:t>
                      </a:r>
                    </a:p>
                  </a:txBody>
                  <a:tcPr marL="9525" marR="9525" marT="9525" marB="0" anchor="ctr">
                    <a:solidFill>
                      <a:srgbClr val="E9EBF5"/>
                    </a:solidFill>
                  </a:tcPr>
                </a:tc>
                <a:tc>
                  <a:txBody>
                    <a:bodyPr/>
                    <a:lstStyle/>
                    <a:p>
                      <a:pPr algn="l" fontAlgn="b"/>
                      <a:r>
                        <a:rPr lang="es-PE" sz="1200" b="0" i="0" u="none" strike="noStrike" dirty="0">
                          <a:solidFill>
                            <a:srgbClr val="000000"/>
                          </a:solidFill>
                          <a:effectLst/>
                          <a:latin typeface="+mn-lt"/>
                          <a:hlinkClick r:id="rId4" action="ppaction://hlinksldjump"/>
                        </a:rPr>
                        <a:t>MINISTERIO DE EDUCACIÓN</a:t>
                      </a:r>
                      <a:endParaRPr lang="es-PE"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7 079 </a:t>
                      </a: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184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15 </a:t>
                      </a:r>
                    </a:p>
                  </a:txBody>
                  <a:tcPr marL="9525" marR="9525" marT="9525" marB="0" anchor="ctr">
                    <a:solidFill>
                      <a:srgbClr val="E9EBF5"/>
                    </a:solidFill>
                  </a:tcPr>
                </a:tc>
                <a:extLst>
                  <a:ext uri="{0D108BD9-81ED-4DB2-BD59-A6C34878D82A}">
                    <a16:rowId xmlns:a16="http://schemas.microsoft.com/office/drawing/2014/main" val="1869690752"/>
                  </a:ext>
                </a:extLst>
              </a:tr>
              <a:tr h="252000">
                <a:tc>
                  <a:txBody>
                    <a:bodyPr/>
                    <a:lstStyle/>
                    <a:p>
                      <a:pPr algn="ctr" fontAlgn="ctr"/>
                      <a:r>
                        <a:rPr lang="es-PE" sz="1400" b="1" i="0" u="none" strike="noStrike" dirty="0">
                          <a:solidFill>
                            <a:srgbClr val="000000"/>
                          </a:solidFill>
                          <a:effectLst/>
                          <a:latin typeface="+mn-lt"/>
                        </a:rPr>
                        <a:t>8</a:t>
                      </a: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hlinkClick r:id="rId4" action="ppaction://hlinksldjump"/>
                        </a:rPr>
                        <a:t>OFICINA DE NORMALIZACIÓN PREVISIONAL - ONP</a:t>
                      </a:r>
                      <a:endParaRPr lang="es-ES"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6 481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713527899"/>
                  </a:ext>
                </a:extLst>
              </a:tr>
              <a:tr h="252000">
                <a:tc>
                  <a:txBody>
                    <a:bodyPr/>
                    <a:lstStyle/>
                    <a:p>
                      <a:pPr algn="ctr" fontAlgn="ctr"/>
                      <a:r>
                        <a:rPr lang="es-PE" sz="1400" b="1" i="0" u="none" strike="noStrike" dirty="0">
                          <a:solidFill>
                            <a:srgbClr val="000000"/>
                          </a:solidFill>
                          <a:effectLst/>
                          <a:latin typeface="+mn-lt"/>
                        </a:rPr>
                        <a:t>9</a:t>
                      </a:r>
                    </a:p>
                  </a:txBody>
                  <a:tcPr marL="9525" marR="9525" marT="9525" marB="0" anchor="ctr">
                    <a:solidFill>
                      <a:srgbClr val="E9EBF5"/>
                    </a:solidFill>
                  </a:tcPr>
                </a:tc>
                <a:tc>
                  <a:txBody>
                    <a:bodyPr/>
                    <a:lstStyle/>
                    <a:p>
                      <a:pPr algn="l" fontAlgn="b"/>
                      <a:r>
                        <a:rPr lang="es-PE" sz="1200" b="0" i="0" u="none" strike="noStrike" dirty="0">
                          <a:solidFill>
                            <a:srgbClr val="000000"/>
                          </a:solidFill>
                          <a:effectLst/>
                          <a:latin typeface="+mn-lt"/>
                          <a:hlinkClick r:id="rId5" action="ppaction://hlinksldjump"/>
                        </a:rPr>
                        <a:t>GOBIERNO REGIONAL LA LIBERTAD</a:t>
                      </a:r>
                      <a:endParaRPr lang="es-PE"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5 998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123 </a:t>
                      </a:r>
                    </a:p>
                  </a:txBody>
                  <a:tcPr marL="9525" marR="9525" marT="9525" marB="0" anchor="ctr">
                    <a:solidFill>
                      <a:srgbClr val="E9EBF5"/>
                    </a:solidFill>
                  </a:tcPr>
                </a:tc>
                <a:extLst>
                  <a:ext uri="{0D108BD9-81ED-4DB2-BD59-A6C34878D82A}">
                    <a16:rowId xmlns:a16="http://schemas.microsoft.com/office/drawing/2014/main" val="3556419283"/>
                  </a:ext>
                </a:extLst>
              </a:tr>
              <a:tr h="252000">
                <a:tc>
                  <a:txBody>
                    <a:bodyPr/>
                    <a:lstStyle/>
                    <a:p>
                      <a:pPr algn="ctr" fontAlgn="ctr"/>
                      <a:r>
                        <a:rPr lang="es-PE" sz="1400" b="1" i="0" u="none" strike="noStrike" dirty="0">
                          <a:solidFill>
                            <a:srgbClr val="000000"/>
                          </a:solidFill>
                          <a:effectLst/>
                          <a:latin typeface="+mn-lt"/>
                        </a:rPr>
                        <a:t>10</a:t>
                      </a: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hlinkClick r:id="rId5" action="ppaction://hlinksldjump"/>
                        </a:rPr>
                        <a:t>FONAFE</a:t>
                      </a:r>
                      <a:endParaRPr lang="es-ES"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5 349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420634967"/>
                  </a:ext>
                </a:extLst>
              </a:tr>
              <a:tr h="252000">
                <a:tc>
                  <a:txBody>
                    <a:bodyPr/>
                    <a:lstStyle/>
                    <a:p>
                      <a:pPr algn="ctr" fontAlgn="ctr"/>
                      <a:r>
                        <a:rPr lang="es-PE" sz="1400" b="1" i="0" u="none" strike="noStrike" dirty="0">
                          <a:solidFill>
                            <a:srgbClr val="000000"/>
                          </a:solidFill>
                          <a:effectLst/>
                          <a:latin typeface="+mn-lt"/>
                        </a:rPr>
                        <a:t>11</a:t>
                      </a: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hlinkClick r:id="rId5" action="ppaction://hlinksldjump"/>
                        </a:rPr>
                        <a:t>ORGANISMO SUPERVISOR DE LA INVERSIÓN EN ENERGÍA Y MINERÍA</a:t>
                      </a:r>
                      <a:endParaRPr lang="es-ES"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2 220 </a:t>
                      </a: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1 308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912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3576383890"/>
                  </a:ext>
                </a:extLst>
              </a:tr>
              <a:tr h="252000">
                <a:tc>
                  <a:txBody>
                    <a:bodyPr/>
                    <a:lstStyle/>
                    <a:p>
                      <a:pPr algn="ctr" fontAlgn="ctr"/>
                      <a:r>
                        <a:rPr lang="es-PE" sz="1400" b="1" i="0" u="none" strike="noStrike" dirty="0">
                          <a:solidFill>
                            <a:srgbClr val="000000"/>
                          </a:solidFill>
                          <a:effectLst/>
                          <a:latin typeface="+mn-lt"/>
                        </a:rPr>
                        <a:t>12</a:t>
                      </a:r>
                    </a:p>
                  </a:txBody>
                  <a:tcPr marL="9525" marR="9525" marT="9525" marB="0" anchor="ctr">
                    <a:solidFill>
                      <a:srgbClr val="E9EBF5"/>
                    </a:solidFill>
                  </a:tcPr>
                </a:tc>
                <a:tc>
                  <a:txBody>
                    <a:bodyPr/>
                    <a:lstStyle/>
                    <a:p>
                      <a:pPr algn="l" fontAlgn="b"/>
                      <a:r>
                        <a:rPr lang="es-ES" sz="1200" b="0" i="0" u="none" strike="noStrike" dirty="0">
                          <a:solidFill>
                            <a:srgbClr val="000000"/>
                          </a:solidFill>
                          <a:effectLst/>
                          <a:latin typeface="+mn-lt"/>
                          <a:hlinkClick r:id="rId5" action="ppaction://hlinksldjump"/>
                        </a:rPr>
                        <a:t>SERVICIO DE AGUA POTABLE Y ALCANTARILLADO DE LIMA - SEDAPAL</a:t>
                      </a:r>
                      <a:endParaRPr lang="es-ES" sz="1200" b="0" i="0" u="none" strike="noStrike" dirty="0">
                        <a:solidFill>
                          <a:srgbClr val="000000"/>
                        </a:solidFill>
                        <a:effectLst/>
                        <a:latin typeface="+mn-lt"/>
                      </a:endParaRPr>
                    </a:p>
                  </a:txBody>
                  <a:tcPr marL="857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4 108 </a:t>
                      </a:r>
                    </a:p>
                  </a:txBody>
                  <a:tcPr marL="9525" marR="9525" marT="9525" marB="0" anchor="ctr">
                    <a:solidFill>
                      <a:srgbClr val="E9EBF5"/>
                    </a:solidFill>
                  </a:tcPr>
                </a:tc>
                <a:tc>
                  <a:txBody>
                    <a:bodyPr/>
                    <a:lstStyle/>
                    <a:p>
                      <a:pPr algn="ctr" fontAlgn="b"/>
                      <a:r>
                        <a:rPr lang="es-PE" sz="1200" b="0" i="0" u="none" strike="noStrike" dirty="0">
                          <a:solidFill>
                            <a:srgbClr val="000000"/>
                          </a:solidFill>
                          <a:effectLst/>
                          <a:latin typeface="+mn-lt"/>
                        </a:rPr>
                        <a:t>119 </a:t>
                      </a: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endParaRPr lang="es-PE" sz="1200" b="0" i="0" u="none" strike="noStrike" dirty="0">
                        <a:solidFill>
                          <a:srgbClr val="000000"/>
                        </a:solidFill>
                        <a:effectLst/>
                        <a:latin typeface="+mn-lt"/>
                      </a:endParaRPr>
                    </a:p>
                  </a:txBody>
                  <a:tcPr marL="9525" marR="9525" marT="9525" marB="0" anchor="ctr">
                    <a:solidFill>
                      <a:srgbClr val="E9EBF5"/>
                    </a:solidFill>
                  </a:tcPr>
                </a:tc>
                <a:extLst>
                  <a:ext uri="{0D108BD9-81ED-4DB2-BD59-A6C34878D82A}">
                    <a16:rowId xmlns:a16="http://schemas.microsoft.com/office/drawing/2014/main" val="152814371"/>
                  </a:ext>
                </a:extLst>
              </a:tr>
            </a:tbl>
          </a:graphicData>
        </a:graphic>
      </p:graphicFrame>
      <p:grpSp>
        <p:nvGrpSpPr>
          <p:cNvPr id="24" name="Grupo 23">
            <a:extLst>
              <a:ext uri="{FF2B5EF4-FFF2-40B4-BE49-F238E27FC236}">
                <a16:creationId xmlns:a16="http://schemas.microsoft.com/office/drawing/2014/main" id="{0F9EC7AE-8BEA-470F-B77B-79CD10432817}"/>
              </a:ext>
            </a:extLst>
          </p:cNvPr>
          <p:cNvGrpSpPr/>
          <p:nvPr/>
        </p:nvGrpSpPr>
        <p:grpSpPr>
          <a:xfrm>
            <a:off x="10683483" y="6107003"/>
            <a:ext cx="1028182" cy="524094"/>
            <a:chOff x="10985501" y="6396203"/>
            <a:chExt cx="1028182" cy="524094"/>
          </a:xfrm>
        </p:grpSpPr>
        <p:sp>
          <p:nvSpPr>
            <p:cNvPr id="25" name="CuadroTexto 24">
              <a:hlinkClick r:id="rId6" action="ppaction://hlinksldjump"/>
              <a:extLst>
                <a:ext uri="{FF2B5EF4-FFF2-40B4-BE49-F238E27FC236}">
                  <a16:creationId xmlns:a16="http://schemas.microsoft.com/office/drawing/2014/main" id="{4DCA89A3-CCE8-41E6-BEDD-740F04757344}"/>
                </a:ext>
              </a:extLst>
            </p:cNvPr>
            <p:cNvSpPr txBox="1"/>
            <p:nvPr/>
          </p:nvSpPr>
          <p:spPr>
            <a:xfrm>
              <a:off x="10985501" y="6612520"/>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26" name="Imagen 25" descr="C:\Users\16468\Documents\GSS\Para creaciones\cgr.png">
              <a:hlinkClick r:id="rId6" action="ppaction://hlinksldjump"/>
              <a:extLst>
                <a:ext uri="{FF2B5EF4-FFF2-40B4-BE49-F238E27FC236}">
                  <a16:creationId xmlns:a16="http://schemas.microsoft.com/office/drawing/2014/main" id="{A8B1A9C4-0BDB-4C17-8AD2-73616EC9A80D}"/>
                </a:ext>
              </a:extLst>
            </p:cNvPr>
            <p:cNvPicPr/>
            <p:nvPr/>
          </p:nvPicPr>
          <p:blipFill rotWithShape="1">
            <a:blip r:embed="rId7">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5" name="CuadroTexto 14">
            <a:extLst>
              <a:ext uri="{FF2B5EF4-FFF2-40B4-BE49-F238E27FC236}">
                <a16:creationId xmlns:a16="http://schemas.microsoft.com/office/drawing/2014/main" id="{D23850EC-1D95-490A-9A23-D44554D8363A}"/>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spTree>
    <p:extLst>
      <p:ext uri="{BB962C8B-B14F-4D97-AF65-F5344CB8AC3E}">
        <p14:creationId xmlns:p14="http://schemas.microsoft.com/office/powerpoint/2010/main" val="342779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125</a:t>
            </a:fld>
            <a:endParaRPr lang="es-PE" b="1" dirty="0">
              <a:solidFill>
                <a:schemeClr val="bg1">
                  <a:lumMod val="75000"/>
                </a:schemeClr>
              </a:solidFill>
            </a:endParaRPr>
          </a:p>
        </p:txBody>
      </p:sp>
      <p:grpSp>
        <p:nvGrpSpPr>
          <p:cNvPr id="11" name="Grupo 10">
            <a:extLst>
              <a:ext uri="{FF2B5EF4-FFF2-40B4-BE49-F238E27FC236}">
                <a16:creationId xmlns:a16="http://schemas.microsoft.com/office/drawing/2014/main" id="{12D3445D-423F-4477-B77D-90DA6430CA44}"/>
              </a:ext>
            </a:extLst>
          </p:cNvPr>
          <p:cNvGrpSpPr/>
          <p:nvPr/>
        </p:nvGrpSpPr>
        <p:grpSpPr>
          <a:xfrm>
            <a:off x="10702533" y="6030803"/>
            <a:ext cx="1028182" cy="612765"/>
            <a:chOff x="10985501" y="6310478"/>
            <a:chExt cx="1028182" cy="612765"/>
          </a:xfrm>
        </p:grpSpPr>
        <p:sp>
          <p:nvSpPr>
            <p:cNvPr id="15" name="CuadroTexto 14">
              <a:hlinkClick r:id="rId3" action="ppaction://hlinksldjump"/>
              <a:extLst>
                <a:ext uri="{FF2B5EF4-FFF2-40B4-BE49-F238E27FC236}">
                  <a16:creationId xmlns:a16="http://schemas.microsoft.com/office/drawing/2014/main" id="{9F6A69E9-1F25-40AA-BAD7-7541F315FC7E}"/>
                </a:ext>
              </a:extLst>
            </p:cNvPr>
            <p:cNvSpPr txBox="1"/>
            <p:nvPr/>
          </p:nvSpPr>
          <p:spPr>
            <a:xfrm>
              <a:off x="10985501" y="6507745"/>
              <a:ext cx="1028182" cy="415498"/>
            </a:xfrm>
            <a:prstGeom prst="rect">
              <a:avLst/>
            </a:prstGeom>
            <a:noFill/>
          </p:spPr>
          <p:txBody>
            <a:bodyPr wrap="square" rtlCol="0">
              <a:spAutoFit/>
            </a:bodyPr>
            <a:lstStyle/>
            <a:p>
              <a:pPr algn="ctr"/>
              <a:r>
                <a:rPr lang="es-PE" sz="700" b="1" dirty="0"/>
                <a:t>VOLVER A CUADRO BASE PARA OPINION CALIFICADA</a:t>
              </a:r>
              <a:endParaRPr lang="en-US" sz="700" b="1" dirty="0"/>
            </a:p>
          </p:txBody>
        </p:sp>
        <p:pic>
          <p:nvPicPr>
            <p:cNvPr id="17" name="Imagen 16" descr="C:\Users\16468\Documents\GSS\Para creaciones\cgr.png">
              <a:extLst>
                <a:ext uri="{FF2B5EF4-FFF2-40B4-BE49-F238E27FC236}">
                  <a16:creationId xmlns:a16="http://schemas.microsoft.com/office/drawing/2014/main" id="{5FF46055-227A-428A-8D6A-7FC7C00EABE1}"/>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10478"/>
              <a:ext cx="523240" cy="262294"/>
            </a:xfrm>
            <a:prstGeom prst="rect">
              <a:avLst/>
            </a:prstGeom>
            <a:noFill/>
            <a:ln>
              <a:noFill/>
            </a:ln>
          </p:spPr>
        </p:pic>
      </p:grpSp>
      <p:sp>
        <p:nvSpPr>
          <p:cNvPr id="16" name="CuadroTexto 15">
            <a:extLst>
              <a:ext uri="{FF2B5EF4-FFF2-40B4-BE49-F238E27FC236}">
                <a16:creationId xmlns:a16="http://schemas.microsoft.com/office/drawing/2014/main" id="{33F3604B-883C-4DFC-9142-7490426CEBAB}"/>
              </a:ext>
            </a:extLst>
          </p:cNvPr>
          <p:cNvSpPr txBox="1"/>
          <p:nvPr/>
        </p:nvSpPr>
        <p:spPr>
          <a:xfrm>
            <a:off x="56164" y="974446"/>
            <a:ext cx="677108" cy="5206365"/>
          </a:xfrm>
          <a:prstGeom prst="rect">
            <a:avLst/>
          </a:prstGeom>
          <a:noFill/>
        </p:spPr>
        <p:txBody>
          <a:bodyPr vert="vert270" wrap="square" rtlCol="0">
            <a:spAutoFit/>
          </a:bodyPr>
          <a:lstStyle/>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ENTIDADES / PROBLEMAS MAS SIGNIFICATIVOS</a:t>
            </a:r>
          </a:p>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 name="CuadroTexto 1">
            <a:extLst>
              <a:ext uri="{FF2B5EF4-FFF2-40B4-BE49-F238E27FC236}">
                <a16:creationId xmlns:a16="http://schemas.microsoft.com/office/drawing/2014/main" id="{35DF1754-F2AF-4E74-A5E6-796CABF9E4A3}"/>
              </a:ext>
            </a:extLst>
          </p:cNvPr>
          <p:cNvSpPr txBox="1"/>
          <p:nvPr/>
        </p:nvSpPr>
        <p:spPr>
          <a:xfrm>
            <a:off x="696318" y="726764"/>
            <a:ext cx="10952051" cy="369332"/>
          </a:xfrm>
          <a:prstGeom prst="rect">
            <a:avLst/>
          </a:prstGeom>
          <a:noFill/>
        </p:spPr>
        <p:txBody>
          <a:bodyPr wrap="square" rtlCol="0">
            <a:spAutoFit/>
          </a:bodyPr>
          <a:lstStyle/>
          <a:p>
            <a:pPr algn="ctr"/>
            <a:r>
              <a:rPr lang="es-PE" b="1" dirty="0">
                <a:solidFill>
                  <a:srgbClr val="002060"/>
                </a:solidFill>
                <a:effectLst>
                  <a:outerShdw blurRad="38100" dist="38100" dir="2700000" algn="tl">
                    <a:srgbClr val="000000">
                      <a:alpha val="43137"/>
                    </a:srgbClr>
                  </a:outerShdw>
                </a:effectLst>
              </a:rPr>
              <a:t>C. LIMITACIÓN</a:t>
            </a:r>
          </a:p>
        </p:txBody>
      </p:sp>
      <p:sp>
        <p:nvSpPr>
          <p:cNvPr id="21" name="CuadroTexto 20">
            <a:extLst>
              <a:ext uri="{FF2B5EF4-FFF2-40B4-BE49-F238E27FC236}">
                <a16:creationId xmlns:a16="http://schemas.microsoft.com/office/drawing/2014/main" id="{DA444934-7B51-49B6-B5C7-F75A77257D3D}"/>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graphicFrame>
        <p:nvGraphicFramePr>
          <p:cNvPr id="10" name="Tabla 4">
            <a:extLst>
              <a:ext uri="{FF2B5EF4-FFF2-40B4-BE49-F238E27FC236}">
                <a16:creationId xmlns:a16="http://schemas.microsoft.com/office/drawing/2014/main" id="{278403CE-0135-4D30-B4CD-5C6F139D6762}"/>
              </a:ext>
            </a:extLst>
          </p:cNvPr>
          <p:cNvGraphicFramePr>
            <a:graphicFrameLocks noGrp="1"/>
          </p:cNvGraphicFramePr>
          <p:nvPr>
            <p:extLst>
              <p:ext uri="{D42A27DB-BD31-4B8C-83A1-F6EECF244321}">
                <p14:modId xmlns:p14="http://schemas.microsoft.com/office/powerpoint/2010/main" val="3712658192"/>
              </p:ext>
            </p:extLst>
          </p:nvPr>
        </p:nvGraphicFramePr>
        <p:xfrm>
          <a:off x="714222" y="1198842"/>
          <a:ext cx="10952051" cy="4495800"/>
        </p:xfrm>
        <a:graphic>
          <a:graphicData uri="http://schemas.openxmlformats.org/drawingml/2006/table">
            <a:tbl>
              <a:tblPr firstRow="1" bandRow="1">
                <a:tableStyleId>{5C22544A-7EE6-4342-B048-85BDC9FD1C3A}</a:tableStyleId>
              </a:tblPr>
              <a:tblGrid>
                <a:gridCol w="332051">
                  <a:extLst>
                    <a:ext uri="{9D8B030D-6E8A-4147-A177-3AD203B41FA5}">
                      <a16:colId xmlns:a16="http://schemas.microsoft.com/office/drawing/2014/main" val="283562313"/>
                    </a:ext>
                  </a:extLst>
                </a:gridCol>
                <a:gridCol w="5940000">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936000">
                  <a:extLst>
                    <a:ext uri="{9D8B030D-6E8A-4147-A177-3AD203B41FA5}">
                      <a16:colId xmlns:a16="http://schemas.microsoft.com/office/drawing/2014/main" val="1506114447"/>
                    </a:ext>
                  </a:extLst>
                </a:gridCol>
                <a:gridCol w="936000">
                  <a:extLst>
                    <a:ext uri="{9D8B030D-6E8A-4147-A177-3AD203B41FA5}">
                      <a16:colId xmlns:a16="http://schemas.microsoft.com/office/drawing/2014/main" val="433709244"/>
                    </a:ext>
                  </a:extLst>
                </a:gridCol>
                <a:gridCol w="936000">
                  <a:extLst>
                    <a:ext uri="{9D8B030D-6E8A-4147-A177-3AD203B41FA5}">
                      <a16:colId xmlns:a16="http://schemas.microsoft.com/office/drawing/2014/main" val="2544051341"/>
                    </a:ext>
                  </a:extLst>
                </a:gridCol>
              </a:tblGrid>
              <a:tr h="370840">
                <a:tc>
                  <a:txBody>
                    <a:bodyPr/>
                    <a:lstStyle/>
                    <a:p>
                      <a:pPr algn="ctr"/>
                      <a:endParaRPr lang="es-PE" sz="1200" dirty="0">
                        <a:latin typeface="+mn-lt"/>
                      </a:endParaRPr>
                    </a:p>
                  </a:txBody>
                  <a:tcPr anchor="ctr"/>
                </a:tc>
                <a:tc>
                  <a:txBody>
                    <a:bodyPr/>
                    <a:lstStyle/>
                    <a:p>
                      <a:pPr algn="ctr"/>
                      <a:r>
                        <a:rPr lang="es-PE" sz="1200" dirty="0">
                          <a:latin typeface="+mn-lt"/>
                        </a:rPr>
                        <a:t>ENTIDAD / PROBLEMA</a:t>
                      </a:r>
                    </a:p>
                  </a:txBody>
                  <a:tcPr anchor="ctr"/>
                </a:tc>
                <a:tc>
                  <a:txBody>
                    <a:bodyPr/>
                    <a:lstStyle/>
                    <a:p>
                      <a:pPr algn="ctr"/>
                      <a:r>
                        <a:rPr lang="es-PE" sz="1200" dirty="0">
                          <a:latin typeface="+mn-lt"/>
                        </a:rPr>
                        <a:t>TOTAL ACTIVO</a:t>
                      </a:r>
                    </a:p>
                  </a:txBody>
                  <a:tcPr anchor="ctr"/>
                </a:tc>
                <a:tc>
                  <a:txBody>
                    <a:bodyPr/>
                    <a:lstStyle/>
                    <a:p>
                      <a:pPr algn="ctr"/>
                      <a:r>
                        <a:rPr lang="es-PE" sz="1200" dirty="0">
                          <a:latin typeface="+mn-lt"/>
                        </a:rPr>
                        <a:t>TOTAL PASIVO</a:t>
                      </a:r>
                    </a:p>
                  </a:txBody>
                  <a:tcPr anchor="ctr"/>
                </a:tc>
                <a:tc>
                  <a:txBody>
                    <a:bodyPr/>
                    <a:lstStyle/>
                    <a:p>
                      <a:pPr algn="ctr"/>
                      <a:r>
                        <a:rPr lang="es-PE" sz="1200" dirty="0">
                          <a:latin typeface="+mn-lt"/>
                        </a:rPr>
                        <a:t>TOTAL PATRIMONIO</a:t>
                      </a:r>
                    </a:p>
                  </a:txBody>
                  <a:tcPr anchor="ctr"/>
                </a:tc>
                <a:tc>
                  <a:txBody>
                    <a:bodyPr/>
                    <a:lstStyle/>
                    <a:p>
                      <a:pPr algn="ctr"/>
                      <a:r>
                        <a:rPr lang="es-PE" sz="1200" dirty="0">
                          <a:latin typeface="+mn-lt"/>
                        </a:rPr>
                        <a:t>TOTAL GASTOS</a:t>
                      </a:r>
                    </a:p>
                  </a:txBody>
                  <a:tcPr anchor="ctr"/>
                </a:tc>
                <a:tc>
                  <a:txBody>
                    <a:bodyPr/>
                    <a:lstStyle/>
                    <a:p>
                      <a:pPr algn="ctr"/>
                      <a:r>
                        <a:rPr lang="es-PE" sz="1200" dirty="0">
                          <a:latin typeface="+mn-lt"/>
                        </a:rPr>
                        <a:t>TOTAL INGRESOS</a:t>
                      </a:r>
                    </a:p>
                  </a:txBody>
                  <a:tcPr anchor="ctr"/>
                </a:tc>
                <a:extLst>
                  <a:ext uri="{0D108BD9-81ED-4DB2-BD59-A6C34878D82A}">
                    <a16:rowId xmlns:a16="http://schemas.microsoft.com/office/drawing/2014/main" val="1329195177"/>
                  </a:ext>
                </a:extLst>
              </a:tr>
              <a:tr h="0">
                <a:tc>
                  <a:txBody>
                    <a:bodyPr/>
                    <a:lstStyle/>
                    <a:p>
                      <a:pPr algn="ctr" fontAlgn="ctr"/>
                      <a:r>
                        <a:rPr lang="es-PE" sz="1200" b="1" i="0" u="none" strike="noStrike" dirty="0">
                          <a:solidFill>
                            <a:srgbClr val="000000"/>
                          </a:solidFill>
                          <a:effectLst/>
                          <a:latin typeface="+mn-lt"/>
                        </a:rPr>
                        <a:t>1</a:t>
                      </a:r>
                    </a:p>
                  </a:txBody>
                  <a:tcPr marL="9525" marR="9525" marT="9525" marB="0" anchor="ctr">
                    <a:solidFill>
                      <a:srgbClr val="CFD5EA"/>
                    </a:solidFill>
                  </a:tcPr>
                </a:tc>
                <a:tc>
                  <a:txBody>
                    <a:bodyPr/>
                    <a:lstStyle/>
                    <a:p>
                      <a:pPr algn="l" fontAlgn="ctr"/>
                      <a:r>
                        <a:rPr lang="es-PE" sz="1100" b="1" i="0" u="none" strike="noStrike" dirty="0">
                          <a:solidFill>
                            <a:srgbClr val="000000"/>
                          </a:solidFill>
                          <a:effectLst/>
                          <a:latin typeface="Calibri" panose="020F0502020204030204" pitchFamily="34" charset="0"/>
                        </a:rPr>
                        <a:t>SUPERINTENDENCIA NACIONAL DE ADMINISTRACIÓN TRIBUTARIA - CAPTADORA</a:t>
                      </a: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5832</a:t>
                      </a: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95834</a:t>
                      </a:r>
                    </a:p>
                  </a:txBody>
                  <a:tcPr marL="9525" marR="9525" marT="9525" marB="0" anchor="ctr">
                    <a:solidFill>
                      <a:srgbClr val="CFD5EA"/>
                    </a:solidFill>
                  </a:tcPr>
                </a:tc>
                <a:extLst>
                  <a:ext uri="{0D108BD9-81ED-4DB2-BD59-A6C34878D82A}">
                    <a16:rowId xmlns:a16="http://schemas.microsoft.com/office/drawing/2014/main" val="1853447641"/>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dirty="0">
                          <a:solidFill>
                            <a:srgbClr val="000000"/>
                          </a:solidFill>
                          <a:effectLst/>
                          <a:latin typeface="Calibri" panose="020F0502020204030204" pitchFamily="34" charset="0"/>
                        </a:rPr>
                        <a:t>ACCESO DE INFORMACIÓN LIMITADA A AUDITORES POR PRINCIPIO DE RESERVA TRIBUTARIA</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5832</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95834</a:t>
                      </a:r>
                    </a:p>
                  </a:txBody>
                  <a:tcPr marL="9525" marR="9525" marT="9525" marB="0" anchor="ctr">
                    <a:solidFill>
                      <a:srgbClr val="CFD5EA"/>
                    </a:solidFill>
                  </a:tcPr>
                </a:tc>
                <a:extLst>
                  <a:ext uri="{0D108BD9-81ED-4DB2-BD59-A6C34878D82A}">
                    <a16:rowId xmlns:a16="http://schemas.microsoft.com/office/drawing/2014/main" val="260791156"/>
                  </a:ext>
                </a:extLst>
              </a:tr>
              <a:tr h="0">
                <a:tc>
                  <a:txBody>
                    <a:bodyPr/>
                    <a:lstStyle/>
                    <a:p>
                      <a:pPr algn="ctr" fontAlgn="ctr"/>
                      <a:r>
                        <a:rPr lang="es-PE" sz="12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ctr"/>
                      <a:r>
                        <a:rPr lang="es-ES" sz="1100" b="1" i="0" u="none" strike="noStrike" dirty="0">
                          <a:solidFill>
                            <a:srgbClr val="000000"/>
                          </a:solidFill>
                          <a:effectLst/>
                          <a:latin typeface="Calibri" panose="020F0502020204030204" pitchFamily="34" charset="0"/>
                        </a:rPr>
                        <a:t>MINISTERIO DE TRANSPORTES Y COMUNICACIONES</a:t>
                      </a: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23141</a:t>
                      </a: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19</a:t>
                      </a: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394</a:t>
                      </a: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917739283"/>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CUENTAS DE ACTIVOS SIN ANÁLISIS U OTRO SUSTENTO DOCUMENTARIO RESPECTIVO.</a:t>
                      </a:r>
                    </a:p>
                  </a:txBody>
                  <a:tcPr marL="9525" marR="9525" marT="9525" marB="0" anchor="ctr">
                    <a:solidFill>
                      <a:srgbClr val="E9EBF5"/>
                    </a:solidFill>
                  </a:tcPr>
                </a:tc>
                <a:tc>
                  <a:txBody>
                    <a:bodyPr/>
                    <a:lstStyle/>
                    <a:p>
                      <a:pPr algn="ctr" fontAlgn="ctr"/>
                      <a:r>
                        <a:rPr lang="es-PE" sz="1100" b="0" i="0" u="none" strike="noStrike">
                          <a:solidFill>
                            <a:srgbClr val="000000"/>
                          </a:solidFill>
                          <a:effectLst/>
                          <a:latin typeface="Calibri" panose="020F0502020204030204" pitchFamily="34" charset="0"/>
                        </a:rPr>
                        <a:t>529</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3595104599"/>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CUENTAS DE GASTOS SIN SOPORTE DOCUMENTARIO</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es-PE" sz="1100" b="0" i="0" u="none" strike="noStrike">
                          <a:solidFill>
                            <a:srgbClr val="000000"/>
                          </a:solidFill>
                          <a:effectLst/>
                          <a:latin typeface="Calibri" panose="020F0502020204030204" pitchFamily="34" charset="0"/>
                        </a:rPr>
                        <a:t>394</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1155778989"/>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CUENTAS DEL PASIVO Y/O DEL PATRIMONIO SIN SOPORTE DOCUMENTARIO</a:t>
                      </a: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es-PE" sz="1100" b="0" i="0" u="none" strike="noStrike" dirty="0">
                          <a:solidFill>
                            <a:srgbClr val="000000"/>
                          </a:solidFill>
                          <a:effectLst/>
                          <a:latin typeface="Calibri" panose="020F0502020204030204" pitchFamily="34" charset="0"/>
                        </a:rPr>
                        <a:t>19</a:t>
                      </a: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1179718282"/>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a:solidFill>
                            <a:srgbClr val="000000"/>
                          </a:solidFill>
                          <a:effectLst/>
                          <a:latin typeface="Calibri" panose="020F0502020204030204" pitchFamily="34" charset="0"/>
                        </a:rPr>
                        <a:t>INCERTIDUMBRE EN CONCESIONES DE OBRAS DE INFRAESTRUCTURA PÚBLICA.</a:t>
                      </a:r>
                    </a:p>
                  </a:txBody>
                  <a:tcPr marL="9525" marR="9525" marT="9525" marB="0" anchor="ctr">
                    <a:solidFill>
                      <a:srgbClr val="E9EBF5"/>
                    </a:solidFill>
                  </a:tcPr>
                </a:tc>
                <a:tc>
                  <a:txBody>
                    <a:bodyPr/>
                    <a:lstStyle/>
                    <a:p>
                      <a:pPr algn="ctr" fontAlgn="ctr"/>
                      <a:r>
                        <a:rPr lang="es-PE" sz="1100" b="0" i="0" u="none" strike="noStrike">
                          <a:solidFill>
                            <a:srgbClr val="000000"/>
                          </a:solidFill>
                          <a:effectLst/>
                          <a:latin typeface="Calibri" panose="020F0502020204030204" pitchFamily="34" charset="0"/>
                        </a:rPr>
                        <a:t>22612</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1114619532"/>
                  </a:ext>
                </a:extLst>
              </a:tr>
              <a:tr h="0">
                <a:tc>
                  <a:txBody>
                    <a:bodyPr/>
                    <a:lstStyle/>
                    <a:p>
                      <a:pPr algn="ctr" fontAlgn="ctr"/>
                      <a:r>
                        <a:rPr lang="es-PE" sz="1200" b="1" i="0" u="none" strike="noStrike" dirty="0">
                          <a:solidFill>
                            <a:srgbClr val="000000"/>
                          </a:solidFill>
                          <a:effectLst/>
                          <a:latin typeface="+mn-lt"/>
                        </a:rPr>
                        <a:t>3</a:t>
                      </a:r>
                    </a:p>
                  </a:txBody>
                  <a:tcPr marL="9525" marR="9525" marT="9525" marB="0" anchor="ctr">
                    <a:solidFill>
                      <a:srgbClr val="CFD5EA"/>
                    </a:solidFill>
                  </a:tcPr>
                </a:tc>
                <a:tc>
                  <a:txBody>
                    <a:bodyPr/>
                    <a:lstStyle/>
                    <a:p>
                      <a:pPr algn="l" fontAlgn="ctr"/>
                      <a:r>
                        <a:rPr lang="es-PE" sz="1100" b="1" i="0" u="none" strike="noStrike">
                          <a:solidFill>
                            <a:srgbClr val="000000"/>
                          </a:solidFill>
                          <a:effectLst/>
                          <a:latin typeface="Calibri" panose="020F0502020204030204" pitchFamily="34" charset="0"/>
                        </a:rPr>
                        <a:t>SOCIEDAD DE BENEFICENCIA DE LIMA METROPOLITANA</a:t>
                      </a: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8623</a:t>
                      </a: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10346458"/>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dirty="0">
                          <a:solidFill>
                            <a:srgbClr val="000000"/>
                          </a:solidFill>
                          <a:effectLst/>
                          <a:latin typeface="Calibri" panose="020F0502020204030204" pitchFamily="34" charset="0"/>
                        </a:rPr>
                        <a:t>BIENES DE LA ENTIDAD REGISTRADOS EN EL RUBRO PROPIEDAD, PLANTA Y EQUIPO, SIN INVENTARIO FÍSICO NI VALUACIÓN; Y SIN INFORMACIÓN CONTABLE DETALLADA.</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8614</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2516321574"/>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CUENTAS QUE CARECEN DE ANÁLISIS DETALLADO, CONCILIACIONES DE SALDOS  Y/O DEPURACIÓN  DE SALDOS DE AÑOS ANTERIORES; POR TANTO SON SALDOS DE EJERCICIOS ANTERIORES QUE NO ESTÁN SUSTENTADOS NI DOCUMENTADOS  .</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9</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1562932298"/>
                  </a:ext>
                </a:extLst>
              </a:tr>
              <a:tr h="0">
                <a:tc>
                  <a:txBody>
                    <a:bodyPr/>
                    <a:lstStyle/>
                    <a:p>
                      <a:pPr algn="ctr" fontAlgn="ctr"/>
                      <a:r>
                        <a:rPr lang="es-PE" sz="12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ctr"/>
                      <a:r>
                        <a:rPr lang="es-ES" sz="1100" b="1" i="0" u="none" strike="noStrike">
                          <a:solidFill>
                            <a:srgbClr val="000000"/>
                          </a:solidFill>
                          <a:effectLst/>
                          <a:latin typeface="Calibri" panose="020F0502020204030204" pitchFamily="34" charset="0"/>
                        </a:rPr>
                        <a:t>MINISTERIO DE VIVIENDA, CONSTRUCCIÓN Y SANEAMIENTO</a:t>
                      </a: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8330</a:t>
                      </a: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1195116762"/>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BIENES DE LA ENTIDAD REGISTRADOS EN EL RUBRO PROPIEDAD, PLANTA Y EQUIPO, SIN INVENTARIO FÍSICO NI VALUACIÓN; Y SIN INFORMACIÓN CONTABLE DETALLADA.</a:t>
                      </a:r>
                    </a:p>
                  </a:txBody>
                  <a:tcPr marL="9525" marR="9525" marT="9525" marB="0" anchor="ctr">
                    <a:solidFill>
                      <a:srgbClr val="E9EBF5"/>
                    </a:solidFill>
                  </a:tcPr>
                </a:tc>
                <a:tc>
                  <a:txBody>
                    <a:bodyPr/>
                    <a:lstStyle/>
                    <a:p>
                      <a:pPr algn="ctr" fontAlgn="ctr"/>
                      <a:r>
                        <a:rPr lang="es-PE" sz="1100" b="0" i="0" u="none" strike="noStrike" dirty="0">
                          <a:solidFill>
                            <a:srgbClr val="000000"/>
                          </a:solidFill>
                          <a:effectLst/>
                          <a:latin typeface="Calibri" panose="020F0502020204030204" pitchFamily="34" charset="0"/>
                        </a:rPr>
                        <a:t>8139</a:t>
                      </a: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212034532"/>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CUENTAS DE ACTIVOS SIN ANÁLISIS U OTRO SUSTENTO DOCUMENTARIO RESPECTIVO.</a:t>
                      </a:r>
                    </a:p>
                  </a:txBody>
                  <a:tcPr marL="9525" marR="9525" marT="9525" marB="0" anchor="ctr">
                    <a:solidFill>
                      <a:srgbClr val="E9EBF5"/>
                    </a:solidFill>
                  </a:tcPr>
                </a:tc>
                <a:tc>
                  <a:txBody>
                    <a:bodyPr/>
                    <a:lstStyle/>
                    <a:p>
                      <a:pPr algn="ctr" fontAlgn="ctr"/>
                      <a:r>
                        <a:rPr lang="es-PE" sz="1100" b="0" i="0" u="none" strike="noStrike" dirty="0">
                          <a:solidFill>
                            <a:srgbClr val="000000"/>
                          </a:solidFill>
                          <a:effectLst/>
                          <a:latin typeface="Calibri" panose="020F0502020204030204" pitchFamily="34" charset="0"/>
                        </a:rPr>
                        <a:t>191</a:t>
                      </a: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2076073873"/>
                  </a:ext>
                </a:extLst>
              </a:tr>
              <a:tr h="0">
                <a:tc>
                  <a:txBody>
                    <a:bodyPr/>
                    <a:lstStyle/>
                    <a:p>
                      <a:pPr algn="ctr" fontAlgn="ctr"/>
                      <a:r>
                        <a:rPr lang="es-PE" sz="1200" b="1" i="0" u="none" strike="noStrike" dirty="0">
                          <a:solidFill>
                            <a:srgbClr val="000000"/>
                          </a:solidFill>
                          <a:effectLst/>
                          <a:latin typeface="+mn-lt"/>
                        </a:rPr>
                        <a:t>5</a:t>
                      </a:r>
                    </a:p>
                  </a:txBody>
                  <a:tcPr marL="9525" marR="9525" marT="9525" marB="0" anchor="ctr">
                    <a:solidFill>
                      <a:srgbClr val="CFD5EA"/>
                    </a:solidFill>
                  </a:tcPr>
                </a:tc>
                <a:tc>
                  <a:txBody>
                    <a:bodyPr/>
                    <a:lstStyle/>
                    <a:p>
                      <a:pPr algn="l" fontAlgn="ctr"/>
                      <a:r>
                        <a:rPr lang="es-PE" sz="1100" b="1" i="0" u="none" strike="noStrike">
                          <a:solidFill>
                            <a:srgbClr val="000000"/>
                          </a:solidFill>
                          <a:effectLst/>
                          <a:latin typeface="Calibri" panose="020F0502020204030204" pitchFamily="34" charset="0"/>
                        </a:rPr>
                        <a:t>MUNICIPALIDAD METROPOLITANA DE LIMA</a:t>
                      </a: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7928</a:t>
                      </a:r>
                    </a:p>
                  </a:txBody>
                  <a:tcPr marL="9525" marR="9525" marT="9525" marB="0" anchor="ctr">
                    <a:solidFill>
                      <a:srgbClr val="CFD5EA"/>
                    </a:solidFill>
                  </a:tcPr>
                </a:tc>
                <a:tc>
                  <a:txBody>
                    <a:bodyPr/>
                    <a:lstStyle/>
                    <a:p>
                      <a:pPr algn="ctr" fontAlgn="ctr"/>
                      <a:endParaRPr lang="es-PE" sz="1100" b="1"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1480920721"/>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BIENES DE LA ENTIDAD REGISTRADOS EN EL RUBRO PROPIEDAD, PLANTA Y EQUIPO, SIN INVENTARIO FÍSICO NI VALUACIÓN; Y SIN INFORMACIÓN CONTABLE DETALLADA.</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5419</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1996103098"/>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CUENTAS DE ACTIVOS SIN ANÁLISIS U OTRO SUSTENTO DOCUMENTARIO RESPECTIVO.</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2509</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377086882"/>
                  </a:ext>
                </a:extLst>
              </a:tr>
            </a:tbl>
          </a:graphicData>
        </a:graphic>
      </p:graphicFrame>
    </p:spTree>
    <p:extLst>
      <p:ext uri="{BB962C8B-B14F-4D97-AF65-F5344CB8AC3E}">
        <p14:creationId xmlns:p14="http://schemas.microsoft.com/office/powerpoint/2010/main" val="3382201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126</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33F3604B-883C-4DFC-9142-7490426CEBAB}"/>
              </a:ext>
            </a:extLst>
          </p:cNvPr>
          <p:cNvSpPr txBox="1"/>
          <p:nvPr/>
        </p:nvSpPr>
        <p:spPr>
          <a:xfrm>
            <a:off x="56164" y="974446"/>
            <a:ext cx="677108" cy="5206365"/>
          </a:xfrm>
          <a:prstGeom prst="rect">
            <a:avLst/>
          </a:prstGeom>
          <a:noFill/>
        </p:spPr>
        <p:txBody>
          <a:bodyPr vert="vert270" wrap="square" rtlCol="0">
            <a:spAutoFit/>
          </a:bodyPr>
          <a:lstStyle/>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ENTIDADES / PROBLEMAS MAS SIGNIFICATIVOS</a:t>
            </a:r>
          </a:p>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 name="CuadroTexto 1">
            <a:extLst>
              <a:ext uri="{FF2B5EF4-FFF2-40B4-BE49-F238E27FC236}">
                <a16:creationId xmlns:a16="http://schemas.microsoft.com/office/drawing/2014/main" id="{35DF1754-F2AF-4E74-A5E6-796CABF9E4A3}"/>
              </a:ext>
            </a:extLst>
          </p:cNvPr>
          <p:cNvSpPr txBox="1"/>
          <p:nvPr/>
        </p:nvSpPr>
        <p:spPr>
          <a:xfrm>
            <a:off x="696318" y="726764"/>
            <a:ext cx="10952051" cy="369332"/>
          </a:xfrm>
          <a:prstGeom prst="rect">
            <a:avLst/>
          </a:prstGeom>
          <a:noFill/>
        </p:spPr>
        <p:txBody>
          <a:bodyPr wrap="square" rtlCol="0">
            <a:spAutoFit/>
          </a:bodyPr>
          <a:lstStyle/>
          <a:p>
            <a:pPr algn="ctr"/>
            <a:r>
              <a:rPr lang="es-PE" b="1" dirty="0">
                <a:solidFill>
                  <a:srgbClr val="002060"/>
                </a:solidFill>
                <a:effectLst>
                  <a:outerShdw blurRad="38100" dist="38100" dir="2700000" algn="tl">
                    <a:srgbClr val="000000">
                      <a:alpha val="43137"/>
                    </a:srgbClr>
                  </a:outerShdw>
                </a:effectLst>
              </a:rPr>
              <a:t>C. LIMITACIÓN</a:t>
            </a:r>
          </a:p>
        </p:txBody>
      </p:sp>
      <p:sp>
        <p:nvSpPr>
          <p:cNvPr id="21" name="CuadroTexto 20">
            <a:extLst>
              <a:ext uri="{FF2B5EF4-FFF2-40B4-BE49-F238E27FC236}">
                <a16:creationId xmlns:a16="http://schemas.microsoft.com/office/drawing/2014/main" id="{DA444934-7B51-49B6-B5C7-F75A77257D3D}"/>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graphicFrame>
        <p:nvGraphicFramePr>
          <p:cNvPr id="10" name="Tabla 4">
            <a:extLst>
              <a:ext uri="{FF2B5EF4-FFF2-40B4-BE49-F238E27FC236}">
                <a16:creationId xmlns:a16="http://schemas.microsoft.com/office/drawing/2014/main" id="{278403CE-0135-4D30-B4CD-5C6F139D6762}"/>
              </a:ext>
            </a:extLst>
          </p:cNvPr>
          <p:cNvGraphicFramePr>
            <a:graphicFrameLocks noGrp="1"/>
          </p:cNvGraphicFramePr>
          <p:nvPr>
            <p:extLst>
              <p:ext uri="{D42A27DB-BD31-4B8C-83A1-F6EECF244321}">
                <p14:modId xmlns:p14="http://schemas.microsoft.com/office/powerpoint/2010/main" val="269049466"/>
              </p:ext>
            </p:extLst>
          </p:nvPr>
        </p:nvGraphicFramePr>
        <p:xfrm>
          <a:off x="837993" y="1198842"/>
          <a:ext cx="10828280" cy="4775835"/>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83562313"/>
                    </a:ext>
                  </a:extLst>
                </a:gridCol>
                <a:gridCol w="5940000">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936000">
                  <a:extLst>
                    <a:ext uri="{9D8B030D-6E8A-4147-A177-3AD203B41FA5}">
                      <a16:colId xmlns:a16="http://schemas.microsoft.com/office/drawing/2014/main" val="1506114447"/>
                    </a:ext>
                  </a:extLst>
                </a:gridCol>
                <a:gridCol w="936000">
                  <a:extLst>
                    <a:ext uri="{9D8B030D-6E8A-4147-A177-3AD203B41FA5}">
                      <a16:colId xmlns:a16="http://schemas.microsoft.com/office/drawing/2014/main" val="433709244"/>
                    </a:ext>
                  </a:extLst>
                </a:gridCol>
                <a:gridCol w="936000">
                  <a:extLst>
                    <a:ext uri="{9D8B030D-6E8A-4147-A177-3AD203B41FA5}">
                      <a16:colId xmlns:a16="http://schemas.microsoft.com/office/drawing/2014/main" val="2544051341"/>
                    </a:ext>
                  </a:extLst>
                </a:gridCol>
              </a:tblGrid>
              <a:tr h="370840">
                <a:tc>
                  <a:txBody>
                    <a:bodyPr/>
                    <a:lstStyle/>
                    <a:p>
                      <a:pPr algn="ctr"/>
                      <a:endParaRPr lang="es-PE" sz="1200" dirty="0">
                        <a:latin typeface="+mn-lt"/>
                      </a:endParaRPr>
                    </a:p>
                  </a:txBody>
                  <a:tcPr anchor="ctr"/>
                </a:tc>
                <a:tc>
                  <a:txBody>
                    <a:bodyPr/>
                    <a:lstStyle/>
                    <a:p>
                      <a:pPr algn="ctr"/>
                      <a:r>
                        <a:rPr lang="es-PE" sz="1200" dirty="0">
                          <a:latin typeface="+mn-lt"/>
                        </a:rPr>
                        <a:t>ENTIDAD / PROBLEMA</a:t>
                      </a:r>
                    </a:p>
                  </a:txBody>
                  <a:tcPr anchor="ctr"/>
                </a:tc>
                <a:tc>
                  <a:txBody>
                    <a:bodyPr/>
                    <a:lstStyle/>
                    <a:p>
                      <a:pPr algn="ctr"/>
                      <a:r>
                        <a:rPr lang="es-PE" sz="1200" dirty="0">
                          <a:latin typeface="+mn-lt"/>
                        </a:rPr>
                        <a:t>TOTAL ACTIVO</a:t>
                      </a:r>
                    </a:p>
                  </a:txBody>
                  <a:tcPr anchor="ctr"/>
                </a:tc>
                <a:tc>
                  <a:txBody>
                    <a:bodyPr/>
                    <a:lstStyle/>
                    <a:p>
                      <a:pPr algn="ctr"/>
                      <a:r>
                        <a:rPr lang="es-PE" sz="1200" dirty="0">
                          <a:latin typeface="+mn-lt"/>
                        </a:rPr>
                        <a:t>TOTAL PASIVO</a:t>
                      </a:r>
                    </a:p>
                  </a:txBody>
                  <a:tcPr anchor="ctr"/>
                </a:tc>
                <a:tc>
                  <a:txBody>
                    <a:bodyPr/>
                    <a:lstStyle/>
                    <a:p>
                      <a:pPr algn="ctr"/>
                      <a:r>
                        <a:rPr lang="es-PE" sz="1200" dirty="0">
                          <a:latin typeface="+mn-lt"/>
                        </a:rPr>
                        <a:t>TOTAL PATRIMONIO</a:t>
                      </a:r>
                    </a:p>
                  </a:txBody>
                  <a:tcPr anchor="ctr"/>
                </a:tc>
                <a:tc>
                  <a:txBody>
                    <a:bodyPr/>
                    <a:lstStyle/>
                    <a:p>
                      <a:pPr algn="ctr"/>
                      <a:r>
                        <a:rPr lang="es-PE" sz="1200" dirty="0">
                          <a:latin typeface="+mn-lt"/>
                        </a:rPr>
                        <a:t>TOTAL GASTOS</a:t>
                      </a:r>
                    </a:p>
                  </a:txBody>
                  <a:tcPr anchor="ctr"/>
                </a:tc>
                <a:tc>
                  <a:txBody>
                    <a:bodyPr/>
                    <a:lstStyle/>
                    <a:p>
                      <a:pPr algn="ctr"/>
                      <a:r>
                        <a:rPr lang="es-PE" sz="1200" dirty="0">
                          <a:latin typeface="+mn-lt"/>
                        </a:rPr>
                        <a:t>TOTAL INGRESOS</a:t>
                      </a:r>
                    </a:p>
                  </a:txBody>
                  <a:tcPr anchor="ctr"/>
                </a:tc>
                <a:extLst>
                  <a:ext uri="{0D108BD9-81ED-4DB2-BD59-A6C34878D82A}">
                    <a16:rowId xmlns:a16="http://schemas.microsoft.com/office/drawing/2014/main" val="1329195177"/>
                  </a:ext>
                </a:extLst>
              </a:tr>
              <a:tr h="0">
                <a:tc>
                  <a:txBody>
                    <a:bodyPr/>
                    <a:lstStyle/>
                    <a:p>
                      <a:pPr algn="ctr" fontAlgn="ctr"/>
                      <a:r>
                        <a:rPr lang="es-PE" sz="12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ctr"/>
                      <a:r>
                        <a:rPr lang="es-ES" sz="1100" b="1" i="0" u="none" strike="noStrike">
                          <a:solidFill>
                            <a:srgbClr val="000000"/>
                          </a:solidFill>
                          <a:effectLst/>
                          <a:latin typeface="Calibri" panose="020F0502020204030204" pitchFamily="34" charset="0"/>
                        </a:rPr>
                        <a:t>SEGURO SOCIAL DE SALUD - ESSALUD</a:t>
                      </a: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716</a:t>
                      </a: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5371</a:t>
                      </a: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1509</a:t>
                      </a:r>
                    </a:p>
                  </a:txBody>
                  <a:tcPr marL="9525" marR="9525" marT="9525" marB="0" anchor="ctr">
                    <a:solidFill>
                      <a:srgbClr val="E9EBF5"/>
                    </a:solidFill>
                  </a:tcPr>
                </a:tc>
                <a:tc>
                  <a:txBody>
                    <a:bodyPr/>
                    <a:lstStyle/>
                    <a:p>
                      <a:pPr algn="ctr" fontAlgn="ctr"/>
                      <a:endParaRPr lang="es-PE" sz="1100" b="1"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830690649"/>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BIENES DE LA ENTIDAD REGISTRADOS EN EL RUBRO PROPIEDAD, PLANTA Y EQUIPO, SIN INVENTARIO FÍSICO NI VALUACIÓN; Y SIN INFORMACIÓN CONTABLE DETALLADA.</a:t>
                      </a:r>
                    </a:p>
                  </a:txBody>
                  <a:tcPr marL="9525" marR="9525" marT="9525" marB="0" anchor="ctr">
                    <a:solidFill>
                      <a:srgbClr val="E9EBF5"/>
                    </a:solidFill>
                  </a:tcPr>
                </a:tc>
                <a:tc>
                  <a:txBody>
                    <a:bodyPr/>
                    <a:lstStyle/>
                    <a:p>
                      <a:pPr algn="ctr" fontAlgn="ctr"/>
                      <a:r>
                        <a:rPr lang="es-PE" sz="1100" b="0" i="0" u="none" strike="noStrike">
                          <a:solidFill>
                            <a:srgbClr val="000000"/>
                          </a:solidFill>
                          <a:effectLst/>
                          <a:latin typeface="Calibri" panose="020F0502020204030204" pitchFamily="34" charset="0"/>
                        </a:rPr>
                        <a:t>716</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2078669743"/>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CUENTAS DE GASTOS SIN SOPORTE DOCUMENTARIO</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es-PE" sz="1100" b="0" i="0" u="none" strike="noStrike" dirty="0">
                          <a:solidFill>
                            <a:srgbClr val="000000"/>
                          </a:solidFill>
                          <a:effectLst/>
                          <a:latin typeface="Calibri" panose="020F0502020204030204" pitchFamily="34" charset="0"/>
                        </a:rPr>
                        <a:t>1509</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650235855"/>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OBLIGACIONES DE LOS PROCESOS JUDICIALES CON SENTENCIA JUDICIALES, LAUDOS ARBITRALES Y SIMILARES, NO REGISTRADOS EN LIBROS CONTABLES.</a:t>
                      </a: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es-PE" sz="1100" b="0" i="0" u="none" strike="noStrike" dirty="0">
                          <a:solidFill>
                            <a:srgbClr val="000000"/>
                          </a:solidFill>
                          <a:effectLst/>
                          <a:latin typeface="Calibri" panose="020F0502020204030204" pitchFamily="34" charset="0"/>
                        </a:rPr>
                        <a:t>5371</a:t>
                      </a: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3645911454"/>
                  </a:ext>
                </a:extLst>
              </a:tr>
              <a:tr h="0">
                <a:tc>
                  <a:txBody>
                    <a:bodyPr/>
                    <a:lstStyle/>
                    <a:p>
                      <a:pPr algn="ctr" fontAlgn="ctr"/>
                      <a:r>
                        <a:rPr lang="es-PE" sz="1200" b="1" i="0" u="none" strike="noStrike" dirty="0">
                          <a:solidFill>
                            <a:srgbClr val="000000"/>
                          </a:solidFill>
                          <a:effectLst/>
                          <a:latin typeface="+mn-lt"/>
                        </a:rPr>
                        <a:t>7</a:t>
                      </a:r>
                    </a:p>
                  </a:txBody>
                  <a:tcPr marL="9525" marR="9525" marT="9525" marB="0" anchor="ctr">
                    <a:solidFill>
                      <a:srgbClr val="CFD5EA"/>
                    </a:solidFill>
                  </a:tcPr>
                </a:tc>
                <a:tc>
                  <a:txBody>
                    <a:bodyPr/>
                    <a:lstStyle/>
                    <a:p>
                      <a:pPr algn="l" fontAlgn="ctr"/>
                      <a:r>
                        <a:rPr lang="es-PE" sz="1100" b="1" i="0" u="none" strike="noStrike">
                          <a:solidFill>
                            <a:srgbClr val="000000"/>
                          </a:solidFill>
                          <a:effectLst/>
                          <a:latin typeface="Calibri" panose="020F0502020204030204" pitchFamily="34" charset="0"/>
                        </a:rPr>
                        <a:t>MINISTERIO DE EDUCACIÓN</a:t>
                      </a: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7079</a:t>
                      </a: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184</a:t>
                      </a:r>
                    </a:p>
                  </a:txBody>
                  <a:tcPr marL="9525" marR="9525" marT="9525" marB="0" anchor="ctr">
                    <a:solidFill>
                      <a:srgbClr val="CFD5EA"/>
                    </a:solidFill>
                  </a:tcPr>
                </a:tc>
                <a:tc>
                  <a:txBody>
                    <a:bodyPr/>
                    <a:lstStyle/>
                    <a:p>
                      <a:pPr algn="ctr" fontAlgn="ctr"/>
                      <a:endParaRPr lang="es-PE" sz="1100" b="1"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15</a:t>
                      </a: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4223214217"/>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ACTIVOS DE LA ENTIDAD NO REGISTRADOS EN LOS ESTADOS FINANCIEROS.</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1</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1529003231"/>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dirty="0">
                          <a:solidFill>
                            <a:srgbClr val="000000"/>
                          </a:solidFill>
                          <a:effectLst/>
                          <a:latin typeface="Calibri" panose="020F0502020204030204" pitchFamily="34" charset="0"/>
                        </a:rPr>
                        <a:t>BIENES DE LA ENTIDAD REGISTRADOS EN EL RUBRO PROPIEDAD, PLANTA Y EQUIPO, SIN INVENTARIO FÍSICO NI VALUACIÓN; Y SIN INFORMACIÓN CONTABLE DETALLADA.</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7056</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1140133194"/>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BIENES DEL ALMACÉN SIN INVENTARIO FÍSICO, SIN SUSTENTO Y DOCUMENTOS</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15</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1114709404"/>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CUENTAS DEL PASIVO Y/O DEL PATRIMONIO SIN SOPORTE DOCUMENTARIO</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131</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1387255206"/>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CUENTAS QUE CARECEN DE ANÁLISIS DETALLADO, CONCILIACIONES DE SALDOS  Y/O DEPURACIÓN  DE SALDOS DE AÑOS ANTERIORES; POR TANTO SON SALDOS DE EJERCICIOS ANTERIORES QUE NO ESTÁN SUSTENTADOS NI DOCUMENTADOS  .</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5</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53</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2338822794"/>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EXPEDIENTE TÉCNICO CULMINADO NO RELACIONADO AL PROYECTO DE INVERSIÓN.</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1</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425414783"/>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INCERTIDUMBRE POR DETERIORO DE ACTIVOS FIJOS O PRUEBA DE DETERIORO DE ACTIVOS SIN SUSTENTO TÉCNICO.</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15</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2622074243"/>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SALDOS DE CUENTAS BANCARIAS Y FINANCIERAS NO CONCILIADAS NI CONFIRMADAS.</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1</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2032313465"/>
                  </a:ext>
                </a:extLst>
              </a:tr>
              <a:tr h="0">
                <a:tc>
                  <a:txBody>
                    <a:bodyPr/>
                    <a:lstStyle/>
                    <a:p>
                      <a:pPr algn="ctr" fontAlgn="ctr"/>
                      <a:r>
                        <a:rPr lang="es-PE" sz="1200" b="1" i="0" u="none" strike="noStrike" dirty="0">
                          <a:solidFill>
                            <a:srgbClr val="000000"/>
                          </a:solidFill>
                          <a:effectLst/>
                          <a:latin typeface="+mn-lt"/>
                        </a:rPr>
                        <a:t>8</a:t>
                      </a:r>
                    </a:p>
                  </a:txBody>
                  <a:tcPr marL="9525" marR="9525" marT="9525" marB="0" anchor="ctr">
                    <a:solidFill>
                      <a:srgbClr val="E9EBF5"/>
                    </a:solidFill>
                  </a:tcPr>
                </a:tc>
                <a:tc>
                  <a:txBody>
                    <a:bodyPr/>
                    <a:lstStyle/>
                    <a:p>
                      <a:pPr algn="l" fontAlgn="ctr"/>
                      <a:r>
                        <a:rPr lang="es-ES" sz="1100" b="1" i="0" u="none" strike="noStrike" dirty="0">
                          <a:solidFill>
                            <a:srgbClr val="000000"/>
                          </a:solidFill>
                          <a:effectLst/>
                          <a:latin typeface="Calibri" panose="020F0502020204030204" pitchFamily="34" charset="0"/>
                        </a:rPr>
                        <a:t>OFICINA DE NORMALIZACIÓN PREVISIONAL - ONP</a:t>
                      </a: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6481</a:t>
                      </a: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151392875"/>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CUENTAS QUE CARECEN DE ANÁLISIS DETALLADO, CONCILIACIONES DE SALDOS  Y/O DEPURACIÓN  DE SALDOS DE AÑOS ANTERIORES; POR TANTO SON SALDOS DE EJERCICIOS ANTERIORES QUE NO ESTÁN SUSTENTADOS NI DOCUMENTADOS  .</a:t>
                      </a: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es-PE" sz="1100" b="0" i="0" u="none" strike="noStrike" dirty="0">
                          <a:solidFill>
                            <a:srgbClr val="000000"/>
                          </a:solidFill>
                          <a:effectLst/>
                          <a:latin typeface="Calibri" panose="020F0502020204030204" pitchFamily="34" charset="0"/>
                        </a:rPr>
                        <a:t>6481</a:t>
                      </a: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966343477"/>
                  </a:ext>
                </a:extLst>
              </a:tr>
            </a:tbl>
          </a:graphicData>
        </a:graphic>
      </p:graphicFrame>
      <p:sp>
        <p:nvSpPr>
          <p:cNvPr id="20" name="CuadroTexto 19">
            <a:hlinkClick r:id="rId3" action="ppaction://hlinksldjump"/>
            <a:extLst>
              <a:ext uri="{FF2B5EF4-FFF2-40B4-BE49-F238E27FC236}">
                <a16:creationId xmlns:a16="http://schemas.microsoft.com/office/drawing/2014/main" id="{5AE40664-522B-4DF8-9FBC-4972C0D62EA4}"/>
              </a:ext>
            </a:extLst>
          </p:cNvPr>
          <p:cNvSpPr txBox="1"/>
          <p:nvPr/>
        </p:nvSpPr>
        <p:spPr>
          <a:xfrm>
            <a:off x="10702533" y="6228070"/>
            <a:ext cx="1028182" cy="415498"/>
          </a:xfrm>
          <a:prstGeom prst="rect">
            <a:avLst/>
          </a:prstGeom>
          <a:noFill/>
        </p:spPr>
        <p:txBody>
          <a:bodyPr wrap="square" rtlCol="0">
            <a:spAutoFit/>
          </a:bodyPr>
          <a:lstStyle/>
          <a:p>
            <a:pPr algn="ctr"/>
            <a:r>
              <a:rPr lang="es-PE" sz="700" b="1" dirty="0"/>
              <a:t>VOLVER A CUADRO BASE PARA OPINION CALIFICADA</a:t>
            </a:r>
            <a:endParaRPr lang="en-US" sz="700" b="1" dirty="0"/>
          </a:p>
        </p:txBody>
      </p:sp>
      <p:pic>
        <p:nvPicPr>
          <p:cNvPr id="22" name="Imagen 21" descr="C:\Users\16468\Documents\GSS\Para creaciones\cgr.png">
            <a:extLst>
              <a:ext uri="{FF2B5EF4-FFF2-40B4-BE49-F238E27FC236}">
                <a16:creationId xmlns:a16="http://schemas.microsoft.com/office/drawing/2014/main" id="{BD3C3BCC-F459-4ADC-A69A-35F15B637844}"/>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0943668" y="6030803"/>
            <a:ext cx="523240" cy="262294"/>
          </a:xfrm>
          <a:prstGeom prst="rect">
            <a:avLst/>
          </a:prstGeom>
          <a:noFill/>
          <a:ln>
            <a:noFill/>
          </a:ln>
        </p:spPr>
      </p:pic>
    </p:spTree>
    <p:extLst>
      <p:ext uri="{BB962C8B-B14F-4D97-AF65-F5344CB8AC3E}">
        <p14:creationId xmlns:p14="http://schemas.microsoft.com/office/powerpoint/2010/main" val="998834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127</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33F3604B-883C-4DFC-9142-7490426CEBAB}"/>
              </a:ext>
            </a:extLst>
          </p:cNvPr>
          <p:cNvSpPr txBox="1"/>
          <p:nvPr/>
        </p:nvSpPr>
        <p:spPr>
          <a:xfrm>
            <a:off x="56164" y="974446"/>
            <a:ext cx="677108" cy="5206365"/>
          </a:xfrm>
          <a:prstGeom prst="rect">
            <a:avLst/>
          </a:prstGeom>
          <a:noFill/>
        </p:spPr>
        <p:txBody>
          <a:bodyPr vert="vert270" wrap="square" rtlCol="0">
            <a:spAutoFit/>
          </a:bodyPr>
          <a:lstStyle/>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ENTIDADES / PROBLEMAS MAS SIGNIFICATIVOS</a:t>
            </a:r>
          </a:p>
          <a:p>
            <a:pPr algn="ctr"/>
            <a:r>
              <a:rPr lang="es-ES_tradnl" sz="1600" b="1" dirty="0">
                <a:solidFill>
                  <a:srgbClr val="002060"/>
                </a:solidFill>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 name="CuadroTexto 1">
            <a:extLst>
              <a:ext uri="{FF2B5EF4-FFF2-40B4-BE49-F238E27FC236}">
                <a16:creationId xmlns:a16="http://schemas.microsoft.com/office/drawing/2014/main" id="{35DF1754-F2AF-4E74-A5E6-796CABF9E4A3}"/>
              </a:ext>
            </a:extLst>
          </p:cNvPr>
          <p:cNvSpPr txBox="1"/>
          <p:nvPr/>
        </p:nvSpPr>
        <p:spPr>
          <a:xfrm>
            <a:off x="696318" y="726764"/>
            <a:ext cx="10952051" cy="369332"/>
          </a:xfrm>
          <a:prstGeom prst="rect">
            <a:avLst/>
          </a:prstGeom>
          <a:noFill/>
        </p:spPr>
        <p:txBody>
          <a:bodyPr wrap="square" rtlCol="0">
            <a:spAutoFit/>
          </a:bodyPr>
          <a:lstStyle/>
          <a:p>
            <a:pPr algn="ctr"/>
            <a:r>
              <a:rPr lang="es-PE" b="1" dirty="0">
                <a:solidFill>
                  <a:srgbClr val="002060"/>
                </a:solidFill>
                <a:effectLst>
                  <a:outerShdw blurRad="38100" dist="38100" dir="2700000" algn="tl">
                    <a:srgbClr val="000000">
                      <a:alpha val="43137"/>
                    </a:srgbClr>
                  </a:outerShdw>
                </a:effectLst>
              </a:rPr>
              <a:t>C. LIMITACIÓN</a:t>
            </a:r>
          </a:p>
        </p:txBody>
      </p:sp>
      <p:sp>
        <p:nvSpPr>
          <p:cNvPr id="21" name="CuadroTexto 20">
            <a:extLst>
              <a:ext uri="{FF2B5EF4-FFF2-40B4-BE49-F238E27FC236}">
                <a16:creationId xmlns:a16="http://schemas.microsoft.com/office/drawing/2014/main" id="{DA444934-7B51-49B6-B5C7-F75A77257D3D}"/>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graphicFrame>
        <p:nvGraphicFramePr>
          <p:cNvPr id="10" name="Tabla 4">
            <a:extLst>
              <a:ext uri="{FF2B5EF4-FFF2-40B4-BE49-F238E27FC236}">
                <a16:creationId xmlns:a16="http://schemas.microsoft.com/office/drawing/2014/main" id="{278403CE-0135-4D30-B4CD-5C6F139D6762}"/>
              </a:ext>
            </a:extLst>
          </p:cNvPr>
          <p:cNvGraphicFramePr>
            <a:graphicFrameLocks noGrp="1"/>
          </p:cNvGraphicFramePr>
          <p:nvPr>
            <p:extLst>
              <p:ext uri="{D42A27DB-BD31-4B8C-83A1-F6EECF244321}">
                <p14:modId xmlns:p14="http://schemas.microsoft.com/office/powerpoint/2010/main" val="1924306783"/>
              </p:ext>
            </p:extLst>
          </p:nvPr>
        </p:nvGraphicFramePr>
        <p:xfrm>
          <a:off x="714222" y="1198842"/>
          <a:ext cx="10952051" cy="3943350"/>
        </p:xfrm>
        <a:graphic>
          <a:graphicData uri="http://schemas.openxmlformats.org/drawingml/2006/table">
            <a:tbl>
              <a:tblPr firstRow="1" bandRow="1">
                <a:tableStyleId>{5C22544A-7EE6-4342-B048-85BDC9FD1C3A}</a:tableStyleId>
              </a:tblPr>
              <a:tblGrid>
                <a:gridCol w="332051">
                  <a:extLst>
                    <a:ext uri="{9D8B030D-6E8A-4147-A177-3AD203B41FA5}">
                      <a16:colId xmlns:a16="http://schemas.microsoft.com/office/drawing/2014/main" val="283562313"/>
                    </a:ext>
                  </a:extLst>
                </a:gridCol>
                <a:gridCol w="5940000">
                  <a:extLst>
                    <a:ext uri="{9D8B030D-6E8A-4147-A177-3AD203B41FA5}">
                      <a16:colId xmlns:a16="http://schemas.microsoft.com/office/drawing/2014/main" val="4231976852"/>
                    </a:ext>
                  </a:extLst>
                </a:gridCol>
                <a:gridCol w="936000">
                  <a:extLst>
                    <a:ext uri="{9D8B030D-6E8A-4147-A177-3AD203B41FA5}">
                      <a16:colId xmlns:a16="http://schemas.microsoft.com/office/drawing/2014/main" val="1492534930"/>
                    </a:ext>
                  </a:extLst>
                </a:gridCol>
                <a:gridCol w="936000">
                  <a:extLst>
                    <a:ext uri="{9D8B030D-6E8A-4147-A177-3AD203B41FA5}">
                      <a16:colId xmlns:a16="http://schemas.microsoft.com/office/drawing/2014/main" val="2448878557"/>
                    </a:ext>
                  </a:extLst>
                </a:gridCol>
                <a:gridCol w="936000">
                  <a:extLst>
                    <a:ext uri="{9D8B030D-6E8A-4147-A177-3AD203B41FA5}">
                      <a16:colId xmlns:a16="http://schemas.microsoft.com/office/drawing/2014/main" val="1506114447"/>
                    </a:ext>
                  </a:extLst>
                </a:gridCol>
                <a:gridCol w="936000">
                  <a:extLst>
                    <a:ext uri="{9D8B030D-6E8A-4147-A177-3AD203B41FA5}">
                      <a16:colId xmlns:a16="http://schemas.microsoft.com/office/drawing/2014/main" val="433709244"/>
                    </a:ext>
                  </a:extLst>
                </a:gridCol>
                <a:gridCol w="936000">
                  <a:extLst>
                    <a:ext uri="{9D8B030D-6E8A-4147-A177-3AD203B41FA5}">
                      <a16:colId xmlns:a16="http://schemas.microsoft.com/office/drawing/2014/main" val="2544051341"/>
                    </a:ext>
                  </a:extLst>
                </a:gridCol>
              </a:tblGrid>
              <a:tr h="370840">
                <a:tc>
                  <a:txBody>
                    <a:bodyPr/>
                    <a:lstStyle/>
                    <a:p>
                      <a:pPr algn="ctr"/>
                      <a:endParaRPr lang="es-PE" sz="1200" dirty="0">
                        <a:latin typeface="+mn-lt"/>
                      </a:endParaRPr>
                    </a:p>
                  </a:txBody>
                  <a:tcPr anchor="ctr"/>
                </a:tc>
                <a:tc>
                  <a:txBody>
                    <a:bodyPr/>
                    <a:lstStyle/>
                    <a:p>
                      <a:pPr algn="ctr"/>
                      <a:r>
                        <a:rPr lang="es-PE" sz="1200" dirty="0">
                          <a:latin typeface="+mn-lt"/>
                        </a:rPr>
                        <a:t>ENTIDAD / PROBLEMA</a:t>
                      </a:r>
                    </a:p>
                  </a:txBody>
                  <a:tcPr anchor="ctr"/>
                </a:tc>
                <a:tc>
                  <a:txBody>
                    <a:bodyPr/>
                    <a:lstStyle/>
                    <a:p>
                      <a:pPr algn="ctr"/>
                      <a:r>
                        <a:rPr lang="es-PE" sz="1200" dirty="0">
                          <a:latin typeface="+mn-lt"/>
                        </a:rPr>
                        <a:t>TOTAL ACTIVO</a:t>
                      </a:r>
                    </a:p>
                  </a:txBody>
                  <a:tcPr anchor="ctr"/>
                </a:tc>
                <a:tc>
                  <a:txBody>
                    <a:bodyPr/>
                    <a:lstStyle/>
                    <a:p>
                      <a:pPr algn="ctr"/>
                      <a:r>
                        <a:rPr lang="es-PE" sz="1200" dirty="0">
                          <a:latin typeface="+mn-lt"/>
                        </a:rPr>
                        <a:t>TOTAL PASIVO</a:t>
                      </a:r>
                    </a:p>
                  </a:txBody>
                  <a:tcPr anchor="ctr"/>
                </a:tc>
                <a:tc>
                  <a:txBody>
                    <a:bodyPr/>
                    <a:lstStyle/>
                    <a:p>
                      <a:pPr algn="ctr"/>
                      <a:r>
                        <a:rPr lang="es-PE" sz="1200" dirty="0">
                          <a:latin typeface="+mn-lt"/>
                        </a:rPr>
                        <a:t>TOTAL PATRIMONIO</a:t>
                      </a:r>
                    </a:p>
                  </a:txBody>
                  <a:tcPr anchor="ctr"/>
                </a:tc>
                <a:tc>
                  <a:txBody>
                    <a:bodyPr/>
                    <a:lstStyle/>
                    <a:p>
                      <a:pPr algn="ctr"/>
                      <a:r>
                        <a:rPr lang="es-PE" sz="1200" dirty="0">
                          <a:latin typeface="+mn-lt"/>
                        </a:rPr>
                        <a:t>TOTAL GASTOS</a:t>
                      </a:r>
                    </a:p>
                  </a:txBody>
                  <a:tcPr anchor="ctr"/>
                </a:tc>
                <a:tc>
                  <a:txBody>
                    <a:bodyPr/>
                    <a:lstStyle/>
                    <a:p>
                      <a:pPr algn="ctr"/>
                      <a:r>
                        <a:rPr lang="es-PE" sz="1200" dirty="0">
                          <a:latin typeface="+mn-lt"/>
                        </a:rPr>
                        <a:t>TOTAL INGRESOS</a:t>
                      </a:r>
                    </a:p>
                  </a:txBody>
                  <a:tcPr anchor="ctr"/>
                </a:tc>
                <a:extLst>
                  <a:ext uri="{0D108BD9-81ED-4DB2-BD59-A6C34878D82A}">
                    <a16:rowId xmlns:a16="http://schemas.microsoft.com/office/drawing/2014/main" val="1329195177"/>
                  </a:ext>
                </a:extLst>
              </a:tr>
              <a:tr h="0">
                <a:tc>
                  <a:txBody>
                    <a:bodyPr/>
                    <a:lstStyle/>
                    <a:p>
                      <a:pPr algn="ctr" fontAlgn="ctr"/>
                      <a:r>
                        <a:rPr lang="es-PE" sz="1200" b="1" i="0" u="none" strike="noStrike" dirty="0">
                          <a:solidFill>
                            <a:srgbClr val="000000"/>
                          </a:solidFill>
                          <a:effectLst/>
                          <a:latin typeface="+mn-lt"/>
                        </a:rPr>
                        <a:t>9</a:t>
                      </a:r>
                    </a:p>
                  </a:txBody>
                  <a:tcPr marL="9525" marR="9525" marT="9525" marB="0" anchor="ctr">
                    <a:solidFill>
                      <a:srgbClr val="CFD5EA"/>
                    </a:solidFill>
                  </a:tcPr>
                </a:tc>
                <a:tc>
                  <a:txBody>
                    <a:bodyPr/>
                    <a:lstStyle/>
                    <a:p>
                      <a:pPr algn="l" fontAlgn="ctr"/>
                      <a:r>
                        <a:rPr lang="es-PE" sz="1100" b="1" i="0" u="none" strike="noStrike" dirty="0">
                          <a:solidFill>
                            <a:srgbClr val="000000"/>
                          </a:solidFill>
                          <a:effectLst/>
                          <a:latin typeface="Calibri" panose="020F0502020204030204" pitchFamily="34" charset="0"/>
                        </a:rPr>
                        <a:t>GOBIERNO REGIONAL LA LIBERTAD</a:t>
                      </a: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5998</a:t>
                      </a: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123</a:t>
                      </a:r>
                    </a:p>
                  </a:txBody>
                  <a:tcPr marL="9525" marR="9525" marT="9525" marB="0" anchor="ctr">
                    <a:solidFill>
                      <a:srgbClr val="CFD5EA"/>
                    </a:solidFill>
                  </a:tcPr>
                </a:tc>
                <a:tc>
                  <a:txBody>
                    <a:bodyPr/>
                    <a:lstStyle/>
                    <a:p>
                      <a:pPr algn="ctr" fontAlgn="ctr"/>
                      <a:endParaRPr lang="es-PE" sz="1100" b="1"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2938863307"/>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dirty="0">
                          <a:solidFill>
                            <a:srgbClr val="000000"/>
                          </a:solidFill>
                          <a:effectLst/>
                          <a:latin typeface="Calibri" panose="020F0502020204030204" pitchFamily="34" charset="0"/>
                        </a:rPr>
                        <a:t>BIENES DE LA ENTIDAD REGISTRADOS EN EL RUBRO PROPIEDAD, PLANTA Y EQUIPO SIN SOPORTE DOCUMENTARIO.</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5771</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571369367"/>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dirty="0">
                          <a:solidFill>
                            <a:srgbClr val="000000"/>
                          </a:solidFill>
                          <a:effectLst/>
                          <a:latin typeface="Calibri" panose="020F0502020204030204" pitchFamily="34" charset="0"/>
                        </a:rPr>
                        <a:t>CUENTAS DE ACTIVOS SIN ANÁLISIS U OTRO SUSTENTO DOCUMENTARIO RESPECTIVO.</a:t>
                      </a:r>
                    </a:p>
                  </a:txBody>
                  <a:tcPr marL="9525" marR="9525" marT="9525" marB="0" anchor="ctr">
                    <a:solidFill>
                      <a:srgbClr val="CFD5EA"/>
                    </a:solidFill>
                  </a:tcPr>
                </a:tc>
                <a:tc>
                  <a:txBody>
                    <a:bodyPr/>
                    <a:lstStyle/>
                    <a:p>
                      <a:pPr algn="ctr" fontAlgn="ctr"/>
                      <a:r>
                        <a:rPr lang="es-PE" sz="1100" b="0" i="0" u="none" strike="noStrike" dirty="0">
                          <a:solidFill>
                            <a:srgbClr val="000000"/>
                          </a:solidFill>
                          <a:effectLst/>
                          <a:latin typeface="Calibri" panose="020F0502020204030204" pitchFamily="34" charset="0"/>
                        </a:rPr>
                        <a:t>227</a:t>
                      </a: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1604500833"/>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CUENTAS DE GASTOS SIN SOPORTE DOCUMENTARIO</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123</a:t>
                      </a: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3319150870"/>
                  </a:ext>
                </a:extLst>
              </a:tr>
              <a:tr h="0">
                <a:tc>
                  <a:txBody>
                    <a:bodyPr/>
                    <a:lstStyle/>
                    <a:p>
                      <a:pPr algn="ctr" fontAlgn="ctr"/>
                      <a:r>
                        <a:rPr lang="es-PE" sz="1200" b="1" i="0" u="none" strike="noStrike" dirty="0">
                          <a:solidFill>
                            <a:srgbClr val="000000"/>
                          </a:solidFill>
                          <a:effectLst/>
                          <a:latin typeface="+mn-lt"/>
                        </a:rPr>
                        <a:t>10</a:t>
                      </a:r>
                    </a:p>
                  </a:txBody>
                  <a:tcPr marL="9525" marR="9525" marT="9525" marB="0" anchor="ctr">
                    <a:solidFill>
                      <a:srgbClr val="E9EBF5"/>
                    </a:solidFill>
                  </a:tcPr>
                </a:tc>
                <a:tc>
                  <a:txBody>
                    <a:bodyPr/>
                    <a:lstStyle/>
                    <a:p>
                      <a:pPr algn="l" fontAlgn="ctr"/>
                      <a:r>
                        <a:rPr lang="es-ES" sz="1100" b="1" i="0" u="none" strike="noStrike">
                          <a:solidFill>
                            <a:srgbClr val="000000"/>
                          </a:solidFill>
                          <a:effectLst/>
                          <a:latin typeface="Calibri" panose="020F0502020204030204" pitchFamily="34" charset="0"/>
                        </a:rPr>
                        <a:t>FONDO NACIONAL DE FINANCIAMIENTO DE LA ACTIVIDAD EMPRESARIAL DEL ESTADO - FONAFE</a:t>
                      </a: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5349</a:t>
                      </a: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3947662348"/>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dirty="0">
                          <a:solidFill>
                            <a:srgbClr val="000000"/>
                          </a:solidFill>
                          <a:effectLst/>
                          <a:latin typeface="Calibri" panose="020F0502020204030204" pitchFamily="34" charset="0"/>
                        </a:rPr>
                        <a:t>INCERTIDUMBRE POR DETERIORO DE ACTIVOS FIJOS O PRUEBA DE DETERIORO DE ACTIVOS SIN SUSTENTO TÉCNICO.</a:t>
                      </a:r>
                    </a:p>
                  </a:txBody>
                  <a:tcPr marL="9525" marR="9525" marT="9525" marB="0" anchor="ctr">
                    <a:solidFill>
                      <a:srgbClr val="E9EBF5"/>
                    </a:solidFill>
                  </a:tcPr>
                </a:tc>
                <a:tc>
                  <a:txBody>
                    <a:bodyPr/>
                    <a:lstStyle/>
                    <a:p>
                      <a:pPr algn="ctr" fontAlgn="ctr"/>
                      <a:r>
                        <a:rPr lang="es-PE" sz="1100" b="0" i="0" u="none" strike="noStrike" dirty="0">
                          <a:solidFill>
                            <a:srgbClr val="000000"/>
                          </a:solidFill>
                          <a:effectLst/>
                          <a:latin typeface="Calibri" panose="020F0502020204030204" pitchFamily="34" charset="0"/>
                        </a:rPr>
                        <a:t>5349</a:t>
                      </a: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929928326"/>
                  </a:ext>
                </a:extLst>
              </a:tr>
              <a:tr h="0">
                <a:tc>
                  <a:txBody>
                    <a:bodyPr/>
                    <a:lstStyle/>
                    <a:p>
                      <a:pPr algn="ctr" fontAlgn="ctr"/>
                      <a:r>
                        <a:rPr lang="es-PE" sz="1200" b="1" i="0" u="none" strike="noStrike" dirty="0">
                          <a:solidFill>
                            <a:srgbClr val="000000"/>
                          </a:solidFill>
                          <a:effectLst/>
                          <a:latin typeface="+mn-lt"/>
                        </a:rPr>
                        <a:t>11</a:t>
                      </a:r>
                    </a:p>
                  </a:txBody>
                  <a:tcPr marL="9525" marR="9525" marT="9525" marB="0" anchor="ctr">
                    <a:solidFill>
                      <a:srgbClr val="CFD5EA"/>
                    </a:solidFill>
                  </a:tcPr>
                </a:tc>
                <a:tc>
                  <a:txBody>
                    <a:bodyPr/>
                    <a:lstStyle/>
                    <a:p>
                      <a:pPr algn="l" fontAlgn="ctr"/>
                      <a:r>
                        <a:rPr lang="es-ES" sz="1100" b="1" i="0" u="none" strike="noStrike">
                          <a:solidFill>
                            <a:srgbClr val="000000"/>
                          </a:solidFill>
                          <a:effectLst/>
                          <a:latin typeface="Calibri" panose="020F0502020204030204" pitchFamily="34" charset="0"/>
                        </a:rPr>
                        <a:t>ORGANISMO SUPERVISOR DE LA INVERSIÓN EN ENERGÍA Y MINERÍA</a:t>
                      </a: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2220</a:t>
                      </a: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1308</a:t>
                      </a: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1" i="0" u="none" strike="noStrike">
                          <a:solidFill>
                            <a:srgbClr val="000000"/>
                          </a:solidFill>
                          <a:effectLst/>
                          <a:latin typeface="Calibri" panose="020F0502020204030204" pitchFamily="34" charset="0"/>
                        </a:rPr>
                        <a:t>912</a:t>
                      </a:r>
                    </a:p>
                  </a:txBody>
                  <a:tcPr marL="9525" marR="9525" marT="9525" marB="0" anchor="ctr">
                    <a:solidFill>
                      <a:srgbClr val="CFD5EA"/>
                    </a:solidFill>
                  </a:tcPr>
                </a:tc>
                <a:extLst>
                  <a:ext uri="{0D108BD9-81ED-4DB2-BD59-A6C34878D82A}">
                    <a16:rowId xmlns:a16="http://schemas.microsoft.com/office/drawing/2014/main" val="2179678185"/>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ACTIVOS DE LA ENTIDAD NO REGISTRADOS EN LOS ESTADOS FINANCIEROS.</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912</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2030158206"/>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CUENTAS DE ACTIVOS SIN ANÁLISIS U OTRO SUSTENTO DOCUMENTARIO RESPECTIVO.</a:t>
                      </a: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1308</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2537713646"/>
                  </a:ext>
                </a:extLst>
              </a:tr>
              <a:tr h="37503">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a:solidFill>
                            <a:srgbClr val="000000"/>
                          </a:solidFill>
                          <a:effectLst/>
                          <a:latin typeface="Calibri" panose="020F0502020204030204" pitchFamily="34" charset="0"/>
                        </a:rPr>
                        <a:t>CUENTAS DEL PASIVO Y/O DEL PATRIMONIO SIN SOPORTE DOCUMENTARIO</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0" i="0" u="none" strike="noStrike">
                          <a:solidFill>
                            <a:srgbClr val="000000"/>
                          </a:solidFill>
                          <a:effectLst/>
                          <a:latin typeface="Calibri" panose="020F0502020204030204" pitchFamily="34" charset="0"/>
                        </a:rPr>
                        <a:t>1308</a:t>
                      </a: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CFD5EA"/>
                    </a:solidFill>
                  </a:tcPr>
                </a:tc>
                <a:extLst>
                  <a:ext uri="{0D108BD9-81ED-4DB2-BD59-A6C34878D82A}">
                    <a16:rowId xmlns:a16="http://schemas.microsoft.com/office/drawing/2014/main" val="577837410"/>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ctr"/>
                      <a:r>
                        <a:rPr lang="es-ES" sz="1100" b="0" i="0" u="none" strike="noStrike" dirty="0">
                          <a:solidFill>
                            <a:srgbClr val="000000"/>
                          </a:solidFill>
                          <a:effectLst/>
                          <a:latin typeface="Calibri" panose="020F0502020204030204" pitchFamily="34" charset="0"/>
                        </a:rPr>
                        <a:t>INGRESOS NO REGISTRADOS EN LOS ESTADOS FINANCIEROS.</a:t>
                      </a: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CFD5EA"/>
                    </a:solidFill>
                  </a:tcPr>
                </a:tc>
                <a:tc>
                  <a:txBody>
                    <a:bodyPr/>
                    <a:lstStyle/>
                    <a:p>
                      <a:pPr algn="ctr" fontAlgn="ctr"/>
                      <a:r>
                        <a:rPr lang="es-PE" sz="1100" b="0" i="0" u="none" strike="noStrike" dirty="0">
                          <a:solidFill>
                            <a:srgbClr val="000000"/>
                          </a:solidFill>
                          <a:effectLst/>
                          <a:latin typeface="Calibri" panose="020F0502020204030204" pitchFamily="34" charset="0"/>
                        </a:rPr>
                        <a:t>912</a:t>
                      </a:r>
                    </a:p>
                  </a:txBody>
                  <a:tcPr marL="9525" marR="9525" marT="9525" marB="0" anchor="ctr">
                    <a:solidFill>
                      <a:srgbClr val="CFD5EA"/>
                    </a:solidFill>
                  </a:tcPr>
                </a:tc>
                <a:extLst>
                  <a:ext uri="{0D108BD9-81ED-4DB2-BD59-A6C34878D82A}">
                    <a16:rowId xmlns:a16="http://schemas.microsoft.com/office/drawing/2014/main" val="2228661390"/>
                  </a:ext>
                </a:extLst>
              </a:tr>
              <a:tr h="0">
                <a:tc>
                  <a:txBody>
                    <a:bodyPr/>
                    <a:lstStyle/>
                    <a:p>
                      <a:pPr algn="ctr" fontAlgn="ctr"/>
                      <a:r>
                        <a:rPr lang="es-PE" sz="1200" b="1" i="0" u="none" strike="noStrike" dirty="0">
                          <a:solidFill>
                            <a:srgbClr val="000000"/>
                          </a:solidFill>
                          <a:effectLst/>
                          <a:latin typeface="+mn-lt"/>
                        </a:rPr>
                        <a:t>12</a:t>
                      </a:r>
                    </a:p>
                  </a:txBody>
                  <a:tcPr marL="9525" marR="9525" marT="9525" marB="0" anchor="ctr">
                    <a:solidFill>
                      <a:srgbClr val="E9EBF5"/>
                    </a:solidFill>
                  </a:tcPr>
                </a:tc>
                <a:tc>
                  <a:txBody>
                    <a:bodyPr/>
                    <a:lstStyle/>
                    <a:p>
                      <a:pPr algn="l" fontAlgn="ctr"/>
                      <a:r>
                        <a:rPr lang="es-ES" sz="1100" b="1" i="0" u="none" strike="noStrike">
                          <a:solidFill>
                            <a:srgbClr val="000000"/>
                          </a:solidFill>
                          <a:effectLst/>
                          <a:latin typeface="Calibri" panose="020F0502020204030204" pitchFamily="34" charset="0"/>
                        </a:rPr>
                        <a:t>SERVICIO DE AGUA POTABLE Y ALCANTARILLADO DE LIMA - SEDAPAL</a:t>
                      </a: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4108</a:t>
                      </a:r>
                    </a:p>
                  </a:txBody>
                  <a:tcPr marL="9525" marR="9525" marT="9525" marB="0" anchor="ctr">
                    <a:solidFill>
                      <a:srgbClr val="E9EBF5"/>
                    </a:solidFill>
                  </a:tcPr>
                </a:tc>
                <a:tc>
                  <a:txBody>
                    <a:bodyPr/>
                    <a:lstStyle/>
                    <a:p>
                      <a:pPr algn="ctr" fontAlgn="ctr"/>
                      <a:r>
                        <a:rPr lang="es-PE" sz="1100" b="1" i="0" u="none" strike="noStrike">
                          <a:solidFill>
                            <a:srgbClr val="000000"/>
                          </a:solidFill>
                          <a:effectLst/>
                          <a:latin typeface="Calibri" panose="020F0502020204030204" pitchFamily="34" charset="0"/>
                        </a:rPr>
                        <a:t>119</a:t>
                      </a: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1"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3305690164"/>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a:solidFill>
                            <a:srgbClr val="000000"/>
                          </a:solidFill>
                          <a:effectLst/>
                          <a:latin typeface="Calibri" panose="020F0502020204030204" pitchFamily="34" charset="0"/>
                        </a:rPr>
                        <a:t>INCERTIDUMBRE POR DETERIORO DE ACTIVOS FIJOS O PRUEBA DE DETERIORO DE ACTIVOS SIN SUSTENTO TÉCNICO.</a:t>
                      </a:r>
                    </a:p>
                  </a:txBody>
                  <a:tcPr marL="9525" marR="9525" marT="9525" marB="0" anchor="ctr">
                    <a:solidFill>
                      <a:srgbClr val="E9EBF5"/>
                    </a:solidFill>
                  </a:tcPr>
                </a:tc>
                <a:tc>
                  <a:txBody>
                    <a:bodyPr/>
                    <a:lstStyle/>
                    <a:p>
                      <a:pPr algn="ctr" fontAlgn="ctr"/>
                      <a:r>
                        <a:rPr lang="es-PE" sz="1100" b="0" i="0" u="none" strike="noStrike">
                          <a:solidFill>
                            <a:srgbClr val="000000"/>
                          </a:solidFill>
                          <a:effectLst/>
                          <a:latin typeface="Calibri" panose="020F0502020204030204" pitchFamily="34" charset="0"/>
                        </a:rPr>
                        <a:t>4108</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1948883266"/>
                  </a:ext>
                </a:extLst>
              </a:tr>
              <a:tr h="0">
                <a:tc>
                  <a:txBody>
                    <a:bodyPr/>
                    <a:lstStyle/>
                    <a:p>
                      <a:pPr algn="ctr" fontAlgn="ctr"/>
                      <a:endParaRPr lang="es-PE" sz="1200" b="1" i="0" u="none" strike="noStrike" dirty="0">
                        <a:solidFill>
                          <a:srgbClr val="000000"/>
                        </a:solidFill>
                        <a:effectLst/>
                        <a:latin typeface="+mn-lt"/>
                      </a:endParaRPr>
                    </a:p>
                  </a:txBody>
                  <a:tcPr marL="9525" marR="9525" marT="9525" marB="0" anchor="ctr">
                    <a:solidFill>
                      <a:srgbClr val="E9EBF5"/>
                    </a:solidFill>
                  </a:tcPr>
                </a:tc>
                <a:tc>
                  <a:txBody>
                    <a:bodyPr/>
                    <a:lstStyle/>
                    <a:p>
                      <a:pPr algn="l" fontAlgn="ctr"/>
                      <a:r>
                        <a:rPr lang="es-ES" sz="1100" b="0" i="0" u="none" strike="noStrike">
                          <a:solidFill>
                            <a:srgbClr val="000000"/>
                          </a:solidFill>
                          <a:effectLst/>
                          <a:latin typeface="Calibri" panose="020F0502020204030204" pitchFamily="34" charset="0"/>
                        </a:rPr>
                        <a:t>LA ADMINISTRACIÓN LIMITA LAS CONFIRMACIONES DE TERCEROS DE DETERMINADOS SALDOS CONTABLES.</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es-PE" sz="1100" b="0" i="0" u="none" strike="noStrike">
                          <a:solidFill>
                            <a:srgbClr val="000000"/>
                          </a:solidFill>
                          <a:effectLst/>
                          <a:latin typeface="Calibri" panose="020F0502020204030204" pitchFamily="34" charset="0"/>
                        </a:rPr>
                        <a:t>119</a:t>
                      </a: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endParaRPr lang="es-PE" sz="11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extLst>
                  <a:ext uri="{0D108BD9-81ED-4DB2-BD59-A6C34878D82A}">
                    <a16:rowId xmlns:a16="http://schemas.microsoft.com/office/drawing/2014/main" val="1567388498"/>
                  </a:ext>
                </a:extLst>
              </a:tr>
            </a:tbl>
          </a:graphicData>
        </a:graphic>
      </p:graphicFrame>
      <p:sp>
        <p:nvSpPr>
          <p:cNvPr id="19" name="CuadroTexto 18">
            <a:hlinkClick r:id="rId3" action="ppaction://hlinksldjump"/>
            <a:extLst>
              <a:ext uri="{FF2B5EF4-FFF2-40B4-BE49-F238E27FC236}">
                <a16:creationId xmlns:a16="http://schemas.microsoft.com/office/drawing/2014/main" id="{1648B198-8020-41B0-A1EC-C7905B1CA86C}"/>
              </a:ext>
            </a:extLst>
          </p:cNvPr>
          <p:cNvSpPr txBox="1"/>
          <p:nvPr/>
        </p:nvSpPr>
        <p:spPr>
          <a:xfrm>
            <a:off x="10702533" y="6228070"/>
            <a:ext cx="1028182" cy="415498"/>
          </a:xfrm>
          <a:prstGeom prst="rect">
            <a:avLst/>
          </a:prstGeom>
          <a:noFill/>
        </p:spPr>
        <p:txBody>
          <a:bodyPr wrap="square" rtlCol="0">
            <a:spAutoFit/>
          </a:bodyPr>
          <a:lstStyle/>
          <a:p>
            <a:pPr algn="ctr"/>
            <a:r>
              <a:rPr lang="es-PE" sz="700" b="1" dirty="0"/>
              <a:t>VOLVER A CUADRO BASE PARA OPINION CALIFICADA</a:t>
            </a:r>
            <a:endParaRPr lang="en-US" sz="700" b="1" dirty="0"/>
          </a:p>
        </p:txBody>
      </p:sp>
      <p:pic>
        <p:nvPicPr>
          <p:cNvPr id="20" name="Imagen 19" descr="C:\Users\16468\Documents\GSS\Para creaciones\cgr.png">
            <a:extLst>
              <a:ext uri="{FF2B5EF4-FFF2-40B4-BE49-F238E27FC236}">
                <a16:creationId xmlns:a16="http://schemas.microsoft.com/office/drawing/2014/main" id="{2989739A-2DD8-4E22-8907-03D5B872AFE6}"/>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0943668" y="6030803"/>
            <a:ext cx="523240" cy="262294"/>
          </a:xfrm>
          <a:prstGeom prst="rect">
            <a:avLst/>
          </a:prstGeom>
          <a:noFill/>
          <a:ln>
            <a:noFill/>
          </a:ln>
        </p:spPr>
      </p:pic>
    </p:spTree>
    <p:extLst>
      <p:ext uri="{BB962C8B-B14F-4D97-AF65-F5344CB8AC3E}">
        <p14:creationId xmlns:p14="http://schemas.microsoft.com/office/powerpoint/2010/main" val="991442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128</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1015140"/>
            <a:ext cx="12181101" cy="830997"/>
          </a:xfrm>
          <a:prstGeom prst="rect">
            <a:avLst/>
          </a:prstGeom>
          <a:noFill/>
        </p:spPr>
        <p:txBody>
          <a:bodyPr vert="horz" wrap="square" rtlCol="0">
            <a:spAutoFit/>
          </a:bodyPr>
          <a:lstStyle/>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POR </a:t>
            </a:r>
            <a:r>
              <a:rPr lang="es-ES_tradnl" sz="1600" b="1" u="sng" dirty="0">
                <a:effectLst>
                  <a:outerShdw blurRad="38100" dist="38100" dir="2700000" algn="tl">
                    <a:srgbClr val="000000">
                      <a:alpha val="43137"/>
                    </a:srgbClr>
                  </a:outerShdw>
                </a:effectLst>
                <a:latin typeface="Myriad Pro" charset="0"/>
                <a:ea typeface="Myriad Pro" charset="0"/>
                <a:cs typeface="Myriad Pro" charset="0"/>
              </a:rPr>
              <a:t>PROBLEMAS</a:t>
            </a:r>
            <a:r>
              <a:rPr lang="es-ES_tradnl" sz="1600" b="1" dirty="0">
                <a:effectLst>
                  <a:outerShdw blurRad="38100" dist="38100" dir="2700000" algn="tl">
                    <a:srgbClr val="000000">
                      <a:alpha val="43137"/>
                    </a:srgbClr>
                  </a:outerShdw>
                </a:effectLst>
                <a:latin typeface="Myriad Pro" charset="0"/>
                <a:ea typeface="Myriad Pro" charset="0"/>
                <a:cs typeface="Myriad Pro" charset="0"/>
              </a:rPr>
              <a:t> MAS SIGNIFICATIVOS</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1206187021"/>
              </p:ext>
            </p:extLst>
          </p:nvPr>
        </p:nvGraphicFramePr>
        <p:xfrm>
          <a:off x="719518" y="1888030"/>
          <a:ext cx="10452090" cy="3512010"/>
        </p:xfrm>
        <a:graphic>
          <a:graphicData uri="http://schemas.openxmlformats.org/drawingml/2006/table">
            <a:tbl>
              <a:tblPr firstRow="1" bandRow="1">
                <a:tableStyleId>{5C22544A-7EE6-4342-B048-85BDC9FD1C3A}</a:tableStyleId>
              </a:tblPr>
              <a:tblGrid>
                <a:gridCol w="305475">
                  <a:extLst>
                    <a:ext uri="{9D8B030D-6E8A-4147-A177-3AD203B41FA5}">
                      <a16:colId xmlns:a16="http://schemas.microsoft.com/office/drawing/2014/main" val="283562313"/>
                    </a:ext>
                  </a:extLst>
                </a:gridCol>
                <a:gridCol w="5286615">
                  <a:extLst>
                    <a:ext uri="{9D8B030D-6E8A-4147-A177-3AD203B41FA5}">
                      <a16:colId xmlns:a16="http://schemas.microsoft.com/office/drawing/2014/main" val="4231976852"/>
                    </a:ext>
                  </a:extLst>
                </a:gridCol>
                <a:gridCol w="972000">
                  <a:extLst>
                    <a:ext uri="{9D8B030D-6E8A-4147-A177-3AD203B41FA5}">
                      <a16:colId xmlns:a16="http://schemas.microsoft.com/office/drawing/2014/main" val="1492534930"/>
                    </a:ext>
                  </a:extLst>
                </a:gridCol>
                <a:gridCol w="972000">
                  <a:extLst>
                    <a:ext uri="{9D8B030D-6E8A-4147-A177-3AD203B41FA5}">
                      <a16:colId xmlns:a16="http://schemas.microsoft.com/office/drawing/2014/main" val="2448878557"/>
                    </a:ext>
                  </a:extLst>
                </a:gridCol>
                <a:gridCol w="972000">
                  <a:extLst>
                    <a:ext uri="{9D8B030D-6E8A-4147-A177-3AD203B41FA5}">
                      <a16:colId xmlns:a16="http://schemas.microsoft.com/office/drawing/2014/main" val="1506114447"/>
                    </a:ext>
                  </a:extLst>
                </a:gridCol>
                <a:gridCol w="972000">
                  <a:extLst>
                    <a:ext uri="{9D8B030D-6E8A-4147-A177-3AD203B41FA5}">
                      <a16:colId xmlns:a16="http://schemas.microsoft.com/office/drawing/2014/main" val="2419772236"/>
                    </a:ext>
                  </a:extLst>
                </a:gridCol>
                <a:gridCol w="972000">
                  <a:extLst>
                    <a:ext uri="{9D8B030D-6E8A-4147-A177-3AD203B41FA5}">
                      <a16:colId xmlns:a16="http://schemas.microsoft.com/office/drawing/2014/main" val="433709244"/>
                    </a:ext>
                  </a:extLst>
                </a:gridCol>
              </a:tblGrid>
              <a:tr h="370840">
                <a:tc>
                  <a:txBody>
                    <a:bodyPr/>
                    <a:lstStyle/>
                    <a:p>
                      <a:pPr algn="ctr"/>
                      <a:endParaRPr lang="es-PE" sz="1400" dirty="0">
                        <a:latin typeface="+mn-lt"/>
                      </a:endParaRPr>
                    </a:p>
                  </a:txBody>
                  <a:tcPr anchor="ctr"/>
                </a:tc>
                <a:tc>
                  <a:txBody>
                    <a:bodyPr/>
                    <a:lstStyle/>
                    <a:p>
                      <a:pPr algn="ctr"/>
                      <a:r>
                        <a:rPr lang="es-PE" sz="1400" dirty="0">
                          <a:latin typeface="+mn-lt"/>
                        </a:rPr>
                        <a:t>REPARO / PROBLEMA</a:t>
                      </a:r>
                    </a:p>
                  </a:txBody>
                  <a:tcPr anchor="ctr"/>
                </a:tc>
                <a:tc>
                  <a:txBody>
                    <a:bodyPr/>
                    <a:lstStyle/>
                    <a:p>
                      <a:pPr algn="ctr"/>
                      <a:r>
                        <a:rPr lang="es-PE" sz="1400" dirty="0">
                          <a:latin typeface="+mn-lt"/>
                        </a:rPr>
                        <a:t>TOTAL ACTIVO</a:t>
                      </a:r>
                    </a:p>
                  </a:txBody>
                  <a:tcPr anchor="ctr"/>
                </a:tc>
                <a:tc>
                  <a:txBody>
                    <a:bodyPr/>
                    <a:lstStyle/>
                    <a:p>
                      <a:pPr algn="ctr"/>
                      <a:r>
                        <a:rPr lang="es-PE" sz="1400" dirty="0">
                          <a:latin typeface="+mn-lt"/>
                        </a:rPr>
                        <a:t>TOTAL PASIVO</a:t>
                      </a:r>
                    </a:p>
                  </a:txBody>
                  <a:tcPr anchor="ctr"/>
                </a:tc>
                <a:tc>
                  <a:txBody>
                    <a:bodyPr/>
                    <a:lstStyle/>
                    <a:p>
                      <a:pPr algn="ctr"/>
                      <a:r>
                        <a:rPr lang="es-PE" sz="1050" dirty="0">
                          <a:latin typeface="+mn-lt"/>
                        </a:rPr>
                        <a:t>TOTAL PATRIMONIO</a:t>
                      </a:r>
                      <a:endParaRPr lang="es-PE" sz="1400" dirty="0">
                        <a:latin typeface="+mn-lt"/>
                      </a:endParaRPr>
                    </a:p>
                  </a:txBody>
                  <a:tcPr anchor="ctr"/>
                </a:tc>
                <a:tc>
                  <a:txBody>
                    <a:bodyPr/>
                    <a:lstStyle/>
                    <a:p>
                      <a:pPr algn="ctr"/>
                      <a:r>
                        <a:rPr lang="es-PE" sz="1400" dirty="0">
                          <a:latin typeface="+mn-lt"/>
                        </a:rPr>
                        <a:t>TOTAL INGRESOS</a:t>
                      </a:r>
                    </a:p>
                  </a:txBody>
                  <a:tcPr anchor="ctr"/>
                </a:tc>
                <a:tc>
                  <a:txBody>
                    <a:bodyPr/>
                    <a:lstStyle/>
                    <a:p>
                      <a:pPr algn="ctr"/>
                      <a:r>
                        <a:rPr lang="es-PE" sz="1400" dirty="0">
                          <a:latin typeface="+mn-lt"/>
                        </a:rPr>
                        <a:t>TOTAL GASTOS</a:t>
                      </a:r>
                    </a:p>
                  </a:txBody>
                  <a:tcPr anchor="ctr"/>
                </a:tc>
                <a:extLst>
                  <a:ext uri="{0D108BD9-81ED-4DB2-BD59-A6C34878D82A}">
                    <a16:rowId xmlns:a16="http://schemas.microsoft.com/office/drawing/2014/main" val="1329195177"/>
                  </a:ext>
                </a:extLst>
              </a:tr>
              <a:tr h="288000">
                <a:tc>
                  <a:txBody>
                    <a:bodyPr/>
                    <a:lstStyle/>
                    <a:p>
                      <a:pPr algn="ctr" fontAlgn="ctr"/>
                      <a:r>
                        <a:rPr lang="es-PE" sz="1400" b="1" i="0" u="none" strike="noStrike" dirty="0">
                          <a:solidFill>
                            <a:srgbClr val="000000"/>
                          </a:solidFill>
                          <a:effectLst/>
                          <a:latin typeface="+mn-lt"/>
                        </a:rPr>
                        <a:t>A.</a:t>
                      </a:r>
                    </a:p>
                  </a:txBody>
                  <a:tcPr marL="9525" marR="9525" marT="9525" marB="0" anchor="ctr">
                    <a:solidFill>
                      <a:srgbClr val="CFD5EA"/>
                    </a:solidFill>
                  </a:tcPr>
                </a:tc>
                <a:tc>
                  <a:txBody>
                    <a:bodyPr/>
                    <a:lstStyle/>
                    <a:p>
                      <a:pPr algn="l" fontAlgn="b"/>
                      <a:r>
                        <a:rPr lang="es-PE" sz="1400" b="1" i="0" u="none" strike="noStrike" dirty="0">
                          <a:solidFill>
                            <a:srgbClr val="000000"/>
                          </a:solidFill>
                          <a:effectLst/>
                          <a:latin typeface="+mn-lt"/>
                        </a:rPr>
                        <a:t>SUBESTIMACIÓN</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5 779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1 032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6 524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28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883</a:t>
                      </a:r>
                    </a:p>
                  </a:txBody>
                  <a:tcPr marL="9525" marR="9525" marT="9525" marB="0" anchor="ctr">
                    <a:solidFill>
                      <a:srgbClr val="CFD5EA"/>
                    </a:solidFill>
                  </a:tcPr>
                </a:tc>
                <a:extLst>
                  <a:ext uri="{0D108BD9-81ED-4DB2-BD59-A6C34878D82A}">
                    <a16:rowId xmlns:a16="http://schemas.microsoft.com/office/drawing/2014/main" val="1853447641"/>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Total</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5 473</a:t>
                      </a:r>
                    </a:p>
                  </a:txBody>
                  <a:tcPr marL="9525" marR="9525" marT="9525" marB="0" anchor="ctr">
                    <a:solidFill>
                      <a:srgbClr val="CFD5EA"/>
                    </a:solidFill>
                  </a:tcPr>
                </a:tc>
                <a:tc>
                  <a:txBody>
                    <a:bodyPr/>
                    <a:lstStyle/>
                    <a:p>
                      <a:pPr algn="ctr" fontAlgn="b"/>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5 531</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23</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326</a:t>
                      </a:r>
                    </a:p>
                  </a:txBody>
                  <a:tcPr marL="9525" marR="9525" marT="9525" marB="0" anchor="ctr">
                    <a:solidFill>
                      <a:srgbClr val="CFD5EA"/>
                    </a:solidFill>
                  </a:tcPr>
                </a:tc>
                <a:extLst>
                  <a:ext uri="{0D108BD9-81ED-4DB2-BD59-A6C34878D82A}">
                    <a16:rowId xmlns:a16="http://schemas.microsoft.com/office/drawing/2014/main" val="89235804"/>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Representación de los principales observados</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95%</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0</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85%</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82%</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chemeClr val="accent5">
                              <a:lumMod val="75000"/>
                            </a:schemeClr>
                          </a:solidFill>
                          <a:effectLst/>
                          <a:latin typeface="+mn-lt"/>
                        </a:rPr>
                        <a:t>37%</a:t>
                      </a:r>
                    </a:p>
                  </a:txBody>
                  <a:tcPr marL="9525" marR="9525" marT="9525" marB="0" anchor="ctr">
                    <a:solidFill>
                      <a:srgbClr val="CFD5EA"/>
                    </a:solidFill>
                  </a:tcPr>
                </a:tc>
                <a:extLst>
                  <a:ext uri="{0D108BD9-81ED-4DB2-BD59-A6C34878D82A}">
                    <a16:rowId xmlns:a16="http://schemas.microsoft.com/office/drawing/2014/main" val="2264119666"/>
                  </a:ext>
                </a:extLst>
              </a:tr>
              <a:tr h="576000">
                <a:tc>
                  <a:txBody>
                    <a:bodyPr/>
                    <a:lstStyle/>
                    <a:p>
                      <a:pPr algn="ctr" fontAlgn="ctr"/>
                      <a:r>
                        <a:rPr lang="es-PE" sz="1400" b="1" i="0" u="none" strike="noStrike" dirty="0">
                          <a:solidFill>
                            <a:srgbClr val="000000"/>
                          </a:solidFill>
                          <a:effectLst/>
                          <a:latin typeface="+mn-lt"/>
                        </a:rPr>
                        <a:t>1</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BIENES DEL ESTADO CONCESIONADOS SIN SEGUIMIENTO, SUPERVISIÓN, CONTROL DEL ESTADO SITUACIONAL Y CUMPLIMIENTO CONTRACTUAL.</a:t>
                      </a: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1 900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1 900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2989618854"/>
                  </a:ext>
                </a:extLst>
              </a:tr>
              <a:tr h="396000">
                <a:tc>
                  <a:txBody>
                    <a:bodyPr/>
                    <a:lstStyle/>
                    <a:p>
                      <a:pPr algn="ctr" fontAlgn="ctr"/>
                      <a:r>
                        <a:rPr lang="es-PE" sz="14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EXCESO DE PROVISIONES Y/O ESTIMACIONES.</a:t>
                      </a: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5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2 495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140 </a:t>
                      </a:r>
                    </a:p>
                  </a:txBody>
                  <a:tcPr marL="9525" marR="9525" marT="9525" marB="0" anchor="ctr">
                    <a:solidFill>
                      <a:srgbClr val="E9EBF5"/>
                    </a:solidFill>
                  </a:tcPr>
                </a:tc>
                <a:extLst>
                  <a:ext uri="{0D108BD9-81ED-4DB2-BD59-A6C34878D82A}">
                    <a16:rowId xmlns:a16="http://schemas.microsoft.com/office/drawing/2014/main" val="3791266070"/>
                  </a:ext>
                </a:extLst>
              </a:tr>
              <a:tr h="396000">
                <a:tc>
                  <a:txBody>
                    <a:bodyPr/>
                    <a:lstStyle/>
                    <a:p>
                      <a:pPr algn="ctr" fontAlgn="ctr"/>
                      <a:r>
                        <a:rPr lang="es-PE" sz="1400" b="1" i="0" u="none" strike="noStrike" dirty="0">
                          <a:solidFill>
                            <a:srgbClr val="000000"/>
                          </a:solidFill>
                          <a:effectLst/>
                          <a:latin typeface="+mn-lt"/>
                        </a:rPr>
                        <a:t>3</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ACTIVOS DE LA ENTIDAD NO REGISTRADOS EN LOS ESTADOS FINANCIEROS.</a:t>
                      </a: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1 156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1 115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23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186 </a:t>
                      </a:r>
                    </a:p>
                  </a:txBody>
                  <a:tcPr marL="9525" marR="9525" marT="9525" marB="0" anchor="ctr">
                    <a:solidFill>
                      <a:srgbClr val="E9EBF5"/>
                    </a:solidFill>
                  </a:tcPr>
                </a:tc>
                <a:extLst>
                  <a:ext uri="{0D108BD9-81ED-4DB2-BD59-A6C34878D82A}">
                    <a16:rowId xmlns:a16="http://schemas.microsoft.com/office/drawing/2014/main" val="2828311941"/>
                  </a:ext>
                </a:extLst>
              </a:tr>
              <a:tr h="648000">
                <a:tc>
                  <a:txBody>
                    <a:bodyPr/>
                    <a:lstStyle/>
                    <a:p>
                      <a:pPr algn="ctr" fontAlgn="ctr"/>
                      <a:r>
                        <a:rPr lang="es-PE" sz="14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EXCESO DE GASTOS Y DESEMBOLSOS DE DINERO REGISTRADOS INDEBIDAMENTE EN EL ESTADO DE RESULTADOS.</a:t>
                      </a:r>
                    </a:p>
                  </a:txBody>
                  <a:tcPr marL="857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2 412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21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4105081796"/>
                  </a:ext>
                </a:extLst>
              </a:tr>
            </a:tbl>
          </a:graphicData>
        </a:graphic>
      </p:graphicFrame>
      <p:grpSp>
        <p:nvGrpSpPr>
          <p:cNvPr id="24" name="Grupo 23">
            <a:extLst>
              <a:ext uri="{FF2B5EF4-FFF2-40B4-BE49-F238E27FC236}">
                <a16:creationId xmlns:a16="http://schemas.microsoft.com/office/drawing/2014/main" id="{9B942AB7-2907-4298-92C8-B7352F2D7E36}"/>
              </a:ext>
            </a:extLst>
          </p:cNvPr>
          <p:cNvGrpSpPr/>
          <p:nvPr/>
        </p:nvGrpSpPr>
        <p:grpSpPr>
          <a:xfrm>
            <a:off x="10693008" y="6107003"/>
            <a:ext cx="1028182" cy="524094"/>
            <a:chOff x="10985501" y="6396203"/>
            <a:chExt cx="1028182" cy="524094"/>
          </a:xfrm>
        </p:grpSpPr>
        <p:sp>
          <p:nvSpPr>
            <p:cNvPr id="25" name="CuadroTexto 24">
              <a:hlinkClick r:id="rId3" action="ppaction://hlinksldjump"/>
              <a:extLst>
                <a:ext uri="{FF2B5EF4-FFF2-40B4-BE49-F238E27FC236}">
                  <a16:creationId xmlns:a16="http://schemas.microsoft.com/office/drawing/2014/main" id="{4A2B146C-FA0E-488C-864B-A592CCA2E61C}"/>
                </a:ext>
              </a:extLst>
            </p:cNvPr>
            <p:cNvSpPr txBox="1"/>
            <p:nvPr/>
          </p:nvSpPr>
          <p:spPr>
            <a:xfrm>
              <a:off x="10985501" y="6612520"/>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26" name="Imagen 25" descr="C:\Users\16468\Documents\GSS\Para creaciones\cgr.png">
              <a:hlinkClick r:id="rId3" action="ppaction://hlinksldjump"/>
              <a:extLst>
                <a:ext uri="{FF2B5EF4-FFF2-40B4-BE49-F238E27FC236}">
                  <a16:creationId xmlns:a16="http://schemas.microsoft.com/office/drawing/2014/main" id="{368B69F4-6684-4DC3-B168-A5141FF44036}"/>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5" name="CuadroTexto 14">
            <a:extLst>
              <a:ext uri="{FF2B5EF4-FFF2-40B4-BE49-F238E27FC236}">
                <a16:creationId xmlns:a16="http://schemas.microsoft.com/office/drawing/2014/main" id="{5C9558B8-7BD3-4B64-B0E9-5BE50294F3AC}"/>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spTree>
    <p:extLst>
      <p:ext uri="{BB962C8B-B14F-4D97-AF65-F5344CB8AC3E}">
        <p14:creationId xmlns:p14="http://schemas.microsoft.com/office/powerpoint/2010/main" val="579046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129</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816734"/>
            <a:ext cx="12181101" cy="830997"/>
          </a:xfrm>
          <a:prstGeom prst="rect">
            <a:avLst/>
          </a:prstGeom>
          <a:noFill/>
        </p:spPr>
        <p:txBody>
          <a:bodyPr vert="horz" wrap="square" rtlCol="0">
            <a:spAutoFit/>
          </a:bodyPr>
          <a:lstStyle/>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POR </a:t>
            </a:r>
            <a:r>
              <a:rPr lang="es-ES_tradnl" sz="1600" b="1" u="sng" dirty="0">
                <a:effectLst>
                  <a:outerShdw blurRad="38100" dist="38100" dir="2700000" algn="tl">
                    <a:srgbClr val="000000">
                      <a:alpha val="43137"/>
                    </a:srgbClr>
                  </a:outerShdw>
                </a:effectLst>
                <a:latin typeface="Myriad Pro" charset="0"/>
                <a:ea typeface="Myriad Pro" charset="0"/>
                <a:cs typeface="Myriad Pro" charset="0"/>
              </a:rPr>
              <a:t>PROBLEMAS</a:t>
            </a:r>
            <a:r>
              <a:rPr lang="es-ES_tradnl" sz="1600" b="1" dirty="0">
                <a:effectLst>
                  <a:outerShdw blurRad="38100" dist="38100" dir="2700000" algn="tl">
                    <a:srgbClr val="000000">
                      <a:alpha val="43137"/>
                    </a:srgbClr>
                  </a:outerShdw>
                </a:effectLst>
                <a:latin typeface="Myriad Pro" charset="0"/>
                <a:ea typeface="Myriad Pro" charset="0"/>
                <a:cs typeface="Myriad Pro" charset="0"/>
              </a:rPr>
              <a:t> MAS SIGNIFICATIVOS</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1597134788"/>
              </p:ext>
            </p:extLst>
          </p:nvPr>
        </p:nvGraphicFramePr>
        <p:xfrm>
          <a:off x="719518" y="1698252"/>
          <a:ext cx="10416091" cy="4255695"/>
        </p:xfrm>
        <a:graphic>
          <a:graphicData uri="http://schemas.openxmlformats.org/drawingml/2006/table">
            <a:tbl>
              <a:tblPr firstRow="1" bandRow="1">
                <a:tableStyleId>{5C22544A-7EE6-4342-B048-85BDC9FD1C3A}</a:tableStyleId>
              </a:tblPr>
              <a:tblGrid>
                <a:gridCol w="305475">
                  <a:extLst>
                    <a:ext uri="{9D8B030D-6E8A-4147-A177-3AD203B41FA5}">
                      <a16:colId xmlns:a16="http://schemas.microsoft.com/office/drawing/2014/main" val="283562313"/>
                    </a:ext>
                  </a:extLst>
                </a:gridCol>
                <a:gridCol w="5286616">
                  <a:extLst>
                    <a:ext uri="{9D8B030D-6E8A-4147-A177-3AD203B41FA5}">
                      <a16:colId xmlns:a16="http://schemas.microsoft.com/office/drawing/2014/main" val="4231976852"/>
                    </a:ext>
                  </a:extLst>
                </a:gridCol>
                <a:gridCol w="972000">
                  <a:extLst>
                    <a:ext uri="{9D8B030D-6E8A-4147-A177-3AD203B41FA5}">
                      <a16:colId xmlns:a16="http://schemas.microsoft.com/office/drawing/2014/main" val="1492534930"/>
                    </a:ext>
                  </a:extLst>
                </a:gridCol>
                <a:gridCol w="972000">
                  <a:extLst>
                    <a:ext uri="{9D8B030D-6E8A-4147-A177-3AD203B41FA5}">
                      <a16:colId xmlns:a16="http://schemas.microsoft.com/office/drawing/2014/main" val="2448878557"/>
                    </a:ext>
                  </a:extLst>
                </a:gridCol>
                <a:gridCol w="936000">
                  <a:extLst>
                    <a:ext uri="{9D8B030D-6E8A-4147-A177-3AD203B41FA5}">
                      <a16:colId xmlns:a16="http://schemas.microsoft.com/office/drawing/2014/main" val="1506114447"/>
                    </a:ext>
                  </a:extLst>
                </a:gridCol>
                <a:gridCol w="972000">
                  <a:extLst>
                    <a:ext uri="{9D8B030D-6E8A-4147-A177-3AD203B41FA5}">
                      <a16:colId xmlns:a16="http://schemas.microsoft.com/office/drawing/2014/main" val="131229963"/>
                    </a:ext>
                  </a:extLst>
                </a:gridCol>
                <a:gridCol w="972000">
                  <a:extLst>
                    <a:ext uri="{9D8B030D-6E8A-4147-A177-3AD203B41FA5}">
                      <a16:colId xmlns:a16="http://schemas.microsoft.com/office/drawing/2014/main" val="433709244"/>
                    </a:ext>
                  </a:extLst>
                </a:gridCol>
              </a:tblGrid>
              <a:tr h="370840">
                <a:tc>
                  <a:txBody>
                    <a:bodyPr/>
                    <a:lstStyle/>
                    <a:p>
                      <a:pPr algn="ctr"/>
                      <a:endParaRPr lang="es-PE" sz="1400" dirty="0">
                        <a:latin typeface="+mn-lt"/>
                      </a:endParaRPr>
                    </a:p>
                  </a:txBody>
                  <a:tcPr anchor="ctr"/>
                </a:tc>
                <a:tc>
                  <a:txBody>
                    <a:bodyPr/>
                    <a:lstStyle/>
                    <a:p>
                      <a:pPr algn="ctr"/>
                      <a:r>
                        <a:rPr lang="es-PE" sz="1400" dirty="0">
                          <a:latin typeface="+mn-lt"/>
                        </a:rPr>
                        <a:t>REPARO / PROBLEMA</a:t>
                      </a:r>
                    </a:p>
                  </a:txBody>
                  <a:tcPr anchor="ctr"/>
                </a:tc>
                <a:tc>
                  <a:txBody>
                    <a:bodyPr/>
                    <a:lstStyle/>
                    <a:p>
                      <a:pPr algn="ctr"/>
                      <a:r>
                        <a:rPr lang="es-PE" sz="1400" dirty="0">
                          <a:latin typeface="+mn-lt"/>
                        </a:rPr>
                        <a:t>TOTAL ACTIVO</a:t>
                      </a:r>
                    </a:p>
                  </a:txBody>
                  <a:tcPr anchor="ctr"/>
                </a:tc>
                <a:tc>
                  <a:txBody>
                    <a:bodyPr/>
                    <a:lstStyle/>
                    <a:p>
                      <a:pPr algn="ctr"/>
                      <a:r>
                        <a:rPr lang="es-PE" sz="1400" dirty="0">
                          <a:latin typeface="+mn-lt"/>
                        </a:rPr>
                        <a:t>TOTAL PASIVO</a:t>
                      </a:r>
                    </a:p>
                  </a:txBody>
                  <a:tcPr anchor="ctr"/>
                </a:tc>
                <a:tc>
                  <a:txBody>
                    <a:bodyPr/>
                    <a:lstStyle/>
                    <a:p>
                      <a:pPr algn="ctr"/>
                      <a:r>
                        <a:rPr lang="es-PE" sz="1050" dirty="0">
                          <a:latin typeface="+mn-lt"/>
                        </a:rPr>
                        <a:t>TOTAL PATRIMONIO</a:t>
                      </a:r>
                      <a:endParaRPr lang="es-PE" sz="1400" dirty="0">
                        <a:latin typeface="+mn-lt"/>
                      </a:endParaRPr>
                    </a:p>
                  </a:txBody>
                  <a:tcPr anchor="ctr"/>
                </a:tc>
                <a:tc>
                  <a:txBody>
                    <a:bodyPr/>
                    <a:lstStyle/>
                    <a:p>
                      <a:pPr algn="ctr"/>
                      <a:r>
                        <a:rPr lang="es-PE" sz="1400" dirty="0">
                          <a:latin typeface="+mn-lt"/>
                        </a:rPr>
                        <a:t>TOTAL INGRESOS</a:t>
                      </a:r>
                    </a:p>
                  </a:txBody>
                  <a:tcPr anchor="ctr"/>
                </a:tc>
                <a:tc>
                  <a:txBody>
                    <a:bodyPr/>
                    <a:lstStyle/>
                    <a:p>
                      <a:pPr algn="ctr"/>
                      <a:r>
                        <a:rPr lang="es-PE" sz="1400" dirty="0">
                          <a:latin typeface="+mn-lt"/>
                        </a:rPr>
                        <a:t>TOTAL GASTOS</a:t>
                      </a:r>
                    </a:p>
                  </a:txBody>
                  <a:tcPr anchor="ctr"/>
                </a:tc>
                <a:extLst>
                  <a:ext uri="{0D108BD9-81ED-4DB2-BD59-A6C34878D82A}">
                    <a16:rowId xmlns:a16="http://schemas.microsoft.com/office/drawing/2014/main" val="1329195177"/>
                  </a:ext>
                </a:extLst>
              </a:tr>
              <a:tr h="288000">
                <a:tc>
                  <a:txBody>
                    <a:bodyPr/>
                    <a:lstStyle/>
                    <a:p>
                      <a:pPr algn="ctr" fontAlgn="ctr"/>
                      <a:r>
                        <a:rPr lang="es-PE" sz="1400" b="1" i="0" u="none" strike="noStrike" dirty="0">
                          <a:solidFill>
                            <a:srgbClr val="000000"/>
                          </a:solidFill>
                          <a:effectLst/>
                          <a:latin typeface="+mn-lt"/>
                        </a:rPr>
                        <a:t>B.</a:t>
                      </a:r>
                    </a:p>
                  </a:txBody>
                  <a:tcPr marL="9525" marR="9525" marT="9525" marB="0" anchor="ctr">
                    <a:solidFill>
                      <a:srgbClr val="CFD5EA"/>
                    </a:solidFill>
                  </a:tcPr>
                </a:tc>
                <a:tc>
                  <a:txBody>
                    <a:bodyPr/>
                    <a:lstStyle/>
                    <a:p>
                      <a:pPr algn="l" fontAlgn="b"/>
                      <a:r>
                        <a:rPr lang="es-PE" sz="1400" b="1" i="0" u="none" strike="noStrike" dirty="0">
                          <a:solidFill>
                            <a:srgbClr val="000000"/>
                          </a:solidFill>
                          <a:effectLst/>
                          <a:latin typeface="+mn-lt"/>
                        </a:rPr>
                        <a:t>SOBREESTIMACIÓN</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3 079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2 550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2 432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473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2 479 </a:t>
                      </a:r>
                    </a:p>
                  </a:txBody>
                  <a:tcPr marL="9525" marR="9525" marT="9525" marB="0" anchor="ctr">
                    <a:solidFill>
                      <a:srgbClr val="CFD5EA"/>
                    </a:solidFill>
                  </a:tcPr>
                </a:tc>
                <a:extLst>
                  <a:ext uri="{0D108BD9-81ED-4DB2-BD59-A6C34878D82A}">
                    <a16:rowId xmlns:a16="http://schemas.microsoft.com/office/drawing/2014/main" val="1853447641"/>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Total</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2 499</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2 507</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2 130</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0</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rgbClr val="000000"/>
                          </a:solidFill>
                          <a:effectLst/>
                          <a:latin typeface="+mn-lt"/>
                        </a:rPr>
                        <a:t>2 465</a:t>
                      </a:r>
                    </a:p>
                  </a:txBody>
                  <a:tcPr marL="9525" marR="9525" marT="9525" marB="0" anchor="ctr">
                    <a:solidFill>
                      <a:srgbClr val="CFD5EA"/>
                    </a:solidFill>
                  </a:tcPr>
                </a:tc>
                <a:extLst>
                  <a:ext uri="{0D108BD9-81ED-4DB2-BD59-A6C34878D82A}">
                    <a16:rowId xmlns:a16="http://schemas.microsoft.com/office/drawing/2014/main" val="89235804"/>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Representación de los principales observados</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81%</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98%</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88%</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0</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chemeClr val="accent5">
                              <a:lumMod val="75000"/>
                            </a:schemeClr>
                          </a:solidFill>
                          <a:effectLst/>
                          <a:latin typeface="+mn-lt"/>
                        </a:rPr>
                        <a:t>99%</a:t>
                      </a:r>
                    </a:p>
                  </a:txBody>
                  <a:tcPr marL="9525" marR="9525" marT="9525" marB="0" anchor="ctr">
                    <a:solidFill>
                      <a:srgbClr val="CFD5EA"/>
                    </a:solidFill>
                  </a:tcPr>
                </a:tc>
                <a:extLst>
                  <a:ext uri="{0D108BD9-81ED-4DB2-BD59-A6C34878D82A}">
                    <a16:rowId xmlns:a16="http://schemas.microsoft.com/office/drawing/2014/main" val="2264119666"/>
                  </a:ext>
                </a:extLst>
              </a:tr>
              <a:tr h="396000">
                <a:tc>
                  <a:txBody>
                    <a:bodyPr/>
                    <a:lstStyle/>
                    <a:p>
                      <a:pPr algn="ctr" fontAlgn="ctr"/>
                      <a:r>
                        <a:rPr lang="es-PE" sz="1400" b="1" i="0" u="none" strike="noStrike" dirty="0">
                          <a:solidFill>
                            <a:srgbClr val="000000"/>
                          </a:solidFill>
                          <a:effectLst/>
                          <a:latin typeface="+mn-lt"/>
                        </a:rPr>
                        <a:t>1</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EXCESO DE PROVISIONES Y/O ESTIMACIONES.</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7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2 488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3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22 </a:t>
                      </a:r>
                    </a:p>
                  </a:txBody>
                  <a:tcPr marL="9525" marR="9525" marT="9525" marB="0" anchor="ctr">
                    <a:solidFill>
                      <a:srgbClr val="E9EBF5"/>
                    </a:solidFill>
                  </a:tcPr>
                </a:tc>
                <a:extLst>
                  <a:ext uri="{0D108BD9-81ED-4DB2-BD59-A6C34878D82A}">
                    <a16:rowId xmlns:a16="http://schemas.microsoft.com/office/drawing/2014/main" val="2989618854"/>
                  </a:ext>
                </a:extLst>
              </a:tr>
              <a:tr h="288000">
                <a:tc>
                  <a:txBody>
                    <a:bodyPr/>
                    <a:lstStyle/>
                    <a:p>
                      <a:pPr algn="ctr" fontAlgn="ctr"/>
                      <a:r>
                        <a:rPr lang="es-PE" sz="14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EXCESO DE GASTOS Y DESEMBOLSOS DE DINERO REGISTRADOS INDEBIDAMENTE EN EL ESTADO DE RESULTADOS.</a:t>
                      </a:r>
                    </a:p>
                  </a:txBody>
                  <a:tcPr marL="85725" marR="9525" marT="9525" marB="0" anchor="ctr">
                    <a:solidFill>
                      <a:srgbClr val="E9EBF5"/>
                    </a:solidFill>
                  </a:tcPr>
                </a:tc>
                <a:tc>
                  <a:txBody>
                    <a:bodyPr/>
                    <a:lstStyle/>
                    <a:p>
                      <a:endParaRPr lang="es-PE" sz="1300" dirty="0"/>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17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16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2 443 </a:t>
                      </a:r>
                    </a:p>
                  </a:txBody>
                  <a:tcPr marL="9525" marR="9525" marT="9525" marB="0" anchor="ctr">
                    <a:solidFill>
                      <a:srgbClr val="E9EBF5"/>
                    </a:solidFill>
                  </a:tcPr>
                </a:tc>
                <a:extLst>
                  <a:ext uri="{0D108BD9-81ED-4DB2-BD59-A6C34878D82A}">
                    <a16:rowId xmlns:a16="http://schemas.microsoft.com/office/drawing/2014/main" val="3791266070"/>
                  </a:ext>
                </a:extLst>
              </a:tr>
              <a:tr h="288000">
                <a:tc>
                  <a:txBody>
                    <a:bodyPr/>
                    <a:lstStyle/>
                    <a:p>
                      <a:pPr algn="ctr" fontAlgn="ctr"/>
                      <a:r>
                        <a:rPr lang="es-PE" sz="1400" b="1" i="0" u="none" strike="noStrike" dirty="0">
                          <a:solidFill>
                            <a:srgbClr val="000000"/>
                          </a:solidFill>
                          <a:effectLst/>
                          <a:latin typeface="+mn-lt"/>
                        </a:rPr>
                        <a:t>3</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ACTIVOS DE LA ENTIDAD NO REGISTRADOS EN LOS ESTADOS FINANCIEROS.</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1 474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18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2828311941"/>
                  </a:ext>
                </a:extLst>
              </a:tr>
              <a:tr h="288000">
                <a:tc>
                  <a:txBody>
                    <a:bodyPr/>
                    <a:lstStyle/>
                    <a:p>
                      <a:pPr algn="ctr" fontAlgn="ctr"/>
                      <a:r>
                        <a:rPr lang="es-PE" sz="14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b"/>
                      <a:r>
                        <a:rPr lang="es-PE" sz="1300" b="0" i="0" u="none" strike="noStrike" dirty="0">
                          <a:solidFill>
                            <a:srgbClr val="000000"/>
                          </a:solidFill>
                          <a:effectLst/>
                          <a:latin typeface="+mn-lt"/>
                        </a:rPr>
                        <a:t>ACTIVOS PENDIENTES DE SER TRANSFERIDOS A LOS BENEFICIARIOS FINALES.</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553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409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4105081796"/>
                  </a:ext>
                </a:extLst>
              </a:tr>
              <a:tr h="288000">
                <a:tc>
                  <a:txBody>
                    <a:bodyPr/>
                    <a:lstStyle/>
                    <a:p>
                      <a:pPr algn="ctr" fontAlgn="ctr"/>
                      <a:r>
                        <a:rPr lang="es-PE" sz="1400" b="1" i="0" u="none" strike="noStrike" dirty="0">
                          <a:solidFill>
                            <a:srgbClr val="000000"/>
                          </a:solidFill>
                          <a:effectLst/>
                          <a:latin typeface="+mn-lt"/>
                        </a:rPr>
                        <a:t>5</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CUENTAS QUE CARECEN DE ANÁLISIS DETALLADO, CONCILIACIONES DE SALDOS  Y/O DEPURACIÓN  DE SALDOS DE AÑOS ANTERIORES; POR TANTO SON SALDOS DE EJERCICIOS ANTERIORES QUE NO ESTÁN SUSTENTADOS NI DOCUMENTADOS  .</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128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2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713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3892332989"/>
                  </a:ext>
                </a:extLst>
              </a:tr>
              <a:tr h="288000">
                <a:tc>
                  <a:txBody>
                    <a:bodyPr/>
                    <a:lstStyle/>
                    <a:p>
                      <a:pPr algn="ctr" fontAlgn="ctr"/>
                      <a:r>
                        <a:rPr lang="es-PE" sz="14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OBLIGACIONES DE EJERCICIOS ANTERIORES NO REGISTRADOS EN LOS ESTADOS FINANCIEROS.</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47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681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4024350118"/>
                  </a:ext>
                </a:extLst>
              </a:tr>
              <a:tr h="288000">
                <a:tc>
                  <a:txBody>
                    <a:bodyPr/>
                    <a:lstStyle/>
                    <a:p>
                      <a:pPr algn="ctr" fontAlgn="ctr"/>
                      <a:r>
                        <a:rPr lang="es-PE" sz="1400" b="1" i="0" u="none" strike="noStrike" dirty="0">
                          <a:solidFill>
                            <a:srgbClr val="000000"/>
                          </a:solidFill>
                          <a:effectLst/>
                          <a:latin typeface="+mn-lt"/>
                        </a:rPr>
                        <a:t>7</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OBRAS CULMINADAS Y EN USO, SIN LIQUIDACIÓN FÍSICA Y FINANCIERA.</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290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290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1869690752"/>
                  </a:ext>
                </a:extLst>
              </a:tr>
            </a:tbl>
          </a:graphicData>
        </a:graphic>
      </p:graphicFrame>
      <p:grpSp>
        <p:nvGrpSpPr>
          <p:cNvPr id="21" name="Grupo 20">
            <a:extLst>
              <a:ext uri="{FF2B5EF4-FFF2-40B4-BE49-F238E27FC236}">
                <a16:creationId xmlns:a16="http://schemas.microsoft.com/office/drawing/2014/main" id="{CDD58672-BAB3-4E5F-9782-BF45493C7B32}"/>
              </a:ext>
            </a:extLst>
          </p:cNvPr>
          <p:cNvGrpSpPr/>
          <p:nvPr/>
        </p:nvGrpSpPr>
        <p:grpSpPr>
          <a:xfrm>
            <a:off x="10693008" y="6107003"/>
            <a:ext cx="1028182" cy="524094"/>
            <a:chOff x="10985501" y="6396203"/>
            <a:chExt cx="1028182" cy="524094"/>
          </a:xfrm>
        </p:grpSpPr>
        <p:sp>
          <p:nvSpPr>
            <p:cNvPr id="22" name="CuadroTexto 21">
              <a:hlinkClick r:id="rId3" action="ppaction://hlinksldjump"/>
              <a:extLst>
                <a:ext uri="{FF2B5EF4-FFF2-40B4-BE49-F238E27FC236}">
                  <a16:creationId xmlns:a16="http://schemas.microsoft.com/office/drawing/2014/main" id="{4A391CD6-4923-4EFF-B08A-14E247F9D91B}"/>
                </a:ext>
              </a:extLst>
            </p:cNvPr>
            <p:cNvSpPr txBox="1"/>
            <p:nvPr/>
          </p:nvSpPr>
          <p:spPr>
            <a:xfrm>
              <a:off x="10985501" y="6612520"/>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23" name="Imagen 22" descr="C:\Users\16468\Documents\GSS\Para creaciones\cgr.png">
              <a:hlinkClick r:id="rId3" action="ppaction://hlinksldjump"/>
              <a:extLst>
                <a:ext uri="{FF2B5EF4-FFF2-40B4-BE49-F238E27FC236}">
                  <a16:creationId xmlns:a16="http://schemas.microsoft.com/office/drawing/2014/main" id="{981E01E0-DABA-43FE-83C5-A03C66A635AB}"/>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5" name="CuadroTexto 14">
            <a:extLst>
              <a:ext uri="{FF2B5EF4-FFF2-40B4-BE49-F238E27FC236}">
                <a16:creationId xmlns:a16="http://schemas.microsoft.com/office/drawing/2014/main" id="{2F3B0A9F-15AF-43A7-8560-6AB9F004B874}"/>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spTree>
    <p:extLst>
      <p:ext uri="{BB962C8B-B14F-4D97-AF65-F5344CB8AC3E}">
        <p14:creationId xmlns:p14="http://schemas.microsoft.com/office/powerpoint/2010/main" val="3547705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13</a:t>
            </a:fld>
            <a:endParaRPr lang="es-PE" b="1" dirty="0">
              <a:solidFill>
                <a:schemeClr val="bg1">
                  <a:lumMod val="75000"/>
                </a:schemeClr>
              </a:solidFill>
            </a:endParaRPr>
          </a:p>
        </p:txBody>
      </p:sp>
      <p:graphicFrame>
        <p:nvGraphicFramePr>
          <p:cNvPr id="3" name="Tabla 2">
            <a:extLst>
              <a:ext uri="{FF2B5EF4-FFF2-40B4-BE49-F238E27FC236}">
                <a16:creationId xmlns:a16="http://schemas.microsoft.com/office/drawing/2014/main" id="{42C46D5F-BFD5-4A34-9A92-BB45FC30C1DC}"/>
              </a:ext>
            </a:extLst>
          </p:cNvPr>
          <p:cNvGraphicFramePr>
            <a:graphicFrameLocks noGrp="1"/>
          </p:cNvGraphicFramePr>
          <p:nvPr>
            <p:extLst>
              <p:ext uri="{D42A27DB-BD31-4B8C-83A1-F6EECF244321}">
                <p14:modId xmlns:p14="http://schemas.microsoft.com/office/powerpoint/2010/main" val="3997087840"/>
              </p:ext>
            </p:extLst>
          </p:nvPr>
        </p:nvGraphicFramePr>
        <p:xfrm>
          <a:off x="1270402" y="1682059"/>
          <a:ext cx="9928030" cy="4320000"/>
        </p:xfrm>
        <a:graphic>
          <a:graphicData uri="http://schemas.openxmlformats.org/drawingml/2006/table">
            <a:tbl>
              <a:tblPr firstRow="1" lastRow="1" bandRow="1">
                <a:tableStyleId>{F5AB1C69-6EDB-4FF4-983F-18BD219EF322}</a:tableStyleId>
              </a:tblPr>
              <a:tblGrid>
                <a:gridCol w="2171709">
                  <a:extLst>
                    <a:ext uri="{9D8B030D-6E8A-4147-A177-3AD203B41FA5}">
                      <a16:colId xmlns:a16="http://schemas.microsoft.com/office/drawing/2014/main" val="2298665851"/>
                    </a:ext>
                  </a:extLst>
                </a:gridCol>
                <a:gridCol w="3885553">
                  <a:extLst>
                    <a:ext uri="{9D8B030D-6E8A-4147-A177-3AD203B41FA5}">
                      <a16:colId xmlns:a16="http://schemas.microsoft.com/office/drawing/2014/main" val="1592965532"/>
                    </a:ext>
                  </a:extLst>
                </a:gridCol>
                <a:gridCol w="967692">
                  <a:extLst>
                    <a:ext uri="{9D8B030D-6E8A-4147-A177-3AD203B41FA5}">
                      <a16:colId xmlns:a16="http://schemas.microsoft.com/office/drawing/2014/main" val="3691001649"/>
                    </a:ext>
                  </a:extLst>
                </a:gridCol>
                <a:gridCol w="967692">
                  <a:extLst>
                    <a:ext uri="{9D8B030D-6E8A-4147-A177-3AD203B41FA5}">
                      <a16:colId xmlns:a16="http://schemas.microsoft.com/office/drawing/2014/main" val="3579349349"/>
                    </a:ext>
                  </a:extLst>
                </a:gridCol>
                <a:gridCol w="967692">
                  <a:extLst>
                    <a:ext uri="{9D8B030D-6E8A-4147-A177-3AD203B41FA5}">
                      <a16:colId xmlns:a16="http://schemas.microsoft.com/office/drawing/2014/main" val="1739058118"/>
                    </a:ext>
                  </a:extLst>
                </a:gridCol>
                <a:gridCol w="967692">
                  <a:extLst>
                    <a:ext uri="{9D8B030D-6E8A-4147-A177-3AD203B41FA5}">
                      <a16:colId xmlns:a16="http://schemas.microsoft.com/office/drawing/2014/main" val="523752405"/>
                    </a:ext>
                  </a:extLst>
                </a:gridCol>
              </a:tblGrid>
              <a:tr h="432000">
                <a:tc rowSpan="2">
                  <a:txBody>
                    <a:bodyPr/>
                    <a:lstStyle/>
                    <a:p>
                      <a:pPr algn="ctr">
                        <a:spcAft>
                          <a:spcPts val="0"/>
                        </a:spcAft>
                      </a:pPr>
                      <a:r>
                        <a:rPr lang="es-PE" sz="1800" b="1" dirty="0">
                          <a:solidFill>
                            <a:schemeClr val="bg1"/>
                          </a:solidFill>
                          <a:effectLst>
                            <a:outerShdw blurRad="38100" dist="38100" dir="2700000" algn="tl">
                              <a:srgbClr val="000000">
                                <a:alpha val="43137"/>
                              </a:srgbClr>
                            </a:outerShdw>
                          </a:effectLst>
                          <a:latin typeface="+mn-lt"/>
                        </a:rPr>
                        <a:t>NIVEL DE GOBIERNO</a:t>
                      </a:r>
                      <a:endParaRPr lang="es-PE" sz="18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rowSpan="2">
                  <a:txBody>
                    <a:bodyPr/>
                    <a:lstStyle/>
                    <a:p>
                      <a:pPr algn="ctr">
                        <a:spcAft>
                          <a:spcPts val="0"/>
                        </a:spcAft>
                      </a:pPr>
                      <a:r>
                        <a:rPr lang="es-PE" sz="18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SUBNIVEL DE GOBIERNO</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algn="ctr">
                        <a:spcAft>
                          <a:spcPts val="0"/>
                        </a:spcAft>
                      </a:pPr>
                      <a:r>
                        <a:rPr lang="es-PE" sz="18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2018</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algn="ctr">
                        <a:spcAft>
                          <a:spcPts val="0"/>
                        </a:spcAft>
                      </a:pP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tc>
                <a:tc gridSpan="2">
                  <a:txBody>
                    <a:bodyPr/>
                    <a:lstStyle/>
                    <a:p>
                      <a:pPr algn="ctr">
                        <a:spcAft>
                          <a:spcPts val="0"/>
                        </a:spcAft>
                      </a:pPr>
                      <a:r>
                        <a:rPr lang="es-PE" sz="1800" b="1" dirty="0">
                          <a:solidFill>
                            <a:schemeClr val="bg1"/>
                          </a:solidFill>
                          <a:effectLst>
                            <a:outerShdw blurRad="38100" dist="38100" dir="2700000" algn="tl">
                              <a:srgbClr val="000000">
                                <a:alpha val="43137"/>
                              </a:srgbClr>
                            </a:outerShdw>
                          </a:effectLst>
                          <a:latin typeface="+mn-lt"/>
                        </a:rPr>
                        <a:t>2017</a:t>
                      </a:r>
                      <a:endParaRPr lang="es-PE" sz="18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algn="ctr">
                        <a:spcAft>
                          <a:spcPts val="0"/>
                        </a:spcAft>
                      </a:pP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tc>
                <a:extLst>
                  <a:ext uri="{0D108BD9-81ED-4DB2-BD59-A6C34878D82A}">
                    <a16:rowId xmlns:a16="http://schemas.microsoft.com/office/drawing/2014/main" val="188290385"/>
                  </a:ext>
                </a:extLst>
              </a:tr>
              <a:tr h="432000">
                <a:tc vMerge="1">
                  <a:txBody>
                    <a:bodyPr/>
                    <a:lstStyle/>
                    <a:p>
                      <a:endParaRPr lang="en-US"/>
                    </a:p>
                  </a:txBody>
                  <a:tcPr/>
                </a:tc>
                <a:tc vMerge="1">
                  <a:txBody>
                    <a:bodyPr/>
                    <a:lstStyle/>
                    <a:p>
                      <a:endParaRPr lang="en-US"/>
                    </a:p>
                  </a:txBody>
                  <a:tcPr/>
                </a:tc>
                <a:tc>
                  <a:txBody>
                    <a:bodyPr/>
                    <a:lstStyle/>
                    <a:p>
                      <a:pPr algn="ctr"/>
                      <a:r>
                        <a:rPr lang="en-US" sz="1800" b="1" dirty="0">
                          <a:solidFill>
                            <a:schemeClr val="bg1"/>
                          </a:solidFill>
                          <a:effectLst>
                            <a:outerShdw blurRad="38100" dist="38100" dir="2700000" algn="tl">
                              <a:srgbClr val="000000">
                                <a:alpha val="43137"/>
                              </a:srgbClr>
                            </a:outerShdw>
                          </a:effectLst>
                          <a:latin typeface="+mn-lt"/>
                        </a:rPr>
                        <a:t>Subtotal</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800" b="1" dirty="0">
                          <a:solidFill>
                            <a:schemeClr val="bg1"/>
                          </a:solidFill>
                          <a:effectLst>
                            <a:outerShdw blurRad="38100" dist="38100" dir="2700000" algn="tl">
                              <a:srgbClr val="000000">
                                <a:alpha val="43137"/>
                              </a:srgbClr>
                            </a:outerShdw>
                          </a:effectLst>
                          <a:latin typeface="+mn-lt"/>
                        </a:rPr>
                        <a:t>Total</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800" b="1" dirty="0">
                          <a:solidFill>
                            <a:schemeClr val="bg1"/>
                          </a:solidFill>
                          <a:effectLst>
                            <a:outerShdw blurRad="38100" dist="38100" dir="2700000" algn="tl">
                              <a:srgbClr val="000000">
                                <a:alpha val="43137"/>
                              </a:srgbClr>
                            </a:outerShdw>
                          </a:effectLst>
                          <a:latin typeface="+mn-lt"/>
                        </a:rPr>
                        <a:t>Subtotal</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800" b="1" dirty="0">
                          <a:solidFill>
                            <a:schemeClr val="bg1"/>
                          </a:solidFill>
                          <a:effectLst>
                            <a:outerShdw blurRad="38100" dist="38100" dir="2700000" algn="tl">
                              <a:srgbClr val="000000">
                                <a:alpha val="43137"/>
                              </a:srgbClr>
                            </a:outerShdw>
                          </a:effectLst>
                          <a:latin typeface="+mn-lt"/>
                        </a:rPr>
                        <a:t>Total</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765403896"/>
                  </a:ext>
                </a:extLst>
              </a:tr>
              <a:tr h="432000">
                <a:tc>
                  <a:txBody>
                    <a:bodyPr/>
                    <a:lstStyle/>
                    <a:p>
                      <a:pPr>
                        <a:spcAft>
                          <a:spcPts val="0"/>
                        </a:spcAft>
                      </a:pPr>
                      <a:r>
                        <a:rPr lang="es-PE" sz="1800" dirty="0">
                          <a:effectLst/>
                          <a:latin typeface="+mn-lt"/>
                          <a:hlinkClick r:id="rId3" action="ppaction://hlinksldjump"/>
                        </a:rPr>
                        <a:t>Gobierno Nacional</a:t>
                      </a: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s-PE" sz="1800" dirty="0">
                          <a:effectLst/>
                          <a:latin typeface="+mn-lt"/>
                          <a:ea typeface="Times New Roman" panose="02020603050405020304" pitchFamily="18" charset="0"/>
                          <a:cs typeface="Times New Roman" panose="02020603050405020304" pitchFamily="18" charset="0"/>
                        </a:rPr>
                        <a:t>Sociedades de Beneficencia Pública</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s-PE" sz="1800" b="1" dirty="0">
                          <a:effectLst/>
                          <a:latin typeface="+mn-lt"/>
                          <a:ea typeface="Times New Roman" panose="02020603050405020304" pitchFamily="18" charset="0"/>
                          <a:cs typeface="Times New Roman" panose="02020603050405020304" pitchFamily="18" charset="0"/>
                        </a:rPr>
                        <a:t>8</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7000"/>
                        </a:lnSpc>
                        <a:spcAft>
                          <a:spcPts val="0"/>
                        </a:spcAft>
                        <a:buFont typeface="+mj-lt"/>
                        <a:buNone/>
                      </a:pPr>
                      <a:endParaRPr lang="es-PE" sz="1800" dirty="0">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7000"/>
                        </a:lnSpc>
                        <a:spcAft>
                          <a:spcPts val="0"/>
                        </a:spcAft>
                        <a:buFont typeface="+mj-lt"/>
                        <a:buNone/>
                      </a:pPr>
                      <a:r>
                        <a:rPr lang="es-PE" sz="1800" b="1" dirty="0">
                          <a:effectLst/>
                          <a:latin typeface="+mn-lt"/>
                          <a:ea typeface="Calibri" panose="020F0502020204030204" pitchFamily="34" charset="0"/>
                          <a:cs typeface="Times New Roman" panose="02020603050405020304" pitchFamily="18" charset="0"/>
                        </a:rPr>
                        <a:t>10</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84675341"/>
                  </a:ext>
                </a:extLst>
              </a:tr>
              <a:tr h="432000">
                <a:tc rowSpan="3">
                  <a:txBody>
                    <a:bodyPr/>
                    <a:lstStyle/>
                    <a:p>
                      <a:pPr>
                        <a:spcAft>
                          <a:spcPts val="0"/>
                        </a:spcAft>
                      </a:pPr>
                      <a:r>
                        <a:rPr lang="es-PE" sz="1800" dirty="0">
                          <a:effectLst/>
                          <a:latin typeface="+mn-lt"/>
                          <a:hlinkClick r:id="rId4" action="ppaction://hlinksldjump"/>
                        </a:rPr>
                        <a:t>Gobiernos Locales</a:t>
                      </a: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spcAft>
                          <a:spcPts val="0"/>
                        </a:spcAft>
                      </a:pPr>
                      <a:r>
                        <a:rPr lang="es-PE" sz="1800" dirty="0">
                          <a:effectLst/>
                          <a:latin typeface="+mn-lt"/>
                          <a:ea typeface="Times New Roman" panose="02020603050405020304" pitchFamily="18" charset="0"/>
                          <a:cs typeface="Times New Roman" panose="02020603050405020304" pitchFamily="18" charset="0"/>
                        </a:rPr>
                        <a:t>Gobiernos Locales</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1</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r>
                        <a:rPr lang="es-PE" sz="1800" b="1" dirty="0">
                          <a:effectLst/>
                          <a:latin typeface="+mn-lt"/>
                          <a:ea typeface="Calibri" panose="020F0502020204030204" pitchFamily="34" charset="0"/>
                          <a:cs typeface="Times New Roman" panose="02020603050405020304" pitchFamily="18" charset="0"/>
                        </a:rPr>
                        <a:t>4</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1</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r>
                        <a:rPr lang="es-PE" sz="1800" b="1" dirty="0">
                          <a:effectLst/>
                          <a:latin typeface="+mn-lt"/>
                          <a:ea typeface="Calibri" panose="020F0502020204030204" pitchFamily="34" charset="0"/>
                          <a:cs typeface="Times New Roman" panose="02020603050405020304" pitchFamily="18" charset="0"/>
                        </a:rPr>
                        <a:t>4</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34492622"/>
                  </a:ext>
                </a:extLst>
              </a:tr>
              <a:tr h="432000">
                <a:tc vMerge="1">
                  <a:txBody>
                    <a:bodyPr/>
                    <a:lstStyle/>
                    <a:p>
                      <a:pPr>
                        <a:spcAft>
                          <a:spcPts val="0"/>
                        </a:spcAft>
                      </a:pP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tc>
                <a:tc>
                  <a:txBody>
                    <a:bodyPr/>
                    <a:lstStyle/>
                    <a:p>
                      <a:pPr>
                        <a:spcAft>
                          <a:spcPts val="0"/>
                        </a:spcAft>
                      </a:pPr>
                      <a:r>
                        <a:rPr lang="es-PE" sz="1800" dirty="0">
                          <a:effectLst/>
                          <a:latin typeface="+mn-lt"/>
                          <a:ea typeface="Times New Roman" panose="02020603050405020304" pitchFamily="18" charset="0"/>
                          <a:cs typeface="Times New Roman" panose="02020603050405020304" pitchFamily="18" charset="0"/>
                        </a:rPr>
                        <a:t>Mancomunidades Municipales</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3</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342900" lvl="0" indent="-342900" algn="ctr">
                        <a:lnSpc>
                          <a:spcPct val="107000"/>
                        </a:lnSpc>
                        <a:spcAft>
                          <a:spcPts val="0"/>
                        </a:spcAft>
                        <a:buFont typeface="+mj-lt"/>
                        <a:buAutoNum type="arabicPeriod"/>
                      </a:pPr>
                      <a:endParaRPr lang="es-PE" sz="1800" b="1" dirty="0">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2</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endParaRPr lang="es-PE" sz="1800" b="1" dirty="0">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54701418"/>
                  </a:ext>
                </a:extLst>
              </a:tr>
              <a:tr h="432000">
                <a:tc vMerge="1">
                  <a:txBody>
                    <a:bodyPr/>
                    <a:lstStyle/>
                    <a:p>
                      <a:pPr>
                        <a:spcAft>
                          <a:spcPts val="0"/>
                        </a:spcAft>
                      </a:pP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tc>
                <a:tc>
                  <a:txBody>
                    <a:bodyPr/>
                    <a:lstStyle/>
                    <a:p>
                      <a:pPr>
                        <a:spcAft>
                          <a:spcPts val="0"/>
                        </a:spcAft>
                      </a:pPr>
                      <a:r>
                        <a:rPr lang="es-PE" sz="1800" dirty="0">
                          <a:effectLst/>
                          <a:latin typeface="+mn-lt"/>
                          <a:ea typeface="Times New Roman" panose="02020603050405020304" pitchFamily="18" charset="0"/>
                          <a:cs typeface="Times New Roman" panose="02020603050405020304" pitchFamily="18" charset="0"/>
                        </a:rPr>
                        <a:t>Centros Poblados</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0</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342900" lvl="0" indent="-342900" algn="ctr">
                        <a:lnSpc>
                          <a:spcPct val="107000"/>
                        </a:lnSpc>
                        <a:spcAft>
                          <a:spcPts val="0"/>
                        </a:spcAft>
                        <a:buFont typeface="+mj-lt"/>
                        <a:buAutoNum type="arabicPeriod"/>
                      </a:pPr>
                      <a:endParaRPr lang="es-PE" sz="1800" b="1" dirty="0">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1</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lvl="0" indent="0" algn="ctr">
                        <a:lnSpc>
                          <a:spcPct val="107000"/>
                        </a:lnSpc>
                        <a:spcAft>
                          <a:spcPts val="0"/>
                        </a:spcAft>
                        <a:buFont typeface="+mj-lt"/>
                        <a:buNone/>
                      </a:pPr>
                      <a:endParaRPr lang="es-PE" sz="1800" b="1" dirty="0">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61081890"/>
                  </a:ext>
                </a:extLst>
              </a:tr>
              <a:tr h="432000">
                <a:tc rowSpan="3">
                  <a:txBody>
                    <a:bodyPr/>
                    <a:lstStyle/>
                    <a:p>
                      <a:pPr>
                        <a:spcAft>
                          <a:spcPts val="0"/>
                        </a:spcAft>
                      </a:pPr>
                      <a:r>
                        <a:rPr lang="es-PE" sz="1800" dirty="0">
                          <a:effectLst/>
                          <a:latin typeface="+mn-lt"/>
                        </a:rPr>
                        <a:t>Empresas del Estado</a:t>
                      </a: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es-PE" sz="1800" dirty="0">
                          <a:effectLst/>
                          <a:latin typeface="+mn-lt"/>
                          <a:ea typeface="Times New Roman" panose="02020603050405020304" pitchFamily="18" charset="0"/>
                          <a:cs typeface="Times New Roman" panose="02020603050405020304" pitchFamily="18" charset="0"/>
                          <a:hlinkClick r:id="rId5" action="ppaction://hlinksldjump"/>
                        </a:rPr>
                        <a:t>Empresas Operativas</a:t>
                      </a: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3</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7000"/>
                        </a:lnSpc>
                        <a:spcAft>
                          <a:spcPts val="0"/>
                        </a:spcAft>
                        <a:buFont typeface="+mj-lt"/>
                        <a:buNone/>
                      </a:pPr>
                      <a:r>
                        <a:rPr lang="es-PE" sz="1800" b="1" dirty="0">
                          <a:effectLst/>
                          <a:latin typeface="+mn-lt"/>
                          <a:ea typeface="Calibri" panose="020F0502020204030204" pitchFamily="34" charset="0"/>
                          <a:cs typeface="Times New Roman" panose="02020603050405020304" pitchFamily="18" charset="0"/>
                        </a:rPr>
                        <a:t>20</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5</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7000"/>
                        </a:lnSpc>
                        <a:spcAft>
                          <a:spcPts val="0"/>
                        </a:spcAft>
                        <a:buFont typeface="+mj-lt"/>
                        <a:buNone/>
                      </a:pPr>
                      <a:r>
                        <a:rPr lang="es-PE" sz="1800" b="1" dirty="0">
                          <a:effectLst/>
                          <a:latin typeface="+mn-lt"/>
                          <a:ea typeface="Calibri" panose="020F0502020204030204" pitchFamily="34" charset="0"/>
                          <a:cs typeface="Times New Roman" panose="02020603050405020304" pitchFamily="18" charset="0"/>
                        </a:rPr>
                        <a:t>25</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0767128"/>
                  </a:ext>
                </a:extLst>
              </a:tr>
              <a:tr h="432000">
                <a:tc vMerge="1">
                  <a:txBody>
                    <a:bodyPr/>
                    <a:lstStyle/>
                    <a:p>
                      <a:pPr>
                        <a:spcAft>
                          <a:spcPts val="0"/>
                        </a:spcAft>
                      </a:pP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tc>
                <a:tc>
                  <a:txBody>
                    <a:bodyPr/>
                    <a:lstStyle/>
                    <a:p>
                      <a:pPr>
                        <a:spcAft>
                          <a:spcPts val="0"/>
                        </a:spcAft>
                      </a:pPr>
                      <a:r>
                        <a:rPr lang="es-PE" sz="1800" dirty="0">
                          <a:effectLst/>
                          <a:latin typeface="+mn-lt"/>
                          <a:ea typeface="Times New Roman" panose="02020603050405020304" pitchFamily="18" charset="0"/>
                          <a:cs typeface="Times New Roman" panose="02020603050405020304" pitchFamily="18" charset="0"/>
                          <a:hlinkClick r:id="rId6" action="ppaction://hlinksldjump"/>
                        </a:rPr>
                        <a:t>Empresas No Operativas</a:t>
                      </a: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12</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342900" lvl="0" indent="-342900" algn="ctr">
                        <a:lnSpc>
                          <a:spcPct val="107000"/>
                        </a:lnSpc>
                        <a:spcAft>
                          <a:spcPts val="0"/>
                        </a:spcAft>
                        <a:buFont typeface="+mj-lt"/>
                        <a:buAutoNum type="arabicPeriod"/>
                      </a:pPr>
                      <a:endParaRPr lang="es-PE" sz="1800" b="1" dirty="0">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15</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lvl="0" indent="0" algn="ctr">
                        <a:lnSpc>
                          <a:spcPct val="107000"/>
                        </a:lnSpc>
                        <a:spcAft>
                          <a:spcPts val="0"/>
                        </a:spcAft>
                        <a:buFont typeface="+mj-lt"/>
                        <a:buNone/>
                      </a:pPr>
                      <a:endParaRPr lang="es-PE" sz="1800" b="1" dirty="0">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31976014"/>
                  </a:ext>
                </a:extLst>
              </a:tr>
              <a:tr h="432000">
                <a:tc vMerge="1">
                  <a:txBody>
                    <a:bodyPr/>
                    <a:lstStyle/>
                    <a:p>
                      <a:pPr>
                        <a:spcAft>
                          <a:spcPts val="0"/>
                        </a:spcAft>
                      </a:pP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tc>
                <a:tc>
                  <a:txBody>
                    <a:bodyPr/>
                    <a:lstStyle/>
                    <a:p>
                      <a:pPr>
                        <a:spcAft>
                          <a:spcPts val="0"/>
                        </a:spcAft>
                      </a:pPr>
                      <a:r>
                        <a:rPr lang="es-PE" sz="1800" dirty="0">
                          <a:effectLst/>
                          <a:latin typeface="+mn-lt"/>
                          <a:ea typeface="Times New Roman" panose="02020603050405020304" pitchFamily="18" charset="0"/>
                          <a:cs typeface="Times New Roman" panose="02020603050405020304" pitchFamily="18" charset="0"/>
                          <a:hlinkClick r:id="rId7" action="ppaction://hlinksldjump"/>
                        </a:rPr>
                        <a:t>Empresas en proceso de liquidación</a:t>
                      </a: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5</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342900" lvl="0" indent="-342900" algn="ctr">
                        <a:lnSpc>
                          <a:spcPct val="107000"/>
                        </a:lnSpc>
                        <a:spcAft>
                          <a:spcPts val="0"/>
                        </a:spcAft>
                        <a:buFont typeface="+mj-lt"/>
                        <a:buAutoNum type="arabicPeriod"/>
                      </a:pPr>
                      <a:endParaRPr lang="es-PE" sz="1800" b="1" dirty="0">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lvl="0" indent="0" algn="ctr">
                        <a:lnSpc>
                          <a:spcPct val="107000"/>
                        </a:lnSpc>
                        <a:spcAft>
                          <a:spcPts val="0"/>
                        </a:spcAft>
                        <a:buFont typeface="+mj-lt"/>
                        <a:buNone/>
                      </a:pPr>
                      <a:r>
                        <a:rPr lang="es-PE" sz="1800" dirty="0">
                          <a:effectLst/>
                          <a:latin typeface="+mn-lt"/>
                          <a:ea typeface="Calibri" panose="020F0502020204030204" pitchFamily="34" charset="0"/>
                          <a:cs typeface="Times New Roman" panose="02020603050405020304" pitchFamily="18" charset="0"/>
                        </a:rPr>
                        <a:t>5</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lvl="0" indent="0" algn="ctr">
                        <a:lnSpc>
                          <a:spcPct val="107000"/>
                        </a:lnSpc>
                        <a:spcAft>
                          <a:spcPts val="0"/>
                        </a:spcAft>
                        <a:buFont typeface="+mj-lt"/>
                        <a:buNone/>
                      </a:pPr>
                      <a:endParaRPr lang="es-PE" sz="1800" b="1" dirty="0">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74808001"/>
                  </a:ext>
                </a:extLst>
              </a:tr>
              <a:tr h="432000">
                <a:tc gridSpan="3">
                  <a:txBody>
                    <a:bodyPr/>
                    <a:lstStyle/>
                    <a:p>
                      <a:pPr algn="ctr">
                        <a:spcAft>
                          <a:spcPts val="0"/>
                        </a:spcAft>
                      </a:pPr>
                      <a:r>
                        <a:rPr lang="es-PE" sz="1800" dirty="0">
                          <a:effectLst>
                            <a:outerShdw blurRad="38100" dist="38100" dir="2700000" algn="tl">
                              <a:srgbClr val="000000">
                                <a:alpha val="43137"/>
                              </a:srgbClr>
                            </a:outerShdw>
                          </a:effectLst>
                          <a:latin typeface="+mn-lt"/>
                        </a:rPr>
                        <a:t>TOTAL</a:t>
                      </a:r>
                      <a:endParaRPr lang="es-PE" sz="1800"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spcAft>
                          <a:spcPts val="0"/>
                        </a:spcAft>
                      </a:pP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tc>
                <a:tc hMerge="1">
                  <a:txBody>
                    <a:bodyPr/>
                    <a:lstStyle/>
                    <a:p>
                      <a:pPr algn="ctr">
                        <a:spcAft>
                          <a:spcPts val="0"/>
                        </a:spcAft>
                      </a:pPr>
                      <a:endParaRPr lang="es-PE" sz="1800" dirty="0">
                        <a:effectLst/>
                        <a:latin typeface="+mn-lt"/>
                        <a:ea typeface="Times New Roman" panose="02020603050405020304" pitchFamily="18" charset="0"/>
                        <a:cs typeface="Times New Roman" panose="02020603050405020304" pitchFamily="18" charset="0"/>
                      </a:endParaRPr>
                    </a:p>
                  </a:txBody>
                  <a:tcPr marL="51523" marR="51523" marT="0" marB="0" anchor="ctr"/>
                </a:tc>
                <a:tc>
                  <a:txBody>
                    <a:bodyPr/>
                    <a:lstStyle/>
                    <a:p>
                      <a:pPr marL="0" indent="0" algn="ctr">
                        <a:spcAft>
                          <a:spcPts val="0"/>
                        </a:spcAft>
                        <a:buFont typeface="+mj-lt"/>
                        <a:buNone/>
                      </a:pPr>
                      <a:r>
                        <a:rPr lang="es-PE" sz="1800"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32</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7000"/>
                        </a:lnSpc>
                        <a:spcAft>
                          <a:spcPts val="0"/>
                        </a:spcAft>
                        <a:buFont typeface="+mj-lt"/>
                        <a:buNone/>
                      </a:pPr>
                      <a:endParaRPr lang="es-PE" sz="18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7000"/>
                        </a:lnSpc>
                        <a:spcAft>
                          <a:spcPts val="0"/>
                        </a:spcAft>
                        <a:buFont typeface="+mj-lt"/>
                        <a:buNone/>
                      </a:pPr>
                      <a:r>
                        <a:rPr lang="es-PE" sz="18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39</a:t>
                      </a:r>
                    </a:p>
                  </a:txBody>
                  <a:tcPr marL="51523" marR="5152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65592489"/>
                  </a:ext>
                </a:extLst>
              </a:tr>
            </a:tbl>
          </a:graphicData>
        </a:graphic>
      </p:graphicFrame>
      <p:sp>
        <p:nvSpPr>
          <p:cNvPr id="15" name="CuadroTexto 14">
            <a:extLst>
              <a:ext uri="{FF2B5EF4-FFF2-40B4-BE49-F238E27FC236}">
                <a16:creationId xmlns:a16="http://schemas.microsoft.com/office/drawing/2014/main" id="{4A0C23D2-1A1C-4CBE-B957-3DAAB76CBE41}"/>
              </a:ext>
            </a:extLst>
          </p:cNvPr>
          <p:cNvSpPr txBox="1"/>
          <p:nvPr/>
        </p:nvSpPr>
        <p:spPr>
          <a:xfrm>
            <a:off x="-1" y="927770"/>
            <a:ext cx="12191999" cy="523220"/>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COMPOSICION DE LAS ENTIDADES OMISAS</a:t>
            </a:r>
          </a:p>
        </p:txBody>
      </p:sp>
      <p:sp>
        <p:nvSpPr>
          <p:cNvPr id="16" name="CuadroTexto 15">
            <a:extLst>
              <a:ext uri="{FF2B5EF4-FFF2-40B4-BE49-F238E27FC236}">
                <a16:creationId xmlns:a16="http://schemas.microsoft.com/office/drawing/2014/main" id="{D0E3B067-A8DB-485B-9EBB-F593033F9B61}"/>
              </a:ext>
            </a:extLst>
          </p:cNvPr>
          <p:cNvSpPr txBox="1"/>
          <p:nvPr/>
        </p:nvSpPr>
        <p:spPr>
          <a:xfrm>
            <a:off x="17560" y="205366"/>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402066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130</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764980"/>
            <a:ext cx="12181101" cy="830997"/>
          </a:xfrm>
          <a:prstGeom prst="rect">
            <a:avLst/>
          </a:prstGeom>
          <a:noFill/>
        </p:spPr>
        <p:txBody>
          <a:bodyPr vert="horz" wrap="square" rtlCol="0">
            <a:spAutoFit/>
          </a:bodyPr>
          <a:lstStyle/>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POR </a:t>
            </a:r>
            <a:r>
              <a:rPr lang="es-ES_tradnl" sz="1600" b="1" u="sng" dirty="0">
                <a:effectLst>
                  <a:outerShdw blurRad="38100" dist="38100" dir="2700000" algn="tl">
                    <a:srgbClr val="000000">
                      <a:alpha val="43137"/>
                    </a:srgbClr>
                  </a:outerShdw>
                </a:effectLst>
                <a:latin typeface="Myriad Pro" charset="0"/>
                <a:ea typeface="Myriad Pro" charset="0"/>
                <a:cs typeface="Myriad Pro" charset="0"/>
              </a:rPr>
              <a:t>PROBLEMAS</a:t>
            </a:r>
            <a:r>
              <a:rPr lang="es-ES_tradnl" sz="1600" b="1" dirty="0">
                <a:effectLst>
                  <a:outerShdw blurRad="38100" dist="38100" dir="2700000" algn="tl">
                    <a:srgbClr val="000000">
                      <a:alpha val="43137"/>
                    </a:srgbClr>
                  </a:outerShdw>
                </a:effectLst>
                <a:latin typeface="Myriad Pro" charset="0"/>
                <a:ea typeface="Myriad Pro" charset="0"/>
                <a:cs typeface="Myriad Pro" charset="0"/>
              </a:rPr>
              <a:t> MAS SIGNIFICATIVOS</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3810202589"/>
              </p:ext>
            </p:extLst>
          </p:nvPr>
        </p:nvGraphicFramePr>
        <p:xfrm>
          <a:off x="1013894" y="1620603"/>
          <a:ext cx="10452090" cy="4411110"/>
        </p:xfrm>
        <a:graphic>
          <a:graphicData uri="http://schemas.openxmlformats.org/drawingml/2006/table">
            <a:tbl>
              <a:tblPr firstRow="1" bandRow="1">
                <a:tableStyleId>{5C22544A-7EE6-4342-B048-85BDC9FD1C3A}</a:tableStyleId>
              </a:tblPr>
              <a:tblGrid>
                <a:gridCol w="305475">
                  <a:extLst>
                    <a:ext uri="{9D8B030D-6E8A-4147-A177-3AD203B41FA5}">
                      <a16:colId xmlns:a16="http://schemas.microsoft.com/office/drawing/2014/main" val="283562313"/>
                    </a:ext>
                  </a:extLst>
                </a:gridCol>
                <a:gridCol w="5286615">
                  <a:extLst>
                    <a:ext uri="{9D8B030D-6E8A-4147-A177-3AD203B41FA5}">
                      <a16:colId xmlns:a16="http://schemas.microsoft.com/office/drawing/2014/main" val="4231976852"/>
                    </a:ext>
                  </a:extLst>
                </a:gridCol>
                <a:gridCol w="972000">
                  <a:extLst>
                    <a:ext uri="{9D8B030D-6E8A-4147-A177-3AD203B41FA5}">
                      <a16:colId xmlns:a16="http://schemas.microsoft.com/office/drawing/2014/main" val="1492534930"/>
                    </a:ext>
                  </a:extLst>
                </a:gridCol>
                <a:gridCol w="972000">
                  <a:extLst>
                    <a:ext uri="{9D8B030D-6E8A-4147-A177-3AD203B41FA5}">
                      <a16:colId xmlns:a16="http://schemas.microsoft.com/office/drawing/2014/main" val="2448878557"/>
                    </a:ext>
                  </a:extLst>
                </a:gridCol>
                <a:gridCol w="972000">
                  <a:extLst>
                    <a:ext uri="{9D8B030D-6E8A-4147-A177-3AD203B41FA5}">
                      <a16:colId xmlns:a16="http://schemas.microsoft.com/office/drawing/2014/main" val="1506114447"/>
                    </a:ext>
                  </a:extLst>
                </a:gridCol>
                <a:gridCol w="972000">
                  <a:extLst>
                    <a:ext uri="{9D8B030D-6E8A-4147-A177-3AD203B41FA5}">
                      <a16:colId xmlns:a16="http://schemas.microsoft.com/office/drawing/2014/main" val="2298884928"/>
                    </a:ext>
                  </a:extLst>
                </a:gridCol>
                <a:gridCol w="972000">
                  <a:extLst>
                    <a:ext uri="{9D8B030D-6E8A-4147-A177-3AD203B41FA5}">
                      <a16:colId xmlns:a16="http://schemas.microsoft.com/office/drawing/2014/main" val="433709244"/>
                    </a:ext>
                  </a:extLst>
                </a:gridCol>
              </a:tblGrid>
              <a:tr h="370840">
                <a:tc>
                  <a:txBody>
                    <a:bodyPr/>
                    <a:lstStyle/>
                    <a:p>
                      <a:pPr algn="ctr"/>
                      <a:endParaRPr lang="es-PE" sz="1400" dirty="0">
                        <a:latin typeface="+mn-lt"/>
                      </a:endParaRPr>
                    </a:p>
                  </a:txBody>
                  <a:tcPr anchor="ctr"/>
                </a:tc>
                <a:tc>
                  <a:txBody>
                    <a:bodyPr/>
                    <a:lstStyle/>
                    <a:p>
                      <a:pPr algn="ctr"/>
                      <a:r>
                        <a:rPr lang="es-PE" sz="1400" dirty="0">
                          <a:latin typeface="+mn-lt"/>
                        </a:rPr>
                        <a:t>REPARO / PROBLEMA</a:t>
                      </a:r>
                    </a:p>
                  </a:txBody>
                  <a:tcPr anchor="ctr"/>
                </a:tc>
                <a:tc>
                  <a:txBody>
                    <a:bodyPr/>
                    <a:lstStyle/>
                    <a:p>
                      <a:pPr algn="ctr"/>
                      <a:r>
                        <a:rPr lang="es-PE" sz="1400" dirty="0">
                          <a:latin typeface="+mn-lt"/>
                        </a:rPr>
                        <a:t>TOTAL ACTIVO</a:t>
                      </a:r>
                    </a:p>
                  </a:txBody>
                  <a:tcPr anchor="ctr"/>
                </a:tc>
                <a:tc>
                  <a:txBody>
                    <a:bodyPr/>
                    <a:lstStyle/>
                    <a:p>
                      <a:pPr algn="ctr"/>
                      <a:r>
                        <a:rPr lang="es-PE" sz="1400" dirty="0">
                          <a:latin typeface="+mn-lt"/>
                        </a:rPr>
                        <a:t>TOTAL PASIVO</a:t>
                      </a:r>
                    </a:p>
                  </a:txBody>
                  <a:tcPr anchor="ctr"/>
                </a:tc>
                <a:tc>
                  <a:txBody>
                    <a:bodyPr/>
                    <a:lstStyle/>
                    <a:p>
                      <a:pPr algn="ctr"/>
                      <a:r>
                        <a:rPr lang="es-PE" sz="1050" dirty="0">
                          <a:latin typeface="+mn-lt"/>
                        </a:rPr>
                        <a:t>TOTAL PATRIMONIO</a:t>
                      </a:r>
                      <a:endParaRPr lang="es-PE" sz="1400" dirty="0">
                        <a:latin typeface="+mn-lt"/>
                      </a:endParaRPr>
                    </a:p>
                  </a:txBody>
                  <a:tcPr anchor="ctr"/>
                </a:tc>
                <a:tc>
                  <a:txBody>
                    <a:bodyPr/>
                    <a:lstStyle/>
                    <a:p>
                      <a:pPr algn="ctr"/>
                      <a:r>
                        <a:rPr lang="es-PE" sz="1400" dirty="0">
                          <a:latin typeface="+mn-lt"/>
                        </a:rPr>
                        <a:t>TOTAL INGRESOS</a:t>
                      </a:r>
                    </a:p>
                  </a:txBody>
                  <a:tcPr anchor="ctr"/>
                </a:tc>
                <a:tc>
                  <a:txBody>
                    <a:bodyPr/>
                    <a:lstStyle/>
                    <a:p>
                      <a:pPr algn="ctr"/>
                      <a:r>
                        <a:rPr lang="es-PE" sz="1400" dirty="0">
                          <a:latin typeface="+mn-lt"/>
                        </a:rPr>
                        <a:t>TOTAL GASTOS</a:t>
                      </a:r>
                    </a:p>
                  </a:txBody>
                  <a:tcPr anchor="ctr"/>
                </a:tc>
                <a:extLst>
                  <a:ext uri="{0D108BD9-81ED-4DB2-BD59-A6C34878D82A}">
                    <a16:rowId xmlns:a16="http://schemas.microsoft.com/office/drawing/2014/main" val="1329195177"/>
                  </a:ext>
                </a:extLst>
              </a:tr>
              <a:tr h="288000">
                <a:tc>
                  <a:txBody>
                    <a:bodyPr/>
                    <a:lstStyle/>
                    <a:p>
                      <a:pPr algn="ctr" fontAlgn="ctr"/>
                      <a:r>
                        <a:rPr lang="es-PE" sz="1400" b="1" i="0" u="none" strike="noStrike" dirty="0">
                          <a:solidFill>
                            <a:srgbClr val="000000"/>
                          </a:solidFill>
                          <a:effectLst/>
                          <a:latin typeface="+mn-lt"/>
                        </a:rPr>
                        <a:t>C.</a:t>
                      </a:r>
                    </a:p>
                  </a:txBody>
                  <a:tcPr marL="9525" marR="9525" marT="9525" marB="0" anchor="ctr">
                    <a:solidFill>
                      <a:srgbClr val="CFD5EA"/>
                    </a:solidFill>
                  </a:tcPr>
                </a:tc>
                <a:tc>
                  <a:txBody>
                    <a:bodyPr/>
                    <a:lstStyle/>
                    <a:p>
                      <a:pPr algn="l" fontAlgn="b"/>
                      <a:r>
                        <a:rPr lang="es-PE" sz="1400" b="1" i="0" u="none" strike="noStrike" dirty="0">
                          <a:solidFill>
                            <a:srgbClr val="000000"/>
                          </a:solidFill>
                          <a:effectLst/>
                          <a:latin typeface="+mn-lt"/>
                        </a:rPr>
                        <a:t>LIMITACIÓN</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116 341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14 546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4 542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97 742 </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2 890 </a:t>
                      </a:r>
                    </a:p>
                  </a:txBody>
                  <a:tcPr marL="9525" marR="9525" marT="9525" marB="0" anchor="ctr">
                    <a:solidFill>
                      <a:srgbClr val="CFD5EA"/>
                    </a:solidFill>
                  </a:tcPr>
                </a:tc>
                <a:extLst>
                  <a:ext uri="{0D108BD9-81ED-4DB2-BD59-A6C34878D82A}">
                    <a16:rowId xmlns:a16="http://schemas.microsoft.com/office/drawing/2014/main" val="1853447641"/>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Total</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100 225</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6 624</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378</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95 925</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24</a:t>
                      </a:r>
                    </a:p>
                  </a:txBody>
                  <a:tcPr marL="9525" marR="9525" marT="9525" marB="0" anchor="ctr">
                    <a:solidFill>
                      <a:srgbClr val="CFD5EA"/>
                    </a:solidFill>
                  </a:tcPr>
                </a:tc>
                <a:extLst>
                  <a:ext uri="{0D108BD9-81ED-4DB2-BD59-A6C34878D82A}">
                    <a16:rowId xmlns:a16="http://schemas.microsoft.com/office/drawing/2014/main" val="89235804"/>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Representación de los principales observados</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86%</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46%</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8%</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98%</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chemeClr val="accent5">
                              <a:lumMod val="75000"/>
                            </a:schemeClr>
                          </a:solidFill>
                          <a:effectLst/>
                          <a:latin typeface="+mn-lt"/>
                        </a:rPr>
                        <a:t>1%</a:t>
                      </a:r>
                    </a:p>
                  </a:txBody>
                  <a:tcPr marL="9525" marR="9525" marT="9525" marB="0" anchor="ctr">
                    <a:solidFill>
                      <a:srgbClr val="CFD5EA"/>
                    </a:solidFill>
                  </a:tcPr>
                </a:tc>
                <a:extLst>
                  <a:ext uri="{0D108BD9-81ED-4DB2-BD59-A6C34878D82A}">
                    <a16:rowId xmlns:a16="http://schemas.microsoft.com/office/drawing/2014/main" val="2264119666"/>
                  </a:ext>
                </a:extLst>
              </a:tr>
              <a:tr h="252000">
                <a:tc>
                  <a:txBody>
                    <a:bodyPr/>
                    <a:lstStyle/>
                    <a:p>
                      <a:pPr algn="ctr" fontAlgn="ctr"/>
                      <a:r>
                        <a:rPr lang="es-PE" sz="1400" b="1" i="0" u="none" strike="noStrike" dirty="0">
                          <a:solidFill>
                            <a:srgbClr val="000000"/>
                          </a:solidFill>
                          <a:effectLst/>
                          <a:latin typeface="+mn-lt"/>
                        </a:rPr>
                        <a:t>1</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ACCESO DE INFORMACIÓN LIMITADA A AUDITORES POR PRINCIPIO DE RESERVA TRIBUTARIA</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5 832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95 834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2989618854"/>
                  </a:ext>
                </a:extLst>
              </a:tr>
              <a:tr h="252000">
                <a:tc>
                  <a:txBody>
                    <a:bodyPr/>
                    <a:lstStyle/>
                    <a:p>
                      <a:pPr algn="ctr" fontAlgn="ctr"/>
                      <a:r>
                        <a:rPr lang="es-PE" sz="14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BIENES DE LA ENTIDAD REGISTRADOS EN EL RUBRO PROPIEDAD, PLANTA Y EQUIPO, SIN INVENTARIO FÍSICO NI VALUACIÓN; Y SIN INFORMACIÓN CONTABLE DETALLADA.</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43 781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3791266070"/>
                  </a:ext>
                </a:extLst>
              </a:tr>
              <a:tr h="360000">
                <a:tc>
                  <a:txBody>
                    <a:bodyPr/>
                    <a:lstStyle/>
                    <a:p>
                      <a:pPr algn="ctr" fontAlgn="ctr"/>
                      <a:r>
                        <a:rPr lang="es-PE" sz="1400" b="1" i="0" u="none" strike="noStrike" dirty="0">
                          <a:solidFill>
                            <a:srgbClr val="000000"/>
                          </a:solidFill>
                          <a:effectLst/>
                          <a:latin typeface="+mn-lt"/>
                        </a:rPr>
                        <a:t>3</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INCERTIDUMBRE EN CONCESIONES DE OBRAS DE INFRAESTRUCTURA PÚBLICA.</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22 612 </a:t>
                      </a:r>
                    </a:p>
                  </a:txBody>
                  <a:tcPr marL="9525" marR="9525" marT="9525" marB="0" anchor="ctr">
                    <a:solidFill>
                      <a:srgbClr val="E9EBF5"/>
                    </a:solidFill>
                  </a:tcPr>
                </a:tc>
                <a:tc>
                  <a:txBody>
                    <a:bodyPr/>
                    <a:lstStyle/>
                    <a:p>
                      <a:pPr algn="ctr" fontAlgn="b"/>
                      <a:r>
                        <a:rPr lang="es-PE" sz="1300" b="0" i="0" u="none" strike="noStrike">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2828311941"/>
                  </a:ext>
                </a:extLst>
              </a:tr>
              <a:tr h="252000">
                <a:tc>
                  <a:txBody>
                    <a:bodyPr/>
                    <a:lstStyle/>
                    <a:p>
                      <a:pPr algn="ctr" fontAlgn="ctr"/>
                      <a:r>
                        <a:rPr lang="es-PE" sz="14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CUENTAS QUE CARECEN DE ANÁLISIS DETALLADO, CONCILIACIONES DE SALDOS  Y/O DEPURACIÓN  DE SALDOS DE AÑOS ANTERIORES; POR TANTO SON SALDOS DE EJERCICIOS ANTERIORES QUE NO ESTÁN SUSTENTADOS NI DOCUMENTADOS  .</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5 965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6 618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122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19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9 </a:t>
                      </a:r>
                    </a:p>
                  </a:txBody>
                  <a:tcPr marL="9525" marR="9525" marT="9525" marB="0" anchor="ctr">
                    <a:solidFill>
                      <a:srgbClr val="E9EBF5"/>
                    </a:solidFill>
                  </a:tcPr>
                </a:tc>
                <a:extLst>
                  <a:ext uri="{0D108BD9-81ED-4DB2-BD59-A6C34878D82A}">
                    <a16:rowId xmlns:a16="http://schemas.microsoft.com/office/drawing/2014/main" val="4105081796"/>
                  </a:ext>
                </a:extLst>
              </a:tr>
              <a:tr h="252000">
                <a:tc>
                  <a:txBody>
                    <a:bodyPr/>
                    <a:lstStyle/>
                    <a:p>
                      <a:pPr algn="ctr" fontAlgn="ctr"/>
                      <a:r>
                        <a:rPr lang="es-PE" sz="1400" b="1" i="0" u="none" strike="noStrike" dirty="0">
                          <a:solidFill>
                            <a:srgbClr val="000000"/>
                          </a:solidFill>
                          <a:effectLst/>
                          <a:latin typeface="+mn-lt"/>
                        </a:rPr>
                        <a:t>5</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CUENTAS DE ACTIVOS SIN ANÁLISIS U OTRO SUSTENTO DOCUMENTARIO RESPECTIVO.</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11 288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6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256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72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extLst>
                  <a:ext uri="{0D108BD9-81ED-4DB2-BD59-A6C34878D82A}">
                    <a16:rowId xmlns:a16="http://schemas.microsoft.com/office/drawing/2014/main" val="3892332989"/>
                  </a:ext>
                </a:extLst>
              </a:tr>
              <a:tr h="252000">
                <a:tc>
                  <a:txBody>
                    <a:bodyPr/>
                    <a:lstStyle/>
                    <a:p>
                      <a:pPr algn="ctr" fontAlgn="ctr"/>
                      <a:r>
                        <a:rPr lang="es-PE" sz="14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b"/>
                      <a:r>
                        <a:rPr lang="es-ES" sz="1300" b="0" i="0" u="none" strike="noStrike" dirty="0">
                          <a:solidFill>
                            <a:srgbClr val="000000"/>
                          </a:solidFill>
                          <a:effectLst/>
                          <a:latin typeface="+mn-lt"/>
                        </a:rPr>
                        <a:t>INCERTIDUMBRE POR DETERIORO DE ACTIVOS FIJOS O PRUEBA DE DETERIORO DE ACTIVOS SIN SUSTENTO TÉCNICO.</a:t>
                      </a:r>
                    </a:p>
                  </a:txBody>
                  <a:tcPr marL="857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10 747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 </a:t>
                      </a:r>
                    </a:p>
                  </a:txBody>
                  <a:tcPr marL="9525" marR="9525" marT="9525" marB="0" anchor="ctr">
                    <a:solidFill>
                      <a:srgbClr val="E9EBF5"/>
                    </a:solidFill>
                  </a:tcPr>
                </a:tc>
                <a:tc>
                  <a:txBody>
                    <a:bodyPr/>
                    <a:lstStyle/>
                    <a:p>
                      <a:pPr algn="ctr" fontAlgn="b"/>
                      <a:r>
                        <a:rPr lang="es-PE" sz="1300" b="0" i="0" u="none" strike="noStrike" dirty="0">
                          <a:solidFill>
                            <a:srgbClr val="000000"/>
                          </a:solidFill>
                          <a:effectLst/>
                          <a:latin typeface="+mn-lt"/>
                        </a:rPr>
                        <a:t>15 </a:t>
                      </a:r>
                    </a:p>
                  </a:txBody>
                  <a:tcPr marL="9525" marR="9525" marT="9525" marB="0" anchor="ctr">
                    <a:solidFill>
                      <a:srgbClr val="E9EBF5"/>
                    </a:solidFill>
                  </a:tcPr>
                </a:tc>
                <a:extLst>
                  <a:ext uri="{0D108BD9-81ED-4DB2-BD59-A6C34878D82A}">
                    <a16:rowId xmlns:a16="http://schemas.microsoft.com/office/drawing/2014/main" val="4024350118"/>
                  </a:ext>
                </a:extLst>
              </a:tr>
            </a:tbl>
          </a:graphicData>
        </a:graphic>
      </p:graphicFrame>
      <p:grpSp>
        <p:nvGrpSpPr>
          <p:cNvPr id="21" name="Grupo 20">
            <a:extLst>
              <a:ext uri="{FF2B5EF4-FFF2-40B4-BE49-F238E27FC236}">
                <a16:creationId xmlns:a16="http://schemas.microsoft.com/office/drawing/2014/main" id="{3A455466-83D0-4F14-B2DD-7BCCD18BF4FD}"/>
              </a:ext>
            </a:extLst>
          </p:cNvPr>
          <p:cNvGrpSpPr/>
          <p:nvPr/>
        </p:nvGrpSpPr>
        <p:grpSpPr>
          <a:xfrm>
            <a:off x="10693008" y="6107003"/>
            <a:ext cx="1028182" cy="524094"/>
            <a:chOff x="10985501" y="6396203"/>
            <a:chExt cx="1028182" cy="524094"/>
          </a:xfrm>
        </p:grpSpPr>
        <p:sp>
          <p:nvSpPr>
            <p:cNvPr id="22" name="CuadroTexto 21">
              <a:hlinkClick r:id="rId3" action="ppaction://hlinksldjump"/>
              <a:extLst>
                <a:ext uri="{FF2B5EF4-FFF2-40B4-BE49-F238E27FC236}">
                  <a16:creationId xmlns:a16="http://schemas.microsoft.com/office/drawing/2014/main" id="{ED75F977-D2FF-447C-9008-09F017328B98}"/>
                </a:ext>
              </a:extLst>
            </p:cNvPr>
            <p:cNvSpPr txBox="1"/>
            <p:nvPr/>
          </p:nvSpPr>
          <p:spPr>
            <a:xfrm>
              <a:off x="10985501" y="6612520"/>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23" name="Imagen 22" descr="C:\Users\16468\Documents\GSS\Para creaciones\cgr.png">
              <a:hlinkClick r:id="rId3" action="ppaction://hlinksldjump"/>
              <a:extLst>
                <a:ext uri="{FF2B5EF4-FFF2-40B4-BE49-F238E27FC236}">
                  <a16:creationId xmlns:a16="http://schemas.microsoft.com/office/drawing/2014/main" id="{0A045ACC-F78A-435E-ADBC-AF82D5B68194}"/>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5" name="CuadroTexto 14">
            <a:extLst>
              <a:ext uri="{FF2B5EF4-FFF2-40B4-BE49-F238E27FC236}">
                <a16:creationId xmlns:a16="http://schemas.microsoft.com/office/drawing/2014/main" id="{2635B357-143A-4A1D-84EC-2CC67D39D0CA}"/>
              </a:ext>
            </a:extLst>
          </p:cNvPr>
          <p:cNvSpPr txBox="1"/>
          <p:nvPr/>
        </p:nvSpPr>
        <p:spPr>
          <a:xfrm>
            <a:off x="-127000" y="279304"/>
            <a:ext cx="12192000" cy="461665"/>
          </a:xfrm>
          <a:prstGeom prst="rect">
            <a:avLst/>
          </a:prstGeom>
          <a:noFill/>
        </p:spPr>
        <p:txBody>
          <a:bodyPr wrap="square" rtlCol="0">
            <a:spAutoFit/>
          </a:bodyPr>
          <a:lstStyle/>
          <a:p>
            <a:pPr lvl="1" algn="ctr"/>
            <a:r>
              <a:rPr lang="es-PE" sz="2400" b="1" dirty="0">
                <a:effectLst>
                  <a:outerShdw blurRad="38100" dist="38100" dir="2700000" algn="tl">
                    <a:srgbClr val="000000">
                      <a:alpha val="43137"/>
                    </a:srgbClr>
                  </a:outerShdw>
                </a:effectLst>
              </a:rPr>
              <a:t>III. AUDITORIA A LOS ESTADOS FINANCIEROS</a:t>
            </a:r>
          </a:p>
        </p:txBody>
      </p:sp>
    </p:spTree>
    <p:extLst>
      <p:ext uri="{BB962C8B-B14F-4D97-AF65-F5344CB8AC3E}">
        <p14:creationId xmlns:p14="http://schemas.microsoft.com/office/powerpoint/2010/main" val="2618004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131</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764980"/>
            <a:ext cx="12181101" cy="830997"/>
          </a:xfrm>
          <a:prstGeom prst="rect">
            <a:avLst/>
          </a:prstGeom>
          <a:noFill/>
        </p:spPr>
        <p:txBody>
          <a:bodyPr vert="horz" wrap="square" rtlCol="0">
            <a:spAutoFit/>
          </a:bodyPr>
          <a:lstStyle/>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POR ENTIDADES MAS SIGNIFICATIVAS</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1375502104"/>
              </p:ext>
            </p:extLst>
          </p:nvPr>
        </p:nvGraphicFramePr>
        <p:xfrm>
          <a:off x="1375974" y="1628921"/>
          <a:ext cx="9440051" cy="4550160"/>
        </p:xfrm>
        <a:graphic>
          <a:graphicData uri="http://schemas.openxmlformats.org/drawingml/2006/table">
            <a:tbl>
              <a:tblPr firstRow="1" bandRow="1">
                <a:tableStyleId>{5C22544A-7EE6-4342-B048-85BDC9FD1C3A}</a:tableStyleId>
              </a:tblPr>
              <a:tblGrid>
                <a:gridCol w="332051">
                  <a:extLst>
                    <a:ext uri="{9D8B030D-6E8A-4147-A177-3AD203B41FA5}">
                      <a16:colId xmlns:a16="http://schemas.microsoft.com/office/drawing/2014/main" val="283562313"/>
                    </a:ext>
                  </a:extLst>
                </a:gridCol>
                <a:gridCol w="6660000">
                  <a:extLst>
                    <a:ext uri="{9D8B030D-6E8A-4147-A177-3AD203B41FA5}">
                      <a16:colId xmlns:a16="http://schemas.microsoft.com/office/drawing/2014/main" val="4231976852"/>
                    </a:ext>
                  </a:extLst>
                </a:gridCol>
                <a:gridCol w="1224000">
                  <a:extLst>
                    <a:ext uri="{9D8B030D-6E8A-4147-A177-3AD203B41FA5}">
                      <a16:colId xmlns:a16="http://schemas.microsoft.com/office/drawing/2014/main" val="433709244"/>
                    </a:ext>
                  </a:extLst>
                </a:gridCol>
                <a:gridCol w="1224000">
                  <a:extLst>
                    <a:ext uri="{9D8B030D-6E8A-4147-A177-3AD203B41FA5}">
                      <a16:colId xmlns:a16="http://schemas.microsoft.com/office/drawing/2014/main" val="2544051341"/>
                    </a:ext>
                  </a:extLst>
                </a:gridCol>
              </a:tblGrid>
              <a:tr h="370840">
                <a:tc>
                  <a:txBody>
                    <a:bodyPr/>
                    <a:lstStyle/>
                    <a:p>
                      <a:pPr algn="ctr"/>
                      <a:endParaRPr lang="es-PE" sz="1400" dirty="0">
                        <a:latin typeface="+mn-lt"/>
                      </a:endParaRPr>
                    </a:p>
                  </a:txBody>
                  <a:tcPr anchor="ctr"/>
                </a:tc>
                <a:tc>
                  <a:txBody>
                    <a:bodyPr/>
                    <a:lstStyle/>
                    <a:p>
                      <a:pPr algn="ctr"/>
                      <a:r>
                        <a:rPr lang="es-PE" sz="1400" dirty="0">
                          <a:latin typeface="+mn-lt"/>
                        </a:rPr>
                        <a:t>REPARO / ENTIDAD</a:t>
                      </a:r>
                    </a:p>
                  </a:txBody>
                  <a:tcPr anchor="ctr"/>
                </a:tc>
                <a:tc>
                  <a:txBody>
                    <a:bodyPr/>
                    <a:lstStyle/>
                    <a:p>
                      <a:pPr algn="ctr"/>
                      <a:r>
                        <a:rPr lang="es-PE" sz="1400" dirty="0">
                          <a:latin typeface="+mn-lt"/>
                        </a:rPr>
                        <a:t>INGRESOS RECAUDADOS</a:t>
                      </a:r>
                    </a:p>
                  </a:txBody>
                  <a:tcPr anchor="ctr"/>
                </a:tc>
                <a:tc>
                  <a:txBody>
                    <a:bodyPr/>
                    <a:lstStyle/>
                    <a:p>
                      <a:pPr algn="ctr"/>
                      <a:r>
                        <a:rPr lang="es-PE" sz="1400" dirty="0">
                          <a:latin typeface="+mn-lt"/>
                        </a:rPr>
                        <a:t>GASTOS EJECUTADOS</a:t>
                      </a:r>
                    </a:p>
                  </a:txBody>
                  <a:tcPr anchor="ctr"/>
                </a:tc>
                <a:extLst>
                  <a:ext uri="{0D108BD9-81ED-4DB2-BD59-A6C34878D82A}">
                    <a16:rowId xmlns:a16="http://schemas.microsoft.com/office/drawing/2014/main" val="1329195177"/>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PE" sz="1400" b="1" i="0" u="none" strike="noStrike" dirty="0">
                          <a:solidFill>
                            <a:srgbClr val="000000"/>
                          </a:solidFill>
                          <a:effectLst/>
                          <a:latin typeface="+mn-lt"/>
                        </a:rPr>
                        <a:t>LIMITACIÓN</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913</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10 056 </a:t>
                      </a:r>
                    </a:p>
                  </a:txBody>
                  <a:tcPr marL="9525" marR="9525" marT="9525" marB="0" anchor="ctr">
                    <a:solidFill>
                      <a:srgbClr val="CFD5EA"/>
                    </a:solidFill>
                  </a:tcPr>
                </a:tc>
                <a:extLst>
                  <a:ext uri="{0D108BD9-81ED-4DB2-BD59-A6C34878D82A}">
                    <a16:rowId xmlns:a16="http://schemas.microsoft.com/office/drawing/2014/main" val="1853447641"/>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Total</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480</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9 783</a:t>
                      </a:r>
                    </a:p>
                  </a:txBody>
                  <a:tcPr marL="9525" marR="9525" marT="9525" marB="0" anchor="ctr">
                    <a:solidFill>
                      <a:srgbClr val="CFD5EA"/>
                    </a:solidFill>
                  </a:tcPr>
                </a:tc>
                <a:extLst>
                  <a:ext uri="{0D108BD9-81ED-4DB2-BD59-A6C34878D82A}">
                    <a16:rowId xmlns:a16="http://schemas.microsoft.com/office/drawing/2014/main" val="89235804"/>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Representación de los principales observados</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chemeClr val="accent5">
                              <a:lumMod val="75000"/>
                            </a:schemeClr>
                          </a:solidFill>
                          <a:effectLst/>
                          <a:latin typeface="+mn-lt"/>
                        </a:rPr>
                        <a:t>53%</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97%</a:t>
                      </a:r>
                    </a:p>
                  </a:txBody>
                  <a:tcPr marL="9525" marR="9525" marT="9525" marB="0" anchor="ctr">
                    <a:solidFill>
                      <a:srgbClr val="CFD5EA"/>
                    </a:solidFill>
                  </a:tcPr>
                </a:tc>
                <a:extLst>
                  <a:ext uri="{0D108BD9-81ED-4DB2-BD59-A6C34878D82A}">
                    <a16:rowId xmlns:a16="http://schemas.microsoft.com/office/drawing/2014/main" val="2264119666"/>
                  </a:ext>
                </a:extLst>
              </a:tr>
              <a:tr h="288000">
                <a:tc>
                  <a:txBody>
                    <a:bodyPr/>
                    <a:lstStyle/>
                    <a:p>
                      <a:pPr algn="ctr" fontAlgn="ctr"/>
                      <a:r>
                        <a:rPr lang="es-PE" sz="1400" b="1" i="0" u="none" strike="noStrike" dirty="0">
                          <a:solidFill>
                            <a:srgbClr val="000000"/>
                          </a:solidFill>
                          <a:effectLst/>
                          <a:latin typeface="+mn-lt"/>
                        </a:rPr>
                        <a:t>1</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Calibri" panose="020F0502020204030204" pitchFamily="34" charset="0"/>
                          <a:hlinkClick r:id="rId3" action="ppaction://hlinksldjump"/>
                        </a:rPr>
                        <a:t>PRESIDENCIA DEL CONSEJO DE MINISTROS - P C M</a:t>
                      </a:r>
                      <a:endParaRPr lang="es-ES"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3 309 </a:t>
                      </a:r>
                    </a:p>
                  </a:txBody>
                  <a:tcPr marL="9525" marR="9525" marT="9525" marB="0" anchor="ctr">
                    <a:solidFill>
                      <a:srgbClr val="E9EBF5"/>
                    </a:solidFill>
                  </a:tcPr>
                </a:tc>
                <a:extLst>
                  <a:ext uri="{0D108BD9-81ED-4DB2-BD59-A6C34878D82A}">
                    <a16:rowId xmlns:a16="http://schemas.microsoft.com/office/drawing/2014/main" val="2989618854"/>
                  </a:ext>
                </a:extLst>
              </a:tr>
              <a:tr h="288000">
                <a:tc>
                  <a:txBody>
                    <a:bodyPr/>
                    <a:lstStyle/>
                    <a:p>
                      <a:pPr algn="ctr" fontAlgn="ctr"/>
                      <a:r>
                        <a:rPr lang="es-PE" sz="14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Calibri" panose="020F0502020204030204" pitchFamily="34" charset="0"/>
                          <a:hlinkClick r:id="rId3" action="ppaction://hlinksldjump"/>
                        </a:rPr>
                        <a:t>GOBIERNO REGIONAL PIURA</a:t>
                      </a:r>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1 825 </a:t>
                      </a:r>
                    </a:p>
                  </a:txBody>
                  <a:tcPr marL="9525" marR="9525" marT="9525" marB="0" anchor="ctr">
                    <a:solidFill>
                      <a:srgbClr val="E9EBF5"/>
                    </a:solidFill>
                  </a:tcPr>
                </a:tc>
                <a:extLst>
                  <a:ext uri="{0D108BD9-81ED-4DB2-BD59-A6C34878D82A}">
                    <a16:rowId xmlns:a16="http://schemas.microsoft.com/office/drawing/2014/main" val="3791266070"/>
                  </a:ext>
                </a:extLst>
              </a:tr>
              <a:tr h="288000">
                <a:tc>
                  <a:txBody>
                    <a:bodyPr/>
                    <a:lstStyle/>
                    <a:p>
                      <a:pPr algn="ctr" fontAlgn="ctr"/>
                      <a:r>
                        <a:rPr lang="es-PE" sz="1400" b="1" i="0" u="none" strike="noStrike" dirty="0">
                          <a:solidFill>
                            <a:srgbClr val="000000"/>
                          </a:solidFill>
                          <a:effectLst/>
                          <a:latin typeface="+mn-lt"/>
                        </a:rPr>
                        <a:t>3</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Calibri" panose="020F0502020204030204" pitchFamily="34" charset="0"/>
                          <a:hlinkClick r:id="rId3" action="ppaction://hlinksldjump"/>
                        </a:rPr>
                        <a:t>SEGURO SOCIAL DE SALUD - ESSALUD</a:t>
                      </a:r>
                      <a:endParaRPr lang="es-ES"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312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1 509 </a:t>
                      </a:r>
                    </a:p>
                  </a:txBody>
                  <a:tcPr marL="9525" marR="9525" marT="9525" marB="0" anchor="ctr">
                    <a:solidFill>
                      <a:srgbClr val="E9EBF5"/>
                    </a:solidFill>
                  </a:tcPr>
                </a:tc>
                <a:extLst>
                  <a:ext uri="{0D108BD9-81ED-4DB2-BD59-A6C34878D82A}">
                    <a16:rowId xmlns:a16="http://schemas.microsoft.com/office/drawing/2014/main" val="2828311941"/>
                  </a:ext>
                </a:extLst>
              </a:tr>
              <a:tr h="288000">
                <a:tc>
                  <a:txBody>
                    <a:bodyPr/>
                    <a:lstStyle/>
                    <a:p>
                      <a:pPr algn="ctr" fontAlgn="ctr"/>
                      <a:r>
                        <a:rPr lang="es-PE" sz="14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Calibri" panose="020F0502020204030204" pitchFamily="34" charset="0"/>
                          <a:hlinkClick r:id="rId3" action="ppaction://hlinksldjump"/>
                        </a:rPr>
                        <a:t>MUNICIPALIDAD METROPOLITANA DE LIMA</a:t>
                      </a:r>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1 076 </a:t>
                      </a:r>
                    </a:p>
                  </a:txBody>
                  <a:tcPr marL="9525" marR="9525" marT="9525" marB="0" anchor="ctr">
                    <a:solidFill>
                      <a:srgbClr val="E9EBF5"/>
                    </a:solidFill>
                  </a:tcPr>
                </a:tc>
                <a:extLst>
                  <a:ext uri="{0D108BD9-81ED-4DB2-BD59-A6C34878D82A}">
                    <a16:rowId xmlns:a16="http://schemas.microsoft.com/office/drawing/2014/main" val="4105081796"/>
                  </a:ext>
                </a:extLst>
              </a:tr>
              <a:tr h="288000">
                <a:tc>
                  <a:txBody>
                    <a:bodyPr/>
                    <a:lstStyle/>
                    <a:p>
                      <a:pPr algn="ctr" fontAlgn="ctr"/>
                      <a:r>
                        <a:rPr lang="es-PE" sz="1400" b="1" i="0" u="none" strike="noStrike" dirty="0">
                          <a:solidFill>
                            <a:srgbClr val="000000"/>
                          </a:solidFill>
                          <a:effectLst/>
                          <a:latin typeface="+mn-lt"/>
                        </a:rPr>
                        <a:t>5</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Calibri" panose="020F0502020204030204" pitchFamily="34" charset="0"/>
                          <a:hlinkClick r:id="rId3" action="ppaction://hlinksldjump"/>
                        </a:rPr>
                        <a:t>MINISTERIO DE TRANSPORTES Y COMUNICACIONES</a:t>
                      </a:r>
                      <a:endParaRPr lang="es-ES"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901 </a:t>
                      </a:r>
                    </a:p>
                  </a:txBody>
                  <a:tcPr marL="9525" marR="9525" marT="9525" marB="0" anchor="ctr">
                    <a:solidFill>
                      <a:srgbClr val="E9EBF5"/>
                    </a:solidFill>
                  </a:tcPr>
                </a:tc>
                <a:extLst>
                  <a:ext uri="{0D108BD9-81ED-4DB2-BD59-A6C34878D82A}">
                    <a16:rowId xmlns:a16="http://schemas.microsoft.com/office/drawing/2014/main" val="3892332989"/>
                  </a:ext>
                </a:extLst>
              </a:tr>
              <a:tr h="288000">
                <a:tc>
                  <a:txBody>
                    <a:bodyPr/>
                    <a:lstStyle/>
                    <a:p>
                      <a:pPr algn="ctr" fontAlgn="ctr"/>
                      <a:r>
                        <a:rPr lang="es-PE" sz="14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Calibri" panose="020F0502020204030204" pitchFamily="34" charset="0"/>
                          <a:hlinkClick r:id="rId4" action="ppaction://hlinksldjump"/>
                        </a:rPr>
                        <a:t>MINISTERIO DE DEFENSA</a:t>
                      </a:r>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686 </a:t>
                      </a:r>
                    </a:p>
                  </a:txBody>
                  <a:tcPr marL="9525" marR="9525" marT="9525" marB="0" anchor="ctr">
                    <a:solidFill>
                      <a:srgbClr val="E9EBF5"/>
                    </a:solidFill>
                  </a:tcPr>
                </a:tc>
                <a:extLst>
                  <a:ext uri="{0D108BD9-81ED-4DB2-BD59-A6C34878D82A}">
                    <a16:rowId xmlns:a16="http://schemas.microsoft.com/office/drawing/2014/main" val="4024350118"/>
                  </a:ext>
                </a:extLst>
              </a:tr>
              <a:tr h="288000">
                <a:tc>
                  <a:txBody>
                    <a:bodyPr/>
                    <a:lstStyle/>
                    <a:p>
                      <a:pPr algn="ctr" fontAlgn="ctr"/>
                      <a:r>
                        <a:rPr lang="es-PE" sz="1400" b="1" i="0" u="none" strike="noStrike" dirty="0">
                          <a:solidFill>
                            <a:srgbClr val="000000"/>
                          </a:solidFill>
                          <a:effectLst/>
                          <a:latin typeface="+mn-lt"/>
                        </a:rPr>
                        <a:t>7</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Calibri" panose="020F0502020204030204" pitchFamily="34" charset="0"/>
                          <a:hlinkClick r:id="rId4" action="ppaction://hlinksldjump"/>
                        </a:rPr>
                        <a:t>MUNICIPALIDAD DISTRITAL DE SAN MARTIN DE PORRES</a:t>
                      </a:r>
                      <a:endParaRPr lang="es-ES"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152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196 </a:t>
                      </a:r>
                    </a:p>
                  </a:txBody>
                  <a:tcPr marL="9525" marR="9525" marT="9525" marB="0" anchor="ctr">
                    <a:solidFill>
                      <a:srgbClr val="E9EBF5"/>
                    </a:solidFill>
                  </a:tcPr>
                </a:tc>
                <a:extLst>
                  <a:ext uri="{0D108BD9-81ED-4DB2-BD59-A6C34878D82A}">
                    <a16:rowId xmlns:a16="http://schemas.microsoft.com/office/drawing/2014/main" val="1869690752"/>
                  </a:ext>
                </a:extLst>
              </a:tr>
              <a:tr h="288000">
                <a:tc>
                  <a:txBody>
                    <a:bodyPr/>
                    <a:lstStyle/>
                    <a:p>
                      <a:pPr algn="ctr" fontAlgn="ctr"/>
                      <a:r>
                        <a:rPr lang="es-PE" sz="1400" b="1" i="0" u="none" strike="noStrike" dirty="0">
                          <a:solidFill>
                            <a:srgbClr val="000000"/>
                          </a:solidFill>
                          <a:effectLst/>
                          <a:latin typeface="+mn-lt"/>
                        </a:rPr>
                        <a:t>8</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Calibri" panose="020F0502020204030204" pitchFamily="34" charset="0"/>
                          <a:hlinkClick r:id="rId4" action="ppaction://hlinksldjump"/>
                        </a:rPr>
                        <a:t>MINISTERIO DE SALUD</a:t>
                      </a:r>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252 </a:t>
                      </a:r>
                    </a:p>
                  </a:txBody>
                  <a:tcPr marL="9525" marR="9525" marT="9525" marB="0" anchor="ctr">
                    <a:solidFill>
                      <a:srgbClr val="E9EBF5"/>
                    </a:solidFill>
                  </a:tcPr>
                </a:tc>
                <a:extLst>
                  <a:ext uri="{0D108BD9-81ED-4DB2-BD59-A6C34878D82A}">
                    <a16:rowId xmlns:a16="http://schemas.microsoft.com/office/drawing/2014/main" val="3713527899"/>
                  </a:ext>
                </a:extLst>
              </a:tr>
              <a:tr h="288000">
                <a:tc>
                  <a:txBody>
                    <a:bodyPr/>
                    <a:lstStyle/>
                    <a:p>
                      <a:pPr algn="ctr" fontAlgn="ctr"/>
                      <a:r>
                        <a:rPr lang="es-PE" sz="1400" b="1" i="0" u="none" strike="noStrike" dirty="0">
                          <a:solidFill>
                            <a:srgbClr val="000000"/>
                          </a:solidFill>
                          <a:effectLst/>
                          <a:latin typeface="+mn-lt"/>
                        </a:rPr>
                        <a:t>9</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Calibri" panose="020F0502020204030204" pitchFamily="34" charset="0"/>
                          <a:hlinkClick r:id="rId5" action="ppaction://hlinksldjump"/>
                        </a:rPr>
                        <a:t>MINISTERIO DE AGRICULTURA Y RIEGO</a:t>
                      </a:r>
                      <a:endParaRPr lang="es-ES"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91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59 </a:t>
                      </a:r>
                    </a:p>
                  </a:txBody>
                  <a:tcPr marL="9525" marR="9525" marT="9525" marB="0" anchor="ctr">
                    <a:solidFill>
                      <a:srgbClr val="E9EBF5"/>
                    </a:solidFill>
                  </a:tcPr>
                </a:tc>
                <a:extLst>
                  <a:ext uri="{0D108BD9-81ED-4DB2-BD59-A6C34878D82A}">
                    <a16:rowId xmlns:a16="http://schemas.microsoft.com/office/drawing/2014/main" val="3556419283"/>
                  </a:ext>
                </a:extLst>
              </a:tr>
              <a:tr h="288000">
                <a:tc>
                  <a:txBody>
                    <a:bodyPr/>
                    <a:lstStyle/>
                    <a:p>
                      <a:pPr algn="ctr" fontAlgn="ctr"/>
                      <a:r>
                        <a:rPr lang="es-PE" sz="1400" b="1" i="0" u="none" strike="noStrike" dirty="0">
                          <a:solidFill>
                            <a:srgbClr val="000000"/>
                          </a:solidFill>
                          <a:effectLst/>
                          <a:latin typeface="+mn-lt"/>
                        </a:rPr>
                        <a:t>10</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Calibri" panose="020F0502020204030204" pitchFamily="34" charset="0"/>
                          <a:hlinkClick r:id="rId5" action="ppaction://hlinksldjump"/>
                        </a:rPr>
                        <a:t>BANCO AGROPECUARIO - AGROBANCO</a:t>
                      </a:r>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139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1 </a:t>
                      </a:r>
                    </a:p>
                  </a:txBody>
                  <a:tcPr marL="9525" marR="9525" marT="9525" marB="0" anchor="ctr">
                    <a:solidFill>
                      <a:srgbClr val="E9EBF5"/>
                    </a:solidFill>
                  </a:tcPr>
                </a:tc>
                <a:extLst>
                  <a:ext uri="{0D108BD9-81ED-4DB2-BD59-A6C34878D82A}">
                    <a16:rowId xmlns:a16="http://schemas.microsoft.com/office/drawing/2014/main" val="420634967"/>
                  </a:ext>
                </a:extLst>
              </a:tr>
              <a:tr h="288000">
                <a:tc>
                  <a:txBody>
                    <a:bodyPr/>
                    <a:lstStyle/>
                    <a:p>
                      <a:pPr algn="ctr" fontAlgn="ctr"/>
                      <a:r>
                        <a:rPr lang="es-PE" sz="1400" b="1" i="0" u="none" strike="noStrike" dirty="0">
                          <a:solidFill>
                            <a:srgbClr val="000000"/>
                          </a:solidFill>
                          <a:effectLst/>
                          <a:latin typeface="+mn-lt"/>
                        </a:rPr>
                        <a:t>11</a:t>
                      </a:r>
                    </a:p>
                  </a:txBody>
                  <a:tcPr marL="9525" marR="9525" marT="9525" marB="0" anchor="ctr">
                    <a:solidFill>
                      <a:srgbClr val="E9EBF5"/>
                    </a:solidFill>
                  </a:tcPr>
                </a:tc>
                <a:tc>
                  <a:txBody>
                    <a:bodyPr/>
                    <a:lstStyle/>
                    <a:p>
                      <a:pPr algn="l" fontAlgn="b"/>
                      <a:r>
                        <a:rPr lang="es-PE" sz="1400" b="0" i="0" u="none" strike="noStrike" dirty="0">
                          <a:solidFill>
                            <a:srgbClr val="000000"/>
                          </a:solidFill>
                          <a:effectLst/>
                          <a:latin typeface="Calibri" panose="020F0502020204030204" pitchFamily="34" charset="0"/>
                          <a:hlinkClick r:id="rId6" action="ppaction://hlinksldjump"/>
                        </a:rPr>
                        <a:t>ENTIDAD PRESTADORA DE SERVICIOS DE SANEAMIENTO DE LAMBAYEQUE - EPSEL S.A.</a:t>
                      </a:r>
                      <a:endParaRPr lang="es-PE" sz="1400" b="0" i="0"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118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Calibri" panose="020F0502020204030204" pitchFamily="34" charset="0"/>
                        </a:rPr>
                        <a:t>15 </a:t>
                      </a:r>
                    </a:p>
                  </a:txBody>
                  <a:tcPr marL="9525" marR="9525" marT="9525" marB="0" anchor="ctr">
                    <a:solidFill>
                      <a:srgbClr val="E9EBF5"/>
                    </a:solidFill>
                  </a:tcPr>
                </a:tc>
                <a:extLst>
                  <a:ext uri="{0D108BD9-81ED-4DB2-BD59-A6C34878D82A}">
                    <a16:rowId xmlns:a16="http://schemas.microsoft.com/office/drawing/2014/main" val="3576383890"/>
                  </a:ext>
                </a:extLst>
              </a:tr>
            </a:tbl>
          </a:graphicData>
        </a:graphic>
      </p:graphicFrame>
      <p:sp>
        <p:nvSpPr>
          <p:cNvPr id="20" name="CuadroTexto 19">
            <a:extLst>
              <a:ext uri="{FF2B5EF4-FFF2-40B4-BE49-F238E27FC236}">
                <a16:creationId xmlns:a16="http://schemas.microsoft.com/office/drawing/2014/main" id="{FDF44D82-16FB-456A-9249-7C37DDF595DC}"/>
              </a:ext>
            </a:extLst>
          </p:cNvPr>
          <p:cNvSpPr txBox="1"/>
          <p:nvPr/>
        </p:nvSpPr>
        <p:spPr>
          <a:xfrm>
            <a:off x="3853" y="323790"/>
            <a:ext cx="12192000" cy="400110"/>
          </a:xfrm>
          <a:prstGeom prst="rect">
            <a:avLst/>
          </a:prstGeom>
          <a:noFill/>
        </p:spPr>
        <p:txBody>
          <a:bodyPr wrap="square" rtlCol="0">
            <a:spAutoFit/>
          </a:bodyPr>
          <a:lstStyle/>
          <a:p>
            <a:pPr lvl="1" algn="ctr"/>
            <a:r>
              <a:rPr lang="es-PE" sz="2000" b="1" dirty="0">
                <a:effectLst>
                  <a:outerShdw blurRad="38100" dist="38100" dir="2700000" algn="tl">
                    <a:srgbClr val="000000">
                      <a:alpha val="43137"/>
                    </a:srgbClr>
                  </a:outerShdw>
                </a:effectLst>
              </a:rPr>
              <a:t>III. AUDITORIA A LOS ESTADOS PRESUPUESTARIOS</a:t>
            </a:r>
          </a:p>
        </p:txBody>
      </p:sp>
      <p:grpSp>
        <p:nvGrpSpPr>
          <p:cNvPr id="24" name="Grupo 23">
            <a:extLst>
              <a:ext uri="{FF2B5EF4-FFF2-40B4-BE49-F238E27FC236}">
                <a16:creationId xmlns:a16="http://schemas.microsoft.com/office/drawing/2014/main" id="{0F9EC7AE-8BEA-470F-B77B-79CD10432817}"/>
              </a:ext>
            </a:extLst>
          </p:cNvPr>
          <p:cNvGrpSpPr/>
          <p:nvPr/>
        </p:nvGrpSpPr>
        <p:grpSpPr>
          <a:xfrm>
            <a:off x="10693008" y="6093215"/>
            <a:ext cx="1028182" cy="524094"/>
            <a:chOff x="10985501" y="6396203"/>
            <a:chExt cx="1028182" cy="524094"/>
          </a:xfrm>
        </p:grpSpPr>
        <p:sp>
          <p:nvSpPr>
            <p:cNvPr id="25" name="CuadroTexto 24">
              <a:hlinkClick r:id="rId7" action="ppaction://hlinksldjump"/>
              <a:extLst>
                <a:ext uri="{FF2B5EF4-FFF2-40B4-BE49-F238E27FC236}">
                  <a16:creationId xmlns:a16="http://schemas.microsoft.com/office/drawing/2014/main" id="{4DCA89A3-CCE8-41E6-BEDD-740F04757344}"/>
                </a:ext>
              </a:extLst>
            </p:cNvPr>
            <p:cNvSpPr txBox="1"/>
            <p:nvPr/>
          </p:nvSpPr>
          <p:spPr>
            <a:xfrm>
              <a:off x="10985501" y="6612520"/>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26" name="Imagen 25" descr="C:\Users\16468\Documents\GSS\Para creaciones\cgr.png">
              <a:hlinkClick r:id="rId7" action="ppaction://hlinksldjump"/>
              <a:extLst>
                <a:ext uri="{FF2B5EF4-FFF2-40B4-BE49-F238E27FC236}">
                  <a16:creationId xmlns:a16="http://schemas.microsoft.com/office/drawing/2014/main" id="{A8B1A9C4-0BDB-4C17-8AD2-73616EC9A80D}"/>
                </a:ext>
              </a:extLst>
            </p:cNvPr>
            <p:cNvPicPr/>
            <p:nvPr/>
          </p:nvPicPr>
          <p:blipFill rotWithShape="1">
            <a:blip r:embed="rId8">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Tree>
    <p:extLst>
      <p:ext uri="{BB962C8B-B14F-4D97-AF65-F5344CB8AC3E}">
        <p14:creationId xmlns:p14="http://schemas.microsoft.com/office/powerpoint/2010/main" val="3277393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132</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764980"/>
            <a:ext cx="12181101" cy="738664"/>
          </a:xfrm>
          <a:prstGeom prst="rect">
            <a:avLst/>
          </a:prstGeom>
          <a:noFill/>
        </p:spPr>
        <p:txBody>
          <a:bodyPr vert="horz" wrap="square" rtlCol="0">
            <a:spAutoFit/>
          </a:bodyPr>
          <a:lstStyle/>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POR ENTIDADES MAS SIGNIFICATIVAS</a:t>
            </a:r>
          </a:p>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0" name="CuadroTexto 19">
            <a:extLst>
              <a:ext uri="{FF2B5EF4-FFF2-40B4-BE49-F238E27FC236}">
                <a16:creationId xmlns:a16="http://schemas.microsoft.com/office/drawing/2014/main" id="{FDF44D82-16FB-456A-9249-7C37DDF595DC}"/>
              </a:ext>
            </a:extLst>
          </p:cNvPr>
          <p:cNvSpPr txBox="1"/>
          <p:nvPr/>
        </p:nvSpPr>
        <p:spPr>
          <a:xfrm>
            <a:off x="3853" y="323790"/>
            <a:ext cx="12192000" cy="400110"/>
          </a:xfrm>
          <a:prstGeom prst="rect">
            <a:avLst/>
          </a:prstGeom>
          <a:noFill/>
        </p:spPr>
        <p:txBody>
          <a:bodyPr wrap="square" rtlCol="0">
            <a:spAutoFit/>
          </a:bodyPr>
          <a:lstStyle/>
          <a:p>
            <a:pPr lvl="1" algn="ctr"/>
            <a:r>
              <a:rPr lang="es-PE" sz="2000" b="1" dirty="0">
                <a:effectLst>
                  <a:outerShdw blurRad="38100" dist="38100" dir="2700000" algn="tl">
                    <a:srgbClr val="000000">
                      <a:alpha val="43137"/>
                    </a:srgbClr>
                  </a:outerShdw>
                </a:effectLst>
              </a:rPr>
              <a:t>III. AUDITORIA A LOS ESTADOS PRESUPUESTARIOS</a:t>
            </a:r>
          </a:p>
        </p:txBody>
      </p:sp>
      <p:pic>
        <p:nvPicPr>
          <p:cNvPr id="8" name="Imagen 7">
            <a:extLst>
              <a:ext uri="{FF2B5EF4-FFF2-40B4-BE49-F238E27FC236}">
                <a16:creationId xmlns:a16="http://schemas.microsoft.com/office/drawing/2014/main" id="{93A7419C-110A-44DE-BCD2-74B5C08F3BEA}"/>
              </a:ext>
            </a:extLst>
          </p:cNvPr>
          <p:cNvPicPr>
            <a:picLocks noChangeAspect="1"/>
          </p:cNvPicPr>
          <p:nvPr/>
        </p:nvPicPr>
        <p:blipFill>
          <a:blip r:embed="rId3"/>
          <a:stretch>
            <a:fillRect/>
          </a:stretch>
        </p:blipFill>
        <p:spPr>
          <a:xfrm>
            <a:off x="2701923" y="2385298"/>
            <a:ext cx="7351651" cy="1006400"/>
          </a:xfrm>
          <a:prstGeom prst="rect">
            <a:avLst/>
          </a:prstGeom>
        </p:spPr>
      </p:pic>
      <p:pic>
        <p:nvPicPr>
          <p:cNvPr id="9" name="Imagen 8">
            <a:extLst>
              <a:ext uri="{FF2B5EF4-FFF2-40B4-BE49-F238E27FC236}">
                <a16:creationId xmlns:a16="http://schemas.microsoft.com/office/drawing/2014/main" id="{8E504641-982A-45F4-999A-F50ECDD000D4}"/>
              </a:ext>
            </a:extLst>
          </p:cNvPr>
          <p:cNvPicPr>
            <a:picLocks noChangeAspect="1"/>
          </p:cNvPicPr>
          <p:nvPr/>
        </p:nvPicPr>
        <p:blipFill>
          <a:blip r:embed="rId4"/>
          <a:stretch>
            <a:fillRect/>
          </a:stretch>
        </p:blipFill>
        <p:spPr>
          <a:xfrm>
            <a:off x="2701924" y="1512997"/>
            <a:ext cx="7351651" cy="809067"/>
          </a:xfrm>
          <a:prstGeom prst="rect">
            <a:avLst/>
          </a:prstGeom>
        </p:spPr>
      </p:pic>
      <p:pic>
        <p:nvPicPr>
          <p:cNvPr id="11" name="Imagen 10">
            <a:extLst>
              <a:ext uri="{FF2B5EF4-FFF2-40B4-BE49-F238E27FC236}">
                <a16:creationId xmlns:a16="http://schemas.microsoft.com/office/drawing/2014/main" id="{CC117956-7E13-4395-B38F-80D7F82BEEBA}"/>
              </a:ext>
            </a:extLst>
          </p:cNvPr>
          <p:cNvPicPr>
            <a:picLocks noChangeAspect="1"/>
          </p:cNvPicPr>
          <p:nvPr/>
        </p:nvPicPr>
        <p:blipFill>
          <a:blip r:embed="rId5"/>
          <a:stretch>
            <a:fillRect/>
          </a:stretch>
        </p:blipFill>
        <p:spPr>
          <a:xfrm>
            <a:off x="2701922" y="4691664"/>
            <a:ext cx="7351651" cy="611733"/>
          </a:xfrm>
          <a:prstGeom prst="rect">
            <a:avLst/>
          </a:prstGeom>
        </p:spPr>
      </p:pic>
      <p:pic>
        <p:nvPicPr>
          <p:cNvPr id="12" name="Imagen 11">
            <a:extLst>
              <a:ext uri="{FF2B5EF4-FFF2-40B4-BE49-F238E27FC236}">
                <a16:creationId xmlns:a16="http://schemas.microsoft.com/office/drawing/2014/main" id="{98D879A7-E648-414B-A957-C4471D1D9D20}"/>
              </a:ext>
            </a:extLst>
          </p:cNvPr>
          <p:cNvPicPr>
            <a:picLocks noChangeAspect="1"/>
          </p:cNvPicPr>
          <p:nvPr/>
        </p:nvPicPr>
        <p:blipFill>
          <a:blip r:embed="rId6"/>
          <a:stretch>
            <a:fillRect/>
          </a:stretch>
        </p:blipFill>
        <p:spPr>
          <a:xfrm>
            <a:off x="2701921" y="5395234"/>
            <a:ext cx="7351651" cy="611733"/>
          </a:xfrm>
          <a:prstGeom prst="rect">
            <a:avLst/>
          </a:prstGeom>
        </p:spPr>
      </p:pic>
      <p:pic>
        <p:nvPicPr>
          <p:cNvPr id="13" name="Imagen 12">
            <a:extLst>
              <a:ext uri="{FF2B5EF4-FFF2-40B4-BE49-F238E27FC236}">
                <a16:creationId xmlns:a16="http://schemas.microsoft.com/office/drawing/2014/main" id="{37740EE8-37F3-4560-8319-EE7E8BA6FB6A}"/>
              </a:ext>
            </a:extLst>
          </p:cNvPr>
          <p:cNvPicPr>
            <a:picLocks noChangeAspect="1"/>
          </p:cNvPicPr>
          <p:nvPr/>
        </p:nvPicPr>
        <p:blipFill>
          <a:blip r:embed="rId7"/>
          <a:stretch>
            <a:fillRect/>
          </a:stretch>
        </p:blipFill>
        <p:spPr>
          <a:xfrm>
            <a:off x="1991005" y="3495857"/>
            <a:ext cx="8438589" cy="1006400"/>
          </a:xfrm>
          <a:prstGeom prst="rect">
            <a:avLst/>
          </a:prstGeom>
        </p:spPr>
      </p:pic>
      <p:grpSp>
        <p:nvGrpSpPr>
          <p:cNvPr id="21" name="Grupo 20">
            <a:extLst>
              <a:ext uri="{FF2B5EF4-FFF2-40B4-BE49-F238E27FC236}">
                <a16:creationId xmlns:a16="http://schemas.microsoft.com/office/drawing/2014/main" id="{3870B23B-BD24-41EE-A355-71CF78C531B5}"/>
              </a:ext>
            </a:extLst>
          </p:cNvPr>
          <p:cNvGrpSpPr/>
          <p:nvPr/>
        </p:nvGrpSpPr>
        <p:grpSpPr>
          <a:xfrm>
            <a:off x="10693008" y="6017015"/>
            <a:ext cx="1028182" cy="612765"/>
            <a:chOff x="10985501" y="6396203"/>
            <a:chExt cx="1028182" cy="612765"/>
          </a:xfrm>
        </p:grpSpPr>
        <p:sp>
          <p:nvSpPr>
            <p:cNvPr id="22" name="CuadroTexto 21">
              <a:hlinkClick r:id="rId8" action="ppaction://hlinksldjump"/>
              <a:extLst>
                <a:ext uri="{FF2B5EF4-FFF2-40B4-BE49-F238E27FC236}">
                  <a16:creationId xmlns:a16="http://schemas.microsoft.com/office/drawing/2014/main" id="{0D6E90A7-5CD1-4571-9F3E-03ABC613F202}"/>
                </a:ext>
              </a:extLst>
            </p:cNvPr>
            <p:cNvSpPr txBox="1"/>
            <p:nvPr/>
          </p:nvSpPr>
          <p:spPr>
            <a:xfrm>
              <a:off x="10985501" y="6593470"/>
              <a:ext cx="1028182" cy="415498"/>
            </a:xfrm>
            <a:prstGeom prst="rect">
              <a:avLst/>
            </a:prstGeom>
            <a:noFill/>
          </p:spPr>
          <p:txBody>
            <a:bodyPr wrap="square" rtlCol="0">
              <a:spAutoFit/>
            </a:bodyPr>
            <a:lstStyle/>
            <a:p>
              <a:pPr algn="ctr"/>
              <a:r>
                <a:rPr lang="es-PE" sz="700" b="1" dirty="0"/>
                <a:t>VOLVER A CUADRO BASE PARA OPINION CALIFICADA</a:t>
              </a:r>
              <a:endParaRPr lang="en-US" sz="700" b="1" dirty="0"/>
            </a:p>
          </p:txBody>
        </p:sp>
        <p:pic>
          <p:nvPicPr>
            <p:cNvPr id="23" name="Imagen 22" descr="C:\Users\16468\Documents\GSS\Para creaciones\cgr.png">
              <a:hlinkClick r:id="rId9" action="ppaction://hlinksldjump"/>
              <a:extLst>
                <a:ext uri="{FF2B5EF4-FFF2-40B4-BE49-F238E27FC236}">
                  <a16:creationId xmlns:a16="http://schemas.microsoft.com/office/drawing/2014/main" id="{1E24E41A-E0F1-4EA7-9FCD-13B85D2C450E}"/>
                </a:ext>
              </a:extLst>
            </p:cNvPr>
            <p:cNvPicPr/>
            <p:nvPr/>
          </p:nvPicPr>
          <p:blipFill rotWithShape="1">
            <a:blip r:embed="rId10">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Tree>
    <p:extLst>
      <p:ext uri="{BB962C8B-B14F-4D97-AF65-F5344CB8AC3E}">
        <p14:creationId xmlns:p14="http://schemas.microsoft.com/office/powerpoint/2010/main" val="57114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133</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764980"/>
            <a:ext cx="12181101" cy="738664"/>
          </a:xfrm>
          <a:prstGeom prst="rect">
            <a:avLst/>
          </a:prstGeom>
          <a:noFill/>
        </p:spPr>
        <p:txBody>
          <a:bodyPr vert="horz" wrap="square" rtlCol="0">
            <a:spAutoFit/>
          </a:bodyPr>
          <a:lstStyle/>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POR ENTIDADES MAS SIGNIFICATIVAS</a:t>
            </a:r>
          </a:p>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0" name="CuadroTexto 19">
            <a:extLst>
              <a:ext uri="{FF2B5EF4-FFF2-40B4-BE49-F238E27FC236}">
                <a16:creationId xmlns:a16="http://schemas.microsoft.com/office/drawing/2014/main" id="{FDF44D82-16FB-456A-9249-7C37DDF595DC}"/>
              </a:ext>
            </a:extLst>
          </p:cNvPr>
          <p:cNvSpPr txBox="1"/>
          <p:nvPr/>
        </p:nvSpPr>
        <p:spPr>
          <a:xfrm>
            <a:off x="3853" y="323790"/>
            <a:ext cx="12192000" cy="400110"/>
          </a:xfrm>
          <a:prstGeom prst="rect">
            <a:avLst/>
          </a:prstGeom>
          <a:noFill/>
        </p:spPr>
        <p:txBody>
          <a:bodyPr wrap="square" rtlCol="0">
            <a:spAutoFit/>
          </a:bodyPr>
          <a:lstStyle/>
          <a:p>
            <a:pPr lvl="1" algn="ctr"/>
            <a:r>
              <a:rPr lang="es-PE" sz="2000" b="1" dirty="0">
                <a:effectLst>
                  <a:outerShdw blurRad="38100" dist="38100" dir="2700000" algn="tl">
                    <a:srgbClr val="000000">
                      <a:alpha val="43137"/>
                    </a:srgbClr>
                  </a:outerShdw>
                </a:effectLst>
              </a:rPr>
              <a:t>III. AUDITORIA A LOS ESTADOS PRESUPUESTARIOS</a:t>
            </a:r>
          </a:p>
        </p:txBody>
      </p:sp>
      <p:pic>
        <p:nvPicPr>
          <p:cNvPr id="3" name="Imagen 2">
            <a:extLst>
              <a:ext uri="{FF2B5EF4-FFF2-40B4-BE49-F238E27FC236}">
                <a16:creationId xmlns:a16="http://schemas.microsoft.com/office/drawing/2014/main" id="{B489495F-D2EA-4D6E-9BF6-0684976E5F14}"/>
              </a:ext>
            </a:extLst>
          </p:cNvPr>
          <p:cNvPicPr>
            <a:picLocks noChangeAspect="1"/>
          </p:cNvPicPr>
          <p:nvPr/>
        </p:nvPicPr>
        <p:blipFill>
          <a:blip r:embed="rId3"/>
          <a:stretch>
            <a:fillRect/>
          </a:stretch>
        </p:blipFill>
        <p:spPr>
          <a:xfrm>
            <a:off x="2420174" y="1544724"/>
            <a:ext cx="7351651" cy="1993067"/>
          </a:xfrm>
          <a:prstGeom prst="rect">
            <a:avLst/>
          </a:prstGeom>
        </p:spPr>
      </p:pic>
      <p:pic>
        <p:nvPicPr>
          <p:cNvPr id="5" name="Imagen 4">
            <a:extLst>
              <a:ext uri="{FF2B5EF4-FFF2-40B4-BE49-F238E27FC236}">
                <a16:creationId xmlns:a16="http://schemas.microsoft.com/office/drawing/2014/main" id="{FC0F21B0-693A-4CF0-9298-1178D27C4B39}"/>
              </a:ext>
            </a:extLst>
          </p:cNvPr>
          <p:cNvPicPr>
            <a:picLocks noChangeAspect="1"/>
          </p:cNvPicPr>
          <p:nvPr/>
        </p:nvPicPr>
        <p:blipFill>
          <a:blip r:embed="rId4"/>
          <a:stretch>
            <a:fillRect/>
          </a:stretch>
        </p:blipFill>
        <p:spPr>
          <a:xfrm>
            <a:off x="1876704" y="3714876"/>
            <a:ext cx="8438589" cy="1598400"/>
          </a:xfrm>
          <a:prstGeom prst="rect">
            <a:avLst/>
          </a:prstGeom>
        </p:spPr>
      </p:pic>
      <p:pic>
        <p:nvPicPr>
          <p:cNvPr id="13" name="Imagen 12">
            <a:extLst>
              <a:ext uri="{FF2B5EF4-FFF2-40B4-BE49-F238E27FC236}">
                <a16:creationId xmlns:a16="http://schemas.microsoft.com/office/drawing/2014/main" id="{7B199698-F910-4180-AE82-F9552FD6A31E}"/>
              </a:ext>
            </a:extLst>
          </p:cNvPr>
          <p:cNvPicPr>
            <a:picLocks noChangeAspect="1"/>
          </p:cNvPicPr>
          <p:nvPr/>
        </p:nvPicPr>
        <p:blipFill>
          <a:blip r:embed="rId5"/>
          <a:stretch>
            <a:fillRect/>
          </a:stretch>
        </p:blipFill>
        <p:spPr>
          <a:xfrm>
            <a:off x="2420174" y="5490361"/>
            <a:ext cx="7351651" cy="611733"/>
          </a:xfrm>
          <a:prstGeom prst="rect">
            <a:avLst/>
          </a:prstGeom>
        </p:spPr>
      </p:pic>
      <p:grpSp>
        <p:nvGrpSpPr>
          <p:cNvPr id="27" name="Grupo 26">
            <a:extLst>
              <a:ext uri="{FF2B5EF4-FFF2-40B4-BE49-F238E27FC236}">
                <a16:creationId xmlns:a16="http://schemas.microsoft.com/office/drawing/2014/main" id="{AC1C94AA-273D-4534-BB58-364EF93F9939}"/>
              </a:ext>
            </a:extLst>
          </p:cNvPr>
          <p:cNvGrpSpPr/>
          <p:nvPr/>
        </p:nvGrpSpPr>
        <p:grpSpPr>
          <a:xfrm>
            <a:off x="10693008" y="6017015"/>
            <a:ext cx="1028182" cy="612765"/>
            <a:chOff x="10985501" y="6396203"/>
            <a:chExt cx="1028182" cy="612765"/>
          </a:xfrm>
        </p:grpSpPr>
        <p:sp>
          <p:nvSpPr>
            <p:cNvPr id="28" name="CuadroTexto 27">
              <a:hlinkClick r:id="rId6" action="ppaction://hlinksldjump"/>
              <a:extLst>
                <a:ext uri="{FF2B5EF4-FFF2-40B4-BE49-F238E27FC236}">
                  <a16:creationId xmlns:a16="http://schemas.microsoft.com/office/drawing/2014/main" id="{4A496526-8F89-4456-AAC1-622F8F870665}"/>
                </a:ext>
              </a:extLst>
            </p:cNvPr>
            <p:cNvSpPr txBox="1"/>
            <p:nvPr/>
          </p:nvSpPr>
          <p:spPr>
            <a:xfrm>
              <a:off x="10985501" y="6593470"/>
              <a:ext cx="1028182" cy="415498"/>
            </a:xfrm>
            <a:prstGeom prst="rect">
              <a:avLst/>
            </a:prstGeom>
            <a:noFill/>
          </p:spPr>
          <p:txBody>
            <a:bodyPr wrap="square" rtlCol="0">
              <a:spAutoFit/>
            </a:bodyPr>
            <a:lstStyle/>
            <a:p>
              <a:pPr algn="ctr"/>
              <a:r>
                <a:rPr lang="es-PE" sz="700" b="1" dirty="0"/>
                <a:t>VOLVER A CUADRO BASE PARA OPINION CALIFICADA</a:t>
              </a:r>
              <a:endParaRPr lang="en-US" sz="700" b="1" dirty="0"/>
            </a:p>
          </p:txBody>
        </p:sp>
        <p:pic>
          <p:nvPicPr>
            <p:cNvPr id="29" name="Imagen 28" descr="C:\Users\16468\Documents\GSS\Para creaciones\cgr.png">
              <a:hlinkClick r:id="rId7" action="ppaction://hlinksldjump"/>
              <a:extLst>
                <a:ext uri="{FF2B5EF4-FFF2-40B4-BE49-F238E27FC236}">
                  <a16:creationId xmlns:a16="http://schemas.microsoft.com/office/drawing/2014/main" id="{570D7FC3-78EE-4898-8C87-F01D2B75171A}"/>
                </a:ext>
              </a:extLst>
            </p:cNvPr>
            <p:cNvPicPr/>
            <p:nvPr/>
          </p:nvPicPr>
          <p:blipFill rotWithShape="1">
            <a:blip r:embed="rId8">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Tree>
    <p:extLst>
      <p:ext uri="{BB962C8B-B14F-4D97-AF65-F5344CB8AC3E}">
        <p14:creationId xmlns:p14="http://schemas.microsoft.com/office/powerpoint/2010/main" val="4179168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134</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0" y="1029906"/>
            <a:ext cx="12181101" cy="738664"/>
          </a:xfrm>
          <a:prstGeom prst="rect">
            <a:avLst/>
          </a:prstGeom>
          <a:noFill/>
        </p:spPr>
        <p:txBody>
          <a:bodyPr vert="horz" wrap="square" rtlCol="0">
            <a:spAutoFit/>
          </a:bodyPr>
          <a:lstStyle/>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POR ENTIDADES MAS SIGNIFICATIVAS</a:t>
            </a:r>
          </a:p>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0" name="CuadroTexto 19">
            <a:extLst>
              <a:ext uri="{FF2B5EF4-FFF2-40B4-BE49-F238E27FC236}">
                <a16:creationId xmlns:a16="http://schemas.microsoft.com/office/drawing/2014/main" id="{FDF44D82-16FB-456A-9249-7C37DDF595DC}"/>
              </a:ext>
            </a:extLst>
          </p:cNvPr>
          <p:cNvSpPr txBox="1"/>
          <p:nvPr/>
        </p:nvSpPr>
        <p:spPr>
          <a:xfrm>
            <a:off x="3853" y="323790"/>
            <a:ext cx="12192000" cy="400110"/>
          </a:xfrm>
          <a:prstGeom prst="rect">
            <a:avLst/>
          </a:prstGeom>
          <a:noFill/>
        </p:spPr>
        <p:txBody>
          <a:bodyPr wrap="square" rtlCol="0">
            <a:spAutoFit/>
          </a:bodyPr>
          <a:lstStyle/>
          <a:p>
            <a:pPr lvl="1" algn="ctr"/>
            <a:r>
              <a:rPr lang="es-PE" sz="2000" b="1" dirty="0">
                <a:effectLst>
                  <a:outerShdw blurRad="38100" dist="38100" dir="2700000" algn="tl">
                    <a:srgbClr val="000000">
                      <a:alpha val="43137"/>
                    </a:srgbClr>
                  </a:outerShdw>
                </a:effectLst>
              </a:rPr>
              <a:t>III. AUDITORIA A LOS ESTADOS PRESUPUESTARIOS</a:t>
            </a:r>
          </a:p>
        </p:txBody>
      </p:sp>
      <p:pic>
        <p:nvPicPr>
          <p:cNvPr id="2" name="Imagen 1">
            <a:extLst>
              <a:ext uri="{FF2B5EF4-FFF2-40B4-BE49-F238E27FC236}">
                <a16:creationId xmlns:a16="http://schemas.microsoft.com/office/drawing/2014/main" id="{ABCC8BE8-CFE8-4C10-BF5D-C8149CDABC97}"/>
              </a:ext>
            </a:extLst>
          </p:cNvPr>
          <p:cNvPicPr>
            <a:picLocks noChangeAspect="1"/>
          </p:cNvPicPr>
          <p:nvPr/>
        </p:nvPicPr>
        <p:blipFill>
          <a:blip r:embed="rId3"/>
          <a:stretch>
            <a:fillRect/>
          </a:stretch>
        </p:blipFill>
        <p:spPr>
          <a:xfrm>
            <a:off x="1781453" y="2119041"/>
            <a:ext cx="8438589" cy="1795734"/>
          </a:xfrm>
          <a:prstGeom prst="rect">
            <a:avLst/>
          </a:prstGeom>
        </p:spPr>
      </p:pic>
      <p:pic>
        <p:nvPicPr>
          <p:cNvPr id="4" name="Imagen 3">
            <a:extLst>
              <a:ext uri="{FF2B5EF4-FFF2-40B4-BE49-F238E27FC236}">
                <a16:creationId xmlns:a16="http://schemas.microsoft.com/office/drawing/2014/main" id="{DE92D0F1-74B1-45EE-B5DA-0E386D00943E}"/>
              </a:ext>
            </a:extLst>
          </p:cNvPr>
          <p:cNvPicPr>
            <a:picLocks noChangeAspect="1"/>
          </p:cNvPicPr>
          <p:nvPr/>
        </p:nvPicPr>
        <p:blipFill>
          <a:blip r:embed="rId4"/>
          <a:stretch>
            <a:fillRect/>
          </a:stretch>
        </p:blipFill>
        <p:spPr>
          <a:xfrm>
            <a:off x="1781453" y="4309442"/>
            <a:ext cx="8438589" cy="1401067"/>
          </a:xfrm>
          <a:prstGeom prst="rect">
            <a:avLst/>
          </a:prstGeom>
        </p:spPr>
      </p:pic>
      <p:grpSp>
        <p:nvGrpSpPr>
          <p:cNvPr id="19" name="Grupo 18">
            <a:extLst>
              <a:ext uri="{FF2B5EF4-FFF2-40B4-BE49-F238E27FC236}">
                <a16:creationId xmlns:a16="http://schemas.microsoft.com/office/drawing/2014/main" id="{BBBC1113-BD1F-4D04-A178-76D6843BCCC9}"/>
              </a:ext>
            </a:extLst>
          </p:cNvPr>
          <p:cNvGrpSpPr/>
          <p:nvPr/>
        </p:nvGrpSpPr>
        <p:grpSpPr>
          <a:xfrm>
            <a:off x="10693008" y="6017015"/>
            <a:ext cx="1028182" cy="612765"/>
            <a:chOff x="10985501" y="6396203"/>
            <a:chExt cx="1028182" cy="612765"/>
          </a:xfrm>
        </p:grpSpPr>
        <p:sp>
          <p:nvSpPr>
            <p:cNvPr id="21" name="CuadroTexto 20">
              <a:hlinkClick r:id="rId5" action="ppaction://hlinksldjump"/>
              <a:extLst>
                <a:ext uri="{FF2B5EF4-FFF2-40B4-BE49-F238E27FC236}">
                  <a16:creationId xmlns:a16="http://schemas.microsoft.com/office/drawing/2014/main" id="{FE36C4F5-986D-46D7-AF7F-A407B7B76208}"/>
                </a:ext>
              </a:extLst>
            </p:cNvPr>
            <p:cNvSpPr txBox="1"/>
            <p:nvPr/>
          </p:nvSpPr>
          <p:spPr>
            <a:xfrm>
              <a:off x="10985501" y="6593470"/>
              <a:ext cx="1028182" cy="415498"/>
            </a:xfrm>
            <a:prstGeom prst="rect">
              <a:avLst/>
            </a:prstGeom>
            <a:noFill/>
          </p:spPr>
          <p:txBody>
            <a:bodyPr wrap="square" rtlCol="0">
              <a:spAutoFit/>
            </a:bodyPr>
            <a:lstStyle/>
            <a:p>
              <a:pPr algn="ctr"/>
              <a:r>
                <a:rPr lang="es-PE" sz="700" b="1" dirty="0"/>
                <a:t>VOLVER A CUADRO BASE PARA OPINION CALIFICADA</a:t>
              </a:r>
              <a:endParaRPr lang="en-US" sz="700" b="1" dirty="0"/>
            </a:p>
          </p:txBody>
        </p:sp>
        <p:pic>
          <p:nvPicPr>
            <p:cNvPr id="22" name="Imagen 21" descr="C:\Users\16468\Documents\GSS\Para creaciones\cgr.png">
              <a:hlinkClick r:id="rId6" action="ppaction://hlinksldjump"/>
              <a:extLst>
                <a:ext uri="{FF2B5EF4-FFF2-40B4-BE49-F238E27FC236}">
                  <a16:creationId xmlns:a16="http://schemas.microsoft.com/office/drawing/2014/main" id="{DB18FD52-E1B6-4E9A-9BC0-2179C5C9BB97}"/>
                </a:ext>
              </a:extLst>
            </p:cNvPr>
            <p:cNvPicPr/>
            <p:nvPr/>
          </p:nvPicPr>
          <p:blipFill rotWithShape="1">
            <a:blip r:embed="rId7">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Tree>
    <p:extLst>
      <p:ext uri="{BB962C8B-B14F-4D97-AF65-F5344CB8AC3E}">
        <p14:creationId xmlns:p14="http://schemas.microsoft.com/office/powerpoint/2010/main" val="982009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135</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0" y="1255098"/>
            <a:ext cx="12181101" cy="738664"/>
          </a:xfrm>
          <a:prstGeom prst="rect">
            <a:avLst/>
          </a:prstGeom>
          <a:noFill/>
        </p:spPr>
        <p:txBody>
          <a:bodyPr vert="horz" wrap="square" rtlCol="0">
            <a:spAutoFit/>
          </a:bodyPr>
          <a:lstStyle/>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POR ENTIDADES MAS SIGNIFICATIVAS</a:t>
            </a:r>
          </a:p>
          <a:p>
            <a:pPr algn="ctr"/>
            <a:r>
              <a:rPr lang="es-ES_tradnl" sz="1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20" name="CuadroTexto 19">
            <a:extLst>
              <a:ext uri="{FF2B5EF4-FFF2-40B4-BE49-F238E27FC236}">
                <a16:creationId xmlns:a16="http://schemas.microsoft.com/office/drawing/2014/main" id="{FDF44D82-16FB-456A-9249-7C37DDF595DC}"/>
              </a:ext>
            </a:extLst>
          </p:cNvPr>
          <p:cNvSpPr txBox="1"/>
          <p:nvPr/>
        </p:nvSpPr>
        <p:spPr>
          <a:xfrm>
            <a:off x="3853" y="323790"/>
            <a:ext cx="12192000" cy="400110"/>
          </a:xfrm>
          <a:prstGeom prst="rect">
            <a:avLst/>
          </a:prstGeom>
          <a:noFill/>
        </p:spPr>
        <p:txBody>
          <a:bodyPr wrap="square" rtlCol="0">
            <a:spAutoFit/>
          </a:bodyPr>
          <a:lstStyle/>
          <a:p>
            <a:pPr lvl="1" algn="ctr"/>
            <a:r>
              <a:rPr lang="es-PE" sz="2000" b="1" dirty="0">
                <a:effectLst>
                  <a:outerShdw blurRad="38100" dist="38100" dir="2700000" algn="tl">
                    <a:srgbClr val="000000">
                      <a:alpha val="43137"/>
                    </a:srgbClr>
                  </a:outerShdw>
                </a:effectLst>
              </a:rPr>
              <a:t>III. AUDITORIA A LOS ESTADOS PRESUPUESTARIOS</a:t>
            </a:r>
          </a:p>
        </p:txBody>
      </p:sp>
      <p:grpSp>
        <p:nvGrpSpPr>
          <p:cNvPr id="19" name="Grupo 18">
            <a:extLst>
              <a:ext uri="{FF2B5EF4-FFF2-40B4-BE49-F238E27FC236}">
                <a16:creationId xmlns:a16="http://schemas.microsoft.com/office/drawing/2014/main" id="{BBBC1113-BD1F-4D04-A178-76D6843BCCC9}"/>
              </a:ext>
            </a:extLst>
          </p:cNvPr>
          <p:cNvGrpSpPr/>
          <p:nvPr/>
        </p:nvGrpSpPr>
        <p:grpSpPr>
          <a:xfrm>
            <a:off x="10693008" y="6017015"/>
            <a:ext cx="1028182" cy="612765"/>
            <a:chOff x="10985501" y="6396203"/>
            <a:chExt cx="1028182" cy="612765"/>
          </a:xfrm>
        </p:grpSpPr>
        <p:sp>
          <p:nvSpPr>
            <p:cNvPr id="21" name="CuadroTexto 20">
              <a:hlinkClick r:id="rId3" action="ppaction://hlinksldjump"/>
              <a:extLst>
                <a:ext uri="{FF2B5EF4-FFF2-40B4-BE49-F238E27FC236}">
                  <a16:creationId xmlns:a16="http://schemas.microsoft.com/office/drawing/2014/main" id="{FE36C4F5-986D-46D7-AF7F-A407B7B76208}"/>
                </a:ext>
              </a:extLst>
            </p:cNvPr>
            <p:cNvSpPr txBox="1"/>
            <p:nvPr/>
          </p:nvSpPr>
          <p:spPr>
            <a:xfrm>
              <a:off x="10985501" y="6593470"/>
              <a:ext cx="1028182" cy="415498"/>
            </a:xfrm>
            <a:prstGeom prst="rect">
              <a:avLst/>
            </a:prstGeom>
            <a:noFill/>
          </p:spPr>
          <p:txBody>
            <a:bodyPr wrap="square" rtlCol="0">
              <a:spAutoFit/>
            </a:bodyPr>
            <a:lstStyle/>
            <a:p>
              <a:pPr algn="ctr"/>
              <a:r>
                <a:rPr lang="es-PE" sz="700" b="1" dirty="0"/>
                <a:t>VOLVER A CUADRO BASE PARA OPINION CALIFICADA</a:t>
              </a:r>
              <a:endParaRPr lang="en-US" sz="700" b="1" dirty="0"/>
            </a:p>
          </p:txBody>
        </p:sp>
        <p:pic>
          <p:nvPicPr>
            <p:cNvPr id="22" name="Imagen 21" descr="C:\Users\16468\Documents\GSS\Para creaciones\cgr.png">
              <a:hlinkClick r:id="rId4" action="ppaction://hlinksldjump"/>
              <a:extLst>
                <a:ext uri="{FF2B5EF4-FFF2-40B4-BE49-F238E27FC236}">
                  <a16:creationId xmlns:a16="http://schemas.microsoft.com/office/drawing/2014/main" id="{DB18FD52-E1B6-4E9A-9BC0-2179C5C9BB97}"/>
                </a:ext>
              </a:extLst>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pic>
        <p:nvPicPr>
          <p:cNvPr id="6" name="Imagen 5">
            <a:extLst>
              <a:ext uri="{FF2B5EF4-FFF2-40B4-BE49-F238E27FC236}">
                <a16:creationId xmlns:a16="http://schemas.microsoft.com/office/drawing/2014/main" id="{1C4A9A3F-9FC7-48BB-A9DD-CF4B847ACED0}"/>
              </a:ext>
            </a:extLst>
          </p:cNvPr>
          <p:cNvPicPr>
            <a:picLocks noChangeAspect="1"/>
          </p:cNvPicPr>
          <p:nvPr/>
        </p:nvPicPr>
        <p:blipFill>
          <a:blip r:embed="rId6"/>
          <a:stretch>
            <a:fillRect/>
          </a:stretch>
        </p:blipFill>
        <p:spPr>
          <a:xfrm>
            <a:off x="1167482" y="2221982"/>
            <a:ext cx="9525526" cy="1993067"/>
          </a:xfrm>
          <a:prstGeom prst="rect">
            <a:avLst/>
          </a:prstGeom>
        </p:spPr>
      </p:pic>
    </p:spTree>
    <p:extLst>
      <p:ext uri="{BB962C8B-B14F-4D97-AF65-F5344CB8AC3E}">
        <p14:creationId xmlns:p14="http://schemas.microsoft.com/office/powerpoint/2010/main" val="654995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136</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0899" y="764980"/>
            <a:ext cx="12181101" cy="830997"/>
          </a:xfrm>
          <a:prstGeom prst="rect">
            <a:avLst/>
          </a:prstGeom>
          <a:noFill/>
        </p:spPr>
        <p:txBody>
          <a:bodyPr vert="horz" wrap="square" rtlCol="0">
            <a:spAutoFit/>
          </a:bodyPr>
          <a:lstStyle/>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POR </a:t>
            </a:r>
            <a:r>
              <a:rPr lang="es-ES_tradnl" sz="1600" b="1" u="sng" dirty="0">
                <a:effectLst>
                  <a:outerShdw blurRad="38100" dist="38100" dir="2700000" algn="tl">
                    <a:srgbClr val="000000">
                      <a:alpha val="43137"/>
                    </a:srgbClr>
                  </a:outerShdw>
                </a:effectLst>
                <a:latin typeface="Myriad Pro" charset="0"/>
                <a:ea typeface="Myriad Pro" charset="0"/>
                <a:cs typeface="Myriad Pro" charset="0"/>
              </a:rPr>
              <a:t>PROBLEMAS</a:t>
            </a:r>
            <a:r>
              <a:rPr lang="es-ES_tradnl" sz="1600" b="1" dirty="0">
                <a:effectLst>
                  <a:outerShdw blurRad="38100" dist="38100" dir="2700000" algn="tl">
                    <a:srgbClr val="000000">
                      <a:alpha val="43137"/>
                    </a:srgbClr>
                  </a:outerShdw>
                </a:effectLst>
                <a:latin typeface="Myriad Pro" charset="0"/>
                <a:ea typeface="Myriad Pro" charset="0"/>
                <a:cs typeface="Myriad Pro" charset="0"/>
              </a:rPr>
              <a:t> MAS SIGNIFICATIVOS</a:t>
            </a:r>
          </a:p>
          <a:p>
            <a:pPr algn="ctr"/>
            <a:r>
              <a:rPr lang="es-ES_tradnl" sz="16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4" name="Tabla 4">
            <a:extLst>
              <a:ext uri="{FF2B5EF4-FFF2-40B4-BE49-F238E27FC236}">
                <a16:creationId xmlns:a16="http://schemas.microsoft.com/office/drawing/2014/main" id="{09A0A186-89AE-45A5-8D6B-C7F6A5D6F371}"/>
              </a:ext>
            </a:extLst>
          </p:cNvPr>
          <p:cNvGraphicFramePr>
            <a:graphicFrameLocks noGrp="1"/>
          </p:cNvGraphicFramePr>
          <p:nvPr>
            <p:extLst>
              <p:ext uri="{D42A27DB-BD31-4B8C-83A1-F6EECF244321}">
                <p14:modId xmlns:p14="http://schemas.microsoft.com/office/powerpoint/2010/main" val="164258162"/>
              </p:ext>
            </p:extLst>
          </p:nvPr>
        </p:nvGraphicFramePr>
        <p:xfrm>
          <a:off x="1375974" y="1628921"/>
          <a:ext cx="9440051" cy="4370160"/>
        </p:xfrm>
        <a:graphic>
          <a:graphicData uri="http://schemas.openxmlformats.org/drawingml/2006/table">
            <a:tbl>
              <a:tblPr firstRow="1" bandRow="1">
                <a:tableStyleId>{5C22544A-7EE6-4342-B048-85BDC9FD1C3A}</a:tableStyleId>
              </a:tblPr>
              <a:tblGrid>
                <a:gridCol w="332051">
                  <a:extLst>
                    <a:ext uri="{9D8B030D-6E8A-4147-A177-3AD203B41FA5}">
                      <a16:colId xmlns:a16="http://schemas.microsoft.com/office/drawing/2014/main" val="283562313"/>
                    </a:ext>
                  </a:extLst>
                </a:gridCol>
                <a:gridCol w="6660000">
                  <a:extLst>
                    <a:ext uri="{9D8B030D-6E8A-4147-A177-3AD203B41FA5}">
                      <a16:colId xmlns:a16="http://schemas.microsoft.com/office/drawing/2014/main" val="4231976852"/>
                    </a:ext>
                  </a:extLst>
                </a:gridCol>
                <a:gridCol w="1224000">
                  <a:extLst>
                    <a:ext uri="{9D8B030D-6E8A-4147-A177-3AD203B41FA5}">
                      <a16:colId xmlns:a16="http://schemas.microsoft.com/office/drawing/2014/main" val="433709244"/>
                    </a:ext>
                  </a:extLst>
                </a:gridCol>
                <a:gridCol w="1224000">
                  <a:extLst>
                    <a:ext uri="{9D8B030D-6E8A-4147-A177-3AD203B41FA5}">
                      <a16:colId xmlns:a16="http://schemas.microsoft.com/office/drawing/2014/main" val="2544051341"/>
                    </a:ext>
                  </a:extLst>
                </a:gridCol>
              </a:tblGrid>
              <a:tr h="370840">
                <a:tc>
                  <a:txBody>
                    <a:bodyPr/>
                    <a:lstStyle/>
                    <a:p>
                      <a:pPr algn="ctr"/>
                      <a:endParaRPr lang="es-PE" sz="1400" dirty="0">
                        <a:latin typeface="+mn-lt"/>
                      </a:endParaRPr>
                    </a:p>
                  </a:txBody>
                  <a:tcPr anchor="ctr"/>
                </a:tc>
                <a:tc>
                  <a:txBody>
                    <a:bodyPr/>
                    <a:lstStyle/>
                    <a:p>
                      <a:pPr algn="ctr"/>
                      <a:r>
                        <a:rPr lang="es-PE" sz="1400" dirty="0">
                          <a:latin typeface="+mn-lt"/>
                        </a:rPr>
                        <a:t>REPARO / PROBLEMA</a:t>
                      </a:r>
                    </a:p>
                  </a:txBody>
                  <a:tcPr anchor="ctr"/>
                </a:tc>
                <a:tc>
                  <a:txBody>
                    <a:bodyPr/>
                    <a:lstStyle/>
                    <a:p>
                      <a:pPr algn="ctr"/>
                      <a:r>
                        <a:rPr lang="es-PE" sz="1400" dirty="0">
                          <a:latin typeface="+mn-lt"/>
                        </a:rPr>
                        <a:t>INGRESOS RECAUDADOS</a:t>
                      </a:r>
                    </a:p>
                  </a:txBody>
                  <a:tcPr anchor="ctr"/>
                </a:tc>
                <a:tc>
                  <a:txBody>
                    <a:bodyPr/>
                    <a:lstStyle/>
                    <a:p>
                      <a:pPr algn="ctr"/>
                      <a:r>
                        <a:rPr lang="es-PE" sz="1400" dirty="0">
                          <a:latin typeface="+mn-lt"/>
                        </a:rPr>
                        <a:t>GASTOS EJECUTADOS</a:t>
                      </a:r>
                    </a:p>
                  </a:txBody>
                  <a:tcPr anchor="ctr"/>
                </a:tc>
                <a:extLst>
                  <a:ext uri="{0D108BD9-81ED-4DB2-BD59-A6C34878D82A}">
                    <a16:rowId xmlns:a16="http://schemas.microsoft.com/office/drawing/2014/main" val="1329195177"/>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l" fontAlgn="b"/>
                      <a:r>
                        <a:rPr lang="es-PE" sz="1400" b="1" i="0" u="none" strike="noStrike" dirty="0">
                          <a:solidFill>
                            <a:srgbClr val="000000"/>
                          </a:solidFill>
                          <a:effectLst/>
                          <a:latin typeface="+mn-lt"/>
                        </a:rPr>
                        <a:t>LIMITACIÓN</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913</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10 056 </a:t>
                      </a:r>
                    </a:p>
                  </a:txBody>
                  <a:tcPr marL="9525" marR="9525" marT="9525" marB="0" anchor="ctr">
                    <a:solidFill>
                      <a:srgbClr val="CFD5EA"/>
                    </a:solidFill>
                  </a:tcPr>
                </a:tc>
                <a:extLst>
                  <a:ext uri="{0D108BD9-81ED-4DB2-BD59-A6C34878D82A}">
                    <a16:rowId xmlns:a16="http://schemas.microsoft.com/office/drawing/2014/main" val="1853447641"/>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Total</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334</a:t>
                      </a:r>
                    </a:p>
                  </a:txBody>
                  <a:tcPr marL="9525" marR="9525" marT="9525" marB="0" anchor="ctr">
                    <a:solidFill>
                      <a:srgbClr val="CFD5EA"/>
                    </a:solidFill>
                  </a:tcPr>
                </a:tc>
                <a:tc>
                  <a:txBody>
                    <a:bodyPr/>
                    <a:lstStyle/>
                    <a:p>
                      <a:pPr algn="ctr" fontAlgn="b"/>
                      <a:r>
                        <a:rPr lang="es-PE" sz="1400" b="1" i="0" u="none" strike="noStrike" dirty="0">
                          <a:solidFill>
                            <a:srgbClr val="000000"/>
                          </a:solidFill>
                          <a:effectLst/>
                          <a:latin typeface="+mn-lt"/>
                        </a:rPr>
                        <a:t>9 594</a:t>
                      </a:r>
                    </a:p>
                  </a:txBody>
                  <a:tcPr marL="9525" marR="9525" marT="9525" marB="0" anchor="ctr">
                    <a:solidFill>
                      <a:srgbClr val="CFD5EA"/>
                    </a:solidFill>
                  </a:tcPr>
                </a:tc>
                <a:extLst>
                  <a:ext uri="{0D108BD9-81ED-4DB2-BD59-A6C34878D82A}">
                    <a16:rowId xmlns:a16="http://schemas.microsoft.com/office/drawing/2014/main" val="89235804"/>
                  </a:ext>
                </a:extLst>
              </a:tr>
              <a:tr h="288000">
                <a:tc>
                  <a:txBody>
                    <a:bodyPr/>
                    <a:lstStyle/>
                    <a:p>
                      <a:pPr algn="ctr" fontAlgn="ctr"/>
                      <a:endParaRPr lang="es-PE" sz="1400" b="1" i="0" u="none" strike="noStrike" dirty="0">
                        <a:solidFill>
                          <a:srgbClr val="000000"/>
                        </a:solidFill>
                        <a:effectLst/>
                        <a:latin typeface="+mn-lt"/>
                      </a:endParaRP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Representación de los principales observados</a:t>
                      </a:r>
                    </a:p>
                  </a:txBody>
                  <a:tcPr marL="9525" marR="9525" marT="9525" marB="0" anchor="ctr">
                    <a:solidFill>
                      <a:srgbClr val="CFD5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400" b="1" i="0" u="none" strike="noStrike" dirty="0">
                          <a:solidFill>
                            <a:schemeClr val="accent5">
                              <a:lumMod val="75000"/>
                            </a:schemeClr>
                          </a:solidFill>
                          <a:effectLst/>
                          <a:latin typeface="+mn-lt"/>
                        </a:rPr>
                        <a:t>37%</a:t>
                      </a:r>
                    </a:p>
                  </a:txBody>
                  <a:tcPr marL="9525" marR="9525" marT="9525" marB="0" anchor="ctr">
                    <a:solidFill>
                      <a:srgbClr val="CFD5EA"/>
                    </a:solidFill>
                  </a:tcPr>
                </a:tc>
                <a:tc>
                  <a:txBody>
                    <a:bodyPr/>
                    <a:lstStyle/>
                    <a:p>
                      <a:pPr algn="ctr" fontAlgn="b"/>
                      <a:r>
                        <a:rPr lang="es-PE" sz="1400" b="1" i="0" u="none" strike="noStrike" dirty="0">
                          <a:solidFill>
                            <a:schemeClr val="accent5">
                              <a:lumMod val="75000"/>
                            </a:schemeClr>
                          </a:solidFill>
                          <a:effectLst/>
                          <a:latin typeface="+mn-lt"/>
                        </a:rPr>
                        <a:t>95%</a:t>
                      </a:r>
                    </a:p>
                  </a:txBody>
                  <a:tcPr marL="9525" marR="9525" marT="9525" marB="0" anchor="ctr">
                    <a:solidFill>
                      <a:srgbClr val="CFD5EA"/>
                    </a:solidFill>
                  </a:tcPr>
                </a:tc>
                <a:extLst>
                  <a:ext uri="{0D108BD9-81ED-4DB2-BD59-A6C34878D82A}">
                    <a16:rowId xmlns:a16="http://schemas.microsoft.com/office/drawing/2014/main" val="2264119666"/>
                  </a:ext>
                </a:extLst>
              </a:tr>
              <a:tr h="540000">
                <a:tc>
                  <a:txBody>
                    <a:bodyPr/>
                    <a:lstStyle/>
                    <a:p>
                      <a:pPr algn="ctr" fontAlgn="ctr"/>
                      <a:r>
                        <a:rPr lang="es-PE" sz="1400" b="1" i="0" u="none" strike="noStrike" dirty="0">
                          <a:solidFill>
                            <a:srgbClr val="000000"/>
                          </a:solidFill>
                          <a:effectLst/>
                          <a:latin typeface="+mn-lt"/>
                        </a:rPr>
                        <a:t>1</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TRANSFERENCIAS FINANCIERAS SIN MONITOREO, SEGUIMIENTO Y CUMPLIMIENTO DE LOS FINES Y METAS PARA LOS CUALES LES FUERON ENTREGADOS LOS RECURSOS.</a:t>
                      </a:r>
                    </a:p>
                  </a:txBody>
                  <a:tcPr marL="9525" marR="9525" marT="9525" marB="0" anchor="ctr">
                    <a:solidFill>
                      <a:srgbClr val="E9EBF5"/>
                    </a:solidFill>
                  </a:tcPr>
                </a:tc>
                <a:tc>
                  <a:txBody>
                    <a:bodyPr/>
                    <a:lstStyle/>
                    <a:p>
                      <a:pPr algn="ctr" fontAlgn="b"/>
                      <a:endParaRPr lang="es-PE" sz="1400" b="0" i="0" u="none" strike="noStrike" dirty="0">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3 317 </a:t>
                      </a:r>
                    </a:p>
                  </a:txBody>
                  <a:tcPr marL="9525" marR="9525" marT="9525" marB="0" anchor="ctr">
                    <a:solidFill>
                      <a:srgbClr val="E9EBF5"/>
                    </a:solidFill>
                  </a:tcPr>
                </a:tc>
                <a:extLst>
                  <a:ext uri="{0D108BD9-81ED-4DB2-BD59-A6C34878D82A}">
                    <a16:rowId xmlns:a16="http://schemas.microsoft.com/office/drawing/2014/main" val="2989618854"/>
                  </a:ext>
                </a:extLst>
              </a:tr>
              <a:tr h="540000">
                <a:tc>
                  <a:txBody>
                    <a:bodyPr/>
                    <a:lstStyle/>
                    <a:p>
                      <a:pPr algn="ctr" fontAlgn="ctr"/>
                      <a:r>
                        <a:rPr lang="es-PE" sz="1400" b="1" i="0" u="none" strike="noStrike" dirty="0">
                          <a:solidFill>
                            <a:srgbClr val="000000"/>
                          </a:solidFill>
                          <a:effectLst/>
                          <a:latin typeface="+mn-lt"/>
                        </a:rPr>
                        <a:t>2</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PARTIDAS PRESUPUESTARIAS SIN ANÁLISIS Y/O SUSTENTO DOCUMENTARIO CORRESPONDIENTE.</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334 </a:t>
                      </a: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2 312 </a:t>
                      </a:r>
                    </a:p>
                  </a:txBody>
                  <a:tcPr marL="9525" marR="9525" marT="9525" marB="0" anchor="ctr">
                    <a:solidFill>
                      <a:srgbClr val="E9EBF5"/>
                    </a:solidFill>
                  </a:tcPr>
                </a:tc>
                <a:extLst>
                  <a:ext uri="{0D108BD9-81ED-4DB2-BD59-A6C34878D82A}">
                    <a16:rowId xmlns:a16="http://schemas.microsoft.com/office/drawing/2014/main" val="3791266070"/>
                  </a:ext>
                </a:extLst>
              </a:tr>
              <a:tr h="540000">
                <a:tc>
                  <a:txBody>
                    <a:bodyPr/>
                    <a:lstStyle/>
                    <a:p>
                      <a:pPr algn="ctr" fontAlgn="ctr"/>
                      <a:r>
                        <a:rPr lang="es-PE" sz="1400" b="1" i="0" u="none" strike="noStrike" dirty="0">
                          <a:solidFill>
                            <a:srgbClr val="000000"/>
                          </a:solidFill>
                          <a:effectLst/>
                          <a:latin typeface="+mn-lt"/>
                        </a:rPr>
                        <a:t>3</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DEVENGADO DE GASTOS SIN LA CONFORMIDAD DEL SERVICIO Y/O ENTRADA DE BIENES A LOS ALMACENES DE LA ENTIDAD.</a:t>
                      </a:r>
                    </a:p>
                  </a:txBody>
                  <a:tcPr marL="9525" marR="9525" marT="9525" marB="0" anchor="ctr">
                    <a:solidFill>
                      <a:srgbClr val="E9EBF5"/>
                    </a:solidFill>
                  </a:tcPr>
                </a:tc>
                <a:tc>
                  <a:txBody>
                    <a:bodyPr/>
                    <a:lstStyle/>
                    <a:p>
                      <a:pPr algn="ctr" fontAlgn="b"/>
                      <a:endParaRPr lang="es-PE" sz="1400" b="0" i="0" u="none" strike="noStrike">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1 509 </a:t>
                      </a:r>
                    </a:p>
                  </a:txBody>
                  <a:tcPr marL="9525" marR="9525" marT="9525" marB="0" anchor="ctr">
                    <a:solidFill>
                      <a:srgbClr val="E9EBF5"/>
                    </a:solidFill>
                  </a:tcPr>
                </a:tc>
                <a:extLst>
                  <a:ext uri="{0D108BD9-81ED-4DB2-BD59-A6C34878D82A}">
                    <a16:rowId xmlns:a16="http://schemas.microsoft.com/office/drawing/2014/main" val="2828311941"/>
                  </a:ext>
                </a:extLst>
              </a:tr>
              <a:tr h="288000">
                <a:tc>
                  <a:txBody>
                    <a:bodyPr/>
                    <a:lstStyle/>
                    <a:p>
                      <a:pPr algn="ctr" fontAlgn="ctr"/>
                      <a:r>
                        <a:rPr lang="es-PE" sz="1400" b="1" i="0" u="none" strike="noStrike" dirty="0">
                          <a:solidFill>
                            <a:srgbClr val="000000"/>
                          </a:solidFill>
                          <a:effectLst/>
                          <a:latin typeface="+mn-lt"/>
                        </a:rPr>
                        <a:t>4</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GASTOS DE CAPITAL SIN DETALLE Y SIN UBICACIÓN DEL BIEN ADQUIRIDO.</a:t>
                      </a:r>
                    </a:p>
                  </a:txBody>
                  <a:tcPr marL="9525" marR="9525" marT="9525" marB="0" anchor="ctr">
                    <a:solidFill>
                      <a:srgbClr val="E9EBF5"/>
                    </a:solidFill>
                  </a:tcPr>
                </a:tc>
                <a:tc>
                  <a:txBody>
                    <a:bodyPr/>
                    <a:lstStyle/>
                    <a:p>
                      <a:pPr algn="ctr" fontAlgn="b"/>
                      <a:endParaRPr lang="es-PE" sz="1400" b="0" i="0" u="none" strike="noStrike">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1 076 </a:t>
                      </a:r>
                    </a:p>
                  </a:txBody>
                  <a:tcPr marL="9525" marR="9525" marT="9525" marB="0" anchor="ctr">
                    <a:solidFill>
                      <a:srgbClr val="E9EBF5"/>
                    </a:solidFill>
                  </a:tcPr>
                </a:tc>
                <a:extLst>
                  <a:ext uri="{0D108BD9-81ED-4DB2-BD59-A6C34878D82A}">
                    <a16:rowId xmlns:a16="http://schemas.microsoft.com/office/drawing/2014/main" val="4105081796"/>
                  </a:ext>
                </a:extLst>
              </a:tr>
              <a:tr h="540000">
                <a:tc>
                  <a:txBody>
                    <a:bodyPr/>
                    <a:lstStyle/>
                    <a:p>
                      <a:pPr algn="ctr" fontAlgn="ctr"/>
                      <a:r>
                        <a:rPr lang="es-PE" sz="1400" b="1" i="0" u="none" strike="noStrike" dirty="0">
                          <a:solidFill>
                            <a:srgbClr val="000000"/>
                          </a:solidFill>
                          <a:effectLst/>
                          <a:latin typeface="+mn-lt"/>
                        </a:rPr>
                        <a:t>5</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GASTOS RELACIONADOS CON PROYECTOS DE INVERSIÓN PÚBLICA NO SUSTENTADOS Y/O DOCUMENTADOS.</a:t>
                      </a:r>
                    </a:p>
                  </a:txBody>
                  <a:tcPr marL="9525" marR="9525" marT="9525" marB="0" anchor="ctr">
                    <a:solidFill>
                      <a:srgbClr val="E9EBF5"/>
                    </a:solidFill>
                  </a:tcPr>
                </a:tc>
                <a:tc>
                  <a:txBody>
                    <a:bodyPr/>
                    <a:lstStyle/>
                    <a:p>
                      <a:pPr algn="ctr" fontAlgn="b"/>
                      <a:endParaRPr lang="es-PE" sz="1400" b="0" i="0" u="none" strike="noStrike">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765 </a:t>
                      </a:r>
                    </a:p>
                  </a:txBody>
                  <a:tcPr marL="9525" marR="9525" marT="9525" marB="0" anchor="ctr">
                    <a:solidFill>
                      <a:srgbClr val="E9EBF5"/>
                    </a:solidFill>
                  </a:tcPr>
                </a:tc>
                <a:extLst>
                  <a:ext uri="{0D108BD9-81ED-4DB2-BD59-A6C34878D82A}">
                    <a16:rowId xmlns:a16="http://schemas.microsoft.com/office/drawing/2014/main" val="3892332989"/>
                  </a:ext>
                </a:extLst>
              </a:tr>
              <a:tr h="540000">
                <a:tc>
                  <a:txBody>
                    <a:bodyPr/>
                    <a:lstStyle/>
                    <a:p>
                      <a:pPr algn="ctr" fontAlgn="ctr"/>
                      <a:r>
                        <a:rPr lang="es-PE" sz="1400" b="1" i="0" u="none" strike="noStrike" dirty="0">
                          <a:solidFill>
                            <a:srgbClr val="000000"/>
                          </a:solidFill>
                          <a:effectLst/>
                          <a:latin typeface="+mn-lt"/>
                        </a:rPr>
                        <a:t>6</a:t>
                      </a:r>
                    </a:p>
                  </a:txBody>
                  <a:tcPr marL="9525" marR="9525" marT="9525" marB="0" anchor="ctr">
                    <a:solidFill>
                      <a:srgbClr val="E9EBF5"/>
                    </a:solidFill>
                  </a:tcPr>
                </a:tc>
                <a:tc>
                  <a:txBody>
                    <a:bodyPr/>
                    <a:lstStyle/>
                    <a:p>
                      <a:pPr algn="l" fontAlgn="b"/>
                      <a:r>
                        <a:rPr lang="es-ES" sz="1400" b="0" i="0" u="none" strike="noStrike" dirty="0">
                          <a:solidFill>
                            <a:srgbClr val="000000"/>
                          </a:solidFill>
                          <a:effectLst/>
                          <a:latin typeface="+mn-lt"/>
                        </a:rPr>
                        <a:t>INOBSERVANCIA DE LA NORMATIVA PRESUPUESTARIA EN MATERIA DE RESTRICCIONES POR MODIFICACIONES PRESUPUESTARIAS</a:t>
                      </a:r>
                    </a:p>
                  </a:txBody>
                  <a:tcPr marL="9525" marR="9525" marT="9525" marB="0" anchor="ctr">
                    <a:solidFill>
                      <a:srgbClr val="E9EBF5"/>
                    </a:solidFill>
                  </a:tcPr>
                </a:tc>
                <a:tc>
                  <a:txBody>
                    <a:bodyPr/>
                    <a:lstStyle/>
                    <a:p>
                      <a:pPr algn="ctr" fontAlgn="b"/>
                      <a:endParaRPr lang="es-PE" sz="1400" b="0" i="0" u="none" strike="noStrike">
                        <a:solidFill>
                          <a:srgbClr val="000000"/>
                        </a:solidFill>
                        <a:effectLst/>
                        <a:latin typeface="+mn-lt"/>
                      </a:endParaRPr>
                    </a:p>
                  </a:txBody>
                  <a:tcPr marL="9525" marR="9525" marT="9525" marB="0" anchor="ctr">
                    <a:solidFill>
                      <a:srgbClr val="E9EBF5"/>
                    </a:solidFill>
                  </a:tcPr>
                </a:tc>
                <a:tc>
                  <a:txBody>
                    <a:bodyPr/>
                    <a:lstStyle/>
                    <a:p>
                      <a:pPr algn="ctr" fontAlgn="b"/>
                      <a:r>
                        <a:rPr lang="es-PE" sz="1400" b="0" i="0" u="none" strike="noStrike" dirty="0">
                          <a:solidFill>
                            <a:srgbClr val="000000"/>
                          </a:solidFill>
                          <a:effectLst/>
                          <a:latin typeface="+mn-lt"/>
                        </a:rPr>
                        <a:t>615 </a:t>
                      </a:r>
                    </a:p>
                  </a:txBody>
                  <a:tcPr marL="9525" marR="9525" marT="9525" marB="0" anchor="ctr">
                    <a:solidFill>
                      <a:srgbClr val="E9EBF5"/>
                    </a:solidFill>
                  </a:tcPr>
                </a:tc>
                <a:extLst>
                  <a:ext uri="{0D108BD9-81ED-4DB2-BD59-A6C34878D82A}">
                    <a16:rowId xmlns:a16="http://schemas.microsoft.com/office/drawing/2014/main" val="4024350118"/>
                  </a:ext>
                </a:extLst>
              </a:tr>
            </a:tbl>
          </a:graphicData>
        </a:graphic>
      </p:graphicFrame>
      <p:sp>
        <p:nvSpPr>
          <p:cNvPr id="17" name="CuadroTexto 16">
            <a:hlinkClick r:id="rId3" action="ppaction://hlinksldjump"/>
            <a:extLst>
              <a:ext uri="{FF2B5EF4-FFF2-40B4-BE49-F238E27FC236}">
                <a16:creationId xmlns:a16="http://schemas.microsoft.com/office/drawing/2014/main" id="{E7AD182A-BB79-48C9-B6AF-6BCBD5484A77}"/>
              </a:ext>
            </a:extLst>
          </p:cNvPr>
          <p:cNvSpPr txBox="1"/>
          <p:nvPr/>
        </p:nvSpPr>
        <p:spPr>
          <a:xfrm>
            <a:off x="10702533" y="6313795"/>
            <a:ext cx="1028182" cy="307777"/>
          </a:xfrm>
          <a:prstGeom prst="rect">
            <a:avLst/>
          </a:prstGeom>
          <a:noFill/>
        </p:spPr>
        <p:txBody>
          <a:bodyPr wrap="square" rtlCol="0">
            <a:spAutoFit/>
          </a:bodyPr>
          <a:lstStyle/>
          <a:p>
            <a:pPr algn="ctr"/>
            <a:r>
              <a:rPr lang="es-PE" sz="700" b="1" dirty="0"/>
              <a:t>VOLVER AL BASE PARA OPINION CALIFICADA</a:t>
            </a:r>
            <a:endParaRPr lang="en-US" sz="700" b="1" dirty="0"/>
          </a:p>
        </p:txBody>
      </p:sp>
      <p:pic>
        <p:nvPicPr>
          <p:cNvPr id="21" name="Imagen 20" descr="C:\Users\16468\Documents\GSS\Para creaciones\cgr.png">
            <a:hlinkClick r:id="rId3" action="ppaction://hlinksldjump"/>
            <a:extLst>
              <a:ext uri="{FF2B5EF4-FFF2-40B4-BE49-F238E27FC236}">
                <a16:creationId xmlns:a16="http://schemas.microsoft.com/office/drawing/2014/main" id="{194B3CCB-7055-4690-85BE-986F40A378E8}"/>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0943668" y="6097478"/>
            <a:ext cx="523240" cy="262294"/>
          </a:xfrm>
          <a:prstGeom prst="rect">
            <a:avLst/>
          </a:prstGeom>
          <a:noFill/>
          <a:ln>
            <a:noFill/>
          </a:ln>
        </p:spPr>
      </p:pic>
      <p:sp>
        <p:nvSpPr>
          <p:cNvPr id="22" name="CuadroTexto 21">
            <a:extLst>
              <a:ext uri="{FF2B5EF4-FFF2-40B4-BE49-F238E27FC236}">
                <a16:creationId xmlns:a16="http://schemas.microsoft.com/office/drawing/2014/main" id="{56247A4A-FB46-4356-99CB-3C7E94FC30AE}"/>
              </a:ext>
            </a:extLst>
          </p:cNvPr>
          <p:cNvSpPr txBox="1"/>
          <p:nvPr/>
        </p:nvSpPr>
        <p:spPr>
          <a:xfrm>
            <a:off x="3853" y="323790"/>
            <a:ext cx="12192000" cy="400110"/>
          </a:xfrm>
          <a:prstGeom prst="rect">
            <a:avLst/>
          </a:prstGeom>
          <a:noFill/>
        </p:spPr>
        <p:txBody>
          <a:bodyPr wrap="square" rtlCol="0">
            <a:spAutoFit/>
          </a:bodyPr>
          <a:lstStyle/>
          <a:p>
            <a:pPr lvl="1" algn="ctr"/>
            <a:r>
              <a:rPr lang="es-PE" sz="2000" b="1" dirty="0">
                <a:effectLst>
                  <a:outerShdw blurRad="38100" dist="38100" dir="2700000" algn="tl">
                    <a:srgbClr val="000000">
                      <a:alpha val="43137"/>
                    </a:srgbClr>
                  </a:outerShdw>
                </a:effectLst>
              </a:rPr>
              <a:t>III. AUDITORIA A LOS ESTADOS PRESUPUESTARIOS</a:t>
            </a:r>
          </a:p>
        </p:txBody>
      </p:sp>
    </p:spTree>
    <p:extLst>
      <p:ext uri="{BB962C8B-B14F-4D97-AF65-F5344CB8AC3E}">
        <p14:creationId xmlns:p14="http://schemas.microsoft.com/office/powerpoint/2010/main" val="360605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14</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4A0C23D2-1A1C-4CBE-B957-3DAAB76CBE41}"/>
              </a:ext>
            </a:extLst>
          </p:cNvPr>
          <p:cNvSpPr txBox="1"/>
          <p:nvPr/>
        </p:nvSpPr>
        <p:spPr>
          <a:xfrm>
            <a:off x="-1" y="927770"/>
            <a:ext cx="12191999" cy="523220"/>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ENTIDADES OMISAS</a:t>
            </a:r>
          </a:p>
        </p:txBody>
      </p:sp>
      <p:sp>
        <p:nvSpPr>
          <p:cNvPr id="4" name="CuadroTexto 3">
            <a:extLst>
              <a:ext uri="{FF2B5EF4-FFF2-40B4-BE49-F238E27FC236}">
                <a16:creationId xmlns:a16="http://schemas.microsoft.com/office/drawing/2014/main" id="{5E6C31FC-B57D-4F45-9EB6-29AEEF117805}"/>
              </a:ext>
            </a:extLst>
          </p:cNvPr>
          <p:cNvSpPr txBox="1"/>
          <p:nvPr/>
        </p:nvSpPr>
        <p:spPr>
          <a:xfrm>
            <a:off x="1106558" y="1931088"/>
            <a:ext cx="6845135" cy="3847207"/>
          </a:xfrm>
          <a:prstGeom prst="rect">
            <a:avLst/>
          </a:prstGeom>
          <a:noFill/>
        </p:spPr>
        <p:txBody>
          <a:bodyPr wrap="square" rtlCol="0">
            <a:spAutoFit/>
          </a:bodyPr>
          <a:lstStyle/>
          <a:p>
            <a:pPr marL="457200" indent="-457200">
              <a:spcBef>
                <a:spcPts val="300"/>
              </a:spcBef>
              <a:spcAft>
                <a:spcPts val="300"/>
              </a:spcAft>
              <a:buClr>
                <a:srgbClr val="FF0000"/>
              </a:buClr>
              <a:buFont typeface="+mj-lt"/>
              <a:buAutoNum type="arabicPeriod"/>
            </a:pPr>
            <a:r>
              <a:rPr lang="es-PE" sz="2600" b="1" dirty="0"/>
              <a:t>Las Omisas - No integradas no son representativas</a:t>
            </a:r>
          </a:p>
          <a:p>
            <a:pPr marL="457200" indent="-457200">
              <a:spcBef>
                <a:spcPts val="300"/>
              </a:spcBef>
              <a:spcAft>
                <a:spcPts val="300"/>
              </a:spcAft>
              <a:buClr>
                <a:srgbClr val="FF0000"/>
              </a:buClr>
              <a:buFont typeface="+mj-lt"/>
              <a:buAutoNum type="arabicPeriod"/>
            </a:pPr>
            <a:r>
              <a:rPr lang="es-PE" sz="2600" b="1" dirty="0"/>
              <a:t>Resaltan las empresas no operativas y en proceso de liquidación</a:t>
            </a:r>
          </a:p>
          <a:p>
            <a:pPr marL="457200" indent="-457200">
              <a:spcBef>
                <a:spcPts val="300"/>
              </a:spcBef>
              <a:spcAft>
                <a:spcPts val="300"/>
              </a:spcAft>
              <a:buClr>
                <a:srgbClr val="FF0000"/>
              </a:buClr>
              <a:buFont typeface="+mj-lt"/>
              <a:buAutoNum type="arabicPeriod"/>
            </a:pPr>
            <a:r>
              <a:rPr lang="es-PE" sz="2600" b="1" dirty="0"/>
              <a:t>La CGR recomendó en las Auditorías a la Cuenta General de la República 2016 y 2017, la emisión de un dispositivo legal que contemple acciones legales a fin declarar la extinción de las empresas no operativas</a:t>
            </a:r>
          </a:p>
        </p:txBody>
      </p:sp>
      <p:pic>
        <p:nvPicPr>
          <p:cNvPr id="1026" name="Picture 2" descr="Resultado de imagen para empresas en liquidacion peru">
            <a:hlinkClick r:id="rId3"/>
            <a:extLst>
              <a:ext uri="{FF2B5EF4-FFF2-40B4-BE49-F238E27FC236}">
                <a16:creationId xmlns:a16="http://schemas.microsoft.com/office/drawing/2014/main" id="{15E2523D-51D1-4AAC-8832-110550802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688" y="2230741"/>
            <a:ext cx="2660754" cy="3192905"/>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0E14E749-F624-4171-814D-24CEF2176E37}"/>
              </a:ext>
            </a:extLst>
          </p:cNvPr>
          <p:cNvSpPr txBox="1"/>
          <p:nvPr/>
        </p:nvSpPr>
        <p:spPr>
          <a:xfrm>
            <a:off x="17560" y="205366"/>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196768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A2715C9-5292-4F1A-9F8E-0322377257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40" t="26091" r="46766" b="5004"/>
          <a:stretch/>
        </p:blipFill>
        <p:spPr>
          <a:xfrm>
            <a:off x="2115661" y="1789350"/>
            <a:ext cx="3032644" cy="2991371"/>
          </a:xfrm>
          <a:prstGeom prst="rect">
            <a:avLst/>
          </a:prstGeom>
          <a:ln>
            <a:noFill/>
          </a:ln>
          <a:effectLst>
            <a:outerShdw blurRad="292100" dist="139700" dir="2700000" algn="tl" rotWithShape="0">
              <a:srgbClr val="333333">
                <a:alpha val="65000"/>
              </a:srgbClr>
            </a:outerShdw>
          </a:effectLst>
        </p:spPr>
      </p:pic>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15</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4A0C23D2-1A1C-4CBE-B957-3DAAB76CBE41}"/>
              </a:ext>
            </a:extLst>
          </p:cNvPr>
          <p:cNvSpPr txBox="1"/>
          <p:nvPr/>
        </p:nvSpPr>
        <p:spPr>
          <a:xfrm>
            <a:off x="-1" y="927770"/>
            <a:ext cx="12191999" cy="523220"/>
          </a:xfrm>
          <a:prstGeom prst="rect">
            <a:avLst/>
          </a:prstGeom>
          <a:noFill/>
        </p:spPr>
        <p:txBody>
          <a:bodyPr wrap="square" rtlCol="0">
            <a:spAutoFit/>
          </a:bodyPr>
          <a:lstStyle/>
          <a:p>
            <a:pPr algn="ctr"/>
            <a:r>
              <a:rPr lang="es-PE" sz="2800" b="1" dirty="0">
                <a:effectLst>
                  <a:outerShdw blurRad="38100" dist="38100" dir="2700000" algn="tl">
                    <a:srgbClr val="000000">
                      <a:alpha val="43137"/>
                    </a:srgbClr>
                  </a:outerShdw>
                </a:effectLst>
              </a:rPr>
              <a:t>ENTIDADES OMISAS</a:t>
            </a:r>
          </a:p>
        </p:txBody>
      </p:sp>
      <p:sp>
        <p:nvSpPr>
          <p:cNvPr id="4" name="CuadroTexto 3">
            <a:extLst>
              <a:ext uri="{FF2B5EF4-FFF2-40B4-BE49-F238E27FC236}">
                <a16:creationId xmlns:a16="http://schemas.microsoft.com/office/drawing/2014/main" id="{5E6C31FC-B57D-4F45-9EB6-29AEEF117805}"/>
              </a:ext>
            </a:extLst>
          </p:cNvPr>
          <p:cNvSpPr txBox="1"/>
          <p:nvPr/>
        </p:nvSpPr>
        <p:spPr>
          <a:xfrm>
            <a:off x="5751499" y="2189507"/>
            <a:ext cx="5926978" cy="3123932"/>
          </a:xfrm>
          <a:prstGeom prst="rect">
            <a:avLst/>
          </a:prstGeom>
          <a:noFill/>
        </p:spPr>
        <p:txBody>
          <a:bodyPr wrap="square" rtlCol="0">
            <a:spAutoFit/>
          </a:bodyPr>
          <a:lstStyle/>
          <a:p>
            <a:pPr marL="457200" indent="-457200">
              <a:spcBef>
                <a:spcPts val="300"/>
              </a:spcBef>
              <a:spcAft>
                <a:spcPts val="300"/>
              </a:spcAft>
              <a:buClr>
                <a:srgbClr val="FF0000"/>
              </a:buClr>
              <a:buFont typeface="+mj-lt"/>
              <a:buAutoNum type="arabicPeriod" startAt="4"/>
            </a:pPr>
            <a:r>
              <a:rPr lang="es-PE" sz="2400" b="1" dirty="0"/>
              <a:t>Se han venido efectuando liquidaciones de empresas, sin embargo, se han encontrado conflictos entre las normas de creación y las de extinción</a:t>
            </a:r>
          </a:p>
          <a:p>
            <a:pPr marL="457200" indent="-457200">
              <a:spcBef>
                <a:spcPts val="300"/>
              </a:spcBef>
              <a:spcAft>
                <a:spcPts val="300"/>
              </a:spcAft>
              <a:buClr>
                <a:srgbClr val="FF0000"/>
              </a:buClr>
              <a:buFont typeface="+mj-lt"/>
              <a:buAutoNum type="arabicPeriod" startAt="4"/>
            </a:pPr>
            <a:r>
              <a:rPr lang="es-PE" sz="2400" b="1" dirty="0"/>
              <a:t>Se espera que en el año 2019 se concluya con la liquidación de las empresas a mérito de la emisión del Decreto Legislativo N° 1427</a:t>
            </a:r>
            <a:endParaRPr lang="en-US" sz="2400" b="1" dirty="0"/>
          </a:p>
        </p:txBody>
      </p:sp>
      <p:pic>
        <p:nvPicPr>
          <p:cNvPr id="3" name="Imagen 2">
            <a:extLst>
              <a:ext uri="{FF2B5EF4-FFF2-40B4-BE49-F238E27FC236}">
                <a16:creationId xmlns:a16="http://schemas.microsoft.com/office/drawing/2014/main" id="{50EB20E4-3568-486A-86FA-75BD374DB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08" t="29275" r="38125" b="5004"/>
          <a:stretch/>
        </p:blipFill>
        <p:spPr>
          <a:xfrm>
            <a:off x="397846" y="3235617"/>
            <a:ext cx="3435630" cy="2733261"/>
          </a:xfrm>
          <a:prstGeom prst="rect">
            <a:avLst/>
          </a:prstGeom>
          <a:ln>
            <a:noFill/>
          </a:ln>
          <a:effectLst>
            <a:outerShdw blurRad="292100" dist="139700" dir="2700000" algn="tl" rotWithShape="0">
              <a:srgbClr val="333333">
                <a:alpha val="65000"/>
              </a:srgbClr>
            </a:outerShdw>
          </a:effectLst>
        </p:spPr>
      </p:pic>
      <p:grpSp>
        <p:nvGrpSpPr>
          <p:cNvPr id="17" name="Grupo 16"/>
          <p:cNvGrpSpPr/>
          <p:nvPr/>
        </p:nvGrpSpPr>
        <p:grpSpPr>
          <a:xfrm>
            <a:off x="10683483" y="6076503"/>
            <a:ext cx="1028182" cy="416372"/>
            <a:chOff x="10985501" y="6396203"/>
            <a:chExt cx="1028182" cy="416372"/>
          </a:xfrm>
        </p:grpSpPr>
        <p:sp>
          <p:nvSpPr>
            <p:cNvPr id="19" name="CuadroTexto 18"/>
            <p:cNvSpPr txBox="1"/>
            <p:nvPr/>
          </p:nvSpPr>
          <p:spPr>
            <a:xfrm>
              <a:off x="10985501" y="6612520"/>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20" name="Imagen 19" descr="C:\Users\16468\Documents\GSS\Para creaciones\cgr.png">
              <a:hlinkClick r:id="rId5" action="ppaction://hlinksldjump"/>
            </p:cNvPr>
            <p:cNvPicPr/>
            <p:nvPr/>
          </p:nvPicPr>
          <p:blipFill rotWithShape="1">
            <a:blip r:embed="rId6">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6" name="CuadroTexto 15">
            <a:extLst>
              <a:ext uri="{FF2B5EF4-FFF2-40B4-BE49-F238E27FC236}">
                <a16:creationId xmlns:a16="http://schemas.microsoft.com/office/drawing/2014/main" id="{CAF66540-9D29-44EA-909A-3B21FE0CD336}"/>
              </a:ext>
            </a:extLst>
          </p:cNvPr>
          <p:cNvSpPr txBox="1"/>
          <p:nvPr/>
        </p:nvSpPr>
        <p:spPr>
          <a:xfrm>
            <a:off x="17560" y="205366"/>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 COBERTURA Y CUMPLIMIENTO</a:t>
            </a:r>
          </a:p>
        </p:txBody>
      </p:sp>
    </p:spTree>
    <p:extLst>
      <p:ext uri="{BB962C8B-B14F-4D97-AF65-F5344CB8AC3E}">
        <p14:creationId xmlns:p14="http://schemas.microsoft.com/office/powerpoint/2010/main" val="1302978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16</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619375"/>
            <a:ext cx="12192000" cy="923330"/>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42978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17</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
        <p:nvSpPr>
          <p:cNvPr id="3" name="CuadroTexto 2">
            <a:extLst>
              <a:ext uri="{FF2B5EF4-FFF2-40B4-BE49-F238E27FC236}">
                <a16:creationId xmlns:a16="http://schemas.microsoft.com/office/drawing/2014/main" id="{CB84932B-9613-455D-B012-75340FDF3F90}"/>
              </a:ext>
            </a:extLst>
          </p:cNvPr>
          <p:cNvSpPr txBox="1"/>
          <p:nvPr/>
        </p:nvSpPr>
        <p:spPr>
          <a:xfrm>
            <a:off x="0" y="865152"/>
            <a:ext cx="121920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CLASES DE DICTAMENES</a:t>
            </a:r>
          </a:p>
        </p:txBody>
      </p:sp>
      <p:grpSp>
        <p:nvGrpSpPr>
          <p:cNvPr id="32" name="Grupo 31">
            <a:extLst>
              <a:ext uri="{FF2B5EF4-FFF2-40B4-BE49-F238E27FC236}">
                <a16:creationId xmlns:a16="http://schemas.microsoft.com/office/drawing/2014/main" id="{DAEF645E-E86E-4CDB-A2E9-4FC33E1F575B}"/>
              </a:ext>
            </a:extLst>
          </p:cNvPr>
          <p:cNvGrpSpPr/>
          <p:nvPr/>
        </p:nvGrpSpPr>
        <p:grpSpPr>
          <a:xfrm>
            <a:off x="149339" y="1716593"/>
            <a:ext cx="2924175" cy="3805566"/>
            <a:chOff x="111870" y="1328409"/>
            <a:chExt cx="3117105" cy="3253116"/>
          </a:xfrm>
        </p:grpSpPr>
        <p:sp>
          <p:nvSpPr>
            <p:cNvPr id="29" name="Rectángulo: esquina doblada 28">
              <a:extLst>
                <a:ext uri="{FF2B5EF4-FFF2-40B4-BE49-F238E27FC236}">
                  <a16:creationId xmlns:a16="http://schemas.microsoft.com/office/drawing/2014/main" id="{E334F8C7-4ABF-438B-941C-D28163DB008A}"/>
                </a:ext>
              </a:extLst>
            </p:cNvPr>
            <p:cNvSpPr/>
            <p:nvPr/>
          </p:nvSpPr>
          <p:spPr>
            <a:xfrm>
              <a:off x="111870" y="1328409"/>
              <a:ext cx="3117105" cy="3253116"/>
            </a:xfrm>
            <a:prstGeom prst="foldedCorner">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BDA0CC14-69AB-4792-A02D-BDDD331027A9}"/>
                </a:ext>
              </a:extLst>
            </p:cNvPr>
            <p:cNvSpPr/>
            <p:nvPr/>
          </p:nvSpPr>
          <p:spPr>
            <a:xfrm>
              <a:off x="152727" y="1612503"/>
              <a:ext cx="3076248" cy="1811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rgbClr val="FF0000"/>
                  </a:solidFill>
                  <a:effectLst>
                    <a:outerShdw blurRad="38100" dist="38100" dir="2700000" algn="tl">
                      <a:srgbClr val="000000">
                        <a:alpha val="43137"/>
                      </a:srgbClr>
                    </a:outerShdw>
                  </a:effectLst>
                  <a:ea typeface="Myriad Pro" charset="0"/>
                  <a:cs typeface="Myriad Pro" charset="0"/>
                </a:rPr>
                <a:t>OPINIÓN LIMPIA O SIN MODIFICACIONES</a:t>
              </a:r>
            </a:p>
            <a:p>
              <a:pPr algn="ctr"/>
              <a:endParaRPr lang="es-PE" sz="1400" b="1" dirty="0">
                <a:solidFill>
                  <a:srgbClr val="FF0000"/>
                </a:solidFill>
                <a:effectLst>
                  <a:outerShdw blurRad="38100" dist="38100" dir="2700000" algn="tl">
                    <a:srgbClr val="000000">
                      <a:alpha val="43137"/>
                    </a:srgbClr>
                  </a:outerShdw>
                </a:effectLst>
                <a:ea typeface="Myriad Pro" charset="0"/>
                <a:cs typeface="Myriad Pro" charset="0"/>
              </a:endParaRPr>
            </a:p>
            <a:p>
              <a:pPr algn="just"/>
              <a:r>
                <a:rPr lang="es-PE" sz="1400" b="1" dirty="0">
                  <a:solidFill>
                    <a:schemeClr val="tx1"/>
                  </a:solidFill>
                  <a:effectLst>
                    <a:outerShdw blurRad="38100" dist="38100" dir="2700000" algn="tl">
                      <a:srgbClr val="000000">
                        <a:alpha val="43137"/>
                      </a:srgbClr>
                    </a:outerShdw>
                  </a:effectLst>
                  <a:ea typeface="Myriad Pro" charset="0"/>
                  <a:cs typeface="Myriad Pro" charset="0"/>
                </a:rPr>
                <a:t>Expresada por el auditor cuando concluye que los EEFF han sido preparados y presentados razonablemente, en todos los aspectos materiales, de conformidad con el marco de información financiera aplicable.</a:t>
              </a:r>
              <a:endParaRPr lang="en-US" sz="1400" b="1" dirty="0">
                <a:solidFill>
                  <a:schemeClr val="tx1"/>
                </a:solidFill>
                <a:effectLst>
                  <a:outerShdw blurRad="38100" dist="38100" dir="2700000" algn="tl">
                    <a:srgbClr val="000000">
                      <a:alpha val="43137"/>
                    </a:srgbClr>
                  </a:outerShdw>
                </a:effectLst>
              </a:endParaRPr>
            </a:p>
          </p:txBody>
        </p:sp>
      </p:grpSp>
      <p:grpSp>
        <p:nvGrpSpPr>
          <p:cNvPr id="33" name="Grupo 32">
            <a:extLst>
              <a:ext uri="{FF2B5EF4-FFF2-40B4-BE49-F238E27FC236}">
                <a16:creationId xmlns:a16="http://schemas.microsoft.com/office/drawing/2014/main" id="{1E82D1E7-586B-4925-A97A-5F17A31A9D2A}"/>
              </a:ext>
            </a:extLst>
          </p:cNvPr>
          <p:cNvGrpSpPr/>
          <p:nvPr/>
        </p:nvGrpSpPr>
        <p:grpSpPr>
          <a:xfrm>
            <a:off x="3124164" y="1716593"/>
            <a:ext cx="2937283" cy="3805566"/>
            <a:chOff x="3912344" y="1318884"/>
            <a:chExt cx="3131078" cy="3253116"/>
          </a:xfrm>
        </p:grpSpPr>
        <p:sp>
          <p:nvSpPr>
            <p:cNvPr id="27" name="Rectángulo: esquina doblada 26">
              <a:extLst>
                <a:ext uri="{FF2B5EF4-FFF2-40B4-BE49-F238E27FC236}">
                  <a16:creationId xmlns:a16="http://schemas.microsoft.com/office/drawing/2014/main" id="{841261E3-E066-4A51-BCCE-3B6B5FBBC446}"/>
                </a:ext>
              </a:extLst>
            </p:cNvPr>
            <p:cNvSpPr/>
            <p:nvPr/>
          </p:nvSpPr>
          <p:spPr>
            <a:xfrm>
              <a:off x="3912344" y="1318884"/>
              <a:ext cx="3131077" cy="3253116"/>
            </a:xfrm>
            <a:prstGeom prst="foldedCorner">
              <a:avLst/>
            </a:prstGeom>
            <a:solidFill>
              <a:srgbClr val="FDE9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esquinas redondeadas 21">
              <a:extLst>
                <a:ext uri="{FF2B5EF4-FFF2-40B4-BE49-F238E27FC236}">
                  <a16:creationId xmlns:a16="http://schemas.microsoft.com/office/drawing/2014/main" id="{ED3F4379-865D-43DB-862E-AA3792EFD2E2}"/>
                </a:ext>
              </a:extLst>
            </p:cNvPr>
            <p:cNvSpPr/>
            <p:nvPr/>
          </p:nvSpPr>
          <p:spPr>
            <a:xfrm>
              <a:off x="3962388" y="1735575"/>
              <a:ext cx="3081034" cy="23556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rgbClr val="FF0000"/>
                  </a:solidFill>
                  <a:effectLst>
                    <a:outerShdw blurRad="38100" dist="38100" dir="2700000" algn="tl">
                      <a:srgbClr val="000000">
                        <a:alpha val="43137"/>
                      </a:srgbClr>
                    </a:outerShdw>
                  </a:effectLst>
                  <a:ea typeface="Myriad Pro" charset="0"/>
                  <a:cs typeface="Myriad Pro" charset="0"/>
                </a:rPr>
                <a:t>OPINIÓN CON SALVEDADES O CALIFICADA</a:t>
              </a:r>
            </a:p>
            <a:p>
              <a:pPr algn="ctr"/>
              <a:endParaRPr lang="es-PE" sz="1600" b="1" dirty="0">
                <a:solidFill>
                  <a:srgbClr val="FF0000"/>
                </a:solidFill>
                <a:effectLst>
                  <a:outerShdw blurRad="38100" dist="38100" dir="2700000" algn="tl">
                    <a:srgbClr val="000000">
                      <a:alpha val="43137"/>
                    </a:srgbClr>
                  </a:outerShdw>
                </a:effectLst>
                <a:ea typeface="Myriad Pro" charset="0"/>
                <a:cs typeface="Myriad Pro" charset="0"/>
              </a:endParaRPr>
            </a:p>
            <a:p>
              <a:pPr algn="just"/>
              <a:r>
                <a:rPr lang="es-PE" sz="1400" b="1" dirty="0">
                  <a:solidFill>
                    <a:schemeClr val="tx1"/>
                  </a:solidFill>
                  <a:effectLst>
                    <a:outerShdw blurRad="38100" dist="38100" dir="2700000" algn="tl">
                      <a:srgbClr val="000000">
                        <a:alpha val="43137"/>
                      </a:srgbClr>
                    </a:outerShdw>
                  </a:effectLst>
                  <a:ea typeface="Myriad Pro" charset="0"/>
                  <a:cs typeface="Myriad Pro" charset="0"/>
                </a:rPr>
                <a:t>Expresada cuando el auditor concluye que los errores individualmente o en conjunto, son materiales pero no generalizados para los EEFF; o cuando tuvo limitaciones para obtener evidencia y fundamentar su opinión, pero concluye que los posibles efectos sobre los EEFF de los errores no detectados, si los hubiera, podrían ser materiales pero no generalizados </a:t>
              </a:r>
            </a:p>
          </p:txBody>
        </p:sp>
      </p:grpSp>
      <p:grpSp>
        <p:nvGrpSpPr>
          <p:cNvPr id="34" name="Grupo 33">
            <a:extLst>
              <a:ext uri="{FF2B5EF4-FFF2-40B4-BE49-F238E27FC236}">
                <a16:creationId xmlns:a16="http://schemas.microsoft.com/office/drawing/2014/main" id="{46AFBE23-8515-469F-9D94-8EDD16EB253B}"/>
              </a:ext>
            </a:extLst>
          </p:cNvPr>
          <p:cNvGrpSpPr/>
          <p:nvPr/>
        </p:nvGrpSpPr>
        <p:grpSpPr>
          <a:xfrm>
            <a:off x="6107970" y="1714688"/>
            <a:ext cx="2937282" cy="3805566"/>
            <a:chOff x="7712819" y="1337934"/>
            <a:chExt cx="3131077" cy="3253116"/>
          </a:xfrm>
        </p:grpSpPr>
        <p:sp>
          <p:nvSpPr>
            <p:cNvPr id="30" name="Rectángulo: esquina doblada 29">
              <a:extLst>
                <a:ext uri="{FF2B5EF4-FFF2-40B4-BE49-F238E27FC236}">
                  <a16:creationId xmlns:a16="http://schemas.microsoft.com/office/drawing/2014/main" id="{B663537F-0049-4FFA-B260-DDE120296650}"/>
                </a:ext>
              </a:extLst>
            </p:cNvPr>
            <p:cNvSpPr/>
            <p:nvPr/>
          </p:nvSpPr>
          <p:spPr>
            <a:xfrm>
              <a:off x="7712819" y="1337934"/>
              <a:ext cx="3131077" cy="3253116"/>
            </a:xfrm>
            <a:prstGeom prst="foldedCorner">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esquinas redondeadas 22">
              <a:extLst>
                <a:ext uri="{FF2B5EF4-FFF2-40B4-BE49-F238E27FC236}">
                  <a16:creationId xmlns:a16="http://schemas.microsoft.com/office/drawing/2014/main" id="{4EAE7FC4-3B51-4D04-8ED7-0D834A80FE99}"/>
                </a:ext>
              </a:extLst>
            </p:cNvPr>
            <p:cNvSpPr/>
            <p:nvPr/>
          </p:nvSpPr>
          <p:spPr>
            <a:xfrm>
              <a:off x="7726791" y="1622028"/>
              <a:ext cx="3117105" cy="20052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rgbClr val="FF0000"/>
                  </a:solidFill>
                  <a:effectLst>
                    <a:outerShdw blurRad="38100" dist="38100" dir="2700000" algn="tl">
                      <a:srgbClr val="000000">
                        <a:alpha val="43137"/>
                      </a:srgbClr>
                    </a:outerShdw>
                  </a:effectLst>
                  <a:ea typeface="Myriad Pro" charset="0"/>
                  <a:cs typeface="Myriad Pro" charset="0"/>
                </a:rPr>
                <a:t>ABSTENCIÓN DE OPINIÓN</a:t>
              </a:r>
            </a:p>
            <a:p>
              <a:pPr algn="ctr"/>
              <a:endParaRPr lang="es-PE" sz="1400" b="1" dirty="0">
                <a:solidFill>
                  <a:srgbClr val="FF0000"/>
                </a:solidFill>
                <a:effectLst>
                  <a:outerShdw blurRad="38100" dist="38100" dir="2700000" algn="tl">
                    <a:srgbClr val="000000">
                      <a:alpha val="43137"/>
                    </a:srgbClr>
                  </a:outerShdw>
                </a:effectLst>
                <a:ea typeface="Myriad Pro" charset="0"/>
                <a:cs typeface="Myriad Pro" charset="0"/>
              </a:endParaRPr>
            </a:p>
            <a:p>
              <a:pPr algn="just"/>
              <a:r>
                <a:rPr lang="es-PE" sz="1400" b="1" dirty="0">
                  <a:solidFill>
                    <a:schemeClr val="tx1"/>
                  </a:solidFill>
                  <a:effectLst>
                    <a:outerShdw blurRad="38100" dist="38100" dir="2700000" algn="tl">
                      <a:srgbClr val="000000">
                        <a:alpha val="43137"/>
                      </a:srgbClr>
                    </a:outerShdw>
                  </a:effectLst>
                  <a:ea typeface="Myriad Pro" charset="0"/>
                  <a:cs typeface="Myriad Pro" charset="0"/>
                </a:rPr>
                <a:t>Expresada cuando el auditor tuvo limitaciones al obtener evidencia de auditoría apropiada para fundamentar su opinión y concluye que los posibles efectos sobre los EEFF de los errores no detectados, si los hubiera, podrían ser materiales y generalizados </a:t>
              </a:r>
            </a:p>
          </p:txBody>
        </p:sp>
      </p:grpSp>
      <p:grpSp>
        <p:nvGrpSpPr>
          <p:cNvPr id="35" name="Grupo 34">
            <a:extLst>
              <a:ext uri="{FF2B5EF4-FFF2-40B4-BE49-F238E27FC236}">
                <a16:creationId xmlns:a16="http://schemas.microsoft.com/office/drawing/2014/main" id="{27CBD47B-9D66-4372-B725-912E523E6D37}"/>
              </a:ext>
            </a:extLst>
          </p:cNvPr>
          <p:cNvGrpSpPr/>
          <p:nvPr/>
        </p:nvGrpSpPr>
        <p:grpSpPr>
          <a:xfrm>
            <a:off x="9103165" y="1707068"/>
            <a:ext cx="2937282" cy="3805566"/>
            <a:chOff x="8245134" y="3834094"/>
            <a:chExt cx="3131077" cy="3253116"/>
          </a:xfrm>
          <a:solidFill>
            <a:schemeClr val="accent6">
              <a:lumMod val="20000"/>
              <a:lumOff val="80000"/>
            </a:schemeClr>
          </a:solidFill>
        </p:grpSpPr>
        <p:sp>
          <p:nvSpPr>
            <p:cNvPr id="31" name="Rectángulo: esquina doblada 30">
              <a:extLst>
                <a:ext uri="{FF2B5EF4-FFF2-40B4-BE49-F238E27FC236}">
                  <a16:creationId xmlns:a16="http://schemas.microsoft.com/office/drawing/2014/main" id="{F5B0CD60-5FE9-462E-A823-5849C30F9F95}"/>
                </a:ext>
              </a:extLst>
            </p:cNvPr>
            <p:cNvSpPr/>
            <p:nvPr/>
          </p:nvSpPr>
          <p:spPr>
            <a:xfrm>
              <a:off x="8245134" y="3834094"/>
              <a:ext cx="3131077" cy="3253116"/>
            </a:xfrm>
            <a:prstGeom prst="foldedCorne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esquinas redondeadas 24">
              <a:extLst>
                <a:ext uri="{FF2B5EF4-FFF2-40B4-BE49-F238E27FC236}">
                  <a16:creationId xmlns:a16="http://schemas.microsoft.com/office/drawing/2014/main" id="{B79010E2-35CA-4C89-9D02-4640F8090D57}"/>
                </a:ext>
              </a:extLst>
            </p:cNvPr>
            <p:cNvSpPr/>
            <p:nvPr/>
          </p:nvSpPr>
          <p:spPr>
            <a:xfrm>
              <a:off x="8245134" y="3856183"/>
              <a:ext cx="3131077" cy="20052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rgbClr val="FF0000"/>
                  </a:solidFill>
                  <a:effectLst>
                    <a:outerShdw blurRad="38100" dist="38100" dir="2700000" algn="tl">
                      <a:srgbClr val="000000">
                        <a:alpha val="43137"/>
                      </a:srgbClr>
                    </a:outerShdw>
                  </a:effectLst>
                  <a:ea typeface="Myriad Pro" charset="0"/>
                  <a:cs typeface="Myriad Pro" charset="0"/>
                </a:rPr>
                <a:t>OPINIÓN ADVERSA O NEGATIVA</a:t>
              </a:r>
            </a:p>
            <a:p>
              <a:pPr algn="ctr"/>
              <a:endParaRPr lang="es-PE" sz="1600" b="1" dirty="0">
                <a:solidFill>
                  <a:srgbClr val="FF0000"/>
                </a:solidFill>
                <a:effectLst>
                  <a:outerShdw blurRad="38100" dist="38100" dir="2700000" algn="tl">
                    <a:srgbClr val="000000">
                      <a:alpha val="43137"/>
                    </a:srgbClr>
                  </a:outerShdw>
                </a:effectLst>
                <a:ea typeface="Myriad Pro" charset="0"/>
                <a:cs typeface="Myriad Pro" charset="0"/>
              </a:endParaRPr>
            </a:p>
            <a:p>
              <a:pPr algn="just"/>
              <a:r>
                <a:rPr lang="es-PE" sz="1400" b="1" dirty="0">
                  <a:solidFill>
                    <a:schemeClr val="tx1"/>
                  </a:solidFill>
                  <a:effectLst>
                    <a:outerShdw blurRad="38100" dist="38100" dir="2700000" algn="tl">
                      <a:srgbClr val="000000">
                        <a:alpha val="43137"/>
                      </a:srgbClr>
                    </a:outerShdw>
                  </a:effectLst>
                  <a:ea typeface="Myriad Pro" charset="0"/>
                  <a:cs typeface="Myriad Pro" charset="0"/>
                </a:rPr>
                <a:t>Expresada por el auditor cuando habiendo obtenido evidencia de auditoría apropiada concluye que los errores, individualmente  o en conjunto, son materiales y generalizados para los EEFF</a:t>
              </a:r>
            </a:p>
          </p:txBody>
        </p:sp>
      </p:grpSp>
    </p:spTree>
    <p:extLst>
      <p:ext uri="{BB962C8B-B14F-4D97-AF65-F5344CB8AC3E}">
        <p14:creationId xmlns:p14="http://schemas.microsoft.com/office/powerpoint/2010/main" val="116684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18</a:t>
            </a:fld>
            <a:endParaRPr lang="es-PE" b="1" dirty="0">
              <a:solidFill>
                <a:schemeClr val="bg1">
                  <a:lumMod val="75000"/>
                </a:schemeClr>
              </a:solidFill>
            </a:endParaRPr>
          </a:p>
        </p:txBody>
      </p:sp>
      <p:sp>
        <p:nvSpPr>
          <p:cNvPr id="9" name="CuadroTexto 8">
            <a:extLst>
              <a:ext uri="{FF2B5EF4-FFF2-40B4-BE49-F238E27FC236}">
                <a16:creationId xmlns:a16="http://schemas.microsoft.com/office/drawing/2014/main" id="{BF43DE3A-23F6-494A-8F6D-737E219916CD}"/>
              </a:ext>
            </a:extLst>
          </p:cNvPr>
          <p:cNvSpPr txBox="1"/>
          <p:nvPr/>
        </p:nvSpPr>
        <p:spPr>
          <a:xfrm>
            <a:off x="0" y="933573"/>
            <a:ext cx="12192000"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RESULTADOS DE LA AUDITORÍA A LA CUENTA GENERAL DE LA REPÚBLICA 2018</a:t>
            </a:r>
          </a:p>
        </p:txBody>
      </p:sp>
      <p:grpSp>
        <p:nvGrpSpPr>
          <p:cNvPr id="26" name="Grupo 25">
            <a:extLst>
              <a:ext uri="{FF2B5EF4-FFF2-40B4-BE49-F238E27FC236}">
                <a16:creationId xmlns:a16="http://schemas.microsoft.com/office/drawing/2014/main" id="{4D09AC3D-64F5-4B9A-99EC-A195F3473D93}"/>
              </a:ext>
            </a:extLst>
          </p:cNvPr>
          <p:cNvGrpSpPr/>
          <p:nvPr/>
        </p:nvGrpSpPr>
        <p:grpSpPr>
          <a:xfrm>
            <a:off x="9484962" y="5240685"/>
            <a:ext cx="1609138" cy="1063690"/>
            <a:chOff x="111870" y="1328409"/>
            <a:chExt cx="3117105" cy="3253116"/>
          </a:xfrm>
        </p:grpSpPr>
        <p:sp>
          <p:nvSpPr>
            <p:cNvPr id="27" name="Rectángulo: esquina doblada 26">
              <a:extLst>
                <a:ext uri="{FF2B5EF4-FFF2-40B4-BE49-F238E27FC236}">
                  <a16:creationId xmlns:a16="http://schemas.microsoft.com/office/drawing/2014/main" id="{7F6A65C3-CAB9-4B96-A3FE-52486FAF6BE5}"/>
                </a:ext>
              </a:extLst>
            </p:cNvPr>
            <p:cNvSpPr/>
            <p:nvPr/>
          </p:nvSpPr>
          <p:spPr>
            <a:xfrm>
              <a:off x="111870" y="1328409"/>
              <a:ext cx="3117105" cy="3253116"/>
            </a:xfrm>
            <a:prstGeom prst="foldedCorner">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 name="Rectángulo: esquinas redondeadas 27">
              <a:extLst>
                <a:ext uri="{FF2B5EF4-FFF2-40B4-BE49-F238E27FC236}">
                  <a16:creationId xmlns:a16="http://schemas.microsoft.com/office/drawing/2014/main" id="{BE326F1E-4427-4907-9BEC-E3C2A75B3041}"/>
                </a:ext>
              </a:extLst>
            </p:cNvPr>
            <p:cNvSpPr/>
            <p:nvPr/>
          </p:nvSpPr>
          <p:spPr>
            <a:xfrm>
              <a:off x="152728" y="1612499"/>
              <a:ext cx="3076247" cy="24152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rgbClr val="FF0000"/>
                  </a:solidFill>
                  <a:effectLst>
                    <a:outerShdw blurRad="38100" dist="38100" dir="2700000" algn="tl">
                      <a:srgbClr val="000000">
                        <a:alpha val="43137"/>
                      </a:srgbClr>
                    </a:outerShdw>
                  </a:effectLst>
                  <a:ea typeface="Myriad Pro" charset="0"/>
                  <a:cs typeface="Myriad Pro" charset="0"/>
                </a:rPr>
                <a:t>OPINIÓN LIMPIA</a:t>
              </a:r>
              <a:endParaRPr lang="en-US" b="1" dirty="0">
                <a:solidFill>
                  <a:schemeClr val="tx1"/>
                </a:solidFill>
                <a:effectLst>
                  <a:outerShdw blurRad="38100" dist="38100" dir="2700000" algn="tl">
                    <a:srgbClr val="000000">
                      <a:alpha val="43137"/>
                    </a:srgbClr>
                  </a:outerShdw>
                </a:effectLst>
              </a:endParaRPr>
            </a:p>
          </p:txBody>
        </p:sp>
      </p:grpSp>
      <p:sp>
        <p:nvSpPr>
          <p:cNvPr id="29" name="Diagrama de flujo: documento 28">
            <a:extLst>
              <a:ext uri="{FF2B5EF4-FFF2-40B4-BE49-F238E27FC236}">
                <a16:creationId xmlns:a16="http://schemas.microsoft.com/office/drawing/2014/main" id="{C504A17E-9CB0-4567-9DC2-84EF5158538C}"/>
              </a:ext>
            </a:extLst>
          </p:cNvPr>
          <p:cNvSpPr/>
          <p:nvPr/>
        </p:nvSpPr>
        <p:spPr>
          <a:xfrm>
            <a:off x="3765777" y="1813244"/>
            <a:ext cx="4501143" cy="1063690"/>
          </a:xfrm>
          <a:prstGeom prst="flowChartDocument">
            <a:avLst/>
          </a:prstGeom>
          <a:solidFill>
            <a:schemeClr val="accent5">
              <a:lumMod val="75000"/>
            </a:schemeClr>
          </a:solidFill>
          <a:effectLst>
            <a:innerShdw blurRad="63500" dist="50800">
              <a:prstClr val="black">
                <a:alpha val="50000"/>
              </a:prstClr>
            </a:innerShdw>
            <a:reflection blurRad="6350" stA="50000" endA="295" endPos="92000" dist="101600" dir="5400000" sy="-100000" algn="bl" rotWithShape="0"/>
          </a:effectLst>
          <a:scene3d>
            <a:camera prst="orthographicFront"/>
            <a:lightRig rig="threePt" dir="t"/>
          </a:scene3d>
          <a:sp3d>
            <a:bevelT w="1143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ESTADOS FINANCIEROS</a:t>
            </a:r>
          </a:p>
        </p:txBody>
      </p:sp>
      <p:sp>
        <p:nvSpPr>
          <p:cNvPr id="30" name="Diagrama de flujo: documento 29">
            <a:extLst>
              <a:ext uri="{FF2B5EF4-FFF2-40B4-BE49-F238E27FC236}">
                <a16:creationId xmlns:a16="http://schemas.microsoft.com/office/drawing/2014/main" id="{1C48C52E-F3FF-49FA-B358-F572E30F565B}"/>
              </a:ext>
            </a:extLst>
          </p:cNvPr>
          <p:cNvSpPr/>
          <p:nvPr/>
        </p:nvSpPr>
        <p:spPr>
          <a:xfrm>
            <a:off x="3787545" y="2954678"/>
            <a:ext cx="4501143" cy="1063690"/>
          </a:xfrm>
          <a:prstGeom prst="flowChartDocument">
            <a:avLst/>
          </a:prstGeom>
          <a:solidFill>
            <a:schemeClr val="accent5">
              <a:lumMod val="75000"/>
            </a:schemeClr>
          </a:solidFill>
          <a:ln>
            <a:solidFill>
              <a:schemeClr val="accent1"/>
            </a:solidFill>
          </a:ln>
          <a:effectLst>
            <a:innerShdw blurRad="63500" dist="50800">
              <a:prstClr val="black">
                <a:alpha val="50000"/>
              </a:prstClr>
            </a:innerShdw>
          </a:effectLst>
          <a:scene3d>
            <a:camera prst="orthographicFront"/>
            <a:lightRig rig="threePt" dir="t"/>
          </a:scene3d>
          <a:sp3d>
            <a:bevelT w="1143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ESTADOS PRESUPUESTARIOS</a:t>
            </a:r>
          </a:p>
        </p:txBody>
      </p:sp>
      <p:sp>
        <p:nvSpPr>
          <p:cNvPr id="31" name="Diagrama de flujo: documento 30">
            <a:extLst>
              <a:ext uri="{FF2B5EF4-FFF2-40B4-BE49-F238E27FC236}">
                <a16:creationId xmlns:a16="http://schemas.microsoft.com/office/drawing/2014/main" id="{8F2ACBBA-AEB5-4E0F-B907-FB4E40B1E53B}"/>
              </a:ext>
            </a:extLst>
          </p:cNvPr>
          <p:cNvSpPr/>
          <p:nvPr/>
        </p:nvSpPr>
        <p:spPr>
          <a:xfrm>
            <a:off x="3787546" y="4102354"/>
            <a:ext cx="4501143" cy="1063690"/>
          </a:xfrm>
          <a:prstGeom prst="flowChartDocument">
            <a:avLst/>
          </a:prstGeom>
          <a:solidFill>
            <a:schemeClr val="accent5">
              <a:lumMod val="75000"/>
            </a:schemeClr>
          </a:solidFill>
          <a:effectLst>
            <a:innerShdw blurRad="63500" dist="50800">
              <a:prstClr val="black">
                <a:alpha val="50000"/>
              </a:prstClr>
            </a:innerShdw>
          </a:effectLst>
          <a:scene3d>
            <a:camera prst="orthographicFront"/>
            <a:lightRig rig="threePt" dir="t"/>
          </a:scene3d>
          <a:sp3d>
            <a:bevelT w="1143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ESTADO DE TESORERÍA</a:t>
            </a:r>
          </a:p>
        </p:txBody>
      </p:sp>
      <p:sp>
        <p:nvSpPr>
          <p:cNvPr id="32" name="Diagrama de flujo: documento 31">
            <a:extLst>
              <a:ext uri="{FF2B5EF4-FFF2-40B4-BE49-F238E27FC236}">
                <a16:creationId xmlns:a16="http://schemas.microsoft.com/office/drawing/2014/main" id="{7D5845ED-B269-462B-A35A-CA625D3B60DC}"/>
              </a:ext>
            </a:extLst>
          </p:cNvPr>
          <p:cNvSpPr/>
          <p:nvPr/>
        </p:nvSpPr>
        <p:spPr>
          <a:xfrm>
            <a:off x="3784436" y="5246910"/>
            <a:ext cx="4501143" cy="1063690"/>
          </a:xfrm>
          <a:prstGeom prst="flowChartDocument">
            <a:avLst/>
          </a:prstGeom>
          <a:solidFill>
            <a:schemeClr val="accent5">
              <a:lumMod val="75000"/>
            </a:schemeClr>
          </a:solidFill>
          <a:effectLst>
            <a:innerShdw blurRad="63500" dist="50800">
              <a:prstClr val="black">
                <a:alpha val="50000"/>
              </a:prstClr>
            </a:innerShdw>
          </a:effectLst>
          <a:scene3d>
            <a:camera prst="orthographicFront"/>
            <a:lightRig rig="threePt" dir="t"/>
          </a:scene3d>
          <a:sp3d>
            <a:bevelT w="1143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ESTADO DE LA DEUDA PÚBLICA</a:t>
            </a:r>
          </a:p>
        </p:txBody>
      </p:sp>
      <p:grpSp>
        <p:nvGrpSpPr>
          <p:cNvPr id="33" name="Grupo 32">
            <a:extLst>
              <a:ext uri="{FF2B5EF4-FFF2-40B4-BE49-F238E27FC236}">
                <a16:creationId xmlns:a16="http://schemas.microsoft.com/office/drawing/2014/main" id="{B221B08A-479C-4ED2-9088-392EECA20824}"/>
              </a:ext>
            </a:extLst>
          </p:cNvPr>
          <p:cNvGrpSpPr/>
          <p:nvPr/>
        </p:nvGrpSpPr>
        <p:grpSpPr>
          <a:xfrm>
            <a:off x="9478743" y="4096131"/>
            <a:ext cx="1609138" cy="1063690"/>
            <a:chOff x="111870" y="1328409"/>
            <a:chExt cx="3117105" cy="3253116"/>
          </a:xfrm>
        </p:grpSpPr>
        <p:sp>
          <p:nvSpPr>
            <p:cNvPr id="34" name="Rectángulo: esquina doblada 33">
              <a:extLst>
                <a:ext uri="{FF2B5EF4-FFF2-40B4-BE49-F238E27FC236}">
                  <a16:creationId xmlns:a16="http://schemas.microsoft.com/office/drawing/2014/main" id="{FEFC1C85-9BC0-4C8F-9B45-BCC4CEB5BCAC}"/>
                </a:ext>
              </a:extLst>
            </p:cNvPr>
            <p:cNvSpPr/>
            <p:nvPr/>
          </p:nvSpPr>
          <p:spPr>
            <a:xfrm>
              <a:off x="111870" y="1328409"/>
              <a:ext cx="3117105" cy="3253116"/>
            </a:xfrm>
            <a:prstGeom prst="foldedCorner">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 name="Rectángulo: esquinas redondeadas 34">
              <a:extLst>
                <a:ext uri="{FF2B5EF4-FFF2-40B4-BE49-F238E27FC236}">
                  <a16:creationId xmlns:a16="http://schemas.microsoft.com/office/drawing/2014/main" id="{A616599F-EC60-4CD7-AFF9-1F6AC3636752}"/>
                </a:ext>
              </a:extLst>
            </p:cNvPr>
            <p:cNvSpPr/>
            <p:nvPr/>
          </p:nvSpPr>
          <p:spPr>
            <a:xfrm>
              <a:off x="152728" y="1612499"/>
              <a:ext cx="3076247" cy="24152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rgbClr val="FF0000"/>
                  </a:solidFill>
                  <a:effectLst>
                    <a:outerShdw blurRad="38100" dist="38100" dir="2700000" algn="tl">
                      <a:srgbClr val="000000">
                        <a:alpha val="43137"/>
                      </a:srgbClr>
                    </a:outerShdw>
                  </a:effectLst>
                  <a:ea typeface="Myriad Pro" charset="0"/>
                  <a:cs typeface="Myriad Pro" charset="0"/>
                </a:rPr>
                <a:t>OPINIÓN LIMPIA</a:t>
              </a:r>
              <a:endParaRPr lang="en-US" b="1" dirty="0">
                <a:solidFill>
                  <a:schemeClr val="tx1"/>
                </a:solidFill>
                <a:effectLst>
                  <a:outerShdw blurRad="38100" dist="38100" dir="2700000" algn="tl">
                    <a:srgbClr val="000000">
                      <a:alpha val="43137"/>
                    </a:srgbClr>
                  </a:outerShdw>
                </a:effectLst>
              </a:endParaRPr>
            </a:p>
          </p:txBody>
        </p:sp>
      </p:grpSp>
      <p:grpSp>
        <p:nvGrpSpPr>
          <p:cNvPr id="36" name="Grupo 35">
            <a:extLst>
              <a:ext uri="{FF2B5EF4-FFF2-40B4-BE49-F238E27FC236}">
                <a16:creationId xmlns:a16="http://schemas.microsoft.com/office/drawing/2014/main" id="{5DD290A6-3E9E-4235-9BB0-E99498D16038}"/>
              </a:ext>
            </a:extLst>
          </p:cNvPr>
          <p:cNvGrpSpPr/>
          <p:nvPr/>
        </p:nvGrpSpPr>
        <p:grpSpPr>
          <a:xfrm>
            <a:off x="9472524" y="1813244"/>
            <a:ext cx="1609138" cy="1063690"/>
            <a:chOff x="111870" y="1328409"/>
            <a:chExt cx="3117105" cy="3253116"/>
          </a:xfrm>
          <a:solidFill>
            <a:srgbClr val="FDE91A"/>
          </a:solidFill>
        </p:grpSpPr>
        <p:sp>
          <p:nvSpPr>
            <p:cNvPr id="37" name="Rectángulo: esquina doblada 36">
              <a:extLst>
                <a:ext uri="{FF2B5EF4-FFF2-40B4-BE49-F238E27FC236}">
                  <a16:creationId xmlns:a16="http://schemas.microsoft.com/office/drawing/2014/main" id="{282C9E76-3576-489F-9D0A-EC30E9804472}"/>
                </a:ext>
              </a:extLst>
            </p:cNvPr>
            <p:cNvSpPr/>
            <p:nvPr/>
          </p:nvSpPr>
          <p:spPr>
            <a:xfrm>
              <a:off x="111870" y="1328409"/>
              <a:ext cx="3117105" cy="3253116"/>
            </a:xfrm>
            <a:prstGeom prst="foldedCorne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 name="Rectángulo: esquinas redondeadas 37">
              <a:extLst>
                <a:ext uri="{FF2B5EF4-FFF2-40B4-BE49-F238E27FC236}">
                  <a16:creationId xmlns:a16="http://schemas.microsoft.com/office/drawing/2014/main" id="{E51B09C2-5FD2-4B14-A5BF-222F6DAC05D7}"/>
                </a:ext>
              </a:extLst>
            </p:cNvPr>
            <p:cNvSpPr/>
            <p:nvPr/>
          </p:nvSpPr>
          <p:spPr>
            <a:xfrm>
              <a:off x="152728" y="1612499"/>
              <a:ext cx="3076247" cy="24152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rgbClr val="FF0000"/>
                  </a:solidFill>
                  <a:effectLst>
                    <a:outerShdw blurRad="38100" dist="38100" dir="2700000" algn="tl">
                      <a:srgbClr val="000000">
                        <a:alpha val="43137"/>
                      </a:srgbClr>
                    </a:outerShdw>
                  </a:effectLst>
                  <a:ea typeface="Myriad Pro" charset="0"/>
                  <a:cs typeface="Myriad Pro" charset="0"/>
                </a:rPr>
                <a:t>OPINIÓN CALIFICADA</a:t>
              </a:r>
              <a:endParaRPr lang="en-US" b="1" dirty="0">
                <a:solidFill>
                  <a:schemeClr val="tx1"/>
                </a:solidFill>
                <a:effectLst>
                  <a:outerShdw blurRad="38100" dist="38100" dir="2700000" algn="tl">
                    <a:srgbClr val="000000">
                      <a:alpha val="43137"/>
                    </a:srgbClr>
                  </a:outerShdw>
                </a:effectLst>
              </a:endParaRPr>
            </a:p>
          </p:txBody>
        </p:sp>
      </p:grpSp>
      <p:grpSp>
        <p:nvGrpSpPr>
          <p:cNvPr id="39" name="Grupo 38">
            <a:extLst>
              <a:ext uri="{FF2B5EF4-FFF2-40B4-BE49-F238E27FC236}">
                <a16:creationId xmlns:a16="http://schemas.microsoft.com/office/drawing/2014/main" id="{4A661CD4-DDD3-44ED-9916-3A5CB8B54FD4}"/>
              </a:ext>
            </a:extLst>
          </p:cNvPr>
          <p:cNvGrpSpPr/>
          <p:nvPr/>
        </p:nvGrpSpPr>
        <p:grpSpPr>
          <a:xfrm>
            <a:off x="9472524" y="2964633"/>
            <a:ext cx="1609138" cy="1063690"/>
            <a:chOff x="111870" y="1328409"/>
            <a:chExt cx="3117105" cy="3253116"/>
          </a:xfrm>
          <a:solidFill>
            <a:srgbClr val="FDE91A"/>
          </a:solidFill>
        </p:grpSpPr>
        <p:sp>
          <p:nvSpPr>
            <p:cNvPr id="40" name="Rectángulo: esquina doblada 39">
              <a:extLst>
                <a:ext uri="{FF2B5EF4-FFF2-40B4-BE49-F238E27FC236}">
                  <a16:creationId xmlns:a16="http://schemas.microsoft.com/office/drawing/2014/main" id="{E4DFEF51-8B30-4B38-BDE1-C5FFBFA0E25F}"/>
                </a:ext>
              </a:extLst>
            </p:cNvPr>
            <p:cNvSpPr/>
            <p:nvPr/>
          </p:nvSpPr>
          <p:spPr>
            <a:xfrm>
              <a:off x="111870" y="1328409"/>
              <a:ext cx="3117105" cy="3253116"/>
            </a:xfrm>
            <a:prstGeom prst="foldedCorne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1" name="Rectángulo: esquinas redondeadas 40">
              <a:extLst>
                <a:ext uri="{FF2B5EF4-FFF2-40B4-BE49-F238E27FC236}">
                  <a16:creationId xmlns:a16="http://schemas.microsoft.com/office/drawing/2014/main" id="{07D3C9FD-A171-433A-9B23-00DCE17FB8EB}"/>
                </a:ext>
              </a:extLst>
            </p:cNvPr>
            <p:cNvSpPr/>
            <p:nvPr/>
          </p:nvSpPr>
          <p:spPr>
            <a:xfrm>
              <a:off x="152728" y="1612499"/>
              <a:ext cx="3076247" cy="24152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rgbClr val="FF0000"/>
                  </a:solidFill>
                  <a:effectLst>
                    <a:outerShdw blurRad="38100" dist="38100" dir="2700000" algn="tl">
                      <a:srgbClr val="000000">
                        <a:alpha val="43137"/>
                      </a:srgbClr>
                    </a:outerShdw>
                  </a:effectLst>
                  <a:ea typeface="Myriad Pro" charset="0"/>
                  <a:cs typeface="Myriad Pro" charset="0"/>
                </a:rPr>
                <a:t>OPINIÓN CALIFICADA</a:t>
              </a:r>
              <a:endParaRPr lang="en-US" b="1" dirty="0">
                <a:solidFill>
                  <a:schemeClr val="tx1"/>
                </a:solidFill>
                <a:effectLst>
                  <a:outerShdw blurRad="38100" dist="38100" dir="2700000" algn="tl">
                    <a:srgbClr val="000000">
                      <a:alpha val="43137"/>
                    </a:srgbClr>
                  </a:outerShdw>
                </a:effectLst>
              </a:endParaRPr>
            </a:p>
          </p:txBody>
        </p:sp>
      </p:grpSp>
      <p:sp>
        <p:nvSpPr>
          <p:cNvPr id="42" name="Flecha: a la derecha 41">
            <a:extLst>
              <a:ext uri="{FF2B5EF4-FFF2-40B4-BE49-F238E27FC236}">
                <a16:creationId xmlns:a16="http://schemas.microsoft.com/office/drawing/2014/main" id="{3D8F751E-5CA2-48F3-A044-05EB4C1050D3}"/>
              </a:ext>
            </a:extLst>
          </p:cNvPr>
          <p:cNvSpPr/>
          <p:nvPr/>
        </p:nvSpPr>
        <p:spPr>
          <a:xfrm>
            <a:off x="8528181" y="2121158"/>
            <a:ext cx="643812" cy="403261"/>
          </a:xfrm>
          <a:prstGeom prst="rightArrow">
            <a:avLst/>
          </a:prstGeom>
          <a:solidFill>
            <a:schemeClr val="tx1"/>
          </a:solid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echa: a la derecha 42">
            <a:extLst>
              <a:ext uri="{FF2B5EF4-FFF2-40B4-BE49-F238E27FC236}">
                <a16:creationId xmlns:a16="http://schemas.microsoft.com/office/drawing/2014/main" id="{3C5F537E-0268-4FDC-85BC-DAA407A37F6A}"/>
              </a:ext>
            </a:extLst>
          </p:cNvPr>
          <p:cNvSpPr/>
          <p:nvPr/>
        </p:nvSpPr>
        <p:spPr>
          <a:xfrm>
            <a:off x="8528181" y="5524940"/>
            <a:ext cx="643812" cy="403261"/>
          </a:xfrm>
          <a:prstGeom prst="rightArrow">
            <a:avLst/>
          </a:prstGeom>
          <a:solidFill>
            <a:schemeClr val="tx1"/>
          </a:solid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echa: a la derecha 43">
            <a:extLst>
              <a:ext uri="{FF2B5EF4-FFF2-40B4-BE49-F238E27FC236}">
                <a16:creationId xmlns:a16="http://schemas.microsoft.com/office/drawing/2014/main" id="{FB06F88C-022B-48A4-8B0E-1FAD7636CBF9}"/>
              </a:ext>
            </a:extLst>
          </p:cNvPr>
          <p:cNvSpPr/>
          <p:nvPr/>
        </p:nvSpPr>
        <p:spPr>
          <a:xfrm>
            <a:off x="8528181" y="4360505"/>
            <a:ext cx="643812" cy="403261"/>
          </a:xfrm>
          <a:prstGeom prst="rightArrow">
            <a:avLst/>
          </a:prstGeom>
          <a:solidFill>
            <a:schemeClr val="tx1"/>
          </a:solid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echa: a la derecha 44">
            <a:extLst>
              <a:ext uri="{FF2B5EF4-FFF2-40B4-BE49-F238E27FC236}">
                <a16:creationId xmlns:a16="http://schemas.microsoft.com/office/drawing/2014/main" id="{959DA72F-8AE1-44C3-B4BF-D53528E8CE61}"/>
              </a:ext>
            </a:extLst>
          </p:cNvPr>
          <p:cNvSpPr/>
          <p:nvPr/>
        </p:nvSpPr>
        <p:spPr>
          <a:xfrm>
            <a:off x="8528181" y="3196071"/>
            <a:ext cx="643812" cy="403261"/>
          </a:xfrm>
          <a:prstGeom prst="rightArrow">
            <a:avLst/>
          </a:prstGeom>
          <a:solidFill>
            <a:schemeClr val="tx1"/>
          </a:solid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Imagen 45">
            <a:extLst>
              <a:ext uri="{FF2B5EF4-FFF2-40B4-BE49-F238E27FC236}">
                <a16:creationId xmlns:a16="http://schemas.microsoft.com/office/drawing/2014/main" id="{5C7D0B6F-DA02-4DCE-854F-07ABE2F387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067" t="11806" r="41250" b="3750"/>
          <a:stretch/>
        </p:blipFill>
        <p:spPr>
          <a:xfrm>
            <a:off x="829552" y="2522396"/>
            <a:ext cx="1951839" cy="2752494"/>
          </a:xfrm>
          <a:prstGeom prst="rect">
            <a:avLst/>
          </a:prstGeom>
          <a:ln>
            <a:noFill/>
          </a:ln>
          <a:effectLst>
            <a:outerShdw blurRad="292100" dist="139700" dir="2700000" algn="tl" rotWithShape="0">
              <a:srgbClr val="333333">
                <a:alpha val="65000"/>
              </a:srgbClr>
            </a:outerShdw>
          </a:effectLst>
        </p:spPr>
      </p:pic>
      <p:sp>
        <p:nvSpPr>
          <p:cNvPr id="47" name="CuadroTexto 46">
            <a:extLst>
              <a:ext uri="{FF2B5EF4-FFF2-40B4-BE49-F238E27FC236}">
                <a16:creationId xmlns:a16="http://schemas.microsoft.com/office/drawing/2014/main" id="{DF407589-0068-4F7C-ACFB-0055A7387152}"/>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286405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19</a:t>
            </a:fld>
            <a:endParaRPr lang="es-PE" b="1" dirty="0">
              <a:solidFill>
                <a:schemeClr val="bg1">
                  <a:lumMod val="75000"/>
                </a:schemeClr>
              </a:solidFill>
            </a:endParaRPr>
          </a:p>
        </p:txBody>
      </p:sp>
      <p:sp>
        <p:nvSpPr>
          <p:cNvPr id="9" name="CuadroTexto 8">
            <a:extLst>
              <a:ext uri="{FF2B5EF4-FFF2-40B4-BE49-F238E27FC236}">
                <a16:creationId xmlns:a16="http://schemas.microsoft.com/office/drawing/2014/main" id="{BF43DE3A-23F6-494A-8F6D-737E219916CD}"/>
              </a:ext>
            </a:extLst>
          </p:cNvPr>
          <p:cNvSpPr txBox="1"/>
          <p:nvPr/>
        </p:nvSpPr>
        <p:spPr>
          <a:xfrm>
            <a:off x="0" y="1035173"/>
            <a:ext cx="12192000" cy="954107"/>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COMPARACIÓN DE RESULTADOS DE LA AUDITORÍA </a:t>
            </a:r>
          </a:p>
          <a:p>
            <a:pPr algn="ctr"/>
            <a:r>
              <a:rPr lang="en-US" sz="2800" b="1" dirty="0">
                <a:effectLst>
                  <a:outerShdw blurRad="38100" dist="38100" dir="2700000" algn="tl">
                    <a:srgbClr val="000000">
                      <a:alpha val="43137"/>
                    </a:srgbClr>
                  </a:outerShdw>
                </a:effectLst>
              </a:rPr>
              <a:t>A LA CUENTA GENERAL DE LA REPÚBLICA</a:t>
            </a:r>
          </a:p>
        </p:txBody>
      </p:sp>
      <p:pic>
        <p:nvPicPr>
          <p:cNvPr id="3" name="Imagen 2">
            <a:extLst>
              <a:ext uri="{FF2B5EF4-FFF2-40B4-BE49-F238E27FC236}">
                <a16:creationId xmlns:a16="http://schemas.microsoft.com/office/drawing/2014/main" id="{31AA8D32-E573-4B34-9114-2CE533E41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69" y="2720687"/>
            <a:ext cx="4765018" cy="2923541"/>
          </a:xfrm>
          <a:prstGeom prst="rect">
            <a:avLst/>
          </a:prstGeom>
        </p:spPr>
      </p:pic>
      <p:sp>
        <p:nvSpPr>
          <p:cNvPr id="4" name="CuadroTexto 3">
            <a:extLst>
              <a:ext uri="{FF2B5EF4-FFF2-40B4-BE49-F238E27FC236}">
                <a16:creationId xmlns:a16="http://schemas.microsoft.com/office/drawing/2014/main" id="{8D07D4F9-299F-4B12-B3FA-841EF7E22AF7}"/>
              </a:ext>
            </a:extLst>
          </p:cNvPr>
          <p:cNvSpPr txBox="1"/>
          <p:nvPr/>
        </p:nvSpPr>
        <p:spPr>
          <a:xfrm>
            <a:off x="642796" y="1892174"/>
            <a:ext cx="4842591"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rPr>
              <a:t>2018</a:t>
            </a:r>
          </a:p>
        </p:txBody>
      </p:sp>
      <p:pic>
        <p:nvPicPr>
          <p:cNvPr id="5" name="Imagen 4">
            <a:extLst>
              <a:ext uri="{FF2B5EF4-FFF2-40B4-BE49-F238E27FC236}">
                <a16:creationId xmlns:a16="http://schemas.microsoft.com/office/drawing/2014/main" id="{3A3A43ED-6338-40E8-95E2-093D601F57FF}"/>
              </a:ext>
            </a:extLst>
          </p:cNvPr>
          <p:cNvPicPr>
            <a:picLocks noChangeAspect="1"/>
          </p:cNvPicPr>
          <p:nvPr/>
        </p:nvPicPr>
        <p:blipFill rotWithShape="1">
          <a:blip r:embed="rId4">
            <a:extLst>
              <a:ext uri="{28A0092B-C50C-407E-A947-70E740481C1C}">
                <a14:useLocalDpi xmlns:a14="http://schemas.microsoft.com/office/drawing/2010/main" val="0"/>
              </a:ext>
            </a:extLst>
          </a:blip>
          <a:srcRect l="26668" r="5468"/>
          <a:stretch/>
        </p:blipFill>
        <p:spPr>
          <a:xfrm>
            <a:off x="6513260" y="2720686"/>
            <a:ext cx="4765018" cy="2923541"/>
          </a:xfrm>
          <a:prstGeom prst="rect">
            <a:avLst/>
          </a:prstGeom>
        </p:spPr>
      </p:pic>
      <p:sp>
        <p:nvSpPr>
          <p:cNvPr id="51" name="CuadroTexto 50">
            <a:extLst>
              <a:ext uri="{FF2B5EF4-FFF2-40B4-BE49-F238E27FC236}">
                <a16:creationId xmlns:a16="http://schemas.microsoft.com/office/drawing/2014/main" id="{79A56DE2-BF6B-4F19-B918-DDEB22D07D3A}"/>
              </a:ext>
            </a:extLst>
          </p:cNvPr>
          <p:cNvSpPr txBox="1"/>
          <p:nvPr/>
        </p:nvSpPr>
        <p:spPr>
          <a:xfrm>
            <a:off x="6636190" y="1904817"/>
            <a:ext cx="4642088" cy="646331"/>
          </a:xfrm>
          <a:prstGeom prst="rect">
            <a:avLst/>
          </a:prstGeom>
          <a:noFill/>
        </p:spPr>
        <p:txBody>
          <a:bodyPr wrap="square" rtlCol="0">
            <a:spAutoFit/>
          </a:bodyPr>
          <a:lstStyle/>
          <a:p>
            <a:pPr algn="ctr"/>
            <a:r>
              <a:rPr lang="en-US" sz="3600" b="1" dirty="0">
                <a:solidFill>
                  <a:srgbClr val="002060"/>
                </a:solidFill>
                <a:effectLst>
                  <a:outerShdw blurRad="38100" dist="38100" dir="2700000" algn="tl">
                    <a:srgbClr val="000000">
                      <a:alpha val="43137"/>
                    </a:srgbClr>
                  </a:outerShdw>
                </a:effectLst>
              </a:rPr>
              <a:t>2017</a:t>
            </a:r>
          </a:p>
        </p:txBody>
      </p:sp>
      <p:grpSp>
        <p:nvGrpSpPr>
          <p:cNvPr id="15" name="Grupo 14"/>
          <p:cNvGrpSpPr/>
          <p:nvPr/>
        </p:nvGrpSpPr>
        <p:grpSpPr>
          <a:xfrm>
            <a:off x="10738309" y="6171389"/>
            <a:ext cx="1028182" cy="416372"/>
            <a:chOff x="10985501" y="6396203"/>
            <a:chExt cx="1028182" cy="416372"/>
          </a:xfrm>
        </p:grpSpPr>
        <p:sp>
          <p:nvSpPr>
            <p:cNvPr id="16" name="CuadroTexto 15"/>
            <p:cNvSpPr txBox="1"/>
            <p:nvPr/>
          </p:nvSpPr>
          <p:spPr>
            <a:xfrm>
              <a:off x="10985501" y="6612520"/>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17" name="Imagen 16" descr="C:\Users\16468\Documents\GSS\Para creaciones\cgr.png">
              <a:hlinkClick r:id="rId5" action="ppaction://hlinksldjump"/>
            </p:cNvPr>
            <p:cNvPicPr/>
            <p:nvPr/>
          </p:nvPicPr>
          <p:blipFill rotWithShape="1">
            <a:blip r:embed="rId6">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19" name="CuadroTexto 18">
            <a:extLst>
              <a:ext uri="{FF2B5EF4-FFF2-40B4-BE49-F238E27FC236}">
                <a16:creationId xmlns:a16="http://schemas.microsoft.com/office/drawing/2014/main" id="{315B7344-64D7-45D1-AC8D-06214A3922F6}"/>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950934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B284018-188F-4C9A-B7C6-86B00789F1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64" r="1945" b="1980"/>
          <a:stretch/>
        </p:blipFill>
        <p:spPr>
          <a:xfrm>
            <a:off x="0" y="420"/>
            <a:ext cx="12191999" cy="6857580"/>
          </a:xfrm>
          <a:prstGeom prst="rect">
            <a:avLst/>
          </a:prstGeom>
        </p:spPr>
      </p:pic>
      <p:sp>
        <p:nvSpPr>
          <p:cNvPr id="3" name="CuadroTexto 2"/>
          <p:cNvSpPr txBox="1"/>
          <p:nvPr/>
        </p:nvSpPr>
        <p:spPr>
          <a:xfrm>
            <a:off x="1519218" y="1448465"/>
            <a:ext cx="10050711" cy="4401205"/>
          </a:xfrm>
          <a:prstGeom prst="rect">
            <a:avLst/>
          </a:prstGeom>
          <a:noFill/>
        </p:spPr>
        <p:txBody>
          <a:bodyPr wrap="square" rtlCol="0">
            <a:spAutoFit/>
          </a:bodyPr>
          <a:lstStyle/>
          <a:p>
            <a:pPr marL="628650" indent="-628650">
              <a:lnSpc>
                <a:spcPct val="100000"/>
              </a:lnSpc>
              <a:buClr>
                <a:srgbClr val="002060"/>
              </a:buClr>
              <a:buFont typeface="+mj-lt"/>
              <a:buAutoNum type="romanUcPeriod"/>
            </a:pPr>
            <a:r>
              <a:rPr lang="es-PE" sz="2000" b="1" dirty="0">
                <a:hlinkClick r:id="rId4" action="ppaction://hlinksldjump"/>
              </a:rPr>
              <a:t>Marco Legal Regulatorio</a:t>
            </a:r>
            <a:endParaRPr lang="es-PE" sz="2000" b="1" dirty="0"/>
          </a:p>
          <a:p>
            <a:pPr marL="628650" indent="-628650">
              <a:lnSpc>
                <a:spcPct val="100000"/>
              </a:lnSpc>
              <a:buClr>
                <a:srgbClr val="002060"/>
              </a:buClr>
              <a:buFont typeface="+mj-lt"/>
              <a:buAutoNum type="romanUcPeriod"/>
            </a:pPr>
            <a:r>
              <a:rPr lang="es-PE" sz="2000" b="1" dirty="0">
                <a:hlinkClick r:id="rId5" action="ppaction://hlinksldjump"/>
              </a:rPr>
              <a:t>Cobertura y Cumplimiento</a:t>
            </a:r>
            <a:endParaRPr lang="es-PE" sz="2000" b="1" dirty="0"/>
          </a:p>
          <a:p>
            <a:pPr marL="628650" indent="-628650">
              <a:lnSpc>
                <a:spcPct val="100000"/>
              </a:lnSpc>
              <a:buClr>
                <a:srgbClr val="002060"/>
              </a:buClr>
              <a:buFont typeface="+mj-lt"/>
              <a:buAutoNum type="romanUcPeriod"/>
            </a:pPr>
            <a:r>
              <a:rPr lang="es-PE" sz="2000" b="1" dirty="0">
                <a:hlinkClick r:id="rId6" action="ppaction://hlinksldjump"/>
              </a:rPr>
              <a:t>Auditorías Financieras</a:t>
            </a:r>
            <a:endParaRPr lang="es-PE" sz="2000" b="1" dirty="0"/>
          </a:p>
          <a:p>
            <a:pPr marL="1165225" lvl="1" indent="-539750">
              <a:lnSpc>
                <a:spcPct val="100000"/>
              </a:lnSpc>
              <a:buClr>
                <a:srgbClr val="FF0000"/>
              </a:buClr>
              <a:buFont typeface="Arial" panose="020B0604020202020204" pitchFamily="34" charset="0"/>
              <a:buNone/>
            </a:pPr>
            <a:r>
              <a:rPr lang="es-PE" sz="2000" b="1" dirty="0">
                <a:solidFill>
                  <a:srgbClr val="002060"/>
                </a:solidFill>
              </a:rPr>
              <a:t>1. </a:t>
            </a:r>
            <a:r>
              <a:rPr lang="es-PE" sz="2000" b="1" dirty="0"/>
              <a:t>	</a:t>
            </a:r>
            <a:r>
              <a:rPr lang="es-PE" sz="2000" b="1" dirty="0">
                <a:hlinkClick r:id="rId7" action="ppaction://hlinksldjump"/>
              </a:rPr>
              <a:t>Auditoría a Los Estados Financieros</a:t>
            </a:r>
            <a:endParaRPr lang="es-PE" sz="2000" b="1" dirty="0"/>
          </a:p>
          <a:p>
            <a:pPr marL="1165225" lvl="2" indent="-539750">
              <a:lnSpc>
                <a:spcPct val="100000"/>
              </a:lnSpc>
              <a:buClr>
                <a:srgbClr val="FF0000"/>
              </a:buClr>
              <a:buFont typeface="Arial" panose="020B0604020202020204" pitchFamily="34" charset="0"/>
              <a:buNone/>
            </a:pPr>
            <a:r>
              <a:rPr lang="es-PE" sz="2000" b="1" dirty="0">
                <a:solidFill>
                  <a:srgbClr val="002060"/>
                </a:solidFill>
              </a:rPr>
              <a:t>2. </a:t>
            </a:r>
            <a:r>
              <a:rPr lang="es-PE" sz="2000" b="1" dirty="0"/>
              <a:t>	</a:t>
            </a:r>
            <a:r>
              <a:rPr lang="es-PE" sz="2000" b="1" dirty="0">
                <a:hlinkClick r:id="rId8" action="ppaction://hlinksldjump"/>
              </a:rPr>
              <a:t>Auditoría a Los Estados Presupuestarios</a:t>
            </a:r>
            <a:endParaRPr lang="es-PE" sz="2000" b="1" dirty="0"/>
          </a:p>
          <a:p>
            <a:pPr marL="1165225" lvl="2" indent="-539750">
              <a:lnSpc>
                <a:spcPct val="100000"/>
              </a:lnSpc>
              <a:buClr>
                <a:srgbClr val="FF0000"/>
              </a:buClr>
              <a:buFont typeface="Arial" panose="020B0604020202020204" pitchFamily="34" charset="0"/>
              <a:buNone/>
            </a:pPr>
            <a:r>
              <a:rPr lang="es-PE" sz="2000" b="1" dirty="0">
                <a:solidFill>
                  <a:srgbClr val="002060"/>
                </a:solidFill>
              </a:rPr>
              <a:t>3. </a:t>
            </a:r>
            <a:r>
              <a:rPr lang="es-PE" sz="2000" b="1" dirty="0"/>
              <a:t>	</a:t>
            </a:r>
            <a:r>
              <a:rPr lang="es-PE" sz="2000" b="1" dirty="0">
                <a:hlinkClick r:id="rId9" action="ppaction://hlinksldjump"/>
              </a:rPr>
              <a:t>Auditoría al Estado de Tesorería</a:t>
            </a:r>
            <a:endParaRPr lang="es-PE" sz="2000" b="1" dirty="0"/>
          </a:p>
          <a:p>
            <a:pPr marL="1165225" lvl="2" indent="-539750">
              <a:lnSpc>
                <a:spcPct val="100000"/>
              </a:lnSpc>
              <a:buClr>
                <a:srgbClr val="FF0000"/>
              </a:buClr>
              <a:buFont typeface="Arial" panose="020B0604020202020204" pitchFamily="34" charset="0"/>
              <a:buNone/>
            </a:pPr>
            <a:r>
              <a:rPr lang="es-PE" sz="2000" b="1" dirty="0">
                <a:solidFill>
                  <a:srgbClr val="002060"/>
                </a:solidFill>
              </a:rPr>
              <a:t>4. </a:t>
            </a:r>
            <a:r>
              <a:rPr lang="es-PE" sz="2000" b="1" dirty="0"/>
              <a:t>	</a:t>
            </a:r>
            <a:r>
              <a:rPr lang="es-PE" sz="2000" b="1" dirty="0">
                <a:hlinkClick r:id="rId10" action="ppaction://hlinksldjump"/>
              </a:rPr>
              <a:t>Auditoría al Estado de la Deuda Pública</a:t>
            </a:r>
            <a:endParaRPr lang="es-PE" sz="2000" b="1" dirty="0"/>
          </a:p>
          <a:p>
            <a:pPr marL="628650" indent="-628650">
              <a:lnSpc>
                <a:spcPct val="100000"/>
              </a:lnSpc>
              <a:buClr>
                <a:srgbClr val="002060"/>
              </a:buClr>
              <a:buFont typeface="+mj-lt"/>
              <a:buAutoNum type="romanUcPeriod"/>
            </a:pPr>
            <a:r>
              <a:rPr lang="es-PE" sz="2000" b="1" dirty="0">
                <a:hlinkClick r:id="rId11" action="ppaction://hlinksldjump"/>
              </a:rPr>
              <a:t>Análisis y Comentarios</a:t>
            </a:r>
            <a:endParaRPr lang="es-PE" sz="2000" b="1" dirty="0"/>
          </a:p>
          <a:p>
            <a:pPr marL="1165225" lvl="2" indent="-536575">
              <a:lnSpc>
                <a:spcPct val="100000"/>
              </a:lnSpc>
              <a:buFont typeface="Arial" panose="020B0604020202020204" pitchFamily="34" charset="0"/>
              <a:buNone/>
            </a:pPr>
            <a:r>
              <a:rPr lang="es-PE" sz="2000" b="1" dirty="0">
                <a:solidFill>
                  <a:srgbClr val="002060"/>
                </a:solidFill>
              </a:rPr>
              <a:t>1. </a:t>
            </a:r>
            <a:r>
              <a:rPr lang="es-PE" sz="2000" b="1" dirty="0"/>
              <a:t>	</a:t>
            </a:r>
            <a:r>
              <a:rPr lang="es-PE" sz="2000" b="1" dirty="0">
                <a:hlinkClick r:id="rId12" action="ppaction://hlinksldjump"/>
              </a:rPr>
              <a:t>Aspectos Económicos</a:t>
            </a:r>
            <a:endParaRPr lang="es-PE" sz="2000" b="1" dirty="0"/>
          </a:p>
          <a:p>
            <a:pPr marL="1165225" lvl="2" indent="-536575">
              <a:lnSpc>
                <a:spcPct val="100000"/>
              </a:lnSpc>
              <a:buClr>
                <a:srgbClr val="002060"/>
              </a:buClr>
              <a:buAutoNum type="arabicPeriod" startAt="2"/>
            </a:pPr>
            <a:r>
              <a:rPr lang="es-PE" sz="2000" b="1" dirty="0">
                <a:hlinkClick r:id="rId13" action="ppaction://hlinksldjump"/>
              </a:rPr>
              <a:t>Presupuesto de Gastos bajo el Enfoque de Resultados</a:t>
            </a:r>
            <a:endParaRPr lang="es-PE" sz="2000" b="1" dirty="0"/>
          </a:p>
          <a:p>
            <a:pPr marL="1165225" lvl="2" indent="-536575">
              <a:lnSpc>
                <a:spcPct val="100000"/>
              </a:lnSpc>
              <a:buClr>
                <a:srgbClr val="002060"/>
              </a:buClr>
              <a:buAutoNum type="arabicPeriod" startAt="2"/>
            </a:pPr>
            <a:r>
              <a:rPr lang="es-PE" sz="2000" b="1" dirty="0">
                <a:hlinkClick r:id="rId14" action="ppaction://hlinksldjump"/>
              </a:rPr>
              <a:t>Inversión Pública </a:t>
            </a:r>
            <a:endParaRPr lang="es-PE" sz="2000" b="1" dirty="0"/>
          </a:p>
          <a:p>
            <a:pPr marL="1165225" lvl="2" indent="-536575">
              <a:lnSpc>
                <a:spcPct val="100000"/>
              </a:lnSpc>
              <a:buClr>
                <a:srgbClr val="002060"/>
              </a:buClr>
              <a:buAutoNum type="arabicPeriod" startAt="2"/>
            </a:pPr>
            <a:r>
              <a:rPr lang="es-PE" sz="2000" b="1" dirty="0">
                <a:hlinkClick r:id="rId15" action="ppaction://hlinksldjump"/>
              </a:rPr>
              <a:t>Gasto Social e Indicadores Sociales</a:t>
            </a:r>
            <a:endParaRPr lang="es-PE" sz="2000" b="1" dirty="0"/>
          </a:p>
          <a:p>
            <a:pPr marL="628650" lvl="2" indent="-628650">
              <a:lnSpc>
                <a:spcPct val="100000"/>
              </a:lnSpc>
              <a:buClr>
                <a:srgbClr val="002060"/>
              </a:buClr>
              <a:buFont typeface="+mj-lt"/>
              <a:buAutoNum type="romanUcPeriod" startAt="5"/>
            </a:pPr>
            <a:r>
              <a:rPr lang="es-PE" sz="2000" b="1" dirty="0">
                <a:hlinkClick r:id="rId16" action="ppaction://hlinksldjump"/>
              </a:rPr>
              <a:t>Informe Situacional de la implementación de las Recomendaciones de Auditoria</a:t>
            </a:r>
            <a:endParaRPr lang="es-PE" sz="2000" b="1" dirty="0"/>
          </a:p>
          <a:p>
            <a:pPr marL="628650" lvl="2" indent="-628650">
              <a:lnSpc>
                <a:spcPct val="100000"/>
              </a:lnSpc>
              <a:buClr>
                <a:srgbClr val="002060"/>
              </a:buClr>
              <a:buFont typeface="+mj-lt"/>
              <a:buAutoNum type="romanUcPeriod" startAt="5"/>
            </a:pPr>
            <a:r>
              <a:rPr lang="es-PE" sz="2000" b="1" dirty="0">
                <a:hlinkClick r:id="rId17" action="ppaction://hlinksldjump"/>
              </a:rPr>
              <a:t>Recomendaciones</a:t>
            </a:r>
            <a:endParaRPr lang="es-PE" sz="2000" b="1" dirty="0"/>
          </a:p>
        </p:txBody>
      </p:sp>
      <p:sp>
        <p:nvSpPr>
          <p:cNvPr id="6" name="CuadroTexto 5">
            <a:extLst>
              <a:ext uri="{FF2B5EF4-FFF2-40B4-BE49-F238E27FC236}">
                <a16:creationId xmlns:a16="http://schemas.microsoft.com/office/drawing/2014/main" id="{0FAAF607-6291-4C21-AFF7-42840FE8B8D8}"/>
              </a:ext>
            </a:extLst>
          </p:cNvPr>
          <p:cNvSpPr txBox="1"/>
          <p:nvPr/>
        </p:nvSpPr>
        <p:spPr>
          <a:xfrm>
            <a:off x="4428514" y="468241"/>
            <a:ext cx="3016920" cy="769441"/>
          </a:xfrm>
          <a:prstGeom prst="rect">
            <a:avLst/>
          </a:prstGeom>
          <a:noFill/>
        </p:spPr>
        <p:txBody>
          <a:bodyPr wrap="square" rtlCol="0">
            <a:spAutoFit/>
          </a:bodyPr>
          <a:lstStyle/>
          <a:p>
            <a:pPr algn="ctr"/>
            <a:r>
              <a:rPr lang="es-ES_tradnl" sz="4400" b="1" u="sng" dirty="0">
                <a:solidFill>
                  <a:schemeClr val="tx1">
                    <a:lumMod val="65000"/>
                    <a:lumOff val="35000"/>
                  </a:schemeClr>
                </a:solidFill>
              </a:rPr>
              <a:t>ÍNDICE</a:t>
            </a:r>
          </a:p>
        </p:txBody>
      </p:sp>
      <p:pic>
        <p:nvPicPr>
          <p:cNvPr id="8" name="Imagen 7">
            <a:extLst>
              <a:ext uri="{FF2B5EF4-FFF2-40B4-BE49-F238E27FC236}">
                <a16:creationId xmlns:a16="http://schemas.microsoft.com/office/drawing/2014/main" id="{48F19B82-9A04-4E68-90F6-FF56B7AEA4C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15399" y="27351"/>
            <a:ext cx="2915695" cy="892908"/>
          </a:xfrm>
          <a:prstGeom prst="rect">
            <a:avLst/>
          </a:prstGeom>
        </p:spPr>
      </p:pic>
      <p:sp>
        <p:nvSpPr>
          <p:cNvPr id="2" name="Marcador de número de diapositiva 1">
            <a:extLst>
              <a:ext uri="{FF2B5EF4-FFF2-40B4-BE49-F238E27FC236}">
                <a16:creationId xmlns:a16="http://schemas.microsoft.com/office/drawing/2014/main" id="{5E713D69-0DAB-40DE-9D45-74296E7F29BF}"/>
              </a:ext>
            </a:extLst>
          </p:cNvPr>
          <p:cNvSpPr>
            <a:spLocks noGrp="1"/>
          </p:cNvSpPr>
          <p:nvPr>
            <p:ph type="sldNum" sz="quarter" idx="12"/>
          </p:nvPr>
        </p:nvSpPr>
        <p:spPr>
          <a:xfrm>
            <a:off x="9448800" y="6465524"/>
            <a:ext cx="2743200" cy="365125"/>
          </a:xfrm>
        </p:spPr>
        <p:txBody>
          <a:bodyPr/>
          <a:lstStyle/>
          <a:p>
            <a:fld id="{102831B7-A9AD-4FCE-857F-56F02B7F56FF}" type="slidenum">
              <a:rPr lang="es-PE" b="1" smtClean="0">
                <a:solidFill>
                  <a:schemeClr val="bg1"/>
                </a:solidFill>
                <a:effectLst>
                  <a:outerShdw blurRad="38100" dist="38100" dir="2700000" algn="tl">
                    <a:srgbClr val="000000">
                      <a:alpha val="43137"/>
                    </a:srgbClr>
                  </a:outerShdw>
                </a:effectLst>
              </a:rPr>
              <a:t>2</a:t>
            </a:fld>
            <a:endParaRPr lang="es-P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702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20</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516735"/>
            <a:ext cx="12192000" cy="1754326"/>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AUDITORIA A LOS ESTADOS FINANCIEROS</a:t>
            </a:r>
          </a:p>
        </p:txBody>
      </p:sp>
    </p:spTree>
    <p:extLst>
      <p:ext uri="{BB962C8B-B14F-4D97-AF65-F5344CB8AC3E}">
        <p14:creationId xmlns:p14="http://schemas.microsoft.com/office/powerpoint/2010/main" val="189646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21</a:t>
            </a:fld>
            <a:endParaRPr lang="es-PE" b="1" dirty="0">
              <a:solidFill>
                <a:schemeClr val="bg1">
                  <a:lumMod val="75000"/>
                </a:schemeClr>
              </a:solidFill>
            </a:endParaRPr>
          </a:p>
        </p:txBody>
      </p:sp>
      <p:graphicFrame>
        <p:nvGraphicFramePr>
          <p:cNvPr id="9" name="Tabla 8">
            <a:extLst>
              <a:ext uri="{FF2B5EF4-FFF2-40B4-BE49-F238E27FC236}">
                <a16:creationId xmlns:a16="http://schemas.microsoft.com/office/drawing/2014/main" id="{F856752D-5C66-4B2D-9439-A5C280146209}"/>
              </a:ext>
            </a:extLst>
          </p:cNvPr>
          <p:cNvGraphicFramePr>
            <a:graphicFrameLocks noGrp="1"/>
          </p:cNvGraphicFramePr>
          <p:nvPr>
            <p:extLst>
              <p:ext uri="{D42A27DB-BD31-4B8C-83A1-F6EECF244321}">
                <p14:modId xmlns:p14="http://schemas.microsoft.com/office/powerpoint/2010/main" val="1056576932"/>
              </p:ext>
            </p:extLst>
          </p:nvPr>
        </p:nvGraphicFramePr>
        <p:xfrm>
          <a:off x="1631505" y="1787153"/>
          <a:ext cx="8856984" cy="4624800"/>
        </p:xfrm>
        <a:graphic>
          <a:graphicData uri="http://schemas.openxmlformats.org/drawingml/2006/table">
            <a:tbl>
              <a:tblPr firstRow="1"/>
              <a:tblGrid>
                <a:gridCol w="3288844">
                  <a:extLst>
                    <a:ext uri="{9D8B030D-6E8A-4147-A177-3AD203B41FA5}">
                      <a16:colId xmlns:a16="http://schemas.microsoft.com/office/drawing/2014/main" val="20000"/>
                    </a:ext>
                  </a:extLst>
                </a:gridCol>
                <a:gridCol w="1512592">
                  <a:extLst>
                    <a:ext uri="{9D8B030D-6E8A-4147-A177-3AD203B41FA5}">
                      <a16:colId xmlns:a16="http://schemas.microsoft.com/office/drawing/2014/main" val="20001"/>
                    </a:ext>
                  </a:extLst>
                </a:gridCol>
                <a:gridCol w="1512592">
                  <a:extLst>
                    <a:ext uri="{9D8B030D-6E8A-4147-A177-3AD203B41FA5}">
                      <a16:colId xmlns:a16="http://schemas.microsoft.com/office/drawing/2014/main" val="20002"/>
                    </a:ext>
                  </a:extLst>
                </a:gridCol>
                <a:gridCol w="1512592">
                  <a:extLst>
                    <a:ext uri="{9D8B030D-6E8A-4147-A177-3AD203B41FA5}">
                      <a16:colId xmlns:a16="http://schemas.microsoft.com/office/drawing/2014/main" val="20003"/>
                    </a:ext>
                  </a:extLst>
                </a:gridCol>
                <a:gridCol w="1030364">
                  <a:extLst>
                    <a:ext uri="{9D8B030D-6E8A-4147-A177-3AD203B41FA5}">
                      <a16:colId xmlns:a16="http://schemas.microsoft.com/office/drawing/2014/main" val="20004"/>
                    </a:ext>
                  </a:extLst>
                </a:gridCol>
              </a:tblGrid>
              <a:tr h="360000">
                <a:tc>
                  <a:txBody>
                    <a:bodyPr/>
                    <a:lstStyle/>
                    <a:p>
                      <a:pPr algn="ctr" fontAlgn="ctr"/>
                      <a:r>
                        <a:rPr lang="es-PE" sz="1400" b="1" i="0" u="none" strike="noStrike" dirty="0">
                          <a:solidFill>
                            <a:srgbClr val="FFFFFF"/>
                          </a:solidFill>
                          <a:effectLst/>
                          <a:latin typeface="+mn-lt"/>
                          <a:ea typeface="Myriad Pro" charset="0"/>
                          <a:cs typeface="Myriad Pro" charset="0"/>
                        </a:rPr>
                        <a:t>CONCEPTO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rgbClr val="FFFFFF"/>
                          </a:solidFill>
                          <a:effectLst/>
                          <a:latin typeface="+mn-lt"/>
                          <a:ea typeface="Myriad Pro" charset="0"/>
                          <a:cs typeface="Myriad Pro" charset="0"/>
                        </a:rPr>
                        <a:t>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PE" sz="1400" b="1" i="0" u="none" strike="noStrike" dirty="0">
                          <a:solidFill>
                            <a:srgbClr val="FFFFFF"/>
                          </a:solidFill>
                          <a:effectLst/>
                          <a:latin typeface="+mn-lt"/>
                          <a:ea typeface="Myriad Pro" charset="0"/>
                          <a:cs typeface="Myriad Pro" charset="0"/>
                        </a:rPr>
                        <a:t>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rgbClr val="FFFFFF"/>
                          </a:solidFill>
                          <a:effectLst/>
                          <a:latin typeface="+mn-lt"/>
                          <a:ea typeface="Myriad Pro" charset="0"/>
                          <a:cs typeface="Myriad Pro" charset="0"/>
                        </a:rPr>
                        <a:t>VARIACIÓN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rgbClr val="FFFFFF"/>
                          </a:solidFill>
                          <a:effectLst/>
                          <a:latin typeface="+mn-lt"/>
                          <a:ea typeface="Myriad Pro" charset="0"/>
                          <a:cs typeface="Myriad Pro"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60000">
                <a:tc gridSpan="5">
                  <a:txBody>
                    <a:bodyPr/>
                    <a:lstStyle/>
                    <a:p>
                      <a:pPr lvl="1" algn="l" fontAlgn="ctr"/>
                      <a:r>
                        <a:rPr lang="es-PE" sz="1400" b="1" i="0" u="none" strike="noStrike" dirty="0">
                          <a:solidFill>
                            <a:schemeClr val="tx1">
                              <a:lumMod val="75000"/>
                              <a:lumOff val="25000"/>
                            </a:schemeClr>
                          </a:solidFill>
                          <a:effectLst/>
                          <a:latin typeface="+mn-lt"/>
                          <a:ea typeface="Myriad Pro" charset="0"/>
                          <a:cs typeface="Myriad Pro" charset="0"/>
                        </a:rPr>
                        <a:t>ACTIVO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1"/>
                  </a:ext>
                </a:extLst>
              </a:tr>
              <a:tr h="360000">
                <a:tc>
                  <a:txBody>
                    <a:bodyPr/>
                    <a:lstStyle/>
                    <a:p>
                      <a:pPr lvl="1" algn="l" fontAlgn="ctr"/>
                      <a:r>
                        <a:rPr lang="es-PE" sz="1400" b="0" i="0" u="none" strike="noStrike" dirty="0">
                          <a:solidFill>
                            <a:schemeClr val="tx1">
                              <a:lumMod val="75000"/>
                              <a:lumOff val="25000"/>
                            </a:schemeClr>
                          </a:solidFill>
                          <a:effectLst/>
                          <a:latin typeface="+mn-lt"/>
                          <a:ea typeface="Myriad Pro" charset="0"/>
                          <a:cs typeface="Myriad Pro" charset="0"/>
                        </a:rPr>
                        <a:t>Activo Corriente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s-PE" sz="1400" dirty="0">
                          <a:latin typeface="+mn-lt"/>
                        </a:rPr>
                        <a:t>252 117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252 026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91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mn-lt"/>
                        </a:rPr>
                        <a:t>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lvl="1" algn="l" fontAlgn="ctr"/>
                      <a:r>
                        <a:rPr lang="es-PE" sz="1400" b="0" i="0" u="none" strike="noStrike" dirty="0">
                          <a:solidFill>
                            <a:schemeClr val="tx1">
                              <a:lumMod val="75000"/>
                              <a:lumOff val="25000"/>
                            </a:schemeClr>
                          </a:solidFill>
                          <a:effectLst/>
                          <a:latin typeface="+mn-lt"/>
                          <a:ea typeface="Myriad Pro" charset="0"/>
                          <a:cs typeface="Myriad Pro" charset="0"/>
                        </a:rPr>
                        <a:t>Activo No Corriente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s-PE" sz="1400" dirty="0">
                          <a:latin typeface="+mn-lt"/>
                        </a:rPr>
                        <a:t>622 922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599 432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23 490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mn-lt"/>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lvl="1" algn="l" fontAlgn="ctr"/>
                      <a:r>
                        <a:rPr lang="es-PE" sz="1400" b="1" i="0" u="none" strike="noStrike" dirty="0">
                          <a:solidFill>
                            <a:schemeClr val="bg1"/>
                          </a:solidFill>
                          <a:effectLst/>
                          <a:latin typeface="+mn-lt"/>
                          <a:ea typeface="Myriad Pro" charset="0"/>
                          <a:cs typeface="Myriad Pro" charset="0"/>
                        </a:rPr>
                        <a:t>Total Activo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r"/>
                      <a:r>
                        <a:rPr lang="es-PE" sz="1400" b="1" dirty="0">
                          <a:solidFill>
                            <a:schemeClr val="bg1"/>
                          </a:solidFill>
                          <a:latin typeface="+mn-lt"/>
                        </a:rPr>
                        <a:t>875 039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851 458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23 581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chemeClr val="bg1"/>
                          </a:solidFill>
                          <a:effectLst/>
                          <a:latin typeface="+mn-lt"/>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4"/>
                  </a:ext>
                </a:extLst>
              </a:tr>
              <a:tr h="360000">
                <a:tc gridSpan="5">
                  <a:txBody>
                    <a:bodyPr/>
                    <a:lstStyle/>
                    <a:p>
                      <a:pPr lvl="1" algn="l" fontAlgn="ctr"/>
                      <a:r>
                        <a:rPr lang="es-PE" sz="1400" b="1" i="0" u="none" strike="noStrike" dirty="0">
                          <a:solidFill>
                            <a:schemeClr val="tx1">
                              <a:lumMod val="75000"/>
                              <a:lumOff val="25000"/>
                            </a:schemeClr>
                          </a:solidFill>
                          <a:effectLst/>
                          <a:latin typeface="+mn-lt"/>
                          <a:ea typeface="Myriad Pro" charset="0"/>
                          <a:cs typeface="Myriad Pro" charset="0"/>
                        </a:rPr>
                        <a:t>PASIVO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5"/>
                  </a:ext>
                </a:extLst>
              </a:tr>
              <a:tr h="360000">
                <a:tc>
                  <a:txBody>
                    <a:bodyPr/>
                    <a:lstStyle/>
                    <a:p>
                      <a:pPr lvl="1" algn="l" fontAlgn="ctr"/>
                      <a:r>
                        <a:rPr lang="es-PE" sz="1400" b="0" i="0" u="none" strike="noStrike" dirty="0">
                          <a:solidFill>
                            <a:schemeClr val="tx1">
                              <a:lumMod val="75000"/>
                              <a:lumOff val="25000"/>
                            </a:schemeClr>
                          </a:solidFill>
                          <a:effectLst/>
                          <a:latin typeface="+mn-lt"/>
                          <a:ea typeface="Myriad Pro" charset="0"/>
                          <a:cs typeface="Myriad Pro" charset="0"/>
                        </a:rPr>
                        <a:t>Pasivo Corriente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157 343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163 393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-6 050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mn-lt"/>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60000">
                <a:tc>
                  <a:txBody>
                    <a:bodyPr/>
                    <a:lstStyle/>
                    <a:p>
                      <a:pPr lvl="1" algn="l" fontAlgn="ctr"/>
                      <a:r>
                        <a:rPr lang="es-PE" sz="1400" b="0" i="0" u="none" strike="noStrike" dirty="0">
                          <a:solidFill>
                            <a:schemeClr val="tx1">
                              <a:lumMod val="75000"/>
                              <a:lumOff val="25000"/>
                            </a:schemeClr>
                          </a:solidFill>
                          <a:effectLst/>
                          <a:latin typeface="+mn-lt"/>
                          <a:ea typeface="Myriad Pro" charset="0"/>
                          <a:cs typeface="Myriad Pro" charset="0"/>
                        </a:rPr>
                        <a:t>Pasivo No Corriente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563 630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533 515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chemeClr val="tx1">
                              <a:lumMod val="75000"/>
                              <a:lumOff val="25000"/>
                            </a:schemeClr>
                          </a:solidFill>
                          <a:effectLst/>
                          <a:latin typeface="+mn-lt"/>
                          <a:ea typeface="Myriad Pro" charset="0"/>
                          <a:cs typeface="Myriad Pro" charset="0"/>
                        </a:rPr>
                        <a:t>30 115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mn-lt"/>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60000">
                <a:tc>
                  <a:txBody>
                    <a:bodyPr/>
                    <a:lstStyle/>
                    <a:p>
                      <a:pPr lvl="1" algn="l" fontAlgn="ctr"/>
                      <a:r>
                        <a:rPr lang="es-PE" sz="1400" b="1" i="0" u="none" strike="noStrike" dirty="0">
                          <a:solidFill>
                            <a:schemeClr val="bg1"/>
                          </a:solidFill>
                          <a:effectLst/>
                          <a:latin typeface="+mn-lt"/>
                          <a:ea typeface="Myriad Pro" charset="0"/>
                          <a:cs typeface="Myriad Pro" charset="0"/>
                        </a:rPr>
                        <a:t>Total Pasivo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720 973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696 908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24 065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chemeClr val="bg1"/>
                          </a:solidFill>
                          <a:effectLst/>
                          <a:latin typeface="+mn-lt"/>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8"/>
                  </a:ext>
                </a:extLst>
              </a:tr>
              <a:tr h="360000">
                <a:tc>
                  <a:txBody>
                    <a:bodyPr/>
                    <a:lstStyle/>
                    <a:p>
                      <a:pPr lvl="1" algn="l" fontAlgn="ctr"/>
                      <a:r>
                        <a:rPr lang="es-PE" sz="1400" b="1" i="0" u="none" strike="noStrike" dirty="0">
                          <a:solidFill>
                            <a:schemeClr val="bg1"/>
                          </a:solidFill>
                          <a:effectLst/>
                          <a:latin typeface="+mn-lt"/>
                          <a:ea typeface="Myriad Pro" charset="0"/>
                          <a:cs typeface="Myriad Pro" charset="0"/>
                        </a:rPr>
                        <a:t>Total Patrimonio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154 067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154 550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-483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chemeClr val="bg1"/>
                          </a:solidFill>
                          <a:effectLst/>
                          <a:latin typeface="+mn-lt"/>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10"/>
                  </a:ext>
                </a:extLst>
              </a:tr>
              <a:tr h="360000">
                <a:tc>
                  <a:txBody>
                    <a:bodyPr/>
                    <a:lstStyle/>
                    <a:p>
                      <a:pPr lvl="1" algn="l" fontAlgn="ctr"/>
                      <a:r>
                        <a:rPr lang="es-PE" sz="1400" b="1" i="0" u="none" strike="noStrike" dirty="0">
                          <a:solidFill>
                            <a:schemeClr val="bg1"/>
                          </a:solidFill>
                          <a:effectLst/>
                          <a:latin typeface="+mn-lt"/>
                          <a:ea typeface="Myriad Pro" charset="0"/>
                          <a:cs typeface="Myriad Pro" charset="0"/>
                        </a:rPr>
                        <a:t>Total Pasivo y Patrimonio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875 039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851 458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23 581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chemeClr val="bg1"/>
                          </a:solidFill>
                          <a:effectLst/>
                          <a:latin typeface="+mn-lt"/>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12"/>
                  </a:ext>
                </a:extLst>
              </a:tr>
              <a:tr h="243443">
                <a:tc>
                  <a:txBody>
                    <a:bodyPr/>
                    <a:lstStyle/>
                    <a:p>
                      <a:pPr lvl="1" algn="l" fontAlgn="ctr"/>
                      <a:endParaRPr lang="es-PE" sz="14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ctr"/>
                      <a:endParaRPr lang="es-PE" sz="14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ctr"/>
                      <a:endParaRPr lang="es-PE" sz="14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ctr"/>
                      <a:endParaRPr lang="es-PE" sz="14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ctr"/>
                      <a:endParaRPr lang="es-PE" sz="14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1"/>
                  </a:ext>
                </a:extLst>
              </a:tr>
              <a:tr h="360000">
                <a:tc>
                  <a:txBody>
                    <a:bodyPr/>
                    <a:lstStyle/>
                    <a:p>
                      <a:pPr lvl="1" algn="l" fontAlgn="ctr"/>
                      <a:r>
                        <a:rPr lang="es-PE" sz="1400" b="1" i="0" u="none" strike="noStrike" dirty="0">
                          <a:solidFill>
                            <a:schemeClr val="bg1"/>
                          </a:solidFill>
                          <a:effectLst/>
                          <a:latin typeface="+mn-lt"/>
                          <a:ea typeface="Myriad Pro" charset="0"/>
                          <a:cs typeface="Myriad Pro" charset="0"/>
                        </a:rPr>
                        <a:t>Cuentas de Orden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1 081 424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887 791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ea typeface="Myriad Pro" charset="0"/>
                          <a:cs typeface="Myriad Pro" charset="0"/>
                        </a:rPr>
                        <a:t>193 633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chemeClr val="bg1"/>
                          </a:solidFill>
                          <a:effectLst/>
                          <a:latin typeface="+mn-lt"/>
                        </a:rPr>
                        <a:t>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14"/>
                  </a:ext>
                </a:extLst>
              </a:tr>
            </a:tbl>
          </a:graphicData>
        </a:graphic>
      </p:graphicFrame>
      <p:sp>
        <p:nvSpPr>
          <p:cNvPr id="15" name="CuadroTexto 14">
            <a:extLst>
              <a:ext uri="{FF2B5EF4-FFF2-40B4-BE49-F238E27FC236}">
                <a16:creationId xmlns:a16="http://schemas.microsoft.com/office/drawing/2014/main" id="{8D14DF32-5639-409F-9864-F92BC06AE0AE}"/>
              </a:ext>
            </a:extLst>
          </p:cNvPr>
          <p:cNvSpPr txBox="1"/>
          <p:nvPr/>
        </p:nvSpPr>
        <p:spPr>
          <a:xfrm>
            <a:off x="1631504" y="842412"/>
            <a:ext cx="8856984" cy="923330"/>
          </a:xfrm>
          <a:prstGeom prst="rect">
            <a:avLst/>
          </a:prstGeom>
          <a:noFill/>
        </p:spPr>
        <p:txBody>
          <a:bodyPr wrap="square" rtlCol="0">
            <a:spAutoFit/>
          </a:bodyPr>
          <a:lstStyle/>
          <a:p>
            <a:pPr algn="ctr"/>
            <a:r>
              <a:rPr lang="es-ES_tradnl" b="1" dirty="0">
                <a:effectLst>
                  <a:outerShdw blurRad="38100" dist="38100" dir="2700000" algn="tl">
                    <a:srgbClr val="000000">
                      <a:alpha val="43137"/>
                    </a:srgbClr>
                  </a:outerShdw>
                </a:effectLst>
                <a:latin typeface="Myriad Pro" charset="0"/>
                <a:ea typeface="Myriad Pro" charset="0"/>
                <a:cs typeface="Myriad Pro" charset="0"/>
              </a:rPr>
              <a:t>ESTADO DE SITUACIÓN FINANCIERA</a:t>
            </a:r>
          </a:p>
          <a:p>
            <a:pPr algn="ctr"/>
            <a:r>
              <a:rPr lang="es-ES_tradnl" b="1" dirty="0">
                <a:effectLst>
                  <a:outerShdw blurRad="38100" dist="38100" dir="2700000" algn="tl">
                    <a:srgbClr val="000000">
                      <a:alpha val="43137"/>
                    </a:srgbClr>
                  </a:outerShdw>
                </a:effectLst>
                <a:latin typeface="Myriad Pro" charset="0"/>
                <a:ea typeface="Myriad Pro" charset="0"/>
                <a:cs typeface="Myriad Pro" charset="0"/>
              </a:rPr>
              <a:t>AL 31 DE DICIEMBRE DE 2018 Y 2017</a:t>
            </a:r>
          </a:p>
          <a:p>
            <a:pPr algn="ctr"/>
            <a:r>
              <a:rPr lang="es-ES_tradnl"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16" name="CuadroTexto 15">
            <a:extLst>
              <a:ext uri="{FF2B5EF4-FFF2-40B4-BE49-F238E27FC236}">
                <a16:creationId xmlns:a16="http://schemas.microsoft.com/office/drawing/2014/main" id="{4855A895-0211-45D9-982E-34BD6230FA65}"/>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70867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22</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631504" y="973178"/>
            <a:ext cx="8856984" cy="1015663"/>
          </a:xfrm>
          <a:prstGeom prst="rect">
            <a:avLst/>
          </a:prstGeom>
          <a:noFill/>
        </p:spPr>
        <p:txBody>
          <a:bodyPr wrap="square" rtlCol="0">
            <a:spAutoFit/>
          </a:bodyPr>
          <a:lstStyle/>
          <a:p>
            <a:pPr algn="ctr"/>
            <a:r>
              <a:rPr lang="es-ES_tradnl" sz="2000" b="1" dirty="0">
                <a:effectLst>
                  <a:outerShdw blurRad="38100" dist="38100" dir="2700000" algn="tl">
                    <a:srgbClr val="000000">
                      <a:alpha val="43137"/>
                    </a:srgbClr>
                  </a:outerShdw>
                </a:effectLst>
                <a:latin typeface="Myriad Pro" charset="0"/>
                <a:ea typeface="Myriad Pro" charset="0"/>
                <a:cs typeface="Myriad Pro" charset="0"/>
              </a:rPr>
              <a:t>ESTADO DE GESTIÓN</a:t>
            </a:r>
          </a:p>
          <a:p>
            <a:pPr algn="ctr"/>
            <a:r>
              <a:rPr lang="es-ES_tradnl" sz="2000" b="1" dirty="0">
                <a:effectLst>
                  <a:outerShdw blurRad="38100" dist="38100" dir="2700000" algn="tl">
                    <a:srgbClr val="000000">
                      <a:alpha val="43137"/>
                    </a:srgbClr>
                  </a:outerShdw>
                </a:effectLst>
                <a:latin typeface="Myriad Pro" charset="0"/>
                <a:ea typeface="Myriad Pro" charset="0"/>
                <a:cs typeface="Myriad Pro" charset="0"/>
              </a:rPr>
              <a:t>POR EL EJERCICIO ECONÓMICO 2018 Y 2017</a:t>
            </a:r>
          </a:p>
          <a:p>
            <a:pPr algn="ctr"/>
            <a:r>
              <a:rPr lang="es-ES_tradnl" sz="20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17" name="Tabla 16">
            <a:extLst>
              <a:ext uri="{FF2B5EF4-FFF2-40B4-BE49-F238E27FC236}">
                <a16:creationId xmlns:a16="http://schemas.microsoft.com/office/drawing/2014/main" id="{FD4CCF1F-5D41-485A-80D0-7819EB67CBB9}"/>
              </a:ext>
            </a:extLst>
          </p:cNvPr>
          <p:cNvGraphicFramePr>
            <a:graphicFrameLocks noGrp="1"/>
          </p:cNvGraphicFramePr>
          <p:nvPr>
            <p:extLst>
              <p:ext uri="{D42A27DB-BD31-4B8C-83A1-F6EECF244321}">
                <p14:modId xmlns:p14="http://schemas.microsoft.com/office/powerpoint/2010/main" val="2718649475"/>
              </p:ext>
            </p:extLst>
          </p:nvPr>
        </p:nvGraphicFramePr>
        <p:xfrm>
          <a:off x="1127448" y="2060848"/>
          <a:ext cx="10008000" cy="4020420"/>
        </p:xfrm>
        <a:graphic>
          <a:graphicData uri="http://schemas.openxmlformats.org/drawingml/2006/table">
            <a:tbl>
              <a:tblPr firstRow="1" bandRow="1"/>
              <a:tblGrid>
                <a:gridCol w="565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864000">
                  <a:extLst>
                    <a:ext uri="{9D8B030D-6E8A-4147-A177-3AD203B41FA5}">
                      <a16:colId xmlns:a16="http://schemas.microsoft.com/office/drawing/2014/main" val="20004"/>
                    </a:ext>
                  </a:extLst>
                </a:gridCol>
              </a:tblGrid>
              <a:tr h="504000">
                <a:tc>
                  <a:txBody>
                    <a:bodyPr/>
                    <a:lstStyle/>
                    <a:p>
                      <a:pPr algn="ctr" fontAlgn="ctr"/>
                      <a:r>
                        <a:rPr lang="es-PE" sz="1400" b="1" i="0" u="none" strike="noStrike" dirty="0">
                          <a:solidFill>
                            <a:srgbClr val="FFFFFF"/>
                          </a:solidFill>
                          <a:effectLst/>
                          <a:latin typeface="+mn-lt"/>
                          <a:ea typeface="Myriad Pro" charset="0"/>
                          <a:cs typeface="Myriad Pro" charset="0"/>
                        </a:rPr>
                        <a:t>CONCEPTO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rgbClr val="FFFFFF"/>
                          </a:solidFill>
                          <a:effectLst/>
                          <a:latin typeface="+mn-lt"/>
                          <a:ea typeface="Myriad Pro" charset="0"/>
                          <a:cs typeface="Myriad Pro" charset="0"/>
                        </a:rPr>
                        <a:t>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rgbClr val="FFFFFF"/>
                          </a:solidFill>
                          <a:effectLst/>
                          <a:latin typeface="+mn-lt"/>
                          <a:ea typeface="Myriad Pro" charset="0"/>
                          <a:cs typeface="Myriad Pro" charset="0"/>
                        </a:rPr>
                        <a:t>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rgbClr val="FFFFFF"/>
                          </a:solidFill>
                          <a:effectLst/>
                          <a:latin typeface="+mn-lt"/>
                          <a:ea typeface="Myriad Pro" charset="0"/>
                          <a:cs typeface="Myriad Pro" charset="0"/>
                        </a:rPr>
                        <a:t>VARIACIÓN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rgbClr val="FFFFFF"/>
                          </a:solidFill>
                          <a:effectLst/>
                          <a:latin typeface="+mn-lt"/>
                          <a:ea typeface="Myriad Pro" charset="0"/>
                          <a:cs typeface="Myriad Pro"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24000">
                <a:tc>
                  <a:txBody>
                    <a:bodyPr/>
                    <a:lstStyle/>
                    <a:p>
                      <a:pPr algn="l" fontAlgn="ctr"/>
                      <a:r>
                        <a:rPr lang="es-PE" sz="1400" b="0" i="0" u="none" strike="noStrike" baseline="0" dirty="0">
                          <a:solidFill>
                            <a:schemeClr val="tx1">
                              <a:lumMod val="75000"/>
                              <a:lumOff val="25000"/>
                            </a:schemeClr>
                          </a:solidFill>
                          <a:effectLst/>
                          <a:latin typeface="+mn-lt"/>
                          <a:ea typeface="Myriad Pro" charset="0"/>
                          <a:cs typeface="Myriad Pro" charset="0"/>
                        </a:rPr>
                        <a:t>TOTAL INGRESOS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rgbClr val="000000"/>
                          </a:solidFill>
                          <a:effectLst/>
                          <a:latin typeface="+mn-lt"/>
                        </a:rPr>
                        <a:t>223 993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chemeClr val="tx1">
                              <a:lumMod val="75000"/>
                              <a:lumOff val="25000"/>
                            </a:schemeClr>
                          </a:solidFill>
                          <a:effectLst/>
                          <a:latin typeface="+mn-lt"/>
                          <a:ea typeface="Myriad Pro" charset="0"/>
                          <a:cs typeface="Myriad Pro" charset="0"/>
                        </a:rPr>
                        <a:t>   201 126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panose="020F0502020204030204" pitchFamily="34" charset="0"/>
                        </a:rPr>
                        <a:t>22 867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algn="l" fontAlgn="ctr"/>
                      <a:r>
                        <a:rPr lang="es-PE" sz="1400" b="0" i="0" u="none" strike="noStrike" baseline="0" dirty="0">
                          <a:solidFill>
                            <a:schemeClr val="tx1">
                              <a:lumMod val="75000"/>
                              <a:lumOff val="25000"/>
                            </a:schemeClr>
                          </a:solidFill>
                          <a:effectLst/>
                          <a:latin typeface="+mn-lt"/>
                          <a:ea typeface="Myriad Pro" charset="0"/>
                          <a:cs typeface="Myriad Pro" charset="0"/>
                        </a:rPr>
                        <a:t>TOTAL COSTOS Y GASTOS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rgbClr val="000000"/>
                          </a:solidFill>
                          <a:effectLst/>
                          <a:latin typeface="+mn-lt"/>
                        </a:rPr>
                        <a:t> -214 859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chemeClr val="tx1">
                              <a:lumMod val="75000"/>
                              <a:lumOff val="25000"/>
                            </a:schemeClr>
                          </a:solidFill>
                          <a:effectLst/>
                          <a:latin typeface="+mn-lt"/>
                          <a:ea typeface="Myriad Pro" charset="0"/>
                          <a:cs typeface="Myriad Pro" charset="0"/>
                        </a:rPr>
                        <a:t> - 218 416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panose="020F0502020204030204" pitchFamily="34" charset="0"/>
                        </a:rPr>
                        <a:t>3 557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algn="l" fontAlgn="ctr"/>
                      <a:r>
                        <a:rPr lang="es-PE" sz="1400" b="1" i="0" u="none" strike="noStrike" baseline="0" dirty="0">
                          <a:solidFill>
                            <a:schemeClr val="bg1"/>
                          </a:solidFill>
                          <a:effectLst/>
                          <a:latin typeface="+mn-lt"/>
                          <a:ea typeface="Myriad Pro" charset="0"/>
                          <a:cs typeface="Myriad Pro" charset="0"/>
                        </a:rPr>
                        <a:t>UTILIDAD (PÉRDIDA) OPERATIVA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rPr>
                        <a:t>  9 134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chemeClr val="bg1"/>
                          </a:solidFill>
                          <a:effectLst/>
                          <a:latin typeface="+mn-lt"/>
                          <a:ea typeface="Myriad Pro" charset="0"/>
                          <a:cs typeface="Myriad Pro" charset="0"/>
                        </a:rPr>
                        <a:t>  - 17 290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r" fontAlgn="b"/>
                      <a:r>
                        <a:rPr lang="es-PE" sz="1400" b="1" i="0" u="none" strike="noStrike" dirty="0">
                          <a:solidFill>
                            <a:schemeClr val="bg1"/>
                          </a:solidFill>
                          <a:effectLst/>
                          <a:latin typeface="Calibri" panose="020F0502020204030204" pitchFamily="34" charset="0"/>
                        </a:rPr>
                        <a:t>26 424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b"/>
                      <a:r>
                        <a:rPr lang="es-PE" sz="1400" b="1" i="0" u="none" strike="noStrike" dirty="0">
                          <a:solidFill>
                            <a:schemeClr val="bg1"/>
                          </a:solidFill>
                          <a:effectLst/>
                          <a:latin typeface="Calibri" panose="020F0502020204030204" pitchFamily="34" charset="0"/>
                        </a:rPr>
                        <a:t>153%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3"/>
                  </a:ext>
                </a:extLst>
              </a:tr>
              <a:tr h="324000">
                <a:tc>
                  <a:txBody>
                    <a:bodyPr/>
                    <a:lstStyle/>
                    <a:p>
                      <a:pPr algn="l" fontAlgn="ctr"/>
                      <a:r>
                        <a:rPr lang="es-PE" sz="1400" b="0" i="0" u="none" strike="noStrike" baseline="0" dirty="0">
                          <a:solidFill>
                            <a:schemeClr val="tx1">
                              <a:lumMod val="75000"/>
                              <a:lumOff val="25000"/>
                            </a:schemeClr>
                          </a:solidFill>
                          <a:effectLst/>
                          <a:latin typeface="+mn-lt"/>
                          <a:ea typeface="Myriad Pro" charset="0"/>
                          <a:cs typeface="Myriad Pro" charset="0"/>
                        </a:rPr>
                        <a:t>TOTAL OTROS INGRESOS Y GASTOS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rgbClr val="000000"/>
                          </a:solidFill>
                          <a:effectLst/>
                          <a:latin typeface="+mn-lt"/>
                        </a:rPr>
                        <a:t>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chemeClr val="tx1">
                              <a:lumMod val="75000"/>
                              <a:lumOff val="25000"/>
                            </a:schemeClr>
                          </a:solidFill>
                          <a:effectLst/>
                          <a:latin typeface="+mn-lt"/>
                          <a:ea typeface="Myriad Pro" charset="0"/>
                          <a:cs typeface="Myriad Pro" charset="0"/>
                        </a:rPr>
                        <a:t>       -  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panose="020F0502020204030204" pitchFamily="34" charset="0"/>
                        </a:rPr>
                        <a:t>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algn="l" fontAlgn="ctr"/>
                      <a:r>
                        <a:rPr lang="es-PE" sz="1400" b="0" i="0" u="none" strike="noStrike" baseline="0" dirty="0">
                          <a:solidFill>
                            <a:schemeClr val="tx1">
                              <a:lumMod val="75000"/>
                              <a:lumOff val="25000"/>
                            </a:schemeClr>
                          </a:solidFill>
                          <a:effectLst/>
                          <a:latin typeface="+mn-lt"/>
                          <a:ea typeface="Myriad Pro" charset="0"/>
                          <a:cs typeface="Myriad Pro" charset="0"/>
                        </a:rPr>
                        <a:t>GASTOS POR IMP. A LAS GANANCIAS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rgbClr val="000000"/>
                          </a:solidFill>
                          <a:effectLst/>
                          <a:latin typeface="+mn-lt"/>
                        </a:rPr>
                        <a:t> -1 329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chemeClr val="tx1">
                              <a:lumMod val="75000"/>
                              <a:lumOff val="25000"/>
                            </a:schemeClr>
                          </a:solidFill>
                          <a:effectLst/>
                          <a:latin typeface="+mn-lt"/>
                          <a:ea typeface="Myriad Pro" charset="0"/>
                          <a:cs typeface="Myriad Pro" charset="0"/>
                        </a:rPr>
                        <a:t>    - 1 221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panose="020F0502020204030204" pitchFamily="34" charset="0"/>
                        </a:rPr>
                        <a:t>-108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4855">
                <a:tc>
                  <a:txBody>
                    <a:bodyPr/>
                    <a:lstStyle/>
                    <a:p>
                      <a:pPr algn="l" fontAlgn="ctr"/>
                      <a:r>
                        <a:rPr lang="es-PE" sz="1400" b="1" i="0" u="none" strike="noStrike" baseline="0" dirty="0">
                          <a:solidFill>
                            <a:schemeClr val="bg1"/>
                          </a:solidFill>
                          <a:effectLst/>
                          <a:latin typeface="+mn-lt"/>
                          <a:ea typeface="Myriad Pro" charset="0"/>
                          <a:cs typeface="Myriad Pro" charset="0"/>
                        </a:rPr>
                        <a:t>RESULTADO DEL EJERCICIO SUPERAVIT (DÉFICIT)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rPr>
                        <a:t>  7 803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chemeClr val="bg1"/>
                          </a:solidFill>
                          <a:effectLst/>
                          <a:latin typeface="+mn-lt"/>
                          <a:ea typeface="Myriad Pro" charset="0"/>
                          <a:cs typeface="Myriad Pro" charset="0"/>
                        </a:rPr>
                        <a:t> - 18 532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r" fontAlgn="b"/>
                      <a:r>
                        <a:rPr lang="es-PE" sz="1400" b="1" i="0" u="none" strike="noStrike" dirty="0">
                          <a:solidFill>
                            <a:schemeClr val="bg1"/>
                          </a:solidFill>
                          <a:effectLst/>
                          <a:latin typeface="Calibri" panose="020F0502020204030204" pitchFamily="34" charset="0"/>
                        </a:rPr>
                        <a:t>26 335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b"/>
                      <a:r>
                        <a:rPr lang="es-PE" sz="1400" b="1" i="0" u="none" strike="noStrike" dirty="0">
                          <a:solidFill>
                            <a:schemeClr val="bg1"/>
                          </a:solidFill>
                          <a:effectLst/>
                          <a:latin typeface="Calibri" panose="020F0502020204030204" pitchFamily="34" charset="0"/>
                        </a:rPr>
                        <a:t>142%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6"/>
                  </a:ext>
                </a:extLst>
              </a:tr>
              <a:tr h="378156">
                <a:tc>
                  <a:txBody>
                    <a:bodyPr/>
                    <a:lstStyle/>
                    <a:p>
                      <a:pPr algn="l" fontAlgn="ctr"/>
                      <a:r>
                        <a:rPr lang="es-PE" sz="1400" b="0" i="0" u="none" strike="noStrike" baseline="0" dirty="0">
                          <a:solidFill>
                            <a:schemeClr val="tx1">
                              <a:lumMod val="75000"/>
                              <a:lumOff val="25000"/>
                            </a:schemeClr>
                          </a:solidFill>
                          <a:effectLst/>
                          <a:latin typeface="+mn-lt"/>
                          <a:ea typeface="Myriad Pro" charset="0"/>
                          <a:cs typeface="Myriad Pro" charset="0"/>
                        </a:rPr>
                        <a:t>OTRO RESULTADO INTEGRAL ANTES DE IMPUESTO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rgbClr val="000000"/>
                          </a:solidFill>
                          <a:effectLst/>
                          <a:latin typeface="+mn-lt"/>
                        </a:rPr>
                        <a:t>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chemeClr val="tx1">
                              <a:lumMod val="75000"/>
                              <a:lumOff val="25000"/>
                            </a:schemeClr>
                          </a:solidFill>
                          <a:effectLst/>
                          <a:latin typeface="+mn-lt"/>
                          <a:ea typeface="Myriad Pro" charset="0"/>
                          <a:cs typeface="Myriad Pro" charset="0"/>
                        </a:rPr>
                        <a:t>            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panose="020F0502020204030204" pitchFamily="34" charset="0"/>
                        </a:rPr>
                        <a:t>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endParaRPr lang="es-PE" sz="1400" b="0" i="0" u="none" strike="noStrike" dirty="0">
                        <a:solidFill>
                          <a:srgbClr val="000000"/>
                        </a:solidFill>
                        <a:effectLst/>
                        <a:latin typeface="Calibri" panose="020F050202020403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77026">
                <a:tc>
                  <a:txBody>
                    <a:bodyPr/>
                    <a:lstStyle/>
                    <a:p>
                      <a:pPr algn="l" fontAlgn="ctr"/>
                      <a:r>
                        <a:rPr lang="es-PE" sz="1400" b="0" i="0" u="none" strike="noStrike" baseline="0" dirty="0">
                          <a:solidFill>
                            <a:schemeClr val="tx1">
                              <a:lumMod val="75000"/>
                              <a:lumOff val="25000"/>
                            </a:schemeClr>
                          </a:solidFill>
                          <a:effectLst/>
                          <a:latin typeface="+mn-lt"/>
                          <a:ea typeface="Myriad Pro" charset="0"/>
                          <a:cs typeface="Myriad Pro" charset="0"/>
                        </a:rPr>
                        <a:t>SUMA DE COMPONENTES DE OTRO RESULTADO INTEGRAL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rgbClr val="000000"/>
                          </a:solidFill>
                          <a:effectLst/>
                          <a:latin typeface="+mn-lt"/>
                        </a:rPr>
                        <a:t>   204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chemeClr val="tx1">
                              <a:lumMod val="75000"/>
                              <a:lumOff val="25000"/>
                            </a:schemeClr>
                          </a:solidFill>
                          <a:effectLst/>
                          <a:latin typeface="+mn-lt"/>
                          <a:ea typeface="Myriad Pro" charset="0"/>
                          <a:cs typeface="Myriad Pro" charset="0"/>
                        </a:rPr>
                        <a:t>        159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400" b="0" i="0" u="none" strike="noStrike">
                          <a:solidFill>
                            <a:srgbClr val="000000"/>
                          </a:solidFill>
                          <a:effectLst/>
                          <a:latin typeface="Calibri" panose="020F0502020204030204" pitchFamily="34" charset="0"/>
                        </a:rPr>
                        <a:t>45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28%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58850">
                <a:tc>
                  <a:txBody>
                    <a:bodyPr/>
                    <a:lstStyle/>
                    <a:p>
                      <a:pPr algn="l" fontAlgn="ctr"/>
                      <a:r>
                        <a:rPr lang="es-PE" sz="1400" b="0" i="0" u="none" strike="noStrike" baseline="0" dirty="0">
                          <a:solidFill>
                            <a:schemeClr val="tx1">
                              <a:lumMod val="75000"/>
                              <a:lumOff val="25000"/>
                            </a:schemeClr>
                          </a:solidFill>
                          <a:effectLst/>
                          <a:latin typeface="+mn-lt"/>
                          <a:ea typeface="Myriad Pro" charset="0"/>
                          <a:cs typeface="Myriad Pro" charset="0"/>
                        </a:rPr>
                        <a:t>OTROS RESULTADO INTEGRAL DEL EJERCICIO, NETO DE IMP. (EMP.FINANC.)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400" b="0" i="0" u="none" strike="noStrike" dirty="0">
                          <a:solidFill>
                            <a:srgbClr val="000000"/>
                          </a:solidFill>
                          <a:effectLst/>
                          <a:latin typeface="+mn-lt"/>
                        </a:rPr>
                        <a:t>-273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s-PE" sz="1400" b="0" i="0" u="none" strike="noStrike" dirty="0">
                          <a:solidFill>
                            <a:schemeClr val="tx1">
                              <a:lumMod val="75000"/>
                              <a:lumOff val="25000"/>
                            </a:schemeClr>
                          </a:solidFill>
                          <a:effectLst/>
                          <a:latin typeface="+mn-lt"/>
                          <a:ea typeface="Myriad Pro" charset="0"/>
                          <a:cs typeface="Myriad Pro" charset="0"/>
                        </a:rPr>
                        <a:t>          70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panose="020F0502020204030204" pitchFamily="34" charset="0"/>
                        </a:rPr>
                        <a:t>-343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490%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377533">
                <a:tc>
                  <a:txBody>
                    <a:bodyPr/>
                    <a:lstStyle/>
                    <a:p>
                      <a:pPr algn="l" fontAlgn="ctr"/>
                      <a:r>
                        <a:rPr lang="es-PE" sz="1400" b="1" i="0" u="none" strike="noStrike" baseline="0" dirty="0">
                          <a:solidFill>
                            <a:schemeClr val="bg1"/>
                          </a:solidFill>
                          <a:effectLst/>
                          <a:latin typeface="+mn-lt"/>
                          <a:ea typeface="Myriad Pro" charset="0"/>
                          <a:cs typeface="Myriad Pro" charset="0"/>
                        </a:rPr>
                        <a:t>RESULTADO INTEGRAL TOTAL DEL EJERCICIO NETO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400" b="1" i="0" u="none" strike="noStrike" dirty="0">
                          <a:solidFill>
                            <a:schemeClr val="bg1"/>
                          </a:solidFill>
                          <a:effectLst/>
                          <a:latin typeface="+mn-lt"/>
                        </a:rPr>
                        <a:t>  7 734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400" b="1" i="0" u="none" strike="noStrike" dirty="0">
                          <a:solidFill>
                            <a:schemeClr val="bg1"/>
                          </a:solidFill>
                          <a:effectLst/>
                          <a:latin typeface="+mn-lt"/>
                          <a:ea typeface="Myriad Pro" charset="0"/>
                          <a:cs typeface="Myriad Pro" charset="0"/>
                        </a:rPr>
                        <a:t>- 18 303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b"/>
                      <a:r>
                        <a:rPr lang="es-PE" sz="1400" b="1" i="0" u="none" strike="noStrike" dirty="0">
                          <a:solidFill>
                            <a:schemeClr val="bg1"/>
                          </a:solidFill>
                          <a:effectLst/>
                          <a:latin typeface="Calibri" panose="020F0502020204030204" pitchFamily="34" charset="0"/>
                        </a:rPr>
                        <a:t>26 037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b"/>
                      <a:r>
                        <a:rPr lang="es-PE" sz="1400" b="1" i="0" u="none" strike="noStrike" dirty="0">
                          <a:solidFill>
                            <a:schemeClr val="bg1"/>
                          </a:solidFill>
                          <a:effectLst/>
                          <a:latin typeface="Calibri" panose="020F0502020204030204" pitchFamily="34" charset="0"/>
                        </a:rPr>
                        <a:t>142%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10"/>
                  </a:ext>
                </a:extLst>
              </a:tr>
            </a:tbl>
          </a:graphicData>
        </a:graphic>
      </p:graphicFrame>
      <p:sp>
        <p:nvSpPr>
          <p:cNvPr id="15" name="CuadroTexto 14">
            <a:extLst>
              <a:ext uri="{FF2B5EF4-FFF2-40B4-BE49-F238E27FC236}">
                <a16:creationId xmlns:a16="http://schemas.microsoft.com/office/drawing/2014/main" id="{BA6E89CF-8C1A-4CE4-BF0F-D576D2C47964}"/>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310393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23</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737589" y="999803"/>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ALCANCE DE LA AUDITORÍA POR NIVELES DE GOBIERNO</a:t>
            </a:r>
          </a:p>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3" name="CuadroTexto 2">
            <a:hlinkClick r:id="rId3" action="ppaction://hlinksldjump"/>
            <a:extLst>
              <a:ext uri="{FF2B5EF4-FFF2-40B4-BE49-F238E27FC236}">
                <a16:creationId xmlns:a16="http://schemas.microsoft.com/office/drawing/2014/main" id="{1458596C-0C5C-4E5F-8591-00FC8C486DF2}"/>
              </a:ext>
            </a:extLst>
          </p:cNvPr>
          <p:cNvSpPr txBox="1"/>
          <p:nvPr/>
        </p:nvSpPr>
        <p:spPr>
          <a:xfrm>
            <a:off x="545204" y="5200651"/>
            <a:ext cx="3619939" cy="246221"/>
          </a:xfrm>
          <a:prstGeom prst="rect">
            <a:avLst/>
          </a:prstGeom>
          <a:noFill/>
        </p:spPr>
        <p:txBody>
          <a:bodyPr wrap="square" rtlCol="0">
            <a:spAutoFit/>
          </a:bodyPr>
          <a:lstStyle/>
          <a:p>
            <a:r>
              <a:rPr lang="es-PE" sz="1000" b="1" dirty="0">
                <a:solidFill>
                  <a:srgbClr val="FF0000"/>
                </a:solidFill>
              </a:rPr>
              <a:t>(1) Considera eliminaciones de operaciones recíprocas</a:t>
            </a:r>
            <a:endParaRPr lang="en-US" sz="1000" dirty="0">
              <a:solidFill>
                <a:srgbClr val="FF0000"/>
              </a:solidFill>
            </a:endParaRPr>
          </a:p>
        </p:txBody>
      </p:sp>
      <p:sp>
        <p:nvSpPr>
          <p:cNvPr id="15" name="CuadroTexto 14">
            <a:extLst>
              <a:ext uri="{FF2B5EF4-FFF2-40B4-BE49-F238E27FC236}">
                <a16:creationId xmlns:a16="http://schemas.microsoft.com/office/drawing/2014/main" id="{4D038817-9C90-444D-A9D6-B56DE06FEBF7}"/>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pic>
        <p:nvPicPr>
          <p:cNvPr id="6" name="Imagen 5">
            <a:extLst>
              <a:ext uri="{FF2B5EF4-FFF2-40B4-BE49-F238E27FC236}">
                <a16:creationId xmlns:a16="http://schemas.microsoft.com/office/drawing/2014/main" id="{9B0A024E-D515-491D-98CF-EBCAAD3DE809}"/>
              </a:ext>
            </a:extLst>
          </p:cNvPr>
          <p:cNvPicPr>
            <a:picLocks noChangeAspect="1"/>
          </p:cNvPicPr>
          <p:nvPr/>
        </p:nvPicPr>
        <p:blipFill rotWithShape="1">
          <a:blip r:embed="rId4"/>
          <a:srcRect b="20024"/>
          <a:stretch/>
        </p:blipFill>
        <p:spPr>
          <a:xfrm>
            <a:off x="545204" y="1830801"/>
            <a:ext cx="11126346" cy="3369850"/>
          </a:xfrm>
          <a:prstGeom prst="rect">
            <a:avLst/>
          </a:prstGeom>
        </p:spPr>
      </p:pic>
    </p:spTree>
    <p:extLst>
      <p:ext uri="{BB962C8B-B14F-4D97-AF65-F5344CB8AC3E}">
        <p14:creationId xmlns:p14="http://schemas.microsoft.com/office/powerpoint/2010/main" val="4869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24</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631504" y="833213"/>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ALCANCE DE LA AUDITORÍA POR TIPO DE OPINIÓN</a:t>
            </a:r>
          </a:p>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17" name="CuadroTexto 16">
            <a:hlinkClick r:id="rId3" action="ppaction://hlinksldjump"/>
            <a:extLst>
              <a:ext uri="{FF2B5EF4-FFF2-40B4-BE49-F238E27FC236}">
                <a16:creationId xmlns:a16="http://schemas.microsoft.com/office/drawing/2014/main" id="{988FF6C4-96AB-40C2-86B0-7EB6B9DA7736}"/>
              </a:ext>
            </a:extLst>
          </p:cNvPr>
          <p:cNvSpPr txBox="1"/>
          <p:nvPr/>
        </p:nvSpPr>
        <p:spPr>
          <a:xfrm>
            <a:off x="545188" y="4959289"/>
            <a:ext cx="3635252" cy="276999"/>
          </a:xfrm>
          <a:prstGeom prst="rect">
            <a:avLst/>
          </a:prstGeom>
          <a:noFill/>
        </p:spPr>
        <p:txBody>
          <a:bodyPr wrap="square" rtlCol="0">
            <a:spAutoFit/>
          </a:bodyPr>
          <a:lstStyle/>
          <a:p>
            <a:r>
              <a:rPr lang="es-PE" sz="1200" b="1" dirty="0">
                <a:solidFill>
                  <a:srgbClr val="FF0000"/>
                </a:solidFill>
              </a:rPr>
              <a:t>(1) Considera eliminaciones de operaciones recíprocas</a:t>
            </a:r>
            <a:endParaRPr lang="en-US" sz="1200" dirty="0">
              <a:solidFill>
                <a:srgbClr val="FF0000"/>
              </a:solidFill>
            </a:endParaRPr>
          </a:p>
        </p:txBody>
      </p:sp>
      <p:pic>
        <p:nvPicPr>
          <p:cNvPr id="4" name="Imagen 3">
            <a:extLst>
              <a:ext uri="{FF2B5EF4-FFF2-40B4-BE49-F238E27FC236}">
                <a16:creationId xmlns:a16="http://schemas.microsoft.com/office/drawing/2014/main" id="{6730B826-4686-4ACF-AD69-59067165DE54}"/>
              </a:ext>
            </a:extLst>
          </p:cNvPr>
          <p:cNvPicPr>
            <a:picLocks noChangeAspect="1"/>
          </p:cNvPicPr>
          <p:nvPr/>
        </p:nvPicPr>
        <p:blipFill>
          <a:blip r:embed="rId4"/>
          <a:stretch>
            <a:fillRect/>
          </a:stretch>
        </p:blipFill>
        <p:spPr>
          <a:xfrm>
            <a:off x="230863" y="1731569"/>
            <a:ext cx="11730273" cy="3227720"/>
          </a:xfrm>
          <a:prstGeom prst="rect">
            <a:avLst/>
          </a:prstGeom>
        </p:spPr>
      </p:pic>
      <p:sp>
        <p:nvSpPr>
          <p:cNvPr id="15" name="CuadroTexto 14">
            <a:extLst>
              <a:ext uri="{FF2B5EF4-FFF2-40B4-BE49-F238E27FC236}">
                <a16:creationId xmlns:a16="http://schemas.microsoft.com/office/drawing/2014/main" id="{6396DA50-29E6-44DB-AA9C-46FEF89E63D4}"/>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
        <p:nvSpPr>
          <p:cNvPr id="2" name="Rectángulo: esquinas redondeadas 1">
            <a:hlinkClick r:id="rId5" action="ppaction://hlinksldjump"/>
            <a:extLst>
              <a:ext uri="{FF2B5EF4-FFF2-40B4-BE49-F238E27FC236}">
                <a16:creationId xmlns:a16="http://schemas.microsoft.com/office/drawing/2014/main" id="{0B557450-1E20-4A2D-8025-7BC12269976B}"/>
              </a:ext>
            </a:extLst>
          </p:cNvPr>
          <p:cNvSpPr/>
          <p:nvPr/>
        </p:nvSpPr>
        <p:spPr>
          <a:xfrm>
            <a:off x="224287" y="2639683"/>
            <a:ext cx="1311215" cy="2769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esquinas redondeadas 7">
            <a:hlinkClick r:id="rId6" action="ppaction://hlinksldjump"/>
            <a:extLst>
              <a:ext uri="{FF2B5EF4-FFF2-40B4-BE49-F238E27FC236}">
                <a16:creationId xmlns:a16="http://schemas.microsoft.com/office/drawing/2014/main" id="{1DE14D6D-8BFF-4D03-BDE8-5680DA122739}"/>
              </a:ext>
            </a:extLst>
          </p:cNvPr>
          <p:cNvSpPr/>
          <p:nvPr/>
        </p:nvSpPr>
        <p:spPr>
          <a:xfrm>
            <a:off x="221418" y="2973235"/>
            <a:ext cx="1311215" cy="2769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esquinas redondeadas 8">
            <a:hlinkClick r:id="rId7" action="ppaction://hlinksldjump"/>
            <a:extLst>
              <a:ext uri="{FF2B5EF4-FFF2-40B4-BE49-F238E27FC236}">
                <a16:creationId xmlns:a16="http://schemas.microsoft.com/office/drawing/2014/main" id="{6F861EB3-CAB3-4A8D-AD10-B2F7179107F9}"/>
              </a:ext>
            </a:extLst>
          </p:cNvPr>
          <p:cNvSpPr/>
          <p:nvPr/>
        </p:nvSpPr>
        <p:spPr>
          <a:xfrm>
            <a:off x="216499" y="3306787"/>
            <a:ext cx="1311215" cy="2769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esquinas redondeadas 9">
            <a:hlinkClick r:id="rId8" action="ppaction://hlinksldjump"/>
            <a:extLst>
              <a:ext uri="{FF2B5EF4-FFF2-40B4-BE49-F238E27FC236}">
                <a16:creationId xmlns:a16="http://schemas.microsoft.com/office/drawing/2014/main" id="{60FD68A5-3762-42CC-9234-F35F15594347}"/>
              </a:ext>
            </a:extLst>
          </p:cNvPr>
          <p:cNvSpPr/>
          <p:nvPr/>
        </p:nvSpPr>
        <p:spPr>
          <a:xfrm>
            <a:off x="230863" y="3641336"/>
            <a:ext cx="1311215" cy="2769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7866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25</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DB72767D-353A-4AE4-8F10-02C1C291E551}"/>
              </a:ext>
            </a:extLst>
          </p:cNvPr>
          <p:cNvSpPr txBox="1"/>
          <p:nvPr/>
        </p:nvSpPr>
        <p:spPr>
          <a:xfrm>
            <a:off x="1695004" y="807102"/>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ALCANCE DE LA AUDITORÍA POR TIPO DE OPINIÓN</a:t>
            </a:r>
          </a:p>
          <a:p>
            <a:pPr algn="ctr"/>
            <a:r>
              <a:rPr lang="es-ES_tradnl" sz="2400" b="1" dirty="0">
                <a:solidFill>
                  <a:srgbClr val="FF0000"/>
                </a:solidFill>
                <a:effectLst>
                  <a:outerShdw blurRad="38100" dist="38100" dir="2700000" algn="tl">
                    <a:srgbClr val="000000">
                      <a:alpha val="43137"/>
                    </a:srgbClr>
                  </a:outerShdw>
                </a:effectLst>
                <a:latin typeface="Myriad Pro" charset="0"/>
                <a:ea typeface="Myriad Pro" charset="0"/>
                <a:cs typeface="Myriad Pro" charset="0"/>
              </a:rPr>
              <a:t>LIMPIO</a:t>
            </a:r>
          </a:p>
        </p:txBody>
      </p:sp>
      <p:graphicFrame>
        <p:nvGraphicFramePr>
          <p:cNvPr id="5" name="Tabla 4">
            <a:extLst>
              <a:ext uri="{FF2B5EF4-FFF2-40B4-BE49-F238E27FC236}">
                <a16:creationId xmlns:a16="http://schemas.microsoft.com/office/drawing/2014/main" id="{35C0F0C8-5C94-4784-A2AF-6456A006ED10}"/>
              </a:ext>
            </a:extLst>
          </p:cNvPr>
          <p:cNvGraphicFramePr>
            <a:graphicFrameLocks noGrp="1"/>
          </p:cNvGraphicFramePr>
          <p:nvPr>
            <p:extLst>
              <p:ext uri="{D42A27DB-BD31-4B8C-83A1-F6EECF244321}">
                <p14:modId xmlns:p14="http://schemas.microsoft.com/office/powerpoint/2010/main" val="3260015522"/>
              </p:ext>
            </p:extLst>
          </p:nvPr>
        </p:nvGraphicFramePr>
        <p:xfrm>
          <a:off x="1099782" y="1705458"/>
          <a:ext cx="4667435" cy="4567347"/>
        </p:xfrm>
        <a:graphic>
          <a:graphicData uri="http://schemas.openxmlformats.org/drawingml/2006/table">
            <a:tbl>
              <a:tblPr firstRow="1">
                <a:tableStyleId>{5C22544A-7EE6-4342-B048-85BDC9FD1C3A}</a:tableStyleId>
              </a:tblPr>
              <a:tblGrid>
                <a:gridCol w="527435">
                  <a:extLst>
                    <a:ext uri="{9D8B030D-6E8A-4147-A177-3AD203B41FA5}">
                      <a16:colId xmlns:a16="http://schemas.microsoft.com/office/drawing/2014/main" val="2232126717"/>
                    </a:ext>
                  </a:extLst>
                </a:gridCol>
                <a:gridCol w="4140000">
                  <a:extLst>
                    <a:ext uri="{9D8B030D-6E8A-4147-A177-3AD203B41FA5}">
                      <a16:colId xmlns:a16="http://schemas.microsoft.com/office/drawing/2014/main" val="3304392794"/>
                    </a:ext>
                  </a:extLst>
                </a:gridCol>
              </a:tblGrid>
              <a:tr h="216000">
                <a:tc>
                  <a:txBody>
                    <a:bodyPr/>
                    <a:lstStyle/>
                    <a:p>
                      <a:pPr algn="ctr" fontAlgn="ctr"/>
                      <a:r>
                        <a:rPr lang="es-PE" sz="800" b="1" i="0" u="none" strike="noStrike" dirty="0">
                          <a:effectLst/>
                          <a:latin typeface="Calibri" panose="020F0502020204030204" pitchFamily="34" charset="0"/>
                        </a:rPr>
                        <a:t>N°</a:t>
                      </a:r>
                    </a:p>
                  </a:txBody>
                  <a:tcPr marL="6593" marR="6593" marT="6593" marB="0" anchor="ctr"/>
                </a:tc>
                <a:tc>
                  <a:txBody>
                    <a:bodyPr/>
                    <a:lstStyle/>
                    <a:p>
                      <a:pPr algn="ctr" fontAlgn="ctr"/>
                      <a:r>
                        <a:rPr lang="pt-BR" sz="800" b="1" i="0" u="none" strike="noStrike" dirty="0">
                          <a:effectLst/>
                          <a:latin typeface="Calibri" panose="020F0502020204030204" pitchFamily="34" charset="0"/>
                        </a:rPr>
                        <a:t>ENTIDAD</a:t>
                      </a:r>
                    </a:p>
                  </a:txBody>
                  <a:tcPr marL="6593" marR="6593" marT="6593" marB="0" anchor="ctr"/>
                </a:tc>
                <a:extLst>
                  <a:ext uri="{0D108BD9-81ED-4DB2-BD59-A6C34878D82A}">
                    <a16:rowId xmlns:a16="http://schemas.microsoft.com/office/drawing/2014/main" val="2762415783"/>
                  </a:ext>
                </a:extLst>
              </a:tr>
              <a:tr h="131859">
                <a:tc>
                  <a:txBody>
                    <a:bodyPr/>
                    <a:lstStyle/>
                    <a:p>
                      <a:pPr algn="ctr" fontAlgn="b"/>
                      <a:r>
                        <a:rPr lang="es-PE" sz="800" b="0" i="0" u="none" strike="noStrike" dirty="0">
                          <a:effectLst/>
                          <a:latin typeface="Calibri" panose="020F0502020204030204" pitchFamily="34" charset="0"/>
                        </a:rPr>
                        <a:t>1</a:t>
                      </a:r>
                    </a:p>
                  </a:txBody>
                  <a:tcPr marL="9525" marR="9525" marT="9525" marB="0" anchor="b"/>
                </a:tc>
                <a:tc>
                  <a:txBody>
                    <a:bodyPr/>
                    <a:lstStyle/>
                    <a:p>
                      <a:pPr algn="l" fontAlgn="b"/>
                      <a:r>
                        <a:rPr lang="es-ES" sz="800" b="0" i="0" u="none" strike="noStrike">
                          <a:effectLst/>
                          <a:latin typeface="Calibri" panose="020F0502020204030204" pitchFamily="34" charset="0"/>
                        </a:rPr>
                        <a:t>AGENCIA DE PROMOCIÓN DE LA INVERSIÓN PRIVADA - CAPTADORA</a:t>
                      </a:r>
                    </a:p>
                  </a:txBody>
                  <a:tcPr marL="9525" marR="9525" marT="9525" marB="0" anchor="b"/>
                </a:tc>
                <a:extLst>
                  <a:ext uri="{0D108BD9-81ED-4DB2-BD59-A6C34878D82A}">
                    <a16:rowId xmlns:a16="http://schemas.microsoft.com/office/drawing/2014/main" val="3716719765"/>
                  </a:ext>
                </a:extLst>
              </a:tr>
              <a:tr h="131859">
                <a:tc>
                  <a:txBody>
                    <a:bodyPr/>
                    <a:lstStyle/>
                    <a:p>
                      <a:pPr algn="ctr" fontAlgn="b"/>
                      <a:r>
                        <a:rPr lang="es-PE" sz="800" b="0" i="0" u="none" strike="noStrike">
                          <a:effectLst/>
                          <a:latin typeface="Calibri" panose="020F0502020204030204" pitchFamily="34" charset="0"/>
                        </a:rPr>
                        <a:t>2</a:t>
                      </a:r>
                    </a:p>
                  </a:txBody>
                  <a:tcPr marL="9525" marR="9525" marT="9525" marB="0" anchor="b"/>
                </a:tc>
                <a:tc>
                  <a:txBody>
                    <a:bodyPr/>
                    <a:lstStyle/>
                    <a:p>
                      <a:pPr algn="l" fontAlgn="b"/>
                      <a:r>
                        <a:rPr lang="es-ES" sz="800" b="0" i="0" u="none" strike="noStrike">
                          <a:effectLst/>
                          <a:latin typeface="Calibri" panose="020F0502020204030204" pitchFamily="34" charset="0"/>
                        </a:rPr>
                        <a:t>AGENCIA DE PROMOCIÓN DE LA INVERSIÓN PRIVADA - GASTADORA</a:t>
                      </a:r>
                    </a:p>
                  </a:txBody>
                  <a:tcPr marL="9525" marR="9525" marT="9525" marB="0" anchor="b"/>
                </a:tc>
                <a:extLst>
                  <a:ext uri="{0D108BD9-81ED-4DB2-BD59-A6C34878D82A}">
                    <a16:rowId xmlns:a16="http://schemas.microsoft.com/office/drawing/2014/main" val="3303797407"/>
                  </a:ext>
                </a:extLst>
              </a:tr>
              <a:tr h="131859">
                <a:tc>
                  <a:txBody>
                    <a:bodyPr/>
                    <a:lstStyle/>
                    <a:p>
                      <a:pPr algn="ctr" fontAlgn="b"/>
                      <a:r>
                        <a:rPr lang="es-PE" sz="800" b="0" i="0" u="none" strike="noStrike">
                          <a:effectLst/>
                          <a:latin typeface="Calibri" panose="020F0502020204030204" pitchFamily="34" charset="0"/>
                        </a:rPr>
                        <a:t>3</a:t>
                      </a:r>
                    </a:p>
                  </a:txBody>
                  <a:tcPr marL="9525" marR="9525" marT="9525" marB="0" anchor="b"/>
                </a:tc>
                <a:tc>
                  <a:txBody>
                    <a:bodyPr/>
                    <a:lstStyle/>
                    <a:p>
                      <a:pPr algn="l" fontAlgn="b"/>
                      <a:r>
                        <a:rPr lang="es-ES" sz="800" b="0" i="0" u="none" strike="noStrike">
                          <a:effectLst/>
                          <a:latin typeface="Calibri" panose="020F0502020204030204" pitchFamily="34" charset="0"/>
                        </a:rPr>
                        <a:t>ARCHIVO GENERAL DE LA NACIÓN</a:t>
                      </a:r>
                    </a:p>
                  </a:txBody>
                  <a:tcPr marL="9525" marR="9525" marT="9525" marB="0" anchor="b"/>
                </a:tc>
                <a:extLst>
                  <a:ext uri="{0D108BD9-81ED-4DB2-BD59-A6C34878D82A}">
                    <a16:rowId xmlns:a16="http://schemas.microsoft.com/office/drawing/2014/main" val="3572539395"/>
                  </a:ext>
                </a:extLst>
              </a:tr>
              <a:tr h="131859">
                <a:tc>
                  <a:txBody>
                    <a:bodyPr/>
                    <a:lstStyle/>
                    <a:p>
                      <a:pPr algn="ctr" fontAlgn="b"/>
                      <a:r>
                        <a:rPr lang="es-PE" sz="800" b="0" i="0" u="none" strike="noStrike">
                          <a:effectLst/>
                          <a:latin typeface="Calibri" panose="020F0502020204030204" pitchFamily="34" charset="0"/>
                        </a:rPr>
                        <a:t>4</a:t>
                      </a:r>
                    </a:p>
                  </a:txBody>
                  <a:tcPr marL="9525" marR="9525" marT="9525" marB="0" anchor="b"/>
                </a:tc>
                <a:tc>
                  <a:txBody>
                    <a:bodyPr/>
                    <a:lstStyle/>
                    <a:p>
                      <a:pPr algn="l" fontAlgn="b"/>
                      <a:r>
                        <a:rPr lang="es-PE" sz="800" b="0" i="0" u="none" strike="noStrike">
                          <a:effectLst/>
                          <a:latin typeface="Calibri" panose="020F0502020204030204" pitchFamily="34" charset="0"/>
                        </a:rPr>
                        <a:t>AUTORIDAD PORTUARIA NACIONAL</a:t>
                      </a:r>
                    </a:p>
                  </a:txBody>
                  <a:tcPr marL="9525" marR="9525" marT="9525" marB="0" anchor="b"/>
                </a:tc>
                <a:extLst>
                  <a:ext uri="{0D108BD9-81ED-4DB2-BD59-A6C34878D82A}">
                    <a16:rowId xmlns:a16="http://schemas.microsoft.com/office/drawing/2014/main" val="1289434004"/>
                  </a:ext>
                </a:extLst>
              </a:tr>
              <a:tr h="131859">
                <a:tc>
                  <a:txBody>
                    <a:bodyPr/>
                    <a:lstStyle/>
                    <a:p>
                      <a:pPr algn="ctr" fontAlgn="b"/>
                      <a:r>
                        <a:rPr lang="es-PE" sz="800" b="0" i="0" u="none" strike="noStrike">
                          <a:effectLst/>
                          <a:latin typeface="Calibri" panose="020F0502020204030204" pitchFamily="34" charset="0"/>
                        </a:rPr>
                        <a:t>5</a:t>
                      </a:r>
                    </a:p>
                  </a:txBody>
                  <a:tcPr marL="9525" marR="9525" marT="9525" marB="0" anchor="b"/>
                </a:tc>
                <a:tc>
                  <a:txBody>
                    <a:bodyPr/>
                    <a:lstStyle/>
                    <a:p>
                      <a:pPr algn="l" fontAlgn="b"/>
                      <a:r>
                        <a:rPr lang="es-PE" sz="800" b="0" i="0" u="none" strike="noStrike">
                          <a:effectLst/>
                          <a:latin typeface="Calibri" panose="020F0502020204030204" pitchFamily="34" charset="0"/>
                        </a:rPr>
                        <a:t>BANCO CENTRAL DE RESERVA DEL PERÚ</a:t>
                      </a:r>
                    </a:p>
                  </a:txBody>
                  <a:tcPr marL="9525" marR="9525" marT="9525" marB="0" anchor="b"/>
                </a:tc>
                <a:extLst>
                  <a:ext uri="{0D108BD9-81ED-4DB2-BD59-A6C34878D82A}">
                    <a16:rowId xmlns:a16="http://schemas.microsoft.com/office/drawing/2014/main" val="1952495633"/>
                  </a:ext>
                </a:extLst>
              </a:tr>
              <a:tr h="131859">
                <a:tc>
                  <a:txBody>
                    <a:bodyPr/>
                    <a:lstStyle/>
                    <a:p>
                      <a:pPr algn="ctr" fontAlgn="b"/>
                      <a:r>
                        <a:rPr lang="es-PE" sz="800" b="0" i="0" u="none" strike="noStrike">
                          <a:effectLst/>
                          <a:latin typeface="Calibri" panose="020F0502020204030204" pitchFamily="34" charset="0"/>
                        </a:rPr>
                        <a:t>6</a:t>
                      </a:r>
                    </a:p>
                  </a:txBody>
                  <a:tcPr marL="9525" marR="9525" marT="9525" marB="0" anchor="b"/>
                </a:tc>
                <a:tc>
                  <a:txBody>
                    <a:bodyPr/>
                    <a:lstStyle/>
                    <a:p>
                      <a:pPr algn="l" fontAlgn="b"/>
                      <a:r>
                        <a:rPr lang="es-PE" sz="800" b="0" i="0" u="none" strike="noStrike">
                          <a:effectLst/>
                          <a:latin typeface="Calibri" panose="020F0502020204030204" pitchFamily="34" charset="0"/>
                        </a:rPr>
                        <a:t>BANCO DE LA NACIÓN</a:t>
                      </a:r>
                    </a:p>
                  </a:txBody>
                  <a:tcPr marL="9525" marR="9525" marT="9525" marB="0" anchor="b"/>
                </a:tc>
                <a:extLst>
                  <a:ext uri="{0D108BD9-81ED-4DB2-BD59-A6C34878D82A}">
                    <a16:rowId xmlns:a16="http://schemas.microsoft.com/office/drawing/2014/main" val="2139648564"/>
                  </a:ext>
                </a:extLst>
              </a:tr>
              <a:tr h="131859">
                <a:tc>
                  <a:txBody>
                    <a:bodyPr/>
                    <a:lstStyle/>
                    <a:p>
                      <a:pPr algn="ctr" fontAlgn="b"/>
                      <a:r>
                        <a:rPr lang="es-PE" sz="800" b="0" i="0" u="none" strike="noStrike">
                          <a:effectLst/>
                          <a:latin typeface="Calibri" panose="020F0502020204030204" pitchFamily="34" charset="0"/>
                        </a:rPr>
                        <a:t>7</a:t>
                      </a:r>
                    </a:p>
                  </a:txBody>
                  <a:tcPr marL="9525" marR="9525" marT="9525" marB="0" anchor="b"/>
                </a:tc>
                <a:tc>
                  <a:txBody>
                    <a:bodyPr/>
                    <a:lstStyle/>
                    <a:p>
                      <a:pPr algn="l" fontAlgn="b"/>
                      <a:r>
                        <a:rPr lang="es-ES" sz="800" b="0" i="0" u="none" strike="noStrike">
                          <a:effectLst/>
                          <a:latin typeface="Calibri" panose="020F0502020204030204" pitchFamily="34" charset="0"/>
                        </a:rPr>
                        <a:t>BANCO DE LA VIVIENDA DEL PERU EN LIQUIDACION</a:t>
                      </a:r>
                    </a:p>
                  </a:txBody>
                  <a:tcPr marL="9525" marR="9525" marT="9525" marB="0" anchor="b"/>
                </a:tc>
                <a:extLst>
                  <a:ext uri="{0D108BD9-81ED-4DB2-BD59-A6C34878D82A}">
                    <a16:rowId xmlns:a16="http://schemas.microsoft.com/office/drawing/2014/main" val="835960978"/>
                  </a:ext>
                </a:extLst>
              </a:tr>
              <a:tr h="131859">
                <a:tc>
                  <a:txBody>
                    <a:bodyPr/>
                    <a:lstStyle/>
                    <a:p>
                      <a:pPr algn="ctr" fontAlgn="b"/>
                      <a:r>
                        <a:rPr lang="es-PE" sz="800" b="0" i="0" u="none" strike="noStrike">
                          <a:effectLst/>
                          <a:latin typeface="Calibri" panose="020F0502020204030204" pitchFamily="34" charset="0"/>
                        </a:rPr>
                        <a:t>8</a:t>
                      </a:r>
                    </a:p>
                  </a:txBody>
                  <a:tcPr marL="9525" marR="9525" marT="9525" marB="0" anchor="b"/>
                </a:tc>
                <a:tc>
                  <a:txBody>
                    <a:bodyPr/>
                    <a:lstStyle/>
                    <a:p>
                      <a:pPr algn="l" fontAlgn="b"/>
                      <a:r>
                        <a:rPr lang="es-ES" sz="800" b="0" i="0" u="none" strike="noStrike">
                          <a:effectLst/>
                          <a:latin typeface="Calibri" panose="020F0502020204030204" pitchFamily="34" charset="0"/>
                        </a:rPr>
                        <a:t>BANCO DE MATERIALES S.A.C. EN LIQUIDACIÓN</a:t>
                      </a:r>
                    </a:p>
                  </a:txBody>
                  <a:tcPr marL="9525" marR="9525" marT="9525" marB="0" anchor="b"/>
                </a:tc>
                <a:extLst>
                  <a:ext uri="{0D108BD9-81ED-4DB2-BD59-A6C34878D82A}">
                    <a16:rowId xmlns:a16="http://schemas.microsoft.com/office/drawing/2014/main" val="3701802464"/>
                  </a:ext>
                </a:extLst>
              </a:tr>
              <a:tr h="131859">
                <a:tc>
                  <a:txBody>
                    <a:bodyPr/>
                    <a:lstStyle/>
                    <a:p>
                      <a:pPr algn="ctr" fontAlgn="b"/>
                      <a:r>
                        <a:rPr lang="es-PE" sz="800" b="0" i="0" u="none" strike="noStrike">
                          <a:effectLst/>
                          <a:latin typeface="Calibri" panose="020F0502020204030204" pitchFamily="34" charset="0"/>
                        </a:rPr>
                        <a:t>9</a:t>
                      </a:r>
                    </a:p>
                  </a:txBody>
                  <a:tcPr marL="9525" marR="9525" marT="9525" marB="0" anchor="b"/>
                </a:tc>
                <a:tc>
                  <a:txBody>
                    <a:bodyPr/>
                    <a:lstStyle/>
                    <a:p>
                      <a:pPr algn="l" fontAlgn="b"/>
                      <a:r>
                        <a:rPr lang="es-ES" sz="800" b="0" i="0" u="none" strike="noStrike">
                          <a:effectLst/>
                          <a:latin typeface="Calibri" panose="020F0502020204030204" pitchFamily="34" charset="0"/>
                        </a:rPr>
                        <a:t>CAJA DE PENSIONES MILITAR POLICIAL</a:t>
                      </a:r>
                    </a:p>
                  </a:txBody>
                  <a:tcPr marL="9525" marR="9525" marT="9525" marB="0" anchor="b"/>
                </a:tc>
                <a:extLst>
                  <a:ext uri="{0D108BD9-81ED-4DB2-BD59-A6C34878D82A}">
                    <a16:rowId xmlns:a16="http://schemas.microsoft.com/office/drawing/2014/main" val="1305020737"/>
                  </a:ext>
                </a:extLst>
              </a:tr>
              <a:tr h="131859">
                <a:tc>
                  <a:txBody>
                    <a:bodyPr/>
                    <a:lstStyle/>
                    <a:p>
                      <a:pPr algn="ctr" fontAlgn="b"/>
                      <a:r>
                        <a:rPr lang="es-PE" sz="800" b="0" i="0" u="none" strike="noStrike">
                          <a:effectLst/>
                          <a:latin typeface="Calibri" panose="020F0502020204030204" pitchFamily="34" charset="0"/>
                        </a:rPr>
                        <a:t>10</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CUSCO  S.A.</a:t>
                      </a:r>
                    </a:p>
                  </a:txBody>
                  <a:tcPr marL="9525" marR="9525" marT="9525" marB="0" anchor="b"/>
                </a:tc>
                <a:extLst>
                  <a:ext uri="{0D108BD9-81ED-4DB2-BD59-A6C34878D82A}">
                    <a16:rowId xmlns:a16="http://schemas.microsoft.com/office/drawing/2014/main" val="1429914979"/>
                  </a:ext>
                </a:extLst>
              </a:tr>
              <a:tr h="131859">
                <a:tc>
                  <a:txBody>
                    <a:bodyPr/>
                    <a:lstStyle/>
                    <a:p>
                      <a:pPr algn="ctr" fontAlgn="b"/>
                      <a:r>
                        <a:rPr lang="es-PE" sz="800" b="0" i="0" u="none" strike="noStrike">
                          <a:effectLst/>
                          <a:latin typeface="Calibri" panose="020F0502020204030204" pitchFamily="34" charset="0"/>
                        </a:rPr>
                        <a:t>11</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DE AREQUIPA</a:t>
                      </a:r>
                    </a:p>
                  </a:txBody>
                  <a:tcPr marL="9525" marR="9525" marT="9525" marB="0" anchor="b"/>
                </a:tc>
                <a:extLst>
                  <a:ext uri="{0D108BD9-81ED-4DB2-BD59-A6C34878D82A}">
                    <a16:rowId xmlns:a16="http://schemas.microsoft.com/office/drawing/2014/main" val="735746556"/>
                  </a:ext>
                </a:extLst>
              </a:tr>
              <a:tr h="131859">
                <a:tc>
                  <a:txBody>
                    <a:bodyPr/>
                    <a:lstStyle/>
                    <a:p>
                      <a:pPr algn="ctr" fontAlgn="b"/>
                      <a:r>
                        <a:rPr lang="es-PE" sz="800" b="0" i="0" u="none" strike="noStrike">
                          <a:effectLst/>
                          <a:latin typeface="Calibri" panose="020F0502020204030204" pitchFamily="34" charset="0"/>
                        </a:rPr>
                        <a:t>12</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DE ICA S.A.</a:t>
                      </a:r>
                    </a:p>
                  </a:txBody>
                  <a:tcPr marL="9525" marR="9525" marT="9525" marB="0" anchor="b"/>
                </a:tc>
                <a:extLst>
                  <a:ext uri="{0D108BD9-81ED-4DB2-BD59-A6C34878D82A}">
                    <a16:rowId xmlns:a16="http://schemas.microsoft.com/office/drawing/2014/main" val="570615628"/>
                  </a:ext>
                </a:extLst>
              </a:tr>
              <a:tr h="131859">
                <a:tc>
                  <a:txBody>
                    <a:bodyPr/>
                    <a:lstStyle/>
                    <a:p>
                      <a:pPr algn="ctr" fontAlgn="b"/>
                      <a:r>
                        <a:rPr lang="es-PE" sz="800" b="0" i="0" u="none" strike="noStrike">
                          <a:effectLst/>
                          <a:latin typeface="Calibri" panose="020F0502020204030204" pitchFamily="34" charset="0"/>
                        </a:rPr>
                        <a:t>13</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DE MAYNAS S.A.</a:t>
                      </a:r>
                    </a:p>
                  </a:txBody>
                  <a:tcPr marL="9525" marR="9525" marT="9525" marB="0" anchor="b"/>
                </a:tc>
                <a:extLst>
                  <a:ext uri="{0D108BD9-81ED-4DB2-BD59-A6C34878D82A}">
                    <a16:rowId xmlns:a16="http://schemas.microsoft.com/office/drawing/2014/main" val="3246119834"/>
                  </a:ext>
                </a:extLst>
              </a:tr>
              <a:tr h="131859">
                <a:tc>
                  <a:txBody>
                    <a:bodyPr/>
                    <a:lstStyle/>
                    <a:p>
                      <a:pPr algn="ctr" fontAlgn="b"/>
                      <a:r>
                        <a:rPr lang="es-PE" sz="800" b="0" i="0" u="none" strike="noStrike">
                          <a:effectLst/>
                          <a:latin typeface="Calibri" panose="020F0502020204030204" pitchFamily="34" charset="0"/>
                        </a:rPr>
                        <a:t>14</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DE PAITA S.A.</a:t>
                      </a:r>
                    </a:p>
                  </a:txBody>
                  <a:tcPr marL="9525" marR="9525" marT="9525" marB="0" anchor="b"/>
                </a:tc>
                <a:extLst>
                  <a:ext uri="{0D108BD9-81ED-4DB2-BD59-A6C34878D82A}">
                    <a16:rowId xmlns:a16="http://schemas.microsoft.com/office/drawing/2014/main" val="3047239981"/>
                  </a:ext>
                </a:extLst>
              </a:tr>
              <a:tr h="131859">
                <a:tc>
                  <a:txBody>
                    <a:bodyPr/>
                    <a:lstStyle/>
                    <a:p>
                      <a:pPr algn="ctr" fontAlgn="b"/>
                      <a:r>
                        <a:rPr lang="es-PE" sz="800" b="0" i="0" u="none" strike="noStrike">
                          <a:effectLst/>
                          <a:latin typeface="Calibri" panose="020F0502020204030204" pitchFamily="34" charset="0"/>
                        </a:rPr>
                        <a:t>15</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DE PIURA S.A.</a:t>
                      </a:r>
                    </a:p>
                  </a:txBody>
                  <a:tcPr marL="9525" marR="9525" marT="9525" marB="0" anchor="b"/>
                </a:tc>
                <a:extLst>
                  <a:ext uri="{0D108BD9-81ED-4DB2-BD59-A6C34878D82A}">
                    <a16:rowId xmlns:a16="http://schemas.microsoft.com/office/drawing/2014/main" val="2509522180"/>
                  </a:ext>
                </a:extLst>
              </a:tr>
              <a:tr h="131859">
                <a:tc>
                  <a:txBody>
                    <a:bodyPr/>
                    <a:lstStyle/>
                    <a:p>
                      <a:pPr algn="ctr" fontAlgn="b"/>
                      <a:r>
                        <a:rPr lang="es-PE" sz="800" b="0" i="0" u="none" strike="noStrike">
                          <a:effectLst/>
                          <a:latin typeface="Calibri" panose="020F0502020204030204" pitchFamily="34" charset="0"/>
                        </a:rPr>
                        <a:t>16</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DE SULLANA S.A.</a:t>
                      </a:r>
                    </a:p>
                  </a:txBody>
                  <a:tcPr marL="9525" marR="9525" marT="9525" marB="0" anchor="b"/>
                </a:tc>
                <a:extLst>
                  <a:ext uri="{0D108BD9-81ED-4DB2-BD59-A6C34878D82A}">
                    <a16:rowId xmlns:a16="http://schemas.microsoft.com/office/drawing/2014/main" val="3782171032"/>
                  </a:ext>
                </a:extLst>
              </a:tr>
              <a:tr h="131859">
                <a:tc>
                  <a:txBody>
                    <a:bodyPr/>
                    <a:lstStyle/>
                    <a:p>
                      <a:pPr algn="ctr" fontAlgn="b"/>
                      <a:r>
                        <a:rPr lang="es-PE" sz="800" b="0" i="0" u="none" strike="noStrike">
                          <a:effectLst/>
                          <a:latin typeface="Calibri" panose="020F0502020204030204" pitchFamily="34" charset="0"/>
                        </a:rPr>
                        <a:t>17</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DE TACNA S.A.</a:t>
                      </a:r>
                    </a:p>
                  </a:txBody>
                  <a:tcPr marL="9525" marR="9525" marT="9525" marB="0" anchor="b"/>
                </a:tc>
                <a:extLst>
                  <a:ext uri="{0D108BD9-81ED-4DB2-BD59-A6C34878D82A}">
                    <a16:rowId xmlns:a16="http://schemas.microsoft.com/office/drawing/2014/main" val="3239177083"/>
                  </a:ext>
                </a:extLst>
              </a:tr>
              <a:tr h="131859">
                <a:tc>
                  <a:txBody>
                    <a:bodyPr/>
                    <a:lstStyle/>
                    <a:p>
                      <a:pPr algn="ctr" fontAlgn="b"/>
                      <a:r>
                        <a:rPr lang="es-PE" sz="800" b="0" i="0" u="none" strike="noStrike">
                          <a:effectLst/>
                          <a:latin typeface="Calibri" panose="020F0502020204030204" pitchFamily="34" charset="0"/>
                        </a:rPr>
                        <a:t>18</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DE TRUJILLO S.A.</a:t>
                      </a:r>
                    </a:p>
                  </a:txBody>
                  <a:tcPr marL="9525" marR="9525" marT="9525" marB="0" anchor="b"/>
                </a:tc>
                <a:extLst>
                  <a:ext uri="{0D108BD9-81ED-4DB2-BD59-A6C34878D82A}">
                    <a16:rowId xmlns:a16="http://schemas.microsoft.com/office/drawing/2014/main" val="3375067551"/>
                  </a:ext>
                </a:extLst>
              </a:tr>
              <a:tr h="131859">
                <a:tc>
                  <a:txBody>
                    <a:bodyPr/>
                    <a:lstStyle/>
                    <a:p>
                      <a:pPr algn="ctr" fontAlgn="b"/>
                      <a:r>
                        <a:rPr lang="es-PE" sz="800" b="0" i="0" u="none" strike="noStrike">
                          <a:effectLst/>
                          <a:latin typeface="Calibri" panose="020F0502020204030204" pitchFamily="34" charset="0"/>
                        </a:rPr>
                        <a:t>19</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DEL SANTA S.A.</a:t>
                      </a:r>
                    </a:p>
                  </a:txBody>
                  <a:tcPr marL="9525" marR="9525" marT="9525" marB="0" anchor="b"/>
                </a:tc>
                <a:extLst>
                  <a:ext uri="{0D108BD9-81ED-4DB2-BD59-A6C34878D82A}">
                    <a16:rowId xmlns:a16="http://schemas.microsoft.com/office/drawing/2014/main" val="1457881878"/>
                  </a:ext>
                </a:extLst>
              </a:tr>
              <a:tr h="131859">
                <a:tc>
                  <a:txBody>
                    <a:bodyPr/>
                    <a:lstStyle/>
                    <a:p>
                      <a:pPr algn="ctr" fontAlgn="b"/>
                      <a:r>
                        <a:rPr lang="es-PE" sz="800" b="0" i="0" u="none" strike="noStrike">
                          <a:effectLst/>
                          <a:latin typeface="Calibri" panose="020F0502020204030204" pitchFamily="34" charset="0"/>
                        </a:rPr>
                        <a:t>20</a:t>
                      </a:r>
                    </a:p>
                  </a:txBody>
                  <a:tcPr marL="9525" marR="9525" marT="9525" marB="0" anchor="b"/>
                </a:tc>
                <a:tc>
                  <a:txBody>
                    <a:bodyPr/>
                    <a:lstStyle/>
                    <a:p>
                      <a:pPr algn="l" fontAlgn="b"/>
                      <a:r>
                        <a:rPr lang="es-ES" sz="800" b="0" i="0" u="none" strike="noStrike">
                          <a:effectLst/>
                          <a:latin typeface="Calibri" panose="020F0502020204030204" pitchFamily="34" charset="0"/>
                        </a:rPr>
                        <a:t>CAJA MUNICIPAL DE AHORRO Y CRÉDITO HUANCAYO S.A.</a:t>
                      </a:r>
                    </a:p>
                  </a:txBody>
                  <a:tcPr marL="9525" marR="9525" marT="9525" marB="0" anchor="b"/>
                </a:tc>
                <a:extLst>
                  <a:ext uri="{0D108BD9-81ED-4DB2-BD59-A6C34878D82A}">
                    <a16:rowId xmlns:a16="http://schemas.microsoft.com/office/drawing/2014/main" val="3301563820"/>
                  </a:ext>
                </a:extLst>
              </a:tr>
              <a:tr h="131859">
                <a:tc>
                  <a:txBody>
                    <a:bodyPr/>
                    <a:lstStyle/>
                    <a:p>
                      <a:pPr algn="ctr" fontAlgn="b"/>
                      <a:r>
                        <a:rPr lang="es-PE" sz="800" b="0" i="0" u="none" strike="noStrike">
                          <a:effectLst/>
                          <a:latin typeface="Calibri" panose="020F0502020204030204" pitchFamily="34" charset="0"/>
                        </a:rPr>
                        <a:t>21</a:t>
                      </a:r>
                    </a:p>
                  </a:txBody>
                  <a:tcPr marL="9525" marR="9525" marT="9525" marB="0" anchor="b"/>
                </a:tc>
                <a:tc>
                  <a:txBody>
                    <a:bodyPr/>
                    <a:lstStyle/>
                    <a:p>
                      <a:pPr algn="l" fontAlgn="b"/>
                      <a:r>
                        <a:rPr lang="es-PE" sz="800" b="0" i="0" u="none" strike="noStrike">
                          <a:effectLst/>
                          <a:latin typeface="Calibri" panose="020F0502020204030204" pitchFamily="34" charset="0"/>
                        </a:rPr>
                        <a:t>CAJA MUNICIPAL DE CRÉDITO POPULAR DE LIMA.</a:t>
                      </a:r>
                    </a:p>
                  </a:txBody>
                  <a:tcPr marL="9525" marR="9525" marT="9525" marB="0" anchor="b"/>
                </a:tc>
                <a:extLst>
                  <a:ext uri="{0D108BD9-81ED-4DB2-BD59-A6C34878D82A}">
                    <a16:rowId xmlns:a16="http://schemas.microsoft.com/office/drawing/2014/main" val="1726243977"/>
                  </a:ext>
                </a:extLst>
              </a:tr>
              <a:tr h="131859">
                <a:tc>
                  <a:txBody>
                    <a:bodyPr/>
                    <a:lstStyle/>
                    <a:p>
                      <a:pPr algn="ctr" fontAlgn="b"/>
                      <a:r>
                        <a:rPr lang="es-PE" sz="800" b="0" i="0" u="none" strike="noStrike">
                          <a:effectLst/>
                          <a:latin typeface="Calibri" panose="020F0502020204030204" pitchFamily="34" charset="0"/>
                        </a:rPr>
                        <a:t>22</a:t>
                      </a:r>
                    </a:p>
                  </a:txBody>
                  <a:tcPr marL="9525" marR="9525" marT="9525" marB="0" anchor="b"/>
                </a:tc>
                <a:tc>
                  <a:txBody>
                    <a:bodyPr/>
                    <a:lstStyle/>
                    <a:p>
                      <a:pPr algn="l" fontAlgn="b"/>
                      <a:r>
                        <a:rPr lang="es-ES" sz="800" b="0" i="0" u="none" strike="noStrike">
                          <a:effectLst/>
                          <a:latin typeface="Calibri" panose="020F0502020204030204" pitchFamily="34" charset="0"/>
                        </a:rPr>
                        <a:t>CENTRO DE EXPORT. TRANSFORMACIÓN INDUSTRIAL Y COMERC. Y SERV. DE ILO</a:t>
                      </a:r>
                    </a:p>
                  </a:txBody>
                  <a:tcPr marL="9525" marR="9525" marT="9525" marB="0" anchor="b"/>
                </a:tc>
                <a:extLst>
                  <a:ext uri="{0D108BD9-81ED-4DB2-BD59-A6C34878D82A}">
                    <a16:rowId xmlns:a16="http://schemas.microsoft.com/office/drawing/2014/main" val="1576467320"/>
                  </a:ext>
                </a:extLst>
              </a:tr>
              <a:tr h="131859">
                <a:tc>
                  <a:txBody>
                    <a:bodyPr/>
                    <a:lstStyle/>
                    <a:p>
                      <a:pPr algn="ctr" fontAlgn="b"/>
                      <a:r>
                        <a:rPr lang="es-PE" sz="800" b="0" i="0" u="none" strike="noStrike">
                          <a:effectLst/>
                          <a:latin typeface="Calibri" panose="020F0502020204030204" pitchFamily="34" charset="0"/>
                        </a:rPr>
                        <a:t>23</a:t>
                      </a:r>
                    </a:p>
                  </a:txBody>
                  <a:tcPr marL="9525" marR="9525" marT="9525" marB="0" anchor="b"/>
                </a:tc>
                <a:tc>
                  <a:txBody>
                    <a:bodyPr/>
                    <a:lstStyle/>
                    <a:p>
                      <a:pPr algn="l" fontAlgn="b"/>
                      <a:r>
                        <a:rPr lang="es-ES" sz="800" b="0" i="0" u="none" strike="noStrike">
                          <a:effectLst/>
                          <a:latin typeface="Calibri" panose="020F0502020204030204" pitchFamily="34" charset="0"/>
                        </a:rPr>
                        <a:t>CENTRO DE EXPORT. TRANSFORMACIÓN INDUSTRIAL Y COMERC. Y SERV. DE PAITA</a:t>
                      </a:r>
                    </a:p>
                  </a:txBody>
                  <a:tcPr marL="9525" marR="9525" marT="9525" marB="0" anchor="b"/>
                </a:tc>
                <a:extLst>
                  <a:ext uri="{0D108BD9-81ED-4DB2-BD59-A6C34878D82A}">
                    <a16:rowId xmlns:a16="http://schemas.microsoft.com/office/drawing/2014/main" val="2579282062"/>
                  </a:ext>
                </a:extLst>
              </a:tr>
              <a:tr h="131859">
                <a:tc>
                  <a:txBody>
                    <a:bodyPr/>
                    <a:lstStyle/>
                    <a:p>
                      <a:pPr algn="ctr" fontAlgn="b"/>
                      <a:r>
                        <a:rPr lang="es-PE" sz="800" b="0" i="0" u="none" strike="noStrike">
                          <a:effectLst/>
                          <a:latin typeface="Calibri" panose="020F0502020204030204" pitchFamily="34" charset="0"/>
                        </a:rPr>
                        <a:t>24</a:t>
                      </a:r>
                    </a:p>
                  </a:txBody>
                  <a:tcPr marL="9525" marR="9525" marT="9525" marB="0" anchor="b"/>
                </a:tc>
                <a:tc>
                  <a:txBody>
                    <a:bodyPr/>
                    <a:lstStyle/>
                    <a:p>
                      <a:pPr algn="l" fontAlgn="b"/>
                      <a:r>
                        <a:rPr lang="es-ES" sz="800" b="0" i="0" u="none" strike="noStrike">
                          <a:effectLst/>
                          <a:latin typeface="Calibri" panose="020F0502020204030204" pitchFamily="34" charset="0"/>
                        </a:rPr>
                        <a:t>CENTRO DE FORMACIÓN EN TURISMO</a:t>
                      </a:r>
                    </a:p>
                  </a:txBody>
                  <a:tcPr marL="9525" marR="9525" marT="9525" marB="0" anchor="b"/>
                </a:tc>
                <a:extLst>
                  <a:ext uri="{0D108BD9-81ED-4DB2-BD59-A6C34878D82A}">
                    <a16:rowId xmlns:a16="http://schemas.microsoft.com/office/drawing/2014/main" val="1518559510"/>
                  </a:ext>
                </a:extLst>
              </a:tr>
              <a:tr h="131859">
                <a:tc>
                  <a:txBody>
                    <a:bodyPr/>
                    <a:lstStyle/>
                    <a:p>
                      <a:pPr algn="ctr" fontAlgn="b"/>
                      <a:r>
                        <a:rPr lang="es-PE" sz="800" b="0" i="0" u="none" strike="noStrike">
                          <a:effectLst/>
                          <a:latin typeface="Calibri" panose="020F0502020204030204" pitchFamily="34" charset="0"/>
                        </a:rPr>
                        <a:t>25</a:t>
                      </a:r>
                    </a:p>
                  </a:txBody>
                  <a:tcPr marL="9525" marR="9525" marT="9525" marB="0" anchor="b"/>
                </a:tc>
                <a:tc>
                  <a:txBody>
                    <a:bodyPr/>
                    <a:lstStyle/>
                    <a:p>
                      <a:pPr algn="l" fontAlgn="b"/>
                      <a:r>
                        <a:rPr lang="es-ES" sz="800" b="0" i="0" u="none" strike="noStrike">
                          <a:effectLst/>
                          <a:latin typeface="Calibri" panose="020F0502020204030204" pitchFamily="34" charset="0"/>
                        </a:rPr>
                        <a:t>COMISIÓN NACIONAL PARA EL DESARROLLO Y VIDA SIN DROGAS.</a:t>
                      </a:r>
                    </a:p>
                  </a:txBody>
                  <a:tcPr marL="9525" marR="9525" marT="9525" marB="0" anchor="b"/>
                </a:tc>
                <a:extLst>
                  <a:ext uri="{0D108BD9-81ED-4DB2-BD59-A6C34878D82A}">
                    <a16:rowId xmlns:a16="http://schemas.microsoft.com/office/drawing/2014/main" val="2669365786"/>
                  </a:ext>
                </a:extLst>
              </a:tr>
              <a:tr h="131859">
                <a:tc>
                  <a:txBody>
                    <a:bodyPr/>
                    <a:lstStyle/>
                    <a:p>
                      <a:pPr algn="ctr" fontAlgn="b"/>
                      <a:r>
                        <a:rPr lang="es-PE" sz="800" b="0" i="0" u="none" strike="noStrike">
                          <a:effectLst/>
                          <a:latin typeface="Calibri" panose="020F0502020204030204" pitchFamily="34" charset="0"/>
                        </a:rPr>
                        <a:t>26</a:t>
                      </a:r>
                    </a:p>
                  </a:txBody>
                  <a:tcPr marL="9525" marR="9525" marT="9525" marB="0" anchor="b"/>
                </a:tc>
                <a:tc>
                  <a:txBody>
                    <a:bodyPr/>
                    <a:lstStyle/>
                    <a:p>
                      <a:pPr algn="l" fontAlgn="b"/>
                      <a:r>
                        <a:rPr lang="es-ES" sz="800" b="0" i="0" u="none" strike="noStrike">
                          <a:effectLst/>
                          <a:latin typeface="Calibri" panose="020F0502020204030204" pitchFamily="34" charset="0"/>
                        </a:rPr>
                        <a:t>CONSEJO NACIONAL DE CIENCIA, TECNOLOGÍA E INNOVACIÓN TECNOLÓGICA.</a:t>
                      </a:r>
                    </a:p>
                  </a:txBody>
                  <a:tcPr marL="9525" marR="9525" marT="9525" marB="0" anchor="b"/>
                </a:tc>
                <a:extLst>
                  <a:ext uri="{0D108BD9-81ED-4DB2-BD59-A6C34878D82A}">
                    <a16:rowId xmlns:a16="http://schemas.microsoft.com/office/drawing/2014/main" val="2808811420"/>
                  </a:ext>
                </a:extLst>
              </a:tr>
              <a:tr h="131859">
                <a:tc>
                  <a:txBody>
                    <a:bodyPr/>
                    <a:lstStyle/>
                    <a:p>
                      <a:pPr algn="ctr" fontAlgn="b"/>
                      <a:r>
                        <a:rPr lang="es-PE" sz="800" b="0" i="0" u="none" strike="noStrike">
                          <a:effectLst/>
                          <a:latin typeface="Calibri" panose="020F0502020204030204" pitchFamily="34" charset="0"/>
                        </a:rPr>
                        <a:t>27</a:t>
                      </a:r>
                    </a:p>
                  </a:txBody>
                  <a:tcPr marL="9525" marR="9525" marT="9525" marB="0" anchor="b"/>
                </a:tc>
                <a:tc>
                  <a:txBody>
                    <a:bodyPr/>
                    <a:lstStyle/>
                    <a:p>
                      <a:pPr algn="l" fontAlgn="b"/>
                      <a:r>
                        <a:rPr lang="es-ES" sz="800" b="0" i="0" u="none" strike="noStrike">
                          <a:effectLst/>
                          <a:latin typeface="Calibri" panose="020F0502020204030204" pitchFamily="34" charset="0"/>
                        </a:rPr>
                        <a:t>CONTRALORÍA GENERAL DE LA REPÚBLICA.</a:t>
                      </a:r>
                    </a:p>
                  </a:txBody>
                  <a:tcPr marL="9525" marR="9525" marT="9525" marB="0" anchor="b"/>
                </a:tc>
                <a:extLst>
                  <a:ext uri="{0D108BD9-81ED-4DB2-BD59-A6C34878D82A}">
                    <a16:rowId xmlns:a16="http://schemas.microsoft.com/office/drawing/2014/main" val="2258523780"/>
                  </a:ext>
                </a:extLst>
              </a:tr>
              <a:tr h="131859">
                <a:tc>
                  <a:txBody>
                    <a:bodyPr/>
                    <a:lstStyle/>
                    <a:p>
                      <a:pPr algn="ctr" fontAlgn="b"/>
                      <a:r>
                        <a:rPr lang="es-PE" sz="800" b="0" i="0" u="none" strike="noStrike">
                          <a:effectLst/>
                          <a:latin typeface="Calibri" panose="020F0502020204030204" pitchFamily="34" charset="0"/>
                        </a:rPr>
                        <a:t>28</a:t>
                      </a:r>
                    </a:p>
                  </a:txBody>
                  <a:tcPr marL="9525" marR="9525" marT="9525" marB="0" anchor="b"/>
                </a:tc>
                <a:tc>
                  <a:txBody>
                    <a:bodyPr/>
                    <a:lstStyle/>
                    <a:p>
                      <a:pPr algn="l" fontAlgn="b"/>
                      <a:r>
                        <a:rPr lang="es-ES" sz="800" b="0" i="0" u="none" strike="noStrike">
                          <a:effectLst/>
                          <a:latin typeface="Calibri" panose="020F0502020204030204" pitchFamily="34" charset="0"/>
                        </a:rPr>
                        <a:t>CORPORACION PERUANA DE AEROPUERTOS Y AVIACION COMERCIAL S.A.</a:t>
                      </a:r>
                    </a:p>
                  </a:txBody>
                  <a:tcPr marL="9525" marR="9525" marT="9525" marB="0" anchor="b"/>
                </a:tc>
                <a:extLst>
                  <a:ext uri="{0D108BD9-81ED-4DB2-BD59-A6C34878D82A}">
                    <a16:rowId xmlns:a16="http://schemas.microsoft.com/office/drawing/2014/main" val="1810861404"/>
                  </a:ext>
                </a:extLst>
              </a:tr>
              <a:tr h="131859">
                <a:tc>
                  <a:txBody>
                    <a:bodyPr/>
                    <a:lstStyle/>
                    <a:p>
                      <a:pPr algn="ctr" fontAlgn="b"/>
                      <a:r>
                        <a:rPr lang="es-PE" sz="800" b="0" i="0" u="none" strike="noStrike">
                          <a:effectLst/>
                          <a:latin typeface="Calibri" panose="020F0502020204030204" pitchFamily="34" charset="0"/>
                        </a:rPr>
                        <a:t>29</a:t>
                      </a:r>
                    </a:p>
                  </a:txBody>
                  <a:tcPr marL="9525" marR="9525" marT="9525" marB="0" anchor="b"/>
                </a:tc>
                <a:tc>
                  <a:txBody>
                    <a:bodyPr/>
                    <a:lstStyle/>
                    <a:p>
                      <a:pPr algn="l" fontAlgn="b"/>
                      <a:r>
                        <a:rPr lang="es-ES" sz="800" b="0" i="0" u="none" strike="noStrike">
                          <a:effectLst/>
                          <a:latin typeface="Calibri" panose="020F0502020204030204" pitchFamily="34" charset="0"/>
                        </a:rPr>
                        <a:t>CORPORACIÓN FINANCIERA DE DESARROLLO S.A.</a:t>
                      </a:r>
                    </a:p>
                  </a:txBody>
                  <a:tcPr marL="9525" marR="9525" marT="9525" marB="0" anchor="b"/>
                </a:tc>
                <a:extLst>
                  <a:ext uri="{0D108BD9-81ED-4DB2-BD59-A6C34878D82A}">
                    <a16:rowId xmlns:a16="http://schemas.microsoft.com/office/drawing/2014/main" val="2419633479"/>
                  </a:ext>
                </a:extLst>
              </a:tr>
              <a:tr h="131859">
                <a:tc>
                  <a:txBody>
                    <a:bodyPr/>
                    <a:lstStyle/>
                    <a:p>
                      <a:pPr algn="ctr" fontAlgn="b"/>
                      <a:r>
                        <a:rPr lang="es-PE" sz="800" b="0" i="0" u="none" strike="noStrike">
                          <a:effectLst/>
                          <a:latin typeface="Calibri" panose="020F0502020204030204" pitchFamily="34" charset="0"/>
                        </a:rPr>
                        <a:t>30</a:t>
                      </a:r>
                    </a:p>
                  </a:txBody>
                  <a:tcPr marL="9525" marR="9525" marT="9525" marB="0" anchor="b"/>
                </a:tc>
                <a:tc>
                  <a:txBody>
                    <a:bodyPr/>
                    <a:lstStyle/>
                    <a:p>
                      <a:pPr algn="l" fontAlgn="b"/>
                      <a:r>
                        <a:rPr lang="es-ES" sz="800" b="0" i="0" u="none" strike="noStrike">
                          <a:effectLst/>
                          <a:latin typeface="Calibri" panose="020F0502020204030204" pitchFamily="34" charset="0"/>
                        </a:rPr>
                        <a:t>DIRECCIÓN GENERAL DE TESORO PÚBLICO</a:t>
                      </a:r>
                    </a:p>
                  </a:txBody>
                  <a:tcPr marL="9525" marR="9525" marT="9525" marB="0" anchor="b"/>
                </a:tc>
                <a:extLst>
                  <a:ext uri="{0D108BD9-81ED-4DB2-BD59-A6C34878D82A}">
                    <a16:rowId xmlns:a16="http://schemas.microsoft.com/office/drawing/2014/main" val="1893835671"/>
                  </a:ext>
                </a:extLst>
              </a:tr>
              <a:tr h="131859">
                <a:tc>
                  <a:txBody>
                    <a:bodyPr/>
                    <a:lstStyle/>
                    <a:p>
                      <a:pPr algn="ctr" fontAlgn="b"/>
                      <a:r>
                        <a:rPr lang="es-PE" sz="800" b="0" i="0" u="none" strike="noStrike">
                          <a:effectLst/>
                          <a:latin typeface="Calibri" panose="020F0502020204030204" pitchFamily="34" charset="0"/>
                        </a:rPr>
                        <a:t>31</a:t>
                      </a:r>
                    </a:p>
                  </a:txBody>
                  <a:tcPr marL="9525" marR="9525" marT="9525" marB="0" anchor="b"/>
                </a:tc>
                <a:tc>
                  <a:txBody>
                    <a:bodyPr/>
                    <a:lstStyle/>
                    <a:p>
                      <a:pPr algn="l" fontAlgn="b"/>
                      <a:r>
                        <a:rPr lang="es-PE" sz="800" b="0" i="0" u="none" strike="noStrike">
                          <a:effectLst/>
                          <a:latin typeface="Calibri" panose="020F0502020204030204" pitchFamily="34" charset="0"/>
                        </a:rPr>
                        <a:t>DIRECCIÓN NACIONAL DE INTELIGENCIA.</a:t>
                      </a:r>
                    </a:p>
                  </a:txBody>
                  <a:tcPr marL="9525" marR="9525" marT="9525" marB="0" anchor="b"/>
                </a:tc>
                <a:extLst>
                  <a:ext uri="{0D108BD9-81ED-4DB2-BD59-A6C34878D82A}">
                    <a16:rowId xmlns:a16="http://schemas.microsoft.com/office/drawing/2014/main" val="2910522670"/>
                  </a:ext>
                </a:extLst>
              </a:tr>
              <a:tr h="131859">
                <a:tc>
                  <a:txBody>
                    <a:bodyPr/>
                    <a:lstStyle/>
                    <a:p>
                      <a:pPr algn="ctr" fontAlgn="b"/>
                      <a:r>
                        <a:rPr lang="es-PE" sz="800" b="0" i="0" u="none" strike="noStrike">
                          <a:effectLst/>
                          <a:latin typeface="Calibri" panose="020F0502020204030204" pitchFamily="34" charset="0"/>
                        </a:rPr>
                        <a:t>32</a:t>
                      </a:r>
                    </a:p>
                  </a:txBody>
                  <a:tcPr marL="9525" marR="9525" marT="9525" marB="0" anchor="b"/>
                </a:tc>
                <a:tc>
                  <a:txBody>
                    <a:bodyPr/>
                    <a:lstStyle/>
                    <a:p>
                      <a:pPr algn="l" fontAlgn="b"/>
                      <a:r>
                        <a:rPr lang="es-ES" sz="800" b="0" i="0" u="none" strike="noStrike">
                          <a:effectLst/>
                          <a:latin typeface="Calibri" panose="020F0502020204030204" pitchFamily="34" charset="0"/>
                        </a:rPr>
                        <a:t>ELECTRICIDAD DEL PERÚ S.A.</a:t>
                      </a:r>
                    </a:p>
                  </a:txBody>
                  <a:tcPr marL="9525" marR="9525" marT="9525" marB="0" anchor="b"/>
                </a:tc>
                <a:extLst>
                  <a:ext uri="{0D108BD9-81ED-4DB2-BD59-A6C34878D82A}">
                    <a16:rowId xmlns:a16="http://schemas.microsoft.com/office/drawing/2014/main" val="330799298"/>
                  </a:ext>
                </a:extLst>
              </a:tr>
              <a:tr h="131859">
                <a:tc>
                  <a:txBody>
                    <a:bodyPr/>
                    <a:lstStyle/>
                    <a:p>
                      <a:pPr algn="ctr" fontAlgn="b"/>
                      <a:r>
                        <a:rPr lang="es-PE" sz="800" b="0" i="0" u="none" strike="noStrike">
                          <a:effectLst/>
                          <a:latin typeface="Calibri" panose="020F0502020204030204" pitchFamily="34" charset="0"/>
                        </a:rPr>
                        <a:t>33</a:t>
                      </a:r>
                    </a:p>
                  </a:txBody>
                  <a:tcPr marL="9525" marR="9525" marT="9525" marB="0" anchor="b"/>
                </a:tc>
                <a:tc>
                  <a:txBody>
                    <a:bodyPr/>
                    <a:lstStyle/>
                    <a:p>
                      <a:pPr algn="l" fontAlgn="b"/>
                      <a:r>
                        <a:rPr lang="es-PE" sz="800" b="0" i="0" u="none" strike="noStrike" dirty="0">
                          <a:effectLst/>
                          <a:latin typeface="Calibri" panose="020F0502020204030204" pitchFamily="34" charset="0"/>
                        </a:rPr>
                        <a:t>EMPRESA CONCESIONARIA DE ELECTRICIDAD DE UCAYALI S.A.</a:t>
                      </a:r>
                    </a:p>
                  </a:txBody>
                  <a:tcPr marL="9525" marR="9525" marT="9525" marB="0" anchor="b"/>
                </a:tc>
                <a:extLst>
                  <a:ext uri="{0D108BD9-81ED-4DB2-BD59-A6C34878D82A}">
                    <a16:rowId xmlns:a16="http://schemas.microsoft.com/office/drawing/2014/main" val="1991250672"/>
                  </a:ext>
                </a:extLst>
              </a:tr>
            </a:tbl>
          </a:graphicData>
        </a:graphic>
      </p:graphicFrame>
      <p:graphicFrame>
        <p:nvGraphicFramePr>
          <p:cNvPr id="7" name="Tabla 6">
            <a:extLst>
              <a:ext uri="{FF2B5EF4-FFF2-40B4-BE49-F238E27FC236}">
                <a16:creationId xmlns:a16="http://schemas.microsoft.com/office/drawing/2014/main" id="{3CD1AE40-C468-4E08-A882-B38684F602BD}"/>
              </a:ext>
            </a:extLst>
          </p:cNvPr>
          <p:cNvGraphicFramePr>
            <a:graphicFrameLocks noGrp="1"/>
          </p:cNvGraphicFramePr>
          <p:nvPr>
            <p:extLst>
              <p:ext uri="{D42A27DB-BD31-4B8C-83A1-F6EECF244321}">
                <p14:modId xmlns:p14="http://schemas.microsoft.com/office/powerpoint/2010/main" val="3223608156"/>
              </p:ext>
            </p:extLst>
          </p:nvPr>
        </p:nvGraphicFramePr>
        <p:xfrm>
          <a:off x="6123496" y="1697676"/>
          <a:ext cx="4955435" cy="4582909"/>
        </p:xfrm>
        <a:graphic>
          <a:graphicData uri="http://schemas.openxmlformats.org/drawingml/2006/table">
            <a:tbl>
              <a:tblPr firstRow="1">
                <a:tableStyleId>{5C22544A-7EE6-4342-B048-85BDC9FD1C3A}</a:tableStyleId>
              </a:tblPr>
              <a:tblGrid>
                <a:gridCol w="527435">
                  <a:extLst>
                    <a:ext uri="{9D8B030D-6E8A-4147-A177-3AD203B41FA5}">
                      <a16:colId xmlns:a16="http://schemas.microsoft.com/office/drawing/2014/main" val="3045759648"/>
                    </a:ext>
                  </a:extLst>
                </a:gridCol>
                <a:gridCol w="4428000">
                  <a:extLst>
                    <a:ext uri="{9D8B030D-6E8A-4147-A177-3AD203B41FA5}">
                      <a16:colId xmlns:a16="http://schemas.microsoft.com/office/drawing/2014/main" val="2072128680"/>
                    </a:ext>
                  </a:extLst>
                </a:gridCol>
              </a:tblGrid>
              <a:tr h="231562">
                <a:tc>
                  <a:txBody>
                    <a:bodyPr/>
                    <a:lstStyle/>
                    <a:p>
                      <a:pPr algn="ctr" fontAlgn="ctr"/>
                      <a:r>
                        <a:rPr lang="es-PE" sz="800" b="0" i="0" u="none" strike="noStrike" dirty="0">
                          <a:effectLst/>
                          <a:latin typeface="Calibri" panose="020F0502020204030204" pitchFamily="34" charset="0"/>
                        </a:rPr>
                        <a:t>N°</a:t>
                      </a:r>
                    </a:p>
                  </a:txBody>
                  <a:tcPr marL="6593" marR="6593" marT="6593" marB="0" anchor="ctr"/>
                </a:tc>
                <a:tc>
                  <a:txBody>
                    <a:bodyPr/>
                    <a:lstStyle/>
                    <a:p>
                      <a:pPr algn="ctr" fontAlgn="ctr"/>
                      <a:r>
                        <a:rPr lang="es-ES" sz="800" b="1" i="0" u="none" strike="noStrike" dirty="0">
                          <a:effectLst/>
                          <a:latin typeface="Calibri" panose="020F0502020204030204" pitchFamily="34" charset="0"/>
                        </a:rPr>
                        <a:t>ENTIDAD</a:t>
                      </a:r>
                    </a:p>
                  </a:txBody>
                  <a:tcPr marL="6593" marR="6593" marT="6593" marB="0" anchor="ctr"/>
                </a:tc>
                <a:extLst>
                  <a:ext uri="{0D108BD9-81ED-4DB2-BD59-A6C34878D82A}">
                    <a16:rowId xmlns:a16="http://schemas.microsoft.com/office/drawing/2014/main" val="1998229729"/>
                  </a:ext>
                </a:extLst>
              </a:tr>
              <a:tr h="131859">
                <a:tc>
                  <a:txBody>
                    <a:bodyPr/>
                    <a:lstStyle/>
                    <a:p>
                      <a:pPr algn="ctr" fontAlgn="b"/>
                      <a:r>
                        <a:rPr lang="es-PE" sz="800" b="0" i="0" u="none" strike="noStrike" dirty="0">
                          <a:effectLst/>
                          <a:latin typeface="Calibri" panose="020F0502020204030204" pitchFamily="34" charset="0"/>
                        </a:rPr>
                        <a:t>34</a:t>
                      </a:r>
                    </a:p>
                  </a:txBody>
                  <a:tcPr marL="9525" marR="9525" marT="9525" marB="0" anchor="b"/>
                </a:tc>
                <a:tc>
                  <a:txBody>
                    <a:bodyPr/>
                    <a:lstStyle/>
                    <a:p>
                      <a:pPr algn="l" fontAlgn="b"/>
                      <a:r>
                        <a:rPr lang="es-PE" sz="800" b="0" i="0" u="none" strike="noStrike">
                          <a:effectLst/>
                          <a:latin typeface="Calibri" panose="020F0502020204030204" pitchFamily="34" charset="0"/>
                        </a:rPr>
                        <a:t>EMPRESA DE ADMINISTRACIÓN E INFRAESTRUCTURA ELÉCTRICA S.A.</a:t>
                      </a:r>
                    </a:p>
                  </a:txBody>
                  <a:tcPr marL="9525" marR="9525" marT="9525" marB="0" anchor="b"/>
                </a:tc>
                <a:extLst>
                  <a:ext uri="{0D108BD9-81ED-4DB2-BD59-A6C34878D82A}">
                    <a16:rowId xmlns:a16="http://schemas.microsoft.com/office/drawing/2014/main" val="407999327"/>
                  </a:ext>
                </a:extLst>
              </a:tr>
              <a:tr h="131859">
                <a:tc>
                  <a:txBody>
                    <a:bodyPr/>
                    <a:lstStyle/>
                    <a:p>
                      <a:pPr algn="ctr" fontAlgn="b"/>
                      <a:r>
                        <a:rPr lang="es-PE" sz="800" b="0" i="0" u="none" strike="noStrike">
                          <a:effectLst/>
                          <a:latin typeface="Calibri" panose="020F0502020204030204" pitchFamily="34" charset="0"/>
                        </a:rPr>
                        <a:t>35</a:t>
                      </a:r>
                    </a:p>
                  </a:txBody>
                  <a:tcPr marL="9525" marR="9525" marT="9525" marB="0" anchor="b"/>
                </a:tc>
                <a:tc>
                  <a:txBody>
                    <a:bodyPr/>
                    <a:lstStyle/>
                    <a:p>
                      <a:pPr algn="l" fontAlgn="b"/>
                      <a:r>
                        <a:rPr lang="es-PE" sz="800" b="0" i="0" u="none" strike="noStrike">
                          <a:effectLst/>
                          <a:latin typeface="Calibri" panose="020F0502020204030204" pitchFamily="34" charset="0"/>
                        </a:rPr>
                        <a:t>EMPRESA DE GENERACIÓN ELÉCTRICA DE AREQUIPA S.A.</a:t>
                      </a:r>
                    </a:p>
                  </a:txBody>
                  <a:tcPr marL="9525" marR="9525" marT="9525" marB="0" anchor="b"/>
                </a:tc>
                <a:extLst>
                  <a:ext uri="{0D108BD9-81ED-4DB2-BD59-A6C34878D82A}">
                    <a16:rowId xmlns:a16="http://schemas.microsoft.com/office/drawing/2014/main" val="2413066461"/>
                  </a:ext>
                </a:extLst>
              </a:tr>
              <a:tr h="131859">
                <a:tc>
                  <a:txBody>
                    <a:bodyPr/>
                    <a:lstStyle/>
                    <a:p>
                      <a:pPr algn="ctr" fontAlgn="b"/>
                      <a:r>
                        <a:rPr lang="es-PE" sz="800" b="0" i="0" u="none" strike="noStrike">
                          <a:effectLst/>
                          <a:latin typeface="Calibri" panose="020F0502020204030204" pitchFamily="34" charset="0"/>
                        </a:rPr>
                        <a:t>36</a:t>
                      </a:r>
                    </a:p>
                  </a:txBody>
                  <a:tcPr marL="9525" marR="9525" marT="9525" marB="0" anchor="b"/>
                </a:tc>
                <a:tc>
                  <a:txBody>
                    <a:bodyPr/>
                    <a:lstStyle/>
                    <a:p>
                      <a:pPr algn="l" fontAlgn="b"/>
                      <a:r>
                        <a:rPr lang="es-ES" sz="800" b="0" i="0" u="none" strike="noStrike">
                          <a:effectLst/>
                          <a:latin typeface="Calibri" panose="020F0502020204030204" pitchFamily="34" charset="0"/>
                        </a:rPr>
                        <a:t>EMPRESA DE GENERACIÓN ELÉCTRICA DEL SUR S.A.</a:t>
                      </a:r>
                    </a:p>
                  </a:txBody>
                  <a:tcPr marL="9525" marR="9525" marT="9525" marB="0" anchor="b"/>
                </a:tc>
                <a:extLst>
                  <a:ext uri="{0D108BD9-81ED-4DB2-BD59-A6C34878D82A}">
                    <a16:rowId xmlns:a16="http://schemas.microsoft.com/office/drawing/2014/main" val="3337819910"/>
                  </a:ext>
                </a:extLst>
              </a:tr>
              <a:tr h="131859">
                <a:tc>
                  <a:txBody>
                    <a:bodyPr/>
                    <a:lstStyle/>
                    <a:p>
                      <a:pPr algn="ctr" fontAlgn="b"/>
                      <a:r>
                        <a:rPr lang="es-PE" sz="800" b="0" i="0" u="none" strike="noStrike">
                          <a:effectLst/>
                          <a:latin typeface="Calibri" panose="020F0502020204030204" pitchFamily="34" charset="0"/>
                        </a:rPr>
                        <a:t>37</a:t>
                      </a:r>
                    </a:p>
                  </a:txBody>
                  <a:tcPr marL="9525" marR="9525" marT="9525" marB="0" anchor="b"/>
                </a:tc>
                <a:tc>
                  <a:txBody>
                    <a:bodyPr/>
                    <a:lstStyle/>
                    <a:p>
                      <a:pPr algn="l" fontAlgn="b"/>
                      <a:r>
                        <a:rPr lang="es-ES" sz="800" b="0" i="0" u="none" strike="noStrike">
                          <a:effectLst/>
                          <a:latin typeface="Calibri" panose="020F0502020204030204" pitchFamily="34" charset="0"/>
                        </a:rPr>
                        <a:t>EMPRESA DE GENERACIÓN ELÉCTRICA MACHU PICCHU S.A.- EGEMSA</a:t>
                      </a:r>
                    </a:p>
                  </a:txBody>
                  <a:tcPr marL="9525" marR="9525" marT="9525" marB="0" anchor="b"/>
                </a:tc>
                <a:extLst>
                  <a:ext uri="{0D108BD9-81ED-4DB2-BD59-A6C34878D82A}">
                    <a16:rowId xmlns:a16="http://schemas.microsoft.com/office/drawing/2014/main" val="3132506077"/>
                  </a:ext>
                </a:extLst>
              </a:tr>
              <a:tr h="131859">
                <a:tc>
                  <a:txBody>
                    <a:bodyPr/>
                    <a:lstStyle/>
                    <a:p>
                      <a:pPr algn="ctr" fontAlgn="b"/>
                      <a:r>
                        <a:rPr lang="es-PE" sz="800" b="0" i="0" u="none" strike="noStrike">
                          <a:effectLst/>
                          <a:latin typeface="Calibri" panose="020F0502020204030204" pitchFamily="34" charset="0"/>
                        </a:rPr>
                        <a:t>38</a:t>
                      </a:r>
                    </a:p>
                  </a:txBody>
                  <a:tcPr marL="9525" marR="9525" marT="9525" marB="0" anchor="b"/>
                </a:tc>
                <a:tc>
                  <a:txBody>
                    <a:bodyPr/>
                    <a:lstStyle/>
                    <a:p>
                      <a:pPr algn="l" fontAlgn="b"/>
                      <a:r>
                        <a:rPr lang="es-ES" sz="800" b="0" i="0" u="none" strike="noStrike">
                          <a:effectLst/>
                          <a:latin typeface="Calibri" panose="020F0502020204030204" pitchFamily="34" charset="0"/>
                        </a:rPr>
                        <a:t>EMPRESA DE GENERACIÓN ELÉCTRICA SAN GABÁN S.A.</a:t>
                      </a:r>
                    </a:p>
                  </a:txBody>
                  <a:tcPr marL="9525" marR="9525" marT="9525" marB="0" anchor="b"/>
                </a:tc>
                <a:extLst>
                  <a:ext uri="{0D108BD9-81ED-4DB2-BD59-A6C34878D82A}">
                    <a16:rowId xmlns:a16="http://schemas.microsoft.com/office/drawing/2014/main" val="2306699979"/>
                  </a:ext>
                </a:extLst>
              </a:tr>
              <a:tr h="131859">
                <a:tc>
                  <a:txBody>
                    <a:bodyPr/>
                    <a:lstStyle/>
                    <a:p>
                      <a:pPr algn="ctr" fontAlgn="b"/>
                      <a:r>
                        <a:rPr lang="es-PE" sz="800" b="0" i="0" u="none" strike="noStrike">
                          <a:effectLst/>
                          <a:latin typeface="Calibri" panose="020F0502020204030204" pitchFamily="34" charset="0"/>
                        </a:rPr>
                        <a:t>39</a:t>
                      </a:r>
                    </a:p>
                  </a:txBody>
                  <a:tcPr marL="9525" marR="9525" marT="9525" marB="0" anchor="b"/>
                </a:tc>
                <a:tc>
                  <a:txBody>
                    <a:bodyPr/>
                    <a:lstStyle/>
                    <a:p>
                      <a:pPr algn="l" fontAlgn="b"/>
                      <a:r>
                        <a:rPr lang="es-ES" sz="800" b="0" i="0" u="none" strike="noStrike">
                          <a:effectLst/>
                          <a:latin typeface="Calibri" panose="020F0502020204030204" pitchFamily="34" charset="0"/>
                        </a:rPr>
                        <a:t>EMPRESA NACIONAL DE LA COCA S.A. - ENACO</a:t>
                      </a:r>
                    </a:p>
                  </a:txBody>
                  <a:tcPr marL="9525" marR="9525" marT="9525" marB="0" anchor="b"/>
                </a:tc>
                <a:extLst>
                  <a:ext uri="{0D108BD9-81ED-4DB2-BD59-A6C34878D82A}">
                    <a16:rowId xmlns:a16="http://schemas.microsoft.com/office/drawing/2014/main" val="3828772633"/>
                  </a:ext>
                </a:extLst>
              </a:tr>
              <a:tr h="131859">
                <a:tc>
                  <a:txBody>
                    <a:bodyPr/>
                    <a:lstStyle/>
                    <a:p>
                      <a:pPr algn="ctr" fontAlgn="b"/>
                      <a:r>
                        <a:rPr lang="es-PE" sz="800" b="0" i="0" u="none" strike="noStrike">
                          <a:effectLst/>
                          <a:latin typeface="Calibri" panose="020F0502020204030204" pitchFamily="34" charset="0"/>
                        </a:rPr>
                        <a:t>40</a:t>
                      </a:r>
                    </a:p>
                  </a:txBody>
                  <a:tcPr marL="9525" marR="9525" marT="9525" marB="0" anchor="b"/>
                </a:tc>
                <a:tc>
                  <a:txBody>
                    <a:bodyPr/>
                    <a:lstStyle/>
                    <a:p>
                      <a:pPr algn="l" fontAlgn="b"/>
                      <a:r>
                        <a:rPr lang="es-PE" sz="800" b="0" i="0" u="none" strike="noStrike">
                          <a:effectLst/>
                          <a:latin typeface="Calibri" panose="020F0502020204030204" pitchFamily="34" charset="0"/>
                        </a:rPr>
                        <a:t>EMPRESA PERUANA DE SERVICIOS EDITORIALES S.A. - EDITORA PERÚ</a:t>
                      </a:r>
                    </a:p>
                  </a:txBody>
                  <a:tcPr marL="9525" marR="9525" marT="9525" marB="0" anchor="b"/>
                </a:tc>
                <a:extLst>
                  <a:ext uri="{0D108BD9-81ED-4DB2-BD59-A6C34878D82A}">
                    <a16:rowId xmlns:a16="http://schemas.microsoft.com/office/drawing/2014/main" val="1646228783"/>
                  </a:ext>
                </a:extLst>
              </a:tr>
              <a:tr h="131859">
                <a:tc>
                  <a:txBody>
                    <a:bodyPr/>
                    <a:lstStyle/>
                    <a:p>
                      <a:pPr algn="ctr" fontAlgn="b"/>
                      <a:r>
                        <a:rPr lang="es-PE" sz="800" b="0" i="0" u="none" strike="noStrike">
                          <a:effectLst/>
                          <a:latin typeface="Calibri" panose="020F0502020204030204" pitchFamily="34" charset="0"/>
                        </a:rPr>
                        <a:t>41</a:t>
                      </a:r>
                    </a:p>
                  </a:txBody>
                  <a:tcPr marL="9525" marR="9525" marT="9525" marB="0" anchor="b"/>
                </a:tc>
                <a:tc>
                  <a:txBody>
                    <a:bodyPr/>
                    <a:lstStyle/>
                    <a:p>
                      <a:pPr algn="l" fontAlgn="b"/>
                      <a:r>
                        <a:rPr lang="es-PE" sz="800" b="0" i="0" u="none" strike="noStrike">
                          <a:effectLst/>
                          <a:latin typeface="Calibri" panose="020F0502020204030204" pitchFamily="34" charset="0"/>
                        </a:rPr>
                        <a:t>EMPRESA REGIONAL  ELECTRONORTE MEDIO S.A - HIDRANDINA</a:t>
                      </a:r>
                    </a:p>
                  </a:txBody>
                  <a:tcPr marL="9525" marR="9525" marT="9525" marB="0" anchor="b"/>
                </a:tc>
                <a:extLst>
                  <a:ext uri="{0D108BD9-81ED-4DB2-BD59-A6C34878D82A}">
                    <a16:rowId xmlns:a16="http://schemas.microsoft.com/office/drawing/2014/main" val="2591607948"/>
                  </a:ext>
                </a:extLst>
              </a:tr>
              <a:tr h="131859">
                <a:tc>
                  <a:txBody>
                    <a:bodyPr/>
                    <a:lstStyle/>
                    <a:p>
                      <a:pPr algn="ctr" fontAlgn="b"/>
                      <a:r>
                        <a:rPr lang="es-PE" sz="800" b="0" i="0" u="none" strike="noStrike">
                          <a:effectLst/>
                          <a:latin typeface="Calibri" panose="020F0502020204030204" pitchFamily="34" charset="0"/>
                        </a:rPr>
                        <a:t>42</a:t>
                      </a:r>
                    </a:p>
                  </a:txBody>
                  <a:tcPr marL="9525" marR="9525" marT="9525" marB="0" anchor="b"/>
                </a:tc>
                <a:tc>
                  <a:txBody>
                    <a:bodyPr/>
                    <a:lstStyle/>
                    <a:p>
                      <a:pPr algn="l" fontAlgn="b"/>
                      <a:r>
                        <a:rPr lang="es-PE" sz="800" b="0" i="0" u="none" strike="noStrike" dirty="0">
                          <a:effectLst/>
                          <a:latin typeface="Calibri" panose="020F0502020204030204" pitchFamily="34" charset="0"/>
                        </a:rPr>
                        <a:t>EMPRESA REGIONAL DE SERVICIO PUBLICO DE ELECTRICIDAD DEL CENTRO S.A.-ELECTROCENTRO S.A.</a:t>
                      </a:r>
                    </a:p>
                  </a:txBody>
                  <a:tcPr marL="9525" marR="9525" marT="9525" marB="0" anchor="b"/>
                </a:tc>
                <a:extLst>
                  <a:ext uri="{0D108BD9-81ED-4DB2-BD59-A6C34878D82A}">
                    <a16:rowId xmlns:a16="http://schemas.microsoft.com/office/drawing/2014/main" val="872960294"/>
                  </a:ext>
                </a:extLst>
              </a:tr>
              <a:tr h="131859">
                <a:tc>
                  <a:txBody>
                    <a:bodyPr/>
                    <a:lstStyle/>
                    <a:p>
                      <a:pPr algn="ctr" fontAlgn="b"/>
                      <a:r>
                        <a:rPr lang="es-PE" sz="800" b="0" i="0" u="none" strike="noStrike">
                          <a:effectLst/>
                          <a:latin typeface="Calibri" panose="020F0502020204030204" pitchFamily="34" charset="0"/>
                        </a:rPr>
                        <a:t>43</a:t>
                      </a:r>
                    </a:p>
                  </a:txBody>
                  <a:tcPr marL="9525" marR="9525" marT="9525" marB="0" anchor="b"/>
                </a:tc>
                <a:tc>
                  <a:txBody>
                    <a:bodyPr/>
                    <a:lstStyle/>
                    <a:p>
                      <a:pPr algn="l" fontAlgn="b"/>
                      <a:r>
                        <a:rPr lang="es-PE" sz="800" b="0" i="0" u="none" strike="noStrike">
                          <a:effectLst/>
                          <a:latin typeface="Calibri" panose="020F0502020204030204" pitchFamily="34" charset="0"/>
                        </a:rPr>
                        <a:t>EMPRESA REGIONAL DE SERVICIO PUBLICO DE ELECTRICIDAD ELECTRONOROESTE S.A.</a:t>
                      </a:r>
                    </a:p>
                  </a:txBody>
                  <a:tcPr marL="9525" marR="9525" marT="9525" marB="0" anchor="b"/>
                </a:tc>
                <a:extLst>
                  <a:ext uri="{0D108BD9-81ED-4DB2-BD59-A6C34878D82A}">
                    <a16:rowId xmlns:a16="http://schemas.microsoft.com/office/drawing/2014/main" val="2774669560"/>
                  </a:ext>
                </a:extLst>
              </a:tr>
              <a:tr h="131859">
                <a:tc>
                  <a:txBody>
                    <a:bodyPr/>
                    <a:lstStyle/>
                    <a:p>
                      <a:pPr algn="ctr" fontAlgn="b"/>
                      <a:r>
                        <a:rPr lang="es-PE" sz="800" b="0" i="0" u="none" strike="noStrike">
                          <a:effectLst/>
                          <a:latin typeface="Calibri" panose="020F0502020204030204" pitchFamily="34" charset="0"/>
                        </a:rPr>
                        <a:t>44</a:t>
                      </a:r>
                    </a:p>
                  </a:txBody>
                  <a:tcPr marL="9525" marR="9525" marT="9525" marB="0" anchor="b"/>
                </a:tc>
                <a:tc>
                  <a:txBody>
                    <a:bodyPr/>
                    <a:lstStyle/>
                    <a:p>
                      <a:pPr algn="l" fontAlgn="b"/>
                      <a:r>
                        <a:rPr lang="es-PE" sz="800" b="0" i="0" u="none" strike="noStrike">
                          <a:effectLst/>
                          <a:latin typeface="Calibri" panose="020F0502020204030204" pitchFamily="34" charset="0"/>
                        </a:rPr>
                        <a:t>EMPRESA REGIONAL DE SERVICIO PÚBLICO DE ELECTRICIDAD - ELECTROPUNO S.A.A.</a:t>
                      </a:r>
                    </a:p>
                  </a:txBody>
                  <a:tcPr marL="9525" marR="9525" marT="9525" marB="0" anchor="b"/>
                </a:tc>
                <a:extLst>
                  <a:ext uri="{0D108BD9-81ED-4DB2-BD59-A6C34878D82A}">
                    <a16:rowId xmlns:a16="http://schemas.microsoft.com/office/drawing/2014/main" val="2558651198"/>
                  </a:ext>
                </a:extLst>
              </a:tr>
              <a:tr h="131859">
                <a:tc>
                  <a:txBody>
                    <a:bodyPr/>
                    <a:lstStyle/>
                    <a:p>
                      <a:pPr algn="ctr" fontAlgn="b"/>
                      <a:r>
                        <a:rPr lang="es-PE" sz="800" b="0" i="0" u="none" strike="noStrike">
                          <a:effectLst/>
                          <a:latin typeface="Calibri" panose="020F0502020204030204" pitchFamily="34" charset="0"/>
                        </a:rPr>
                        <a:t>45</a:t>
                      </a:r>
                    </a:p>
                  </a:txBody>
                  <a:tcPr marL="9525" marR="9525" marT="9525" marB="0" anchor="b"/>
                </a:tc>
                <a:tc>
                  <a:txBody>
                    <a:bodyPr/>
                    <a:lstStyle/>
                    <a:p>
                      <a:pPr algn="l" fontAlgn="b"/>
                      <a:r>
                        <a:rPr lang="es-PE" sz="800" b="0" i="0" u="none" strike="noStrike">
                          <a:effectLst/>
                          <a:latin typeface="Calibri" panose="020F0502020204030204" pitchFamily="34" charset="0"/>
                        </a:rPr>
                        <a:t>EMPRESA REGIONAL DE SERVICIO PÚBLICO DE ELECTRICIDAD DEL NORTE S.A.</a:t>
                      </a:r>
                    </a:p>
                  </a:txBody>
                  <a:tcPr marL="9525" marR="9525" marT="9525" marB="0" anchor="b"/>
                </a:tc>
                <a:extLst>
                  <a:ext uri="{0D108BD9-81ED-4DB2-BD59-A6C34878D82A}">
                    <a16:rowId xmlns:a16="http://schemas.microsoft.com/office/drawing/2014/main" val="660065478"/>
                  </a:ext>
                </a:extLst>
              </a:tr>
              <a:tr h="131859">
                <a:tc>
                  <a:txBody>
                    <a:bodyPr/>
                    <a:lstStyle/>
                    <a:p>
                      <a:pPr algn="ctr" fontAlgn="b"/>
                      <a:r>
                        <a:rPr lang="es-PE" sz="800" b="0" i="0" u="none" strike="noStrike">
                          <a:effectLst/>
                          <a:latin typeface="Calibri" panose="020F0502020204030204" pitchFamily="34" charset="0"/>
                        </a:rPr>
                        <a:t>46</a:t>
                      </a:r>
                    </a:p>
                  </a:txBody>
                  <a:tcPr marL="9525" marR="9525" marT="9525" marB="0" anchor="b"/>
                </a:tc>
                <a:tc>
                  <a:txBody>
                    <a:bodyPr/>
                    <a:lstStyle/>
                    <a:p>
                      <a:pPr algn="l" fontAlgn="b"/>
                      <a:r>
                        <a:rPr lang="es-ES" sz="800" b="0" i="0" u="none" strike="noStrike">
                          <a:effectLst/>
                          <a:latin typeface="Calibri" panose="020F0502020204030204" pitchFamily="34" charset="0"/>
                        </a:rPr>
                        <a:t>EMPRESA REGIONAL DE SERVICIO PÚBLICO DE ELECTRICIDAD DEL SUR ESTE S.A.A.</a:t>
                      </a:r>
                    </a:p>
                  </a:txBody>
                  <a:tcPr marL="9525" marR="9525" marT="9525" marB="0" anchor="b"/>
                </a:tc>
                <a:extLst>
                  <a:ext uri="{0D108BD9-81ED-4DB2-BD59-A6C34878D82A}">
                    <a16:rowId xmlns:a16="http://schemas.microsoft.com/office/drawing/2014/main" val="1400948110"/>
                  </a:ext>
                </a:extLst>
              </a:tr>
              <a:tr h="131859">
                <a:tc>
                  <a:txBody>
                    <a:bodyPr/>
                    <a:lstStyle/>
                    <a:p>
                      <a:pPr algn="ctr" fontAlgn="b"/>
                      <a:r>
                        <a:rPr lang="es-PE" sz="800" b="0" i="0" u="none" strike="noStrike">
                          <a:effectLst/>
                          <a:latin typeface="Calibri" panose="020F0502020204030204" pitchFamily="34" charset="0"/>
                        </a:rPr>
                        <a:t>47</a:t>
                      </a:r>
                    </a:p>
                  </a:txBody>
                  <a:tcPr marL="9525" marR="9525" marT="9525" marB="0" anchor="b"/>
                </a:tc>
                <a:tc>
                  <a:txBody>
                    <a:bodyPr/>
                    <a:lstStyle/>
                    <a:p>
                      <a:pPr algn="l" fontAlgn="b"/>
                      <a:r>
                        <a:rPr lang="es-PE" sz="800" b="0" i="0" u="none" strike="noStrike">
                          <a:effectLst/>
                          <a:latin typeface="Calibri" panose="020F0502020204030204" pitchFamily="34" charset="0"/>
                        </a:rPr>
                        <a:t>EMPRESA REGIONAL DE SERVICIO PÚBLICO DE ELECTRICIDAD S. A. - ELECTROSUR S.A.</a:t>
                      </a:r>
                    </a:p>
                  </a:txBody>
                  <a:tcPr marL="9525" marR="9525" marT="9525" marB="0" anchor="b"/>
                </a:tc>
                <a:extLst>
                  <a:ext uri="{0D108BD9-81ED-4DB2-BD59-A6C34878D82A}">
                    <a16:rowId xmlns:a16="http://schemas.microsoft.com/office/drawing/2014/main" val="71925173"/>
                  </a:ext>
                </a:extLst>
              </a:tr>
              <a:tr h="131859">
                <a:tc>
                  <a:txBody>
                    <a:bodyPr/>
                    <a:lstStyle/>
                    <a:p>
                      <a:pPr algn="ctr" fontAlgn="b"/>
                      <a:r>
                        <a:rPr lang="es-PE" sz="800" b="0" i="0" u="none" strike="noStrike">
                          <a:effectLst/>
                          <a:latin typeface="Calibri" panose="020F0502020204030204" pitchFamily="34" charset="0"/>
                        </a:rPr>
                        <a:t>48</a:t>
                      </a:r>
                    </a:p>
                  </a:txBody>
                  <a:tcPr marL="9525" marR="9525" marT="9525" marB="0" anchor="b"/>
                </a:tc>
                <a:tc>
                  <a:txBody>
                    <a:bodyPr/>
                    <a:lstStyle/>
                    <a:p>
                      <a:pPr algn="l" fontAlgn="b"/>
                      <a:r>
                        <a:rPr lang="es-PE" sz="800" b="0" i="0" u="none" strike="noStrike">
                          <a:effectLst/>
                          <a:latin typeface="Calibri" panose="020F0502020204030204" pitchFamily="34" charset="0"/>
                        </a:rPr>
                        <a:t>ENTIDAD PRESTADORA DE SERVICIOS DE SANEAMIENTO CHAVÍN S.A - HUARAZ</a:t>
                      </a:r>
                    </a:p>
                  </a:txBody>
                  <a:tcPr marL="9525" marR="9525" marT="9525" marB="0" anchor="b"/>
                </a:tc>
                <a:extLst>
                  <a:ext uri="{0D108BD9-81ED-4DB2-BD59-A6C34878D82A}">
                    <a16:rowId xmlns:a16="http://schemas.microsoft.com/office/drawing/2014/main" val="1930157388"/>
                  </a:ext>
                </a:extLst>
              </a:tr>
              <a:tr h="131859">
                <a:tc>
                  <a:txBody>
                    <a:bodyPr/>
                    <a:lstStyle/>
                    <a:p>
                      <a:pPr algn="ctr" fontAlgn="b"/>
                      <a:r>
                        <a:rPr lang="es-PE" sz="800" b="0" i="0" u="none" strike="noStrike">
                          <a:effectLst/>
                          <a:latin typeface="Calibri" panose="020F0502020204030204" pitchFamily="34" charset="0"/>
                        </a:rPr>
                        <a:t>49</a:t>
                      </a:r>
                    </a:p>
                  </a:txBody>
                  <a:tcPr marL="9525" marR="9525" marT="9525" marB="0" anchor="b"/>
                </a:tc>
                <a:tc>
                  <a:txBody>
                    <a:bodyPr/>
                    <a:lstStyle/>
                    <a:p>
                      <a:pPr algn="l" fontAlgn="b"/>
                      <a:r>
                        <a:rPr lang="es-ES" sz="800" b="0" i="0" u="none" strike="noStrike">
                          <a:effectLst/>
                          <a:latin typeface="Calibri" panose="020F0502020204030204" pitchFamily="34" charset="0"/>
                        </a:rPr>
                        <a:t>FABRICA DE ARMAS Y MUNICIONES DEL EJERCITO - FAME SAC</a:t>
                      </a:r>
                    </a:p>
                  </a:txBody>
                  <a:tcPr marL="9525" marR="9525" marT="9525" marB="0" anchor="b"/>
                </a:tc>
                <a:extLst>
                  <a:ext uri="{0D108BD9-81ED-4DB2-BD59-A6C34878D82A}">
                    <a16:rowId xmlns:a16="http://schemas.microsoft.com/office/drawing/2014/main" val="650743415"/>
                  </a:ext>
                </a:extLst>
              </a:tr>
              <a:tr h="131859">
                <a:tc>
                  <a:txBody>
                    <a:bodyPr/>
                    <a:lstStyle/>
                    <a:p>
                      <a:pPr algn="ctr" fontAlgn="b"/>
                      <a:r>
                        <a:rPr lang="es-PE" sz="800" b="0" i="0" u="none" strike="noStrike">
                          <a:effectLst/>
                          <a:latin typeface="Calibri" panose="020F0502020204030204" pitchFamily="34" charset="0"/>
                        </a:rPr>
                        <a:t>50</a:t>
                      </a:r>
                    </a:p>
                  </a:txBody>
                  <a:tcPr marL="9525" marR="9525" marT="9525" marB="0" anchor="b"/>
                </a:tc>
                <a:tc>
                  <a:txBody>
                    <a:bodyPr/>
                    <a:lstStyle/>
                    <a:p>
                      <a:pPr algn="l" fontAlgn="b"/>
                      <a:r>
                        <a:rPr lang="es-PE" sz="800" b="0" i="0" u="none" strike="noStrike">
                          <a:effectLst/>
                          <a:latin typeface="Calibri" panose="020F0502020204030204" pitchFamily="34" charset="0"/>
                        </a:rPr>
                        <a:t>FONDO METROPOLITANO DE INVERSIONES - INVERMET</a:t>
                      </a:r>
                    </a:p>
                  </a:txBody>
                  <a:tcPr marL="9525" marR="9525" marT="9525" marB="0" anchor="b"/>
                </a:tc>
                <a:extLst>
                  <a:ext uri="{0D108BD9-81ED-4DB2-BD59-A6C34878D82A}">
                    <a16:rowId xmlns:a16="http://schemas.microsoft.com/office/drawing/2014/main" val="2459673286"/>
                  </a:ext>
                </a:extLst>
              </a:tr>
              <a:tr h="131859">
                <a:tc>
                  <a:txBody>
                    <a:bodyPr/>
                    <a:lstStyle/>
                    <a:p>
                      <a:pPr algn="ctr" fontAlgn="b"/>
                      <a:r>
                        <a:rPr lang="es-PE" sz="800" b="0" i="0" u="none" strike="noStrike">
                          <a:effectLst/>
                          <a:latin typeface="Calibri" panose="020F0502020204030204" pitchFamily="34" charset="0"/>
                        </a:rPr>
                        <a:t>51</a:t>
                      </a:r>
                    </a:p>
                  </a:txBody>
                  <a:tcPr marL="9525" marR="9525" marT="9525" marB="0" anchor="b"/>
                </a:tc>
                <a:tc>
                  <a:txBody>
                    <a:bodyPr/>
                    <a:lstStyle/>
                    <a:p>
                      <a:pPr algn="l" fontAlgn="b"/>
                      <a:r>
                        <a:rPr lang="es-PE" sz="800" b="0" i="0" u="none" strike="noStrike">
                          <a:effectLst/>
                          <a:latin typeface="Calibri" panose="020F0502020204030204" pitchFamily="34" charset="0"/>
                        </a:rPr>
                        <a:t>FONDO MIVIVIENDA S.A.</a:t>
                      </a:r>
                    </a:p>
                  </a:txBody>
                  <a:tcPr marL="9525" marR="9525" marT="9525" marB="0" anchor="b"/>
                </a:tc>
                <a:extLst>
                  <a:ext uri="{0D108BD9-81ED-4DB2-BD59-A6C34878D82A}">
                    <a16:rowId xmlns:a16="http://schemas.microsoft.com/office/drawing/2014/main" val="1465811651"/>
                  </a:ext>
                </a:extLst>
              </a:tr>
              <a:tr h="131859">
                <a:tc>
                  <a:txBody>
                    <a:bodyPr/>
                    <a:lstStyle/>
                    <a:p>
                      <a:pPr algn="ctr" fontAlgn="b"/>
                      <a:r>
                        <a:rPr lang="es-PE" sz="800" b="0" i="0" u="none" strike="noStrike">
                          <a:effectLst/>
                          <a:latin typeface="Calibri" panose="020F0502020204030204" pitchFamily="34" charset="0"/>
                        </a:rPr>
                        <a:t>52</a:t>
                      </a:r>
                    </a:p>
                  </a:txBody>
                  <a:tcPr marL="9525" marR="9525" marT="9525" marB="0" anchor="b"/>
                </a:tc>
                <a:tc>
                  <a:txBody>
                    <a:bodyPr/>
                    <a:lstStyle/>
                    <a:p>
                      <a:pPr algn="l" fontAlgn="b"/>
                      <a:r>
                        <a:rPr lang="es-ES" sz="800" b="0" i="0" u="none" strike="noStrike">
                          <a:effectLst/>
                          <a:latin typeface="Calibri" panose="020F0502020204030204" pitchFamily="34" charset="0"/>
                        </a:rPr>
                        <a:t>FONDO NACIONAL DE DESARROLLO PESQUERO - FONDEPES</a:t>
                      </a:r>
                    </a:p>
                  </a:txBody>
                  <a:tcPr marL="9525" marR="9525" marT="9525" marB="0" anchor="b"/>
                </a:tc>
                <a:extLst>
                  <a:ext uri="{0D108BD9-81ED-4DB2-BD59-A6C34878D82A}">
                    <a16:rowId xmlns:a16="http://schemas.microsoft.com/office/drawing/2014/main" val="2157139380"/>
                  </a:ext>
                </a:extLst>
              </a:tr>
              <a:tr h="131859">
                <a:tc>
                  <a:txBody>
                    <a:bodyPr/>
                    <a:lstStyle/>
                    <a:p>
                      <a:pPr algn="ctr" fontAlgn="b"/>
                      <a:r>
                        <a:rPr lang="es-PE" sz="800" b="0" i="0" u="none" strike="noStrike">
                          <a:effectLst/>
                          <a:latin typeface="Calibri" panose="020F0502020204030204" pitchFamily="34" charset="0"/>
                        </a:rPr>
                        <a:t>53</a:t>
                      </a:r>
                    </a:p>
                  </a:txBody>
                  <a:tcPr marL="9525" marR="9525" marT="9525" marB="0" anchor="b"/>
                </a:tc>
                <a:tc>
                  <a:txBody>
                    <a:bodyPr/>
                    <a:lstStyle/>
                    <a:p>
                      <a:pPr algn="l" fontAlgn="b"/>
                      <a:r>
                        <a:rPr lang="es-ES" sz="800" b="0" i="0" u="none" strike="noStrike">
                          <a:effectLst/>
                          <a:latin typeface="Calibri" panose="020F0502020204030204" pitchFamily="34" charset="0"/>
                        </a:rPr>
                        <a:t>FONDO REVOLVENTE ADMINISTRADO POR EL BANCO DE MATERIALES S.A.C.</a:t>
                      </a:r>
                    </a:p>
                  </a:txBody>
                  <a:tcPr marL="9525" marR="9525" marT="9525" marB="0" anchor="b"/>
                </a:tc>
                <a:extLst>
                  <a:ext uri="{0D108BD9-81ED-4DB2-BD59-A6C34878D82A}">
                    <a16:rowId xmlns:a16="http://schemas.microsoft.com/office/drawing/2014/main" val="3662452894"/>
                  </a:ext>
                </a:extLst>
              </a:tr>
              <a:tr h="131859">
                <a:tc>
                  <a:txBody>
                    <a:bodyPr/>
                    <a:lstStyle/>
                    <a:p>
                      <a:pPr algn="ctr" fontAlgn="b"/>
                      <a:r>
                        <a:rPr lang="es-PE" sz="800" b="0" i="0" u="none" strike="noStrike">
                          <a:effectLst/>
                          <a:latin typeface="Calibri" panose="020F0502020204030204" pitchFamily="34" charset="0"/>
                        </a:rPr>
                        <a:t>54</a:t>
                      </a:r>
                    </a:p>
                  </a:txBody>
                  <a:tcPr marL="9525" marR="9525" marT="9525" marB="0" anchor="b"/>
                </a:tc>
                <a:tc>
                  <a:txBody>
                    <a:bodyPr/>
                    <a:lstStyle/>
                    <a:p>
                      <a:pPr algn="l" fontAlgn="b"/>
                      <a:r>
                        <a:rPr lang="es-PE" sz="800" b="0" i="0" u="none" strike="noStrike">
                          <a:effectLst/>
                          <a:latin typeface="Calibri" panose="020F0502020204030204" pitchFamily="34" charset="0"/>
                        </a:rPr>
                        <a:t>INSTITUTO CATASTRAL DE LIMA</a:t>
                      </a:r>
                    </a:p>
                  </a:txBody>
                  <a:tcPr marL="9525" marR="9525" marT="9525" marB="0" anchor="b"/>
                </a:tc>
                <a:extLst>
                  <a:ext uri="{0D108BD9-81ED-4DB2-BD59-A6C34878D82A}">
                    <a16:rowId xmlns:a16="http://schemas.microsoft.com/office/drawing/2014/main" val="2011510967"/>
                  </a:ext>
                </a:extLst>
              </a:tr>
              <a:tr h="131859">
                <a:tc>
                  <a:txBody>
                    <a:bodyPr/>
                    <a:lstStyle/>
                    <a:p>
                      <a:pPr algn="ctr" fontAlgn="b"/>
                      <a:r>
                        <a:rPr lang="es-PE" sz="800" b="0" i="0" u="none" strike="noStrike">
                          <a:effectLst/>
                          <a:latin typeface="Calibri" panose="020F0502020204030204" pitchFamily="34" charset="0"/>
                        </a:rPr>
                        <a:t>55</a:t>
                      </a:r>
                    </a:p>
                  </a:txBody>
                  <a:tcPr marL="9525" marR="9525" marT="9525" marB="0" anchor="b"/>
                </a:tc>
                <a:tc>
                  <a:txBody>
                    <a:bodyPr/>
                    <a:lstStyle/>
                    <a:p>
                      <a:pPr algn="l" fontAlgn="b"/>
                      <a:r>
                        <a:rPr lang="es-ES" sz="800" b="0" i="0" u="none" strike="noStrike">
                          <a:effectLst/>
                          <a:latin typeface="Calibri" panose="020F0502020204030204" pitchFamily="34" charset="0"/>
                        </a:rPr>
                        <a:t>INSTITUTO DEL MAR DEL PERÚ</a:t>
                      </a:r>
                    </a:p>
                  </a:txBody>
                  <a:tcPr marL="9525" marR="9525" marT="9525" marB="0" anchor="b"/>
                </a:tc>
                <a:extLst>
                  <a:ext uri="{0D108BD9-81ED-4DB2-BD59-A6C34878D82A}">
                    <a16:rowId xmlns:a16="http://schemas.microsoft.com/office/drawing/2014/main" val="2098694121"/>
                  </a:ext>
                </a:extLst>
              </a:tr>
              <a:tr h="131859">
                <a:tc>
                  <a:txBody>
                    <a:bodyPr/>
                    <a:lstStyle/>
                    <a:p>
                      <a:pPr algn="ctr" fontAlgn="b"/>
                      <a:r>
                        <a:rPr lang="es-PE" sz="800" b="0" i="0" u="none" strike="noStrike">
                          <a:effectLst/>
                          <a:latin typeface="Calibri" panose="020F0502020204030204" pitchFamily="34" charset="0"/>
                        </a:rPr>
                        <a:t>56</a:t>
                      </a:r>
                    </a:p>
                  </a:txBody>
                  <a:tcPr marL="9525" marR="9525" marT="9525" marB="0" anchor="b"/>
                </a:tc>
                <a:tc>
                  <a:txBody>
                    <a:bodyPr/>
                    <a:lstStyle/>
                    <a:p>
                      <a:pPr algn="l" fontAlgn="b"/>
                      <a:r>
                        <a:rPr lang="es-PE" sz="800" b="0" i="0" u="none" strike="noStrike">
                          <a:effectLst/>
                          <a:latin typeface="Calibri" panose="020F0502020204030204" pitchFamily="34" charset="0"/>
                        </a:rPr>
                        <a:t>INSTITUTO GEOLÓGICO MINERO Y METALÚRGICO - INGEMMET</a:t>
                      </a:r>
                    </a:p>
                  </a:txBody>
                  <a:tcPr marL="9525" marR="9525" marT="9525" marB="0" anchor="b"/>
                </a:tc>
                <a:extLst>
                  <a:ext uri="{0D108BD9-81ED-4DB2-BD59-A6C34878D82A}">
                    <a16:rowId xmlns:a16="http://schemas.microsoft.com/office/drawing/2014/main" val="1673308022"/>
                  </a:ext>
                </a:extLst>
              </a:tr>
              <a:tr h="131859">
                <a:tc>
                  <a:txBody>
                    <a:bodyPr/>
                    <a:lstStyle/>
                    <a:p>
                      <a:pPr algn="ctr" fontAlgn="b"/>
                      <a:r>
                        <a:rPr lang="es-PE" sz="800" b="0" i="0" u="none" strike="noStrike">
                          <a:effectLst/>
                          <a:latin typeface="Calibri" panose="020F0502020204030204" pitchFamily="34" charset="0"/>
                        </a:rPr>
                        <a:t>57</a:t>
                      </a:r>
                    </a:p>
                  </a:txBody>
                  <a:tcPr marL="9525" marR="9525" marT="9525" marB="0" anchor="b"/>
                </a:tc>
                <a:tc>
                  <a:txBody>
                    <a:bodyPr/>
                    <a:lstStyle/>
                    <a:p>
                      <a:pPr algn="l" fontAlgn="b"/>
                      <a:r>
                        <a:rPr lang="es-PE" sz="800" b="0" i="0" u="none" strike="noStrike">
                          <a:effectLst/>
                          <a:latin typeface="Calibri" panose="020F0502020204030204" pitchFamily="34" charset="0"/>
                        </a:rPr>
                        <a:t>INSTITUTO NACIONAL DE DEFENSA CIVIL - INDECI</a:t>
                      </a:r>
                    </a:p>
                  </a:txBody>
                  <a:tcPr marL="9525" marR="9525" marT="9525" marB="0" anchor="b"/>
                </a:tc>
                <a:extLst>
                  <a:ext uri="{0D108BD9-81ED-4DB2-BD59-A6C34878D82A}">
                    <a16:rowId xmlns:a16="http://schemas.microsoft.com/office/drawing/2014/main" val="4196051287"/>
                  </a:ext>
                </a:extLst>
              </a:tr>
              <a:tr h="131859">
                <a:tc>
                  <a:txBody>
                    <a:bodyPr/>
                    <a:lstStyle/>
                    <a:p>
                      <a:pPr algn="ctr" fontAlgn="b"/>
                      <a:r>
                        <a:rPr lang="es-PE" sz="800" b="0" i="0" u="none" strike="noStrike">
                          <a:effectLst/>
                          <a:latin typeface="Calibri" panose="020F0502020204030204" pitchFamily="34" charset="0"/>
                        </a:rPr>
                        <a:t>58</a:t>
                      </a:r>
                    </a:p>
                  </a:txBody>
                  <a:tcPr marL="9525" marR="9525" marT="9525" marB="0" anchor="b"/>
                </a:tc>
                <a:tc>
                  <a:txBody>
                    <a:bodyPr/>
                    <a:lstStyle/>
                    <a:p>
                      <a:pPr algn="l" fontAlgn="b"/>
                      <a:r>
                        <a:rPr lang="es-ES" sz="800" b="0" i="0" u="none" strike="noStrike">
                          <a:effectLst/>
                          <a:latin typeface="Calibri" panose="020F0502020204030204" pitchFamily="34" charset="0"/>
                        </a:rPr>
                        <a:t>INSTITUTO NACIONAL DE DEFENSA DE LA COMPETENCIA Y PROTECCIÓN DE LA PROPIEDAD INTELECTUAL</a:t>
                      </a:r>
                    </a:p>
                  </a:txBody>
                  <a:tcPr marL="9525" marR="9525" marT="9525" marB="0" anchor="b"/>
                </a:tc>
                <a:extLst>
                  <a:ext uri="{0D108BD9-81ED-4DB2-BD59-A6C34878D82A}">
                    <a16:rowId xmlns:a16="http://schemas.microsoft.com/office/drawing/2014/main" val="3897178197"/>
                  </a:ext>
                </a:extLst>
              </a:tr>
              <a:tr h="131859">
                <a:tc>
                  <a:txBody>
                    <a:bodyPr/>
                    <a:lstStyle/>
                    <a:p>
                      <a:pPr algn="ctr" fontAlgn="b"/>
                      <a:r>
                        <a:rPr lang="es-PE" sz="800" b="0" i="0" u="none" strike="noStrike">
                          <a:effectLst/>
                          <a:latin typeface="Calibri" panose="020F0502020204030204" pitchFamily="34" charset="0"/>
                        </a:rPr>
                        <a:t>59</a:t>
                      </a:r>
                    </a:p>
                  </a:txBody>
                  <a:tcPr marL="9525" marR="9525" marT="9525" marB="0" anchor="b"/>
                </a:tc>
                <a:tc>
                  <a:txBody>
                    <a:bodyPr/>
                    <a:lstStyle/>
                    <a:p>
                      <a:pPr algn="l" fontAlgn="b"/>
                      <a:r>
                        <a:rPr lang="pt-BR" sz="800" b="0" i="0" u="none" strike="noStrike">
                          <a:effectLst/>
                          <a:latin typeface="Calibri" panose="020F0502020204030204" pitchFamily="34" charset="0"/>
                        </a:rPr>
                        <a:t>INSTITUTO NACIONAL DE ENFERMEDADES NEOPLÁSICAS - DR. EDUARDO CÁCERES GRAZIANI</a:t>
                      </a:r>
                    </a:p>
                  </a:txBody>
                  <a:tcPr marL="9525" marR="9525" marT="9525" marB="0" anchor="b"/>
                </a:tc>
                <a:extLst>
                  <a:ext uri="{0D108BD9-81ED-4DB2-BD59-A6C34878D82A}">
                    <a16:rowId xmlns:a16="http://schemas.microsoft.com/office/drawing/2014/main" val="1602502317"/>
                  </a:ext>
                </a:extLst>
              </a:tr>
              <a:tr h="131859">
                <a:tc>
                  <a:txBody>
                    <a:bodyPr/>
                    <a:lstStyle/>
                    <a:p>
                      <a:pPr algn="ctr" fontAlgn="b"/>
                      <a:r>
                        <a:rPr lang="es-PE" sz="800" b="0" i="0" u="none" strike="noStrike">
                          <a:effectLst/>
                          <a:latin typeface="Calibri" panose="020F0502020204030204" pitchFamily="34" charset="0"/>
                        </a:rPr>
                        <a:t>60</a:t>
                      </a:r>
                    </a:p>
                  </a:txBody>
                  <a:tcPr marL="9525" marR="9525" marT="9525" marB="0" anchor="b"/>
                </a:tc>
                <a:tc>
                  <a:txBody>
                    <a:bodyPr/>
                    <a:lstStyle/>
                    <a:p>
                      <a:pPr algn="l" fontAlgn="b"/>
                      <a:r>
                        <a:rPr lang="es-ES" sz="800" b="0" i="0" u="none" strike="noStrike">
                          <a:effectLst/>
                          <a:latin typeface="Calibri" panose="020F0502020204030204" pitchFamily="34" charset="0"/>
                        </a:rPr>
                        <a:t>INSTITUTO NACIONAL DE RADIO Y TELEVISIÓN DEL PERÚ</a:t>
                      </a:r>
                    </a:p>
                  </a:txBody>
                  <a:tcPr marL="9525" marR="9525" marT="9525" marB="0" anchor="b"/>
                </a:tc>
                <a:extLst>
                  <a:ext uri="{0D108BD9-81ED-4DB2-BD59-A6C34878D82A}">
                    <a16:rowId xmlns:a16="http://schemas.microsoft.com/office/drawing/2014/main" val="1962525926"/>
                  </a:ext>
                </a:extLst>
              </a:tr>
              <a:tr h="131859">
                <a:tc>
                  <a:txBody>
                    <a:bodyPr/>
                    <a:lstStyle/>
                    <a:p>
                      <a:pPr algn="ctr" fontAlgn="b"/>
                      <a:r>
                        <a:rPr lang="es-PE" sz="800" b="0" i="0" u="none" strike="noStrike">
                          <a:effectLst/>
                          <a:latin typeface="Calibri" panose="020F0502020204030204" pitchFamily="34" charset="0"/>
                        </a:rPr>
                        <a:t>61</a:t>
                      </a:r>
                    </a:p>
                  </a:txBody>
                  <a:tcPr marL="9525" marR="9525" marT="9525" marB="0" anchor="b"/>
                </a:tc>
                <a:tc>
                  <a:txBody>
                    <a:bodyPr/>
                    <a:lstStyle/>
                    <a:p>
                      <a:pPr algn="l" fontAlgn="b"/>
                      <a:r>
                        <a:rPr lang="es-PE" sz="800" b="0" i="0" u="none" strike="noStrike">
                          <a:effectLst/>
                          <a:latin typeface="Calibri" panose="020F0502020204030204" pitchFamily="34" charset="0"/>
                        </a:rPr>
                        <a:t>INSTITUTO NACIONAL DE SALUD</a:t>
                      </a:r>
                    </a:p>
                  </a:txBody>
                  <a:tcPr marL="9525" marR="9525" marT="9525" marB="0" anchor="b"/>
                </a:tc>
                <a:extLst>
                  <a:ext uri="{0D108BD9-81ED-4DB2-BD59-A6C34878D82A}">
                    <a16:rowId xmlns:a16="http://schemas.microsoft.com/office/drawing/2014/main" val="405906638"/>
                  </a:ext>
                </a:extLst>
              </a:tr>
              <a:tr h="131859">
                <a:tc>
                  <a:txBody>
                    <a:bodyPr/>
                    <a:lstStyle/>
                    <a:p>
                      <a:pPr algn="ctr" fontAlgn="b"/>
                      <a:r>
                        <a:rPr lang="es-PE" sz="800" b="0" i="0" u="none" strike="noStrike">
                          <a:effectLst/>
                          <a:latin typeface="Calibri" panose="020F0502020204030204" pitchFamily="34" charset="0"/>
                        </a:rPr>
                        <a:t>62</a:t>
                      </a:r>
                    </a:p>
                  </a:txBody>
                  <a:tcPr marL="9525" marR="9525" marT="9525" marB="0" anchor="b"/>
                </a:tc>
                <a:tc>
                  <a:txBody>
                    <a:bodyPr/>
                    <a:lstStyle/>
                    <a:p>
                      <a:pPr algn="l" fontAlgn="b"/>
                      <a:r>
                        <a:rPr lang="it-IT" sz="800" b="0" i="0" u="none" strike="noStrike">
                          <a:effectLst/>
                          <a:latin typeface="Calibri" panose="020F0502020204030204" pitchFamily="34" charset="0"/>
                        </a:rPr>
                        <a:t>INSTITUTO PERUANO DEL DEPORTE - IPD</a:t>
                      </a:r>
                    </a:p>
                  </a:txBody>
                  <a:tcPr marL="9525" marR="9525" marT="9525" marB="0" anchor="b"/>
                </a:tc>
                <a:extLst>
                  <a:ext uri="{0D108BD9-81ED-4DB2-BD59-A6C34878D82A}">
                    <a16:rowId xmlns:a16="http://schemas.microsoft.com/office/drawing/2014/main" val="3878286855"/>
                  </a:ext>
                </a:extLst>
              </a:tr>
              <a:tr h="131859">
                <a:tc>
                  <a:txBody>
                    <a:bodyPr/>
                    <a:lstStyle/>
                    <a:p>
                      <a:pPr algn="ctr" fontAlgn="b"/>
                      <a:r>
                        <a:rPr lang="es-PE" sz="800" b="0" i="0" u="none" strike="noStrike">
                          <a:effectLst/>
                          <a:latin typeface="Calibri" panose="020F0502020204030204" pitchFamily="34" charset="0"/>
                        </a:rPr>
                        <a:t>63</a:t>
                      </a:r>
                    </a:p>
                  </a:txBody>
                  <a:tcPr marL="9525" marR="9525" marT="9525" marB="0" anchor="b"/>
                </a:tc>
                <a:tc>
                  <a:txBody>
                    <a:bodyPr/>
                    <a:lstStyle/>
                    <a:p>
                      <a:pPr algn="l" fontAlgn="b"/>
                      <a:r>
                        <a:rPr lang="es-ES" sz="800" b="0" i="0" u="none" strike="noStrike">
                          <a:effectLst/>
                          <a:latin typeface="Calibri" panose="020F0502020204030204" pitchFamily="34" charset="0"/>
                        </a:rPr>
                        <a:t>MINISTERIO DE DESARROLLO E INCLUSIÓN SOCIAL</a:t>
                      </a:r>
                    </a:p>
                  </a:txBody>
                  <a:tcPr marL="9525" marR="9525" marT="9525" marB="0" anchor="b"/>
                </a:tc>
                <a:extLst>
                  <a:ext uri="{0D108BD9-81ED-4DB2-BD59-A6C34878D82A}">
                    <a16:rowId xmlns:a16="http://schemas.microsoft.com/office/drawing/2014/main" val="2240301903"/>
                  </a:ext>
                </a:extLst>
              </a:tr>
              <a:tr h="131859">
                <a:tc>
                  <a:txBody>
                    <a:bodyPr/>
                    <a:lstStyle/>
                    <a:p>
                      <a:pPr algn="ctr" fontAlgn="b"/>
                      <a:r>
                        <a:rPr lang="es-PE" sz="800" b="0" i="0" u="none" strike="noStrike">
                          <a:effectLst/>
                          <a:latin typeface="Calibri" panose="020F0502020204030204" pitchFamily="34" charset="0"/>
                        </a:rPr>
                        <a:t>64</a:t>
                      </a:r>
                    </a:p>
                  </a:txBody>
                  <a:tcPr marL="9525" marR="9525" marT="9525" marB="0" anchor="b"/>
                </a:tc>
                <a:tc>
                  <a:txBody>
                    <a:bodyPr/>
                    <a:lstStyle/>
                    <a:p>
                      <a:pPr algn="l" fontAlgn="b"/>
                      <a:r>
                        <a:rPr lang="es-ES" sz="800" b="0" i="0" u="none" strike="noStrike">
                          <a:effectLst/>
                          <a:latin typeface="Calibri" panose="020F0502020204030204" pitchFamily="34" charset="0"/>
                        </a:rPr>
                        <a:t>MINISTERIO DE ECONOMÍA Y FINANZAS</a:t>
                      </a:r>
                    </a:p>
                  </a:txBody>
                  <a:tcPr marL="9525" marR="9525" marT="9525" marB="0" anchor="b"/>
                </a:tc>
                <a:extLst>
                  <a:ext uri="{0D108BD9-81ED-4DB2-BD59-A6C34878D82A}">
                    <a16:rowId xmlns:a16="http://schemas.microsoft.com/office/drawing/2014/main" val="1082629654"/>
                  </a:ext>
                </a:extLst>
              </a:tr>
              <a:tr h="131859">
                <a:tc>
                  <a:txBody>
                    <a:bodyPr/>
                    <a:lstStyle/>
                    <a:p>
                      <a:pPr algn="ctr" fontAlgn="b"/>
                      <a:r>
                        <a:rPr lang="es-PE" sz="800" b="0" i="0" u="none" strike="noStrike">
                          <a:effectLst/>
                          <a:latin typeface="Calibri" panose="020F0502020204030204" pitchFamily="34" charset="0"/>
                        </a:rPr>
                        <a:t>65</a:t>
                      </a:r>
                    </a:p>
                  </a:txBody>
                  <a:tcPr marL="9525" marR="9525" marT="9525" marB="0" anchor="b"/>
                </a:tc>
                <a:tc>
                  <a:txBody>
                    <a:bodyPr/>
                    <a:lstStyle/>
                    <a:p>
                      <a:pPr algn="l" fontAlgn="b"/>
                      <a:r>
                        <a:rPr lang="es-PE" sz="800" b="0" i="0" u="none" strike="noStrike">
                          <a:effectLst/>
                          <a:latin typeface="Calibri" panose="020F0502020204030204" pitchFamily="34" charset="0"/>
                        </a:rPr>
                        <a:t>MINISTERIO DE LA PRODUCCIÓN</a:t>
                      </a:r>
                    </a:p>
                  </a:txBody>
                  <a:tcPr marL="9525" marR="9525" marT="9525" marB="0" anchor="b"/>
                </a:tc>
                <a:extLst>
                  <a:ext uri="{0D108BD9-81ED-4DB2-BD59-A6C34878D82A}">
                    <a16:rowId xmlns:a16="http://schemas.microsoft.com/office/drawing/2014/main" val="474745965"/>
                  </a:ext>
                </a:extLst>
              </a:tr>
              <a:tr h="131859">
                <a:tc>
                  <a:txBody>
                    <a:bodyPr/>
                    <a:lstStyle/>
                    <a:p>
                      <a:pPr algn="ctr" fontAlgn="b"/>
                      <a:r>
                        <a:rPr lang="es-PE" sz="800" b="0" i="0" u="none" strike="noStrike">
                          <a:effectLst/>
                          <a:latin typeface="Calibri" panose="020F0502020204030204" pitchFamily="34" charset="0"/>
                        </a:rPr>
                        <a:t>66</a:t>
                      </a:r>
                    </a:p>
                  </a:txBody>
                  <a:tcPr marL="9525" marR="9525" marT="9525" marB="0" anchor="b"/>
                </a:tc>
                <a:tc>
                  <a:txBody>
                    <a:bodyPr/>
                    <a:lstStyle/>
                    <a:p>
                      <a:pPr algn="l" fontAlgn="b"/>
                      <a:r>
                        <a:rPr lang="es-PE" sz="800" b="0" i="0" u="none" strike="noStrike" dirty="0">
                          <a:effectLst/>
                          <a:latin typeface="Calibri" panose="020F0502020204030204" pitchFamily="34" charset="0"/>
                        </a:rPr>
                        <a:t>MINISTERIO DE RELACIONES EXTERIORES</a:t>
                      </a:r>
                    </a:p>
                  </a:txBody>
                  <a:tcPr marL="9525" marR="9525" marT="9525" marB="0" anchor="b"/>
                </a:tc>
                <a:extLst>
                  <a:ext uri="{0D108BD9-81ED-4DB2-BD59-A6C34878D82A}">
                    <a16:rowId xmlns:a16="http://schemas.microsoft.com/office/drawing/2014/main" val="2883733668"/>
                  </a:ext>
                </a:extLst>
              </a:tr>
            </a:tbl>
          </a:graphicData>
        </a:graphic>
      </p:graphicFrame>
      <p:sp>
        <p:nvSpPr>
          <p:cNvPr id="16" name="CuadroTexto 15">
            <a:extLst>
              <a:ext uri="{FF2B5EF4-FFF2-40B4-BE49-F238E27FC236}">
                <a16:creationId xmlns:a16="http://schemas.microsoft.com/office/drawing/2014/main" id="{AE53DCBC-84E4-46B4-8AC1-C6F6F846FC72}"/>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2110771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26</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DB72767D-353A-4AE4-8F10-02C1C291E551}"/>
              </a:ext>
            </a:extLst>
          </p:cNvPr>
          <p:cNvSpPr txBox="1"/>
          <p:nvPr/>
        </p:nvSpPr>
        <p:spPr>
          <a:xfrm>
            <a:off x="1631504" y="883302"/>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ALCANCE DE LA AUDITORÍA POR TIPO DE OPINIÓN</a:t>
            </a:r>
          </a:p>
          <a:p>
            <a:pPr algn="ctr"/>
            <a:r>
              <a:rPr lang="es-ES_tradnl" sz="2400" b="1" dirty="0">
                <a:solidFill>
                  <a:srgbClr val="FF0000"/>
                </a:solidFill>
                <a:effectLst>
                  <a:outerShdw blurRad="38100" dist="38100" dir="2700000" algn="tl">
                    <a:srgbClr val="000000">
                      <a:alpha val="43137"/>
                    </a:srgbClr>
                  </a:outerShdw>
                </a:effectLst>
                <a:latin typeface="Myriad Pro" charset="0"/>
                <a:ea typeface="Myriad Pro" charset="0"/>
                <a:cs typeface="Myriad Pro" charset="0"/>
              </a:rPr>
              <a:t>LIMPIO</a:t>
            </a:r>
          </a:p>
        </p:txBody>
      </p:sp>
      <p:graphicFrame>
        <p:nvGraphicFramePr>
          <p:cNvPr id="7" name="Tabla 6">
            <a:extLst>
              <a:ext uri="{FF2B5EF4-FFF2-40B4-BE49-F238E27FC236}">
                <a16:creationId xmlns:a16="http://schemas.microsoft.com/office/drawing/2014/main" id="{3CD1AE40-C468-4E08-A882-B38684F602BD}"/>
              </a:ext>
            </a:extLst>
          </p:cNvPr>
          <p:cNvGraphicFramePr>
            <a:graphicFrameLocks noGrp="1"/>
          </p:cNvGraphicFramePr>
          <p:nvPr>
            <p:extLst>
              <p:ext uri="{D42A27DB-BD31-4B8C-83A1-F6EECF244321}">
                <p14:modId xmlns:p14="http://schemas.microsoft.com/office/powerpoint/2010/main" val="355026592"/>
              </p:ext>
            </p:extLst>
          </p:nvPr>
        </p:nvGraphicFramePr>
        <p:xfrm>
          <a:off x="3463448" y="1729902"/>
          <a:ext cx="5783435" cy="4714768"/>
        </p:xfrm>
        <a:graphic>
          <a:graphicData uri="http://schemas.openxmlformats.org/drawingml/2006/table">
            <a:tbl>
              <a:tblPr firstRow="1">
                <a:tableStyleId>{5C22544A-7EE6-4342-B048-85BDC9FD1C3A}</a:tableStyleId>
              </a:tblPr>
              <a:tblGrid>
                <a:gridCol w="527435">
                  <a:extLst>
                    <a:ext uri="{9D8B030D-6E8A-4147-A177-3AD203B41FA5}">
                      <a16:colId xmlns:a16="http://schemas.microsoft.com/office/drawing/2014/main" val="3045759648"/>
                    </a:ext>
                  </a:extLst>
                </a:gridCol>
                <a:gridCol w="5256000">
                  <a:extLst>
                    <a:ext uri="{9D8B030D-6E8A-4147-A177-3AD203B41FA5}">
                      <a16:colId xmlns:a16="http://schemas.microsoft.com/office/drawing/2014/main" val="2072128680"/>
                    </a:ext>
                  </a:extLst>
                </a:gridCol>
              </a:tblGrid>
              <a:tr h="231562">
                <a:tc>
                  <a:txBody>
                    <a:bodyPr/>
                    <a:lstStyle/>
                    <a:p>
                      <a:pPr algn="ctr" fontAlgn="ctr"/>
                      <a:r>
                        <a:rPr lang="es-PE" sz="800" b="0" i="0" u="none" strike="noStrike" dirty="0">
                          <a:effectLst/>
                          <a:latin typeface="Calibri" panose="020F0502020204030204" pitchFamily="34" charset="0"/>
                        </a:rPr>
                        <a:t>N°</a:t>
                      </a:r>
                    </a:p>
                  </a:txBody>
                  <a:tcPr marL="6593" marR="6593" marT="6593" marB="0" anchor="ctr"/>
                </a:tc>
                <a:tc>
                  <a:txBody>
                    <a:bodyPr/>
                    <a:lstStyle/>
                    <a:p>
                      <a:pPr algn="ctr" fontAlgn="ctr"/>
                      <a:r>
                        <a:rPr lang="es-ES" sz="800" b="1" i="0" u="none" strike="noStrike" dirty="0">
                          <a:effectLst/>
                          <a:latin typeface="Calibri" panose="020F0502020204030204" pitchFamily="34" charset="0"/>
                        </a:rPr>
                        <a:t>ENTIDAD</a:t>
                      </a:r>
                    </a:p>
                  </a:txBody>
                  <a:tcPr marL="6593" marR="6593" marT="6593" marB="0" anchor="ctr"/>
                </a:tc>
                <a:extLst>
                  <a:ext uri="{0D108BD9-81ED-4DB2-BD59-A6C34878D82A}">
                    <a16:rowId xmlns:a16="http://schemas.microsoft.com/office/drawing/2014/main" val="1998229729"/>
                  </a:ext>
                </a:extLst>
              </a:tr>
              <a:tr h="131859">
                <a:tc>
                  <a:txBody>
                    <a:bodyPr/>
                    <a:lstStyle/>
                    <a:p>
                      <a:pPr algn="ctr" fontAlgn="b"/>
                      <a:r>
                        <a:rPr lang="es-PE" sz="800" b="0" i="0" u="none" strike="noStrike" dirty="0">
                          <a:effectLst/>
                          <a:latin typeface="Calibri" panose="020F0502020204030204" pitchFamily="34" charset="0"/>
                        </a:rPr>
                        <a:t>67</a:t>
                      </a:r>
                    </a:p>
                  </a:txBody>
                  <a:tcPr marL="9525" marR="9525" marT="9525" marB="0" anchor="b"/>
                </a:tc>
                <a:tc>
                  <a:txBody>
                    <a:bodyPr/>
                    <a:lstStyle/>
                    <a:p>
                      <a:pPr algn="l" fontAlgn="b"/>
                      <a:r>
                        <a:rPr lang="es-ES" sz="800" b="0" i="0" u="none" strike="noStrike">
                          <a:effectLst/>
                          <a:latin typeface="Calibri" panose="020F0502020204030204" pitchFamily="34" charset="0"/>
                        </a:rPr>
                        <a:t>MINISTERIO PÚBLICO - FISCALÍA DE LA NACIÓN</a:t>
                      </a:r>
                    </a:p>
                  </a:txBody>
                  <a:tcPr marL="9525" marR="9525" marT="9525" marB="0" anchor="b"/>
                </a:tc>
                <a:extLst>
                  <a:ext uri="{0D108BD9-81ED-4DB2-BD59-A6C34878D82A}">
                    <a16:rowId xmlns:a16="http://schemas.microsoft.com/office/drawing/2014/main" val="407999327"/>
                  </a:ext>
                </a:extLst>
              </a:tr>
              <a:tr h="131859">
                <a:tc>
                  <a:txBody>
                    <a:bodyPr/>
                    <a:lstStyle/>
                    <a:p>
                      <a:pPr algn="ctr" fontAlgn="b"/>
                      <a:r>
                        <a:rPr lang="es-PE" sz="800" b="0" i="0" u="none" strike="noStrike">
                          <a:effectLst/>
                          <a:latin typeface="Calibri" panose="020F0502020204030204" pitchFamily="34" charset="0"/>
                        </a:rPr>
                        <a:t>68</a:t>
                      </a:r>
                    </a:p>
                  </a:txBody>
                  <a:tcPr marL="9525" marR="9525" marT="9525" marB="0" anchor="b"/>
                </a:tc>
                <a:tc>
                  <a:txBody>
                    <a:bodyPr/>
                    <a:lstStyle/>
                    <a:p>
                      <a:pPr algn="l" fontAlgn="b"/>
                      <a:r>
                        <a:rPr lang="es-ES" sz="800" b="0" i="0" u="none" strike="noStrike" dirty="0">
                          <a:effectLst/>
                          <a:latin typeface="Calibri" panose="020F0502020204030204" pitchFamily="34" charset="0"/>
                        </a:rPr>
                        <a:t>MUNICIPALIDAD DISTRITAL DE LA MOLINA</a:t>
                      </a:r>
                    </a:p>
                  </a:txBody>
                  <a:tcPr marL="9525" marR="9525" marT="9525" marB="0" anchor="b"/>
                </a:tc>
                <a:extLst>
                  <a:ext uri="{0D108BD9-81ED-4DB2-BD59-A6C34878D82A}">
                    <a16:rowId xmlns:a16="http://schemas.microsoft.com/office/drawing/2014/main" val="3831077763"/>
                  </a:ext>
                </a:extLst>
              </a:tr>
              <a:tr h="131859">
                <a:tc>
                  <a:txBody>
                    <a:bodyPr/>
                    <a:lstStyle/>
                    <a:p>
                      <a:pPr algn="ctr" fontAlgn="b"/>
                      <a:r>
                        <a:rPr lang="es-PE" sz="800" b="0" i="0" u="none" strike="noStrike">
                          <a:effectLst/>
                          <a:latin typeface="Calibri" panose="020F0502020204030204" pitchFamily="34" charset="0"/>
                        </a:rPr>
                        <a:t>69</a:t>
                      </a:r>
                    </a:p>
                  </a:txBody>
                  <a:tcPr marL="9525" marR="9525" marT="9525" marB="0" anchor="b"/>
                </a:tc>
                <a:tc>
                  <a:txBody>
                    <a:bodyPr/>
                    <a:lstStyle/>
                    <a:p>
                      <a:pPr algn="l" fontAlgn="b"/>
                      <a:r>
                        <a:rPr lang="es-PE" sz="800" b="0" i="0" u="none" strike="noStrike">
                          <a:effectLst/>
                          <a:latin typeface="Calibri" panose="020F0502020204030204" pitchFamily="34" charset="0"/>
                        </a:rPr>
                        <a:t>MUNICIPALIDAD DISTRITAL DE LINCE</a:t>
                      </a:r>
                    </a:p>
                  </a:txBody>
                  <a:tcPr marL="9525" marR="9525" marT="9525" marB="0" anchor="b"/>
                </a:tc>
                <a:extLst>
                  <a:ext uri="{0D108BD9-81ED-4DB2-BD59-A6C34878D82A}">
                    <a16:rowId xmlns:a16="http://schemas.microsoft.com/office/drawing/2014/main" val="2413066461"/>
                  </a:ext>
                </a:extLst>
              </a:tr>
              <a:tr h="131859">
                <a:tc>
                  <a:txBody>
                    <a:bodyPr/>
                    <a:lstStyle/>
                    <a:p>
                      <a:pPr algn="ctr" fontAlgn="b"/>
                      <a:r>
                        <a:rPr lang="es-PE" sz="800" b="0" i="0" u="none" strike="noStrike">
                          <a:effectLst/>
                          <a:latin typeface="Calibri" panose="020F0502020204030204" pitchFamily="34" charset="0"/>
                        </a:rPr>
                        <a:t>70</a:t>
                      </a:r>
                    </a:p>
                  </a:txBody>
                  <a:tcPr marL="9525" marR="9525" marT="9525" marB="0" anchor="b"/>
                </a:tc>
                <a:tc>
                  <a:txBody>
                    <a:bodyPr/>
                    <a:lstStyle/>
                    <a:p>
                      <a:pPr algn="l" fontAlgn="b"/>
                      <a:r>
                        <a:rPr lang="es-PE" sz="800" b="0" i="0" u="none" strike="noStrike">
                          <a:effectLst/>
                          <a:latin typeface="Calibri" panose="020F0502020204030204" pitchFamily="34" charset="0"/>
                        </a:rPr>
                        <a:t>MUNICIPALIDAD DISTRITAL DE OMACHA</a:t>
                      </a:r>
                    </a:p>
                  </a:txBody>
                  <a:tcPr marL="9525" marR="9525" marT="9525" marB="0" anchor="b"/>
                </a:tc>
                <a:extLst>
                  <a:ext uri="{0D108BD9-81ED-4DB2-BD59-A6C34878D82A}">
                    <a16:rowId xmlns:a16="http://schemas.microsoft.com/office/drawing/2014/main" val="3337819910"/>
                  </a:ext>
                </a:extLst>
              </a:tr>
              <a:tr h="131859">
                <a:tc>
                  <a:txBody>
                    <a:bodyPr/>
                    <a:lstStyle/>
                    <a:p>
                      <a:pPr algn="ctr" fontAlgn="b"/>
                      <a:r>
                        <a:rPr lang="es-PE" sz="800" b="0" i="0" u="none" strike="noStrike">
                          <a:effectLst/>
                          <a:latin typeface="Calibri" panose="020F0502020204030204" pitchFamily="34" charset="0"/>
                        </a:rPr>
                        <a:t>71</a:t>
                      </a:r>
                    </a:p>
                  </a:txBody>
                  <a:tcPr marL="9525" marR="9525" marT="9525" marB="0" anchor="b"/>
                </a:tc>
                <a:tc>
                  <a:txBody>
                    <a:bodyPr/>
                    <a:lstStyle/>
                    <a:p>
                      <a:pPr algn="l" fontAlgn="b"/>
                      <a:r>
                        <a:rPr lang="es-ES" sz="800" b="0" i="0" u="none" strike="noStrike">
                          <a:effectLst/>
                          <a:latin typeface="Calibri" panose="020F0502020204030204" pitchFamily="34" charset="0"/>
                        </a:rPr>
                        <a:t>MUNICIPALIDAD DISTRITAL DE SAN ISIDRO-LIMA</a:t>
                      </a:r>
                    </a:p>
                  </a:txBody>
                  <a:tcPr marL="9525" marR="9525" marT="9525" marB="0" anchor="b"/>
                </a:tc>
                <a:extLst>
                  <a:ext uri="{0D108BD9-81ED-4DB2-BD59-A6C34878D82A}">
                    <a16:rowId xmlns:a16="http://schemas.microsoft.com/office/drawing/2014/main" val="3132506077"/>
                  </a:ext>
                </a:extLst>
              </a:tr>
              <a:tr h="131859">
                <a:tc>
                  <a:txBody>
                    <a:bodyPr/>
                    <a:lstStyle/>
                    <a:p>
                      <a:pPr algn="ctr" fontAlgn="b"/>
                      <a:r>
                        <a:rPr lang="es-PE" sz="800" b="0" i="0" u="none" strike="noStrike">
                          <a:effectLst/>
                          <a:latin typeface="Calibri" panose="020F0502020204030204" pitchFamily="34" charset="0"/>
                        </a:rPr>
                        <a:t>72</a:t>
                      </a:r>
                    </a:p>
                  </a:txBody>
                  <a:tcPr marL="9525" marR="9525" marT="9525" marB="0" anchor="b"/>
                </a:tc>
                <a:tc>
                  <a:txBody>
                    <a:bodyPr/>
                    <a:lstStyle/>
                    <a:p>
                      <a:pPr algn="l" fontAlgn="b"/>
                      <a:r>
                        <a:rPr lang="es-PE" sz="800" b="0" i="0" u="none" strike="noStrike">
                          <a:effectLst/>
                          <a:latin typeface="Calibri" panose="020F0502020204030204" pitchFamily="34" charset="0"/>
                        </a:rPr>
                        <a:t>OFICINA NACIONAL DE PROCESOS ELECTORALES - ONPE</a:t>
                      </a:r>
                    </a:p>
                  </a:txBody>
                  <a:tcPr marL="9525" marR="9525" marT="9525" marB="0" anchor="b"/>
                </a:tc>
                <a:extLst>
                  <a:ext uri="{0D108BD9-81ED-4DB2-BD59-A6C34878D82A}">
                    <a16:rowId xmlns:a16="http://schemas.microsoft.com/office/drawing/2014/main" val="2306699979"/>
                  </a:ext>
                </a:extLst>
              </a:tr>
              <a:tr h="131859">
                <a:tc>
                  <a:txBody>
                    <a:bodyPr/>
                    <a:lstStyle/>
                    <a:p>
                      <a:pPr algn="ctr" fontAlgn="b"/>
                      <a:r>
                        <a:rPr lang="es-PE" sz="800" b="0" i="0" u="none" strike="noStrike">
                          <a:effectLst/>
                          <a:latin typeface="Calibri" panose="020F0502020204030204" pitchFamily="34" charset="0"/>
                        </a:rPr>
                        <a:t>73</a:t>
                      </a:r>
                    </a:p>
                  </a:txBody>
                  <a:tcPr marL="9525" marR="9525" marT="9525" marB="0" anchor="b"/>
                </a:tc>
                <a:tc>
                  <a:txBody>
                    <a:bodyPr/>
                    <a:lstStyle/>
                    <a:p>
                      <a:pPr algn="l" fontAlgn="b"/>
                      <a:r>
                        <a:rPr lang="es-ES" sz="800" b="0" i="0" u="none" strike="noStrike">
                          <a:effectLst/>
                          <a:latin typeface="Calibri" panose="020F0502020204030204" pitchFamily="34" charset="0"/>
                        </a:rPr>
                        <a:t>ORGANISMO DE EVALUACIÓN Y FISCALIZACIÓN AMBIENTAL</a:t>
                      </a:r>
                    </a:p>
                  </a:txBody>
                  <a:tcPr marL="9525" marR="9525" marT="9525" marB="0" anchor="b"/>
                </a:tc>
                <a:extLst>
                  <a:ext uri="{0D108BD9-81ED-4DB2-BD59-A6C34878D82A}">
                    <a16:rowId xmlns:a16="http://schemas.microsoft.com/office/drawing/2014/main" val="3828772633"/>
                  </a:ext>
                </a:extLst>
              </a:tr>
              <a:tr h="131859">
                <a:tc>
                  <a:txBody>
                    <a:bodyPr/>
                    <a:lstStyle/>
                    <a:p>
                      <a:pPr algn="ctr" fontAlgn="b"/>
                      <a:r>
                        <a:rPr lang="es-PE" sz="800" b="0" i="0" u="none" strike="noStrike">
                          <a:effectLst/>
                          <a:latin typeface="Calibri" panose="020F0502020204030204" pitchFamily="34" charset="0"/>
                        </a:rPr>
                        <a:t>74</a:t>
                      </a:r>
                    </a:p>
                  </a:txBody>
                  <a:tcPr marL="9525" marR="9525" marT="9525" marB="0" anchor="b"/>
                </a:tc>
                <a:tc>
                  <a:txBody>
                    <a:bodyPr/>
                    <a:lstStyle/>
                    <a:p>
                      <a:pPr algn="l" fontAlgn="b"/>
                      <a:r>
                        <a:rPr lang="es-ES" sz="800" b="0" i="0" u="none" strike="noStrike">
                          <a:effectLst/>
                          <a:latin typeface="Calibri" panose="020F0502020204030204" pitchFamily="34" charset="0"/>
                        </a:rPr>
                        <a:t>ORGANISMO DE FORMALIZACIÓN DE LA PROPIEDAD INFORMAL - COFOPRI</a:t>
                      </a:r>
                    </a:p>
                  </a:txBody>
                  <a:tcPr marL="9525" marR="9525" marT="9525" marB="0" anchor="b"/>
                </a:tc>
                <a:extLst>
                  <a:ext uri="{0D108BD9-81ED-4DB2-BD59-A6C34878D82A}">
                    <a16:rowId xmlns:a16="http://schemas.microsoft.com/office/drawing/2014/main" val="1646228783"/>
                  </a:ext>
                </a:extLst>
              </a:tr>
              <a:tr h="131859">
                <a:tc>
                  <a:txBody>
                    <a:bodyPr/>
                    <a:lstStyle/>
                    <a:p>
                      <a:pPr algn="ctr" fontAlgn="b"/>
                      <a:r>
                        <a:rPr lang="es-PE" sz="800" b="0" i="0" u="none" strike="noStrike">
                          <a:effectLst/>
                          <a:latin typeface="Calibri" panose="020F0502020204030204" pitchFamily="34" charset="0"/>
                        </a:rPr>
                        <a:t>75</a:t>
                      </a:r>
                    </a:p>
                  </a:txBody>
                  <a:tcPr marL="9525" marR="9525" marT="9525" marB="0" anchor="b"/>
                </a:tc>
                <a:tc>
                  <a:txBody>
                    <a:bodyPr/>
                    <a:lstStyle/>
                    <a:p>
                      <a:pPr algn="l" fontAlgn="b"/>
                      <a:r>
                        <a:rPr lang="es-ES" sz="800" b="0" i="0" u="none" strike="noStrike">
                          <a:effectLst/>
                          <a:latin typeface="Calibri" panose="020F0502020204030204" pitchFamily="34" charset="0"/>
                        </a:rPr>
                        <a:t>ORGANISMO SUPERVISOR DE INVERSIÓN PRIVADA EN TELECOMUNICACIONES - OSIPTEL</a:t>
                      </a:r>
                    </a:p>
                  </a:txBody>
                  <a:tcPr marL="9525" marR="9525" marT="9525" marB="0" anchor="b"/>
                </a:tc>
                <a:extLst>
                  <a:ext uri="{0D108BD9-81ED-4DB2-BD59-A6C34878D82A}">
                    <a16:rowId xmlns:a16="http://schemas.microsoft.com/office/drawing/2014/main" val="2591607948"/>
                  </a:ext>
                </a:extLst>
              </a:tr>
              <a:tr h="131859">
                <a:tc>
                  <a:txBody>
                    <a:bodyPr/>
                    <a:lstStyle/>
                    <a:p>
                      <a:pPr algn="ctr" fontAlgn="b"/>
                      <a:r>
                        <a:rPr lang="es-PE" sz="800" b="0" i="0" u="none" strike="noStrike">
                          <a:effectLst/>
                          <a:latin typeface="Calibri" panose="020F0502020204030204" pitchFamily="34" charset="0"/>
                        </a:rPr>
                        <a:t>76</a:t>
                      </a:r>
                    </a:p>
                  </a:txBody>
                  <a:tcPr marL="9525" marR="9525" marT="9525" marB="0" anchor="b"/>
                </a:tc>
                <a:tc>
                  <a:txBody>
                    <a:bodyPr/>
                    <a:lstStyle/>
                    <a:p>
                      <a:pPr algn="l" fontAlgn="b"/>
                      <a:r>
                        <a:rPr lang="es-ES" sz="800" b="0" i="0" u="none" strike="noStrike">
                          <a:effectLst/>
                          <a:latin typeface="Calibri" panose="020F0502020204030204" pitchFamily="34" charset="0"/>
                        </a:rPr>
                        <a:t>ORGANISMO SUPERVISOR DE LA INVERSIÓN EN INFRAESTRUCTURA DE TRANSPORTE DE USO PUBLICO</a:t>
                      </a:r>
                    </a:p>
                  </a:txBody>
                  <a:tcPr marL="9525" marR="9525" marT="9525" marB="0" anchor="b"/>
                </a:tc>
                <a:extLst>
                  <a:ext uri="{0D108BD9-81ED-4DB2-BD59-A6C34878D82A}">
                    <a16:rowId xmlns:a16="http://schemas.microsoft.com/office/drawing/2014/main" val="872960294"/>
                  </a:ext>
                </a:extLst>
              </a:tr>
              <a:tr h="131859">
                <a:tc>
                  <a:txBody>
                    <a:bodyPr/>
                    <a:lstStyle/>
                    <a:p>
                      <a:pPr algn="ctr" fontAlgn="b"/>
                      <a:r>
                        <a:rPr lang="es-PE" sz="800" b="0" i="0" u="none" strike="noStrike">
                          <a:effectLst/>
                          <a:latin typeface="Calibri" panose="020F0502020204030204" pitchFamily="34" charset="0"/>
                        </a:rPr>
                        <a:t>77</a:t>
                      </a:r>
                    </a:p>
                  </a:txBody>
                  <a:tcPr marL="9525" marR="9525" marT="9525" marB="0" anchor="b"/>
                </a:tc>
                <a:tc>
                  <a:txBody>
                    <a:bodyPr/>
                    <a:lstStyle/>
                    <a:p>
                      <a:pPr algn="l" fontAlgn="b"/>
                      <a:r>
                        <a:rPr lang="es-ES" sz="800" b="0" i="0" u="none" strike="noStrike">
                          <a:effectLst/>
                          <a:latin typeface="Calibri" panose="020F0502020204030204" pitchFamily="34" charset="0"/>
                        </a:rPr>
                        <a:t>ORGANISMO SUPERVISOR DE LAS CONTRATACIONES DEL ESTADO - OSCE</a:t>
                      </a:r>
                    </a:p>
                  </a:txBody>
                  <a:tcPr marL="9525" marR="9525" marT="9525" marB="0" anchor="b"/>
                </a:tc>
                <a:extLst>
                  <a:ext uri="{0D108BD9-81ED-4DB2-BD59-A6C34878D82A}">
                    <a16:rowId xmlns:a16="http://schemas.microsoft.com/office/drawing/2014/main" val="2774669560"/>
                  </a:ext>
                </a:extLst>
              </a:tr>
              <a:tr h="131859">
                <a:tc>
                  <a:txBody>
                    <a:bodyPr/>
                    <a:lstStyle/>
                    <a:p>
                      <a:pPr algn="ctr" fontAlgn="b"/>
                      <a:r>
                        <a:rPr lang="es-PE" sz="800" b="0" i="0" u="none" strike="noStrike">
                          <a:effectLst/>
                          <a:latin typeface="Calibri" panose="020F0502020204030204" pitchFamily="34" charset="0"/>
                        </a:rPr>
                        <a:t>78</a:t>
                      </a:r>
                    </a:p>
                  </a:txBody>
                  <a:tcPr marL="9525" marR="9525" marT="9525" marB="0" anchor="b"/>
                </a:tc>
                <a:tc>
                  <a:txBody>
                    <a:bodyPr/>
                    <a:lstStyle/>
                    <a:p>
                      <a:pPr algn="l" fontAlgn="b"/>
                      <a:r>
                        <a:rPr lang="es-PE" sz="800" b="0" i="0" u="none" strike="noStrike">
                          <a:effectLst/>
                          <a:latin typeface="Calibri" panose="020F0502020204030204" pitchFamily="34" charset="0"/>
                        </a:rPr>
                        <a:t>PERUPETRO S.A.</a:t>
                      </a:r>
                    </a:p>
                  </a:txBody>
                  <a:tcPr marL="9525" marR="9525" marT="9525" marB="0" anchor="b"/>
                </a:tc>
                <a:extLst>
                  <a:ext uri="{0D108BD9-81ED-4DB2-BD59-A6C34878D82A}">
                    <a16:rowId xmlns:a16="http://schemas.microsoft.com/office/drawing/2014/main" val="2558651198"/>
                  </a:ext>
                </a:extLst>
              </a:tr>
              <a:tr h="131859">
                <a:tc>
                  <a:txBody>
                    <a:bodyPr/>
                    <a:lstStyle/>
                    <a:p>
                      <a:pPr algn="ctr" fontAlgn="b"/>
                      <a:r>
                        <a:rPr lang="es-PE" sz="800" b="0" i="0" u="none" strike="noStrike">
                          <a:effectLst/>
                          <a:latin typeface="Calibri" panose="020F0502020204030204" pitchFamily="34" charset="0"/>
                        </a:rPr>
                        <a:t>79</a:t>
                      </a:r>
                    </a:p>
                  </a:txBody>
                  <a:tcPr marL="9525" marR="9525" marT="9525" marB="0" anchor="b"/>
                </a:tc>
                <a:tc>
                  <a:txBody>
                    <a:bodyPr/>
                    <a:lstStyle/>
                    <a:p>
                      <a:pPr algn="l" fontAlgn="b"/>
                      <a:r>
                        <a:rPr lang="es-ES" sz="800" b="0" i="0" u="none" strike="noStrike">
                          <a:effectLst/>
                          <a:latin typeface="Calibri" panose="020F0502020204030204" pitchFamily="34" charset="0"/>
                        </a:rPr>
                        <a:t>PETRÓLEOS DEL PERÚ S.A. - PETROPERÚ</a:t>
                      </a:r>
                    </a:p>
                  </a:txBody>
                  <a:tcPr marL="9525" marR="9525" marT="9525" marB="0" anchor="b"/>
                </a:tc>
                <a:extLst>
                  <a:ext uri="{0D108BD9-81ED-4DB2-BD59-A6C34878D82A}">
                    <a16:rowId xmlns:a16="http://schemas.microsoft.com/office/drawing/2014/main" val="660065478"/>
                  </a:ext>
                </a:extLst>
              </a:tr>
              <a:tr h="131859">
                <a:tc>
                  <a:txBody>
                    <a:bodyPr/>
                    <a:lstStyle/>
                    <a:p>
                      <a:pPr algn="ctr" fontAlgn="b"/>
                      <a:r>
                        <a:rPr lang="es-PE" sz="800" b="0" i="0" u="none" strike="noStrike">
                          <a:effectLst/>
                          <a:latin typeface="Calibri" panose="020F0502020204030204" pitchFamily="34" charset="0"/>
                        </a:rPr>
                        <a:t>80</a:t>
                      </a:r>
                    </a:p>
                  </a:txBody>
                  <a:tcPr marL="9525" marR="9525" marT="9525" marB="0" anchor="b"/>
                </a:tc>
                <a:tc>
                  <a:txBody>
                    <a:bodyPr/>
                    <a:lstStyle/>
                    <a:p>
                      <a:pPr algn="l" fontAlgn="b"/>
                      <a:r>
                        <a:rPr lang="es-PE" sz="800" b="0" i="0" u="none" strike="noStrike">
                          <a:effectLst/>
                          <a:latin typeface="Calibri" panose="020F0502020204030204" pitchFamily="34" charset="0"/>
                        </a:rPr>
                        <a:t>PRESIDENCIA DE LA REPÚBLICA - DESPACHO PRESIDENCIAL</a:t>
                      </a:r>
                    </a:p>
                  </a:txBody>
                  <a:tcPr marL="9525" marR="9525" marT="9525" marB="0" anchor="b"/>
                </a:tc>
                <a:extLst>
                  <a:ext uri="{0D108BD9-81ED-4DB2-BD59-A6C34878D82A}">
                    <a16:rowId xmlns:a16="http://schemas.microsoft.com/office/drawing/2014/main" val="1400948110"/>
                  </a:ext>
                </a:extLst>
              </a:tr>
              <a:tr h="131859">
                <a:tc>
                  <a:txBody>
                    <a:bodyPr/>
                    <a:lstStyle/>
                    <a:p>
                      <a:pPr algn="ctr" fontAlgn="b"/>
                      <a:r>
                        <a:rPr lang="es-PE" sz="800" b="0" i="0" u="none" strike="noStrike">
                          <a:effectLst/>
                          <a:latin typeface="Calibri" panose="020F0502020204030204" pitchFamily="34" charset="0"/>
                        </a:rPr>
                        <a:t>81</a:t>
                      </a:r>
                    </a:p>
                  </a:txBody>
                  <a:tcPr marL="9525" marR="9525" marT="9525" marB="0" anchor="b"/>
                </a:tc>
                <a:tc>
                  <a:txBody>
                    <a:bodyPr/>
                    <a:lstStyle/>
                    <a:p>
                      <a:pPr algn="l" fontAlgn="b"/>
                      <a:r>
                        <a:rPr lang="es-ES" sz="800" b="0" i="0" u="none" strike="noStrike">
                          <a:effectLst/>
                          <a:latin typeface="Calibri" panose="020F0502020204030204" pitchFamily="34" charset="0"/>
                        </a:rPr>
                        <a:t>REGISTRO NACIONAL DE IDENTIFICACIÓN Y ESTADO CIVIL-RENIEC</a:t>
                      </a:r>
                    </a:p>
                  </a:txBody>
                  <a:tcPr marL="9525" marR="9525" marT="9525" marB="0" anchor="b"/>
                </a:tc>
                <a:extLst>
                  <a:ext uri="{0D108BD9-81ED-4DB2-BD59-A6C34878D82A}">
                    <a16:rowId xmlns:a16="http://schemas.microsoft.com/office/drawing/2014/main" val="71925173"/>
                  </a:ext>
                </a:extLst>
              </a:tr>
              <a:tr h="131859">
                <a:tc>
                  <a:txBody>
                    <a:bodyPr/>
                    <a:lstStyle/>
                    <a:p>
                      <a:pPr algn="ctr" fontAlgn="b"/>
                      <a:r>
                        <a:rPr lang="es-PE" sz="800" b="0" i="0" u="none" strike="noStrike">
                          <a:effectLst/>
                          <a:latin typeface="Calibri" panose="020F0502020204030204" pitchFamily="34" charset="0"/>
                        </a:rPr>
                        <a:t>82</a:t>
                      </a:r>
                    </a:p>
                  </a:txBody>
                  <a:tcPr marL="9525" marR="9525" marT="9525" marB="0" anchor="b"/>
                </a:tc>
                <a:tc>
                  <a:txBody>
                    <a:bodyPr/>
                    <a:lstStyle/>
                    <a:p>
                      <a:pPr algn="l" fontAlgn="b"/>
                      <a:r>
                        <a:rPr lang="es-ES" sz="800" b="0" i="0" u="none" strike="noStrike">
                          <a:effectLst/>
                          <a:latin typeface="Calibri" panose="020F0502020204030204" pitchFamily="34" charset="0"/>
                        </a:rPr>
                        <a:t>SERPOST - EMPRESA DE SERVICIOS POSTALES DEL PERU S.A.</a:t>
                      </a:r>
                    </a:p>
                  </a:txBody>
                  <a:tcPr marL="9525" marR="9525" marT="9525" marB="0" anchor="b"/>
                </a:tc>
                <a:extLst>
                  <a:ext uri="{0D108BD9-81ED-4DB2-BD59-A6C34878D82A}">
                    <a16:rowId xmlns:a16="http://schemas.microsoft.com/office/drawing/2014/main" val="1930157388"/>
                  </a:ext>
                </a:extLst>
              </a:tr>
              <a:tr h="131859">
                <a:tc>
                  <a:txBody>
                    <a:bodyPr/>
                    <a:lstStyle/>
                    <a:p>
                      <a:pPr algn="ctr" fontAlgn="b"/>
                      <a:r>
                        <a:rPr lang="es-PE" sz="800" b="0" i="0" u="none" strike="noStrike">
                          <a:effectLst/>
                          <a:latin typeface="Calibri" panose="020F0502020204030204" pitchFamily="34" charset="0"/>
                        </a:rPr>
                        <a:t>83</a:t>
                      </a:r>
                    </a:p>
                  </a:txBody>
                  <a:tcPr marL="9525" marR="9525" marT="9525" marB="0" anchor="b"/>
                </a:tc>
                <a:tc>
                  <a:txBody>
                    <a:bodyPr/>
                    <a:lstStyle/>
                    <a:p>
                      <a:pPr algn="l" fontAlgn="b"/>
                      <a:r>
                        <a:rPr lang="es-ES" sz="800" b="0" i="0" u="none" strike="noStrike">
                          <a:effectLst/>
                          <a:latin typeface="Calibri" panose="020F0502020204030204" pitchFamily="34" charset="0"/>
                        </a:rPr>
                        <a:t>SERVICIO DE AGUA POTABLE Y ALCANTARILLADO DE AREQUIPA S.A.</a:t>
                      </a:r>
                    </a:p>
                  </a:txBody>
                  <a:tcPr marL="9525" marR="9525" marT="9525" marB="0" anchor="b"/>
                </a:tc>
                <a:extLst>
                  <a:ext uri="{0D108BD9-81ED-4DB2-BD59-A6C34878D82A}">
                    <a16:rowId xmlns:a16="http://schemas.microsoft.com/office/drawing/2014/main" val="650743415"/>
                  </a:ext>
                </a:extLst>
              </a:tr>
              <a:tr h="131859">
                <a:tc>
                  <a:txBody>
                    <a:bodyPr/>
                    <a:lstStyle/>
                    <a:p>
                      <a:pPr algn="ctr" fontAlgn="b"/>
                      <a:r>
                        <a:rPr lang="es-PE" sz="800" b="0" i="0" u="none" strike="noStrike">
                          <a:effectLst/>
                          <a:latin typeface="Calibri" panose="020F0502020204030204" pitchFamily="34" charset="0"/>
                        </a:rPr>
                        <a:t>84</a:t>
                      </a:r>
                    </a:p>
                  </a:txBody>
                  <a:tcPr marL="9525" marR="9525" marT="9525" marB="0" anchor="b"/>
                </a:tc>
                <a:tc>
                  <a:txBody>
                    <a:bodyPr/>
                    <a:lstStyle/>
                    <a:p>
                      <a:pPr algn="l" fontAlgn="b"/>
                      <a:r>
                        <a:rPr lang="es-ES" sz="800" b="0" i="0" u="none" strike="noStrike">
                          <a:effectLst/>
                          <a:latin typeface="Calibri" panose="020F0502020204030204" pitchFamily="34" charset="0"/>
                        </a:rPr>
                        <a:t>SERVICIO NACIONAL DE METEOROLOGÍA E HIDROLOGÍA DEL PERÚ - SENAMHI</a:t>
                      </a:r>
                    </a:p>
                  </a:txBody>
                  <a:tcPr marL="9525" marR="9525" marT="9525" marB="0" anchor="b"/>
                </a:tc>
                <a:extLst>
                  <a:ext uri="{0D108BD9-81ED-4DB2-BD59-A6C34878D82A}">
                    <a16:rowId xmlns:a16="http://schemas.microsoft.com/office/drawing/2014/main" val="2459673286"/>
                  </a:ext>
                </a:extLst>
              </a:tr>
              <a:tr h="131859">
                <a:tc>
                  <a:txBody>
                    <a:bodyPr/>
                    <a:lstStyle/>
                    <a:p>
                      <a:pPr algn="ctr" fontAlgn="b"/>
                      <a:r>
                        <a:rPr lang="es-PE" sz="800" b="0" i="0" u="none" strike="noStrike">
                          <a:effectLst/>
                          <a:latin typeface="Calibri" panose="020F0502020204030204" pitchFamily="34" charset="0"/>
                        </a:rPr>
                        <a:t>85</a:t>
                      </a:r>
                    </a:p>
                  </a:txBody>
                  <a:tcPr marL="9525" marR="9525" marT="9525" marB="0" anchor="b"/>
                </a:tc>
                <a:tc>
                  <a:txBody>
                    <a:bodyPr/>
                    <a:lstStyle/>
                    <a:p>
                      <a:pPr algn="l" fontAlgn="b"/>
                      <a:r>
                        <a:rPr lang="es-PE" sz="800" b="0" i="0" u="none" strike="noStrike">
                          <a:effectLst/>
                          <a:latin typeface="Calibri" panose="020F0502020204030204" pitchFamily="34" charset="0"/>
                        </a:rPr>
                        <a:t>SERVICIO NACIONAL DE SANIDAD AGRARIA - SENASA</a:t>
                      </a:r>
                    </a:p>
                  </a:txBody>
                  <a:tcPr marL="9525" marR="9525" marT="9525" marB="0" anchor="b"/>
                </a:tc>
                <a:extLst>
                  <a:ext uri="{0D108BD9-81ED-4DB2-BD59-A6C34878D82A}">
                    <a16:rowId xmlns:a16="http://schemas.microsoft.com/office/drawing/2014/main" val="1465811651"/>
                  </a:ext>
                </a:extLst>
              </a:tr>
              <a:tr h="131859">
                <a:tc>
                  <a:txBody>
                    <a:bodyPr/>
                    <a:lstStyle/>
                    <a:p>
                      <a:pPr algn="ctr" fontAlgn="b"/>
                      <a:r>
                        <a:rPr lang="es-PE" sz="800" b="0" i="0" u="none" strike="noStrike">
                          <a:effectLst/>
                          <a:latin typeface="Calibri" panose="020F0502020204030204" pitchFamily="34" charset="0"/>
                        </a:rPr>
                        <a:t>86</a:t>
                      </a:r>
                    </a:p>
                  </a:txBody>
                  <a:tcPr marL="9525" marR="9525" marT="9525" marB="0" anchor="b"/>
                </a:tc>
                <a:tc>
                  <a:txBody>
                    <a:bodyPr/>
                    <a:lstStyle/>
                    <a:p>
                      <a:pPr algn="l" fontAlgn="b"/>
                      <a:r>
                        <a:rPr lang="es-PE" sz="800" b="0" i="0" u="none" strike="noStrike">
                          <a:effectLst/>
                          <a:latin typeface="Calibri" panose="020F0502020204030204" pitchFamily="34" charset="0"/>
                        </a:rPr>
                        <a:t>SERVICIO NACIONAL DE ÁREAS NATURALES PROTEGIDAS POR EL ESTADO</a:t>
                      </a:r>
                    </a:p>
                  </a:txBody>
                  <a:tcPr marL="9525" marR="9525" marT="9525" marB="0" anchor="b"/>
                </a:tc>
                <a:extLst>
                  <a:ext uri="{0D108BD9-81ED-4DB2-BD59-A6C34878D82A}">
                    <a16:rowId xmlns:a16="http://schemas.microsoft.com/office/drawing/2014/main" val="2157139380"/>
                  </a:ext>
                </a:extLst>
              </a:tr>
              <a:tr h="131859">
                <a:tc>
                  <a:txBody>
                    <a:bodyPr/>
                    <a:lstStyle/>
                    <a:p>
                      <a:pPr algn="ctr" fontAlgn="b"/>
                      <a:r>
                        <a:rPr lang="es-PE" sz="800" b="0" i="0" u="none" strike="noStrike">
                          <a:effectLst/>
                          <a:latin typeface="Calibri" panose="020F0502020204030204" pitchFamily="34" charset="0"/>
                        </a:rPr>
                        <a:t>87</a:t>
                      </a:r>
                    </a:p>
                  </a:txBody>
                  <a:tcPr marL="9525" marR="9525" marT="9525" marB="0" anchor="b"/>
                </a:tc>
                <a:tc>
                  <a:txBody>
                    <a:bodyPr/>
                    <a:lstStyle/>
                    <a:p>
                      <a:pPr algn="l" fontAlgn="b"/>
                      <a:r>
                        <a:rPr lang="es-PE" sz="800" b="0" i="0" u="none" strike="noStrike">
                          <a:effectLst/>
                          <a:latin typeface="Calibri" panose="020F0502020204030204" pitchFamily="34" charset="0"/>
                        </a:rPr>
                        <a:t>SERVICIOS INDUSTRIALES DE LA MARINA IQUITOS S.R.L. - SIMA IQUITOS</a:t>
                      </a:r>
                    </a:p>
                  </a:txBody>
                  <a:tcPr marL="9525" marR="9525" marT="9525" marB="0" anchor="b"/>
                </a:tc>
                <a:extLst>
                  <a:ext uri="{0D108BD9-81ED-4DB2-BD59-A6C34878D82A}">
                    <a16:rowId xmlns:a16="http://schemas.microsoft.com/office/drawing/2014/main" val="3662452894"/>
                  </a:ext>
                </a:extLst>
              </a:tr>
              <a:tr h="131859">
                <a:tc>
                  <a:txBody>
                    <a:bodyPr/>
                    <a:lstStyle/>
                    <a:p>
                      <a:pPr algn="ctr" fontAlgn="b"/>
                      <a:r>
                        <a:rPr lang="es-PE" sz="800" b="0" i="0" u="none" strike="noStrike">
                          <a:effectLst/>
                          <a:latin typeface="Calibri" panose="020F0502020204030204" pitchFamily="34" charset="0"/>
                        </a:rPr>
                        <a:t>88</a:t>
                      </a:r>
                    </a:p>
                  </a:txBody>
                  <a:tcPr marL="9525" marR="9525" marT="9525" marB="0" anchor="b"/>
                </a:tc>
                <a:tc>
                  <a:txBody>
                    <a:bodyPr/>
                    <a:lstStyle/>
                    <a:p>
                      <a:pPr algn="l" fontAlgn="b"/>
                      <a:r>
                        <a:rPr lang="es-ES" sz="800" b="0" i="0" u="none" strike="noStrike">
                          <a:effectLst/>
                          <a:latin typeface="Calibri" panose="020F0502020204030204" pitchFamily="34" charset="0"/>
                        </a:rPr>
                        <a:t>SERVICIOS INDUSTRIALES DE LA MARINA S.A. - SIMA PERU</a:t>
                      </a:r>
                    </a:p>
                  </a:txBody>
                  <a:tcPr marL="9525" marR="9525" marT="9525" marB="0" anchor="b"/>
                </a:tc>
                <a:extLst>
                  <a:ext uri="{0D108BD9-81ED-4DB2-BD59-A6C34878D82A}">
                    <a16:rowId xmlns:a16="http://schemas.microsoft.com/office/drawing/2014/main" val="2011510967"/>
                  </a:ext>
                </a:extLst>
              </a:tr>
              <a:tr h="131859">
                <a:tc>
                  <a:txBody>
                    <a:bodyPr/>
                    <a:lstStyle/>
                    <a:p>
                      <a:pPr algn="ctr" fontAlgn="b"/>
                      <a:r>
                        <a:rPr lang="es-PE" sz="800" b="0" i="0" u="none" strike="noStrike">
                          <a:effectLst/>
                          <a:latin typeface="Calibri" panose="020F0502020204030204" pitchFamily="34" charset="0"/>
                        </a:rPr>
                        <a:t>89</a:t>
                      </a:r>
                    </a:p>
                  </a:txBody>
                  <a:tcPr marL="9525" marR="9525" marT="9525" marB="0" anchor="b"/>
                </a:tc>
                <a:tc>
                  <a:txBody>
                    <a:bodyPr/>
                    <a:lstStyle/>
                    <a:p>
                      <a:pPr algn="l" fontAlgn="b"/>
                      <a:r>
                        <a:rPr lang="es-ES" sz="800" b="0" i="0" u="none" strike="noStrike">
                          <a:effectLst/>
                          <a:latin typeface="Calibri" panose="020F0502020204030204" pitchFamily="34" charset="0"/>
                        </a:rPr>
                        <a:t>SERVICIOS INTEGRADOS DE LIMPIEZA S.A. - SILSA</a:t>
                      </a:r>
                    </a:p>
                  </a:txBody>
                  <a:tcPr marL="9525" marR="9525" marT="9525" marB="0" anchor="b"/>
                </a:tc>
                <a:extLst>
                  <a:ext uri="{0D108BD9-81ED-4DB2-BD59-A6C34878D82A}">
                    <a16:rowId xmlns:a16="http://schemas.microsoft.com/office/drawing/2014/main" val="2098694121"/>
                  </a:ext>
                </a:extLst>
              </a:tr>
              <a:tr h="131859">
                <a:tc>
                  <a:txBody>
                    <a:bodyPr/>
                    <a:lstStyle/>
                    <a:p>
                      <a:pPr algn="ctr" fontAlgn="b"/>
                      <a:r>
                        <a:rPr lang="es-PE" sz="800" b="0" i="0" u="none" strike="noStrike">
                          <a:effectLst/>
                          <a:latin typeface="Calibri" panose="020F0502020204030204" pitchFamily="34" charset="0"/>
                        </a:rPr>
                        <a:t>90</a:t>
                      </a:r>
                    </a:p>
                  </a:txBody>
                  <a:tcPr marL="9525" marR="9525" marT="9525" marB="0" anchor="b"/>
                </a:tc>
                <a:tc>
                  <a:txBody>
                    <a:bodyPr/>
                    <a:lstStyle/>
                    <a:p>
                      <a:pPr algn="l" fontAlgn="b"/>
                      <a:r>
                        <a:rPr lang="es-ES" sz="800" b="0" i="0" u="none" strike="noStrike">
                          <a:effectLst/>
                          <a:latin typeface="Calibri" panose="020F0502020204030204" pitchFamily="34" charset="0"/>
                        </a:rPr>
                        <a:t>SISTEMA NACIONAL DE EVALUACION, ACREDITACION Y CERTIFICACION DE LA CALIDAD EDUCATIVA</a:t>
                      </a:r>
                    </a:p>
                  </a:txBody>
                  <a:tcPr marL="9525" marR="9525" marT="9525" marB="0" anchor="b"/>
                </a:tc>
                <a:extLst>
                  <a:ext uri="{0D108BD9-81ED-4DB2-BD59-A6C34878D82A}">
                    <a16:rowId xmlns:a16="http://schemas.microsoft.com/office/drawing/2014/main" val="1673308022"/>
                  </a:ext>
                </a:extLst>
              </a:tr>
              <a:tr h="131859">
                <a:tc>
                  <a:txBody>
                    <a:bodyPr/>
                    <a:lstStyle/>
                    <a:p>
                      <a:pPr algn="ctr" fontAlgn="b"/>
                      <a:r>
                        <a:rPr lang="es-PE" sz="800" b="0" i="0" u="none" strike="noStrike">
                          <a:effectLst/>
                          <a:latin typeface="Calibri" panose="020F0502020204030204" pitchFamily="34" charset="0"/>
                        </a:rPr>
                        <a:t>91</a:t>
                      </a:r>
                    </a:p>
                  </a:txBody>
                  <a:tcPr marL="9525" marR="9525" marT="9525" marB="0" anchor="b"/>
                </a:tc>
                <a:tc>
                  <a:txBody>
                    <a:bodyPr/>
                    <a:lstStyle/>
                    <a:p>
                      <a:pPr algn="l" fontAlgn="b"/>
                      <a:r>
                        <a:rPr lang="es-ES" sz="800" b="0" i="0" u="none" strike="noStrike">
                          <a:effectLst/>
                          <a:latin typeface="Calibri" panose="020F0502020204030204" pitchFamily="34" charset="0"/>
                        </a:rPr>
                        <a:t>SOCIEDAD ELÉCTRICA DEL SUR OESTE S.A. (SEAL)</a:t>
                      </a:r>
                    </a:p>
                  </a:txBody>
                  <a:tcPr marL="9525" marR="9525" marT="9525" marB="0" anchor="b"/>
                </a:tc>
                <a:extLst>
                  <a:ext uri="{0D108BD9-81ED-4DB2-BD59-A6C34878D82A}">
                    <a16:rowId xmlns:a16="http://schemas.microsoft.com/office/drawing/2014/main" val="4196051287"/>
                  </a:ext>
                </a:extLst>
              </a:tr>
              <a:tr h="131859">
                <a:tc>
                  <a:txBody>
                    <a:bodyPr/>
                    <a:lstStyle/>
                    <a:p>
                      <a:pPr algn="ctr" fontAlgn="b"/>
                      <a:r>
                        <a:rPr lang="es-PE" sz="800" b="0" i="0" u="none" strike="noStrike">
                          <a:effectLst/>
                          <a:latin typeface="Calibri" panose="020F0502020204030204" pitchFamily="34" charset="0"/>
                        </a:rPr>
                        <a:t>92</a:t>
                      </a:r>
                    </a:p>
                  </a:txBody>
                  <a:tcPr marL="9525" marR="9525" marT="9525" marB="0" anchor="b"/>
                </a:tc>
                <a:tc>
                  <a:txBody>
                    <a:bodyPr/>
                    <a:lstStyle/>
                    <a:p>
                      <a:pPr algn="l" fontAlgn="b"/>
                      <a:r>
                        <a:rPr lang="es-ES" sz="800" b="0" i="0" u="none" strike="noStrike">
                          <a:effectLst/>
                          <a:latin typeface="Calibri" panose="020F0502020204030204" pitchFamily="34" charset="0"/>
                        </a:rPr>
                        <a:t>SUPERINTENDENCIA DE BANCA SEGUROS Y AFP - SBS</a:t>
                      </a:r>
                    </a:p>
                  </a:txBody>
                  <a:tcPr marL="9525" marR="9525" marT="9525" marB="0" anchor="b"/>
                </a:tc>
                <a:extLst>
                  <a:ext uri="{0D108BD9-81ED-4DB2-BD59-A6C34878D82A}">
                    <a16:rowId xmlns:a16="http://schemas.microsoft.com/office/drawing/2014/main" val="3897178197"/>
                  </a:ext>
                </a:extLst>
              </a:tr>
              <a:tr h="131859">
                <a:tc>
                  <a:txBody>
                    <a:bodyPr/>
                    <a:lstStyle/>
                    <a:p>
                      <a:pPr algn="ctr" fontAlgn="b"/>
                      <a:r>
                        <a:rPr lang="es-PE" sz="800" b="0" i="0" u="none" strike="noStrike">
                          <a:effectLst/>
                          <a:latin typeface="Calibri" panose="020F0502020204030204" pitchFamily="34" charset="0"/>
                        </a:rPr>
                        <a:t>93</a:t>
                      </a:r>
                    </a:p>
                  </a:txBody>
                  <a:tcPr marL="9525" marR="9525" marT="9525" marB="0" anchor="b"/>
                </a:tc>
                <a:tc>
                  <a:txBody>
                    <a:bodyPr/>
                    <a:lstStyle/>
                    <a:p>
                      <a:pPr algn="l" fontAlgn="b"/>
                      <a:r>
                        <a:rPr lang="es-PE" sz="800" b="0" i="0" u="none" strike="noStrike">
                          <a:effectLst/>
                          <a:latin typeface="Calibri" panose="020F0502020204030204" pitchFamily="34" charset="0"/>
                        </a:rPr>
                        <a:t>SUPERINTENDENCIA DEL MERCADO DE VALORES (EX- CONASEV)</a:t>
                      </a:r>
                    </a:p>
                  </a:txBody>
                  <a:tcPr marL="9525" marR="9525" marT="9525" marB="0" anchor="b"/>
                </a:tc>
                <a:extLst>
                  <a:ext uri="{0D108BD9-81ED-4DB2-BD59-A6C34878D82A}">
                    <a16:rowId xmlns:a16="http://schemas.microsoft.com/office/drawing/2014/main" val="1602502317"/>
                  </a:ext>
                </a:extLst>
              </a:tr>
              <a:tr h="131859">
                <a:tc>
                  <a:txBody>
                    <a:bodyPr/>
                    <a:lstStyle/>
                    <a:p>
                      <a:pPr algn="ctr" fontAlgn="b"/>
                      <a:r>
                        <a:rPr lang="es-PE" sz="800" b="0" i="0" u="none" strike="noStrike">
                          <a:effectLst/>
                          <a:latin typeface="Calibri" panose="020F0502020204030204" pitchFamily="34" charset="0"/>
                        </a:rPr>
                        <a:t>94</a:t>
                      </a:r>
                    </a:p>
                  </a:txBody>
                  <a:tcPr marL="9525" marR="9525" marT="9525" marB="0" anchor="b"/>
                </a:tc>
                <a:tc>
                  <a:txBody>
                    <a:bodyPr/>
                    <a:lstStyle/>
                    <a:p>
                      <a:pPr algn="l" fontAlgn="b"/>
                      <a:r>
                        <a:rPr lang="es-ES" sz="800" b="0" i="0" u="none" strike="noStrike">
                          <a:effectLst/>
                          <a:latin typeface="Calibri" panose="020F0502020204030204" pitchFamily="34" charset="0"/>
                        </a:rPr>
                        <a:t>SUPERINTENDENCIA NAC DE CONTROL DE SERV. DE SEG.ARMAS,MUNICIONES Y EXPLOSIVOS DE USO CIVIL</a:t>
                      </a:r>
                    </a:p>
                  </a:txBody>
                  <a:tcPr marL="9525" marR="9525" marT="9525" marB="0" anchor="b"/>
                </a:tc>
                <a:extLst>
                  <a:ext uri="{0D108BD9-81ED-4DB2-BD59-A6C34878D82A}">
                    <a16:rowId xmlns:a16="http://schemas.microsoft.com/office/drawing/2014/main" val="1962525926"/>
                  </a:ext>
                </a:extLst>
              </a:tr>
              <a:tr h="131859">
                <a:tc>
                  <a:txBody>
                    <a:bodyPr/>
                    <a:lstStyle/>
                    <a:p>
                      <a:pPr algn="ctr" fontAlgn="b"/>
                      <a:r>
                        <a:rPr lang="es-PE" sz="800" b="0" i="0" u="none" strike="noStrike">
                          <a:effectLst/>
                          <a:latin typeface="Calibri" panose="020F0502020204030204" pitchFamily="34" charset="0"/>
                        </a:rPr>
                        <a:t>95</a:t>
                      </a:r>
                    </a:p>
                  </a:txBody>
                  <a:tcPr marL="9525" marR="9525" marT="9525" marB="0" anchor="b"/>
                </a:tc>
                <a:tc>
                  <a:txBody>
                    <a:bodyPr/>
                    <a:lstStyle/>
                    <a:p>
                      <a:pPr algn="l" fontAlgn="b"/>
                      <a:r>
                        <a:rPr lang="es-PE" sz="800" b="0" i="0" u="none" strike="noStrike">
                          <a:effectLst/>
                          <a:latin typeface="Calibri" panose="020F0502020204030204" pitchFamily="34" charset="0"/>
                        </a:rPr>
                        <a:t>SUPERINTENDENCIA NACIONAL DE ADMINISTRACIÓN TRIBUTARIA - GASTADORA</a:t>
                      </a:r>
                    </a:p>
                  </a:txBody>
                  <a:tcPr marL="9525" marR="9525" marT="9525" marB="0" anchor="b"/>
                </a:tc>
                <a:extLst>
                  <a:ext uri="{0D108BD9-81ED-4DB2-BD59-A6C34878D82A}">
                    <a16:rowId xmlns:a16="http://schemas.microsoft.com/office/drawing/2014/main" val="405906638"/>
                  </a:ext>
                </a:extLst>
              </a:tr>
              <a:tr h="131859">
                <a:tc>
                  <a:txBody>
                    <a:bodyPr/>
                    <a:lstStyle/>
                    <a:p>
                      <a:pPr algn="ctr" fontAlgn="b"/>
                      <a:r>
                        <a:rPr lang="es-PE" sz="800" b="0" i="0" u="none" strike="noStrike">
                          <a:effectLst/>
                          <a:latin typeface="Calibri" panose="020F0502020204030204" pitchFamily="34" charset="0"/>
                        </a:rPr>
                        <a:t>96</a:t>
                      </a:r>
                    </a:p>
                  </a:txBody>
                  <a:tcPr marL="9525" marR="9525" marT="9525" marB="0" anchor="b"/>
                </a:tc>
                <a:tc>
                  <a:txBody>
                    <a:bodyPr/>
                    <a:lstStyle/>
                    <a:p>
                      <a:pPr algn="l" fontAlgn="b"/>
                      <a:r>
                        <a:rPr lang="es-ES" sz="800" b="0" i="0" u="none" strike="noStrike">
                          <a:effectLst/>
                          <a:latin typeface="Calibri" panose="020F0502020204030204" pitchFamily="34" charset="0"/>
                        </a:rPr>
                        <a:t>SUPERINTENDENCIA NACIONAL DE EDUCACIÓN SUPERIOR UNIVERSITARIA - SUNEDU</a:t>
                      </a:r>
                    </a:p>
                  </a:txBody>
                  <a:tcPr marL="9525" marR="9525" marT="9525" marB="0" anchor="b"/>
                </a:tc>
                <a:extLst>
                  <a:ext uri="{0D108BD9-81ED-4DB2-BD59-A6C34878D82A}">
                    <a16:rowId xmlns:a16="http://schemas.microsoft.com/office/drawing/2014/main" val="3878286855"/>
                  </a:ext>
                </a:extLst>
              </a:tr>
              <a:tr h="131859">
                <a:tc>
                  <a:txBody>
                    <a:bodyPr/>
                    <a:lstStyle/>
                    <a:p>
                      <a:pPr algn="ctr" fontAlgn="b"/>
                      <a:r>
                        <a:rPr lang="es-PE" sz="800" b="0" i="0" u="none" strike="noStrike">
                          <a:effectLst/>
                          <a:latin typeface="Calibri" panose="020F0502020204030204" pitchFamily="34" charset="0"/>
                        </a:rPr>
                        <a:t>97</a:t>
                      </a:r>
                    </a:p>
                  </a:txBody>
                  <a:tcPr marL="9525" marR="9525" marT="9525" marB="0" anchor="b"/>
                </a:tc>
                <a:tc>
                  <a:txBody>
                    <a:bodyPr/>
                    <a:lstStyle/>
                    <a:p>
                      <a:pPr algn="l" fontAlgn="b"/>
                      <a:r>
                        <a:rPr lang="es-PE" sz="800" b="0" i="0" u="none" strike="noStrike">
                          <a:effectLst/>
                          <a:latin typeface="Calibri" panose="020F0502020204030204" pitchFamily="34" charset="0"/>
                        </a:rPr>
                        <a:t>SUPERINTENDENCIA NACIONAL DE LOS REGISTROS PÚBLICOS - SUNARP - SEDE CENTRAL</a:t>
                      </a:r>
                    </a:p>
                  </a:txBody>
                  <a:tcPr marL="9525" marR="9525" marT="9525" marB="0" anchor="b"/>
                </a:tc>
                <a:extLst>
                  <a:ext uri="{0D108BD9-81ED-4DB2-BD59-A6C34878D82A}">
                    <a16:rowId xmlns:a16="http://schemas.microsoft.com/office/drawing/2014/main" val="2240301903"/>
                  </a:ext>
                </a:extLst>
              </a:tr>
              <a:tr h="131859">
                <a:tc>
                  <a:txBody>
                    <a:bodyPr/>
                    <a:lstStyle/>
                    <a:p>
                      <a:pPr algn="ctr" fontAlgn="b"/>
                      <a:r>
                        <a:rPr lang="es-PE" sz="800" b="0" i="0" u="none" strike="noStrike">
                          <a:effectLst/>
                          <a:latin typeface="Calibri" panose="020F0502020204030204" pitchFamily="34" charset="0"/>
                        </a:rPr>
                        <a:t>98</a:t>
                      </a:r>
                    </a:p>
                  </a:txBody>
                  <a:tcPr marL="9525" marR="9525" marT="9525" marB="0" anchor="b"/>
                </a:tc>
                <a:tc>
                  <a:txBody>
                    <a:bodyPr/>
                    <a:lstStyle/>
                    <a:p>
                      <a:pPr algn="l" fontAlgn="b"/>
                      <a:r>
                        <a:rPr lang="es-PE" sz="800" b="0" i="0" u="none" strike="noStrike">
                          <a:effectLst/>
                          <a:latin typeface="Calibri" panose="020F0502020204030204" pitchFamily="34" charset="0"/>
                        </a:rPr>
                        <a:t>SUPERINTENDENCIA NACIONAL DE MIGRACIONES - CAPTADORA</a:t>
                      </a:r>
                    </a:p>
                  </a:txBody>
                  <a:tcPr marL="9525" marR="9525" marT="9525" marB="0" anchor="b"/>
                </a:tc>
                <a:extLst>
                  <a:ext uri="{0D108BD9-81ED-4DB2-BD59-A6C34878D82A}">
                    <a16:rowId xmlns:a16="http://schemas.microsoft.com/office/drawing/2014/main" val="1082629654"/>
                  </a:ext>
                </a:extLst>
              </a:tr>
              <a:tr h="131859">
                <a:tc>
                  <a:txBody>
                    <a:bodyPr/>
                    <a:lstStyle/>
                    <a:p>
                      <a:pPr algn="ctr" fontAlgn="b"/>
                      <a:r>
                        <a:rPr lang="es-PE" sz="800" b="0" i="0" u="none" strike="noStrike">
                          <a:effectLst/>
                          <a:latin typeface="Calibri" panose="020F0502020204030204" pitchFamily="34" charset="0"/>
                        </a:rPr>
                        <a:t>99</a:t>
                      </a:r>
                    </a:p>
                  </a:txBody>
                  <a:tcPr marL="9525" marR="9525" marT="9525" marB="0" anchor="b"/>
                </a:tc>
                <a:tc>
                  <a:txBody>
                    <a:bodyPr/>
                    <a:lstStyle/>
                    <a:p>
                      <a:pPr algn="l" fontAlgn="b"/>
                      <a:r>
                        <a:rPr lang="es-ES" sz="800" b="0" i="0" u="none" strike="noStrike">
                          <a:effectLst/>
                          <a:latin typeface="Calibri" panose="020F0502020204030204" pitchFamily="34" charset="0"/>
                        </a:rPr>
                        <a:t>UNIVERSIDAD NACIONAL DEL CENTRO DEL PERÚ - HUANCAYO</a:t>
                      </a:r>
                    </a:p>
                  </a:txBody>
                  <a:tcPr marL="9525" marR="9525" marT="9525" marB="0" anchor="b"/>
                </a:tc>
                <a:extLst>
                  <a:ext uri="{0D108BD9-81ED-4DB2-BD59-A6C34878D82A}">
                    <a16:rowId xmlns:a16="http://schemas.microsoft.com/office/drawing/2014/main" val="474745965"/>
                  </a:ext>
                </a:extLst>
              </a:tr>
              <a:tr h="131859">
                <a:tc>
                  <a:txBody>
                    <a:bodyPr/>
                    <a:lstStyle/>
                    <a:p>
                      <a:pPr algn="ctr" fontAlgn="b"/>
                      <a:r>
                        <a:rPr lang="es-PE" sz="800" b="0" i="0" u="none" strike="noStrike">
                          <a:effectLst/>
                          <a:latin typeface="Calibri" panose="020F0502020204030204" pitchFamily="34" charset="0"/>
                        </a:rPr>
                        <a:t>100</a:t>
                      </a:r>
                    </a:p>
                  </a:txBody>
                  <a:tcPr marL="9525" marR="9525" marT="9525" marB="0" anchor="b"/>
                </a:tc>
                <a:tc>
                  <a:txBody>
                    <a:bodyPr/>
                    <a:lstStyle/>
                    <a:p>
                      <a:pPr algn="l" fontAlgn="b"/>
                      <a:r>
                        <a:rPr lang="es-PE" sz="800" b="0" i="0" u="none" strike="noStrike" dirty="0">
                          <a:effectLst/>
                          <a:latin typeface="Calibri" panose="020F0502020204030204" pitchFamily="34" charset="0"/>
                        </a:rPr>
                        <a:t>UNIVERSIDAD NACIONAL INTERCULTURAL DE QUILLABAMBA</a:t>
                      </a:r>
                    </a:p>
                  </a:txBody>
                  <a:tcPr marL="9525" marR="9525" marT="9525" marB="0" anchor="b"/>
                </a:tc>
                <a:extLst>
                  <a:ext uri="{0D108BD9-81ED-4DB2-BD59-A6C34878D82A}">
                    <a16:rowId xmlns:a16="http://schemas.microsoft.com/office/drawing/2014/main" val="2883733668"/>
                  </a:ext>
                </a:extLst>
              </a:tr>
            </a:tbl>
          </a:graphicData>
        </a:graphic>
      </p:graphicFrame>
      <p:sp>
        <p:nvSpPr>
          <p:cNvPr id="16" name="CuadroTexto 15">
            <a:extLst>
              <a:ext uri="{FF2B5EF4-FFF2-40B4-BE49-F238E27FC236}">
                <a16:creationId xmlns:a16="http://schemas.microsoft.com/office/drawing/2014/main" id="{5FD2A77A-FD35-496B-A9E6-AE1351CED332}"/>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
        <p:nvSpPr>
          <p:cNvPr id="6" name="CuadroTexto 5">
            <a:extLst>
              <a:ext uri="{FF2B5EF4-FFF2-40B4-BE49-F238E27FC236}">
                <a16:creationId xmlns:a16="http://schemas.microsoft.com/office/drawing/2014/main" id="{486CBBBD-8D0F-420E-94FD-CB434E40F153}"/>
              </a:ext>
            </a:extLst>
          </p:cNvPr>
          <p:cNvSpPr txBox="1"/>
          <p:nvPr/>
        </p:nvSpPr>
        <p:spPr>
          <a:xfrm>
            <a:off x="10738309" y="6327324"/>
            <a:ext cx="1028182" cy="307777"/>
          </a:xfrm>
          <a:prstGeom prst="rect">
            <a:avLst/>
          </a:prstGeom>
          <a:noFill/>
        </p:spPr>
        <p:txBody>
          <a:bodyPr wrap="square" rtlCol="0">
            <a:spAutoFit/>
          </a:bodyPr>
          <a:lstStyle/>
          <a:p>
            <a:pPr algn="ctr"/>
            <a:r>
              <a:rPr lang="es-PE" sz="700" b="1" dirty="0"/>
              <a:t>VOLVER AL CUADRO ALCANCE</a:t>
            </a:r>
            <a:endParaRPr lang="en-US" sz="700" b="1" dirty="0"/>
          </a:p>
        </p:txBody>
      </p:sp>
      <p:pic>
        <p:nvPicPr>
          <p:cNvPr id="8" name="Imagen 7" descr="C:\Users\16468\Documents\GSS\Para creaciones\cgr.png">
            <a:hlinkClick r:id="rId3" action="ppaction://hlinksldjump"/>
            <a:extLst>
              <a:ext uri="{FF2B5EF4-FFF2-40B4-BE49-F238E27FC236}">
                <a16:creationId xmlns:a16="http://schemas.microsoft.com/office/drawing/2014/main" id="{AD116493-BDF3-43DD-80E2-A72899590DFF}"/>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0979444" y="6119633"/>
            <a:ext cx="523240" cy="262294"/>
          </a:xfrm>
          <a:prstGeom prst="rect">
            <a:avLst/>
          </a:prstGeom>
          <a:noFill/>
          <a:ln>
            <a:noFill/>
          </a:ln>
        </p:spPr>
      </p:pic>
    </p:spTree>
    <p:extLst>
      <p:ext uri="{BB962C8B-B14F-4D97-AF65-F5344CB8AC3E}">
        <p14:creationId xmlns:p14="http://schemas.microsoft.com/office/powerpoint/2010/main" val="1982474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27</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DB72767D-353A-4AE4-8F10-02C1C291E551}"/>
              </a:ext>
            </a:extLst>
          </p:cNvPr>
          <p:cNvSpPr txBox="1"/>
          <p:nvPr/>
        </p:nvSpPr>
        <p:spPr>
          <a:xfrm>
            <a:off x="1733104" y="1226202"/>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ALCANCE DE LA AUDITORÍA POR TIPO DE OPINIÓN</a:t>
            </a:r>
          </a:p>
          <a:p>
            <a:pPr algn="ctr"/>
            <a:r>
              <a:rPr lang="es-ES_tradnl" sz="2400" b="1" dirty="0">
                <a:solidFill>
                  <a:srgbClr val="FF0000"/>
                </a:solidFill>
                <a:effectLst>
                  <a:outerShdw blurRad="38100" dist="38100" dir="2700000" algn="tl">
                    <a:srgbClr val="000000">
                      <a:alpha val="43137"/>
                    </a:srgbClr>
                  </a:outerShdw>
                </a:effectLst>
                <a:latin typeface="Myriad Pro" charset="0"/>
                <a:ea typeface="Myriad Pro" charset="0"/>
                <a:cs typeface="Myriad Pro" charset="0"/>
              </a:rPr>
              <a:t>CON SALVEDADES</a:t>
            </a:r>
          </a:p>
        </p:txBody>
      </p:sp>
      <p:graphicFrame>
        <p:nvGraphicFramePr>
          <p:cNvPr id="5" name="Tabla 4">
            <a:extLst>
              <a:ext uri="{FF2B5EF4-FFF2-40B4-BE49-F238E27FC236}">
                <a16:creationId xmlns:a16="http://schemas.microsoft.com/office/drawing/2014/main" id="{35C0F0C8-5C94-4784-A2AF-6456A006ED10}"/>
              </a:ext>
            </a:extLst>
          </p:cNvPr>
          <p:cNvGraphicFramePr>
            <a:graphicFrameLocks noGrp="1"/>
          </p:cNvGraphicFramePr>
          <p:nvPr>
            <p:extLst>
              <p:ext uri="{D42A27DB-BD31-4B8C-83A1-F6EECF244321}">
                <p14:modId xmlns:p14="http://schemas.microsoft.com/office/powerpoint/2010/main" val="1145842058"/>
              </p:ext>
            </p:extLst>
          </p:nvPr>
        </p:nvGraphicFramePr>
        <p:xfrm>
          <a:off x="1137882" y="2124558"/>
          <a:ext cx="4667435" cy="3776193"/>
        </p:xfrm>
        <a:graphic>
          <a:graphicData uri="http://schemas.openxmlformats.org/drawingml/2006/table">
            <a:tbl>
              <a:tblPr firstRow="1">
                <a:tableStyleId>{5C22544A-7EE6-4342-B048-85BDC9FD1C3A}</a:tableStyleId>
              </a:tblPr>
              <a:tblGrid>
                <a:gridCol w="527435">
                  <a:extLst>
                    <a:ext uri="{9D8B030D-6E8A-4147-A177-3AD203B41FA5}">
                      <a16:colId xmlns:a16="http://schemas.microsoft.com/office/drawing/2014/main" val="2232126717"/>
                    </a:ext>
                  </a:extLst>
                </a:gridCol>
                <a:gridCol w="4140000">
                  <a:extLst>
                    <a:ext uri="{9D8B030D-6E8A-4147-A177-3AD203B41FA5}">
                      <a16:colId xmlns:a16="http://schemas.microsoft.com/office/drawing/2014/main" val="3304392794"/>
                    </a:ext>
                  </a:extLst>
                </a:gridCol>
              </a:tblGrid>
              <a:tr h="216000">
                <a:tc>
                  <a:txBody>
                    <a:bodyPr/>
                    <a:lstStyle/>
                    <a:p>
                      <a:pPr algn="ctr" fontAlgn="ctr"/>
                      <a:r>
                        <a:rPr lang="es-PE" sz="800" b="1" i="0" u="none" strike="noStrike" dirty="0">
                          <a:effectLst/>
                          <a:latin typeface="Calibri" panose="020F0502020204030204" pitchFamily="34" charset="0"/>
                        </a:rPr>
                        <a:t>N°</a:t>
                      </a:r>
                    </a:p>
                  </a:txBody>
                  <a:tcPr marL="6593" marR="6593" marT="6593" marB="0" anchor="ctr"/>
                </a:tc>
                <a:tc>
                  <a:txBody>
                    <a:bodyPr/>
                    <a:lstStyle/>
                    <a:p>
                      <a:pPr algn="ctr" fontAlgn="ctr"/>
                      <a:r>
                        <a:rPr lang="pt-BR" sz="800" b="1" i="0" u="none" strike="noStrike" dirty="0">
                          <a:effectLst/>
                          <a:latin typeface="Calibri" panose="020F0502020204030204" pitchFamily="34" charset="0"/>
                        </a:rPr>
                        <a:t>ENTIDAD</a:t>
                      </a:r>
                    </a:p>
                  </a:txBody>
                  <a:tcPr marL="6593" marR="6593" marT="6593" marB="0" anchor="ctr"/>
                </a:tc>
                <a:extLst>
                  <a:ext uri="{0D108BD9-81ED-4DB2-BD59-A6C34878D82A}">
                    <a16:rowId xmlns:a16="http://schemas.microsoft.com/office/drawing/2014/main" val="2762415783"/>
                  </a:ext>
                </a:extLst>
              </a:tr>
              <a:tr h="131859">
                <a:tc>
                  <a:txBody>
                    <a:bodyPr/>
                    <a:lstStyle/>
                    <a:p>
                      <a:pPr algn="ctr" fontAlgn="ctr"/>
                      <a:r>
                        <a:rPr lang="es-PE" sz="800" b="0" i="0" u="none" strike="noStrike" dirty="0">
                          <a:effectLst/>
                          <a:latin typeface="Calibri" panose="020F0502020204030204" pitchFamily="34" charset="0"/>
                        </a:rPr>
                        <a:t>1</a:t>
                      </a:r>
                    </a:p>
                  </a:txBody>
                  <a:tcPr marL="9525" marR="9525" marT="9525" marB="0" anchor="ctr"/>
                </a:tc>
                <a:tc>
                  <a:txBody>
                    <a:bodyPr/>
                    <a:lstStyle/>
                    <a:p>
                      <a:pPr algn="l" fontAlgn="ctr"/>
                      <a:r>
                        <a:rPr lang="es-ES" sz="800" b="0" i="0" u="none" strike="noStrike">
                          <a:effectLst/>
                          <a:latin typeface="Calibri" panose="020F0502020204030204" pitchFamily="34" charset="0"/>
                        </a:rPr>
                        <a:t>AUTORIDAD NACIONAL DE SERVICIO CIVIL</a:t>
                      </a:r>
                    </a:p>
                  </a:txBody>
                  <a:tcPr marL="9525" marR="9525" marT="9525" marB="0" anchor="ctr"/>
                </a:tc>
                <a:extLst>
                  <a:ext uri="{0D108BD9-81ED-4DB2-BD59-A6C34878D82A}">
                    <a16:rowId xmlns:a16="http://schemas.microsoft.com/office/drawing/2014/main" val="3716719765"/>
                  </a:ext>
                </a:extLst>
              </a:tr>
              <a:tr h="131859">
                <a:tc>
                  <a:txBody>
                    <a:bodyPr/>
                    <a:lstStyle/>
                    <a:p>
                      <a:pPr algn="ctr" fontAlgn="ctr"/>
                      <a:r>
                        <a:rPr lang="es-PE" sz="800" b="0" i="0" u="none" strike="noStrike">
                          <a:effectLst/>
                          <a:latin typeface="Calibri" panose="020F0502020204030204" pitchFamily="34" charset="0"/>
                        </a:rPr>
                        <a:t>2</a:t>
                      </a:r>
                    </a:p>
                  </a:txBody>
                  <a:tcPr marL="9525" marR="9525" marT="9525" marB="0" anchor="ctr"/>
                </a:tc>
                <a:tc>
                  <a:txBody>
                    <a:bodyPr/>
                    <a:lstStyle/>
                    <a:p>
                      <a:pPr algn="l" fontAlgn="ctr"/>
                      <a:r>
                        <a:rPr lang="es-PE" sz="800" b="0" i="0" u="none" strike="noStrike" dirty="0">
                          <a:effectLst/>
                          <a:latin typeface="Calibri" panose="020F0502020204030204" pitchFamily="34" charset="0"/>
                        </a:rPr>
                        <a:t>AUTORIDAD NACIONAL DEL AGUA</a:t>
                      </a:r>
                    </a:p>
                  </a:txBody>
                  <a:tcPr marL="9525" marR="9525" marT="9525" marB="0" anchor="ctr"/>
                </a:tc>
                <a:extLst>
                  <a:ext uri="{0D108BD9-81ED-4DB2-BD59-A6C34878D82A}">
                    <a16:rowId xmlns:a16="http://schemas.microsoft.com/office/drawing/2014/main" val="3701802464"/>
                  </a:ext>
                </a:extLst>
              </a:tr>
              <a:tr h="131859">
                <a:tc>
                  <a:txBody>
                    <a:bodyPr/>
                    <a:lstStyle/>
                    <a:p>
                      <a:pPr algn="ctr" fontAlgn="ctr"/>
                      <a:r>
                        <a:rPr lang="es-PE" sz="800" b="0" i="0" u="none" strike="noStrike">
                          <a:effectLst/>
                          <a:latin typeface="Calibri" panose="020F0502020204030204" pitchFamily="34" charset="0"/>
                        </a:rPr>
                        <a:t>3</a:t>
                      </a:r>
                    </a:p>
                  </a:txBody>
                  <a:tcPr marL="9525" marR="9525" marT="9525" marB="0" anchor="ctr"/>
                </a:tc>
                <a:tc>
                  <a:txBody>
                    <a:bodyPr/>
                    <a:lstStyle/>
                    <a:p>
                      <a:pPr algn="l" fontAlgn="ctr"/>
                      <a:r>
                        <a:rPr lang="es-PE" sz="800" b="0" i="0" u="none" strike="noStrike">
                          <a:effectLst/>
                          <a:latin typeface="Calibri" panose="020F0502020204030204" pitchFamily="34" charset="0"/>
                        </a:rPr>
                        <a:t>BANCO AGROPECUARIO</a:t>
                      </a:r>
                    </a:p>
                  </a:txBody>
                  <a:tcPr marL="9525" marR="9525" marT="9525" marB="0" anchor="ctr"/>
                </a:tc>
                <a:extLst>
                  <a:ext uri="{0D108BD9-81ED-4DB2-BD59-A6C34878D82A}">
                    <a16:rowId xmlns:a16="http://schemas.microsoft.com/office/drawing/2014/main" val="1305020737"/>
                  </a:ext>
                </a:extLst>
              </a:tr>
              <a:tr h="131859">
                <a:tc>
                  <a:txBody>
                    <a:bodyPr/>
                    <a:lstStyle/>
                    <a:p>
                      <a:pPr algn="ctr" fontAlgn="ctr"/>
                      <a:r>
                        <a:rPr lang="es-PE" sz="800" b="0" i="0" u="none" strike="noStrike">
                          <a:effectLst/>
                          <a:latin typeface="Calibri" panose="020F0502020204030204" pitchFamily="34" charset="0"/>
                        </a:rPr>
                        <a:t>4</a:t>
                      </a:r>
                    </a:p>
                  </a:txBody>
                  <a:tcPr marL="9525" marR="9525" marT="9525" marB="0" anchor="ctr"/>
                </a:tc>
                <a:tc>
                  <a:txBody>
                    <a:bodyPr/>
                    <a:lstStyle/>
                    <a:p>
                      <a:pPr algn="l" fontAlgn="ctr"/>
                      <a:r>
                        <a:rPr lang="es-PE" sz="800" b="0" i="0" u="none" strike="noStrike">
                          <a:effectLst/>
                          <a:latin typeface="Calibri" panose="020F0502020204030204" pitchFamily="34" charset="0"/>
                        </a:rPr>
                        <a:t>BIBLIOTECA NACIONAL DEL PERÚ</a:t>
                      </a:r>
                    </a:p>
                  </a:txBody>
                  <a:tcPr marL="9525" marR="9525" marT="9525" marB="0" anchor="ctr"/>
                </a:tc>
                <a:extLst>
                  <a:ext uri="{0D108BD9-81ED-4DB2-BD59-A6C34878D82A}">
                    <a16:rowId xmlns:a16="http://schemas.microsoft.com/office/drawing/2014/main" val="1429914979"/>
                  </a:ext>
                </a:extLst>
              </a:tr>
              <a:tr h="131859">
                <a:tc>
                  <a:txBody>
                    <a:bodyPr/>
                    <a:lstStyle/>
                    <a:p>
                      <a:pPr algn="ctr" fontAlgn="ctr"/>
                      <a:r>
                        <a:rPr lang="es-PE" sz="800" b="0" i="0" u="none" strike="noStrike">
                          <a:effectLst/>
                          <a:latin typeface="Calibri" panose="020F0502020204030204" pitchFamily="34" charset="0"/>
                        </a:rPr>
                        <a:t>5</a:t>
                      </a:r>
                    </a:p>
                  </a:txBody>
                  <a:tcPr marL="9525" marR="9525" marT="9525" marB="0" anchor="ctr"/>
                </a:tc>
                <a:tc>
                  <a:txBody>
                    <a:bodyPr/>
                    <a:lstStyle/>
                    <a:p>
                      <a:pPr algn="l" fontAlgn="ctr"/>
                      <a:r>
                        <a:rPr lang="es-PE" sz="800" b="0" i="0" u="none" strike="noStrike" dirty="0">
                          <a:effectLst/>
                          <a:latin typeface="Calibri" panose="020F0502020204030204" pitchFamily="34" charset="0"/>
                        </a:rPr>
                        <a:t>CENTRO VACACIONAL HUAMPANI</a:t>
                      </a:r>
                    </a:p>
                  </a:txBody>
                  <a:tcPr marL="9525" marR="9525" marT="9525" marB="0" anchor="ctr"/>
                </a:tc>
                <a:extLst>
                  <a:ext uri="{0D108BD9-81ED-4DB2-BD59-A6C34878D82A}">
                    <a16:rowId xmlns:a16="http://schemas.microsoft.com/office/drawing/2014/main" val="735746556"/>
                  </a:ext>
                </a:extLst>
              </a:tr>
              <a:tr h="131859">
                <a:tc>
                  <a:txBody>
                    <a:bodyPr/>
                    <a:lstStyle/>
                    <a:p>
                      <a:pPr algn="ctr" fontAlgn="ctr"/>
                      <a:r>
                        <a:rPr lang="es-PE" sz="800" b="0" i="0" u="none" strike="noStrike">
                          <a:effectLst/>
                          <a:latin typeface="Calibri" panose="020F0502020204030204" pitchFamily="34" charset="0"/>
                        </a:rPr>
                        <a:t>6</a:t>
                      </a:r>
                    </a:p>
                  </a:txBody>
                  <a:tcPr marL="9525" marR="9525" marT="9525" marB="0" anchor="ctr"/>
                </a:tc>
                <a:tc>
                  <a:txBody>
                    <a:bodyPr/>
                    <a:lstStyle/>
                    <a:p>
                      <a:pPr algn="l" fontAlgn="ctr"/>
                      <a:r>
                        <a:rPr lang="es-ES" sz="800" b="0" i="0" u="none" strike="noStrike">
                          <a:effectLst/>
                          <a:latin typeface="Calibri" panose="020F0502020204030204" pitchFamily="34" charset="0"/>
                        </a:rPr>
                        <a:t>CONGRESO DE LA REPÚBLICA DEL PERÚ</a:t>
                      </a:r>
                    </a:p>
                  </a:txBody>
                  <a:tcPr marL="9525" marR="9525" marT="9525" marB="0" anchor="ctr"/>
                </a:tc>
                <a:extLst>
                  <a:ext uri="{0D108BD9-81ED-4DB2-BD59-A6C34878D82A}">
                    <a16:rowId xmlns:a16="http://schemas.microsoft.com/office/drawing/2014/main" val="570615628"/>
                  </a:ext>
                </a:extLst>
              </a:tr>
              <a:tr h="131859">
                <a:tc>
                  <a:txBody>
                    <a:bodyPr/>
                    <a:lstStyle/>
                    <a:p>
                      <a:pPr algn="ctr" fontAlgn="ctr"/>
                      <a:r>
                        <a:rPr lang="es-PE" sz="800" b="0" i="0" u="none" strike="noStrike">
                          <a:effectLst/>
                          <a:latin typeface="Calibri" panose="020F0502020204030204" pitchFamily="34" charset="0"/>
                        </a:rPr>
                        <a:t>7</a:t>
                      </a:r>
                    </a:p>
                  </a:txBody>
                  <a:tcPr marL="9525" marR="9525" marT="9525" marB="0" anchor="ctr"/>
                </a:tc>
                <a:tc>
                  <a:txBody>
                    <a:bodyPr/>
                    <a:lstStyle/>
                    <a:p>
                      <a:pPr algn="l" fontAlgn="ctr"/>
                      <a:r>
                        <a:rPr lang="es-PE" sz="800" b="0" i="0" u="none" strike="noStrike">
                          <a:effectLst/>
                          <a:latin typeface="Calibri" panose="020F0502020204030204" pitchFamily="34" charset="0"/>
                        </a:rPr>
                        <a:t>DEFENSORÍA DEL PUEBLO</a:t>
                      </a:r>
                    </a:p>
                  </a:txBody>
                  <a:tcPr marL="9525" marR="9525" marT="9525" marB="0" anchor="ctr"/>
                </a:tc>
                <a:extLst>
                  <a:ext uri="{0D108BD9-81ED-4DB2-BD59-A6C34878D82A}">
                    <a16:rowId xmlns:a16="http://schemas.microsoft.com/office/drawing/2014/main" val="3246119834"/>
                  </a:ext>
                </a:extLst>
              </a:tr>
              <a:tr h="131859">
                <a:tc>
                  <a:txBody>
                    <a:bodyPr/>
                    <a:lstStyle/>
                    <a:p>
                      <a:pPr algn="ctr" fontAlgn="ctr"/>
                      <a:r>
                        <a:rPr lang="es-PE" sz="800" b="0" i="0" u="none" strike="noStrike">
                          <a:effectLst/>
                          <a:latin typeface="Calibri" panose="020F0502020204030204" pitchFamily="34" charset="0"/>
                        </a:rPr>
                        <a:t>8</a:t>
                      </a:r>
                    </a:p>
                  </a:txBody>
                  <a:tcPr marL="9525" marR="9525" marT="9525" marB="0" anchor="ctr"/>
                </a:tc>
                <a:tc>
                  <a:txBody>
                    <a:bodyPr/>
                    <a:lstStyle/>
                    <a:p>
                      <a:pPr algn="l" fontAlgn="ctr"/>
                      <a:r>
                        <a:rPr lang="es-ES" sz="800" b="0" i="0" u="none" strike="noStrike">
                          <a:effectLst/>
                          <a:latin typeface="Calibri" panose="020F0502020204030204" pitchFamily="34" charset="0"/>
                        </a:rPr>
                        <a:t>EMPRESA DE SEGURIDAD, VIGILANCIA Y CONTROL S.A.C.</a:t>
                      </a:r>
                    </a:p>
                  </a:txBody>
                  <a:tcPr marL="9525" marR="9525" marT="9525" marB="0" anchor="ctr"/>
                </a:tc>
                <a:extLst>
                  <a:ext uri="{0D108BD9-81ED-4DB2-BD59-A6C34878D82A}">
                    <a16:rowId xmlns:a16="http://schemas.microsoft.com/office/drawing/2014/main" val="3047239981"/>
                  </a:ext>
                </a:extLst>
              </a:tr>
              <a:tr h="131859">
                <a:tc>
                  <a:txBody>
                    <a:bodyPr/>
                    <a:lstStyle/>
                    <a:p>
                      <a:pPr algn="ctr" fontAlgn="ctr"/>
                      <a:r>
                        <a:rPr lang="es-PE" sz="800" b="0" i="0" u="none" strike="noStrike">
                          <a:effectLst/>
                          <a:latin typeface="Calibri" panose="020F0502020204030204" pitchFamily="34" charset="0"/>
                        </a:rPr>
                        <a:t>9</a:t>
                      </a:r>
                    </a:p>
                  </a:txBody>
                  <a:tcPr marL="9525" marR="9525" marT="9525" marB="0" anchor="ctr"/>
                </a:tc>
                <a:tc>
                  <a:txBody>
                    <a:bodyPr/>
                    <a:lstStyle/>
                    <a:p>
                      <a:pPr algn="l" fontAlgn="ctr"/>
                      <a:r>
                        <a:rPr lang="es-ES" sz="800" b="0" i="0" u="none" strike="noStrike">
                          <a:effectLst/>
                          <a:latin typeface="Calibri" panose="020F0502020204030204" pitchFamily="34" charset="0"/>
                        </a:rPr>
                        <a:t>EMPRESA MUNICIPAL DE SERV. DE AGUA POTABLE Y ALCANT. DE HUANUCO S.A. - SEDA HUANUCO</a:t>
                      </a:r>
                    </a:p>
                  </a:txBody>
                  <a:tcPr marL="9525" marR="9525" marT="9525" marB="0" anchor="ctr"/>
                </a:tc>
                <a:extLst>
                  <a:ext uri="{0D108BD9-81ED-4DB2-BD59-A6C34878D82A}">
                    <a16:rowId xmlns:a16="http://schemas.microsoft.com/office/drawing/2014/main" val="2509522180"/>
                  </a:ext>
                </a:extLst>
              </a:tr>
              <a:tr h="131859">
                <a:tc>
                  <a:txBody>
                    <a:bodyPr/>
                    <a:lstStyle/>
                    <a:p>
                      <a:pPr algn="ctr" fontAlgn="ctr"/>
                      <a:r>
                        <a:rPr lang="es-PE" sz="800" b="0" i="0" u="none" strike="noStrike">
                          <a:effectLst/>
                          <a:latin typeface="Calibri" panose="020F0502020204030204" pitchFamily="34" charset="0"/>
                        </a:rPr>
                        <a:t>10</a:t>
                      </a:r>
                    </a:p>
                  </a:txBody>
                  <a:tcPr marL="9525" marR="9525" marT="9525" marB="0" anchor="ctr"/>
                </a:tc>
                <a:tc>
                  <a:txBody>
                    <a:bodyPr/>
                    <a:lstStyle/>
                    <a:p>
                      <a:pPr algn="l" fontAlgn="ctr"/>
                      <a:r>
                        <a:rPr lang="es-ES" sz="800" b="0" i="0" u="none" strike="noStrike">
                          <a:effectLst/>
                          <a:latin typeface="Calibri" panose="020F0502020204030204" pitchFamily="34" charset="0"/>
                        </a:rPr>
                        <a:t>EMPRESA MUNICIPAL DE SERV.DE AGUA POTABLE Y ALCANTAR.DE JULIACA</a:t>
                      </a:r>
                    </a:p>
                  </a:txBody>
                  <a:tcPr marL="9525" marR="9525" marT="9525" marB="0" anchor="ctr"/>
                </a:tc>
                <a:extLst>
                  <a:ext uri="{0D108BD9-81ED-4DB2-BD59-A6C34878D82A}">
                    <a16:rowId xmlns:a16="http://schemas.microsoft.com/office/drawing/2014/main" val="3782171032"/>
                  </a:ext>
                </a:extLst>
              </a:tr>
              <a:tr h="131859">
                <a:tc>
                  <a:txBody>
                    <a:bodyPr/>
                    <a:lstStyle/>
                    <a:p>
                      <a:pPr algn="ctr" fontAlgn="ctr"/>
                      <a:r>
                        <a:rPr lang="es-PE" sz="800" b="0" i="0" u="none" strike="noStrike">
                          <a:effectLst/>
                          <a:latin typeface="Calibri" panose="020F0502020204030204" pitchFamily="34" charset="0"/>
                        </a:rPr>
                        <a:t>11</a:t>
                      </a:r>
                    </a:p>
                  </a:txBody>
                  <a:tcPr marL="9525" marR="9525" marT="9525" marB="0" anchor="ctr"/>
                </a:tc>
                <a:tc>
                  <a:txBody>
                    <a:bodyPr/>
                    <a:lstStyle/>
                    <a:p>
                      <a:pPr algn="l" fontAlgn="ctr"/>
                      <a:r>
                        <a:rPr lang="es-ES" sz="800" b="0" i="0" u="none" strike="noStrike">
                          <a:effectLst/>
                          <a:latin typeface="Calibri" panose="020F0502020204030204" pitchFamily="34" charset="0"/>
                        </a:rPr>
                        <a:t>EMPRESA NACIONAL DE PUERTOS S.A. - ENAPUSA</a:t>
                      </a:r>
                    </a:p>
                  </a:txBody>
                  <a:tcPr marL="9525" marR="9525" marT="9525" marB="0" anchor="ctr"/>
                </a:tc>
                <a:extLst>
                  <a:ext uri="{0D108BD9-81ED-4DB2-BD59-A6C34878D82A}">
                    <a16:rowId xmlns:a16="http://schemas.microsoft.com/office/drawing/2014/main" val="3239177083"/>
                  </a:ext>
                </a:extLst>
              </a:tr>
              <a:tr h="131859">
                <a:tc>
                  <a:txBody>
                    <a:bodyPr/>
                    <a:lstStyle/>
                    <a:p>
                      <a:pPr algn="ctr" fontAlgn="ctr"/>
                      <a:r>
                        <a:rPr lang="es-PE" sz="800" b="0" i="0" u="none" strike="noStrike">
                          <a:effectLst/>
                          <a:latin typeface="Calibri" panose="020F0502020204030204" pitchFamily="34" charset="0"/>
                        </a:rPr>
                        <a:t>12</a:t>
                      </a:r>
                    </a:p>
                  </a:txBody>
                  <a:tcPr marL="9525" marR="9525" marT="9525" marB="0" anchor="ctr"/>
                </a:tc>
                <a:tc>
                  <a:txBody>
                    <a:bodyPr/>
                    <a:lstStyle/>
                    <a:p>
                      <a:pPr algn="l" fontAlgn="ctr"/>
                      <a:r>
                        <a:rPr lang="es-PE" sz="800" b="0" i="0" u="none" strike="noStrike">
                          <a:effectLst/>
                          <a:latin typeface="Calibri" panose="020F0502020204030204" pitchFamily="34" charset="0"/>
                        </a:rPr>
                        <a:t>EMPRESA PRESTADORA DE SERVICIOS DE SANEAMIENTO CAJAMARCA S.A.- SEDACAJ</a:t>
                      </a:r>
                    </a:p>
                  </a:txBody>
                  <a:tcPr marL="9525" marR="9525" marT="9525" marB="0" anchor="ctr"/>
                </a:tc>
                <a:extLst>
                  <a:ext uri="{0D108BD9-81ED-4DB2-BD59-A6C34878D82A}">
                    <a16:rowId xmlns:a16="http://schemas.microsoft.com/office/drawing/2014/main" val="3375067551"/>
                  </a:ext>
                </a:extLst>
              </a:tr>
              <a:tr h="131859">
                <a:tc>
                  <a:txBody>
                    <a:bodyPr/>
                    <a:lstStyle/>
                    <a:p>
                      <a:pPr algn="ctr" fontAlgn="ctr"/>
                      <a:r>
                        <a:rPr lang="es-PE" sz="800" b="0" i="0" u="none" strike="noStrike">
                          <a:effectLst/>
                          <a:latin typeface="Calibri" panose="020F0502020204030204" pitchFamily="34" charset="0"/>
                        </a:rPr>
                        <a:t>13</a:t>
                      </a:r>
                    </a:p>
                  </a:txBody>
                  <a:tcPr marL="9525" marR="9525" marT="9525" marB="0" anchor="ctr"/>
                </a:tc>
                <a:tc>
                  <a:txBody>
                    <a:bodyPr/>
                    <a:lstStyle/>
                    <a:p>
                      <a:pPr algn="l" fontAlgn="ctr"/>
                      <a:r>
                        <a:rPr lang="es-PE" sz="800" b="0" i="0" u="none" strike="noStrike" dirty="0">
                          <a:effectLst/>
                          <a:latin typeface="Calibri" panose="020F0502020204030204" pitchFamily="34" charset="0"/>
                        </a:rPr>
                        <a:t>EMPRESA REGIONAL DE SERVICIO PÚBLICO DE ELECTRICIDAD DEL ORIENTE S.A. ELECTRO ORIENTE</a:t>
                      </a:r>
                    </a:p>
                  </a:txBody>
                  <a:tcPr marL="9525" marR="9525" marT="9525" marB="0" anchor="ctr"/>
                </a:tc>
                <a:extLst>
                  <a:ext uri="{0D108BD9-81ED-4DB2-BD59-A6C34878D82A}">
                    <a16:rowId xmlns:a16="http://schemas.microsoft.com/office/drawing/2014/main" val="1457881878"/>
                  </a:ext>
                </a:extLst>
              </a:tr>
              <a:tr h="131859">
                <a:tc>
                  <a:txBody>
                    <a:bodyPr/>
                    <a:lstStyle/>
                    <a:p>
                      <a:pPr algn="ctr" fontAlgn="ctr"/>
                      <a:r>
                        <a:rPr lang="es-PE" sz="800" b="0" i="0" u="none" strike="noStrike">
                          <a:effectLst/>
                          <a:latin typeface="Calibri" panose="020F0502020204030204" pitchFamily="34" charset="0"/>
                        </a:rPr>
                        <a:t>14</a:t>
                      </a:r>
                    </a:p>
                  </a:txBody>
                  <a:tcPr marL="9525" marR="9525" marT="9525" marB="0" anchor="ctr"/>
                </a:tc>
                <a:tc>
                  <a:txBody>
                    <a:bodyPr/>
                    <a:lstStyle/>
                    <a:p>
                      <a:pPr algn="l" fontAlgn="ctr"/>
                      <a:r>
                        <a:rPr lang="es-PE" sz="800" b="0" i="0" u="none" strike="noStrike" dirty="0">
                          <a:effectLst/>
                          <a:latin typeface="Calibri" panose="020F0502020204030204" pitchFamily="34" charset="0"/>
                        </a:rPr>
                        <a:t>ENTIDAD MUNICIPAL PRESTADORA DE SERVICIO DE SANEAMIENTO DEL CUSCO S.A. SEDACUSCO</a:t>
                      </a:r>
                    </a:p>
                  </a:txBody>
                  <a:tcPr marL="9525" marR="9525" marT="9525" marB="0" anchor="ctr"/>
                </a:tc>
                <a:extLst>
                  <a:ext uri="{0D108BD9-81ED-4DB2-BD59-A6C34878D82A}">
                    <a16:rowId xmlns:a16="http://schemas.microsoft.com/office/drawing/2014/main" val="3301563820"/>
                  </a:ext>
                </a:extLst>
              </a:tr>
              <a:tr h="131859">
                <a:tc>
                  <a:txBody>
                    <a:bodyPr/>
                    <a:lstStyle/>
                    <a:p>
                      <a:pPr algn="ctr" fontAlgn="ctr"/>
                      <a:r>
                        <a:rPr lang="es-PE" sz="800" b="0" i="0" u="none" strike="noStrike">
                          <a:effectLst/>
                          <a:latin typeface="Calibri" panose="020F0502020204030204" pitchFamily="34" charset="0"/>
                        </a:rPr>
                        <a:t>15</a:t>
                      </a:r>
                    </a:p>
                  </a:txBody>
                  <a:tcPr marL="9525" marR="9525" marT="9525" marB="0" anchor="ctr"/>
                </a:tc>
                <a:tc>
                  <a:txBody>
                    <a:bodyPr/>
                    <a:lstStyle/>
                    <a:p>
                      <a:pPr algn="l" fontAlgn="ctr"/>
                      <a:r>
                        <a:rPr lang="es-ES" sz="800" b="0" i="0" u="none" strike="noStrike">
                          <a:effectLst/>
                          <a:latin typeface="Calibri" panose="020F0502020204030204" pitchFamily="34" charset="0"/>
                        </a:rPr>
                        <a:t>FONDO NACIONAL DE FINANCIAMIENTO DE LA ACTIVIDAD EMPRESARIAL DEL ESTADO - FONAFE</a:t>
                      </a:r>
                    </a:p>
                  </a:txBody>
                  <a:tcPr marL="9525" marR="9525" marT="9525" marB="0" anchor="ctr"/>
                </a:tc>
                <a:extLst>
                  <a:ext uri="{0D108BD9-81ED-4DB2-BD59-A6C34878D82A}">
                    <a16:rowId xmlns:a16="http://schemas.microsoft.com/office/drawing/2014/main" val="1726243977"/>
                  </a:ext>
                </a:extLst>
              </a:tr>
              <a:tr h="131859">
                <a:tc>
                  <a:txBody>
                    <a:bodyPr/>
                    <a:lstStyle/>
                    <a:p>
                      <a:pPr algn="ctr" fontAlgn="ctr"/>
                      <a:r>
                        <a:rPr lang="es-PE" sz="800" b="0" i="0" u="none" strike="noStrike">
                          <a:effectLst/>
                          <a:latin typeface="Calibri" panose="020F0502020204030204" pitchFamily="34" charset="0"/>
                        </a:rPr>
                        <a:t>16</a:t>
                      </a:r>
                    </a:p>
                  </a:txBody>
                  <a:tcPr marL="9525" marR="9525" marT="9525" marB="0" anchor="ctr"/>
                </a:tc>
                <a:tc>
                  <a:txBody>
                    <a:bodyPr/>
                    <a:lstStyle/>
                    <a:p>
                      <a:pPr algn="l" fontAlgn="ctr"/>
                      <a:r>
                        <a:rPr lang="es-PE" sz="800" b="0" i="0" u="none" strike="noStrike">
                          <a:effectLst/>
                          <a:latin typeface="Calibri" panose="020F0502020204030204" pitchFamily="34" charset="0"/>
                        </a:rPr>
                        <a:t>GOBIERNO REGIONAL CUSCO</a:t>
                      </a:r>
                    </a:p>
                  </a:txBody>
                  <a:tcPr marL="9525" marR="9525" marT="9525" marB="0" anchor="ctr"/>
                </a:tc>
                <a:extLst>
                  <a:ext uri="{0D108BD9-81ED-4DB2-BD59-A6C34878D82A}">
                    <a16:rowId xmlns:a16="http://schemas.microsoft.com/office/drawing/2014/main" val="1576467320"/>
                  </a:ext>
                </a:extLst>
              </a:tr>
              <a:tr h="131859">
                <a:tc>
                  <a:txBody>
                    <a:bodyPr/>
                    <a:lstStyle/>
                    <a:p>
                      <a:pPr algn="ctr" fontAlgn="ctr"/>
                      <a:r>
                        <a:rPr lang="es-PE" sz="800" b="0" i="0" u="none" strike="noStrike">
                          <a:effectLst/>
                          <a:latin typeface="Calibri" panose="020F0502020204030204" pitchFamily="34" charset="0"/>
                        </a:rPr>
                        <a:t>17</a:t>
                      </a:r>
                    </a:p>
                  </a:txBody>
                  <a:tcPr marL="9525" marR="9525" marT="9525" marB="0" anchor="ctr"/>
                </a:tc>
                <a:tc>
                  <a:txBody>
                    <a:bodyPr/>
                    <a:lstStyle/>
                    <a:p>
                      <a:pPr algn="l" fontAlgn="ctr"/>
                      <a:r>
                        <a:rPr lang="es-PE" sz="800" b="0" i="0" u="none" strike="noStrike">
                          <a:effectLst/>
                          <a:latin typeface="Calibri" panose="020F0502020204030204" pitchFamily="34" charset="0"/>
                        </a:rPr>
                        <a:t>GOBIERNO REGIONAL LA LIBERTAD</a:t>
                      </a:r>
                    </a:p>
                  </a:txBody>
                  <a:tcPr marL="9525" marR="9525" marT="9525" marB="0" anchor="ctr"/>
                </a:tc>
                <a:extLst>
                  <a:ext uri="{0D108BD9-81ED-4DB2-BD59-A6C34878D82A}">
                    <a16:rowId xmlns:a16="http://schemas.microsoft.com/office/drawing/2014/main" val="2579282062"/>
                  </a:ext>
                </a:extLst>
              </a:tr>
              <a:tr h="131859">
                <a:tc>
                  <a:txBody>
                    <a:bodyPr/>
                    <a:lstStyle/>
                    <a:p>
                      <a:pPr algn="ctr" fontAlgn="ctr"/>
                      <a:r>
                        <a:rPr lang="es-PE" sz="800" b="0" i="0" u="none" strike="noStrike">
                          <a:effectLst/>
                          <a:latin typeface="Calibri" panose="020F0502020204030204" pitchFamily="34" charset="0"/>
                        </a:rPr>
                        <a:t>18</a:t>
                      </a:r>
                    </a:p>
                  </a:txBody>
                  <a:tcPr marL="9525" marR="9525" marT="9525" marB="0" anchor="ctr"/>
                </a:tc>
                <a:tc>
                  <a:txBody>
                    <a:bodyPr/>
                    <a:lstStyle/>
                    <a:p>
                      <a:pPr algn="l" fontAlgn="ctr"/>
                      <a:r>
                        <a:rPr lang="es-PE" sz="800" b="0" i="0" u="none" strike="noStrike">
                          <a:effectLst/>
                          <a:latin typeface="Calibri" panose="020F0502020204030204" pitchFamily="34" charset="0"/>
                        </a:rPr>
                        <a:t>GOBIERNO REGIONAL PUNO</a:t>
                      </a:r>
                    </a:p>
                  </a:txBody>
                  <a:tcPr marL="9525" marR="9525" marT="9525" marB="0" anchor="ctr"/>
                </a:tc>
                <a:extLst>
                  <a:ext uri="{0D108BD9-81ED-4DB2-BD59-A6C34878D82A}">
                    <a16:rowId xmlns:a16="http://schemas.microsoft.com/office/drawing/2014/main" val="1518559510"/>
                  </a:ext>
                </a:extLst>
              </a:tr>
              <a:tr h="131859">
                <a:tc>
                  <a:txBody>
                    <a:bodyPr/>
                    <a:lstStyle/>
                    <a:p>
                      <a:pPr algn="ctr" fontAlgn="ctr"/>
                      <a:r>
                        <a:rPr lang="es-PE" sz="800" b="0" i="0" u="none" strike="noStrike">
                          <a:effectLst/>
                          <a:latin typeface="Calibri" panose="020F0502020204030204" pitchFamily="34" charset="0"/>
                        </a:rPr>
                        <a:t>19</a:t>
                      </a:r>
                    </a:p>
                  </a:txBody>
                  <a:tcPr marL="9525" marR="9525" marT="9525" marB="0" anchor="ctr"/>
                </a:tc>
                <a:tc>
                  <a:txBody>
                    <a:bodyPr/>
                    <a:lstStyle/>
                    <a:p>
                      <a:pPr algn="l" fontAlgn="ctr"/>
                      <a:r>
                        <a:rPr lang="es-PE" sz="800" b="0" i="0" u="none" strike="noStrike">
                          <a:effectLst/>
                          <a:latin typeface="Calibri" panose="020F0502020204030204" pitchFamily="34" charset="0"/>
                        </a:rPr>
                        <a:t>GOBIERNO REGIONAL SAN MARTIN</a:t>
                      </a:r>
                    </a:p>
                  </a:txBody>
                  <a:tcPr marL="9525" marR="9525" marT="9525" marB="0" anchor="ctr"/>
                </a:tc>
                <a:extLst>
                  <a:ext uri="{0D108BD9-81ED-4DB2-BD59-A6C34878D82A}">
                    <a16:rowId xmlns:a16="http://schemas.microsoft.com/office/drawing/2014/main" val="2669365786"/>
                  </a:ext>
                </a:extLst>
              </a:tr>
              <a:tr h="131859">
                <a:tc>
                  <a:txBody>
                    <a:bodyPr/>
                    <a:lstStyle/>
                    <a:p>
                      <a:pPr algn="ctr" fontAlgn="ctr"/>
                      <a:r>
                        <a:rPr lang="es-PE" sz="800" b="0" i="0" u="none" strike="noStrike">
                          <a:effectLst/>
                          <a:latin typeface="Calibri" panose="020F0502020204030204" pitchFamily="34" charset="0"/>
                        </a:rPr>
                        <a:t>20</a:t>
                      </a:r>
                    </a:p>
                  </a:txBody>
                  <a:tcPr marL="9525" marR="9525" marT="9525" marB="0" anchor="ctr"/>
                </a:tc>
                <a:tc>
                  <a:txBody>
                    <a:bodyPr/>
                    <a:lstStyle/>
                    <a:p>
                      <a:pPr algn="l" fontAlgn="ctr"/>
                      <a:r>
                        <a:rPr lang="es-PE" sz="800" b="0" i="0" u="none" strike="noStrike">
                          <a:effectLst/>
                          <a:latin typeface="Calibri" panose="020F0502020204030204" pitchFamily="34" charset="0"/>
                        </a:rPr>
                        <a:t>INSTITUTO METROPOLITANO PROTRANSPORTE DE LIMA - PROTRANSPORTE</a:t>
                      </a:r>
                    </a:p>
                  </a:txBody>
                  <a:tcPr marL="9525" marR="9525" marT="9525" marB="0" anchor="ctr"/>
                </a:tc>
                <a:extLst>
                  <a:ext uri="{0D108BD9-81ED-4DB2-BD59-A6C34878D82A}">
                    <a16:rowId xmlns:a16="http://schemas.microsoft.com/office/drawing/2014/main" val="2808811420"/>
                  </a:ext>
                </a:extLst>
              </a:tr>
              <a:tr h="131859">
                <a:tc>
                  <a:txBody>
                    <a:bodyPr/>
                    <a:lstStyle/>
                    <a:p>
                      <a:pPr algn="ctr" fontAlgn="ctr"/>
                      <a:r>
                        <a:rPr lang="es-PE" sz="800" b="0" i="0" u="none" strike="noStrike">
                          <a:effectLst/>
                          <a:latin typeface="Calibri" panose="020F0502020204030204" pitchFamily="34" charset="0"/>
                        </a:rPr>
                        <a:t>21</a:t>
                      </a:r>
                    </a:p>
                  </a:txBody>
                  <a:tcPr marL="9525" marR="9525" marT="9525" marB="0" anchor="ctr"/>
                </a:tc>
                <a:tc>
                  <a:txBody>
                    <a:bodyPr/>
                    <a:lstStyle/>
                    <a:p>
                      <a:pPr algn="l" fontAlgn="ctr"/>
                      <a:r>
                        <a:rPr lang="pt-BR" sz="800" b="0" i="0" u="none" strike="noStrike">
                          <a:effectLst/>
                          <a:latin typeface="Calibri" panose="020F0502020204030204" pitchFamily="34" charset="0"/>
                        </a:rPr>
                        <a:t>INSTITUTO NACIONAL DE ESTADISTICA E INFORMATICA - INEI</a:t>
                      </a:r>
                    </a:p>
                  </a:txBody>
                  <a:tcPr marL="9525" marR="9525" marT="9525" marB="0" anchor="ctr"/>
                </a:tc>
                <a:extLst>
                  <a:ext uri="{0D108BD9-81ED-4DB2-BD59-A6C34878D82A}">
                    <a16:rowId xmlns:a16="http://schemas.microsoft.com/office/drawing/2014/main" val="2258523780"/>
                  </a:ext>
                </a:extLst>
              </a:tr>
              <a:tr h="131859">
                <a:tc>
                  <a:txBody>
                    <a:bodyPr/>
                    <a:lstStyle/>
                    <a:p>
                      <a:pPr algn="ctr" fontAlgn="ctr"/>
                      <a:r>
                        <a:rPr lang="es-PE" sz="800" b="0" i="0" u="none" strike="noStrike">
                          <a:effectLst/>
                          <a:latin typeface="Calibri" panose="020F0502020204030204" pitchFamily="34" charset="0"/>
                        </a:rPr>
                        <a:t>22</a:t>
                      </a:r>
                    </a:p>
                  </a:txBody>
                  <a:tcPr marL="9525" marR="9525" marT="9525" marB="0" anchor="ctr"/>
                </a:tc>
                <a:tc>
                  <a:txBody>
                    <a:bodyPr/>
                    <a:lstStyle/>
                    <a:p>
                      <a:pPr algn="l" fontAlgn="ctr"/>
                      <a:r>
                        <a:rPr lang="es-PE" sz="800" b="0" i="0" u="none" strike="noStrike">
                          <a:effectLst/>
                          <a:latin typeface="Calibri" panose="020F0502020204030204" pitchFamily="34" charset="0"/>
                        </a:rPr>
                        <a:t>INSTITUTO NACIONAL DE INNOVACIÓN AGRARIA INIA</a:t>
                      </a:r>
                    </a:p>
                  </a:txBody>
                  <a:tcPr marL="9525" marR="9525" marT="9525" marB="0" anchor="ctr"/>
                </a:tc>
                <a:extLst>
                  <a:ext uri="{0D108BD9-81ED-4DB2-BD59-A6C34878D82A}">
                    <a16:rowId xmlns:a16="http://schemas.microsoft.com/office/drawing/2014/main" val="1810861404"/>
                  </a:ext>
                </a:extLst>
              </a:tr>
              <a:tr h="131859">
                <a:tc>
                  <a:txBody>
                    <a:bodyPr/>
                    <a:lstStyle/>
                    <a:p>
                      <a:pPr algn="ctr" fontAlgn="ctr"/>
                      <a:r>
                        <a:rPr lang="es-PE" sz="800" b="0" i="0" u="none" strike="noStrike">
                          <a:effectLst/>
                          <a:latin typeface="Calibri" panose="020F0502020204030204" pitchFamily="34" charset="0"/>
                        </a:rPr>
                        <a:t>23</a:t>
                      </a:r>
                    </a:p>
                  </a:txBody>
                  <a:tcPr marL="9525" marR="9525" marT="9525" marB="0" anchor="ctr"/>
                </a:tc>
                <a:tc>
                  <a:txBody>
                    <a:bodyPr/>
                    <a:lstStyle/>
                    <a:p>
                      <a:pPr algn="l" fontAlgn="ctr"/>
                      <a:r>
                        <a:rPr lang="es-PE" sz="800" b="0" i="0" u="none" strike="noStrike">
                          <a:effectLst/>
                          <a:latin typeface="Calibri" panose="020F0502020204030204" pitchFamily="34" charset="0"/>
                        </a:rPr>
                        <a:t>INSTITUTO NACIONAL PENITENCIARIO - INPE</a:t>
                      </a:r>
                    </a:p>
                  </a:txBody>
                  <a:tcPr marL="9525" marR="9525" marT="9525" marB="0" anchor="ctr"/>
                </a:tc>
                <a:extLst>
                  <a:ext uri="{0D108BD9-81ED-4DB2-BD59-A6C34878D82A}">
                    <a16:rowId xmlns:a16="http://schemas.microsoft.com/office/drawing/2014/main" val="2419633479"/>
                  </a:ext>
                </a:extLst>
              </a:tr>
              <a:tr h="131859">
                <a:tc>
                  <a:txBody>
                    <a:bodyPr/>
                    <a:lstStyle/>
                    <a:p>
                      <a:pPr algn="ctr" fontAlgn="ctr"/>
                      <a:r>
                        <a:rPr lang="es-PE" sz="800" b="0" i="0" u="none" strike="noStrike">
                          <a:effectLst/>
                          <a:latin typeface="Calibri" panose="020F0502020204030204" pitchFamily="34" charset="0"/>
                        </a:rPr>
                        <a:t>24</a:t>
                      </a:r>
                    </a:p>
                  </a:txBody>
                  <a:tcPr marL="9525" marR="9525" marT="9525" marB="0" anchor="ctr"/>
                </a:tc>
                <a:tc>
                  <a:txBody>
                    <a:bodyPr/>
                    <a:lstStyle/>
                    <a:p>
                      <a:pPr algn="l" fontAlgn="ctr"/>
                      <a:r>
                        <a:rPr lang="es-ES" sz="800" b="0" i="0" u="none" strike="noStrike">
                          <a:effectLst/>
                          <a:latin typeface="Calibri" panose="020F0502020204030204" pitchFamily="34" charset="0"/>
                        </a:rPr>
                        <a:t>MINISTERIO DE AGRICULTURA Y RIEGO</a:t>
                      </a:r>
                    </a:p>
                  </a:txBody>
                  <a:tcPr marL="9525" marR="9525" marT="9525" marB="0" anchor="ctr"/>
                </a:tc>
                <a:extLst>
                  <a:ext uri="{0D108BD9-81ED-4DB2-BD59-A6C34878D82A}">
                    <a16:rowId xmlns:a16="http://schemas.microsoft.com/office/drawing/2014/main" val="1893835671"/>
                  </a:ext>
                </a:extLst>
              </a:tr>
              <a:tr h="131859">
                <a:tc>
                  <a:txBody>
                    <a:bodyPr/>
                    <a:lstStyle/>
                    <a:p>
                      <a:pPr algn="ctr" fontAlgn="ctr"/>
                      <a:r>
                        <a:rPr lang="es-PE" sz="800" b="0" i="0" u="none" strike="noStrike">
                          <a:effectLst/>
                          <a:latin typeface="Calibri" panose="020F0502020204030204" pitchFamily="34" charset="0"/>
                        </a:rPr>
                        <a:t>25</a:t>
                      </a:r>
                    </a:p>
                  </a:txBody>
                  <a:tcPr marL="9525" marR="9525" marT="9525" marB="0" anchor="ctr"/>
                </a:tc>
                <a:tc>
                  <a:txBody>
                    <a:bodyPr/>
                    <a:lstStyle/>
                    <a:p>
                      <a:pPr algn="l" fontAlgn="ctr"/>
                      <a:r>
                        <a:rPr lang="es-ES" sz="800" b="0" i="0" u="none" strike="noStrike">
                          <a:effectLst/>
                          <a:latin typeface="Calibri" panose="020F0502020204030204" pitchFamily="34" charset="0"/>
                        </a:rPr>
                        <a:t>MINISTERIO DE COMERCIO EXTERIOR Y TURISMO</a:t>
                      </a:r>
                    </a:p>
                  </a:txBody>
                  <a:tcPr marL="9525" marR="9525" marT="9525" marB="0" anchor="ctr"/>
                </a:tc>
                <a:extLst>
                  <a:ext uri="{0D108BD9-81ED-4DB2-BD59-A6C34878D82A}">
                    <a16:rowId xmlns:a16="http://schemas.microsoft.com/office/drawing/2014/main" val="2910522670"/>
                  </a:ext>
                </a:extLst>
              </a:tr>
              <a:tr h="131859">
                <a:tc>
                  <a:txBody>
                    <a:bodyPr/>
                    <a:lstStyle/>
                    <a:p>
                      <a:pPr algn="ctr" fontAlgn="ctr"/>
                      <a:r>
                        <a:rPr lang="es-PE" sz="800" b="0" i="0" u="none" strike="noStrike">
                          <a:effectLst/>
                          <a:latin typeface="Calibri" panose="020F0502020204030204" pitchFamily="34" charset="0"/>
                        </a:rPr>
                        <a:t>26</a:t>
                      </a:r>
                    </a:p>
                  </a:txBody>
                  <a:tcPr marL="9525" marR="9525" marT="9525" marB="0" anchor="ctr"/>
                </a:tc>
                <a:tc>
                  <a:txBody>
                    <a:bodyPr/>
                    <a:lstStyle/>
                    <a:p>
                      <a:pPr algn="l" fontAlgn="ctr"/>
                      <a:r>
                        <a:rPr lang="es-PE" sz="800" b="0" i="0" u="none" strike="noStrike">
                          <a:effectLst/>
                          <a:latin typeface="Calibri" panose="020F0502020204030204" pitchFamily="34" charset="0"/>
                        </a:rPr>
                        <a:t>MINISTERIO DE CULTURA</a:t>
                      </a:r>
                    </a:p>
                  </a:txBody>
                  <a:tcPr marL="9525" marR="9525" marT="9525" marB="0" anchor="ctr"/>
                </a:tc>
                <a:extLst>
                  <a:ext uri="{0D108BD9-81ED-4DB2-BD59-A6C34878D82A}">
                    <a16:rowId xmlns:a16="http://schemas.microsoft.com/office/drawing/2014/main" val="330799298"/>
                  </a:ext>
                </a:extLst>
              </a:tr>
              <a:tr h="131859">
                <a:tc>
                  <a:txBody>
                    <a:bodyPr/>
                    <a:lstStyle/>
                    <a:p>
                      <a:pPr algn="ctr" fontAlgn="ctr"/>
                      <a:r>
                        <a:rPr lang="es-PE" sz="800" b="0" i="0" u="none" strike="noStrike">
                          <a:effectLst/>
                          <a:latin typeface="Calibri" panose="020F0502020204030204" pitchFamily="34" charset="0"/>
                        </a:rPr>
                        <a:t>27</a:t>
                      </a:r>
                    </a:p>
                  </a:txBody>
                  <a:tcPr marL="9525" marR="9525" marT="9525" marB="0" anchor="ctr"/>
                </a:tc>
                <a:tc>
                  <a:txBody>
                    <a:bodyPr/>
                    <a:lstStyle/>
                    <a:p>
                      <a:pPr algn="l" fontAlgn="ctr"/>
                      <a:r>
                        <a:rPr lang="es-PE" sz="800" b="0" i="0" u="none" strike="noStrike" dirty="0">
                          <a:effectLst/>
                          <a:latin typeface="Calibri" panose="020F0502020204030204" pitchFamily="34" charset="0"/>
                        </a:rPr>
                        <a:t>MINISTERIO DE DEFENSA</a:t>
                      </a:r>
                    </a:p>
                  </a:txBody>
                  <a:tcPr marL="9525" marR="9525" marT="9525" marB="0" anchor="ctr"/>
                </a:tc>
                <a:extLst>
                  <a:ext uri="{0D108BD9-81ED-4DB2-BD59-A6C34878D82A}">
                    <a16:rowId xmlns:a16="http://schemas.microsoft.com/office/drawing/2014/main" val="1991250672"/>
                  </a:ext>
                </a:extLst>
              </a:tr>
            </a:tbl>
          </a:graphicData>
        </a:graphic>
      </p:graphicFrame>
      <p:graphicFrame>
        <p:nvGraphicFramePr>
          <p:cNvPr id="7" name="Tabla 6">
            <a:extLst>
              <a:ext uri="{FF2B5EF4-FFF2-40B4-BE49-F238E27FC236}">
                <a16:creationId xmlns:a16="http://schemas.microsoft.com/office/drawing/2014/main" id="{3CD1AE40-C468-4E08-A882-B38684F602BD}"/>
              </a:ext>
            </a:extLst>
          </p:cNvPr>
          <p:cNvGraphicFramePr>
            <a:graphicFrameLocks noGrp="1"/>
          </p:cNvGraphicFramePr>
          <p:nvPr>
            <p:extLst>
              <p:ext uri="{D42A27DB-BD31-4B8C-83A1-F6EECF244321}">
                <p14:modId xmlns:p14="http://schemas.microsoft.com/office/powerpoint/2010/main" val="657095034"/>
              </p:ext>
            </p:extLst>
          </p:nvPr>
        </p:nvGraphicFramePr>
        <p:xfrm>
          <a:off x="6161596" y="2116776"/>
          <a:ext cx="4667435" cy="3791755"/>
        </p:xfrm>
        <a:graphic>
          <a:graphicData uri="http://schemas.openxmlformats.org/drawingml/2006/table">
            <a:tbl>
              <a:tblPr firstRow="1">
                <a:tableStyleId>{5C22544A-7EE6-4342-B048-85BDC9FD1C3A}</a:tableStyleId>
              </a:tblPr>
              <a:tblGrid>
                <a:gridCol w="527435">
                  <a:extLst>
                    <a:ext uri="{9D8B030D-6E8A-4147-A177-3AD203B41FA5}">
                      <a16:colId xmlns:a16="http://schemas.microsoft.com/office/drawing/2014/main" val="3045759648"/>
                    </a:ext>
                  </a:extLst>
                </a:gridCol>
                <a:gridCol w="4140000">
                  <a:extLst>
                    <a:ext uri="{9D8B030D-6E8A-4147-A177-3AD203B41FA5}">
                      <a16:colId xmlns:a16="http://schemas.microsoft.com/office/drawing/2014/main" val="2072128680"/>
                    </a:ext>
                  </a:extLst>
                </a:gridCol>
              </a:tblGrid>
              <a:tr h="231562">
                <a:tc>
                  <a:txBody>
                    <a:bodyPr/>
                    <a:lstStyle/>
                    <a:p>
                      <a:pPr algn="ctr" fontAlgn="ctr"/>
                      <a:r>
                        <a:rPr lang="es-PE" sz="800" b="0" i="0" u="none" strike="noStrike" dirty="0">
                          <a:effectLst/>
                          <a:latin typeface="Calibri" panose="020F0502020204030204" pitchFamily="34" charset="0"/>
                        </a:rPr>
                        <a:t>N°</a:t>
                      </a:r>
                    </a:p>
                  </a:txBody>
                  <a:tcPr marL="6593" marR="6593" marT="6593" marB="0" anchor="ctr"/>
                </a:tc>
                <a:tc>
                  <a:txBody>
                    <a:bodyPr/>
                    <a:lstStyle/>
                    <a:p>
                      <a:pPr algn="ctr" fontAlgn="ctr"/>
                      <a:r>
                        <a:rPr lang="es-ES" sz="800" b="1" i="0" u="none" strike="noStrike" dirty="0">
                          <a:effectLst/>
                          <a:latin typeface="Calibri" panose="020F0502020204030204" pitchFamily="34" charset="0"/>
                        </a:rPr>
                        <a:t>ENTIDAD</a:t>
                      </a:r>
                    </a:p>
                  </a:txBody>
                  <a:tcPr marL="6593" marR="6593" marT="6593" marB="0" anchor="ctr"/>
                </a:tc>
                <a:extLst>
                  <a:ext uri="{0D108BD9-81ED-4DB2-BD59-A6C34878D82A}">
                    <a16:rowId xmlns:a16="http://schemas.microsoft.com/office/drawing/2014/main" val="1998229729"/>
                  </a:ext>
                </a:extLst>
              </a:tr>
              <a:tr h="131859">
                <a:tc>
                  <a:txBody>
                    <a:bodyPr/>
                    <a:lstStyle/>
                    <a:p>
                      <a:pPr algn="ctr" fontAlgn="ctr"/>
                      <a:r>
                        <a:rPr lang="es-PE" sz="800" b="0" i="0" u="none" strike="noStrike" dirty="0">
                          <a:effectLst/>
                          <a:latin typeface="Calibri" panose="020F0502020204030204" pitchFamily="34" charset="0"/>
                        </a:rPr>
                        <a:t>28</a:t>
                      </a:r>
                    </a:p>
                  </a:txBody>
                  <a:tcPr marL="9525" marR="9525" marT="9525" marB="0" anchor="ctr"/>
                </a:tc>
                <a:tc>
                  <a:txBody>
                    <a:bodyPr/>
                    <a:lstStyle/>
                    <a:p>
                      <a:pPr algn="l" fontAlgn="ctr"/>
                      <a:r>
                        <a:rPr lang="es-PE" sz="800" b="0" i="0" u="none" strike="noStrike">
                          <a:effectLst/>
                          <a:latin typeface="Calibri" panose="020F0502020204030204" pitchFamily="34" charset="0"/>
                        </a:rPr>
                        <a:t>MINISTERIO DE EDUCACIÓN</a:t>
                      </a:r>
                    </a:p>
                  </a:txBody>
                  <a:tcPr marL="9525" marR="9525" marT="9525" marB="0" anchor="ctr"/>
                </a:tc>
                <a:extLst>
                  <a:ext uri="{0D108BD9-81ED-4DB2-BD59-A6C34878D82A}">
                    <a16:rowId xmlns:a16="http://schemas.microsoft.com/office/drawing/2014/main" val="407999327"/>
                  </a:ext>
                </a:extLst>
              </a:tr>
              <a:tr h="131859">
                <a:tc>
                  <a:txBody>
                    <a:bodyPr/>
                    <a:lstStyle/>
                    <a:p>
                      <a:pPr algn="ctr" fontAlgn="ctr"/>
                      <a:r>
                        <a:rPr lang="es-PE" sz="800" b="0" i="0" u="none" strike="noStrike">
                          <a:effectLst/>
                          <a:latin typeface="Calibri" panose="020F0502020204030204" pitchFamily="34" charset="0"/>
                        </a:rPr>
                        <a:t>29</a:t>
                      </a:r>
                    </a:p>
                  </a:txBody>
                  <a:tcPr marL="9525" marR="9525" marT="9525" marB="0" anchor="ctr"/>
                </a:tc>
                <a:tc>
                  <a:txBody>
                    <a:bodyPr/>
                    <a:lstStyle/>
                    <a:p>
                      <a:pPr algn="l" fontAlgn="ctr"/>
                      <a:r>
                        <a:rPr lang="es-ES" sz="800" b="0" i="0" u="none" strike="noStrike">
                          <a:effectLst/>
                          <a:latin typeface="Calibri" panose="020F0502020204030204" pitchFamily="34" charset="0"/>
                        </a:rPr>
                        <a:t>MINISTERIO DE ENERGIA Y MINAS</a:t>
                      </a:r>
                    </a:p>
                  </a:txBody>
                  <a:tcPr marL="9525" marR="9525" marT="9525" marB="0" anchor="ctr"/>
                </a:tc>
                <a:extLst>
                  <a:ext uri="{0D108BD9-81ED-4DB2-BD59-A6C34878D82A}">
                    <a16:rowId xmlns:a16="http://schemas.microsoft.com/office/drawing/2014/main" val="2591607948"/>
                  </a:ext>
                </a:extLst>
              </a:tr>
              <a:tr h="131859">
                <a:tc>
                  <a:txBody>
                    <a:bodyPr/>
                    <a:lstStyle/>
                    <a:p>
                      <a:pPr algn="ctr" fontAlgn="ctr"/>
                      <a:r>
                        <a:rPr lang="es-PE" sz="800" b="0" i="0" u="none" strike="noStrike">
                          <a:effectLst/>
                          <a:latin typeface="Calibri" panose="020F0502020204030204" pitchFamily="34" charset="0"/>
                        </a:rPr>
                        <a:t>30</a:t>
                      </a:r>
                    </a:p>
                  </a:txBody>
                  <a:tcPr marL="9525" marR="9525" marT="9525" marB="0" anchor="ctr"/>
                </a:tc>
                <a:tc>
                  <a:txBody>
                    <a:bodyPr/>
                    <a:lstStyle/>
                    <a:p>
                      <a:pPr algn="l" fontAlgn="ctr"/>
                      <a:r>
                        <a:rPr lang="es-PE" sz="800" b="0" i="0" u="none" strike="noStrike">
                          <a:effectLst/>
                          <a:latin typeface="Calibri" panose="020F0502020204030204" pitchFamily="34" charset="0"/>
                        </a:rPr>
                        <a:t>MINISTERIO DE SALUD</a:t>
                      </a:r>
                    </a:p>
                  </a:txBody>
                  <a:tcPr marL="9525" marR="9525" marT="9525" marB="0" anchor="ctr"/>
                </a:tc>
                <a:extLst>
                  <a:ext uri="{0D108BD9-81ED-4DB2-BD59-A6C34878D82A}">
                    <a16:rowId xmlns:a16="http://schemas.microsoft.com/office/drawing/2014/main" val="872960294"/>
                  </a:ext>
                </a:extLst>
              </a:tr>
              <a:tr h="131859">
                <a:tc>
                  <a:txBody>
                    <a:bodyPr/>
                    <a:lstStyle/>
                    <a:p>
                      <a:pPr algn="ctr" fontAlgn="ctr"/>
                      <a:r>
                        <a:rPr lang="es-PE" sz="800" b="0" i="0" u="none" strike="noStrike">
                          <a:effectLst/>
                          <a:latin typeface="Calibri" panose="020F0502020204030204" pitchFamily="34" charset="0"/>
                        </a:rPr>
                        <a:t>31</a:t>
                      </a:r>
                    </a:p>
                  </a:txBody>
                  <a:tcPr marL="9525" marR="9525" marT="9525" marB="0" anchor="ctr"/>
                </a:tc>
                <a:tc>
                  <a:txBody>
                    <a:bodyPr/>
                    <a:lstStyle/>
                    <a:p>
                      <a:pPr algn="l" fontAlgn="ctr"/>
                      <a:r>
                        <a:rPr lang="es-ES" sz="800" b="0" i="0" u="none" strike="noStrike">
                          <a:effectLst/>
                          <a:latin typeface="Calibri" panose="020F0502020204030204" pitchFamily="34" charset="0"/>
                        </a:rPr>
                        <a:t>MINISTERIO DE TRABAJO Y PROMOCIÓN DEL EMPLEO</a:t>
                      </a:r>
                    </a:p>
                  </a:txBody>
                  <a:tcPr marL="9525" marR="9525" marT="9525" marB="0" anchor="ctr"/>
                </a:tc>
                <a:extLst>
                  <a:ext uri="{0D108BD9-81ED-4DB2-BD59-A6C34878D82A}">
                    <a16:rowId xmlns:a16="http://schemas.microsoft.com/office/drawing/2014/main" val="2774669560"/>
                  </a:ext>
                </a:extLst>
              </a:tr>
              <a:tr h="131859">
                <a:tc>
                  <a:txBody>
                    <a:bodyPr/>
                    <a:lstStyle/>
                    <a:p>
                      <a:pPr algn="ctr" fontAlgn="ctr"/>
                      <a:r>
                        <a:rPr lang="es-PE" sz="800" b="0" i="0" u="none" strike="noStrike">
                          <a:effectLst/>
                          <a:latin typeface="Calibri" panose="020F0502020204030204" pitchFamily="34" charset="0"/>
                        </a:rPr>
                        <a:t>32</a:t>
                      </a:r>
                    </a:p>
                  </a:txBody>
                  <a:tcPr marL="9525" marR="9525" marT="9525" marB="0" anchor="ctr"/>
                </a:tc>
                <a:tc>
                  <a:txBody>
                    <a:bodyPr/>
                    <a:lstStyle/>
                    <a:p>
                      <a:pPr algn="l" fontAlgn="ctr"/>
                      <a:r>
                        <a:rPr lang="es-ES" sz="800" b="0" i="0" u="none" strike="noStrike" dirty="0">
                          <a:effectLst/>
                          <a:latin typeface="Calibri" panose="020F0502020204030204" pitchFamily="34" charset="0"/>
                        </a:rPr>
                        <a:t>MINISTERIO DE TRANSPORTES Y COMUNICACIONES</a:t>
                      </a:r>
                    </a:p>
                  </a:txBody>
                  <a:tcPr marL="9525" marR="9525" marT="9525" marB="0" anchor="ctr"/>
                </a:tc>
                <a:extLst>
                  <a:ext uri="{0D108BD9-81ED-4DB2-BD59-A6C34878D82A}">
                    <a16:rowId xmlns:a16="http://schemas.microsoft.com/office/drawing/2014/main" val="2558651198"/>
                  </a:ext>
                </a:extLst>
              </a:tr>
              <a:tr h="131859">
                <a:tc>
                  <a:txBody>
                    <a:bodyPr/>
                    <a:lstStyle/>
                    <a:p>
                      <a:pPr algn="ctr" fontAlgn="ctr"/>
                      <a:r>
                        <a:rPr lang="es-PE" sz="800" b="0" i="0" u="none" strike="noStrike">
                          <a:effectLst/>
                          <a:latin typeface="Calibri" panose="020F0502020204030204" pitchFamily="34" charset="0"/>
                        </a:rPr>
                        <a:t>33</a:t>
                      </a:r>
                    </a:p>
                  </a:txBody>
                  <a:tcPr marL="9525" marR="9525" marT="9525" marB="0" anchor="ctr"/>
                </a:tc>
                <a:tc>
                  <a:txBody>
                    <a:bodyPr/>
                    <a:lstStyle/>
                    <a:p>
                      <a:pPr algn="l" fontAlgn="ctr"/>
                      <a:r>
                        <a:rPr lang="es-ES" sz="800" b="0" i="0" u="none" strike="noStrike" dirty="0">
                          <a:effectLst/>
                          <a:latin typeface="Calibri" panose="020F0502020204030204" pitchFamily="34" charset="0"/>
                        </a:rPr>
                        <a:t>MINISTERIO DE VIVIENDA, CONSTRUCCIÓN Y SANEAMIENTO</a:t>
                      </a:r>
                    </a:p>
                  </a:txBody>
                  <a:tcPr marL="9525" marR="9525" marT="9525" marB="0" anchor="ctr"/>
                </a:tc>
                <a:extLst>
                  <a:ext uri="{0D108BD9-81ED-4DB2-BD59-A6C34878D82A}">
                    <a16:rowId xmlns:a16="http://schemas.microsoft.com/office/drawing/2014/main" val="660065478"/>
                  </a:ext>
                </a:extLst>
              </a:tr>
              <a:tr h="131859">
                <a:tc>
                  <a:txBody>
                    <a:bodyPr/>
                    <a:lstStyle/>
                    <a:p>
                      <a:pPr algn="ctr" fontAlgn="ctr"/>
                      <a:r>
                        <a:rPr lang="es-PE" sz="800" b="0" i="0" u="none" strike="noStrike">
                          <a:effectLst/>
                          <a:latin typeface="Calibri" panose="020F0502020204030204" pitchFamily="34" charset="0"/>
                        </a:rPr>
                        <a:t>34</a:t>
                      </a:r>
                    </a:p>
                  </a:txBody>
                  <a:tcPr marL="9525" marR="9525" marT="9525" marB="0" anchor="ctr"/>
                </a:tc>
                <a:tc>
                  <a:txBody>
                    <a:bodyPr/>
                    <a:lstStyle/>
                    <a:p>
                      <a:pPr algn="l" fontAlgn="ctr"/>
                      <a:r>
                        <a:rPr lang="es-PE" sz="800" b="0" i="0" u="none" strike="noStrike">
                          <a:effectLst/>
                          <a:latin typeface="Calibri" panose="020F0502020204030204" pitchFamily="34" charset="0"/>
                        </a:rPr>
                        <a:t>MINISTERIO DEL AMBIENTE</a:t>
                      </a:r>
                    </a:p>
                  </a:txBody>
                  <a:tcPr marL="9525" marR="9525" marT="9525" marB="0" anchor="ctr"/>
                </a:tc>
                <a:extLst>
                  <a:ext uri="{0D108BD9-81ED-4DB2-BD59-A6C34878D82A}">
                    <a16:rowId xmlns:a16="http://schemas.microsoft.com/office/drawing/2014/main" val="1400948110"/>
                  </a:ext>
                </a:extLst>
              </a:tr>
              <a:tr h="131859">
                <a:tc>
                  <a:txBody>
                    <a:bodyPr/>
                    <a:lstStyle/>
                    <a:p>
                      <a:pPr algn="ctr" fontAlgn="ctr"/>
                      <a:r>
                        <a:rPr lang="es-PE" sz="800" b="0" i="0" u="none" strike="noStrike">
                          <a:effectLst/>
                          <a:latin typeface="Calibri" panose="020F0502020204030204" pitchFamily="34" charset="0"/>
                        </a:rPr>
                        <a:t>35</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AMARILIS</a:t>
                      </a:r>
                    </a:p>
                  </a:txBody>
                  <a:tcPr marL="9525" marR="9525" marT="9525" marB="0" anchor="ctr"/>
                </a:tc>
                <a:extLst>
                  <a:ext uri="{0D108BD9-81ED-4DB2-BD59-A6C34878D82A}">
                    <a16:rowId xmlns:a16="http://schemas.microsoft.com/office/drawing/2014/main" val="71925173"/>
                  </a:ext>
                </a:extLst>
              </a:tr>
              <a:tr h="131859">
                <a:tc>
                  <a:txBody>
                    <a:bodyPr/>
                    <a:lstStyle/>
                    <a:p>
                      <a:pPr algn="ctr" fontAlgn="ctr"/>
                      <a:r>
                        <a:rPr lang="es-PE" sz="800" b="0" i="0" u="none" strike="noStrike">
                          <a:effectLst/>
                          <a:latin typeface="Calibri" panose="020F0502020204030204" pitchFamily="34" charset="0"/>
                        </a:rPr>
                        <a:t>36</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ASIA</a:t>
                      </a:r>
                    </a:p>
                  </a:txBody>
                  <a:tcPr marL="9525" marR="9525" marT="9525" marB="0" anchor="ctr"/>
                </a:tc>
                <a:extLst>
                  <a:ext uri="{0D108BD9-81ED-4DB2-BD59-A6C34878D82A}">
                    <a16:rowId xmlns:a16="http://schemas.microsoft.com/office/drawing/2014/main" val="1930157388"/>
                  </a:ext>
                </a:extLst>
              </a:tr>
              <a:tr h="131859">
                <a:tc>
                  <a:txBody>
                    <a:bodyPr/>
                    <a:lstStyle/>
                    <a:p>
                      <a:pPr algn="ctr" fontAlgn="ctr"/>
                      <a:r>
                        <a:rPr lang="es-PE" sz="800" b="0" i="0" u="none" strike="noStrike">
                          <a:effectLst/>
                          <a:latin typeface="Calibri" panose="020F0502020204030204" pitchFamily="34" charset="0"/>
                        </a:rPr>
                        <a:t>37</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ATE</a:t>
                      </a:r>
                    </a:p>
                  </a:txBody>
                  <a:tcPr marL="9525" marR="9525" marT="9525" marB="0" anchor="ctr"/>
                </a:tc>
                <a:extLst>
                  <a:ext uri="{0D108BD9-81ED-4DB2-BD59-A6C34878D82A}">
                    <a16:rowId xmlns:a16="http://schemas.microsoft.com/office/drawing/2014/main" val="650743415"/>
                  </a:ext>
                </a:extLst>
              </a:tr>
              <a:tr h="131859">
                <a:tc>
                  <a:txBody>
                    <a:bodyPr/>
                    <a:lstStyle/>
                    <a:p>
                      <a:pPr algn="ctr" fontAlgn="ctr"/>
                      <a:r>
                        <a:rPr lang="es-PE" sz="800" b="0" i="0" u="none" strike="noStrike">
                          <a:effectLst/>
                          <a:latin typeface="Calibri" panose="020F0502020204030204" pitchFamily="34" charset="0"/>
                        </a:rPr>
                        <a:t>38</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BREÑA</a:t>
                      </a:r>
                    </a:p>
                  </a:txBody>
                  <a:tcPr marL="9525" marR="9525" marT="9525" marB="0" anchor="ctr"/>
                </a:tc>
                <a:extLst>
                  <a:ext uri="{0D108BD9-81ED-4DB2-BD59-A6C34878D82A}">
                    <a16:rowId xmlns:a16="http://schemas.microsoft.com/office/drawing/2014/main" val="2459673286"/>
                  </a:ext>
                </a:extLst>
              </a:tr>
              <a:tr h="131859">
                <a:tc>
                  <a:txBody>
                    <a:bodyPr/>
                    <a:lstStyle/>
                    <a:p>
                      <a:pPr algn="ctr" fontAlgn="ctr"/>
                      <a:r>
                        <a:rPr lang="es-PE" sz="800" b="0" i="0" u="none" strike="noStrike">
                          <a:effectLst/>
                          <a:latin typeface="Calibri" panose="020F0502020204030204" pitchFamily="34" charset="0"/>
                        </a:rPr>
                        <a:t>39</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CHALLABAMBA</a:t>
                      </a:r>
                    </a:p>
                  </a:txBody>
                  <a:tcPr marL="9525" marR="9525" marT="9525" marB="0" anchor="ctr"/>
                </a:tc>
                <a:extLst>
                  <a:ext uri="{0D108BD9-81ED-4DB2-BD59-A6C34878D82A}">
                    <a16:rowId xmlns:a16="http://schemas.microsoft.com/office/drawing/2014/main" val="1465811651"/>
                  </a:ext>
                </a:extLst>
              </a:tr>
              <a:tr h="131859">
                <a:tc>
                  <a:txBody>
                    <a:bodyPr/>
                    <a:lstStyle/>
                    <a:p>
                      <a:pPr algn="ctr" fontAlgn="ctr"/>
                      <a:r>
                        <a:rPr lang="es-PE" sz="800" b="0" i="0" u="none" strike="noStrike">
                          <a:effectLst/>
                          <a:latin typeface="Calibri" panose="020F0502020204030204" pitchFamily="34" charset="0"/>
                        </a:rPr>
                        <a:t>40</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JESÚS MARÍA</a:t>
                      </a:r>
                    </a:p>
                  </a:txBody>
                  <a:tcPr marL="9525" marR="9525" marT="9525" marB="0" anchor="ctr"/>
                </a:tc>
                <a:extLst>
                  <a:ext uri="{0D108BD9-81ED-4DB2-BD59-A6C34878D82A}">
                    <a16:rowId xmlns:a16="http://schemas.microsoft.com/office/drawing/2014/main" val="2157139380"/>
                  </a:ext>
                </a:extLst>
              </a:tr>
              <a:tr h="131859">
                <a:tc>
                  <a:txBody>
                    <a:bodyPr/>
                    <a:lstStyle/>
                    <a:p>
                      <a:pPr algn="ctr" fontAlgn="ctr"/>
                      <a:r>
                        <a:rPr lang="es-PE" sz="800" b="0" i="0" u="none" strike="noStrike">
                          <a:effectLst/>
                          <a:latin typeface="Calibri" panose="020F0502020204030204" pitchFamily="34" charset="0"/>
                        </a:rPr>
                        <a:t>41</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LURIN</a:t>
                      </a:r>
                    </a:p>
                  </a:txBody>
                  <a:tcPr marL="9525" marR="9525" marT="9525" marB="0" anchor="ctr"/>
                </a:tc>
                <a:extLst>
                  <a:ext uri="{0D108BD9-81ED-4DB2-BD59-A6C34878D82A}">
                    <a16:rowId xmlns:a16="http://schemas.microsoft.com/office/drawing/2014/main" val="3662452894"/>
                  </a:ext>
                </a:extLst>
              </a:tr>
              <a:tr h="131859">
                <a:tc>
                  <a:txBody>
                    <a:bodyPr/>
                    <a:lstStyle/>
                    <a:p>
                      <a:pPr algn="ctr" fontAlgn="ctr"/>
                      <a:r>
                        <a:rPr lang="es-PE" sz="800" b="0" i="0" u="none" strike="noStrike">
                          <a:effectLst/>
                          <a:latin typeface="Calibri" panose="020F0502020204030204" pitchFamily="34" charset="0"/>
                        </a:rPr>
                        <a:t>42</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MIRAFLORES-LIMA</a:t>
                      </a:r>
                    </a:p>
                  </a:txBody>
                  <a:tcPr marL="9525" marR="9525" marT="9525" marB="0" anchor="ctr"/>
                </a:tc>
                <a:extLst>
                  <a:ext uri="{0D108BD9-81ED-4DB2-BD59-A6C34878D82A}">
                    <a16:rowId xmlns:a16="http://schemas.microsoft.com/office/drawing/2014/main" val="2011510967"/>
                  </a:ext>
                </a:extLst>
              </a:tr>
              <a:tr h="131859">
                <a:tc>
                  <a:txBody>
                    <a:bodyPr/>
                    <a:lstStyle/>
                    <a:p>
                      <a:pPr algn="ctr" fontAlgn="ctr"/>
                      <a:r>
                        <a:rPr lang="es-PE" sz="800" b="0" i="0" u="none" strike="noStrike">
                          <a:effectLst/>
                          <a:latin typeface="Calibri" panose="020F0502020204030204" pitchFamily="34" charset="0"/>
                        </a:rPr>
                        <a:t>43</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NUEVO CHIMBOTE</a:t>
                      </a:r>
                    </a:p>
                  </a:txBody>
                  <a:tcPr marL="9525" marR="9525" marT="9525" marB="0" anchor="ctr"/>
                </a:tc>
                <a:extLst>
                  <a:ext uri="{0D108BD9-81ED-4DB2-BD59-A6C34878D82A}">
                    <a16:rowId xmlns:a16="http://schemas.microsoft.com/office/drawing/2014/main" val="2098694121"/>
                  </a:ext>
                </a:extLst>
              </a:tr>
              <a:tr h="131859">
                <a:tc>
                  <a:txBody>
                    <a:bodyPr/>
                    <a:lstStyle/>
                    <a:p>
                      <a:pPr algn="ctr" fontAlgn="ctr"/>
                      <a:r>
                        <a:rPr lang="es-PE" sz="800" b="0" i="0" u="none" strike="noStrike">
                          <a:effectLst/>
                          <a:latin typeface="Calibri" panose="020F0502020204030204" pitchFamily="34" charset="0"/>
                        </a:rPr>
                        <a:t>44</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PICHARI</a:t>
                      </a:r>
                    </a:p>
                  </a:txBody>
                  <a:tcPr marL="9525" marR="9525" marT="9525" marB="0" anchor="ctr"/>
                </a:tc>
                <a:extLst>
                  <a:ext uri="{0D108BD9-81ED-4DB2-BD59-A6C34878D82A}">
                    <a16:rowId xmlns:a16="http://schemas.microsoft.com/office/drawing/2014/main" val="1673308022"/>
                  </a:ext>
                </a:extLst>
              </a:tr>
              <a:tr h="131859">
                <a:tc>
                  <a:txBody>
                    <a:bodyPr/>
                    <a:lstStyle/>
                    <a:p>
                      <a:pPr algn="ctr" fontAlgn="ctr"/>
                      <a:r>
                        <a:rPr lang="es-PE" sz="800" b="0" i="0" u="none" strike="noStrike">
                          <a:effectLst/>
                          <a:latin typeface="Calibri" panose="020F0502020204030204" pitchFamily="34" charset="0"/>
                        </a:rPr>
                        <a:t>45</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POMACANCHI</a:t>
                      </a:r>
                    </a:p>
                  </a:txBody>
                  <a:tcPr marL="9525" marR="9525" marT="9525" marB="0" anchor="ctr"/>
                </a:tc>
                <a:extLst>
                  <a:ext uri="{0D108BD9-81ED-4DB2-BD59-A6C34878D82A}">
                    <a16:rowId xmlns:a16="http://schemas.microsoft.com/office/drawing/2014/main" val="4196051287"/>
                  </a:ext>
                </a:extLst>
              </a:tr>
              <a:tr h="131859">
                <a:tc>
                  <a:txBody>
                    <a:bodyPr/>
                    <a:lstStyle/>
                    <a:p>
                      <a:pPr algn="ctr" fontAlgn="ctr"/>
                      <a:r>
                        <a:rPr lang="es-PE" sz="800" b="0" i="0" u="none" strike="noStrike">
                          <a:effectLst/>
                          <a:latin typeface="Calibri" panose="020F0502020204030204" pitchFamily="34" charset="0"/>
                        </a:rPr>
                        <a:t>46</a:t>
                      </a:r>
                    </a:p>
                  </a:txBody>
                  <a:tcPr marL="9525" marR="9525" marT="9525" marB="0" anchor="ctr"/>
                </a:tc>
                <a:tc>
                  <a:txBody>
                    <a:bodyPr/>
                    <a:lstStyle/>
                    <a:p>
                      <a:pPr algn="l" fontAlgn="ctr"/>
                      <a:r>
                        <a:rPr lang="es-ES" sz="800" b="0" i="0" u="none" strike="noStrike">
                          <a:effectLst/>
                          <a:latin typeface="Calibri" panose="020F0502020204030204" pitchFamily="34" charset="0"/>
                        </a:rPr>
                        <a:t>MUNICIPALIDAD DISTRITAL DE PUEBLO LIBRE(MAGDALENA VIEJA)</a:t>
                      </a:r>
                    </a:p>
                  </a:txBody>
                  <a:tcPr marL="9525" marR="9525" marT="9525" marB="0" anchor="ctr"/>
                </a:tc>
                <a:extLst>
                  <a:ext uri="{0D108BD9-81ED-4DB2-BD59-A6C34878D82A}">
                    <a16:rowId xmlns:a16="http://schemas.microsoft.com/office/drawing/2014/main" val="3897178197"/>
                  </a:ext>
                </a:extLst>
              </a:tr>
              <a:tr h="131859">
                <a:tc>
                  <a:txBody>
                    <a:bodyPr/>
                    <a:lstStyle/>
                    <a:p>
                      <a:pPr algn="ctr" fontAlgn="ctr"/>
                      <a:r>
                        <a:rPr lang="es-PE" sz="800" b="0" i="0" u="none" strike="noStrike">
                          <a:effectLst/>
                          <a:latin typeface="Calibri" panose="020F0502020204030204" pitchFamily="34" charset="0"/>
                        </a:rPr>
                        <a:t>47</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DISTRITAL DE TICLACAYAN</a:t>
                      </a:r>
                    </a:p>
                  </a:txBody>
                  <a:tcPr marL="9525" marR="9525" marT="9525" marB="0" anchor="ctr"/>
                </a:tc>
                <a:extLst>
                  <a:ext uri="{0D108BD9-81ED-4DB2-BD59-A6C34878D82A}">
                    <a16:rowId xmlns:a16="http://schemas.microsoft.com/office/drawing/2014/main" val="1602502317"/>
                  </a:ext>
                </a:extLst>
              </a:tr>
              <a:tr h="131859">
                <a:tc>
                  <a:txBody>
                    <a:bodyPr/>
                    <a:lstStyle/>
                    <a:p>
                      <a:pPr algn="ctr" fontAlgn="ctr"/>
                      <a:r>
                        <a:rPr lang="es-PE" sz="800" b="0" i="0" u="none" strike="noStrike">
                          <a:effectLst/>
                          <a:latin typeface="Calibri" panose="020F0502020204030204" pitchFamily="34" charset="0"/>
                        </a:rPr>
                        <a:t>48</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PROVINCIAL DE ACOMAYO</a:t>
                      </a:r>
                    </a:p>
                  </a:txBody>
                  <a:tcPr marL="9525" marR="9525" marT="9525" marB="0" anchor="ctr"/>
                </a:tc>
                <a:extLst>
                  <a:ext uri="{0D108BD9-81ED-4DB2-BD59-A6C34878D82A}">
                    <a16:rowId xmlns:a16="http://schemas.microsoft.com/office/drawing/2014/main" val="1962525926"/>
                  </a:ext>
                </a:extLst>
              </a:tr>
              <a:tr h="131859">
                <a:tc>
                  <a:txBody>
                    <a:bodyPr/>
                    <a:lstStyle/>
                    <a:p>
                      <a:pPr algn="ctr" fontAlgn="ctr"/>
                      <a:r>
                        <a:rPr lang="es-PE" sz="800" b="0" i="0" u="none" strike="noStrike">
                          <a:effectLst/>
                          <a:latin typeface="Calibri" panose="020F0502020204030204" pitchFamily="34" charset="0"/>
                        </a:rPr>
                        <a:t>49</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PROVINCIAL DE CHACHAPOYAS</a:t>
                      </a:r>
                    </a:p>
                  </a:txBody>
                  <a:tcPr marL="9525" marR="9525" marT="9525" marB="0" anchor="ctr"/>
                </a:tc>
                <a:extLst>
                  <a:ext uri="{0D108BD9-81ED-4DB2-BD59-A6C34878D82A}">
                    <a16:rowId xmlns:a16="http://schemas.microsoft.com/office/drawing/2014/main" val="405906638"/>
                  </a:ext>
                </a:extLst>
              </a:tr>
              <a:tr h="131859">
                <a:tc>
                  <a:txBody>
                    <a:bodyPr/>
                    <a:lstStyle/>
                    <a:p>
                      <a:pPr algn="ctr" fontAlgn="ctr"/>
                      <a:r>
                        <a:rPr lang="es-PE" sz="800" b="0" i="0" u="none" strike="noStrike">
                          <a:effectLst/>
                          <a:latin typeface="Calibri" panose="020F0502020204030204" pitchFamily="34" charset="0"/>
                        </a:rPr>
                        <a:t>50</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PROVINCIAL DE HUANCAYO</a:t>
                      </a:r>
                    </a:p>
                  </a:txBody>
                  <a:tcPr marL="9525" marR="9525" marT="9525" marB="0" anchor="ctr"/>
                </a:tc>
                <a:extLst>
                  <a:ext uri="{0D108BD9-81ED-4DB2-BD59-A6C34878D82A}">
                    <a16:rowId xmlns:a16="http://schemas.microsoft.com/office/drawing/2014/main" val="3878286855"/>
                  </a:ext>
                </a:extLst>
              </a:tr>
              <a:tr h="131859">
                <a:tc>
                  <a:txBody>
                    <a:bodyPr/>
                    <a:lstStyle/>
                    <a:p>
                      <a:pPr algn="ctr" fontAlgn="ctr"/>
                      <a:r>
                        <a:rPr lang="es-PE" sz="800" b="0" i="0" u="none" strike="noStrike">
                          <a:effectLst/>
                          <a:latin typeface="Calibri" panose="020F0502020204030204" pitchFamily="34" charset="0"/>
                        </a:rPr>
                        <a:t>51</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PROVINCIAL DE PIURA</a:t>
                      </a:r>
                    </a:p>
                  </a:txBody>
                  <a:tcPr marL="9525" marR="9525" marT="9525" marB="0" anchor="ctr"/>
                </a:tc>
                <a:extLst>
                  <a:ext uri="{0D108BD9-81ED-4DB2-BD59-A6C34878D82A}">
                    <a16:rowId xmlns:a16="http://schemas.microsoft.com/office/drawing/2014/main" val="2240301903"/>
                  </a:ext>
                </a:extLst>
              </a:tr>
              <a:tr h="131859">
                <a:tc>
                  <a:txBody>
                    <a:bodyPr/>
                    <a:lstStyle/>
                    <a:p>
                      <a:pPr algn="ctr" fontAlgn="ctr"/>
                      <a:r>
                        <a:rPr lang="es-PE" sz="800" b="0" i="0" u="none" strike="noStrike">
                          <a:effectLst/>
                          <a:latin typeface="Calibri" panose="020F0502020204030204" pitchFamily="34" charset="0"/>
                        </a:rPr>
                        <a:t>52</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PROVINCIAL DEL CALLAO</a:t>
                      </a:r>
                    </a:p>
                  </a:txBody>
                  <a:tcPr marL="9525" marR="9525" marT="9525" marB="0" anchor="ctr"/>
                </a:tc>
                <a:extLst>
                  <a:ext uri="{0D108BD9-81ED-4DB2-BD59-A6C34878D82A}">
                    <a16:rowId xmlns:a16="http://schemas.microsoft.com/office/drawing/2014/main" val="1082629654"/>
                  </a:ext>
                </a:extLst>
              </a:tr>
              <a:tr h="131859">
                <a:tc>
                  <a:txBody>
                    <a:bodyPr/>
                    <a:lstStyle/>
                    <a:p>
                      <a:pPr algn="ctr" fontAlgn="ctr"/>
                      <a:r>
                        <a:rPr lang="es-PE" sz="800" b="0" i="0" u="none" strike="noStrike">
                          <a:effectLst/>
                          <a:latin typeface="Calibri" panose="020F0502020204030204" pitchFamily="34" charset="0"/>
                        </a:rPr>
                        <a:t>53</a:t>
                      </a:r>
                    </a:p>
                  </a:txBody>
                  <a:tcPr marL="9525" marR="9525" marT="9525" marB="0" anchor="ctr"/>
                </a:tc>
                <a:tc>
                  <a:txBody>
                    <a:bodyPr/>
                    <a:lstStyle/>
                    <a:p>
                      <a:pPr algn="l" fontAlgn="ctr"/>
                      <a:r>
                        <a:rPr lang="es-PE" sz="800" b="0" i="0" u="none" strike="noStrike">
                          <a:effectLst/>
                          <a:latin typeface="Calibri" panose="020F0502020204030204" pitchFamily="34" charset="0"/>
                        </a:rPr>
                        <a:t>MUNICIPALIDAD PROVINCIAL DEL SANTA</a:t>
                      </a:r>
                    </a:p>
                  </a:txBody>
                  <a:tcPr marL="9525" marR="9525" marT="9525" marB="0" anchor="ctr"/>
                </a:tc>
                <a:extLst>
                  <a:ext uri="{0D108BD9-81ED-4DB2-BD59-A6C34878D82A}">
                    <a16:rowId xmlns:a16="http://schemas.microsoft.com/office/drawing/2014/main" val="474745965"/>
                  </a:ext>
                </a:extLst>
              </a:tr>
              <a:tr h="131859">
                <a:tc>
                  <a:txBody>
                    <a:bodyPr/>
                    <a:lstStyle/>
                    <a:p>
                      <a:pPr algn="ctr" fontAlgn="ctr"/>
                      <a:r>
                        <a:rPr lang="es-PE" sz="800" b="0" i="0" u="none" strike="noStrike">
                          <a:effectLst/>
                          <a:latin typeface="Calibri" panose="020F0502020204030204" pitchFamily="34" charset="0"/>
                        </a:rPr>
                        <a:t>54</a:t>
                      </a:r>
                    </a:p>
                  </a:txBody>
                  <a:tcPr marL="9525" marR="9525" marT="9525" marB="0" anchor="ctr"/>
                </a:tc>
                <a:tc>
                  <a:txBody>
                    <a:bodyPr/>
                    <a:lstStyle/>
                    <a:p>
                      <a:pPr algn="l" fontAlgn="ctr"/>
                      <a:r>
                        <a:rPr lang="es-ES" sz="800" b="0" i="0" u="none" strike="noStrike" dirty="0">
                          <a:effectLst/>
                          <a:latin typeface="Calibri" panose="020F0502020204030204" pitchFamily="34" charset="0"/>
                        </a:rPr>
                        <a:t>OFICINA DE NORMALIZACIÓN PREVISIONAL – ONP</a:t>
                      </a:r>
                    </a:p>
                  </a:txBody>
                  <a:tcPr marL="9525" marR="9525" marT="9525" marB="0" anchor="ctr"/>
                </a:tc>
                <a:extLst>
                  <a:ext uri="{0D108BD9-81ED-4DB2-BD59-A6C34878D82A}">
                    <a16:rowId xmlns:a16="http://schemas.microsoft.com/office/drawing/2014/main" val="2883733668"/>
                  </a:ext>
                </a:extLst>
              </a:tr>
            </a:tbl>
          </a:graphicData>
        </a:graphic>
      </p:graphicFrame>
      <p:sp>
        <p:nvSpPr>
          <p:cNvPr id="16" name="CuadroTexto 15">
            <a:extLst>
              <a:ext uri="{FF2B5EF4-FFF2-40B4-BE49-F238E27FC236}">
                <a16:creationId xmlns:a16="http://schemas.microsoft.com/office/drawing/2014/main" id="{D1CF8D54-AFBE-4B01-AABA-F71EE7DAC06C}"/>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190229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28</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DB72767D-353A-4AE4-8F10-02C1C291E551}"/>
              </a:ext>
            </a:extLst>
          </p:cNvPr>
          <p:cNvSpPr txBox="1"/>
          <p:nvPr/>
        </p:nvSpPr>
        <p:spPr>
          <a:xfrm>
            <a:off x="1631504" y="1340502"/>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ALCANCE DE LA AUDITORÍA POR TIPO DE OPINIÓN</a:t>
            </a:r>
          </a:p>
          <a:p>
            <a:pPr algn="ctr"/>
            <a:r>
              <a:rPr lang="es-ES_tradnl" sz="2400" b="1" dirty="0">
                <a:solidFill>
                  <a:srgbClr val="FF0000"/>
                </a:solidFill>
                <a:effectLst>
                  <a:outerShdw blurRad="38100" dist="38100" dir="2700000" algn="tl">
                    <a:srgbClr val="000000">
                      <a:alpha val="43137"/>
                    </a:srgbClr>
                  </a:outerShdw>
                </a:effectLst>
                <a:latin typeface="Myriad Pro" charset="0"/>
                <a:ea typeface="Myriad Pro" charset="0"/>
                <a:cs typeface="Myriad Pro" charset="0"/>
              </a:rPr>
              <a:t>CON SALVEDADES</a:t>
            </a:r>
          </a:p>
        </p:txBody>
      </p:sp>
      <p:graphicFrame>
        <p:nvGraphicFramePr>
          <p:cNvPr id="5" name="Tabla 4">
            <a:extLst>
              <a:ext uri="{FF2B5EF4-FFF2-40B4-BE49-F238E27FC236}">
                <a16:creationId xmlns:a16="http://schemas.microsoft.com/office/drawing/2014/main" id="{35C0F0C8-5C94-4784-A2AF-6456A006ED10}"/>
              </a:ext>
            </a:extLst>
          </p:cNvPr>
          <p:cNvGraphicFramePr>
            <a:graphicFrameLocks noGrp="1"/>
          </p:cNvGraphicFramePr>
          <p:nvPr>
            <p:extLst>
              <p:ext uri="{D42A27DB-BD31-4B8C-83A1-F6EECF244321}">
                <p14:modId xmlns:p14="http://schemas.microsoft.com/office/powerpoint/2010/main" val="1634802382"/>
              </p:ext>
            </p:extLst>
          </p:nvPr>
        </p:nvGraphicFramePr>
        <p:xfrm>
          <a:off x="4068362" y="2249674"/>
          <a:ext cx="4667435" cy="3908052"/>
        </p:xfrm>
        <a:graphic>
          <a:graphicData uri="http://schemas.openxmlformats.org/drawingml/2006/table">
            <a:tbl>
              <a:tblPr firstRow="1">
                <a:tableStyleId>{5C22544A-7EE6-4342-B048-85BDC9FD1C3A}</a:tableStyleId>
              </a:tblPr>
              <a:tblGrid>
                <a:gridCol w="527435">
                  <a:extLst>
                    <a:ext uri="{9D8B030D-6E8A-4147-A177-3AD203B41FA5}">
                      <a16:colId xmlns:a16="http://schemas.microsoft.com/office/drawing/2014/main" val="2232126717"/>
                    </a:ext>
                  </a:extLst>
                </a:gridCol>
                <a:gridCol w="4140000">
                  <a:extLst>
                    <a:ext uri="{9D8B030D-6E8A-4147-A177-3AD203B41FA5}">
                      <a16:colId xmlns:a16="http://schemas.microsoft.com/office/drawing/2014/main" val="3304392794"/>
                    </a:ext>
                  </a:extLst>
                </a:gridCol>
              </a:tblGrid>
              <a:tr h="216000">
                <a:tc>
                  <a:txBody>
                    <a:bodyPr/>
                    <a:lstStyle/>
                    <a:p>
                      <a:pPr algn="ctr" fontAlgn="ctr"/>
                      <a:r>
                        <a:rPr lang="es-PE" sz="800" b="1" i="0" u="none" strike="noStrike" dirty="0">
                          <a:effectLst/>
                          <a:latin typeface="Calibri" panose="020F0502020204030204" pitchFamily="34" charset="0"/>
                        </a:rPr>
                        <a:t>N°</a:t>
                      </a:r>
                    </a:p>
                  </a:txBody>
                  <a:tcPr marL="6593" marR="6593" marT="6593" marB="0" anchor="ctr"/>
                </a:tc>
                <a:tc>
                  <a:txBody>
                    <a:bodyPr/>
                    <a:lstStyle/>
                    <a:p>
                      <a:pPr algn="ctr" fontAlgn="ctr"/>
                      <a:r>
                        <a:rPr lang="pt-BR" sz="800" b="1" i="0" u="none" strike="noStrike" dirty="0">
                          <a:effectLst/>
                          <a:latin typeface="Calibri" panose="020F0502020204030204" pitchFamily="34" charset="0"/>
                        </a:rPr>
                        <a:t>ENTIDAD</a:t>
                      </a:r>
                    </a:p>
                  </a:txBody>
                  <a:tcPr marL="6593" marR="6593" marT="6593" marB="0" anchor="ctr"/>
                </a:tc>
                <a:extLst>
                  <a:ext uri="{0D108BD9-81ED-4DB2-BD59-A6C34878D82A}">
                    <a16:rowId xmlns:a16="http://schemas.microsoft.com/office/drawing/2014/main" val="2762415783"/>
                  </a:ext>
                </a:extLst>
              </a:tr>
              <a:tr h="131859">
                <a:tc>
                  <a:txBody>
                    <a:bodyPr/>
                    <a:lstStyle/>
                    <a:p>
                      <a:pPr algn="ctr" fontAlgn="ctr"/>
                      <a:r>
                        <a:rPr lang="es-PE" sz="800" b="0" i="0" u="none" strike="noStrike" dirty="0">
                          <a:effectLst/>
                          <a:latin typeface="Calibri" panose="020F0502020204030204" pitchFamily="34" charset="0"/>
                        </a:rPr>
                        <a:t>55</a:t>
                      </a:r>
                    </a:p>
                  </a:txBody>
                  <a:tcPr marL="9525" marR="9525" marT="9525" marB="0" anchor="ctr"/>
                </a:tc>
                <a:tc>
                  <a:txBody>
                    <a:bodyPr/>
                    <a:lstStyle/>
                    <a:p>
                      <a:pPr algn="l" fontAlgn="ctr"/>
                      <a:r>
                        <a:rPr lang="es-ES" sz="800" b="0" i="0" u="none" strike="noStrike">
                          <a:effectLst/>
                          <a:latin typeface="Calibri" panose="020F0502020204030204" pitchFamily="34" charset="0"/>
                        </a:rPr>
                        <a:t>ORGANISMO SUPERVISOR DE LA INVERSIÓN EN ENERGÍA Y MINERÍA</a:t>
                      </a:r>
                    </a:p>
                  </a:txBody>
                  <a:tcPr marL="9525" marR="9525" marT="9525" marB="0" anchor="ctr"/>
                </a:tc>
                <a:extLst>
                  <a:ext uri="{0D108BD9-81ED-4DB2-BD59-A6C34878D82A}">
                    <a16:rowId xmlns:a16="http://schemas.microsoft.com/office/drawing/2014/main" val="3716719765"/>
                  </a:ext>
                </a:extLst>
              </a:tr>
              <a:tr h="131859">
                <a:tc>
                  <a:txBody>
                    <a:bodyPr/>
                    <a:lstStyle/>
                    <a:p>
                      <a:pPr algn="ctr" fontAlgn="ctr"/>
                      <a:r>
                        <a:rPr lang="es-PE" sz="800" b="0" i="0" u="none" strike="noStrike">
                          <a:effectLst/>
                          <a:latin typeface="Calibri" panose="020F0502020204030204" pitchFamily="34" charset="0"/>
                        </a:rPr>
                        <a:t>56</a:t>
                      </a:r>
                    </a:p>
                  </a:txBody>
                  <a:tcPr marL="9525" marR="9525" marT="9525" marB="0" anchor="ctr"/>
                </a:tc>
                <a:tc>
                  <a:txBody>
                    <a:bodyPr/>
                    <a:lstStyle/>
                    <a:p>
                      <a:pPr algn="l" fontAlgn="ctr"/>
                      <a:r>
                        <a:rPr lang="es-PE" sz="800" b="0" i="0" u="none" strike="noStrike">
                          <a:effectLst/>
                          <a:latin typeface="Calibri" panose="020F0502020204030204" pitchFamily="34" charset="0"/>
                        </a:rPr>
                        <a:t>PODER JUDICIAL</a:t>
                      </a:r>
                    </a:p>
                  </a:txBody>
                  <a:tcPr marL="9525" marR="9525" marT="9525" marB="0" anchor="ctr"/>
                </a:tc>
                <a:extLst>
                  <a:ext uri="{0D108BD9-81ED-4DB2-BD59-A6C34878D82A}">
                    <a16:rowId xmlns:a16="http://schemas.microsoft.com/office/drawing/2014/main" val="3094368522"/>
                  </a:ext>
                </a:extLst>
              </a:tr>
              <a:tr h="131859">
                <a:tc>
                  <a:txBody>
                    <a:bodyPr/>
                    <a:lstStyle/>
                    <a:p>
                      <a:pPr algn="ctr" fontAlgn="ctr"/>
                      <a:r>
                        <a:rPr lang="es-PE" sz="800" b="0" i="0" u="none" strike="noStrike">
                          <a:effectLst/>
                          <a:latin typeface="Calibri" panose="020F0502020204030204" pitchFamily="34" charset="0"/>
                        </a:rPr>
                        <a:t>57</a:t>
                      </a:r>
                    </a:p>
                  </a:txBody>
                  <a:tcPr marL="9525" marR="9525" marT="9525" marB="0" anchor="ctr"/>
                </a:tc>
                <a:tc>
                  <a:txBody>
                    <a:bodyPr/>
                    <a:lstStyle/>
                    <a:p>
                      <a:pPr algn="l" fontAlgn="ctr"/>
                      <a:r>
                        <a:rPr lang="es-ES" sz="800" b="0" i="0" u="none" strike="noStrike" dirty="0">
                          <a:effectLst/>
                          <a:latin typeface="Calibri" panose="020F0502020204030204" pitchFamily="34" charset="0"/>
                        </a:rPr>
                        <a:t>PRESIDENCIA DEL CONSEJO DE MINISTROS - P C M</a:t>
                      </a:r>
                    </a:p>
                  </a:txBody>
                  <a:tcPr marL="9525" marR="9525" marT="9525" marB="0" anchor="ctr"/>
                </a:tc>
                <a:extLst>
                  <a:ext uri="{0D108BD9-81ED-4DB2-BD59-A6C34878D82A}">
                    <a16:rowId xmlns:a16="http://schemas.microsoft.com/office/drawing/2014/main" val="3701802464"/>
                  </a:ext>
                </a:extLst>
              </a:tr>
              <a:tr h="131859">
                <a:tc>
                  <a:txBody>
                    <a:bodyPr/>
                    <a:lstStyle/>
                    <a:p>
                      <a:pPr algn="ctr" fontAlgn="ctr"/>
                      <a:r>
                        <a:rPr lang="es-PE" sz="800" b="0" i="0" u="none" strike="noStrike">
                          <a:effectLst/>
                          <a:latin typeface="Calibri" panose="020F0502020204030204" pitchFamily="34" charset="0"/>
                        </a:rPr>
                        <a:t>58</a:t>
                      </a:r>
                    </a:p>
                  </a:txBody>
                  <a:tcPr marL="9525" marR="9525" marT="9525" marB="0" anchor="ctr"/>
                </a:tc>
                <a:tc>
                  <a:txBody>
                    <a:bodyPr/>
                    <a:lstStyle/>
                    <a:p>
                      <a:pPr algn="l" fontAlgn="ctr"/>
                      <a:r>
                        <a:rPr lang="es-PE" sz="800" b="0" i="0" u="none" strike="noStrike">
                          <a:effectLst/>
                          <a:latin typeface="Calibri" panose="020F0502020204030204" pitchFamily="34" charset="0"/>
                        </a:rPr>
                        <a:t>SEGURO INTEGRAL DE SALUD</a:t>
                      </a:r>
                    </a:p>
                  </a:txBody>
                  <a:tcPr marL="9525" marR="9525" marT="9525" marB="0" anchor="ctr"/>
                </a:tc>
                <a:extLst>
                  <a:ext uri="{0D108BD9-81ED-4DB2-BD59-A6C34878D82A}">
                    <a16:rowId xmlns:a16="http://schemas.microsoft.com/office/drawing/2014/main" val="1305020737"/>
                  </a:ext>
                </a:extLst>
              </a:tr>
              <a:tr h="131859">
                <a:tc>
                  <a:txBody>
                    <a:bodyPr/>
                    <a:lstStyle/>
                    <a:p>
                      <a:pPr algn="ctr" fontAlgn="ctr"/>
                      <a:r>
                        <a:rPr lang="es-PE" sz="800" b="0" i="0" u="none" strike="noStrike">
                          <a:effectLst/>
                          <a:latin typeface="Calibri" panose="020F0502020204030204" pitchFamily="34" charset="0"/>
                        </a:rPr>
                        <a:t>59</a:t>
                      </a:r>
                    </a:p>
                  </a:txBody>
                  <a:tcPr marL="9525" marR="9525" marT="9525" marB="0" anchor="ctr"/>
                </a:tc>
                <a:tc>
                  <a:txBody>
                    <a:bodyPr/>
                    <a:lstStyle/>
                    <a:p>
                      <a:pPr algn="l" fontAlgn="ctr"/>
                      <a:r>
                        <a:rPr lang="es-ES" sz="800" b="0" i="0" u="none" strike="noStrike">
                          <a:effectLst/>
                          <a:latin typeface="Calibri" panose="020F0502020204030204" pitchFamily="34" charset="0"/>
                        </a:rPr>
                        <a:t>SEGURO SOCIAL DE SALUD - ESSALUD</a:t>
                      </a:r>
                    </a:p>
                  </a:txBody>
                  <a:tcPr marL="9525" marR="9525" marT="9525" marB="0" anchor="ctr"/>
                </a:tc>
                <a:extLst>
                  <a:ext uri="{0D108BD9-81ED-4DB2-BD59-A6C34878D82A}">
                    <a16:rowId xmlns:a16="http://schemas.microsoft.com/office/drawing/2014/main" val="1429914979"/>
                  </a:ext>
                </a:extLst>
              </a:tr>
              <a:tr h="131859">
                <a:tc>
                  <a:txBody>
                    <a:bodyPr/>
                    <a:lstStyle/>
                    <a:p>
                      <a:pPr algn="ctr" fontAlgn="ctr"/>
                      <a:r>
                        <a:rPr lang="es-PE" sz="800" b="0" i="0" u="none" strike="noStrike">
                          <a:effectLst/>
                          <a:latin typeface="Calibri" panose="020F0502020204030204" pitchFamily="34" charset="0"/>
                        </a:rPr>
                        <a:t>60</a:t>
                      </a:r>
                    </a:p>
                  </a:txBody>
                  <a:tcPr marL="9525" marR="9525" marT="9525" marB="0" anchor="ctr"/>
                </a:tc>
                <a:tc>
                  <a:txBody>
                    <a:bodyPr/>
                    <a:lstStyle/>
                    <a:p>
                      <a:pPr algn="l" fontAlgn="ctr"/>
                      <a:r>
                        <a:rPr lang="es-ES" sz="800" b="0" i="0" u="none" strike="noStrike">
                          <a:effectLst/>
                          <a:latin typeface="Calibri" panose="020F0502020204030204" pitchFamily="34" charset="0"/>
                        </a:rPr>
                        <a:t>SERVICIO DE ADMINISTRACIÓN TRIBUTARIA  DE LIMA- SAT LIMA</a:t>
                      </a:r>
                    </a:p>
                  </a:txBody>
                  <a:tcPr marL="9525" marR="9525" marT="9525" marB="0" anchor="ctr"/>
                </a:tc>
                <a:extLst>
                  <a:ext uri="{0D108BD9-81ED-4DB2-BD59-A6C34878D82A}">
                    <a16:rowId xmlns:a16="http://schemas.microsoft.com/office/drawing/2014/main" val="735746556"/>
                  </a:ext>
                </a:extLst>
              </a:tr>
              <a:tr h="131859">
                <a:tc>
                  <a:txBody>
                    <a:bodyPr/>
                    <a:lstStyle/>
                    <a:p>
                      <a:pPr algn="ctr" fontAlgn="ctr"/>
                      <a:r>
                        <a:rPr lang="es-PE" sz="800" b="0" i="0" u="none" strike="noStrike">
                          <a:effectLst/>
                          <a:latin typeface="Calibri" panose="020F0502020204030204" pitchFamily="34" charset="0"/>
                        </a:rPr>
                        <a:t>61</a:t>
                      </a:r>
                    </a:p>
                  </a:txBody>
                  <a:tcPr marL="9525" marR="9525" marT="9525" marB="0" anchor="ctr"/>
                </a:tc>
                <a:tc>
                  <a:txBody>
                    <a:bodyPr/>
                    <a:lstStyle/>
                    <a:p>
                      <a:pPr algn="l" fontAlgn="ctr"/>
                      <a:r>
                        <a:rPr lang="es-ES" sz="800" b="0" i="0" u="none" strike="noStrike">
                          <a:effectLst/>
                          <a:latin typeface="Calibri" panose="020F0502020204030204" pitchFamily="34" charset="0"/>
                        </a:rPr>
                        <a:t>SERVICIO DE AGUA POTABLE Y ALCANTARILLADO DE LIMA - SEDAPAL</a:t>
                      </a:r>
                    </a:p>
                  </a:txBody>
                  <a:tcPr marL="9525" marR="9525" marT="9525" marB="0" anchor="ctr"/>
                </a:tc>
                <a:extLst>
                  <a:ext uri="{0D108BD9-81ED-4DB2-BD59-A6C34878D82A}">
                    <a16:rowId xmlns:a16="http://schemas.microsoft.com/office/drawing/2014/main" val="570615628"/>
                  </a:ext>
                </a:extLst>
              </a:tr>
              <a:tr h="131859">
                <a:tc>
                  <a:txBody>
                    <a:bodyPr/>
                    <a:lstStyle/>
                    <a:p>
                      <a:pPr algn="ctr" fontAlgn="ctr"/>
                      <a:r>
                        <a:rPr lang="es-PE" sz="800" b="0" i="0" u="none" strike="noStrike">
                          <a:effectLst/>
                          <a:latin typeface="Calibri" panose="020F0502020204030204" pitchFamily="34" charset="0"/>
                        </a:rPr>
                        <a:t>62</a:t>
                      </a:r>
                    </a:p>
                  </a:txBody>
                  <a:tcPr marL="9525" marR="9525" marT="9525" marB="0" anchor="ctr"/>
                </a:tc>
                <a:tc>
                  <a:txBody>
                    <a:bodyPr/>
                    <a:lstStyle/>
                    <a:p>
                      <a:pPr algn="l" fontAlgn="ctr"/>
                      <a:r>
                        <a:rPr lang="es-ES" sz="800" b="0" i="0" u="none" strike="noStrike">
                          <a:effectLst/>
                          <a:latin typeface="Calibri" panose="020F0502020204030204" pitchFamily="34" charset="0"/>
                        </a:rPr>
                        <a:t>SERVICIO NACIONAL DE CAPACITACION PARA LA INDUSTRIA DE LA CONSTRUCCION - SENCICO</a:t>
                      </a:r>
                    </a:p>
                  </a:txBody>
                  <a:tcPr marL="9525" marR="9525" marT="9525" marB="0" anchor="ctr"/>
                </a:tc>
                <a:extLst>
                  <a:ext uri="{0D108BD9-81ED-4DB2-BD59-A6C34878D82A}">
                    <a16:rowId xmlns:a16="http://schemas.microsoft.com/office/drawing/2014/main" val="3246119834"/>
                  </a:ext>
                </a:extLst>
              </a:tr>
              <a:tr h="131859">
                <a:tc>
                  <a:txBody>
                    <a:bodyPr/>
                    <a:lstStyle/>
                    <a:p>
                      <a:pPr algn="ctr" fontAlgn="ctr"/>
                      <a:r>
                        <a:rPr lang="es-PE" sz="800" b="0" i="0" u="none" strike="noStrike">
                          <a:effectLst/>
                          <a:latin typeface="Calibri" panose="020F0502020204030204" pitchFamily="34" charset="0"/>
                        </a:rPr>
                        <a:t>63</a:t>
                      </a:r>
                    </a:p>
                  </a:txBody>
                  <a:tcPr marL="9525" marR="9525" marT="9525" marB="0" anchor="ctr"/>
                </a:tc>
                <a:tc>
                  <a:txBody>
                    <a:bodyPr/>
                    <a:lstStyle/>
                    <a:p>
                      <a:pPr algn="l" fontAlgn="ctr"/>
                      <a:r>
                        <a:rPr lang="es-ES" sz="800" b="0" i="0" u="none" strike="noStrike">
                          <a:effectLst/>
                          <a:latin typeface="Calibri" panose="020F0502020204030204" pitchFamily="34" charset="0"/>
                        </a:rPr>
                        <a:t>SERVICIO NACIONAL FORESTAL Y DE FAUNA SILVESTRE</a:t>
                      </a:r>
                    </a:p>
                  </a:txBody>
                  <a:tcPr marL="9525" marR="9525" marT="9525" marB="0" anchor="ctr"/>
                </a:tc>
                <a:extLst>
                  <a:ext uri="{0D108BD9-81ED-4DB2-BD59-A6C34878D82A}">
                    <a16:rowId xmlns:a16="http://schemas.microsoft.com/office/drawing/2014/main" val="3047239981"/>
                  </a:ext>
                </a:extLst>
              </a:tr>
              <a:tr h="131859">
                <a:tc>
                  <a:txBody>
                    <a:bodyPr/>
                    <a:lstStyle/>
                    <a:p>
                      <a:pPr algn="ctr" fontAlgn="ctr"/>
                      <a:r>
                        <a:rPr lang="es-PE" sz="800" b="0" i="0" u="none" strike="noStrike">
                          <a:effectLst/>
                          <a:latin typeface="Calibri" panose="020F0502020204030204" pitchFamily="34" charset="0"/>
                        </a:rPr>
                        <a:t>64</a:t>
                      </a:r>
                    </a:p>
                  </a:txBody>
                  <a:tcPr marL="9525" marR="9525" marT="9525" marB="0" anchor="ctr"/>
                </a:tc>
                <a:tc>
                  <a:txBody>
                    <a:bodyPr/>
                    <a:lstStyle/>
                    <a:p>
                      <a:pPr algn="l" fontAlgn="ctr"/>
                      <a:r>
                        <a:rPr lang="es-ES" sz="800" b="0" i="0" u="none" strike="noStrike">
                          <a:effectLst/>
                          <a:latin typeface="Calibri" panose="020F0502020204030204" pitchFamily="34" charset="0"/>
                        </a:rPr>
                        <a:t>SERVICIOS DE AGUA POTABLE Y ALCANTARILLADO DE LA LIBERTAD S.A.</a:t>
                      </a:r>
                    </a:p>
                  </a:txBody>
                  <a:tcPr marL="9525" marR="9525" marT="9525" marB="0" anchor="ctr"/>
                </a:tc>
                <a:extLst>
                  <a:ext uri="{0D108BD9-81ED-4DB2-BD59-A6C34878D82A}">
                    <a16:rowId xmlns:a16="http://schemas.microsoft.com/office/drawing/2014/main" val="2509522180"/>
                  </a:ext>
                </a:extLst>
              </a:tr>
              <a:tr h="131859">
                <a:tc>
                  <a:txBody>
                    <a:bodyPr/>
                    <a:lstStyle/>
                    <a:p>
                      <a:pPr algn="ctr" fontAlgn="ctr"/>
                      <a:r>
                        <a:rPr lang="es-PE" sz="800" b="0" i="0" u="none" strike="noStrike">
                          <a:effectLst/>
                          <a:latin typeface="Calibri" panose="020F0502020204030204" pitchFamily="34" charset="0"/>
                        </a:rPr>
                        <a:t>65</a:t>
                      </a:r>
                    </a:p>
                  </a:txBody>
                  <a:tcPr marL="9525" marR="9525" marT="9525" marB="0" anchor="ctr"/>
                </a:tc>
                <a:tc>
                  <a:txBody>
                    <a:bodyPr/>
                    <a:lstStyle/>
                    <a:p>
                      <a:pPr algn="l" fontAlgn="ctr"/>
                      <a:r>
                        <a:rPr lang="es-PE" sz="800" b="0" i="0" u="none" strike="noStrike">
                          <a:effectLst/>
                          <a:latin typeface="Calibri" panose="020F0502020204030204" pitchFamily="34" charset="0"/>
                        </a:rPr>
                        <a:t>SIERRA EXPORTADORA</a:t>
                      </a:r>
                    </a:p>
                  </a:txBody>
                  <a:tcPr marL="9525" marR="9525" marT="9525" marB="0" anchor="ctr"/>
                </a:tc>
                <a:extLst>
                  <a:ext uri="{0D108BD9-81ED-4DB2-BD59-A6C34878D82A}">
                    <a16:rowId xmlns:a16="http://schemas.microsoft.com/office/drawing/2014/main" val="3782171032"/>
                  </a:ext>
                </a:extLst>
              </a:tr>
              <a:tr h="131859">
                <a:tc>
                  <a:txBody>
                    <a:bodyPr/>
                    <a:lstStyle/>
                    <a:p>
                      <a:pPr algn="ctr" fontAlgn="ctr"/>
                      <a:r>
                        <a:rPr lang="es-PE" sz="800" b="0" i="0" u="none" strike="noStrike">
                          <a:effectLst/>
                          <a:latin typeface="Calibri" panose="020F0502020204030204" pitchFamily="34" charset="0"/>
                        </a:rPr>
                        <a:t>66</a:t>
                      </a:r>
                    </a:p>
                  </a:txBody>
                  <a:tcPr marL="9525" marR="9525" marT="9525" marB="0" anchor="ctr"/>
                </a:tc>
                <a:tc>
                  <a:txBody>
                    <a:bodyPr/>
                    <a:lstStyle/>
                    <a:p>
                      <a:pPr algn="l" fontAlgn="ctr"/>
                      <a:r>
                        <a:rPr lang="es-ES" sz="800" b="0" i="0" u="none" strike="noStrike">
                          <a:effectLst/>
                          <a:latin typeface="Calibri" panose="020F0502020204030204" pitchFamily="34" charset="0"/>
                        </a:rPr>
                        <a:t>SISTEMA METROPOLITANO DE LA SOLIDARIDAD - SISOL</a:t>
                      </a:r>
                    </a:p>
                  </a:txBody>
                  <a:tcPr marL="9525" marR="9525" marT="9525" marB="0" anchor="ctr"/>
                </a:tc>
                <a:extLst>
                  <a:ext uri="{0D108BD9-81ED-4DB2-BD59-A6C34878D82A}">
                    <a16:rowId xmlns:a16="http://schemas.microsoft.com/office/drawing/2014/main" val="3239177083"/>
                  </a:ext>
                </a:extLst>
              </a:tr>
              <a:tr h="131859">
                <a:tc>
                  <a:txBody>
                    <a:bodyPr/>
                    <a:lstStyle/>
                    <a:p>
                      <a:pPr algn="ctr" fontAlgn="ctr"/>
                      <a:r>
                        <a:rPr lang="es-PE" sz="800" b="0" i="0" u="none" strike="noStrike">
                          <a:effectLst/>
                          <a:latin typeface="Calibri" panose="020F0502020204030204" pitchFamily="34" charset="0"/>
                        </a:rPr>
                        <a:t>67</a:t>
                      </a:r>
                    </a:p>
                  </a:txBody>
                  <a:tcPr marL="9525" marR="9525" marT="9525" marB="0" anchor="ctr"/>
                </a:tc>
                <a:tc>
                  <a:txBody>
                    <a:bodyPr/>
                    <a:lstStyle/>
                    <a:p>
                      <a:pPr algn="l" fontAlgn="ctr"/>
                      <a:r>
                        <a:rPr lang="es-ES" sz="800" b="0" i="0" u="none" strike="noStrike">
                          <a:effectLst/>
                          <a:latin typeface="Calibri" panose="020F0502020204030204" pitchFamily="34" charset="0"/>
                        </a:rPr>
                        <a:t>SUPERINTENDENCIA DE TRANSPORTE TERRESTRE DE PERSONAS, CARGA Y MERCANCÍAS</a:t>
                      </a:r>
                    </a:p>
                  </a:txBody>
                  <a:tcPr marL="9525" marR="9525" marT="9525" marB="0" anchor="ctr"/>
                </a:tc>
                <a:extLst>
                  <a:ext uri="{0D108BD9-81ED-4DB2-BD59-A6C34878D82A}">
                    <a16:rowId xmlns:a16="http://schemas.microsoft.com/office/drawing/2014/main" val="3375067551"/>
                  </a:ext>
                </a:extLst>
              </a:tr>
              <a:tr h="131859">
                <a:tc>
                  <a:txBody>
                    <a:bodyPr/>
                    <a:lstStyle/>
                    <a:p>
                      <a:pPr algn="ctr" fontAlgn="ctr"/>
                      <a:r>
                        <a:rPr lang="es-PE" sz="800" b="0" i="0" u="none" strike="noStrike">
                          <a:effectLst/>
                          <a:latin typeface="Calibri" panose="020F0502020204030204" pitchFamily="34" charset="0"/>
                        </a:rPr>
                        <a:t>68</a:t>
                      </a:r>
                    </a:p>
                  </a:txBody>
                  <a:tcPr marL="9525" marR="9525" marT="9525" marB="0" anchor="ctr"/>
                </a:tc>
                <a:tc>
                  <a:txBody>
                    <a:bodyPr/>
                    <a:lstStyle/>
                    <a:p>
                      <a:pPr algn="l" fontAlgn="ctr"/>
                      <a:r>
                        <a:rPr lang="es-PE" sz="800" b="0" i="0" u="none" strike="noStrike">
                          <a:effectLst/>
                          <a:latin typeface="Calibri" panose="020F0502020204030204" pitchFamily="34" charset="0"/>
                        </a:rPr>
                        <a:t>SUPERINTENDENCIA NACIONAL DE BIENES ESTATALES</a:t>
                      </a:r>
                    </a:p>
                  </a:txBody>
                  <a:tcPr marL="9525" marR="9525" marT="9525" marB="0" anchor="ctr"/>
                </a:tc>
                <a:extLst>
                  <a:ext uri="{0D108BD9-81ED-4DB2-BD59-A6C34878D82A}">
                    <a16:rowId xmlns:a16="http://schemas.microsoft.com/office/drawing/2014/main" val="1457881878"/>
                  </a:ext>
                </a:extLst>
              </a:tr>
              <a:tr h="131859">
                <a:tc>
                  <a:txBody>
                    <a:bodyPr/>
                    <a:lstStyle/>
                    <a:p>
                      <a:pPr algn="ctr" fontAlgn="ctr"/>
                      <a:r>
                        <a:rPr lang="es-PE" sz="800" b="0" i="0" u="none" strike="noStrike">
                          <a:effectLst/>
                          <a:latin typeface="Calibri" panose="020F0502020204030204" pitchFamily="34" charset="0"/>
                        </a:rPr>
                        <a:t>69</a:t>
                      </a:r>
                    </a:p>
                  </a:txBody>
                  <a:tcPr marL="9525" marR="9525" marT="9525" marB="0" anchor="ctr"/>
                </a:tc>
                <a:tc>
                  <a:txBody>
                    <a:bodyPr/>
                    <a:lstStyle/>
                    <a:p>
                      <a:pPr algn="l" fontAlgn="ctr"/>
                      <a:r>
                        <a:rPr lang="es-PE" sz="800" b="0" i="0" u="none" strike="noStrike">
                          <a:effectLst/>
                          <a:latin typeface="Calibri" panose="020F0502020204030204" pitchFamily="34" charset="0"/>
                        </a:rPr>
                        <a:t>SUPERINTENDENCIA NACIONAL DE SALUD</a:t>
                      </a:r>
                    </a:p>
                  </a:txBody>
                  <a:tcPr marL="9525" marR="9525" marT="9525" marB="0" anchor="ctr"/>
                </a:tc>
                <a:extLst>
                  <a:ext uri="{0D108BD9-81ED-4DB2-BD59-A6C34878D82A}">
                    <a16:rowId xmlns:a16="http://schemas.microsoft.com/office/drawing/2014/main" val="3301563820"/>
                  </a:ext>
                </a:extLst>
              </a:tr>
              <a:tr h="131859">
                <a:tc>
                  <a:txBody>
                    <a:bodyPr/>
                    <a:lstStyle/>
                    <a:p>
                      <a:pPr algn="ctr" fontAlgn="ctr"/>
                      <a:r>
                        <a:rPr lang="es-PE" sz="800" b="0" i="0" u="none" strike="noStrike">
                          <a:effectLst/>
                          <a:latin typeface="Calibri" panose="020F0502020204030204" pitchFamily="34" charset="0"/>
                        </a:rPr>
                        <a:t>70</a:t>
                      </a:r>
                    </a:p>
                  </a:txBody>
                  <a:tcPr marL="9525" marR="9525" marT="9525" marB="0" anchor="ctr"/>
                </a:tc>
                <a:tc>
                  <a:txBody>
                    <a:bodyPr/>
                    <a:lstStyle/>
                    <a:p>
                      <a:pPr algn="l" fontAlgn="ctr"/>
                      <a:r>
                        <a:rPr lang="es-PE" sz="800" b="0" i="0" u="none" strike="noStrike">
                          <a:effectLst/>
                          <a:latin typeface="Calibri" panose="020F0502020204030204" pitchFamily="34" charset="0"/>
                        </a:rPr>
                        <a:t>TRIBUNAL CONSTITUCIONAL</a:t>
                      </a:r>
                    </a:p>
                  </a:txBody>
                  <a:tcPr marL="9525" marR="9525" marT="9525" marB="0" anchor="ctr"/>
                </a:tc>
                <a:extLst>
                  <a:ext uri="{0D108BD9-81ED-4DB2-BD59-A6C34878D82A}">
                    <a16:rowId xmlns:a16="http://schemas.microsoft.com/office/drawing/2014/main" val="1726243977"/>
                  </a:ext>
                </a:extLst>
              </a:tr>
              <a:tr h="131859">
                <a:tc>
                  <a:txBody>
                    <a:bodyPr/>
                    <a:lstStyle/>
                    <a:p>
                      <a:pPr algn="ctr" fontAlgn="ctr"/>
                      <a:r>
                        <a:rPr lang="es-PE" sz="800" b="0" i="0" u="none" strike="noStrike">
                          <a:effectLst/>
                          <a:latin typeface="Calibri" panose="020F0502020204030204" pitchFamily="34" charset="0"/>
                        </a:rPr>
                        <a:t>71</a:t>
                      </a:r>
                    </a:p>
                  </a:txBody>
                  <a:tcPr marL="9525" marR="9525" marT="9525" marB="0" anchor="ctr"/>
                </a:tc>
                <a:tc>
                  <a:txBody>
                    <a:bodyPr/>
                    <a:lstStyle/>
                    <a:p>
                      <a:pPr algn="l" fontAlgn="ctr"/>
                      <a:r>
                        <a:rPr lang="es-ES" sz="800" b="0" i="0" u="none" strike="noStrike">
                          <a:effectLst/>
                          <a:latin typeface="Calibri" panose="020F0502020204030204" pitchFamily="34" charset="0"/>
                        </a:rPr>
                        <a:t>UNIVERSIDAD NACIONAL DANIEL ALCIDES CARRIÓN - PASCO</a:t>
                      </a:r>
                    </a:p>
                  </a:txBody>
                  <a:tcPr marL="9525" marR="9525" marT="9525" marB="0" anchor="ctr"/>
                </a:tc>
                <a:extLst>
                  <a:ext uri="{0D108BD9-81ED-4DB2-BD59-A6C34878D82A}">
                    <a16:rowId xmlns:a16="http://schemas.microsoft.com/office/drawing/2014/main" val="1576467320"/>
                  </a:ext>
                </a:extLst>
              </a:tr>
              <a:tr h="131859">
                <a:tc>
                  <a:txBody>
                    <a:bodyPr/>
                    <a:lstStyle/>
                    <a:p>
                      <a:pPr algn="ctr" fontAlgn="ctr"/>
                      <a:r>
                        <a:rPr lang="es-PE" sz="800" b="0" i="0" u="none" strike="noStrike">
                          <a:effectLst/>
                          <a:latin typeface="Calibri" panose="020F0502020204030204" pitchFamily="34" charset="0"/>
                        </a:rPr>
                        <a:t>72</a:t>
                      </a:r>
                    </a:p>
                  </a:txBody>
                  <a:tcPr marL="9525" marR="9525" marT="9525" marB="0" anchor="ctr"/>
                </a:tc>
                <a:tc>
                  <a:txBody>
                    <a:bodyPr/>
                    <a:lstStyle/>
                    <a:p>
                      <a:pPr algn="l" fontAlgn="ctr"/>
                      <a:r>
                        <a:rPr lang="es-PE" sz="800" b="0" i="0" u="none" strike="noStrike">
                          <a:effectLst/>
                          <a:latin typeface="Calibri" panose="020F0502020204030204" pitchFamily="34" charset="0"/>
                        </a:rPr>
                        <a:t>UNIVERSIDAD NACIONAL DE CAÑETE</a:t>
                      </a:r>
                    </a:p>
                  </a:txBody>
                  <a:tcPr marL="9525" marR="9525" marT="9525" marB="0" anchor="ctr"/>
                </a:tc>
                <a:extLst>
                  <a:ext uri="{0D108BD9-81ED-4DB2-BD59-A6C34878D82A}">
                    <a16:rowId xmlns:a16="http://schemas.microsoft.com/office/drawing/2014/main" val="2579282062"/>
                  </a:ext>
                </a:extLst>
              </a:tr>
              <a:tr h="131859">
                <a:tc>
                  <a:txBody>
                    <a:bodyPr/>
                    <a:lstStyle/>
                    <a:p>
                      <a:pPr algn="ctr" fontAlgn="ctr"/>
                      <a:r>
                        <a:rPr lang="es-PE" sz="800" b="0" i="0" u="none" strike="noStrike">
                          <a:effectLst/>
                          <a:latin typeface="Calibri" panose="020F0502020204030204" pitchFamily="34" charset="0"/>
                        </a:rPr>
                        <a:t>73</a:t>
                      </a:r>
                    </a:p>
                  </a:txBody>
                  <a:tcPr marL="9525" marR="9525" marT="9525" marB="0" anchor="ctr"/>
                </a:tc>
                <a:tc>
                  <a:txBody>
                    <a:bodyPr/>
                    <a:lstStyle/>
                    <a:p>
                      <a:pPr algn="l" fontAlgn="ctr"/>
                      <a:r>
                        <a:rPr lang="es-ES" sz="800" b="0" i="0" u="none" strike="noStrike">
                          <a:effectLst/>
                          <a:latin typeface="Calibri" panose="020F0502020204030204" pitchFamily="34" charset="0"/>
                        </a:rPr>
                        <a:t>UNIVERSIDAD NACIONAL DE INGENIERÍA - UNI</a:t>
                      </a:r>
                    </a:p>
                  </a:txBody>
                  <a:tcPr marL="9525" marR="9525" marT="9525" marB="0" anchor="ctr"/>
                </a:tc>
                <a:extLst>
                  <a:ext uri="{0D108BD9-81ED-4DB2-BD59-A6C34878D82A}">
                    <a16:rowId xmlns:a16="http://schemas.microsoft.com/office/drawing/2014/main" val="1518559510"/>
                  </a:ext>
                </a:extLst>
              </a:tr>
              <a:tr h="131859">
                <a:tc>
                  <a:txBody>
                    <a:bodyPr/>
                    <a:lstStyle/>
                    <a:p>
                      <a:pPr algn="ctr" fontAlgn="ctr"/>
                      <a:r>
                        <a:rPr lang="es-PE" sz="800" b="0" i="0" u="none" strike="noStrike">
                          <a:effectLst/>
                          <a:latin typeface="Calibri" panose="020F0502020204030204" pitchFamily="34" charset="0"/>
                        </a:rPr>
                        <a:t>74</a:t>
                      </a:r>
                    </a:p>
                  </a:txBody>
                  <a:tcPr marL="9525" marR="9525" marT="9525" marB="0" anchor="ctr"/>
                </a:tc>
                <a:tc>
                  <a:txBody>
                    <a:bodyPr/>
                    <a:lstStyle/>
                    <a:p>
                      <a:pPr algn="l" fontAlgn="ctr"/>
                      <a:r>
                        <a:rPr lang="es-PE" sz="800" b="0" i="0" u="none" strike="noStrike">
                          <a:effectLst/>
                          <a:latin typeface="Calibri" panose="020F0502020204030204" pitchFamily="34" charset="0"/>
                        </a:rPr>
                        <a:t>UNIVERSIDAD NACIONAL DE JULIACA</a:t>
                      </a:r>
                    </a:p>
                  </a:txBody>
                  <a:tcPr marL="9525" marR="9525" marT="9525" marB="0" anchor="ctr"/>
                </a:tc>
                <a:extLst>
                  <a:ext uri="{0D108BD9-81ED-4DB2-BD59-A6C34878D82A}">
                    <a16:rowId xmlns:a16="http://schemas.microsoft.com/office/drawing/2014/main" val="2669365786"/>
                  </a:ext>
                </a:extLst>
              </a:tr>
              <a:tr h="131859">
                <a:tc>
                  <a:txBody>
                    <a:bodyPr/>
                    <a:lstStyle/>
                    <a:p>
                      <a:pPr algn="ctr" fontAlgn="ctr"/>
                      <a:r>
                        <a:rPr lang="es-PE" sz="800" b="0" i="0" u="none" strike="noStrike">
                          <a:effectLst/>
                          <a:latin typeface="Calibri" panose="020F0502020204030204" pitchFamily="34" charset="0"/>
                        </a:rPr>
                        <a:t>75</a:t>
                      </a:r>
                    </a:p>
                  </a:txBody>
                  <a:tcPr marL="9525" marR="9525" marT="9525" marB="0" anchor="ctr"/>
                </a:tc>
                <a:tc>
                  <a:txBody>
                    <a:bodyPr/>
                    <a:lstStyle/>
                    <a:p>
                      <a:pPr algn="l" fontAlgn="ctr"/>
                      <a:r>
                        <a:rPr lang="es-ES" sz="800" b="0" i="0" u="none" strike="noStrike">
                          <a:effectLst/>
                          <a:latin typeface="Calibri" panose="020F0502020204030204" pitchFamily="34" charset="0"/>
                        </a:rPr>
                        <a:t>UNIVERSIDAD NACIONAL DE SAN MARTÍN - TARAPOTO</a:t>
                      </a:r>
                    </a:p>
                  </a:txBody>
                  <a:tcPr marL="9525" marR="9525" marT="9525" marB="0" anchor="ctr"/>
                </a:tc>
                <a:extLst>
                  <a:ext uri="{0D108BD9-81ED-4DB2-BD59-A6C34878D82A}">
                    <a16:rowId xmlns:a16="http://schemas.microsoft.com/office/drawing/2014/main" val="2808811420"/>
                  </a:ext>
                </a:extLst>
              </a:tr>
              <a:tr h="131859">
                <a:tc>
                  <a:txBody>
                    <a:bodyPr/>
                    <a:lstStyle/>
                    <a:p>
                      <a:pPr algn="ctr" fontAlgn="ctr"/>
                      <a:r>
                        <a:rPr lang="es-PE" sz="800" b="0" i="0" u="none" strike="noStrike">
                          <a:effectLst/>
                          <a:latin typeface="Calibri" panose="020F0502020204030204" pitchFamily="34" charset="0"/>
                        </a:rPr>
                        <a:t>76</a:t>
                      </a:r>
                    </a:p>
                  </a:txBody>
                  <a:tcPr marL="9525" marR="9525" marT="9525" marB="0" anchor="ctr"/>
                </a:tc>
                <a:tc>
                  <a:txBody>
                    <a:bodyPr/>
                    <a:lstStyle/>
                    <a:p>
                      <a:pPr algn="l" fontAlgn="ctr"/>
                      <a:r>
                        <a:rPr lang="es-ES" sz="800" b="0" i="0" u="none" strike="noStrike">
                          <a:effectLst/>
                          <a:latin typeface="Calibri" panose="020F0502020204030204" pitchFamily="34" charset="0"/>
                        </a:rPr>
                        <a:t>UNIVERSIDAD NACIONAL HERMILIO VALDIZÁN - HUÁNUCO</a:t>
                      </a:r>
                    </a:p>
                  </a:txBody>
                  <a:tcPr marL="9525" marR="9525" marT="9525" marB="0" anchor="ctr"/>
                </a:tc>
                <a:extLst>
                  <a:ext uri="{0D108BD9-81ED-4DB2-BD59-A6C34878D82A}">
                    <a16:rowId xmlns:a16="http://schemas.microsoft.com/office/drawing/2014/main" val="2258523780"/>
                  </a:ext>
                </a:extLst>
              </a:tr>
              <a:tr h="131859">
                <a:tc>
                  <a:txBody>
                    <a:bodyPr/>
                    <a:lstStyle/>
                    <a:p>
                      <a:pPr algn="ctr" fontAlgn="ctr"/>
                      <a:r>
                        <a:rPr lang="es-PE" sz="800" b="0" i="0" u="none" strike="noStrike">
                          <a:effectLst/>
                          <a:latin typeface="Calibri" panose="020F0502020204030204" pitchFamily="34" charset="0"/>
                        </a:rPr>
                        <a:t>77</a:t>
                      </a:r>
                    </a:p>
                  </a:txBody>
                  <a:tcPr marL="9525" marR="9525" marT="9525" marB="0" anchor="ctr"/>
                </a:tc>
                <a:tc>
                  <a:txBody>
                    <a:bodyPr/>
                    <a:lstStyle/>
                    <a:p>
                      <a:pPr algn="l" fontAlgn="ctr"/>
                      <a:r>
                        <a:rPr lang="es-PE" sz="800" b="0" i="0" u="none" strike="noStrike">
                          <a:effectLst/>
                          <a:latin typeface="Calibri" panose="020F0502020204030204" pitchFamily="34" charset="0"/>
                        </a:rPr>
                        <a:t>UNIVERSIDAD NACIONAL JORGE BASADRE GROHMANN - TACNA</a:t>
                      </a:r>
                    </a:p>
                  </a:txBody>
                  <a:tcPr marL="9525" marR="9525" marT="9525" marB="0" anchor="ctr"/>
                </a:tc>
                <a:extLst>
                  <a:ext uri="{0D108BD9-81ED-4DB2-BD59-A6C34878D82A}">
                    <a16:rowId xmlns:a16="http://schemas.microsoft.com/office/drawing/2014/main" val="1810861404"/>
                  </a:ext>
                </a:extLst>
              </a:tr>
              <a:tr h="131859">
                <a:tc>
                  <a:txBody>
                    <a:bodyPr/>
                    <a:lstStyle/>
                    <a:p>
                      <a:pPr algn="ctr" fontAlgn="ctr"/>
                      <a:r>
                        <a:rPr lang="es-PE" sz="800" b="0" i="0" u="none" strike="noStrike">
                          <a:effectLst/>
                          <a:latin typeface="Calibri" panose="020F0502020204030204" pitchFamily="34" charset="0"/>
                        </a:rPr>
                        <a:t>78</a:t>
                      </a:r>
                    </a:p>
                  </a:txBody>
                  <a:tcPr marL="9525" marR="9525" marT="9525" marB="0" anchor="ctr"/>
                </a:tc>
                <a:tc>
                  <a:txBody>
                    <a:bodyPr/>
                    <a:lstStyle/>
                    <a:p>
                      <a:pPr algn="l" fontAlgn="ctr"/>
                      <a:r>
                        <a:rPr lang="es-ES" sz="800" b="0" i="0" u="none" strike="noStrike">
                          <a:effectLst/>
                          <a:latin typeface="Calibri" panose="020F0502020204030204" pitchFamily="34" charset="0"/>
                        </a:rPr>
                        <a:t>UNIVERSIDAD NACIONAL JOSÉ FAUSTINO SÁNCHEZ CARRIÓN - HUACHO</a:t>
                      </a:r>
                    </a:p>
                  </a:txBody>
                  <a:tcPr marL="9525" marR="9525" marT="9525" marB="0" anchor="ctr"/>
                </a:tc>
                <a:extLst>
                  <a:ext uri="{0D108BD9-81ED-4DB2-BD59-A6C34878D82A}">
                    <a16:rowId xmlns:a16="http://schemas.microsoft.com/office/drawing/2014/main" val="2419633479"/>
                  </a:ext>
                </a:extLst>
              </a:tr>
              <a:tr h="131859">
                <a:tc>
                  <a:txBody>
                    <a:bodyPr/>
                    <a:lstStyle/>
                    <a:p>
                      <a:pPr algn="ctr" fontAlgn="ctr"/>
                      <a:r>
                        <a:rPr lang="es-PE" sz="800" b="0" i="0" u="none" strike="noStrike">
                          <a:effectLst/>
                          <a:latin typeface="Calibri" panose="020F0502020204030204" pitchFamily="34" charset="0"/>
                        </a:rPr>
                        <a:t>79</a:t>
                      </a:r>
                    </a:p>
                  </a:txBody>
                  <a:tcPr marL="9525" marR="9525" marT="9525" marB="0" anchor="ctr"/>
                </a:tc>
                <a:tc>
                  <a:txBody>
                    <a:bodyPr/>
                    <a:lstStyle/>
                    <a:p>
                      <a:pPr algn="l" fontAlgn="ctr"/>
                      <a:r>
                        <a:rPr lang="es-PE" sz="800" b="0" i="0" u="none" strike="noStrike">
                          <a:effectLst/>
                          <a:latin typeface="Calibri" panose="020F0502020204030204" pitchFamily="34" charset="0"/>
                        </a:rPr>
                        <a:t>UNIVERSIDAD NACIONAL PEDRO RUIZ GALLO - LAMBAYEQUE</a:t>
                      </a:r>
                    </a:p>
                  </a:txBody>
                  <a:tcPr marL="9525" marR="9525" marT="9525" marB="0" anchor="ctr"/>
                </a:tc>
                <a:extLst>
                  <a:ext uri="{0D108BD9-81ED-4DB2-BD59-A6C34878D82A}">
                    <a16:rowId xmlns:a16="http://schemas.microsoft.com/office/drawing/2014/main" val="1893835671"/>
                  </a:ext>
                </a:extLst>
              </a:tr>
              <a:tr h="131859">
                <a:tc>
                  <a:txBody>
                    <a:bodyPr/>
                    <a:lstStyle/>
                    <a:p>
                      <a:pPr algn="ctr" fontAlgn="ctr"/>
                      <a:r>
                        <a:rPr lang="es-PE" sz="800" b="0" i="0" u="none" strike="noStrike">
                          <a:effectLst/>
                          <a:latin typeface="Calibri" panose="020F0502020204030204" pitchFamily="34" charset="0"/>
                        </a:rPr>
                        <a:t>80</a:t>
                      </a:r>
                    </a:p>
                  </a:txBody>
                  <a:tcPr marL="9525" marR="9525" marT="9525" marB="0" anchor="ctr"/>
                </a:tc>
                <a:tc>
                  <a:txBody>
                    <a:bodyPr/>
                    <a:lstStyle/>
                    <a:p>
                      <a:pPr algn="l" fontAlgn="ctr"/>
                      <a:r>
                        <a:rPr lang="es-ES" sz="800" b="0" i="0" u="none" strike="noStrike">
                          <a:effectLst/>
                          <a:latin typeface="Calibri" panose="020F0502020204030204" pitchFamily="34" charset="0"/>
                        </a:rPr>
                        <a:t>UNIVERSIDAD NACIONAL SAN AGUSTÍN - AREQUIPA</a:t>
                      </a:r>
                    </a:p>
                  </a:txBody>
                  <a:tcPr marL="9525" marR="9525" marT="9525" marB="0" anchor="ctr"/>
                </a:tc>
                <a:extLst>
                  <a:ext uri="{0D108BD9-81ED-4DB2-BD59-A6C34878D82A}">
                    <a16:rowId xmlns:a16="http://schemas.microsoft.com/office/drawing/2014/main" val="2910522670"/>
                  </a:ext>
                </a:extLst>
              </a:tr>
              <a:tr h="131859">
                <a:tc>
                  <a:txBody>
                    <a:bodyPr/>
                    <a:lstStyle/>
                    <a:p>
                      <a:pPr algn="ctr" fontAlgn="ctr"/>
                      <a:r>
                        <a:rPr lang="es-PE" sz="800" b="0" i="0" u="none" strike="noStrike">
                          <a:effectLst/>
                          <a:latin typeface="Calibri" panose="020F0502020204030204" pitchFamily="34" charset="0"/>
                        </a:rPr>
                        <a:t>81</a:t>
                      </a:r>
                    </a:p>
                  </a:txBody>
                  <a:tcPr marL="9525" marR="9525" marT="9525" marB="0" anchor="ctr"/>
                </a:tc>
                <a:tc>
                  <a:txBody>
                    <a:bodyPr/>
                    <a:lstStyle/>
                    <a:p>
                      <a:pPr algn="l" fontAlgn="ctr"/>
                      <a:r>
                        <a:rPr lang="es-ES" sz="800" b="0" i="0" u="none" strike="noStrike">
                          <a:effectLst/>
                          <a:latin typeface="Calibri" panose="020F0502020204030204" pitchFamily="34" charset="0"/>
                        </a:rPr>
                        <a:t>UNIVERSIDAD NACIONAL SAN ANTONIO ABAD-CUSCO</a:t>
                      </a:r>
                    </a:p>
                  </a:txBody>
                  <a:tcPr marL="9525" marR="9525" marT="9525" marB="0" anchor="ctr"/>
                </a:tc>
                <a:extLst>
                  <a:ext uri="{0D108BD9-81ED-4DB2-BD59-A6C34878D82A}">
                    <a16:rowId xmlns:a16="http://schemas.microsoft.com/office/drawing/2014/main" val="330799298"/>
                  </a:ext>
                </a:extLst>
              </a:tr>
              <a:tr h="131859">
                <a:tc>
                  <a:txBody>
                    <a:bodyPr/>
                    <a:lstStyle/>
                    <a:p>
                      <a:pPr algn="ctr" fontAlgn="ctr"/>
                      <a:r>
                        <a:rPr lang="es-PE" sz="800" b="0" i="0" u="none" strike="noStrike">
                          <a:effectLst/>
                          <a:latin typeface="Calibri" panose="020F0502020204030204" pitchFamily="34" charset="0"/>
                        </a:rPr>
                        <a:t>82</a:t>
                      </a:r>
                    </a:p>
                  </a:txBody>
                  <a:tcPr marL="9525" marR="9525" marT="9525" marB="0" anchor="ctr"/>
                </a:tc>
                <a:tc>
                  <a:txBody>
                    <a:bodyPr/>
                    <a:lstStyle/>
                    <a:p>
                      <a:pPr algn="l" fontAlgn="ctr"/>
                      <a:r>
                        <a:rPr lang="es-PE" sz="800" b="0" i="0" u="none" strike="noStrike" dirty="0">
                          <a:effectLst/>
                          <a:latin typeface="Calibri" panose="020F0502020204030204" pitchFamily="34" charset="0"/>
                        </a:rPr>
                        <a:t>UNIVERSIDAD NACIONAL TORIBIO RODRÍGUEZ DE MENDOZA DE AMAZONAS</a:t>
                      </a:r>
                    </a:p>
                  </a:txBody>
                  <a:tcPr marL="9525" marR="9525" marT="9525" marB="0" anchor="ctr"/>
                </a:tc>
                <a:extLst>
                  <a:ext uri="{0D108BD9-81ED-4DB2-BD59-A6C34878D82A}">
                    <a16:rowId xmlns:a16="http://schemas.microsoft.com/office/drawing/2014/main" val="1991250672"/>
                  </a:ext>
                </a:extLst>
              </a:tr>
            </a:tbl>
          </a:graphicData>
        </a:graphic>
      </p:graphicFrame>
      <p:sp>
        <p:nvSpPr>
          <p:cNvPr id="16" name="CuadroTexto 15">
            <a:extLst>
              <a:ext uri="{FF2B5EF4-FFF2-40B4-BE49-F238E27FC236}">
                <a16:creationId xmlns:a16="http://schemas.microsoft.com/office/drawing/2014/main" id="{571AEF6B-9D63-4072-B66A-9E1A18EA5FB9}"/>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
        <p:nvSpPr>
          <p:cNvPr id="6" name="CuadroTexto 5">
            <a:extLst>
              <a:ext uri="{FF2B5EF4-FFF2-40B4-BE49-F238E27FC236}">
                <a16:creationId xmlns:a16="http://schemas.microsoft.com/office/drawing/2014/main" id="{87B02055-7845-4F2D-8D23-E160B7224DF6}"/>
              </a:ext>
            </a:extLst>
          </p:cNvPr>
          <p:cNvSpPr txBox="1"/>
          <p:nvPr/>
        </p:nvSpPr>
        <p:spPr>
          <a:xfrm>
            <a:off x="10738309" y="6327324"/>
            <a:ext cx="1028182" cy="307777"/>
          </a:xfrm>
          <a:prstGeom prst="rect">
            <a:avLst/>
          </a:prstGeom>
          <a:noFill/>
        </p:spPr>
        <p:txBody>
          <a:bodyPr wrap="square" rtlCol="0">
            <a:spAutoFit/>
          </a:bodyPr>
          <a:lstStyle/>
          <a:p>
            <a:pPr algn="ctr"/>
            <a:r>
              <a:rPr lang="es-PE" sz="700" b="1" dirty="0"/>
              <a:t>VOLVER AL CUADRO ALCANCE</a:t>
            </a:r>
            <a:endParaRPr lang="en-US" sz="700" b="1" dirty="0"/>
          </a:p>
        </p:txBody>
      </p:sp>
      <p:pic>
        <p:nvPicPr>
          <p:cNvPr id="7" name="Imagen 6" descr="C:\Users\16468\Documents\GSS\Para creaciones\cgr.png">
            <a:hlinkClick r:id="rId3" action="ppaction://hlinksldjump"/>
            <a:extLst>
              <a:ext uri="{FF2B5EF4-FFF2-40B4-BE49-F238E27FC236}">
                <a16:creationId xmlns:a16="http://schemas.microsoft.com/office/drawing/2014/main" id="{AFD34D4A-18B1-41DF-B358-F8DEB4FD9280}"/>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0979444" y="6119633"/>
            <a:ext cx="523240" cy="262294"/>
          </a:xfrm>
          <a:prstGeom prst="rect">
            <a:avLst/>
          </a:prstGeom>
          <a:noFill/>
          <a:ln>
            <a:noFill/>
          </a:ln>
        </p:spPr>
      </p:pic>
    </p:spTree>
    <p:extLst>
      <p:ext uri="{BB962C8B-B14F-4D97-AF65-F5344CB8AC3E}">
        <p14:creationId xmlns:p14="http://schemas.microsoft.com/office/powerpoint/2010/main" val="2885979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29</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DB72767D-353A-4AE4-8F10-02C1C291E551}"/>
              </a:ext>
            </a:extLst>
          </p:cNvPr>
          <p:cNvSpPr txBox="1"/>
          <p:nvPr/>
        </p:nvSpPr>
        <p:spPr>
          <a:xfrm>
            <a:off x="1631504" y="917806"/>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ALCANCE DE LA AUDITORÍA POR TIPO DE OPINIÓN</a:t>
            </a:r>
          </a:p>
          <a:p>
            <a:pPr algn="ctr"/>
            <a:r>
              <a:rPr lang="es-ES_tradnl" sz="2400" b="1" dirty="0">
                <a:solidFill>
                  <a:srgbClr val="FF0000"/>
                </a:solidFill>
                <a:effectLst>
                  <a:outerShdw blurRad="38100" dist="38100" dir="2700000" algn="tl">
                    <a:srgbClr val="000000">
                      <a:alpha val="43137"/>
                    </a:srgbClr>
                  </a:outerShdw>
                </a:effectLst>
                <a:latin typeface="Myriad Pro" charset="0"/>
                <a:ea typeface="Myriad Pro" charset="0"/>
                <a:cs typeface="Myriad Pro" charset="0"/>
              </a:rPr>
              <a:t>CON ABSTENCION DE OPINION</a:t>
            </a:r>
          </a:p>
        </p:txBody>
      </p:sp>
      <p:graphicFrame>
        <p:nvGraphicFramePr>
          <p:cNvPr id="5" name="Tabla 4">
            <a:extLst>
              <a:ext uri="{FF2B5EF4-FFF2-40B4-BE49-F238E27FC236}">
                <a16:creationId xmlns:a16="http://schemas.microsoft.com/office/drawing/2014/main" id="{35C0F0C8-5C94-4784-A2AF-6456A006ED10}"/>
              </a:ext>
            </a:extLst>
          </p:cNvPr>
          <p:cNvGraphicFramePr>
            <a:graphicFrameLocks noGrp="1"/>
          </p:cNvGraphicFramePr>
          <p:nvPr>
            <p:extLst>
              <p:ext uri="{D42A27DB-BD31-4B8C-83A1-F6EECF244321}">
                <p14:modId xmlns:p14="http://schemas.microsoft.com/office/powerpoint/2010/main" val="3788365747"/>
              </p:ext>
            </p:extLst>
          </p:nvPr>
        </p:nvGraphicFramePr>
        <p:xfrm>
          <a:off x="1511715" y="1816805"/>
          <a:ext cx="4527149" cy="4567347"/>
        </p:xfrm>
        <a:graphic>
          <a:graphicData uri="http://schemas.openxmlformats.org/drawingml/2006/table">
            <a:tbl>
              <a:tblPr firstRow="1">
                <a:tableStyleId>{5C22544A-7EE6-4342-B048-85BDC9FD1C3A}</a:tableStyleId>
              </a:tblPr>
              <a:tblGrid>
                <a:gridCol w="527435">
                  <a:extLst>
                    <a:ext uri="{9D8B030D-6E8A-4147-A177-3AD203B41FA5}">
                      <a16:colId xmlns:a16="http://schemas.microsoft.com/office/drawing/2014/main" val="2232126717"/>
                    </a:ext>
                  </a:extLst>
                </a:gridCol>
                <a:gridCol w="3999714">
                  <a:extLst>
                    <a:ext uri="{9D8B030D-6E8A-4147-A177-3AD203B41FA5}">
                      <a16:colId xmlns:a16="http://schemas.microsoft.com/office/drawing/2014/main" val="3304392794"/>
                    </a:ext>
                  </a:extLst>
                </a:gridCol>
              </a:tblGrid>
              <a:tr h="216000">
                <a:tc>
                  <a:txBody>
                    <a:bodyPr/>
                    <a:lstStyle/>
                    <a:p>
                      <a:pPr algn="ctr" fontAlgn="ctr"/>
                      <a:r>
                        <a:rPr lang="es-PE" sz="800" b="1" i="0" u="none" strike="noStrike" dirty="0">
                          <a:effectLst/>
                          <a:latin typeface="Calibri" panose="020F0502020204030204" pitchFamily="34" charset="0"/>
                        </a:rPr>
                        <a:t>N°</a:t>
                      </a:r>
                    </a:p>
                  </a:txBody>
                  <a:tcPr marL="6593" marR="6593" marT="6593" marB="0" anchor="ctr"/>
                </a:tc>
                <a:tc>
                  <a:txBody>
                    <a:bodyPr/>
                    <a:lstStyle/>
                    <a:p>
                      <a:pPr algn="ctr" fontAlgn="ctr"/>
                      <a:r>
                        <a:rPr lang="pt-BR" sz="800" b="1" i="0" u="none" strike="noStrike" dirty="0">
                          <a:effectLst/>
                          <a:latin typeface="Calibri" panose="020F0502020204030204" pitchFamily="34" charset="0"/>
                        </a:rPr>
                        <a:t>ENTIDAD</a:t>
                      </a:r>
                    </a:p>
                  </a:txBody>
                  <a:tcPr marL="6593" marR="6593" marT="6593" marB="0" anchor="ctr"/>
                </a:tc>
                <a:extLst>
                  <a:ext uri="{0D108BD9-81ED-4DB2-BD59-A6C34878D82A}">
                    <a16:rowId xmlns:a16="http://schemas.microsoft.com/office/drawing/2014/main" val="2762415783"/>
                  </a:ext>
                </a:extLst>
              </a:tr>
              <a:tr h="131859">
                <a:tc>
                  <a:txBody>
                    <a:bodyPr/>
                    <a:lstStyle/>
                    <a:p>
                      <a:pPr algn="ctr" fontAlgn="ctr"/>
                      <a:r>
                        <a:rPr lang="es-PE" sz="800" u="none" strike="noStrike">
                          <a:effectLst/>
                        </a:rPr>
                        <a:t>1</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pt-BR" sz="800" u="none" strike="noStrike" dirty="0">
                          <a:effectLst/>
                        </a:rPr>
                        <a:t>ENTIDAD PREST.DE SS.DE SANEAM. GRAU S.A.</a:t>
                      </a:r>
                      <a:endParaRPr lang="pt-BR" sz="800" b="0" i="0" u="none" strike="noStrike" dirty="0">
                        <a:effectLst/>
                        <a:latin typeface="Calibri" panose="020F0502020204030204" pitchFamily="34" charset="0"/>
                      </a:endParaRPr>
                    </a:p>
                  </a:txBody>
                  <a:tcPr marL="6593" marR="6593" marT="6593" marB="0" anchor="ctr"/>
                </a:tc>
                <a:extLst>
                  <a:ext uri="{0D108BD9-81ED-4DB2-BD59-A6C34878D82A}">
                    <a16:rowId xmlns:a16="http://schemas.microsoft.com/office/drawing/2014/main" val="3716719765"/>
                  </a:ext>
                </a:extLst>
              </a:tr>
              <a:tr h="131859">
                <a:tc>
                  <a:txBody>
                    <a:bodyPr/>
                    <a:lstStyle/>
                    <a:p>
                      <a:pPr algn="ctr" fontAlgn="ctr"/>
                      <a:r>
                        <a:rPr lang="es-PE" sz="800" u="none" strike="noStrike">
                          <a:effectLst/>
                        </a:rPr>
                        <a:t>2</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ENTIDAD PRESTADORA DE SERVICIOS DE SANEAMIENTO DE LAMBAYEQUE - EPSEL S.A.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782171032"/>
                  </a:ext>
                </a:extLst>
              </a:tr>
              <a:tr h="131859">
                <a:tc>
                  <a:txBody>
                    <a:bodyPr/>
                    <a:lstStyle/>
                    <a:p>
                      <a:pPr algn="ctr" fontAlgn="ctr"/>
                      <a:r>
                        <a:rPr lang="es-PE" sz="800" u="none" strike="noStrike">
                          <a:effectLst/>
                        </a:rPr>
                        <a:t>3</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AYACUCHO</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239177083"/>
                  </a:ext>
                </a:extLst>
              </a:tr>
              <a:tr h="131859">
                <a:tc>
                  <a:txBody>
                    <a:bodyPr/>
                    <a:lstStyle/>
                    <a:p>
                      <a:pPr algn="ctr" fontAlgn="ctr"/>
                      <a:r>
                        <a:rPr lang="es-PE" sz="800" u="none" strike="noStrike">
                          <a:effectLst/>
                        </a:rPr>
                        <a:t>4</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CAJAMARCA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375067551"/>
                  </a:ext>
                </a:extLst>
              </a:tr>
              <a:tr h="131859">
                <a:tc>
                  <a:txBody>
                    <a:bodyPr/>
                    <a:lstStyle/>
                    <a:p>
                      <a:pPr algn="ctr" fontAlgn="ctr"/>
                      <a:r>
                        <a:rPr lang="es-PE" sz="800" u="none" strike="noStrike">
                          <a:effectLst/>
                        </a:rPr>
                        <a:t>5</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DEL CALLAO</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457881878"/>
                  </a:ext>
                </a:extLst>
              </a:tr>
              <a:tr h="131859">
                <a:tc>
                  <a:txBody>
                    <a:bodyPr/>
                    <a:lstStyle/>
                    <a:p>
                      <a:pPr algn="ctr" fontAlgn="ctr"/>
                      <a:r>
                        <a:rPr lang="es-PE" sz="800" u="none" strike="noStrike">
                          <a:effectLst/>
                        </a:rPr>
                        <a:t>6</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HUANCAVELICA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301563820"/>
                  </a:ext>
                </a:extLst>
              </a:tr>
              <a:tr h="131859">
                <a:tc>
                  <a:txBody>
                    <a:bodyPr/>
                    <a:lstStyle/>
                    <a:p>
                      <a:pPr algn="ctr" fontAlgn="ctr"/>
                      <a:r>
                        <a:rPr lang="es-PE" sz="800" u="none" strike="noStrike">
                          <a:effectLst/>
                        </a:rPr>
                        <a:t>7</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HUÁNUCO</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726243977"/>
                  </a:ext>
                </a:extLst>
              </a:tr>
              <a:tr h="131859">
                <a:tc>
                  <a:txBody>
                    <a:bodyPr/>
                    <a:lstStyle/>
                    <a:p>
                      <a:pPr algn="ctr" fontAlgn="ctr"/>
                      <a:r>
                        <a:rPr lang="es-PE" sz="800" u="none" strike="noStrike">
                          <a:effectLst/>
                        </a:rPr>
                        <a:t>8</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LAMBAYEQUE</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576467320"/>
                  </a:ext>
                </a:extLst>
              </a:tr>
              <a:tr h="131859">
                <a:tc>
                  <a:txBody>
                    <a:bodyPr/>
                    <a:lstStyle/>
                    <a:p>
                      <a:pPr algn="ctr" fontAlgn="ctr"/>
                      <a:r>
                        <a:rPr lang="es-PE" sz="800" u="none" strike="noStrike">
                          <a:effectLst/>
                        </a:rPr>
                        <a:t>9</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LIMA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579282062"/>
                  </a:ext>
                </a:extLst>
              </a:tr>
              <a:tr h="131859">
                <a:tc>
                  <a:txBody>
                    <a:bodyPr/>
                    <a:lstStyle/>
                    <a:p>
                      <a:pPr algn="ctr" fontAlgn="ctr"/>
                      <a:r>
                        <a:rPr lang="es-PE" sz="800" u="none" strike="noStrike">
                          <a:effectLst/>
                        </a:rPr>
                        <a:t>10</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MOQUEGUA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518559510"/>
                  </a:ext>
                </a:extLst>
              </a:tr>
              <a:tr h="131859">
                <a:tc>
                  <a:txBody>
                    <a:bodyPr/>
                    <a:lstStyle/>
                    <a:p>
                      <a:pPr algn="ctr" fontAlgn="ctr"/>
                      <a:r>
                        <a:rPr lang="es-PE" sz="800" u="none" strike="noStrike">
                          <a:effectLst/>
                        </a:rPr>
                        <a:t>11</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PASCO</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669365786"/>
                  </a:ext>
                </a:extLst>
              </a:tr>
              <a:tr h="131859">
                <a:tc>
                  <a:txBody>
                    <a:bodyPr/>
                    <a:lstStyle/>
                    <a:p>
                      <a:pPr algn="ctr" fontAlgn="ctr"/>
                      <a:r>
                        <a:rPr lang="es-PE" sz="800" u="none" strike="noStrike">
                          <a:effectLst/>
                        </a:rPr>
                        <a:t>12</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GOBIERNO REGIONAL UCAYALI</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808811420"/>
                  </a:ext>
                </a:extLst>
              </a:tr>
              <a:tr h="131859">
                <a:tc>
                  <a:txBody>
                    <a:bodyPr/>
                    <a:lstStyle/>
                    <a:p>
                      <a:pPr algn="ctr" fontAlgn="ctr"/>
                      <a:r>
                        <a:rPr lang="es-PE" sz="800" u="none" strike="noStrike">
                          <a:effectLst/>
                        </a:rPr>
                        <a:t>13</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INTENDENCIA NACIONAL DE BOMBEROS DEL PERÚ</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258523780"/>
                  </a:ext>
                </a:extLst>
              </a:tr>
              <a:tr h="131859">
                <a:tc>
                  <a:txBody>
                    <a:bodyPr/>
                    <a:lstStyle/>
                    <a:p>
                      <a:pPr algn="ctr" fontAlgn="ctr"/>
                      <a:r>
                        <a:rPr lang="es-PE" sz="800" u="none" strike="noStrike">
                          <a:effectLst/>
                        </a:rPr>
                        <a:t>14</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ES" sz="800" u="none" strike="noStrike">
                          <a:effectLst/>
                        </a:rPr>
                        <a:t>MINISTERIO DE JUSTICIA Y DERECHOS HUMANOS</a:t>
                      </a:r>
                      <a:endParaRPr lang="es-ES"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810861404"/>
                  </a:ext>
                </a:extLst>
              </a:tr>
              <a:tr h="131859">
                <a:tc>
                  <a:txBody>
                    <a:bodyPr/>
                    <a:lstStyle/>
                    <a:p>
                      <a:pPr algn="ctr" fontAlgn="ctr"/>
                      <a:r>
                        <a:rPr lang="es-PE" sz="800" u="none" strike="noStrike">
                          <a:effectLst/>
                        </a:rPr>
                        <a:t>15</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ANANEA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419633479"/>
                  </a:ext>
                </a:extLst>
              </a:tr>
              <a:tr h="131859">
                <a:tc>
                  <a:txBody>
                    <a:bodyPr/>
                    <a:lstStyle/>
                    <a:p>
                      <a:pPr algn="ctr" fontAlgn="ctr"/>
                      <a:r>
                        <a:rPr lang="es-PE" sz="800" u="none" strike="noStrike">
                          <a:effectLst/>
                        </a:rPr>
                        <a:t>16</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CACHACHI</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893835671"/>
                  </a:ext>
                </a:extLst>
              </a:tr>
              <a:tr h="131859">
                <a:tc>
                  <a:txBody>
                    <a:bodyPr/>
                    <a:lstStyle/>
                    <a:p>
                      <a:pPr algn="ctr" fontAlgn="ctr"/>
                      <a:r>
                        <a:rPr lang="es-PE" sz="800" u="none" strike="noStrike">
                          <a:effectLst/>
                        </a:rPr>
                        <a:t>17</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COLCABAMBA-TAYACAJA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910522670"/>
                  </a:ext>
                </a:extLst>
              </a:tr>
              <a:tr h="131859">
                <a:tc>
                  <a:txBody>
                    <a:bodyPr/>
                    <a:lstStyle/>
                    <a:p>
                      <a:pPr algn="ctr" fontAlgn="ctr"/>
                      <a:r>
                        <a:rPr lang="es-PE" sz="800" u="none" strike="noStrike">
                          <a:effectLst/>
                        </a:rPr>
                        <a:t>18</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ECHARATI</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30799298"/>
                  </a:ext>
                </a:extLst>
              </a:tr>
              <a:tr h="131859">
                <a:tc>
                  <a:txBody>
                    <a:bodyPr/>
                    <a:lstStyle/>
                    <a:p>
                      <a:pPr algn="ctr" fontAlgn="ctr"/>
                      <a:r>
                        <a:rPr lang="es-PE" sz="800" u="none" strike="noStrike">
                          <a:effectLst/>
                        </a:rPr>
                        <a:t>19</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ES" sz="800" u="none" strike="noStrike">
                          <a:effectLst/>
                        </a:rPr>
                        <a:t>MUNICIPALIDAD DISTRITAL DE EL TAMBO</a:t>
                      </a:r>
                      <a:endParaRPr lang="es-ES"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991250672"/>
                  </a:ext>
                </a:extLst>
              </a:tr>
              <a:tr h="131859">
                <a:tc>
                  <a:txBody>
                    <a:bodyPr/>
                    <a:lstStyle/>
                    <a:p>
                      <a:pPr algn="ctr" fontAlgn="ctr"/>
                      <a:r>
                        <a:rPr lang="es-PE" sz="800" u="none" strike="noStrike">
                          <a:effectLst/>
                        </a:rPr>
                        <a:t>20</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ENCAÑADA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232468298"/>
                  </a:ext>
                </a:extLst>
              </a:tr>
              <a:tr h="131859">
                <a:tc>
                  <a:txBody>
                    <a:bodyPr/>
                    <a:lstStyle/>
                    <a:p>
                      <a:pPr algn="ctr" fontAlgn="ctr"/>
                      <a:r>
                        <a:rPr lang="es-PE" sz="800" u="none" strike="noStrike">
                          <a:effectLst/>
                        </a:rPr>
                        <a:t>21</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MAJES</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500198328"/>
                  </a:ext>
                </a:extLst>
              </a:tr>
              <a:tr h="131859">
                <a:tc>
                  <a:txBody>
                    <a:bodyPr/>
                    <a:lstStyle/>
                    <a:p>
                      <a:pPr algn="ctr" fontAlgn="ctr"/>
                      <a:r>
                        <a:rPr lang="es-PE" sz="800" u="none" strike="noStrike">
                          <a:effectLst/>
                        </a:rPr>
                        <a:t>22</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MALA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887845398"/>
                  </a:ext>
                </a:extLst>
              </a:tr>
              <a:tr h="131859">
                <a:tc>
                  <a:txBody>
                    <a:bodyPr/>
                    <a:lstStyle/>
                    <a:p>
                      <a:pPr algn="ctr" fontAlgn="ctr"/>
                      <a:r>
                        <a:rPr lang="es-PE" sz="800" u="none" strike="noStrike">
                          <a:effectLst/>
                        </a:rPr>
                        <a:t>23</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MIRAFLORES-AREQUIPA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970283302"/>
                  </a:ext>
                </a:extLst>
              </a:tr>
              <a:tr h="131859">
                <a:tc>
                  <a:txBody>
                    <a:bodyPr/>
                    <a:lstStyle/>
                    <a:p>
                      <a:pPr algn="ctr" fontAlgn="ctr"/>
                      <a:r>
                        <a:rPr lang="es-PE" sz="800" u="none" strike="noStrike">
                          <a:effectLst/>
                        </a:rPr>
                        <a:t>24</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MOCHE</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912439479"/>
                  </a:ext>
                </a:extLst>
              </a:tr>
              <a:tr h="131859">
                <a:tc>
                  <a:txBody>
                    <a:bodyPr/>
                    <a:lstStyle/>
                    <a:p>
                      <a:pPr algn="ctr" fontAlgn="ctr"/>
                      <a:r>
                        <a:rPr lang="es-PE" sz="800" u="none" strike="noStrike">
                          <a:effectLst/>
                        </a:rPr>
                        <a:t>25</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MOCHUMI</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046482410"/>
                  </a:ext>
                </a:extLst>
              </a:tr>
              <a:tr h="131859">
                <a:tc>
                  <a:txBody>
                    <a:bodyPr/>
                    <a:lstStyle/>
                    <a:p>
                      <a:pPr algn="ctr" fontAlgn="ctr"/>
                      <a:r>
                        <a:rPr lang="es-PE" sz="800" u="none" strike="noStrike">
                          <a:effectLst/>
                        </a:rPr>
                        <a:t>26</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MONZON</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70637586"/>
                  </a:ext>
                </a:extLst>
              </a:tr>
              <a:tr h="131859">
                <a:tc>
                  <a:txBody>
                    <a:bodyPr/>
                    <a:lstStyle/>
                    <a:p>
                      <a:pPr algn="ctr" fontAlgn="ctr"/>
                      <a:r>
                        <a:rPr lang="es-PE" sz="800" u="none" strike="noStrike">
                          <a:effectLst/>
                        </a:rPr>
                        <a:t>27</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PALLPATA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691267148"/>
                  </a:ext>
                </a:extLst>
              </a:tr>
              <a:tr h="131859">
                <a:tc>
                  <a:txBody>
                    <a:bodyPr/>
                    <a:lstStyle/>
                    <a:p>
                      <a:pPr algn="ctr" fontAlgn="ctr"/>
                      <a:r>
                        <a:rPr lang="es-PE" sz="800" u="none" strike="noStrike">
                          <a:effectLst/>
                        </a:rPr>
                        <a:t>28</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PANGOA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142553683"/>
                  </a:ext>
                </a:extLst>
              </a:tr>
              <a:tr h="131859">
                <a:tc>
                  <a:txBody>
                    <a:bodyPr/>
                    <a:lstStyle/>
                    <a:p>
                      <a:pPr algn="ctr" fontAlgn="ctr"/>
                      <a:r>
                        <a:rPr lang="es-PE" sz="800" u="none" strike="noStrike">
                          <a:effectLst/>
                        </a:rPr>
                        <a:t>29</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PUCUSANA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678284942"/>
                  </a:ext>
                </a:extLst>
              </a:tr>
              <a:tr h="131859">
                <a:tc>
                  <a:txBody>
                    <a:bodyPr/>
                    <a:lstStyle/>
                    <a:p>
                      <a:pPr algn="ctr" fontAlgn="ctr"/>
                      <a:r>
                        <a:rPr lang="es-PE" sz="800" u="none" strike="noStrike">
                          <a:effectLst/>
                        </a:rPr>
                        <a:t>30</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PUENTE PIEDRA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225988180"/>
                  </a:ext>
                </a:extLst>
              </a:tr>
              <a:tr h="131859">
                <a:tc>
                  <a:txBody>
                    <a:bodyPr/>
                    <a:lstStyle/>
                    <a:p>
                      <a:pPr algn="ctr" fontAlgn="ctr"/>
                      <a:r>
                        <a:rPr lang="es-PE" sz="800" u="none" strike="noStrike">
                          <a:effectLst/>
                        </a:rPr>
                        <a:t>31</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PUERTO BERMUDEZ</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363019499"/>
                  </a:ext>
                </a:extLst>
              </a:tr>
              <a:tr h="131859">
                <a:tc>
                  <a:txBody>
                    <a:bodyPr/>
                    <a:lstStyle/>
                    <a:p>
                      <a:pPr algn="ctr" fontAlgn="ctr"/>
                      <a:r>
                        <a:rPr lang="es-PE" sz="800" u="none" strike="noStrike">
                          <a:effectLst/>
                        </a:rPr>
                        <a:t>32</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QUERECOTILLO-SULLANA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639088593"/>
                  </a:ext>
                </a:extLst>
              </a:tr>
              <a:tr h="131859">
                <a:tc>
                  <a:txBody>
                    <a:bodyPr/>
                    <a:lstStyle/>
                    <a:p>
                      <a:pPr algn="ctr" fontAlgn="ctr"/>
                      <a:r>
                        <a:rPr lang="es-PE" sz="800" u="none" strike="noStrike">
                          <a:effectLst/>
                        </a:rPr>
                        <a:t>33</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dirty="0">
                          <a:effectLst/>
                        </a:rPr>
                        <a:t>MUNICIPALIDAD DISTRITAL DE QUIRUVILCA</a:t>
                      </a:r>
                      <a:endParaRPr lang="es-PE" sz="800" b="0" i="0" u="none" strike="noStrike" dirty="0">
                        <a:effectLst/>
                        <a:latin typeface="Calibri" panose="020F0502020204030204" pitchFamily="34" charset="0"/>
                      </a:endParaRPr>
                    </a:p>
                  </a:txBody>
                  <a:tcPr marL="6593" marR="6593" marT="6593" marB="0" anchor="ctr"/>
                </a:tc>
                <a:extLst>
                  <a:ext uri="{0D108BD9-81ED-4DB2-BD59-A6C34878D82A}">
                    <a16:rowId xmlns:a16="http://schemas.microsoft.com/office/drawing/2014/main" val="252151218"/>
                  </a:ext>
                </a:extLst>
              </a:tr>
            </a:tbl>
          </a:graphicData>
        </a:graphic>
      </p:graphicFrame>
      <p:graphicFrame>
        <p:nvGraphicFramePr>
          <p:cNvPr id="7" name="Tabla 6">
            <a:extLst>
              <a:ext uri="{FF2B5EF4-FFF2-40B4-BE49-F238E27FC236}">
                <a16:creationId xmlns:a16="http://schemas.microsoft.com/office/drawing/2014/main" id="{3CD1AE40-C468-4E08-A882-B38684F602BD}"/>
              </a:ext>
            </a:extLst>
          </p:cNvPr>
          <p:cNvGraphicFramePr>
            <a:graphicFrameLocks noGrp="1"/>
          </p:cNvGraphicFramePr>
          <p:nvPr>
            <p:extLst>
              <p:ext uri="{D42A27DB-BD31-4B8C-83A1-F6EECF244321}">
                <p14:modId xmlns:p14="http://schemas.microsoft.com/office/powerpoint/2010/main" val="2728033697"/>
              </p:ext>
            </p:extLst>
          </p:nvPr>
        </p:nvGraphicFramePr>
        <p:xfrm>
          <a:off x="6290749" y="1816805"/>
          <a:ext cx="4527149" cy="4567347"/>
        </p:xfrm>
        <a:graphic>
          <a:graphicData uri="http://schemas.openxmlformats.org/drawingml/2006/table">
            <a:tbl>
              <a:tblPr firstRow="1">
                <a:tableStyleId>{5C22544A-7EE6-4342-B048-85BDC9FD1C3A}</a:tableStyleId>
              </a:tblPr>
              <a:tblGrid>
                <a:gridCol w="527435">
                  <a:extLst>
                    <a:ext uri="{9D8B030D-6E8A-4147-A177-3AD203B41FA5}">
                      <a16:colId xmlns:a16="http://schemas.microsoft.com/office/drawing/2014/main" val="3045759648"/>
                    </a:ext>
                  </a:extLst>
                </a:gridCol>
                <a:gridCol w="3999714">
                  <a:extLst>
                    <a:ext uri="{9D8B030D-6E8A-4147-A177-3AD203B41FA5}">
                      <a16:colId xmlns:a16="http://schemas.microsoft.com/office/drawing/2014/main" val="2072128680"/>
                    </a:ext>
                  </a:extLst>
                </a:gridCol>
              </a:tblGrid>
              <a:tr h="216000">
                <a:tc>
                  <a:txBody>
                    <a:bodyPr/>
                    <a:lstStyle/>
                    <a:p>
                      <a:pPr algn="ctr" fontAlgn="ctr"/>
                      <a:r>
                        <a:rPr lang="es-PE" sz="800" b="0" i="0" u="none" strike="noStrike" dirty="0">
                          <a:effectLst/>
                          <a:latin typeface="Calibri" panose="020F0502020204030204" pitchFamily="34" charset="0"/>
                        </a:rPr>
                        <a:t>N°</a:t>
                      </a:r>
                    </a:p>
                  </a:txBody>
                  <a:tcPr marL="6593" marR="6593" marT="6593" marB="0" anchor="ctr"/>
                </a:tc>
                <a:tc>
                  <a:txBody>
                    <a:bodyPr/>
                    <a:lstStyle/>
                    <a:p>
                      <a:pPr algn="ctr" fontAlgn="ctr"/>
                      <a:r>
                        <a:rPr lang="es-ES" sz="800" b="1" i="0" u="none" strike="noStrike" dirty="0">
                          <a:effectLst/>
                          <a:latin typeface="Calibri" panose="020F0502020204030204" pitchFamily="34" charset="0"/>
                        </a:rPr>
                        <a:t>ENTIDAD</a:t>
                      </a:r>
                    </a:p>
                  </a:txBody>
                  <a:tcPr marL="6593" marR="6593" marT="6593" marB="0" anchor="ctr"/>
                </a:tc>
                <a:extLst>
                  <a:ext uri="{0D108BD9-81ED-4DB2-BD59-A6C34878D82A}">
                    <a16:rowId xmlns:a16="http://schemas.microsoft.com/office/drawing/2014/main" val="1998229729"/>
                  </a:ext>
                </a:extLst>
              </a:tr>
              <a:tr h="131859">
                <a:tc>
                  <a:txBody>
                    <a:bodyPr/>
                    <a:lstStyle/>
                    <a:p>
                      <a:pPr algn="ctr" fontAlgn="ctr"/>
                      <a:r>
                        <a:rPr lang="es-PE" sz="800" u="none" strike="noStrike">
                          <a:effectLst/>
                        </a:rPr>
                        <a:t>34</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ES" sz="800" u="none" strike="noStrike">
                          <a:effectLst/>
                        </a:rPr>
                        <a:t>MUNICIPALIDAD DISTRITAL DE SAN JUAN DE LURIGANCHO</a:t>
                      </a:r>
                      <a:endParaRPr lang="es-ES"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407999327"/>
                  </a:ext>
                </a:extLst>
              </a:tr>
              <a:tr h="131859">
                <a:tc>
                  <a:txBody>
                    <a:bodyPr/>
                    <a:lstStyle/>
                    <a:p>
                      <a:pPr algn="ctr" fontAlgn="ctr"/>
                      <a:r>
                        <a:rPr lang="es-PE" sz="800" u="none" strike="noStrike">
                          <a:effectLst/>
                        </a:rPr>
                        <a:t>35</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SAN LUIS-LIMA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591607948"/>
                  </a:ext>
                </a:extLst>
              </a:tr>
              <a:tr h="131859">
                <a:tc>
                  <a:txBody>
                    <a:bodyPr/>
                    <a:lstStyle/>
                    <a:p>
                      <a:pPr algn="ctr" fontAlgn="ctr"/>
                      <a:r>
                        <a:rPr lang="es-PE" sz="800" u="none" strike="noStrike">
                          <a:effectLst/>
                        </a:rPr>
                        <a:t>36</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ES" sz="800" u="none" strike="noStrike">
                          <a:effectLst/>
                        </a:rPr>
                        <a:t>MUNICIPALIDAD DISTRITAL DE SAN MARTIN DE PORRES</a:t>
                      </a:r>
                      <a:endParaRPr lang="es-ES"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872960294"/>
                  </a:ext>
                </a:extLst>
              </a:tr>
              <a:tr h="131859">
                <a:tc>
                  <a:txBody>
                    <a:bodyPr/>
                    <a:lstStyle/>
                    <a:p>
                      <a:pPr algn="ctr" fontAlgn="ctr"/>
                      <a:r>
                        <a:rPr lang="es-PE" sz="800" u="none" strike="noStrike">
                          <a:effectLst/>
                        </a:rPr>
                        <a:t>37</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SAN MIGUEL</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774669560"/>
                  </a:ext>
                </a:extLst>
              </a:tr>
              <a:tr h="131859">
                <a:tc>
                  <a:txBody>
                    <a:bodyPr/>
                    <a:lstStyle/>
                    <a:p>
                      <a:pPr algn="ctr" fontAlgn="ctr"/>
                      <a:r>
                        <a:rPr lang="es-PE" sz="800" u="none" strike="noStrike">
                          <a:effectLst/>
                        </a:rPr>
                        <a:t>38</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dirty="0">
                          <a:effectLst/>
                        </a:rPr>
                        <a:t>MUNICIPALIDAD DISTRITAL DE SANTIAGO DE SURCO</a:t>
                      </a:r>
                      <a:endParaRPr lang="es-PE" sz="800" b="0" i="0" u="none" strike="noStrike" dirty="0">
                        <a:effectLst/>
                        <a:latin typeface="Calibri" panose="020F0502020204030204" pitchFamily="34" charset="0"/>
                      </a:endParaRPr>
                    </a:p>
                  </a:txBody>
                  <a:tcPr marL="6593" marR="6593" marT="6593" marB="0" anchor="ctr"/>
                </a:tc>
                <a:extLst>
                  <a:ext uri="{0D108BD9-81ED-4DB2-BD59-A6C34878D82A}">
                    <a16:rowId xmlns:a16="http://schemas.microsoft.com/office/drawing/2014/main" val="2558651198"/>
                  </a:ext>
                </a:extLst>
              </a:tr>
              <a:tr h="131859">
                <a:tc>
                  <a:txBody>
                    <a:bodyPr/>
                    <a:lstStyle/>
                    <a:p>
                      <a:pPr algn="ctr" fontAlgn="ctr"/>
                      <a:r>
                        <a:rPr lang="es-PE" sz="800" u="none" strike="noStrike">
                          <a:effectLst/>
                        </a:rPr>
                        <a:t>39</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SANTIAGO-ICA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660065478"/>
                  </a:ext>
                </a:extLst>
              </a:tr>
              <a:tr h="131859">
                <a:tc>
                  <a:txBody>
                    <a:bodyPr/>
                    <a:lstStyle/>
                    <a:p>
                      <a:pPr algn="ctr" fontAlgn="ctr"/>
                      <a:r>
                        <a:rPr lang="es-PE" sz="800" u="none" strike="noStrike">
                          <a:effectLst/>
                        </a:rPr>
                        <a:t>40</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SIMON BOLIVAR</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400948110"/>
                  </a:ext>
                </a:extLst>
              </a:tr>
              <a:tr h="131859">
                <a:tc>
                  <a:txBody>
                    <a:bodyPr/>
                    <a:lstStyle/>
                    <a:p>
                      <a:pPr algn="ctr" fontAlgn="ctr"/>
                      <a:r>
                        <a:rPr lang="es-PE" sz="800" u="none" strike="noStrike">
                          <a:effectLst/>
                        </a:rPr>
                        <a:t>41</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UCHIZA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71925173"/>
                  </a:ext>
                </a:extLst>
              </a:tr>
              <a:tr h="131859">
                <a:tc>
                  <a:txBody>
                    <a:bodyPr/>
                    <a:lstStyle/>
                    <a:p>
                      <a:pPr algn="ctr" fontAlgn="ctr"/>
                      <a:r>
                        <a:rPr lang="es-PE" sz="800" u="none" strike="noStrike">
                          <a:effectLst/>
                        </a:rPr>
                        <a:t>42</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ES" sz="800" u="none" strike="noStrike">
                          <a:effectLst/>
                        </a:rPr>
                        <a:t>MUNICIPALIDAD DISTRITAL DE VILLA EL SALVADOR</a:t>
                      </a:r>
                      <a:endParaRPr lang="es-ES"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930157388"/>
                  </a:ext>
                </a:extLst>
              </a:tr>
              <a:tr h="131859">
                <a:tc>
                  <a:txBody>
                    <a:bodyPr/>
                    <a:lstStyle/>
                    <a:p>
                      <a:pPr algn="ctr" fontAlgn="ctr"/>
                      <a:r>
                        <a:rPr lang="es-PE" sz="800" u="none" strike="noStrike">
                          <a:effectLst/>
                        </a:rPr>
                        <a:t>43</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YAULI-HUANCAVELICA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650743415"/>
                  </a:ext>
                </a:extLst>
              </a:tr>
              <a:tr h="131859">
                <a:tc>
                  <a:txBody>
                    <a:bodyPr/>
                    <a:lstStyle/>
                    <a:p>
                      <a:pPr algn="ctr" fontAlgn="ctr"/>
                      <a:r>
                        <a:rPr lang="es-PE" sz="800" u="none" strike="noStrike">
                          <a:effectLst/>
                        </a:rPr>
                        <a:t>44</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 YURA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459673286"/>
                  </a:ext>
                </a:extLst>
              </a:tr>
              <a:tr h="131859">
                <a:tc>
                  <a:txBody>
                    <a:bodyPr/>
                    <a:lstStyle/>
                    <a:p>
                      <a:pPr algn="ctr" fontAlgn="ctr"/>
                      <a:r>
                        <a:rPr lang="es-PE" sz="800" u="none" strike="noStrike">
                          <a:effectLst/>
                        </a:rPr>
                        <a:t>45</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DISTRITAL DEL RIMAC</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465811651"/>
                  </a:ext>
                </a:extLst>
              </a:tr>
              <a:tr h="131859">
                <a:tc>
                  <a:txBody>
                    <a:bodyPr/>
                    <a:lstStyle/>
                    <a:p>
                      <a:pPr algn="ctr" fontAlgn="ctr"/>
                      <a:r>
                        <a:rPr lang="es-PE" sz="800" u="none" strike="noStrike">
                          <a:effectLst/>
                        </a:rPr>
                        <a:t>46</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METROPOLITANA DE LIMA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157139380"/>
                  </a:ext>
                </a:extLst>
              </a:tr>
              <a:tr h="131859">
                <a:tc>
                  <a:txBody>
                    <a:bodyPr/>
                    <a:lstStyle/>
                    <a:p>
                      <a:pPr algn="ctr" fontAlgn="ctr"/>
                      <a:r>
                        <a:rPr lang="es-PE" sz="800" u="none" strike="noStrike">
                          <a:effectLst/>
                        </a:rPr>
                        <a:t>47</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CHUPACA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662452894"/>
                  </a:ext>
                </a:extLst>
              </a:tr>
              <a:tr h="131859">
                <a:tc>
                  <a:txBody>
                    <a:bodyPr/>
                    <a:lstStyle/>
                    <a:p>
                      <a:pPr algn="ctr" fontAlgn="ctr"/>
                      <a:r>
                        <a:rPr lang="es-PE" sz="800" u="none" strike="noStrike">
                          <a:effectLst/>
                        </a:rPr>
                        <a:t>48</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HUANCABAMBA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011510967"/>
                  </a:ext>
                </a:extLst>
              </a:tr>
              <a:tr h="131859">
                <a:tc>
                  <a:txBody>
                    <a:bodyPr/>
                    <a:lstStyle/>
                    <a:p>
                      <a:pPr algn="ctr" fontAlgn="ctr"/>
                      <a:r>
                        <a:rPr lang="es-PE" sz="800" u="none" strike="noStrike">
                          <a:effectLst/>
                        </a:rPr>
                        <a:t>49</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HUANCAVELICA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098694121"/>
                  </a:ext>
                </a:extLst>
              </a:tr>
              <a:tr h="131859">
                <a:tc>
                  <a:txBody>
                    <a:bodyPr/>
                    <a:lstStyle/>
                    <a:p>
                      <a:pPr algn="ctr" fontAlgn="ctr"/>
                      <a:r>
                        <a:rPr lang="es-PE" sz="800" u="none" strike="noStrike">
                          <a:effectLst/>
                        </a:rPr>
                        <a:t>50</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ISLAY</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673308022"/>
                  </a:ext>
                </a:extLst>
              </a:tr>
              <a:tr h="131859">
                <a:tc>
                  <a:txBody>
                    <a:bodyPr/>
                    <a:lstStyle/>
                    <a:p>
                      <a:pPr algn="ctr" fontAlgn="ctr"/>
                      <a:r>
                        <a:rPr lang="es-PE" sz="800" u="none" strike="noStrike">
                          <a:effectLst/>
                        </a:rPr>
                        <a:t>51</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JAÉN</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4196051287"/>
                  </a:ext>
                </a:extLst>
              </a:tr>
              <a:tr h="131859">
                <a:tc>
                  <a:txBody>
                    <a:bodyPr/>
                    <a:lstStyle/>
                    <a:p>
                      <a:pPr algn="ctr" fontAlgn="ctr"/>
                      <a:r>
                        <a:rPr lang="es-PE" sz="800" u="none" strike="noStrike">
                          <a:effectLst/>
                        </a:rPr>
                        <a:t>52</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ES" sz="800" u="none" strike="noStrike">
                          <a:effectLst/>
                        </a:rPr>
                        <a:t>MUNICIPALIDAD PROVINCIAL DE LA CONVENCIÓN</a:t>
                      </a:r>
                      <a:endParaRPr lang="es-ES"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897178197"/>
                  </a:ext>
                </a:extLst>
              </a:tr>
              <a:tr h="131859">
                <a:tc>
                  <a:txBody>
                    <a:bodyPr/>
                    <a:lstStyle/>
                    <a:p>
                      <a:pPr algn="ctr" fontAlgn="ctr"/>
                      <a:r>
                        <a:rPr lang="es-PE" sz="800" u="none" strike="noStrike">
                          <a:effectLst/>
                        </a:rPr>
                        <a:t>53</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OXAPAMPA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602502317"/>
                  </a:ext>
                </a:extLst>
              </a:tr>
              <a:tr h="131859">
                <a:tc>
                  <a:txBody>
                    <a:bodyPr/>
                    <a:lstStyle/>
                    <a:p>
                      <a:pPr algn="ctr" fontAlgn="ctr"/>
                      <a:r>
                        <a:rPr lang="es-PE" sz="800" u="none" strike="noStrike">
                          <a:effectLst/>
                        </a:rPr>
                        <a:t>54</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POMABAMBA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962525926"/>
                  </a:ext>
                </a:extLst>
              </a:tr>
              <a:tr h="131859">
                <a:tc>
                  <a:txBody>
                    <a:bodyPr/>
                    <a:lstStyle/>
                    <a:p>
                      <a:pPr algn="ctr" fontAlgn="ctr"/>
                      <a:r>
                        <a:rPr lang="es-PE" sz="800" u="none" strike="noStrike">
                          <a:effectLst/>
                        </a:rPr>
                        <a:t>55</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ES" sz="800" u="none" strike="noStrike">
                          <a:effectLst/>
                        </a:rPr>
                        <a:t>MUNICIPALIDAD PROVINCIAL DE SAN MARCOS</a:t>
                      </a:r>
                      <a:endParaRPr lang="es-ES"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405906638"/>
                  </a:ext>
                </a:extLst>
              </a:tr>
              <a:tr h="131859">
                <a:tc>
                  <a:txBody>
                    <a:bodyPr/>
                    <a:lstStyle/>
                    <a:p>
                      <a:pPr algn="ctr" fontAlgn="ctr"/>
                      <a:r>
                        <a:rPr lang="es-PE" sz="800" u="none" strike="noStrike">
                          <a:effectLst/>
                        </a:rPr>
                        <a:t>56</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SULLANA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3878286855"/>
                  </a:ext>
                </a:extLst>
              </a:tr>
              <a:tr h="131859">
                <a:tc>
                  <a:txBody>
                    <a:bodyPr/>
                    <a:lstStyle/>
                    <a:p>
                      <a:pPr algn="ctr" fontAlgn="ctr"/>
                      <a:r>
                        <a:rPr lang="es-PE" sz="800" u="none" strike="noStrike">
                          <a:effectLst/>
                        </a:rPr>
                        <a:t>57</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TACNA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240301903"/>
                  </a:ext>
                </a:extLst>
              </a:tr>
              <a:tr h="131859">
                <a:tc>
                  <a:txBody>
                    <a:bodyPr/>
                    <a:lstStyle/>
                    <a:p>
                      <a:pPr algn="ctr" fontAlgn="ctr"/>
                      <a:r>
                        <a:rPr lang="es-PE" sz="800" u="none" strike="noStrike">
                          <a:effectLst/>
                        </a:rPr>
                        <a:t>58</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TAMBOPATA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082629654"/>
                  </a:ext>
                </a:extLst>
              </a:tr>
              <a:tr h="131859">
                <a:tc>
                  <a:txBody>
                    <a:bodyPr/>
                    <a:lstStyle/>
                    <a:p>
                      <a:pPr algn="ctr" fontAlgn="ctr"/>
                      <a:r>
                        <a:rPr lang="es-PE" sz="800" u="none" strike="noStrike">
                          <a:effectLst/>
                        </a:rPr>
                        <a:t>59</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TRUJILLO</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474745965"/>
                  </a:ext>
                </a:extLst>
              </a:tr>
              <a:tr h="131859">
                <a:tc>
                  <a:txBody>
                    <a:bodyPr/>
                    <a:lstStyle/>
                    <a:p>
                      <a:pPr algn="ctr" fontAlgn="ctr"/>
                      <a:r>
                        <a:rPr lang="es-PE" sz="800" u="none" strike="noStrike">
                          <a:effectLst/>
                        </a:rPr>
                        <a:t>60</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MUNICIPALIDAD PROVINCIAL DE YUNGUYO</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883733668"/>
                  </a:ext>
                </a:extLst>
              </a:tr>
              <a:tr h="131859">
                <a:tc>
                  <a:txBody>
                    <a:bodyPr/>
                    <a:lstStyle/>
                    <a:p>
                      <a:pPr algn="ctr" fontAlgn="ctr"/>
                      <a:r>
                        <a:rPr lang="es-PE" sz="800" u="none" strike="noStrike">
                          <a:effectLst/>
                        </a:rPr>
                        <a:t>61</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SERVICIO DE ADMINISTRACION TRIBUTARIA DEL DISTRITO DE SAN MARTIN DE PORRES - SAT SMP</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56334266"/>
                  </a:ext>
                </a:extLst>
              </a:tr>
              <a:tr h="131859">
                <a:tc>
                  <a:txBody>
                    <a:bodyPr/>
                    <a:lstStyle/>
                    <a:p>
                      <a:pPr algn="ctr" fontAlgn="ctr"/>
                      <a:r>
                        <a:rPr lang="es-PE" sz="800" u="none" strike="noStrike">
                          <a:effectLst/>
                        </a:rPr>
                        <a:t>62</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SOCIEDAD DE BENEFICENCIA DE LIMA METROPOLITANA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1125838636"/>
                  </a:ext>
                </a:extLst>
              </a:tr>
              <a:tr h="131859">
                <a:tc>
                  <a:txBody>
                    <a:bodyPr/>
                    <a:lstStyle/>
                    <a:p>
                      <a:pPr algn="ctr" fontAlgn="ctr"/>
                      <a:r>
                        <a:rPr lang="es-PE" sz="800" u="none" strike="noStrike">
                          <a:effectLst/>
                        </a:rPr>
                        <a:t>63</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ES" sz="800" u="none" strike="noStrike">
                          <a:effectLst/>
                        </a:rPr>
                        <a:t>SUPERINTENDENCIA NACIONAL DE ADUANAS Y DE ADMINISTRACIÓN TRIBUTARIA - SUNAT</a:t>
                      </a:r>
                      <a:endParaRPr lang="es-ES"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4184760842"/>
                  </a:ext>
                </a:extLst>
              </a:tr>
              <a:tr h="131859">
                <a:tc>
                  <a:txBody>
                    <a:bodyPr/>
                    <a:lstStyle/>
                    <a:p>
                      <a:pPr algn="ctr" fontAlgn="ctr"/>
                      <a:r>
                        <a:rPr lang="es-PE" sz="800" u="none" strike="noStrike">
                          <a:effectLst/>
                        </a:rPr>
                        <a:t>64</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UNIVERSIDAD NACIONAL DE  TRUJILLO</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958349849"/>
                  </a:ext>
                </a:extLst>
              </a:tr>
              <a:tr h="131859">
                <a:tc>
                  <a:txBody>
                    <a:bodyPr/>
                    <a:lstStyle/>
                    <a:p>
                      <a:pPr algn="ctr" fontAlgn="ctr"/>
                      <a:r>
                        <a:rPr lang="es-PE" sz="800" u="none" strike="noStrike">
                          <a:effectLst/>
                        </a:rPr>
                        <a:t>65</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PE" sz="800" u="none" strike="noStrike">
                          <a:effectLst/>
                        </a:rPr>
                        <a:t>UNIVERSIDAD NACIONAL DE CAJAMARCA</a:t>
                      </a:r>
                      <a:endParaRPr lang="es-PE" sz="800" b="0" i="0" u="none" strike="noStrike">
                        <a:effectLst/>
                        <a:latin typeface="Calibri" panose="020F0502020204030204" pitchFamily="34" charset="0"/>
                      </a:endParaRPr>
                    </a:p>
                  </a:txBody>
                  <a:tcPr marL="6593" marR="6593" marT="6593" marB="0" anchor="ctr"/>
                </a:tc>
                <a:extLst>
                  <a:ext uri="{0D108BD9-81ED-4DB2-BD59-A6C34878D82A}">
                    <a16:rowId xmlns:a16="http://schemas.microsoft.com/office/drawing/2014/main" val="2416251689"/>
                  </a:ext>
                </a:extLst>
              </a:tr>
              <a:tr h="131859">
                <a:tc>
                  <a:txBody>
                    <a:bodyPr/>
                    <a:lstStyle/>
                    <a:p>
                      <a:pPr algn="ctr" fontAlgn="ctr"/>
                      <a:r>
                        <a:rPr lang="es-PE" sz="800" u="none" strike="noStrike">
                          <a:effectLst/>
                        </a:rPr>
                        <a:t>66</a:t>
                      </a:r>
                      <a:endParaRPr lang="es-PE" sz="800" b="0" i="0" u="none" strike="noStrike">
                        <a:effectLst/>
                        <a:latin typeface="Calibri" panose="020F0502020204030204" pitchFamily="34" charset="0"/>
                      </a:endParaRPr>
                    </a:p>
                  </a:txBody>
                  <a:tcPr marL="6593" marR="6593" marT="6593" marB="0" anchor="ctr"/>
                </a:tc>
                <a:tc>
                  <a:txBody>
                    <a:bodyPr/>
                    <a:lstStyle/>
                    <a:p>
                      <a:pPr algn="l" fontAlgn="ctr"/>
                      <a:r>
                        <a:rPr lang="es-ES" sz="800" u="none" strike="noStrike" dirty="0">
                          <a:effectLst/>
                        </a:rPr>
                        <a:t>UNIVERSIDAD NACIONAL SAN LUIS GONZAGA DE ICA</a:t>
                      </a:r>
                      <a:endParaRPr lang="es-ES" sz="800" b="0" i="0" u="none" strike="noStrike" dirty="0">
                        <a:effectLst/>
                        <a:latin typeface="Calibri" panose="020F0502020204030204" pitchFamily="34" charset="0"/>
                      </a:endParaRPr>
                    </a:p>
                  </a:txBody>
                  <a:tcPr marL="6593" marR="6593" marT="6593" marB="0" anchor="ctr"/>
                </a:tc>
                <a:extLst>
                  <a:ext uri="{0D108BD9-81ED-4DB2-BD59-A6C34878D82A}">
                    <a16:rowId xmlns:a16="http://schemas.microsoft.com/office/drawing/2014/main" val="3944026722"/>
                  </a:ext>
                </a:extLst>
              </a:tr>
            </a:tbl>
          </a:graphicData>
        </a:graphic>
      </p:graphicFrame>
      <p:sp>
        <p:nvSpPr>
          <p:cNvPr id="16" name="CuadroTexto 15">
            <a:extLst>
              <a:ext uri="{FF2B5EF4-FFF2-40B4-BE49-F238E27FC236}">
                <a16:creationId xmlns:a16="http://schemas.microsoft.com/office/drawing/2014/main" id="{A404AF32-3515-49DB-9C7D-AC15E4FFFF59}"/>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
        <p:nvSpPr>
          <p:cNvPr id="8" name="CuadroTexto 7">
            <a:extLst>
              <a:ext uri="{FF2B5EF4-FFF2-40B4-BE49-F238E27FC236}">
                <a16:creationId xmlns:a16="http://schemas.microsoft.com/office/drawing/2014/main" id="{B5FCD3A1-F43D-4538-9C7C-8183748CB43D}"/>
              </a:ext>
            </a:extLst>
          </p:cNvPr>
          <p:cNvSpPr txBox="1"/>
          <p:nvPr/>
        </p:nvSpPr>
        <p:spPr>
          <a:xfrm>
            <a:off x="10738309" y="6327324"/>
            <a:ext cx="1028182" cy="307777"/>
          </a:xfrm>
          <a:prstGeom prst="rect">
            <a:avLst/>
          </a:prstGeom>
          <a:noFill/>
        </p:spPr>
        <p:txBody>
          <a:bodyPr wrap="square" rtlCol="0">
            <a:spAutoFit/>
          </a:bodyPr>
          <a:lstStyle/>
          <a:p>
            <a:pPr algn="ctr"/>
            <a:r>
              <a:rPr lang="es-PE" sz="700" b="1" dirty="0"/>
              <a:t>VOLVER AL CUADRO ALCANCE</a:t>
            </a:r>
            <a:endParaRPr lang="en-US" sz="700" b="1" dirty="0"/>
          </a:p>
        </p:txBody>
      </p:sp>
      <p:pic>
        <p:nvPicPr>
          <p:cNvPr id="9" name="Imagen 8" descr="C:\Users\16468\Documents\GSS\Para creaciones\cgr.png">
            <a:hlinkClick r:id="rId3" action="ppaction://hlinksldjump"/>
            <a:extLst>
              <a:ext uri="{FF2B5EF4-FFF2-40B4-BE49-F238E27FC236}">
                <a16:creationId xmlns:a16="http://schemas.microsoft.com/office/drawing/2014/main" id="{690E1E7A-8DDC-4E07-9E95-19B85AC25C66}"/>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0979444" y="6119633"/>
            <a:ext cx="523240" cy="262294"/>
          </a:xfrm>
          <a:prstGeom prst="rect">
            <a:avLst/>
          </a:prstGeom>
          <a:noFill/>
          <a:ln>
            <a:noFill/>
          </a:ln>
        </p:spPr>
      </p:pic>
    </p:spTree>
    <p:extLst>
      <p:ext uri="{BB962C8B-B14F-4D97-AF65-F5344CB8AC3E}">
        <p14:creationId xmlns:p14="http://schemas.microsoft.com/office/powerpoint/2010/main" val="774511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
            <a:ext cx="12191999" cy="6865684"/>
          </a:xfrm>
          <a:prstGeom prst="rect">
            <a:avLst/>
          </a:prstGeom>
        </p:spPr>
      </p:pic>
      <p:sp>
        <p:nvSpPr>
          <p:cNvPr id="3" name="CuadroTexto 2"/>
          <p:cNvSpPr txBox="1"/>
          <p:nvPr/>
        </p:nvSpPr>
        <p:spPr>
          <a:xfrm>
            <a:off x="0" y="2637324"/>
            <a:ext cx="12192000" cy="923330"/>
          </a:xfrm>
          <a:prstGeom prst="rect">
            <a:avLst/>
          </a:prstGeom>
          <a:noFill/>
        </p:spPr>
        <p:txBody>
          <a:bodyPr wrap="square" rtlCol="0">
            <a:spAutoFit/>
          </a:bodyPr>
          <a:lstStyle/>
          <a:p>
            <a:pPr marL="1028700" indent="-1028700" algn="ctr">
              <a:buFont typeface="+mj-lt"/>
              <a:buAutoNum type="romanUcPeriod"/>
            </a:pPr>
            <a:r>
              <a:rPr lang="es-ES" sz="5400" b="1" dirty="0">
                <a:solidFill>
                  <a:schemeClr val="bg1"/>
                </a:solidFill>
              </a:rPr>
              <a:t>MARCO LEGAL REGULATORIO</a:t>
            </a:r>
            <a:endParaRPr lang="es-PE" sz="4000" b="1" dirty="0">
              <a:solidFill>
                <a:schemeClr val="bg1"/>
              </a:solidFill>
            </a:endParaRPr>
          </a:p>
        </p:txBody>
      </p:sp>
      <p:sp>
        <p:nvSpPr>
          <p:cNvPr id="5" name="Marcador de número de diapositiva 4">
            <a:extLst>
              <a:ext uri="{FF2B5EF4-FFF2-40B4-BE49-F238E27FC236}">
                <a16:creationId xmlns:a16="http://schemas.microsoft.com/office/drawing/2014/main" id="{4B828E36-B42E-4582-99B1-089D3178FCA3}"/>
              </a:ext>
            </a:extLst>
          </p:cNvPr>
          <p:cNvSpPr>
            <a:spLocks noGrp="1"/>
          </p:cNvSpPr>
          <p:nvPr>
            <p:ph type="sldNum" sz="quarter" idx="12"/>
          </p:nvPr>
        </p:nvSpPr>
        <p:spPr/>
        <p:txBody>
          <a:bodyPr/>
          <a:lstStyle/>
          <a:p>
            <a:fld id="{C68A7E59-53D2-441C-AD90-873AE612EF8C}" type="slidenum">
              <a:rPr lang="es-PE" smtClean="0"/>
              <a:t>3</a:t>
            </a:fld>
            <a:endParaRPr lang="es-PE"/>
          </a:p>
        </p:txBody>
      </p:sp>
    </p:spTree>
    <p:extLst>
      <p:ext uri="{BB962C8B-B14F-4D97-AF65-F5344CB8AC3E}">
        <p14:creationId xmlns:p14="http://schemas.microsoft.com/office/powerpoint/2010/main" val="946936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30</a:t>
            </a:fld>
            <a:endParaRPr lang="es-PE" b="1" dirty="0">
              <a:solidFill>
                <a:schemeClr val="bg1">
                  <a:lumMod val="75000"/>
                </a:schemeClr>
              </a:solidFill>
            </a:endParaRPr>
          </a:p>
        </p:txBody>
      </p:sp>
      <p:graphicFrame>
        <p:nvGraphicFramePr>
          <p:cNvPr id="6" name="Tabla 5">
            <a:extLst>
              <a:ext uri="{FF2B5EF4-FFF2-40B4-BE49-F238E27FC236}">
                <a16:creationId xmlns:a16="http://schemas.microsoft.com/office/drawing/2014/main" id="{AEA6573A-B5A2-45ED-9ACD-D9156FBA1F4B}"/>
              </a:ext>
            </a:extLst>
          </p:cNvPr>
          <p:cNvGraphicFramePr>
            <a:graphicFrameLocks noGrp="1"/>
          </p:cNvGraphicFramePr>
          <p:nvPr>
            <p:extLst>
              <p:ext uri="{D42A27DB-BD31-4B8C-83A1-F6EECF244321}">
                <p14:modId xmlns:p14="http://schemas.microsoft.com/office/powerpoint/2010/main" val="1372290051"/>
              </p:ext>
            </p:extLst>
          </p:nvPr>
        </p:nvGraphicFramePr>
        <p:xfrm>
          <a:off x="2830545" y="2434201"/>
          <a:ext cx="6959600" cy="3238500"/>
        </p:xfrm>
        <a:graphic>
          <a:graphicData uri="http://schemas.openxmlformats.org/drawingml/2006/table">
            <a:tbl>
              <a:tblPr firstRow="1">
                <a:tableStyleId>{5C22544A-7EE6-4342-B048-85BDC9FD1C3A}</a:tableStyleId>
              </a:tblPr>
              <a:tblGrid>
                <a:gridCol w="472057">
                  <a:extLst>
                    <a:ext uri="{9D8B030D-6E8A-4147-A177-3AD203B41FA5}">
                      <a16:colId xmlns:a16="http://schemas.microsoft.com/office/drawing/2014/main" val="387636475"/>
                    </a:ext>
                  </a:extLst>
                </a:gridCol>
                <a:gridCol w="6487543">
                  <a:extLst>
                    <a:ext uri="{9D8B030D-6E8A-4147-A177-3AD203B41FA5}">
                      <a16:colId xmlns:a16="http://schemas.microsoft.com/office/drawing/2014/main" val="198221892"/>
                    </a:ext>
                  </a:extLst>
                </a:gridCol>
              </a:tblGrid>
              <a:tr h="190500">
                <a:tc>
                  <a:txBody>
                    <a:bodyPr/>
                    <a:lstStyle/>
                    <a:p>
                      <a:pPr algn="ctr" fontAlgn="b"/>
                      <a:r>
                        <a:rPr lang="es-PE" sz="1100" b="1" i="0" u="none" strike="noStrike" dirty="0">
                          <a:effectLst/>
                          <a:latin typeface="Calibri" panose="020F0502020204030204" pitchFamily="34" charset="0"/>
                        </a:rPr>
                        <a:t>N°</a:t>
                      </a:r>
                    </a:p>
                  </a:txBody>
                  <a:tcPr marL="9525" marR="9525" marT="9525" marB="0" anchor="b"/>
                </a:tc>
                <a:tc>
                  <a:txBody>
                    <a:bodyPr/>
                    <a:lstStyle/>
                    <a:p>
                      <a:pPr algn="ctr" fontAlgn="b"/>
                      <a:r>
                        <a:rPr lang="es-PE" sz="1100" b="1" i="0" u="none" strike="noStrike" dirty="0">
                          <a:effectLst/>
                          <a:latin typeface="Calibri" panose="020F0502020204030204" pitchFamily="34" charset="0"/>
                        </a:rPr>
                        <a:t>ENTIDAD</a:t>
                      </a:r>
                    </a:p>
                  </a:txBody>
                  <a:tcPr marL="9525" marR="9525" marT="9525" marB="0" anchor="b"/>
                </a:tc>
                <a:extLst>
                  <a:ext uri="{0D108BD9-81ED-4DB2-BD59-A6C34878D82A}">
                    <a16:rowId xmlns:a16="http://schemas.microsoft.com/office/drawing/2014/main" val="3690745921"/>
                  </a:ext>
                </a:extLst>
              </a:tr>
              <a:tr h="190500">
                <a:tc>
                  <a:txBody>
                    <a:bodyPr/>
                    <a:lstStyle/>
                    <a:p>
                      <a:pPr algn="ctr" fontAlgn="b"/>
                      <a:r>
                        <a:rPr lang="es-PE" sz="1100" b="0" i="0" u="none" strike="noStrike" dirty="0">
                          <a:effectLst/>
                          <a:latin typeface="Calibri" panose="020F0502020204030204" pitchFamily="34" charset="0"/>
                        </a:rPr>
                        <a:t>1</a:t>
                      </a:r>
                    </a:p>
                  </a:txBody>
                  <a:tcPr marL="9525" marR="9525" marT="9525" marB="0" anchor="b"/>
                </a:tc>
                <a:tc>
                  <a:txBody>
                    <a:bodyPr/>
                    <a:lstStyle/>
                    <a:p>
                      <a:pPr algn="l" fontAlgn="b"/>
                      <a:r>
                        <a:rPr lang="es-PE" sz="1100" u="none" strike="noStrike" dirty="0">
                          <a:effectLst/>
                        </a:rPr>
                        <a:t>EMPRESA MUNICIPAL ADMINISTRADORA DE PEAJE DE LIMA S.A. - EMAPE</a:t>
                      </a:r>
                      <a:endParaRPr lang="es-PE"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8432636"/>
                  </a:ext>
                </a:extLst>
              </a:tr>
              <a:tr h="190500">
                <a:tc>
                  <a:txBody>
                    <a:bodyPr/>
                    <a:lstStyle/>
                    <a:p>
                      <a:pPr algn="ctr" fontAlgn="b"/>
                      <a:r>
                        <a:rPr lang="es-ES" sz="1100" b="0" i="0" u="none" strike="noStrike" dirty="0">
                          <a:effectLst/>
                          <a:latin typeface="Calibri" panose="020F0502020204030204" pitchFamily="34" charset="0"/>
                        </a:rPr>
                        <a:t>2</a:t>
                      </a:r>
                    </a:p>
                  </a:txBody>
                  <a:tcPr marL="9525" marR="9525" marT="9525" marB="0" anchor="b"/>
                </a:tc>
                <a:tc>
                  <a:txBody>
                    <a:bodyPr/>
                    <a:lstStyle/>
                    <a:p>
                      <a:pPr algn="l" fontAlgn="b"/>
                      <a:r>
                        <a:rPr lang="es-ES" sz="1100" u="none" strike="noStrike" dirty="0">
                          <a:effectLst/>
                        </a:rPr>
                        <a:t>EMPRESA MUNICIPAL DE AGUA POTABLE Y ALCANTARILLADO DE CHANCAY</a:t>
                      </a:r>
                      <a:endParaRPr lang="es-E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972485142"/>
                  </a:ext>
                </a:extLst>
              </a:tr>
              <a:tr h="190500">
                <a:tc>
                  <a:txBody>
                    <a:bodyPr/>
                    <a:lstStyle/>
                    <a:p>
                      <a:pPr algn="ctr" fontAlgn="b"/>
                      <a:r>
                        <a:rPr lang="es-ES" sz="1100" b="0" i="0" u="none" strike="noStrike" dirty="0">
                          <a:effectLst/>
                          <a:latin typeface="Calibri" panose="020F0502020204030204" pitchFamily="34" charset="0"/>
                        </a:rPr>
                        <a:t>3</a:t>
                      </a:r>
                    </a:p>
                  </a:txBody>
                  <a:tcPr marL="9525" marR="9525" marT="9525" marB="0" anchor="b"/>
                </a:tc>
                <a:tc>
                  <a:txBody>
                    <a:bodyPr/>
                    <a:lstStyle/>
                    <a:p>
                      <a:pPr algn="l" fontAlgn="b"/>
                      <a:r>
                        <a:rPr lang="es-ES" sz="1100" u="none" strike="noStrike" dirty="0">
                          <a:effectLst/>
                        </a:rPr>
                        <a:t>FONDO MUNICIPAL DE INVERSIONES DEL CALLAO S.A. – FINVERCALLAO</a:t>
                      </a:r>
                      <a:endParaRPr lang="es-E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750554902"/>
                  </a:ext>
                </a:extLst>
              </a:tr>
              <a:tr h="190500">
                <a:tc>
                  <a:txBody>
                    <a:bodyPr/>
                    <a:lstStyle/>
                    <a:p>
                      <a:pPr algn="ctr" fontAlgn="b"/>
                      <a:r>
                        <a:rPr lang="es-PE" sz="1100" b="0" i="0" u="none" strike="noStrike" dirty="0">
                          <a:effectLst/>
                          <a:latin typeface="Calibri" panose="020F0502020204030204" pitchFamily="34" charset="0"/>
                        </a:rPr>
                        <a:t>4</a:t>
                      </a:r>
                    </a:p>
                  </a:txBody>
                  <a:tcPr marL="9525" marR="9525" marT="9525" marB="0" anchor="b"/>
                </a:tc>
                <a:tc>
                  <a:txBody>
                    <a:bodyPr/>
                    <a:lstStyle/>
                    <a:p>
                      <a:pPr algn="l" fontAlgn="b"/>
                      <a:r>
                        <a:rPr lang="es-PE" sz="1100" u="none" strike="noStrike">
                          <a:effectLst/>
                        </a:rPr>
                        <a:t>GOBIERNO REGIONAL ANCASH</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569050663"/>
                  </a:ext>
                </a:extLst>
              </a:tr>
              <a:tr h="190500">
                <a:tc>
                  <a:txBody>
                    <a:bodyPr/>
                    <a:lstStyle/>
                    <a:p>
                      <a:pPr algn="ctr" fontAlgn="b"/>
                      <a:r>
                        <a:rPr lang="es-PE" sz="1100" b="0" i="0" u="none" strike="noStrike" dirty="0">
                          <a:effectLst/>
                          <a:latin typeface="Calibri" panose="020F0502020204030204" pitchFamily="34" charset="0"/>
                        </a:rPr>
                        <a:t>5</a:t>
                      </a:r>
                    </a:p>
                  </a:txBody>
                  <a:tcPr marL="9525" marR="9525" marT="9525" marB="0" anchor="b"/>
                </a:tc>
                <a:tc>
                  <a:txBody>
                    <a:bodyPr/>
                    <a:lstStyle/>
                    <a:p>
                      <a:pPr algn="l" fontAlgn="b"/>
                      <a:r>
                        <a:rPr lang="es-PE" sz="1100" u="none" strike="noStrike">
                          <a:effectLst/>
                        </a:rPr>
                        <a:t>GOBIERNO REGIONAL APURÍMAC</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521127064"/>
                  </a:ext>
                </a:extLst>
              </a:tr>
              <a:tr h="190500">
                <a:tc>
                  <a:txBody>
                    <a:bodyPr/>
                    <a:lstStyle/>
                    <a:p>
                      <a:pPr algn="ctr" fontAlgn="b"/>
                      <a:r>
                        <a:rPr lang="es-PE" sz="1100" b="0" i="0" u="none" strike="noStrike" dirty="0">
                          <a:effectLst/>
                          <a:latin typeface="Calibri" panose="020F0502020204030204" pitchFamily="34" charset="0"/>
                        </a:rPr>
                        <a:t>6</a:t>
                      </a:r>
                    </a:p>
                  </a:txBody>
                  <a:tcPr marL="9525" marR="9525" marT="9525" marB="0" anchor="b"/>
                </a:tc>
                <a:tc>
                  <a:txBody>
                    <a:bodyPr/>
                    <a:lstStyle/>
                    <a:p>
                      <a:pPr algn="l" fontAlgn="b"/>
                      <a:r>
                        <a:rPr lang="es-PE" sz="1100" u="none" strike="noStrike">
                          <a:effectLst/>
                        </a:rPr>
                        <a:t>GOBIERNO REGIONAL ICA</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786518127"/>
                  </a:ext>
                </a:extLst>
              </a:tr>
              <a:tr h="190500">
                <a:tc>
                  <a:txBody>
                    <a:bodyPr/>
                    <a:lstStyle/>
                    <a:p>
                      <a:pPr algn="ctr" fontAlgn="b"/>
                      <a:r>
                        <a:rPr lang="es-PE" sz="1100" b="0" i="0" u="none" strike="noStrike" dirty="0">
                          <a:effectLst/>
                          <a:latin typeface="Calibri" panose="020F0502020204030204" pitchFamily="34" charset="0"/>
                        </a:rPr>
                        <a:t>7</a:t>
                      </a:r>
                    </a:p>
                  </a:txBody>
                  <a:tcPr marL="9525" marR="9525" marT="9525" marB="0" anchor="b"/>
                </a:tc>
                <a:tc>
                  <a:txBody>
                    <a:bodyPr/>
                    <a:lstStyle/>
                    <a:p>
                      <a:pPr algn="l" fontAlgn="b"/>
                      <a:r>
                        <a:rPr lang="es-PE" sz="1100" u="none" strike="noStrike">
                          <a:effectLst/>
                        </a:rPr>
                        <a:t>GOBIERNO REGIONAL LORETO</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611485701"/>
                  </a:ext>
                </a:extLst>
              </a:tr>
              <a:tr h="190500">
                <a:tc>
                  <a:txBody>
                    <a:bodyPr/>
                    <a:lstStyle/>
                    <a:p>
                      <a:pPr algn="ctr" fontAlgn="b"/>
                      <a:r>
                        <a:rPr lang="es-PE" sz="1100" b="0" i="0" u="none" strike="noStrike" dirty="0">
                          <a:effectLst/>
                          <a:latin typeface="Calibri" panose="020F0502020204030204" pitchFamily="34" charset="0"/>
                        </a:rPr>
                        <a:t>8</a:t>
                      </a:r>
                    </a:p>
                  </a:txBody>
                  <a:tcPr marL="9525" marR="9525" marT="9525" marB="0" anchor="b"/>
                </a:tc>
                <a:tc>
                  <a:txBody>
                    <a:bodyPr/>
                    <a:lstStyle/>
                    <a:p>
                      <a:pPr algn="l" fontAlgn="b"/>
                      <a:r>
                        <a:rPr lang="es-PE" sz="1100" u="none" strike="noStrike">
                          <a:effectLst/>
                        </a:rPr>
                        <a:t>GOBIERNO REGIONAL PIURA</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574944587"/>
                  </a:ext>
                </a:extLst>
              </a:tr>
              <a:tr h="190500">
                <a:tc>
                  <a:txBody>
                    <a:bodyPr/>
                    <a:lstStyle/>
                    <a:p>
                      <a:pPr algn="ctr" fontAlgn="b"/>
                      <a:r>
                        <a:rPr lang="es-PE" sz="1100" b="0" i="0" u="none" strike="noStrike" dirty="0">
                          <a:effectLst/>
                          <a:latin typeface="Calibri" panose="020F0502020204030204" pitchFamily="34" charset="0"/>
                        </a:rPr>
                        <a:t>9</a:t>
                      </a:r>
                    </a:p>
                  </a:txBody>
                  <a:tcPr marL="9525" marR="9525" marT="9525" marB="0" anchor="b"/>
                </a:tc>
                <a:tc>
                  <a:txBody>
                    <a:bodyPr/>
                    <a:lstStyle/>
                    <a:p>
                      <a:pPr algn="l" fontAlgn="b"/>
                      <a:r>
                        <a:rPr lang="es-PE" sz="1100" u="none" strike="noStrike">
                          <a:effectLst/>
                        </a:rPr>
                        <a:t>MUNICIPALIDAD DISTRITAL DE CARABAYLLO</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773870404"/>
                  </a:ext>
                </a:extLst>
              </a:tr>
              <a:tr h="190500">
                <a:tc>
                  <a:txBody>
                    <a:bodyPr/>
                    <a:lstStyle/>
                    <a:p>
                      <a:pPr algn="ctr" fontAlgn="b"/>
                      <a:r>
                        <a:rPr lang="es-PE" sz="1100" b="0" i="0" u="none" strike="noStrike" dirty="0">
                          <a:effectLst/>
                          <a:latin typeface="Calibri" panose="020F0502020204030204" pitchFamily="34" charset="0"/>
                        </a:rPr>
                        <a:t>10</a:t>
                      </a:r>
                    </a:p>
                  </a:txBody>
                  <a:tcPr marL="9525" marR="9525" marT="9525" marB="0" anchor="b"/>
                </a:tc>
                <a:tc>
                  <a:txBody>
                    <a:bodyPr/>
                    <a:lstStyle/>
                    <a:p>
                      <a:pPr algn="l" fontAlgn="b"/>
                      <a:r>
                        <a:rPr lang="es-PE" sz="1100" u="none" strike="noStrike">
                          <a:effectLst/>
                        </a:rPr>
                        <a:t>MUNICIPALIDAD DISTRITAL DE OLLANTAYTAMBO</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374014092"/>
                  </a:ext>
                </a:extLst>
              </a:tr>
              <a:tr h="190500">
                <a:tc>
                  <a:txBody>
                    <a:bodyPr/>
                    <a:lstStyle/>
                    <a:p>
                      <a:pPr algn="ctr" fontAlgn="b"/>
                      <a:r>
                        <a:rPr lang="es-PE" sz="1100" b="0" i="0" u="none" strike="noStrike" dirty="0">
                          <a:effectLst/>
                          <a:latin typeface="Calibri" panose="020F0502020204030204" pitchFamily="34" charset="0"/>
                        </a:rPr>
                        <a:t>11</a:t>
                      </a:r>
                    </a:p>
                  </a:txBody>
                  <a:tcPr marL="9525" marR="9525" marT="9525" marB="0" anchor="b"/>
                </a:tc>
                <a:tc>
                  <a:txBody>
                    <a:bodyPr/>
                    <a:lstStyle/>
                    <a:p>
                      <a:pPr algn="l" fontAlgn="b"/>
                      <a:r>
                        <a:rPr lang="es-PE" sz="1100" u="none" strike="noStrike">
                          <a:effectLst/>
                        </a:rPr>
                        <a:t>MUNICIPALIDAD DISTRITAL DE POCOLLAY</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744901089"/>
                  </a:ext>
                </a:extLst>
              </a:tr>
              <a:tr h="190500">
                <a:tc>
                  <a:txBody>
                    <a:bodyPr/>
                    <a:lstStyle/>
                    <a:p>
                      <a:pPr algn="ctr" fontAlgn="b"/>
                      <a:r>
                        <a:rPr lang="es-PE" sz="1100" b="0" i="0" u="none" strike="noStrike" dirty="0">
                          <a:effectLst/>
                          <a:latin typeface="Calibri" panose="020F0502020204030204" pitchFamily="34" charset="0"/>
                        </a:rPr>
                        <a:t>12</a:t>
                      </a:r>
                    </a:p>
                  </a:txBody>
                  <a:tcPr marL="9525" marR="9525" marT="9525" marB="0" anchor="b"/>
                </a:tc>
                <a:tc>
                  <a:txBody>
                    <a:bodyPr/>
                    <a:lstStyle/>
                    <a:p>
                      <a:pPr algn="l" fontAlgn="b"/>
                      <a:r>
                        <a:rPr lang="es-PE" sz="1100" u="none" strike="noStrike">
                          <a:effectLst/>
                        </a:rPr>
                        <a:t>MUNICIPALIDAD DISTRITAL DE SAYÁN</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353886246"/>
                  </a:ext>
                </a:extLst>
              </a:tr>
              <a:tr h="190500">
                <a:tc>
                  <a:txBody>
                    <a:bodyPr/>
                    <a:lstStyle/>
                    <a:p>
                      <a:pPr algn="ctr" fontAlgn="b"/>
                      <a:r>
                        <a:rPr lang="es-ES" sz="1100" b="0" i="0" u="none" strike="noStrike" dirty="0">
                          <a:effectLst/>
                          <a:latin typeface="Calibri" panose="020F0502020204030204" pitchFamily="34" charset="0"/>
                        </a:rPr>
                        <a:t>13</a:t>
                      </a:r>
                    </a:p>
                  </a:txBody>
                  <a:tcPr marL="9525" marR="9525" marT="9525" marB="0" anchor="b"/>
                </a:tc>
                <a:tc>
                  <a:txBody>
                    <a:bodyPr/>
                    <a:lstStyle/>
                    <a:p>
                      <a:pPr algn="l" fontAlgn="b"/>
                      <a:r>
                        <a:rPr lang="es-ES" sz="1100" u="none" strike="noStrike">
                          <a:effectLst/>
                        </a:rPr>
                        <a:t>MUNICIPALIDAD DISTRITAL EL PORVENIR - TRUJILLO</a:t>
                      </a:r>
                      <a:endParaRPr lang="es-E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898853087"/>
                  </a:ext>
                </a:extLst>
              </a:tr>
              <a:tr h="190500">
                <a:tc>
                  <a:txBody>
                    <a:bodyPr/>
                    <a:lstStyle/>
                    <a:p>
                      <a:pPr algn="ctr" fontAlgn="b"/>
                      <a:r>
                        <a:rPr lang="es-PE" sz="1100" b="0" i="0" u="none" strike="noStrike" dirty="0">
                          <a:effectLst/>
                          <a:latin typeface="Calibri" panose="020F0502020204030204" pitchFamily="34" charset="0"/>
                        </a:rPr>
                        <a:t>14</a:t>
                      </a:r>
                    </a:p>
                  </a:txBody>
                  <a:tcPr marL="9525" marR="9525" marT="9525" marB="0" anchor="b"/>
                </a:tc>
                <a:tc>
                  <a:txBody>
                    <a:bodyPr/>
                    <a:lstStyle/>
                    <a:p>
                      <a:pPr algn="l" fontAlgn="b"/>
                      <a:r>
                        <a:rPr lang="es-PE" sz="1100" u="none" strike="noStrike">
                          <a:effectLst/>
                        </a:rPr>
                        <a:t>MUNICIPALIDAD PROVINCIAL DE ESPINAR</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926243442"/>
                  </a:ext>
                </a:extLst>
              </a:tr>
              <a:tr h="190500">
                <a:tc>
                  <a:txBody>
                    <a:bodyPr/>
                    <a:lstStyle/>
                    <a:p>
                      <a:pPr algn="ctr" fontAlgn="b"/>
                      <a:r>
                        <a:rPr lang="es-PE" sz="1100" b="0" i="0" u="none" strike="noStrike" dirty="0">
                          <a:effectLst/>
                          <a:latin typeface="Calibri" panose="020F0502020204030204" pitchFamily="34" charset="0"/>
                        </a:rPr>
                        <a:t>15</a:t>
                      </a:r>
                    </a:p>
                  </a:txBody>
                  <a:tcPr marL="9525" marR="9525" marT="9525" marB="0" anchor="b"/>
                </a:tc>
                <a:tc>
                  <a:txBody>
                    <a:bodyPr/>
                    <a:lstStyle/>
                    <a:p>
                      <a:pPr algn="l" fontAlgn="b"/>
                      <a:r>
                        <a:rPr lang="es-PE" sz="1100" u="none" strike="noStrike">
                          <a:effectLst/>
                        </a:rPr>
                        <a:t>MUNICIPALIDAD PROVINCIAL DE MAYNAS</a:t>
                      </a:r>
                      <a:endParaRPr lang="es-PE"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638344929"/>
                  </a:ext>
                </a:extLst>
              </a:tr>
              <a:tr h="190500">
                <a:tc>
                  <a:txBody>
                    <a:bodyPr/>
                    <a:lstStyle/>
                    <a:p>
                      <a:pPr algn="ctr" fontAlgn="b"/>
                      <a:r>
                        <a:rPr lang="es-PE" sz="1100" b="0" i="0" u="none" strike="noStrike" dirty="0">
                          <a:effectLst/>
                          <a:latin typeface="Calibri" panose="020F0502020204030204" pitchFamily="34" charset="0"/>
                        </a:rPr>
                        <a:t>16</a:t>
                      </a:r>
                    </a:p>
                  </a:txBody>
                  <a:tcPr marL="9525" marR="9525" marT="9525" marB="0" anchor="b"/>
                </a:tc>
                <a:tc>
                  <a:txBody>
                    <a:bodyPr/>
                    <a:lstStyle/>
                    <a:p>
                      <a:pPr algn="l" fontAlgn="b"/>
                      <a:r>
                        <a:rPr lang="es-PE" sz="1100" u="none" strike="noStrike" dirty="0">
                          <a:effectLst/>
                        </a:rPr>
                        <a:t>MUNICIPALIDAD PROVINCIAL DE TALARA</a:t>
                      </a:r>
                      <a:endParaRPr lang="es-PE"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923393886"/>
                  </a:ext>
                </a:extLst>
              </a:tr>
            </a:tbl>
          </a:graphicData>
        </a:graphic>
      </p:graphicFrame>
      <p:sp>
        <p:nvSpPr>
          <p:cNvPr id="15" name="CuadroTexto 14">
            <a:extLst>
              <a:ext uri="{FF2B5EF4-FFF2-40B4-BE49-F238E27FC236}">
                <a16:creationId xmlns:a16="http://schemas.microsoft.com/office/drawing/2014/main" id="{DB72767D-353A-4AE4-8F10-02C1C291E551}"/>
              </a:ext>
            </a:extLst>
          </p:cNvPr>
          <p:cNvSpPr txBox="1"/>
          <p:nvPr/>
        </p:nvSpPr>
        <p:spPr>
          <a:xfrm>
            <a:off x="0" y="1404713"/>
            <a:ext cx="12192000"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ALCANCE DE LA AUDITORÍA POR TIPO DE OPINIÓN</a:t>
            </a:r>
          </a:p>
          <a:p>
            <a:pPr algn="ctr"/>
            <a:r>
              <a:rPr lang="es-ES_tradnl" sz="2400" b="1" dirty="0">
                <a:solidFill>
                  <a:srgbClr val="FF0000"/>
                </a:solidFill>
                <a:effectLst>
                  <a:outerShdw blurRad="38100" dist="38100" dir="2700000" algn="tl">
                    <a:srgbClr val="000000">
                      <a:alpha val="43137"/>
                    </a:srgbClr>
                  </a:outerShdw>
                </a:effectLst>
                <a:latin typeface="Myriad Pro" charset="0"/>
                <a:ea typeface="Myriad Pro" charset="0"/>
                <a:cs typeface="Myriad Pro" charset="0"/>
              </a:rPr>
              <a:t>OPINION ADVERSA</a:t>
            </a:r>
          </a:p>
        </p:txBody>
      </p:sp>
      <p:sp>
        <p:nvSpPr>
          <p:cNvPr id="17" name="CuadroTexto 16">
            <a:extLst>
              <a:ext uri="{FF2B5EF4-FFF2-40B4-BE49-F238E27FC236}">
                <a16:creationId xmlns:a16="http://schemas.microsoft.com/office/drawing/2014/main" id="{599DF8B7-6F47-4D6E-8BB3-50F5C04AC099}"/>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
        <p:nvSpPr>
          <p:cNvPr id="7" name="CuadroTexto 6">
            <a:extLst>
              <a:ext uri="{FF2B5EF4-FFF2-40B4-BE49-F238E27FC236}">
                <a16:creationId xmlns:a16="http://schemas.microsoft.com/office/drawing/2014/main" id="{38BD96B0-9DC3-4DB3-B4DE-D8789C50DE19}"/>
              </a:ext>
            </a:extLst>
          </p:cNvPr>
          <p:cNvSpPr txBox="1"/>
          <p:nvPr/>
        </p:nvSpPr>
        <p:spPr>
          <a:xfrm>
            <a:off x="10738309" y="6327324"/>
            <a:ext cx="1028182" cy="307777"/>
          </a:xfrm>
          <a:prstGeom prst="rect">
            <a:avLst/>
          </a:prstGeom>
          <a:noFill/>
        </p:spPr>
        <p:txBody>
          <a:bodyPr wrap="square" rtlCol="0">
            <a:spAutoFit/>
          </a:bodyPr>
          <a:lstStyle/>
          <a:p>
            <a:pPr algn="ctr"/>
            <a:r>
              <a:rPr lang="es-PE" sz="700" b="1" dirty="0"/>
              <a:t>VOLVER AL CUADRO ALCANCE</a:t>
            </a:r>
            <a:endParaRPr lang="en-US" sz="700" b="1" dirty="0"/>
          </a:p>
        </p:txBody>
      </p:sp>
      <p:pic>
        <p:nvPicPr>
          <p:cNvPr id="8" name="Imagen 7" descr="C:\Users\16468\Documents\GSS\Para creaciones\cgr.png">
            <a:hlinkClick r:id="rId3" action="ppaction://hlinksldjump"/>
            <a:extLst>
              <a:ext uri="{FF2B5EF4-FFF2-40B4-BE49-F238E27FC236}">
                <a16:creationId xmlns:a16="http://schemas.microsoft.com/office/drawing/2014/main" id="{76427A0B-85DB-45EF-B715-AB391C6B7C6E}"/>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0979444" y="6119633"/>
            <a:ext cx="523240" cy="262294"/>
          </a:xfrm>
          <a:prstGeom prst="rect">
            <a:avLst/>
          </a:prstGeom>
          <a:noFill/>
          <a:ln>
            <a:noFill/>
          </a:ln>
        </p:spPr>
      </p:pic>
    </p:spTree>
    <p:extLst>
      <p:ext uri="{BB962C8B-B14F-4D97-AF65-F5344CB8AC3E}">
        <p14:creationId xmlns:p14="http://schemas.microsoft.com/office/powerpoint/2010/main" val="3480894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5E57131-5404-42AA-9180-AB8BFB02D80C}"/>
              </a:ext>
            </a:extLst>
          </p:cNvPr>
          <p:cNvPicPr>
            <a:picLocks noChangeAspect="1"/>
          </p:cNvPicPr>
          <p:nvPr/>
        </p:nvPicPr>
        <p:blipFill>
          <a:blip r:embed="rId3"/>
          <a:stretch>
            <a:fillRect/>
          </a:stretch>
        </p:blipFill>
        <p:spPr>
          <a:xfrm>
            <a:off x="103021" y="2005265"/>
            <a:ext cx="11985958" cy="3571734"/>
          </a:xfrm>
          <a:prstGeom prst="rect">
            <a:avLst/>
          </a:prstGeom>
          <a:solidFill>
            <a:schemeClr val="bg1"/>
          </a:solidFill>
        </p:spPr>
      </p:pic>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835775"/>
            <a:ext cx="866775" cy="365125"/>
          </a:xfrm>
        </p:spPr>
        <p:txBody>
          <a:bodyPr/>
          <a:lstStyle/>
          <a:p>
            <a:fld id="{102831B7-A9AD-4FCE-857F-56F02B7F56FF}" type="slidenum">
              <a:rPr lang="es-PE" b="1" smtClean="0">
                <a:solidFill>
                  <a:schemeClr val="bg1">
                    <a:lumMod val="75000"/>
                  </a:schemeClr>
                </a:solidFill>
              </a:rPr>
              <a:t>31</a:t>
            </a:fld>
            <a:endParaRPr lang="es-PE" b="1" dirty="0">
              <a:solidFill>
                <a:schemeClr val="bg1">
                  <a:lumMod val="75000"/>
                </a:schemeClr>
              </a:solidFill>
            </a:endParaRPr>
          </a:p>
        </p:txBody>
      </p:sp>
      <p:sp>
        <p:nvSpPr>
          <p:cNvPr id="16" name="CuadroTexto 15">
            <a:extLst>
              <a:ext uri="{FF2B5EF4-FFF2-40B4-BE49-F238E27FC236}">
                <a16:creationId xmlns:a16="http://schemas.microsoft.com/office/drawing/2014/main" id="{89DC0F58-5E5A-48CB-949F-D1619A2966EA}"/>
              </a:ext>
            </a:extLst>
          </p:cNvPr>
          <p:cNvSpPr txBox="1"/>
          <p:nvPr/>
        </p:nvSpPr>
        <p:spPr>
          <a:xfrm>
            <a:off x="1612297" y="1094802"/>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17" name="CuadroTexto 16">
            <a:hlinkClick r:id="rId4" action="ppaction://hlinksldjump"/>
            <a:extLst>
              <a:ext uri="{FF2B5EF4-FFF2-40B4-BE49-F238E27FC236}">
                <a16:creationId xmlns:a16="http://schemas.microsoft.com/office/drawing/2014/main" id="{25AC793C-46F7-47F5-B5F7-813BB44457D2}"/>
              </a:ext>
            </a:extLst>
          </p:cNvPr>
          <p:cNvSpPr txBox="1"/>
          <p:nvPr/>
        </p:nvSpPr>
        <p:spPr>
          <a:xfrm>
            <a:off x="561297" y="5596727"/>
            <a:ext cx="3665345" cy="276999"/>
          </a:xfrm>
          <a:prstGeom prst="rect">
            <a:avLst/>
          </a:prstGeom>
          <a:noFill/>
        </p:spPr>
        <p:txBody>
          <a:bodyPr wrap="square" rtlCol="0">
            <a:spAutoFit/>
          </a:bodyPr>
          <a:lstStyle/>
          <a:p>
            <a:r>
              <a:rPr lang="es-PE" sz="1200" b="1" dirty="0">
                <a:solidFill>
                  <a:srgbClr val="FF0000"/>
                </a:solidFill>
              </a:rPr>
              <a:t>(1) Considera eliminaciones de operaciones recíprocas</a:t>
            </a:r>
            <a:endParaRPr lang="en-US" sz="1200" dirty="0">
              <a:solidFill>
                <a:srgbClr val="FF0000"/>
              </a:solidFill>
            </a:endParaRPr>
          </a:p>
        </p:txBody>
      </p:sp>
      <p:pic>
        <p:nvPicPr>
          <p:cNvPr id="7" name="Imagen 6">
            <a:extLst>
              <a:ext uri="{FF2B5EF4-FFF2-40B4-BE49-F238E27FC236}">
                <a16:creationId xmlns:a16="http://schemas.microsoft.com/office/drawing/2014/main" id="{A6161C0D-B15A-4E98-9147-C8E1767D6C5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rot="10972389">
            <a:off x="1827430" y="2931517"/>
            <a:ext cx="212883" cy="248421"/>
          </a:xfrm>
          <a:prstGeom prst="rect">
            <a:avLst/>
          </a:prstGeom>
        </p:spPr>
      </p:pic>
      <p:grpSp>
        <p:nvGrpSpPr>
          <p:cNvPr id="9" name="Grupo 8">
            <a:extLst>
              <a:ext uri="{FF2B5EF4-FFF2-40B4-BE49-F238E27FC236}">
                <a16:creationId xmlns:a16="http://schemas.microsoft.com/office/drawing/2014/main" id="{C46CD435-841D-4F07-8E6F-FFAF8C420CED}"/>
              </a:ext>
            </a:extLst>
          </p:cNvPr>
          <p:cNvGrpSpPr/>
          <p:nvPr/>
        </p:nvGrpSpPr>
        <p:grpSpPr>
          <a:xfrm>
            <a:off x="1627333" y="3267532"/>
            <a:ext cx="643148" cy="246221"/>
            <a:chOff x="3930650" y="5810038"/>
            <a:chExt cx="643148" cy="246221"/>
          </a:xfrm>
        </p:grpSpPr>
        <p:sp>
          <p:nvSpPr>
            <p:cNvPr id="8" name="Botón de acción: Documento 7">
              <a:hlinkClick r:id="" action="ppaction://hlinkshowjump?jump=nextslide" highlightClick="1"/>
              <a:extLst>
                <a:ext uri="{FF2B5EF4-FFF2-40B4-BE49-F238E27FC236}">
                  <a16:creationId xmlns:a16="http://schemas.microsoft.com/office/drawing/2014/main" id="{2376187A-ECE2-4A09-9F9D-496364835383}"/>
                </a:ext>
              </a:extLst>
            </p:cNvPr>
            <p:cNvSpPr/>
            <p:nvPr/>
          </p:nvSpPr>
          <p:spPr>
            <a:xfrm>
              <a:off x="3930650" y="5824418"/>
              <a:ext cx="643148" cy="229823"/>
            </a:xfrm>
            <a:prstGeom prst="actionButton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dirty="0"/>
            </a:p>
          </p:txBody>
        </p:sp>
        <p:sp>
          <p:nvSpPr>
            <p:cNvPr id="23" name="CuadroTexto 22">
              <a:hlinkClick r:id="rId7" action="ppaction://hlinksldjump"/>
              <a:extLst>
                <a:ext uri="{FF2B5EF4-FFF2-40B4-BE49-F238E27FC236}">
                  <a16:creationId xmlns:a16="http://schemas.microsoft.com/office/drawing/2014/main" id="{6BF3A964-E8EA-4F47-B9A6-4FA7DAF56C4E}"/>
                </a:ext>
              </a:extLst>
            </p:cNvPr>
            <p:cNvSpPr txBox="1"/>
            <p:nvPr/>
          </p:nvSpPr>
          <p:spPr>
            <a:xfrm>
              <a:off x="3930650" y="5810038"/>
              <a:ext cx="643148" cy="246221"/>
            </a:xfrm>
            <a:prstGeom prst="rect">
              <a:avLst/>
            </a:prstGeom>
            <a:noFill/>
          </p:spPr>
          <p:txBody>
            <a:bodyPr wrap="square" rtlCol="0">
              <a:spAutoFit/>
            </a:bodyPr>
            <a:lstStyle/>
            <a:p>
              <a:pPr algn="ctr"/>
              <a:r>
                <a:rPr lang="es-PE" sz="1000" b="1" dirty="0">
                  <a:solidFill>
                    <a:schemeClr val="bg1"/>
                  </a:solidFill>
                </a:rPr>
                <a:t>Entidad</a:t>
              </a:r>
            </a:p>
          </p:txBody>
        </p:sp>
      </p:grpSp>
      <p:grpSp>
        <p:nvGrpSpPr>
          <p:cNvPr id="39" name="Grupo 38">
            <a:extLst>
              <a:ext uri="{FF2B5EF4-FFF2-40B4-BE49-F238E27FC236}">
                <a16:creationId xmlns:a16="http://schemas.microsoft.com/office/drawing/2014/main" id="{C08340F3-D362-47DB-B75F-5D1C2F4C4CD6}"/>
              </a:ext>
            </a:extLst>
          </p:cNvPr>
          <p:cNvGrpSpPr/>
          <p:nvPr/>
        </p:nvGrpSpPr>
        <p:grpSpPr>
          <a:xfrm>
            <a:off x="2315885" y="3270882"/>
            <a:ext cx="694067" cy="246221"/>
            <a:chOff x="4760582" y="3108768"/>
            <a:chExt cx="694067" cy="246221"/>
          </a:xfrm>
        </p:grpSpPr>
        <p:sp>
          <p:nvSpPr>
            <p:cNvPr id="37" name="Botón de acción: Documento 36">
              <a:hlinkClick r:id="" action="ppaction://hlinkshowjump?jump=nextslide" highlightClick="1"/>
              <a:extLst>
                <a:ext uri="{FF2B5EF4-FFF2-40B4-BE49-F238E27FC236}">
                  <a16:creationId xmlns:a16="http://schemas.microsoft.com/office/drawing/2014/main" id="{2F756BF9-6C79-4864-B55B-F534279029DD}"/>
                </a:ext>
              </a:extLst>
            </p:cNvPr>
            <p:cNvSpPr/>
            <p:nvPr/>
          </p:nvSpPr>
          <p:spPr>
            <a:xfrm>
              <a:off x="4773283" y="3123148"/>
              <a:ext cx="643148" cy="229823"/>
            </a:xfrm>
            <a:prstGeom prst="actionButton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dirty="0"/>
            </a:p>
          </p:txBody>
        </p:sp>
        <p:sp>
          <p:nvSpPr>
            <p:cNvPr id="38" name="CuadroTexto 37">
              <a:hlinkClick r:id="rId8" action="ppaction://hlinksldjump"/>
              <a:extLst>
                <a:ext uri="{FF2B5EF4-FFF2-40B4-BE49-F238E27FC236}">
                  <a16:creationId xmlns:a16="http://schemas.microsoft.com/office/drawing/2014/main" id="{CA1F0CD0-7879-4B89-80CB-35C08B86C495}"/>
                </a:ext>
              </a:extLst>
            </p:cNvPr>
            <p:cNvSpPr txBox="1"/>
            <p:nvPr/>
          </p:nvSpPr>
          <p:spPr>
            <a:xfrm>
              <a:off x="4760582" y="3108768"/>
              <a:ext cx="694067" cy="246221"/>
            </a:xfrm>
            <a:prstGeom prst="rect">
              <a:avLst/>
            </a:prstGeom>
            <a:noFill/>
          </p:spPr>
          <p:txBody>
            <a:bodyPr wrap="square" rtlCol="0">
              <a:spAutoFit/>
            </a:bodyPr>
            <a:lstStyle/>
            <a:p>
              <a:pPr algn="ctr"/>
              <a:r>
                <a:rPr lang="es-PE" sz="1000" b="1" dirty="0">
                  <a:solidFill>
                    <a:schemeClr val="bg1"/>
                  </a:solidFill>
                </a:rPr>
                <a:t>Problema</a:t>
              </a:r>
            </a:p>
          </p:txBody>
        </p:sp>
      </p:grpSp>
      <p:grpSp>
        <p:nvGrpSpPr>
          <p:cNvPr id="40" name="Grupo 39">
            <a:extLst>
              <a:ext uri="{FF2B5EF4-FFF2-40B4-BE49-F238E27FC236}">
                <a16:creationId xmlns:a16="http://schemas.microsoft.com/office/drawing/2014/main" id="{F889296F-0E40-4A20-8948-34F1A8CF6EA9}"/>
              </a:ext>
            </a:extLst>
          </p:cNvPr>
          <p:cNvGrpSpPr/>
          <p:nvPr/>
        </p:nvGrpSpPr>
        <p:grpSpPr>
          <a:xfrm>
            <a:off x="1624998" y="3649587"/>
            <a:ext cx="643148" cy="246221"/>
            <a:chOff x="3930650" y="5810038"/>
            <a:chExt cx="643148" cy="246221"/>
          </a:xfrm>
        </p:grpSpPr>
        <p:sp>
          <p:nvSpPr>
            <p:cNvPr id="41" name="Botón de acción: Documento 40">
              <a:hlinkClick r:id="" action="ppaction://hlinkshowjump?jump=nextslide" highlightClick="1"/>
              <a:extLst>
                <a:ext uri="{FF2B5EF4-FFF2-40B4-BE49-F238E27FC236}">
                  <a16:creationId xmlns:a16="http://schemas.microsoft.com/office/drawing/2014/main" id="{189367D5-FB41-420E-A6AC-D914E55ED60D}"/>
                </a:ext>
              </a:extLst>
            </p:cNvPr>
            <p:cNvSpPr/>
            <p:nvPr/>
          </p:nvSpPr>
          <p:spPr>
            <a:xfrm>
              <a:off x="3930650" y="5824418"/>
              <a:ext cx="643148" cy="229823"/>
            </a:xfrm>
            <a:prstGeom prst="actionButton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dirty="0"/>
            </a:p>
          </p:txBody>
        </p:sp>
        <p:sp>
          <p:nvSpPr>
            <p:cNvPr id="42" name="CuadroTexto 41">
              <a:hlinkClick r:id="rId9" action="ppaction://hlinksldjump"/>
              <a:extLst>
                <a:ext uri="{FF2B5EF4-FFF2-40B4-BE49-F238E27FC236}">
                  <a16:creationId xmlns:a16="http://schemas.microsoft.com/office/drawing/2014/main" id="{6C5279A2-3A68-4F09-A80A-1469F0C1E180}"/>
                </a:ext>
              </a:extLst>
            </p:cNvPr>
            <p:cNvSpPr txBox="1"/>
            <p:nvPr/>
          </p:nvSpPr>
          <p:spPr>
            <a:xfrm>
              <a:off x="3930650" y="5810038"/>
              <a:ext cx="643148" cy="246221"/>
            </a:xfrm>
            <a:prstGeom prst="rect">
              <a:avLst/>
            </a:prstGeom>
            <a:noFill/>
          </p:spPr>
          <p:txBody>
            <a:bodyPr wrap="square" rtlCol="0">
              <a:spAutoFit/>
            </a:bodyPr>
            <a:lstStyle/>
            <a:p>
              <a:pPr algn="ctr"/>
              <a:r>
                <a:rPr lang="es-PE" sz="1000" b="1" dirty="0">
                  <a:solidFill>
                    <a:schemeClr val="bg1"/>
                  </a:solidFill>
                </a:rPr>
                <a:t>Entidad</a:t>
              </a:r>
            </a:p>
          </p:txBody>
        </p:sp>
      </p:grpSp>
      <p:grpSp>
        <p:nvGrpSpPr>
          <p:cNvPr id="43" name="Grupo 42">
            <a:extLst>
              <a:ext uri="{FF2B5EF4-FFF2-40B4-BE49-F238E27FC236}">
                <a16:creationId xmlns:a16="http://schemas.microsoft.com/office/drawing/2014/main" id="{EE4A8AC9-0180-49B2-9AB8-68C1DDFB902E}"/>
              </a:ext>
            </a:extLst>
          </p:cNvPr>
          <p:cNvGrpSpPr/>
          <p:nvPr/>
        </p:nvGrpSpPr>
        <p:grpSpPr>
          <a:xfrm>
            <a:off x="2315885" y="3649587"/>
            <a:ext cx="694067" cy="246221"/>
            <a:chOff x="4760582" y="3108768"/>
            <a:chExt cx="694067" cy="246221"/>
          </a:xfrm>
        </p:grpSpPr>
        <p:sp>
          <p:nvSpPr>
            <p:cNvPr id="44" name="Botón de acción: Documento 43">
              <a:hlinkClick r:id="" action="ppaction://hlinkshowjump?jump=nextslide" highlightClick="1"/>
              <a:extLst>
                <a:ext uri="{FF2B5EF4-FFF2-40B4-BE49-F238E27FC236}">
                  <a16:creationId xmlns:a16="http://schemas.microsoft.com/office/drawing/2014/main" id="{65C531DF-EBE1-4D0F-941D-04A216F3E1F8}"/>
                </a:ext>
              </a:extLst>
            </p:cNvPr>
            <p:cNvSpPr/>
            <p:nvPr/>
          </p:nvSpPr>
          <p:spPr>
            <a:xfrm>
              <a:off x="4773283" y="3123148"/>
              <a:ext cx="643148" cy="229823"/>
            </a:xfrm>
            <a:prstGeom prst="actionButton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dirty="0"/>
            </a:p>
          </p:txBody>
        </p:sp>
        <p:sp>
          <p:nvSpPr>
            <p:cNvPr id="45" name="CuadroTexto 44">
              <a:hlinkClick r:id="rId10" action="ppaction://hlinksldjump"/>
              <a:extLst>
                <a:ext uri="{FF2B5EF4-FFF2-40B4-BE49-F238E27FC236}">
                  <a16:creationId xmlns:a16="http://schemas.microsoft.com/office/drawing/2014/main" id="{DBDBB115-729E-42C5-93DB-020D088D0875}"/>
                </a:ext>
              </a:extLst>
            </p:cNvPr>
            <p:cNvSpPr txBox="1"/>
            <p:nvPr/>
          </p:nvSpPr>
          <p:spPr>
            <a:xfrm>
              <a:off x="4760582" y="3108768"/>
              <a:ext cx="694067" cy="246221"/>
            </a:xfrm>
            <a:prstGeom prst="rect">
              <a:avLst/>
            </a:prstGeom>
            <a:noFill/>
          </p:spPr>
          <p:txBody>
            <a:bodyPr wrap="square" rtlCol="0">
              <a:spAutoFit/>
            </a:bodyPr>
            <a:lstStyle/>
            <a:p>
              <a:pPr algn="ctr"/>
              <a:r>
                <a:rPr lang="es-PE" sz="1000" b="1" dirty="0">
                  <a:solidFill>
                    <a:schemeClr val="bg1"/>
                  </a:solidFill>
                </a:rPr>
                <a:t>Problema</a:t>
              </a:r>
            </a:p>
          </p:txBody>
        </p:sp>
      </p:grpSp>
      <p:grpSp>
        <p:nvGrpSpPr>
          <p:cNvPr id="46" name="Grupo 45">
            <a:extLst>
              <a:ext uri="{FF2B5EF4-FFF2-40B4-BE49-F238E27FC236}">
                <a16:creationId xmlns:a16="http://schemas.microsoft.com/office/drawing/2014/main" id="{DC9BF169-4650-421A-A33A-3479A97C20AB}"/>
              </a:ext>
            </a:extLst>
          </p:cNvPr>
          <p:cNvGrpSpPr/>
          <p:nvPr/>
        </p:nvGrpSpPr>
        <p:grpSpPr>
          <a:xfrm>
            <a:off x="1612297" y="4039170"/>
            <a:ext cx="643148" cy="246221"/>
            <a:chOff x="3930650" y="5810038"/>
            <a:chExt cx="643148" cy="246221"/>
          </a:xfrm>
        </p:grpSpPr>
        <p:sp>
          <p:nvSpPr>
            <p:cNvPr id="47" name="Botón de acción: Documento 46">
              <a:hlinkClick r:id="" action="ppaction://hlinkshowjump?jump=nextslide" highlightClick="1"/>
              <a:extLst>
                <a:ext uri="{FF2B5EF4-FFF2-40B4-BE49-F238E27FC236}">
                  <a16:creationId xmlns:a16="http://schemas.microsoft.com/office/drawing/2014/main" id="{D44D4CF7-B947-4E72-8EB8-4F2FD1888D41}"/>
                </a:ext>
              </a:extLst>
            </p:cNvPr>
            <p:cNvSpPr/>
            <p:nvPr/>
          </p:nvSpPr>
          <p:spPr>
            <a:xfrm>
              <a:off x="3930650" y="5824418"/>
              <a:ext cx="643148" cy="229823"/>
            </a:xfrm>
            <a:prstGeom prst="actionButton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dirty="0"/>
            </a:p>
          </p:txBody>
        </p:sp>
        <p:sp>
          <p:nvSpPr>
            <p:cNvPr id="48" name="CuadroTexto 47">
              <a:hlinkClick r:id="rId11" action="ppaction://hlinksldjump"/>
              <a:extLst>
                <a:ext uri="{FF2B5EF4-FFF2-40B4-BE49-F238E27FC236}">
                  <a16:creationId xmlns:a16="http://schemas.microsoft.com/office/drawing/2014/main" id="{34FA98BE-A359-41E0-9362-A9C48DD5D560}"/>
                </a:ext>
              </a:extLst>
            </p:cNvPr>
            <p:cNvSpPr txBox="1"/>
            <p:nvPr/>
          </p:nvSpPr>
          <p:spPr>
            <a:xfrm>
              <a:off x="3930650" y="5810038"/>
              <a:ext cx="643148" cy="246221"/>
            </a:xfrm>
            <a:prstGeom prst="rect">
              <a:avLst/>
            </a:prstGeom>
            <a:noFill/>
          </p:spPr>
          <p:txBody>
            <a:bodyPr wrap="square" rtlCol="0">
              <a:spAutoFit/>
            </a:bodyPr>
            <a:lstStyle/>
            <a:p>
              <a:pPr algn="ctr"/>
              <a:r>
                <a:rPr lang="es-PE" sz="1000" b="1" dirty="0">
                  <a:solidFill>
                    <a:schemeClr val="bg1"/>
                  </a:solidFill>
                </a:rPr>
                <a:t>Entidad</a:t>
              </a:r>
            </a:p>
          </p:txBody>
        </p:sp>
      </p:grpSp>
      <p:grpSp>
        <p:nvGrpSpPr>
          <p:cNvPr id="49" name="Grupo 48">
            <a:extLst>
              <a:ext uri="{FF2B5EF4-FFF2-40B4-BE49-F238E27FC236}">
                <a16:creationId xmlns:a16="http://schemas.microsoft.com/office/drawing/2014/main" id="{EAEC07E5-9BE3-4F28-84EA-94FF3A181B26}"/>
              </a:ext>
            </a:extLst>
          </p:cNvPr>
          <p:cNvGrpSpPr/>
          <p:nvPr/>
        </p:nvGrpSpPr>
        <p:grpSpPr>
          <a:xfrm>
            <a:off x="2315885" y="4037152"/>
            <a:ext cx="694067" cy="246221"/>
            <a:chOff x="4760582" y="3108768"/>
            <a:chExt cx="694067" cy="246221"/>
          </a:xfrm>
        </p:grpSpPr>
        <p:sp>
          <p:nvSpPr>
            <p:cNvPr id="50" name="Botón de acción: Documento 49">
              <a:hlinkClick r:id="" action="ppaction://hlinkshowjump?jump=nextslide" highlightClick="1"/>
              <a:extLst>
                <a:ext uri="{FF2B5EF4-FFF2-40B4-BE49-F238E27FC236}">
                  <a16:creationId xmlns:a16="http://schemas.microsoft.com/office/drawing/2014/main" id="{C8B5C759-9931-4D3B-BCEC-08F7D9040487}"/>
                </a:ext>
              </a:extLst>
            </p:cNvPr>
            <p:cNvSpPr/>
            <p:nvPr/>
          </p:nvSpPr>
          <p:spPr>
            <a:xfrm>
              <a:off x="4773283" y="3123148"/>
              <a:ext cx="643148" cy="229823"/>
            </a:xfrm>
            <a:prstGeom prst="actionButton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dirty="0"/>
            </a:p>
          </p:txBody>
        </p:sp>
        <p:sp>
          <p:nvSpPr>
            <p:cNvPr id="51" name="CuadroTexto 50">
              <a:hlinkClick r:id="rId12" action="ppaction://hlinksldjump"/>
              <a:extLst>
                <a:ext uri="{FF2B5EF4-FFF2-40B4-BE49-F238E27FC236}">
                  <a16:creationId xmlns:a16="http://schemas.microsoft.com/office/drawing/2014/main" id="{7DA54527-E6A9-464B-B67C-D890226E036E}"/>
                </a:ext>
              </a:extLst>
            </p:cNvPr>
            <p:cNvSpPr txBox="1"/>
            <p:nvPr/>
          </p:nvSpPr>
          <p:spPr>
            <a:xfrm>
              <a:off x="4760582" y="3108768"/>
              <a:ext cx="694067" cy="246221"/>
            </a:xfrm>
            <a:prstGeom prst="rect">
              <a:avLst/>
            </a:prstGeom>
            <a:noFill/>
          </p:spPr>
          <p:txBody>
            <a:bodyPr wrap="square" rtlCol="0">
              <a:spAutoFit/>
            </a:bodyPr>
            <a:lstStyle/>
            <a:p>
              <a:pPr algn="ctr"/>
              <a:r>
                <a:rPr lang="es-PE" sz="1000" b="1" dirty="0">
                  <a:solidFill>
                    <a:schemeClr val="bg1"/>
                  </a:solidFill>
                </a:rPr>
                <a:t>Problema</a:t>
              </a:r>
            </a:p>
          </p:txBody>
        </p:sp>
      </p:grpSp>
      <p:pic>
        <p:nvPicPr>
          <p:cNvPr id="52" name="Imagen 51">
            <a:extLst>
              <a:ext uri="{FF2B5EF4-FFF2-40B4-BE49-F238E27FC236}">
                <a16:creationId xmlns:a16="http://schemas.microsoft.com/office/drawing/2014/main" id="{81E42761-9023-4920-A25B-BD3B1F275F8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rot="11051950">
            <a:off x="2543718" y="2944328"/>
            <a:ext cx="212883" cy="248421"/>
          </a:xfrm>
          <a:prstGeom prst="rect">
            <a:avLst/>
          </a:prstGeom>
        </p:spPr>
      </p:pic>
      <p:sp>
        <p:nvSpPr>
          <p:cNvPr id="32" name="CuadroTexto 31">
            <a:extLst>
              <a:ext uri="{FF2B5EF4-FFF2-40B4-BE49-F238E27FC236}">
                <a16:creationId xmlns:a16="http://schemas.microsoft.com/office/drawing/2014/main" id="{1DF3B893-797A-4A71-BA4C-A4B10E885DC5}"/>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74406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32</a:t>
            </a:fld>
            <a:endParaRPr lang="es-PE" b="1" dirty="0">
              <a:solidFill>
                <a:schemeClr val="bg1">
                  <a:lumMod val="75000"/>
                </a:schemeClr>
              </a:solidFill>
            </a:endParaRPr>
          </a:p>
        </p:txBody>
      </p:sp>
      <p:sp>
        <p:nvSpPr>
          <p:cNvPr id="4" name="CuadroTexto 3">
            <a:extLst>
              <a:ext uri="{FF2B5EF4-FFF2-40B4-BE49-F238E27FC236}">
                <a16:creationId xmlns:a16="http://schemas.microsoft.com/office/drawing/2014/main" id="{B712BA83-5C88-45D8-9DC7-1238DC6B56B3}"/>
              </a:ext>
            </a:extLst>
          </p:cNvPr>
          <p:cNvSpPr txBox="1"/>
          <p:nvPr/>
        </p:nvSpPr>
        <p:spPr>
          <a:xfrm>
            <a:off x="1380931" y="2066731"/>
            <a:ext cx="9638522" cy="3785652"/>
          </a:xfrm>
          <a:prstGeom prst="rect">
            <a:avLst/>
          </a:prstGeom>
          <a:noFill/>
        </p:spPr>
        <p:txBody>
          <a:bodyPr wrap="square" rtlCol="0">
            <a:spAutoFit/>
          </a:bodyPr>
          <a:lstStyle/>
          <a:p>
            <a:pPr algn="just"/>
            <a:r>
              <a:rPr lang="es-PE" sz="2400" b="1" dirty="0">
                <a:effectLst>
                  <a:outerShdw blurRad="38100" dist="38100" dir="2700000" algn="tl">
                    <a:srgbClr val="000000">
                      <a:alpha val="43137"/>
                    </a:srgbClr>
                  </a:outerShdw>
                </a:effectLst>
              </a:rPr>
              <a:t>Los Estados de Situación Financiera y Estado de Gestión Consolidados presentan saldos por cuentas  recíprocas no eliminadas en el proceso de consolidación, originas la siguientes sobrestimaciones:</a:t>
            </a:r>
          </a:p>
          <a:p>
            <a:pPr algn="just"/>
            <a:r>
              <a:rPr lang="es-PE" sz="2400" b="1" dirty="0">
                <a:effectLst>
                  <a:outerShdw blurRad="38100" dist="38100" dir="2700000" algn="tl">
                    <a:srgbClr val="000000">
                      <a:alpha val="43137"/>
                    </a:srgbClr>
                  </a:outerShdw>
                </a:effectLst>
              </a:rPr>
              <a:t>			</a:t>
            </a:r>
          </a:p>
          <a:p>
            <a:pPr algn="just"/>
            <a:r>
              <a:rPr lang="es-PE" sz="2400" b="1" dirty="0">
                <a:effectLst>
                  <a:outerShdw blurRad="38100" dist="38100" dir="2700000" algn="tl">
                    <a:srgbClr val="000000">
                      <a:alpha val="43137"/>
                    </a:srgbClr>
                  </a:outerShdw>
                </a:effectLst>
              </a:rPr>
              <a:t>			       </a:t>
            </a:r>
            <a:r>
              <a:rPr lang="es-PE" sz="2400" b="1" dirty="0">
                <a:solidFill>
                  <a:srgbClr val="002060"/>
                </a:solidFill>
                <a:effectLst>
                  <a:outerShdw blurRad="38100" dist="38100" dir="2700000" algn="tl">
                    <a:srgbClr val="000000">
                      <a:alpha val="43137"/>
                    </a:srgbClr>
                  </a:outerShdw>
                </a:effectLst>
              </a:rPr>
              <a:t>S/</a:t>
            </a:r>
          </a:p>
          <a:p>
            <a:pPr marL="1341438" lvl="4" indent="-625475" algn="just">
              <a:buFont typeface="Wingdings" panose="05000000000000000000" pitchFamily="2" charset="2"/>
              <a:buChar char="q"/>
              <a:tabLst>
                <a:tab pos="3319463" algn="l"/>
                <a:tab pos="3856038" algn="l"/>
              </a:tabLst>
            </a:pPr>
            <a:r>
              <a:rPr lang="es-PE" sz="2400" b="1" dirty="0">
                <a:solidFill>
                  <a:srgbClr val="002060"/>
                </a:solidFill>
                <a:effectLst>
                  <a:outerShdw blurRad="38100" dist="38100" dir="2700000" algn="tl">
                    <a:srgbClr val="000000">
                      <a:alpha val="43137"/>
                    </a:srgbClr>
                  </a:outerShdw>
                </a:effectLst>
              </a:rPr>
              <a:t>ACTIVO 	7 795 </a:t>
            </a:r>
            <a:r>
              <a:rPr lang="es-PE" sz="2400" b="1" dirty="0">
                <a:solidFill>
                  <a:srgbClr val="FF0000"/>
                </a:solidFill>
                <a:effectLst>
                  <a:outerShdw blurRad="38100" dist="38100" dir="2700000" algn="tl">
                    <a:srgbClr val="000000">
                      <a:alpha val="43137"/>
                    </a:srgbClr>
                  </a:outerShdw>
                </a:effectLst>
              </a:rPr>
              <a:t>(0,89%)</a:t>
            </a:r>
            <a:r>
              <a:rPr lang="es-PE" sz="2400" b="1" dirty="0">
                <a:solidFill>
                  <a:srgbClr val="002060"/>
                </a:solidFill>
                <a:effectLst>
                  <a:outerShdw blurRad="38100" dist="38100" dir="2700000" algn="tl">
                    <a:srgbClr val="000000">
                      <a:alpha val="43137"/>
                    </a:srgbClr>
                  </a:outerShdw>
                </a:effectLst>
              </a:rPr>
              <a:t> </a:t>
            </a:r>
          </a:p>
          <a:p>
            <a:pPr marL="1341438" lvl="4" indent="-625475" algn="just">
              <a:buFont typeface="Wingdings" panose="05000000000000000000" pitchFamily="2" charset="2"/>
              <a:buChar char="q"/>
              <a:tabLst>
                <a:tab pos="3319463" algn="l"/>
                <a:tab pos="3856038" algn="l"/>
              </a:tabLst>
            </a:pPr>
            <a:r>
              <a:rPr lang="es-PE" sz="2400" b="1" dirty="0">
                <a:solidFill>
                  <a:srgbClr val="002060"/>
                </a:solidFill>
                <a:effectLst>
                  <a:outerShdw blurRad="38100" dist="38100" dir="2700000" algn="tl">
                    <a:srgbClr val="000000">
                      <a:alpha val="43137"/>
                    </a:srgbClr>
                  </a:outerShdw>
                </a:effectLst>
              </a:rPr>
              <a:t>PASIVO 	3 212 </a:t>
            </a:r>
            <a:r>
              <a:rPr lang="es-PE" sz="2400" b="1" dirty="0">
                <a:solidFill>
                  <a:srgbClr val="FF0000"/>
                </a:solidFill>
                <a:effectLst>
                  <a:outerShdw blurRad="38100" dist="38100" dir="2700000" algn="tl">
                    <a:srgbClr val="000000">
                      <a:alpha val="43137"/>
                    </a:srgbClr>
                  </a:outerShdw>
                </a:effectLst>
              </a:rPr>
              <a:t>(0.44%)</a:t>
            </a:r>
          </a:p>
          <a:p>
            <a:pPr marL="1341438" lvl="4" indent="-625475" algn="just">
              <a:buFont typeface="Wingdings" panose="05000000000000000000" pitchFamily="2" charset="2"/>
              <a:buChar char="q"/>
              <a:tabLst>
                <a:tab pos="3319463" algn="l"/>
                <a:tab pos="3856038" algn="l"/>
              </a:tabLst>
            </a:pPr>
            <a:r>
              <a:rPr lang="es-PE" sz="2400" b="1" dirty="0">
                <a:solidFill>
                  <a:srgbClr val="002060"/>
                </a:solidFill>
                <a:effectLst>
                  <a:outerShdw blurRad="38100" dist="38100" dir="2700000" algn="tl">
                    <a:srgbClr val="000000">
                      <a:alpha val="43137"/>
                    </a:srgbClr>
                  </a:outerShdw>
                </a:effectLst>
              </a:rPr>
              <a:t>PATRIMONIO 	   264 </a:t>
            </a:r>
            <a:r>
              <a:rPr lang="es-PE" sz="2400" b="1" dirty="0">
                <a:solidFill>
                  <a:srgbClr val="FF0000"/>
                </a:solidFill>
                <a:effectLst>
                  <a:outerShdw blurRad="38100" dist="38100" dir="2700000" algn="tl">
                    <a:srgbClr val="000000">
                      <a:alpha val="43137"/>
                    </a:srgbClr>
                  </a:outerShdw>
                </a:effectLst>
              </a:rPr>
              <a:t>(0,17%)</a:t>
            </a:r>
          </a:p>
          <a:p>
            <a:pPr marL="1341438" lvl="4" indent="-625475" algn="just">
              <a:buFont typeface="Wingdings" panose="05000000000000000000" pitchFamily="2" charset="2"/>
              <a:buChar char="q"/>
              <a:tabLst>
                <a:tab pos="3319463" algn="l"/>
                <a:tab pos="3856038" algn="l"/>
              </a:tabLst>
            </a:pPr>
            <a:r>
              <a:rPr lang="es-PE" sz="2400" b="1" dirty="0">
                <a:solidFill>
                  <a:srgbClr val="002060"/>
                </a:solidFill>
                <a:effectLst>
                  <a:outerShdw blurRad="38100" dist="38100" dir="2700000" algn="tl">
                    <a:srgbClr val="000000">
                      <a:alpha val="43137"/>
                    </a:srgbClr>
                  </a:outerShdw>
                </a:effectLst>
              </a:rPr>
              <a:t>INGRESOS	1 797 </a:t>
            </a:r>
            <a:r>
              <a:rPr lang="es-PE" sz="2400" b="1" dirty="0">
                <a:solidFill>
                  <a:srgbClr val="FF0000"/>
                </a:solidFill>
                <a:effectLst>
                  <a:outerShdw blurRad="38100" dist="38100" dir="2700000" algn="tl">
                    <a:srgbClr val="000000">
                      <a:alpha val="43137"/>
                    </a:srgbClr>
                  </a:outerShdw>
                </a:effectLst>
              </a:rPr>
              <a:t>(0,80%)</a:t>
            </a:r>
          </a:p>
          <a:p>
            <a:pPr marL="1341438" lvl="4" indent="-625475" algn="just">
              <a:buFont typeface="Wingdings" panose="05000000000000000000" pitchFamily="2" charset="2"/>
              <a:buChar char="q"/>
              <a:tabLst>
                <a:tab pos="3319463" algn="l"/>
                <a:tab pos="3856038" algn="l"/>
              </a:tabLst>
            </a:pPr>
            <a:r>
              <a:rPr lang="es-PE" sz="2400" b="1" dirty="0">
                <a:solidFill>
                  <a:srgbClr val="002060"/>
                </a:solidFill>
                <a:effectLst>
                  <a:outerShdw blurRad="38100" dist="38100" dir="2700000" algn="tl">
                    <a:srgbClr val="000000">
                      <a:alpha val="43137"/>
                    </a:srgbClr>
                  </a:outerShdw>
                </a:effectLst>
              </a:rPr>
              <a:t>GASTOS 	3 221 </a:t>
            </a:r>
            <a:r>
              <a:rPr lang="es-PE" sz="2400" b="1" dirty="0">
                <a:solidFill>
                  <a:srgbClr val="FF0000"/>
                </a:solidFill>
                <a:effectLst>
                  <a:outerShdw blurRad="38100" dist="38100" dir="2700000" algn="tl">
                    <a:srgbClr val="000000">
                      <a:alpha val="43137"/>
                    </a:srgbClr>
                  </a:outerShdw>
                </a:effectLst>
              </a:rPr>
              <a:t>(1,50%)</a:t>
            </a:r>
            <a:endParaRPr lang="en-US" sz="2400" b="1" dirty="0">
              <a:solidFill>
                <a:srgbClr val="FF0000"/>
              </a:solidFill>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8CF59A55-C60A-4B1E-A619-B9C2271D4F91}"/>
              </a:ext>
            </a:extLst>
          </p:cNvPr>
          <p:cNvSpPr txBox="1"/>
          <p:nvPr/>
        </p:nvSpPr>
        <p:spPr>
          <a:xfrm>
            <a:off x="1631504" y="1061813"/>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pic>
        <p:nvPicPr>
          <p:cNvPr id="8" name="Imagen 7">
            <a:extLst>
              <a:ext uri="{FF2B5EF4-FFF2-40B4-BE49-F238E27FC236}">
                <a16:creationId xmlns:a16="http://schemas.microsoft.com/office/drawing/2014/main" id="{74D727CD-3DF5-4FEE-A524-3C1C76EE8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729" y="3772047"/>
            <a:ext cx="3074506" cy="2305879"/>
          </a:xfrm>
          <a:prstGeom prst="rect">
            <a:avLst/>
          </a:prstGeom>
        </p:spPr>
      </p:pic>
      <p:sp>
        <p:nvSpPr>
          <p:cNvPr id="15" name="CuadroTexto 14">
            <a:extLst>
              <a:ext uri="{FF2B5EF4-FFF2-40B4-BE49-F238E27FC236}">
                <a16:creationId xmlns:a16="http://schemas.microsoft.com/office/drawing/2014/main" id="{034FA934-4358-49D2-9211-34916C9E0EF7}"/>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317655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33</a:t>
            </a:fld>
            <a:endParaRPr lang="es-PE" b="1" dirty="0">
              <a:solidFill>
                <a:schemeClr val="bg1">
                  <a:lumMod val="75000"/>
                </a:schemeClr>
              </a:solidFill>
            </a:endParaRPr>
          </a:p>
        </p:txBody>
      </p:sp>
      <p:sp>
        <p:nvSpPr>
          <p:cNvPr id="4" name="CuadroTexto 3">
            <a:extLst>
              <a:ext uri="{FF2B5EF4-FFF2-40B4-BE49-F238E27FC236}">
                <a16:creationId xmlns:a16="http://schemas.microsoft.com/office/drawing/2014/main" id="{B712BA83-5C88-45D8-9DC7-1238DC6B56B3}"/>
              </a:ext>
            </a:extLst>
          </p:cNvPr>
          <p:cNvSpPr txBox="1"/>
          <p:nvPr/>
        </p:nvSpPr>
        <p:spPr>
          <a:xfrm>
            <a:off x="928647" y="1838131"/>
            <a:ext cx="6347224" cy="3431709"/>
          </a:xfrm>
          <a:prstGeom prst="rect">
            <a:avLst/>
          </a:prstGeom>
          <a:noFill/>
        </p:spPr>
        <p:txBody>
          <a:bodyPr wrap="square" rtlCol="0">
            <a:spAutoFit/>
          </a:bodyPr>
          <a:lstStyle/>
          <a:p>
            <a:pPr algn="just"/>
            <a:r>
              <a:rPr lang="es-PE" sz="2400" b="1" dirty="0">
                <a:solidFill>
                  <a:srgbClr val="FF0000"/>
                </a:solidFill>
              </a:rPr>
              <a:t>FIDEICOMISOS</a:t>
            </a:r>
          </a:p>
          <a:p>
            <a:pPr algn="just"/>
            <a:endParaRPr lang="es-PE" sz="2400" b="1" dirty="0"/>
          </a:p>
          <a:p>
            <a:pPr marL="342900" indent="-342900" algn="just">
              <a:spcBef>
                <a:spcPts val="600"/>
              </a:spcBef>
              <a:spcAft>
                <a:spcPts val="600"/>
              </a:spcAft>
              <a:buFont typeface="Wingdings" panose="05000000000000000000" pitchFamily="2" charset="2"/>
              <a:buChar char="q"/>
            </a:pPr>
            <a:r>
              <a:rPr lang="es-PE" sz="2400" b="1" dirty="0"/>
              <a:t>De la empresa Activos Mineros por un valor de S/ 258 millones</a:t>
            </a:r>
          </a:p>
          <a:p>
            <a:pPr marL="342900" indent="-342900" algn="just">
              <a:spcBef>
                <a:spcPts val="600"/>
              </a:spcBef>
              <a:spcAft>
                <a:spcPts val="600"/>
              </a:spcAft>
              <a:buFont typeface="Wingdings" panose="05000000000000000000" pitchFamily="2" charset="2"/>
              <a:buChar char="q"/>
            </a:pPr>
            <a:r>
              <a:rPr lang="es-PE" sz="2400" b="1" dirty="0"/>
              <a:t>Han sido retirados de la estructura de los EEFF consolidados en la Cuenta General de la República</a:t>
            </a:r>
          </a:p>
          <a:p>
            <a:pPr marL="342900" indent="-342900" algn="just">
              <a:spcBef>
                <a:spcPts val="600"/>
              </a:spcBef>
              <a:spcAft>
                <a:spcPts val="600"/>
              </a:spcAft>
              <a:buFont typeface="Wingdings" panose="05000000000000000000" pitchFamily="2" charset="2"/>
              <a:buChar char="q"/>
            </a:pPr>
            <a:r>
              <a:rPr lang="es-PE" sz="2400" b="1" dirty="0"/>
              <a:t>Registrados en cuentas de orden</a:t>
            </a:r>
            <a:endParaRPr lang="es-PE" sz="2400" b="1" dirty="0">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8CF59A55-C60A-4B1E-A619-B9C2271D4F91}"/>
              </a:ext>
            </a:extLst>
          </p:cNvPr>
          <p:cNvSpPr txBox="1"/>
          <p:nvPr/>
        </p:nvSpPr>
        <p:spPr>
          <a:xfrm>
            <a:off x="0" y="980697"/>
            <a:ext cx="12192000" cy="584775"/>
          </a:xfrm>
          <a:prstGeom prst="rect">
            <a:avLst/>
          </a:prstGeom>
          <a:noFill/>
        </p:spPr>
        <p:txBody>
          <a:bodyPr wrap="square" rtlCol="0">
            <a:spAutoFit/>
          </a:bodyPr>
          <a:lstStyle/>
          <a:p>
            <a:pPr algn="ctr"/>
            <a:r>
              <a:rPr lang="es-ES_tradnl" sz="3200" b="1" dirty="0">
                <a:effectLst>
                  <a:outerShdw blurRad="38100" dist="38100" dir="2700000" algn="tl">
                    <a:srgbClr val="000000">
                      <a:alpha val="43137"/>
                    </a:srgbClr>
                  </a:outerShdw>
                </a:effectLst>
                <a:latin typeface="Myriad Pro" charset="0"/>
                <a:ea typeface="Myriad Pro" charset="0"/>
                <a:cs typeface="Myriad Pro" charset="0"/>
              </a:rPr>
              <a:t>OTROS ASUNTOS</a:t>
            </a:r>
          </a:p>
        </p:txBody>
      </p:sp>
      <p:pic>
        <p:nvPicPr>
          <p:cNvPr id="3" name="Imagen 2">
            <a:extLst>
              <a:ext uri="{FF2B5EF4-FFF2-40B4-BE49-F238E27FC236}">
                <a16:creationId xmlns:a16="http://schemas.microsoft.com/office/drawing/2014/main" id="{15651DF0-8C7F-4D0A-A6BE-D2E6FB2171AB}"/>
              </a:ext>
            </a:extLst>
          </p:cNvPr>
          <p:cNvPicPr>
            <a:picLocks noChangeAspect="1"/>
          </p:cNvPicPr>
          <p:nvPr/>
        </p:nvPicPr>
        <p:blipFill>
          <a:blip r:embed="rId3"/>
          <a:stretch>
            <a:fillRect/>
          </a:stretch>
        </p:blipFill>
        <p:spPr>
          <a:xfrm>
            <a:off x="7934785" y="1734967"/>
            <a:ext cx="2143125" cy="2143125"/>
          </a:xfrm>
          <a:prstGeom prst="rect">
            <a:avLst/>
          </a:prstGeom>
        </p:spPr>
      </p:pic>
      <p:pic>
        <p:nvPicPr>
          <p:cNvPr id="1026" name="Picture 2" descr="Resultado de imagen para fideicomisos">
            <a:extLst>
              <a:ext uri="{FF2B5EF4-FFF2-40B4-BE49-F238E27FC236}">
                <a16:creationId xmlns:a16="http://schemas.microsoft.com/office/drawing/2014/main" id="{916977C2-30AB-4449-B1DF-A3FF11902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336" y="4223728"/>
            <a:ext cx="2486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69978DF0-78FC-435F-A446-17354A837F0D}"/>
              </a:ext>
            </a:extLst>
          </p:cNvPr>
          <p:cNvSpPr txBox="1"/>
          <p:nvPr/>
        </p:nvSpPr>
        <p:spPr>
          <a:xfrm>
            <a:off x="10751570" y="6401867"/>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16" name="Imagen 15" descr="C:\Users\16468\Documents\GSS\Para creaciones\cgr.png">
            <a:hlinkClick r:id="rId5" action="ppaction://hlinksldjump"/>
            <a:extLst>
              <a:ext uri="{FF2B5EF4-FFF2-40B4-BE49-F238E27FC236}">
                <a16:creationId xmlns:a16="http://schemas.microsoft.com/office/drawing/2014/main" id="{F068AEA4-83ED-4316-8F79-FE3558D4DA59}"/>
              </a:ext>
            </a:extLst>
          </p:cNvPr>
          <p:cNvPicPr/>
          <p:nvPr/>
        </p:nvPicPr>
        <p:blipFill rotWithShape="1">
          <a:blip r:embed="rId6">
            <a:extLst>
              <a:ext uri="{28A0092B-C50C-407E-A947-70E740481C1C}">
                <a14:useLocalDpi xmlns:a14="http://schemas.microsoft.com/office/drawing/2010/main" val="0"/>
              </a:ext>
            </a:extLst>
          </a:blip>
          <a:srcRect l="18206" t="-1" r="15472" b="35862"/>
          <a:stretch/>
        </p:blipFill>
        <p:spPr bwMode="auto">
          <a:xfrm>
            <a:off x="10992705" y="6185550"/>
            <a:ext cx="523240" cy="262294"/>
          </a:xfrm>
          <a:prstGeom prst="rect">
            <a:avLst/>
          </a:prstGeom>
          <a:noFill/>
          <a:ln>
            <a:noFill/>
          </a:ln>
        </p:spPr>
      </p:pic>
      <p:sp>
        <p:nvSpPr>
          <p:cNvPr id="19" name="CuadroTexto 18">
            <a:extLst>
              <a:ext uri="{FF2B5EF4-FFF2-40B4-BE49-F238E27FC236}">
                <a16:creationId xmlns:a16="http://schemas.microsoft.com/office/drawing/2014/main" id="{4D4E23D3-8C28-4F78-A81C-935C3360235C}"/>
              </a:ext>
            </a:extLst>
          </p:cNvPr>
          <p:cNvSpPr txBox="1"/>
          <p:nvPr/>
        </p:nvSpPr>
        <p:spPr>
          <a:xfrm>
            <a:off x="12377" y="181373"/>
            <a:ext cx="12192000"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III. AUDITORIAS FINANCIERAS</a:t>
            </a:r>
          </a:p>
        </p:txBody>
      </p:sp>
    </p:spTree>
    <p:extLst>
      <p:ext uri="{BB962C8B-B14F-4D97-AF65-F5344CB8AC3E}">
        <p14:creationId xmlns:p14="http://schemas.microsoft.com/office/powerpoint/2010/main" val="1794138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34</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516735"/>
            <a:ext cx="12192000" cy="1754326"/>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AUDITORIA A LOS ESTADOS PRESUPUESTARIOS</a:t>
            </a:r>
          </a:p>
        </p:txBody>
      </p:sp>
    </p:spTree>
    <p:extLst>
      <p:ext uri="{BB962C8B-B14F-4D97-AF65-F5344CB8AC3E}">
        <p14:creationId xmlns:p14="http://schemas.microsoft.com/office/powerpoint/2010/main" val="138064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35</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41204"/>
            <a:ext cx="9055100" cy="523220"/>
          </a:xfrm>
          <a:prstGeom prst="rect">
            <a:avLst/>
          </a:prstGeom>
          <a:noFill/>
        </p:spPr>
        <p:txBody>
          <a:bodyPr wrap="square" rtlCol="0">
            <a:spAutoFit/>
          </a:bodyPr>
          <a:lstStyle/>
          <a:p>
            <a:pPr lvl="1" algn="r"/>
            <a:r>
              <a:rPr lang="es-PE" sz="2800" b="1" dirty="0">
                <a:effectLst>
                  <a:outerShdw blurRad="38100" dist="38100" dir="2700000" algn="tl">
                    <a:srgbClr val="000000">
                      <a:alpha val="43137"/>
                    </a:srgbClr>
                  </a:outerShdw>
                </a:effectLst>
              </a:rPr>
              <a:t>III. AUDITORIA A LOS ESTADOS PRESUPUESTARIOS</a:t>
            </a:r>
          </a:p>
        </p:txBody>
      </p:sp>
      <p:sp>
        <p:nvSpPr>
          <p:cNvPr id="16" name="CuadroTexto 15">
            <a:extLst>
              <a:ext uri="{FF2B5EF4-FFF2-40B4-BE49-F238E27FC236}">
                <a16:creationId xmlns:a16="http://schemas.microsoft.com/office/drawing/2014/main" id="{09635891-722B-4C9E-B6D2-7DD1A6FCB723}"/>
              </a:ext>
            </a:extLst>
          </p:cNvPr>
          <p:cNvSpPr txBox="1"/>
          <p:nvPr/>
        </p:nvSpPr>
        <p:spPr>
          <a:xfrm>
            <a:off x="1271463" y="1196752"/>
            <a:ext cx="9546867" cy="923330"/>
          </a:xfrm>
          <a:prstGeom prst="rect">
            <a:avLst/>
          </a:prstGeom>
          <a:noFill/>
        </p:spPr>
        <p:txBody>
          <a:bodyPr wrap="square" rtlCol="0">
            <a:spAutoFit/>
          </a:bodyPr>
          <a:lstStyle/>
          <a:p>
            <a:pPr algn="ctr"/>
            <a:r>
              <a:rPr lang="es-ES_tradnl" b="1" dirty="0">
                <a:effectLst>
                  <a:outerShdw blurRad="38100" dist="38100" dir="2700000" algn="tl">
                    <a:srgbClr val="000000">
                      <a:alpha val="43137"/>
                    </a:srgbClr>
                  </a:outerShdw>
                </a:effectLst>
                <a:latin typeface="Myriad Pro" charset="0"/>
                <a:ea typeface="Myriad Pro" charset="0"/>
                <a:cs typeface="Myriad Pro" charset="0"/>
              </a:rPr>
              <a:t>PROGRAMACIÓN Y EJECUCIÓN DEL PRESUPUESTO DE INGRESOS Y GASTOS</a:t>
            </a:r>
          </a:p>
          <a:p>
            <a:pPr algn="ctr"/>
            <a:r>
              <a:rPr lang="es-ES_tradnl" b="1" dirty="0">
                <a:effectLst>
                  <a:outerShdw blurRad="38100" dist="38100" dir="2700000" algn="tl">
                    <a:srgbClr val="000000">
                      <a:alpha val="43137"/>
                    </a:srgbClr>
                  </a:outerShdw>
                </a:effectLst>
                <a:latin typeface="Myriad Pro" charset="0"/>
                <a:ea typeface="Myriad Pro" charset="0"/>
                <a:cs typeface="Myriad Pro" charset="0"/>
              </a:rPr>
              <a:t>POR FUENTE DE FINANCIAMIENTO</a:t>
            </a:r>
          </a:p>
          <a:p>
            <a:pPr algn="ctr"/>
            <a:r>
              <a:rPr lang="es-ES_tradnl"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graphicFrame>
        <p:nvGraphicFramePr>
          <p:cNvPr id="17" name="Tabla 16">
            <a:extLst>
              <a:ext uri="{FF2B5EF4-FFF2-40B4-BE49-F238E27FC236}">
                <a16:creationId xmlns:a16="http://schemas.microsoft.com/office/drawing/2014/main" id="{C3EF62E5-C5EB-46FF-91D4-2352856A4CBD}"/>
              </a:ext>
            </a:extLst>
          </p:cNvPr>
          <p:cNvGraphicFramePr>
            <a:graphicFrameLocks noGrp="1"/>
          </p:cNvGraphicFramePr>
          <p:nvPr>
            <p:extLst>
              <p:ext uri="{D42A27DB-BD31-4B8C-83A1-F6EECF244321}">
                <p14:modId xmlns:p14="http://schemas.microsoft.com/office/powerpoint/2010/main" val="3804234575"/>
              </p:ext>
            </p:extLst>
          </p:nvPr>
        </p:nvGraphicFramePr>
        <p:xfrm>
          <a:off x="1271464" y="2275117"/>
          <a:ext cx="9546867" cy="3758007"/>
        </p:xfrm>
        <a:graphic>
          <a:graphicData uri="http://schemas.openxmlformats.org/drawingml/2006/table">
            <a:tbl>
              <a:tblPr firstRow="1" bandRow="1"/>
              <a:tblGrid>
                <a:gridCol w="3996000">
                  <a:extLst>
                    <a:ext uri="{9D8B030D-6E8A-4147-A177-3AD203B41FA5}">
                      <a16:colId xmlns:a16="http://schemas.microsoft.com/office/drawing/2014/main" val="20000"/>
                    </a:ext>
                  </a:extLst>
                </a:gridCol>
                <a:gridCol w="1135928">
                  <a:extLst>
                    <a:ext uri="{9D8B030D-6E8A-4147-A177-3AD203B41FA5}">
                      <a16:colId xmlns:a16="http://schemas.microsoft.com/office/drawing/2014/main" val="20001"/>
                    </a:ext>
                  </a:extLst>
                </a:gridCol>
                <a:gridCol w="1137947">
                  <a:extLst>
                    <a:ext uri="{9D8B030D-6E8A-4147-A177-3AD203B41FA5}">
                      <a16:colId xmlns:a16="http://schemas.microsoft.com/office/drawing/2014/main" val="20002"/>
                    </a:ext>
                  </a:extLst>
                </a:gridCol>
                <a:gridCol w="949115">
                  <a:extLst>
                    <a:ext uri="{9D8B030D-6E8A-4147-A177-3AD203B41FA5}">
                      <a16:colId xmlns:a16="http://schemas.microsoft.com/office/drawing/2014/main" val="20003"/>
                    </a:ext>
                  </a:extLst>
                </a:gridCol>
                <a:gridCol w="1167941">
                  <a:extLst>
                    <a:ext uri="{9D8B030D-6E8A-4147-A177-3AD203B41FA5}">
                      <a16:colId xmlns:a16="http://schemas.microsoft.com/office/drawing/2014/main" val="20004"/>
                    </a:ext>
                  </a:extLst>
                </a:gridCol>
                <a:gridCol w="1159936">
                  <a:extLst>
                    <a:ext uri="{9D8B030D-6E8A-4147-A177-3AD203B41FA5}">
                      <a16:colId xmlns:a16="http://schemas.microsoft.com/office/drawing/2014/main" val="20005"/>
                    </a:ext>
                  </a:extLst>
                </a:gridCol>
              </a:tblGrid>
              <a:tr h="338363">
                <a:tc rowSpan="2">
                  <a:txBody>
                    <a:bodyPr/>
                    <a:lstStyle/>
                    <a:p>
                      <a:pPr algn="ctr" fontAlgn="ctr"/>
                      <a:r>
                        <a:rPr lang="es-PE" sz="1500" b="1" i="0" u="none" strike="noStrike" dirty="0">
                          <a:solidFill>
                            <a:srgbClr val="FFFFFF"/>
                          </a:solidFill>
                          <a:effectLst/>
                          <a:latin typeface="+mn-lt"/>
                          <a:cs typeface="Myriad Bold"/>
                        </a:rPr>
                        <a:t>FUENTE DE FINANCIAMIENTO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gridSpan="2">
                  <a:txBody>
                    <a:bodyPr/>
                    <a:lstStyle/>
                    <a:p>
                      <a:pPr algn="ctr" defTabSz="179388" fontAlgn="ctr">
                        <a:tabLst/>
                      </a:pPr>
                      <a:r>
                        <a:rPr lang="es-PE" sz="1500" b="1" i="0" u="none" strike="noStrike" dirty="0">
                          <a:solidFill>
                            <a:srgbClr val="FFFFFF"/>
                          </a:solidFill>
                          <a:effectLst/>
                          <a:latin typeface="+mn-lt"/>
                          <a:cs typeface="Myriad Bold"/>
                        </a:rPr>
                        <a:t>INGRESOS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s-PE"/>
                    </a:p>
                  </a:txBody>
                  <a:tcPr/>
                </a:tc>
                <a:tc gridSpan="2">
                  <a:txBody>
                    <a:bodyPr/>
                    <a:lstStyle/>
                    <a:p>
                      <a:pPr algn="ctr" fontAlgn="ctr"/>
                      <a:r>
                        <a:rPr lang="es-PE" sz="1500" b="1" i="0" u="none" strike="noStrike" dirty="0">
                          <a:solidFill>
                            <a:srgbClr val="FFFFFF"/>
                          </a:solidFill>
                          <a:effectLst/>
                          <a:latin typeface="+mn-lt"/>
                          <a:cs typeface="Myriad Bold"/>
                        </a:rPr>
                        <a:t>GASTOS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s-PE"/>
                    </a:p>
                  </a:txBody>
                  <a:tcPr/>
                </a:tc>
                <a:tc rowSpan="2">
                  <a:txBody>
                    <a:bodyPr/>
                    <a:lstStyle/>
                    <a:p>
                      <a:pPr algn="ctr" fontAlgn="ctr"/>
                      <a:r>
                        <a:rPr lang="es-PE" sz="1500" b="1" i="0" u="none" strike="noStrike" dirty="0">
                          <a:solidFill>
                            <a:srgbClr val="FFFFFF"/>
                          </a:solidFill>
                          <a:effectLst/>
                          <a:latin typeface="+mn-lt"/>
                          <a:cs typeface="Myriad Bold"/>
                        </a:rPr>
                        <a:t>RESULTADO</a:t>
                      </a:r>
                    </a:p>
                    <a:p>
                      <a:pPr algn="ctr" fontAlgn="ctr"/>
                      <a:r>
                        <a:rPr lang="es-PE" sz="1500" b="1" i="0" u="none" strike="noStrike" dirty="0">
                          <a:solidFill>
                            <a:srgbClr val="FFFFFF"/>
                          </a:solidFill>
                          <a:effectLst/>
                          <a:latin typeface="+mn-lt"/>
                          <a:cs typeface="Myriad Bold"/>
                        </a:rPr>
                        <a:t>(A-B)</a:t>
                      </a:r>
                      <a:endParaRPr lang="es-PE" sz="1500" b="1" i="0" u="none" strike="noStrike" dirty="0">
                        <a:solidFill>
                          <a:srgbClr val="000000"/>
                        </a:solidFill>
                        <a:effectLst/>
                        <a:latin typeface="+mn-lt"/>
                        <a:cs typeface="Myriad Bold"/>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707582">
                <a:tc vMerge="1">
                  <a:txBody>
                    <a:bodyPr/>
                    <a:lstStyle/>
                    <a:p>
                      <a:endParaRPr lang="es-PE"/>
                    </a:p>
                  </a:txBody>
                  <a:tcPr/>
                </a:tc>
                <a:tc>
                  <a:txBody>
                    <a:bodyPr/>
                    <a:lstStyle/>
                    <a:p>
                      <a:pPr algn="ctr" fontAlgn="ctr"/>
                      <a:r>
                        <a:rPr lang="es-PE" sz="1500" b="1" i="0" u="none" strike="noStrike" dirty="0">
                          <a:solidFill>
                            <a:srgbClr val="FFFFFF"/>
                          </a:solidFill>
                          <a:effectLst/>
                          <a:latin typeface="+mn-lt"/>
                          <a:cs typeface="Myriad Bold"/>
                        </a:rPr>
                        <a:t>PIM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500" b="1" i="0" u="none" strike="noStrike" dirty="0">
                          <a:solidFill>
                            <a:srgbClr val="FFFFFF"/>
                          </a:solidFill>
                          <a:effectLst/>
                          <a:latin typeface="+mn-lt"/>
                          <a:cs typeface="Myriad Bold"/>
                        </a:rPr>
                        <a:t>EJECUCIÓN</a:t>
                      </a:r>
                    </a:p>
                    <a:p>
                      <a:pPr algn="ctr" fontAlgn="ctr"/>
                      <a:r>
                        <a:rPr lang="es-PE" sz="1500" b="1" i="0" u="none" strike="noStrike" dirty="0">
                          <a:solidFill>
                            <a:srgbClr val="FFFFFF"/>
                          </a:solidFill>
                          <a:effectLst/>
                          <a:latin typeface="+mn-lt"/>
                          <a:cs typeface="Myriad Bold"/>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500" b="1" i="0" u="none" strike="noStrike" dirty="0">
                          <a:solidFill>
                            <a:srgbClr val="FFFFFF"/>
                          </a:solidFill>
                          <a:effectLst/>
                          <a:latin typeface="+mn-lt"/>
                          <a:cs typeface="Myriad Bold"/>
                        </a:rPr>
                        <a:t>PIM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500" b="1" i="0" u="none" strike="noStrike" dirty="0">
                          <a:solidFill>
                            <a:srgbClr val="FFFFFF"/>
                          </a:solidFill>
                          <a:effectLst/>
                          <a:latin typeface="+mn-lt"/>
                          <a:cs typeface="Myriad Bold"/>
                        </a:rPr>
                        <a:t>EJECUCIÓN</a:t>
                      </a:r>
                    </a:p>
                    <a:p>
                      <a:pPr algn="ctr" fontAlgn="ctr"/>
                      <a:r>
                        <a:rPr lang="es-PE" sz="1500" b="1" i="0" u="none" strike="noStrike" dirty="0">
                          <a:solidFill>
                            <a:srgbClr val="FFFFFF"/>
                          </a:solidFill>
                          <a:effectLst/>
                          <a:latin typeface="+mn-lt"/>
                          <a:cs typeface="Myriad Bold"/>
                        </a:rPr>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vMerge="1">
                  <a:txBody>
                    <a:bodyPr/>
                    <a:lstStyle/>
                    <a:p>
                      <a:pPr algn="ctr" fontAlgn="ctr"/>
                      <a:endParaRPr lang="es-PE" sz="1400" b="1" i="0" u="none" strike="noStrike" dirty="0">
                        <a:solidFill>
                          <a:srgbClr val="000000"/>
                        </a:solidFill>
                        <a:effectLst/>
                        <a:latin typeface="+mn-lt"/>
                        <a:cs typeface="Myriad Bold"/>
                      </a:endParaRPr>
                    </a:p>
                  </a:txBody>
                  <a:tcPr marL="0" marR="6520" marT="65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436982">
                <a:tc>
                  <a:txBody>
                    <a:bodyPr/>
                    <a:lstStyle/>
                    <a:p>
                      <a:pPr marL="180000" algn="l" fontAlgn="ctr"/>
                      <a:r>
                        <a:rPr lang="es-PE" sz="1500" b="0" i="0" u="none" strike="noStrike" dirty="0">
                          <a:solidFill>
                            <a:schemeClr val="tx1">
                              <a:lumMod val="75000"/>
                              <a:lumOff val="25000"/>
                            </a:schemeClr>
                          </a:solidFill>
                          <a:effectLst/>
                          <a:latin typeface="+mn-lt"/>
                          <a:cs typeface="Myriad Bold"/>
                        </a:rPr>
                        <a:t>Recursos Ordinarios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dirty="0">
                          <a:solidFill>
                            <a:srgbClr val="000000"/>
                          </a:solidFill>
                          <a:effectLst/>
                          <a:latin typeface="+mn-lt"/>
                        </a:rPr>
                        <a:t>106 837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dirty="0">
                          <a:solidFill>
                            <a:srgbClr val="000000"/>
                          </a:solidFill>
                          <a:effectLst/>
                          <a:latin typeface="+mn-lt"/>
                        </a:rPr>
                        <a:t>101 455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102 421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93 807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500" b="0" i="0" u="none" strike="noStrike" dirty="0">
                          <a:solidFill>
                            <a:srgbClr val="000000"/>
                          </a:solidFill>
                          <a:effectLst/>
                          <a:latin typeface="+mn-lt"/>
                        </a:rPr>
                        <a:t>7 648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48620">
                <a:tc>
                  <a:txBody>
                    <a:bodyPr/>
                    <a:lstStyle/>
                    <a:p>
                      <a:pPr marL="180000" algn="l" fontAlgn="ctr"/>
                      <a:r>
                        <a:rPr lang="es-PE" sz="1500" b="0" i="0" u="none" strike="noStrike" dirty="0">
                          <a:solidFill>
                            <a:schemeClr val="tx1">
                              <a:lumMod val="75000"/>
                              <a:lumOff val="25000"/>
                            </a:schemeClr>
                          </a:solidFill>
                          <a:effectLst/>
                          <a:latin typeface="+mn-lt"/>
                          <a:cs typeface="Myriad Bold"/>
                        </a:rPr>
                        <a:t>Recursos Directamente Recaudados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dirty="0">
                          <a:solidFill>
                            <a:srgbClr val="000000"/>
                          </a:solidFill>
                          <a:effectLst/>
                          <a:latin typeface="+mn-lt"/>
                        </a:rPr>
                        <a:t>76 824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84 895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71 147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dirty="0">
                          <a:solidFill>
                            <a:srgbClr val="000000"/>
                          </a:solidFill>
                          <a:effectLst/>
                          <a:latin typeface="+mn-lt"/>
                        </a:rPr>
                        <a:t>68 059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500" b="0" i="0" u="none" strike="noStrike" dirty="0">
                          <a:solidFill>
                            <a:srgbClr val="000000"/>
                          </a:solidFill>
                          <a:effectLst/>
                          <a:latin typeface="+mn-lt"/>
                        </a:rPr>
                        <a:t>16 836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1364">
                <a:tc>
                  <a:txBody>
                    <a:bodyPr/>
                    <a:lstStyle/>
                    <a:p>
                      <a:pPr marL="180000" algn="l" fontAlgn="ctr"/>
                      <a:r>
                        <a:rPr lang="es-PE" sz="1500" b="0" i="0" u="none" strike="noStrike" dirty="0">
                          <a:solidFill>
                            <a:schemeClr val="tx1">
                              <a:lumMod val="75000"/>
                              <a:lumOff val="25000"/>
                            </a:schemeClr>
                          </a:solidFill>
                          <a:effectLst/>
                          <a:latin typeface="+mn-lt"/>
                          <a:cs typeface="Myriad Bold"/>
                        </a:rPr>
                        <a:t>Donaciones y Transferencias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6 512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7 284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10 371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7 607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500" b="0" i="0" u="none" strike="noStrike">
                          <a:solidFill>
                            <a:srgbClr val="000000"/>
                          </a:solidFill>
                          <a:effectLst/>
                          <a:latin typeface="+mn-lt"/>
                        </a:rPr>
                        <a:t>-323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57247">
                <a:tc>
                  <a:txBody>
                    <a:bodyPr/>
                    <a:lstStyle/>
                    <a:p>
                      <a:pPr marL="180000" algn="l" fontAlgn="ctr"/>
                      <a:r>
                        <a:rPr lang="es-PE" sz="1500" b="0" i="0" u="none" strike="noStrike" dirty="0">
                          <a:solidFill>
                            <a:schemeClr val="tx1">
                              <a:lumMod val="75000"/>
                              <a:lumOff val="25000"/>
                            </a:schemeClr>
                          </a:solidFill>
                          <a:effectLst/>
                          <a:latin typeface="+mn-lt"/>
                          <a:cs typeface="Myriad Bold"/>
                        </a:rPr>
                        <a:t>Recursos por Operaciones Oficiales de Crédito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dirty="0">
                          <a:solidFill>
                            <a:srgbClr val="000000"/>
                          </a:solidFill>
                          <a:effectLst/>
                          <a:latin typeface="+mn-lt"/>
                        </a:rPr>
                        <a:t>48 513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51 287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47 866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a:solidFill>
                            <a:srgbClr val="000000"/>
                          </a:solidFill>
                          <a:effectLst/>
                          <a:latin typeface="+mn-lt"/>
                        </a:rPr>
                        <a:t>40 312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500" b="0" i="0" u="none" strike="noStrike">
                          <a:solidFill>
                            <a:srgbClr val="000000"/>
                          </a:solidFill>
                          <a:effectLst/>
                          <a:latin typeface="+mn-lt"/>
                        </a:rPr>
                        <a:t>10 975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31364">
                <a:tc>
                  <a:txBody>
                    <a:bodyPr/>
                    <a:lstStyle/>
                    <a:p>
                      <a:pPr marL="180000" algn="l" fontAlgn="ctr"/>
                      <a:r>
                        <a:rPr lang="es-PE" sz="1500" b="0" i="0" u="none" strike="noStrike" dirty="0">
                          <a:solidFill>
                            <a:schemeClr val="tx1">
                              <a:lumMod val="75000"/>
                              <a:lumOff val="25000"/>
                            </a:schemeClr>
                          </a:solidFill>
                          <a:effectLst/>
                          <a:latin typeface="+mn-lt"/>
                          <a:cs typeface="Myriad Bold"/>
                        </a:rPr>
                        <a:t>Recursos Determinados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dirty="0">
                          <a:solidFill>
                            <a:srgbClr val="000000"/>
                          </a:solidFill>
                          <a:effectLst/>
                          <a:latin typeface="+mn-lt"/>
                        </a:rPr>
                        <a:t>31 635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dirty="0">
                          <a:solidFill>
                            <a:srgbClr val="000000"/>
                          </a:solidFill>
                          <a:effectLst/>
                          <a:latin typeface="+mn-lt"/>
                        </a:rPr>
                        <a:t>34 243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dirty="0">
                          <a:solidFill>
                            <a:srgbClr val="000000"/>
                          </a:solidFill>
                          <a:effectLst/>
                          <a:latin typeface="+mn-lt"/>
                        </a:rPr>
                        <a:t>31 621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s-PE" sz="1500" b="0" i="0" u="none" strike="noStrike" dirty="0">
                          <a:solidFill>
                            <a:srgbClr val="000000"/>
                          </a:solidFill>
                          <a:effectLst/>
                          <a:latin typeface="+mn-lt"/>
                        </a:rPr>
                        <a:t>24 410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b"/>
                      <a:r>
                        <a:rPr lang="es-PE" sz="1500" b="0" i="0" u="none" strike="noStrike" dirty="0">
                          <a:solidFill>
                            <a:srgbClr val="000000"/>
                          </a:solidFill>
                          <a:effectLst/>
                          <a:latin typeface="+mn-lt"/>
                        </a:rPr>
                        <a:t>9 833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06485">
                <a:tc>
                  <a:txBody>
                    <a:bodyPr/>
                    <a:lstStyle/>
                    <a:p>
                      <a:pPr algn="ctr" fontAlgn="ctr"/>
                      <a:r>
                        <a:rPr lang="es-PE" sz="1500" b="1" i="0" u="none" strike="noStrike" dirty="0">
                          <a:solidFill>
                            <a:schemeClr val="bg1"/>
                          </a:solidFill>
                          <a:effectLst/>
                          <a:latin typeface="+mn-lt"/>
                          <a:cs typeface="Myriad Bold"/>
                        </a:rPr>
                        <a:t>TOTAL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500" b="1" i="0" u="none" strike="noStrike" dirty="0">
                          <a:solidFill>
                            <a:schemeClr val="bg1"/>
                          </a:solidFill>
                          <a:effectLst/>
                          <a:latin typeface="+mn-lt"/>
                        </a:rPr>
                        <a:t>270 321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500" b="1" i="0" u="none" strike="noStrike" dirty="0">
                          <a:solidFill>
                            <a:schemeClr val="bg1"/>
                          </a:solidFill>
                          <a:effectLst/>
                          <a:latin typeface="+mn-lt"/>
                        </a:rPr>
                        <a:t>279 164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500" b="1" i="0" u="none" strike="noStrike" dirty="0">
                          <a:solidFill>
                            <a:schemeClr val="bg1"/>
                          </a:solidFill>
                          <a:effectLst/>
                          <a:latin typeface="+mn-lt"/>
                        </a:rPr>
                        <a:t>263 426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500" b="1" i="0" u="none" strike="noStrike" dirty="0">
                          <a:solidFill>
                            <a:schemeClr val="bg1"/>
                          </a:solidFill>
                          <a:effectLst/>
                          <a:latin typeface="+mn-lt"/>
                        </a:rPr>
                        <a:t>234 195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b"/>
                      <a:r>
                        <a:rPr lang="es-PE" sz="1500" b="1" i="0" u="none" strike="noStrike" dirty="0">
                          <a:solidFill>
                            <a:schemeClr val="bg1"/>
                          </a:solidFill>
                          <a:effectLst/>
                          <a:latin typeface="+mn-lt"/>
                        </a:rPr>
                        <a:t>44 969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5208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36</a:t>
            </a:fld>
            <a:endParaRPr lang="es-PE" b="1" dirty="0">
              <a:solidFill>
                <a:schemeClr val="bg1">
                  <a:lumMod val="75000"/>
                </a:schemeClr>
              </a:solidFill>
            </a:endParaRPr>
          </a:p>
        </p:txBody>
      </p:sp>
      <p:sp>
        <p:nvSpPr>
          <p:cNvPr id="9" name="CuadroTexto 8">
            <a:extLst>
              <a:ext uri="{FF2B5EF4-FFF2-40B4-BE49-F238E27FC236}">
                <a16:creationId xmlns:a16="http://schemas.microsoft.com/office/drawing/2014/main" id="{29A8E41C-029D-4E3B-ACAC-E81229CE43A2}"/>
              </a:ext>
            </a:extLst>
          </p:cNvPr>
          <p:cNvSpPr txBox="1"/>
          <p:nvPr/>
        </p:nvSpPr>
        <p:spPr>
          <a:xfrm>
            <a:off x="0" y="1061813"/>
            <a:ext cx="12192000" cy="707886"/>
          </a:xfrm>
          <a:prstGeom prst="rect">
            <a:avLst/>
          </a:prstGeom>
          <a:noFill/>
        </p:spPr>
        <p:txBody>
          <a:bodyPr wrap="square" rtlCol="0">
            <a:spAutoFit/>
          </a:bodyPr>
          <a:lstStyle/>
          <a:p>
            <a:pPr algn="ctr"/>
            <a:r>
              <a:rPr lang="es-ES_tradnl" sz="2000" b="1" dirty="0">
                <a:effectLst>
                  <a:outerShdw blurRad="38100" dist="38100" dir="2700000" algn="tl">
                    <a:srgbClr val="000000">
                      <a:alpha val="43137"/>
                    </a:srgbClr>
                  </a:outerShdw>
                </a:effectLst>
                <a:latin typeface="Myriad Pro" charset="0"/>
                <a:ea typeface="Myriad Pro" charset="0"/>
                <a:cs typeface="Myriad Pro" charset="0"/>
              </a:rPr>
              <a:t>ALCANCE DE LA AUDITORÍA POR NIVELES DE GOBIERNO</a:t>
            </a:r>
          </a:p>
          <a:p>
            <a:pPr algn="ctr"/>
            <a:r>
              <a:rPr lang="es-ES_tradnl" sz="20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17" name="CuadroTexto 16">
            <a:hlinkClick r:id="rId3" action="ppaction://hlinksldjump"/>
            <a:extLst>
              <a:ext uri="{FF2B5EF4-FFF2-40B4-BE49-F238E27FC236}">
                <a16:creationId xmlns:a16="http://schemas.microsoft.com/office/drawing/2014/main" id="{B2DE746A-8BB3-49DF-95D2-4149F3B57E2B}"/>
              </a:ext>
            </a:extLst>
          </p:cNvPr>
          <p:cNvSpPr txBox="1"/>
          <p:nvPr/>
        </p:nvSpPr>
        <p:spPr>
          <a:xfrm>
            <a:off x="633176" y="5276850"/>
            <a:ext cx="3619941" cy="261610"/>
          </a:xfrm>
          <a:prstGeom prst="rect">
            <a:avLst/>
          </a:prstGeom>
          <a:noFill/>
        </p:spPr>
        <p:txBody>
          <a:bodyPr wrap="square" rtlCol="0">
            <a:spAutoFit/>
          </a:bodyPr>
          <a:lstStyle/>
          <a:p>
            <a:r>
              <a:rPr lang="es-PE" sz="1050" b="1" dirty="0">
                <a:solidFill>
                  <a:srgbClr val="FF0000"/>
                </a:solidFill>
              </a:rPr>
              <a:t>(1) Considera eliminaciones de operaciones recíprocas</a:t>
            </a:r>
            <a:endParaRPr lang="en-US" sz="1050" dirty="0">
              <a:solidFill>
                <a:srgbClr val="FF0000"/>
              </a:solidFill>
            </a:endParaRPr>
          </a:p>
        </p:txBody>
      </p:sp>
      <p:sp>
        <p:nvSpPr>
          <p:cNvPr id="15" name="CuadroTexto 14">
            <a:extLst>
              <a:ext uri="{FF2B5EF4-FFF2-40B4-BE49-F238E27FC236}">
                <a16:creationId xmlns:a16="http://schemas.microsoft.com/office/drawing/2014/main" id="{EAB69A15-148E-4C1F-8CD2-764AD60FEB10}"/>
              </a:ext>
            </a:extLst>
          </p:cNvPr>
          <p:cNvSpPr txBox="1"/>
          <p:nvPr/>
        </p:nvSpPr>
        <p:spPr>
          <a:xfrm>
            <a:off x="0" y="241204"/>
            <a:ext cx="9055100" cy="523220"/>
          </a:xfrm>
          <a:prstGeom prst="rect">
            <a:avLst/>
          </a:prstGeom>
          <a:noFill/>
        </p:spPr>
        <p:txBody>
          <a:bodyPr wrap="square" rtlCol="0">
            <a:spAutoFit/>
          </a:bodyPr>
          <a:lstStyle/>
          <a:p>
            <a:pPr lvl="1" algn="r"/>
            <a:r>
              <a:rPr lang="es-PE" sz="2800" b="1" dirty="0">
                <a:effectLst>
                  <a:outerShdw blurRad="38100" dist="38100" dir="2700000" algn="tl">
                    <a:srgbClr val="000000">
                      <a:alpha val="43137"/>
                    </a:srgbClr>
                  </a:outerShdw>
                </a:effectLst>
              </a:rPr>
              <a:t>III. AUDITORIA A LOS ESTADOS PRESUPUESTARIOS</a:t>
            </a:r>
          </a:p>
        </p:txBody>
      </p:sp>
      <p:pic>
        <p:nvPicPr>
          <p:cNvPr id="3" name="Imagen 2">
            <a:extLst>
              <a:ext uri="{FF2B5EF4-FFF2-40B4-BE49-F238E27FC236}">
                <a16:creationId xmlns:a16="http://schemas.microsoft.com/office/drawing/2014/main" id="{C2DE40A2-F9BE-4A7B-9CE9-265D309C9D5C}"/>
              </a:ext>
            </a:extLst>
          </p:cNvPr>
          <p:cNvPicPr>
            <a:picLocks noChangeAspect="1"/>
          </p:cNvPicPr>
          <p:nvPr/>
        </p:nvPicPr>
        <p:blipFill rotWithShape="1">
          <a:blip r:embed="rId4"/>
          <a:srcRect b="18311"/>
          <a:stretch/>
        </p:blipFill>
        <p:spPr>
          <a:xfrm>
            <a:off x="666749" y="1749935"/>
            <a:ext cx="10892075" cy="3526915"/>
          </a:xfrm>
          <a:prstGeom prst="rect">
            <a:avLst/>
          </a:prstGeom>
        </p:spPr>
      </p:pic>
    </p:spTree>
    <p:extLst>
      <p:ext uri="{BB962C8B-B14F-4D97-AF65-F5344CB8AC3E}">
        <p14:creationId xmlns:p14="http://schemas.microsoft.com/office/powerpoint/2010/main" val="89472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37</a:t>
            </a:fld>
            <a:endParaRPr lang="es-PE" b="1" dirty="0">
              <a:solidFill>
                <a:schemeClr val="bg1">
                  <a:lumMod val="75000"/>
                </a:schemeClr>
              </a:solidFill>
            </a:endParaRPr>
          </a:p>
        </p:txBody>
      </p:sp>
      <p:sp>
        <p:nvSpPr>
          <p:cNvPr id="17" name="CuadroTexto 16">
            <a:extLst>
              <a:ext uri="{FF2B5EF4-FFF2-40B4-BE49-F238E27FC236}">
                <a16:creationId xmlns:a16="http://schemas.microsoft.com/office/drawing/2014/main" id="{FB4B6A33-1705-4F6A-9D26-8F19E4A10A7B}"/>
              </a:ext>
            </a:extLst>
          </p:cNvPr>
          <p:cNvSpPr txBox="1"/>
          <p:nvPr/>
        </p:nvSpPr>
        <p:spPr>
          <a:xfrm>
            <a:off x="1631504" y="1201513"/>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ALCANCE DE LA AUDITORÍA POR TIPO DE OPINIÓN</a:t>
            </a:r>
          </a:p>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19" name="CuadroTexto 18">
            <a:hlinkClick r:id="rId3" action="ppaction://hlinksldjump"/>
            <a:extLst>
              <a:ext uri="{FF2B5EF4-FFF2-40B4-BE49-F238E27FC236}">
                <a16:creationId xmlns:a16="http://schemas.microsoft.com/office/drawing/2014/main" id="{C5F54DC5-C390-4AAC-A715-67C03092616A}"/>
              </a:ext>
            </a:extLst>
          </p:cNvPr>
          <p:cNvSpPr txBox="1"/>
          <p:nvPr/>
        </p:nvSpPr>
        <p:spPr>
          <a:xfrm>
            <a:off x="503970" y="5607814"/>
            <a:ext cx="3697317" cy="246221"/>
          </a:xfrm>
          <a:prstGeom prst="rect">
            <a:avLst/>
          </a:prstGeom>
          <a:noFill/>
        </p:spPr>
        <p:txBody>
          <a:bodyPr wrap="square" rtlCol="0">
            <a:spAutoFit/>
          </a:bodyPr>
          <a:lstStyle/>
          <a:p>
            <a:r>
              <a:rPr lang="es-PE" sz="1000" b="1" dirty="0">
                <a:solidFill>
                  <a:srgbClr val="FF0000"/>
                </a:solidFill>
              </a:rPr>
              <a:t>(1) Considera eliminaciones de operaciones recíprocas</a:t>
            </a:r>
            <a:endParaRPr lang="en-US" sz="1000" dirty="0">
              <a:solidFill>
                <a:srgbClr val="FF0000"/>
              </a:solidFill>
            </a:endParaRPr>
          </a:p>
        </p:txBody>
      </p:sp>
      <p:pic>
        <p:nvPicPr>
          <p:cNvPr id="3" name="Imagen 2">
            <a:extLst>
              <a:ext uri="{FF2B5EF4-FFF2-40B4-BE49-F238E27FC236}">
                <a16:creationId xmlns:a16="http://schemas.microsoft.com/office/drawing/2014/main" id="{8098D916-3143-4DFA-A016-606F5B751B3F}"/>
              </a:ext>
            </a:extLst>
          </p:cNvPr>
          <p:cNvPicPr>
            <a:picLocks noChangeAspect="1"/>
          </p:cNvPicPr>
          <p:nvPr/>
        </p:nvPicPr>
        <p:blipFill>
          <a:blip r:embed="rId4"/>
          <a:stretch>
            <a:fillRect/>
          </a:stretch>
        </p:blipFill>
        <p:spPr>
          <a:xfrm>
            <a:off x="503970" y="2231092"/>
            <a:ext cx="11354631" cy="3370276"/>
          </a:xfrm>
          <a:prstGeom prst="rect">
            <a:avLst/>
          </a:prstGeom>
        </p:spPr>
      </p:pic>
      <p:sp>
        <p:nvSpPr>
          <p:cNvPr id="15" name="CuadroTexto 14">
            <a:extLst>
              <a:ext uri="{FF2B5EF4-FFF2-40B4-BE49-F238E27FC236}">
                <a16:creationId xmlns:a16="http://schemas.microsoft.com/office/drawing/2014/main" id="{3CFA531F-AEC1-42C6-815A-D533F9E251F3}"/>
              </a:ext>
            </a:extLst>
          </p:cNvPr>
          <p:cNvSpPr txBox="1"/>
          <p:nvPr/>
        </p:nvSpPr>
        <p:spPr>
          <a:xfrm>
            <a:off x="0" y="241204"/>
            <a:ext cx="9055100" cy="523220"/>
          </a:xfrm>
          <a:prstGeom prst="rect">
            <a:avLst/>
          </a:prstGeom>
          <a:noFill/>
        </p:spPr>
        <p:txBody>
          <a:bodyPr wrap="square" rtlCol="0">
            <a:spAutoFit/>
          </a:bodyPr>
          <a:lstStyle/>
          <a:p>
            <a:pPr lvl="1" algn="r"/>
            <a:r>
              <a:rPr lang="es-PE" sz="2800" b="1" dirty="0">
                <a:effectLst>
                  <a:outerShdw blurRad="38100" dist="38100" dir="2700000" algn="tl">
                    <a:srgbClr val="000000">
                      <a:alpha val="43137"/>
                    </a:srgbClr>
                  </a:outerShdw>
                </a:effectLst>
              </a:rPr>
              <a:t>III. AUDITORIA A LOS ESTADOS PRESUPUESTARIOS</a:t>
            </a:r>
          </a:p>
        </p:txBody>
      </p:sp>
    </p:spTree>
    <p:extLst>
      <p:ext uri="{BB962C8B-B14F-4D97-AF65-F5344CB8AC3E}">
        <p14:creationId xmlns:p14="http://schemas.microsoft.com/office/powerpoint/2010/main" val="329231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99612FB-9C08-4D3F-9018-5A1558C849D6}"/>
              </a:ext>
            </a:extLst>
          </p:cNvPr>
          <p:cNvPicPr>
            <a:picLocks noChangeAspect="1"/>
          </p:cNvPicPr>
          <p:nvPr/>
        </p:nvPicPr>
        <p:blipFill>
          <a:blip r:embed="rId3"/>
          <a:stretch>
            <a:fillRect/>
          </a:stretch>
        </p:blipFill>
        <p:spPr>
          <a:xfrm>
            <a:off x="1629674" y="2235133"/>
            <a:ext cx="8932651" cy="2387734"/>
          </a:xfrm>
          <a:prstGeom prst="rect">
            <a:avLst/>
          </a:prstGeom>
        </p:spPr>
      </p:pic>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38</a:t>
            </a:fld>
            <a:endParaRPr lang="es-PE" b="1" dirty="0">
              <a:solidFill>
                <a:schemeClr val="bg1">
                  <a:lumMod val="75000"/>
                </a:schemeClr>
              </a:solidFill>
            </a:endParaRPr>
          </a:p>
        </p:txBody>
      </p:sp>
      <p:sp>
        <p:nvSpPr>
          <p:cNvPr id="9" name="CuadroTexto 8">
            <a:extLst>
              <a:ext uri="{FF2B5EF4-FFF2-40B4-BE49-F238E27FC236}">
                <a16:creationId xmlns:a16="http://schemas.microsoft.com/office/drawing/2014/main" id="{AFC36FA2-6E67-45E5-9327-4F87352364BD}"/>
              </a:ext>
            </a:extLst>
          </p:cNvPr>
          <p:cNvSpPr txBox="1"/>
          <p:nvPr/>
        </p:nvSpPr>
        <p:spPr>
          <a:xfrm>
            <a:off x="1631504" y="1111507"/>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17" name="CuadroTexto 16">
            <a:hlinkClick r:id="rId4" action="ppaction://hlinksldjump"/>
            <a:extLst>
              <a:ext uri="{FF2B5EF4-FFF2-40B4-BE49-F238E27FC236}">
                <a16:creationId xmlns:a16="http://schemas.microsoft.com/office/drawing/2014/main" id="{4E8A767F-6D60-4F60-8738-09DCA9CBF520}"/>
              </a:ext>
            </a:extLst>
          </p:cNvPr>
          <p:cNvSpPr txBox="1"/>
          <p:nvPr/>
        </p:nvSpPr>
        <p:spPr>
          <a:xfrm>
            <a:off x="1629674" y="4622867"/>
            <a:ext cx="3735324" cy="246221"/>
          </a:xfrm>
          <a:prstGeom prst="rect">
            <a:avLst/>
          </a:prstGeom>
          <a:noFill/>
        </p:spPr>
        <p:txBody>
          <a:bodyPr wrap="square" rtlCol="0">
            <a:spAutoFit/>
          </a:bodyPr>
          <a:lstStyle/>
          <a:p>
            <a:r>
              <a:rPr lang="es-PE" sz="1000" b="1" dirty="0">
                <a:solidFill>
                  <a:srgbClr val="FF0000"/>
                </a:solidFill>
              </a:rPr>
              <a:t>(1) Considera eliminaciones de operaciones recíprocas</a:t>
            </a:r>
            <a:endParaRPr lang="en-US" sz="1000" dirty="0">
              <a:solidFill>
                <a:srgbClr val="FF0000"/>
              </a:solidFill>
            </a:endParaRPr>
          </a:p>
        </p:txBody>
      </p:sp>
      <p:pic>
        <p:nvPicPr>
          <p:cNvPr id="16" name="Imagen 15">
            <a:extLst>
              <a:ext uri="{FF2B5EF4-FFF2-40B4-BE49-F238E27FC236}">
                <a16:creationId xmlns:a16="http://schemas.microsoft.com/office/drawing/2014/main" id="{4DFC180B-4F51-42FF-BC49-D5FFDB52486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rot="5400000">
            <a:off x="2645925" y="3113142"/>
            <a:ext cx="212883" cy="248421"/>
          </a:xfrm>
          <a:prstGeom prst="rect">
            <a:avLst/>
          </a:prstGeom>
        </p:spPr>
      </p:pic>
      <p:grpSp>
        <p:nvGrpSpPr>
          <p:cNvPr id="19" name="Grupo 18">
            <a:extLst>
              <a:ext uri="{FF2B5EF4-FFF2-40B4-BE49-F238E27FC236}">
                <a16:creationId xmlns:a16="http://schemas.microsoft.com/office/drawing/2014/main" id="{73B69780-F221-430D-A56A-11DBAE74AB41}"/>
              </a:ext>
            </a:extLst>
          </p:cNvPr>
          <p:cNvGrpSpPr/>
          <p:nvPr/>
        </p:nvGrpSpPr>
        <p:grpSpPr>
          <a:xfrm>
            <a:off x="2938219" y="3099591"/>
            <a:ext cx="643148" cy="246221"/>
            <a:chOff x="3930650" y="5810038"/>
            <a:chExt cx="643148" cy="246221"/>
          </a:xfrm>
        </p:grpSpPr>
        <p:sp>
          <p:nvSpPr>
            <p:cNvPr id="20" name="Botón de acción: Documento 19">
              <a:hlinkClick r:id="" action="ppaction://hlinkshowjump?jump=nextslide" highlightClick="1"/>
              <a:extLst>
                <a:ext uri="{FF2B5EF4-FFF2-40B4-BE49-F238E27FC236}">
                  <a16:creationId xmlns:a16="http://schemas.microsoft.com/office/drawing/2014/main" id="{99EE88BD-6759-484B-9944-239DE4698245}"/>
                </a:ext>
              </a:extLst>
            </p:cNvPr>
            <p:cNvSpPr/>
            <p:nvPr/>
          </p:nvSpPr>
          <p:spPr>
            <a:xfrm>
              <a:off x="3930650" y="5824418"/>
              <a:ext cx="643148" cy="229823"/>
            </a:xfrm>
            <a:prstGeom prst="actionButton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dirty="0"/>
            </a:p>
          </p:txBody>
        </p:sp>
        <p:sp>
          <p:nvSpPr>
            <p:cNvPr id="21" name="CuadroTexto 20">
              <a:hlinkClick r:id="rId7" action="ppaction://hlinksldjump"/>
              <a:extLst>
                <a:ext uri="{FF2B5EF4-FFF2-40B4-BE49-F238E27FC236}">
                  <a16:creationId xmlns:a16="http://schemas.microsoft.com/office/drawing/2014/main" id="{A8AFF6B5-8F75-4CF8-898E-8B93B9C8C762}"/>
                </a:ext>
              </a:extLst>
            </p:cNvPr>
            <p:cNvSpPr txBox="1"/>
            <p:nvPr/>
          </p:nvSpPr>
          <p:spPr>
            <a:xfrm>
              <a:off x="3930650" y="5810038"/>
              <a:ext cx="643148" cy="246221"/>
            </a:xfrm>
            <a:prstGeom prst="rect">
              <a:avLst/>
            </a:prstGeom>
            <a:noFill/>
          </p:spPr>
          <p:txBody>
            <a:bodyPr wrap="square" rtlCol="0">
              <a:spAutoFit/>
            </a:bodyPr>
            <a:lstStyle/>
            <a:p>
              <a:pPr algn="ctr"/>
              <a:r>
                <a:rPr lang="es-PE" sz="1000" b="1" dirty="0">
                  <a:solidFill>
                    <a:schemeClr val="bg1"/>
                  </a:solidFill>
                </a:rPr>
                <a:t>Entidad</a:t>
              </a:r>
            </a:p>
          </p:txBody>
        </p:sp>
      </p:grpSp>
      <p:grpSp>
        <p:nvGrpSpPr>
          <p:cNvPr id="22" name="Grupo 21">
            <a:extLst>
              <a:ext uri="{FF2B5EF4-FFF2-40B4-BE49-F238E27FC236}">
                <a16:creationId xmlns:a16="http://schemas.microsoft.com/office/drawing/2014/main" id="{843D2102-324E-4931-80D4-4B999B8463B3}"/>
              </a:ext>
            </a:extLst>
          </p:cNvPr>
          <p:cNvGrpSpPr/>
          <p:nvPr/>
        </p:nvGrpSpPr>
        <p:grpSpPr>
          <a:xfrm>
            <a:off x="3704651" y="3100596"/>
            <a:ext cx="694067" cy="246221"/>
            <a:chOff x="4760582" y="3108768"/>
            <a:chExt cx="694067" cy="246221"/>
          </a:xfrm>
        </p:grpSpPr>
        <p:sp>
          <p:nvSpPr>
            <p:cNvPr id="23" name="Botón de acción: Documento 22">
              <a:hlinkClick r:id="" action="ppaction://hlinkshowjump?jump=nextslide" highlightClick="1"/>
              <a:extLst>
                <a:ext uri="{FF2B5EF4-FFF2-40B4-BE49-F238E27FC236}">
                  <a16:creationId xmlns:a16="http://schemas.microsoft.com/office/drawing/2014/main" id="{F9BB8070-41A1-4E77-B7A4-BB8BACCC883F}"/>
                </a:ext>
              </a:extLst>
            </p:cNvPr>
            <p:cNvSpPr/>
            <p:nvPr/>
          </p:nvSpPr>
          <p:spPr>
            <a:xfrm>
              <a:off x="4773283" y="3123148"/>
              <a:ext cx="643148" cy="229823"/>
            </a:xfrm>
            <a:prstGeom prst="actionButton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dirty="0"/>
            </a:p>
          </p:txBody>
        </p:sp>
        <p:sp>
          <p:nvSpPr>
            <p:cNvPr id="24" name="CuadroTexto 23">
              <a:hlinkClick r:id="rId8" action="ppaction://hlinksldjump"/>
              <a:extLst>
                <a:ext uri="{FF2B5EF4-FFF2-40B4-BE49-F238E27FC236}">
                  <a16:creationId xmlns:a16="http://schemas.microsoft.com/office/drawing/2014/main" id="{F2A8D89B-7517-4328-979F-846610B30FA3}"/>
                </a:ext>
              </a:extLst>
            </p:cNvPr>
            <p:cNvSpPr txBox="1"/>
            <p:nvPr/>
          </p:nvSpPr>
          <p:spPr>
            <a:xfrm>
              <a:off x="4760582" y="3108768"/>
              <a:ext cx="694067" cy="246221"/>
            </a:xfrm>
            <a:prstGeom prst="rect">
              <a:avLst/>
            </a:prstGeom>
            <a:noFill/>
          </p:spPr>
          <p:txBody>
            <a:bodyPr wrap="square" rtlCol="0">
              <a:spAutoFit/>
            </a:bodyPr>
            <a:lstStyle/>
            <a:p>
              <a:pPr algn="ctr"/>
              <a:r>
                <a:rPr lang="es-PE" sz="1000" b="1" dirty="0">
                  <a:solidFill>
                    <a:schemeClr val="bg1"/>
                  </a:solidFill>
                </a:rPr>
                <a:t>Problema</a:t>
              </a:r>
            </a:p>
          </p:txBody>
        </p:sp>
      </p:grpSp>
      <p:sp>
        <p:nvSpPr>
          <p:cNvPr id="25" name="CuadroTexto 24">
            <a:extLst>
              <a:ext uri="{FF2B5EF4-FFF2-40B4-BE49-F238E27FC236}">
                <a16:creationId xmlns:a16="http://schemas.microsoft.com/office/drawing/2014/main" id="{A4586D8A-68EA-4381-B7B2-3D3C5F1270EA}"/>
              </a:ext>
            </a:extLst>
          </p:cNvPr>
          <p:cNvSpPr txBox="1"/>
          <p:nvPr/>
        </p:nvSpPr>
        <p:spPr>
          <a:xfrm>
            <a:off x="0" y="241204"/>
            <a:ext cx="9055100" cy="523220"/>
          </a:xfrm>
          <a:prstGeom prst="rect">
            <a:avLst/>
          </a:prstGeom>
          <a:noFill/>
        </p:spPr>
        <p:txBody>
          <a:bodyPr wrap="square" rtlCol="0">
            <a:spAutoFit/>
          </a:bodyPr>
          <a:lstStyle/>
          <a:p>
            <a:pPr lvl="1" algn="r"/>
            <a:r>
              <a:rPr lang="es-PE" sz="2800" b="1" dirty="0">
                <a:effectLst>
                  <a:outerShdw blurRad="38100" dist="38100" dir="2700000" algn="tl">
                    <a:srgbClr val="000000">
                      <a:alpha val="43137"/>
                    </a:srgbClr>
                  </a:outerShdw>
                </a:effectLst>
              </a:rPr>
              <a:t>III. AUDITORIA A LOS ESTADOS PRESUPUESTARIOS</a:t>
            </a:r>
          </a:p>
        </p:txBody>
      </p:sp>
    </p:spTree>
    <p:extLst>
      <p:ext uri="{BB962C8B-B14F-4D97-AF65-F5344CB8AC3E}">
        <p14:creationId xmlns:p14="http://schemas.microsoft.com/office/powerpoint/2010/main" val="128452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39</a:t>
            </a:fld>
            <a:endParaRPr lang="es-PE" b="1" dirty="0">
              <a:solidFill>
                <a:schemeClr val="bg1">
                  <a:lumMod val="75000"/>
                </a:schemeClr>
              </a:solidFill>
            </a:endParaRPr>
          </a:p>
        </p:txBody>
      </p:sp>
      <p:sp>
        <p:nvSpPr>
          <p:cNvPr id="9" name="CuadroTexto 8">
            <a:extLst>
              <a:ext uri="{FF2B5EF4-FFF2-40B4-BE49-F238E27FC236}">
                <a16:creationId xmlns:a16="http://schemas.microsoft.com/office/drawing/2014/main" id="{AFC36FA2-6E67-45E5-9327-4F87352364BD}"/>
              </a:ext>
            </a:extLst>
          </p:cNvPr>
          <p:cNvSpPr txBox="1"/>
          <p:nvPr/>
        </p:nvSpPr>
        <p:spPr>
          <a:xfrm>
            <a:off x="1631504" y="1111507"/>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17" name="CuadroTexto 16">
            <a:extLst>
              <a:ext uri="{FF2B5EF4-FFF2-40B4-BE49-F238E27FC236}">
                <a16:creationId xmlns:a16="http://schemas.microsoft.com/office/drawing/2014/main" id="{C678C4E0-5B99-4FA7-88C7-189F1D25C26C}"/>
              </a:ext>
            </a:extLst>
          </p:cNvPr>
          <p:cNvSpPr txBox="1"/>
          <p:nvPr/>
        </p:nvSpPr>
        <p:spPr>
          <a:xfrm>
            <a:off x="1092698" y="2414595"/>
            <a:ext cx="5864695" cy="3170099"/>
          </a:xfrm>
          <a:prstGeom prst="rect">
            <a:avLst/>
          </a:prstGeom>
          <a:noFill/>
        </p:spPr>
        <p:txBody>
          <a:bodyPr wrap="square" rtlCol="0">
            <a:spAutoFit/>
          </a:bodyPr>
          <a:lstStyle/>
          <a:p>
            <a:pPr marL="625475" lvl="0" indent="-625475">
              <a:buFont typeface="Wingdings" panose="05000000000000000000" pitchFamily="2" charset="2"/>
              <a:buChar char="q"/>
            </a:pPr>
            <a:r>
              <a:rPr lang="es-MX" sz="2500" b="1" dirty="0"/>
              <a:t>Saldos de Balance no registrados en el “Estado de Fuentes y Uso de Fondos” y “Clasificación Económica de Ingresos y Gastos” por S/ 10 613 millones  </a:t>
            </a:r>
          </a:p>
          <a:p>
            <a:pPr marL="625475" lvl="0" indent="-625475">
              <a:buFont typeface="Wingdings" panose="05000000000000000000" pitchFamily="2" charset="2"/>
              <a:buChar char="q"/>
            </a:pPr>
            <a:endParaRPr lang="es-PE" sz="2500" b="1" dirty="0"/>
          </a:p>
          <a:p>
            <a:pPr marL="625475" indent="-625475">
              <a:buFont typeface="Wingdings" panose="05000000000000000000" pitchFamily="2" charset="2"/>
              <a:buChar char="q"/>
            </a:pPr>
            <a:r>
              <a:rPr lang="es-PE" sz="2500" b="1" dirty="0"/>
              <a:t>El monto más significativo corresponde a las empresas públicas con S/ 5 855 millones </a:t>
            </a:r>
            <a:endParaRPr lang="en-US" sz="2500" b="1" dirty="0">
              <a:solidFill>
                <a:srgbClr val="FF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2E6F4D83-6A2F-4CC0-8A5B-09DD046802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905"/>
          <a:stretch/>
        </p:blipFill>
        <p:spPr>
          <a:xfrm>
            <a:off x="7187303" y="2559720"/>
            <a:ext cx="4225807" cy="2747122"/>
          </a:xfrm>
          <a:prstGeom prst="rect">
            <a:avLst/>
          </a:prstGeom>
          <a:ln>
            <a:noFill/>
          </a:ln>
          <a:effectLst>
            <a:softEdge rad="112500"/>
          </a:effectLst>
        </p:spPr>
      </p:pic>
      <p:sp>
        <p:nvSpPr>
          <p:cNvPr id="15" name="CuadroTexto 14">
            <a:extLst>
              <a:ext uri="{FF2B5EF4-FFF2-40B4-BE49-F238E27FC236}">
                <a16:creationId xmlns:a16="http://schemas.microsoft.com/office/drawing/2014/main" id="{8549D09A-E298-4D6F-88DD-B02B3DB64623}"/>
              </a:ext>
            </a:extLst>
          </p:cNvPr>
          <p:cNvSpPr txBox="1"/>
          <p:nvPr/>
        </p:nvSpPr>
        <p:spPr>
          <a:xfrm>
            <a:off x="0" y="241204"/>
            <a:ext cx="9055100" cy="523220"/>
          </a:xfrm>
          <a:prstGeom prst="rect">
            <a:avLst/>
          </a:prstGeom>
          <a:noFill/>
        </p:spPr>
        <p:txBody>
          <a:bodyPr wrap="square" rtlCol="0">
            <a:spAutoFit/>
          </a:bodyPr>
          <a:lstStyle/>
          <a:p>
            <a:pPr lvl="1" algn="r"/>
            <a:r>
              <a:rPr lang="es-PE" sz="2800" b="1" dirty="0">
                <a:effectLst>
                  <a:outerShdw blurRad="38100" dist="38100" dir="2700000" algn="tl">
                    <a:srgbClr val="000000">
                      <a:alpha val="43137"/>
                    </a:srgbClr>
                  </a:outerShdw>
                </a:effectLst>
              </a:rPr>
              <a:t>III. AUDITORIA A LOS ESTADOS PRESUPUESTARIOS</a:t>
            </a:r>
          </a:p>
        </p:txBody>
      </p:sp>
    </p:spTree>
    <p:extLst>
      <p:ext uri="{BB962C8B-B14F-4D97-AF65-F5344CB8AC3E}">
        <p14:creationId xmlns:p14="http://schemas.microsoft.com/office/powerpoint/2010/main" val="325730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solidFill>
                <a:effectLst>
                  <a:outerShdw blurRad="38100" dist="38100" dir="2700000" algn="tl">
                    <a:srgbClr val="000000">
                      <a:alpha val="43137"/>
                    </a:srgbClr>
                  </a:outerShdw>
                </a:effectLst>
              </a:rPr>
              <a:t>4</a:t>
            </a:fld>
            <a:endParaRPr lang="es-PE" b="1"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1" y="431572"/>
            <a:ext cx="12192001"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 MARCO LEGAL REGULATORIO</a:t>
            </a:r>
          </a:p>
        </p:txBody>
      </p:sp>
      <p:sp>
        <p:nvSpPr>
          <p:cNvPr id="8" name="CuadroTexto 7">
            <a:extLst>
              <a:ext uri="{FF2B5EF4-FFF2-40B4-BE49-F238E27FC236}">
                <a16:creationId xmlns:a16="http://schemas.microsoft.com/office/drawing/2014/main" id="{2995DCD2-1106-4A75-A715-71EB3B9A39AD}"/>
              </a:ext>
            </a:extLst>
          </p:cNvPr>
          <p:cNvSpPr txBox="1"/>
          <p:nvPr/>
        </p:nvSpPr>
        <p:spPr>
          <a:xfrm>
            <a:off x="1220557" y="1395307"/>
            <a:ext cx="10433776" cy="4278094"/>
          </a:xfrm>
          <a:prstGeom prst="rect">
            <a:avLst/>
          </a:prstGeom>
          <a:noFill/>
        </p:spPr>
        <p:txBody>
          <a:bodyPr wrap="square" rtlCol="0" anchor="ctr">
            <a:spAutoFit/>
          </a:bodyPr>
          <a:lstStyle/>
          <a:p>
            <a:pPr marL="625475" indent="-625475">
              <a:spcBef>
                <a:spcPts val="1800"/>
              </a:spcBef>
              <a:spcAft>
                <a:spcPts val="1800"/>
              </a:spcAft>
              <a:buFont typeface="Wingdings" panose="05000000000000000000" pitchFamily="2" charset="2"/>
              <a:buChar char="q"/>
            </a:pPr>
            <a:r>
              <a:rPr lang="es-ES" sz="2600" b="1" dirty="0">
                <a:effectLst>
                  <a:outerShdw blurRad="38100" dist="38100" dir="2700000" algn="tl">
                    <a:srgbClr val="000000">
                      <a:alpha val="43137"/>
                    </a:srgbClr>
                  </a:outerShdw>
                </a:effectLst>
                <a:cs typeface="Calibri" panose="020F0502020204030204" pitchFamily="34" charset="0"/>
              </a:rPr>
              <a:t>Constitución Política del Perú de 1993</a:t>
            </a:r>
          </a:p>
          <a:p>
            <a:pPr marL="625475" indent="-625475">
              <a:spcBef>
                <a:spcPts val="1800"/>
              </a:spcBef>
              <a:spcAft>
                <a:spcPts val="1800"/>
              </a:spcAft>
              <a:buFont typeface="Wingdings" panose="05000000000000000000" pitchFamily="2" charset="2"/>
              <a:buChar char="q"/>
            </a:pPr>
            <a:r>
              <a:rPr lang="es-ES" sz="2600" b="1" dirty="0">
                <a:effectLst>
                  <a:outerShdw blurRad="38100" dist="38100" dir="2700000" algn="tl">
                    <a:srgbClr val="000000">
                      <a:alpha val="43137"/>
                    </a:srgbClr>
                  </a:outerShdw>
                </a:effectLst>
                <a:cs typeface="Calibri" panose="020F0502020204030204" pitchFamily="34" charset="0"/>
              </a:rPr>
              <a:t>Ley N° 27785 “Ley Orgánica del Sistema Nacional de Control y de la Contraloría General de la República”</a:t>
            </a:r>
          </a:p>
          <a:p>
            <a:pPr marL="625475" indent="-625475">
              <a:spcBef>
                <a:spcPts val="1800"/>
              </a:spcBef>
              <a:spcAft>
                <a:spcPts val="1800"/>
              </a:spcAft>
              <a:buFont typeface="Wingdings" panose="05000000000000000000" pitchFamily="2" charset="2"/>
              <a:buChar char="q"/>
            </a:pPr>
            <a:r>
              <a:rPr lang="es-PE" sz="2600" b="1" dirty="0">
                <a:effectLst>
                  <a:outerShdw blurRad="38100" dist="38100" dir="2700000" algn="tl">
                    <a:srgbClr val="000000">
                      <a:alpha val="43137"/>
                    </a:srgbClr>
                  </a:outerShdw>
                </a:effectLst>
                <a:cs typeface="Calibri" panose="020F0502020204030204" pitchFamily="34" charset="0"/>
              </a:rPr>
              <a:t>Decreto Legislativo N° 1438 de 16 de setiembre de 2018 </a:t>
            </a:r>
            <a:br>
              <a:rPr lang="es-PE" sz="2600" b="1" dirty="0">
                <a:effectLst>
                  <a:outerShdw blurRad="38100" dist="38100" dir="2700000" algn="tl">
                    <a:srgbClr val="000000">
                      <a:alpha val="43137"/>
                    </a:srgbClr>
                  </a:outerShdw>
                </a:effectLst>
                <a:cs typeface="Calibri" panose="020F0502020204030204" pitchFamily="34" charset="0"/>
              </a:rPr>
            </a:br>
            <a:r>
              <a:rPr lang="es-PE" sz="2600" b="1" dirty="0">
                <a:effectLst>
                  <a:outerShdw blurRad="38100" dist="38100" dir="2700000" algn="tl">
                    <a:srgbClr val="000000">
                      <a:alpha val="43137"/>
                    </a:srgbClr>
                  </a:outerShdw>
                </a:effectLst>
                <a:cs typeface="Calibri" panose="020F0502020204030204" pitchFamily="34" charset="0"/>
              </a:rPr>
              <a:t>“Sistema Nacional de Contabilidad” </a:t>
            </a:r>
            <a:r>
              <a:rPr lang="es-PE" sz="2600" b="1" dirty="0">
                <a:solidFill>
                  <a:srgbClr val="FF0000"/>
                </a:solidFill>
                <a:effectLst>
                  <a:outerShdw blurRad="38100" dist="38100" dir="2700000" algn="tl">
                    <a:srgbClr val="000000">
                      <a:alpha val="43137"/>
                    </a:srgbClr>
                  </a:outerShdw>
                </a:effectLst>
                <a:cs typeface="Calibri" panose="020F0502020204030204" pitchFamily="34" charset="0"/>
              </a:rPr>
              <a:t>(nuevo)</a:t>
            </a:r>
          </a:p>
          <a:p>
            <a:pPr marL="625475" indent="-625475">
              <a:spcBef>
                <a:spcPts val="1800"/>
              </a:spcBef>
              <a:spcAft>
                <a:spcPts val="1800"/>
              </a:spcAft>
              <a:buFont typeface="Wingdings" panose="05000000000000000000" pitchFamily="2" charset="2"/>
              <a:buChar char="q"/>
            </a:pPr>
            <a:r>
              <a:rPr lang="es-PE" sz="2600" b="1" dirty="0">
                <a:effectLst>
                  <a:outerShdw blurRad="38100" dist="38100" dir="2700000" algn="tl">
                    <a:srgbClr val="000000">
                      <a:alpha val="43137"/>
                    </a:srgbClr>
                  </a:outerShdw>
                </a:effectLst>
                <a:cs typeface="Calibri" panose="020F0502020204030204" pitchFamily="34" charset="0"/>
              </a:rPr>
              <a:t>Ley N° 28411 de 8 de diciembre de 2004 </a:t>
            </a:r>
            <a:br>
              <a:rPr lang="es-PE" sz="2600" b="1" dirty="0">
                <a:effectLst>
                  <a:outerShdw blurRad="38100" dist="38100" dir="2700000" algn="tl">
                    <a:srgbClr val="000000">
                      <a:alpha val="43137"/>
                    </a:srgbClr>
                  </a:outerShdw>
                </a:effectLst>
                <a:cs typeface="Calibri" panose="020F0502020204030204" pitchFamily="34" charset="0"/>
              </a:rPr>
            </a:br>
            <a:r>
              <a:rPr lang="es-PE" sz="2600" b="1" dirty="0">
                <a:effectLst>
                  <a:outerShdw blurRad="38100" dist="38100" dir="2700000" algn="tl">
                    <a:srgbClr val="000000">
                      <a:alpha val="43137"/>
                    </a:srgbClr>
                  </a:outerShdw>
                </a:effectLst>
                <a:cs typeface="Calibri" panose="020F0502020204030204" pitchFamily="34" charset="0"/>
              </a:rPr>
              <a:t>“Ley General del Sistema Nacional de Presupuesto”</a:t>
            </a:r>
          </a:p>
        </p:txBody>
      </p:sp>
    </p:spTree>
    <p:extLst>
      <p:ext uri="{BB962C8B-B14F-4D97-AF65-F5344CB8AC3E}">
        <p14:creationId xmlns:p14="http://schemas.microsoft.com/office/powerpoint/2010/main" val="110830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40</a:t>
            </a:fld>
            <a:endParaRPr lang="es-PE" b="1" dirty="0">
              <a:solidFill>
                <a:schemeClr val="bg1">
                  <a:lumMod val="75000"/>
                </a:schemeClr>
              </a:solidFill>
            </a:endParaRPr>
          </a:p>
        </p:txBody>
      </p:sp>
      <p:sp>
        <p:nvSpPr>
          <p:cNvPr id="9" name="CuadroTexto 8">
            <a:extLst>
              <a:ext uri="{FF2B5EF4-FFF2-40B4-BE49-F238E27FC236}">
                <a16:creationId xmlns:a16="http://schemas.microsoft.com/office/drawing/2014/main" id="{AFC36FA2-6E67-45E5-9327-4F87352364BD}"/>
              </a:ext>
            </a:extLst>
          </p:cNvPr>
          <p:cNvSpPr txBox="1"/>
          <p:nvPr/>
        </p:nvSpPr>
        <p:spPr>
          <a:xfrm>
            <a:off x="1631504" y="1225807"/>
            <a:ext cx="8856984" cy="830997"/>
          </a:xfrm>
          <a:prstGeom prst="rect">
            <a:avLst/>
          </a:prstGeom>
          <a:noFill/>
        </p:spPr>
        <p:txBody>
          <a:bodyPr wrap="square" rtlCol="0">
            <a:spAutoFit/>
          </a:bodyPr>
          <a:lstStyle/>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BASE PARA LA OPINIÓN CALIFICADA </a:t>
            </a:r>
          </a:p>
          <a:p>
            <a:pPr algn="ctr"/>
            <a:r>
              <a:rPr lang="es-ES_tradnl" sz="2400" b="1" dirty="0">
                <a:effectLst>
                  <a:outerShdw blurRad="38100" dist="38100" dir="2700000" algn="tl">
                    <a:srgbClr val="000000">
                      <a:alpha val="43137"/>
                    </a:srgbClr>
                  </a:outerShdw>
                </a:effectLst>
                <a:latin typeface="Myriad Pro" charset="0"/>
                <a:ea typeface="Myriad Pro" charset="0"/>
                <a:cs typeface="Myriad Pro" charset="0"/>
              </a:rPr>
              <a:t>(En Millones de Soles)</a:t>
            </a:r>
          </a:p>
        </p:txBody>
      </p:sp>
      <p:sp>
        <p:nvSpPr>
          <p:cNvPr id="17" name="CuadroTexto 16">
            <a:extLst>
              <a:ext uri="{FF2B5EF4-FFF2-40B4-BE49-F238E27FC236}">
                <a16:creationId xmlns:a16="http://schemas.microsoft.com/office/drawing/2014/main" id="{C678C4E0-5B99-4FA7-88C7-189F1D25C26C}"/>
              </a:ext>
            </a:extLst>
          </p:cNvPr>
          <p:cNvSpPr txBox="1"/>
          <p:nvPr/>
        </p:nvSpPr>
        <p:spPr>
          <a:xfrm>
            <a:off x="5058409" y="2792985"/>
            <a:ext cx="6111551" cy="2492990"/>
          </a:xfrm>
          <a:prstGeom prst="rect">
            <a:avLst/>
          </a:prstGeom>
          <a:noFill/>
        </p:spPr>
        <p:txBody>
          <a:bodyPr wrap="square" rtlCol="0">
            <a:spAutoFit/>
          </a:bodyPr>
          <a:lstStyle/>
          <a:p>
            <a:pPr marL="536575" indent="-536575">
              <a:buFont typeface="Wingdings" panose="05000000000000000000" pitchFamily="2" charset="2"/>
              <a:buChar char="q"/>
            </a:pPr>
            <a:r>
              <a:rPr lang="es-MX" sz="2600" b="1" dirty="0"/>
              <a:t>Sobreestimación en S/ 1 584 millones los estados presupuestarios de la Cuenta General de la República 2018, por la falta de eliminación de transferencias financieras (reciprocidad entre pliegos)</a:t>
            </a:r>
            <a:endParaRPr lang="en-US" sz="2600" b="1" dirty="0">
              <a:solidFill>
                <a:srgbClr val="FF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24BB88D8-9766-4BDC-A6A6-BB3015ADD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705" y="2525399"/>
            <a:ext cx="3141660" cy="3141660"/>
          </a:xfrm>
          <a:prstGeom prst="rect">
            <a:avLst/>
          </a:prstGeom>
          <a:ln>
            <a:noFill/>
          </a:ln>
          <a:effectLst>
            <a:softEdge rad="112500"/>
          </a:effectLst>
        </p:spPr>
      </p:pic>
      <p:grpSp>
        <p:nvGrpSpPr>
          <p:cNvPr id="15" name="Grupo 14">
            <a:extLst>
              <a:ext uri="{FF2B5EF4-FFF2-40B4-BE49-F238E27FC236}">
                <a16:creationId xmlns:a16="http://schemas.microsoft.com/office/drawing/2014/main" id="{DA22AB21-A5ED-4726-AE2B-5015C09394BB}"/>
              </a:ext>
            </a:extLst>
          </p:cNvPr>
          <p:cNvGrpSpPr/>
          <p:nvPr/>
        </p:nvGrpSpPr>
        <p:grpSpPr>
          <a:xfrm>
            <a:off x="10766004" y="6178409"/>
            <a:ext cx="1028182" cy="416372"/>
            <a:chOff x="10847483" y="6223675"/>
            <a:chExt cx="1028182" cy="416372"/>
          </a:xfrm>
        </p:grpSpPr>
        <p:sp>
          <p:nvSpPr>
            <p:cNvPr id="16" name="CuadroTexto 15">
              <a:extLst>
                <a:ext uri="{FF2B5EF4-FFF2-40B4-BE49-F238E27FC236}">
                  <a16:creationId xmlns:a16="http://schemas.microsoft.com/office/drawing/2014/main" id="{63CAB8F3-49D0-4FBA-B85F-0C9E14F78BEB}"/>
                </a:ext>
              </a:extLst>
            </p:cNvPr>
            <p:cNvSpPr txBox="1"/>
            <p:nvPr/>
          </p:nvSpPr>
          <p:spPr>
            <a:xfrm>
              <a:off x="10847483" y="6439992"/>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19" name="Imagen 18" descr="C:\Users\16468\Documents\GSS\Para creaciones\cgr.png">
              <a:hlinkClick r:id="rId4" action="ppaction://hlinksldjump"/>
              <a:extLst>
                <a:ext uri="{FF2B5EF4-FFF2-40B4-BE49-F238E27FC236}">
                  <a16:creationId xmlns:a16="http://schemas.microsoft.com/office/drawing/2014/main" id="{BF9DF5DA-2CDC-454D-9EF6-A5FC01998559}"/>
                </a:ext>
              </a:extLst>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088618" y="6223675"/>
              <a:ext cx="523240" cy="262294"/>
            </a:xfrm>
            <a:prstGeom prst="rect">
              <a:avLst/>
            </a:prstGeom>
            <a:noFill/>
            <a:ln>
              <a:noFill/>
            </a:ln>
          </p:spPr>
        </p:pic>
      </p:grpSp>
      <p:sp>
        <p:nvSpPr>
          <p:cNvPr id="20" name="CuadroTexto 19">
            <a:extLst>
              <a:ext uri="{FF2B5EF4-FFF2-40B4-BE49-F238E27FC236}">
                <a16:creationId xmlns:a16="http://schemas.microsoft.com/office/drawing/2014/main" id="{5053D887-C04C-4349-96F9-9B816FC8792A}"/>
              </a:ext>
            </a:extLst>
          </p:cNvPr>
          <p:cNvSpPr txBox="1"/>
          <p:nvPr/>
        </p:nvSpPr>
        <p:spPr>
          <a:xfrm>
            <a:off x="0" y="241204"/>
            <a:ext cx="9055100" cy="523220"/>
          </a:xfrm>
          <a:prstGeom prst="rect">
            <a:avLst/>
          </a:prstGeom>
          <a:noFill/>
        </p:spPr>
        <p:txBody>
          <a:bodyPr wrap="square" rtlCol="0">
            <a:spAutoFit/>
          </a:bodyPr>
          <a:lstStyle/>
          <a:p>
            <a:pPr lvl="1" algn="r"/>
            <a:r>
              <a:rPr lang="es-PE" sz="2800" b="1" dirty="0">
                <a:effectLst>
                  <a:outerShdw blurRad="38100" dist="38100" dir="2700000" algn="tl">
                    <a:srgbClr val="000000">
                      <a:alpha val="43137"/>
                    </a:srgbClr>
                  </a:outerShdw>
                </a:effectLst>
              </a:rPr>
              <a:t>III. AUDITORIA A LOS ESTADOS PRESUPUESTARIOS</a:t>
            </a:r>
          </a:p>
        </p:txBody>
      </p:sp>
    </p:spTree>
    <p:extLst>
      <p:ext uri="{BB962C8B-B14F-4D97-AF65-F5344CB8AC3E}">
        <p14:creationId xmlns:p14="http://schemas.microsoft.com/office/powerpoint/2010/main" val="1991109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41</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288137"/>
            <a:ext cx="12192000" cy="1754326"/>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AUDITORIA AL </a:t>
            </a:r>
          </a:p>
          <a:p>
            <a:pPr lvl="1" algn="ctr"/>
            <a:r>
              <a:rPr lang="es-PE" sz="5400" b="1" dirty="0">
                <a:solidFill>
                  <a:schemeClr val="bg1"/>
                </a:solidFill>
                <a:effectLst>
                  <a:outerShdw blurRad="38100" dist="38100" dir="2700000" algn="tl">
                    <a:srgbClr val="000000">
                      <a:alpha val="43137"/>
                    </a:srgbClr>
                  </a:outerShdw>
                </a:effectLst>
              </a:rPr>
              <a:t>ESTADO DE TESORERÍA</a:t>
            </a:r>
          </a:p>
        </p:txBody>
      </p:sp>
    </p:spTree>
    <p:extLst>
      <p:ext uri="{BB962C8B-B14F-4D97-AF65-F5344CB8AC3E}">
        <p14:creationId xmlns:p14="http://schemas.microsoft.com/office/powerpoint/2010/main" val="221555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42</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539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III. AUDITORIA AL ESTADO DE TESORERÍA</a:t>
            </a:r>
          </a:p>
        </p:txBody>
      </p:sp>
      <p:sp>
        <p:nvSpPr>
          <p:cNvPr id="9" name="CuadroTexto 8">
            <a:extLst>
              <a:ext uri="{FF2B5EF4-FFF2-40B4-BE49-F238E27FC236}">
                <a16:creationId xmlns:a16="http://schemas.microsoft.com/office/drawing/2014/main" id="{08E6C11B-6DEB-416C-84C5-52D75AAC82DE}"/>
              </a:ext>
            </a:extLst>
          </p:cNvPr>
          <p:cNvSpPr txBox="1"/>
          <p:nvPr/>
        </p:nvSpPr>
        <p:spPr>
          <a:xfrm>
            <a:off x="0" y="852815"/>
            <a:ext cx="12192000" cy="738664"/>
          </a:xfrm>
          <a:prstGeom prst="rect">
            <a:avLst/>
          </a:prstGeom>
          <a:noFill/>
        </p:spPr>
        <p:txBody>
          <a:bodyPr wrap="square" rtlCol="0">
            <a:spAutoFit/>
          </a:bodyPr>
          <a:lstStyle/>
          <a:p>
            <a:pPr algn="ctr"/>
            <a:r>
              <a:rPr lang="es-ES_tradnl" sz="2200" b="1" dirty="0">
                <a:effectLst>
                  <a:outerShdw blurRad="38100" dist="38100" dir="2700000" algn="tl">
                    <a:srgbClr val="000000">
                      <a:alpha val="43137"/>
                    </a:srgbClr>
                  </a:outerShdw>
                </a:effectLst>
                <a:latin typeface="+mn-lt"/>
                <a:cs typeface="Arial"/>
              </a:rPr>
              <a:t>AL 31 DE DICIEMBRE DE LOS AÑOS 2018 y 2017</a:t>
            </a:r>
          </a:p>
          <a:p>
            <a:pPr algn="ctr"/>
            <a:r>
              <a:rPr lang="es-ES_tradnl" sz="2000" b="1" dirty="0">
                <a:effectLst>
                  <a:outerShdw blurRad="38100" dist="38100" dir="2700000" algn="tl">
                    <a:srgbClr val="000000">
                      <a:alpha val="43137"/>
                    </a:srgbClr>
                  </a:outerShdw>
                </a:effectLst>
                <a:latin typeface="+mn-lt"/>
                <a:cs typeface="Arial"/>
              </a:rPr>
              <a:t> </a:t>
            </a:r>
            <a:r>
              <a:rPr lang="es-ES_tradnl" b="1" dirty="0">
                <a:effectLst>
                  <a:outerShdw blurRad="38100" dist="38100" dir="2700000" algn="tl">
                    <a:srgbClr val="000000">
                      <a:alpha val="43137"/>
                    </a:srgbClr>
                  </a:outerShdw>
                </a:effectLst>
                <a:latin typeface="+mn-lt"/>
                <a:cs typeface="Arial"/>
              </a:rPr>
              <a:t>(En Millones de Soles)</a:t>
            </a:r>
            <a:endParaRPr lang="es-ES_tradnl" sz="1600" dirty="0">
              <a:effectLst>
                <a:outerShdw blurRad="38100" dist="38100" dir="2700000" algn="tl">
                  <a:srgbClr val="000000">
                    <a:alpha val="43137"/>
                  </a:srgbClr>
                </a:outerShdw>
              </a:effectLst>
              <a:latin typeface="+mn-lt"/>
            </a:endParaRPr>
          </a:p>
        </p:txBody>
      </p:sp>
      <p:sp>
        <p:nvSpPr>
          <p:cNvPr id="15" name="CuadroTexto 14">
            <a:extLst>
              <a:ext uri="{FF2B5EF4-FFF2-40B4-BE49-F238E27FC236}">
                <a16:creationId xmlns:a16="http://schemas.microsoft.com/office/drawing/2014/main" id="{339381E2-390B-4067-897B-71421606DEDF}"/>
              </a:ext>
            </a:extLst>
          </p:cNvPr>
          <p:cNvSpPr txBox="1"/>
          <p:nvPr/>
        </p:nvSpPr>
        <p:spPr>
          <a:xfrm>
            <a:off x="1642643" y="5832447"/>
            <a:ext cx="8917853" cy="261610"/>
          </a:xfrm>
          <a:prstGeom prst="rect">
            <a:avLst/>
          </a:prstGeom>
          <a:noFill/>
        </p:spPr>
        <p:txBody>
          <a:bodyPr wrap="square" rtlCol="0">
            <a:spAutoFit/>
          </a:bodyPr>
          <a:lstStyle/>
          <a:p>
            <a:pPr algn="just"/>
            <a:r>
              <a:rPr lang="es-ES_tradnl" sz="1100" b="1" dirty="0">
                <a:solidFill>
                  <a:srgbClr val="FF0000"/>
                </a:solidFill>
                <a:latin typeface="+mn-lt"/>
                <a:ea typeface="Myriad Pro" charset="0"/>
                <a:cs typeface="Myriad Pro" charset="0"/>
              </a:rPr>
              <a:t>(*) Tomo I Estado de Tesorería Cuenta General 2018. Pág. 223.</a:t>
            </a:r>
          </a:p>
        </p:txBody>
      </p:sp>
      <p:graphicFrame>
        <p:nvGraphicFramePr>
          <p:cNvPr id="16" name="Tabla 15">
            <a:extLst>
              <a:ext uri="{FF2B5EF4-FFF2-40B4-BE49-F238E27FC236}">
                <a16:creationId xmlns:a16="http://schemas.microsoft.com/office/drawing/2014/main" id="{434CECAF-AD1B-4DC0-B981-16989DA0322C}"/>
              </a:ext>
            </a:extLst>
          </p:cNvPr>
          <p:cNvGraphicFramePr>
            <a:graphicFrameLocks noGrp="1"/>
          </p:cNvGraphicFramePr>
          <p:nvPr>
            <p:extLst>
              <p:ext uri="{D42A27DB-BD31-4B8C-83A1-F6EECF244321}">
                <p14:modId xmlns:p14="http://schemas.microsoft.com/office/powerpoint/2010/main" val="3474142344"/>
              </p:ext>
            </p:extLst>
          </p:nvPr>
        </p:nvGraphicFramePr>
        <p:xfrm>
          <a:off x="1703512" y="1611513"/>
          <a:ext cx="8559711" cy="4169875"/>
        </p:xfrm>
        <a:graphic>
          <a:graphicData uri="http://schemas.openxmlformats.org/drawingml/2006/table">
            <a:tbl>
              <a:tblPr firstRow="1" bandRow="1"/>
              <a:tblGrid>
                <a:gridCol w="3721093">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gridCol w="950618">
                  <a:extLst>
                    <a:ext uri="{9D8B030D-6E8A-4147-A177-3AD203B41FA5}">
                      <a16:colId xmlns:a16="http://schemas.microsoft.com/office/drawing/2014/main" val="20004"/>
                    </a:ext>
                  </a:extLst>
                </a:gridCol>
              </a:tblGrid>
              <a:tr h="451465">
                <a:tc>
                  <a:txBody>
                    <a:bodyPr/>
                    <a:lstStyle/>
                    <a:p>
                      <a:pPr algn="ctr" fontAlgn="ctr"/>
                      <a:r>
                        <a:rPr lang="es-PE" sz="1800" b="1" i="0" u="none" strike="noStrike" dirty="0">
                          <a:solidFill>
                            <a:srgbClr val="FFFFFF"/>
                          </a:solidFill>
                          <a:effectLst/>
                          <a:latin typeface="+mn-lt"/>
                          <a:ea typeface="Myriad Pro" charset="0"/>
                          <a:cs typeface="Myriad Pro" charset="0"/>
                        </a:rPr>
                        <a:t>CONCEPTO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800" b="1" i="0" u="none" strike="noStrike" dirty="0">
                          <a:solidFill>
                            <a:srgbClr val="FFFFFF"/>
                          </a:solidFill>
                          <a:effectLst/>
                          <a:latin typeface="+mn-lt"/>
                          <a:ea typeface="Myriad Pro" charset="0"/>
                          <a:cs typeface="Myriad Pro" charset="0"/>
                        </a:rPr>
                        <a:t>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800" b="1" i="0" u="none" strike="noStrike" dirty="0">
                          <a:solidFill>
                            <a:srgbClr val="FFFFFF"/>
                          </a:solidFill>
                          <a:effectLst/>
                          <a:latin typeface="+mn-lt"/>
                          <a:ea typeface="Myriad Pro" charset="0"/>
                          <a:cs typeface="Myriad Pro" charset="0"/>
                        </a:rPr>
                        <a:t>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800" b="1" i="0" u="none" strike="noStrike" dirty="0">
                          <a:solidFill>
                            <a:srgbClr val="FFFFFF"/>
                          </a:solidFill>
                          <a:effectLst/>
                          <a:latin typeface="+mn-lt"/>
                          <a:ea typeface="Myriad Pro" charset="0"/>
                          <a:cs typeface="Myriad Pro" charset="0"/>
                        </a:rPr>
                        <a:t>VARIACIÓN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800" b="1" i="0" u="none" strike="noStrike" dirty="0">
                          <a:solidFill>
                            <a:srgbClr val="FFFFFF"/>
                          </a:solidFill>
                          <a:effectLst/>
                          <a:latin typeface="+mn-lt"/>
                          <a:ea typeface="Myriad Pro" charset="0"/>
                          <a:cs typeface="Myriad Pro"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96165">
                <a:tc>
                  <a:txBody>
                    <a:bodyPr/>
                    <a:lstStyle/>
                    <a:p>
                      <a:pPr algn="ctr" fontAlgn="ctr"/>
                      <a:r>
                        <a:rPr lang="es-PE" sz="1800" b="1" i="0" u="none" strike="noStrike" dirty="0">
                          <a:solidFill>
                            <a:schemeClr val="bg1"/>
                          </a:solidFill>
                          <a:effectLst/>
                          <a:latin typeface="+mn-lt"/>
                          <a:ea typeface="Myriad Pro" charset="0"/>
                          <a:cs typeface="Myriad Pro" charset="0"/>
                        </a:rPr>
                        <a:t>Saldo Inicial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1" i="0" u="none" strike="noStrike" dirty="0">
                          <a:solidFill>
                            <a:schemeClr val="bg1"/>
                          </a:solidFill>
                          <a:effectLst/>
                          <a:latin typeface="+mn-lt"/>
                          <a:ea typeface="Myriad Pro" charset="0"/>
                          <a:cs typeface="Myriad Pro" charset="0"/>
                        </a:rPr>
                        <a:t>   65</a:t>
                      </a:r>
                      <a:r>
                        <a:rPr lang="es-PE" sz="1800" b="1" i="0" u="none" strike="noStrike" baseline="0" dirty="0">
                          <a:solidFill>
                            <a:schemeClr val="bg1"/>
                          </a:solidFill>
                          <a:effectLst/>
                          <a:latin typeface="+mn-lt"/>
                          <a:ea typeface="Myriad Pro" charset="0"/>
                          <a:cs typeface="Myriad Pro" charset="0"/>
                        </a:rPr>
                        <a:t> 457</a:t>
                      </a:r>
                      <a:endParaRPr lang="es-PE" sz="18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1" i="0" u="none" strike="noStrike" dirty="0">
                          <a:solidFill>
                            <a:schemeClr val="bg1"/>
                          </a:solidFill>
                          <a:effectLst/>
                          <a:latin typeface="+mn-lt"/>
                          <a:ea typeface="Myriad Pro" charset="0"/>
                          <a:cs typeface="Myriad Pro" charset="0"/>
                        </a:rPr>
                        <a:t>  73</a:t>
                      </a:r>
                      <a:r>
                        <a:rPr lang="es-PE" sz="1800" b="1" i="0" u="none" strike="noStrike" baseline="0" dirty="0">
                          <a:solidFill>
                            <a:schemeClr val="bg1"/>
                          </a:solidFill>
                          <a:effectLst/>
                          <a:latin typeface="+mn-lt"/>
                          <a:ea typeface="Myriad Pro" charset="0"/>
                          <a:cs typeface="Myriad Pro" charset="0"/>
                        </a:rPr>
                        <a:t> 311</a:t>
                      </a:r>
                      <a:endParaRPr lang="es-PE" sz="18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1" i="0" u="none" strike="noStrike" dirty="0">
                          <a:solidFill>
                            <a:schemeClr val="bg1"/>
                          </a:solidFill>
                          <a:effectLst/>
                          <a:latin typeface="+mn-lt"/>
                          <a:ea typeface="Myriad Pro" charset="0"/>
                          <a:cs typeface="Myriad Pro" charset="0"/>
                        </a:rPr>
                        <a:t>-7</a:t>
                      </a:r>
                      <a:r>
                        <a:rPr lang="es-PE" sz="1800" b="1" i="0" u="none" strike="noStrike" baseline="0" dirty="0">
                          <a:solidFill>
                            <a:schemeClr val="bg1"/>
                          </a:solidFill>
                          <a:effectLst/>
                          <a:latin typeface="+mn-lt"/>
                          <a:ea typeface="Myriad Pro" charset="0"/>
                          <a:cs typeface="Myriad Pro" charset="0"/>
                        </a:rPr>
                        <a:t> 854</a:t>
                      </a:r>
                      <a:endParaRPr lang="es-PE" sz="18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1" i="0" u="none" strike="noStrike" dirty="0">
                          <a:solidFill>
                            <a:schemeClr val="bg1"/>
                          </a:solidFill>
                          <a:effectLst/>
                          <a:latin typeface="+mn-lt"/>
                          <a:ea typeface="Myriad Pro" charset="0"/>
                          <a:cs typeface="Myriad Pro" charset="0"/>
                        </a:rPr>
                        <a:t>-10,7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327142">
                <a:tc>
                  <a:txBody>
                    <a:bodyPr/>
                    <a:lstStyle/>
                    <a:p>
                      <a:pPr algn="l" fontAlgn="ctr"/>
                      <a:r>
                        <a:rPr lang="es-PE" sz="1800" b="1" i="0" u="none" strike="noStrike" dirty="0">
                          <a:solidFill>
                            <a:schemeClr val="tx1">
                              <a:lumMod val="75000"/>
                              <a:lumOff val="25000"/>
                            </a:schemeClr>
                          </a:solidFill>
                          <a:effectLst/>
                          <a:latin typeface="+mn-lt"/>
                          <a:ea typeface="Myriad Pro" charset="0"/>
                          <a:cs typeface="Myriad Pro" charset="0"/>
                        </a:rPr>
                        <a:t>Recaudación: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t"/>
                      <a:r>
                        <a:rPr lang="es-PE" sz="1800" b="0" i="0" u="none" strike="noStrike" dirty="0">
                          <a:solidFill>
                            <a:schemeClr val="tx1">
                              <a:lumMod val="75000"/>
                              <a:lumOff val="25000"/>
                            </a:schemeClr>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t"/>
                      <a:r>
                        <a:rPr lang="es-PE" sz="1800" b="0" i="0" u="none" strike="noStrike" dirty="0">
                          <a:solidFill>
                            <a:schemeClr val="tx1">
                              <a:lumMod val="75000"/>
                              <a:lumOff val="25000"/>
                            </a:schemeClr>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t"/>
                      <a:r>
                        <a:rPr lang="es-PE" sz="1800" b="0" i="0" u="none" strike="noStrike" dirty="0">
                          <a:solidFill>
                            <a:schemeClr val="tx1">
                              <a:lumMod val="75000"/>
                              <a:lumOff val="25000"/>
                            </a:schemeClr>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t"/>
                      <a:r>
                        <a:rPr lang="es-PE" sz="1800" b="0" i="0" u="none" strike="noStrike" dirty="0">
                          <a:solidFill>
                            <a:schemeClr val="tx1">
                              <a:lumMod val="75000"/>
                              <a:lumOff val="25000"/>
                            </a:schemeClr>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57296">
                <a:tc>
                  <a:txBody>
                    <a:bodyPr/>
                    <a:lstStyle/>
                    <a:p>
                      <a:pPr algn="l" fontAlgn="ctr"/>
                      <a:r>
                        <a:rPr lang="es-PE" sz="1800" b="0" i="0" u="none" strike="noStrike" dirty="0">
                          <a:solidFill>
                            <a:schemeClr val="tx1">
                              <a:lumMod val="75000"/>
                              <a:lumOff val="25000"/>
                            </a:schemeClr>
                          </a:solidFill>
                          <a:effectLst/>
                          <a:latin typeface="+mn-lt"/>
                          <a:ea typeface="Myriad Pro" charset="0"/>
                          <a:cs typeface="Myriad Pro" charset="0"/>
                        </a:rPr>
                        <a:t>Entidades captadoras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 140</a:t>
                      </a:r>
                      <a:r>
                        <a:rPr lang="es-PE" sz="1800" b="0" i="0" u="none" strike="noStrike" baseline="0" dirty="0">
                          <a:solidFill>
                            <a:schemeClr val="tx1">
                              <a:lumMod val="75000"/>
                              <a:lumOff val="25000"/>
                            </a:schemeClr>
                          </a:solidFill>
                          <a:effectLst/>
                          <a:latin typeface="+mn-lt"/>
                          <a:ea typeface="Myriad Pro" charset="0"/>
                          <a:cs typeface="Myriad Pro" charset="0"/>
                        </a:rPr>
                        <a:t> 724</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126</a:t>
                      </a:r>
                      <a:r>
                        <a:rPr lang="es-PE" sz="1800" b="0" i="0" u="none" strike="noStrike" baseline="0" dirty="0">
                          <a:solidFill>
                            <a:schemeClr val="tx1">
                              <a:lumMod val="75000"/>
                              <a:lumOff val="25000"/>
                            </a:schemeClr>
                          </a:solidFill>
                          <a:effectLst/>
                          <a:latin typeface="+mn-lt"/>
                          <a:ea typeface="Myriad Pro" charset="0"/>
                          <a:cs typeface="Myriad Pro" charset="0"/>
                        </a:rPr>
                        <a:t> 189</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14</a:t>
                      </a:r>
                      <a:r>
                        <a:rPr lang="es-PE" sz="1800" b="0" i="0" u="none" strike="noStrike" baseline="0" dirty="0">
                          <a:solidFill>
                            <a:schemeClr val="tx1">
                              <a:lumMod val="75000"/>
                              <a:lumOff val="25000"/>
                            </a:schemeClr>
                          </a:solidFill>
                          <a:effectLst/>
                          <a:latin typeface="+mn-lt"/>
                          <a:ea typeface="Myriad Pro" charset="0"/>
                          <a:cs typeface="Myriad Pro" charset="0"/>
                        </a:rPr>
                        <a:t> 535</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11,5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31152">
                <a:tc>
                  <a:txBody>
                    <a:bodyPr/>
                    <a:lstStyle/>
                    <a:p>
                      <a:pPr algn="l" fontAlgn="ctr"/>
                      <a:r>
                        <a:rPr lang="es-PE" sz="1800" b="0" i="0" u="none" strike="noStrike" dirty="0">
                          <a:solidFill>
                            <a:schemeClr val="tx1">
                              <a:lumMod val="75000"/>
                              <a:lumOff val="25000"/>
                            </a:schemeClr>
                          </a:solidFill>
                          <a:effectLst/>
                          <a:latin typeface="+mn-lt"/>
                          <a:ea typeface="Myriad Pro" charset="0"/>
                          <a:cs typeface="Myriad Pro" charset="0"/>
                        </a:rPr>
                        <a:t>Otros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  28</a:t>
                      </a:r>
                      <a:r>
                        <a:rPr lang="es-PE" sz="1800" b="0" i="0" u="none" strike="noStrike" baseline="0" dirty="0">
                          <a:solidFill>
                            <a:schemeClr val="tx1">
                              <a:lumMod val="75000"/>
                              <a:lumOff val="25000"/>
                            </a:schemeClr>
                          </a:solidFill>
                          <a:effectLst/>
                          <a:latin typeface="+mn-lt"/>
                          <a:ea typeface="Myriad Pro" charset="0"/>
                          <a:cs typeface="Myriad Pro" charset="0"/>
                        </a:rPr>
                        <a:t> 205</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  36</a:t>
                      </a:r>
                      <a:r>
                        <a:rPr lang="es-PE" sz="1800" b="0" i="0" u="none" strike="noStrike" baseline="0" dirty="0">
                          <a:solidFill>
                            <a:schemeClr val="tx1">
                              <a:lumMod val="75000"/>
                              <a:lumOff val="25000"/>
                            </a:schemeClr>
                          </a:solidFill>
                          <a:effectLst/>
                          <a:latin typeface="+mn-lt"/>
                          <a:ea typeface="Myriad Pro" charset="0"/>
                          <a:cs typeface="Myriad Pro" charset="0"/>
                        </a:rPr>
                        <a:t> 521</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baseline="0" dirty="0">
                          <a:solidFill>
                            <a:schemeClr val="tx1">
                              <a:lumMod val="75000"/>
                              <a:lumOff val="25000"/>
                            </a:schemeClr>
                          </a:solidFill>
                          <a:effectLst/>
                          <a:latin typeface="+mn-lt"/>
                          <a:ea typeface="Myriad Pro" charset="0"/>
                          <a:cs typeface="Myriad Pro" charset="0"/>
                        </a:rPr>
                        <a:t>-8 316</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-22,8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322439">
                <a:tc>
                  <a:txBody>
                    <a:bodyPr/>
                    <a:lstStyle/>
                    <a:p>
                      <a:pPr algn="l" fontAlgn="ctr"/>
                      <a:r>
                        <a:rPr lang="es-PE" sz="1800" b="0" i="0" u="none" strike="noStrike" dirty="0">
                          <a:solidFill>
                            <a:schemeClr val="bg1"/>
                          </a:solidFill>
                          <a:effectLst/>
                          <a:latin typeface="+mn-lt"/>
                          <a:ea typeface="Myriad Pro" charset="0"/>
                          <a:cs typeface="Myriad Pro" charset="0"/>
                        </a:rPr>
                        <a:t>Sub Total Recaudación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0" i="0" u="none" strike="noStrike" dirty="0">
                          <a:solidFill>
                            <a:schemeClr val="bg1"/>
                          </a:solidFill>
                          <a:effectLst/>
                          <a:latin typeface="+mn-lt"/>
                          <a:ea typeface="Myriad Pro" charset="0"/>
                          <a:cs typeface="Myriad Pro" charset="0"/>
                        </a:rPr>
                        <a:t>168</a:t>
                      </a:r>
                      <a:r>
                        <a:rPr lang="es-PE" sz="1800" b="0" i="0" u="none" strike="noStrike" baseline="0" dirty="0">
                          <a:solidFill>
                            <a:schemeClr val="bg1"/>
                          </a:solidFill>
                          <a:effectLst/>
                          <a:latin typeface="+mn-lt"/>
                          <a:ea typeface="Myriad Pro" charset="0"/>
                          <a:cs typeface="Myriad Pro" charset="0"/>
                        </a:rPr>
                        <a:t> 929</a:t>
                      </a:r>
                      <a:endParaRPr lang="es-PE" sz="1800" b="0"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0" i="0" u="none" strike="noStrike" dirty="0">
                          <a:solidFill>
                            <a:schemeClr val="bg1"/>
                          </a:solidFill>
                          <a:effectLst/>
                          <a:latin typeface="+mn-lt"/>
                          <a:ea typeface="Myriad Pro" charset="0"/>
                          <a:cs typeface="Myriad Pro" charset="0"/>
                        </a:rPr>
                        <a:t>162</a:t>
                      </a:r>
                      <a:r>
                        <a:rPr lang="es-PE" sz="1800" b="0" i="0" u="none" strike="noStrike" baseline="0" dirty="0">
                          <a:solidFill>
                            <a:schemeClr val="bg1"/>
                          </a:solidFill>
                          <a:effectLst/>
                          <a:latin typeface="+mn-lt"/>
                          <a:ea typeface="Myriad Pro" charset="0"/>
                          <a:cs typeface="Myriad Pro" charset="0"/>
                        </a:rPr>
                        <a:t> 710</a:t>
                      </a:r>
                      <a:endParaRPr lang="es-PE" sz="1800" b="0"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0" i="0" u="none" strike="noStrike" dirty="0">
                          <a:solidFill>
                            <a:schemeClr val="bg1"/>
                          </a:solidFill>
                          <a:effectLst/>
                          <a:latin typeface="+mn-lt"/>
                          <a:ea typeface="Myriad Pro" charset="0"/>
                          <a:cs typeface="Myriad Pro" charset="0"/>
                        </a:rPr>
                        <a:t>6</a:t>
                      </a:r>
                      <a:r>
                        <a:rPr lang="es-PE" sz="1800" b="0" i="0" u="none" strike="noStrike" baseline="0" dirty="0">
                          <a:solidFill>
                            <a:schemeClr val="bg1"/>
                          </a:solidFill>
                          <a:effectLst/>
                          <a:latin typeface="+mn-lt"/>
                          <a:ea typeface="Myriad Pro" charset="0"/>
                          <a:cs typeface="Myriad Pro" charset="0"/>
                        </a:rPr>
                        <a:t> 219</a:t>
                      </a:r>
                      <a:endParaRPr lang="es-PE" sz="1800" b="0"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0" i="0" u="none" strike="noStrike" dirty="0">
                          <a:solidFill>
                            <a:schemeClr val="bg1"/>
                          </a:solidFill>
                          <a:effectLst/>
                          <a:latin typeface="+mn-lt"/>
                          <a:ea typeface="Myriad Pro" charset="0"/>
                          <a:cs typeface="Myriad Pro" charset="0"/>
                        </a:rPr>
                        <a:t> 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5"/>
                  </a:ext>
                </a:extLst>
              </a:tr>
              <a:tr h="313724">
                <a:tc>
                  <a:txBody>
                    <a:bodyPr/>
                    <a:lstStyle/>
                    <a:p>
                      <a:pPr algn="l" fontAlgn="ctr"/>
                      <a:r>
                        <a:rPr lang="es-PE" sz="1800" b="1" i="0" u="none" strike="noStrike" dirty="0">
                          <a:solidFill>
                            <a:schemeClr val="tx1">
                              <a:lumMod val="75000"/>
                              <a:lumOff val="25000"/>
                            </a:schemeClr>
                          </a:solidFill>
                          <a:effectLst/>
                          <a:latin typeface="+mn-lt"/>
                          <a:ea typeface="Myriad Pro" charset="0"/>
                          <a:cs typeface="Myriad Pro" charset="0"/>
                        </a:rPr>
                        <a:t>Desembolsos: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t"/>
                      <a:r>
                        <a:rPr lang="es-PE" sz="1800" b="0" i="0" u="none" strike="noStrike" dirty="0">
                          <a:solidFill>
                            <a:schemeClr val="tx1">
                              <a:lumMod val="75000"/>
                              <a:lumOff val="25000"/>
                            </a:schemeClr>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t"/>
                      <a:r>
                        <a:rPr lang="es-PE" sz="1800" b="0" i="0" u="none" strike="noStrike" dirty="0">
                          <a:solidFill>
                            <a:schemeClr val="tx1">
                              <a:lumMod val="75000"/>
                              <a:lumOff val="25000"/>
                            </a:schemeClr>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t"/>
                      <a:r>
                        <a:rPr lang="es-PE" sz="1800" b="0" i="0" u="none" strike="noStrike" dirty="0">
                          <a:solidFill>
                            <a:schemeClr val="tx1">
                              <a:lumMod val="75000"/>
                              <a:lumOff val="25000"/>
                            </a:schemeClr>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t"/>
                      <a:r>
                        <a:rPr lang="es-PE" sz="1800" b="0" i="0" u="none" strike="noStrike" dirty="0">
                          <a:solidFill>
                            <a:schemeClr val="tx1">
                              <a:lumMod val="75000"/>
                              <a:lumOff val="25000"/>
                            </a:schemeClr>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357296">
                <a:tc>
                  <a:txBody>
                    <a:bodyPr/>
                    <a:lstStyle/>
                    <a:p>
                      <a:pPr algn="l" fontAlgn="ctr"/>
                      <a:r>
                        <a:rPr lang="es-PE" sz="1800" b="0" i="0" u="none" strike="noStrike" dirty="0">
                          <a:solidFill>
                            <a:schemeClr val="tx1">
                              <a:lumMod val="75000"/>
                              <a:lumOff val="25000"/>
                            </a:schemeClr>
                          </a:solidFill>
                          <a:effectLst/>
                          <a:latin typeface="+mn-lt"/>
                          <a:ea typeface="Myriad Pro" charset="0"/>
                          <a:cs typeface="Myriad Pro" charset="0"/>
                        </a:rPr>
                        <a:t>Entidades de gasto e inversión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 158</a:t>
                      </a:r>
                      <a:r>
                        <a:rPr lang="es-PE" sz="1800" b="0" i="0" u="none" strike="noStrike" baseline="0" dirty="0">
                          <a:solidFill>
                            <a:schemeClr val="tx1">
                              <a:lumMod val="75000"/>
                              <a:lumOff val="25000"/>
                            </a:schemeClr>
                          </a:solidFill>
                          <a:effectLst/>
                          <a:latin typeface="+mn-lt"/>
                          <a:ea typeface="Myriad Pro" charset="0"/>
                          <a:cs typeface="Myriad Pro" charset="0"/>
                        </a:rPr>
                        <a:t> 837</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147</a:t>
                      </a:r>
                      <a:r>
                        <a:rPr lang="es-PE" sz="1800" b="0" i="0" u="none" strike="noStrike" baseline="0" dirty="0">
                          <a:solidFill>
                            <a:schemeClr val="tx1">
                              <a:lumMod val="75000"/>
                              <a:lumOff val="25000"/>
                            </a:schemeClr>
                          </a:solidFill>
                          <a:effectLst/>
                          <a:latin typeface="+mn-lt"/>
                          <a:ea typeface="Myriad Pro" charset="0"/>
                          <a:cs typeface="Myriad Pro" charset="0"/>
                        </a:rPr>
                        <a:t> 372</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11</a:t>
                      </a:r>
                      <a:r>
                        <a:rPr lang="es-PE" sz="1800" b="0" i="0" u="none" strike="noStrike" baseline="0" dirty="0">
                          <a:solidFill>
                            <a:schemeClr val="tx1">
                              <a:lumMod val="75000"/>
                              <a:lumOff val="25000"/>
                            </a:schemeClr>
                          </a:solidFill>
                          <a:effectLst/>
                          <a:latin typeface="+mn-lt"/>
                          <a:ea typeface="Myriad Pro" charset="0"/>
                          <a:cs typeface="Myriad Pro" charset="0"/>
                        </a:rPr>
                        <a:t> </a:t>
                      </a:r>
                      <a:r>
                        <a:rPr lang="es-PE" sz="1800" b="0" i="0" u="none" strike="noStrike" dirty="0">
                          <a:solidFill>
                            <a:schemeClr val="tx1">
                              <a:lumMod val="75000"/>
                              <a:lumOff val="25000"/>
                            </a:schemeClr>
                          </a:solidFill>
                          <a:effectLst/>
                          <a:latin typeface="+mn-lt"/>
                          <a:ea typeface="Myriad Pro" charset="0"/>
                          <a:cs typeface="Myriad Pro" charset="0"/>
                        </a:rPr>
                        <a:t>465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 7,8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331153">
                <a:tc>
                  <a:txBody>
                    <a:bodyPr/>
                    <a:lstStyle/>
                    <a:p>
                      <a:pPr algn="l" fontAlgn="ctr"/>
                      <a:r>
                        <a:rPr lang="es-PE" sz="1800" b="0" i="0" u="none" strike="noStrike" dirty="0">
                          <a:solidFill>
                            <a:schemeClr val="tx1">
                              <a:lumMod val="75000"/>
                              <a:lumOff val="25000"/>
                            </a:schemeClr>
                          </a:solidFill>
                          <a:effectLst/>
                          <a:latin typeface="+mn-lt"/>
                          <a:ea typeface="Myriad Pro" charset="0"/>
                          <a:cs typeface="Myriad Pro" charset="0"/>
                        </a:rPr>
                        <a:t>Otros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  11</a:t>
                      </a:r>
                      <a:r>
                        <a:rPr lang="es-PE" sz="1800" b="0" i="0" u="none" strike="noStrike" baseline="0" dirty="0">
                          <a:solidFill>
                            <a:schemeClr val="tx1">
                              <a:lumMod val="75000"/>
                              <a:lumOff val="25000"/>
                            </a:schemeClr>
                          </a:solidFill>
                          <a:effectLst/>
                          <a:latin typeface="+mn-lt"/>
                          <a:ea typeface="Myriad Pro" charset="0"/>
                          <a:cs typeface="Myriad Pro" charset="0"/>
                        </a:rPr>
                        <a:t> 297</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  23 192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-11</a:t>
                      </a:r>
                      <a:r>
                        <a:rPr lang="es-PE" sz="1800" b="0" i="0" u="none" strike="noStrike" baseline="0" dirty="0">
                          <a:solidFill>
                            <a:schemeClr val="tx1">
                              <a:lumMod val="75000"/>
                              <a:lumOff val="25000"/>
                            </a:schemeClr>
                          </a:solidFill>
                          <a:effectLst/>
                          <a:latin typeface="+mn-lt"/>
                          <a:ea typeface="Myriad Pro" charset="0"/>
                          <a:cs typeface="Myriad Pro" charset="0"/>
                        </a:rPr>
                        <a:t> 895</a:t>
                      </a:r>
                      <a:endParaRPr lang="es-PE" sz="1800" b="0" i="0" u="none" strike="noStrike" dirty="0">
                        <a:solidFill>
                          <a:schemeClr val="tx1">
                            <a:lumMod val="75000"/>
                            <a:lumOff val="25000"/>
                          </a:schemeClr>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s-PE" sz="1800" b="0" i="0" u="none" strike="noStrike" dirty="0">
                          <a:solidFill>
                            <a:schemeClr val="tx1">
                              <a:lumMod val="75000"/>
                              <a:lumOff val="25000"/>
                            </a:schemeClr>
                          </a:solidFill>
                          <a:effectLst/>
                          <a:latin typeface="+mn-lt"/>
                          <a:ea typeface="Myriad Pro" charset="0"/>
                          <a:cs typeface="Myriad Pro" charset="0"/>
                        </a:rPr>
                        <a:t>-51,3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8"/>
                  </a:ext>
                </a:extLst>
              </a:tr>
              <a:tr h="331152">
                <a:tc>
                  <a:txBody>
                    <a:bodyPr/>
                    <a:lstStyle/>
                    <a:p>
                      <a:pPr algn="l" fontAlgn="ctr"/>
                      <a:r>
                        <a:rPr lang="es-PE" sz="1800" b="0" i="0" u="none" strike="noStrike" dirty="0">
                          <a:solidFill>
                            <a:schemeClr val="bg1"/>
                          </a:solidFill>
                          <a:effectLst/>
                          <a:latin typeface="+mn-lt"/>
                          <a:ea typeface="Myriad Pro" charset="0"/>
                          <a:cs typeface="Myriad Pro" charset="0"/>
                        </a:rPr>
                        <a:t>Sub Total de Desembolsos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0" i="0" u="none" strike="noStrike" dirty="0">
                          <a:solidFill>
                            <a:schemeClr val="bg1"/>
                          </a:solidFill>
                          <a:effectLst/>
                          <a:latin typeface="+mn-lt"/>
                          <a:ea typeface="Myriad Pro" charset="0"/>
                          <a:cs typeface="Myriad Pro" charset="0"/>
                        </a:rPr>
                        <a:t>170</a:t>
                      </a:r>
                      <a:r>
                        <a:rPr lang="es-PE" sz="1800" b="0" i="0" u="none" strike="noStrike" baseline="0" dirty="0">
                          <a:solidFill>
                            <a:schemeClr val="bg1"/>
                          </a:solidFill>
                          <a:effectLst/>
                          <a:latin typeface="+mn-lt"/>
                          <a:ea typeface="Myriad Pro" charset="0"/>
                          <a:cs typeface="Myriad Pro" charset="0"/>
                        </a:rPr>
                        <a:t> 134</a:t>
                      </a:r>
                      <a:endParaRPr lang="es-PE" sz="1800" b="0"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0" i="0" u="none" strike="noStrike" dirty="0">
                          <a:solidFill>
                            <a:schemeClr val="bg1"/>
                          </a:solidFill>
                          <a:effectLst/>
                          <a:latin typeface="+mn-lt"/>
                          <a:ea typeface="Myriad Pro" charset="0"/>
                          <a:cs typeface="Myriad Pro" charset="0"/>
                        </a:rPr>
                        <a:t>170</a:t>
                      </a:r>
                      <a:r>
                        <a:rPr lang="es-PE" sz="1800" b="0" i="0" u="none" strike="noStrike" baseline="0" dirty="0">
                          <a:solidFill>
                            <a:schemeClr val="bg1"/>
                          </a:solidFill>
                          <a:effectLst/>
                          <a:latin typeface="+mn-lt"/>
                          <a:ea typeface="Myriad Pro" charset="0"/>
                          <a:cs typeface="Myriad Pro" charset="0"/>
                        </a:rPr>
                        <a:t> 564</a:t>
                      </a:r>
                      <a:endParaRPr lang="es-PE" sz="1800" b="0"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0" i="0" u="none" strike="noStrike" dirty="0">
                          <a:solidFill>
                            <a:schemeClr val="bg1"/>
                          </a:solidFill>
                          <a:effectLst/>
                          <a:latin typeface="+mn-lt"/>
                          <a:ea typeface="Myriad Pro" charset="0"/>
                          <a:cs typeface="Myriad Pro" charset="0"/>
                        </a:rPr>
                        <a:t>-430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ctr"/>
                      <a:r>
                        <a:rPr lang="es-PE" sz="1800" b="0" i="0" u="none" strike="noStrike" dirty="0">
                          <a:solidFill>
                            <a:schemeClr val="bg1"/>
                          </a:solidFill>
                          <a:effectLst/>
                          <a:latin typeface="+mn-lt"/>
                          <a:ea typeface="Myriad Pro" charset="0"/>
                          <a:cs typeface="Myriad Pro" charset="0"/>
                        </a:rPr>
                        <a:t>-0,2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9"/>
                  </a:ext>
                </a:extLst>
              </a:tr>
              <a:tr h="396165">
                <a:tc>
                  <a:txBody>
                    <a:bodyPr/>
                    <a:lstStyle/>
                    <a:p>
                      <a:pPr algn="l" fontAlgn="ctr"/>
                      <a:r>
                        <a:rPr lang="es-PE" sz="1800" b="1" i="0" u="none" strike="noStrike" dirty="0">
                          <a:solidFill>
                            <a:schemeClr val="bg1"/>
                          </a:solidFill>
                          <a:effectLst/>
                          <a:latin typeface="+mn-lt"/>
                          <a:ea typeface="Myriad Pro" charset="0"/>
                          <a:cs typeface="Myriad Pro" charset="0"/>
                        </a:rPr>
                        <a:t>SALDO FINAL </a:t>
                      </a:r>
                      <a:r>
                        <a:rPr lang="es-PE" sz="1800" b="1" i="0" u="none" strike="noStrike" dirty="0">
                          <a:solidFill>
                            <a:srgbClr val="FF0000"/>
                          </a:solidFill>
                          <a:effectLst/>
                          <a:latin typeface="+mn-lt"/>
                          <a:ea typeface="Myriad Pro" charset="0"/>
                          <a:cs typeface="Myriad Pro"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800" b="1" i="0" u="none" strike="noStrike" dirty="0">
                          <a:solidFill>
                            <a:schemeClr val="bg1"/>
                          </a:solidFill>
                          <a:effectLst/>
                          <a:latin typeface="+mn-lt"/>
                          <a:ea typeface="Myriad Pro" charset="0"/>
                          <a:cs typeface="Myriad Pro" charset="0"/>
                        </a:rPr>
                        <a:t>  64</a:t>
                      </a:r>
                      <a:r>
                        <a:rPr lang="es-PE" sz="1800" b="1" i="0" u="none" strike="noStrike" baseline="0" dirty="0">
                          <a:solidFill>
                            <a:schemeClr val="bg1"/>
                          </a:solidFill>
                          <a:effectLst/>
                          <a:latin typeface="+mn-lt"/>
                          <a:ea typeface="Myriad Pro" charset="0"/>
                          <a:cs typeface="Myriad Pro" charset="0"/>
                        </a:rPr>
                        <a:t> 252</a:t>
                      </a:r>
                      <a:endParaRPr lang="es-PE" sz="18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800" b="1" i="0" u="none" strike="noStrike" dirty="0">
                          <a:solidFill>
                            <a:schemeClr val="bg1"/>
                          </a:solidFill>
                          <a:effectLst/>
                          <a:latin typeface="+mn-lt"/>
                          <a:ea typeface="Myriad Pro" charset="0"/>
                          <a:cs typeface="Myriad Pro" charset="0"/>
                        </a:rPr>
                        <a:t>  65</a:t>
                      </a:r>
                      <a:r>
                        <a:rPr lang="es-PE" sz="1800" b="1" i="0" u="none" strike="noStrike" baseline="0" dirty="0">
                          <a:solidFill>
                            <a:schemeClr val="bg1"/>
                          </a:solidFill>
                          <a:effectLst/>
                          <a:latin typeface="+mn-lt"/>
                          <a:ea typeface="Myriad Pro" charset="0"/>
                          <a:cs typeface="Myriad Pro" charset="0"/>
                        </a:rPr>
                        <a:t> 457</a:t>
                      </a:r>
                      <a:endParaRPr lang="es-PE" sz="18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800" b="1" i="0" u="none" strike="noStrike" dirty="0">
                          <a:solidFill>
                            <a:schemeClr val="bg1"/>
                          </a:solidFill>
                          <a:effectLst/>
                          <a:latin typeface="+mn-lt"/>
                          <a:ea typeface="Myriad Pro" charset="0"/>
                          <a:cs typeface="Myriad Pro" charset="0"/>
                        </a:rPr>
                        <a:t>-</a:t>
                      </a:r>
                      <a:r>
                        <a:rPr lang="es-PE" sz="1800" b="1" i="0" u="none" strike="noStrike" baseline="0" dirty="0">
                          <a:solidFill>
                            <a:schemeClr val="bg1"/>
                          </a:solidFill>
                          <a:effectLst/>
                          <a:latin typeface="+mn-lt"/>
                          <a:ea typeface="Myriad Pro" charset="0"/>
                          <a:cs typeface="Myriad Pro" charset="0"/>
                        </a:rPr>
                        <a:t>1 205</a:t>
                      </a:r>
                      <a:endParaRPr lang="es-PE" sz="18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800" b="1" i="0" u="none" strike="noStrike" dirty="0">
                          <a:solidFill>
                            <a:schemeClr val="bg1"/>
                          </a:solidFill>
                          <a:effectLst/>
                          <a:latin typeface="+mn-lt"/>
                          <a:ea typeface="Myriad Pro" charset="0"/>
                          <a:cs typeface="Myriad Pro"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7548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43</a:t>
            </a:fld>
            <a:endParaRPr lang="es-PE" b="1" dirty="0">
              <a:solidFill>
                <a:schemeClr val="bg1">
                  <a:lumMod val="75000"/>
                </a:schemeClr>
              </a:solidFill>
            </a:endParaRPr>
          </a:p>
        </p:txBody>
      </p:sp>
      <p:sp>
        <p:nvSpPr>
          <p:cNvPr id="9" name="CuadroTexto 8">
            <a:extLst>
              <a:ext uri="{FF2B5EF4-FFF2-40B4-BE49-F238E27FC236}">
                <a16:creationId xmlns:a16="http://schemas.microsoft.com/office/drawing/2014/main" id="{94483A54-268A-4102-847D-2838C332595C}"/>
              </a:ext>
            </a:extLst>
          </p:cNvPr>
          <p:cNvSpPr txBox="1"/>
          <p:nvPr/>
        </p:nvSpPr>
        <p:spPr>
          <a:xfrm>
            <a:off x="767408" y="908720"/>
            <a:ext cx="10729192" cy="1077218"/>
          </a:xfrm>
          <a:prstGeom prst="rect">
            <a:avLst/>
          </a:prstGeom>
          <a:noFill/>
        </p:spPr>
        <p:txBody>
          <a:bodyPr wrap="square" rtlCol="0">
            <a:spAutoFit/>
          </a:bodyPr>
          <a:lstStyle/>
          <a:p>
            <a:pPr algn="ctr"/>
            <a:r>
              <a:rPr lang="es-PE" sz="3200" b="1" dirty="0">
                <a:effectLst>
                  <a:outerShdw blurRad="38100" dist="38100" dir="2700000" algn="tl">
                    <a:srgbClr val="000000">
                      <a:alpha val="43137"/>
                    </a:srgbClr>
                  </a:outerShdw>
                </a:effectLst>
              </a:rPr>
              <a:t>OPINIÓN SOBRE EL ESTADO DE TESORERÍA</a:t>
            </a:r>
          </a:p>
          <a:p>
            <a:pPr algn="ctr"/>
            <a:r>
              <a:rPr lang="es-PE" sz="3200" b="1" dirty="0">
                <a:effectLst>
                  <a:outerShdw blurRad="38100" dist="38100" dir="2700000" algn="tl">
                    <a:srgbClr val="000000">
                      <a:alpha val="43137"/>
                    </a:srgbClr>
                  </a:outerShdw>
                </a:effectLst>
              </a:rPr>
              <a:t>AL 31 DE DICIEMBRE DE 2018</a:t>
            </a:r>
          </a:p>
        </p:txBody>
      </p:sp>
      <p:grpSp>
        <p:nvGrpSpPr>
          <p:cNvPr id="15" name="Grupo 14">
            <a:extLst>
              <a:ext uri="{FF2B5EF4-FFF2-40B4-BE49-F238E27FC236}">
                <a16:creationId xmlns:a16="http://schemas.microsoft.com/office/drawing/2014/main" id="{AEEE46EB-45A8-435F-B08A-19C27526CC4C}"/>
              </a:ext>
            </a:extLst>
          </p:cNvPr>
          <p:cNvGrpSpPr/>
          <p:nvPr/>
        </p:nvGrpSpPr>
        <p:grpSpPr>
          <a:xfrm rot="21003686">
            <a:off x="5999812" y="2135895"/>
            <a:ext cx="5214947" cy="3719405"/>
            <a:chOff x="125363" y="2784056"/>
            <a:chExt cx="5214947" cy="3719405"/>
          </a:xfrm>
        </p:grpSpPr>
        <p:pic>
          <p:nvPicPr>
            <p:cNvPr id="16" name="Imagen 15">
              <a:extLst>
                <a:ext uri="{FF2B5EF4-FFF2-40B4-BE49-F238E27FC236}">
                  <a16:creationId xmlns:a16="http://schemas.microsoft.com/office/drawing/2014/main" id="{564D8762-2A08-4EBA-9EF1-27BFAB49DF66}"/>
                </a:ext>
              </a:extLst>
            </p:cNvPr>
            <p:cNvPicPr>
              <a:picLocks noChangeAspect="1"/>
            </p:cNvPicPr>
            <p:nvPr/>
          </p:nvPicPr>
          <p:blipFill rotWithShape="1">
            <a:blip r:embed="rId3">
              <a:extLst>
                <a:ext uri="{28A0092B-C50C-407E-A947-70E740481C1C}">
                  <a14:useLocalDpi xmlns:a14="http://schemas.microsoft.com/office/drawing/2010/main" val="0"/>
                </a:ext>
              </a:extLst>
            </a:blip>
            <a:srcRect l="32281" t="16384" r="37597" b="5879"/>
            <a:stretch/>
          </p:blipFill>
          <p:spPr>
            <a:xfrm rot="2336474">
              <a:off x="3334430" y="3592968"/>
              <a:ext cx="2005880" cy="2910493"/>
            </a:xfrm>
            <a:prstGeom prst="rect">
              <a:avLst/>
            </a:prstGeom>
          </p:spPr>
        </p:pic>
        <p:pic>
          <p:nvPicPr>
            <p:cNvPr id="17" name="Imagen 16">
              <a:extLst>
                <a:ext uri="{FF2B5EF4-FFF2-40B4-BE49-F238E27FC236}">
                  <a16:creationId xmlns:a16="http://schemas.microsoft.com/office/drawing/2014/main" id="{6048DC40-48CD-4E80-B5DD-C8D94BAF4474}"/>
                </a:ext>
              </a:extLst>
            </p:cNvPr>
            <p:cNvPicPr>
              <a:picLocks noChangeAspect="1"/>
            </p:cNvPicPr>
            <p:nvPr/>
          </p:nvPicPr>
          <p:blipFill rotWithShape="1">
            <a:blip r:embed="rId4">
              <a:extLst>
                <a:ext uri="{28A0092B-C50C-407E-A947-70E740481C1C}">
                  <a14:useLocalDpi xmlns:a14="http://schemas.microsoft.com/office/drawing/2010/main" val="0"/>
                </a:ext>
              </a:extLst>
            </a:blip>
            <a:srcRect l="32281" t="16384" r="37006" b="6930"/>
            <a:stretch/>
          </p:blipFill>
          <p:spPr>
            <a:xfrm rot="788865">
              <a:off x="1981660" y="2913317"/>
              <a:ext cx="2045211" cy="2871162"/>
            </a:xfrm>
            <a:prstGeom prst="rect">
              <a:avLst/>
            </a:prstGeom>
          </p:spPr>
        </p:pic>
        <p:pic>
          <p:nvPicPr>
            <p:cNvPr id="19" name="Imagen 18">
              <a:extLst>
                <a:ext uri="{FF2B5EF4-FFF2-40B4-BE49-F238E27FC236}">
                  <a16:creationId xmlns:a16="http://schemas.microsoft.com/office/drawing/2014/main" id="{AECDEF5B-DFB0-4A79-A571-28C880D3F511}"/>
                </a:ext>
              </a:extLst>
            </p:cNvPr>
            <p:cNvPicPr>
              <a:picLocks noChangeAspect="1"/>
            </p:cNvPicPr>
            <p:nvPr/>
          </p:nvPicPr>
          <p:blipFill rotWithShape="1">
            <a:blip r:embed="rId5">
              <a:extLst>
                <a:ext uri="{28A0092B-C50C-407E-A947-70E740481C1C}">
                  <a14:useLocalDpi xmlns:a14="http://schemas.microsoft.com/office/drawing/2010/main" val="0"/>
                </a:ext>
              </a:extLst>
            </a:blip>
            <a:srcRect l="32281" t="17435" r="37006" b="5880"/>
            <a:stretch/>
          </p:blipFill>
          <p:spPr>
            <a:xfrm>
              <a:off x="1079699" y="2784056"/>
              <a:ext cx="2045211" cy="2871162"/>
            </a:xfrm>
            <a:prstGeom prst="rect">
              <a:avLst/>
            </a:prstGeom>
          </p:spPr>
        </p:pic>
        <p:pic>
          <p:nvPicPr>
            <p:cNvPr id="20" name="Imagen 19">
              <a:extLst>
                <a:ext uri="{FF2B5EF4-FFF2-40B4-BE49-F238E27FC236}">
                  <a16:creationId xmlns:a16="http://schemas.microsoft.com/office/drawing/2014/main" id="{BBC25C6A-5587-4A4F-BC8A-3219E6B059CD}"/>
                </a:ext>
              </a:extLst>
            </p:cNvPr>
            <p:cNvPicPr>
              <a:picLocks noChangeAspect="1"/>
            </p:cNvPicPr>
            <p:nvPr/>
          </p:nvPicPr>
          <p:blipFill rotWithShape="1">
            <a:blip r:embed="rId6">
              <a:extLst>
                <a:ext uri="{28A0092B-C50C-407E-A947-70E740481C1C}">
                  <a14:useLocalDpi xmlns:a14="http://schemas.microsoft.com/office/drawing/2010/main" val="0"/>
                </a:ext>
              </a:extLst>
            </a:blip>
            <a:srcRect l="32484" t="16808" r="36804" b="5455"/>
            <a:stretch/>
          </p:blipFill>
          <p:spPr>
            <a:xfrm rot="20038376">
              <a:off x="125363" y="3019477"/>
              <a:ext cx="2045212" cy="2910493"/>
            </a:xfrm>
            <a:prstGeom prst="rect">
              <a:avLst/>
            </a:prstGeom>
          </p:spPr>
        </p:pic>
      </p:grpSp>
      <p:sp>
        <p:nvSpPr>
          <p:cNvPr id="21" name="CuadroTexto 20">
            <a:extLst>
              <a:ext uri="{FF2B5EF4-FFF2-40B4-BE49-F238E27FC236}">
                <a16:creationId xmlns:a16="http://schemas.microsoft.com/office/drawing/2014/main" id="{8E706E6C-6A81-4F53-96B3-1E09D9C0AE08}"/>
              </a:ext>
            </a:extLst>
          </p:cNvPr>
          <p:cNvSpPr txBox="1"/>
          <p:nvPr/>
        </p:nvSpPr>
        <p:spPr>
          <a:xfrm>
            <a:off x="695400" y="2235816"/>
            <a:ext cx="4190256" cy="3539430"/>
          </a:xfrm>
          <a:prstGeom prst="rect">
            <a:avLst/>
          </a:prstGeom>
          <a:noFill/>
        </p:spPr>
        <p:txBody>
          <a:bodyPr wrap="square" rtlCol="0">
            <a:spAutoFit/>
          </a:bodyPr>
          <a:lstStyle/>
          <a:p>
            <a:pPr algn="ctr"/>
            <a:r>
              <a:rPr lang="es-PE" sz="2800" b="1" dirty="0">
                <a:solidFill>
                  <a:srgbClr val="FF0000"/>
                </a:solidFill>
                <a:effectLst>
                  <a:outerShdw blurRad="38100" dist="38100" dir="2700000" algn="tl">
                    <a:srgbClr val="000000">
                      <a:alpha val="43137"/>
                    </a:srgbClr>
                  </a:outerShdw>
                </a:effectLst>
                <a:latin typeface="+mn-lt"/>
              </a:rPr>
              <a:t>DICTAMEN LIMPIO O SIN SALVEDADES</a:t>
            </a:r>
          </a:p>
          <a:p>
            <a:pPr algn="ctr"/>
            <a:endParaRPr lang="es-PE" sz="2800" b="1" dirty="0">
              <a:effectLst>
                <a:outerShdw blurRad="38100" dist="38100" dir="2700000" algn="tl">
                  <a:srgbClr val="000000">
                    <a:alpha val="43137"/>
                  </a:srgbClr>
                </a:outerShdw>
              </a:effectLst>
              <a:latin typeface="+mn-lt"/>
            </a:endParaRPr>
          </a:p>
          <a:p>
            <a:pPr algn="ctr"/>
            <a:r>
              <a:rPr lang="es-PE" sz="2800" b="1" dirty="0">
                <a:effectLst>
                  <a:outerShdw blurRad="38100" dist="38100" dir="2700000" algn="tl">
                    <a:srgbClr val="000000">
                      <a:alpha val="43137"/>
                    </a:srgbClr>
                  </a:outerShdw>
                </a:effectLst>
                <a:latin typeface="+mn-lt"/>
              </a:rPr>
              <a:t>El Estado de Tesorería presenta razonablemente la posición de ingresos y egresos del Tesoro Público al 31 de diciembre de 2018</a:t>
            </a:r>
            <a:endParaRPr lang="es-PE" sz="2800" dirty="0">
              <a:latin typeface="+mn-lt"/>
            </a:endParaRPr>
          </a:p>
        </p:txBody>
      </p:sp>
      <p:grpSp>
        <p:nvGrpSpPr>
          <p:cNvPr id="23" name="Grupo 22"/>
          <p:cNvGrpSpPr/>
          <p:nvPr/>
        </p:nvGrpSpPr>
        <p:grpSpPr>
          <a:xfrm>
            <a:off x="10808217" y="6218920"/>
            <a:ext cx="1028182" cy="416372"/>
            <a:chOff x="10808217" y="6218920"/>
            <a:chExt cx="1028182" cy="416372"/>
          </a:xfrm>
        </p:grpSpPr>
        <p:sp>
          <p:nvSpPr>
            <p:cNvPr id="24" name="CuadroTexto 23"/>
            <p:cNvSpPr txBox="1"/>
            <p:nvPr/>
          </p:nvSpPr>
          <p:spPr>
            <a:xfrm>
              <a:off x="10808217" y="6435237"/>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25" name="Imagen 24" descr="C:\Users\16468\Documents\GSS\Para creaciones\cgr.png">
              <a:hlinkClick r:id="rId7" action="ppaction://hlinksldjump"/>
            </p:cNvPr>
            <p:cNvPicPr/>
            <p:nvPr/>
          </p:nvPicPr>
          <p:blipFill rotWithShape="1">
            <a:blip r:embed="rId8">
              <a:extLst>
                <a:ext uri="{28A0092B-C50C-407E-A947-70E740481C1C}">
                  <a14:useLocalDpi xmlns:a14="http://schemas.microsoft.com/office/drawing/2010/main" val="0"/>
                </a:ext>
              </a:extLst>
            </a:blip>
            <a:srcRect l="18206" t="-1" r="15472" b="35862"/>
            <a:stretch/>
          </p:blipFill>
          <p:spPr bwMode="auto">
            <a:xfrm>
              <a:off x="11049352" y="6218920"/>
              <a:ext cx="523240" cy="262294"/>
            </a:xfrm>
            <a:prstGeom prst="rect">
              <a:avLst/>
            </a:prstGeom>
            <a:noFill/>
            <a:ln>
              <a:noFill/>
            </a:ln>
          </p:spPr>
        </p:pic>
      </p:grpSp>
      <p:sp>
        <p:nvSpPr>
          <p:cNvPr id="22" name="CuadroTexto 21">
            <a:extLst>
              <a:ext uri="{FF2B5EF4-FFF2-40B4-BE49-F238E27FC236}">
                <a16:creationId xmlns:a16="http://schemas.microsoft.com/office/drawing/2014/main" id="{BE032FC6-15AB-43DA-9FF4-4BC2EC1CD31E}"/>
              </a:ext>
            </a:extLst>
          </p:cNvPr>
          <p:cNvSpPr txBox="1"/>
          <p:nvPr/>
        </p:nvSpPr>
        <p:spPr>
          <a:xfrm>
            <a:off x="0" y="2539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III. AUDITORIA AL ESTADO DE TESORERÍA</a:t>
            </a:r>
          </a:p>
        </p:txBody>
      </p:sp>
    </p:spTree>
    <p:extLst>
      <p:ext uri="{BB962C8B-B14F-4D97-AF65-F5344CB8AC3E}">
        <p14:creationId xmlns:p14="http://schemas.microsoft.com/office/powerpoint/2010/main" val="215767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44</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516735"/>
            <a:ext cx="12192000" cy="1754326"/>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AUDITORIA AL </a:t>
            </a:r>
          </a:p>
          <a:p>
            <a:pPr lvl="1" algn="ctr"/>
            <a:r>
              <a:rPr lang="es-PE" sz="5400" b="1" dirty="0">
                <a:solidFill>
                  <a:schemeClr val="bg1"/>
                </a:solidFill>
                <a:effectLst>
                  <a:outerShdw blurRad="38100" dist="38100" dir="2700000" algn="tl">
                    <a:srgbClr val="000000">
                      <a:alpha val="43137"/>
                    </a:srgbClr>
                  </a:outerShdw>
                </a:effectLst>
              </a:rPr>
              <a:t>ESTADO DE LA DEUDA PÚBLICA</a:t>
            </a:r>
          </a:p>
        </p:txBody>
      </p:sp>
    </p:spTree>
    <p:extLst>
      <p:ext uri="{BB962C8B-B14F-4D97-AF65-F5344CB8AC3E}">
        <p14:creationId xmlns:p14="http://schemas.microsoft.com/office/powerpoint/2010/main" val="3266983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45</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66604"/>
            <a:ext cx="8902700" cy="430887"/>
          </a:xfrm>
          <a:prstGeom prst="rect">
            <a:avLst/>
          </a:prstGeom>
          <a:noFill/>
        </p:spPr>
        <p:txBody>
          <a:bodyPr wrap="square" rtlCol="0">
            <a:spAutoFit/>
          </a:bodyPr>
          <a:lstStyle/>
          <a:p>
            <a:pPr lvl="1" algn="r"/>
            <a:r>
              <a:rPr lang="es-PE" sz="2200" b="1" dirty="0">
                <a:effectLst>
                  <a:outerShdw blurRad="38100" dist="38100" dir="2700000" algn="tl">
                    <a:srgbClr val="000000">
                      <a:alpha val="43137"/>
                    </a:srgbClr>
                  </a:outerShdw>
                </a:effectLst>
              </a:rPr>
              <a:t>III. AUDITORIA AL ESTADO DE LA DEUDA PÚBLICA</a:t>
            </a:r>
          </a:p>
        </p:txBody>
      </p:sp>
      <p:sp>
        <p:nvSpPr>
          <p:cNvPr id="9" name="CuadroTexto 8">
            <a:extLst>
              <a:ext uri="{FF2B5EF4-FFF2-40B4-BE49-F238E27FC236}">
                <a16:creationId xmlns:a16="http://schemas.microsoft.com/office/drawing/2014/main" id="{ED4BD288-E4AB-4487-9F72-D69A0FC272DF}"/>
              </a:ext>
            </a:extLst>
          </p:cNvPr>
          <p:cNvSpPr txBox="1"/>
          <p:nvPr/>
        </p:nvSpPr>
        <p:spPr>
          <a:xfrm>
            <a:off x="0" y="924412"/>
            <a:ext cx="12192000" cy="738664"/>
          </a:xfrm>
          <a:prstGeom prst="rect">
            <a:avLst/>
          </a:prstGeom>
          <a:noFill/>
        </p:spPr>
        <p:txBody>
          <a:bodyPr wrap="square" rtlCol="0">
            <a:spAutoFit/>
          </a:bodyPr>
          <a:lstStyle/>
          <a:p>
            <a:pPr algn="ctr"/>
            <a:r>
              <a:rPr lang="es-ES_tradnl" sz="2200" b="1" dirty="0">
                <a:effectLst>
                  <a:outerShdw blurRad="38100" dist="38100" dir="2700000" algn="tl">
                    <a:srgbClr val="000000">
                      <a:alpha val="43137"/>
                    </a:srgbClr>
                  </a:outerShdw>
                </a:effectLst>
                <a:latin typeface="+mn-lt"/>
                <a:cs typeface="Arial"/>
              </a:rPr>
              <a:t>AL 31 DE DICIEMBRE DE LOS AÑOS 2018 y 2017</a:t>
            </a:r>
          </a:p>
          <a:p>
            <a:pPr algn="ctr"/>
            <a:r>
              <a:rPr lang="es-ES_tradnl" sz="2000" b="1" dirty="0">
                <a:effectLst>
                  <a:outerShdw blurRad="38100" dist="38100" dir="2700000" algn="tl">
                    <a:srgbClr val="000000">
                      <a:alpha val="43137"/>
                    </a:srgbClr>
                  </a:outerShdw>
                </a:effectLst>
                <a:latin typeface="+mn-lt"/>
                <a:cs typeface="Arial"/>
              </a:rPr>
              <a:t> </a:t>
            </a:r>
            <a:r>
              <a:rPr lang="es-ES_tradnl" b="1" dirty="0">
                <a:effectLst>
                  <a:outerShdw blurRad="38100" dist="38100" dir="2700000" algn="tl">
                    <a:srgbClr val="000000">
                      <a:alpha val="43137"/>
                    </a:srgbClr>
                  </a:outerShdw>
                </a:effectLst>
                <a:latin typeface="+mn-lt"/>
                <a:cs typeface="Arial"/>
              </a:rPr>
              <a:t>(En Millones de Soles)</a:t>
            </a:r>
            <a:endParaRPr lang="es-ES_tradnl" sz="1600" dirty="0">
              <a:effectLst>
                <a:outerShdw blurRad="38100" dist="38100" dir="2700000" algn="tl">
                  <a:srgbClr val="000000">
                    <a:alpha val="43137"/>
                  </a:srgbClr>
                </a:outerShdw>
              </a:effectLst>
              <a:latin typeface="+mn-lt"/>
            </a:endParaRPr>
          </a:p>
        </p:txBody>
      </p:sp>
      <p:graphicFrame>
        <p:nvGraphicFramePr>
          <p:cNvPr id="15" name="Tabla 14">
            <a:extLst>
              <a:ext uri="{FF2B5EF4-FFF2-40B4-BE49-F238E27FC236}">
                <a16:creationId xmlns:a16="http://schemas.microsoft.com/office/drawing/2014/main" id="{77AB90D7-09C1-49CE-8922-C317CD2C6E19}"/>
              </a:ext>
            </a:extLst>
          </p:cNvPr>
          <p:cNvGraphicFramePr>
            <a:graphicFrameLocks noGrp="1"/>
          </p:cNvGraphicFramePr>
          <p:nvPr>
            <p:extLst>
              <p:ext uri="{D42A27DB-BD31-4B8C-83A1-F6EECF244321}">
                <p14:modId xmlns:p14="http://schemas.microsoft.com/office/powerpoint/2010/main" val="2224640526"/>
              </p:ext>
            </p:extLst>
          </p:nvPr>
        </p:nvGraphicFramePr>
        <p:xfrm>
          <a:off x="2347496" y="1645824"/>
          <a:ext cx="7522978" cy="4663440"/>
        </p:xfrm>
        <a:graphic>
          <a:graphicData uri="http://schemas.openxmlformats.org/drawingml/2006/table">
            <a:tbl>
              <a:tblPr firstRow="1" bandRow="1"/>
              <a:tblGrid>
                <a:gridCol w="3204000">
                  <a:extLst>
                    <a:ext uri="{9D8B030D-6E8A-4147-A177-3AD203B41FA5}">
                      <a16:colId xmlns:a16="http://schemas.microsoft.com/office/drawing/2014/main" val="20000"/>
                    </a:ext>
                  </a:extLst>
                </a:gridCol>
                <a:gridCol w="1197119">
                  <a:extLst>
                    <a:ext uri="{9D8B030D-6E8A-4147-A177-3AD203B41FA5}">
                      <a16:colId xmlns:a16="http://schemas.microsoft.com/office/drawing/2014/main" val="20001"/>
                    </a:ext>
                  </a:extLst>
                </a:gridCol>
                <a:gridCol w="1094713">
                  <a:extLst>
                    <a:ext uri="{9D8B030D-6E8A-4147-A177-3AD203B41FA5}">
                      <a16:colId xmlns:a16="http://schemas.microsoft.com/office/drawing/2014/main" val="20002"/>
                    </a:ext>
                  </a:extLst>
                </a:gridCol>
                <a:gridCol w="1307146">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tblGrid>
              <a:tr h="252000">
                <a:tc>
                  <a:txBody>
                    <a:bodyPr/>
                    <a:lstStyle/>
                    <a:p>
                      <a:pPr algn="ctr" fontAlgn="ctr"/>
                      <a:r>
                        <a:rPr lang="es-PE" sz="1200" b="1" i="0" u="none" strike="noStrike" dirty="0">
                          <a:solidFill>
                            <a:srgbClr val="FFFFFF"/>
                          </a:solidFill>
                          <a:effectLst/>
                          <a:latin typeface="+mn-lt"/>
                          <a:ea typeface="Myriad Pro" charset="0"/>
                          <a:cs typeface="Myriad Pro" charset="0"/>
                        </a:rPr>
                        <a:t>RUBROS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fontAlgn="ctr"/>
                      <a:r>
                        <a:rPr lang="es-PE" sz="1200" b="1" i="0" u="none" strike="noStrike" dirty="0">
                          <a:solidFill>
                            <a:srgbClr val="FFFFFF"/>
                          </a:solidFill>
                          <a:effectLst/>
                          <a:latin typeface="+mn-lt"/>
                          <a:ea typeface="Myriad Pro" charset="0"/>
                          <a:cs typeface="Myriad Pro" charset="0"/>
                        </a:rPr>
                        <a:t>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fontAlgn="ctr"/>
                      <a:r>
                        <a:rPr lang="es-PE" sz="1200" b="1" i="0" u="none" strike="noStrike" dirty="0">
                          <a:solidFill>
                            <a:srgbClr val="FFFFFF"/>
                          </a:solidFill>
                          <a:effectLst/>
                          <a:latin typeface="+mn-lt"/>
                          <a:ea typeface="Myriad Pro" charset="0"/>
                          <a:cs typeface="Myriad Pro" charset="0"/>
                        </a:rPr>
                        <a:t>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fontAlgn="ctr"/>
                      <a:r>
                        <a:rPr lang="es-PE" sz="1200" b="1" i="0" u="none" strike="noStrike" dirty="0">
                          <a:solidFill>
                            <a:srgbClr val="FFFFFF"/>
                          </a:solidFill>
                          <a:effectLst/>
                          <a:latin typeface="+mn-lt"/>
                          <a:ea typeface="Myriad Pro" charset="0"/>
                          <a:cs typeface="Myriad Pro" charset="0"/>
                        </a:rPr>
                        <a:t>VARIACIÓN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fontAlgn="ctr"/>
                      <a:r>
                        <a:rPr lang="es-PE" sz="1200" b="1" i="0" u="none" strike="noStrike" dirty="0">
                          <a:solidFill>
                            <a:srgbClr val="FFFFFF"/>
                          </a:solidFill>
                          <a:effectLst/>
                          <a:latin typeface="+mn-lt"/>
                          <a:ea typeface="Myriad Pro" charset="0"/>
                          <a:cs typeface="Myriad Pro"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Deuda Interna - Saldo Inicial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92</a:t>
                      </a:r>
                      <a:r>
                        <a:rPr lang="es-PE" sz="1200" b="1" i="0" u="none" strike="noStrike" baseline="0" dirty="0">
                          <a:solidFill>
                            <a:srgbClr val="000000"/>
                          </a:solidFill>
                          <a:effectLst/>
                          <a:latin typeface="+mn-lt"/>
                          <a:ea typeface="Myriad Pro" charset="0"/>
                          <a:cs typeface="Myriad Pro" charset="0"/>
                        </a:rPr>
                        <a:t> 157</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70 996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21</a:t>
                      </a:r>
                      <a:r>
                        <a:rPr lang="es-PE" sz="1200" b="1" i="0" u="none" strike="noStrike" baseline="0" dirty="0">
                          <a:solidFill>
                            <a:srgbClr val="000000"/>
                          </a:solidFill>
                          <a:effectLst/>
                          <a:latin typeface="+mn-lt"/>
                          <a:ea typeface="Myriad Pro" charset="0"/>
                          <a:cs typeface="Myriad Pro" charset="0"/>
                        </a:rPr>
                        <a:t> 161</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PE" sz="1200" b="0" i="0" u="none" strike="noStrike">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 Cargas Financieras Devengada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2 </a:t>
                      </a:r>
                      <a:r>
                        <a:rPr lang="es-PE" sz="1200" b="1" i="0" u="none" strike="noStrike" baseline="0" dirty="0">
                          <a:solidFill>
                            <a:srgbClr val="000000"/>
                          </a:solidFill>
                          <a:effectLst/>
                          <a:latin typeface="+mn-lt"/>
                          <a:ea typeface="Myriad Pro" charset="0"/>
                          <a:cs typeface="Myriad Pro" charset="0"/>
                        </a:rPr>
                        <a:t>404</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2</a:t>
                      </a:r>
                      <a:r>
                        <a:rPr lang="es-PE" sz="1200" b="1" i="0" u="none" strike="noStrike" baseline="0" dirty="0">
                          <a:solidFill>
                            <a:srgbClr val="000000"/>
                          </a:solidFill>
                          <a:effectLst/>
                          <a:latin typeface="+mn-lt"/>
                          <a:ea typeface="Myriad Pro" charset="0"/>
                          <a:cs typeface="Myriad Pro" charset="0"/>
                        </a:rPr>
                        <a:t> 277</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128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PE" sz="1200" b="0" i="0" u="none" strike="noStrike" dirty="0">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 Desembolsos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19 824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24</a:t>
                      </a:r>
                      <a:r>
                        <a:rPr lang="es-PE" sz="1200" b="1" i="0" u="none" strike="noStrike" baseline="0" dirty="0">
                          <a:solidFill>
                            <a:srgbClr val="000000"/>
                          </a:solidFill>
                          <a:effectLst/>
                          <a:latin typeface="+mn-lt"/>
                          <a:ea typeface="Myriad Pro" charset="0"/>
                          <a:cs typeface="Myriad Pro" charset="0"/>
                        </a:rPr>
                        <a:t> 388</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-4564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PE" sz="1200" b="0" i="0" u="none" strike="noStrike">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 Actualización de Saldo Adeudado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320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85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235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PE" sz="1200" b="0" i="0" u="none" strike="noStrike">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 Amortización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-5</a:t>
                      </a:r>
                      <a:r>
                        <a:rPr lang="es-PE" sz="1200" b="1" i="0" u="none" strike="noStrike" baseline="0" dirty="0">
                          <a:solidFill>
                            <a:srgbClr val="000000"/>
                          </a:solidFill>
                          <a:effectLst/>
                          <a:latin typeface="+mn-lt"/>
                          <a:ea typeface="Myriad Pro" charset="0"/>
                          <a:cs typeface="Myriad Pro" charset="0"/>
                        </a:rPr>
                        <a:t> 999</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-3</a:t>
                      </a:r>
                      <a:r>
                        <a:rPr lang="es-PE" sz="1200" b="1" i="0" u="none" strike="noStrike" baseline="0" dirty="0">
                          <a:solidFill>
                            <a:srgbClr val="000000"/>
                          </a:solidFill>
                          <a:effectLst/>
                          <a:latin typeface="+mn-lt"/>
                          <a:ea typeface="Myriad Pro" charset="0"/>
                          <a:cs typeface="Myriad Pro" charset="0"/>
                        </a:rPr>
                        <a:t> 312</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  -2</a:t>
                      </a:r>
                      <a:r>
                        <a:rPr lang="es-PE" sz="1200" b="1" i="0" u="none" strike="noStrike" baseline="0" dirty="0">
                          <a:solidFill>
                            <a:srgbClr val="000000"/>
                          </a:solidFill>
                          <a:effectLst/>
                          <a:latin typeface="+mn-lt"/>
                          <a:ea typeface="Myriad Pro" charset="0"/>
                          <a:cs typeface="Myriad Pro" charset="0"/>
                        </a:rPr>
                        <a:t> 687</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PE" sz="1200" b="0" i="0" u="none" strike="noStrike" dirty="0">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252000">
                <a:tc>
                  <a:txBody>
                    <a:bodyPr/>
                    <a:lstStyle/>
                    <a:p>
                      <a:pPr lvl="1" algn="l" fontAlgn="ctr"/>
                      <a:r>
                        <a:rPr lang="es-PE" sz="1200" b="1" i="0" u="none" strike="noStrike" dirty="0">
                          <a:solidFill>
                            <a:schemeClr val="bg1"/>
                          </a:solidFill>
                          <a:effectLst/>
                          <a:latin typeface="+mn-lt"/>
                          <a:ea typeface="Myriad Pro" charset="0"/>
                          <a:cs typeface="Myriad Pro" charset="0"/>
                        </a:rPr>
                        <a:t>Deuda Interna sin intereses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108</a:t>
                      </a:r>
                      <a:r>
                        <a:rPr lang="es-PE" sz="1200" b="1" i="0" u="none" strike="noStrike" baseline="0" dirty="0">
                          <a:solidFill>
                            <a:schemeClr val="bg1"/>
                          </a:solidFill>
                          <a:effectLst/>
                          <a:latin typeface="+mn-lt"/>
                          <a:ea typeface="Myriad Pro" charset="0"/>
                          <a:cs typeface="Myriad Pro" charset="0"/>
                        </a:rPr>
                        <a:t> 706</a:t>
                      </a: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94</a:t>
                      </a:r>
                      <a:r>
                        <a:rPr lang="es-PE" sz="1200" b="1" i="0" u="none" strike="noStrike" baseline="0" dirty="0">
                          <a:solidFill>
                            <a:schemeClr val="bg1"/>
                          </a:solidFill>
                          <a:effectLst/>
                          <a:latin typeface="+mn-lt"/>
                          <a:ea typeface="Myriad Pro" charset="0"/>
                          <a:cs typeface="Myriad Pro" charset="0"/>
                        </a:rPr>
                        <a:t> 434</a:t>
                      </a: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14 272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fontAlgn="ctr"/>
                      <a:r>
                        <a:rPr lang="es-PE" sz="1200" b="1" i="0" u="none" strike="noStrike" dirty="0">
                          <a:solidFill>
                            <a:schemeClr val="bg1"/>
                          </a:solidFill>
                          <a:effectLst/>
                          <a:latin typeface="+mn-lt"/>
                          <a:ea typeface="Myriad Pro" charset="0"/>
                          <a:cs typeface="Myriad Pro" charset="0"/>
                        </a:rPr>
                        <a:t>66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7"/>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Deuda Externa - Saldo Inicial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54</a:t>
                      </a:r>
                      <a:r>
                        <a:rPr lang="es-PE" sz="1200" b="1" i="0" u="none" strike="noStrike" baseline="0" dirty="0">
                          <a:solidFill>
                            <a:srgbClr val="000000"/>
                          </a:solidFill>
                          <a:effectLst/>
                          <a:latin typeface="+mn-lt"/>
                          <a:ea typeface="Myriad Pro" charset="0"/>
                          <a:cs typeface="Myriad Pro" charset="0"/>
                        </a:rPr>
                        <a:t> 657</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66</a:t>
                      </a:r>
                      <a:r>
                        <a:rPr lang="es-PE" sz="1200" b="1" i="0" u="none" strike="noStrike" baseline="0" dirty="0">
                          <a:solidFill>
                            <a:srgbClr val="000000"/>
                          </a:solidFill>
                          <a:effectLst/>
                          <a:latin typeface="+mn-lt"/>
                          <a:ea typeface="Myriad Pro" charset="0"/>
                          <a:cs typeface="Myriad Pro" charset="0"/>
                        </a:rPr>
                        <a:t> 525</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-11</a:t>
                      </a:r>
                      <a:r>
                        <a:rPr lang="es-PE" sz="1200" b="1" i="0" u="none" strike="noStrike" baseline="0" dirty="0">
                          <a:solidFill>
                            <a:srgbClr val="000000"/>
                          </a:solidFill>
                          <a:effectLst/>
                          <a:latin typeface="+mn-lt"/>
                          <a:ea typeface="Myriad Pro" charset="0"/>
                          <a:cs typeface="Myriad Pro" charset="0"/>
                        </a:rPr>
                        <a:t> 868</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8"/>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 Cargas Financieras Devengada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843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823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9"/>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 Desembolsos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1 863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1</a:t>
                      </a:r>
                      <a:r>
                        <a:rPr lang="es-PE" sz="1200" b="1" i="0" u="none" strike="noStrike" baseline="0" dirty="0">
                          <a:solidFill>
                            <a:srgbClr val="000000"/>
                          </a:solidFill>
                          <a:effectLst/>
                          <a:latin typeface="+mn-lt"/>
                          <a:ea typeface="Myriad Pro" charset="0"/>
                          <a:cs typeface="Myriad Pro" charset="0"/>
                        </a:rPr>
                        <a:t> 413</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 450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0"/>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 Actualización de Saldo Adeudado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21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21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252000">
                <a:tc>
                  <a:txBody>
                    <a:bodyPr/>
                    <a:lstStyle/>
                    <a:p>
                      <a:pPr lvl="1" algn="l" fontAlgn="ctr"/>
                      <a:r>
                        <a:rPr lang="es-PE" sz="1200" b="1" i="0" u="none" strike="noStrike" dirty="0">
                          <a:solidFill>
                            <a:srgbClr val="000000"/>
                          </a:solidFill>
                          <a:effectLst/>
                          <a:latin typeface="+mn-lt"/>
                          <a:ea typeface="Myriad Pro" charset="0"/>
                          <a:cs typeface="Myriad Pro" charset="0"/>
                        </a:rPr>
                        <a:t>(+/-) Diferencia de Cambio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2</a:t>
                      </a:r>
                      <a:r>
                        <a:rPr lang="es-PE" sz="1200" b="1" i="0" u="none" strike="noStrike" baseline="0" dirty="0">
                          <a:solidFill>
                            <a:srgbClr val="000000"/>
                          </a:solidFill>
                          <a:effectLst/>
                          <a:latin typeface="+mn-lt"/>
                          <a:ea typeface="Myriad Pro" charset="0"/>
                          <a:cs typeface="Myriad Pro" charset="0"/>
                        </a:rPr>
                        <a:t> 306</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-1 054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3</a:t>
                      </a:r>
                      <a:r>
                        <a:rPr lang="es-PE" sz="1200" b="1" i="0" u="none" strike="noStrike" baseline="0" dirty="0">
                          <a:solidFill>
                            <a:srgbClr val="000000"/>
                          </a:solidFill>
                          <a:effectLst/>
                          <a:latin typeface="+mn-lt"/>
                          <a:ea typeface="Myriad Pro" charset="0"/>
                          <a:cs typeface="Myriad Pro" charset="0"/>
                        </a:rPr>
                        <a:t> 360</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252000">
                <a:tc>
                  <a:txBody>
                    <a:bodyPr/>
                    <a:lstStyle/>
                    <a:p>
                      <a:pPr lvl="1" algn="l" fontAlgn="ctr"/>
                      <a:r>
                        <a:rPr lang="es-PE" sz="1200" b="1" i="0" u="none" strike="noStrike">
                          <a:solidFill>
                            <a:srgbClr val="000000"/>
                          </a:solidFill>
                          <a:effectLst/>
                          <a:latin typeface="+mn-lt"/>
                          <a:ea typeface="Myriad Pro" charset="0"/>
                          <a:cs typeface="Myriad Pro" charset="0"/>
                        </a:rPr>
                        <a:t>(-) Amortización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-4</a:t>
                      </a:r>
                      <a:r>
                        <a:rPr lang="es-PE" sz="1200" b="1" i="0" u="none" strike="noStrike" baseline="0" dirty="0">
                          <a:solidFill>
                            <a:srgbClr val="000000"/>
                          </a:solidFill>
                          <a:effectLst/>
                          <a:latin typeface="+mn-lt"/>
                          <a:ea typeface="Myriad Pro" charset="0"/>
                          <a:cs typeface="Myriad Pro" charset="0"/>
                        </a:rPr>
                        <a:t> 203</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-12</a:t>
                      </a:r>
                      <a:r>
                        <a:rPr lang="es-PE" sz="1200" b="1" i="0" u="none" strike="noStrike" baseline="0" dirty="0">
                          <a:solidFill>
                            <a:srgbClr val="000000"/>
                          </a:solidFill>
                          <a:effectLst/>
                          <a:latin typeface="+mn-lt"/>
                          <a:ea typeface="Myriad Pro" charset="0"/>
                          <a:cs typeface="Myriad Pro" charset="0"/>
                        </a:rPr>
                        <a:t> 227</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s-PE" sz="1200" b="1" i="0" u="none" strike="noStrike" dirty="0">
                          <a:solidFill>
                            <a:srgbClr val="000000"/>
                          </a:solidFill>
                          <a:effectLst/>
                          <a:latin typeface="+mn-lt"/>
                          <a:ea typeface="Myriad Pro" charset="0"/>
                          <a:cs typeface="Myriad Pro" charset="0"/>
                        </a:rPr>
                        <a:t>  8</a:t>
                      </a:r>
                      <a:r>
                        <a:rPr lang="es-PE" sz="1200" b="1" i="0" u="none" strike="noStrike" baseline="0" dirty="0">
                          <a:solidFill>
                            <a:srgbClr val="000000"/>
                          </a:solidFill>
                          <a:effectLst/>
                          <a:latin typeface="+mn-lt"/>
                          <a:ea typeface="Myriad Pro" charset="0"/>
                          <a:cs typeface="Myriad Pro" charset="0"/>
                        </a:rPr>
                        <a:t> 024</a:t>
                      </a:r>
                      <a:endParaRPr lang="es-PE" sz="1200" b="1" i="0" u="none" strike="noStrike" dirty="0">
                        <a:solidFill>
                          <a:srgbClr val="000000"/>
                        </a:solidFill>
                        <a:effectLst/>
                        <a:latin typeface="+mn-lt"/>
                        <a:ea typeface="Myriad Pro" charset="0"/>
                        <a:cs typeface="Myriad Pro"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mn-lt"/>
                          <a:ea typeface="Myriad Pro" charset="0"/>
                          <a:cs typeface="Myriad Pro"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3"/>
                  </a:ext>
                </a:extLst>
              </a:tr>
              <a:tr h="252000">
                <a:tc>
                  <a:txBody>
                    <a:bodyPr/>
                    <a:lstStyle/>
                    <a:p>
                      <a:pPr lvl="1" algn="l" fontAlgn="ctr"/>
                      <a:r>
                        <a:rPr lang="es-PE" sz="1200" b="1" i="0" u="none" strike="noStrike" dirty="0">
                          <a:solidFill>
                            <a:schemeClr val="bg1"/>
                          </a:solidFill>
                          <a:effectLst/>
                          <a:latin typeface="+mn-lt"/>
                          <a:ea typeface="Myriad Pro" charset="0"/>
                          <a:cs typeface="Myriad Pro" charset="0"/>
                        </a:rPr>
                        <a:t>Deuda Externa sin intereses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55</a:t>
                      </a:r>
                      <a:r>
                        <a:rPr lang="es-PE" sz="1200" b="1" i="0" u="none" strike="noStrike" baseline="0" dirty="0">
                          <a:solidFill>
                            <a:schemeClr val="bg1"/>
                          </a:solidFill>
                          <a:effectLst/>
                          <a:latin typeface="+mn-lt"/>
                          <a:ea typeface="Myriad Pro" charset="0"/>
                          <a:cs typeface="Myriad Pro" charset="0"/>
                        </a:rPr>
                        <a:t> 487</a:t>
                      </a: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55</a:t>
                      </a:r>
                      <a:r>
                        <a:rPr lang="es-PE" sz="1200" b="1" i="0" u="none" strike="noStrike" baseline="0" dirty="0">
                          <a:solidFill>
                            <a:schemeClr val="bg1"/>
                          </a:solidFill>
                          <a:effectLst/>
                          <a:latin typeface="+mn-lt"/>
                          <a:ea typeface="Myriad Pro" charset="0"/>
                          <a:cs typeface="Myriad Pro" charset="0"/>
                        </a:rPr>
                        <a:t> 480</a:t>
                      </a: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200" b="1" i="0" u="none" strike="noStrike" dirty="0">
                          <a:solidFill>
                            <a:schemeClr val="bg1"/>
                          </a:solidFill>
                          <a:effectLst/>
                          <a:latin typeface="+mn-lt"/>
                          <a:ea typeface="Myriad Pro" charset="0"/>
                          <a:cs typeface="Myriad Pro" charset="0"/>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14"/>
                  </a:ext>
                </a:extLst>
              </a:tr>
              <a:tr h="252000">
                <a:tc>
                  <a:txBody>
                    <a:bodyPr/>
                    <a:lstStyle/>
                    <a:p>
                      <a:pPr lvl="1" algn="l" fontAlgn="ctr"/>
                      <a:r>
                        <a:rPr lang="es-PE" sz="1200" b="1" i="0" u="none" strike="noStrike" dirty="0">
                          <a:solidFill>
                            <a:schemeClr val="bg1"/>
                          </a:solidFill>
                          <a:effectLst/>
                          <a:latin typeface="+mn-lt"/>
                          <a:ea typeface="Myriad Pro" charset="0"/>
                          <a:cs typeface="Myriad Pro" charset="0"/>
                        </a:rPr>
                        <a:t>Total Deuda sin intereses </a:t>
                      </a:r>
                      <a:r>
                        <a:rPr lang="es-PE" sz="1200" b="1" i="0" u="none" strike="noStrike" dirty="0">
                          <a:solidFill>
                            <a:srgbClr val="FF0000"/>
                          </a:solidFill>
                          <a:effectLst/>
                          <a:latin typeface="+mn-lt"/>
                          <a:ea typeface="Myriad Pro" charset="0"/>
                          <a:cs typeface="Myriad Pro"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164</a:t>
                      </a:r>
                      <a:r>
                        <a:rPr lang="es-PE" sz="1200" b="1" i="0" u="none" strike="noStrike" baseline="0" dirty="0">
                          <a:solidFill>
                            <a:schemeClr val="bg1"/>
                          </a:solidFill>
                          <a:effectLst/>
                          <a:latin typeface="+mn-lt"/>
                          <a:ea typeface="Myriad Pro" charset="0"/>
                          <a:cs typeface="Myriad Pro" charset="0"/>
                        </a:rPr>
                        <a:t> 193</a:t>
                      </a: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149</a:t>
                      </a:r>
                      <a:r>
                        <a:rPr lang="es-PE" sz="1200" b="1" i="0" u="none" strike="noStrike" baseline="0" dirty="0">
                          <a:solidFill>
                            <a:schemeClr val="bg1"/>
                          </a:solidFill>
                          <a:effectLst/>
                          <a:latin typeface="+mn-lt"/>
                          <a:ea typeface="Myriad Pro" charset="0"/>
                          <a:cs typeface="Myriad Pro" charset="0"/>
                        </a:rPr>
                        <a:t> 914</a:t>
                      </a: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  14</a:t>
                      </a:r>
                      <a:r>
                        <a:rPr lang="es-PE" sz="1200" b="1" i="0" u="none" strike="noStrike" baseline="0" dirty="0">
                          <a:solidFill>
                            <a:schemeClr val="bg1"/>
                          </a:solidFill>
                          <a:effectLst/>
                          <a:latin typeface="+mn-lt"/>
                          <a:ea typeface="Myriad Pro" charset="0"/>
                          <a:cs typeface="Myriad Pro" charset="0"/>
                        </a:rPr>
                        <a:t> 279</a:t>
                      </a: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s-PE" sz="1200" b="1" i="0" u="none" strike="noStrike" dirty="0">
                          <a:solidFill>
                            <a:schemeClr val="bg1"/>
                          </a:solidFill>
                          <a:effectLst/>
                          <a:latin typeface="+mn-lt"/>
                          <a:ea typeface="Myriad Pro" charset="0"/>
                          <a:cs typeface="Myriad Pro" charset="0"/>
                        </a:rPr>
                        <a:t>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15"/>
                  </a:ext>
                </a:extLst>
              </a:tr>
              <a:tr h="252000">
                <a:tc>
                  <a:txBody>
                    <a:bodyPr/>
                    <a:lstStyle/>
                    <a:p>
                      <a:pPr lvl="1" algn="r" fontAlgn="ctr"/>
                      <a:r>
                        <a:rPr lang="es-PE" sz="1200" b="1" i="0" u="none" strike="noStrike" dirty="0">
                          <a:solidFill>
                            <a:schemeClr val="bg1"/>
                          </a:solidFill>
                          <a:effectLst/>
                          <a:latin typeface="+mn-lt"/>
                          <a:ea typeface="Myriad Pro" charset="0"/>
                          <a:cs typeface="Myriad Pro" charset="0"/>
                        </a:rPr>
                        <a:t>PBI  (millones 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740 607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698 457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591841069"/>
                  </a:ext>
                </a:extLst>
              </a:tr>
              <a:tr h="252000">
                <a:tc>
                  <a:txBody>
                    <a:bodyPr/>
                    <a:lstStyle/>
                    <a:p>
                      <a:pPr lvl="1" algn="r" fontAlgn="ctr"/>
                      <a:r>
                        <a:rPr lang="es-PE" sz="1200" b="1" i="0" u="none" strike="noStrike" dirty="0">
                          <a:solidFill>
                            <a:schemeClr val="bg1"/>
                          </a:solidFill>
                          <a:effectLst/>
                          <a:latin typeface="+mn-lt"/>
                          <a:ea typeface="Myriad Pro" charset="0"/>
                          <a:cs typeface="Myriad Pro" charset="0"/>
                        </a:rPr>
                        <a:t>Ratio Deuda PBI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r>
                        <a:rPr lang="es-PE" sz="1200" b="1" i="0" u="none" strike="noStrike" dirty="0">
                          <a:solidFill>
                            <a:schemeClr val="bg1"/>
                          </a:solidFill>
                          <a:effectLst/>
                          <a:latin typeface="+mn-lt"/>
                          <a:ea typeface="Myriad Pro" charset="0"/>
                          <a:cs typeface="Myriad Pro" charset="0"/>
                        </a:rPr>
                        <a:t>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r" fontAlgn="ct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endParaRPr lang="es-PE" sz="1200" b="1" i="0" u="none" strike="noStrike" dirty="0">
                        <a:solidFill>
                          <a:schemeClr val="bg1"/>
                        </a:solidFill>
                        <a:effectLst/>
                        <a:latin typeface="+mn-lt"/>
                        <a:ea typeface="Myriad Pro" charset="0"/>
                        <a:cs typeface="Myriad Pro"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660910512"/>
                  </a:ext>
                </a:extLst>
              </a:tr>
            </a:tbl>
          </a:graphicData>
        </a:graphic>
      </p:graphicFrame>
      <p:sp>
        <p:nvSpPr>
          <p:cNvPr id="16" name="CuadroTexto 15">
            <a:extLst>
              <a:ext uri="{FF2B5EF4-FFF2-40B4-BE49-F238E27FC236}">
                <a16:creationId xmlns:a16="http://schemas.microsoft.com/office/drawing/2014/main" id="{BE410837-A11C-4CBF-AA26-F853155598F2}"/>
              </a:ext>
            </a:extLst>
          </p:cNvPr>
          <p:cNvSpPr txBox="1"/>
          <p:nvPr/>
        </p:nvSpPr>
        <p:spPr>
          <a:xfrm>
            <a:off x="2364751" y="6278262"/>
            <a:ext cx="7505724" cy="261610"/>
          </a:xfrm>
          <a:prstGeom prst="rect">
            <a:avLst/>
          </a:prstGeom>
          <a:noFill/>
        </p:spPr>
        <p:txBody>
          <a:bodyPr wrap="square" rtlCol="0">
            <a:spAutoFit/>
          </a:bodyPr>
          <a:lstStyle/>
          <a:p>
            <a:pPr algn="just"/>
            <a:r>
              <a:rPr lang="es-ES_tradnl" sz="1050" b="1" dirty="0">
                <a:solidFill>
                  <a:srgbClr val="FF0000"/>
                </a:solidFill>
                <a:latin typeface="+mn-lt"/>
                <a:ea typeface="Myriad Pro" charset="0"/>
                <a:cs typeface="Myriad Pro" charset="0"/>
              </a:rPr>
              <a:t>(*) Tomo I Estado de la Deuda Pública Cuenta General 2018. Pág. 276.</a:t>
            </a:r>
          </a:p>
        </p:txBody>
      </p:sp>
    </p:spTree>
    <p:extLst>
      <p:ext uri="{BB962C8B-B14F-4D97-AF65-F5344CB8AC3E}">
        <p14:creationId xmlns:p14="http://schemas.microsoft.com/office/powerpoint/2010/main" val="130644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46</a:t>
            </a:fld>
            <a:endParaRPr lang="es-PE" b="1" dirty="0">
              <a:solidFill>
                <a:schemeClr val="bg1">
                  <a:lumMod val="75000"/>
                </a:schemeClr>
              </a:solidFill>
            </a:endParaRPr>
          </a:p>
        </p:txBody>
      </p:sp>
      <p:sp>
        <p:nvSpPr>
          <p:cNvPr id="9" name="CuadroTexto 8">
            <a:extLst>
              <a:ext uri="{FF2B5EF4-FFF2-40B4-BE49-F238E27FC236}">
                <a16:creationId xmlns:a16="http://schemas.microsoft.com/office/drawing/2014/main" id="{23209586-33F9-4A68-A31A-BBBEC673BC69}"/>
              </a:ext>
            </a:extLst>
          </p:cNvPr>
          <p:cNvSpPr txBox="1"/>
          <p:nvPr/>
        </p:nvSpPr>
        <p:spPr>
          <a:xfrm>
            <a:off x="767408" y="908720"/>
            <a:ext cx="10729192" cy="1200329"/>
          </a:xfrm>
          <a:prstGeom prst="rect">
            <a:avLst/>
          </a:prstGeom>
          <a:noFill/>
        </p:spPr>
        <p:txBody>
          <a:bodyPr wrap="square" rtlCol="0">
            <a:spAutoFit/>
          </a:bodyPr>
          <a:lstStyle/>
          <a:p>
            <a:pPr algn="ctr"/>
            <a:r>
              <a:rPr lang="es-PE" sz="3600" b="1" dirty="0">
                <a:effectLst>
                  <a:outerShdw blurRad="38100" dist="38100" dir="2700000" algn="tl">
                    <a:srgbClr val="000000">
                      <a:alpha val="43137"/>
                    </a:srgbClr>
                  </a:outerShdw>
                </a:effectLst>
              </a:rPr>
              <a:t>OPINIÓN SOBRE EL ESTADO DE LA DEUDA PÚBLICA</a:t>
            </a:r>
          </a:p>
          <a:p>
            <a:pPr algn="ctr"/>
            <a:r>
              <a:rPr lang="es-PE" sz="3600" b="1" dirty="0">
                <a:effectLst>
                  <a:outerShdw blurRad="38100" dist="38100" dir="2700000" algn="tl">
                    <a:srgbClr val="000000">
                      <a:alpha val="43137"/>
                    </a:srgbClr>
                  </a:outerShdw>
                </a:effectLst>
              </a:rPr>
              <a:t>2018</a:t>
            </a:r>
          </a:p>
        </p:txBody>
      </p:sp>
      <p:grpSp>
        <p:nvGrpSpPr>
          <p:cNvPr id="15" name="Grupo 14">
            <a:extLst>
              <a:ext uri="{FF2B5EF4-FFF2-40B4-BE49-F238E27FC236}">
                <a16:creationId xmlns:a16="http://schemas.microsoft.com/office/drawing/2014/main" id="{DE9C0412-AA50-4C6B-AF66-61342A4B1270}"/>
              </a:ext>
            </a:extLst>
          </p:cNvPr>
          <p:cNvGrpSpPr/>
          <p:nvPr/>
        </p:nvGrpSpPr>
        <p:grpSpPr>
          <a:xfrm rot="21003686">
            <a:off x="1103268" y="2359934"/>
            <a:ext cx="5214947" cy="3719405"/>
            <a:chOff x="125363" y="2784056"/>
            <a:chExt cx="5214947" cy="3719405"/>
          </a:xfrm>
        </p:grpSpPr>
        <p:pic>
          <p:nvPicPr>
            <p:cNvPr id="16" name="Imagen 15">
              <a:extLst>
                <a:ext uri="{FF2B5EF4-FFF2-40B4-BE49-F238E27FC236}">
                  <a16:creationId xmlns:a16="http://schemas.microsoft.com/office/drawing/2014/main" id="{9FAD7381-A861-44F7-B285-FF4CDC7B3661}"/>
                </a:ext>
              </a:extLst>
            </p:cNvPr>
            <p:cNvPicPr>
              <a:picLocks noChangeAspect="1"/>
            </p:cNvPicPr>
            <p:nvPr/>
          </p:nvPicPr>
          <p:blipFill rotWithShape="1">
            <a:blip r:embed="rId3">
              <a:extLst>
                <a:ext uri="{28A0092B-C50C-407E-A947-70E740481C1C}">
                  <a14:useLocalDpi xmlns:a14="http://schemas.microsoft.com/office/drawing/2010/main" val="0"/>
                </a:ext>
              </a:extLst>
            </a:blip>
            <a:srcRect l="32281" t="16384" r="37597" b="5879"/>
            <a:stretch/>
          </p:blipFill>
          <p:spPr>
            <a:xfrm rot="2336474">
              <a:off x="3334430" y="3592968"/>
              <a:ext cx="2005880" cy="2910493"/>
            </a:xfrm>
            <a:prstGeom prst="rect">
              <a:avLst/>
            </a:prstGeom>
          </p:spPr>
        </p:pic>
        <p:pic>
          <p:nvPicPr>
            <p:cNvPr id="17" name="Imagen 16">
              <a:extLst>
                <a:ext uri="{FF2B5EF4-FFF2-40B4-BE49-F238E27FC236}">
                  <a16:creationId xmlns:a16="http://schemas.microsoft.com/office/drawing/2014/main" id="{8D31AE0E-6DF7-48B0-AC2C-0BE4E7A046A9}"/>
                </a:ext>
              </a:extLst>
            </p:cNvPr>
            <p:cNvPicPr>
              <a:picLocks noChangeAspect="1"/>
            </p:cNvPicPr>
            <p:nvPr/>
          </p:nvPicPr>
          <p:blipFill rotWithShape="1">
            <a:blip r:embed="rId4">
              <a:extLst>
                <a:ext uri="{28A0092B-C50C-407E-A947-70E740481C1C}">
                  <a14:useLocalDpi xmlns:a14="http://schemas.microsoft.com/office/drawing/2010/main" val="0"/>
                </a:ext>
              </a:extLst>
            </a:blip>
            <a:srcRect l="32281" t="16384" r="37006" b="6930"/>
            <a:stretch/>
          </p:blipFill>
          <p:spPr>
            <a:xfrm rot="788865">
              <a:off x="1981660" y="2913317"/>
              <a:ext cx="2045211" cy="2871162"/>
            </a:xfrm>
            <a:prstGeom prst="rect">
              <a:avLst/>
            </a:prstGeom>
          </p:spPr>
        </p:pic>
        <p:pic>
          <p:nvPicPr>
            <p:cNvPr id="19" name="Imagen 18">
              <a:extLst>
                <a:ext uri="{FF2B5EF4-FFF2-40B4-BE49-F238E27FC236}">
                  <a16:creationId xmlns:a16="http://schemas.microsoft.com/office/drawing/2014/main" id="{76021E77-6E46-4124-B49F-CC1925C2A41F}"/>
                </a:ext>
              </a:extLst>
            </p:cNvPr>
            <p:cNvPicPr>
              <a:picLocks noChangeAspect="1"/>
            </p:cNvPicPr>
            <p:nvPr/>
          </p:nvPicPr>
          <p:blipFill rotWithShape="1">
            <a:blip r:embed="rId5">
              <a:extLst>
                <a:ext uri="{28A0092B-C50C-407E-A947-70E740481C1C}">
                  <a14:useLocalDpi xmlns:a14="http://schemas.microsoft.com/office/drawing/2010/main" val="0"/>
                </a:ext>
              </a:extLst>
            </a:blip>
            <a:srcRect l="32281" t="17435" r="37006" b="5880"/>
            <a:stretch/>
          </p:blipFill>
          <p:spPr>
            <a:xfrm>
              <a:off x="1079699" y="2784056"/>
              <a:ext cx="2045211" cy="2871162"/>
            </a:xfrm>
            <a:prstGeom prst="rect">
              <a:avLst/>
            </a:prstGeom>
          </p:spPr>
        </p:pic>
        <p:pic>
          <p:nvPicPr>
            <p:cNvPr id="20" name="Imagen 19">
              <a:extLst>
                <a:ext uri="{FF2B5EF4-FFF2-40B4-BE49-F238E27FC236}">
                  <a16:creationId xmlns:a16="http://schemas.microsoft.com/office/drawing/2014/main" id="{9BF8CACD-B257-4AAC-B6C0-7FB531695B5B}"/>
                </a:ext>
              </a:extLst>
            </p:cNvPr>
            <p:cNvPicPr>
              <a:picLocks noChangeAspect="1"/>
            </p:cNvPicPr>
            <p:nvPr/>
          </p:nvPicPr>
          <p:blipFill rotWithShape="1">
            <a:blip r:embed="rId6">
              <a:extLst>
                <a:ext uri="{28A0092B-C50C-407E-A947-70E740481C1C}">
                  <a14:useLocalDpi xmlns:a14="http://schemas.microsoft.com/office/drawing/2010/main" val="0"/>
                </a:ext>
              </a:extLst>
            </a:blip>
            <a:srcRect l="32484" t="16808" r="36804" b="5455"/>
            <a:stretch/>
          </p:blipFill>
          <p:spPr>
            <a:xfrm rot="20038376">
              <a:off x="125363" y="3019477"/>
              <a:ext cx="2045212" cy="2910493"/>
            </a:xfrm>
            <a:prstGeom prst="rect">
              <a:avLst/>
            </a:prstGeom>
          </p:spPr>
        </p:pic>
      </p:grpSp>
      <p:sp>
        <p:nvSpPr>
          <p:cNvPr id="21" name="CuadroTexto 20">
            <a:extLst>
              <a:ext uri="{FF2B5EF4-FFF2-40B4-BE49-F238E27FC236}">
                <a16:creationId xmlns:a16="http://schemas.microsoft.com/office/drawing/2014/main" id="{0EC4A3F7-FDA6-4030-8522-294A38DE38DC}"/>
              </a:ext>
            </a:extLst>
          </p:cNvPr>
          <p:cNvSpPr txBox="1"/>
          <p:nvPr/>
        </p:nvSpPr>
        <p:spPr>
          <a:xfrm>
            <a:off x="7392144" y="2391777"/>
            <a:ext cx="3816424" cy="3539430"/>
          </a:xfrm>
          <a:prstGeom prst="rect">
            <a:avLst/>
          </a:prstGeom>
          <a:noFill/>
        </p:spPr>
        <p:txBody>
          <a:bodyPr wrap="square" rtlCol="0">
            <a:spAutoFit/>
          </a:bodyPr>
          <a:lstStyle/>
          <a:p>
            <a:pPr algn="ctr"/>
            <a:r>
              <a:rPr lang="es-PE" sz="2800" b="1" dirty="0">
                <a:solidFill>
                  <a:srgbClr val="FF0000"/>
                </a:solidFill>
                <a:effectLst>
                  <a:outerShdw blurRad="38100" dist="38100" dir="2700000" algn="tl">
                    <a:srgbClr val="000000">
                      <a:alpha val="43137"/>
                    </a:srgbClr>
                  </a:outerShdw>
                </a:effectLst>
                <a:latin typeface="+mn-lt"/>
              </a:rPr>
              <a:t>DICTAMEN LIMPIO O SIN SALVEDADES</a:t>
            </a:r>
          </a:p>
          <a:p>
            <a:pPr algn="ctr"/>
            <a:endParaRPr lang="es-PE" sz="2800" b="1" dirty="0">
              <a:effectLst>
                <a:outerShdw blurRad="38100" dist="38100" dir="2700000" algn="tl">
                  <a:srgbClr val="000000">
                    <a:alpha val="43137"/>
                  </a:srgbClr>
                </a:outerShdw>
              </a:effectLst>
              <a:latin typeface="+mn-lt"/>
            </a:endParaRPr>
          </a:p>
          <a:p>
            <a:pPr algn="ctr"/>
            <a:r>
              <a:rPr lang="es-PE" sz="2800" b="1" dirty="0">
                <a:effectLst>
                  <a:outerShdw blurRad="38100" dist="38100" dir="2700000" algn="tl">
                    <a:srgbClr val="000000">
                      <a:alpha val="43137"/>
                    </a:srgbClr>
                  </a:outerShdw>
                </a:effectLst>
                <a:latin typeface="+mn-lt"/>
              </a:rPr>
              <a:t>El Estado de la Deuda Pública presenta razonablemente la posición de la Deuda Pública 2018</a:t>
            </a:r>
            <a:endParaRPr lang="es-PE" sz="2800" dirty="0">
              <a:latin typeface="+mn-lt"/>
            </a:endParaRPr>
          </a:p>
        </p:txBody>
      </p:sp>
      <p:grpSp>
        <p:nvGrpSpPr>
          <p:cNvPr id="23" name="Grupo 22"/>
          <p:cNvGrpSpPr/>
          <p:nvPr/>
        </p:nvGrpSpPr>
        <p:grpSpPr>
          <a:xfrm>
            <a:off x="10780224" y="6209591"/>
            <a:ext cx="1028182" cy="416372"/>
            <a:chOff x="10780224" y="6209591"/>
            <a:chExt cx="1028182" cy="416372"/>
          </a:xfrm>
        </p:grpSpPr>
        <p:sp>
          <p:nvSpPr>
            <p:cNvPr id="24" name="CuadroTexto 23"/>
            <p:cNvSpPr txBox="1"/>
            <p:nvPr/>
          </p:nvSpPr>
          <p:spPr>
            <a:xfrm>
              <a:off x="10780224" y="6425908"/>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25" name="Imagen 24" descr="C:\Users\16468\Documents\GSS\Para creaciones\cgr.png">
              <a:hlinkClick r:id="rId7" action="ppaction://hlinksldjump"/>
            </p:cNvPr>
            <p:cNvPicPr/>
            <p:nvPr/>
          </p:nvPicPr>
          <p:blipFill rotWithShape="1">
            <a:blip r:embed="rId8">
              <a:extLst>
                <a:ext uri="{28A0092B-C50C-407E-A947-70E740481C1C}">
                  <a14:useLocalDpi xmlns:a14="http://schemas.microsoft.com/office/drawing/2010/main" val="0"/>
                </a:ext>
              </a:extLst>
            </a:blip>
            <a:srcRect l="18206" t="-1" r="15472" b="35862"/>
            <a:stretch/>
          </p:blipFill>
          <p:spPr bwMode="auto">
            <a:xfrm>
              <a:off x="11021359" y="6209591"/>
              <a:ext cx="523240" cy="262294"/>
            </a:xfrm>
            <a:prstGeom prst="rect">
              <a:avLst/>
            </a:prstGeom>
            <a:noFill/>
            <a:ln>
              <a:noFill/>
            </a:ln>
          </p:spPr>
        </p:pic>
      </p:grpSp>
      <p:sp>
        <p:nvSpPr>
          <p:cNvPr id="22" name="CuadroTexto 21">
            <a:extLst>
              <a:ext uri="{FF2B5EF4-FFF2-40B4-BE49-F238E27FC236}">
                <a16:creationId xmlns:a16="http://schemas.microsoft.com/office/drawing/2014/main" id="{B326EF3C-1095-4F11-9F2E-6B00379FC7E2}"/>
              </a:ext>
            </a:extLst>
          </p:cNvPr>
          <p:cNvSpPr txBox="1"/>
          <p:nvPr/>
        </p:nvSpPr>
        <p:spPr>
          <a:xfrm>
            <a:off x="0" y="266604"/>
            <a:ext cx="8902700" cy="430887"/>
          </a:xfrm>
          <a:prstGeom prst="rect">
            <a:avLst/>
          </a:prstGeom>
          <a:noFill/>
        </p:spPr>
        <p:txBody>
          <a:bodyPr wrap="square" rtlCol="0">
            <a:spAutoFit/>
          </a:bodyPr>
          <a:lstStyle/>
          <a:p>
            <a:pPr lvl="1" algn="r"/>
            <a:r>
              <a:rPr lang="es-PE" sz="2200" b="1" dirty="0">
                <a:effectLst>
                  <a:outerShdw blurRad="38100" dist="38100" dir="2700000" algn="tl">
                    <a:srgbClr val="000000">
                      <a:alpha val="43137"/>
                    </a:srgbClr>
                  </a:outerShdw>
                </a:effectLst>
              </a:rPr>
              <a:t>III. AUDITORIA AL ESTADO DE LA DEUDA PÚBLICA</a:t>
            </a:r>
          </a:p>
        </p:txBody>
      </p:sp>
    </p:spTree>
    <p:extLst>
      <p:ext uri="{BB962C8B-B14F-4D97-AF65-F5344CB8AC3E}">
        <p14:creationId xmlns:p14="http://schemas.microsoft.com/office/powerpoint/2010/main" val="3846443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47</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619375"/>
            <a:ext cx="12192000" cy="923330"/>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IV. ANALISIS Y COMENTARIOS </a:t>
            </a:r>
          </a:p>
        </p:txBody>
      </p:sp>
    </p:spTree>
    <p:extLst>
      <p:ext uri="{BB962C8B-B14F-4D97-AF65-F5344CB8AC3E}">
        <p14:creationId xmlns:p14="http://schemas.microsoft.com/office/powerpoint/2010/main" val="54920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48</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1066704"/>
            <a:ext cx="12192000" cy="584775"/>
          </a:xfrm>
          <a:prstGeom prst="rect">
            <a:avLst/>
          </a:prstGeom>
          <a:noFill/>
        </p:spPr>
        <p:txBody>
          <a:bodyPr wrap="square" rtlCol="0">
            <a:spAutoFit/>
          </a:bodyPr>
          <a:lstStyle/>
          <a:p>
            <a:pPr lvl="1" algn="ctr"/>
            <a:r>
              <a:rPr lang="es-PE" sz="3200" b="1" dirty="0">
                <a:effectLst>
                  <a:outerShdw blurRad="38100" dist="38100" dir="2700000" algn="tl">
                    <a:srgbClr val="000000">
                      <a:alpha val="43137"/>
                    </a:srgbClr>
                  </a:outerShdw>
                </a:effectLst>
              </a:rPr>
              <a:t>IV. ANALISIS Y COMENTARIOS</a:t>
            </a:r>
          </a:p>
        </p:txBody>
      </p:sp>
      <p:grpSp>
        <p:nvGrpSpPr>
          <p:cNvPr id="23" name="Grupo 22"/>
          <p:cNvGrpSpPr/>
          <p:nvPr/>
        </p:nvGrpSpPr>
        <p:grpSpPr>
          <a:xfrm>
            <a:off x="10759229" y="6225068"/>
            <a:ext cx="1028182" cy="416372"/>
            <a:chOff x="10873530" y="6256241"/>
            <a:chExt cx="1028182" cy="416372"/>
          </a:xfrm>
        </p:grpSpPr>
        <p:sp>
          <p:nvSpPr>
            <p:cNvPr id="24" name="CuadroTexto 23"/>
            <p:cNvSpPr txBox="1"/>
            <p:nvPr/>
          </p:nvSpPr>
          <p:spPr>
            <a:xfrm>
              <a:off x="10873530" y="6472558"/>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25" name="Imagen 24"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114665" y="6256241"/>
              <a:ext cx="523240" cy="262294"/>
            </a:xfrm>
            <a:prstGeom prst="rect">
              <a:avLst/>
            </a:prstGeom>
            <a:noFill/>
            <a:ln>
              <a:noFill/>
            </a:ln>
          </p:spPr>
        </p:pic>
      </p:grpSp>
      <p:sp>
        <p:nvSpPr>
          <p:cNvPr id="22" name="CuadroTexto 21">
            <a:extLst>
              <a:ext uri="{FF2B5EF4-FFF2-40B4-BE49-F238E27FC236}">
                <a16:creationId xmlns:a16="http://schemas.microsoft.com/office/drawing/2014/main" id="{FE3BB74D-99A5-4DFF-81B4-58A768DA7800}"/>
              </a:ext>
            </a:extLst>
          </p:cNvPr>
          <p:cNvSpPr txBox="1"/>
          <p:nvPr/>
        </p:nvSpPr>
        <p:spPr>
          <a:xfrm>
            <a:off x="1228742" y="2134695"/>
            <a:ext cx="9911326" cy="2246769"/>
          </a:xfrm>
          <a:prstGeom prst="rect">
            <a:avLst/>
          </a:prstGeom>
          <a:noFill/>
        </p:spPr>
        <p:txBody>
          <a:bodyPr wrap="square" rtlCol="0">
            <a:spAutoFit/>
          </a:bodyPr>
          <a:lstStyle/>
          <a:p>
            <a:pPr algn="just">
              <a:spcBef>
                <a:spcPts val="600"/>
              </a:spcBef>
              <a:spcAft>
                <a:spcPts val="600"/>
              </a:spcAft>
            </a:pPr>
            <a:r>
              <a:rPr lang="es-PE" sz="2800" b="1" dirty="0"/>
              <a:t>En virtud a la nueva estructura de la Cuenta General de la República establecida en el Decreto Legislativo N° 1438 “Sistema Nacional de Contabilidad”, a continuación se presentan análisis y comentarios a los informes especializados considerados en los tomos recibidos.</a:t>
            </a:r>
          </a:p>
        </p:txBody>
      </p:sp>
    </p:spTree>
    <p:extLst>
      <p:ext uri="{BB962C8B-B14F-4D97-AF65-F5344CB8AC3E}">
        <p14:creationId xmlns:p14="http://schemas.microsoft.com/office/powerpoint/2010/main" val="333929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49</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516735"/>
            <a:ext cx="12192000" cy="923330"/>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ASPECTOS ECONÓMICOS</a:t>
            </a:r>
          </a:p>
        </p:txBody>
      </p:sp>
    </p:spTree>
    <p:extLst>
      <p:ext uri="{BB962C8B-B14F-4D97-AF65-F5344CB8AC3E}">
        <p14:creationId xmlns:p14="http://schemas.microsoft.com/office/powerpoint/2010/main" val="316899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solidFill>
                <a:effectLst>
                  <a:outerShdw blurRad="38100" dist="38100" dir="2700000" algn="tl">
                    <a:srgbClr val="000000">
                      <a:alpha val="43137"/>
                    </a:srgbClr>
                  </a:outerShdw>
                </a:effectLst>
              </a:rPr>
              <a:t>5</a:t>
            </a:fld>
            <a:endParaRPr lang="es-PE" b="1" dirty="0">
              <a:solidFill>
                <a:schemeClr val="bg1"/>
              </a:solidFill>
              <a:effectLst>
                <a:outerShdw blurRad="38100" dist="38100" dir="2700000" algn="tl">
                  <a:srgbClr val="000000">
                    <a:alpha val="43137"/>
                  </a:srgbClr>
                </a:outerShdw>
              </a:effectLst>
            </a:endParaRPr>
          </a:p>
        </p:txBody>
      </p:sp>
      <p:sp>
        <p:nvSpPr>
          <p:cNvPr id="15" name="3 CuadroTexto">
            <a:extLst>
              <a:ext uri="{FF2B5EF4-FFF2-40B4-BE49-F238E27FC236}">
                <a16:creationId xmlns:a16="http://schemas.microsoft.com/office/drawing/2014/main" id="{3A971E8A-813C-4C08-80A7-80E7B5D6314E}"/>
              </a:ext>
            </a:extLst>
          </p:cNvPr>
          <p:cNvSpPr txBox="1"/>
          <p:nvPr/>
        </p:nvSpPr>
        <p:spPr>
          <a:xfrm>
            <a:off x="1127448" y="1274021"/>
            <a:ext cx="9937104" cy="646331"/>
          </a:xfrm>
          <a:prstGeom prst="rect">
            <a:avLst/>
          </a:prstGeom>
          <a:noFill/>
        </p:spPr>
        <p:txBody>
          <a:bodyPr wrap="square" rtlCol="0">
            <a:spAutoFit/>
          </a:bodyPr>
          <a:lstStyle/>
          <a:p>
            <a:pPr algn="ctr"/>
            <a:r>
              <a:rPr lang="es-PE" sz="3600" b="1" dirty="0">
                <a:effectLst>
                  <a:outerShdw blurRad="38100" dist="38100" dir="2700000" algn="tl">
                    <a:srgbClr val="000000">
                      <a:alpha val="43137"/>
                    </a:srgbClr>
                  </a:outerShdw>
                </a:effectLst>
              </a:rPr>
              <a:t>Constitución Política del Perú de 1993</a:t>
            </a:r>
          </a:p>
        </p:txBody>
      </p:sp>
      <p:sp>
        <p:nvSpPr>
          <p:cNvPr id="16" name="CuadroTexto 15">
            <a:extLst>
              <a:ext uri="{FF2B5EF4-FFF2-40B4-BE49-F238E27FC236}">
                <a16:creationId xmlns:a16="http://schemas.microsoft.com/office/drawing/2014/main" id="{92CCBEBC-B67A-4812-8A0A-B353CE7C852C}"/>
              </a:ext>
            </a:extLst>
          </p:cNvPr>
          <p:cNvSpPr txBox="1"/>
          <p:nvPr/>
        </p:nvSpPr>
        <p:spPr>
          <a:xfrm>
            <a:off x="1127448" y="1968649"/>
            <a:ext cx="9937104" cy="3108543"/>
          </a:xfrm>
          <a:prstGeom prst="rect">
            <a:avLst/>
          </a:prstGeom>
          <a:noFill/>
        </p:spPr>
        <p:txBody>
          <a:bodyPr wrap="square" rtlCol="0">
            <a:spAutoFit/>
          </a:bodyPr>
          <a:lstStyle/>
          <a:p>
            <a:pPr algn="just"/>
            <a:r>
              <a:rPr lang="es-ES" sz="2800" b="1" dirty="0"/>
              <a:t>Artículo 81°</a:t>
            </a:r>
          </a:p>
          <a:p>
            <a:pPr algn="just"/>
            <a:endParaRPr lang="es-ES" sz="2800" b="1" dirty="0"/>
          </a:p>
          <a:p>
            <a:pPr algn="just"/>
            <a:r>
              <a:rPr lang="es-ES" sz="2800" dirty="0"/>
              <a:t>La Cuenta General de la República, acompañada del </a:t>
            </a:r>
            <a:r>
              <a:rPr lang="es-ES" sz="2800" b="1" dirty="0">
                <a:effectLst>
                  <a:outerShdw blurRad="38100" dist="38100" dir="2700000" algn="tl">
                    <a:srgbClr val="000000">
                      <a:alpha val="43137"/>
                    </a:srgbClr>
                  </a:outerShdw>
                </a:effectLst>
              </a:rPr>
              <a:t>informe de auditoría de la Contraloría General de la República</a:t>
            </a:r>
            <a:r>
              <a:rPr lang="es-ES" sz="2800" dirty="0"/>
              <a:t>, es remitida por el Presidente de la República al Congreso de la República en un plazo que vence el </a:t>
            </a:r>
            <a:r>
              <a:rPr lang="es-ES" sz="2800" b="1" dirty="0">
                <a:solidFill>
                  <a:srgbClr val="FF0000"/>
                </a:solidFill>
                <a:effectLst>
                  <a:outerShdw blurRad="38100" dist="38100" dir="2700000" algn="tl">
                    <a:srgbClr val="000000">
                      <a:alpha val="43137"/>
                    </a:srgbClr>
                  </a:outerShdw>
                </a:effectLst>
              </a:rPr>
              <a:t>15 de agosto</a:t>
            </a:r>
            <a:r>
              <a:rPr lang="es-ES" sz="2800" dirty="0">
                <a:solidFill>
                  <a:srgbClr val="FF0000"/>
                </a:solidFill>
              </a:rPr>
              <a:t> </a:t>
            </a:r>
            <a:r>
              <a:rPr lang="es-ES" sz="2800" dirty="0"/>
              <a:t>del año siguiente a la ejecución del presupuesto.</a:t>
            </a:r>
            <a:endParaRPr lang="es-PE" sz="2800" dirty="0"/>
          </a:p>
        </p:txBody>
      </p:sp>
      <p:pic>
        <p:nvPicPr>
          <p:cNvPr id="17" name="Imagen 16">
            <a:extLst>
              <a:ext uri="{FF2B5EF4-FFF2-40B4-BE49-F238E27FC236}">
                <a16:creationId xmlns:a16="http://schemas.microsoft.com/office/drawing/2014/main" id="{CDF1AE63-2854-4413-9BC2-A73495E2F0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211"/>
          <a:stretch/>
        </p:blipFill>
        <p:spPr>
          <a:xfrm>
            <a:off x="9051422" y="4494181"/>
            <a:ext cx="2343150" cy="1998694"/>
          </a:xfrm>
          <a:prstGeom prst="rect">
            <a:avLst/>
          </a:prstGeom>
        </p:spPr>
      </p:pic>
      <p:sp>
        <p:nvSpPr>
          <p:cNvPr id="19" name="CuadroTexto 18">
            <a:extLst>
              <a:ext uri="{FF2B5EF4-FFF2-40B4-BE49-F238E27FC236}">
                <a16:creationId xmlns:a16="http://schemas.microsoft.com/office/drawing/2014/main" id="{8F0E53E4-36B2-4B4C-BB9D-9A03BCD1CC1F}"/>
              </a:ext>
            </a:extLst>
          </p:cNvPr>
          <p:cNvSpPr txBox="1"/>
          <p:nvPr/>
        </p:nvSpPr>
        <p:spPr>
          <a:xfrm>
            <a:off x="-1" y="431572"/>
            <a:ext cx="12192001"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 MARCO LEGAL REGULATORIO</a:t>
            </a:r>
          </a:p>
        </p:txBody>
      </p:sp>
    </p:spTree>
    <p:extLst>
      <p:ext uri="{BB962C8B-B14F-4D97-AF65-F5344CB8AC3E}">
        <p14:creationId xmlns:p14="http://schemas.microsoft.com/office/powerpoint/2010/main" val="3114281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ortar y redondear rectángulo de esquina sencilla 8"/>
          <p:cNvSpPr/>
          <p:nvPr/>
        </p:nvSpPr>
        <p:spPr>
          <a:xfrm>
            <a:off x="792480" y="853440"/>
            <a:ext cx="10744200" cy="633216"/>
          </a:xfrm>
          <a:prstGeom prst="snip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50</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920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ASPECTOS ECONOMICOS</a:t>
            </a:r>
          </a:p>
        </p:txBody>
      </p:sp>
      <p:sp>
        <p:nvSpPr>
          <p:cNvPr id="16" name="CuadroTexto 15"/>
          <p:cNvSpPr txBox="1"/>
          <p:nvPr/>
        </p:nvSpPr>
        <p:spPr>
          <a:xfrm>
            <a:off x="1" y="917716"/>
            <a:ext cx="12145052" cy="523220"/>
          </a:xfrm>
          <a:prstGeom prst="rect">
            <a:avLst/>
          </a:prstGeom>
          <a:noFill/>
        </p:spPr>
        <p:txBody>
          <a:bodyPr wrap="square" rtlCol="0">
            <a:spAutoFit/>
          </a:bodyPr>
          <a:lstStyle/>
          <a:p>
            <a:pPr algn="ctr"/>
            <a:r>
              <a:rPr lang="es-PE" sz="2800" b="1" dirty="0">
                <a:solidFill>
                  <a:schemeClr val="bg1"/>
                </a:solidFill>
              </a:rPr>
              <a:t>REGLAS MACROFISCALES PARA SECTOR PUBLICO NO FINANCIERO</a:t>
            </a:r>
            <a:endParaRPr lang="en-US" sz="2800" b="1" dirty="0">
              <a:solidFill>
                <a:schemeClr val="bg1"/>
              </a:solidFill>
            </a:endParaRP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7779" r="1976" b="18371"/>
          <a:stretch/>
        </p:blipFill>
        <p:spPr>
          <a:xfrm>
            <a:off x="3370000" y="4298701"/>
            <a:ext cx="8008345" cy="1708538"/>
          </a:xfrm>
          <a:prstGeom prst="rect">
            <a:avLst/>
          </a:prstGeom>
          <a:solidFill>
            <a:schemeClr val="bg1"/>
          </a:solidFill>
          <a:ln>
            <a:solidFill>
              <a:schemeClr val="tx1"/>
            </a:solidFill>
          </a:ln>
        </p:spPr>
      </p:pic>
      <p:sp>
        <p:nvSpPr>
          <p:cNvPr id="7" name="CuadroTexto 6"/>
          <p:cNvSpPr txBox="1"/>
          <p:nvPr/>
        </p:nvSpPr>
        <p:spPr>
          <a:xfrm>
            <a:off x="777240" y="1727201"/>
            <a:ext cx="10759440" cy="1200329"/>
          </a:xfrm>
          <a:prstGeom prst="rect">
            <a:avLst/>
          </a:prstGeom>
          <a:noFill/>
        </p:spPr>
        <p:txBody>
          <a:bodyPr wrap="square" rtlCol="0">
            <a:spAutoFit/>
          </a:bodyPr>
          <a:lstStyle/>
          <a:p>
            <a:pPr algn="just"/>
            <a:r>
              <a:rPr lang="es-PE" sz="2400" b="1" dirty="0"/>
              <a:t>Artículo 2 de la Ley N° 30637 “Ley que Dispone la Aplicación de la Cláusula de Excepción a las Reglas </a:t>
            </a:r>
            <a:r>
              <a:rPr lang="es-PE" sz="2400" b="1" dirty="0" err="1"/>
              <a:t>Macrofiscales</a:t>
            </a:r>
            <a:r>
              <a:rPr lang="es-PE" sz="2400" b="1" dirty="0"/>
              <a:t> del Sector Público No Financiero”</a:t>
            </a:r>
          </a:p>
          <a:p>
            <a:pPr marL="441325" indent="-441325">
              <a:buFont typeface="Wingdings" panose="05000000000000000000" pitchFamily="2" charset="2"/>
              <a:buChar char="q"/>
            </a:pPr>
            <a:endParaRPr lang="en-US" sz="2400" b="1" dirty="0"/>
          </a:p>
        </p:txBody>
      </p:sp>
      <p:sp>
        <p:nvSpPr>
          <p:cNvPr id="8" name="CuadroTexto 7"/>
          <p:cNvSpPr txBox="1"/>
          <p:nvPr/>
        </p:nvSpPr>
        <p:spPr>
          <a:xfrm>
            <a:off x="807720" y="2651760"/>
            <a:ext cx="9601200" cy="1200329"/>
          </a:xfrm>
          <a:prstGeom prst="rect">
            <a:avLst/>
          </a:prstGeom>
          <a:noFill/>
        </p:spPr>
        <p:txBody>
          <a:bodyPr wrap="square" rtlCol="0">
            <a:spAutoFit/>
          </a:bodyPr>
          <a:lstStyle/>
          <a:p>
            <a:pPr marL="400050" indent="-400050">
              <a:buAutoNum type="romanLcParenR"/>
            </a:pPr>
            <a:r>
              <a:rPr lang="es-PE" sz="2400" b="1" dirty="0"/>
              <a:t>Regla de deuda</a:t>
            </a:r>
          </a:p>
          <a:p>
            <a:pPr marL="400050" indent="-400050">
              <a:buAutoNum type="romanLcParenR"/>
            </a:pPr>
            <a:r>
              <a:rPr lang="es-PE" sz="2400" b="1" dirty="0"/>
              <a:t>Regla de resultado económico</a:t>
            </a:r>
          </a:p>
          <a:p>
            <a:pPr marL="400050" indent="-400050">
              <a:buAutoNum type="romanLcParenR"/>
            </a:pPr>
            <a:r>
              <a:rPr lang="es-PE" sz="2400" b="1" dirty="0"/>
              <a:t>Regla de gasto corriente no financiero del Gobierno General</a:t>
            </a:r>
            <a:endParaRPr lang="en-US" sz="2400" dirty="0"/>
          </a:p>
        </p:txBody>
      </p:sp>
    </p:spTree>
    <p:extLst>
      <p:ext uri="{BB962C8B-B14F-4D97-AF65-F5344CB8AC3E}">
        <p14:creationId xmlns:p14="http://schemas.microsoft.com/office/powerpoint/2010/main" val="17879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51</a:t>
            </a:fld>
            <a:endParaRPr lang="es-PE" b="1" dirty="0">
              <a:solidFill>
                <a:schemeClr val="bg1">
                  <a:lumMod val="75000"/>
                </a:schemeClr>
              </a:solidFill>
            </a:endParaRPr>
          </a:p>
        </p:txBody>
      </p:sp>
      <p:sp>
        <p:nvSpPr>
          <p:cNvPr id="15" name="Recortar y redondear rectángulo de esquina sencilla 14"/>
          <p:cNvSpPr/>
          <p:nvPr/>
        </p:nvSpPr>
        <p:spPr>
          <a:xfrm>
            <a:off x="792480" y="1056640"/>
            <a:ext cx="10744200" cy="633216"/>
          </a:xfrm>
          <a:prstGeom prst="snip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1" y="1120916"/>
            <a:ext cx="12145052" cy="523220"/>
          </a:xfrm>
          <a:prstGeom prst="rect">
            <a:avLst/>
          </a:prstGeom>
          <a:noFill/>
        </p:spPr>
        <p:txBody>
          <a:bodyPr wrap="square" rtlCol="0">
            <a:spAutoFit/>
          </a:bodyPr>
          <a:lstStyle/>
          <a:p>
            <a:pPr algn="ctr"/>
            <a:r>
              <a:rPr lang="es-PE" sz="2800" b="1" dirty="0">
                <a:solidFill>
                  <a:schemeClr val="bg1"/>
                </a:solidFill>
              </a:rPr>
              <a:t>REGLAS MACROFISCALES DE LOS GOB. REGIONALES Y LOCALES</a:t>
            </a:r>
            <a:endParaRPr lang="en-US" sz="2800" b="1" dirty="0">
              <a:solidFill>
                <a:schemeClr val="bg1"/>
              </a:solidFill>
            </a:endParaRPr>
          </a:p>
        </p:txBody>
      </p:sp>
      <p:sp>
        <p:nvSpPr>
          <p:cNvPr id="19" name="CuadroTexto 18"/>
          <p:cNvSpPr txBox="1"/>
          <p:nvPr/>
        </p:nvSpPr>
        <p:spPr>
          <a:xfrm>
            <a:off x="792480" y="2249719"/>
            <a:ext cx="5532120" cy="3785652"/>
          </a:xfrm>
          <a:prstGeom prst="rect">
            <a:avLst/>
          </a:prstGeom>
          <a:noFill/>
        </p:spPr>
        <p:txBody>
          <a:bodyPr wrap="square" rtlCol="0">
            <a:spAutoFit/>
          </a:bodyPr>
          <a:lstStyle/>
          <a:p>
            <a:r>
              <a:rPr lang="es-PE" sz="2400" b="1" dirty="0"/>
              <a:t>Artículo 6 del Decreto Legislativo 1275, “Decreto Legislativo que Aprueba el Marco de la Responsabilidad y Transparencia Fiscal de los Gobiernos Regionales y Locales”</a:t>
            </a:r>
            <a:r>
              <a:rPr lang="en-US" sz="2400" b="1" dirty="0"/>
              <a:t> </a:t>
            </a:r>
          </a:p>
          <a:p>
            <a:endParaRPr lang="es-PE" sz="2400" b="1" dirty="0"/>
          </a:p>
          <a:p>
            <a:pPr marL="400050" indent="-400050">
              <a:buAutoNum type="romanLcParenR"/>
            </a:pPr>
            <a:r>
              <a:rPr lang="es-PE" sz="2400" b="1" dirty="0"/>
              <a:t>Regla Fiscal del Saldo de Deuda Total (RFSDT)</a:t>
            </a:r>
          </a:p>
          <a:p>
            <a:pPr marL="400050" indent="-400050">
              <a:buAutoNum type="romanLcParenR"/>
            </a:pPr>
            <a:r>
              <a:rPr lang="es-PE" sz="2400" b="1" dirty="0"/>
              <a:t>Regla Fiscal de Ahorro en Cuenta Corriente (RFACC)</a:t>
            </a:r>
            <a:endParaRPr lang="en-US" sz="2400" b="1" dirty="0"/>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9630" r="26421" b="8193"/>
          <a:stretch/>
        </p:blipFill>
        <p:spPr>
          <a:xfrm>
            <a:off x="6421206" y="2380645"/>
            <a:ext cx="4978314" cy="3654726"/>
          </a:xfrm>
          <a:prstGeom prst="rect">
            <a:avLst/>
          </a:prstGeom>
          <a:solidFill>
            <a:schemeClr val="bg1"/>
          </a:solidFill>
          <a:ln>
            <a:solidFill>
              <a:schemeClr val="tx1"/>
            </a:solidFill>
          </a:ln>
        </p:spPr>
      </p:pic>
      <p:sp>
        <p:nvSpPr>
          <p:cNvPr id="12" name="CuadroTexto 11">
            <a:extLst>
              <a:ext uri="{FF2B5EF4-FFF2-40B4-BE49-F238E27FC236}">
                <a16:creationId xmlns:a16="http://schemas.microsoft.com/office/drawing/2014/main" id="{9AB30ED9-6C70-421D-B39D-3C0FE4C5A5B0}"/>
              </a:ext>
            </a:extLst>
          </p:cNvPr>
          <p:cNvSpPr txBox="1"/>
          <p:nvPr/>
        </p:nvSpPr>
        <p:spPr>
          <a:xfrm>
            <a:off x="0" y="2666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ASPECTOS ECONOMICOS</a:t>
            </a:r>
          </a:p>
        </p:txBody>
      </p:sp>
    </p:spTree>
    <p:extLst>
      <p:ext uri="{BB962C8B-B14F-4D97-AF65-F5344CB8AC3E}">
        <p14:creationId xmlns:p14="http://schemas.microsoft.com/office/powerpoint/2010/main" val="176959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52</a:t>
            </a:fld>
            <a:endParaRPr lang="es-PE" b="1" dirty="0">
              <a:solidFill>
                <a:schemeClr val="bg1">
                  <a:lumMod val="75000"/>
                </a:schemeClr>
              </a:solidFill>
            </a:endParaRPr>
          </a:p>
        </p:txBody>
      </p:sp>
      <p:sp>
        <p:nvSpPr>
          <p:cNvPr id="19" name="CuadroTexto 18"/>
          <p:cNvSpPr txBox="1"/>
          <p:nvPr/>
        </p:nvSpPr>
        <p:spPr>
          <a:xfrm>
            <a:off x="792479" y="735244"/>
            <a:ext cx="10894695" cy="1200329"/>
          </a:xfrm>
          <a:prstGeom prst="rect">
            <a:avLst/>
          </a:prstGeom>
          <a:noFill/>
        </p:spPr>
        <p:txBody>
          <a:bodyPr wrap="square" rtlCol="0">
            <a:spAutoFit/>
          </a:bodyPr>
          <a:lstStyle/>
          <a:p>
            <a:pPr marL="400050" indent="-400050">
              <a:buAutoNum type="romanLcParenR"/>
            </a:pPr>
            <a:r>
              <a:rPr lang="es-PE" sz="2400" b="1" dirty="0"/>
              <a:t>Regla Fiscal del Saldo de Deuda Total (RFSDT)</a:t>
            </a:r>
          </a:p>
          <a:p>
            <a:pPr marL="400050" indent="-400050">
              <a:buAutoNum type="romanLcParenR"/>
            </a:pPr>
            <a:endParaRPr lang="es-PE" sz="2400" b="1" dirty="0"/>
          </a:p>
          <a:p>
            <a:pPr marL="400050" indent="-400050">
              <a:buAutoNum type="romanLcParenR"/>
            </a:pPr>
            <a:endParaRPr lang="es-PE" sz="2400" b="1" dirty="0"/>
          </a:p>
        </p:txBody>
      </p:sp>
      <p:sp>
        <p:nvSpPr>
          <p:cNvPr id="12" name="CuadroTexto 11">
            <a:extLst>
              <a:ext uri="{FF2B5EF4-FFF2-40B4-BE49-F238E27FC236}">
                <a16:creationId xmlns:a16="http://schemas.microsoft.com/office/drawing/2014/main" id="{9AB30ED9-6C70-421D-B39D-3C0FE4C5A5B0}"/>
              </a:ext>
            </a:extLst>
          </p:cNvPr>
          <p:cNvSpPr txBox="1"/>
          <p:nvPr/>
        </p:nvSpPr>
        <p:spPr>
          <a:xfrm>
            <a:off x="0" y="2666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ASPECTOS ECONOMICOS</a:t>
            </a:r>
          </a:p>
        </p:txBody>
      </p:sp>
      <p:sp>
        <p:nvSpPr>
          <p:cNvPr id="5" name="Rectangle 2">
            <a:extLst>
              <a:ext uri="{FF2B5EF4-FFF2-40B4-BE49-F238E27FC236}">
                <a16:creationId xmlns:a16="http://schemas.microsoft.com/office/drawing/2014/main" id="{F7229BAB-0378-4FA9-8761-75059B3D3874}"/>
              </a:ext>
            </a:extLst>
          </p:cNvPr>
          <p:cNvSpPr>
            <a:spLocks noChangeArrowheads="1"/>
          </p:cNvSpPr>
          <p:nvPr/>
        </p:nvSpPr>
        <p:spPr bwMode="auto">
          <a:xfrm>
            <a:off x="0" y="-28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a:ln>
                <a:noFill/>
              </a:ln>
              <a:solidFill>
                <a:schemeClr val="tx1"/>
              </a:solidFill>
              <a:effectLst/>
              <a:latin typeface="Arial" panose="020B0604020202020204" pitchFamily="34" charset="0"/>
            </a:endParaRPr>
          </a:p>
        </p:txBody>
      </p:sp>
      <p:pic>
        <p:nvPicPr>
          <p:cNvPr id="17" name="Imagen 16">
            <a:extLst>
              <a:ext uri="{FF2B5EF4-FFF2-40B4-BE49-F238E27FC236}">
                <a16:creationId xmlns:a16="http://schemas.microsoft.com/office/drawing/2014/main" id="{60CA63CF-C8BA-4676-BD8F-507030861873}"/>
              </a:ext>
            </a:extLst>
          </p:cNvPr>
          <p:cNvPicPr/>
          <p:nvPr/>
        </p:nvPicPr>
        <p:blipFill rotWithShape="1">
          <a:blip r:embed="rId3">
            <a:extLst>
              <a:ext uri="{28A0092B-C50C-407E-A947-70E740481C1C}">
                <a14:useLocalDpi xmlns:a14="http://schemas.microsoft.com/office/drawing/2010/main" val="0"/>
              </a:ext>
            </a:extLst>
          </a:blip>
          <a:srcRect l="24149" t="21312" r="22762" b="15410"/>
          <a:stretch/>
        </p:blipFill>
        <p:spPr bwMode="auto">
          <a:xfrm>
            <a:off x="1383982" y="1247871"/>
            <a:ext cx="9066848" cy="51148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6447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53</a:t>
            </a:fld>
            <a:endParaRPr lang="es-PE" b="1" dirty="0">
              <a:solidFill>
                <a:schemeClr val="bg1">
                  <a:lumMod val="75000"/>
                </a:schemeClr>
              </a:solidFill>
            </a:endParaRPr>
          </a:p>
        </p:txBody>
      </p:sp>
      <p:sp>
        <p:nvSpPr>
          <p:cNvPr id="19" name="CuadroTexto 18"/>
          <p:cNvSpPr txBox="1"/>
          <p:nvPr/>
        </p:nvSpPr>
        <p:spPr>
          <a:xfrm>
            <a:off x="792479" y="735244"/>
            <a:ext cx="10894695" cy="1200329"/>
          </a:xfrm>
          <a:prstGeom prst="rect">
            <a:avLst/>
          </a:prstGeom>
          <a:noFill/>
        </p:spPr>
        <p:txBody>
          <a:bodyPr wrap="square" rtlCol="0">
            <a:spAutoFit/>
          </a:bodyPr>
          <a:lstStyle/>
          <a:p>
            <a:r>
              <a:rPr lang="es-PE" sz="2400" b="1" dirty="0" err="1"/>
              <a:t>ii</a:t>
            </a:r>
            <a:r>
              <a:rPr lang="es-PE" sz="2400" b="1" dirty="0"/>
              <a:t>) Regla Fiscal de Ahorro en Cuenta Corriente (RFACC)</a:t>
            </a:r>
          </a:p>
          <a:p>
            <a:pPr marL="400050" indent="-400050">
              <a:buAutoNum type="romanLcParenR"/>
            </a:pPr>
            <a:endParaRPr lang="es-PE" sz="2400" b="1" dirty="0"/>
          </a:p>
          <a:p>
            <a:pPr marL="400050" indent="-400050">
              <a:buAutoNum type="romanLcParenR"/>
            </a:pPr>
            <a:endParaRPr lang="es-PE" sz="2400" b="1" dirty="0"/>
          </a:p>
        </p:txBody>
      </p:sp>
      <p:sp>
        <p:nvSpPr>
          <p:cNvPr id="12" name="CuadroTexto 11">
            <a:extLst>
              <a:ext uri="{FF2B5EF4-FFF2-40B4-BE49-F238E27FC236}">
                <a16:creationId xmlns:a16="http://schemas.microsoft.com/office/drawing/2014/main" id="{9AB30ED9-6C70-421D-B39D-3C0FE4C5A5B0}"/>
              </a:ext>
            </a:extLst>
          </p:cNvPr>
          <p:cNvSpPr txBox="1"/>
          <p:nvPr/>
        </p:nvSpPr>
        <p:spPr>
          <a:xfrm>
            <a:off x="0" y="2666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ASPECTOS ECONOMICOS</a:t>
            </a:r>
          </a:p>
        </p:txBody>
      </p:sp>
      <p:sp>
        <p:nvSpPr>
          <p:cNvPr id="5" name="Rectangle 2">
            <a:extLst>
              <a:ext uri="{FF2B5EF4-FFF2-40B4-BE49-F238E27FC236}">
                <a16:creationId xmlns:a16="http://schemas.microsoft.com/office/drawing/2014/main" id="{F7229BAB-0378-4FA9-8761-75059B3D3874}"/>
              </a:ext>
            </a:extLst>
          </p:cNvPr>
          <p:cNvSpPr>
            <a:spLocks noChangeArrowheads="1"/>
          </p:cNvSpPr>
          <p:nvPr/>
        </p:nvSpPr>
        <p:spPr bwMode="auto">
          <a:xfrm>
            <a:off x="0" y="-28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id="{C93ABE8E-5014-4977-AB20-32E4E48F06E2}"/>
              </a:ext>
            </a:extLst>
          </p:cNvPr>
          <p:cNvPicPr>
            <a:picLocks noChangeAspect="1"/>
          </p:cNvPicPr>
          <p:nvPr/>
        </p:nvPicPr>
        <p:blipFill rotWithShape="1">
          <a:blip r:embed="rId3"/>
          <a:srcRect l="9431" t="-1930" r="8731" b="50000"/>
          <a:stretch/>
        </p:blipFill>
        <p:spPr>
          <a:xfrm>
            <a:off x="1362075" y="1847850"/>
            <a:ext cx="7410450" cy="631576"/>
          </a:xfrm>
          <a:prstGeom prst="rect">
            <a:avLst/>
          </a:prstGeom>
          <a:ln>
            <a:solidFill>
              <a:schemeClr val="dk1"/>
            </a:solidFill>
          </a:ln>
        </p:spPr>
      </p:pic>
      <p:pic>
        <p:nvPicPr>
          <p:cNvPr id="7" name="Imagen 6">
            <a:extLst>
              <a:ext uri="{FF2B5EF4-FFF2-40B4-BE49-F238E27FC236}">
                <a16:creationId xmlns:a16="http://schemas.microsoft.com/office/drawing/2014/main" id="{FBDC882F-A090-47AF-BAE1-22BE0B8B08C8}"/>
              </a:ext>
            </a:extLst>
          </p:cNvPr>
          <p:cNvPicPr>
            <a:picLocks noChangeAspect="1"/>
          </p:cNvPicPr>
          <p:nvPr/>
        </p:nvPicPr>
        <p:blipFill rotWithShape="1">
          <a:blip r:embed="rId4"/>
          <a:srcRect l="9437" r="9613" b="8343"/>
          <a:stretch/>
        </p:blipFill>
        <p:spPr>
          <a:xfrm>
            <a:off x="6458901" y="2738235"/>
            <a:ext cx="4952049" cy="3684779"/>
          </a:xfrm>
          <a:prstGeom prst="rect">
            <a:avLst/>
          </a:prstGeom>
          <a:ln>
            <a:solidFill>
              <a:schemeClr val="dk1"/>
            </a:solidFill>
          </a:ln>
        </p:spPr>
      </p:pic>
      <p:sp>
        <p:nvSpPr>
          <p:cNvPr id="8" name="CuadroTexto 7">
            <a:extLst>
              <a:ext uri="{FF2B5EF4-FFF2-40B4-BE49-F238E27FC236}">
                <a16:creationId xmlns:a16="http://schemas.microsoft.com/office/drawing/2014/main" id="{C86FB6ED-66D6-48F3-BAD0-5600D388B388}"/>
              </a:ext>
            </a:extLst>
          </p:cNvPr>
          <p:cNvSpPr txBox="1"/>
          <p:nvPr/>
        </p:nvSpPr>
        <p:spPr>
          <a:xfrm>
            <a:off x="1295400" y="1409700"/>
            <a:ext cx="6534150" cy="369332"/>
          </a:xfrm>
          <a:prstGeom prst="rect">
            <a:avLst/>
          </a:prstGeom>
          <a:noFill/>
        </p:spPr>
        <p:txBody>
          <a:bodyPr wrap="square" rtlCol="0">
            <a:spAutoFit/>
          </a:bodyPr>
          <a:lstStyle/>
          <a:p>
            <a:r>
              <a:rPr lang="es-PE" b="1" dirty="0"/>
              <a:t>Gobiernos Regionales que no cumplieron</a:t>
            </a:r>
          </a:p>
        </p:txBody>
      </p:sp>
      <p:sp>
        <p:nvSpPr>
          <p:cNvPr id="13" name="CuadroTexto 12">
            <a:extLst>
              <a:ext uri="{FF2B5EF4-FFF2-40B4-BE49-F238E27FC236}">
                <a16:creationId xmlns:a16="http://schemas.microsoft.com/office/drawing/2014/main" id="{ED14A2CB-084B-44FD-BF53-49287D6B56C9}"/>
              </a:ext>
            </a:extLst>
          </p:cNvPr>
          <p:cNvSpPr txBox="1"/>
          <p:nvPr/>
        </p:nvSpPr>
        <p:spPr>
          <a:xfrm>
            <a:off x="2124075" y="3905250"/>
            <a:ext cx="6534150" cy="369332"/>
          </a:xfrm>
          <a:prstGeom prst="rect">
            <a:avLst/>
          </a:prstGeom>
          <a:noFill/>
        </p:spPr>
        <p:txBody>
          <a:bodyPr wrap="square" rtlCol="0">
            <a:spAutoFit/>
          </a:bodyPr>
          <a:lstStyle/>
          <a:p>
            <a:r>
              <a:rPr lang="es-PE" b="1" dirty="0"/>
              <a:t>Gobiernos Locales que no cumplieron</a:t>
            </a:r>
          </a:p>
        </p:txBody>
      </p:sp>
    </p:spTree>
    <p:extLst>
      <p:ext uri="{BB962C8B-B14F-4D97-AF65-F5344CB8AC3E}">
        <p14:creationId xmlns:p14="http://schemas.microsoft.com/office/powerpoint/2010/main" val="220007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54</a:t>
            </a:fld>
            <a:endParaRPr lang="es-PE" b="1" dirty="0">
              <a:solidFill>
                <a:schemeClr val="bg1">
                  <a:lumMod val="75000"/>
                </a:schemeClr>
              </a:solidFill>
            </a:endParaRPr>
          </a:p>
        </p:txBody>
      </p:sp>
      <p:sp>
        <p:nvSpPr>
          <p:cNvPr id="15" name="CuadroTexto 14"/>
          <p:cNvSpPr txBox="1"/>
          <p:nvPr/>
        </p:nvSpPr>
        <p:spPr>
          <a:xfrm>
            <a:off x="46947" y="1071198"/>
            <a:ext cx="12145053" cy="523220"/>
          </a:xfrm>
          <a:prstGeom prst="rect">
            <a:avLst/>
          </a:prstGeom>
          <a:noFill/>
        </p:spPr>
        <p:txBody>
          <a:bodyPr wrap="square" rtlCol="0">
            <a:spAutoFit/>
          </a:bodyPr>
          <a:lstStyle/>
          <a:p>
            <a:pPr algn="ctr"/>
            <a:r>
              <a:rPr lang="es-PE" sz="2800" b="1" dirty="0"/>
              <a:t>EVOLUCION DE LAS FINANZAS PUBLICAS</a:t>
            </a:r>
            <a:endParaRPr lang="en-US" sz="2800" dirty="0"/>
          </a:p>
        </p:txBody>
      </p:sp>
      <p:sp>
        <p:nvSpPr>
          <p:cNvPr id="16" name="CuadroTexto 15"/>
          <p:cNvSpPr txBox="1"/>
          <p:nvPr/>
        </p:nvSpPr>
        <p:spPr>
          <a:xfrm>
            <a:off x="701870" y="1473634"/>
            <a:ext cx="11009795" cy="523220"/>
          </a:xfrm>
          <a:prstGeom prst="rect">
            <a:avLst/>
          </a:prstGeom>
          <a:noFill/>
        </p:spPr>
        <p:txBody>
          <a:bodyPr wrap="square" rtlCol="0">
            <a:spAutoFit/>
          </a:bodyPr>
          <a:lstStyle/>
          <a:p>
            <a:pPr algn="ctr"/>
            <a:r>
              <a:rPr lang="es-PE" sz="2800" b="1" dirty="0">
                <a:solidFill>
                  <a:srgbClr val="FF0000"/>
                </a:solidFill>
              </a:rPr>
              <a:t>INGRESOS DEL GOBIERNO GENERAL</a:t>
            </a:r>
            <a:endParaRPr lang="en-US" sz="2800" b="1" dirty="0">
              <a:solidFill>
                <a:srgbClr val="FF0000"/>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803781191"/>
              </p:ext>
            </p:extLst>
          </p:nvPr>
        </p:nvGraphicFramePr>
        <p:xfrm>
          <a:off x="1864992" y="2036504"/>
          <a:ext cx="8949695" cy="4080850"/>
        </p:xfrm>
        <a:graphic>
          <a:graphicData uri="http://schemas.openxmlformats.org/drawingml/2006/table">
            <a:tbl>
              <a:tblPr firstRow="1">
                <a:tableStyleId>{5C22544A-7EE6-4342-B048-85BDC9FD1C3A}</a:tableStyleId>
              </a:tblPr>
              <a:tblGrid>
                <a:gridCol w="1965005">
                  <a:extLst>
                    <a:ext uri="{9D8B030D-6E8A-4147-A177-3AD203B41FA5}">
                      <a16:colId xmlns:a16="http://schemas.microsoft.com/office/drawing/2014/main" val="431316526"/>
                    </a:ext>
                  </a:extLst>
                </a:gridCol>
                <a:gridCol w="1164115">
                  <a:extLst>
                    <a:ext uri="{9D8B030D-6E8A-4147-A177-3AD203B41FA5}">
                      <a16:colId xmlns:a16="http://schemas.microsoft.com/office/drawing/2014/main" val="3988662638"/>
                    </a:ext>
                  </a:extLst>
                </a:gridCol>
                <a:gridCol w="1164115">
                  <a:extLst>
                    <a:ext uri="{9D8B030D-6E8A-4147-A177-3AD203B41FA5}">
                      <a16:colId xmlns:a16="http://schemas.microsoft.com/office/drawing/2014/main" val="1560218167"/>
                    </a:ext>
                  </a:extLst>
                </a:gridCol>
                <a:gridCol w="1164115">
                  <a:extLst>
                    <a:ext uri="{9D8B030D-6E8A-4147-A177-3AD203B41FA5}">
                      <a16:colId xmlns:a16="http://schemas.microsoft.com/office/drawing/2014/main" val="700924486"/>
                    </a:ext>
                  </a:extLst>
                </a:gridCol>
                <a:gridCol w="1164115">
                  <a:extLst>
                    <a:ext uri="{9D8B030D-6E8A-4147-A177-3AD203B41FA5}">
                      <a16:colId xmlns:a16="http://schemas.microsoft.com/office/drawing/2014/main" val="2052623330"/>
                    </a:ext>
                  </a:extLst>
                </a:gridCol>
                <a:gridCol w="1164115">
                  <a:extLst>
                    <a:ext uri="{9D8B030D-6E8A-4147-A177-3AD203B41FA5}">
                      <a16:colId xmlns:a16="http://schemas.microsoft.com/office/drawing/2014/main" val="790797072"/>
                    </a:ext>
                  </a:extLst>
                </a:gridCol>
                <a:gridCol w="1164115">
                  <a:extLst>
                    <a:ext uri="{9D8B030D-6E8A-4147-A177-3AD203B41FA5}">
                      <a16:colId xmlns:a16="http://schemas.microsoft.com/office/drawing/2014/main" val="1234436771"/>
                    </a:ext>
                  </a:extLst>
                </a:gridCol>
              </a:tblGrid>
              <a:tr h="396000">
                <a:tc>
                  <a:txBody>
                    <a:bodyPr/>
                    <a:lstStyle/>
                    <a:p>
                      <a:pPr algn="l">
                        <a:lnSpc>
                          <a:spcPct val="100000"/>
                        </a:lnSpc>
                        <a:spcAft>
                          <a:spcPts val="0"/>
                        </a:spcAft>
                        <a:tabLst>
                          <a:tab pos="540385" algn="l"/>
                        </a:tabLst>
                      </a:pPr>
                      <a:r>
                        <a:rPr lang="es-PE" sz="1800">
                          <a:effectLst/>
                        </a:rPr>
                        <a:t> </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dirty="0">
                          <a:effectLst/>
                        </a:rPr>
                        <a:t>2013</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dirty="0">
                          <a:effectLst/>
                        </a:rPr>
                        <a:t>2014</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dirty="0">
                          <a:effectLst/>
                        </a:rPr>
                        <a:t>2015</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dirty="0">
                          <a:effectLst/>
                        </a:rPr>
                        <a:t>2016</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2017</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2018</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2164374326"/>
                  </a:ext>
                </a:extLst>
              </a:tr>
              <a:tr h="368485">
                <a:tc gridSpan="7">
                  <a:txBody>
                    <a:bodyPr/>
                    <a:lstStyle/>
                    <a:p>
                      <a:pPr marL="36195" algn="ctr">
                        <a:lnSpc>
                          <a:spcPct val="100000"/>
                        </a:lnSpc>
                        <a:spcAft>
                          <a:spcPts val="0"/>
                        </a:spcAft>
                        <a:tabLst>
                          <a:tab pos="540385" algn="l"/>
                        </a:tabLst>
                      </a:pPr>
                      <a:r>
                        <a:rPr lang="es-PE" sz="1800" b="1" dirty="0">
                          <a:effectLst/>
                        </a:rPr>
                        <a:t> S/ millones</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hMerge="1">
                  <a:txBody>
                    <a:bodyPr/>
                    <a:lstStyle/>
                    <a:p>
                      <a:pPr marR="36195" algn="ctr">
                        <a:lnSpc>
                          <a:spcPts val="1160"/>
                        </a:lnSpc>
                        <a:spcAft>
                          <a:spcPts val="0"/>
                        </a:spcAft>
                        <a:tabLst>
                          <a:tab pos="540385" algn="l"/>
                        </a:tabLst>
                      </a:pP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269720"/>
                  </a:ext>
                </a:extLst>
              </a:tr>
              <a:tr h="368485">
                <a:tc>
                  <a:txBody>
                    <a:bodyPr/>
                    <a:lstStyle/>
                    <a:p>
                      <a:pPr marL="36195" algn="l">
                        <a:lnSpc>
                          <a:spcPct val="100000"/>
                        </a:lnSpc>
                        <a:spcAft>
                          <a:spcPts val="0"/>
                        </a:spcAft>
                        <a:tabLst>
                          <a:tab pos="540385" algn="l"/>
                        </a:tabLst>
                      </a:pPr>
                      <a:r>
                        <a:rPr lang="es-PE" sz="1800" b="1">
                          <a:effectLst/>
                        </a:rPr>
                        <a:t>Ingresos del GG</a:t>
                      </a:r>
                      <a:endParaRPr lang="en-US" sz="1800" b="1">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marR="36195" algn="r">
                        <a:lnSpc>
                          <a:spcPct val="100000"/>
                        </a:lnSpc>
                        <a:spcAft>
                          <a:spcPts val="0"/>
                        </a:spcAft>
                        <a:tabLst>
                          <a:tab pos="540385" algn="l"/>
                        </a:tabLst>
                      </a:pPr>
                      <a:r>
                        <a:rPr lang="es-PE" sz="1800" b="1">
                          <a:effectLst/>
                        </a:rPr>
                        <a:t>121 954</a:t>
                      </a:r>
                      <a:endParaRPr lang="en-US" sz="1800" b="1">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marR="36195" algn="r">
                        <a:lnSpc>
                          <a:spcPct val="100000"/>
                        </a:lnSpc>
                        <a:spcAft>
                          <a:spcPts val="0"/>
                        </a:spcAft>
                        <a:tabLst>
                          <a:tab pos="540385" algn="l"/>
                        </a:tabLst>
                      </a:pPr>
                      <a:r>
                        <a:rPr lang="es-PE" sz="1800" b="1">
                          <a:effectLst/>
                        </a:rPr>
                        <a:t>128 935</a:t>
                      </a:r>
                      <a:endParaRPr lang="en-US" sz="1800" b="1">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marR="36195" algn="r">
                        <a:lnSpc>
                          <a:spcPct val="100000"/>
                        </a:lnSpc>
                        <a:spcAft>
                          <a:spcPts val="0"/>
                        </a:spcAft>
                        <a:tabLst>
                          <a:tab pos="540385" algn="l"/>
                        </a:tabLst>
                      </a:pPr>
                      <a:r>
                        <a:rPr lang="es-PE" sz="1800" b="1">
                          <a:effectLst/>
                        </a:rPr>
                        <a:t>123 711</a:t>
                      </a:r>
                      <a:endParaRPr lang="en-US" sz="1800" b="1">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marR="36195" algn="r">
                        <a:lnSpc>
                          <a:spcPct val="100000"/>
                        </a:lnSpc>
                        <a:spcAft>
                          <a:spcPts val="0"/>
                        </a:spcAft>
                        <a:tabLst>
                          <a:tab pos="540385" algn="l"/>
                        </a:tabLst>
                      </a:pPr>
                      <a:r>
                        <a:rPr lang="es-PE" sz="1800" b="1" dirty="0">
                          <a:effectLst/>
                        </a:rPr>
                        <a:t>123 574</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marR="36195" algn="r">
                        <a:lnSpc>
                          <a:spcPct val="100000"/>
                        </a:lnSpc>
                        <a:spcAft>
                          <a:spcPts val="0"/>
                        </a:spcAft>
                        <a:tabLst>
                          <a:tab pos="540385" algn="l"/>
                        </a:tabLst>
                      </a:pPr>
                      <a:r>
                        <a:rPr lang="es-PE" sz="1800" b="1" dirty="0">
                          <a:effectLst/>
                        </a:rPr>
                        <a:t>127 965</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marR="36195" algn="r">
                        <a:lnSpc>
                          <a:spcPct val="100000"/>
                        </a:lnSpc>
                        <a:spcAft>
                          <a:spcPts val="0"/>
                        </a:spcAft>
                        <a:tabLst>
                          <a:tab pos="540385" algn="l"/>
                        </a:tabLst>
                      </a:pPr>
                      <a:r>
                        <a:rPr lang="es-PE" sz="1800" b="1" dirty="0">
                          <a:effectLst/>
                        </a:rPr>
                        <a:t>143 777</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extLst>
                  <a:ext uri="{0D108BD9-81ED-4DB2-BD59-A6C34878D82A}">
                    <a16:rowId xmlns:a16="http://schemas.microsoft.com/office/drawing/2014/main" val="620252900"/>
                  </a:ext>
                </a:extLst>
              </a:tr>
              <a:tr h="368485">
                <a:tc>
                  <a:txBody>
                    <a:bodyPr/>
                    <a:lstStyle/>
                    <a:p>
                      <a:pPr marL="36195" algn="l">
                        <a:lnSpc>
                          <a:spcPct val="100000"/>
                        </a:lnSpc>
                        <a:spcAft>
                          <a:spcPts val="0"/>
                        </a:spcAft>
                        <a:tabLst>
                          <a:tab pos="540385" algn="l"/>
                        </a:tabLst>
                      </a:pPr>
                      <a:r>
                        <a:rPr lang="es-PE" sz="1800">
                          <a:effectLst/>
                        </a:rPr>
                        <a:t>1. Tributarios</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dirty="0">
                          <a:effectLst/>
                        </a:rPr>
                        <a:t>91 620</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97 654</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92 791</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dirty="0">
                          <a:effectLst/>
                        </a:rPr>
                        <a:t>92 153</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93 400</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107 358</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4215247930"/>
                  </a:ext>
                </a:extLst>
              </a:tr>
              <a:tr h="368485">
                <a:tc>
                  <a:txBody>
                    <a:bodyPr/>
                    <a:lstStyle/>
                    <a:p>
                      <a:pPr marL="36195" algn="l">
                        <a:lnSpc>
                          <a:spcPct val="100000"/>
                        </a:lnSpc>
                        <a:spcAft>
                          <a:spcPts val="0"/>
                        </a:spcAft>
                        <a:tabLst>
                          <a:tab pos="540385" algn="l"/>
                        </a:tabLst>
                      </a:pPr>
                      <a:r>
                        <a:rPr lang="es-PE" sz="1800">
                          <a:effectLst/>
                        </a:rPr>
                        <a:t>2. No tributarios</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29 392</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dirty="0">
                          <a:effectLst/>
                        </a:rPr>
                        <a:t>30 515</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30 321</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dirty="0">
                          <a:effectLst/>
                        </a:rPr>
                        <a:t>30 501</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33 183</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35 268</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1752221955"/>
                  </a:ext>
                </a:extLst>
              </a:tr>
              <a:tr h="368485">
                <a:tc>
                  <a:txBody>
                    <a:bodyPr/>
                    <a:lstStyle/>
                    <a:p>
                      <a:pPr marL="36195" algn="l">
                        <a:lnSpc>
                          <a:spcPct val="100000"/>
                        </a:lnSpc>
                        <a:spcAft>
                          <a:spcPts val="0"/>
                        </a:spcAft>
                        <a:tabLst>
                          <a:tab pos="540385" algn="l"/>
                        </a:tabLst>
                      </a:pPr>
                      <a:r>
                        <a:rPr lang="es-PE" sz="1800" dirty="0">
                          <a:effectLst/>
                        </a:rPr>
                        <a:t>3. De capital</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942</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766</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599</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dirty="0">
                          <a:effectLst/>
                        </a:rPr>
                        <a:t>920</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1 382</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marR="36195" algn="r">
                        <a:lnSpc>
                          <a:spcPct val="100000"/>
                        </a:lnSpc>
                        <a:spcAft>
                          <a:spcPts val="0"/>
                        </a:spcAft>
                        <a:tabLst>
                          <a:tab pos="540385" algn="l"/>
                        </a:tabLst>
                      </a:pPr>
                      <a:r>
                        <a:rPr lang="es-PE" sz="1800">
                          <a:effectLst/>
                        </a:rPr>
                        <a:t>1 150</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3315680893"/>
                  </a:ext>
                </a:extLst>
              </a:tr>
              <a:tr h="368485">
                <a:tc gridSpan="7">
                  <a:txBody>
                    <a:bodyPr/>
                    <a:lstStyle/>
                    <a:p>
                      <a:pPr marL="36195" algn="ctr">
                        <a:lnSpc>
                          <a:spcPct val="100000"/>
                        </a:lnSpc>
                        <a:spcAft>
                          <a:spcPts val="0"/>
                        </a:spcAft>
                        <a:tabLst>
                          <a:tab pos="540385" algn="l"/>
                        </a:tabLst>
                      </a:pPr>
                      <a:r>
                        <a:rPr lang="es-PE" sz="1800" b="1" dirty="0">
                          <a:effectLst/>
                        </a:rPr>
                        <a:t> % del PBI</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hMerge="1">
                  <a:txBody>
                    <a:bodyPr/>
                    <a:lstStyle/>
                    <a:p>
                      <a:pPr algn="ctr">
                        <a:lnSpc>
                          <a:spcPts val="1160"/>
                        </a:lnSpc>
                        <a:spcAft>
                          <a:spcPts val="0"/>
                        </a:spcAft>
                        <a:tabLst>
                          <a:tab pos="540385" algn="l"/>
                        </a:tabLst>
                      </a:pP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8851980"/>
                  </a:ext>
                </a:extLst>
              </a:tr>
              <a:tr h="368485">
                <a:tc>
                  <a:txBody>
                    <a:bodyPr/>
                    <a:lstStyle/>
                    <a:p>
                      <a:pPr marL="36195" algn="l">
                        <a:lnSpc>
                          <a:spcPct val="100000"/>
                        </a:lnSpc>
                        <a:spcAft>
                          <a:spcPts val="0"/>
                        </a:spcAft>
                        <a:tabLst>
                          <a:tab pos="540385" algn="l"/>
                        </a:tabLst>
                      </a:pPr>
                      <a:r>
                        <a:rPr lang="es-PE" sz="1800" b="1" dirty="0">
                          <a:effectLst/>
                        </a:rPr>
                        <a:t>Ingresos del GG</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ct val="100000"/>
                        </a:lnSpc>
                        <a:spcAft>
                          <a:spcPts val="0"/>
                        </a:spcAft>
                        <a:tabLst>
                          <a:tab pos="540385" algn="l"/>
                        </a:tabLst>
                      </a:pPr>
                      <a:r>
                        <a:rPr lang="es-PE" sz="1800" b="1" dirty="0">
                          <a:effectLst/>
                        </a:rPr>
                        <a:t>22,3</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ct val="100000"/>
                        </a:lnSpc>
                        <a:spcAft>
                          <a:spcPts val="0"/>
                        </a:spcAft>
                        <a:tabLst>
                          <a:tab pos="540385" algn="l"/>
                        </a:tabLst>
                      </a:pPr>
                      <a:r>
                        <a:rPr lang="es-PE" sz="1800" b="1" dirty="0">
                          <a:effectLst/>
                        </a:rPr>
                        <a:t>22,5</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ct val="100000"/>
                        </a:lnSpc>
                        <a:spcAft>
                          <a:spcPts val="0"/>
                        </a:spcAft>
                        <a:tabLst>
                          <a:tab pos="540385" algn="l"/>
                        </a:tabLst>
                      </a:pPr>
                      <a:r>
                        <a:rPr lang="es-PE" sz="1800" b="1">
                          <a:effectLst/>
                        </a:rPr>
                        <a:t>20,3</a:t>
                      </a:r>
                      <a:endParaRPr lang="en-US" sz="1800" b="1">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ct val="100000"/>
                        </a:lnSpc>
                        <a:spcAft>
                          <a:spcPts val="0"/>
                        </a:spcAft>
                        <a:tabLst>
                          <a:tab pos="540385" algn="l"/>
                        </a:tabLst>
                      </a:pPr>
                      <a:r>
                        <a:rPr lang="es-PE" sz="1800" b="1" dirty="0">
                          <a:effectLst/>
                        </a:rPr>
                        <a:t>18,8</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ct val="100000"/>
                        </a:lnSpc>
                        <a:spcAft>
                          <a:spcPts val="0"/>
                        </a:spcAft>
                        <a:tabLst>
                          <a:tab pos="540385" algn="l"/>
                        </a:tabLst>
                      </a:pPr>
                      <a:r>
                        <a:rPr lang="es-PE" sz="1800" b="1">
                          <a:effectLst/>
                        </a:rPr>
                        <a:t>18,3</a:t>
                      </a:r>
                      <a:endParaRPr lang="en-US" sz="1800" b="1">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ct val="100000"/>
                        </a:lnSpc>
                        <a:spcAft>
                          <a:spcPts val="0"/>
                        </a:spcAft>
                        <a:tabLst>
                          <a:tab pos="540385" algn="l"/>
                        </a:tabLst>
                      </a:pPr>
                      <a:r>
                        <a:rPr lang="es-PE" sz="1800" b="1" dirty="0">
                          <a:effectLst/>
                        </a:rPr>
                        <a:t>19,4</a:t>
                      </a: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extLst>
                  <a:ext uri="{0D108BD9-81ED-4DB2-BD59-A6C34878D82A}">
                    <a16:rowId xmlns:a16="http://schemas.microsoft.com/office/drawing/2014/main" val="2227948185"/>
                  </a:ext>
                </a:extLst>
              </a:tr>
              <a:tr h="368485">
                <a:tc>
                  <a:txBody>
                    <a:bodyPr/>
                    <a:lstStyle/>
                    <a:p>
                      <a:pPr marL="36195" algn="l">
                        <a:lnSpc>
                          <a:spcPct val="100000"/>
                        </a:lnSpc>
                        <a:spcAft>
                          <a:spcPts val="0"/>
                        </a:spcAft>
                        <a:tabLst>
                          <a:tab pos="540385" algn="l"/>
                        </a:tabLst>
                      </a:pPr>
                      <a:r>
                        <a:rPr lang="es-PE" sz="1800">
                          <a:effectLst/>
                        </a:rPr>
                        <a:t>1. Tributarios</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16,8</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17,0</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15,2</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14,0</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13,4</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14,5</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3005901226"/>
                  </a:ext>
                </a:extLst>
              </a:tr>
              <a:tr h="368485">
                <a:tc>
                  <a:txBody>
                    <a:bodyPr/>
                    <a:lstStyle/>
                    <a:p>
                      <a:pPr marL="36195" algn="l">
                        <a:lnSpc>
                          <a:spcPct val="100000"/>
                        </a:lnSpc>
                        <a:spcAft>
                          <a:spcPts val="0"/>
                        </a:spcAft>
                        <a:tabLst>
                          <a:tab pos="540385" algn="l"/>
                        </a:tabLst>
                      </a:pPr>
                      <a:r>
                        <a:rPr lang="es-PE" sz="1800">
                          <a:effectLst/>
                        </a:rPr>
                        <a:t>2. No tributarios</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5,4</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5,3</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5,0</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4,6</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4,8</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4,8</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210471418"/>
                  </a:ext>
                </a:extLst>
              </a:tr>
              <a:tr h="368485">
                <a:tc>
                  <a:txBody>
                    <a:bodyPr/>
                    <a:lstStyle/>
                    <a:p>
                      <a:pPr marL="36195" algn="l">
                        <a:lnSpc>
                          <a:spcPct val="100000"/>
                        </a:lnSpc>
                        <a:spcAft>
                          <a:spcPts val="0"/>
                        </a:spcAft>
                        <a:tabLst>
                          <a:tab pos="540385" algn="l"/>
                        </a:tabLst>
                      </a:pPr>
                      <a:r>
                        <a:rPr lang="es-PE" sz="1800">
                          <a:effectLst/>
                        </a:rPr>
                        <a:t>3. De capital</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0,2</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0,1</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0,1</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0,1</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a:effectLst/>
                        </a:rPr>
                        <a:t>0,2</a:t>
                      </a:r>
                      <a:endParaRPr lang="en-US"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ct val="100000"/>
                        </a:lnSpc>
                        <a:spcAft>
                          <a:spcPts val="0"/>
                        </a:spcAft>
                        <a:tabLst>
                          <a:tab pos="540385" algn="l"/>
                        </a:tabLst>
                      </a:pPr>
                      <a:r>
                        <a:rPr lang="es-PE" sz="1800" dirty="0">
                          <a:effectLst/>
                        </a:rPr>
                        <a:t>0,2</a:t>
                      </a: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2935632524"/>
                  </a:ext>
                </a:extLst>
              </a:tr>
            </a:tbl>
          </a:graphicData>
        </a:graphic>
      </p:graphicFrame>
      <p:sp>
        <p:nvSpPr>
          <p:cNvPr id="10" name="CuadroTexto 9">
            <a:extLst>
              <a:ext uri="{FF2B5EF4-FFF2-40B4-BE49-F238E27FC236}">
                <a16:creationId xmlns:a16="http://schemas.microsoft.com/office/drawing/2014/main" id="{861C7B55-2788-4C3B-A227-618AC7D003EA}"/>
              </a:ext>
            </a:extLst>
          </p:cNvPr>
          <p:cNvSpPr txBox="1"/>
          <p:nvPr/>
        </p:nvSpPr>
        <p:spPr>
          <a:xfrm>
            <a:off x="0" y="2666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ASPECTOS ECONOMICOS</a:t>
            </a:r>
          </a:p>
        </p:txBody>
      </p:sp>
    </p:spTree>
    <p:extLst>
      <p:ext uri="{BB962C8B-B14F-4D97-AF65-F5344CB8AC3E}">
        <p14:creationId xmlns:p14="http://schemas.microsoft.com/office/powerpoint/2010/main" val="118958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55</a:t>
            </a:fld>
            <a:endParaRPr lang="es-PE" b="1" dirty="0">
              <a:solidFill>
                <a:schemeClr val="bg1">
                  <a:lumMod val="75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815559262"/>
              </p:ext>
            </p:extLst>
          </p:nvPr>
        </p:nvGraphicFramePr>
        <p:xfrm>
          <a:off x="2270760" y="2217424"/>
          <a:ext cx="7909560" cy="4103450"/>
        </p:xfrm>
        <a:graphic>
          <a:graphicData uri="http://schemas.openxmlformats.org/drawingml/2006/table">
            <a:tbl>
              <a:tblPr firstRow="1">
                <a:tableStyleId>{5C22544A-7EE6-4342-B048-85BDC9FD1C3A}</a:tableStyleId>
              </a:tblPr>
              <a:tblGrid>
                <a:gridCol w="2659758">
                  <a:extLst>
                    <a:ext uri="{9D8B030D-6E8A-4147-A177-3AD203B41FA5}">
                      <a16:colId xmlns:a16="http://schemas.microsoft.com/office/drawing/2014/main" val="2699514279"/>
                    </a:ext>
                  </a:extLst>
                </a:gridCol>
                <a:gridCol w="950487">
                  <a:extLst>
                    <a:ext uri="{9D8B030D-6E8A-4147-A177-3AD203B41FA5}">
                      <a16:colId xmlns:a16="http://schemas.microsoft.com/office/drawing/2014/main" val="3633673924"/>
                    </a:ext>
                  </a:extLst>
                </a:gridCol>
                <a:gridCol w="950487">
                  <a:extLst>
                    <a:ext uri="{9D8B030D-6E8A-4147-A177-3AD203B41FA5}">
                      <a16:colId xmlns:a16="http://schemas.microsoft.com/office/drawing/2014/main" val="1666313982"/>
                    </a:ext>
                  </a:extLst>
                </a:gridCol>
                <a:gridCol w="949148">
                  <a:extLst>
                    <a:ext uri="{9D8B030D-6E8A-4147-A177-3AD203B41FA5}">
                      <a16:colId xmlns:a16="http://schemas.microsoft.com/office/drawing/2014/main" val="1274219197"/>
                    </a:ext>
                  </a:extLst>
                </a:gridCol>
                <a:gridCol w="764144">
                  <a:extLst>
                    <a:ext uri="{9D8B030D-6E8A-4147-A177-3AD203B41FA5}">
                      <a16:colId xmlns:a16="http://schemas.microsoft.com/office/drawing/2014/main" val="392250899"/>
                    </a:ext>
                  </a:extLst>
                </a:gridCol>
                <a:gridCol w="764144">
                  <a:extLst>
                    <a:ext uri="{9D8B030D-6E8A-4147-A177-3AD203B41FA5}">
                      <a16:colId xmlns:a16="http://schemas.microsoft.com/office/drawing/2014/main" val="493454379"/>
                    </a:ext>
                  </a:extLst>
                </a:gridCol>
                <a:gridCol w="871392">
                  <a:extLst>
                    <a:ext uri="{9D8B030D-6E8A-4147-A177-3AD203B41FA5}">
                      <a16:colId xmlns:a16="http://schemas.microsoft.com/office/drawing/2014/main" val="1842121548"/>
                    </a:ext>
                  </a:extLst>
                </a:gridCol>
              </a:tblGrid>
              <a:tr h="432000">
                <a:tc>
                  <a:txBody>
                    <a:bodyPr/>
                    <a:lstStyle/>
                    <a:p>
                      <a:pPr algn="l">
                        <a:lnSpc>
                          <a:spcPts val="1160"/>
                        </a:lnSpc>
                        <a:spcAft>
                          <a:spcPts val="0"/>
                        </a:spcAft>
                      </a:pPr>
                      <a:r>
                        <a:rPr lang="es-PE" sz="1800">
                          <a:effectLst/>
                        </a:rPr>
                        <a:t> </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2013</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dirty="0">
                          <a:effectLst/>
                        </a:rPr>
                        <a:t>2014</a:t>
                      </a:r>
                      <a:endParaRPr lang="en-US" sz="2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2015</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2016</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2017</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2018</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624067153"/>
                  </a:ext>
                </a:extLst>
              </a:tr>
              <a:tr h="367145">
                <a:tc gridSpan="7">
                  <a:txBody>
                    <a:bodyPr/>
                    <a:lstStyle/>
                    <a:p>
                      <a:pPr algn="ctr">
                        <a:lnSpc>
                          <a:spcPts val="1160"/>
                        </a:lnSpc>
                        <a:spcAft>
                          <a:spcPts val="0"/>
                        </a:spcAft>
                      </a:pPr>
                      <a:r>
                        <a:rPr lang="es-PE" sz="1800" b="1" dirty="0">
                          <a:effectLst/>
                        </a:rPr>
                        <a:t> Var.% anual</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hMerge="1">
                  <a:txBody>
                    <a:bodyPr/>
                    <a:lstStyle/>
                    <a:p>
                      <a:pPr algn="ctr">
                        <a:lnSpc>
                          <a:spcPts val="1160"/>
                        </a:lnSpc>
                        <a:spcAft>
                          <a:spcPts val="0"/>
                        </a:spcAft>
                      </a:pP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1337936"/>
                  </a:ext>
                </a:extLst>
              </a:tr>
              <a:tr h="367145">
                <a:tc>
                  <a:txBody>
                    <a:bodyPr/>
                    <a:lstStyle/>
                    <a:p>
                      <a:pPr marL="43815" algn="l">
                        <a:lnSpc>
                          <a:spcPts val="1160"/>
                        </a:lnSpc>
                        <a:spcAft>
                          <a:spcPts val="0"/>
                        </a:spcAft>
                      </a:pPr>
                      <a:r>
                        <a:rPr lang="es-PE" sz="1800" b="1" dirty="0">
                          <a:effectLst/>
                        </a:rPr>
                        <a:t>Gastos corrientes del GG</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13,5</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14,1</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8,2</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3,5</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6,8</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5,9</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extLst>
                  <a:ext uri="{0D108BD9-81ED-4DB2-BD59-A6C34878D82A}">
                    <a16:rowId xmlns:a16="http://schemas.microsoft.com/office/drawing/2014/main" val="1037125785"/>
                  </a:ext>
                </a:extLst>
              </a:tr>
              <a:tr h="367145">
                <a:tc>
                  <a:txBody>
                    <a:bodyPr/>
                    <a:lstStyle/>
                    <a:p>
                      <a:pPr marL="184150" algn="l">
                        <a:lnSpc>
                          <a:spcPts val="1160"/>
                        </a:lnSpc>
                        <a:spcAft>
                          <a:spcPts val="0"/>
                        </a:spcAft>
                      </a:pPr>
                      <a:r>
                        <a:rPr lang="es-PE" sz="1800" dirty="0">
                          <a:effectLst/>
                        </a:rPr>
                        <a:t>- Remuneraciones</a:t>
                      </a:r>
                      <a:endParaRPr lang="en-US" sz="2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16,3</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dirty="0">
                          <a:effectLst/>
                        </a:rPr>
                        <a:t>16,0</a:t>
                      </a:r>
                      <a:endParaRPr lang="en-US" sz="2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4,0</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10,2</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9,3</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8,2</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1960220065"/>
                  </a:ext>
                </a:extLst>
              </a:tr>
              <a:tr h="367145">
                <a:tc>
                  <a:txBody>
                    <a:bodyPr/>
                    <a:lstStyle/>
                    <a:p>
                      <a:pPr marL="184150" algn="l">
                        <a:lnSpc>
                          <a:spcPts val="1160"/>
                        </a:lnSpc>
                        <a:spcAft>
                          <a:spcPts val="0"/>
                        </a:spcAft>
                      </a:pPr>
                      <a:r>
                        <a:rPr lang="es-PE" sz="1800" dirty="0">
                          <a:effectLst/>
                        </a:rPr>
                        <a:t>- Bienes y servicios</a:t>
                      </a:r>
                      <a:endParaRPr lang="en-US" sz="2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10,3</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11,3</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15,5</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-0,2</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3,3</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1,5</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1220200199"/>
                  </a:ext>
                </a:extLst>
              </a:tr>
              <a:tr h="367145">
                <a:tc>
                  <a:txBody>
                    <a:bodyPr/>
                    <a:lstStyle/>
                    <a:p>
                      <a:pPr marL="184150" algn="l">
                        <a:lnSpc>
                          <a:spcPts val="1160"/>
                        </a:lnSpc>
                        <a:spcAft>
                          <a:spcPts val="0"/>
                        </a:spcAft>
                      </a:pPr>
                      <a:r>
                        <a:rPr lang="es-PE" sz="1800" dirty="0">
                          <a:effectLst/>
                        </a:rPr>
                        <a:t>- Transferencias</a:t>
                      </a:r>
                      <a:endParaRPr lang="en-US" sz="2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15,0</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15,8</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2,4</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-0,6</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8,8</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9,5</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12315193"/>
                  </a:ext>
                </a:extLst>
              </a:tr>
              <a:tr h="367145">
                <a:tc gridSpan="7">
                  <a:txBody>
                    <a:bodyPr/>
                    <a:lstStyle/>
                    <a:p>
                      <a:pPr algn="ctr">
                        <a:lnSpc>
                          <a:spcPts val="1160"/>
                        </a:lnSpc>
                        <a:spcAft>
                          <a:spcPts val="0"/>
                        </a:spcAft>
                      </a:pPr>
                      <a:r>
                        <a:rPr lang="es-PE" sz="1800" b="1" dirty="0">
                          <a:effectLst/>
                        </a:rPr>
                        <a:t> % del PBI</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hMerge="1">
                  <a:txBody>
                    <a:bodyPr/>
                    <a:lstStyle/>
                    <a:p>
                      <a:pPr algn="ctr">
                        <a:lnSpc>
                          <a:spcPts val="1160"/>
                        </a:lnSpc>
                        <a:spcAft>
                          <a:spcPts val="0"/>
                        </a:spcAft>
                      </a:pP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1319099"/>
                  </a:ext>
                </a:extLst>
              </a:tr>
              <a:tr h="367145">
                <a:tc>
                  <a:txBody>
                    <a:bodyPr/>
                    <a:lstStyle/>
                    <a:p>
                      <a:pPr marL="43815" algn="l">
                        <a:lnSpc>
                          <a:spcPts val="1160"/>
                        </a:lnSpc>
                        <a:spcAft>
                          <a:spcPts val="0"/>
                        </a:spcAft>
                      </a:pPr>
                      <a:r>
                        <a:rPr lang="es-PE" sz="1800" b="1" dirty="0">
                          <a:effectLst/>
                        </a:rPr>
                        <a:t>Gastos corrientes del GG</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14,3</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15,6</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15,9</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a:effectLst/>
                        </a:rPr>
                        <a:t>15,3</a:t>
                      </a:r>
                      <a:endParaRPr lang="en-US" sz="2800" b="1">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15,3</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tc>
                  <a:txBody>
                    <a:bodyPr/>
                    <a:lstStyle/>
                    <a:p>
                      <a:pPr algn="ctr">
                        <a:lnSpc>
                          <a:spcPts val="1160"/>
                        </a:lnSpc>
                        <a:spcAft>
                          <a:spcPts val="0"/>
                        </a:spcAft>
                      </a:pPr>
                      <a:r>
                        <a:rPr lang="es-PE" sz="1800" b="1" dirty="0">
                          <a:effectLst/>
                        </a:rPr>
                        <a:t>15,3</a:t>
                      </a:r>
                      <a:endParaRPr lang="en-US" sz="2800" b="1"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solidFill>
                      <a:schemeClr val="accent5">
                        <a:lumMod val="60000"/>
                        <a:lumOff val="40000"/>
                      </a:schemeClr>
                    </a:solidFill>
                  </a:tcPr>
                </a:tc>
                <a:extLst>
                  <a:ext uri="{0D108BD9-81ED-4DB2-BD59-A6C34878D82A}">
                    <a16:rowId xmlns:a16="http://schemas.microsoft.com/office/drawing/2014/main" val="730829718"/>
                  </a:ext>
                </a:extLst>
              </a:tr>
              <a:tr h="367145">
                <a:tc>
                  <a:txBody>
                    <a:bodyPr/>
                    <a:lstStyle/>
                    <a:p>
                      <a:pPr marL="184150" algn="l">
                        <a:lnSpc>
                          <a:spcPts val="1160"/>
                        </a:lnSpc>
                        <a:spcAft>
                          <a:spcPts val="0"/>
                        </a:spcAft>
                      </a:pPr>
                      <a:r>
                        <a:rPr lang="es-PE" sz="1800">
                          <a:effectLst/>
                        </a:rPr>
                        <a:t>- Remuneraciones</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5,4</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5,9</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5,8</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6,0</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6,1</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dirty="0">
                          <a:effectLst/>
                        </a:rPr>
                        <a:t>6,2</a:t>
                      </a:r>
                      <a:endParaRPr lang="en-US" sz="2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241684001"/>
                  </a:ext>
                </a:extLst>
              </a:tr>
              <a:tr h="367145">
                <a:tc>
                  <a:txBody>
                    <a:bodyPr/>
                    <a:lstStyle/>
                    <a:p>
                      <a:pPr marL="184150" algn="l">
                        <a:lnSpc>
                          <a:spcPts val="1160"/>
                        </a:lnSpc>
                        <a:spcAft>
                          <a:spcPts val="0"/>
                        </a:spcAft>
                      </a:pPr>
                      <a:r>
                        <a:rPr lang="es-PE" sz="1800">
                          <a:effectLst/>
                        </a:rPr>
                        <a:t>- Bienes y servicios</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5,8</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6,1</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6,6</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6,1</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6,0</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dirty="0">
                          <a:effectLst/>
                        </a:rPr>
                        <a:t>5,7</a:t>
                      </a:r>
                      <a:endParaRPr lang="en-US" sz="2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746076956"/>
                  </a:ext>
                </a:extLst>
              </a:tr>
              <a:tr h="367145">
                <a:tc>
                  <a:txBody>
                    <a:bodyPr/>
                    <a:lstStyle/>
                    <a:p>
                      <a:pPr marL="184150" algn="l">
                        <a:lnSpc>
                          <a:spcPts val="1160"/>
                        </a:lnSpc>
                        <a:spcAft>
                          <a:spcPts val="0"/>
                        </a:spcAft>
                      </a:pPr>
                      <a:r>
                        <a:rPr lang="es-PE" sz="1800">
                          <a:effectLst/>
                        </a:rPr>
                        <a:t>- Transferencias</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3,2</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3,5</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3,4</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3,2</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a:effectLst/>
                        </a:rPr>
                        <a:t>3,2</a:t>
                      </a:r>
                      <a:endParaRPr lang="en-US" sz="28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tc>
                  <a:txBody>
                    <a:bodyPr/>
                    <a:lstStyle/>
                    <a:p>
                      <a:pPr algn="ctr">
                        <a:lnSpc>
                          <a:spcPts val="1160"/>
                        </a:lnSpc>
                        <a:spcAft>
                          <a:spcPts val="0"/>
                        </a:spcAft>
                      </a:pPr>
                      <a:r>
                        <a:rPr lang="es-PE" sz="1800" dirty="0">
                          <a:effectLst/>
                        </a:rPr>
                        <a:t>3,3</a:t>
                      </a:r>
                      <a:endParaRPr lang="en-US" sz="2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nchor="ctr"/>
                </a:tc>
                <a:extLst>
                  <a:ext uri="{0D108BD9-81ED-4DB2-BD59-A6C34878D82A}">
                    <a16:rowId xmlns:a16="http://schemas.microsoft.com/office/drawing/2014/main" val="2862449838"/>
                  </a:ext>
                </a:extLst>
              </a:tr>
            </a:tbl>
          </a:graphicData>
        </a:graphic>
      </p:graphicFrame>
      <p:sp>
        <p:nvSpPr>
          <p:cNvPr id="15" name="CuadroTexto 14"/>
          <p:cNvSpPr txBox="1"/>
          <p:nvPr/>
        </p:nvSpPr>
        <p:spPr>
          <a:xfrm>
            <a:off x="46947" y="994998"/>
            <a:ext cx="12145053" cy="523220"/>
          </a:xfrm>
          <a:prstGeom prst="rect">
            <a:avLst/>
          </a:prstGeom>
          <a:noFill/>
        </p:spPr>
        <p:txBody>
          <a:bodyPr wrap="square" rtlCol="0">
            <a:spAutoFit/>
          </a:bodyPr>
          <a:lstStyle/>
          <a:p>
            <a:pPr algn="ctr"/>
            <a:r>
              <a:rPr lang="es-PE" sz="2800" b="1" dirty="0"/>
              <a:t>EVOLUCION DE LAS FINANZAS PUBLICAS</a:t>
            </a:r>
            <a:endParaRPr lang="en-US" sz="2800" dirty="0"/>
          </a:p>
        </p:txBody>
      </p:sp>
      <p:sp>
        <p:nvSpPr>
          <p:cNvPr id="16" name="CuadroTexto 15"/>
          <p:cNvSpPr txBox="1"/>
          <p:nvPr/>
        </p:nvSpPr>
        <p:spPr>
          <a:xfrm>
            <a:off x="701870" y="1549834"/>
            <a:ext cx="11009795" cy="523220"/>
          </a:xfrm>
          <a:prstGeom prst="rect">
            <a:avLst/>
          </a:prstGeom>
          <a:noFill/>
        </p:spPr>
        <p:txBody>
          <a:bodyPr wrap="square" rtlCol="0">
            <a:spAutoFit/>
          </a:bodyPr>
          <a:lstStyle/>
          <a:p>
            <a:pPr algn="ctr"/>
            <a:r>
              <a:rPr lang="es-PE" sz="2800" b="1" dirty="0">
                <a:solidFill>
                  <a:srgbClr val="FF0000"/>
                </a:solidFill>
              </a:rPr>
              <a:t>GASTO NO FINANCIERO DEL GOBIERNO GENERAL</a:t>
            </a:r>
            <a:endParaRPr lang="en-US" sz="2800" b="1" dirty="0">
              <a:solidFill>
                <a:srgbClr val="FF0000"/>
              </a:solidFill>
            </a:endParaRPr>
          </a:p>
        </p:txBody>
      </p:sp>
      <p:sp>
        <p:nvSpPr>
          <p:cNvPr id="10" name="CuadroTexto 9">
            <a:extLst>
              <a:ext uri="{FF2B5EF4-FFF2-40B4-BE49-F238E27FC236}">
                <a16:creationId xmlns:a16="http://schemas.microsoft.com/office/drawing/2014/main" id="{039465ED-0777-4627-88D4-DFCDD4C3200E}"/>
              </a:ext>
            </a:extLst>
          </p:cNvPr>
          <p:cNvSpPr txBox="1"/>
          <p:nvPr/>
        </p:nvSpPr>
        <p:spPr>
          <a:xfrm>
            <a:off x="0" y="2666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ASPECTOS ECONOMICOS</a:t>
            </a:r>
          </a:p>
        </p:txBody>
      </p:sp>
    </p:spTree>
    <p:extLst>
      <p:ext uri="{BB962C8B-B14F-4D97-AF65-F5344CB8AC3E}">
        <p14:creationId xmlns:p14="http://schemas.microsoft.com/office/powerpoint/2010/main" val="128190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56</a:t>
            </a:fld>
            <a:endParaRPr lang="es-PE" b="1" dirty="0">
              <a:solidFill>
                <a:schemeClr val="bg1">
                  <a:lumMod val="75000"/>
                </a:schemeClr>
              </a:solidFill>
            </a:endParaRPr>
          </a:p>
        </p:txBody>
      </p:sp>
      <p:sp>
        <p:nvSpPr>
          <p:cNvPr id="15" name="CuadroTexto 14"/>
          <p:cNvSpPr txBox="1"/>
          <p:nvPr/>
        </p:nvSpPr>
        <p:spPr>
          <a:xfrm>
            <a:off x="46947" y="1001214"/>
            <a:ext cx="12145053" cy="523220"/>
          </a:xfrm>
          <a:prstGeom prst="rect">
            <a:avLst/>
          </a:prstGeom>
          <a:noFill/>
        </p:spPr>
        <p:txBody>
          <a:bodyPr wrap="square" rtlCol="0">
            <a:spAutoFit/>
          </a:bodyPr>
          <a:lstStyle/>
          <a:p>
            <a:pPr algn="ctr"/>
            <a:r>
              <a:rPr lang="es-PE" sz="2800" b="1" dirty="0"/>
              <a:t>RESULTADOS DE LA RECAUDACION TRIBUTARIA</a:t>
            </a:r>
            <a:endParaRPr lang="en-US" sz="2800" dirty="0"/>
          </a:p>
        </p:txBody>
      </p:sp>
      <p:sp>
        <p:nvSpPr>
          <p:cNvPr id="16" name="CuadroTexto 15"/>
          <p:cNvSpPr txBox="1"/>
          <p:nvPr/>
        </p:nvSpPr>
        <p:spPr>
          <a:xfrm>
            <a:off x="701870" y="1524434"/>
            <a:ext cx="11009795" cy="523220"/>
          </a:xfrm>
          <a:prstGeom prst="rect">
            <a:avLst/>
          </a:prstGeom>
          <a:noFill/>
        </p:spPr>
        <p:txBody>
          <a:bodyPr wrap="square" rtlCol="0">
            <a:spAutoFit/>
          </a:bodyPr>
          <a:lstStyle/>
          <a:p>
            <a:pPr algn="ctr"/>
            <a:r>
              <a:rPr lang="es-PE" sz="2800" b="1" dirty="0">
                <a:solidFill>
                  <a:srgbClr val="FF0000"/>
                </a:solidFill>
              </a:rPr>
              <a:t>INGRESOS TRIBUTARIOS</a:t>
            </a:r>
            <a:endParaRPr lang="en-US" sz="2800" b="1" dirty="0">
              <a:solidFill>
                <a:srgbClr val="FF0000"/>
              </a:solidFill>
            </a:endParaRP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26259" r="10284" b="6911"/>
          <a:stretch/>
        </p:blipFill>
        <p:spPr>
          <a:xfrm>
            <a:off x="3557533" y="2222960"/>
            <a:ext cx="5645949" cy="4122386"/>
          </a:xfrm>
          <a:prstGeom prst="rect">
            <a:avLst/>
          </a:prstGeom>
          <a:solidFill>
            <a:schemeClr val="bg1"/>
          </a:solidFill>
        </p:spPr>
      </p:pic>
      <p:sp>
        <p:nvSpPr>
          <p:cNvPr id="8" name="Rectángulo redondeado 7"/>
          <p:cNvSpPr/>
          <p:nvPr/>
        </p:nvSpPr>
        <p:spPr>
          <a:xfrm>
            <a:off x="2920621" y="3516763"/>
            <a:ext cx="6919415" cy="6005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6D1F5506-49C6-4FF8-85C2-D767BBB46E38}"/>
              </a:ext>
            </a:extLst>
          </p:cNvPr>
          <p:cNvSpPr txBox="1"/>
          <p:nvPr/>
        </p:nvSpPr>
        <p:spPr>
          <a:xfrm>
            <a:off x="0" y="2666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ASPECTOS ECONOMICOS</a:t>
            </a:r>
          </a:p>
        </p:txBody>
      </p:sp>
    </p:spTree>
    <p:extLst>
      <p:ext uri="{BB962C8B-B14F-4D97-AF65-F5344CB8AC3E}">
        <p14:creationId xmlns:p14="http://schemas.microsoft.com/office/powerpoint/2010/main" val="4079791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57</a:t>
            </a:fld>
            <a:endParaRPr lang="es-PE" b="1" dirty="0">
              <a:solidFill>
                <a:schemeClr val="bg1">
                  <a:lumMod val="75000"/>
                </a:schemeClr>
              </a:solidFill>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64918"/>
          <a:stretch/>
        </p:blipFill>
        <p:spPr>
          <a:xfrm>
            <a:off x="1604639" y="2540462"/>
            <a:ext cx="9204255" cy="3693835"/>
          </a:xfrm>
          <a:prstGeom prst="rect">
            <a:avLst/>
          </a:prstGeom>
          <a:ln>
            <a:solidFill>
              <a:schemeClr val="tx1"/>
            </a:solidFill>
          </a:ln>
        </p:spPr>
      </p:pic>
      <p:sp>
        <p:nvSpPr>
          <p:cNvPr id="6" name="Rectángulo 5"/>
          <p:cNvSpPr/>
          <p:nvPr/>
        </p:nvSpPr>
        <p:spPr>
          <a:xfrm>
            <a:off x="1509810" y="2022011"/>
            <a:ext cx="9299084" cy="461665"/>
          </a:xfrm>
          <a:prstGeom prst="rect">
            <a:avLst/>
          </a:prstGeom>
        </p:spPr>
        <p:txBody>
          <a:bodyPr wrap="square">
            <a:spAutoFit/>
          </a:bodyPr>
          <a:lstStyle/>
          <a:p>
            <a:pPr algn="ctr"/>
            <a:r>
              <a:rPr lang="es-PE" sz="2400" b="1" dirty="0">
                <a:solidFill>
                  <a:srgbClr val="002060"/>
                </a:solidFill>
                <a:ea typeface="Times New Roman" panose="02020603050405020304" pitchFamily="18" charset="0"/>
                <a:cs typeface="Times New Roman" panose="02020603050405020304" pitchFamily="18" charset="0"/>
              </a:rPr>
              <a:t>Evolución de principales ingresos tributarios, según tributos (% del PBI)</a:t>
            </a:r>
            <a:endParaRPr lang="en-US" sz="2400" dirty="0">
              <a:solidFill>
                <a:srgbClr val="002060"/>
              </a:solidFill>
            </a:endParaRPr>
          </a:p>
        </p:txBody>
      </p:sp>
      <p:sp>
        <p:nvSpPr>
          <p:cNvPr id="15" name="CuadroTexto 14"/>
          <p:cNvSpPr txBox="1"/>
          <p:nvPr/>
        </p:nvSpPr>
        <p:spPr>
          <a:xfrm>
            <a:off x="46947" y="759914"/>
            <a:ext cx="12145053" cy="523220"/>
          </a:xfrm>
          <a:prstGeom prst="rect">
            <a:avLst/>
          </a:prstGeom>
          <a:noFill/>
        </p:spPr>
        <p:txBody>
          <a:bodyPr wrap="square" rtlCol="0">
            <a:spAutoFit/>
          </a:bodyPr>
          <a:lstStyle/>
          <a:p>
            <a:pPr algn="ctr"/>
            <a:r>
              <a:rPr lang="es-PE" sz="2800" b="1" dirty="0"/>
              <a:t>RESULTADOS DE LA RECAUDACION TRIBUTARIA</a:t>
            </a:r>
            <a:endParaRPr lang="en-US" sz="2800" dirty="0"/>
          </a:p>
        </p:txBody>
      </p:sp>
      <p:sp>
        <p:nvSpPr>
          <p:cNvPr id="16" name="CuadroTexto 15"/>
          <p:cNvSpPr txBox="1"/>
          <p:nvPr/>
        </p:nvSpPr>
        <p:spPr>
          <a:xfrm>
            <a:off x="701870" y="1283134"/>
            <a:ext cx="11009795" cy="523220"/>
          </a:xfrm>
          <a:prstGeom prst="rect">
            <a:avLst/>
          </a:prstGeom>
          <a:noFill/>
        </p:spPr>
        <p:txBody>
          <a:bodyPr wrap="square" rtlCol="0">
            <a:spAutoFit/>
          </a:bodyPr>
          <a:lstStyle/>
          <a:p>
            <a:pPr algn="ctr"/>
            <a:r>
              <a:rPr lang="es-PE" sz="2800" b="1" dirty="0">
                <a:solidFill>
                  <a:srgbClr val="FF0000"/>
                </a:solidFill>
              </a:rPr>
              <a:t>INGRESOS TRIBUTARIOS</a:t>
            </a:r>
            <a:endParaRPr lang="en-US" sz="2800" b="1" dirty="0">
              <a:solidFill>
                <a:srgbClr val="FF0000"/>
              </a:solidFill>
            </a:endParaRPr>
          </a:p>
        </p:txBody>
      </p:sp>
      <p:sp>
        <p:nvSpPr>
          <p:cNvPr id="12" name="CuadroTexto 11">
            <a:extLst>
              <a:ext uri="{FF2B5EF4-FFF2-40B4-BE49-F238E27FC236}">
                <a16:creationId xmlns:a16="http://schemas.microsoft.com/office/drawing/2014/main" id="{89FD7C63-3F9A-4D98-9550-50A51C40EDB0}"/>
              </a:ext>
            </a:extLst>
          </p:cNvPr>
          <p:cNvSpPr txBox="1"/>
          <p:nvPr/>
        </p:nvSpPr>
        <p:spPr>
          <a:xfrm>
            <a:off x="0" y="266604"/>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ASPECTOS ECONOMICOS</a:t>
            </a:r>
          </a:p>
        </p:txBody>
      </p:sp>
    </p:spTree>
    <p:extLst>
      <p:ext uri="{BB962C8B-B14F-4D97-AF65-F5344CB8AC3E}">
        <p14:creationId xmlns:p14="http://schemas.microsoft.com/office/powerpoint/2010/main" val="385516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58</a:t>
            </a:fld>
            <a:endParaRPr lang="es-PE" b="1" dirty="0">
              <a:solidFill>
                <a:schemeClr val="bg1">
                  <a:lumMod val="75000"/>
                </a:schemeClr>
              </a:solidFill>
            </a:endParaRPr>
          </a:p>
        </p:txBody>
      </p:sp>
      <p:grpSp>
        <p:nvGrpSpPr>
          <p:cNvPr id="3" name="Grupo 2"/>
          <p:cNvGrpSpPr/>
          <p:nvPr/>
        </p:nvGrpSpPr>
        <p:grpSpPr>
          <a:xfrm>
            <a:off x="0" y="0"/>
            <a:ext cx="12192000" cy="589409"/>
            <a:chOff x="0" y="0"/>
            <a:chExt cx="12192000" cy="589409"/>
          </a:xfrm>
        </p:grpSpPr>
        <p:sp>
          <p:nvSpPr>
            <p:cNvPr id="2" name="Paralelogramo 1">
              <a:extLst>
                <a:ext uri="{FF2B5EF4-FFF2-40B4-BE49-F238E27FC236}">
                  <a16:creationId xmlns:a16="http://schemas.microsoft.com/office/drawing/2014/main" id="{B292750F-3E90-4F95-BFD7-E05B09512EFB}"/>
                </a:ext>
              </a:extLst>
            </p:cNvPr>
            <p:cNvSpPr/>
            <p:nvPr/>
          </p:nvSpPr>
          <p:spPr>
            <a:xfrm>
              <a:off x="3056164" y="0"/>
              <a:ext cx="6487886" cy="589409"/>
            </a:xfrm>
            <a:prstGeom prst="parallelogram">
              <a:avLst>
                <a:gd name="adj" fmla="val 5893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63404"/>
              <a:ext cx="12192000" cy="430887"/>
            </a:xfrm>
            <a:prstGeom prst="rect">
              <a:avLst/>
            </a:prstGeom>
            <a:noFill/>
          </p:spPr>
          <p:txBody>
            <a:bodyPr wrap="square" rtlCol="0">
              <a:spAutoFit/>
            </a:bodyPr>
            <a:lstStyle/>
            <a:p>
              <a:pPr lvl="1" algn="ctr"/>
              <a:r>
                <a:rPr lang="es-PE" sz="2200" b="1" dirty="0">
                  <a:solidFill>
                    <a:schemeClr val="bg1"/>
                  </a:solidFill>
                  <a:effectLst>
                    <a:outerShdw blurRad="38100" dist="38100" dir="2700000" algn="tl">
                      <a:srgbClr val="000000">
                        <a:alpha val="43137"/>
                      </a:srgbClr>
                    </a:outerShdw>
                  </a:effectLst>
                </a:rPr>
                <a:t>ASPECTOS ECONOMICOS</a:t>
              </a:r>
            </a:p>
          </p:txBody>
        </p:sp>
      </p:grpSp>
      <p:sp>
        <p:nvSpPr>
          <p:cNvPr id="15" name="CuadroTexto 14"/>
          <p:cNvSpPr txBox="1"/>
          <p:nvPr/>
        </p:nvSpPr>
        <p:spPr>
          <a:xfrm>
            <a:off x="46947" y="759914"/>
            <a:ext cx="12145053" cy="954107"/>
          </a:xfrm>
          <a:prstGeom prst="rect">
            <a:avLst/>
          </a:prstGeom>
          <a:noFill/>
        </p:spPr>
        <p:txBody>
          <a:bodyPr wrap="square" rtlCol="0">
            <a:spAutoFit/>
          </a:bodyPr>
          <a:lstStyle/>
          <a:p>
            <a:pPr algn="ctr"/>
            <a:r>
              <a:rPr lang="es-PE" sz="2800" b="1" dirty="0">
                <a:solidFill>
                  <a:srgbClr val="FF0000"/>
                </a:solidFill>
              </a:rPr>
              <a:t>RECOMENDACION</a:t>
            </a:r>
          </a:p>
          <a:p>
            <a:pPr algn="ctr"/>
            <a:r>
              <a:rPr lang="es-PE" sz="2800" b="1" dirty="0"/>
              <a:t>MEJORA EN LA PRODUCCION DE ESTADISTICAS FISCALES</a:t>
            </a:r>
            <a:endParaRPr lang="en-US" sz="2800" dirty="0"/>
          </a:p>
        </p:txBody>
      </p:sp>
      <p:sp>
        <p:nvSpPr>
          <p:cNvPr id="5" name="CuadroTexto 4"/>
          <p:cNvSpPr txBox="1"/>
          <p:nvPr/>
        </p:nvSpPr>
        <p:spPr>
          <a:xfrm>
            <a:off x="510789" y="2069375"/>
            <a:ext cx="7409529" cy="3939540"/>
          </a:xfrm>
          <a:prstGeom prst="rect">
            <a:avLst/>
          </a:prstGeom>
          <a:noFill/>
        </p:spPr>
        <p:txBody>
          <a:bodyPr wrap="square" rtlCol="0">
            <a:spAutoFit/>
          </a:bodyPr>
          <a:lstStyle/>
          <a:p>
            <a:pPr marL="444500" indent="-444500" algn="just">
              <a:spcBef>
                <a:spcPts val="600"/>
              </a:spcBef>
              <a:spcAft>
                <a:spcPts val="600"/>
              </a:spcAft>
              <a:buFont typeface="Wingdings" panose="05000000000000000000" pitchFamily="2" charset="2"/>
              <a:buChar char="q"/>
            </a:pPr>
            <a:r>
              <a:rPr lang="es-PE" sz="2200" b="1" dirty="0"/>
              <a:t>Desde enero del año 2015 se viene implementando el Programa Perú. </a:t>
            </a:r>
          </a:p>
          <a:p>
            <a:pPr marL="444500" indent="-444500" algn="just">
              <a:spcBef>
                <a:spcPts val="600"/>
              </a:spcBef>
              <a:spcAft>
                <a:spcPts val="600"/>
              </a:spcAft>
              <a:buFont typeface="Wingdings" panose="05000000000000000000" pitchFamily="2" charset="2"/>
              <a:buChar char="q"/>
            </a:pPr>
            <a:r>
              <a:rPr lang="es-PE" sz="2200" b="1" dirty="0"/>
              <a:t>Programa que ayuda a alcanzar estándares internacionales y prácticas</a:t>
            </a:r>
          </a:p>
          <a:p>
            <a:pPr marL="444500" indent="-444500" algn="just">
              <a:spcBef>
                <a:spcPts val="600"/>
              </a:spcBef>
              <a:spcAft>
                <a:spcPts val="600"/>
              </a:spcAft>
              <a:buFont typeface="Wingdings" panose="05000000000000000000" pitchFamily="2" charset="2"/>
              <a:buChar char="q"/>
            </a:pPr>
            <a:r>
              <a:rPr lang="es-PE" sz="2200" b="1" dirty="0"/>
              <a:t>Evaluación de las estadísticas oficiales con la finalidad de revisar las metodologías vigentes, ejecución de estudios especiales y la adopción de buenas prácticas estadísticas internacionales. </a:t>
            </a:r>
          </a:p>
          <a:p>
            <a:pPr marL="444500" indent="-444500" algn="just">
              <a:spcBef>
                <a:spcPts val="600"/>
              </a:spcBef>
              <a:spcAft>
                <a:spcPts val="600"/>
              </a:spcAft>
              <a:buFont typeface="Wingdings" panose="05000000000000000000" pitchFamily="2" charset="2"/>
              <a:buChar char="q"/>
            </a:pPr>
            <a:r>
              <a:rPr lang="es-PE" sz="2200" b="1" dirty="0">
                <a:solidFill>
                  <a:schemeClr val="accent2">
                    <a:lumMod val="75000"/>
                  </a:schemeClr>
                </a:solidFill>
                <a:effectLst>
                  <a:outerShdw blurRad="38100" dist="38100" dir="2700000" algn="tl">
                    <a:srgbClr val="000000">
                      <a:alpha val="43137"/>
                    </a:srgbClr>
                  </a:outerShdw>
                </a:effectLst>
              </a:rPr>
              <a:t>ADAPTAR LAS ESTADÍSTICAS DE LAS FINANZAS PÚBLICAS AL ESTÁNDAR INTERNACIONAL VIGENTE</a:t>
            </a:r>
            <a:endParaRPr lang="en-US" sz="2200" b="1" dirty="0">
              <a:solidFill>
                <a:schemeClr val="accent2">
                  <a:lumMod val="75000"/>
                </a:schemeClr>
              </a:solidFill>
              <a:effectLst>
                <a:outerShdw blurRad="38100" dist="38100" dir="2700000" algn="tl">
                  <a:srgbClr val="000000">
                    <a:alpha val="43137"/>
                  </a:srgbClr>
                </a:outerShdw>
              </a:effectLst>
            </a:endParaRPr>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25919" b="10631"/>
          <a:stretch/>
        </p:blipFill>
        <p:spPr>
          <a:xfrm>
            <a:off x="8390965" y="2152558"/>
            <a:ext cx="3612776" cy="3737253"/>
          </a:xfrm>
          <a:prstGeom prst="rect">
            <a:avLst/>
          </a:prstGeom>
        </p:spPr>
      </p:pic>
      <p:pic>
        <p:nvPicPr>
          <p:cNvPr id="16" name="Imagen 15">
            <a:extLst>
              <a:ext uri="{FF2B5EF4-FFF2-40B4-BE49-F238E27FC236}">
                <a16:creationId xmlns:a16="http://schemas.microsoft.com/office/drawing/2014/main" id="{E77AFA04-E772-4879-B2BB-1CF81DADD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7" y="6447453"/>
            <a:ext cx="2343150" cy="342900"/>
          </a:xfrm>
          <a:prstGeom prst="rect">
            <a:avLst/>
          </a:prstGeom>
        </p:spPr>
      </p:pic>
    </p:spTree>
    <p:extLst>
      <p:ext uri="{BB962C8B-B14F-4D97-AF65-F5344CB8AC3E}">
        <p14:creationId xmlns:p14="http://schemas.microsoft.com/office/powerpoint/2010/main" val="93543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59</a:t>
            </a:fld>
            <a:endParaRPr lang="es-PE" b="1" dirty="0">
              <a:solidFill>
                <a:schemeClr val="bg1">
                  <a:lumMod val="75000"/>
                </a:schemeClr>
              </a:solidFill>
            </a:endParaRPr>
          </a:p>
        </p:txBody>
      </p:sp>
      <p:grpSp>
        <p:nvGrpSpPr>
          <p:cNvPr id="3" name="Grupo 2"/>
          <p:cNvGrpSpPr/>
          <p:nvPr/>
        </p:nvGrpSpPr>
        <p:grpSpPr>
          <a:xfrm>
            <a:off x="0" y="0"/>
            <a:ext cx="12192000" cy="589409"/>
            <a:chOff x="0" y="0"/>
            <a:chExt cx="12192000" cy="589409"/>
          </a:xfrm>
        </p:grpSpPr>
        <p:sp>
          <p:nvSpPr>
            <p:cNvPr id="2" name="Paralelogramo 1">
              <a:extLst>
                <a:ext uri="{FF2B5EF4-FFF2-40B4-BE49-F238E27FC236}">
                  <a16:creationId xmlns:a16="http://schemas.microsoft.com/office/drawing/2014/main" id="{B292750F-3E90-4F95-BFD7-E05B09512EFB}"/>
                </a:ext>
              </a:extLst>
            </p:cNvPr>
            <p:cNvSpPr/>
            <p:nvPr/>
          </p:nvSpPr>
          <p:spPr>
            <a:xfrm>
              <a:off x="3056164" y="0"/>
              <a:ext cx="6487886" cy="589409"/>
            </a:xfrm>
            <a:prstGeom prst="parallelogram">
              <a:avLst>
                <a:gd name="adj" fmla="val 5893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63404"/>
              <a:ext cx="12192000" cy="430887"/>
            </a:xfrm>
            <a:prstGeom prst="rect">
              <a:avLst/>
            </a:prstGeom>
            <a:noFill/>
          </p:spPr>
          <p:txBody>
            <a:bodyPr wrap="square" rtlCol="0">
              <a:spAutoFit/>
            </a:bodyPr>
            <a:lstStyle/>
            <a:p>
              <a:pPr lvl="1" algn="ctr"/>
              <a:r>
                <a:rPr lang="es-PE" sz="2200" b="1" dirty="0">
                  <a:solidFill>
                    <a:schemeClr val="bg1"/>
                  </a:solidFill>
                  <a:effectLst>
                    <a:outerShdw blurRad="38100" dist="38100" dir="2700000" algn="tl">
                      <a:srgbClr val="000000">
                        <a:alpha val="43137"/>
                      </a:srgbClr>
                    </a:outerShdw>
                  </a:effectLst>
                </a:rPr>
                <a:t>ASPECTOS ECONOMICOS</a:t>
              </a:r>
            </a:p>
          </p:txBody>
        </p:sp>
      </p:grpSp>
      <p:sp>
        <p:nvSpPr>
          <p:cNvPr id="15" name="CuadroTexto 14"/>
          <p:cNvSpPr txBox="1"/>
          <p:nvPr/>
        </p:nvSpPr>
        <p:spPr>
          <a:xfrm>
            <a:off x="46947" y="759914"/>
            <a:ext cx="12145053" cy="954107"/>
          </a:xfrm>
          <a:prstGeom prst="rect">
            <a:avLst/>
          </a:prstGeom>
          <a:noFill/>
        </p:spPr>
        <p:txBody>
          <a:bodyPr wrap="square" rtlCol="0">
            <a:spAutoFit/>
          </a:bodyPr>
          <a:lstStyle/>
          <a:p>
            <a:pPr algn="ctr"/>
            <a:r>
              <a:rPr lang="es-PE" sz="2800" b="1" dirty="0">
                <a:solidFill>
                  <a:srgbClr val="FF0000"/>
                </a:solidFill>
              </a:rPr>
              <a:t>RECOMENDACION</a:t>
            </a:r>
          </a:p>
          <a:p>
            <a:pPr algn="ctr"/>
            <a:r>
              <a:rPr lang="es-PE" sz="2800" b="1" dirty="0"/>
              <a:t>MIGRACION AL ESTANDAR INTERNACIONAL VIGENTE</a:t>
            </a:r>
            <a:endParaRPr lang="en-US" sz="2800" dirty="0"/>
          </a:p>
        </p:txBody>
      </p:sp>
      <p:sp>
        <p:nvSpPr>
          <p:cNvPr id="5" name="CuadroTexto 4"/>
          <p:cNvSpPr txBox="1"/>
          <p:nvPr/>
        </p:nvSpPr>
        <p:spPr>
          <a:xfrm>
            <a:off x="914400" y="2027918"/>
            <a:ext cx="10363878" cy="3600986"/>
          </a:xfrm>
          <a:prstGeom prst="rect">
            <a:avLst/>
          </a:prstGeom>
          <a:noFill/>
        </p:spPr>
        <p:txBody>
          <a:bodyPr wrap="square" rtlCol="0">
            <a:spAutoFit/>
          </a:bodyPr>
          <a:lstStyle/>
          <a:p>
            <a:pPr>
              <a:spcBef>
                <a:spcPts val="600"/>
              </a:spcBef>
              <a:spcAft>
                <a:spcPts val="600"/>
              </a:spcAft>
            </a:pPr>
            <a:r>
              <a:rPr lang="es-PE" sz="2200" b="1" dirty="0">
                <a:solidFill>
                  <a:srgbClr val="002060"/>
                </a:solidFill>
                <a:effectLst>
                  <a:outerShdw blurRad="38100" dist="38100" dir="2700000" algn="tl">
                    <a:srgbClr val="000000">
                      <a:alpha val="43137"/>
                    </a:srgbClr>
                  </a:outerShdw>
                </a:effectLst>
              </a:rPr>
              <a:t>FONDO MONETARIO INTERNACIONAL</a:t>
            </a:r>
          </a:p>
          <a:p>
            <a:pPr marL="531813" indent="-531813">
              <a:spcBef>
                <a:spcPts val="600"/>
              </a:spcBef>
              <a:spcAft>
                <a:spcPts val="600"/>
              </a:spcAft>
              <a:buFont typeface="Wingdings" panose="05000000000000000000" pitchFamily="2" charset="2"/>
              <a:buChar char="q"/>
            </a:pPr>
            <a:r>
              <a:rPr lang="es-PE" sz="2200" b="1" dirty="0"/>
              <a:t>Ha planteado estándares internacionales que permitan una mayor comparabilidad de las estadísticas de países. </a:t>
            </a:r>
          </a:p>
          <a:p>
            <a:pPr marL="531813" indent="-531813">
              <a:spcBef>
                <a:spcPts val="600"/>
              </a:spcBef>
              <a:spcAft>
                <a:spcPts val="600"/>
              </a:spcAft>
              <a:buFont typeface="Wingdings" panose="05000000000000000000" pitchFamily="2" charset="2"/>
              <a:buChar char="q"/>
            </a:pPr>
            <a:r>
              <a:rPr lang="es-PE" sz="2200" b="1" dirty="0"/>
              <a:t>Ha mejorado la metodología de compilación de estadísticas de las finanzas públicas, con el propósito de aumentar el nivel de transparencia al público de la información fiscal</a:t>
            </a:r>
          </a:p>
          <a:p>
            <a:pPr marL="531813" indent="-531813">
              <a:spcBef>
                <a:spcPts val="600"/>
              </a:spcBef>
              <a:spcAft>
                <a:spcPts val="600"/>
              </a:spcAft>
              <a:buFont typeface="Wingdings" panose="05000000000000000000" pitchFamily="2" charset="2"/>
              <a:buChar char="q"/>
            </a:pPr>
            <a:r>
              <a:rPr lang="es-PE" sz="2200" b="1" dirty="0"/>
              <a:t>Ha reorientado el foco de análisis desde los efectos de las operaciones de gobierno sobre sus necesidades de financiamiento hacia la evaluación del impacto de estas operaciones sobre el patrimonio del gobierno.</a:t>
            </a:r>
            <a:endParaRPr lang="en-US" sz="2200" b="1" dirty="0"/>
          </a:p>
        </p:txBody>
      </p:sp>
      <p:pic>
        <p:nvPicPr>
          <p:cNvPr id="16" name="Imagen 15">
            <a:extLst>
              <a:ext uri="{FF2B5EF4-FFF2-40B4-BE49-F238E27FC236}">
                <a16:creationId xmlns:a16="http://schemas.microsoft.com/office/drawing/2014/main" id="{6025075B-9F26-4298-BCB8-A3D55BF87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7" y="6447453"/>
            <a:ext cx="2343150" cy="342900"/>
          </a:xfrm>
          <a:prstGeom prst="rect">
            <a:avLst/>
          </a:prstGeom>
        </p:spPr>
      </p:pic>
      <p:grpSp>
        <p:nvGrpSpPr>
          <p:cNvPr id="9" name="Grupo 8">
            <a:extLst>
              <a:ext uri="{FF2B5EF4-FFF2-40B4-BE49-F238E27FC236}">
                <a16:creationId xmlns:a16="http://schemas.microsoft.com/office/drawing/2014/main" id="{4D7AB248-EECF-4E7D-9A31-96CC8DD1A7DF}"/>
              </a:ext>
            </a:extLst>
          </p:cNvPr>
          <p:cNvGrpSpPr/>
          <p:nvPr/>
        </p:nvGrpSpPr>
        <p:grpSpPr>
          <a:xfrm>
            <a:off x="10733179" y="6181765"/>
            <a:ext cx="1028182" cy="416372"/>
            <a:chOff x="10847480" y="6212938"/>
            <a:chExt cx="1028182" cy="416372"/>
          </a:xfrm>
        </p:grpSpPr>
        <p:sp>
          <p:nvSpPr>
            <p:cNvPr id="10" name="CuadroTexto 9">
              <a:extLst>
                <a:ext uri="{FF2B5EF4-FFF2-40B4-BE49-F238E27FC236}">
                  <a16:creationId xmlns:a16="http://schemas.microsoft.com/office/drawing/2014/main" id="{4A05494B-28AC-40D8-966B-4A9CE2372A0E}"/>
                </a:ext>
              </a:extLst>
            </p:cNvPr>
            <p:cNvSpPr txBox="1"/>
            <p:nvPr/>
          </p:nvSpPr>
          <p:spPr>
            <a:xfrm>
              <a:off x="10847480" y="6429255"/>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12" name="Imagen 11" descr="C:\Users\16468\Documents\GSS\Para creaciones\cgr.png">
              <a:hlinkClick r:id="rId4" action="ppaction://hlinksldjump"/>
              <a:extLst>
                <a:ext uri="{FF2B5EF4-FFF2-40B4-BE49-F238E27FC236}">
                  <a16:creationId xmlns:a16="http://schemas.microsoft.com/office/drawing/2014/main" id="{7D952BFD-D337-4AA0-9A3D-E5FDE1960B05}"/>
                </a:ext>
              </a:extLst>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088615" y="6212938"/>
              <a:ext cx="523240" cy="262294"/>
            </a:xfrm>
            <a:prstGeom prst="rect">
              <a:avLst/>
            </a:prstGeom>
            <a:noFill/>
            <a:ln>
              <a:noFill/>
            </a:ln>
          </p:spPr>
        </p:pic>
      </p:grpSp>
    </p:spTree>
    <p:extLst>
      <p:ext uri="{BB962C8B-B14F-4D97-AF65-F5344CB8AC3E}">
        <p14:creationId xmlns:p14="http://schemas.microsoft.com/office/powerpoint/2010/main" val="185969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a:t>
            </a:fld>
            <a:endParaRPr lang="es-PE" b="1" dirty="0">
              <a:solidFill>
                <a:schemeClr val="bg1">
                  <a:lumMod val="75000"/>
                </a:schemeClr>
              </a:solidFill>
            </a:endParaRPr>
          </a:p>
        </p:txBody>
      </p:sp>
      <p:sp>
        <p:nvSpPr>
          <p:cNvPr id="9" name="3 CuadroTexto">
            <a:extLst>
              <a:ext uri="{FF2B5EF4-FFF2-40B4-BE49-F238E27FC236}">
                <a16:creationId xmlns:a16="http://schemas.microsoft.com/office/drawing/2014/main" id="{103926D0-3B47-4F4E-8E0C-5456975AA57B}"/>
              </a:ext>
            </a:extLst>
          </p:cNvPr>
          <p:cNvSpPr txBox="1"/>
          <p:nvPr/>
        </p:nvSpPr>
        <p:spPr>
          <a:xfrm>
            <a:off x="1524000" y="1201972"/>
            <a:ext cx="9144000" cy="1077218"/>
          </a:xfrm>
          <a:prstGeom prst="rect">
            <a:avLst/>
          </a:prstGeom>
          <a:noFill/>
        </p:spPr>
        <p:txBody>
          <a:bodyPr wrap="square" rtlCol="0">
            <a:spAutoFit/>
          </a:bodyPr>
          <a:lstStyle/>
          <a:p>
            <a:pPr algn="ctr"/>
            <a:r>
              <a:rPr lang="es-PE" sz="3200" b="1" dirty="0">
                <a:effectLst>
                  <a:outerShdw blurRad="38100" dist="38100" dir="2700000" algn="tl">
                    <a:srgbClr val="000000">
                      <a:alpha val="43137"/>
                    </a:srgbClr>
                  </a:outerShdw>
                </a:effectLst>
              </a:rPr>
              <a:t>Ley N° 27785 “Ley Orgánica del Sistema Nacional de Control y de la Contraloría General de la República” </a:t>
            </a:r>
          </a:p>
        </p:txBody>
      </p:sp>
      <p:sp>
        <p:nvSpPr>
          <p:cNvPr id="15" name="CuadroTexto 14">
            <a:extLst>
              <a:ext uri="{FF2B5EF4-FFF2-40B4-BE49-F238E27FC236}">
                <a16:creationId xmlns:a16="http://schemas.microsoft.com/office/drawing/2014/main" id="{3F8E6DCC-24CD-4911-B50D-C36CDFCF8654}"/>
              </a:ext>
            </a:extLst>
          </p:cNvPr>
          <p:cNvSpPr txBox="1"/>
          <p:nvPr/>
        </p:nvSpPr>
        <p:spPr>
          <a:xfrm>
            <a:off x="1563278" y="2689466"/>
            <a:ext cx="9313093" cy="2092881"/>
          </a:xfrm>
          <a:prstGeom prst="rect">
            <a:avLst/>
          </a:prstGeom>
          <a:noFill/>
        </p:spPr>
        <p:txBody>
          <a:bodyPr wrap="square" rtlCol="0">
            <a:spAutoFit/>
          </a:bodyPr>
          <a:lstStyle/>
          <a:p>
            <a:pPr algn="just">
              <a:spcBef>
                <a:spcPts val="600"/>
              </a:spcBef>
              <a:spcAft>
                <a:spcPts val="600"/>
              </a:spcAft>
            </a:pPr>
            <a:r>
              <a:rPr lang="es-PE" sz="2400" b="1" dirty="0"/>
              <a:t>Artículo 22.-</a:t>
            </a:r>
          </a:p>
          <a:p>
            <a:pPr algn="just">
              <a:spcBef>
                <a:spcPts val="600"/>
              </a:spcBef>
              <a:spcAft>
                <a:spcPts val="600"/>
              </a:spcAft>
            </a:pPr>
            <a:r>
              <a:rPr lang="es-PE" sz="2400" b="1" dirty="0"/>
              <a:t>Es una atribución de la Contraloría General presentar anualmente al Congreso de la República el Informe de Evaluación a la Cuenta General de la República, para cuya formulación la Contraloría General dictará las disposiciones pertinentes.</a:t>
            </a:r>
          </a:p>
        </p:txBody>
      </p:sp>
      <p:pic>
        <p:nvPicPr>
          <p:cNvPr id="16" name="Imagen 15">
            <a:extLst>
              <a:ext uri="{FF2B5EF4-FFF2-40B4-BE49-F238E27FC236}">
                <a16:creationId xmlns:a16="http://schemas.microsoft.com/office/drawing/2014/main" id="{3883F1C9-60EF-48BE-9B94-835489B63D77}"/>
              </a:ext>
            </a:extLst>
          </p:cNvPr>
          <p:cNvPicPr/>
          <p:nvPr/>
        </p:nvPicPr>
        <p:blipFill rotWithShape="1">
          <a:blip r:embed="rId3">
            <a:extLst>
              <a:ext uri="{28A0092B-C50C-407E-A947-70E740481C1C}">
                <a14:useLocalDpi xmlns:a14="http://schemas.microsoft.com/office/drawing/2010/main" val="0"/>
              </a:ext>
            </a:extLst>
          </a:blip>
          <a:srcRect t="6878" b="5210"/>
          <a:stretch/>
        </p:blipFill>
        <p:spPr bwMode="auto">
          <a:xfrm rot="21439684">
            <a:off x="8273155" y="4619423"/>
            <a:ext cx="1608340" cy="1497499"/>
          </a:xfrm>
          <a:prstGeom prst="rect">
            <a:avLst/>
          </a:prstGeom>
          <a:noFill/>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B42B5751-045F-4D01-94F7-3929039A33D9}"/>
              </a:ext>
            </a:extLst>
          </p:cNvPr>
          <p:cNvSpPr txBox="1"/>
          <p:nvPr/>
        </p:nvSpPr>
        <p:spPr>
          <a:xfrm>
            <a:off x="-1" y="431572"/>
            <a:ext cx="12192001"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 MARCO LEGAL REGULATORIO</a:t>
            </a:r>
          </a:p>
        </p:txBody>
      </p:sp>
    </p:spTree>
    <p:extLst>
      <p:ext uri="{BB962C8B-B14F-4D97-AF65-F5344CB8AC3E}">
        <p14:creationId xmlns:p14="http://schemas.microsoft.com/office/powerpoint/2010/main" val="162435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60</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516735"/>
            <a:ext cx="12192000" cy="1754326"/>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PRESUPUESTO DE GASTOS BAJO EL ENFOQUE DE RESULTADOS</a:t>
            </a:r>
          </a:p>
        </p:txBody>
      </p:sp>
    </p:spTree>
    <p:extLst>
      <p:ext uri="{BB962C8B-B14F-4D97-AF65-F5344CB8AC3E}">
        <p14:creationId xmlns:p14="http://schemas.microsoft.com/office/powerpoint/2010/main" val="355612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61</a:t>
            </a:fld>
            <a:endParaRPr lang="es-PE" b="1" dirty="0">
              <a:solidFill>
                <a:schemeClr val="bg1">
                  <a:lumMod val="75000"/>
                </a:schemeClr>
              </a:solidFill>
            </a:endParaRPr>
          </a:p>
        </p:txBody>
      </p:sp>
      <p:sp>
        <p:nvSpPr>
          <p:cNvPr id="7" name="Rectángulo 6"/>
          <p:cNvSpPr/>
          <p:nvPr/>
        </p:nvSpPr>
        <p:spPr>
          <a:xfrm>
            <a:off x="1466850" y="2916625"/>
            <a:ext cx="9627530" cy="923330"/>
          </a:xfrm>
          <a:prstGeom prst="rect">
            <a:avLst/>
          </a:prstGeom>
        </p:spPr>
        <p:txBody>
          <a:bodyPr wrap="square">
            <a:spAutoFit/>
          </a:bodyPr>
          <a:lstStyle/>
          <a:p>
            <a:pPr marL="557530" algn="ctr">
              <a:spcAft>
                <a:spcPts val="0"/>
              </a:spcAft>
            </a:pPr>
            <a:r>
              <a:rPr lang="es-PE" b="1" dirty="0">
                <a:solidFill>
                  <a:srgbClr val="0070C0"/>
                </a:solidFill>
                <a:ea typeface="Times New Roman" panose="02020603050405020304" pitchFamily="18" charset="0"/>
              </a:rPr>
              <a:t>Número de Programas Presupuestales y Presupuesto Institucional de Apertura </a:t>
            </a:r>
            <a:endParaRPr lang="en-US" dirty="0">
              <a:solidFill>
                <a:srgbClr val="0070C0"/>
              </a:solidFill>
              <a:ea typeface="Times New Roman" panose="02020603050405020304" pitchFamily="18" charset="0"/>
            </a:endParaRPr>
          </a:p>
          <a:p>
            <a:pPr marL="557530" algn="ctr">
              <a:spcAft>
                <a:spcPts val="0"/>
              </a:spcAft>
            </a:pPr>
            <a:r>
              <a:rPr lang="es-PE" b="1" dirty="0">
                <a:solidFill>
                  <a:srgbClr val="0070C0"/>
                </a:solidFill>
                <a:ea typeface="Times New Roman" panose="02020603050405020304" pitchFamily="18" charset="0"/>
              </a:rPr>
              <a:t>2017-2019</a:t>
            </a:r>
            <a:endParaRPr lang="en-US" dirty="0">
              <a:solidFill>
                <a:srgbClr val="0070C0"/>
              </a:solidFill>
              <a:ea typeface="Times New Roman" panose="02020603050405020304" pitchFamily="18" charset="0"/>
            </a:endParaRPr>
          </a:p>
          <a:p>
            <a:pPr marL="557530" algn="ctr">
              <a:spcAft>
                <a:spcPts val="0"/>
              </a:spcAft>
            </a:pPr>
            <a:r>
              <a:rPr lang="es-PE" b="1" dirty="0">
                <a:solidFill>
                  <a:srgbClr val="0070C0"/>
                </a:solidFill>
                <a:ea typeface="Times New Roman" panose="02020603050405020304" pitchFamily="18" charset="0"/>
              </a:rPr>
              <a:t>(en millones de soles)</a:t>
            </a:r>
            <a:endParaRPr lang="en-US" dirty="0">
              <a:solidFill>
                <a:srgbClr val="0070C0"/>
              </a:solidFill>
              <a:effectLst/>
              <a:ea typeface="Times New Roman" panose="02020603050405020304" pitchFamily="18" charset="0"/>
            </a:endParaRPr>
          </a:p>
        </p:txBody>
      </p:sp>
      <p:grpSp>
        <p:nvGrpSpPr>
          <p:cNvPr id="4" name="Grupo 3">
            <a:extLst>
              <a:ext uri="{FF2B5EF4-FFF2-40B4-BE49-F238E27FC236}">
                <a16:creationId xmlns:a16="http://schemas.microsoft.com/office/drawing/2014/main" id="{FAE0CF6F-83B3-408D-A236-8458DF01AAC5}"/>
              </a:ext>
            </a:extLst>
          </p:cNvPr>
          <p:cNvGrpSpPr/>
          <p:nvPr/>
        </p:nvGrpSpPr>
        <p:grpSpPr>
          <a:xfrm>
            <a:off x="1466850" y="3830430"/>
            <a:ext cx="9627530" cy="2355624"/>
            <a:chOff x="881847" y="2790452"/>
            <a:chExt cx="10460183" cy="2919352"/>
          </a:xfrm>
        </p:grpSpPr>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1410" r="6242" b="12919"/>
            <a:stretch/>
          </p:blipFill>
          <p:spPr>
            <a:xfrm>
              <a:off x="881847" y="2814921"/>
              <a:ext cx="10460183" cy="2894883"/>
            </a:xfrm>
            <a:prstGeom prst="rect">
              <a:avLst/>
            </a:prstGeom>
            <a:solidFill>
              <a:schemeClr val="bg1"/>
            </a:solidFill>
            <a:ln>
              <a:solidFill>
                <a:schemeClr val="accent1">
                  <a:shade val="50000"/>
                </a:schemeClr>
              </a:solidFill>
            </a:ln>
          </p:spPr>
        </p:pic>
        <p:sp>
          <p:nvSpPr>
            <p:cNvPr id="9" name="Rectángulo redondeado 8"/>
            <p:cNvSpPr/>
            <p:nvPr/>
          </p:nvSpPr>
          <p:spPr>
            <a:xfrm>
              <a:off x="4800066" y="2790452"/>
              <a:ext cx="2216728" cy="291935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3" name="CuadroTexto 12">
            <a:extLst>
              <a:ext uri="{FF2B5EF4-FFF2-40B4-BE49-F238E27FC236}">
                <a16:creationId xmlns:a16="http://schemas.microsoft.com/office/drawing/2014/main" id="{6137A16C-CB46-4AA9-AB64-B64F740AADEF}"/>
              </a:ext>
            </a:extLst>
          </p:cNvPr>
          <p:cNvSpPr txBox="1"/>
          <p:nvPr/>
        </p:nvSpPr>
        <p:spPr>
          <a:xfrm>
            <a:off x="0" y="294992"/>
            <a:ext cx="8991600" cy="369332"/>
          </a:xfrm>
          <a:prstGeom prst="rect">
            <a:avLst/>
          </a:prstGeom>
          <a:noFill/>
        </p:spPr>
        <p:txBody>
          <a:bodyPr wrap="square" rtlCol="0">
            <a:spAutoFit/>
          </a:bodyPr>
          <a:lstStyle/>
          <a:p>
            <a:pPr lvl="1" algn="r"/>
            <a:r>
              <a:rPr lang="es-PE" b="1" dirty="0">
                <a:effectLst>
                  <a:outerShdw blurRad="38100" dist="38100" dir="2700000" algn="tl">
                    <a:srgbClr val="000000">
                      <a:alpha val="43137"/>
                    </a:srgbClr>
                  </a:outerShdw>
                </a:effectLst>
              </a:rPr>
              <a:t>PRESUPUESTO DE GASTOS BAJO EL ENFOQUE DE RESULTADOS</a:t>
            </a:r>
          </a:p>
        </p:txBody>
      </p:sp>
      <p:sp>
        <p:nvSpPr>
          <p:cNvPr id="15" name="CuadroTexto 14">
            <a:extLst>
              <a:ext uri="{FF2B5EF4-FFF2-40B4-BE49-F238E27FC236}">
                <a16:creationId xmlns:a16="http://schemas.microsoft.com/office/drawing/2014/main" id="{5F1FBE7D-DE53-483D-B2B5-CD789A4A7BCB}"/>
              </a:ext>
            </a:extLst>
          </p:cNvPr>
          <p:cNvSpPr txBox="1"/>
          <p:nvPr/>
        </p:nvSpPr>
        <p:spPr>
          <a:xfrm>
            <a:off x="735108" y="1644522"/>
            <a:ext cx="10606922" cy="1261884"/>
          </a:xfrm>
          <a:prstGeom prst="rect">
            <a:avLst/>
          </a:prstGeom>
          <a:noFill/>
        </p:spPr>
        <p:txBody>
          <a:bodyPr wrap="square" rtlCol="0">
            <a:spAutoFit/>
          </a:bodyPr>
          <a:lstStyle/>
          <a:p>
            <a:pPr marL="363538" indent="-363538" algn="just">
              <a:spcBef>
                <a:spcPts val="600"/>
              </a:spcBef>
              <a:spcAft>
                <a:spcPts val="600"/>
              </a:spcAft>
              <a:buFont typeface="Wingdings" panose="05000000000000000000" pitchFamily="2" charset="2"/>
              <a:buChar char="q"/>
            </a:pPr>
            <a:r>
              <a:rPr lang="es-PE" sz="2200" b="1" dirty="0"/>
              <a:t>2018 y 2019 el Estado Peruano viene ejecutando 89 programas presupuestales</a:t>
            </a:r>
          </a:p>
          <a:p>
            <a:pPr marL="363538" indent="-363538" algn="just">
              <a:spcBef>
                <a:spcPts val="600"/>
              </a:spcBef>
              <a:spcAft>
                <a:spcPts val="600"/>
              </a:spcAft>
              <a:buFont typeface="Wingdings" panose="05000000000000000000" pitchFamily="2" charset="2"/>
              <a:buChar char="q"/>
            </a:pPr>
            <a:r>
              <a:rPr lang="es-PE" sz="2200" b="1" dirty="0"/>
              <a:t>La programación, formulación y ejecución de los programas presupuestales involucra la participación de 23 sectores</a:t>
            </a:r>
          </a:p>
        </p:txBody>
      </p:sp>
      <p:sp>
        <p:nvSpPr>
          <p:cNvPr id="16" name="CuadroTexto 15">
            <a:extLst>
              <a:ext uri="{FF2B5EF4-FFF2-40B4-BE49-F238E27FC236}">
                <a16:creationId xmlns:a16="http://schemas.microsoft.com/office/drawing/2014/main" id="{8FED78CD-EB7A-412F-B852-FE1288776FAC}"/>
              </a:ext>
            </a:extLst>
          </p:cNvPr>
          <p:cNvSpPr txBox="1"/>
          <p:nvPr/>
        </p:nvSpPr>
        <p:spPr>
          <a:xfrm>
            <a:off x="849970" y="959939"/>
            <a:ext cx="10341905" cy="523220"/>
          </a:xfrm>
          <a:prstGeom prst="rect">
            <a:avLst/>
          </a:prstGeom>
          <a:noFill/>
        </p:spPr>
        <p:txBody>
          <a:bodyPr wrap="square" rtlCol="0">
            <a:spAutoFit/>
          </a:bodyPr>
          <a:lstStyle/>
          <a:p>
            <a:pPr algn="ctr"/>
            <a:r>
              <a:rPr lang="es-PE" sz="2800" b="1" dirty="0"/>
              <a:t>PROGRAMAS PRESUPUESTALES</a:t>
            </a:r>
            <a:endParaRPr lang="en-US" sz="2800" dirty="0"/>
          </a:p>
        </p:txBody>
      </p:sp>
    </p:spTree>
    <p:extLst>
      <p:ext uri="{BB962C8B-B14F-4D97-AF65-F5344CB8AC3E}">
        <p14:creationId xmlns:p14="http://schemas.microsoft.com/office/powerpoint/2010/main" val="327367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62</a:t>
            </a:fld>
            <a:endParaRPr lang="es-PE" b="1" dirty="0">
              <a:solidFill>
                <a:schemeClr val="bg1">
                  <a:lumMod val="75000"/>
                </a:schemeClr>
              </a:solidFill>
            </a:endParaRPr>
          </a:p>
        </p:txBody>
      </p:sp>
      <p:sp>
        <p:nvSpPr>
          <p:cNvPr id="13" name="CuadroTexto 12">
            <a:extLst>
              <a:ext uri="{FF2B5EF4-FFF2-40B4-BE49-F238E27FC236}">
                <a16:creationId xmlns:a16="http://schemas.microsoft.com/office/drawing/2014/main" id="{6755FBDE-D78A-4EB4-8D3F-D051B932E47F}"/>
              </a:ext>
            </a:extLst>
          </p:cNvPr>
          <p:cNvSpPr txBox="1"/>
          <p:nvPr/>
        </p:nvSpPr>
        <p:spPr>
          <a:xfrm>
            <a:off x="0" y="294992"/>
            <a:ext cx="8991600" cy="369332"/>
          </a:xfrm>
          <a:prstGeom prst="rect">
            <a:avLst/>
          </a:prstGeom>
          <a:noFill/>
        </p:spPr>
        <p:txBody>
          <a:bodyPr wrap="square" rtlCol="0">
            <a:spAutoFit/>
          </a:bodyPr>
          <a:lstStyle/>
          <a:p>
            <a:pPr lvl="1" algn="r"/>
            <a:r>
              <a:rPr lang="es-PE" b="1" dirty="0">
                <a:effectLst>
                  <a:outerShdw blurRad="38100" dist="38100" dir="2700000" algn="tl">
                    <a:srgbClr val="000000">
                      <a:alpha val="43137"/>
                    </a:srgbClr>
                  </a:outerShdw>
                </a:effectLst>
              </a:rPr>
              <a:t>PRESUPUESTO DE GASTOS BAJO EL ENFOQUE DE RESULTADOS</a:t>
            </a:r>
          </a:p>
        </p:txBody>
      </p:sp>
      <p:pic>
        <p:nvPicPr>
          <p:cNvPr id="8" name="Imagen 7">
            <a:extLst>
              <a:ext uri="{FF2B5EF4-FFF2-40B4-BE49-F238E27FC236}">
                <a16:creationId xmlns:a16="http://schemas.microsoft.com/office/drawing/2014/main" id="{58054C44-B18E-40CD-B2E6-F8A5B4434DF0}"/>
              </a:ext>
            </a:extLst>
          </p:cNvPr>
          <p:cNvPicPr>
            <a:picLocks noChangeAspect="1"/>
          </p:cNvPicPr>
          <p:nvPr/>
        </p:nvPicPr>
        <p:blipFill>
          <a:blip r:embed="rId3"/>
          <a:stretch>
            <a:fillRect/>
          </a:stretch>
        </p:blipFill>
        <p:spPr>
          <a:xfrm>
            <a:off x="2486025" y="1693609"/>
            <a:ext cx="7427167" cy="5008720"/>
          </a:xfrm>
          <a:prstGeom prst="rect">
            <a:avLst/>
          </a:prstGeom>
        </p:spPr>
      </p:pic>
      <p:sp>
        <p:nvSpPr>
          <p:cNvPr id="9" name="Rectángulo 8">
            <a:extLst>
              <a:ext uri="{FF2B5EF4-FFF2-40B4-BE49-F238E27FC236}">
                <a16:creationId xmlns:a16="http://schemas.microsoft.com/office/drawing/2014/main" id="{53C8C217-952C-4BE2-B409-6E603556BD96}"/>
              </a:ext>
            </a:extLst>
          </p:cNvPr>
          <p:cNvSpPr/>
          <p:nvPr/>
        </p:nvSpPr>
        <p:spPr>
          <a:xfrm>
            <a:off x="0" y="1048435"/>
            <a:ext cx="12192000" cy="369332"/>
          </a:xfrm>
          <a:prstGeom prst="rect">
            <a:avLst/>
          </a:prstGeom>
        </p:spPr>
        <p:txBody>
          <a:bodyPr wrap="square">
            <a:spAutoFit/>
          </a:bodyPr>
          <a:lstStyle/>
          <a:p>
            <a:pPr algn="ctr"/>
            <a:r>
              <a:rPr lang="es-PE" b="1" dirty="0">
                <a:latin typeface="Arial Narrow" panose="020B0606020202030204" pitchFamily="34" charset="0"/>
                <a:ea typeface="Calibri" panose="020F0502020204030204" pitchFamily="34" charset="0"/>
                <a:cs typeface="Times New Roman" panose="02020603050405020304" pitchFamily="18" charset="0"/>
              </a:rPr>
              <a:t>PIM 2018 y Programas Presupuestales con alta participación de los Gobiernos Regionales</a:t>
            </a:r>
            <a:endParaRPr lang="es-PE" dirty="0"/>
          </a:p>
        </p:txBody>
      </p:sp>
    </p:spTree>
    <p:extLst>
      <p:ext uri="{BB962C8B-B14F-4D97-AF65-F5344CB8AC3E}">
        <p14:creationId xmlns:p14="http://schemas.microsoft.com/office/powerpoint/2010/main" val="215402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63</a:t>
            </a:fld>
            <a:endParaRPr lang="es-PE" b="1" dirty="0">
              <a:solidFill>
                <a:schemeClr val="bg1">
                  <a:lumMod val="75000"/>
                </a:schemeClr>
              </a:solidFill>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0993" r="5664" b="11673"/>
          <a:stretch/>
        </p:blipFill>
        <p:spPr>
          <a:xfrm>
            <a:off x="1352902" y="2405152"/>
            <a:ext cx="9518073" cy="2935271"/>
          </a:xfrm>
          <a:prstGeom prst="rect">
            <a:avLst/>
          </a:prstGeom>
          <a:solidFill>
            <a:schemeClr val="bg1"/>
          </a:solidFill>
        </p:spPr>
      </p:pic>
      <p:sp>
        <p:nvSpPr>
          <p:cNvPr id="6" name="Rectángulo 5"/>
          <p:cNvSpPr/>
          <p:nvPr/>
        </p:nvSpPr>
        <p:spPr>
          <a:xfrm>
            <a:off x="1403814" y="1618766"/>
            <a:ext cx="9384371" cy="750975"/>
          </a:xfrm>
          <a:prstGeom prst="rect">
            <a:avLst/>
          </a:prstGeom>
        </p:spPr>
        <p:txBody>
          <a:bodyPr wrap="square">
            <a:spAutoFit/>
          </a:bodyPr>
          <a:lstStyle/>
          <a:p>
            <a:pPr marL="557530" algn="ctr">
              <a:lnSpc>
                <a:spcPct val="107000"/>
              </a:lnSpc>
              <a:spcAft>
                <a:spcPts val="0"/>
              </a:spcAft>
            </a:pPr>
            <a:r>
              <a:rPr lang="es-PE" sz="2000" b="1" dirty="0">
                <a:ea typeface="Calibri" panose="020F0502020204030204" pitchFamily="34" charset="0"/>
                <a:cs typeface="Times New Roman" panose="02020603050405020304" pitchFamily="18" charset="0"/>
              </a:rPr>
              <a:t>PIM y Ejecución de los Programas Presupuestarios 2017-2019</a:t>
            </a:r>
            <a:endParaRPr lang="en-US" sz="2000" dirty="0">
              <a:ea typeface="Calibri" panose="020F0502020204030204" pitchFamily="34" charset="0"/>
              <a:cs typeface="Times New Roman" panose="02020603050405020304" pitchFamily="18" charset="0"/>
            </a:endParaRPr>
          </a:p>
          <a:p>
            <a:pPr marL="557530" algn="ctr">
              <a:lnSpc>
                <a:spcPct val="107000"/>
              </a:lnSpc>
              <a:spcAft>
                <a:spcPts val="0"/>
              </a:spcAft>
            </a:pPr>
            <a:r>
              <a:rPr lang="es-PE" sz="2000" b="1" dirty="0">
                <a:ea typeface="Calibri" panose="020F0502020204030204" pitchFamily="34" charset="0"/>
                <a:cs typeface="Times New Roman" panose="02020603050405020304" pitchFamily="18" charset="0"/>
              </a:rPr>
              <a:t>(en millones de soles)</a:t>
            </a:r>
            <a:endParaRPr lang="en-US" sz="2000" dirty="0">
              <a:effectLst/>
              <a:ea typeface="Calibri" panose="020F0502020204030204" pitchFamily="34" charset="0"/>
              <a:cs typeface="Times New Roman" panose="02020603050405020304" pitchFamily="18" charset="0"/>
            </a:endParaRPr>
          </a:p>
        </p:txBody>
      </p:sp>
      <p:sp>
        <p:nvSpPr>
          <p:cNvPr id="4" name="CuadroTexto 3"/>
          <p:cNvSpPr txBox="1"/>
          <p:nvPr/>
        </p:nvSpPr>
        <p:spPr>
          <a:xfrm>
            <a:off x="1441937" y="5345720"/>
            <a:ext cx="4554415" cy="276999"/>
          </a:xfrm>
          <a:prstGeom prst="rect">
            <a:avLst/>
          </a:prstGeom>
          <a:noFill/>
        </p:spPr>
        <p:txBody>
          <a:bodyPr wrap="square" rtlCol="0">
            <a:spAutoFit/>
          </a:bodyPr>
          <a:lstStyle/>
          <a:p>
            <a:r>
              <a:rPr lang="es-PE" sz="1200" b="1" dirty="0">
                <a:solidFill>
                  <a:srgbClr val="FF0000"/>
                </a:solidFill>
              </a:rPr>
              <a:t>(*) Al 30 de junio de 2019</a:t>
            </a:r>
          </a:p>
        </p:txBody>
      </p:sp>
      <p:sp>
        <p:nvSpPr>
          <p:cNvPr id="7" name="CuadroTexto 6"/>
          <p:cNvSpPr txBox="1"/>
          <p:nvPr/>
        </p:nvSpPr>
        <p:spPr>
          <a:xfrm>
            <a:off x="9333034" y="2364686"/>
            <a:ext cx="527539" cy="369332"/>
          </a:xfrm>
          <a:prstGeom prst="rect">
            <a:avLst/>
          </a:prstGeom>
          <a:noFill/>
        </p:spPr>
        <p:txBody>
          <a:bodyPr wrap="square" rtlCol="0">
            <a:spAutoFit/>
          </a:bodyPr>
          <a:lstStyle/>
          <a:p>
            <a:r>
              <a:rPr lang="es-PE" dirty="0">
                <a:solidFill>
                  <a:srgbClr val="FF0000"/>
                </a:solidFill>
              </a:rPr>
              <a:t>(*)</a:t>
            </a:r>
          </a:p>
        </p:txBody>
      </p:sp>
      <p:sp>
        <p:nvSpPr>
          <p:cNvPr id="13" name="CuadroTexto 12">
            <a:extLst>
              <a:ext uri="{FF2B5EF4-FFF2-40B4-BE49-F238E27FC236}">
                <a16:creationId xmlns:a16="http://schemas.microsoft.com/office/drawing/2014/main" id="{6755FBDE-D78A-4EB4-8D3F-D051B932E47F}"/>
              </a:ext>
            </a:extLst>
          </p:cNvPr>
          <p:cNvSpPr txBox="1"/>
          <p:nvPr/>
        </p:nvSpPr>
        <p:spPr>
          <a:xfrm>
            <a:off x="0" y="294992"/>
            <a:ext cx="8991600" cy="369332"/>
          </a:xfrm>
          <a:prstGeom prst="rect">
            <a:avLst/>
          </a:prstGeom>
          <a:noFill/>
        </p:spPr>
        <p:txBody>
          <a:bodyPr wrap="square" rtlCol="0">
            <a:spAutoFit/>
          </a:bodyPr>
          <a:lstStyle/>
          <a:p>
            <a:pPr lvl="1" algn="r"/>
            <a:r>
              <a:rPr lang="es-PE" b="1" dirty="0">
                <a:effectLst>
                  <a:outerShdw blurRad="38100" dist="38100" dir="2700000" algn="tl">
                    <a:srgbClr val="000000">
                      <a:alpha val="43137"/>
                    </a:srgbClr>
                  </a:outerShdw>
                </a:effectLst>
              </a:rPr>
              <a:t>PRESUPUESTO DE GASTOS BAJO EL ENFOQUE DE RESULTADOS</a:t>
            </a:r>
          </a:p>
        </p:txBody>
      </p:sp>
    </p:spTree>
    <p:extLst>
      <p:ext uri="{BB962C8B-B14F-4D97-AF65-F5344CB8AC3E}">
        <p14:creationId xmlns:p14="http://schemas.microsoft.com/office/powerpoint/2010/main" val="329432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64</a:t>
            </a:fld>
            <a:endParaRPr lang="es-PE" b="1" dirty="0">
              <a:solidFill>
                <a:schemeClr val="bg1">
                  <a:lumMod val="75000"/>
                </a:schemeClr>
              </a:solidFill>
            </a:endParaRPr>
          </a:p>
        </p:txBody>
      </p:sp>
      <p:sp>
        <p:nvSpPr>
          <p:cNvPr id="6" name="Rectángulo 5"/>
          <p:cNvSpPr/>
          <p:nvPr/>
        </p:nvSpPr>
        <p:spPr>
          <a:xfrm rot="5400000">
            <a:off x="5757446" y="-5148084"/>
            <a:ext cx="677108" cy="12192000"/>
          </a:xfrm>
          <a:prstGeom prst="rect">
            <a:avLst/>
          </a:prstGeom>
        </p:spPr>
        <p:txBody>
          <a:bodyPr vert="vert270" wrap="square">
            <a:spAutoFit/>
          </a:bodyPr>
          <a:lstStyle/>
          <a:p>
            <a:pPr marL="557530" algn="ctr">
              <a:spcAft>
                <a:spcPts val="0"/>
              </a:spcAft>
            </a:pPr>
            <a:r>
              <a:rPr lang="es-PE" sz="1600" b="1" dirty="0">
                <a:ea typeface="Times New Roman" panose="02020603050405020304" pitchFamily="18" charset="0"/>
              </a:rPr>
              <a:t>Programas Presupuestales que concentran la mayor proporción del Presupuesto del Estado 2018</a:t>
            </a:r>
            <a:endParaRPr lang="en-US" sz="1600" dirty="0">
              <a:ea typeface="Times New Roman" panose="02020603050405020304" pitchFamily="18" charset="0"/>
            </a:endParaRPr>
          </a:p>
          <a:p>
            <a:pPr marL="557530" algn="ctr">
              <a:spcAft>
                <a:spcPts val="0"/>
              </a:spcAft>
            </a:pPr>
            <a:r>
              <a:rPr lang="es-PE" sz="1600" b="1" dirty="0">
                <a:ea typeface="Times New Roman" panose="02020603050405020304" pitchFamily="18" charset="0"/>
              </a:rPr>
              <a:t>(en millones de soles)</a:t>
            </a:r>
            <a:endParaRPr lang="en-US" sz="1600" dirty="0">
              <a:effectLst/>
              <a:ea typeface="Times New Roman" panose="02020603050405020304" pitchFamily="18" charset="0"/>
            </a:endParaRPr>
          </a:p>
        </p:txBody>
      </p:sp>
      <p:sp>
        <p:nvSpPr>
          <p:cNvPr id="17" name="CuadroTexto 16">
            <a:extLst>
              <a:ext uri="{FF2B5EF4-FFF2-40B4-BE49-F238E27FC236}">
                <a16:creationId xmlns:a16="http://schemas.microsoft.com/office/drawing/2014/main" id="{95B1FB48-B6C9-4DCB-9E41-BB52472078D0}"/>
              </a:ext>
            </a:extLst>
          </p:cNvPr>
          <p:cNvSpPr txBox="1"/>
          <p:nvPr/>
        </p:nvSpPr>
        <p:spPr>
          <a:xfrm>
            <a:off x="5189686" y="6156997"/>
            <a:ext cx="4816954" cy="338554"/>
          </a:xfrm>
          <a:prstGeom prst="rect">
            <a:avLst/>
          </a:prstGeom>
          <a:noFill/>
        </p:spPr>
        <p:txBody>
          <a:bodyPr wrap="square" rtlCol="0">
            <a:spAutoFit/>
          </a:bodyPr>
          <a:lstStyle/>
          <a:p>
            <a:pPr>
              <a:tabLst>
                <a:tab pos="266700" algn="l"/>
              </a:tabLst>
            </a:pPr>
            <a:r>
              <a:rPr lang="es-PE" sz="800" b="1" u="sng" dirty="0">
                <a:solidFill>
                  <a:srgbClr val="FF0000"/>
                </a:solidFill>
              </a:rPr>
              <a:t>Fuente</a:t>
            </a:r>
            <a:r>
              <a:rPr lang="es-PE" sz="800" b="1" dirty="0">
                <a:solidFill>
                  <a:srgbClr val="FF0000"/>
                </a:solidFill>
              </a:rPr>
              <a:t>: - SIAF 2017-2019, Ministerio de Economía y Finanzas (con fecha de corte al 30 de junio de 2019</a:t>
            </a:r>
          </a:p>
          <a:p>
            <a:pPr>
              <a:tabLst>
                <a:tab pos="357188" algn="l"/>
              </a:tabLst>
            </a:pPr>
            <a:r>
              <a:rPr lang="es-PE" sz="800" b="1" dirty="0">
                <a:solidFill>
                  <a:srgbClr val="FF0000"/>
                </a:solidFill>
              </a:rPr>
              <a:t>	 - Encuesta Demográfica y de Salud Familiar (ENDES) desarrollada por el INEI</a:t>
            </a:r>
          </a:p>
        </p:txBody>
      </p:sp>
      <p:sp>
        <p:nvSpPr>
          <p:cNvPr id="13" name="CuadroTexto 12">
            <a:extLst>
              <a:ext uri="{FF2B5EF4-FFF2-40B4-BE49-F238E27FC236}">
                <a16:creationId xmlns:a16="http://schemas.microsoft.com/office/drawing/2014/main" id="{8A1C87D9-BF3A-4ED4-B6ED-455F9792F3ED}"/>
              </a:ext>
            </a:extLst>
          </p:cNvPr>
          <p:cNvSpPr txBox="1"/>
          <p:nvPr/>
        </p:nvSpPr>
        <p:spPr>
          <a:xfrm>
            <a:off x="0" y="294992"/>
            <a:ext cx="8991600" cy="369332"/>
          </a:xfrm>
          <a:prstGeom prst="rect">
            <a:avLst/>
          </a:prstGeom>
          <a:noFill/>
        </p:spPr>
        <p:txBody>
          <a:bodyPr wrap="square" rtlCol="0">
            <a:spAutoFit/>
          </a:bodyPr>
          <a:lstStyle/>
          <a:p>
            <a:pPr lvl="1" algn="r"/>
            <a:r>
              <a:rPr lang="es-PE" b="1" dirty="0">
                <a:effectLst>
                  <a:outerShdw blurRad="38100" dist="38100" dir="2700000" algn="tl">
                    <a:srgbClr val="000000">
                      <a:alpha val="43137"/>
                    </a:srgbClr>
                  </a:outerShdw>
                </a:effectLst>
              </a:rPr>
              <a:t>PRESUPUESTO DE GASTOS BAJO EL ENFOQUE DE RESULTADOS</a:t>
            </a:r>
          </a:p>
        </p:txBody>
      </p:sp>
      <p:pic>
        <p:nvPicPr>
          <p:cNvPr id="3" name="Imagen 2">
            <a:extLst>
              <a:ext uri="{FF2B5EF4-FFF2-40B4-BE49-F238E27FC236}">
                <a16:creationId xmlns:a16="http://schemas.microsoft.com/office/drawing/2014/main" id="{235802CB-478D-49E7-A94C-C968A78D3734}"/>
              </a:ext>
            </a:extLst>
          </p:cNvPr>
          <p:cNvPicPr>
            <a:picLocks noChangeAspect="1"/>
          </p:cNvPicPr>
          <p:nvPr/>
        </p:nvPicPr>
        <p:blipFill>
          <a:blip r:embed="rId3"/>
          <a:stretch>
            <a:fillRect/>
          </a:stretch>
        </p:blipFill>
        <p:spPr>
          <a:xfrm>
            <a:off x="1268082" y="1215715"/>
            <a:ext cx="9694113" cy="5320245"/>
          </a:xfrm>
          <a:prstGeom prst="rect">
            <a:avLst/>
          </a:prstGeom>
        </p:spPr>
      </p:pic>
    </p:spTree>
    <p:extLst>
      <p:ext uri="{BB962C8B-B14F-4D97-AF65-F5344CB8AC3E}">
        <p14:creationId xmlns:p14="http://schemas.microsoft.com/office/powerpoint/2010/main" val="92095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65</a:t>
            </a:fld>
            <a:endParaRPr lang="es-PE" b="1" dirty="0">
              <a:solidFill>
                <a:schemeClr val="bg1">
                  <a:lumMod val="75000"/>
                </a:schemeClr>
              </a:solidFill>
            </a:endParaRPr>
          </a:p>
        </p:txBody>
      </p:sp>
      <p:sp>
        <p:nvSpPr>
          <p:cNvPr id="15" name="CuadroTexto 14"/>
          <p:cNvSpPr txBox="1"/>
          <p:nvPr/>
        </p:nvSpPr>
        <p:spPr>
          <a:xfrm>
            <a:off x="0" y="909340"/>
            <a:ext cx="12191999" cy="954107"/>
          </a:xfrm>
          <a:prstGeom prst="rect">
            <a:avLst/>
          </a:prstGeom>
          <a:noFill/>
        </p:spPr>
        <p:txBody>
          <a:bodyPr wrap="square" rtlCol="0">
            <a:spAutoFit/>
          </a:bodyPr>
          <a:lstStyle/>
          <a:p>
            <a:pPr algn="ctr"/>
            <a:r>
              <a:rPr lang="es-PE" sz="2800" b="1" dirty="0">
                <a:solidFill>
                  <a:srgbClr val="FF0000"/>
                </a:solidFill>
              </a:rPr>
              <a:t>NUEVO</a:t>
            </a:r>
            <a:r>
              <a:rPr lang="es-PE" sz="2800" b="1" dirty="0"/>
              <a:t> ENFOQUE DEL PRESUPUESTO PÚBLICO A </a:t>
            </a:r>
          </a:p>
          <a:p>
            <a:pPr algn="ctr"/>
            <a:r>
              <a:rPr lang="es-PE" sz="2800" b="1" dirty="0"/>
              <a:t>PROGRAMAS PRESUPUESTALES ORIENTADOS A RESULTADOS – PPoR</a:t>
            </a:r>
            <a:endParaRPr lang="en-US" sz="4000" dirty="0"/>
          </a:p>
        </p:txBody>
      </p:sp>
      <p:sp>
        <p:nvSpPr>
          <p:cNvPr id="6" name="CuadroTexto 5"/>
          <p:cNvSpPr txBox="1"/>
          <p:nvPr/>
        </p:nvSpPr>
        <p:spPr>
          <a:xfrm>
            <a:off x="1017639" y="2875931"/>
            <a:ext cx="10058400" cy="461665"/>
          </a:xfrm>
          <a:prstGeom prst="rect">
            <a:avLst/>
          </a:prstGeom>
          <a:noFill/>
        </p:spPr>
        <p:txBody>
          <a:bodyPr wrap="square" rtlCol="0">
            <a:spAutoFit/>
          </a:bodyPr>
          <a:lstStyle/>
          <a:p>
            <a:r>
              <a:rPr lang="es-PE" sz="2400" b="1" dirty="0"/>
              <a:t>Decreto Legislativo Nº 1440 “Sistema Nacional de Presupuesto Público” </a:t>
            </a:r>
          </a:p>
        </p:txBody>
      </p:sp>
      <p:sp>
        <p:nvSpPr>
          <p:cNvPr id="7" name="Llamada de flecha hacia abajo 6"/>
          <p:cNvSpPr/>
          <p:nvPr/>
        </p:nvSpPr>
        <p:spPr>
          <a:xfrm>
            <a:off x="1124626" y="2183378"/>
            <a:ext cx="2530941" cy="756015"/>
          </a:xfrm>
          <a:prstGeom prst="downArrowCallou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effectLst>
                  <a:outerShdw blurRad="38100" dist="38100" dir="2700000" algn="tl">
                    <a:srgbClr val="000000">
                      <a:alpha val="43137"/>
                    </a:srgbClr>
                  </a:outerShdw>
                </a:effectLst>
              </a:rPr>
              <a:t>VIGENTE 1 DE ENERO 2019</a:t>
            </a:r>
            <a:endParaRPr lang="en-US" sz="1600" b="1" dirty="0">
              <a:effectLst>
                <a:outerShdw blurRad="38100" dist="38100" dir="2700000" algn="tl">
                  <a:srgbClr val="000000">
                    <a:alpha val="43137"/>
                  </a:srgbClr>
                </a:outerShdw>
              </a:effectLst>
            </a:endParaRPr>
          </a:p>
        </p:txBody>
      </p:sp>
      <p:sp>
        <p:nvSpPr>
          <p:cNvPr id="9" name="Multidocumento 8"/>
          <p:cNvSpPr/>
          <p:nvPr/>
        </p:nvSpPr>
        <p:spPr>
          <a:xfrm>
            <a:off x="1362193" y="3557591"/>
            <a:ext cx="4586748" cy="2407626"/>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rgbClr val="FF0000"/>
                </a:solidFill>
              </a:rPr>
              <a:t>Programas Presupuestales Orientados a Resultados - PPoR </a:t>
            </a:r>
          </a:p>
          <a:p>
            <a:pPr marL="342900" indent="-342900" algn="just">
              <a:buFont typeface="Wingdings" panose="05000000000000000000" pitchFamily="2" charset="2"/>
              <a:buChar char="ü"/>
            </a:pPr>
            <a:r>
              <a:rPr lang="es-PE" b="1" dirty="0">
                <a:solidFill>
                  <a:srgbClr val="002060"/>
                </a:solidFill>
              </a:rPr>
              <a:t>Logro de resultados sobre la población y su entorno</a:t>
            </a:r>
          </a:p>
          <a:p>
            <a:pPr marL="342900" indent="-342900">
              <a:buFont typeface="Wingdings" panose="05000000000000000000" pitchFamily="2" charset="2"/>
              <a:buChar char="ü"/>
            </a:pPr>
            <a:r>
              <a:rPr lang="es-PE" b="1" dirty="0">
                <a:solidFill>
                  <a:srgbClr val="002060"/>
                </a:solidFill>
              </a:rPr>
              <a:t>Carácter multisectorial e intergubernamental</a:t>
            </a:r>
            <a:endParaRPr lang="en-US" dirty="0"/>
          </a:p>
        </p:txBody>
      </p:sp>
      <p:sp>
        <p:nvSpPr>
          <p:cNvPr id="20" name="Multidocumento 19"/>
          <p:cNvSpPr/>
          <p:nvPr/>
        </p:nvSpPr>
        <p:spPr>
          <a:xfrm>
            <a:off x="6300107" y="3557591"/>
            <a:ext cx="4586748" cy="2407626"/>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u="sng" dirty="0">
                <a:solidFill>
                  <a:srgbClr val="FF0000"/>
                </a:solidFill>
              </a:rPr>
              <a:t>Programa Presupuestal Institucional - PPI </a:t>
            </a:r>
          </a:p>
          <a:p>
            <a:pPr marL="342900" indent="-342900">
              <a:buFont typeface="Wingdings" panose="05000000000000000000" pitchFamily="2" charset="2"/>
              <a:buChar char="ü"/>
            </a:pPr>
            <a:r>
              <a:rPr lang="es-PE" b="1" dirty="0">
                <a:solidFill>
                  <a:srgbClr val="002060"/>
                </a:solidFill>
              </a:rPr>
              <a:t>Logro de resultados sectoriales y objetivos estratégicos institucionales</a:t>
            </a:r>
            <a:endParaRPr lang="en-US" dirty="0"/>
          </a:p>
        </p:txBody>
      </p:sp>
      <p:sp>
        <p:nvSpPr>
          <p:cNvPr id="12" name="CuadroTexto 11">
            <a:extLst>
              <a:ext uri="{FF2B5EF4-FFF2-40B4-BE49-F238E27FC236}">
                <a16:creationId xmlns:a16="http://schemas.microsoft.com/office/drawing/2014/main" id="{E10F2FC8-DDD6-4347-AF6D-21B8890C2A71}"/>
              </a:ext>
            </a:extLst>
          </p:cNvPr>
          <p:cNvSpPr txBox="1"/>
          <p:nvPr/>
        </p:nvSpPr>
        <p:spPr>
          <a:xfrm>
            <a:off x="0" y="294992"/>
            <a:ext cx="8991600" cy="369332"/>
          </a:xfrm>
          <a:prstGeom prst="rect">
            <a:avLst/>
          </a:prstGeom>
          <a:noFill/>
        </p:spPr>
        <p:txBody>
          <a:bodyPr wrap="square" rtlCol="0">
            <a:spAutoFit/>
          </a:bodyPr>
          <a:lstStyle/>
          <a:p>
            <a:pPr lvl="1" algn="r"/>
            <a:r>
              <a:rPr lang="es-PE" b="1" dirty="0">
                <a:effectLst>
                  <a:outerShdw blurRad="38100" dist="38100" dir="2700000" algn="tl">
                    <a:srgbClr val="000000">
                      <a:alpha val="43137"/>
                    </a:srgbClr>
                  </a:outerShdw>
                </a:effectLst>
              </a:rPr>
              <a:t>PRESUPUESTO DE GASTOS BAJO EL ENFOQUE DE RESULTADOS</a:t>
            </a:r>
          </a:p>
        </p:txBody>
      </p:sp>
      <p:sp>
        <p:nvSpPr>
          <p:cNvPr id="10" name="CuadroTexto 9">
            <a:extLst>
              <a:ext uri="{FF2B5EF4-FFF2-40B4-BE49-F238E27FC236}">
                <a16:creationId xmlns:a16="http://schemas.microsoft.com/office/drawing/2014/main" id="{29CFE2BB-0D2C-4C8F-8F4D-E01B3D637BB8}"/>
              </a:ext>
            </a:extLst>
          </p:cNvPr>
          <p:cNvSpPr txBox="1"/>
          <p:nvPr/>
        </p:nvSpPr>
        <p:spPr>
          <a:xfrm>
            <a:off x="10733179" y="6426075"/>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11" name="Imagen 10" descr="C:\Users\16468\Documents\GSS\Para creaciones\cgr.png">
            <a:hlinkClick r:id="rId3" action="ppaction://hlinksldjump"/>
            <a:extLst>
              <a:ext uri="{FF2B5EF4-FFF2-40B4-BE49-F238E27FC236}">
                <a16:creationId xmlns:a16="http://schemas.microsoft.com/office/drawing/2014/main" id="{D779CED1-85F1-4F27-B681-0BA9B34AAFE0}"/>
              </a:ext>
            </a:extLst>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0974314" y="6209758"/>
            <a:ext cx="523240" cy="262294"/>
          </a:xfrm>
          <a:prstGeom prst="rect">
            <a:avLst/>
          </a:prstGeom>
          <a:noFill/>
          <a:ln>
            <a:noFill/>
          </a:ln>
        </p:spPr>
      </p:pic>
    </p:spTree>
    <p:extLst>
      <p:ext uri="{BB962C8B-B14F-4D97-AF65-F5344CB8AC3E}">
        <p14:creationId xmlns:p14="http://schemas.microsoft.com/office/powerpoint/2010/main" val="297133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66</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516735"/>
            <a:ext cx="12192000" cy="923330"/>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INVERSIÓN PÚBLICA</a:t>
            </a:r>
          </a:p>
        </p:txBody>
      </p:sp>
    </p:spTree>
    <p:extLst>
      <p:ext uri="{BB962C8B-B14F-4D97-AF65-F5344CB8AC3E}">
        <p14:creationId xmlns:p14="http://schemas.microsoft.com/office/powerpoint/2010/main" val="33730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67</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087"/>
            <a:ext cx="2573837" cy="1297214"/>
          </a:xfrm>
          <a:prstGeom prst="ellipse">
            <a:avLst/>
          </a:prstGeom>
          <a:ln>
            <a:noFill/>
          </a:ln>
          <a:effectLst>
            <a:softEdge rad="112500"/>
          </a:effectLst>
        </p:spPr>
      </p:pic>
      <p:sp>
        <p:nvSpPr>
          <p:cNvPr id="8" name="CuadroTexto 7"/>
          <p:cNvSpPr txBox="1"/>
          <p:nvPr/>
        </p:nvSpPr>
        <p:spPr>
          <a:xfrm>
            <a:off x="1084036" y="1952867"/>
            <a:ext cx="6419850" cy="4247317"/>
          </a:xfrm>
          <a:prstGeom prst="rect">
            <a:avLst/>
          </a:prstGeom>
          <a:noFill/>
        </p:spPr>
        <p:txBody>
          <a:bodyPr wrap="square" rtlCol="0">
            <a:spAutoFit/>
          </a:bodyPr>
          <a:lstStyle/>
          <a:p>
            <a:pPr marL="536575" indent="-536575">
              <a:spcBef>
                <a:spcPts val="600"/>
              </a:spcBef>
              <a:spcAft>
                <a:spcPts val="600"/>
              </a:spcAft>
              <a:buFont typeface="Wingdings" panose="05000000000000000000" pitchFamily="2" charset="2"/>
              <a:buChar char="q"/>
            </a:pPr>
            <a:r>
              <a:rPr lang="es-PE" sz="2400" b="1" dirty="0"/>
              <a:t>La inversión en servicios e infraestructura pública en el Perú se ha ido incrementando</a:t>
            </a:r>
          </a:p>
          <a:p>
            <a:pPr marL="536575" indent="-536575">
              <a:spcBef>
                <a:spcPts val="600"/>
              </a:spcBef>
              <a:spcAft>
                <a:spcPts val="600"/>
              </a:spcAft>
              <a:buFont typeface="Wingdings" panose="05000000000000000000" pitchFamily="2" charset="2"/>
              <a:buChar char="q"/>
            </a:pPr>
            <a:r>
              <a:rPr lang="es-PE" sz="2400" b="1" dirty="0"/>
              <a:t>La finalidad era cubrir progresivamente las brechas en infraestructura y acceso a servicios a nivel nacional</a:t>
            </a:r>
          </a:p>
          <a:p>
            <a:pPr marL="536575" indent="-536575">
              <a:spcBef>
                <a:spcPts val="600"/>
              </a:spcBef>
              <a:spcAft>
                <a:spcPts val="600"/>
              </a:spcAft>
              <a:buFont typeface="Wingdings" panose="05000000000000000000" pitchFamily="2" charset="2"/>
              <a:buChar char="q"/>
            </a:pPr>
            <a:r>
              <a:rPr lang="es-PE" sz="2400" b="1" dirty="0"/>
              <a:t>Marco Macroeconómico Multianual:</a:t>
            </a:r>
          </a:p>
          <a:p>
            <a:pPr marL="900113" lvl="2" indent="-363538">
              <a:spcBef>
                <a:spcPts val="600"/>
              </a:spcBef>
              <a:spcAft>
                <a:spcPts val="600"/>
              </a:spcAft>
              <a:buFont typeface="Wingdings" panose="05000000000000000000" pitchFamily="2" charset="2"/>
              <a:buChar char="ü"/>
            </a:pPr>
            <a:r>
              <a:rPr lang="es-PE" sz="2400" b="1" dirty="0"/>
              <a:t>Establece las políticas fiscales en relación al grado de participación que tendrá la inversión pública para el crecimiento del país.</a:t>
            </a:r>
          </a:p>
        </p:txBody>
      </p:sp>
      <p:sp>
        <p:nvSpPr>
          <p:cNvPr id="21" name="CuadroTexto 20"/>
          <p:cNvSpPr txBox="1"/>
          <p:nvPr/>
        </p:nvSpPr>
        <p:spPr>
          <a:xfrm>
            <a:off x="0" y="1098027"/>
            <a:ext cx="12191999" cy="523220"/>
          </a:xfrm>
          <a:prstGeom prst="rect">
            <a:avLst/>
          </a:prstGeom>
          <a:noFill/>
        </p:spPr>
        <p:txBody>
          <a:bodyPr wrap="square" rtlCol="0">
            <a:spAutoFit/>
          </a:bodyPr>
          <a:lstStyle/>
          <a:p>
            <a:pPr algn="ctr"/>
            <a:r>
              <a:rPr lang="es-PE" sz="2800" b="1" dirty="0"/>
              <a:t>INTRODUCCION</a:t>
            </a:r>
            <a:endParaRPr lang="en-US" sz="4000" dirty="0"/>
          </a:p>
        </p:txBody>
      </p:sp>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420" y="1952867"/>
            <a:ext cx="3722219" cy="3722219"/>
          </a:xfrm>
          <a:prstGeom prst="rect">
            <a:avLst/>
          </a:prstGeom>
          <a:ln>
            <a:noFill/>
          </a:ln>
          <a:effectLst>
            <a:softEdge rad="112500"/>
          </a:effectLst>
        </p:spPr>
      </p:pic>
    </p:spTree>
    <p:extLst>
      <p:ext uri="{BB962C8B-B14F-4D97-AF65-F5344CB8AC3E}">
        <p14:creationId xmlns:p14="http://schemas.microsoft.com/office/powerpoint/2010/main" val="639990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482" y="2451197"/>
            <a:ext cx="2698232" cy="3434278"/>
          </a:xfrm>
          <a:prstGeom prst="rect">
            <a:avLst/>
          </a:prstGeom>
          <a:ln>
            <a:noFill/>
          </a:ln>
          <a:effectLst>
            <a:softEdge rad="112500"/>
          </a:effectLst>
        </p:spPr>
      </p:pic>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68</a:t>
            </a:fld>
            <a:endParaRPr lang="es-PE" b="1" dirty="0">
              <a:solidFill>
                <a:schemeClr val="bg1">
                  <a:lumMod val="75000"/>
                </a:schemeClr>
              </a:solidFill>
            </a:endParaRPr>
          </a:p>
        </p:txBody>
      </p:sp>
      <p:sp>
        <p:nvSpPr>
          <p:cNvPr id="8" name="CuadroTexto 7"/>
          <p:cNvSpPr txBox="1"/>
          <p:nvPr/>
        </p:nvSpPr>
        <p:spPr>
          <a:xfrm>
            <a:off x="638631" y="1908475"/>
            <a:ext cx="10798628" cy="3877985"/>
          </a:xfrm>
          <a:prstGeom prst="rect">
            <a:avLst/>
          </a:prstGeom>
          <a:noFill/>
        </p:spPr>
        <p:txBody>
          <a:bodyPr wrap="square" rtlCol="0">
            <a:spAutoFit/>
          </a:bodyPr>
          <a:lstStyle/>
          <a:p>
            <a:pPr marL="536575" indent="-536575">
              <a:buFont typeface="Wingdings" panose="05000000000000000000" pitchFamily="2" charset="2"/>
              <a:buChar char="q"/>
            </a:pPr>
            <a:r>
              <a:rPr lang="es-PE" sz="2400" b="1" dirty="0"/>
              <a:t>2017, 2018 y 2019 se ha ido incrementado el presupuesto para la inversión pública</a:t>
            </a:r>
          </a:p>
          <a:p>
            <a:pPr marL="536575" indent="-536575">
              <a:spcBef>
                <a:spcPts val="1200"/>
              </a:spcBef>
              <a:buFont typeface="Wingdings" panose="05000000000000000000" pitchFamily="2" charset="2"/>
              <a:buChar char="q"/>
            </a:pPr>
            <a:r>
              <a:rPr lang="es-PE" sz="2400" b="1" dirty="0"/>
              <a:t>Eficiencia en la ejecución presupuestal ha ido disminuyendo:</a:t>
            </a:r>
          </a:p>
          <a:p>
            <a:pPr marL="900113" lvl="1" indent="-363538">
              <a:buClr>
                <a:srgbClr val="FF0000"/>
              </a:buClr>
              <a:buFont typeface="Wingdings" panose="05000000000000000000" pitchFamily="2" charset="2"/>
              <a:buChar char="ü"/>
            </a:pPr>
            <a:r>
              <a:rPr lang="es-PE" sz="2400" b="1" dirty="0"/>
              <a:t>Factores comunes de la propia ejecución</a:t>
            </a:r>
          </a:p>
          <a:p>
            <a:pPr marL="900113" lvl="1" indent="-363538">
              <a:buClr>
                <a:srgbClr val="FF0000"/>
              </a:buClr>
              <a:buFont typeface="Wingdings" panose="05000000000000000000" pitchFamily="2" charset="2"/>
              <a:buChar char="ü"/>
            </a:pPr>
            <a:r>
              <a:rPr lang="es-PE" sz="2400" b="1" dirty="0"/>
              <a:t>Factores externos que afectan la ejecución de los proyectos</a:t>
            </a:r>
          </a:p>
          <a:p>
            <a:pPr marL="536575" indent="-536575">
              <a:spcBef>
                <a:spcPts val="1200"/>
              </a:spcBef>
              <a:buFont typeface="Wingdings" panose="05000000000000000000" pitchFamily="2" charset="2"/>
              <a:buChar char="q"/>
            </a:pPr>
            <a:r>
              <a:rPr lang="es-PE" sz="2400" b="1" dirty="0"/>
              <a:t>Impacta de manera negativa:</a:t>
            </a:r>
          </a:p>
          <a:p>
            <a:pPr marL="900113" lvl="1" indent="-363538">
              <a:buClr>
                <a:srgbClr val="FF0000"/>
              </a:buClr>
              <a:buFont typeface="Wingdings" panose="05000000000000000000" pitchFamily="2" charset="2"/>
              <a:buChar char="ü"/>
            </a:pPr>
            <a:r>
              <a:rPr lang="es-PE" sz="2400" b="1" dirty="0"/>
              <a:t>Aprovisionamiento de infraestructura y servicios básicos</a:t>
            </a:r>
          </a:p>
          <a:p>
            <a:pPr marL="900113" lvl="1" indent="-363538">
              <a:buClr>
                <a:srgbClr val="FF0000"/>
              </a:buClr>
              <a:buFont typeface="Wingdings" panose="05000000000000000000" pitchFamily="2" charset="2"/>
              <a:buChar char="ü"/>
            </a:pPr>
            <a:r>
              <a:rPr lang="es-PE" sz="2400" b="1" dirty="0"/>
              <a:t>Desarrollo y la mejora de la calidad de vida de la población.</a:t>
            </a:r>
          </a:p>
          <a:p>
            <a:pPr marL="536575" indent="-536575">
              <a:spcBef>
                <a:spcPts val="1200"/>
              </a:spcBef>
              <a:buFont typeface="Wingdings" panose="05000000000000000000" pitchFamily="2" charset="2"/>
              <a:buChar char="q"/>
            </a:pPr>
            <a:r>
              <a:rPr lang="es-PE" sz="2400" b="1" dirty="0"/>
              <a:t>Autoridad de la Reconstrucción con Cambios (ARCC)</a:t>
            </a:r>
            <a:endParaRPr lang="en-US" sz="2400" b="1" dirty="0"/>
          </a:p>
        </p:txBody>
      </p:sp>
      <p:sp>
        <p:nvSpPr>
          <p:cNvPr id="15" name="CuadroTexto 14"/>
          <p:cNvSpPr txBox="1"/>
          <p:nvPr/>
        </p:nvSpPr>
        <p:spPr>
          <a:xfrm>
            <a:off x="0" y="1098027"/>
            <a:ext cx="12191999" cy="523220"/>
          </a:xfrm>
          <a:prstGeom prst="rect">
            <a:avLst/>
          </a:prstGeom>
          <a:noFill/>
        </p:spPr>
        <p:txBody>
          <a:bodyPr wrap="square" rtlCol="0">
            <a:spAutoFit/>
          </a:bodyPr>
          <a:lstStyle/>
          <a:p>
            <a:pPr algn="ctr"/>
            <a:r>
              <a:rPr lang="es-PE" sz="2800" b="1" dirty="0"/>
              <a:t>INTRODUCCION</a:t>
            </a:r>
            <a:endParaRPr lang="en-US" sz="4000" dirty="0"/>
          </a:p>
        </p:txBody>
      </p:sp>
      <p:sp>
        <p:nvSpPr>
          <p:cNvPr id="10" name="CuadroTexto 9">
            <a:extLst>
              <a:ext uri="{FF2B5EF4-FFF2-40B4-BE49-F238E27FC236}">
                <a16:creationId xmlns:a16="http://schemas.microsoft.com/office/drawing/2014/main" id="{2A98016C-24F5-4360-B74F-FAA8F9D74EBF}"/>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Tree>
    <p:extLst>
      <p:ext uri="{BB962C8B-B14F-4D97-AF65-F5344CB8AC3E}">
        <p14:creationId xmlns:p14="http://schemas.microsoft.com/office/powerpoint/2010/main" val="297841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69</a:t>
            </a:fld>
            <a:endParaRPr lang="es-PE" b="1" dirty="0">
              <a:solidFill>
                <a:schemeClr val="bg1">
                  <a:lumMod val="75000"/>
                </a:schemeClr>
              </a:solidFill>
            </a:endParaRPr>
          </a:p>
        </p:txBody>
      </p:sp>
      <p:sp>
        <p:nvSpPr>
          <p:cNvPr id="17" name="CuadroTexto 16"/>
          <p:cNvSpPr txBox="1"/>
          <p:nvPr/>
        </p:nvSpPr>
        <p:spPr>
          <a:xfrm>
            <a:off x="0" y="960601"/>
            <a:ext cx="12191999" cy="1292662"/>
          </a:xfrm>
          <a:prstGeom prst="rect">
            <a:avLst/>
          </a:prstGeom>
          <a:noFill/>
        </p:spPr>
        <p:txBody>
          <a:bodyPr wrap="square" rtlCol="0">
            <a:spAutoFit/>
          </a:bodyPr>
          <a:lstStyle/>
          <a:p>
            <a:pPr algn="ctr"/>
            <a:r>
              <a:rPr lang="es-PE" sz="2600" b="1" dirty="0"/>
              <a:t>COMPARACIÓN DEL PIM Y PRESUPUESTO EJECUTADO DE INVERSIÓN</a:t>
            </a:r>
          </a:p>
          <a:p>
            <a:pPr algn="ctr"/>
            <a:r>
              <a:rPr lang="es-PE" sz="2600" b="1" dirty="0"/>
              <a:t>POR </a:t>
            </a:r>
            <a:r>
              <a:rPr lang="es-PE" sz="2600" b="1" dirty="0">
                <a:solidFill>
                  <a:srgbClr val="FF0000"/>
                </a:solidFill>
              </a:rPr>
              <a:t>NIVELES DE GOBIERNO</a:t>
            </a:r>
          </a:p>
          <a:p>
            <a:pPr algn="ctr"/>
            <a:r>
              <a:rPr lang="es-PE" sz="2600" b="1" dirty="0"/>
              <a:t>(en millones de soles)</a:t>
            </a:r>
            <a:endParaRPr lang="en-US" sz="2600" dirty="0"/>
          </a:p>
        </p:txBody>
      </p:sp>
      <p:sp>
        <p:nvSpPr>
          <p:cNvPr id="15" name="CuadroTexto 14">
            <a:extLst>
              <a:ext uri="{FF2B5EF4-FFF2-40B4-BE49-F238E27FC236}">
                <a16:creationId xmlns:a16="http://schemas.microsoft.com/office/drawing/2014/main" id="{9C0A44B1-33E5-4E50-9FE5-219970C64DF5}"/>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graphicFrame>
        <p:nvGraphicFramePr>
          <p:cNvPr id="8" name="Gráfico 7">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1217044006"/>
              </p:ext>
            </p:extLst>
          </p:nvPr>
        </p:nvGraphicFramePr>
        <p:xfrm>
          <a:off x="2047873" y="2358433"/>
          <a:ext cx="8134351" cy="3842244"/>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1">
            <a:extLst>
              <a:ext uri="{FF2B5EF4-FFF2-40B4-BE49-F238E27FC236}">
                <a16:creationId xmlns:a16="http://schemas.microsoft.com/office/drawing/2014/main" id="{769471E0-C36E-4C07-B84D-D76248E6B28E}"/>
              </a:ext>
            </a:extLst>
          </p:cNvPr>
          <p:cNvSpPr txBox="1"/>
          <p:nvPr/>
        </p:nvSpPr>
        <p:spPr>
          <a:xfrm>
            <a:off x="7519447" y="3849881"/>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002060"/>
                </a:solidFill>
              </a:rPr>
              <a:t>55%</a:t>
            </a:r>
          </a:p>
        </p:txBody>
      </p:sp>
      <p:sp>
        <p:nvSpPr>
          <p:cNvPr id="7" name="CuadroTexto 1">
            <a:extLst>
              <a:ext uri="{FF2B5EF4-FFF2-40B4-BE49-F238E27FC236}">
                <a16:creationId xmlns:a16="http://schemas.microsoft.com/office/drawing/2014/main" id="{769471E0-C36E-4C07-B84D-D76248E6B28E}"/>
              </a:ext>
            </a:extLst>
          </p:cNvPr>
          <p:cNvSpPr txBox="1"/>
          <p:nvPr/>
        </p:nvSpPr>
        <p:spPr>
          <a:xfrm>
            <a:off x="8283019" y="3080208"/>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002060"/>
                </a:solidFill>
              </a:rPr>
              <a:t>64%</a:t>
            </a:r>
          </a:p>
        </p:txBody>
      </p:sp>
      <p:sp>
        <p:nvSpPr>
          <p:cNvPr id="9" name="CuadroTexto 1">
            <a:extLst>
              <a:ext uri="{FF2B5EF4-FFF2-40B4-BE49-F238E27FC236}">
                <a16:creationId xmlns:a16="http://schemas.microsoft.com/office/drawing/2014/main" id="{769471E0-C36E-4C07-B84D-D76248E6B28E}"/>
              </a:ext>
            </a:extLst>
          </p:cNvPr>
          <p:cNvSpPr txBox="1"/>
          <p:nvPr/>
        </p:nvSpPr>
        <p:spPr>
          <a:xfrm>
            <a:off x="9074869" y="4272485"/>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002060"/>
                </a:solidFill>
              </a:rPr>
              <a:t>50%</a:t>
            </a:r>
          </a:p>
        </p:txBody>
      </p:sp>
    </p:spTree>
    <p:extLst>
      <p:ext uri="{BB962C8B-B14F-4D97-AF65-F5344CB8AC3E}">
        <p14:creationId xmlns:p14="http://schemas.microsoft.com/office/powerpoint/2010/main" val="88192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a:t>
            </a:fld>
            <a:endParaRPr lang="es-PE" b="1" dirty="0">
              <a:solidFill>
                <a:schemeClr val="bg1">
                  <a:lumMod val="75000"/>
                </a:schemeClr>
              </a:solidFill>
            </a:endParaRPr>
          </a:p>
        </p:txBody>
      </p:sp>
      <p:sp>
        <p:nvSpPr>
          <p:cNvPr id="15" name="CuadroTexto 14">
            <a:extLst>
              <a:ext uri="{FF2B5EF4-FFF2-40B4-BE49-F238E27FC236}">
                <a16:creationId xmlns:a16="http://schemas.microsoft.com/office/drawing/2014/main" id="{4EACF8AF-AEA4-4A27-B49B-98D6E6275F86}"/>
              </a:ext>
            </a:extLst>
          </p:cNvPr>
          <p:cNvSpPr txBox="1"/>
          <p:nvPr/>
        </p:nvSpPr>
        <p:spPr>
          <a:xfrm>
            <a:off x="1563278" y="2803766"/>
            <a:ext cx="9313093" cy="2554545"/>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q"/>
            </a:pPr>
            <a:r>
              <a:rPr lang="es-PE" sz="2800" dirty="0"/>
              <a:t>Regula el Sistema Nacional de Contabilidad</a:t>
            </a:r>
          </a:p>
          <a:p>
            <a:pPr marL="457200" indent="-457200" algn="just">
              <a:spcBef>
                <a:spcPts val="600"/>
              </a:spcBef>
              <a:spcAft>
                <a:spcPts val="600"/>
              </a:spcAft>
              <a:buFont typeface="Wingdings" panose="05000000000000000000" pitchFamily="2" charset="2"/>
              <a:buChar char="q"/>
            </a:pPr>
            <a:r>
              <a:rPr lang="es-PE" sz="2800" dirty="0"/>
              <a:t>Aprobada el 16 de setiembre de 2018</a:t>
            </a:r>
          </a:p>
          <a:p>
            <a:pPr marL="457200" indent="-457200" algn="just">
              <a:spcBef>
                <a:spcPts val="600"/>
              </a:spcBef>
              <a:spcAft>
                <a:spcPts val="600"/>
              </a:spcAft>
              <a:buFont typeface="Wingdings" panose="05000000000000000000" pitchFamily="2" charset="2"/>
              <a:buChar char="q"/>
            </a:pPr>
            <a:r>
              <a:rPr lang="es-PE" sz="2800" dirty="0"/>
              <a:t>Deroga a partir de esa fecha la anterior Ley General del Sistema Nacional de Contabilidad – Ley 28708 de 12 de abril de 2006</a:t>
            </a:r>
          </a:p>
        </p:txBody>
      </p:sp>
      <p:sp>
        <p:nvSpPr>
          <p:cNvPr id="16" name="3 CuadroTexto">
            <a:extLst>
              <a:ext uri="{FF2B5EF4-FFF2-40B4-BE49-F238E27FC236}">
                <a16:creationId xmlns:a16="http://schemas.microsoft.com/office/drawing/2014/main" id="{6D9F7809-0FAB-4988-8CA8-F2DA947CFF29}"/>
              </a:ext>
            </a:extLst>
          </p:cNvPr>
          <p:cNvSpPr txBox="1"/>
          <p:nvPr/>
        </p:nvSpPr>
        <p:spPr>
          <a:xfrm>
            <a:off x="1524000" y="1479234"/>
            <a:ext cx="9144000" cy="1077218"/>
          </a:xfrm>
          <a:prstGeom prst="rect">
            <a:avLst/>
          </a:prstGeom>
          <a:noFill/>
        </p:spPr>
        <p:txBody>
          <a:bodyPr wrap="square" rtlCol="0">
            <a:spAutoFit/>
          </a:bodyPr>
          <a:lstStyle/>
          <a:p>
            <a:pPr algn="ctr"/>
            <a:r>
              <a:rPr lang="es-PE" sz="3200" b="1" dirty="0">
                <a:effectLst>
                  <a:outerShdw blurRad="38100" dist="38100" dir="2700000" algn="tl">
                    <a:srgbClr val="000000">
                      <a:alpha val="43137"/>
                    </a:srgbClr>
                  </a:outerShdw>
                </a:effectLst>
              </a:rPr>
              <a:t>Decreto Legislativo N° 1438 de 16 Set 2018 </a:t>
            </a:r>
          </a:p>
          <a:p>
            <a:pPr algn="ctr"/>
            <a:r>
              <a:rPr lang="es-PE" sz="3200" b="1" dirty="0">
                <a:effectLst>
                  <a:outerShdw blurRad="38100" dist="38100" dir="2700000" algn="tl">
                    <a:srgbClr val="000000">
                      <a:alpha val="43137"/>
                    </a:srgbClr>
                  </a:outerShdw>
                </a:effectLst>
              </a:rPr>
              <a:t>“Sistema Nacional de Contabilidad”</a:t>
            </a:r>
          </a:p>
        </p:txBody>
      </p:sp>
      <p:sp>
        <p:nvSpPr>
          <p:cNvPr id="17" name="CuadroTexto 16">
            <a:extLst>
              <a:ext uri="{FF2B5EF4-FFF2-40B4-BE49-F238E27FC236}">
                <a16:creationId xmlns:a16="http://schemas.microsoft.com/office/drawing/2014/main" id="{BA09CF1D-4986-45D7-BA2E-83C89DD9FFE4}"/>
              </a:ext>
            </a:extLst>
          </p:cNvPr>
          <p:cNvSpPr txBox="1"/>
          <p:nvPr/>
        </p:nvSpPr>
        <p:spPr>
          <a:xfrm>
            <a:off x="-1" y="362564"/>
            <a:ext cx="12192001"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 MARCO LEGAL REGULATORIO</a:t>
            </a:r>
          </a:p>
        </p:txBody>
      </p:sp>
    </p:spTree>
    <p:extLst>
      <p:ext uri="{BB962C8B-B14F-4D97-AF65-F5344CB8AC3E}">
        <p14:creationId xmlns:p14="http://schemas.microsoft.com/office/powerpoint/2010/main" val="155683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A926271-CF42-499A-95AF-8FE3C2A3970E}"/>
              </a:ext>
            </a:extLst>
          </p:cNvPr>
          <p:cNvPicPr>
            <a:picLocks noChangeAspect="1"/>
          </p:cNvPicPr>
          <p:nvPr/>
        </p:nvPicPr>
        <p:blipFill>
          <a:blip r:embed="rId3"/>
          <a:stretch>
            <a:fillRect/>
          </a:stretch>
        </p:blipFill>
        <p:spPr>
          <a:xfrm>
            <a:off x="2512681" y="2253263"/>
            <a:ext cx="7565857" cy="3761434"/>
          </a:xfrm>
          <a:prstGeom prst="rect">
            <a:avLst/>
          </a:prstGeom>
        </p:spPr>
      </p:pic>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70</a:t>
            </a:fld>
            <a:endParaRPr lang="es-PE" b="1" dirty="0">
              <a:solidFill>
                <a:schemeClr val="bg1">
                  <a:lumMod val="75000"/>
                </a:schemeClr>
              </a:solidFill>
            </a:endParaRPr>
          </a:p>
        </p:txBody>
      </p:sp>
      <p:sp>
        <p:nvSpPr>
          <p:cNvPr id="17" name="CuadroTexto 16"/>
          <p:cNvSpPr txBox="1"/>
          <p:nvPr/>
        </p:nvSpPr>
        <p:spPr>
          <a:xfrm>
            <a:off x="0" y="960601"/>
            <a:ext cx="12191999" cy="1292662"/>
          </a:xfrm>
          <a:prstGeom prst="rect">
            <a:avLst/>
          </a:prstGeom>
          <a:noFill/>
        </p:spPr>
        <p:txBody>
          <a:bodyPr wrap="square" rtlCol="0">
            <a:spAutoFit/>
          </a:bodyPr>
          <a:lstStyle/>
          <a:p>
            <a:pPr algn="ctr"/>
            <a:r>
              <a:rPr lang="es-PE" sz="2600" b="1" dirty="0"/>
              <a:t>COMPARACIÓN DEL PIM Y PRESUPUESTO EJECUTADO DE INVERSIÓN</a:t>
            </a:r>
          </a:p>
          <a:p>
            <a:pPr algn="ctr"/>
            <a:r>
              <a:rPr lang="es-PE" sz="2600" b="1" dirty="0"/>
              <a:t>POR </a:t>
            </a:r>
            <a:r>
              <a:rPr lang="es-PE" sz="2600" b="1" dirty="0">
                <a:solidFill>
                  <a:srgbClr val="FF0000"/>
                </a:solidFill>
              </a:rPr>
              <a:t>FUENTES DE FINANCIAMIENTO</a:t>
            </a:r>
          </a:p>
          <a:p>
            <a:pPr algn="ctr"/>
            <a:r>
              <a:rPr lang="es-PE" sz="2600" b="1" dirty="0"/>
              <a:t>(en millones de soles)</a:t>
            </a:r>
            <a:endParaRPr lang="en-US" sz="2600" dirty="0"/>
          </a:p>
        </p:txBody>
      </p:sp>
      <p:sp>
        <p:nvSpPr>
          <p:cNvPr id="15" name="CuadroTexto 14">
            <a:extLst>
              <a:ext uri="{FF2B5EF4-FFF2-40B4-BE49-F238E27FC236}">
                <a16:creationId xmlns:a16="http://schemas.microsoft.com/office/drawing/2014/main" id="{9C0A44B1-33E5-4E50-9FE5-219970C64DF5}"/>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
        <p:nvSpPr>
          <p:cNvPr id="9" name="CuadroTexto 1">
            <a:extLst>
              <a:ext uri="{FF2B5EF4-FFF2-40B4-BE49-F238E27FC236}">
                <a16:creationId xmlns:a16="http://schemas.microsoft.com/office/drawing/2014/main" id="{769471E0-C36E-4C07-B84D-D76248E6B28E}"/>
              </a:ext>
            </a:extLst>
          </p:cNvPr>
          <p:cNvSpPr txBox="1"/>
          <p:nvPr/>
        </p:nvSpPr>
        <p:spPr>
          <a:xfrm>
            <a:off x="6988837" y="2337625"/>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002060"/>
                </a:solidFill>
              </a:rPr>
              <a:t>66%</a:t>
            </a:r>
          </a:p>
        </p:txBody>
      </p:sp>
      <p:sp>
        <p:nvSpPr>
          <p:cNvPr id="10" name="CuadroTexto 1">
            <a:extLst>
              <a:ext uri="{FF2B5EF4-FFF2-40B4-BE49-F238E27FC236}">
                <a16:creationId xmlns:a16="http://schemas.microsoft.com/office/drawing/2014/main" id="{0F4999CE-0071-42BD-9D73-A3FAFC0F6941}"/>
              </a:ext>
            </a:extLst>
          </p:cNvPr>
          <p:cNvSpPr txBox="1"/>
          <p:nvPr/>
        </p:nvSpPr>
        <p:spPr>
          <a:xfrm>
            <a:off x="4709122" y="2885951"/>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002060"/>
                </a:solidFill>
              </a:rPr>
              <a:t>61%</a:t>
            </a:r>
          </a:p>
        </p:txBody>
      </p:sp>
      <p:sp>
        <p:nvSpPr>
          <p:cNvPr id="11" name="CuadroTexto 1">
            <a:extLst>
              <a:ext uri="{FF2B5EF4-FFF2-40B4-BE49-F238E27FC236}">
                <a16:creationId xmlns:a16="http://schemas.microsoft.com/office/drawing/2014/main" id="{8FF031A0-EDD0-4D24-B707-0689B88B5786}"/>
              </a:ext>
            </a:extLst>
          </p:cNvPr>
          <p:cNvSpPr txBox="1"/>
          <p:nvPr/>
        </p:nvSpPr>
        <p:spPr>
          <a:xfrm>
            <a:off x="6905567" y="3471199"/>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002060"/>
                </a:solidFill>
              </a:rPr>
              <a:t>52%</a:t>
            </a:r>
          </a:p>
        </p:txBody>
      </p:sp>
      <p:sp>
        <p:nvSpPr>
          <p:cNvPr id="12" name="CuadroTexto 1">
            <a:extLst>
              <a:ext uri="{FF2B5EF4-FFF2-40B4-BE49-F238E27FC236}">
                <a16:creationId xmlns:a16="http://schemas.microsoft.com/office/drawing/2014/main" id="{0CEAC349-A170-4DCC-82C7-BE7C7CE74B7F}"/>
              </a:ext>
            </a:extLst>
          </p:cNvPr>
          <p:cNvSpPr txBox="1"/>
          <p:nvPr/>
        </p:nvSpPr>
        <p:spPr>
          <a:xfrm>
            <a:off x="4656136" y="4024277"/>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002060"/>
                </a:solidFill>
              </a:rPr>
              <a:t>64%</a:t>
            </a:r>
          </a:p>
        </p:txBody>
      </p:sp>
      <p:sp>
        <p:nvSpPr>
          <p:cNvPr id="13" name="CuadroTexto 1">
            <a:extLst>
              <a:ext uri="{FF2B5EF4-FFF2-40B4-BE49-F238E27FC236}">
                <a16:creationId xmlns:a16="http://schemas.microsoft.com/office/drawing/2014/main" id="{275C5D3E-B5E4-4666-BB59-B0C2E87BD724}"/>
              </a:ext>
            </a:extLst>
          </p:cNvPr>
          <p:cNvSpPr txBox="1"/>
          <p:nvPr/>
        </p:nvSpPr>
        <p:spPr>
          <a:xfrm>
            <a:off x="7169518" y="4609229"/>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002060"/>
                </a:solidFill>
              </a:rPr>
              <a:t>76%</a:t>
            </a:r>
          </a:p>
        </p:txBody>
      </p:sp>
    </p:spTree>
    <p:extLst>
      <p:ext uri="{BB962C8B-B14F-4D97-AF65-F5344CB8AC3E}">
        <p14:creationId xmlns:p14="http://schemas.microsoft.com/office/powerpoint/2010/main" val="340999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71</a:t>
            </a:fld>
            <a:endParaRPr lang="es-PE" b="1" dirty="0">
              <a:solidFill>
                <a:schemeClr val="bg1">
                  <a:lumMod val="75000"/>
                </a:schemeClr>
              </a:solidFill>
            </a:endParaRPr>
          </a:p>
        </p:txBody>
      </p:sp>
      <p:sp>
        <p:nvSpPr>
          <p:cNvPr id="17" name="CuadroTexto 16"/>
          <p:cNvSpPr txBox="1"/>
          <p:nvPr/>
        </p:nvSpPr>
        <p:spPr>
          <a:xfrm>
            <a:off x="0" y="798676"/>
            <a:ext cx="12191999" cy="1015663"/>
          </a:xfrm>
          <a:prstGeom prst="rect">
            <a:avLst/>
          </a:prstGeom>
          <a:noFill/>
        </p:spPr>
        <p:txBody>
          <a:bodyPr wrap="square" rtlCol="0">
            <a:spAutoFit/>
          </a:bodyPr>
          <a:lstStyle/>
          <a:p>
            <a:pPr algn="ctr"/>
            <a:r>
              <a:rPr lang="es-PE" sz="2000" b="1" dirty="0"/>
              <a:t>COMPARACIÓN DEL PIM Y PRESUPUESTO EJECUTADO DE INVERSIÓN</a:t>
            </a:r>
          </a:p>
          <a:p>
            <a:pPr algn="ctr"/>
            <a:r>
              <a:rPr lang="es-PE" sz="2000" b="1" dirty="0"/>
              <a:t>POR </a:t>
            </a:r>
            <a:r>
              <a:rPr lang="es-PE" sz="2000" b="1" dirty="0">
                <a:solidFill>
                  <a:srgbClr val="FF0000"/>
                </a:solidFill>
              </a:rPr>
              <a:t>DEPARTAMENTOS</a:t>
            </a:r>
          </a:p>
          <a:p>
            <a:pPr algn="ctr"/>
            <a:r>
              <a:rPr lang="es-PE" sz="2000" b="1" dirty="0"/>
              <a:t>(en millones de soles)</a:t>
            </a:r>
            <a:endParaRPr lang="en-US" sz="2000" dirty="0"/>
          </a:p>
        </p:txBody>
      </p:sp>
      <p:sp>
        <p:nvSpPr>
          <p:cNvPr id="15" name="CuadroTexto 14">
            <a:extLst>
              <a:ext uri="{FF2B5EF4-FFF2-40B4-BE49-F238E27FC236}">
                <a16:creationId xmlns:a16="http://schemas.microsoft.com/office/drawing/2014/main" id="{9C0A44B1-33E5-4E50-9FE5-219970C64DF5}"/>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pic>
        <p:nvPicPr>
          <p:cNvPr id="2" name="Imagen 1">
            <a:extLst>
              <a:ext uri="{FF2B5EF4-FFF2-40B4-BE49-F238E27FC236}">
                <a16:creationId xmlns:a16="http://schemas.microsoft.com/office/drawing/2014/main" id="{E1FA25DF-DF94-421F-8FF3-4E6F73F348EB}"/>
              </a:ext>
            </a:extLst>
          </p:cNvPr>
          <p:cNvPicPr>
            <a:picLocks noChangeAspect="1"/>
          </p:cNvPicPr>
          <p:nvPr/>
        </p:nvPicPr>
        <p:blipFill>
          <a:blip r:embed="rId3"/>
          <a:stretch>
            <a:fillRect/>
          </a:stretch>
        </p:blipFill>
        <p:spPr>
          <a:xfrm>
            <a:off x="1929022" y="1816482"/>
            <a:ext cx="8333954" cy="4749196"/>
          </a:xfrm>
          <a:prstGeom prst="rect">
            <a:avLst/>
          </a:prstGeom>
        </p:spPr>
      </p:pic>
    </p:spTree>
    <p:extLst>
      <p:ext uri="{BB962C8B-B14F-4D97-AF65-F5344CB8AC3E}">
        <p14:creationId xmlns:p14="http://schemas.microsoft.com/office/powerpoint/2010/main" val="337919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72</a:t>
            </a:fld>
            <a:endParaRPr lang="es-PE" b="1" dirty="0">
              <a:solidFill>
                <a:schemeClr val="bg1">
                  <a:lumMod val="75000"/>
                </a:schemeClr>
              </a:solidFill>
            </a:endParaRPr>
          </a:p>
        </p:txBody>
      </p:sp>
      <p:sp>
        <p:nvSpPr>
          <p:cNvPr id="17" name="CuadroTexto 16"/>
          <p:cNvSpPr txBox="1"/>
          <p:nvPr/>
        </p:nvSpPr>
        <p:spPr>
          <a:xfrm>
            <a:off x="0" y="798676"/>
            <a:ext cx="12191999" cy="1015663"/>
          </a:xfrm>
          <a:prstGeom prst="rect">
            <a:avLst/>
          </a:prstGeom>
          <a:noFill/>
        </p:spPr>
        <p:txBody>
          <a:bodyPr wrap="square" rtlCol="0">
            <a:spAutoFit/>
          </a:bodyPr>
          <a:lstStyle/>
          <a:p>
            <a:pPr algn="ctr"/>
            <a:r>
              <a:rPr lang="es-PE" sz="2000" b="1" dirty="0"/>
              <a:t>COMPARACIÓN DEL PIM Y PRESUPUESTO EJECUTADO DE INVERSIÓN</a:t>
            </a:r>
          </a:p>
          <a:p>
            <a:pPr algn="ctr"/>
            <a:r>
              <a:rPr lang="es-PE" sz="2000" b="1" dirty="0"/>
              <a:t>POR </a:t>
            </a:r>
            <a:r>
              <a:rPr lang="es-PE" sz="2000" b="1" dirty="0">
                <a:solidFill>
                  <a:srgbClr val="FF0000"/>
                </a:solidFill>
              </a:rPr>
              <a:t>SECTORES</a:t>
            </a:r>
          </a:p>
          <a:p>
            <a:pPr algn="ctr"/>
            <a:r>
              <a:rPr lang="es-PE" sz="2000" b="1" dirty="0"/>
              <a:t>(en millones de soles)</a:t>
            </a:r>
            <a:endParaRPr lang="en-US" sz="2000" dirty="0"/>
          </a:p>
        </p:txBody>
      </p:sp>
      <p:sp>
        <p:nvSpPr>
          <p:cNvPr id="15" name="CuadroTexto 14">
            <a:extLst>
              <a:ext uri="{FF2B5EF4-FFF2-40B4-BE49-F238E27FC236}">
                <a16:creationId xmlns:a16="http://schemas.microsoft.com/office/drawing/2014/main" id="{9C0A44B1-33E5-4E50-9FE5-219970C64DF5}"/>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pic>
        <p:nvPicPr>
          <p:cNvPr id="3" name="Imagen 2">
            <a:extLst>
              <a:ext uri="{FF2B5EF4-FFF2-40B4-BE49-F238E27FC236}">
                <a16:creationId xmlns:a16="http://schemas.microsoft.com/office/drawing/2014/main" id="{C5638654-16D7-41C7-AD58-917E8341A677}"/>
              </a:ext>
            </a:extLst>
          </p:cNvPr>
          <p:cNvPicPr>
            <a:picLocks noChangeAspect="1"/>
          </p:cNvPicPr>
          <p:nvPr/>
        </p:nvPicPr>
        <p:blipFill>
          <a:blip r:embed="rId3"/>
          <a:stretch>
            <a:fillRect/>
          </a:stretch>
        </p:blipFill>
        <p:spPr>
          <a:xfrm>
            <a:off x="1193855" y="2529471"/>
            <a:ext cx="4584589" cy="2755631"/>
          </a:xfrm>
          <a:prstGeom prst="rect">
            <a:avLst/>
          </a:prstGeom>
        </p:spPr>
      </p:pic>
      <p:pic>
        <p:nvPicPr>
          <p:cNvPr id="4" name="Imagen 3">
            <a:extLst>
              <a:ext uri="{FF2B5EF4-FFF2-40B4-BE49-F238E27FC236}">
                <a16:creationId xmlns:a16="http://schemas.microsoft.com/office/drawing/2014/main" id="{BB643170-AA49-4FA9-83C9-5F0C5AF74FE9}"/>
              </a:ext>
            </a:extLst>
          </p:cNvPr>
          <p:cNvPicPr>
            <a:picLocks noChangeAspect="1"/>
          </p:cNvPicPr>
          <p:nvPr/>
        </p:nvPicPr>
        <p:blipFill>
          <a:blip r:embed="rId4"/>
          <a:stretch>
            <a:fillRect/>
          </a:stretch>
        </p:blipFill>
        <p:spPr>
          <a:xfrm>
            <a:off x="6327830" y="2508384"/>
            <a:ext cx="4584589" cy="2755631"/>
          </a:xfrm>
          <a:prstGeom prst="rect">
            <a:avLst/>
          </a:prstGeom>
        </p:spPr>
      </p:pic>
      <p:sp>
        <p:nvSpPr>
          <p:cNvPr id="5" name="CuadroTexto 4">
            <a:extLst>
              <a:ext uri="{FF2B5EF4-FFF2-40B4-BE49-F238E27FC236}">
                <a16:creationId xmlns:a16="http://schemas.microsoft.com/office/drawing/2014/main" id="{D27E6778-0244-4F68-B5CC-EC1E490DF78E}"/>
              </a:ext>
            </a:extLst>
          </p:cNvPr>
          <p:cNvSpPr txBox="1"/>
          <p:nvPr/>
        </p:nvSpPr>
        <p:spPr>
          <a:xfrm>
            <a:off x="1193854" y="2160139"/>
            <a:ext cx="4584589" cy="369332"/>
          </a:xfrm>
          <a:prstGeom prst="rect">
            <a:avLst/>
          </a:prstGeom>
          <a:noFill/>
        </p:spPr>
        <p:txBody>
          <a:bodyPr wrap="square" rtlCol="0">
            <a:spAutoFit/>
          </a:bodyPr>
          <a:lstStyle/>
          <a:p>
            <a:pPr algn="ctr"/>
            <a:r>
              <a:rPr lang="es-PE" b="1" dirty="0"/>
              <a:t>PIM</a:t>
            </a:r>
          </a:p>
        </p:txBody>
      </p:sp>
      <p:sp>
        <p:nvSpPr>
          <p:cNvPr id="9" name="CuadroTexto 8">
            <a:extLst>
              <a:ext uri="{FF2B5EF4-FFF2-40B4-BE49-F238E27FC236}">
                <a16:creationId xmlns:a16="http://schemas.microsoft.com/office/drawing/2014/main" id="{23B20F7F-B1DC-4FEF-9862-585477937822}"/>
              </a:ext>
            </a:extLst>
          </p:cNvPr>
          <p:cNvSpPr txBox="1"/>
          <p:nvPr/>
        </p:nvSpPr>
        <p:spPr>
          <a:xfrm>
            <a:off x="6346880" y="2152650"/>
            <a:ext cx="4584589" cy="369332"/>
          </a:xfrm>
          <a:prstGeom prst="rect">
            <a:avLst/>
          </a:prstGeom>
          <a:noFill/>
        </p:spPr>
        <p:txBody>
          <a:bodyPr wrap="square" rtlCol="0">
            <a:spAutoFit/>
          </a:bodyPr>
          <a:lstStyle/>
          <a:p>
            <a:pPr algn="ctr"/>
            <a:r>
              <a:rPr lang="es-PE" b="1" dirty="0"/>
              <a:t>PRESUPUESTO EJECUTADO</a:t>
            </a:r>
          </a:p>
        </p:txBody>
      </p:sp>
      <p:sp>
        <p:nvSpPr>
          <p:cNvPr id="10" name="CuadroTexto 1">
            <a:extLst>
              <a:ext uri="{FF2B5EF4-FFF2-40B4-BE49-F238E27FC236}">
                <a16:creationId xmlns:a16="http://schemas.microsoft.com/office/drawing/2014/main" id="{880182D1-96B5-470A-84A9-0C34D3DF4853}"/>
              </a:ext>
            </a:extLst>
          </p:cNvPr>
          <p:cNvSpPr txBox="1"/>
          <p:nvPr/>
        </p:nvSpPr>
        <p:spPr>
          <a:xfrm>
            <a:off x="10094743" y="3440072"/>
            <a:ext cx="903402"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FF0000"/>
                </a:solidFill>
              </a:rPr>
              <a:t>65% PIM</a:t>
            </a:r>
          </a:p>
        </p:txBody>
      </p:sp>
      <p:sp>
        <p:nvSpPr>
          <p:cNvPr id="11" name="CuadroTexto 1">
            <a:extLst>
              <a:ext uri="{FF2B5EF4-FFF2-40B4-BE49-F238E27FC236}">
                <a16:creationId xmlns:a16="http://schemas.microsoft.com/office/drawing/2014/main" id="{5E663923-BA1A-4BF2-A945-E6E20E1DA8C6}"/>
              </a:ext>
            </a:extLst>
          </p:cNvPr>
          <p:cNvSpPr txBox="1"/>
          <p:nvPr/>
        </p:nvSpPr>
        <p:spPr>
          <a:xfrm>
            <a:off x="8902449" y="2580244"/>
            <a:ext cx="903402"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FF0000"/>
                </a:solidFill>
              </a:rPr>
              <a:t>66% PIM</a:t>
            </a:r>
          </a:p>
        </p:txBody>
      </p:sp>
      <p:sp>
        <p:nvSpPr>
          <p:cNvPr id="12" name="CuadroTexto 1">
            <a:extLst>
              <a:ext uri="{FF2B5EF4-FFF2-40B4-BE49-F238E27FC236}">
                <a16:creationId xmlns:a16="http://schemas.microsoft.com/office/drawing/2014/main" id="{C29F4454-9CBB-4A09-835D-BB935C7C51FE}"/>
              </a:ext>
            </a:extLst>
          </p:cNvPr>
          <p:cNvSpPr txBox="1"/>
          <p:nvPr/>
        </p:nvSpPr>
        <p:spPr>
          <a:xfrm>
            <a:off x="6346880" y="3440072"/>
            <a:ext cx="903402"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rgbClr val="FF0000"/>
                </a:solidFill>
              </a:rPr>
              <a:t>64% PIM</a:t>
            </a:r>
          </a:p>
        </p:txBody>
      </p:sp>
    </p:spTree>
    <p:extLst>
      <p:ext uri="{BB962C8B-B14F-4D97-AF65-F5344CB8AC3E}">
        <p14:creationId xmlns:p14="http://schemas.microsoft.com/office/powerpoint/2010/main" val="153323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73</a:t>
            </a:fld>
            <a:endParaRPr lang="es-PE" b="1" dirty="0">
              <a:solidFill>
                <a:schemeClr val="bg1">
                  <a:lumMod val="75000"/>
                </a:schemeClr>
              </a:solidFill>
            </a:endParaRPr>
          </a:p>
        </p:txBody>
      </p:sp>
      <p:sp>
        <p:nvSpPr>
          <p:cNvPr id="17" name="CuadroTexto 16"/>
          <p:cNvSpPr txBox="1"/>
          <p:nvPr/>
        </p:nvSpPr>
        <p:spPr>
          <a:xfrm>
            <a:off x="0" y="798676"/>
            <a:ext cx="12191999" cy="1015663"/>
          </a:xfrm>
          <a:prstGeom prst="rect">
            <a:avLst/>
          </a:prstGeom>
          <a:noFill/>
        </p:spPr>
        <p:txBody>
          <a:bodyPr wrap="square" rtlCol="0">
            <a:spAutoFit/>
          </a:bodyPr>
          <a:lstStyle/>
          <a:p>
            <a:pPr algn="ctr"/>
            <a:r>
              <a:rPr lang="es-PE" sz="2000" b="1" dirty="0"/>
              <a:t>COMPARACIÓN DEL PIM Y PRESUPUESTO EJECUTADO DE INVERSIÓN</a:t>
            </a:r>
          </a:p>
          <a:p>
            <a:pPr algn="ctr"/>
            <a:r>
              <a:rPr lang="es-PE" sz="2000" b="1" dirty="0"/>
              <a:t>POR </a:t>
            </a:r>
            <a:r>
              <a:rPr lang="es-PE" sz="2000" b="1" dirty="0">
                <a:solidFill>
                  <a:srgbClr val="FF0000"/>
                </a:solidFill>
              </a:rPr>
              <a:t>SECTORES</a:t>
            </a:r>
          </a:p>
          <a:p>
            <a:pPr algn="ctr"/>
            <a:r>
              <a:rPr lang="es-PE" sz="2000" b="1" dirty="0"/>
              <a:t>(en millones de soles)</a:t>
            </a:r>
            <a:endParaRPr lang="en-US" sz="2000" dirty="0"/>
          </a:p>
        </p:txBody>
      </p:sp>
      <p:sp>
        <p:nvSpPr>
          <p:cNvPr id="15" name="CuadroTexto 14">
            <a:extLst>
              <a:ext uri="{FF2B5EF4-FFF2-40B4-BE49-F238E27FC236}">
                <a16:creationId xmlns:a16="http://schemas.microsoft.com/office/drawing/2014/main" id="{9C0A44B1-33E5-4E50-9FE5-219970C64DF5}"/>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
        <p:nvSpPr>
          <p:cNvPr id="10" name="CuadroTexto 1">
            <a:extLst>
              <a:ext uri="{FF2B5EF4-FFF2-40B4-BE49-F238E27FC236}">
                <a16:creationId xmlns:a16="http://schemas.microsoft.com/office/drawing/2014/main" id="{880182D1-96B5-470A-84A9-0C34D3DF4853}"/>
              </a:ext>
            </a:extLst>
          </p:cNvPr>
          <p:cNvSpPr txBox="1"/>
          <p:nvPr/>
        </p:nvSpPr>
        <p:spPr>
          <a:xfrm>
            <a:off x="9072161" y="3276058"/>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chemeClr val="bg1"/>
                </a:solidFill>
              </a:rPr>
              <a:t>65%</a:t>
            </a:r>
          </a:p>
        </p:txBody>
      </p:sp>
      <p:sp>
        <p:nvSpPr>
          <p:cNvPr id="12" name="CuadroTexto 1">
            <a:extLst>
              <a:ext uri="{FF2B5EF4-FFF2-40B4-BE49-F238E27FC236}">
                <a16:creationId xmlns:a16="http://schemas.microsoft.com/office/drawing/2014/main" id="{C29F4454-9CBB-4A09-835D-BB935C7C51FE}"/>
              </a:ext>
            </a:extLst>
          </p:cNvPr>
          <p:cNvSpPr txBox="1"/>
          <p:nvPr/>
        </p:nvSpPr>
        <p:spPr>
          <a:xfrm>
            <a:off x="7590121" y="3254604"/>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chemeClr val="bg1"/>
                </a:solidFill>
              </a:rPr>
              <a:t>64%</a:t>
            </a:r>
          </a:p>
        </p:txBody>
      </p:sp>
      <p:pic>
        <p:nvPicPr>
          <p:cNvPr id="2" name="Imagen 1">
            <a:extLst>
              <a:ext uri="{FF2B5EF4-FFF2-40B4-BE49-F238E27FC236}">
                <a16:creationId xmlns:a16="http://schemas.microsoft.com/office/drawing/2014/main" id="{36E35793-208F-4164-99C3-0926EDB7FDF6}"/>
              </a:ext>
            </a:extLst>
          </p:cNvPr>
          <p:cNvPicPr>
            <a:picLocks noChangeAspect="1"/>
          </p:cNvPicPr>
          <p:nvPr/>
        </p:nvPicPr>
        <p:blipFill>
          <a:blip r:embed="rId3"/>
          <a:stretch>
            <a:fillRect/>
          </a:stretch>
        </p:blipFill>
        <p:spPr>
          <a:xfrm>
            <a:off x="92436" y="2324590"/>
            <a:ext cx="6059262" cy="2600520"/>
          </a:xfrm>
          <a:prstGeom prst="rect">
            <a:avLst/>
          </a:prstGeom>
        </p:spPr>
      </p:pic>
      <p:sp>
        <p:nvSpPr>
          <p:cNvPr id="6" name="CuadroTexto 5">
            <a:extLst>
              <a:ext uri="{FF2B5EF4-FFF2-40B4-BE49-F238E27FC236}">
                <a16:creationId xmlns:a16="http://schemas.microsoft.com/office/drawing/2014/main" id="{B3A99CB8-9BDF-4857-8071-A0C130F3845E}"/>
              </a:ext>
            </a:extLst>
          </p:cNvPr>
          <p:cNvSpPr txBox="1"/>
          <p:nvPr/>
        </p:nvSpPr>
        <p:spPr>
          <a:xfrm>
            <a:off x="92436" y="1785764"/>
            <a:ext cx="6059262" cy="369332"/>
          </a:xfrm>
          <a:prstGeom prst="rect">
            <a:avLst/>
          </a:prstGeom>
          <a:noFill/>
        </p:spPr>
        <p:txBody>
          <a:bodyPr wrap="square" rtlCol="0">
            <a:spAutoFit/>
          </a:bodyPr>
          <a:lstStyle/>
          <a:p>
            <a:pPr algn="ctr"/>
            <a:r>
              <a:rPr lang="es-PE" b="1" dirty="0">
                <a:solidFill>
                  <a:srgbClr val="002060"/>
                </a:solidFill>
              </a:rPr>
              <a:t>SECTOR: SERVICIOS GENERALES</a:t>
            </a:r>
          </a:p>
        </p:txBody>
      </p:sp>
      <p:pic>
        <p:nvPicPr>
          <p:cNvPr id="7" name="Imagen 6">
            <a:extLst>
              <a:ext uri="{FF2B5EF4-FFF2-40B4-BE49-F238E27FC236}">
                <a16:creationId xmlns:a16="http://schemas.microsoft.com/office/drawing/2014/main" id="{BC4AA4FC-F4F5-4D54-8159-9B117DD67855}"/>
              </a:ext>
            </a:extLst>
          </p:cNvPr>
          <p:cNvPicPr>
            <a:picLocks noChangeAspect="1"/>
          </p:cNvPicPr>
          <p:nvPr/>
        </p:nvPicPr>
        <p:blipFill>
          <a:blip r:embed="rId4"/>
          <a:stretch>
            <a:fillRect/>
          </a:stretch>
        </p:blipFill>
        <p:spPr>
          <a:xfrm>
            <a:off x="6260778" y="2324590"/>
            <a:ext cx="5838786" cy="2600520"/>
          </a:xfrm>
          <a:prstGeom prst="rect">
            <a:avLst/>
          </a:prstGeom>
        </p:spPr>
      </p:pic>
      <p:sp>
        <p:nvSpPr>
          <p:cNvPr id="18" name="CuadroTexto 17">
            <a:extLst>
              <a:ext uri="{FF2B5EF4-FFF2-40B4-BE49-F238E27FC236}">
                <a16:creationId xmlns:a16="http://schemas.microsoft.com/office/drawing/2014/main" id="{7172BD70-AB95-4760-A661-BC2613E45225}"/>
              </a:ext>
            </a:extLst>
          </p:cNvPr>
          <p:cNvSpPr txBox="1"/>
          <p:nvPr/>
        </p:nvSpPr>
        <p:spPr>
          <a:xfrm>
            <a:off x="6260778" y="1832144"/>
            <a:ext cx="5838786" cy="369332"/>
          </a:xfrm>
          <a:prstGeom prst="rect">
            <a:avLst/>
          </a:prstGeom>
          <a:noFill/>
        </p:spPr>
        <p:txBody>
          <a:bodyPr wrap="square" rtlCol="0">
            <a:spAutoFit/>
          </a:bodyPr>
          <a:lstStyle/>
          <a:p>
            <a:pPr algn="ctr"/>
            <a:r>
              <a:rPr lang="es-PE" b="1" dirty="0">
                <a:solidFill>
                  <a:srgbClr val="002060"/>
                </a:solidFill>
              </a:rPr>
              <a:t>SECTOR: SERVICIOS SOCIALES</a:t>
            </a:r>
          </a:p>
        </p:txBody>
      </p:sp>
      <p:sp>
        <p:nvSpPr>
          <p:cNvPr id="3" name="CuadroTexto 2">
            <a:extLst>
              <a:ext uri="{FF2B5EF4-FFF2-40B4-BE49-F238E27FC236}">
                <a16:creationId xmlns:a16="http://schemas.microsoft.com/office/drawing/2014/main" id="{6B974AEF-98BF-4CAA-9BAB-1672E0F59E26}"/>
              </a:ext>
            </a:extLst>
          </p:cNvPr>
          <p:cNvSpPr txBox="1"/>
          <p:nvPr/>
        </p:nvSpPr>
        <p:spPr>
          <a:xfrm>
            <a:off x="931651" y="3529480"/>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0%</a:t>
            </a:r>
          </a:p>
        </p:txBody>
      </p:sp>
      <p:sp>
        <p:nvSpPr>
          <p:cNvPr id="13" name="CuadroTexto 12">
            <a:extLst>
              <a:ext uri="{FF2B5EF4-FFF2-40B4-BE49-F238E27FC236}">
                <a16:creationId xmlns:a16="http://schemas.microsoft.com/office/drawing/2014/main" id="{5ADC04A7-5936-4441-87F7-9C59B9B7D62E}"/>
              </a:ext>
            </a:extLst>
          </p:cNvPr>
          <p:cNvSpPr txBox="1"/>
          <p:nvPr/>
        </p:nvSpPr>
        <p:spPr>
          <a:xfrm>
            <a:off x="1645797" y="3560317"/>
            <a:ext cx="546339" cy="276999"/>
          </a:xfrm>
          <a:prstGeom prst="rect">
            <a:avLst/>
          </a:prstGeom>
          <a:noFill/>
        </p:spPr>
        <p:txBody>
          <a:bodyPr wrap="square" rtlCol="0">
            <a:spAutoFit/>
          </a:bodyPr>
          <a:lstStyle/>
          <a:p>
            <a:pPr algn="ctr"/>
            <a:r>
              <a:rPr lang="es-PE" sz="1200" b="1" dirty="0">
                <a:solidFill>
                  <a:srgbClr val="FF0000"/>
                </a:solidFill>
                <a:effectLst>
                  <a:outerShdw blurRad="38100" dist="38100" dir="2700000" algn="tl">
                    <a:srgbClr val="000000">
                      <a:alpha val="43137"/>
                    </a:srgbClr>
                  </a:outerShdw>
                </a:effectLst>
              </a:rPr>
              <a:t>50%</a:t>
            </a:r>
          </a:p>
        </p:txBody>
      </p:sp>
      <p:sp>
        <p:nvSpPr>
          <p:cNvPr id="16" name="CuadroTexto 15">
            <a:extLst>
              <a:ext uri="{FF2B5EF4-FFF2-40B4-BE49-F238E27FC236}">
                <a16:creationId xmlns:a16="http://schemas.microsoft.com/office/drawing/2014/main" id="{CFF62E47-BC66-40E4-90C1-19D49DA0BB35}"/>
              </a:ext>
            </a:extLst>
          </p:cNvPr>
          <p:cNvSpPr txBox="1"/>
          <p:nvPr/>
        </p:nvSpPr>
        <p:spPr>
          <a:xfrm>
            <a:off x="2487712" y="2727538"/>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67%</a:t>
            </a:r>
          </a:p>
        </p:txBody>
      </p:sp>
      <p:sp>
        <p:nvSpPr>
          <p:cNvPr id="19" name="CuadroTexto 18">
            <a:extLst>
              <a:ext uri="{FF2B5EF4-FFF2-40B4-BE49-F238E27FC236}">
                <a16:creationId xmlns:a16="http://schemas.microsoft.com/office/drawing/2014/main" id="{0A65FBC8-199F-4A6F-BC54-0E2036723987}"/>
              </a:ext>
            </a:extLst>
          </p:cNvPr>
          <p:cNvSpPr txBox="1"/>
          <p:nvPr/>
        </p:nvSpPr>
        <p:spPr>
          <a:xfrm>
            <a:off x="3287971" y="3326397"/>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65%</a:t>
            </a:r>
          </a:p>
        </p:txBody>
      </p:sp>
      <p:sp>
        <p:nvSpPr>
          <p:cNvPr id="20" name="CuadroTexto 19">
            <a:extLst>
              <a:ext uri="{FF2B5EF4-FFF2-40B4-BE49-F238E27FC236}">
                <a16:creationId xmlns:a16="http://schemas.microsoft.com/office/drawing/2014/main" id="{D66EC47D-2622-432D-A498-E007F3E84C2B}"/>
              </a:ext>
            </a:extLst>
          </p:cNvPr>
          <p:cNvSpPr txBox="1"/>
          <p:nvPr/>
        </p:nvSpPr>
        <p:spPr>
          <a:xfrm>
            <a:off x="3986710" y="2999059"/>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51%</a:t>
            </a:r>
          </a:p>
        </p:txBody>
      </p:sp>
      <p:sp>
        <p:nvSpPr>
          <p:cNvPr id="21" name="CuadroTexto 20">
            <a:extLst>
              <a:ext uri="{FF2B5EF4-FFF2-40B4-BE49-F238E27FC236}">
                <a16:creationId xmlns:a16="http://schemas.microsoft.com/office/drawing/2014/main" id="{8433C751-3E29-4791-969B-FE7E8163CB15}"/>
              </a:ext>
            </a:extLst>
          </p:cNvPr>
          <p:cNvSpPr txBox="1"/>
          <p:nvPr/>
        </p:nvSpPr>
        <p:spPr>
          <a:xfrm>
            <a:off x="4847561" y="3347851"/>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43%</a:t>
            </a:r>
          </a:p>
        </p:txBody>
      </p:sp>
      <p:sp>
        <p:nvSpPr>
          <p:cNvPr id="22" name="CuadroTexto 21">
            <a:extLst>
              <a:ext uri="{FF2B5EF4-FFF2-40B4-BE49-F238E27FC236}">
                <a16:creationId xmlns:a16="http://schemas.microsoft.com/office/drawing/2014/main" id="{3F77B8F3-F70A-475C-A50E-6021700BA451}"/>
              </a:ext>
            </a:extLst>
          </p:cNvPr>
          <p:cNvSpPr txBox="1"/>
          <p:nvPr/>
        </p:nvSpPr>
        <p:spPr>
          <a:xfrm>
            <a:off x="6967368" y="3807123"/>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42%</a:t>
            </a:r>
          </a:p>
        </p:txBody>
      </p:sp>
      <p:sp>
        <p:nvSpPr>
          <p:cNvPr id="23" name="CuadroTexto 22">
            <a:extLst>
              <a:ext uri="{FF2B5EF4-FFF2-40B4-BE49-F238E27FC236}">
                <a16:creationId xmlns:a16="http://schemas.microsoft.com/office/drawing/2014/main" id="{EE28D7E3-8F8F-40C1-89CC-7AE70D15B922}"/>
              </a:ext>
            </a:extLst>
          </p:cNvPr>
          <p:cNvSpPr txBox="1"/>
          <p:nvPr/>
        </p:nvSpPr>
        <p:spPr>
          <a:xfrm>
            <a:off x="7628740" y="3608390"/>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67%</a:t>
            </a:r>
          </a:p>
        </p:txBody>
      </p:sp>
      <p:sp>
        <p:nvSpPr>
          <p:cNvPr id="24" name="CuadroTexto 23">
            <a:extLst>
              <a:ext uri="{FF2B5EF4-FFF2-40B4-BE49-F238E27FC236}">
                <a16:creationId xmlns:a16="http://schemas.microsoft.com/office/drawing/2014/main" id="{D8DFAB71-287F-4F5E-8B13-55AFBD949D0C}"/>
              </a:ext>
            </a:extLst>
          </p:cNvPr>
          <p:cNvSpPr txBox="1"/>
          <p:nvPr/>
        </p:nvSpPr>
        <p:spPr>
          <a:xfrm>
            <a:off x="8306558" y="2893202"/>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58%</a:t>
            </a:r>
          </a:p>
        </p:txBody>
      </p:sp>
      <p:sp>
        <p:nvSpPr>
          <p:cNvPr id="25" name="CuadroTexto 24">
            <a:extLst>
              <a:ext uri="{FF2B5EF4-FFF2-40B4-BE49-F238E27FC236}">
                <a16:creationId xmlns:a16="http://schemas.microsoft.com/office/drawing/2014/main" id="{9AEA63EF-5968-4675-9BE5-901EC404673E}"/>
              </a:ext>
            </a:extLst>
          </p:cNvPr>
          <p:cNvSpPr txBox="1"/>
          <p:nvPr/>
        </p:nvSpPr>
        <p:spPr>
          <a:xfrm>
            <a:off x="9144940" y="3843679"/>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59%</a:t>
            </a:r>
          </a:p>
        </p:txBody>
      </p:sp>
      <p:sp>
        <p:nvSpPr>
          <p:cNvPr id="26" name="CuadroTexto 25">
            <a:extLst>
              <a:ext uri="{FF2B5EF4-FFF2-40B4-BE49-F238E27FC236}">
                <a16:creationId xmlns:a16="http://schemas.microsoft.com/office/drawing/2014/main" id="{5768A6B2-B97F-4D74-8D87-8E1ADCF8B4EF}"/>
              </a:ext>
            </a:extLst>
          </p:cNvPr>
          <p:cNvSpPr txBox="1"/>
          <p:nvPr/>
        </p:nvSpPr>
        <p:spPr>
          <a:xfrm>
            <a:off x="9652355" y="3311954"/>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81%</a:t>
            </a:r>
          </a:p>
        </p:txBody>
      </p:sp>
      <p:sp>
        <p:nvSpPr>
          <p:cNvPr id="27" name="CuadroTexto 26">
            <a:extLst>
              <a:ext uri="{FF2B5EF4-FFF2-40B4-BE49-F238E27FC236}">
                <a16:creationId xmlns:a16="http://schemas.microsoft.com/office/drawing/2014/main" id="{43D1B940-DBC8-4859-825B-F56761A03638}"/>
              </a:ext>
            </a:extLst>
          </p:cNvPr>
          <p:cNvSpPr txBox="1"/>
          <p:nvPr/>
        </p:nvSpPr>
        <p:spPr>
          <a:xfrm>
            <a:off x="10352338" y="2977605"/>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69%</a:t>
            </a:r>
          </a:p>
        </p:txBody>
      </p:sp>
      <p:sp>
        <p:nvSpPr>
          <p:cNvPr id="28" name="CuadroTexto 27">
            <a:extLst>
              <a:ext uri="{FF2B5EF4-FFF2-40B4-BE49-F238E27FC236}">
                <a16:creationId xmlns:a16="http://schemas.microsoft.com/office/drawing/2014/main" id="{2635E681-F040-4BE7-BFC3-0ACB8B2788D7}"/>
              </a:ext>
            </a:extLst>
          </p:cNvPr>
          <p:cNvSpPr txBox="1"/>
          <p:nvPr/>
        </p:nvSpPr>
        <p:spPr>
          <a:xfrm>
            <a:off x="10973142" y="3769119"/>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74%</a:t>
            </a:r>
          </a:p>
        </p:txBody>
      </p:sp>
      <p:sp>
        <p:nvSpPr>
          <p:cNvPr id="29" name="CuadroTexto 28">
            <a:extLst>
              <a:ext uri="{FF2B5EF4-FFF2-40B4-BE49-F238E27FC236}">
                <a16:creationId xmlns:a16="http://schemas.microsoft.com/office/drawing/2014/main" id="{85A6046C-3454-4B92-97D3-9D5A319658B1}"/>
              </a:ext>
            </a:extLst>
          </p:cNvPr>
          <p:cNvSpPr txBox="1"/>
          <p:nvPr/>
        </p:nvSpPr>
        <p:spPr>
          <a:xfrm>
            <a:off x="5507499" y="3486350"/>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100%</a:t>
            </a:r>
          </a:p>
        </p:txBody>
      </p:sp>
      <p:sp>
        <p:nvSpPr>
          <p:cNvPr id="30" name="CuadroTexto 29">
            <a:extLst>
              <a:ext uri="{FF2B5EF4-FFF2-40B4-BE49-F238E27FC236}">
                <a16:creationId xmlns:a16="http://schemas.microsoft.com/office/drawing/2014/main" id="{521B9E3B-4DC3-4251-94FE-6BCD5B8B4921}"/>
              </a:ext>
            </a:extLst>
          </p:cNvPr>
          <p:cNvSpPr txBox="1"/>
          <p:nvPr/>
        </p:nvSpPr>
        <p:spPr>
          <a:xfrm>
            <a:off x="11400825" y="3806479"/>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100%</a:t>
            </a:r>
          </a:p>
        </p:txBody>
      </p:sp>
    </p:spTree>
    <p:extLst>
      <p:ext uri="{BB962C8B-B14F-4D97-AF65-F5344CB8AC3E}">
        <p14:creationId xmlns:p14="http://schemas.microsoft.com/office/powerpoint/2010/main" val="424092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74</a:t>
            </a:fld>
            <a:endParaRPr lang="es-PE" b="1" dirty="0">
              <a:solidFill>
                <a:schemeClr val="bg1">
                  <a:lumMod val="75000"/>
                </a:schemeClr>
              </a:solidFill>
            </a:endParaRPr>
          </a:p>
        </p:txBody>
      </p:sp>
      <p:sp>
        <p:nvSpPr>
          <p:cNvPr id="17" name="CuadroTexto 16"/>
          <p:cNvSpPr txBox="1"/>
          <p:nvPr/>
        </p:nvSpPr>
        <p:spPr>
          <a:xfrm>
            <a:off x="0" y="798676"/>
            <a:ext cx="12191999" cy="1015663"/>
          </a:xfrm>
          <a:prstGeom prst="rect">
            <a:avLst/>
          </a:prstGeom>
          <a:noFill/>
        </p:spPr>
        <p:txBody>
          <a:bodyPr wrap="square" rtlCol="0">
            <a:spAutoFit/>
          </a:bodyPr>
          <a:lstStyle/>
          <a:p>
            <a:pPr algn="ctr"/>
            <a:r>
              <a:rPr lang="es-PE" sz="2000" b="1" dirty="0"/>
              <a:t>COMPARACIÓN DEL PIM Y PRESUPUESTO EJECUTADO DE INVERSIÓN</a:t>
            </a:r>
          </a:p>
          <a:p>
            <a:pPr algn="ctr"/>
            <a:r>
              <a:rPr lang="es-PE" sz="2000" b="1" dirty="0"/>
              <a:t>POR SECTORES</a:t>
            </a:r>
          </a:p>
          <a:p>
            <a:pPr algn="ctr"/>
            <a:r>
              <a:rPr lang="es-PE" sz="2000" b="1" dirty="0"/>
              <a:t>(en millones de soles)</a:t>
            </a:r>
            <a:endParaRPr lang="en-US" sz="2000" dirty="0"/>
          </a:p>
        </p:txBody>
      </p:sp>
      <p:sp>
        <p:nvSpPr>
          <p:cNvPr id="15" name="CuadroTexto 14">
            <a:extLst>
              <a:ext uri="{FF2B5EF4-FFF2-40B4-BE49-F238E27FC236}">
                <a16:creationId xmlns:a16="http://schemas.microsoft.com/office/drawing/2014/main" id="{9C0A44B1-33E5-4E50-9FE5-219970C64DF5}"/>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
        <p:nvSpPr>
          <p:cNvPr id="10" name="CuadroTexto 1">
            <a:extLst>
              <a:ext uri="{FF2B5EF4-FFF2-40B4-BE49-F238E27FC236}">
                <a16:creationId xmlns:a16="http://schemas.microsoft.com/office/drawing/2014/main" id="{880182D1-96B5-470A-84A9-0C34D3DF4853}"/>
              </a:ext>
            </a:extLst>
          </p:cNvPr>
          <p:cNvSpPr txBox="1"/>
          <p:nvPr/>
        </p:nvSpPr>
        <p:spPr>
          <a:xfrm>
            <a:off x="9072161" y="3276058"/>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chemeClr val="bg1"/>
                </a:solidFill>
              </a:rPr>
              <a:t>65%</a:t>
            </a:r>
          </a:p>
        </p:txBody>
      </p:sp>
      <p:sp>
        <p:nvSpPr>
          <p:cNvPr id="12" name="CuadroTexto 1">
            <a:extLst>
              <a:ext uri="{FF2B5EF4-FFF2-40B4-BE49-F238E27FC236}">
                <a16:creationId xmlns:a16="http://schemas.microsoft.com/office/drawing/2014/main" id="{C29F4454-9CBB-4A09-835D-BB935C7C51FE}"/>
              </a:ext>
            </a:extLst>
          </p:cNvPr>
          <p:cNvSpPr txBox="1"/>
          <p:nvPr/>
        </p:nvSpPr>
        <p:spPr>
          <a:xfrm>
            <a:off x="7590121" y="3254604"/>
            <a:ext cx="716437" cy="3487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PE" sz="1200" b="1" dirty="0">
                <a:solidFill>
                  <a:schemeClr val="bg1"/>
                </a:solidFill>
              </a:rPr>
              <a:t>64%</a:t>
            </a:r>
          </a:p>
        </p:txBody>
      </p:sp>
      <p:sp>
        <p:nvSpPr>
          <p:cNvPr id="6" name="CuadroTexto 5">
            <a:extLst>
              <a:ext uri="{FF2B5EF4-FFF2-40B4-BE49-F238E27FC236}">
                <a16:creationId xmlns:a16="http://schemas.microsoft.com/office/drawing/2014/main" id="{B3A99CB8-9BDF-4857-8071-A0C130F3845E}"/>
              </a:ext>
            </a:extLst>
          </p:cNvPr>
          <p:cNvSpPr txBox="1"/>
          <p:nvPr/>
        </p:nvSpPr>
        <p:spPr>
          <a:xfrm>
            <a:off x="2571154" y="1890539"/>
            <a:ext cx="7383099" cy="369332"/>
          </a:xfrm>
          <a:prstGeom prst="rect">
            <a:avLst/>
          </a:prstGeom>
          <a:noFill/>
        </p:spPr>
        <p:txBody>
          <a:bodyPr wrap="square" rtlCol="0">
            <a:spAutoFit/>
          </a:bodyPr>
          <a:lstStyle/>
          <a:p>
            <a:pPr algn="ctr"/>
            <a:r>
              <a:rPr lang="es-PE" b="1" dirty="0">
                <a:solidFill>
                  <a:srgbClr val="002060"/>
                </a:solidFill>
              </a:rPr>
              <a:t>SECTOR: SERVICIOS ECONOMICOS</a:t>
            </a:r>
          </a:p>
        </p:txBody>
      </p:sp>
      <p:pic>
        <p:nvPicPr>
          <p:cNvPr id="8" name="Imagen 7">
            <a:extLst>
              <a:ext uri="{FF2B5EF4-FFF2-40B4-BE49-F238E27FC236}">
                <a16:creationId xmlns:a16="http://schemas.microsoft.com/office/drawing/2014/main" id="{E784C40D-75F5-491B-ABAB-8B505841400B}"/>
              </a:ext>
            </a:extLst>
          </p:cNvPr>
          <p:cNvPicPr>
            <a:picLocks noChangeAspect="1"/>
          </p:cNvPicPr>
          <p:nvPr/>
        </p:nvPicPr>
        <p:blipFill>
          <a:blip r:embed="rId3"/>
          <a:stretch>
            <a:fillRect/>
          </a:stretch>
        </p:blipFill>
        <p:spPr>
          <a:xfrm>
            <a:off x="2547639" y="2195349"/>
            <a:ext cx="7406615" cy="3968750"/>
          </a:xfrm>
          <a:prstGeom prst="rect">
            <a:avLst/>
          </a:prstGeom>
        </p:spPr>
      </p:pic>
      <p:sp>
        <p:nvSpPr>
          <p:cNvPr id="9" name="CuadroTexto 8">
            <a:extLst>
              <a:ext uri="{FF2B5EF4-FFF2-40B4-BE49-F238E27FC236}">
                <a16:creationId xmlns:a16="http://schemas.microsoft.com/office/drawing/2014/main" id="{D1C27076-1FFF-4CD6-97BF-0F390F0E675B}"/>
              </a:ext>
            </a:extLst>
          </p:cNvPr>
          <p:cNvSpPr txBox="1"/>
          <p:nvPr/>
        </p:nvSpPr>
        <p:spPr>
          <a:xfrm>
            <a:off x="3389450" y="4176425"/>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69%</a:t>
            </a:r>
          </a:p>
        </p:txBody>
      </p:sp>
      <p:sp>
        <p:nvSpPr>
          <p:cNvPr id="11" name="CuadroTexto 10">
            <a:extLst>
              <a:ext uri="{FF2B5EF4-FFF2-40B4-BE49-F238E27FC236}">
                <a16:creationId xmlns:a16="http://schemas.microsoft.com/office/drawing/2014/main" id="{490D998E-43AA-4BAB-A6D5-A124E7491DB4}"/>
              </a:ext>
            </a:extLst>
          </p:cNvPr>
          <p:cNvSpPr txBox="1"/>
          <p:nvPr/>
        </p:nvSpPr>
        <p:spPr>
          <a:xfrm>
            <a:off x="4088189" y="4176424"/>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74%</a:t>
            </a:r>
          </a:p>
        </p:txBody>
      </p:sp>
      <p:sp>
        <p:nvSpPr>
          <p:cNvPr id="13" name="CuadroTexto 12">
            <a:extLst>
              <a:ext uri="{FF2B5EF4-FFF2-40B4-BE49-F238E27FC236}">
                <a16:creationId xmlns:a16="http://schemas.microsoft.com/office/drawing/2014/main" id="{B821F1E0-EDCF-4199-9B07-67FD38E5CD9A}"/>
              </a:ext>
            </a:extLst>
          </p:cNvPr>
          <p:cNvSpPr txBox="1"/>
          <p:nvPr/>
        </p:nvSpPr>
        <p:spPr>
          <a:xfrm>
            <a:off x="4786928" y="3899424"/>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57%</a:t>
            </a:r>
          </a:p>
        </p:txBody>
      </p:sp>
      <p:sp>
        <p:nvSpPr>
          <p:cNvPr id="16" name="CuadroTexto 15">
            <a:extLst>
              <a:ext uri="{FF2B5EF4-FFF2-40B4-BE49-F238E27FC236}">
                <a16:creationId xmlns:a16="http://schemas.microsoft.com/office/drawing/2014/main" id="{1A8FA032-E032-4BE3-B935-424AC772BC3A}"/>
              </a:ext>
            </a:extLst>
          </p:cNvPr>
          <p:cNvSpPr txBox="1"/>
          <p:nvPr/>
        </p:nvSpPr>
        <p:spPr>
          <a:xfrm>
            <a:off x="5455885" y="4204234"/>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74%</a:t>
            </a:r>
          </a:p>
        </p:txBody>
      </p:sp>
      <p:sp>
        <p:nvSpPr>
          <p:cNvPr id="18" name="CuadroTexto 17">
            <a:extLst>
              <a:ext uri="{FF2B5EF4-FFF2-40B4-BE49-F238E27FC236}">
                <a16:creationId xmlns:a16="http://schemas.microsoft.com/office/drawing/2014/main" id="{6AE17023-6AF4-4672-BFFF-BA02E628645A}"/>
              </a:ext>
            </a:extLst>
          </p:cNvPr>
          <p:cNvSpPr txBox="1"/>
          <p:nvPr/>
        </p:nvSpPr>
        <p:spPr>
          <a:xfrm>
            <a:off x="6095999" y="3913330"/>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51%</a:t>
            </a:r>
          </a:p>
        </p:txBody>
      </p:sp>
      <p:sp>
        <p:nvSpPr>
          <p:cNvPr id="19" name="CuadroTexto 18">
            <a:extLst>
              <a:ext uri="{FF2B5EF4-FFF2-40B4-BE49-F238E27FC236}">
                <a16:creationId xmlns:a16="http://schemas.microsoft.com/office/drawing/2014/main" id="{F00BC464-2E60-4D61-BB52-DC364FFB99C6}"/>
              </a:ext>
            </a:extLst>
          </p:cNvPr>
          <p:cNvSpPr txBox="1"/>
          <p:nvPr/>
        </p:nvSpPr>
        <p:spPr>
          <a:xfrm>
            <a:off x="6671851" y="4190329"/>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33%</a:t>
            </a:r>
          </a:p>
        </p:txBody>
      </p:sp>
      <p:sp>
        <p:nvSpPr>
          <p:cNvPr id="20" name="CuadroTexto 19">
            <a:extLst>
              <a:ext uri="{FF2B5EF4-FFF2-40B4-BE49-F238E27FC236}">
                <a16:creationId xmlns:a16="http://schemas.microsoft.com/office/drawing/2014/main" id="{3C674F9D-4EB3-49C5-923B-675F3170EE01}"/>
              </a:ext>
            </a:extLst>
          </p:cNvPr>
          <p:cNvSpPr txBox="1"/>
          <p:nvPr/>
        </p:nvSpPr>
        <p:spPr>
          <a:xfrm>
            <a:off x="7405070" y="4176423"/>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79%</a:t>
            </a:r>
          </a:p>
        </p:txBody>
      </p:sp>
      <p:sp>
        <p:nvSpPr>
          <p:cNvPr id="21" name="CuadroTexto 20">
            <a:extLst>
              <a:ext uri="{FF2B5EF4-FFF2-40B4-BE49-F238E27FC236}">
                <a16:creationId xmlns:a16="http://schemas.microsoft.com/office/drawing/2014/main" id="{45E8DBC8-1233-4C3E-997E-59BE50C24AD7}"/>
              </a:ext>
            </a:extLst>
          </p:cNvPr>
          <p:cNvSpPr txBox="1"/>
          <p:nvPr/>
        </p:nvSpPr>
        <p:spPr>
          <a:xfrm>
            <a:off x="8110707" y="2681577"/>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70%</a:t>
            </a:r>
          </a:p>
        </p:txBody>
      </p:sp>
      <p:sp>
        <p:nvSpPr>
          <p:cNvPr id="22" name="CuadroTexto 21">
            <a:extLst>
              <a:ext uri="{FF2B5EF4-FFF2-40B4-BE49-F238E27FC236}">
                <a16:creationId xmlns:a16="http://schemas.microsoft.com/office/drawing/2014/main" id="{773D6227-7276-41F9-A987-21397C7D5498}"/>
              </a:ext>
            </a:extLst>
          </p:cNvPr>
          <p:cNvSpPr txBox="1"/>
          <p:nvPr/>
        </p:nvSpPr>
        <p:spPr>
          <a:xfrm>
            <a:off x="8802548" y="4145839"/>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67%</a:t>
            </a:r>
          </a:p>
        </p:txBody>
      </p:sp>
      <p:sp>
        <p:nvSpPr>
          <p:cNvPr id="23" name="CuadroTexto 22">
            <a:extLst>
              <a:ext uri="{FF2B5EF4-FFF2-40B4-BE49-F238E27FC236}">
                <a16:creationId xmlns:a16="http://schemas.microsoft.com/office/drawing/2014/main" id="{EBF678F3-2B03-4C13-BEAF-99626F067261}"/>
              </a:ext>
            </a:extLst>
          </p:cNvPr>
          <p:cNvSpPr txBox="1"/>
          <p:nvPr/>
        </p:nvSpPr>
        <p:spPr>
          <a:xfrm>
            <a:off x="9560681" y="4128191"/>
            <a:ext cx="698739" cy="276999"/>
          </a:xfrm>
          <a:prstGeom prst="rect">
            <a:avLst/>
          </a:prstGeom>
          <a:noFill/>
        </p:spPr>
        <p:txBody>
          <a:bodyPr wrap="square" rtlCol="0">
            <a:spAutoFit/>
          </a:bodyPr>
          <a:lstStyle/>
          <a:p>
            <a:r>
              <a:rPr lang="es-PE" sz="1200" b="1" dirty="0">
                <a:solidFill>
                  <a:srgbClr val="FF0000"/>
                </a:solidFill>
                <a:effectLst>
                  <a:outerShdw blurRad="38100" dist="38100" dir="2700000" algn="tl">
                    <a:srgbClr val="000000">
                      <a:alpha val="43137"/>
                    </a:srgbClr>
                  </a:outerShdw>
                </a:effectLst>
              </a:rPr>
              <a:t>65%</a:t>
            </a:r>
          </a:p>
        </p:txBody>
      </p:sp>
    </p:spTree>
    <p:extLst>
      <p:ext uri="{BB962C8B-B14F-4D97-AF65-F5344CB8AC3E}">
        <p14:creationId xmlns:p14="http://schemas.microsoft.com/office/powerpoint/2010/main" val="3596761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0E75C09-DFD1-4814-A201-49491704EF0E}"/>
              </a:ext>
            </a:extLst>
          </p:cNvPr>
          <p:cNvSpPr>
            <a:spLocks noGrp="1"/>
          </p:cNvSpPr>
          <p:nvPr>
            <p:ph type="sldNum" sz="quarter" idx="12"/>
          </p:nvPr>
        </p:nvSpPr>
        <p:spPr>
          <a:xfrm>
            <a:off x="9448800" y="6492875"/>
            <a:ext cx="2743200" cy="365125"/>
          </a:xfrm>
        </p:spPr>
        <p:txBody>
          <a:bodyPr/>
          <a:lstStyle/>
          <a:p>
            <a:fld id="{102831B7-A9AD-4FCE-857F-56F02B7F56FF}" type="slidenum">
              <a:rPr lang="es-PE" smtClean="0">
                <a:solidFill>
                  <a:schemeClr val="bg1"/>
                </a:solidFill>
              </a:rPr>
              <a:t>75</a:t>
            </a:fld>
            <a:endParaRPr lang="es-PE" dirty="0">
              <a:solidFill>
                <a:schemeClr val="bg1"/>
              </a:solidFill>
            </a:endParaRPr>
          </a:p>
        </p:txBody>
      </p:sp>
      <p:sp>
        <p:nvSpPr>
          <p:cNvPr id="4" name="Rectángulo 3">
            <a:extLst>
              <a:ext uri="{FF2B5EF4-FFF2-40B4-BE49-F238E27FC236}">
                <a16:creationId xmlns:a16="http://schemas.microsoft.com/office/drawing/2014/main" id="{365F98D2-1331-49E1-9DD9-7401788A48EA}"/>
              </a:ext>
            </a:extLst>
          </p:cNvPr>
          <p:cNvSpPr/>
          <p:nvPr/>
        </p:nvSpPr>
        <p:spPr>
          <a:xfrm>
            <a:off x="0" y="1066741"/>
            <a:ext cx="12192000" cy="646331"/>
          </a:xfrm>
          <a:prstGeom prst="rect">
            <a:avLst/>
          </a:prstGeom>
        </p:spPr>
        <p:txBody>
          <a:bodyPr wrap="square">
            <a:spAutoFit/>
          </a:bodyPr>
          <a:lstStyle/>
          <a:p>
            <a:pPr marL="485775" algn="ctr">
              <a:spcAft>
                <a:spcPts val="0"/>
              </a:spcAft>
            </a:pPr>
            <a:r>
              <a:rPr lang="es-PE" b="1" dirty="0">
                <a:ea typeface="Calibri" panose="020F0502020204030204" pitchFamily="34" charset="0"/>
                <a:cs typeface="Arial" panose="020B0604020202020204" pitchFamily="34" charset="0"/>
              </a:rPr>
              <a:t>PRESUPUESTO NO EJECUTADO DE INVERSIONES 2016-2018</a:t>
            </a:r>
            <a:endParaRPr lang="es-PE" b="1" dirty="0">
              <a:ea typeface="Calibri" panose="020F0502020204030204" pitchFamily="34" charset="0"/>
              <a:cs typeface="Times New Roman" panose="02020603050405020304" pitchFamily="18" charset="0"/>
            </a:endParaRPr>
          </a:p>
          <a:p>
            <a:pPr algn="ctr"/>
            <a:r>
              <a:rPr lang="es-PE" b="1" dirty="0">
                <a:ea typeface="Times New Roman" panose="02020603050405020304" pitchFamily="18" charset="0"/>
                <a:cs typeface="Arial" panose="020B0604020202020204" pitchFamily="34" charset="0"/>
              </a:rPr>
              <a:t>(en millones de soles)</a:t>
            </a:r>
            <a:endParaRPr lang="es-PE" b="1" dirty="0"/>
          </a:p>
        </p:txBody>
      </p:sp>
      <p:pic>
        <p:nvPicPr>
          <p:cNvPr id="5" name="Imagen 4">
            <a:extLst>
              <a:ext uri="{FF2B5EF4-FFF2-40B4-BE49-F238E27FC236}">
                <a16:creationId xmlns:a16="http://schemas.microsoft.com/office/drawing/2014/main" id="{C5828288-A685-4B71-9FC0-DD26C65AB0FE}"/>
              </a:ext>
            </a:extLst>
          </p:cNvPr>
          <p:cNvPicPr>
            <a:picLocks noChangeAspect="1"/>
          </p:cNvPicPr>
          <p:nvPr/>
        </p:nvPicPr>
        <p:blipFill>
          <a:blip r:embed="rId3"/>
          <a:stretch>
            <a:fillRect/>
          </a:stretch>
        </p:blipFill>
        <p:spPr>
          <a:xfrm>
            <a:off x="691963" y="1915543"/>
            <a:ext cx="9828041" cy="3332731"/>
          </a:xfrm>
          <a:prstGeom prst="rect">
            <a:avLst/>
          </a:prstGeom>
        </p:spPr>
      </p:pic>
      <p:sp>
        <p:nvSpPr>
          <p:cNvPr id="6" name="Rectángulo 5">
            <a:extLst>
              <a:ext uri="{FF2B5EF4-FFF2-40B4-BE49-F238E27FC236}">
                <a16:creationId xmlns:a16="http://schemas.microsoft.com/office/drawing/2014/main" id="{142BF26A-EF21-4C84-9475-4713190DCA00}"/>
              </a:ext>
            </a:extLst>
          </p:cNvPr>
          <p:cNvSpPr/>
          <p:nvPr/>
        </p:nvSpPr>
        <p:spPr>
          <a:xfrm>
            <a:off x="1076325" y="4878853"/>
            <a:ext cx="6096000" cy="261610"/>
          </a:xfrm>
          <a:prstGeom prst="rect">
            <a:avLst/>
          </a:prstGeom>
        </p:spPr>
        <p:txBody>
          <a:bodyPr>
            <a:spAutoFit/>
          </a:bodyPr>
          <a:lstStyle/>
          <a:p>
            <a:pPr marL="935990" algn="just">
              <a:spcAft>
                <a:spcPts val="0"/>
              </a:spcAft>
            </a:pPr>
            <a:r>
              <a:rPr lang="es-PE" sz="1100" b="1" u="sng" dirty="0">
                <a:latin typeface="Arial Narrow" panose="020B0606020202030204" pitchFamily="34" charset="0"/>
                <a:ea typeface="Times New Roman" panose="02020603050405020304" pitchFamily="18" charset="0"/>
                <a:cs typeface="Arial" panose="020B0604020202020204" pitchFamily="34" charset="0"/>
              </a:rPr>
              <a:t>Fuente</a:t>
            </a:r>
            <a:r>
              <a:rPr lang="es-PE" sz="1100" b="1" dirty="0">
                <a:latin typeface="Arial Narrow" panose="020B0606020202030204" pitchFamily="34" charset="0"/>
                <a:ea typeface="Times New Roman" panose="02020603050405020304" pitchFamily="18" charset="0"/>
                <a:cs typeface="Arial" panose="020B0604020202020204" pitchFamily="34" charset="0"/>
              </a:rPr>
              <a:t>: Tomo I – Cuenta General de la República 2018 – MEF</a:t>
            </a:r>
            <a:endParaRPr lang="es-PE" sz="2000" dirty="0">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A013EFB6-B8AF-4864-B9E7-339D3994C0D3}"/>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Tree>
    <p:extLst>
      <p:ext uri="{BB962C8B-B14F-4D97-AF65-F5344CB8AC3E}">
        <p14:creationId xmlns:p14="http://schemas.microsoft.com/office/powerpoint/2010/main" val="2808935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371" y="2525486"/>
            <a:ext cx="2902858" cy="3374344"/>
          </a:xfrm>
          <a:prstGeom prst="rect">
            <a:avLst/>
          </a:prstGeom>
          <a:ln>
            <a:noFill/>
          </a:ln>
          <a:effectLst>
            <a:softEdge rad="112500"/>
          </a:effectLst>
        </p:spPr>
      </p:pic>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76</a:t>
            </a:fld>
            <a:endParaRPr lang="es-PE" b="1" dirty="0">
              <a:solidFill>
                <a:schemeClr val="bg1">
                  <a:lumMod val="75000"/>
                </a:schemeClr>
              </a:solidFill>
            </a:endParaRPr>
          </a:p>
        </p:txBody>
      </p:sp>
      <p:sp>
        <p:nvSpPr>
          <p:cNvPr id="15" name="CuadroTexto 14"/>
          <p:cNvSpPr txBox="1"/>
          <p:nvPr/>
        </p:nvSpPr>
        <p:spPr>
          <a:xfrm>
            <a:off x="0" y="1116086"/>
            <a:ext cx="12191999" cy="492443"/>
          </a:xfrm>
          <a:prstGeom prst="rect">
            <a:avLst/>
          </a:prstGeom>
          <a:noFill/>
        </p:spPr>
        <p:txBody>
          <a:bodyPr wrap="square" rtlCol="0">
            <a:spAutoFit/>
          </a:bodyPr>
          <a:lstStyle/>
          <a:p>
            <a:pPr algn="ctr"/>
            <a:r>
              <a:rPr lang="es-PE" sz="2600" b="1" dirty="0"/>
              <a:t>FACTORES QUE AFECTAN EL USO EFICIENTE DE LOS RECURSOS EN INVERSIONES</a:t>
            </a:r>
            <a:endParaRPr lang="en-US" sz="2600" dirty="0"/>
          </a:p>
        </p:txBody>
      </p:sp>
      <p:sp>
        <p:nvSpPr>
          <p:cNvPr id="5" name="CuadroTexto 4"/>
          <p:cNvSpPr txBox="1"/>
          <p:nvPr/>
        </p:nvSpPr>
        <p:spPr>
          <a:xfrm>
            <a:off x="682170" y="1814290"/>
            <a:ext cx="8485545" cy="4247317"/>
          </a:xfrm>
          <a:prstGeom prst="rect">
            <a:avLst/>
          </a:prstGeom>
          <a:noFill/>
        </p:spPr>
        <p:txBody>
          <a:bodyPr wrap="square" rtlCol="0">
            <a:spAutoFit/>
          </a:bodyPr>
          <a:lstStyle/>
          <a:p>
            <a:pPr lvl="0">
              <a:spcBef>
                <a:spcPts val="600"/>
              </a:spcBef>
              <a:spcAft>
                <a:spcPts val="600"/>
              </a:spcAft>
            </a:pPr>
            <a:r>
              <a:rPr lang="es-PE" sz="2200" b="1" dirty="0">
                <a:solidFill>
                  <a:srgbClr val="FF0000"/>
                </a:solidFill>
              </a:rPr>
              <a:t>FACTORES COMUNES</a:t>
            </a:r>
          </a:p>
          <a:p>
            <a:pPr marL="536575" lvl="0" indent="-536575">
              <a:spcBef>
                <a:spcPts val="600"/>
              </a:spcBef>
              <a:spcAft>
                <a:spcPts val="600"/>
              </a:spcAft>
              <a:buFont typeface="Wingdings" panose="05000000000000000000" pitchFamily="2" charset="2"/>
              <a:buChar char="q"/>
            </a:pPr>
            <a:r>
              <a:rPr lang="es-PE" sz="2200" b="1" dirty="0"/>
              <a:t>Deficiencias en los estudios de pre inversión y expedientes técnicos de los proyectos</a:t>
            </a:r>
          </a:p>
          <a:p>
            <a:pPr marL="536575" lvl="0" indent="-536575">
              <a:spcBef>
                <a:spcPts val="600"/>
              </a:spcBef>
              <a:spcAft>
                <a:spcPts val="600"/>
              </a:spcAft>
              <a:buFont typeface="Wingdings" panose="05000000000000000000" pitchFamily="2" charset="2"/>
              <a:buChar char="q"/>
            </a:pPr>
            <a:r>
              <a:rPr lang="es-PE" sz="2200" b="1" dirty="0"/>
              <a:t>Deficiente planeamiento de las obras (clima, fletes, periodos de contratación, etc.)</a:t>
            </a:r>
          </a:p>
          <a:p>
            <a:pPr marL="536575" lvl="0" indent="-536575">
              <a:spcBef>
                <a:spcPts val="600"/>
              </a:spcBef>
              <a:spcAft>
                <a:spcPts val="600"/>
              </a:spcAft>
              <a:buFont typeface="Wingdings" panose="05000000000000000000" pitchFamily="2" charset="2"/>
              <a:buChar char="q"/>
            </a:pPr>
            <a:r>
              <a:rPr lang="es-PE" sz="2200" b="1" dirty="0"/>
              <a:t>Desactualización de precios unitarios en los presupuestos de las obras</a:t>
            </a:r>
          </a:p>
          <a:p>
            <a:pPr marL="536575" lvl="0" indent="-536575">
              <a:spcBef>
                <a:spcPts val="600"/>
              </a:spcBef>
              <a:spcAft>
                <a:spcPts val="600"/>
              </a:spcAft>
              <a:buFont typeface="Wingdings" panose="05000000000000000000" pitchFamily="2" charset="2"/>
              <a:buChar char="q"/>
            </a:pPr>
            <a:r>
              <a:rPr lang="es-PE" sz="2200" b="1" dirty="0"/>
              <a:t>Demoras en la adquisición y/o gestión del saneamiento físico legal de predios para las obras</a:t>
            </a:r>
          </a:p>
          <a:p>
            <a:pPr marL="536575" lvl="0" indent="-536575">
              <a:spcBef>
                <a:spcPts val="600"/>
              </a:spcBef>
              <a:spcAft>
                <a:spcPts val="600"/>
              </a:spcAft>
              <a:buFont typeface="Wingdings" panose="05000000000000000000" pitchFamily="2" charset="2"/>
              <a:buChar char="q"/>
            </a:pPr>
            <a:r>
              <a:rPr lang="es-PE" sz="2200" b="1" dirty="0"/>
              <a:t>Ausencia y demoras en la coordinación interinstitucional</a:t>
            </a:r>
          </a:p>
        </p:txBody>
      </p:sp>
      <p:sp>
        <p:nvSpPr>
          <p:cNvPr id="10" name="CuadroTexto 9">
            <a:extLst>
              <a:ext uri="{FF2B5EF4-FFF2-40B4-BE49-F238E27FC236}">
                <a16:creationId xmlns:a16="http://schemas.microsoft.com/office/drawing/2014/main" id="{D7DB8B12-99CD-4C82-8ADD-19E6666B74EA}"/>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Tree>
    <p:extLst>
      <p:ext uri="{BB962C8B-B14F-4D97-AF65-F5344CB8AC3E}">
        <p14:creationId xmlns:p14="http://schemas.microsoft.com/office/powerpoint/2010/main" val="340349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77</a:t>
            </a:fld>
            <a:endParaRPr lang="es-PE" b="1" dirty="0">
              <a:solidFill>
                <a:schemeClr val="bg1">
                  <a:lumMod val="75000"/>
                </a:schemeClr>
              </a:solidFill>
            </a:endParaRPr>
          </a:p>
        </p:txBody>
      </p:sp>
      <p:sp>
        <p:nvSpPr>
          <p:cNvPr id="15" name="CuadroTexto 14"/>
          <p:cNvSpPr txBox="1"/>
          <p:nvPr/>
        </p:nvSpPr>
        <p:spPr>
          <a:xfrm>
            <a:off x="0" y="1116086"/>
            <a:ext cx="12191999" cy="492443"/>
          </a:xfrm>
          <a:prstGeom prst="rect">
            <a:avLst/>
          </a:prstGeom>
          <a:noFill/>
        </p:spPr>
        <p:txBody>
          <a:bodyPr wrap="square" rtlCol="0">
            <a:spAutoFit/>
          </a:bodyPr>
          <a:lstStyle/>
          <a:p>
            <a:pPr algn="ctr"/>
            <a:r>
              <a:rPr lang="es-PE" sz="2600" b="1" dirty="0"/>
              <a:t>FACTORES QUE AFECTAN EL USO EFICIENTE DE LOS RECURSOS EN INVERSIONES</a:t>
            </a:r>
            <a:endParaRPr lang="en-US" sz="2600" dirty="0"/>
          </a:p>
        </p:txBody>
      </p:sp>
      <p:sp>
        <p:nvSpPr>
          <p:cNvPr id="5" name="CuadroTexto 4"/>
          <p:cNvSpPr txBox="1"/>
          <p:nvPr/>
        </p:nvSpPr>
        <p:spPr>
          <a:xfrm>
            <a:off x="4122057" y="1944913"/>
            <a:ext cx="7561942" cy="4093428"/>
          </a:xfrm>
          <a:prstGeom prst="rect">
            <a:avLst/>
          </a:prstGeom>
          <a:noFill/>
        </p:spPr>
        <p:txBody>
          <a:bodyPr wrap="square" rtlCol="0">
            <a:spAutoFit/>
          </a:bodyPr>
          <a:lstStyle/>
          <a:p>
            <a:pPr lvl="0" algn="just">
              <a:spcBef>
                <a:spcPts val="600"/>
              </a:spcBef>
              <a:spcAft>
                <a:spcPts val="600"/>
              </a:spcAft>
            </a:pPr>
            <a:r>
              <a:rPr lang="es-PE" sz="2200" b="1" dirty="0">
                <a:solidFill>
                  <a:srgbClr val="FF0000"/>
                </a:solidFill>
              </a:rPr>
              <a:t>FACTORES EXTERNOS</a:t>
            </a:r>
          </a:p>
          <a:p>
            <a:pPr marL="536575" lvl="0" indent="-536575" algn="just">
              <a:spcBef>
                <a:spcPts val="600"/>
              </a:spcBef>
              <a:spcAft>
                <a:spcPts val="600"/>
              </a:spcAft>
              <a:buFont typeface="Wingdings" panose="05000000000000000000" pitchFamily="2" charset="2"/>
              <a:buChar char="q"/>
            </a:pPr>
            <a:r>
              <a:rPr lang="es-PE" sz="2200" b="1" dirty="0"/>
              <a:t>Demora e inadecuada gestión social</a:t>
            </a:r>
          </a:p>
          <a:p>
            <a:pPr marL="536575" lvl="0" indent="-536575" algn="just">
              <a:spcBef>
                <a:spcPts val="600"/>
              </a:spcBef>
              <a:spcAft>
                <a:spcPts val="600"/>
              </a:spcAft>
              <a:buFont typeface="Wingdings" panose="05000000000000000000" pitchFamily="2" charset="2"/>
              <a:buChar char="q"/>
            </a:pPr>
            <a:r>
              <a:rPr lang="es-PE" sz="2200" b="1" dirty="0"/>
              <a:t>Cumplimiento de los aspectos medio ambientales, cambios climáticos y desastres naturales.</a:t>
            </a:r>
          </a:p>
          <a:p>
            <a:pPr lvl="0" algn="just">
              <a:spcBef>
                <a:spcPts val="600"/>
              </a:spcBef>
              <a:spcAft>
                <a:spcPts val="600"/>
              </a:spcAft>
            </a:pPr>
            <a:r>
              <a:rPr lang="es-PE" sz="2200" b="1" dirty="0">
                <a:solidFill>
                  <a:srgbClr val="FF0000"/>
                </a:solidFill>
              </a:rPr>
              <a:t>RECURSOS HUMANOS</a:t>
            </a:r>
          </a:p>
          <a:p>
            <a:pPr marL="536575" lvl="0" indent="-536575" algn="just">
              <a:spcBef>
                <a:spcPts val="600"/>
              </a:spcBef>
              <a:spcAft>
                <a:spcPts val="600"/>
              </a:spcAft>
              <a:buFont typeface="Wingdings" panose="05000000000000000000" pitchFamily="2" charset="2"/>
              <a:buChar char="q"/>
            </a:pPr>
            <a:r>
              <a:rPr lang="es-PE" sz="2200" b="1" dirty="0"/>
              <a:t>El gobierno nacional a diferencia de los gobiernos regionales y locales, cuenta con mayor cantidad de profesionales, mayor presupuesto para contratar cuadros técnicos más calificados y además mayor presupuesto para acciones administrativas y logísticas.</a:t>
            </a:r>
            <a:endParaRPr lang="en-US" sz="2200" b="1"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5" y="2135206"/>
            <a:ext cx="2466975" cy="1847850"/>
          </a:xfrm>
          <a:prstGeom prst="ellipse">
            <a:avLst/>
          </a:prstGeom>
          <a:ln>
            <a:noFill/>
          </a:ln>
          <a:effectLst>
            <a:softEdge rad="112500"/>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46" y="4288065"/>
            <a:ext cx="2693654" cy="1546679"/>
          </a:xfrm>
          <a:prstGeom prst="ellipse">
            <a:avLst/>
          </a:prstGeom>
          <a:ln>
            <a:noFill/>
          </a:ln>
          <a:effectLst>
            <a:softEdge rad="112500"/>
          </a:effectLst>
        </p:spPr>
      </p:pic>
      <p:sp>
        <p:nvSpPr>
          <p:cNvPr id="13" name="CuadroTexto 12">
            <a:extLst>
              <a:ext uri="{FF2B5EF4-FFF2-40B4-BE49-F238E27FC236}">
                <a16:creationId xmlns:a16="http://schemas.microsoft.com/office/drawing/2014/main" id="{042A9D4E-8B0E-40A5-A5E0-F97E15F7987D}"/>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Tree>
    <p:extLst>
      <p:ext uri="{BB962C8B-B14F-4D97-AF65-F5344CB8AC3E}">
        <p14:creationId xmlns:p14="http://schemas.microsoft.com/office/powerpoint/2010/main" val="80022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78</a:t>
            </a:fld>
            <a:endParaRPr lang="es-PE" b="1" dirty="0">
              <a:solidFill>
                <a:schemeClr val="bg1">
                  <a:lumMod val="75000"/>
                </a:schemeClr>
              </a:solidFill>
            </a:endParaRPr>
          </a:p>
        </p:txBody>
      </p:sp>
      <p:sp>
        <p:nvSpPr>
          <p:cNvPr id="15" name="CuadroTexto 14"/>
          <p:cNvSpPr txBox="1"/>
          <p:nvPr/>
        </p:nvSpPr>
        <p:spPr>
          <a:xfrm>
            <a:off x="0" y="1116086"/>
            <a:ext cx="12191999" cy="492443"/>
          </a:xfrm>
          <a:prstGeom prst="rect">
            <a:avLst/>
          </a:prstGeom>
          <a:noFill/>
        </p:spPr>
        <p:txBody>
          <a:bodyPr wrap="square" rtlCol="0">
            <a:spAutoFit/>
          </a:bodyPr>
          <a:lstStyle/>
          <a:p>
            <a:pPr algn="ctr"/>
            <a:r>
              <a:rPr lang="es-PE" sz="2600" b="1" dirty="0"/>
              <a:t>FACTORES QUE AFECTAN EL USO EFICIENTE DE LOS RECURSOS EN INVERSIONES</a:t>
            </a:r>
            <a:endParaRPr lang="en-US" sz="2600" dirty="0"/>
          </a:p>
        </p:txBody>
      </p:sp>
      <p:sp>
        <p:nvSpPr>
          <p:cNvPr id="5" name="CuadroTexto 4"/>
          <p:cNvSpPr txBox="1"/>
          <p:nvPr/>
        </p:nvSpPr>
        <p:spPr>
          <a:xfrm>
            <a:off x="653143" y="2148112"/>
            <a:ext cx="7344229" cy="3354765"/>
          </a:xfrm>
          <a:prstGeom prst="rect">
            <a:avLst/>
          </a:prstGeom>
          <a:noFill/>
        </p:spPr>
        <p:txBody>
          <a:bodyPr wrap="square" rtlCol="0">
            <a:spAutoFit/>
          </a:bodyPr>
          <a:lstStyle/>
          <a:p>
            <a:pPr lvl="0" algn="just">
              <a:spcBef>
                <a:spcPts val="600"/>
              </a:spcBef>
              <a:spcAft>
                <a:spcPts val="600"/>
              </a:spcAft>
            </a:pPr>
            <a:r>
              <a:rPr lang="es-PE" sz="2400" b="1" dirty="0">
                <a:solidFill>
                  <a:srgbClr val="FF0000"/>
                </a:solidFill>
              </a:rPr>
              <a:t>OTROS FACTORES</a:t>
            </a:r>
          </a:p>
          <a:p>
            <a:pPr marL="449263" lvl="0" indent="-449263">
              <a:spcBef>
                <a:spcPts val="600"/>
              </a:spcBef>
              <a:spcAft>
                <a:spcPts val="600"/>
              </a:spcAft>
              <a:buFont typeface="Wingdings" panose="05000000000000000000" pitchFamily="2" charset="2"/>
              <a:buChar char="q"/>
            </a:pPr>
            <a:r>
              <a:rPr lang="es-PE" sz="2400" b="1" dirty="0"/>
              <a:t>El fenómeno del Niño Costero de 2016-2017 el cual tuvo eventos perjudiciales entre fines del 2016 y primer trimestre del 2017,</a:t>
            </a:r>
          </a:p>
          <a:p>
            <a:pPr marL="449263" lvl="0" indent="-449263">
              <a:spcBef>
                <a:spcPts val="600"/>
              </a:spcBef>
              <a:spcAft>
                <a:spcPts val="600"/>
              </a:spcAft>
              <a:buFont typeface="Wingdings" panose="05000000000000000000" pitchFamily="2" charset="2"/>
              <a:buChar char="q"/>
            </a:pPr>
            <a:r>
              <a:rPr lang="es-PE" sz="2400" b="1" dirty="0"/>
              <a:t>Caso Lava Jato: cuando el gobierno de EEUU anunció que </a:t>
            </a:r>
            <a:r>
              <a:rPr lang="es-PE" sz="2400" b="1" dirty="0" err="1"/>
              <a:t>Odebrecht</a:t>
            </a:r>
            <a:r>
              <a:rPr lang="es-PE" sz="2400" b="1" dirty="0"/>
              <a:t> presuntamente habría efectuado pagos ascendente a US$788 millones en sobornos en diferentes países entre ellos el Perú</a:t>
            </a:r>
            <a:endParaRPr lang="en-US" sz="2400" b="1"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612" y="2176536"/>
            <a:ext cx="1646692" cy="2074832"/>
          </a:xfrm>
          <a:prstGeom prst="rect">
            <a:avLst/>
          </a:prstGeom>
          <a:ln>
            <a:noFill/>
          </a:ln>
          <a:effectLst>
            <a:softEdge rad="112500"/>
          </a:effectLst>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094" y="4695212"/>
            <a:ext cx="2752725" cy="1666875"/>
          </a:xfrm>
          <a:prstGeom prst="ellipse">
            <a:avLst/>
          </a:prstGeom>
          <a:ln>
            <a:noFill/>
          </a:ln>
          <a:effectLst>
            <a:softEdge rad="112500"/>
          </a:effectLst>
        </p:spPr>
      </p:pic>
      <p:sp>
        <p:nvSpPr>
          <p:cNvPr id="13" name="CuadroTexto 12">
            <a:extLst>
              <a:ext uri="{FF2B5EF4-FFF2-40B4-BE49-F238E27FC236}">
                <a16:creationId xmlns:a16="http://schemas.microsoft.com/office/drawing/2014/main" id="{C04DEE11-F51A-4602-BE32-1E1378905C31}"/>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Tree>
    <p:extLst>
      <p:ext uri="{BB962C8B-B14F-4D97-AF65-F5344CB8AC3E}">
        <p14:creationId xmlns:p14="http://schemas.microsoft.com/office/powerpoint/2010/main" val="345276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79</a:t>
            </a:fld>
            <a:endParaRPr lang="es-PE" b="1" dirty="0">
              <a:solidFill>
                <a:schemeClr val="bg1">
                  <a:lumMod val="75000"/>
                </a:schemeClr>
              </a:solidFill>
            </a:endParaRPr>
          </a:p>
        </p:txBody>
      </p:sp>
      <p:sp>
        <p:nvSpPr>
          <p:cNvPr id="5" name="CuadroTexto 4"/>
          <p:cNvSpPr txBox="1"/>
          <p:nvPr/>
        </p:nvSpPr>
        <p:spPr>
          <a:xfrm>
            <a:off x="6066970" y="2104572"/>
            <a:ext cx="5094515" cy="3908762"/>
          </a:xfrm>
          <a:prstGeom prst="rect">
            <a:avLst/>
          </a:prstGeom>
          <a:noFill/>
        </p:spPr>
        <p:txBody>
          <a:bodyPr wrap="square" rtlCol="0">
            <a:spAutoFit/>
          </a:bodyPr>
          <a:lstStyle/>
          <a:p>
            <a:pPr marL="449263" indent="-449263">
              <a:spcBef>
                <a:spcPts val="1200"/>
              </a:spcBef>
              <a:spcAft>
                <a:spcPts val="1200"/>
              </a:spcAft>
              <a:buFont typeface="Wingdings" panose="05000000000000000000" pitchFamily="2" charset="2"/>
              <a:buChar char="q"/>
            </a:pPr>
            <a:r>
              <a:rPr lang="es-PE" sz="2600" b="1" dirty="0"/>
              <a:t>La Contraloría General de la República efectúo un estudio exploratorio</a:t>
            </a:r>
          </a:p>
          <a:p>
            <a:pPr marL="449263" indent="-449263">
              <a:spcBef>
                <a:spcPts val="1200"/>
              </a:spcBef>
              <a:spcAft>
                <a:spcPts val="1200"/>
              </a:spcAft>
              <a:buFont typeface="Wingdings" panose="05000000000000000000" pitchFamily="2" charset="2"/>
              <a:buChar char="q"/>
            </a:pPr>
            <a:r>
              <a:rPr lang="es-PE" sz="2600" b="1" dirty="0"/>
              <a:t>Identificó 867 obras paralizadas a nivel de gobierno nacional y regional </a:t>
            </a:r>
          </a:p>
          <a:p>
            <a:pPr marL="449263" indent="-449263">
              <a:spcBef>
                <a:spcPts val="1200"/>
              </a:spcBef>
              <a:spcAft>
                <a:spcPts val="1200"/>
              </a:spcAft>
              <a:buFont typeface="Wingdings" panose="05000000000000000000" pitchFamily="2" charset="2"/>
              <a:buChar char="q"/>
            </a:pPr>
            <a:r>
              <a:rPr lang="es-PE" sz="2600" b="1" dirty="0"/>
              <a:t>Por un monto ascendente a </a:t>
            </a:r>
            <a:br>
              <a:rPr lang="es-PE" sz="2600" b="1" dirty="0"/>
            </a:br>
            <a:r>
              <a:rPr lang="es-PE" sz="2600" b="1" dirty="0"/>
              <a:t>S/ 16 871 millones (a julio 2018)</a:t>
            </a:r>
          </a:p>
        </p:txBody>
      </p:sp>
      <p:sp>
        <p:nvSpPr>
          <p:cNvPr id="16" name="CuadroTexto 15"/>
          <p:cNvSpPr txBox="1"/>
          <p:nvPr/>
        </p:nvSpPr>
        <p:spPr>
          <a:xfrm>
            <a:off x="0" y="1072544"/>
            <a:ext cx="12191999" cy="584775"/>
          </a:xfrm>
          <a:prstGeom prst="rect">
            <a:avLst/>
          </a:prstGeom>
          <a:noFill/>
        </p:spPr>
        <p:txBody>
          <a:bodyPr wrap="square" rtlCol="0">
            <a:spAutoFit/>
          </a:bodyPr>
          <a:lstStyle/>
          <a:p>
            <a:pPr algn="ctr"/>
            <a:r>
              <a:rPr lang="es-PE" sz="3200" b="1" dirty="0"/>
              <a:t>ACCIONES IMPULSADAS POR LA CGR</a:t>
            </a:r>
            <a:endParaRPr lang="en-US" sz="3200" dirty="0"/>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6356" r="15816"/>
          <a:stretch/>
        </p:blipFill>
        <p:spPr>
          <a:xfrm>
            <a:off x="986971" y="2104572"/>
            <a:ext cx="4093030" cy="33927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CuadroTexto 9">
            <a:extLst>
              <a:ext uri="{FF2B5EF4-FFF2-40B4-BE49-F238E27FC236}">
                <a16:creationId xmlns:a16="http://schemas.microsoft.com/office/drawing/2014/main" id="{91916496-4707-48E8-BB18-6BBEF76D69E8}"/>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Tree>
    <p:extLst>
      <p:ext uri="{BB962C8B-B14F-4D97-AF65-F5344CB8AC3E}">
        <p14:creationId xmlns:p14="http://schemas.microsoft.com/office/powerpoint/2010/main" val="270544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a:t>
            </a:fld>
            <a:endParaRPr lang="es-PE" b="1" dirty="0">
              <a:solidFill>
                <a:schemeClr val="bg1">
                  <a:lumMod val="75000"/>
                </a:schemeClr>
              </a:solidFill>
            </a:endParaRPr>
          </a:p>
        </p:txBody>
      </p:sp>
      <p:pic>
        <p:nvPicPr>
          <p:cNvPr id="9" name="Picture 2" descr="Resultado de imagen para cuenta general de la republica">
            <a:extLst>
              <a:ext uri="{FF2B5EF4-FFF2-40B4-BE49-F238E27FC236}">
                <a16:creationId xmlns:a16="http://schemas.microsoft.com/office/drawing/2014/main" id="{7440277B-79DA-4053-9454-B43FD4DC9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487" y="2996952"/>
            <a:ext cx="4464496" cy="2642982"/>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1E66F3F8-6605-4BCC-BF36-4DBFD0B4356D}"/>
              </a:ext>
            </a:extLst>
          </p:cNvPr>
          <p:cNvSpPr txBox="1"/>
          <p:nvPr/>
        </p:nvSpPr>
        <p:spPr>
          <a:xfrm>
            <a:off x="839416" y="2348880"/>
            <a:ext cx="5760640" cy="3647152"/>
          </a:xfrm>
          <a:prstGeom prst="rect">
            <a:avLst/>
          </a:prstGeom>
          <a:noFill/>
        </p:spPr>
        <p:txBody>
          <a:bodyPr wrap="square" rtlCol="0">
            <a:spAutoFit/>
          </a:bodyPr>
          <a:lstStyle/>
          <a:p>
            <a:pPr algn="just">
              <a:spcBef>
                <a:spcPts val="600"/>
              </a:spcBef>
              <a:spcAft>
                <a:spcPts val="1200"/>
              </a:spcAft>
            </a:pPr>
            <a:r>
              <a:rPr lang="es-PE" sz="2400" b="1" dirty="0">
                <a:effectLst>
                  <a:outerShdw blurRad="38100" dist="38100" dir="2700000" algn="tl">
                    <a:srgbClr val="000000">
                      <a:alpha val="43137"/>
                    </a:srgbClr>
                  </a:outerShdw>
                </a:effectLst>
              </a:rPr>
              <a:t>La Cuenta General de la República </a:t>
            </a:r>
          </a:p>
          <a:p>
            <a:pPr algn="just">
              <a:spcBef>
                <a:spcPts val="600"/>
              </a:spcBef>
              <a:spcAft>
                <a:spcPts val="1200"/>
              </a:spcAft>
            </a:pPr>
            <a:r>
              <a:rPr lang="es-PE" sz="2400" dirty="0"/>
              <a:t>Es el instrumento de gestión pública que contiene la información y análisis de los resultados presupuestarios, financieros, económicos, patrimoniales y de cumplimiento de metas e indicadores de gestión financiera, en la actuación de las entidades del Sector Público, sin excepción, durante un ejercicio fiscal.</a:t>
            </a:r>
            <a:endParaRPr lang="es-PE" sz="2800" dirty="0"/>
          </a:p>
        </p:txBody>
      </p:sp>
      <p:sp>
        <p:nvSpPr>
          <p:cNvPr id="16" name="3 CuadroTexto">
            <a:extLst>
              <a:ext uri="{FF2B5EF4-FFF2-40B4-BE49-F238E27FC236}">
                <a16:creationId xmlns:a16="http://schemas.microsoft.com/office/drawing/2014/main" id="{DF50FE58-98C5-4ADE-9F5F-464FCCFBC017}"/>
              </a:ext>
            </a:extLst>
          </p:cNvPr>
          <p:cNvSpPr txBox="1"/>
          <p:nvPr/>
        </p:nvSpPr>
        <p:spPr>
          <a:xfrm>
            <a:off x="1524000" y="1034734"/>
            <a:ext cx="9144000" cy="1077218"/>
          </a:xfrm>
          <a:prstGeom prst="rect">
            <a:avLst/>
          </a:prstGeom>
          <a:noFill/>
        </p:spPr>
        <p:txBody>
          <a:bodyPr wrap="square" rtlCol="0">
            <a:spAutoFit/>
          </a:bodyPr>
          <a:lstStyle/>
          <a:p>
            <a:pPr algn="ctr"/>
            <a:r>
              <a:rPr lang="es-PE" sz="3200" b="1" dirty="0">
                <a:effectLst>
                  <a:outerShdw blurRad="38100" dist="38100" dir="2700000" algn="tl">
                    <a:srgbClr val="000000">
                      <a:alpha val="43137"/>
                    </a:srgbClr>
                  </a:outerShdw>
                </a:effectLst>
              </a:rPr>
              <a:t>Decreto Legislativo N° 1438 de 16 Set 2018 </a:t>
            </a:r>
          </a:p>
          <a:p>
            <a:pPr algn="ctr"/>
            <a:r>
              <a:rPr lang="es-PE" sz="3200" b="1" dirty="0">
                <a:effectLst>
                  <a:outerShdw blurRad="38100" dist="38100" dir="2700000" algn="tl">
                    <a:srgbClr val="000000">
                      <a:alpha val="43137"/>
                    </a:srgbClr>
                  </a:outerShdw>
                </a:effectLst>
              </a:rPr>
              <a:t>“Sistema Nacional de Contabilidad”</a:t>
            </a:r>
          </a:p>
        </p:txBody>
      </p:sp>
      <p:sp>
        <p:nvSpPr>
          <p:cNvPr id="17" name="CuadroTexto 16">
            <a:extLst>
              <a:ext uri="{FF2B5EF4-FFF2-40B4-BE49-F238E27FC236}">
                <a16:creationId xmlns:a16="http://schemas.microsoft.com/office/drawing/2014/main" id="{B69152F6-CAEC-413F-ABDA-6E512911E4C4}"/>
              </a:ext>
            </a:extLst>
          </p:cNvPr>
          <p:cNvSpPr txBox="1"/>
          <p:nvPr/>
        </p:nvSpPr>
        <p:spPr>
          <a:xfrm>
            <a:off x="-1" y="362564"/>
            <a:ext cx="12192001"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 MARCO LEGAL REGULATORIO</a:t>
            </a:r>
          </a:p>
        </p:txBody>
      </p:sp>
    </p:spTree>
    <p:extLst>
      <p:ext uri="{BB962C8B-B14F-4D97-AF65-F5344CB8AC3E}">
        <p14:creationId xmlns:p14="http://schemas.microsoft.com/office/powerpoint/2010/main" val="178351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80</a:t>
            </a:fld>
            <a:endParaRPr lang="es-PE" b="1" dirty="0">
              <a:solidFill>
                <a:schemeClr val="bg1">
                  <a:lumMod val="75000"/>
                </a:schemeClr>
              </a:solidFill>
            </a:endParaRPr>
          </a:p>
        </p:txBody>
      </p:sp>
      <p:sp>
        <p:nvSpPr>
          <p:cNvPr id="15" name="CuadroTexto 14"/>
          <p:cNvSpPr txBox="1"/>
          <p:nvPr/>
        </p:nvSpPr>
        <p:spPr>
          <a:xfrm>
            <a:off x="0" y="1072544"/>
            <a:ext cx="12191999" cy="584775"/>
          </a:xfrm>
          <a:prstGeom prst="rect">
            <a:avLst/>
          </a:prstGeom>
          <a:noFill/>
        </p:spPr>
        <p:txBody>
          <a:bodyPr wrap="square" rtlCol="0">
            <a:spAutoFit/>
          </a:bodyPr>
          <a:lstStyle/>
          <a:p>
            <a:pPr algn="ctr"/>
            <a:r>
              <a:rPr lang="es-PE" sz="3200" b="1" dirty="0"/>
              <a:t>ACCIONES IMPULSADAS POR LA CGR</a:t>
            </a:r>
            <a:endParaRPr lang="en-US" sz="3200" dirty="0"/>
          </a:p>
        </p:txBody>
      </p:sp>
      <p:sp>
        <p:nvSpPr>
          <p:cNvPr id="5" name="CuadroTexto 4"/>
          <p:cNvSpPr txBox="1"/>
          <p:nvPr/>
        </p:nvSpPr>
        <p:spPr>
          <a:xfrm>
            <a:off x="653143" y="1872344"/>
            <a:ext cx="7678057" cy="4401205"/>
          </a:xfrm>
          <a:prstGeom prst="rect">
            <a:avLst/>
          </a:prstGeom>
          <a:noFill/>
        </p:spPr>
        <p:txBody>
          <a:bodyPr wrap="square" rtlCol="0">
            <a:spAutoFit/>
          </a:bodyPr>
          <a:lstStyle/>
          <a:p>
            <a:pPr lvl="0">
              <a:spcBef>
                <a:spcPts val="600"/>
              </a:spcBef>
              <a:spcAft>
                <a:spcPts val="600"/>
              </a:spcAft>
            </a:pPr>
            <a:r>
              <a:rPr lang="es-PE" sz="2000" b="1" dirty="0">
                <a:solidFill>
                  <a:srgbClr val="FF0000"/>
                </a:solidFill>
              </a:rPr>
              <a:t>La CGR mediante oficio N° 00427-2019-CG/DC de 1 de marzo de 2019, presentó un proyecto de ley</a:t>
            </a:r>
            <a:r>
              <a:rPr lang="es-PE" sz="2000" b="1" dirty="0"/>
              <a:t>:</a:t>
            </a:r>
          </a:p>
          <a:p>
            <a:pPr marL="342900" lvl="0" indent="-342900">
              <a:spcBef>
                <a:spcPts val="600"/>
              </a:spcBef>
              <a:spcAft>
                <a:spcPts val="600"/>
              </a:spcAft>
              <a:buClr>
                <a:srgbClr val="FF0000"/>
              </a:buClr>
              <a:buFont typeface="Wingdings" panose="05000000000000000000" pitchFamily="2" charset="2"/>
              <a:buChar char="ü"/>
            </a:pPr>
            <a:r>
              <a:rPr lang="es-PE" sz="2000" b="1" dirty="0"/>
              <a:t>Garantiza la continuidad de proyectos de inversión para la provisión de infraestructura y obras paralizadas</a:t>
            </a:r>
          </a:p>
          <a:p>
            <a:pPr marL="342900" lvl="0" indent="-342900">
              <a:spcBef>
                <a:spcPts val="600"/>
              </a:spcBef>
              <a:spcAft>
                <a:spcPts val="600"/>
              </a:spcAft>
              <a:buClr>
                <a:srgbClr val="FF0000"/>
              </a:buClr>
              <a:buFont typeface="Wingdings" panose="05000000000000000000" pitchFamily="2" charset="2"/>
              <a:buChar char="ü"/>
            </a:pPr>
            <a:r>
              <a:rPr lang="es-PE" sz="2000" b="1" dirty="0"/>
              <a:t>Permita tomar el control de dichas obras paralizadas y reactivarlas</a:t>
            </a:r>
          </a:p>
          <a:p>
            <a:pPr marL="342900" lvl="0" indent="-342900">
              <a:spcBef>
                <a:spcPts val="600"/>
              </a:spcBef>
              <a:spcAft>
                <a:spcPts val="600"/>
              </a:spcAft>
              <a:buClr>
                <a:srgbClr val="FF0000"/>
              </a:buClr>
              <a:buFont typeface="Wingdings" panose="05000000000000000000" pitchFamily="2" charset="2"/>
              <a:buChar char="ü"/>
            </a:pPr>
            <a:r>
              <a:rPr lang="es-PE" sz="2000" b="1" dirty="0"/>
              <a:t>Sería aplicable para aquellas obras con un periodo de paralización mayor a seis (6) meses y que tengan un avance físico significativo igual o mayor a 80%</a:t>
            </a:r>
          </a:p>
          <a:p>
            <a:pPr marL="342900" lvl="0" indent="-342900">
              <a:spcBef>
                <a:spcPts val="600"/>
              </a:spcBef>
              <a:spcAft>
                <a:spcPts val="600"/>
              </a:spcAft>
              <a:buClr>
                <a:srgbClr val="FF0000"/>
              </a:buClr>
              <a:buFont typeface="Wingdings" panose="05000000000000000000" pitchFamily="2" charset="2"/>
              <a:buChar char="ü"/>
            </a:pPr>
            <a:r>
              <a:rPr lang="es-PE" sz="2000" b="1" dirty="0"/>
              <a:t>Preferentemente los proyectos de inversión que tengan como objeto satisfacer servicios públicos en materia de salud, saneamiento, riego, agricultura, educación, transportes y prevención de desastres. </a:t>
            </a:r>
            <a:endParaRPr lang="en-US" sz="2000" b="1" dirty="0"/>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7570" y="3747247"/>
            <a:ext cx="2241603" cy="1263011"/>
          </a:xfrm>
          <a:prstGeom prst="ellipse">
            <a:avLst/>
          </a:prstGeom>
          <a:ln>
            <a:noFill/>
          </a:ln>
          <a:effectLst>
            <a:softEdge rad="112500"/>
          </a:effectLst>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205" y="5117771"/>
            <a:ext cx="2176123" cy="1452562"/>
          </a:xfrm>
          <a:prstGeom prst="ellipse">
            <a:avLst/>
          </a:prstGeom>
          <a:ln>
            <a:noFill/>
          </a:ln>
          <a:effectLst>
            <a:softEdge rad="112500"/>
          </a:effectLst>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4632" y="2486616"/>
            <a:ext cx="1898859" cy="1260631"/>
          </a:xfrm>
          <a:prstGeom prst="ellipse">
            <a:avLst/>
          </a:prstGeom>
          <a:ln>
            <a:noFill/>
          </a:ln>
          <a:effectLst>
            <a:softEdge rad="112500"/>
          </a:effectLst>
        </p:spPr>
      </p:pic>
      <p:sp>
        <p:nvSpPr>
          <p:cNvPr id="13" name="CuadroTexto 12">
            <a:extLst>
              <a:ext uri="{FF2B5EF4-FFF2-40B4-BE49-F238E27FC236}">
                <a16:creationId xmlns:a16="http://schemas.microsoft.com/office/drawing/2014/main" id="{2F1381EB-AABF-4557-A55C-A6BA7344531C}"/>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Tree>
    <p:extLst>
      <p:ext uri="{BB962C8B-B14F-4D97-AF65-F5344CB8AC3E}">
        <p14:creationId xmlns:p14="http://schemas.microsoft.com/office/powerpoint/2010/main" val="78520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81</a:t>
            </a:fld>
            <a:endParaRPr lang="es-PE" b="1" dirty="0">
              <a:solidFill>
                <a:schemeClr val="bg1">
                  <a:lumMod val="75000"/>
                </a:schemeClr>
              </a:solidFill>
            </a:endParaRPr>
          </a:p>
        </p:txBody>
      </p:sp>
      <p:sp>
        <p:nvSpPr>
          <p:cNvPr id="15" name="CuadroTexto 14"/>
          <p:cNvSpPr txBox="1"/>
          <p:nvPr/>
        </p:nvSpPr>
        <p:spPr>
          <a:xfrm>
            <a:off x="-8846" y="948670"/>
            <a:ext cx="12191999" cy="492443"/>
          </a:xfrm>
          <a:prstGeom prst="rect">
            <a:avLst/>
          </a:prstGeom>
          <a:noFill/>
        </p:spPr>
        <p:txBody>
          <a:bodyPr wrap="square" rtlCol="0">
            <a:spAutoFit/>
          </a:bodyPr>
          <a:lstStyle/>
          <a:p>
            <a:pPr algn="ctr"/>
            <a:r>
              <a:rPr lang="es-PE" sz="2600" b="1" dirty="0"/>
              <a:t>PLAN INTEGRAL DE LA RECONSTRUCCION CON CAMBIOS </a:t>
            </a:r>
            <a:endParaRPr lang="en-US" sz="2600" b="1" dirty="0"/>
          </a:p>
        </p:txBody>
      </p:sp>
      <p:sp>
        <p:nvSpPr>
          <p:cNvPr id="5" name="CuadroTexto 4"/>
          <p:cNvSpPr txBox="1"/>
          <p:nvPr/>
        </p:nvSpPr>
        <p:spPr>
          <a:xfrm>
            <a:off x="812800" y="1333500"/>
            <a:ext cx="10668000" cy="2585323"/>
          </a:xfrm>
          <a:prstGeom prst="rect">
            <a:avLst/>
          </a:prstGeom>
          <a:noFill/>
        </p:spPr>
        <p:txBody>
          <a:bodyPr wrap="square" rtlCol="0">
            <a:spAutoFit/>
          </a:bodyPr>
          <a:lstStyle/>
          <a:p>
            <a:pPr algn="ctr">
              <a:spcBef>
                <a:spcPts val="600"/>
              </a:spcBef>
              <a:spcAft>
                <a:spcPts val="600"/>
              </a:spcAft>
            </a:pPr>
            <a:r>
              <a:rPr lang="es-PE" sz="2200" b="1" dirty="0">
                <a:solidFill>
                  <a:srgbClr val="FF0000"/>
                </a:solidFill>
              </a:rPr>
              <a:t>Decreto Supremo N° 091-2017-PCM de 12 de setiembre de 2017</a:t>
            </a:r>
          </a:p>
          <a:p>
            <a:pPr marL="444500" indent="-444500">
              <a:spcBef>
                <a:spcPts val="600"/>
              </a:spcBef>
              <a:spcAft>
                <a:spcPts val="600"/>
              </a:spcAft>
              <a:buFont typeface="Wingdings" panose="05000000000000000000" pitchFamily="2" charset="2"/>
              <a:buChar char="q"/>
            </a:pPr>
            <a:r>
              <a:rPr lang="es-PE" sz="2200" b="1" dirty="0"/>
              <a:t>Inversión total para la Reconstrucción con Cambios es de S/ 25 655 millones</a:t>
            </a:r>
          </a:p>
          <a:p>
            <a:pPr marL="444500" indent="-444500">
              <a:spcBef>
                <a:spcPts val="600"/>
              </a:spcBef>
              <a:spcAft>
                <a:spcPts val="600"/>
              </a:spcAft>
              <a:buFont typeface="Wingdings" panose="05000000000000000000" pitchFamily="2" charset="2"/>
              <a:buChar char="q"/>
            </a:pPr>
            <a:r>
              <a:rPr lang="es-PE" sz="2200" b="1" dirty="0"/>
              <a:t>Período 2017-2020</a:t>
            </a:r>
          </a:p>
          <a:p>
            <a:pPr marL="444500" indent="-444500">
              <a:spcBef>
                <a:spcPts val="600"/>
              </a:spcBef>
              <a:spcAft>
                <a:spcPts val="600"/>
              </a:spcAft>
              <a:buFont typeface="Wingdings" panose="05000000000000000000" pitchFamily="2" charset="2"/>
              <a:buChar char="q"/>
            </a:pPr>
            <a:r>
              <a:rPr lang="es-PE" sz="2200" b="1" dirty="0"/>
              <a:t>Comprende las obras de reconstrucción de la infraestructura afectada, obras de prevención y desarrollo urbano, y fortalecimiento de capacidades institucionales y se encuentra distribuido de la siguiente manera:</a:t>
            </a:r>
            <a:endParaRPr lang="en-US" sz="2200" b="1" dirty="0"/>
          </a:p>
        </p:txBody>
      </p:sp>
      <p:graphicFrame>
        <p:nvGraphicFramePr>
          <p:cNvPr id="16" name="Gráfico 15"/>
          <p:cNvGraphicFramePr>
            <a:graphicFrameLocks/>
          </p:cNvGraphicFramePr>
          <p:nvPr>
            <p:extLst>
              <p:ext uri="{D42A27DB-BD31-4B8C-83A1-F6EECF244321}">
                <p14:modId xmlns:p14="http://schemas.microsoft.com/office/powerpoint/2010/main" val="4040324487"/>
              </p:ext>
            </p:extLst>
          </p:nvPr>
        </p:nvGraphicFramePr>
        <p:xfrm>
          <a:off x="6616700" y="3918822"/>
          <a:ext cx="4864100" cy="2329577"/>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15645" r="7386" b="12684"/>
          <a:stretch/>
        </p:blipFill>
        <p:spPr>
          <a:xfrm>
            <a:off x="1438953" y="4491552"/>
            <a:ext cx="4648200" cy="1383171"/>
          </a:xfrm>
          <a:prstGeom prst="rect">
            <a:avLst/>
          </a:prstGeom>
          <a:solidFill>
            <a:schemeClr val="bg1"/>
          </a:solidFill>
        </p:spPr>
      </p:pic>
      <p:sp>
        <p:nvSpPr>
          <p:cNvPr id="9" name="CuadroTexto 8"/>
          <p:cNvSpPr txBox="1"/>
          <p:nvPr/>
        </p:nvSpPr>
        <p:spPr>
          <a:xfrm>
            <a:off x="1390650" y="4185236"/>
            <a:ext cx="4696503" cy="307777"/>
          </a:xfrm>
          <a:prstGeom prst="rect">
            <a:avLst/>
          </a:prstGeom>
          <a:noFill/>
        </p:spPr>
        <p:txBody>
          <a:bodyPr wrap="square" rtlCol="0">
            <a:spAutoFit/>
          </a:bodyPr>
          <a:lstStyle/>
          <a:p>
            <a:pPr algn="ctr"/>
            <a:r>
              <a:rPr lang="es-PE" sz="1400" b="1" dirty="0">
                <a:solidFill>
                  <a:srgbClr val="002060"/>
                </a:solidFill>
              </a:rPr>
              <a:t>EN MILLONES DE SOLES</a:t>
            </a:r>
            <a:endParaRPr lang="en-US" sz="1400" b="1" dirty="0">
              <a:solidFill>
                <a:srgbClr val="002060"/>
              </a:solidFill>
            </a:endParaRPr>
          </a:p>
        </p:txBody>
      </p:sp>
      <p:sp>
        <p:nvSpPr>
          <p:cNvPr id="13" name="CuadroTexto 12">
            <a:extLst>
              <a:ext uri="{FF2B5EF4-FFF2-40B4-BE49-F238E27FC236}">
                <a16:creationId xmlns:a16="http://schemas.microsoft.com/office/drawing/2014/main" id="{3EBD33A1-C152-4321-B8D6-05149ECDB75D}"/>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Tree>
    <p:extLst>
      <p:ext uri="{BB962C8B-B14F-4D97-AF65-F5344CB8AC3E}">
        <p14:creationId xmlns:p14="http://schemas.microsoft.com/office/powerpoint/2010/main" val="418622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82</a:t>
            </a:fld>
            <a:endParaRPr lang="es-PE" b="1" dirty="0">
              <a:solidFill>
                <a:schemeClr val="bg1">
                  <a:lumMod val="75000"/>
                </a:schemeClr>
              </a:solidFill>
            </a:endParaRPr>
          </a:p>
        </p:txBody>
      </p:sp>
      <p:sp>
        <p:nvSpPr>
          <p:cNvPr id="15" name="CuadroTexto 14"/>
          <p:cNvSpPr txBox="1"/>
          <p:nvPr/>
        </p:nvSpPr>
        <p:spPr>
          <a:xfrm>
            <a:off x="-3853" y="1047238"/>
            <a:ext cx="12191999" cy="492443"/>
          </a:xfrm>
          <a:prstGeom prst="rect">
            <a:avLst/>
          </a:prstGeom>
          <a:noFill/>
        </p:spPr>
        <p:txBody>
          <a:bodyPr wrap="square" rtlCol="0">
            <a:spAutoFit/>
          </a:bodyPr>
          <a:lstStyle/>
          <a:p>
            <a:pPr algn="ctr"/>
            <a:r>
              <a:rPr lang="es-PE" sz="2600" b="1" dirty="0"/>
              <a:t>PLAN INTEGRAL DE LA RECONSTRUCCION CON CAMBIOS </a:t>
            </a:r>
            <a:endParaRPr lang="en-US" sz="2600" b="1" dirty="0"/>
          </a:p>
        </p:txBody>
      </p:sp>
      <p:graphicFrame>
        <p:nvGraphicFramePr>
          <p:cNvPr id="7" name="Tabla 6"/>
          <p:cNvGraphicFramePr>
            <a:graphicFrameLocks noGrp="1"/>
          </p:cNvGraphicFramePr>
          <p:nvPr>
            <p:extLst>
              <p:ext uri="{D42A27DB-BD31-4B8C-83A1-F6EECF244321}">
                <p14:modId xmlns:p14="http://schemas.microsoft.com/office/powerpoint/2010/main" val="780541401"/>
              </p:ext>
            </p:extLst>
          </p:nvPr>
        </p:nvGraphicFramePr>
        <p:xfrm>
          <a:off x="2557607" y="5063389"/>
          <a:ext cx="7318954" cy="960120"/>
        </p:xfrm>
        <a:graphic>
          <a:graphicData uri="http://schemas.openxmlformats.org/drawingml/2006/table">
            <a:tbl>
              <a:tblPr firstRow="1" firstCol="1" bandRow="1">
                <a:tableStyleId>{5C22544A-7EE6-4342-B048-85BDC9FD1C3A}</a:tableStyleId>
              </a:tblPr>
              <a:tblGrid>
                <a:gridCol w="7318954">
                  <a:extLst>
                    <a:ext uri="{9D8B030D-6E8A-4147-A177-3AD203B41FA5}">
                      <a16:colId xmlns:a16="http://schemas.microsoft.com/office/drawing/2014/main" val="1983793108"/>
                    </a:ext>
                  </a:extLst>
                </a:gridCol>
              </a:tblGrid>
              <a:tr h="36000">
                <a:tc>
                  <a:txBody>
                    <a:bodyPr/>
                    <a:lstStyle/>
                    <a:p>
                      <a:pPr>
                        <a:spcAft>
                          <a:spcPts val="0"/>
                        </a:spcAft>
                      </a:pPr>
                      <a:r>
                        <a:rPr lang="es-PE" sz="1050" u="sng" dirty="0">
                          <a:solidFill>
                            <a:srgbClr val="002060"/>
                          </a:solidFill>
                          <a:effectLst/>
                          <a:latin typeface="+mn-lt"/>
                        </a:rPr>
                        <a:t>Fuente</a:t>
                      </a:r>
                      <a:r>
                        <a:rPr lang="es-PE" sz="1050" dirty="0">
                          <a:solidFill>
                            <a:srgbClr val="002060"/>
                          </a:solidFill>
                          <a:effectLst/>
                          <a:latin typeface="+mn-lt"/>
                        </a:rPr>
                        <a:t>: Tercer Operativo “Vigilamos contigo la Reconstrucción”.</a:t>
                      </a:r>
                      <a:endParaRPr lang="en-US" sz="1050" dirty="0">
                        <a:solidFill>
                          <a:srgbClr val="002060"/>
                        </a:solidFill>
                        <a:effectLst/>
                        <a:latin typeface="+mn-lt"/>
                        <a:ea typeface="Times New Roman" panose="02020603050405020304" pitchFamily="18"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482279546"/>
                  </a:ext>
                </a:extLst>
              </a:tr>
              <a:tr h="36000">
                <a:tc>
                  <a:txBody>
                    <a:bodyPr/>
                    <a:lstStyle/>
                    <a:p>
                      <a:pPr>
                        <a:spcAft>
                          <a:spcPts val="0"/>
                        </a:spcAft>
                      </a:pPr>
                      <a:r>
                        <a:rPr lang="es-PE" sz="1050" u="sng" dirty="0">
                          <a:solidFill>
                            <a:srgbClr val="002060"/>
                          </a:solidFill>
                          <a:effectLst/>
                          <a:latin typeface="+mn-lt"/>
                        </a:rPr>
                        <a:t>Hecho por</a:t>
                      </a:r>
                      <a:r>
                        <a:rPr lang="es-PE" sz="1050" dirty="0">
                          <a:solidFill>
                            <a:srgbClr val="002060"/>
                          </a:solidFill>
                          <a:effectLst/>
                          <a:latin typeface="+mn-lt"/>
                        </a:rPr>
                        <a:t>: Gerencia de Control de Servicios Públicos Básicos.</a:t>
                      </a:r>
                      <a:endParaRPr lang="en-US" sz="1050" dirty="0">
                        <a:solidFill>
                          <a:srgbClr val="002060"/>
                        </a:solidFill>
                        <a:effectLst/>
                        <a:latin typeface="+mn-lt"/>
                        <a:ea typeface="Times New Roman" panose="02020603050405020304" pitchFamily="18"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131561024"/>
                  </a:ext>
                </a:extLst>
              </a:tr>
              <a:tr h="36000">
                <a:tc>
                  <a:txBody>
                    <a:bodyPr/>
                    <a:lstStyle/>
                    <a:p>
                      <a:pPr>
                        <a:spcAft>
                          <a:spcPts val="0"/>
                        </a:spcAft>
                      </a:pPr>
                      <a:r>
                        <a:rPr lang="es-PE" sz="1050" dirty="0">
                          <a:solidFill>
                            <a:srgbClr val="002060"/>
                          </a:solidFill>
                          <a:effectLst/>
                          <a:latin typeface="+mn-lt"/>
                        </a:rPr>
                        <a:t>(1) Monto aprobado mediante Decretos Supremos del Ministerio de Economía y Finanzas – MEF gestionados por la ARCC, y otros dispositivos legales</a:t>
                      </a:r>
                      <a:endParaRPr lang="en-US" sz="1050" dirty="0">
                        <a:solidFill>
                          <a:srgbClr val="002060"/>
                        </a:solidFill>
                        <a:effectLst/>
                        <a:latin typeface="+mn-lt"/>
                        <a:ea typeface="Times New Roman" panose="02020603050405020304" pitchFamily="18"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946643826"/>
                  </a:ext>
                </a:extLst>
              </a:tr>
              <a:tr h="36000">
                <a:tc>
                  <a:txBody>
                    <a:bodyPr/>
                    <a:lstStyle/>
                    <a:p>
                      <a:pPr>
                        <a:spcAft>
                          <a:spcPts val="0"/>
                        </a:spcAft>
                      </a:pPr>
                      <a:r>
                        <a:rPr lang="es-PE" sz="1050" dirty="0">
                          <a:solidFill>
                            <a:srgbClr val="002060"/>
                          </a:solidFill>
                          <a:effectLst/>
                          <a:latin typeface="+mn-lt"/>
                        </a:rPr>
                        <a:t>(2) </a:t>
                      </a:r>
                      <a:r>
                        <a:rPr lang="es-PE" sz="1050" noProof="0" dirty="0">
                          <a:solidFill>
                            <a:srgbClr val="002060"/>
                          </a:solidFill>
                          <a:effectLst/>
                          <a:latin typeface="+mn-lt"/>
                          <a:ea typeface="Times New Roman" panose="02020603050405020304" pitchFamily="18" charset="0"/>
                          <a:cs typeface="Times New Roman" panose="02020603050405020304" pitchFamily="18" charset="0"/>
                        </a:rPr>
                        <a:t>Respecto</a:t>
                      </a:r>
                      <a:r>
                        <a:rPr lang="en-US" sz="1050" dirty="0">
                          <a:solidFill>
                            <a:srgbClr val="002060"/>
                          </a:solidFill>
                          <a:effectLst/>
                          <a:latin typeface="+mn-lt"/>
                          <a:ea typeface="Times New Roman" panose="02020603050405020304" pitchFamily="18" charset="0"/>
                          <a:cs typeface="Times New Roman" panose="02020603050405020304" pitchFamily="18" charset="0"/>
                        </a:rPr>
                        <a:t> </a:t>
                      </a:r>
                      <a:r>
                        <a:rPr lang="es-PE" sz="1050" noProof="0" dirty="0">
                          <a:solidFill>
                            <a:srgbClr val="002060"/>
                          </a:solidFill>
                          <a:effectLst/>
                          <a:latin typeface="+mn-lt"/>
                          <a:ea typeface="Times New Roman" panose="02020603050405020304" pitchFamily="18" charset="0"/>
                          <a:cs typeface="Times New Roman" panose="02020603050405020304" pitchFamily="18" charset="0"/>
                        </a:rPr>
                        <a:t>del monto total aprobado en el ejercicio económico</a:t>
                      </a:r>
                      <a:r>
                        <a:rPr lang="es-PE" sz="1050" dirty="0">
                          <a:solidFill>
                            <a:srgbClr val="002060"/>
                          </a:solidFill>
                          <a:effectLst/>
                          <a:latin typeface="+mn-lt"/>
                        </a:rPr>
                        <a:t> </a:t>
                      </a:r>
                      <a:endParaRPr lang="en-US" sz="1050" dirty="0">
                        <a:solidFill>
                          <a:srgbClr val="002060"/>
                        </a:solidFill>
                        <a:effectLst/>
                        <a:latin typeface="+mn-lt"/>
                        <a:ea typeface="Times New Roman" panose="02020603050405020304" pitchFamily="18"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63987110"/>
                  </a:ext>
                </a:extLst>
              </a:tr>
              <a:tr h="36000">
                <a:tc>
                  <a:txBody>
                    <a:bodyPr/>
                    <a:lstStyle/>
                    <a:p>
                      <a:pPr>
                        <a:spcAft>
                          <a:spcPts val="0"/>
                        </a:spcAft>
                      </a:pPr>
                      <a:r>
                        <a:rPr lang="en-US" sz="1050" dirty="0">
                          <a:solidFill>
                            <a:srgbClr val="002060"/>
                          </a:solidFill>
                          <a:effectLst/>
                          <a:latin typeface="+mn-lt"/>
                          <a:ea typeface="Times New Roman" panose="02020603050405020304" pitchFamily="18" charset="0"/>
                          <a:cs typeface="Times New Roman" panose="02020603050405020304" pitchFamily="18" charset="0"/>
                        </a:rPr>
                        <a:t>(3) </a:t>
                      </a:r>
                      <a:r>
                        <a:rPr lang="es-PE" sz="1050" noProof="0" dirty="0">
                          <a:solidFill>
                            <a:srgbClr val="002060"/>
                          </a:solidFill>
                          <a:effectLst/>
                          <a:latin typeface="+mn-lt"/>
                          <a:ea typeface="Times New Roman" panose="02020603050405020304" pitchFamily="18" charset="0"/>
                          <a:cs typeface="Times New Roman" panose="02020603050405020304" pitchFamily="18" charset="0"/>
                        </a:rPr>
                        <a:t>Respecto</a:t>
                      </a:r>
                      <a:r>
                        <a:rPr lang="en-US" sz="1050" dirty="0">
                          <a:solidFill>
                            <a:srgbClr val="002060"/>
                          </a:solidFill>
                          <a:effectLst/>
                          <a:latin typeface="+mn-lt"/>
                          <a:ea typeface="Times New Roman" panose="02020603050405020304" pitchFamily="18" charset="0"/>
                          <a:cs typeface="Times New Roman" panose="02020603050405020304" pitchFamily="18" charset="0"/>
                        </a:rPr>
                        <a:t> </a:t>
                      </a:r>
                      <a:r>
                        <a:rPr lang="es-PE" sz="1050" noProof="0" dirty="0">
                          <a:solidFill>
                            <a:srgbClr val="002060"/>
                          </a:solidFill>
                          <a:effectLst/>
                          <a:latin typeface="+mn-lt"/>
                          <a:ea typeface="Times New Roman" panose="02020603050405020304" pitchFamily="18" charset="0"/>
                          <a:cs typeface="Times New Roman" panose="02020603050405020304" pitchFamily="18" charset="0"/>
                        </a:rPr>
                        <a:t>del monto total aprobado para la Reconstrucción con Cambios</a:t>
                      </a:r>
                    </a:p>
                  </a:txBody>
                  <a:tcPr marL="44450" marR="44450" marT="0" marB="0" anchor="ctr">
                    <a:noFill/>
                  </a:tcPr>
                </a:tc>
                <a:extLst>
                  <a:ext uri="{0D108BD9-81ED-4DB2-BD59-A6C34878D82A}">
                    <a16:rowId xmlns:a16="http://schemas.microsoft.com/office/drawing/2014/main" val="3793310389"/>
                  </a:ext>
                </a:extLst>
              </a:tr>
            </a:tbl>
          </a:graphicData>
        </a:graphic>
      </p:graphicFrame>
      <p:sp>
        <p:nvSpPr>
          <p:cNvPr id="8" name="Rectángulo 7"/>
          <p:cNvSpPr/>
          <p:nvPr/>
        </p:nvSpPr>
        <p:spPr>
          <a:xfrm>
            <a:off x="-3853" y="1496671"/>
            <a:ext cx="12195853" cy="750975"/>
          </a:xfrm>
          <a:prstGeom prst="rect">
            <a:avLst/>
          </a:prstGeom>
        </p:spPr>
        <p:txBody>
          <a:bodyPr wrap="square">
            <a:spAutoFit/>
          </a:bodyPr>
          <a:lstStyle/>
          <a:p>
            <a:pPr marL="774065" algn="ctr">
              <a:lnSpc>
                <a:spcPct val="107000"/>
              </a:lnSpc>
              <a:spcAft>
                <a:spcPts val="0"/>
              </a:spcAft>
            </a:pPr>
            <a:r>
              <a:rPr lang="es-PE" sz="2000" b="1" dirty="0">
                <a:solidFill>
                  <a:schemeClr val="accent5">
                    <a:lumMod val="75000"/>
                  </a:schemeClr>
                </a:solidFill>
                <a:ea typeface="Calibri" panose="020F0502020204030204" pitchFamily="34" charset="0"/>
                <a:cs typeface="Arial" panose="020B0604020202020204" pitchFamily="34" charset="0"/>
              </a:rPr>
              <a:t>Monto Aprobado y Ejecutado 2017 – Abril 2019</a:t>
            </a:r>
          </a:p>
          <a:p>
            <a:pPr marL="774065" algn="ctr">
              <a:lnSpc>
                <a:spcPct val="107000"/>
              </a:lnSpc>
              <a:spcAft>
                <a:spcPts val="0"/>
              </a:spcAft>
            </a:pPr>
            <a:r>
              <a:rPr lang="es-PE" sz="2000" b="1" dirty="0">
                <a:solidFill>
                  <a:schemeClr val="accent5">
                    <a:lumMod val="75000"/>
                  </a:schemeClr>
                </a:solidFill>
                <a:effectLst/>
                <a:ea typeface="Calibri" panose="020F0502020204030204" pitchFamily="34" charset="0"/>
                <a:cs typeface="Arial" panose="020B0604020202020204" pitchFamily="34" charset="0"/>
              </a:rPr>
              <a:t>(millones de soles)</a:t>
            </a:r>
            <a:endParaRPr lang="en-US" sz="2000" dirty="0">
              <a:solidFill>
                <a:schemeClr val="accent5">
                  <a:lumMod val="75000"/>
                </a:schemeClr>
              </a:solidFill>
              <a:effectLst/>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CBDF20F0-61B5-42DB-8D71-3930DC284ADF}"/>
              </a:ext>
            </a:extLst>
          </p:cNvPr>
          <p:cNvPicPr>
            <a:picLocks noChangeAspect="1"/>
          </p:cNvPicPr>
          <p:nvPr/>
        </p:nvPicPr>
        <p:blipFill rotWithShape="1">
          <a:blip r:embed="rId3"/>
          <a:srcRect l="14715" r="4014" b="11157"/>
          <a:stretch/>
        </p:blipFill>
        <p:spPr>
          <a:xfrm>
            <a:off x="2451182" y="2350562"/>
            <a:ext cx="7277596" cy="2704906"/>
          </a:xfrm>
          <a:prstGeom prst="rect">
            <a:avLst/>
          </a:prstGeom>
          <a:ln>
            <a:solidFill>
              <a:schemeClr val="tx1"/>
            </a:solidFill>
          </a:ln>
        </p:spPr>
      </p:pic>
      <p:sp>
        <p:nvSpPr>
          <p:cNvPr id="13" name="CuadroTexto 12">
            <a:extLst>
              <a:ext uri="{FF2B5EF4-FFF2-40B4-BE49-F238E27FC236}">
                <a16:creationId xmlns:a16="http://schemas.microsoft.com/office/drawing/2014/main" id="{E764CAF9-A4A9-4712-8321-88C025FCEC6E}"/>
              </a:ext>
            </a:extLst>
          </p:cNvPr>
          <p:cNvSpPr txBox="1"/>
          <p:nvPr/>
        </p:nvSpPr>
        <p:spPr>
          <a:xfrm>
            <a:off x="0" y="310120"/>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INVERSION PUBLICA</a:t>
            </a:r>
          </a:p>
        </p:txBody>
      </p:sp>
      <p:sp>
        <p:nvSpPr>
          <p:cNvPr id="9" name="CuadroTexto 8">
            <a:extLst>
              <a:ext uri="{FF2B5EF4-FFF2-40B4-BE49-F238E27FC236}">
                <a16:creationId xmlns:a16="http://schemas.microsoft.com/office/drawing/2014/main" id="{EE1B6784-A819-4992-ABA0-FE0D66BF664F}"/>
              </a:ext>
            </a:extLst>
          </p:cNvPr>
          <p:cNvSpPr txBox="1"/>
          <p:nvPr/>
        </p:nvSpPr>
        <p:spPr>
          <a:xfrm>
            <a:off x="10733179" y="6426075"/>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10" name="Imagen 9" descr="C:\Users\16468\Documents\GSS\Para creaciones\cgr.png">
            <a:hlinkClick r:id="rId4" action="ppaction://hlinksldjump"/>
            <a:extLst>
              <a:ext uri="{FF2B5EF4-FFF2-40B4-BE49-F238E27FC236}">
                <a16:creationId xmlns:a16="http://schemas.microsoft.com/office/drawing/2014/main" id="{81F4D770-208A-4BBF-944A-35CB01ACD19A}"/>
              </a:ext>
            </a:extLst>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0974314" y="6209758"/>
            <a:ext cx="523240" cy="262294"/>
          </a:xfrm>
          <a:prstGeom prst="rect">
            <a:avLst/>
          </a:prstGeom>
          <a:noFill/>
          <a:ln>
            <a:noFill/>
          </a:ln>
        </p:spPr>
      </p:pic>
    </p:spTree>
    <p:extLst>
      <p:ext uri="{BB962C8B-B14F-4D97-AF65-F5344CB8AC3E}">
        <p14:creationId xmlns:p14="http://schemas.microsoft.com/office/powerpoint/2010/main" val="2136913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83</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516735"/>
            <a:ext cx="12192000" cy="1754326"/>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GASTO SOCIAL E INDICADORES SOCIALES</a:t>
            </a:r>
          </a:p>
        </p:txBody>
      </p:sp>
    </p:spTree>
    <p:extLst>
      <p:ext uri="{BB962C8B-B14F-4D97-AF65-F5344CB8AC3E}">
        <p14:creationId xmlns:p14="http://schemas.microsoft.com/office/powerpoint/2010/main" val="152989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84</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84106"/>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GASTO SOCIAL E INDICADORES SOCIALES</a:t>
            </a:r>
          </a:p>
        </p:txBody>
      </p:sp>
      <p:sp>
        <p:nvSpPr>
          <p:cNvPr id="15" name="CuadroTexto 14"/>
          <p:cNvSpPr txBox="1"/>
          <p:nvPr/>
        </p:nvSpPr>
        <p:spPr>
          <a:xfrm>
            <a:off x="-3853" y="869438"/>
            <a:ext cx="12191999" cy="492443"/>
          </a:xfrm>
          <a:prstGeom prst="rect">
            <a:avLst/>
          </a:prstGeom>
          <a:noFill/>
        </p:spPr>
        <p:txBody>
          <a:bodyPr wrap="square" rtlCol="0">
            <a:spAutoFit/>
          </a:bodyPr>
          <a:lstStyle/>
          <a:p>
            <a:pPr algn="ctr"/>
            <a:r>
              <a:rPr lang="es-PE" sz="2600" b="1" dirty="0"/>
              <a:t>GASTO SOCIAL EN EL PERÚ – MONTOS AUTORIZADOS</a:t>
            </a:r>
            <a:endParaRPr lang="en-US" sz="2600" b="1" dirty="0"/>
          </a:p>
        </p:txBody>
      </p:sp>
      <p:pic>
        <p:nvPicPr>
          <p:cNvPr id="16" name="Imagen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642" y="1694126"/>
            <a:ext cx="7394713" cy="4441631"/>
          </a:xfrm>
          <a:prstGeom prst="rect">
            <a:avLst/>
          </a:prstGeom>
          <a:noFill/>
        </p:spPr>
      </p:pic>
      <p:sp>
        <p:nvSpPr>
          <p:cNvPr id="5" name="CuadroTexto 4"/>
          <p:cNvSpPr txBox="1"/>
          <p:nvPr/>
        </p:nvSpPr>
        <p:spPr>
          <a:xfrm>
            <a:off x="278295" y="2476004"/>
            <a:ext cx="3511826" cy="1938992"/>
          </a:xfrm>
          <a:prstGeom prst="rect">
            <a:avLst/>
          </a:prstGeom>
          <a:noFill/>
        </p:spPr>
        <p:txBody>
          <a:bodyPr wrap="square" rtlCol="0">
            <a:spAutoFit/>
          </a:bodyPr>
          <a:lstStyle/>
          <a:p>
            <a:r>
              <a:rPr lang="es-PE" sz="2400" b="1" dirty="0">
                <a:solidFill>
                  <a:srgbClr val="FF0000"/>
                </a:solidFill>
              </a:rPr>
              <a:t>Gasto Social (MEF)</a:t>
            </a:r>
          </a:p>
          <a:p>
            <a:pPr marL="285750" indent="-285750">
              <a:buFont typeface="Wingdings" panose="05000000000000000000" pitchFamily="2" charset="2"/>
              <a:buChar char="ü"/>
            </a:pPr>
            <a:endParaRPr lang="es-PE" sz="2400" b="1" dirty="0"/>
          </a:p>
          <a:p>
            <a:r>
              <a:rPr lang="es-PE" sz="2400" b="1" dirty="0"/>
              <a:t>2013	S/ 56 680 millones</a:t>
            </a:r>
          </a:p>
          <a:p>
            <a:r>
              <a:rPr lang="es-PE" sz="2400" b="1" dirty="0"/>
              <a:t>2017 	S/ 80 610 millones. </a:t>
            </a:r>
          </a:p>
          <a:p>
            <a:r>
              <a:rPr lang="es-PE" sz="2400" b="1" dirty="0"/>
              <a:t>2018 	S/ 78 076 millones.</a:t>
            </a:r>
            <a:endParaRPr lang="en-US" sz="2400" b="1" dirty="0"/>
          </a:p>
        </p:txBody>
      </p:sp>
    </p:spTree>
    <p:extLst>
      <p:ext uri="{BB962C8B-B14F-4D97-AF65-F5344CB8AC3E}">
        <p14:creationId xmlns:p14="http://schemas.microsoft.com/office/powerpoint/2010/main" val="377609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85</a:t>
            </a:fld>
            <a:endParaRPr lang="es-PE" b="1" dirty="0">
              <a:solidFill>
                <a:schemeClr val="bg1">
                  <a:lumMod val="75000"/>
                </a:schemeClr>
              </a:solidFill>
            </a:endParaRPr>
          </a:p>
        </p:txBody>
      </p:sp>
      <p:sp>
        <p:nvSpPr>
          <p:cNvPr id="15" name="CuadroTexto 14"/>
          <p:cNvSpPr txBox="1"/>
          <p:nvPr/>
        </p:nvSpPr>
        <p:spPr>
          <a:xfrm>
            <a:off x="-3853" y="1110738"/>
            <a:ext cx="12191999" cy="492443"/>
          </a:xfrm>
          <a:prstGeom prst="rect">
            <a:avLst/>
          </a:prstGeom>
          <a:noFill/>
        </p:spPr>
        <p:txBody>
          <a:bodyPr wrap="square" rtlCol="0">
            <a:spAutoFit/>
          </a:bodyPr>
          <a:lstStyle/>
          <a:p>
            <a:pPr algn="ctr"/>
            <a:r>
              <a:rPr lang="es-PE" sz="2600" b="1" dirty="0"/>
              <a:t>LEY Nº 30345 “LEY QUE CREA EL SISTEMA NACIONAL DE FOCALIZACION – SINAFO”</a:t>
            </a:r>
            <a:endParaRPr lang="en-US" sz="2600" b="1" dirty="0"/>
          </a:p>
        </p:txBody>
      </p:sp>
      <p:sp>
        <p:nvSpPr>
          <p:cNvPr id="5" name="CuadroTexto 4"/>
          <p:cNvSpPr txBox="1"/>
          <p:nvPr/>
        </p:nvSpPr>
        <p:spPr>
          <a:xfrm>
            <a:off x="993911" y="2418169"/>
            <a:ext cx="4492491" cy="3908762"/>
          </a:xfrm>
          <a:prstGeom prst="rect">
            <a:avLst/>
          </a:prstGeom>
          <a:noFill/>
        </p:spPr>
        <p:txBody>
          <a:bodyPr wrap="square" rtlCol="0">
            <a:spAutoFit/>
          </a:bodyPr>
          <a:lstStyle/>
          <a:p>
            <a:pPr marL="357188" indent="-357188">
              <a:buFont typeface="Wingdings" panose="05000000000000000000" pitchFamily="2" charset="2"/>
              <a:buChar char="q"/>
            </a:pPr>
            <a:r>
              <a:rPr lang="es-PE" sz="2200" b="1" dirty="0"/>
              <a:t>Definición de Intervención pública en el marco de la política social</a:t>
            </a:r>
          </a:p>
          <a:p>
            <a:pPr marL="357188" indent="-357188">
              <a:buFont typeface="Wingdings" panose="05000000000000000000" pitchFamily="2" charset="2"/>
              <a:buChar char="q"/>
            </a:pPr>
            <a:endParaRPr lang="es-PE" sz="2200" b="1" dirty="0"/>
          </a:p>
          <a:p>
            <a:pPr marL="357188" indent="-357188">
              <a:buFont typeface="Wingdings" panose="05000000000000000000" pitchFamily="2" charset="2"/>
              <a:buChar char="q"/>
            </a:pPr>
            <a:endParaRPr lang="es-PE" sz="2800" b="1" dirty="0"/>
          </a:p>
          <a:p>
            <a:pPr marL="357188" indent="-357188">
              <a:buFont typeface="Wingdings" panose="05000000000000000000" pitchFamily="2" charset="2"/>
              <a:buChar char="q"/>
            </a:pPr>
            <a:r>
              <a:rPr lang="es-PE" sz="2200" b="1" dirty="0"/>
              <a:t>La focalización de las intervenciones públicas, </a:t>
            </a:r>
            <a:r>
              <a:rPr lang="es-ES" sz="2200" b="1" dirty="0"/>
              <a:t>es el proceso mediante el cual se efectivizan los procedimientos de identificación, elegibilidad, afiliación y egreso. </a:t>
            </a:r>
            <a:r>
              <a:rPr lang="es-PE" sz="2200" b="1" dirty="0"/>
              <a:t> </a:t>
            </a:r>
            <a:endParaRPr lang="en-US" sz="2200" b="1" dirty="0"/>
          </a:p>
        </p:txBody>
      </p:sp>
      <p:sp>
        <p:nvSpPr>
          <p:cNvPr id="6" name="Tarjeta 5"/>
          <p:cNvSpPr/>
          <p:nvPr/>
        </p:nvSpPr>
        <p:spPr>
          <a:xfrm>
            <a:off x="5618922" y="1938938"/>
            <a:ext cx="5049078" cy="2027583"/>
          </a:xfrm>
          <a:prstGeom prst="flowChartPunchedCar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Intervención pública que brinda bienes o servicios destinados a lograr un propósito social específico sobre personas, hogares, viviendas, centros poblados, comunidades, grupos poblacionales o jurisdicciones geográficas en situación de pobreza, vulnerabilidad o exclusión. Los programas sociales y subsidios del Estado son un tipo de intervención pública</a:t>
            </a:r>
            <a:endParaRPr lang="en-US" sz="1600" b="1" dirty="0">
              <a:solidFill>
                <a:schemeClr val="bg1"/>
              </a:solidFill>
            </a:endParaRPr>
          </a:p>
          <a:p>
            <a:pPr algn="ctr"/>
            <a:endParaRPr lang="en-US" sz="1600" dirty="0">
              <a:solidFill>
                <a:schemeClr val="bg1"/>
              </a:solidFill>
            </a:endParaRPr>
          </a:p>
        </p:txBody>
      </p:sp>
      <p:sp>
        <p:nvSpPr>
          <p:cNvPr id="16" name="Tarjeta 15"/>
          <p:cNvSpPr/>
          <p:nvPr/>
        </p:nvSpPr>
        <p:spPr>
          <a:xfrm>
            <a:off x="7185993" y="4343598"/>
            <a:ext cx="2418522" cy="774456"/>
          </a:xfrm>
          <a:prstGeom prst="flowChartPunchedCar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Focalización geográfica</a:t>
            </a:r>
            <a:endParaRPr lang="en-US" sz="1600" b="1" dirty="0">
              <a:solidFill>
                <a:schemeClr val="bg1"/>
              </a:solidFill>
            </a:endParaRPr>
          </a:p>
          <a:p>
            <a:pPr algn="ctr"/>
            <a:endParaRPr lang="en-US" sz="1600" dirty="0">
              <a:solidFill>
                <a:schemeClr val="bg1"/>
              </a:solidFill>
            </a:endParaRPr>
          </a:p>
        </p:txBody>
      </p:sp>
      <p:sp>
        <p:nvSpPr>
          <p:cNvPr id="17" name="Tarjeta 16"/>
          <p:cNvSpPr/>
          <p:nvPr/>
        </p:nvSpPr>
        <p:spPr>
          <a:xfrm>
            <a:off x="7185993" y="5219171"/>
            <a:ext cx="2418522" cy="774456"/>
          </a:xfrm>
          <a:prstGeom prst="flowChartPunchedCar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rPr>
              <a:t>Focalización individual</a:t>
            </a:r>
            <a:endParaRPr lang="en-US" sz="1600" b="1" dirty="0">
              <a:solidFill>
                <a:schemeClr val="bg1"/>
              </a:solidFill>
            </a:endParaRPr>
          </a:p>
          <a:p>
            <a:pPr algn="ctr"/>
            <a:endParaRPr lang="en-US" sz="1600" dirty="0">
              <a:solidFill>
                <a:schemeClr val="bg1"/>
              </a:solidFill>
            </a:endParaRPr>
          </a:p>
        </p:txBody>
      </p:sp>
      <p:sp>
        <p:nvSpPr>
          <p:cNvPr id="7" name="CuadroTexto 6"/>
          <p:cNvSpPr txBox="1"/>
          <p:nvPr/>
        </p:nvSpPr>
        <p:spPr>
          <a:xfrm>
            <a:off x="5549351" y="4985581"/>
            <a:ext cx="1802295" cy="369332"/>
          </a:xfrm>
          <a:prstGeom prst="rect">
            <a:avLst/>
          </a:prstGeom>
          <a:noFill/>
        </p:spPr>
        <p:txBody>
          <a:bodyPr wrap="square" rtlCol="0">
            <a:spAutoFit/>
          </a:bodyPr>
          <a:lstStyle/>
          <a:p>
            <a:pPr algn="ctr"/>
            <a:r>
              <a:rPr lang="es-PE" b="1" dirty="0">
                <a:effectLst>
                  <a:outerShdw blurRad="38100" dist="38100" dir="2700000" algn="tl">
                    <a:srgbClr val="000000">
                      <a:alpha val="43137"/>
                    </a:srgbClr>
                  </a:outerShdw>
                </a:effectLst>
              </a:rPr>
              <a:t>TIPOS</a:t>
            </a:r>
            <a:endParaRPr lang="en-US" b="1" dirty="0">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9A7AA2B2-2B67-49B4-B86C-5A1B6A8457E0}"/>
              </a:ext>
            </a:extLst>
          </p:cNvPr>
          <p:cNvSpPr txBox="1"/>
          <p:nvPr/>
        </p:nvSpPr>
        <p:spPr>
          <a:xfrm>
            <a:off x="0" y="284106"/>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GASTO SOCIAL E INDICADORES SOCIALES</a:t>
            </a:r>
          </a:p>
        </p:txBody>
      </p:sp>
    </p:spTree>
    <p:extLst>
      <p:ext uri="{BB962C8B-B14F-4D97-AF65-F5344CB8AC3E}">
        <p14:creationId xmlns:p14="http://schemas.microsoft.com/office/powerpoint/2010/main" val="133392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86</a:t>
            </a:fld>
            <a:endParaRPr lang="es-PE" b="1" dirty="0">
              <a:solidFill>
                <a:schemeClr val="bg1">
                  <a:lumMod val="75000"/>
                </a:schemeClr>
              </a:solidFill>
            </a:endParaRPr>
          </a:p>
        </p:txBody>
      </p:sp>
      <p:sp>
        <p:nvSpPr>
          <p:cNvPr id="6" name="Rectángulo redondeado 5"/>
          <p:cNvSpPr/>
          <p:nvPr/>
        </p:nvSpPr>
        <p:spPr>
          <a:xfrm>
            <a:off x="2555749" y="1998926"/>
            <a:ext cx="7502651" cy="355518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s-PE" sz="2000" b="1" dirty="0">
                <a:solidFill>
                  <a:srgbClr val="FFFF00"/>
                </a:solidFill>
              </a:rPr>
              <a:t>INTERVENCIONES FOCALIZADAS</a:t>
            </a:r>
          </a:p>
          <a:p>
            <a:pPr marL="285750" indent="-285750">
              <a:buFont typeface="Arial" panose="020B0604020202020204" pitchFamily="34" charset="0"/>
              <a:buChar char="•"/>
            </a:pPr>
            <a:r>
              <a:rPr lang="es-PE" sz="2000" b="1" dirty="0">
                <a:ea typeface="Times New Roman" panose="02020603050405020304" pitchFamily="18" charset="0"/>
                <a:cs typeface="Times New Roman" panose="02020603050405020304" pitchFamily="18" charset="0"/>
              </a:rPr>
              <a:t>La Comisión Interministerial de Asuntos Sociales (CIAS) y el Ministerio de Desarrollo e Inclusión Social se refieren a intervenciones públicas focalizadas, según lo establecido en la Ley N° 30435</a:t>
            </a:r>
          </a:p>
          <a:p>
            <a:pPr marL="285750" indent="-285750">
              <a:buFont typeface="Arial" panose="020B0604020202020204" pitchFamily="34" charset="0"/>
              <a:buChar char="•"/>
            </a:pPr>
            <a:endParaRPr lang="es-PE" sz="2000" b="1"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PE" sz="2000" b="1" dirty="0"/>
              <a:t>Se considera que una </a:t>
            </a:r>
            <a:r>
              <a:rPr lang="es-PE" sz="2000" b="1" u="sng" dirty="0"/>
              <a:t>intervención pública es focalizada</a:t>
            </a:r>
            <a:r>
              <a:rPr lang="es-PE" sz="2000" b="1" dirty="0"/>
              <a:t> si requiere definir y evaluar criterios de elegibilidad para que una determinada población acceda a los bienes y/o servicios que esta provee.</a:t>
            </a:r>
            <a:endParaRPr lang="en-US" sz="2000" b="1" dirty="0"/>
          </a:p>
        </p:txBody>
      </p:sp>
      <p:sp>
        <p:nvSpPr>
          <p:cNvPr id="13" name="CuadroTexto 12">
            <a:extLst>
              <a:ext uri="{FF2B5EF4-FFF2-40B4-BE49-F238E27FC236}">
                <a16:creationId xmlns:a16="http://schemas.microsoft.com/office/drawing/2014/main" id="{292E0238-AD3E-4661-BFB2-0C730F920156}"/>
              </a:ext>
            </a:extLst>
          </p:cNvPr>
          <p:cNvSpPr txBox="1"/>
          <p:nvPr/>
        </p:nvSpPr>
        <p:spPr>
          <a:xfrm>
            <a:off x="0" y="284106"/>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GASTO SOCIAL E INDICADORES SOCIALES</a:t>
            </a:r>
          </a:p>
        </p:txBody>
      </p:sp>
      <p:sp>
        <p:nvSpPr>
          <p:cNvPr id="15" name="CuadroTexto 14">
            <a:extLst>
              <a:ext uri="{FF2B5EF4-FFF2-40B4-BE49-F238E27FC236}">
                <a16:creationId xmlns:a16="http://schemas.microsoft.com/office/drawing/2014/main" id="{A7D372CE-67F0-46AF-91AD-D6D4F657321F}"/>
              </a:ext>
            </a:extLst>
          </p:cNvPr>
          <p:cNvSpPr txBox="1"/>
          <p:nvPr/>
        </p:nvSpPr>
        <p:spPr>
          <a:xfrm>
            <a:off x="-3853" y="1110738"/>
            <a:ext cx="12191999" cy="492443"/>
          </a:xfrm>
          <a:prstGeom prst="rect">
            <a:avLst/>
          </a:prstGeom>
          <a:noFill/>
        </p:spPr>
        <p:txBody>
          <a:bodyPr wrap="square" rtlCol="0">
            <a:spAutoFit/>
          </a:bodyPr>
          <a:lstStyle/>
          <a:p>
            <a:pPr algn="ctr"/>
            <a:r>
              <a:rPr lang="es-PE" sz="2600" b="1" dirty="0"/>
              <a:t>LEY Nº 30345 “LEY QUE CREA EL SISTEMA NACIONAL DE FOCALIZACION – SINAFO”</a:t>
            </a:r>
            <a:endParaRPr lang="en-US" sz="2600" b="1" dirty="0"/>
          </a:p>
        </p:txBody>
      </p:sp>
    </p:spTree>
    <p:extLst>
      <p:ext uri="{BB962C8B-B14F-4D97-AF65-F5344CB8AC3E}">
        <p14:creationId xmlns:p14="http://schemas.microsoft.com/office/powerpoint/2010/main" val="393114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87</a:t>
            </a:fld>
            <a:endParaRPr lang="es-PE" b="1" dirty="0">
              <a:solidFill>
                <a:schemeClr val="bg1">
                  <a:lumMod val="75000"/>
                </a:schemeClr>
              </a:solidFill>
            </a:endParaRPr>
          </a:p>
        </p:txBody>
      </p:sp>
      <p:sp>
        <p:nvSpPr>
          <p:cNvPr id="13" name="CuadroTexto 12">
            <a:extLst>
              <a:ext uri="{FF2B5EF4-FFF2-40B4-BE49-F238E27FC236}">
                <a16:creationId xmlns:a16="http://schemas.microsoft.com/office/drawing/2014/main" id="{292E0238-AD3E-4661-BFB2-0C730F920156}"/>
              </a:ext>
            </a:extLst>
          </p:cNvPr>
          <p:cNvSpPr txBox="1"/>
          <p:nvPr/>
        </p:nvSpPr>
        <p:spPr>
          <a:xfrm>
            <a:off x="0" y="284106"/>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GASTO SOCIAL E INDICADORES SOCIALES</a:t>
            </a:r>
          </a:p>
        </p:txBody>
      </p:sp>
      <p:pic>
        <p:nvPicPr>
          <p:cNvPr id="5" name="Imagen 4">
            <a:extLst>
              <a:ext uri="{FF2B5EF4-FFF2-40B4-BE49-F238E27FC236}">
                <a16:creationId xmlns:a16="http://schemas.microsoft.com/office/drawing/2014/main" id="{E8A8DCE2-563F-4BC7-A967-F4CBAA092D78}"/>
              </a:ext>
            </a:extLst>
          </p:cNvPr>
          <p:cNvPicPr>
            <a:picLocks noChangeAspect="1"/>
          </p:cNvPicPr>
          <p:nvPr/>
        </p:nvPicPr>
        <p:blipFill rotWithShape="1">
          <a:blip r:embed="rId3"/>
          <a:srcRect r="13559" b="5751"/>
          <a:stretch/>
        </p:blipFill>
        <p:spPr>
          <a:xfrm>
            <a:off x="2313542" y="1427999"/>
            <a:ext cx="7716281" cy="5064876"/>
          </a:xfrm>
          <a:prstGeom prst="rect">
            <a:avLst/>
          </a:prstGeom>
          <a:ln>
            <a:solidFill>
              <a:schemeClr val="tx1"/>
            </a:solidFill>
          </a:ln>
        </p:spPr>
      </p:pic>
      <p:sp>
        <p:nvSpPr>
          <p:cNvPr id="9" name="CuadroTexto 8">
            <a:extLst>
              <a:ext uri="{FF2B5EF4-FFF2-40B4-BE49-F238E27FC236}">
                <a16:creationId xmlns:a16="http://schemas.microsoft.com/office/drawing/2014/main" id="{4D689C8A-A847-4759-9AD2-C40539CC3E05}"/>
              </a:ext>
            </a:extLst>
          </p:cNvPr>
          <p:cNvSpPr txBox="1"/>
          <p:nvPr/>
        </p:nvSpPr>
        <p:spPr>
          <a:xfrm>
            <a:off x="0" y="800718"/>
            <a:ext cx="12192000" cy="646331"/>
          </a:xfrm>
          <a:prstGeom prst="rect">
            <a:avLst/>
          </a:prstGeom>
          <a:noFill/>
        </p:spPr>
        <p:txBody>
          <a:bodyPr wrap="square" rtlCol="0">
            <a:spAutoFit/>
          </a:bodyPr>
          <a:lstStyle/>
          <a:p>
            <a:pPr algn="ctr"/>
            <a:r>
              <a:rPr lang="es-PE" b="1" dirty="0"/>
              <a:t>PRINCIPALES INTERVENCIONES PÚBLICAS FOCALIZADAS DE LA SINAFO</a:t>
            </a:r>
          </a:p>
          <a:p>
            <a:pPr algn="ctr"/>
            <a:r>
              <a:rPr lang="es-PE" b="1" dirty="0"/>
              <a:t>(en millones de soles)</a:t>
            </a:r>
          </a:p>
        </p:txBody>
      </p:sp>
    </p:spTree>
    <p:extLst>
      <p:ext uri="{BB962C8B-B14F-4D97-AF65-F5344CB8AC3E}">
        <p14:creationId xmlns:p14="http://schemas.microsoft.com/office/powerpoint/2010/main" val="243821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88</a:t>
            </a:fld>
            <a:endParaRPr lang="es-PE" b="1" dirty="0">
              <a:solidFill>
                <a:schemeClr val="bg1">
                  <a:lumMod val="75000"/>
                </a:scheme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443979836"/>
              </p:ext>
            </p:extLst>
          </p:nvPr>
        </p:nvGraphicFramePr>
        <p:xfrm>
          <a:off x="588065" y="2277073"/>
          <a:ext cx="4284000" cy="2225040"/>
        </p:xfrm>
        <a:graphic>
          <a:graphicData uri="http://schemas.openxmlformats.org/drawingml/2006/table">
            <a:tbl>
              <a:tblPr firstRow="1" bandRow="1">
                <a:tableStyleId>{5C22544A-7EE6-4342-B048-85BDC9FD1C3A}</a:tableStyleId>
              </a:tblPr>
              <a:tblGrid>
                <a:gridCol w="2304000">
                  <a:extLst>
                    <a:ext uri="{9D8B030D-6E8A-4147-A177-3AD203B41FA5}">
                      <a16:colId xmlns:a16="http://schemas.microsoft.com/office/drawing/2014/main" val="3017315890"/>
                    </a:ext>
                  </a:extLst>
                </a:gridCol>
                <a:gridCol w="1116000">
                  <a:extLst>
                    <a:ext uri="{9D8B030D-6E8A-4147-A177-3AD203B41FA5}">
                      <a16:colId xmlns:a16="http://schemas.microsoft.com/office/drawing/2014/main" val="3101971940"/>
                    </a:ext>
                  </a:extLst>
                </a:gridCol>
                <a:gridCol w="864000">
                  <a:extLst>
                    <a:ext uri="{9D8B030D-6E8A-4147-A177-3AD203B41FA5}">
                      <a16:colId xmlns:a16="http://schemas.microsoft.com/office/drawing/2014/main" val="3203996974"/>
                    </a:ext>
                  </a:extLst>
                </a:gridCol>
              </a:tblGrid>
              <a:tr h="370840">
                <a:tc>
                  <a:txBody>
                    <a:bodyPr/>
                    <a:lstStyle/>
                    <a:p>
                      <a:pPr algn="ctr"/>
                      <a:r>
                        <a:rPr lang="es-PE" dirty="0"/>
                        <a:t>Nivel de Gobierno</a:t>
                      </a:r>
                      <a:endParaRPr lang="en-US" dirty="0"/>
                    </a:p>
                  </a:txBody>
                  <a:tcPr/>
                </a:tc>
                <a:tc>
                  <a:txBody>
                    <a:bodyPr/>
                    <a:lstStyle/>
                    <a:p>
                      <a:r>
                        <a:rPr lang="es-PE" dirty="0"/>
                        <a:t>S/</a:t>
                      </a:r>
                      <a:endParaRPr lang="en-US" dirty="0"/>
                    </a:p>
                  </a:txBody>
                  <a:tcPr/>
                </a:tc>
                <a:tc>
                  <a:txBody>
                    <a:bodyPr/>
                    <a:lstStyle/>
                    <a:p>
                      <a:pPr algn="ctr"/>
                      <a:r>
                        <a:rPr lang="es-PE" dirty="0"/>
                        <a:t>%</a:t>
                      </a:r>
                      <a:endParaRPr lang="en-US" dirty="0"/>
                    </a:p>
                  </a:txBody>
                  <a:tcPr/>
                </a:tc>
                <a:extLst>
                  <a:ext uri="{0D108BD9-81ED-4DB2-BD59-A6C34878D82A}">
                    <a16:rowId xmlns:a16="http://schemas.microsoft.com/office/drawing/2014/main" val="829947857"/>
                  </a:ext>
                </a:extLst>
              </a:tr>
              <a:tr h="370840">
                <a:tc>
                  <a:txBody>
                    <a:bodyPr/>
                    <a:lstStyle/>
                    <a:p>
                      <a:r>
                        <a:rPr lang="es-PE" b="1" dirty="0"/>
                        <a:t>PIM</a:t>
                      </a:r>
                      <a:endParaRPr lang="en-US" b="1" dirty="0"/>
                    </a:p>
                  </a:txBody>
                  <a:tcPr/>
                </a:tc>
                <a:tc>
                  <a:txBody>
                    <a:bodyPr/>
                    <a:lstStyle/>
                    <a:p>
                      <a:pPr algn="r"/>
                      <a:r>
                        <a:rPr lang="es-PE" b="1" dirty="0"/>
                        <a:t>91</a:t>
                      </a:r>
                      <a:r>
                        <a:rPr lang="es-PE" b="1" baseline="0" dirty="0"/>
                        <a:t> 813</a:t>
                      </a:r>
                      <a:endParaRPr lang="es-PE" b="1" dirty="0"/>
                    </a:p>
                  </a:txBody>
                  <a:tcPr/>
                </a:tc>
                <a:tc>
                  <a:txBody>
                    <a:bodyPr/>
                    <a:lstStyle/>
                    <a:p>
                      <a:pPr algn="ctr"/>
                      <a:endParaRPr lang="es-PE" b="1" dirty="0"/>
                    </a:p>
                  </a:txBody>
                  <a:tcPr/>
                </a:tc>
                <a:extLst>
                  <a:ext uri="{0D108BD9-81ED-4DB2-BD59-A6C34878D82A}">
                    <a16:rowId xmlns:a16="http://schemas.microsoft.com/office/drawing/2014/main" val="290402322"/>
                  </a:ext>
                </a:extLst>
              </a:tr>
              <a:tr h="370840">
                <a:tc>
                  <a:txBody>
                    <a:bodyPr/>
                    <a:lstStyle/>
                    <a:p>
                      <a:r>
                        <a:rPr lang="es-PE" b="1" dirty="0"/>
                        <a:t>Ejecutado</a:t>
                      </a:r>
                      <a:endParaRPr lang="en-US" b="1" dirty="0"/>
                    </a:p>
                  </a:txBody>
                  <a:tcPr/>
                </a:tc>
                <a:tc>
                  <a:txBody>
                    <a:bodyPr/>
                    <a:lstStyle/>
                    <a:p>
                      <a:pPr algn="r"/>
                      <a:r>
                        <a:rPr lang="es-PE" b="1" dirty="0"/>
                        <a:t>80 085</a:t>
                      </a:r>
                    </a:p>
                  </a:txBody>
                  <a:tcPr/>
                </a:tc>
                <a:tc>
                  <a:txBody>
                    <a:bodyPr/>
                    <a:lstStyle/>
                    <a:p>
                      <a:pPr algn="ctr"/>
                      <a:r>
                        <a:rPr lang="es-PE" b="1" dirty="0"/>
                        <a:t>100</a:t>
                      </a:r>
                    </a:p>
                  </a:txBody>
                  <a:tcPr/>
                </a:tc>
                <a:extLst>
                  <a:ext uri="{0D108BD9-81ED-4DB2-BD59-A6C34878D82A}">
                    <a16:rowId xmlns:a16="http://schemas.microsoft.com/office/drawing/2014/main" val="1683817079"/>
                  </a:ext>
                </a:extLst>
              </a:tr>
              <a:tr h="370840">
                <a:tc>
                  <a:txBody>
                    <a:bodyPr/>
                    <a:lstStyle/>
                    <a:p>
                      <a:r>
                        <a:rPr lang="es-PE" dirty="0"/>
                        <a:t>Gobierno</a:t>
                      </a:r>
                      <a:r>
                        <a:rPr lang="es-PE" baseline="0" dirty="0"/>
                        <a:t> Nacional</a:t>
                      </a:r>
                      <a:endParaRPr lang="en-US" dirty="0"/>
                    </a:p>
                  </a:txBody>
                  <a:tcPr/>
                </a:tc>
                <a:tc>
                  <a:txBody>
                    <a:bodyPr/>
                    <a:lstStyle/>
                    <a:p>
                      <a:pPr algn="r"/>
                      <a:r>
                        <a:rPr lang="es-PE" dirty="0"/>
                        <a:t>42 445</a:t>
                      </a:r>
                    </a:p>
                  </a:txBody>
                  <a:tcPr/>
                </a:tc>
                <a:tc>
                  <a:txBody>
                    <a:bodyPr/>
                    <a:lstStyle/>
                    <a:p>
                      <a:pPr algn="ctr"/>
                      <a:r>
                        <a:rPr lang="es-PE" dirty="0"/>
                        <a:t>53</a:t>
                      </a:r>
                    </a:p>
                  </a:txBody>
                  <a:tcPr/>
                </a:tc>
                <a:extLst>
                  <a:ext uri="{0D108BD9-81ED-4DB2-BD59-A6C34878D82A}">
                    <a16:rowId xmlns:a16="http://schemas.microsoft.com/office/drawing/2014/main" val="741290639"/>
                  </a:ext>
                </a:extLst>
              </a:tr>
              <a:tr h="370840">
                <a:tc>
                  <a:txBody>
                    <a:bodyPr/>
                    <a:lstStyle/>
                    <a:p>
                      <a:r>
                        <a:rPr lang="es-PE" dirty="0"/>
                        <a:t>Gobiernos</a:t>
                      </a:r>
                      <a:r>
                        <a:rPr lang="es-PE" baseline="0" dirty="0"/>
                        <a:t> Regionales</a:t>
                      </a:r>
                      <a:endParaRPr lang="en-US" dirty="0"/>
                    </a:p>
                  </a:txBody>
                  <a:tcPr/>
                </a:tc>
                <a:tc>
                  <a:txBody>
                    <a:bodyPr/>
                    <a:lstStyle/>
                    <a:p>
                      <a:pPr algn="r"/>
                      <a:r>
                        <a:rPr lang="es-PE" dirty="0"/>
                        <a:t>27 229</a:t>
                      </a:r>
                    </a:p>
                  </a:txBody>
                  <a:tcPr/>
                </a:tc>
                <a:tc>
                  <a:txBody>
                    <a:bodyPr/>
                    <a:lstStyle/>
                    <a:p>
                      <a:pPr algn="ctr"/>
                      <a:r>
                        <a:rPr lang="es-PE" dirty="0"/>
                        <a:t>34</a:t>
                      </a:r>
                    </a:p>
                  </a:txBody>
                  <a:tcPr/>
                </a:tc>
                <a:extLst>
                  <a:ext uri="{0D108BD9-81ED-4DB2-BD59-A6C34878D82A}">
                    <a16:rowId xmlns:a16="http://schemas.microsoft.com/office/drawing/2014/main" val="1924047212"/>
                  </a:ext>
                </a:extLst>
              </a:tr>
              <a:tr h="370840">
                <a:tc>
                  <a:txBody>
                    <a:bodyPr/>
                    <a:lstStyle/>
                    <a:p>
                      <a:r>
                        <a:rPr lang="es-PE" dirty="0"/>
                        <a:t>Gobiernos</a:t>
                      </a:r>
                      <a:r>
                        <a:rPr lang="es-PE" baseline="0" dirty="0"/>
                        <a:t> Locales</a:t>
                      </a:r>
                      <a:endParaRPr lang="en-US" dirty="0"/>
                    </a:p>
                  </a:txBody>
                  <a:tcPr/>
                </a:tc>
                <a:tc>
                  <a:txBody>
                    <a:bodyPr/>
                    <a:lstStyle/>
                    <a:p>
                      <a:pPr algn="r"/>
                      <a:r>
                        <a:rPr lang="es-PE" dirty="0"/>
                        <a:t>10 411</a:t>
                      </a:r>
                    </a:p>
                  </a:txBody>
                  <a:tcPr/>
                </a:tc>
                <a:tc>
                  <a:txBody>
                    <a:bodyPr/>
                    <a:lstStyle/>
                    <a:p>
                      <a:pPr algn="ctr"/>
                      <a:r>
                        <a:rPr lang="es-PE" dirty="0"/>
                        <a:t>13</a:t>
                      </a:r>
                    </a:p>
                  </a:txBody>
                  <a:tcPr/>
                </a:tc>
                <a:extLst>
                  <a:ext uri="{0D108BD9-81ED-4DB2-BD59-A6C34878D82A}">
                    <a16:rowId xmlns:a16="http://schemas.microsoft.com/office/drawing/2014/main" val="1802114267"/>
                  </a:ext>
                </a:extLst>
              </a:tr>
            </a:tbl>
          </a:graphicData>
        </a:graphic>
      </p:graphicFrame>
      <p:sp>
        <p:nvSpPr>
          <p:cNvPr id="7" name="CuadroTexto 6"/>
          <p:cNvSpPr txBox="1"/>
          <p:nvPr/>
        </p:nvSpPr>
        <p:spPr>
          <a:xfrm>
            <a:off x="702917" y="1767723"/>
            <a:ext cx="4055166" cy="523220"/>
          </a:xfrm>
          <a:prstGeom prst="rect">
            <a:avLst/>
          </a:prstGeom>
          <a:noFill/>
        </p:spPr>
        <p:txBody>
          <a:bodyPr wrap="square" rtlCol="0">
            <a:spAutoFit/>
          </a:bodyPr>
          <a:lstStyle/>
          <a:p>
            <a:pPr algn="ctr"/>
            <a:r>
              <a:rPr lang="es-PE" sz="1400" b="1" dirty="0"/>
              <a:t>Gasto Social para el Perú 2018</a:t>
            </a:r>
          </a:p>
          <a:p>
            <a:pPr algn="ctr"/>
            <a:r>
              <a:rPr lang="es-PE" sz="1400" b="1" dirty="0"/>
              <a:t>(en millones de soles)</a:t>
            </a:r>
            <a:endParaRPr lang="en-US" sz="1400" b="1" dirty="0"/>
          </a:p>
        </p:txBody>
      </p:sp>
      <p:grpSp>
        <p:nvGrpSpPr>
          <p:cNvPr id="22" name="Grupo 21"/>
          <p:cNvGrpSpPr/>
          <p:nvPr/>
        </p:nvGrpSpPr>
        <p:grpSpPr>
          <a:xfrm>
            <a:off x="5924275" y="2112542"/>
            <a:ext cx="5605670" cy="4229595"/>
            <a:chOff x="5936975" y="1972842"/>
            <a:chExt cx="5605670" cy="4229595"/>
          </a:xfrm>
        </p:grpSpPr>
        <p:graphicFrame>
          <p:nvGraphicFramePr>
            <p:cNvPr id="16" name="Gráfico 15"/>
            <p:cNvGraphicFramePr/>
            <p:nvPr>
              <p:extLst>
                <p:ext uri="{D42A27DB-BD31-4B8C-83A1-F6EECF244321}">
                  <p14:modId xmlns:p14="http://schemas.microsoft.com/office/powerpoint/2010/main" val="191093668"/>
                </p:ext>
              </p:extLst>
            </p:nvPr>
          </p:nvGraphicFramePr>
          <p:xfrm>
            <a:off x="5936975" y="1972842"/>
            <a:ext cx="5605670" cy="422959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6612834" y="5254121"/>
              <a:ext cx="1311965" cy="369332"/>
            </a:xfrm>
            <a:prstGeom prst="rect">
              <a:avLst/>
            </a:prstGeom>
            <a:noFill/>
          </p:spPr>
          <p:txBody>
            <a:bodyPr wrap="square" rtlCol="0">
              <a:spAutoFit/>
            </a:bodyPr>
            <a:lstStyle/>
            <a:p>
              <a:r>
                <a:rPr lang="es-PE" b="1" dirty="0">
                  <a:solidFill>
                    <a:srgbClr val="FFFF00"/>
                  </a:solidFill>
                </a:rPr>
                <a:t>32%</a:t>
              </a:r>
              <a:endParaRPr lang="en-US" b="1" dirty="0">
                <a:solidFill>
                  <a:srgbClr val="FFFF00"/>
                </a:solidFill>
              </a:endParaRPr>
            </a:p>
          </p:txBody>
        </p:sp>
        <p:sp>
          <p:nvSpPr>
            <p:cNvPr id="19" name="CuadroTexto 18"/>
            <p:cNvSpPr txBox="1"/>
            <p:nvPr/>
          </p:nvSpPr>
          <p:spPr>
            <a:xfrm>
              <a:off x="6937513" y="4963683"/>
              <a:ext cx="1311965" cy="369332"/>
            </a:xfrm>
            <a:prstGeom prst="rect">
              <a:avLst/>
            </a:prstGeom>
            <a:noFill/>
          </p:spPr>
          <p:txBody>
            <a:bodyPr wrap="square" rtlCol="0">
              <a:spAutoFit/>
            </a:bodyPr>
            <a:lstStyle/>
            <a:p>
              <a:r>
                <a:rPr lang="es-PE" b="1" dirty="0">
                  <a:solidFill>
                    <a:srgbClr val="FFFF00"/>
                  </a:solidFill>
                </a:rPr>
                <a:t>17%</a:t>
              </a:r>
              <a:endParaRPr lang="en-US" b="1" dirty="0">
                <a:solidFill>
                  <a:srgbClr val="FFFF00"/>
                </a:solidFill>
              </a:endParaRPr>
            </a:p>
          </p:txBody>
        </p:sp>
      </p:grpSp>
      <p:sp>
        <p:nvSpPr>
          <p:cNvPr id="9" name="Rectángulo 8"/>
          <p:cNvSpPr/>
          <p:nvPr/>
        </p:nvSpPr>
        <p:spPr>
          <a:xfrm>
            <a:off x="5924274" y="1631445"/>
            <a:ext cx="5605671" cy="523220"/>
          </a:xfrm>
          <a:prstGeom prst="rect">
            <a:avLst/>
          </a:prstGeom>
        </p:spPr>
        <p:txBody>
          <a:bodyPr wrap="square">
            <a:spAutoFit/>
          </a:bodyPr>
          <a:lstStyle/>
          <a:p>
            <a:pPr marL="450215" algn="ctr">
              <a:spcAft>
                <a:spcPts val="0"/>
              </a:spcAft>
            </a:pPr>
            <a:r>
              <a:rPr lang="es-PE" sz="1400" b="1" dirty="0">
                <a:ea typeface="Times New Roman" panose="02020603050405020304" pitchFamily="18" charset="0"/>
              </a:rPr>
              <a:t>Distribución</a:t>
            </a:r>
            <a:r>
              <a:rPr lang="es-PE" sz="1400" b="1" dirty="0">
                <a:ea typeface="Times New Roman" panose="02020603050405020304" pitchFamily="18" charset="0"/>
                <a:cs typeface="Arial" panose="020B0604020202020204" pitchFamily="34" charset="0"/>
              </a:rPr>
              <a:t> del gasto social por principales sectores 2018</a:t>
            </a:r>
            <a:endParaRPr lang="en-US" sz="1400" dirty="0">
              <a:ea typeface="Times New Roman" panose="02020603050405020304" pitchFamily="18" charset="0"/>
            </a:endParaRPr>
          </a:p>
          <a:p>
            <a:pPr algn="ctr"/>
            <a:r>
              <a:rPr lang="es-PE" sz="1400" b="1" dirty="0">
                <a:ea typeface="Times New Roman" panose="02020603050405020304" pitchFamily="18" charset="0"/>
                <a:cs typeface="Times New Roman" panose="02020603050405020304" pitchFamily="18" charset="0"/>
              </a:rPr>
              <a:t>(en millones de soles)</a:t>
            </a:r>
            <a:endParaRPr lang="en-US" sz="1400" dirty="0"/>
          </a:p>
        </p:txBody>
      </p:sp>
      <p:sp>
        <p:nvSpPr>
          <p:cNvPr id="21" name="CuadroTexto 20"/>
          <p:cNvSpPr txBox="1"/>
          <p:nvPr/>
        </p:nvSpPr>
        <p:spPr>
          <a:xfrm>
            <a:off x="-16553" y="1009138"/>
            <a:ext cx="12191999" cy="492443"/>
          </a:xfrm>
          <a:prstGeom prst="rect">
            <a:avLst/>
          </a:prstGeom>
          <a:noFill/>
        </p:spPr>
        <p:txBody>
          <a:bodyPr wrap="square" rtlCol="0">
            <a:spAutoFit/>
          </a:bodyPr>
          <a:lstStyle/>
          <a:p>
            <a:pPr algn="ctr"/>
            <a:r>
              <a:rPr lang="es-PE" sz="2600" b="1" dirty="0"/>
              <a:t>GASTO SOCIAL EN EL PERÚ – EJECUTADO </a:t>
            </a:r>
            <a:endParaRPr lang="en-US" sz="2600" b="1" dirty="0"/>
          </a:p>
        </p:txBody>
      </p:sp>
      <p:sp>
        <p:nvSpPr>
          <p:cNvPr id="15" name="CuadroTexto 14">
            <a:extLst>
              <a:ext uri="{FF2B5EF4-FFF2-40B4-BE49-F238E27FC236}">
                <a16:creationId xmlns:a16="http://schemas.microsoft.com/office/drawing/2014/main" id="{BB48316A-F767-4B15-B24B-746A826A97CE}"/>
              </a:ext>
            </a:extLst>
          </p:cNvPr>
          <p:cNvSpPr txBox="1"/>
          <p:nvPr/>
        </p:nvSpPr>
        <p:spPr>
          <a:xfrm>
            <a:off x="0" y="284106"/>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GASTO SOCIAL E INDICADORES SOCIALES</a:t>
            </a:r>
          </a:p>
        </p:txBody>
      </p:sp>
      <p:sp>
        <p:nvSpPr>
          <p:cNvPr id="12" name="CuadroTexto 11">
            <a:extLst>
              <a:ext uri="{FF2B5EF4-FFF2-40B4-BE49-F238E27FC236}">
                <a16:creationId xmlns:a16="http://schemas.microsoft.com/office/drawing/2014/main" id="{DD30EBC9-2F4D-444D-9D6B-8CC164F6DF8F}"/>
              </a:ext>
            </a:extLst>
          </p:cNvPr>
          <p:cNvSpPr txBox="1"/>
          <p:nvPr/>
        </p:nvSpPr>
        <p:spPr>
          <a:xfrm>
            <a:off x="4751717" y="2715408"/>
            <a:ext cx="1311965" cy="707886"/>
          </a:xfrm>
          <a:prstGeom prst="rect">
            <a:avLst/>
          </a:prstGeom>
          <a:noFill/>
        </p:spPr>
        <p:txBody>
          <a:bodyPr wrap="square" rtlCol="0">
            <a:spAutoFit/>
          </a:bodyPr>
          <a:lstStyle/>
          <a:p>
            <a:pPr algn="ctr"/>
            <a:r>
              <a:rPr lang="es-PE" sz="2000" b="1" dirty="0">
                <a:solidFill>
                  <a:srgbClr val="FF0000"/>
                </a:solidFill>
                <a:effectLst>
                  <a:outerShdw blurRad="38100" dist="38100" dir="2700000" algn="tl">
                    <a:srgbClr val="000000">
                      <a:alpha val="43137"/>
                    </a:srgbClr>
                  </a:outerShdw>
                </a:effectLst>
              </a:rPr>
              <a:t>Avance</a:t>
            </a:r>
          </a:p>
          <a:p>
            <a:pPr algn="ctr"/>
            <a:r>
              <a:rPr lang="es-PE" sz="2000" b="1" dirty="0">
                <a:solidFill>
                  <a:srgbClr val="FF0000"/>
                </a:solidFill>
                <a:effectLst>
                  <a:outerShdw blurRad="38100" dist="38100" dir="2700000" algn="tl">
                    <a:srgbClr val="000000">
                      <a:alpha val="43137"/>
                    </a:srgbClr>
                  </a:outerShdw>
                </a:effectLst>
              </a:rPr>
              <a:t>87%</a:t>
            </a:r>
          </a:p>
        </p:txBody>
      </p:sp>
    </p:spTree>
    <p:extLst>
      <p:ext uri="{BB962C8B-B14F-4D97-AF65-F5344CB8AC3E}">
        <p14:creationId xmlns:p14="http://schemas.microsoft.com/office/powerpoint/2010/main" val="262658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89</a:t>
            </a:fld>
            <a:endParaRPr lang="es-PE" b="1" dirty="0">
              <a:solidFill>
                <a:schemeClr val="bg1">
                  <a:lumMod val="75000"/>
                </a:schemeClr>
              </a:solidFill>
            </a:endParaRPr>
          </a:p>
        </p:txBody>
      </p:sp>
      <p:sp>
        <p:nvSpPr>
          <p:cNvPr id="15" name="CuadroTexto 14"/>
          <p:cNvSpPr txBox="1"/>
          <p:nvPr/>
        </p:nvSpPr>
        <p:spPr>
          <a:xfrm>
            <a:off x="-3853" y="869438"/>
            <a:ext cx="12191999" cy="492443"/>
          </a:xfrm>
          <a:prstGeom prst="rect">
            <a:avLst/>
          </a:prstGeom>
          <a:noFill/>
        </p:spPr>
        <p:txBody>
          <a:bodyPr wrap="square" rtlCol="0">
            <a:spAutoFit/>
          </a:bodyPr>
          <a:lstStyle/>
          <a:p>
            <a:pPr algn="ctr"/>
            <a:r>
              <a:rPr lang="es-PE" sz="2600" b="1" dirty="0"/>
              <a:t>PRESUPUESTO POR SECTORES</a:t>
            </a:r>
            <a:endParaRPr lang="en-US" sz="2600" b="1" dirty="0"/>
          </a:p>
        </p:txBody>
      </p:sp>
      <p:pic>
        <p:nvPicPr>
          <p:cNvPr id="6" name="Imagen 5"/>
          <p:cNvPicPr>
            <a:picLocks noChangeAspect="1"/>
          </p:cNvPicPr>
          <p:nvPr/>
        </p:nvPicPr>
        <p:blipFill rotWithShape="1">
          <a:blip r:embed="rId3"/>
          <a:srcRect l="22770" r="21037" b="5527"/>
          <a:stretch/>
        </p:blipFill>
        <p:spPr>
          <a:xfrm>
            <a:off x="4037026" y="1526477"/>
            <a:ext cx="4615543" cy="4233221"/>
          </a:xfrm>
          <a:prstGeom prst="rect">
            <a:avLst/>
          </a:prstGeom>
          <a:solidFill>
            <a:schemeClr val="bg1"/>
          </a:solidFill>
        </p:spPr>
      </p:pic>
      <p:sp>
        <p:nvSpPr>
          <p:cNvPr id="8" name="Llamada rectangular 7"/>
          <p:cNvSpPr/>
          <p:nvPr/>
        </p:nvSpPr>
        <p:spPr>
          <a:xfrm>
            <a:off x="9324392" y="1454984"/>
            <a:ext cx="2533779" cy="1710890"/>
          </a:xfrm>
          <a:prstGeom prst="wedgeRectCallout">
            <a:avLst>
              <a:gd name="adj1" fmla="val -77014"/>
              <a:gd name="adj2" fmla="val -19026"/>
            </a:avLst>
          </a:prstGeom>
          <a:ln/>
          <a:scene3d>
            <a:camera prst="orthographicFront"/>
            <a:lightRig rig="threePt" dir="t"/>
          </a:scene3d>
          <a:sp3d extrusionH="146050">
            <a:bevelB w="152400" h="50800" prst="softRound"/>
          </a:sp3d>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Wingdings" panose="05000000000000000000" pitchFamily="2" charset="2"/>
              <a:buChar char="§"/>
            </a:pPr>
            <a:r>
              <a:rPr lang="es-PE" sz="1600" b="1" dirty="0" err="1"/>
              <a:t>Qali</a:t>
            </a:r>
            <a:r>
              <a:rPr lang="es-PE" sz="1600" b="1" dirty="0"/>
              <a:t> </a:t>
            </a:r>
            <a:r>
              <a:rPr lang="es-PE" sz="1600" b="1" dirty="0" err="1"/>
              <a:t>Warma</a:t>
            </a:r>
            <a:endParaRPr lang="es-PE" sz="1600" b="1" dirty="0"/>
          </a:p>
          <a:p>
            <a:pPr marL="285750" indent="-285750">
              <a:buFont typeface="Wingdings" panose="05000000000000000000" pitchFamily="2" charset="2"/>
              <a:buChar char="§"/>
            </a:pPr>
            <a:r>
              <a:rPr lang="es-PE" sz="1600" b="1" dirty="0"/>
              <a:t>Juntos</a:t>
            </a:r>
          </a:p>
          <a:p>
            <a:pPr marL="285750" indent="-285750">
              <a:buFont typeface="Wingdings" panose="05000000000000000000" pitchFamily="2" charset="2"/>
              <a:buChar char="§"/>
            </a:pPr>
            <a:r>
              <a:rPr lang="es-PE" sz="1600" b="1" dirty="0"/>
              <a:t>Pensión 65</a:t>
            </a:r>
          </a:p>
          <a:p>
            <a:pPr marL="285750" indent="-285750">
              <a:buFont typeface="Wingdings" panose="05000000000000000000" pitchFamily="2" charset="2"/>
              <a:buChar char="§"/>
            </a:pPr>
            <a:r>
              <a:rPr lang="es-PE" sz="1600" b="1" dirty="0"/>
              <a:t>Cuna Más</a:t>
            </a:r>
          </a:p>
          <a:p>
            <a:pPr marL="285750" indent="-285750">
              <a:buFont typeface="Wingdings" panose="05000000000000000000" pitchFamily="2" charset="2"/>
              <a:buChar char="§"/>
            </a:pPr>
            <a:r>
              <a:rPr lang="es-PE" sz="1600" b="1" dirty="0" err="1"/>
              <a:t>Haku</a:t>
            </a:r>
            <a:r>
              <a:rPr lang="es-PE" sz="1600" b="1" dirty="0"/>
              <a:t> </a:t>
            </a:r>
            <a:r>
              <a:rPr lang="es-PE" sz="1600" b="1" dirty="0" err="1"/>
              <a:t>Wiñay</a:t>
            </a:r>
            <a:r>
              <a:rPr lang="es-PE" sz="1600" b="1" dirty="0"/>
              <a:t>/</a:t>
            </a:r>
            <a:r>
              <a:rPr lang="es-PE" sz="1600" b="1" dirty="0" err="1"/>
              <a:t>Noa</a:t>
            </a:r>
            <a:r>
              <a:rPr lang="es-PE" sz="1600" b="1" dirty="0"/>
              <a:t> </a:t>
            </a:r>
            <a:r>
              <a:rPr lang="es-PE" sz="1600" b="1" dirty="0" err="1"/>
              <a:t>Jayatay</a:t>
            </a:r>
            <a:r>
              <a:rPr lang="es-PE" sz="1600" b="1" dirty="0"/>
              <a:t> – </a:t>
            </a:r>
            <a:r>
              <a:rPr lang="es-PE" sz="1600" b="1" dirty="0" err="1"/>
              <a:t>Foncodes</a:t>
            </a:r>
            <a:r>
              <a:rPr lang="es-PE" sz="1600" b="1" dirty="0"/>
              <a:t>.</a:t>
            </a:r>
            <a:endParaRPr lang="en-US" sz="1600" dirty="0"/>
          </a:p>
        </p:txBody>
      </p:sp>
      <p:sp>
        <p:nvSpPr>
          <p:cNvPr id="16" name="Llamada rectangular 15"/>
          <p:cNvSpPr/>
          <p:nvPr/>
        </p:nvSpPr>
        <p:spPr>
          <a:xfrm>
            <a:off x="206604" y="2917556"/>
            <a:ext cx="3519713" cy="2842142"/>
          </a:xfrm>
          <a:prstGeom prst="wedgeRectCallout">
            <a:avLst>
              <a:gd name="adj1" fmla="val 60340"/>
              <a:gd name="adj2" fmla="val -72675"/>
            </a:avLst>
          </a:prstGeom>
          <a:ln/>
          <a:scene3d>
            <a:camera prst="orthographicFront"/>
            <a:lightRig rig="threePt" dir="t"/>
          </a:scene3d>
          <a:sp3d extrusionH="146050"/>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Wingdings" panose="05000000000000000000" pitchFamily="2" charset="2"/>
              <a:buChar char="§"/>
            </a:pPr>
            <a:r>
              <a:rPr lang="es-PE" sz="1600" b="1" dirty="0">
                <a:solidFill>
                  <a:schemeClr val="bg1"/>
                </a:solidFill>
              </a:rPr>
              <a:t>Fondo Mi Vivienda "Techo Propio" </a:t>
            </a:r>
          </a:p>
          <a:p>
            <a:pPr marL="285750" indent="-285750">
              <a:buFont typeface="Wingdings" panose="05000000000000000000" pitchFamily="2" charset="2"/>
              <a:buChar char="§"/>
            </a:pPr>
            <a:r>
              <a:rPr lang="es-PE" sz="1600" b="1" dirty="0">
                <a:solidFill>
                  <a:schemeClr val="bg1"/>
                </a:solidFill>
              </a:rPr>
              <a:t>Programa Saneamiento Urbano</a:t>
            </a:r>
          </a:p>
          <a:p>
            <a:pPr marL="285750" indent="-285750">
              <a:buFont typeface="Wingdings" panose="05000000000000000000" pitchFamily="2" charset="2"/>
              <a:buChar char="§"/>
            </a:pPr>
            <a:r>
              <a:rPr lang="es-PE" sz="1600" b="1" dirty="0">
                <a:solidFill>
                  <a:schemeClr val="bg1"/>
                </a:solidFill>
              </a:rPr>
              <a:t>Programa Saneamiento Rural</a:t>
            </a:r>
          </a:p>
          <a:p>
            <a:pPr marL="285750" indent="-285750">
              <a:buFont typeface="Wingdings" panose="05000000000000000000" pitchFamily="2" charset="2"/>
              <a:buChar char="§"/>
            </a:pPr>
            <a:r>
              <a:rPr lang="es-PE" sz="1600" b="1" dirty="0">
                <a:solidFill>
                  <a:schemeClr val="bg1"/>
                </a:solidFill>
              </a:rPr>
              <a:t>Programa Nacional de Vivienda Rural-PNVR</a:t>
            </a:r>
          </a:p>
          <a:p>
            <a:pPr marL="285750" indent="-285750">
              <a:buFont typeface="Wingdings" panose="05000000000000000000" pitchFamily="2" charset="2"/>
              <a:buChar char="§"/>
            </a:pPr>
            <a:r>
              <a:rPr lang="es-PE" sz="1600" b="1" dirty="0">
                <a:solidFill>
                  <a:schemeClr val="bg1"/>
                </a:solidFill>
              </a:rPr>
              <a:t>Fondo Mi Vivienda "Bono de Protección de Viviendas Vulnerables a los Riesgos Sísmicos" </a:t>
            </a:r>
          </a:p>
          <a:p>
            <a:pPr marL="285750" indent="-285750">
              <a:buFont typeface="Wingdings" panose="05000000000000000000" pitchFamily="2" charset="2"/>
              <a:buChar char="§"/>
            </a:pPr>
            <a:r>
              <a:rPr lang="es-PE" sz="1600" b="1" dirty="0">
                <a:solidFill>
                  <a:schemeClr val="bg1"/>
                </a:solidFill>
              </a:rPr>
              <a:t>Programa Nacional de Mejoramiento de Barrios.</a:t>
            </a:r>
            <a:endParaRPr lang="en-US" sz="1600" dirty="0">
              <a:solidFill>
                <a:schemeClr val="bg1"/>
              </a:solidFill>
            </a:endParaRPr>
          </a:p>
        </p:txBody>
      </p:sp>
      <p:sp>
        <p:nvSpPr>
          <p:cNvPr id="17" name="Llamada rectangular 16"/>
          <p:cNvSpPr/>
          <p:nvPr/>
        </p:nvSpPr>
        <p:spPr>
          <a:xfrm>
            <a:off x="9324392" y="3483182"/>
            <a:ext cx="763037" cy="551789"/>
          </a:xfrm>
          <a:prstGeom prst="wedgeRectCallout">
            <a:avLst>
              <a:gd name="adj1" fmla="val -162612"/>
              <a:gd name="adj2" fmla="val -216307"/>
            </a:avLst>
          </a:prstGeom>
          <a:ln/>
          <a:scene3d>
            <a:camera prst="orthographicFront"/>
            <a:lightRig rig="threePt" dir="t"/>
          </a:scene3d>
          <a:sp3d extrusionH="146050">
            <a:bevelB w="152400" h="50800" prst="softRoun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PE" sz="1600" b="1" dirty="0"/>
              <a:t>SIS</a:t>
            </a:r>
            <a:endParaRPr lang="en-US" sz="1600" dirty="0"/>
          </a:p>
        </p:txBody>
      </p:sp>
      <p:sp>
        <p:nvSpPr>
          <p:cNvPr id="9" name="Rectángulo 8"/>
          <p:cNvSpPr/>
          <p:nvPr/>
        </p:nvSpPr>
        <p:spPr>
          <a:xfrm>
            <a:off x="4012721" y="5690124"/>
            <a:ext cx="2762295" cy="246221"/>
          </a:xfrm>
          <a:prstGeom prst="rect">
            <a:avLst/>
          </a:prstGeom>
        </p:spPr>
        <p:txBody>
          <a:bodyPr wrap="none">
            <a:spAutoFit/>
          </a:bodyPr>
          <a:lstStyle/>
          <a:p>
            <a:r>
              <a:rPr lang="es-PE" sz="1000" b="1" u="sng" dirty="0">
                <a:solidFill>
                  <a:srgbClr val="FF0000"/>
                </a:solidFill>
                <a:ea typeface="Times New Roman" panose="02020603050405020304" pitchFamily="18" charset="0"/>
                <a:cs typeface="Times New Roman" panose="02020603050405020304" pitchFamily="18" charset="0"/>
              </a:rPr>
              <a:t>Fuente</a:t>
            </a:r>
            <a:r>
              <a:rPr lang="es-PE" sz="1000" b="1" dirty="0">
                <a:solidFill>
                  <a:srgbClr val="FF0000"/>
                </a:solidFill>
                <a:ea typeface="Times New Roman" panose="02020603050405020304" pitchFamily="18" charset="0"/>
                <a:cs typeface="Times New Roman" panose="02020603050405020304" pitchFamily="18" charset="0"/>
              </a:rPr>
              <a:t>: Consulta amigable al 19 de julio de 2019</a:t>
            </a:r>
            <a:endParaRPr lang="en-US" sz="1000" dirty="0">
              <a:solidFill>
                <a:srgbClr val="FF0000"/>
              </a:solidFill>
            </a:endParaRPr>
          </a:p>
        </p:txBody>
      </p:sp>
      <p:pic>
        <p:nvPicPr>
          <p:cNvPr id="20" name="Imagen 19"/>
          <p:cNvPicPr>
            <a:picLocks noChangeAspect="1"/>
          </p:cNvPicPr>
          <p:nvPr/>
        </p:nvPicPr>
        <p:blipFill>
          <a:blip r:embed="rId4"/>
          <a:stretch>
            <a:fillRect/>
          </a:stretch>
        </p:blipFill>
        <p:spPr>
          <a:xfrm>
            <a:off x="9203482" y="4204488"/>
            <a:ext cx="2143125" cy="2143125"/>
          </a:xfrm>
          <a:prstGeom prst="rect">
            <a:avLst/>
          </a:prstGeom>
          <a:ln>
            <a:noFill/>
          </a:ln>
          <a:effectLst>
            <a:softEdge rad="112500"/>
          </a:effectLst>
        </p:spPr>
      </p:pic>
      <p:pic>
        <p:nvPicPr>
          <p:cNvPr id="21" name="Imagen 20"/>
          <p:cNvPicPr>
            <a:picLocks noChangeAspect="1"/>
          </p:cNvPicPr>
          <p:nvPr/>
        </p:nvPicPr>
        <p:blipFill>
          <a:blip r:embed="rId5"/>
          <a:stretch>
            <a:fillRect/>
          </a:stretch>
        </p:blipFill>
        <p:spPr>
          <a:xfrm>
            <a:off x="618670" y="1405962"/>
            <a:ext cx="1935389" cy="1138464"/>
          </a:xfrm>
          <a:prstGeom prst="ellipse">
            <a:avLst/>
          </a:prstGeom>
          <a:ln>
            <a:noFill/>
          </a:ln>
          <a:effectLst>
            <a:softEdge rad="112500"/>
          </a:effectLst>
        </p:spPr>
      </p:pic>
      <p:sp>
        <p:nvSpPr>
          <p:cNvPr id="18" name="CuadroTexto 17">
            <a:extLst>
              <a:ext uri="{FF2B5EF4-FFF2-40B4-BE49-F238E27FC236}">
                <a16:creationId xmlns:a16="http://schemas.microsoft.com/office/drawing/2014/main" id="{683AD371-1C98-4C69-8277-0A1150226DF5}"/>
              </a:ext>
            </a:extLst>
          </p:cNvPr>
          <p:cNvSpPr txBox="1"/>
          <p:nvPr/>
        </p:nvSpPr>
        <p:spPr>
          <a:xfrm>
            <a:off x="0" y="284106"/>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GASTO SOCIAL E INDICADORES SOCIALES</a:t>
            </a:r>
          </a:p>
        </p:txBody>
      </p:sp>
    </p:spTree>
    <p:extLst>
      <p:ext uri="{BB962C8B-B14F-4D97-AF65-F5344CB8AC3E}">
        <p14:creationId xmlns:p14="http://schemas.microsoft.com/office/powerpoint/2010/main" val="3976208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a:t>
            </a:fld>
            <a:endParaRPr lang="es-PE" b="1" dirty="0">
              <a:solidFill>
                <a:schemeClr val="bg1">
                  <a:lumMod val="75000"/>
                </a:schemeClr>
              </a:solidFill>
            </a:endParaRPr>
          </a:p>
        </p:txBody>
      </p:sp>
      <p:sp>
        <p:nvSpPr>
          <p:cNvPr id="9" name="Flecha: doblada hacia arriba 8">
            <a:extLst>
              <a:ext uri="{FF2B5EF4-FFF2-40B4-BE49-F238E27FC236}">
                <a16:creationId xmlns:a16="http://schemas.microsoft.com/office/drawing/2014/main" id="{673426D0-2CE5-4B64-85D7-C2DAAC987266}"/>
              </a:ext>
            </a:extLst>
          </p:cNvPr>
          <p:cNvSpPr/>
          <p:nvPr/>
        </p:nvSpPr>
        <p:spPr>
          <a:xfrm rot="5400000">
            <a:off x="4443023" y="3691380"/>
            <a:ext cx="504056" cy="890278"/>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15" name="Flecha: doblada hacia arriba 14">
            <a:extLst>
              <a:ext uri="{FF2B5EF4-FFF2-40B4-BE49-F238E27FC236}">
                <a16:creationId xmlns:a16="http://schemas.microsoft.com/office/drawing/2014/main" id="{6A3FB1EC-8234-4FC7-A52D-1BC49C6E84B5}"/>
              </a:ext>
            </a:extLst>
          </p:cNvPr>
          <p:cNvSpPr/>
          <p:nvPr/>
        </p:nvSpPr>
        <p:spPr>
          <a:xfrm rot="5400000">
            <a:off x="6197771" y="4267444"/>
            <a:ext cx="504056" cy="890278"/>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16" name="Flecha: doblada hacia arriba 15">
            <a:extLst>
              <a:ext uri="{FF2B5EF4-FFF2-40B4-BE49-F238E27FC236}">
                <a16:creationId xmlns:a16="http://schemas.microsoft.com/office/drawing/2014/main" id="{8097D3C1-3D5E-4376-AE1E-D490B81C6DCA}"/>
              </a:ext>
            </a:extLst>
          </p:cNvPr>
          <p:cNvSpPr/>
          <p:nvPr/>
        </p:nvSpPr>
        <p:spPr>
          <a:xfrm rot="5400000">
            <a:off x="7916140" y="4843508"/>
            <a:ext cx="504056" cy="890278"/>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17" name="Flecha: doblada hacia arriba 16">
            <a:extLst>
              <a:ext uri="{FF2B5EF4-FFF2-40B4-BE49-F238E27FC236}">
                <a16:creationId xmlns:a16="http://schemas.microsoft.com/office/drawing/2014/main" id="{C88AC9C0-787C-450A-96B0-9A1740B33903}"/>
              </a:ext>
            </a:extLst>
          </p:cNvPr>
          <p:cNvSpPr/>
          <p:nvPr/>
        </p:nvSpPr>
        <p:spPr>
          <a:xfrm rot="5400000">
            <a:off x="2760719" y="3115316"/>
            <a:ext cx="504056" cy="890278"/>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19" name="3 CuadroTexto">
            <a:extLst>
              <a:ext uri="{FF2B5EF4-FFF2-40B4-BE49-F238E27FC236}">
                <a16:creationId xmlns:a16="http://schemas.microsoft.com/office/drawing/2014/main" id="{4F0A0585-04ED-43D4-8200-59F57ED49C1E}"/>
              </a:ext>
            </a:extLst>
          </p:cNvPr>
          <p:cNvSpPr txBox="1"/>
          <p:nvPr/>
        </p:nvSpPr>
        <p:spPr>
          <a:xfrm>
            <a:off x="1190625" y="1206272"/>
            <a:ext cx="9734550" cy="1077218"/>
          </a:xfrm>
          <a:prstGeom prst="rect">
            <a:avLst/>
          </a:prstGeom>
          <a:noFill/>
        </p:spPr>
        <p:txBody>
          <a:bodyPr wrap="square" rtlCol="0">
            <a:spAutoFit/>
          </a:bodyPr>
          <a:lstStyle/>
          <a:p>
            <a:pPr algn="ctr"/>
            <a:r>
              <a:rPr lang="es-PE" sz="3200" b="1" dirty="0">
                <a:effectLst>
                  <a:outerShdw blurRad="38100" dist="38100" dir="2700000" algn="tl">
                    <a:srgbClr val="000000">
                      <a:alpha val="43137"/>
                    </a:srgbClr>
                  </a:outerShdw>
                </a:effectLst>
              </a:rPr>
              <a:t>Ley N° 28411 “Ley General del Sistema Nacional de Presupuesto”</a:t>
            </a:r>
          </a:p>
        </p:txBody>
      </p:sp>
      <p:sp>
        <p:nvSpPr>
          <p:cNvPr id="20" name="CuadroTexto 19">
            <a:extLst>
              <a:ext uri="{FF2B5EF4-FFF2-40B4-BE49-F238E27FC236}">
                <a16:creationId xmlns:a16="http://schemas.microsoft.com/office/drawing/2014/main" id="{0189425D-18B5-4CA8-9BF3-E943D44CFE5C}"/>
              </a:ext>
            </a:extLst>
          </p:cNvPr>
          <p:cNvSpPr txBox="1"/>
          <p:nvPr/>
        </p:nvSpPr>
        <p:spPr>
          <a:xfrm>
            <a:off x="1873722" y="2340926"/>
            <a:ext cx="8444555" cy="523220"/>
          </a:xfrm>
          <a:prstGeom prst="rect">
            <a:avLst/>
          </a:prstGeom>
          <a:noFill/>
        </p:spPr>
        <p:txBody>
          <a:bodyPr wrap="square" rtlCol="0">
            <a:spAutoFit/>
          </a:bodyPr>
          <a:lstStyle/>
          <a:p>
            <a:pPr algn="ctr">
              <a:spcBef>
                <a:spcPts val="600"/>
              </a:spcBef>
              <a:spcAft>
                <a:spcPts val="600"/>
              </a:spcAft>
            </a:pPr>
            <a:r>
              <a:rPr lang="es-PE" sz="2800" b="1" dirty="0">
                <a:solidFill>
                  <a:srgbClr val="FF0000"/>
                </a:solidFill>
                <a:effectLst>
                  <a:outerShdw blurRad="38100" dist="38100" dir="2700000" algn="tl">
                    <a:srgbClr val="000000">
                      <a:alpha val="43137"/>
                    </a:srgbClr>
                  </a:outerShdw>
                </a:effectLst>
              </a:rPr>
              <a:t>PROCESO PRESUPUESTARIO</a:t>
            </a:r>
          </a:p>
        </p:txBody>
      </p:sp>
      <p:sp>
        <p:nvSpPr>
          <p:cNvPr id="21" name="Rectángulo: esquinas redondeadas 20">
            <a:extLst>
              <a:ext uri="{FF2B5EF4-FFF2-40B4-BE49-F238E27FC236}">
                <a16:creationId xmlns:a16="http://schemas.microsoft.com/office/drawing/2014/main" id="{E0784490-B957-43F1-AE1B-36B31F909256}"/>
              </a:ext>
            </a:extLst>
          </p:cNvPr>
          <p:cNvSpPr/>
          <p:nvPr/>
        </p:nvSpPr>
        <p:spPr>
          <a:xfrm>
            <a:off x="1828800" y="2516339"/>
            <a:ext cx="1594520" cy="9582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Programación</a:t>
            </a:r>
          </a:p>
        </p:txBody>
      </p:sp>
      <p:sp>
        <p:nvSpPr>
          <p:cNvPr id="22" name="Rectángulo: esquinas redondeadas 21">
            <a:extLst>
              <a:ext uri="{FF2B5EF4-FFF2-40B4-BE49-F238E27FC236}">
                <a16:creationId xmlns:a16="http://schemas.microsoft.com/office/drawing/2014/main" id="{E86ABC3C-9B3E-4DD4-BBD5-3B1AF3ADF319}"/>
              </a:ext>
            </a:extLst>
          </p:cNvPr>
          <p:cNvSpPr/>
          <p:nvPr/>
        </p:nvSpPr>
        <p:spPr>
          <a:xfrm>
            <a:off x="3516338" y="3076566"/>
            <a:ext cx="1594520" cy="9582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Formulación</a:t>
            </a:r>
          </a:p>
        </p:txBody>
      </p:sp>
      <p:sp>
        <p:nvSpPr>
          <p:cNvPr id="23" name="Rectángulo: esquinas redondeadas 22">
            <a:extLst>
              <a:ext uri="{FF2B5EF4-FFF2-40B4-BE49-F238E27FC236}">
                <a16:creationId xmlns:a16="http://schemas.microsoft.com/office/drawing/2014/main" id="{5C12695F-A66C-4314-8F00-F24755520E9E}"/>
              </a:ext>
            </a:extLst>
          </p:cNvPr>
          <p:cNvSpPr/>
          <p:nvPr/>
        </p:nvSpPr>
        <p:spPr>
          <a:xfrm>
            <a:off x="5203876" y="3646355"/>
            <a:ext cx="1594520" cy="9582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Aprobación</a:t>
            </a:r>
          </a:p>
        </p:txBody>
      </p:sp>
      <p:sp>
        <p:nvSpPr>
          <p:cNvPr id="24" name="Rectángulo: esquinas redondeadas 23">
            <a:extLst>
              <a:ext uri="{FF2B5EF4-FFF2-40B4-BE49-F238E27FC236}">
                <a16:creationId xmlns:a16="http://schemas.microsoft.com/office/drawing/2014/main" id="{3E972473-4A43-45EF-81E6-0EB931846DD0}"/>
              </a:ext>
            </a:extLst>
          </p:cNvPr>
          <p:cNvSpPr/>
          <p:nvPr/>
        </p:nvSpPr>
        <p:spPr>
          <a:xfrm>
            <a:off x="6925769" y="4222419"/>
            <a:ext cx="1594520" cy="9582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Ejecución</a:t>
            </a:r>
          </a:p>
        </p:txBody>
      </p:sp>
      <p:sp>
        <p:nvSpPr>
          <p:cNvPr id="25" name="Rectángulo: esquinas redondeadas 24">
            <a:extLst>
              <a:ext uri="{FF2B5EF4-FFF2-40B4-BE49-F238E27FC236}">
                <a16:creationId xmlns:a16="http://schemas.microsoft.com/office/drawing/2014/main" id="{CB33FA86-0F3A-4921-86C1-4FA23309D5B6}"/>
              </a:ext>
            </a:extLst>
          </p:cNvPr>
          <p:cNvSpPr/>
          <p:nvPr/>
        </p:nvSpPr>
        <p:spPr>
          <a:xfrm>
            <a:off x="8677944" y="4870491"/>
            <a:ext cx="1594520" cy="9582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Evaluación del Presupuesto</a:t>
            </a:r>
          </a:p>
        </p:txBody>
      </p:sp>
      <p:grpSp>
        <p:nvGrpSpPr>
          <p:cNvPr id="7" name="Grupo 6"/>
          <p:cNvGrpSpPr/>
          <p:nvPr/>
        </p:nvGrpSpPr>
        <p:grpSpPr>
          <a:xfrm>
            <a:off x="10683483" y="6076503"/>
            <a:ext cx="1028182" cy="416372"/>
            <a:chOff x="10985501" y="6396203"/>
            <a:chExt cx="1028182" cy="416372"/>
          </a:xfrm>
        </p:grpSpPr>
        <p:sp>
          <p:nvSpPr>
            <p:cNvPr id="4" name="CuadroTexto 3"/>
            <p:cNvSpPr txBox="1"/>
            <p:nvPr/>
          </p:nvSpPr>
          <p:spPr>
            <a:xfrm>
              <a:off x="10985501" y="6612520"/>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26" name="Imagen 25" descr="C:\Users\16468\Documents\GSS\Para creaciones\cgr.png">
              <a:hlinkClick r:id="rId3" action="ppaction://hlinksldjump"/>
            </p:cNvPr>
            <p:cNvPicPr/>
            <p:nvPr/>
          </p:nvPicPr>
          <p:blipFill rotWithShape="1">
            <a:blip r:embed="rId4">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27" name="CuadroTexto 26">
            <a:extLst>
              <a:ext uri="{FF2B5EF4-FFF2-40B4-BE49-F238E27FC236}">
                <a16:creationId xmlns:a16="http://schemas.microsoft.com/office/drawing/2014/main" id="{1012A3F2-B67D-4A66-A2AA-08F446320560}"/>
              </a:ext>
            </a:extLst>
          </p:cNvPr>
          <p:cNvSpPr txBox="1"/>
          <p:nvPr/>
        </p:nvSpPr>
        <p:spPr>
          <a:xfrm>
            <a:off x="-1" y="362564"/>
            <a:ext cx="12192001" cy="553998"/>
          </a:xfrm>
          <a:prstGeom prst="rect">
            <a:avLst/>
          </a:prstGeom>
          <a:noFill/>
        </p:spPr>
        <p:txBody>
          <a:bodyPr wrap="square" rtlCol="0">
            <a:spAutoFit/>
          </a:bodyPr>
          <a:lstStyle/>
          <a:p>
            <a:pPr lvl="1" algn="ctr"/>
            <a:r>
              <a:rPr lang="es-PE" sz="3000" b="1" dirty="0">
                <a:effectLst>
                  <a:outerShdw blurRad="38100" dist="38100" dir="2700000" algn="tl">
                    <a:srgbClr val="000000">
                      <a:alpha val="43137"/>
                    </a:srgbClr>
                  </a:outerShdw>
                </a:effectLst>
              </a:rPr>
              <a:t>I. MARCO LEGAL REGULATORIO</a:t>
            </a:r>
          </a:p>
        </p:txBody>
      </p:sp>
    </p:spTree>
    <p:extLst>
      <p:ext uri="{BB962C8B-B14F-4D97-AF65-F5344CB8AC3E}">
        <p14:creationId xmlns:p14="http://schemas.microsoft.com/office/powerpoint/2010/main" val="2178899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90</a:t>
            </a:fld>
            <a:endParaRPr lang="es-PE" b="1" dirty="0">
              <a:solidFill>
                <a:schemeClr val="bg1">
                  <a:lumMod val="75000"/>
                </a:schemeClr>
              </a:solidFill>
            </a:endParaRPr>
          </a:p>
        </p:txBody>
      </p:sp>
      <p:sp>
        <p:nvSpPr>
          <p:cNvPr id="15" name="CuadroTexto 14"/>
          <p:cNvSpPr txBox="1"/>
          <p:nvPr/>
        </p:nvSpPr>
        <p:spPr>
          <a:xfrm>
            <a:off x="616468" y="892356"/>
            <a:ext cx="1107996" cy="5535315"/>
          </a:xfrm>
          <a:prstGeom prst="rect">
            <a:avLst/>
          </a:prstGeom>
          <a:noFill/>
        </p:spPr>
        <p:txBody>
          <a:bodyPr vert="vert270" wrap="square" rtlCol="0">
            <a:spAutoFit/>
          </a:bodyPr>
          <a:lstStyle/>
          <a:p>
            <a:pPr algn="ctr"/>
            <a:r>
              <a:rPr lang="es-PE" sz="2000" b="1" dirty="0"/>
              <a:t>PRESUPUESTO DE LOS PROGRAMAS SOCIALES EN EL PERÚ</a:t>
            </a:r>
          </a:p>
          <a:p>
            <a:pPr algn="ctr"/>
            <a:r>
              <a:rPr lang="es-PE" sz="2000" b="1" dirty="0"/>
              <a:t>(en millones de soles)</a:t>
            </a:r>
            <a:endParaRPr lang="en-US" sz="2000" b="1" dirty="0"/>
          </a:p>
        </p:txBody>
      </p:sp>
      <p:graphicFrame>
        <p:nvGraphicFramePr>
          <p:cNvPr id="5" name="Tabla 4"/>
          <p:cNvGraphicFramePr>
            <a:graphicFrameLocks noGrp="1"/>
          </p:cNvGraphicFramePr>
          <p:nvPr>
            <p:extLst>
              <p:ext uri="{D42A27DB-BD31-4B8C-83A1-F6EECF244321}">
                <p14:modId xmlns:p14="http://schemas.microsoft.com/office/powerpoint/2010/main" val="2003610397"/>
              </p:ext>
            </p:extLst>
          </p:nvPr>
        </p:nvGraphicFramePr>
        <p:xfrm>
          <a:off x="1715653" y="900633"/>
          <a:ext cx="9804959" cy="5535315"/>
        </p:xfrm>
        <a:graphic>
          <a:graphicData uri="http://schemas.openxmlformats.org/drawingml/2006/table">
            <a:tbl>
              <a:tblPr firstRow="1" lastRow="1" bandRow="1">
                <a:tableStyleId>{5C22544A-7EE6-4342-B048-85BDC9FD1C3A}</a:tableStyleId>
              </a:tblPr>
              <a:tblGrid>
                <a:gridCol w="300959">
                  <a:extLst>
                    <a:ext uri="{9D8B030D-6E8A-4147-A177-3AD203B41FA5}">
                      <a16:colId xmlns:a16="http://schemas.microsoft.com/office/drawing/2014/main" val="667507065"/>
                    </a:ext>
                  </a:extLst>
                </a:gridCol>
                <a:gridCol w="6480000">
                  <a:extLst>
                    <a:ext uri="{9D8B030D-6E8A-4147-A177-3AD203B41FA5}">
                      <a16:colId xmlns:a16="http://schemas.microsoft.com/office/drawing/2014/main" val="1685776033"/>
                    </a:ext>
                  </a:extLst>
                </a:gridCol>
                <a:gridCol w="756000">
                  <a:extLst>
                    <a:ext uri="{9D8B030D-6E8A-4147-A177-3AD203B41FA5}">
                      <a16:colId xmlns:a16="http://schemas.microsoft.com/office/drawing/2014/main" val="1714790234"/>
                    </a:ext>
                  </a:extLst>
                </a:gridCol>
                <a:gridCol w="756000">
                  <a:extLst>
                    <a:ext uri="{9D8B030D-6E8A-4147-A177-3AD203B41FA5}">
                      <a16:colId xmlns:a16="http://schemas.microsoft.com/office/drawing/2014/main" val="267691728"/>
                    </a:ext>
                  </a:extLst>
                </a:gridCol>
                <a:gridCol w="756000">
                  <a:extLst>
                    <a:ext uri="{9D8B030D-6E8A-4147-A177-3AD203B41FA5}">
                      <a16:colId xmlns:a16="http://schemas.microsoft.com/office/drawing/2014/main" val="627878763"/>
                    </a:ext>
                  </a:extLst>
                </a:gridCol>
                <a:gridCol w="756000">
                  <a:extLst>
                    <a:ext uri="{9D8B030D-6E8A-4147-A177-3AD203B41FA5}">
                      <a16:colId xmlns:a16="http://schemas.microsoft.com/office/drawing/2014/main" val="335113379"/>
                    </a:ext>
                  </a:extLst>
                </a:gridCol>
              </a:tblGrid>
              <a:tr h="74862">
                <a:tc rowSpan="2">
                  <a:txBody>
                    <a:bodyPr/>
                    <a:lstStyle/>
                    <a:p>
                      <a:pPr algn="ctr">
                        <a:spcAft>
                          <a:spcPts val="0"/>
                        </a:spcAft>
                      </a:pPr>
                      <a:r>
                        <a:rPr lang="es-PE" sz="1100">
                          <a:effectLst/>
                        </a:rPr>
                        <a:t>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rowSpan="2">
                  <a:txBody>
                    <a:bodyPr/>
                    <a:lstStyle/>
                    <a:p>
                      <a:pPr algn="ctr">
                        <a:spcAft>
                          <a:spcPts val="0"/>
                        </a:spcAft>
                      </a:pPr>
                      <a:r>
                        <a:rPr lang="es-PE" sz="1100" dirty="0">
                          <a:effectLst/>
                        </a:rPr>
                        <a:t>Programas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R w="12700" cap="flat" cmpd="sng" algn="ctr">
                      <a:solidFill>
                        <a:schemeClr val="bg1"/>
                      </a:solidFill>
                      <a:prstDash val="solid"/>
                      <a:round/>
                      <a:headEnd type="none" w="med" len="med"/>
                      <a:tailEnd type="none" w="med" len="med"/>
                    </a:lnR>
                  </a:tcPr>
                </a:tc>
                <a:tc gridSpan="4">
                  <a:txBody>
                    <a:bodyPr/>
                    <a:lstStyle/>
                    <a:p>
                      <a:pPr algn="ctr">
                        <a:spcAft>
                          <a:spcPts val="0"/>
                        </a:spcAft>
                      </a:pPr>
                      <a:r>
                        <a:rPr lang="es-PE" sz="1100" dirty="0">
                          <a:effectLst/>
                        </a:rPr>
                        <a:t>2018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514210"/>
                  </a:ext>
                </a:extLst>
              </a:tr>
              <a:tr h="74862">
                <a:tc vMerge="1">
                  <a:txBody>
                    <a:bodyPr/>
                    <a:lstStyle/>
                    <a:p>
                      <a:endParaRPr lang="en-US"/>
                    </a:p>
                  </a:txBody>
                  <a:tcPr/>
                </a:tc>
                <a:tc vMerge="1">
                  <a:txBody>
                    <a:bodyPr/>
                    <a:lstStyle/>
                    <a:p>
                      <a:endParaRPr lang="en-US"/>
                    </a:p>
                  </a:txBody>
                  <a:tcPr/>
                </a:tc>
                <a:tc>
                  <a:txBody>
                    <a:bodyPr/>
                    <a:lstStyle/>
                    <a:p>
                      <a:pPr algn="ctr">
                        <a:spcAft>
                          <a:spcPts val="0"/>
                        </a:spcAft>
                      </a:pPr>
                      <a:r>
                        <a:rPr lang="es-PE" sz="1100" b="1" dirty="0">
                          <a:solidFill>
                            <a:schemeClr val="bg1"/>
                          </a:solidFill>
                          <a:effectLst/>
                        </a:rPr>
                        <a:t>PIA (S/)</a:t>
                      </a:r>
                      <a:endParaRPr lang="en-US"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spcAft>
                          <a:spcPts val="0"/>
                        </a:spcAft>
                      </a:pPr>
                      <a:r>
                        <a:rPr lang="es-PE" sz="1100" b="1" dirty="0">
                          <a:solidFill>
                            <a:schemeClr val="bg1"/>
                          </a:solidFill>
                          <a:effectLst/>
                        </a:rPr>
                        <a:t>PIM (S/)</a:t>
                      </a:r>
                      <a:endParaRPr lang="en-US"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spcAft>
                          <a:spcPts val="0"/>
                        </a:spcAft>
                      </a:pPr>
                      <a:r>
                        <a:rPr lang="es-PE" sz="1100" b="1" dirty="0">
                          <a:solidFill>
                            <a:schemeClr val="bg1"/>
                          </a:solidFill>
                          <a:effectLst/>
                        </a:rPr>
                        <a:t>Ejecución</a:t>
                      </a:r>
                      <a:endParaRPr lang="en-US"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spcAft>
                          <a:spcPts val="0"/>
                        </a:spcAft>
                      </a:pPr>
                      <a:r>
                        <a:rPr lang="es-PE" sz="1100" b="1" dirty="0">
                          <a:solidFill>
                            <a:schemeClr val="bg1"/>
                          </a:solidFill>
                          <a:effectLst/>
                        </a:rPr>
                        <a:t>% Ejecución</a:t>
                      </a:r>
                      <a:endParaRPr lang="en-US"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extLst>
                  <a:ext uri="{0D108BD9-81ED-4DB2-BD59-A6C34878D82A}">
                    <a16:rowId xmlns:a16="http://schemas.microsoft.com/office/drawing/2014/main" val="1760155993"/>
                  </a:ext>
                </a:extLst>
              </a:tr>
              <a:tr h="74862">
                <a:tc>
                  <a:txBody>
                    <a:bodyPr/>
                    <a:lstStyle/>
                    <a:p>
                      <a:pPr algn="ctr">
                        <a:spcAft>
                          <a:spcPts val="0"/>
                        </a:spcAft>
                      </a:pPr>
                      <a:r>
                        <a:rPr lang="es-PE" sz="1100">
                          <a:effectLst/>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dirty="0">
                          <a:effectLst/>
                        </a:rPr>
                        <a:t>Seguro Integral de Salud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  1 883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s-PE" sz="1100" dirty="0">
                          <a:effectLst/>
                        </a:rPr>
                        <a:t> 1 860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s-PE" sz="1100" dirty="0">
                          <a:effectLst/>
                        </a:rPr>
                        <a:t>  1 816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100" dirty="0">
                          <a:effectLst/>
                        </a:rPr>
                        <a:t>98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93264132"/>
                  </a:ext>
                </a:extLst>
              </a:tr>
              <a:tr h="149723">
                <a:tc>
                  <a:txBody>
                    <a:bodyPr/>
                    <a:lstStyle/>
                    <a:p>
                      <a:pPr algn="ctr">
                        <a:spcAft>
                          <a:spcPts val="0"/>
                        </a:spcAft>
                      </a:pPr>
                      <a:r>
                        <a:rPr lang="es-PE" sz="1100">
                          <a:effectLst/>
                        </a:rPr>
                        <a:t>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dirty="0">
                          <a:effectLst/>
                        </a:rPr>
                        <a:t>Programa Nacional de Alimentación Escolar </a:t>
                      </a:r>
                      <a:r>
                        <a:rPr lang="es-PE" sz="1100" dirty="0" err="1">
                          <a:effectLst/>
                        </a:rPr>
                        <a:t>Qali</a:t>
                      </a:r>
                      <a:r>
                        <a:rPr lang="es-PE" sz="1100" dirty="0">
                          <a:effectLst/>
                        </a:rPr>
                        <a:t> </a:t>
                      </a:r>
                      <a:r>
                        <a:rPr lang="es-PE" sz="1100" dirty="0" err="1">
                          <a:effectLst/>
                        </a:rPr>
                        <a:t>Warma</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1 595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1 568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1 552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3475707942"/>
                  </a:ext>
                </a:extLst>
              </a:tr>
              <a:tr h="149723">
                <a:tc>
                  <a:txBody>
                    <a:bodyPr/>
                    <a:lstStyle/>
                    <a:p>
                      <a:pPr algn="ctr">
                        <a:spcAft>
                          <a:spcPts val="0"/>
                        </a:spcAft>
                      </a:pPr>
                      <a:r>
                        <a:rPr lang="es-PE" sz="1100">
                          <a:effectLst/>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dirty="0">
                          <a:effectLst/>
                        </a:rPr>
                        <a:t>Fondo Mi Vivienda  "Techo Propio" - Bono Familiar Habitacional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940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1 389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1 252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1502769190"/>
                  </a:ext>
                </a:extLst>
              </a:tr>
              <a:tr h="149723">
                <a:tc>
                  <a:txBody>
                    <a:bodyPr/>
                    <a:lstStyle/>
                    <a:p>
                      <a:pPr algn="ctr">
                        <a:spcAft>
                          <a:spcPts val="0"/>
                        </a:spcAft>
                      </a:pPr>
                      <a:r>
                        <a:rPr lang="es-PE" sz="1100">
                          <a:effectLst/>
                        </a:rPr>
                        <a:t>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de Infraestructura Educativa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2 210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1 150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1 045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3646869720"/>
                  </a:ext>
                </a:extLst>
              </a:tr>
              <a:tr h="74862">
                <a:tc>
                  <a:txBody>
                    <a:bodyPr/>
                    <a:lstStyle/>
                    <a:p>
                      <a:pPr algn="ctr">
                        <a:spcAft>
                          <a:spcPts val="0"/>
                        </a:spcAft>
                      </a:pPr>
                      <a:r>
                        <a:rPr lang="es-PE" sz="1100">
                          <a:effectLst/>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Saneamiento Urbano</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2 159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997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850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85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590979540"/>
                  </a:ext>
                </a:extLst>
              </a:tr>
              <a:tr h="149723">
                <a:tc>
                  <a:txBody>
                    <a:bodyPr/>
                    <a:lstStyle/>
                    <a:p>
                      <a:pPr algn="ctr">
                        <a:spcAft>
                          <a:spcPts val="0"/>
                        </a:spcAft>
                      </a:pPr>
                      <a:r>
                        <a:rPr lang="es-PE" sz="1100">
                          <a:effectLst/>
                        </a:rPr>
                        <a:t>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de Apoyo Directo a los Más Pobres- Juntos.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947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971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968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4053529538"/>
                  </a:ext>
                </a:extLst>
              </a:tr>
              <a:tr h="74862">
                <a:tc>
                  <a:txBody>
                    <a:bodyPr/>
                    <a:lstStyle/>
                    <a:p>
                      <a:pPr algn="ctr">
                        <a:spcAft>
                          <a:spcPts val="0"/>
                        </a:spcAft>
                      </a:pPr>
                      <a:r>
                        <a:rPr lang="es-PE" sz="1100">
                          <a:effectLst/>
                        </a:rPr>
                        <a:t>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Saneamiento Rural</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1 022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909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772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85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567273902"/>
                  </a:ext>
                </a:extLst>
              </a:tr>
              <a:tr h="149723">
                <a:tc>
                  <a:txBody>
                    <a:bodyPr/>
                    <a:lstStyle/>
                    <a:p>
                      <a:pPr algn="ctr">
                        <a:spcAft>
                          <a:spcPts val="0"/>
                        </a:spcAft>
                      </a:pPr>
                      <a:r>
                        <a:rPr lang="es-PE" sz="1100">
                          <a:effectLst/>
                        </a:rPr>
                        <a:t>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de Asistencia Solidaria "Pensión 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864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864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863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2520339914"/>
                  </a:ext>
                </a:extLst>
              </a:tr>
              <a:tr h="149723">
                <a:tc>
                  <a:txBody>
                    <a:bodyPr/>
                    <a:lstStyle/>
                    <a:p>
                      <a:pPr algn="ctr">
                        <a:spcAft>
                          <a:spcPts val="0"/>
                        </a:spcAft>
                      </a:pPr>
                      <a:r>
                        <a:rPr lang="es-PE" sz="1100">
                          <a:effectLst/>
                        </a:rPr>
                        <a:t>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dirty="0">
                          <a:effectLst/>
                        </a:rPr>
                        <a:t>Programa de Desarrollo Productivo Agrario Rural - Agro Rural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225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612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516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84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1189136896"/>
                  </a:ext>
                </a:extLst>
              </a:tr>
              <a:tr h="74862">
                <a:tc>
                  <a:txBody>
                    <a:bodyPr/>
                    <a:lstStyle/>
                    <a:p>
                      <a:pPr algn="ctr">
                        <a:spcAft>
                          <a:spcPts val="0"/>
                        </a:spcAft>
                      </a:pPr>
                      <a:r>
                        <a:rPr lang="es-PE" sz="1100">
                          <a:effectLst/>
                        </a:rPr>
                        <a:t>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dirty="0" err="1">
                          <a:effectLst/>
                        </a:rPr>
                        <a:t>Provias</a:t>
                      </a:r>
                      <a:r>
                        <a:rPr lang="es-PE" sz="1100" dirty="0">
                          <a:effectLst/>
                        </a:rPr>
                        <a:t> descentralizado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788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559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   307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55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1554257227"/>
                  </a:ext>
                </a:extLst>
              </a:tr>
              <a:tr h="149723">
                <a:tc>
                  <a:txBody>
                    <a:bodyPr/>
                    <a:lstStyle/>
                    <a:p>
                      <a:pPr algn="ctr">
                        <a:spcAft>
                          <a:spcPts val="0"/>
                        </a:spcAft>
                      </a:pPr>
                      <a:r>
                        <a:rPr lang="es-PE" sz="1100">
                          <a:effectLst/>
                        </a:rPr>
                        <a:t>11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Fondo de Inversión en Telecomunicaciones - Fitel</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397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535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   253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47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3460377336"/>
                  </a:ext>
                </a:extLst>
              </a:tr>
              <a:tr h="74862">
                <a:tc>
                  <a:txBody>
                    <a:bodyPr/>
                    <a:lstStyle/>
                    <a:p>
                      <a:pPr algn="ctr">
                        <a:spcAft>
                          <a:spcPts val="0"/>
                        </a:spcAft>
                      </a:pPr>
                      <a:r>
                        <a:rPr lang="es-PE" sz="1100">
                          <a:effectLst/>
                        </a:rPr>
                        <a:t>12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Beca 18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531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463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455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94960629"/>
                  </a:ext>
                </a:extLst>
              </a:tr>
              <a:tr h="74862">
                <a:tc>
                  <a:txBody>
                    <a:bodyPr/>
                    <a:lstStyle/>
                    <a:p>
                      <a:pPr algn="ctr">
                        <a:spcAft>
                          <a:spcPts val="0"/>
                        </a:spcAft>
                      </a:pPr>
                      <a:r>
                        <a:rPr lang="es-PE" sz="1100">
                          <a:effectLst/>
                        </a:rPr>
                        <a:t>13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Vaso de Leche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423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411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1377692539"/>
                  </a:ext>
                </a:extLst>
              </a:tr>
              <a:tr h="149723">
                <a:tc>
                  <a:txBody>
                    <a:bodyPr/>
                    <a:lstStyle/>
                    <a:p>
                      <a:pPr algn="ctr">
                        <a:spcAft>
                          <a:spcPts val="0"/>
                        </a:spcAft>
                      </a:pPr>
                      <a:r>
                        <a:rPr lang="es-PE" sz="1100">
                          <a:effectLst/>
                        </a:rPr>
                        <a:t>14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Dirección General de Electrificación Rural - MEM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390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390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357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4035506346"/>
                  </a:ext>
                </a:extLst>
              </a:tr>
              <a:tr h="149723">
                <a:tc>
                  <a:txBody>
                    <a:bodyPr/>
                    <a:lstStyle/>
                    <a:p>
                      <a:pPr algn="ctr">
                        <a:spcAft>
                          <a:spcPts val="0"/>
                        </a:spcAft>
                      </a:pPr>
                      <a:r>
                        <a:rPr lang="es-PE" sz="1100">
                          <a:effectLst/>
                        </a:rPr>
                        <a:t>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Cuna Más (PNCM)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390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373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370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1929970926"/>
                  </a:ext>
                </a:extLst>
              </a:tr>
              <a:tr h="149723">
                <a:tc>
                  <a:txBody>
                    <a:bodyPr/>
                    <a:lstStyle/>
                    <a:p>
                      <a:pPr algn="ctr">
                        <a:spcAft>
                          <a:spcPts val="0"/>
                        </a:spcAft>
                      </a:pPr>
                      <a:r>
                        <a:rPr lang="es-PE" sz="1100">
                          <a:effectLst/>
                        </a:rPr>
                        <a:t>16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Haku Wiñay/Noa Jayatay – Foncodes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219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221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221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3947213861"/>
                  </a:ext>
                </a:extLst>
              </a:tr>
              <a:tr h="149723">
                <a:tc>
                  <a:txBody>
                    <a:bodyPr/>
                    <a:lstStyle/>
                    <a:p>
                      <a:pPr algn="ctr">
                        <a:spcAft>
                          <a:spcPts val="0"/>
                        </a:spcAft>
                      </a:pPr>
                      <a:r>
                        <a:rPr lang="es-PE" sz="1100">
                          <a:effectLst/>
                        </a:rPr>
                        <a:t>17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de Vivienda Rural-PNVR</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38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209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151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72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2589847541"/>
                  </a:ext>
                </a:extLst>
              </a:tr>
              <a:tr h="149723">
                <a:tc>
                  <a:txBody>
                    <a:bodyPr/>
                    <a:lstStyle/>
                    <a:p>
                      <a:pPr algn="ctr">
                        <a:spcAft>
                          <a:spcPts val="0"/>
                        </a:spcAft>
                      </a:pPr>
                      <a:r>
                        <a:rPr lang="es-PE" sz="1100">
                          <a:effectLst/>
                        </a:rPr>
                        <a:t>18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de Complementación Alimentaria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201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207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191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2725439203"/>
                  </a:ext>
                </a:extLst>
              </a:tr>
              <a:tr h="149723">
                <a:tc>
                  <a:txBody>
                    <a:bodyPr/>
                    <a:lstStyle/>
                    <a:p>
                      <a:pPr algn="ctr">
                        <a:spcAft>
                          <a:spcPts val="0"/>
                        </a:spcAft>
                      </a:pPr>
                      <a:r>
                        <a:rPr lang="es-PE" sz="1100">
                          <a:effectLst/>
                        </a:rPr>
                        <a:t>19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contra la Violencia Familiar y Sexual</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163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179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177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737565427"/>
                  </a:ext>
                </a:extLst>
              </a:tr>
              <a:tr h="149723">
                <a:tc>
                  <a:txBody>
                    <a:bodyPr/>
                    <a:lstStyle/>
                    <a:p>
                      <a:pPr algn="ctr">
                        <a:spcAft>
                          <a:spcPts val="0"/>
                        </a:spcAft>
                      </a:pPr>
                      <a:r>
                        <a:rPr lang="es-PE" sz="1100">
                          <a:effectLst/>
                        </a:rPr>
                        <a:t>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Integral Nacional para el Bienestar Familiar</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     162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     158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152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1903967765"/>
                  </a:ext>
                </a:extLst>
              </a:tr>
              <a:tr h="224585">
                <a:tc>
                  <a:txBody>
                    <a:bodyPr/>
                    <a:lstStyle/>
                    <a:p>
                      <a:pPr algn="ctr">
                        <a:spcAft>
                          <a:spcPts val="0"/>
                        </a:spcAft>
                      </a:pPr>
                      <a:r>
                        <a:rPr lang="es-PE" sz="1100">
                          <a:effectLst/>
                        </a:rPr>
                        <a:t>21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para la Generación de Empleo Social Inclusivo "Trabaja Perú"</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125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128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125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3415632475"/>
                  </a:ext>
                </a:extLst>
              </a:tr>
              <a:tr h="224585">
                <a:tc>
                  <a:txBody>
                    <a:bodyPr/>
                    <a:lstStyle/>
                    <a:p>
                      <a:pPr algn="ctr">
                        <a:spcAft>
                          <a:spcPts val="0"/>
                        </a:spcAft>
                      </a:pPr>
                      <a:r>
                        <a:rPr lang="es-PE" sz="1100">
                          <a:effectLst/>
                        </a:rPr>
                        <a:t>22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dirty="0">
                          <a:effectLst/>
                        </a:rPr>
                        <a:t>Fondo Mi Vivienda "Bono de Protección de Viviendas Vulnerables a los Riesgos Sísmicos"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42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49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1509563610"/>
                  </a:ext>
                </a:extLst>
              </a:tr>
              <a:tr h="149723">
                <a:tc>
                  <a:txBody>
                    <a:bodyPr/>
                    <a:lstStyle/>
                    <a:p>
                      <a:pPr algn="ctr">
                        <a:spcAft>
                          <a:spcPts val="0"/>
                        </a:spcAft>
                      </a:pPr>
                      <a:r>
                        <a:rPr lang="es-PE" sz="1100">
                          <a:effectLst/>
                        </a:rPr>
                        <a:t>23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de Empleo Juvenil "Jóvenes Productivos"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41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34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88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4178138634"/>
                  </a:ext>
                </a:extLst>
              </a:tr>
              <a:tr h="149723">
                <a:tc>
                  <a:txBody>
                    <a:bodyPr/>
                    <a:lstStyle/>
                    <a:p>
                      <a:pPr algn="ctr">
                        <a:spcAft>
                          <a:spcPts val="0"/>
                        </a:spcAft>
                      </a:pPr>
                      <a:r>
                        <a:rPr lang="es-PE" sz="1100">
                          <a:effectLst/>
                        </a:rPr>
                        <a:t>24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de Mejoramiento de Barrios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540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24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64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321910992"/>
                  </a:ext>
                </a:extLst>
              </a:tr>
              <a:tr h="224585">
                <a:tc>
                  <a:txBody>
                    <a:bodyPr/>
                    <a:lstStyle/>
                    <a:p>
                      <a:pPr algn="ctr">
                        <a:spcAft>
                          <a:spcPts val="0"/>
                        </a:spcAft>
                      </a:pPr>
                      <a:r>
                        <a:rPr lang="es-PE" sz="1100">
                          <a:effectLst/>
                        </a:rPr>
                        <a:t>25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para la Promoción de Oportunidades Laborales "Impulsa Perú"</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3036587069"/>
                  </a:ext>
                </a:extLst>
              </a:tr>
              <a:tr h="458528">
                <a:tc>
                  <a:txBody>
                    <a:bodyPr/>
                    <a:lstStyle/>
                    <a:p>
                      <a:pPr algn="ctr">
                        <a:spcAft>
                          <a:spcPts val="0"/>
                        </a:spcAft>
                      </a:pPr>
                      <a:r>
                        <a:rPr lang="es-PE" sz="1100">
                          <a:effectLst/>
                        </a:rPr>
                        <a:t>26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Incentivo a comunidades nativas / campesinas tituladas por la conservación de bosques en el marco del mecanismo de transferencias directas condicionadas TDC – Programa Nacional de Conservación de Bosques para la Mitigación del Cambio Climático (PNCB)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67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3675375466"/>
                  </a:ext>
                </a:extLst>
              </a:tr>
              <a:tr h="149723">
                <a:tc>
                  <a:txBody>
                    <a:bodyPr/>
                    <a:lstStyle/>
                    <a:p>
                      <a:pPr algn="ctr">
                        <a:spcAft>
                          <a:spcPts val="0"/>
                        </a:spcAft>
                      </a:pPr>
                      <a:r>
                        <a:rPr lang="es-PE" sz="1100">
                          <a:effectLst/>
                        </a:rPr>
                        <a:t>27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just">
                        <a:spcAft>
                          <a:spcPts val="0"/>
                        </a:spcAft>
                      </a:pPr>
                      <a:r>
                        <a:rPr lang="es-PE" sz="1100">
                          <a:effectLst/>
                        </a:rPr>
                        <a:t>Programa Nacional de Turismo Rural Comunitario</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83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3404989386"/>
                  </a:ext>
                </a:extLst>
              </a:tr>
              <a:tr h="74862">
                <a:tc gridSpan="2">
                  <a:txBody>
                    <a:bodyPr/>
                    <a:lstStyle/>
                    <a:p>
                      <a:pPr algn="ctr">
                        <a:spcAft>
                          <a:spcPts val="0"/>
                        </a:spcAft>
                      </a:pPr>
                      <a:r>
                        <a:rPr lang="es-PE" sz="1100" dirty="0">
                          <a:effectLst/>
                        </a:rPr>
                        <a:t>Total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hMerge="1">
                  <a:txBody>
                    <a:bodyPr/>
                    <a:lstStyle/>
                    <a:p>
                      <a:endParaRPr lang="en-US"/>
                    </a:p>
                  </a:txBody>
                  <a:tcPr/>
                </a:tc>
                <a:tc>
                  <a:txBody>
                    <a:bodyPr/>
                    <a:lstStyle/>
                    <a:p>
                      <a:pPr algn="r">
                        <a:spcAft>
                          <a:spcPts val="0"/>
                        </a:spcAft>
                      </a:pPr>
                      <a:r>
                        <a:rPr lang="es-PE" sz="1100" dirty="0">
                          <a:effectLst/>
                        </a:rPr>
                        <a:t>16 282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14 285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r">
                        <a:spcAft>
                          <a:spcPts val="0"/>
                        </a:spcAft>
                      </a:pPr>
                      <a:r>
                        <a:rPr lang="es-PE" sz="1100" dirty="0">
                          <a:effectLst/>
                        </a:rPr>
                        <a:t>12 887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tc>
                  <a:txBody>
                    <a:bodyPr/>
                    <a:lstStyle/>
                    <a:p>
                      <a:pPr algn="ctr">
                        <a:spcAft>
                          <a:spcPts val="0"/>
                        </a:spcAft>
                      </a:pPr>
                      <a:r>
                        <a:rPr lang="es-PE" sz="1100" dirty="0">
                          <a:effectLst/>
                        </a:rPr>
                        <a:t>90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293" marR="27293" marT="0" marB="0" anchor="ctr"/>
                </a:tc>
                <a:extLst>
                  <a:ext uri="{0D108BD9-81ED-4DB2-BD59-A6C34878D82A}">
                    <a16:rowId xmlns:a16="http://schemas.microsoft.com/office/drawing/2014/main" val="2099494590"/>
                  </a:ext>
                </a:extLst>
              </a:tr>
            </a:tbl>
          </a:graphicData>
        </a:graphic>
      </p:graphicFrame>
      <p:sp>
        <p:nvSpPr>
          <p:cNvPr id="6" name="Rectángulo 5"/>
          <p:cNvSpPr/>
          <p:nvPr/>
        </p:nvSpPr>
        <p:spPr>
          <a:xfrm>
            <a:off x="1681825" y="6393915"/>
            <a:ext cx="3062514" cy="215444"/>
          </a:xfrm>
          <a:prstGeom prst="rect">
            <a:avLst/>
          </a:prstGeom>
        </p:spPr>
        <p:txBody>
          <a:bodyPr wrap="square">
            <a:spAutoFit/>
          </a:bodyPr>
          <a:lstStyle/>
          <a:p>
            <a:pPr defTabSz="179388">
              <a:spcAft>
                <a:spcPts val="0"/>
              </a:spcAft>
            </a:pPr>
            <a:r>
              <a:rPr lang="es-PE" sz="800" b="1" u="sng" dirty="0">
                <a:solidFill>
                  <a:srgbClr val="FF0000"/>
                </a:solidFill>
                <a:ea typeface="Times New Roman" panose="02020603050405020304" pitchFamily="18" charset="0"/>
              </a:rPr>
              <a:t>Fuente</a:t>
            </a:r>
            <a:r>
              <a:rPr lang="es-PE" sz="800" b="1" dirty="0">
                <a:solidFill>
                  <a:srgbClr val="FF0000"/>
                </a:solidFill>
                <a:ea typeface="Times New Roman" panose="02020603050405020304" pitchFamily="18" charset="0"/>
              </a:rPr>
              <a:t>: Consulta amigable al 19 de julio de 2019</a:t>
            </a:r>
            <a:endParaRPr lang="en-US" sz="1200" dirty="0">
              <a:solidFill>
                <a:srgbClr val="FF0000"/>
              </a:solidFill>
              <a:effectLst/>
              <a:ea typeface="Times New Roman" panose="02020603050405020304" pitchFamily="18" charset="0"/>
            </a:endParaRPr>
          </a:p>
        </p:txBody>
      </p:sp>
      <p:sp>
        <p:nvSpPr>
          <p:cNvPr id="10" name="CuadroTexto 9">
            <a:extLst>
              <a:ext uri="{FF2B5EF4-FFF2-40B4-BE49-F238E27FC236}">
                <a16:creationId xmlns:a16="http://schemas.microsoft.com/office/drawing/2014/main" id="{4181865D-F862-4C1D-B219-3376CA85742D}"/>
              </a:ext>
            </a:extLst>
          </p:cNvPr>
          <p:cNvSpPr txBox="1"/>
          <p:nvPr/>
        </p:nvSpPr>
        <p:spPr>
          <a:xfrm>
            <a:off x="0" y="284106"/>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GASTO SOCIAL E INDICADORES SOCIALES</a:t>
            </a:r>
          </a:p>
        </p:txBody>
      </p:sp>
    </p:spTree>
    <p:extLst>
      <p:ext uri="{BB962C8B-B14F-4D97-AF65-F5344CB8AC3E}">
        <p14:creationId xmlns:p14="http://schemas.microsoft.com/office/powerpoint/2010/main" val="367803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91</a:t>
            </a:fld>
            <a:endParaRPr lang="es-PE" b="1" dirty="0">
              <a:solidFill>
                <a:schemeClr val="bg1">
                  <a:lumMod val="75000"/>
                </a:schemeClr>
              </a:solidFill>
            </a:endParaRPr>
          </a:p>
        </p:txBody>
      </p:sp>
      <p:sp>
        <p:nvSpPr>
          <p:cNvPr id="15" name="CuadroTexto 14"/>
          <p:cNvSpPr txBox="1"/>
          <p:nvPr/>
        </p:nvSpPr>
        <p:spPr>
          <a:xfrm>
            <a:off x="-3853" y="844038"/>
            <a:ext cx="12191999" cy="492443"/>
          </a:xfrm>
          <a:prstGeom prst="rect">
            <a:avLst/>
          </a:prstGeom>
          <a:noFill/>
        </p:spPr>
        <p:txBody>
          <a:bodyPr wrap="square" rtlCol="0">
            <a:spAutoFit/>
          </a:bodyPr>
          <a:lstStyle/>
          <a:p>
            <a:pPr algn="ctr"/>
            <a:r>
              <a:rPr lang="es-PE" sz="2600" b="1" dirty="0"/>
              <a:t>SERVICIOS DE CONTROL EN EL MARCO DEL GASTO SOCIAL</a:t>
            </a:r>
            <a:endParaRPr lang="en-US" sz="2600" b="1" dirty="0"/>
          </a:p>
        </p:txBody>
      </p:sp>
      <p:graphicFrame>
        <p:nvGraphicFramePr>
          <p:cNvPr id="5" name="Tabla 4"/>
          <p:cNvGraphicFramePr>
            <a:graphicFrameLocks noGrp="1"/>
          </p:cNvGraphicFramePr>
          <p:nvPr>
            <p:extLst>
              <p:ext uri="{D42A27DB-BD31-4B8C-83A1-F6EECF244321}">
                <p14:modId xmlns:p14="http://schemas.microsoft.com/office/powerpoint/2010/main" val="2421529089"/>
              </p:ext>
            </p:extLst>
          </p:nvPr>
        </p:nvGraphicFramePr>
        <p:xfrm>
          <a:off x="700622" y="1349728"/>
          <a:ext cx="10731978" cy="5111361"/>
        </p:xfrm>
        <a:graphic>
          <a:graphicData uri="http://schemas.openxmlformats.org/drawingml/2006/table">
            <a:tbl>
              <a:tblPr firstRow="1" lastRow="1" bandRow="1">
                <a:tableStyleId>{5C22544A-7EE6-4342-B048-85BDC9FD1C3A}</a:tableStyleId>
              </a:tblPr>
              <a:tblGrid>
                <a:gridCol w="352022">
                  <a:extLst>
                    <a:ext uri="{9D8B030D-6E8A-4147-A177-3AD203B41FA5}">
                      <a16:colId xmlns:a16="http://schemas.microsoft.com/office/drawing/2014/main" val="1854255243"/>
                    </a:ext>
                  </a:extLst>
                </a:gridCol>
                <a:gridCol w="4636827">
                  <a:extLst>
                    <a:ext uri="{9D8B030D-6E8A-4147-A177-3AD203B41FA5}">
                      <a16:colId xmlns:a16="http://schemas.microsoft.com/office/drawing/2014/main" val="979101446"/>
                    </a:ext>
                  </a:extLst>
                </a:gridCol>
                <a:gridCol w="756681">
                  <a:extLst>
                    <a:ext uri="{9D8B030D-6E8A-4147-A177-3AD203B41FA5}">
                      <a16:colId xmlns:a16="http://schemas.microsoft.com/office/drawing/2014/main" val="1430047320"/>
                    </a:ext>
                  </a:extLst>
                </a:gridCol>
                <a:gridCol w="666425">
                  <a:extLst>
                    <a:ext uri="{9D8B030D-6E8A-4147-A177-3AD203B41FA5}">
                      <a16:colId xmlns:a16="http://schemas.microsoft.com/office/drawing/2014/main" val="3134020985"/>
                    </a:ext>
                  </a:extLst>
                </a:gridCol>
                <a:gridCol w="1040823">
                  <a:extLst>
                    <a:ext uri="{9D8B030D-6E8A-4147-A177-3AD203B41FA5}">
                      <a16:colId xmlns:a16="http://schemas.microsoft.com/office/drawing/2014/main" val="4036342528"/>
                    </a:ext>
                  </a:extLst>
                </a:gridCol>
                <a:gridCol w="939800">
                  <a:extLst>
                    <a:ext uri="{9D8B030D-6E8A-4147-A177-3AD203B41FA5}">
                      <a16:colId xmlns:a16="http://schemas.microsoft.com/office/drawing/2014/main" val="4017235780"/>
                    </a:ext>
                  </a:extLst>
                </a:gridCol>
                <a:gridCol w="1295400">
                  <a:extLst>
                    <a:ext uri="{9D8B030D-6E8A-4147-A177-3AD203B41FA5}">
                      <a16:colId xmlns:a16="http://schemas.microsoft.com/office/drawing/2014/main" val="2058365858"/>
                    </a:ext>
                  </a:extLst>
                </a:gridCol>
                <a:gridCol w="1044000">
                  <a:extLst>
                    <a:ext uri="{9D8B030D-6E8A-4147-A177-3AD203B41FA5}">
                      <a16:colId xmlns:a16="http://schemas.microsoft.com/office/drawing/2014/main" val="1293323889"/>
                    </a:ext>
                  </a:extLst>
                </a:gridCol>
              </a:tblGrid>
              <a:tr h="293457">
                <a:tc rowSpan="2">
                  <a:txBody>
                    <a:bodyPr/>
                    <a:lstStyle/>
                    <a:p>
                      <a:pPr algn="ctr">
                        <a:spcAft>
                          <a:spcPts val="0"/>
                        </a:spcAft>
                      </a:pPr>
                      <a:r>
                        <a:rPr lang="es-PE" sz="1050" dirty="0">
                          <a:effectLst/>
                        </a:rPr>
                        <a:t>Nº</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R w="12700" cap="flat" cmpd="sng" algn="ctr">
                      <a:solidFill>
                        <a:schemeClr val="bg1"/>
                      </a:solidFill>
                      <a:prstDash val="solid"/>
                      <a:round/>
                      <a:headEnd type="none" w="med" len="med"/>
                      <a:tailEnd type="none" w="med" len="med"/>
                    </a:lnR>
                  </a:tcPr>
                </a:tc>
                <a:tc rowSpan="2">
                  <a:txBody>
                    <a:bodyPr/>
                    <a:lstStyle/>
                    <a:p>
                      <a:pPr algn="ctr">
                        <a:spcAft>
                          <a:spcPts val="0"/>
                        </a:spcAft>
                      </a:pPr>
                      <a:r>
                        <a:rPr lang="es-PE" sz="1050" dirty="0">
                          <a:effectLst/>
                        </a:rPr>
                        <a:t>Programas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spcAft>
                          <a:spcPts val="0"/>
                        </a:spcAft>
                      </a:pPr>
                      <a:r>
                        <a:rPr lang="es-PE" sz="1050" b="1" dirty="0">
                          <a:solidFill>
                            <a:schemeClr val="bg1"/>
                          </a:solidFill>
                          <a:effectLst/>
                        </a:rPr>
                        <a:t>Servicios Control Posterior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hMerge="1">
                  <a:txBody>
                    <a:bodyPr/>
                    <a:lstStyle/>
                    <a:p>
                      <a:endParaRPr lang="en-US"/>
                    </a:p>
                  </a:txBody>
                  <a:tcPr/>
                </a:tc>
                <a:tc hMerge="1">
                  <a:txBody>
                    <a:bodyPr/>
                    <a:lstStyle/>
                    <a:p>
                      <a:pPr algn="ctr">
                        <a:spcAft>
                          <a:spcPts val="0"/>
                        </a:spcAft>
                      </a:pPr>
                      <a:endParaRPr lang="en-US" sz="1050" b="1" dirty="0">
                        <a:solidFill>
                          <a:schemeClr val="bg1"/>
                        </a:solidFill>
                        <a:effectLst/>
                        <a:latin typeface="+mn-lt"/>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gridSpan="2">
                  <a:txBody>
                    <a:bodyPr/>
                    <a:lstStyle/>
                    <a:p>
                      <a:pPr algn="ctr">
                        <a:spcAft>
                          <a:spcPts val="0"/>
                        </a:spcAft>
                      </a:pPr>
                      <a:r>
                        <a:rPr lang="es-PE" sz="1050" b="1" dirty="0">
                          <a:solidFill>
                            <a:schemeClr val="bg1"/>
                          </a:solidFill>
                          <a:effectLst/>
                        </a:rPr>
                        <a:t>Servicios  Control Simultáneo</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hMerge="1">
                  <a:txBody>
                    <a:bodyPr/>
                    <a:lstStyle/>
                    <a:p>
                      <a:pPr algn="ctr">
                        <a:spcAft>
                          <a:spcPts val="0"/>
                        </a:spcAft>
                      </a:pPr>
                      <a:endParaRPr lang="en-US" sz="1050" b="1" dirty="0">
                        <a:solidFill>
                          <a:schemeClr val="bg1"/>
                        </a:solidFill>
                        <a:effectLst/>
                        <a:latin typeface="+mn-lt"/>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rowSpan="2">
                  <a:txBody>
                    <a:bodyPr/>
                    <a:lstStyle/>
                    <a:p>
                      <a:pPr algn="ctr">
                        <a:spcAft>
                          <a:spcPts val="0"/>
                        </a:spcAft>
                      </a:pPr>
                      <a:r>
                        <a:rPr lang="es-PE" sz="1050" b="1" dirty="0">
                          <a:solidFill>
                            <a:schemeClr val="bg1"/>
                          </a:solidFill>
                          <a:effectLst/>
                        </a:rPr>
                        <a:t>Total Servicios  Control</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extLst>
                  <a:ext uri="{0D108BD9-81ED-4DB2-BD59-A6C34878D82A}">
                    <a16:rowId xmlns:a16="http://schemas.microsoft.com/office/drawing/2014/main" val="127509673"/>
                  </a:ext>
                </a:extLst>
              </a:tr>
              <a:tr h="124324">
                <a:tc vMerge="1">
                  <a:txBody>
                    <a:bodyPr/>
                    <a:lstStyle/>
                    <a:p>
                      <a:endParaRPr lang="en-US"/>
                    </a:p>
                  </a:txBody>
                  <a:tcPr/>
                </a:tc>
                <a:tc vMerge="1">
                  <a:txBody>
                    <a:bodyPr/>
                    <a:lstStyle/>
                    <a:p>
                      <a:endParaRPr lang="en-US"/>
                    </a:p>
                  </a:txBody>
                  <a:tcPr/>
                </a:tc>
                <a:tc>
                  <a:txBody>
                    <a:bodyPr/>
                    <a:lstStyle/>
                    <a:p>
                      <a:pPr algn="ctr">
                        <a:spcAft>
                          <a:spcPts val="0"/>
                        </a:spcAft>
                      </a:pPr>
                      <a:r>
                        <a:rPr lang="es-PE" sz="1050" b="1" dirty="0">
                          <a:solidFill>
                            <a:schemeClr val="bg1"/>
                          </a:solidFill>
                          <a:effectLst/>
                        </a:rPr>
                        <a:t>Concluido</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spcAft>
                          <a:spcPts val="0"/>
                        </a:spcAft>
                      </a:pPr>
                      <a:r>
                        <a:rPr lang="es-PE" sz="1050" b="1" dirty="0">
                          <a:solidFill>
                            <a:schemeClr val="bg1"/>
                          </a:solidFill>
                          <a:effectLst/>
                        </a:rPr>
                        <a:t>En proceso</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spcAft>
                          <a:spcPts val="0"/>
                        </a:spcAft>
                      </a:pPr>
                      <a:r>
                        <a:rPr lang="es-PE" sz="1050" b="1" dirty="0">
                          <a:solidFill>
                            <a:schemeClr val="bg1"/>
                          </a:solidFill>
                          <a:effectLst/>
                          <a:latin typeface="+mn-lt"/>
                          <a:ea typeface="Times New Roman" panose="02020603050405020304" pitchFamily="18" charset="0"/>
                          <a:cs typeface="Times New Roman" panose="02020603050405020304" pitchFamily="18" charset="0"/>
                        </a:rPr>
                        <a:t>Observaciones</a:t>
                      </a:r>
                      <a:endParaRPr lang="en-US" sz="1050" b="1" dirty="0">
                        <a:solidFill>
                          <a:schemeClr val="bg1"/>
                        </a:solidFill>
                        <a:effectLst/>
                        <a:latin typeface="+mn-lt"/>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spcAft>
                          <a:spcPts val="0"/>
                        </a:spcAft>
                      </a:pPr>
                      <a:r>
                        <a:rPr lang="es-PE" sz="1050" b="1" dirty="0">
                          <a:solidFill>
                            <a:schemeClr val="bg1"/>
                          </a:solidFill>
                          <a:effectLst/>
                        </a:rPr>
                        <a:t>Concluido</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spcAft>
                          <a:spcPts val="0"/>
                        </a:spcAft>
                      </a:pPr>
                      <a:r>
                        <a:rPr lang="es-PE" sz="1050" b="1" dirty="0">
                          <a:solidFill>
                            <a:schemeClr val="bg1"/>
                          </a:solidFill>
                          <a:effectLst/>
                          <a:latin typeface="+mn-lt"/>
                          <a:ea typeface="Times New Roman" panose="02020603050405020304" pitchFamily="18" charset="0"/>
                          <a:cs typeface="Times New Roman" panose="02020603050405020304" pitchFamily="18" charset="0"/>
                        </a:rPr>
                        <a:t>Situaciones Adversas</a:t>
                      </a:r>
                      <a:endParaRPr lang="en-US" sz="1050" b="1" dirty="0">
                        <a:solidFill>
                          <a:schemeClr val="bg1"/>
                        </a:solidFill>
                        <a:effectLst/>
                        <a:latin typeface="+mn-lt"/>
                        <a:ea typeface="Times New Roman" panose="02020603050405020304" pitchFamily="18" charset="0"/>
                        <a:cs typeface="Times New Roman" panose="02020603050405020304" pitchFamily="18" charset="0"/>
                      </a:endParaRPr>
                    </a:p>
                  </a:txBody>
                  <a:tcPr marL="40290" marR="402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vMerge="1">
                  <a:txBody>
                    <a:bodyPr/>
                    <a:lstStyle/>
                    <a:p>
                      <a:endParaRPr lang="en-US"/>
                    </a:p>
                  </a:txBody>
                  <a:tcPr/>
                </a:tc>
                <a:extLst>
                  <a:ext uri="{0D108BD9-81ED-4DB2-BD59-A6C34878D82A}">
                    <a16:rowId xmlns:a16="http://schemas.microsoft.com/office/drawing/2014/main" val="2325108818"/>
                  </a:ext>
                </a:extLst>
              </a:tr>
              <a:tr h="36000">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err="1">
                          <a:effectLst/>
                        </a:rPr>
                        <a:t>Agrorural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050">
                          <a:effectLst/>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050" dirty="0">
                          <a:effectLst/>
                        </a:rPr>
                        <a:t>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T w="12700" cap="flat" cmpd="sng" algn="ctr">
                      <a:solidFill>
                        <a:schemeClr val="bg1"/>
                      </a:solidFill>
                      <a:prstDash val="solid"/>
                      <a:round/>
                      <a:headEnd type="none" w="med" len="med"/>
                      <a:tailEnd type="none" w="med" len="med"/>
                    </a:lnT>
                  </a:tcPr>
                </a:tc>
                <a:tc>
                  <a:txBody>
                    <a:bodyPr/>
                    <a:lstStyle/>
                    <a:p>
                      <a:pPr algn="ctr">
                        <a:lnSpc>
                          <a:spcPct val="107000"/>
                        </a:lnSpc>
                        <a:spcAft>
                          <a:spcPts val="0"/>
                        </a:spcAft>
                      </a:pPr>
                      <a:r>
                        <a:rPr lang="es-ES" sz="1050" dirty="0">
                          <a:solidFill>
                            <a:srgbClr val="000000"/>
                          </a:solidFill>
                          <a:effectLst/>
                          <a:latin typeface="+mn-lt"/>
                          <a:ea typeface="Times New Roman" panose="02020603050405020304" pitchFamily="18" charset="0"/>
                          <a:cs typeface="Calibri" panose="020F0502020204030204" pitchFamily="34" charset="0"/>
                        </a:rPr>
                        <a:t>3</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050" dirty="0">
                          <a:effectLst/>
                        </a:rPr>
                        <a:t>42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T w="12700" cap="flat" cmpd="sng" algn="ctr">
                      <a:solidFill>
                        <a:schemeClr val="bg1"/>
                      </a:solidFill>
                      <a:prstDash val="solid"/>
                      <a:round/>
                      <a:headEnd type="none" w="med" len="med"/>
                      <a:tailEnd type="none" w="med" len="med"/>
                    </a:lnT>
                  </a:tcPr>
                </a:tc>
                <a:tc>
                  <a:txBody>
                    <a:bodyPr/>
                    <a:lstStyle/>
                    <a:p>
                      <a:pPr algn="ctr">
                        <a:lnSpc>
                          <a:spcPct val="107000"/>
                        </a:lnSpc>
                        <a:spcAft>
                          <a:spcPts val="0"/>
                        </a:spcAft>
                      </a:pPr>
                      <a:r>
                        <a:rPr lang="es-ES" sz="1050" dirty="0">
                          <a:solidFill>
                            <a:srgbClr val="000000"/>
                          </a:solidFill>
                          <a:effectLst/>
                          <a:latin typeface="+mn-lt"/>
                          <a:ea typeface="Times New Roman" panose="02020603050405020304" pitchFamily="18" charset="0"/>
                          <a:cs typeface="Calibri" panose="020F0502020204030204" pitchFamily="34" charset="0"/>
                        </a:rPr>
                        <a:t>71</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050" dirty="0">
                          <a:effectLst/>
                        </a:rPr>
                        <a:t>47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62104512"/>
                  </a:ext>
                </a:extLst>
              </a:tr>
              <a:tr h="36000">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Beca 18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dirty="0">
                          <a:effectLst/>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dirty="0">
                          <a:effectLst/>
                        </a:rPr>
                        <a:t>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dirty="0">
                          <a:solidFill>
                            <a:srgbClr val="000000"/>
                          </a:solidFill>
                          <a:effectLst/>
                          <a:latin typeface="+mn-lt"/>
                          <a:ea typeface="Times New Roman" panose="02020603050405020304" pitchFamily="18" charset="0"/>
                          <a:cs typeface="Calibri" panose="020F0502020204030204" pitchFamily="34" charset="0"/>
                        </a:rPr>
                        <a:t>1</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772015981"/>
                  </a:ext>
                </a:extLst>
              </a:tr>
              <a:tr h="36000">
                <a:tc>
                  <a:txBody>
                    <a:bodyPr/>
                    <a:lstStyle/>
                    <a:p>
                      <a:pPr algn="ctr">
                        <a:spcAft>
                          <a:spcPts val="0"/>
                        </a:spcAft>
                      </a:pPr>
                      <a:r>
                        <a:rPr lang="es-PE" sz="1050">
                          <a:effectLst/>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Bono Familiar Habitacional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6</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2150806767"/>
                  </a:ext>
                </a:extLst>
              </a:tr>
              <a:tr h="36000">
                <a:tc>
                  <a:txBody>
                    <a:bodyPr/>
                    <a:lstStyle/>
                    <a:p>
                      <a:pPr algn="ctr">
                        <a:spcAft>
                          <a:spcPts val="0"/>
                        </a:spcAft>
                      </a:pPr>
                      <a:r>
                        <a:rPr lang="es-PE" sz="1050">
                          <a:effectLst/>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Cuna Más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26</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2004703677"/>
                  </a:ext>
                </a:extLst>
              </a:tr>
              <a:tr h="36000">
                <a:tc>
                  <a:txBody>
                    <a:bodyPr/>
                    <a:lstStyle/>
                    <a:p>
                      <a:pPr algn="ctr">
                        <a:spcAft>
                          <a:spcPts val="0"/>
                        </a:spcAft>
                      </a:pPr>
                      <a:r>
                        <a:rPr lang="es-PE" sz="1050">
                          <a:effectLst/>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Dirección General de Electrificación Rural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11</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dirty="0">
                          <a:effectLst/>
                        </a:rPr>
                        <a:t>10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2873373362"/>
                  </a:ext>
                </a:extLst>
              </a:tr>
              <a:tr h="36000">
                <a:tc>
                  <a:txBody>
                    <a:bodyPr/>
                    <a:lstStyle/>
                    <a:p>
                      <a:pPr algn="ctr">
                        <a:spcAft>
                          <a:spcPts val="0"/>
                        </a:spcAft>
                      </a:pPr>
                      <a:r>
                        <a:rPr lang="es-PE" sz="1050">
                          <a:effectLst/>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a:effectLst/>
                        </a:rPr>
                        <a:t>Foncodes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6</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30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53</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33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500977406"/>
                  </a:ext>
                </a:extLst>
              </a:tr>
              <a:tr h="36000">
                <a:tc>
                  <a:txBody>
                    <a:bodyPr/>
                    <a:lstStyle/>
                    <a:p>
                      <a:pPr algn="ctr">
                        <a:spcAft>
                          <a:spcPts val="0"/>
                        </a:spcAft>
                      </a:pPr>
                      <a:r>
                        <a:rPr lang="es-PE" sz="1050">
                          <a:effectLst/>
                        </a:rPr>
                        <a:t>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para la Promoción de Oportunidades Laborales “Impulsa Perú”</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10</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4135628634"/>
                  </a:ext>
                </a:extLst>
              </a:tr>
              <a:tr h="36000">
                <a:tc>
                  <a:txBody>
                    <a:bodyPr/>
                    <a:lstStyle/>
                    <a:p>
                      <a:pPr algn="ctr">
                        <a:spcAft>
                          <a:spcPts val="0"/>
                        </a:spcAft>
                      </a:pPr>
                      <a:r>
                        <a:rPr lang="es-PE" sz="1050">
                          <a:effectLst/>
                        </a:rPr>
                        <a:t>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a:effectLst/>
                        </a:rPr>
                        <a:t>INABIF</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3</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25</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1996708763"/>
                  </a:ext>
                </a:extLst>
              </a:tr>
              <a:tr h="36000">
                <a:tc>
                  <a:txBody>
                    <a:bodyPr/>
                    <a:lstStyle/>
                    <a:p>
                      <a:pPr algn="ctr">
                        <a:spcAft>
                          <a:spcPts val="0"/>
                        </a:spcAft>
                      </a:pPr>
                      <a:r>
                        <a:rPr lang="es-PE" sz="1050">
                          <a:effectLst/>
                        </a:rPr>
                        <a:t>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de Empleo Juvenil "Jóvenes Productivos"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15</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2949433150"/>
                  </a:ext>
                </a:extLst>
              </a:tr>
              <a:tr h="36000">
                <a:tc>
                  <a:txBody>
                    <a:bodyPr/>
                    <a:lstStyle/>
                    <a:p>
                      <a:pPr algn="ctr">
                        <a:spcAft>
                          <a:spcPts val="0"/>
                        </a:spcAft>
                      </a:pPr>
                      <a:r>
                        <a:rPr lang="es-PE" sz="1050">
                          <a:effectLst/>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de Apoyo Directo a los Más Pobres - Juntos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44</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1479368130"/>
                  </a:ext>
                </a:extLst>
              </a:tr>
              <a:tr h="36000">
                <a:tc>
                  <a:txBody>
                    <a:bodyPr/>
                    <a:lstStyle/>
                    <a:p>
                      <a:pPr algn="ctr">
                        <a:spcAft>
                          <a:spcPts val="0"/>
                        </a:spcAft>
                      </a:pPr>
                      <a:r>
                        <a:rPr lang="es-PE" sz="1050" b="1">
                          <a:solidFill>
                            <a:schemeClr val="bg1"/>
                          </a:solidFill>
                          <a:effectLst/>
                        </a:rPr>
                        <a:t>11</a:t>
                      </a:r>
                      <a:endParaRPr lang="en-US" sz="1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spcAft>
                          <a:spcPts val="0"/>
                        </a:spcAft>
                      </a:pPr>
                      <a:r>
                        <a:rPr lang="es-PE" sz="1050" b="1" dirty="0">
                          <a:solidFill>
                            <a:schemeClr val="bg1"/>
                          </a:solidFill>
                          <a:effectLst/>
                        </a:rPr>
                        <a:t>Programa de Complementación Alimentaria - PCA</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lgn="ctr">
                        <a:spcAft>
                          <a:spcPts val="0"/>
                        </a:spcAft>
                      </a:pPr>
                      <a:r>
                        <a:rPr lang="es-PE" sz="1050" b="1">
                          <a:solidFill>
                            <a:schemeClr val="bg1"/>
                          </a:solidFill>
                          <a:effectLst/>
                        </a:rPr>
                        <a:t>3</a:t>
                      </a:r>
                      <a:endParaRPr lang="en-US" sz="1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lgn="ctr">
                        <a:spcAft>
                          <a:spcPts val="0"/>
                        </a:spcAft>
                      </a:pPr>
                      <a:r>
                        <a:rPr lang="es-PE" sz="1050" b="1">
                          <a:solidFill>
                            <a:schemeClr val="bg1"/>
                          </a:solidFill>
                          <a:effectLst/>
                        </a:rPr>
                        <a:t>1</a:t>
                      </a:r>
                      <a:endParaRPr lang="en-US" sz="1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lgn="ctr">
                        <a:lnSpc>
                          <a:spcPct val="107000"/>
                        </a:lnSpc>
                        <a:spcAft>
                          <a:spcPts val="0"/>
                        </a:spcAft>
                      </a:pPr>
                      <a:r>
                        <a:rPr lang="es-ES" sz="1050" b="1" dirty="0">
                          <a:solidFill>
                            <a:schemeClr val="bg1"/>
                          </a:solidFill>
                          <a:effectLst/>
                          <a:latin typeface="+mn-lt"/>
                          <a:ea typeface="Times New Roman" panose="02020603050405020304" pitchFamily="18" charset="0"/>
                          <a:cs typeface="Calibri" panose="020F0502020204030204" pitchFamily="34" charset="0"/>
                        </a:rPr>
                        <a:t>2</a:t>
                      </a:r>
                      <a:endParaRPr lang="en-US" sz="1600" b="1"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solidFill>
                      <a:srgbClr val="002060"/>
                    </a:solidFill>
                  </a:tcPr>
                </a:tc>
                <a:tc>
                  <a:txBody>
                    <a:bodyPr/>
                    <a:lstStyle/>
                    <a:p>
                      <a:pPr algn="ctr">
                        <a:spcAft>
                          <a:spcPts val="0"/>
                        </a:spcAft>
                      </a:pPr>
                      <a:r>
                        <a:rPr lang="es-PE" sz="1050" b="1" dirty="0">
                          <a:solidFill>
                            <a:schemeClr val="bg1"/>
                          </a:solidFill>
                          <a:effectLst/>
                        </a:rPr>
                        <a:t>89</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lgn="ctr">
                        <a:lnSpc>
                          <a:spcPct val="107000"/>
                        </a:lnSpc>
                        <a:spcAft>
                          <a:spcPts val="0"/>
                        </a:spcAft>
                      </a:pPr>
                      <a:r>
                        <a:rPr lang="es-ES" sz="1050" b="1" dirty="0">
                          <a:solidFill>
                            <a:schemeClr val="bg1"/>
                          </a:solidFill>
                          <a:effectLst/>
                          <a:latin typeface="+mn-lt"/>
                          <a:ea typeface="Times New Roman" panose="02020603050405020304" pitchFamily="18" charset="0"/>
                          <a:cs typeface="Calibri" panose="020F0502020204030204" pitchFamily="34" charset="0"/>
                        </a:rPr>
                        <a:t>280</a:t>
                      </a:r>
                      <a:endParaRPr lang="en-US" sz="1600" b="1"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solidFill>
                      <a:srgbClr val="002060"/>
                    </a:solidFill>
                  </a:tcPr>
                </a:tc>
                <a:tc>
                  <a:txBody>
                    <a:bodyPr/>
                    <a:lstStyle/>
                    <a:p>
                      <a:pPr algn="ctr">
                        <a:spcAft>
                          <a:spcPts val="0"/>
                        </a:spcAft>
                      </a:pPr>
                      <a:r>
                        <a:rPr lang="es-PE" sz="1050" b="1" dirty="0">
                          <a:solidFill>
                            <a:schemeClr val="bg1"/>
                          </a:solidFill>
                          <a:effectLst/>
                        </a:rPr>
                        <a:t>93</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extLst>
                  <a:ext uri="{0D108BD9-81ED-4DB2-BD59-A6C34878D82A}">
                    <a16:rowId xmlns:a16="http://schemas.microsoft.com/office/drawing/2014/main" val="2562005098"/>
                  </a:ext>
                </a:extLst>
              </a:tr>
              <a:tr h="36000">
                <a:tc>
                  <a:txBody>
                    <a:bodyPr/>
                    <a:lstStyle/>
                    <a:p>
                      <a:pPr algn="ctr">
                        <a:spcAft>
                          <a:spcPts val="0"/>
                        </a:spcAft>
                      </a:pPr>
                      <a:r>
                        <a:rPr lang="es-PE" sz="1050">
                          <a:effectLst/>
                        </a:rPr>
                        <a:t>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a:effectLst/>
                        </a:rPr>
                        <a:t>Pensión 65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dirty="0">
                          <a:solidFill>
                            <a:srgbClr val="000000"/>
                          </a:solidFill>
                          <a:effectLst/>
                          <a:latin typeface="+mn-lt"/>
                          <a:ea typeface="Times New Roman" panose="02020603050405020304" pitchFamily="18" charset="0"/>
                          <a:cs typeface="Calibri" panose="020F0502020204030204" pitchFamily="34" charset="0"/>
                        </a:rPr>
                        <a:t>35</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1827704729"/>
                  </a:ext>
                </a:extLst>
              </a:tr>
              <a:tr h="36000">
                <a:tc>
                  <a:txBody>
                    <a:bodyPr/>
                    <a:lstStyle/>
                    <a:p>
                      <a:pPr algn="ctr">
                        <a:spcAft>
                          <a:spcPts val="0"/>
                        </a:spcAft>
                      </a:pPr>
                      <a:r>
                        <a:rPr lang="es-PE" sz="1050">
                          <a:effectLst/>
                        </a:rPr>
                        <a:t>13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Contra la Violencia Familiar y Sexual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2</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5</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1440236180"/>
                  </a:ext>
                </a:extLst>
              </a:tr>
              <a:tr h="36000">
                <a:tc>
                  <a:txBody>
                    <a:bodyPr/>
                    <a:lstStyle/>
                    <a:p>
                      <a:pPr algn="ctr">
                        <a:spcAft>
                          <a:spcPts val="0"/>
                        </a:spcAft>
                      </a:pPr>
                      <a:r>
                        <a:rPr lang="es-PE" sz="1050">
                          <a:effectLst/>
                        </a:rPr>
                        <a:t>14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de Mejoramiento Integral de Barrios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2</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1887885017"/>
                  </a:ext>
                </a:extLst>
              </a:tr>
              <a:tr h="36000">
                <a:tc>
                  <a:txBody>
                    <a:bodyPr/>
                    <a:lstStyle/>
                    <a:p>
                      <a:pPr algn="ctr">
                        <a:spcAft>
                          <a:spcPts val="0"/>
                        </a:spcAft>
                      </a:pPr>
                      <a:r>
                        <a:rPr lang="es-PE" sz="1050">
                          <a:effectLst/>
                        </a:rPr>
                        <a:t>15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para la Conservación de Bosques para la Mitigación del Cambio Climático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6</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1493273391"/>
                  </a:ext>
                </a:extLst>
              </a:tr>
              <a:tr h="36000">
                <a:tc>
                  <a:txBody>
                    <a:bodyPr/>
                    <a:lstStyle/>
                    <a:p>
                      <a:pPr algn="ctr">
                        <a:spcAft>
                          <a:spcPts val="0"/>
                        </a:spcAft>
                      </a:pPr>
                      <a:r>
                        <a:rPr lang="es-PE" sz="1050">
                          <a:effectLst/>
                        </a:rPr>
                        <a:t>16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de Saneamiento Rural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10</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3361791434"/>
                  </a:ext>
                </a:extLst>
              </a:tr>
              <a:tr h="36000">
                <a:tc>
                  <a:txBody>
                    <a:bodyPr/>
                    <a:lstStyle/>
                    <a:p>
                      <a:pPr algn="ctr">
                        <a:spcAft>
                          <a:spcPts val="0"/>
                        </a:spcAft>
                      </a:pPr>
                      <a:r>
                        <a:rPr lang="es-PE" sz="1050">
                          <a:effectLst/>
                        </a:rPr>
                        <a:t>17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de Saneamiento Urbano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65</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2479998137"/>
                  </a:ext>
                </a:extLst>
              </a:tr>
              <a:tr h="36000">
                <a:tc>
                  <a:txBody>
                    <a:bodyPr/>
                    <a:lstStyle/>
                    <a:p>
                      <a:pPr algn="ctr">
                        <a:spcAft>
                          <a:spcPts val="0"/>
                        </a:spcAft>
                      </a:pPr>
                      <a:r>
                        <a:rPr lang="es-PE" sz="1050">
                          <a:effectLst/>
                        </a:rPr>
                        <a:t>18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err="1">
                          <a:effectLst/>
                        </a:rPr>
                        <a:t>Pronied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4</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74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107</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76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691538528"/>
                  </a:ext>
                </a:extLst>
              </a:tr>
              <a:tr h="36000">
                <a:tc>
                  <a:txBody>
                    <a:bodyPr/>
                    <a:lstStyle/>
                    <a:p>
                      <a:pPr algn="ctr">
                        <a:spcAft>
                          <a:spcPts val="0"/>
                        </a:spcAft>
                      </a:pPr>
                      <a:r>
                        <a:rPr lang="es-PE" sz="1050">
                          <a:effectLst/>
                        </a:rPr>
                        <a:t>19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err="1">
                          <a:effectLst/>
                        </a:rPr>
                        <a:t>Provias</a:t>
                      </a:r>
                      <a:r>
                        <a:rPr lang="es-PE" sz="1050" dirty="0">
                          <a:effectLst/>
                        </a:rPr>
                        <a:t> Descentralizado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24</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821739231"/>
                  </a:ext>
                </a:extLst>
              </a:tr>
              <a:tr h="36000">
                <a:tc>
                  <a:txBody>
                    <a:bodyPr/>
                    <a:lstStyle/>
                    <a:p>
                      <a:pPr algn="ctr">
                        <a:spcAft>
                          <a:spcPts val="0"/>
                        </a:spcAft>
                      </a:pPr>
                      <a:r>
                        <a:rPr lang="es-PE" sz="1050" b="1">
                          <a:solidFill>
                            <a:schemeClr val="bg1"/>
                          </a:solidFill>
                          <a:effectLst/>
                        </a:rPr>
                        <a:t>20</a:t>
                      </a:r>
                      <a:endParaRPr lang="en-US" sz="1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spcAft>
                          <a:spcPts val="0"/>
                        </a:spcAft>
                      </a:pPr>
                      <a:r>
                        <a:rPr lang="es-PE" sz="1050" b="1" dirty="0">
                          <a:solidFill>
                            <a:schemeClr val="bg1"/>
                          </a:solidFill>
                          <a:effectLst/>
                        </a:rPr>
                        <a:t>Programa Vaso de Leche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lgn="ctr">
                        <a:spcAft>
                          <a:spcPts val="0"/>
                        </a:spcAft>
                      </a:pPr>
                      <a:r>
                        <a:rPr lang="es-PE" sz="1050" b="1">
                          <a:solidFill>
                            <a:schemeClr val="bg1"/>
                          </a:solidFill>
                          <a:effectLst/>
                        </a:rPr>
                        <a:t>1</a:t>
                      </a:r>
                      <a:endParaRPr lang="en-US" sz="1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lgn="ctr">
                        <a:spcAft>
                          <a:spcPts val="0"/>
                        </a:spcAft>
                      </a:pPr>
                      <a:r>
                        <a:rPr lang="es-PE" sz="1050" b="1" dirty="0">
                          <a:solidFill>
                            <a:schemeClr val="bg1"/>
                          </a:solidFill>
                          <a:effectLst/>
                        </a:rPr>
                        <a:t>1</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lgn="ctr">
                        <a:lnSpc>
                          <a:spcPct val="107000"/>
                        </a:lnSpc>
                        <a:spcAft>
                          <a:spcPts val="0"/>
                        </a:spcAft>
                      </a:pPr>
                      <a:r>
                        <a:rPr lang="es-ES" sz="1050" b="1" dirty="0">
                          <a:solidFill>
                            <a:schemeClr val="bg1"/>
                          </a:solidFill>
                          <a:effectLst/>
                          <a:latin typeface="+mn-lt"/>
                          <a:ea typeface="Times New Roman" panose="02020603050405020304" pitchFamily="18" charset="0"/>
                          <a:cs typeface="Calibri" panose="020F0502020204030204" pitchFamily="34" charset="0"/>
                        </a:rPr>
                        <a:t>1</a:t>
                      </a:r>
                      <a:endParaRPr lang="en-US" sz="1600" b="1"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solidFill>
                      <a:srgbClr val="002060"/>
                    </a:solidFill>
                  </a:tcPr>
                </a:tc>
                <a:tc>
                  <a:txBody>
                    <a:bodyPr/>
                    <a:lstStyle/>
                    <a:p>
                      <a:pPr algn="ctr">
                        <a:spcAft>
                          <a:spcPts val="0"/>
                        </a:spcAft>
                      </a:pPr>
                      <a:r>
                        <a:rPr lang="es-PE" sz="1050" b="1" dirty="0">
                          <a:solidFill>
                            <a:schemeClr val="bg1"/>
                          </a:solidFill>
                          <a:effectLst/>
                        </a:rPr>
                        <a:t>273</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tc>
                  <a:txBody>
                    <a:bodyPr/>
                    <a:lstStyle/>
                    <a:p>
                      <a:pPr algn="ctr">
                        <a:lnSpc>
                          <a:spcPct val="107000"/>
                        </a:lnSpc>
                        <a:spcAft>
                          <a:spcPts val="0"/>
                        </a:spcAft>
                      </a:pPr>
                      <a:r>
                        <a:rPr lang="es-ES" sz="1050" b="1" dirty="0">
                          <a:solidFill>
                            <a:schemeClr val="bg1"/>
                          </a:solidFill>
                          <a:effectLst/>
                          <a:latin typeface="+mn-lt"/>
                          <a:ea typeface="Times New Roman" panose="02020603050405020304" pitchFamily="18" charset="0"/>
                          <a:cs typeface="Calibri" panose="020F0502020204030204" pitchFamily="34" charset="0"/>
                        </a:rPr>
                        <a:t>758</a:t>
                      </a:r>
                      <a:endParaRPr lang="en-US" sz="1600" b="1"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solidFill>
                      <a:srgbClr val="002060"/>
                    </a:solidFill>
                  </a:tcPr>
                </a:tc>
                <a:tc>
                  <a:txBody>
                    <a:bodyPr/>
                    <a:lstStyle/>
                    <a:p>
                      <a:pPr algn="ctr">
                        <a:spcAft>
                          <a:spcPts val="0"/>
                        </a:spcAft>
                      </a:pPr>
                      <a:r>
                        <a:rPr lang="es-PE" sz="1050" b="1" dirty="0">
                          <a:solidFill>
                            <a:schemeClr val="bg1"/>
                          </a:solidFill>
                          <a:effectLst/>
                        </a:rPr>
                        <a:t>275</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solidFill>
                      <a:srgbClr val="002060"/>
                    </a:solidFill>
                  </a:tcPr>
                </a:tc>
                <a:extLst>
                  <a:ext uri="{0D108BD9-81ED-4DB2-BD59-A6C34878D82A}">
                    <a16:rowId xmlns:a16="http://schemas.microsoft.com/office/drawing/2014/main" val="2150948825"/>
                  </a:ext>
                </a:extLst>
              </a:tr>
              <a:tr h="36000">
                <a:tc>
                  <a:txBody>
                    <a:bodyPr/>
                    <a:lstStyle/>
                    <a:p>
                      <a:pPr algn="ctr">
                        <a:spcAft>
                          <a:spcPts val="0"/>
                        </a:spcAft>
                      </a:pPr>
                      <a:r>
                        <a:rPr lang="es-PE" sz="1050">
                          <a:effectLst/>
                        </a:rPr>
                        <a:t>21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err="1">
                          <a:effectLst/>
                        </a:rPr>
                        <a:t>Qali</a:t>
                      </a:r>
                      <a:r>
                        <a:rPr lang="es-PE" sz="1050" dirty="0">
                          <a:effectLst/>
                        </a:rPr>
                        <a:t> </a:t>
                      </a:r>
                      <a:r>
                        <a:rPr lang="es-PE" sz="1050" dirty="0" err="1">
                          <a:effectLst/>
                        </a:rPr>
                        <a:t>Warma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dirty="0">
                          <a:solidFill>
                            <a:srgbClr val="000000"/>
                          </a:solidFill>
                          <a:effectLst/>
                          <a:latin typeface="+mn-lt"/>
                          <a:ea typeface="Times New Roman" panose="02020603050405020304" pitchFamily="18" charset="0"/>
                          <a:cs typeface="Calibri" panose="020F0502020204030204" pitchFamily="34" charset="0"/>
                        </a:rPr>
                        <a:t>-</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dirty="0">
                          <a:effectLst/>
                        </a:rPr>
                        <a:t>53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dirty="0">
                          <a:solidFill>
                            <a:srgbClr val="000000"/>
                          </a:solidFill>
                          <a:effectLst/>
                          <a:latin typeface="+mn-lt"/>
                          <a:ea typeface="Times New Roman" panose="02020603050405020304" pitchFamily="18" charset="0"/>
                          <a:cs typeface="Calibri" panose="020F0502020204030204" pitchFamily="34" charset="0"/>
                        </a:rPr>
                        <a:t>622</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53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340046193"/>
                  </a:ext>
                </a:extLst>
              </a:tr>
              <a:tr h="36000">
                <a:tc>
                  <a:txBody>
                    <a:bodyPr/>
                    <a:lstStyle/>
                    <a:p>
                      <a:pPr algn="ctr">
                        <a:spcAft>
                          <a:spcPts val="0"/>
                        </a:spcAft>
                      </a:pPr>
                      <a:r>
                        <a:rPr lang="es-PE" sz="1050">
                          <a:effectLst/>
                        </a:rPr>
                        <a:t>22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Seguro Integral de Salud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11</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1620987542"/>
                  </a:ext>
                </a:extLst>
              </a:tr>
              <a:tr h="36000">
                <a:tc>
                  <a:txBody>
                    <a:bodyPr/>
                    <a:lstStyle/>
                    <a:p>
                      <a:pPr algn="ctr">
                        <a:spcAft>
                          <a:spcPts val="0"/>
                        </a:spcAft>
                      </a:pPr>
                      <a:r>
                        <a:rPr lang="es-PE" sz="1050">
                          <a:effectLst/>
                        </a:rPr>
                        <a:t>23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Techo Propio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2</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1</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914426892"/>
                  </a:ext>
                </a:extLst>
              </a:tr>
              <a:tr h="36000">
                <a:tc>
                  <a:txBody>
                    <a:bodyPr/>
                    <a:lstStyle/>
                    <a:p>
                      <a:pPr algn="ctr">
                        <a:spcAft>
                          <a:spcPts val="0"/>
                        </a:spcAft>
                      </a:pPr>
                      <a:r>
                        <a:rPr lang="es-PE" sz="1050">
                          <a:effectLst/>
                        </a:rPr>
                        <a:t>24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Para la Generación de Empleo Social “Trabaja Perú”</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52</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20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1549709715"/>
                  </a:ext>
                </a:extLst>
              </a:tr>
              <a:tr h="36000">
                <a:tc>
                  <a:txBody>
                    <a:bodyPr/>
                    <a:lstStyle/>
                    <a:p>
                      <a:pPr algn="ctr">
                        <a:spcAft>
                          <a:spcPts val="0"/>
                        </a:spcAft>
                      </a:pPr>
                      <a:r>
                        <a:rPr lang="es-PE" sz="1050">
                          <a:effectLst/>
                        </a:rPr>
                        <a:t>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spcAft>
                          <a:spcPts val="0"/>
                        </a:spcAft>
                      </a:pPr>
                      <a:r>
                        <a:rPr lang="es-PE" sz="1050" dirty="0">
                          <a:effectLst/>
                        </a:rPr>
                        <a:t>Programa Nacional de Turismo Rural Comunitario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a:solidFill>
                            <a:srgbClr val="000000"/>
                          </a:solidFill>
                          <a:effectLst/>
                          <a:latin typeface="+mn-lt"/>
                          <a:ea typeface="Times New Roman" panose="02020603050405020304" pitchFamily="18" charset="0"/>
                          <a:cs typeface="Calibri" panose="020F0502020204030204" pitchFamily="34" charset="0"/>
                        </a:rPr>
                        <a:t>-</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dirty="0">
                          <a:solidFill>
                            <a:srgbClr val="000000"/>
                          </a:solidFill>
                          <a:effectLst/>
                          <a:latin typeface="+mn-lt"/>
                          <a:ea typeface="Times New Roman" panose="02020603050405020304" pitchFamily="18" charset="0"/>
                          <a:cs typeface="Calibri" panose="020F0502020204030204" pitchFamily="34" charset="0"/>
                        </a:rPr>
                        <a:t>6</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1411109434"/>
                  </a:ext>
                </a:extLst>
              </a:tr>
              <a:tr h="252000">
                <a:tc>
                  <a:txBody>
                    <a:bodyPr/>
                    <a:lstStyle/>
                    <a:p>
                      <a:pPr algn="ctr">
                        <a:spcAft>
                          <a:spcPts val="0"/>
                        </a:spcAft>
                      </a:pPr>
                      <a:r>
                        <a:rPr lang="es-PE" sz="1050" b="1">
                          <a:solidFill>
                            <a:schemeClr val="bg1"/>
                          </a:solidFill>
                          <a:effectLst>
                            <a:outerShdw blurRad="38100" dist="38100" dir="2700000" algn="tl">
                              <a:srgbClr val="000000">
                                <a:alpha val="43137"/>
                              </a:srgbClr>
                            </a:outerShdw>
                          </a:effectLst>
                        </a:rPr>
                        <a:t> </a:t>
                      </a:r>
                      <a:endParaRPr lang="en-US" sz="1600" b="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b="1" dirty="0">
                          <a:solidFill>
                            <a:schemeClr val="bg1"/>
                          </a:solidFill>
                          <a:effectLst>
                            <a:outerShdw blurRad="38100" dist="38100" dir="2700000" algn="tl">
                              <a:srgbClr val="000000">
                                <a:alpha val="43137"/>
                              </a:srgbClr>
                            </a:outerShdw>
                          </a:effectLst>
                        </a:rPr>
                        <a:t>Total</a:t>
                      </a:r>
                      <a:endPar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b="1">
                          <a:solidFill>
                            <a:schemeClr val="bg1"/>
                          </a:solidFill>
                          <a:effectLst>
                            <a:outerShdw blurRad="38100" dist="38100" dir="2700000" algn="tl">
                              <a:srgbClr val="000000">
                                <a:alpha val="43137"/>
                              </a:srgbClr>
                            </a:outerShdw>
                          </a:effectLst>
                        </a:rPr>
                        <a:t>26</a:t>
                      </a:r>
                      <a:endParaRPr lang="en-US" sz="1600" b="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spcAft>
                          <a:spcPts val="0"/>
                        </a:spcAft>
                      </a:pPr>
                      <a:r>
                        <a:rPr lang="es-PE" sz="1050" b="1">
                          <a:solidFill>
                            <a:schemeClr val="bg1"/>
                          </a:solidFill>
                          <a:effectLst>
                            <a:outerShdw blurRad="38100" dist="38100" dir="2700000" algn="tl">
                              <a:srgbClr val="000000">
                                <a:alpha val="43137"/>
                              </a:srgbClr>
                            </a:outerShdw>
                          </a:effectLst>
                        </a:rPr>
                        <a:t>18</a:t>
                      </a:r>
                      <a:endParaRPr lang="en-US" sz="1600" b="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Calibri" panose="020F0502020204030204" pitchFamily="34" charset="0"/>
                        </a:rPr>
                        <a:t>26</a:t>
                      </a:r>
                      <a:endParaRPr lang="en-US" sz="16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b="1" dirty="0">
                          <a:solidFill>
                            <a:schemeClr val="bg1"/>
                          </a:solidFill>
                          <a:effectLst>
                            <a:outerShdw blurRad="38100" dist="38100" dir="2700000" algn="tl">
                              <a:srgbClr val="000000">
                                <a:alpha val="43137"/>
                              </a:srgbClr>
                            </a:outerShdw>
                          </a:effectLst>
                        </a:rPr>
                        <a:t>752</a:t>
                      </a:r>
                      <a:endPar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tc>
                  <a:txBody>
                    <a:bodyPr/>
                    <a:lstStyle/>
                    <a:p>
                      <a:pPr algn="ctr">
                        <a:lnSpc>
                          <a:spcPct val="107000"/>
                        </a:lnSpc>
                        <a:spcAft>
                          <a:spcPts val="0"/>
                        </a:spcAft>
                      </a:pPr>
                      <a:r>
                        <a:rPr lang="es-ES" sz="105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Calibri" panose="020F0502020204030204" pitchFamily="34" charset="0"/>
                        </a:rPr>
                        <a:t>2 246</a:t>
                      </a:r>
                      <a:endParaRPr lang="en-US" sz="16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050" b="1" dirty="0">
                          <a:solidFill>
                            <a:schemeClr val="bg1"/>
                          </a:solidFill>
                          <a:effectLst>
                            <a:outerShdw blurRad="38100" dist="38100" dir="2700000" algn="tl">
                              <a:srgbClr val="000000">
                                <a:alpha val="43137"/>
                              </a:srgbClr>
                            </a:outerShdw>
                          </a:effectLst>
                        </a:rPr>
                        <a:t>796</a:t>
                      </a:r>
                      <a:endPar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nchor="ctr"/>
                </a:tc>
                <a:extLst>
                  <a:ext uri="{0D108BD9-81ED-4DB2-BD59-A6C34878D82A}">
                    <a16:rowId xmlns:a16="http://schemas.microsoft.com/office/drawing/2014/main" val="984545169"/>
                  </a:ext>
                </a:extLst>
              </a:tr>
            </a:tbl>
          </a:graphicData>
        </a:graphic>
      </p:graphicFrame>
      <p:sp>
        <p:nvSpPr>
          <p:cNvPr id="9" name="CuadroTexto 8">
            <a:extLst>
              <a:ext uri="{FF2B5EF4-FFF2-40B4-BE49-F238E27FC236}">
                <a16:creationId xmlns:a16="http://schemas.microsoft.com/office/drawing/2014/main" id="{24CC261C-BECF-4E31-B246-FEA103A2D3DF}"/>
              </a:ext>
            </a:extLst>
          </p:cNvPr>
          <p:cNvSpPr txBox="1"/>
          <p:nvPr/>
        </p:nvSpPr>
        <p:spPr>
          <a:xfrm>
            <a:off x="0" y="284106"/>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GASTO SOCIAL E INDICADORES SOCIALES</a:t>
            </a:r>
          </a:p>
        </p:txBody>
      </p:sp>
    </p:spTree>
    <p:extLst>
      <p:ext uri="{BB962C8B-B14F-4D97-AF65-F5344CB8AC3E}">
        <p14:creationId xmlns:p14="http://schemas.microsoft.com/office/powerpoint/2010/main" val="659425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92</a:t>
            </a:fld>
            <a:endParaRPr lang="es-PE" b="1" dirty="0">
              <a:solidFill>
                <a:schemeClr val="bg1">
                  <a:lumMod val="75000"/>
                </a:schemeClr>
              </a:solidFill>
            </a:endParaRPr>
          </a:p>
        </p:txBody>
      </p:sp>
      <p:sp>
        <p:nvSpPr>
          <p:cNvPr id="15" name="CuadroTexto 14"/>
          <p:cNvSpPr txBox="1"/>
          <p:nvPr/>
        </p:nvSpPr>
        <p:spPr>
          <a:xfrm>
            <a:off x="-3853" y="1034538"/>
            <a:ext cx="12191999" cy="492443"/>
          </a:xfrm>
          <a:prstGeom prst="rect">
            <a:avLst/>
          </a:prstGeom>
          <a:noFill/>
        </p:spPr>
        <p:txBody>
          <a:bodyPr wrap="square" rtlCol="0">
            <a:spAutoFit/>
          </a:bodyPr>
          <a:lstStyle/>
          <a:p>
            <a:pPr algn="ctr"/>
            <a:r>
              <a:rPr lang="es-PE" sz="2600" b="1" dirty="0"/>
              <a:t>ESTADO SITUACIONAL DE LA IMPLEMENTACION DE LAS RECOMENDACIONES</a:t>
            </a:r>
            <a:endParaRPr lang="en-US" sz="2600" b="1" dirty="0"/>
          </a:p>
        </p:txBody>
      </p:sp>
      <p:sp>
        <p:nvSpPr>
          <p:cNvPr id="21" name="Rectángulo 20"/>
          <p:cNvSpPr/>
          <p:nvPr/>
        </p:nvSpPr>
        <p:spPr>
          <a:xfrm>
            <a:off x="2456826" y="5841662"/>
            <a:ext cx="4955203" cy="253916"/>
          </a:xfrm>
          <a:prstGeom prst="rect">
            <a:avLst/>
          </a:prstGeom>
        </p:spPr>
        <p:txBody>
          <a:bodyPr wrap="none">
            <a:spAutoFit/>
          </a:bodyPr>
          <a:lstStyle/>
          <a:p>
            <a:pPr algn="just">
              <a:spcAft>
                <a:spcPts val="0"/>
              </a:spcAft>
            </a:pPr>
            <a:r>
              <a:rPr lang="es-PE" sz="1050" b="1" dirty="0">
                <a:solidFill>
                  <a:srgbClr val="00206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(1) Pendientes (2) Proceso (3) Implementadas (4) Inaplicable por causal sobreviniente</a:t>
            </a:r>
            <a:endParaRPr lang="en-US" sz="4800" dirty="0">
              <a:solidFill>
                <a:srgbClr val="002060"/>
              </a:solidFill>
              <a:effectLst>
                <a:outerShdw blurRad="38100" dist="38100" dir="2700000" algn="tl">
                  <a:srgbClr val="000000">
                    <a:alpha val="43137"/>
                  </a:srgbClr>
                </a:outerShdw>
              </a:effectLst>
              <a:ea typeface="Times New Roman" panose="02020603050405020304" pitchFamily="18" charset="0"/>
            </a:endParaRPr>
          </a:p>
        </p:txBody>
      </p:sp>
      <p:pic>
        <p:nvPicPr>
          <p:cNvPr id="22" name="Imagen 21"/>
          <p:cNvPicPr>
            <a:picLocks noChangeAspect="1"/>
          </p:cNvPicPr>
          <p:nvPr/>
        </p:nvPicPr>
        <p:blipFill rotWithShape="1">
          <a:blip r:embed="rId3"/>
          <a:srcRect l="8532" b="7112"/>
          <a:stretch/>
        </p:blipFill>
        <p:spPr>
          <a:xfrm>
            <a:off x="2569837" y="1886777"/>
            <a:ext cx="7303178" cy="3735761"/>
          </a:xfrm>
          <a:prstGeom prst="rect">
            <a:avLst/>
          </a:prstGeom>
          <a:solidFill>
            <a:schemeClr val="bg1"/>
          </a:solidFill>
          <a:ln>
            <a:solidFill>
              <a:schemeClr val="tx1"/>
            </a:solidFill>
          </a:ln>
        </p:spPr>
      </p:pic>
      <p:sp>
        <p:nvSpPr>
          <p:cNvPr id="24" name="Elipse 23"/>
          <p:cNvSpPr/>
          <p:nvPr/>
        </p:nvSpPr>
        <p:spPr>
          <a:xfrm>
            <a:off x="6385451" y="5201938"/>
            <a:ext cx="610434" cy="4669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ipse 24"/>
          <p:cNvSpPr/>
          <p:nvPr/>
        </p:nvSpPr>
        <p:spPr>
          <a:xfrm>
            <a:off x="7771131" y="5173276"/>
            <a:ext cx="610434" cy="466967"/>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p:cNvSpPr txBox="1"/>
          <p:nvPr/>
        </p:nvSpPr>
        <p:spPr>
          <a:xfrm>
            <a:off x="6385451" y="5592705"/>
            <a:ext cx="3709234" cy="338554"/>
          </a:xfrm>
          <a:prstGeom prst="rect">
            <a:avLst/>
          </a:prstGeom>
          <a:noFill/>
        </p:spPr>
        <p:txBody>
          <a:bodyPr wrap="square" rtlCol="0">
            <a:spAutoFit/>
          </a:bodyPr>
          <a:lstStyle/>
          <a:p>
            <a:r>
              <a:rPr lang="es-PE" sz="1600" b="1" dirty="0">
                <a:solidFill>
                  <a:srgbClr val="0070C0"/>
                </a:solidFill>
              </a:rPr>
              <a:t>27%         23%       48%       2%         100%</a:t>
            </a:r>
            <a:endParaRPr lang="en-US" sz="1600" b="1" dirty="0">
              <a:solidFill>
                <a:srgbClr val="0070C0"/>
              </a:solidFill>
            </a:endParaRPr>
          </a:p>
        </p:txBody>
      </p:sp>
      <p:grpSp>
        <p:nvGrpSpPr>
          <p:cNvPr id="27" name="Grupo 26"/>
          <p:cNvGrpSpPr/>
          <p:nvPr/>
        </p:nvGrpSpPr>
        <p:grpSpPr>
          <a:xfrm>
            <a:off x="10750911" y="6198277"/>
            <a:ext cx="1028182" cy="416372"/>
            <a:chOff x="10890611" y="6223677"/>
            <a:chExt cx="1028182" cy="416372"/>
          </a:xfrm>
        </p:grpSpPr>
        <p:sp>
          <p:nvSpPr>
            <p:cNvPr id="28" name="CuadroTexto 27"/>
            <p:cNvSpPr txBox="1"/>
            <p:nvPr/>
          </p:nvSpPr>
          <p:spPr>
            <a:xfrm>
              <a:off x="10890611" y="6439994"/>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29" name="Imagen 28" descr="C:\Users\16468\Documents\GSS\Para creaciones\cgr.png">
              <a:hlinkClick r:id="rId4" action="ppaction://hlinksldjump"/>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131746" y="6223677"/>
              <a:ext cx="523240" cy="262294"/>
            </a:xfrm>
            <a:prstGeom prst="rect">
              <a:avLst/>
            </a:prstGeom>
            <a:noFill/>
            <a:ln>
              <a:noFill/>
            </a:ln>
          </p:spPr>
        </p:pic>
      </p:grpSp>
      <p:sp>
        <p:nvSpPr>
          <p:cNvPr id="16" name="CuadroTexto 15">
            <a:extLst>
              <a:ext uri="{FF2B5EF4-FFF2-40B4-BE49-F238E27FC236}">
                <a16:creationId xmlns:a16="http://schemas.microsoft.com/office/drawing/2014/main" id="{697E16DA-F158-45B7-B278-F14B5531A97E}"/>
              </a:ext>
            </a:extLst>
          </p:cNvPr>
          <p:cNvSpPr txBox="1"/>
          <p:nvPr/>
        </p:nvSpPr>
        <p:spPr>
          <a:xfrm>
            <a:off x="0" y="284106"/>
            <a:ext cx="12192000" cy="430887"/>
          </a:xfrm>
          <a:prstGeom prst="rect">
            <a:avLst/>
          </a:prstGeom>
          <a:noFill/>
        </p:spPr>
        <p:txBody>
          <a:bodyPr wrap="square" rtlCol="0">
            <a:spAutoFit/>
          </a:bodyPr>
          <a:lstStyle/>
          <a:p>
            <a:pPr lvl="1" algn="ctr"/>
            <a:r>
              <a:rPr lang="es-PE" sz="2200" b="1" dirty="0">
                <a:effectLst>
                  <a:outerShdw blurRad="38100" dist="38100" dir="2700000" algn="tl">
                    <a:srgbClr val="000000">
                      <a:alpha val="43137"/>
                    </a:srgbClr>
                  </a:outerShdw>
                </a:effectLst>
              </a:rPr>
              <a:t>GASTO SOCIAL E INDICADORES SOCIALES</a:t>
            </a:r>
          </a:p>
        </p:txBody>
      </p:sp>
    </p:spTree>
    <p:extLst>
      <p:ext uri="{BB962C8B-B14F-4D97-AF65-F5344CB8AC3E}">
        <p14:creationId xmlns:p14="http://schemas.microsoft.com/office/powerpoint/2010/main" val="2394002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93</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162175"/>
            <a:ext cx="12192000" cy="2123658"/>
          </a:xfrm>
          <a:prstGeom prst="rect">
            <a:avLst/>
          </a:prstGeom>
          <a:noFill/>
        </p:spPr>
        <p:txBody>
          <a:bodyPr wrap="square" rtlCol="0">
            <a:spAutoFit/>
          </a:bodyPr>
          <a:lstStyle/>
          <a:p>
            <a:pPr lvl="1" algn="ctr"/>
            <a:r>
              <a:rPr lang="es-PE" sz="4400" b="1" dirty="0">
                <a:solidFill>
                  <a:schemeClr val="bg1"/>
                </a:solidFill>
                <a:effectLst>
                  <a:outerShdw blurRad="38100" dist="38100" dir="2700000" algn="tl">
                    <a:srgbClr val="000000">
                      <a:alpha val="43137"/>
                    </a:srgbClr>
                  </a:outerShdw>
                </a:effectLst>
              </a:rPr>
              <a:t>V. INFORME SITUACIONAL DE LA IMPLEMENTACIÓN DE LAS RECOMENDACIONES DE AUDITORÍA </a:t>
            </a:r>
          </a:p>
        </p:txBody>
      </p:sp>
    </p:spTree>
    <p:extLst>
      <p:ext uri="{BB962C8B-B14F-4D97-AF65-F5344CB8AC3E}">
        <p14:creationId xmlns:p14="http://schemas.microsoft.com/office/powerpoint/2010/main" val="175643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94</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12700" y="284106"/>
            <a:ext cx="9042400" cy="430887"/>
          </a:xfrm>
          <a:prstGeom prst="rect">
            <a:avLst/>
          </a:prstGeom>
          <a:noFill/>
        </p:spPr>
        <p:txBody>
          <a:bodyPr wrap="square" rtlCol="0">
            <a:spAutoFit/>
          </a:bodyPr>
          <a:lstStyle/>
          <a:p>
            <a:pPr lvl="1" algn="r"/>
            <a:r>
              <a:rPr lang="es-PE" sz="2200" b="1" dirty="0">
                <a:effectLst>
                  <a:outerShdw blurRad="38100" dist="38100" dir="2700000" algn="tl">
                    <a:srgbClr val="000000">
                      <a:alpha val="43137"/>
                    </a:srgbClr>
                  </a:outerShdw>
                </a:effectLst>
              </a:rPr>
              <a:t>IMPLEMENTACION DE LAS RECOMENDACIONES DE AUDITORIA</a:t>
            </a:r>
          </a:p>
        </p:txBody>
      </p:sp>
      <p:sp>
        <p:nvSpPr>
          <p:cNvPr id="5" name="Rectángulo 4"/>
          <p:cNvSpPr/>
          <p:nvPr/>
        </p:nvSpPr>
        <p:spPr>
          <a:xfrm>
            <a:off x="0" y="1049635"/>
            <a:ext cx="12192000" cy="492443"/>
          </a:xfrm>
          <a:prstGeom prst="rect">
            <a:avLst/>
          </a:prstGeom>
        </p:spPr>
        <p:txBody>
          <a:bodyPr wrap="square">
            <a:spAutoFit/>
          </a:bodyPr>
          <a:lstStyle/>
          <a:p>
            <a:pPr algn="ctr"/>
            <a:r>
              <a:rPr lang="es-PE" sz="2600" b="1" dirty="0">
                <a:ea typeface="Times New Roman" panose="02020603050405020304" pitchFamily="18" charset="0"/>
              </a:rPr>
              <a:t>INFORME DE AUDITORÍA A LA CUENTA GENERAL DE LA REPÚBLICA 2017</a:t>
            </a:r>
            <a:endParaRPr lang="en-US" sz="2600" b="1" dirty="0"/>
          </a:p>
        </p:txBody>
      </p:sp>
      <p:pic>
        <p:nvPicPr>
          <p:cNvPr id="6" name="Imagen 5"/>
          <p:cNvPicPr>
            <a:picLocks noChangeAspect="1"/>
          </p:cNvPicPr>
          <p:nvPr/>
        </p:nvPicPr>
        <p:blipFill rotWithShape="1">
          <a:blip r:embed="rId3"/>
          <a:srcRect l="10270" b="68787"/>
          <a:stretch/>
        </p:blipFill>
        <p:spPr>
          <a:xfrm>
            <a:off x="1822725" y="1930658"/>
            <a:ext cx="8546550" cy="3511910"/>
          </a:xfrm>
          <a:prstGeom prst="rect">
            <a:avLst/>
          </a:prstGeom>
          <a:solidFill>
            <a:schemeClr val="bg1"/>
          </a:solidFill>
          <a:ln>
            <a:solidFill>
              <a:schemeClr val="tx1"/>
            </a:solidFill>
          </a:ln>
        </p:spPr>
      </p:pic>
    </p:spTree>
    <p:extLst>
      <p:ext uri="{BB962C8B-B14F-4D97-AF65-F5344CB8AC3E}">
        <p14:creationId xmlns:p14="http://schemas.microsoft.com/office/powerpoint/2010/main" val="363367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95</a:t>
            </a:fld>
            <a:endParaRPr lang="es-PE" b="1" dirty="0">
              <a:solidFill>
                <a:schemeClr val="bg1">
                  <a:lumMod val="75000"/>
                </a:schemeClr>
              </a:solidFill>
            </a:endParaRPr>
          </a:p>
        </p:txBody>
      </p:sp>
      <p:grpSp>
        <p:nvGrpSpPr>
          <p:cNvPr id="5" name="Grupo 4"/>
          <p:cNvGrpSpPr/>
          <p:nvPr/>
        </p:nvGrpSpPr>
        <p:grpSpPr>
          <a:xfrm>
            <a:off x="3056164" y="1342054"/>
            <a:ext cx="6147318" cy="5004296"/>
            <a:chOff x="4578443" y="2016932"/>
            <a:chExt cx="4589272" cy="4337487"/>
          </a:xfrm>
        </p:grpSpPr>
        <p:pic>
          <p:nvPicPr>
            <p:cNvPr id="15" name="Imagen 14"/>
            <p:cNvPicPr>
              <a:picLocks noChangeAspect="1"/>
            </p:cNvPicPr>
            <p:nvPr/>
          </p:nvPicPr>
          <p:blipFill rotWithShape="1">
            <a:blip r:embed="rId3"/>
            <a:srcRect l="10270" t="30881" b="2494"/>
            <a:stretch/>
          </p:blipFill>
          <p:spPr>
            <a:xfrm>
              <a:off x="4578443" y="2329070"/>
              <a:ext cx="4589272" cy="4025349"/>
            </a:xfrm>
            <a:prstGeom prst="rect">
              <a:avLst/>
            </a:prstGeom>
            <a:solidFill>
              <a:schemeClr val="bg1"/>
            </a:solidFill>
            <a:ln>
              <a:solidFill>
                <a:schemeClr val="tx1"/>
              </a:solidFill>
            </a:ln>
          </p:spPr>
        </p:pic>
        <p:pic>
          <p:nvPicPr>
            <p:cNvPr id="17" name="Imagen 16"/>
            <p:cNvPicPr>
              <a:picLocks noChangeAspect="1"/>
            </p:cNvPicPr>
            <p:nvPr/>
          </p:nvPicPr>
          <p:blipFill rotWithShape="1">
            <a:blip r:embed="rId3"/>
            <a:srcRect l="10270" b="95333"/>
            <a:stretch/>
          </p:blipFill>
          <p:spPr>
            <a:xfrm>
              <a:off x="4578443" y="2016932"/>
              <a:ext cx="4589272" cy="281936"/>
            </a:xfrm>
            <a:prstGeom prst="rect">
              <a:avLst/>
            </a:prstGeom>
            <a:solidFill>
              <a:schemeClr val="bg1"/>
            </a:solidFill>
            <a:ln>
              <a:solidFill>
                <a:schemeClr val="tx1"/>
              </a:solidFill>
            </a:ln>
          </p:spPr>
        </p:pic>
      </p:grpSp>
      <p:sp>
        <p:nvSpPr>
          <p:cNvPr id="19" name="Rectángulo 18"/>
          <p:cNvSpPr/>
          <p:nvPr/>
        </p:nvSpPr>
        <p:spPr>
          <a:xfrm>
            <a:off x="0" y="782935"/>
            <a:ext cx="12192000" cy="492443"/>
          </a:xfrm>
          <a:prstGeom prst="rect">
            <a:avLst/>
          </a:prstGeom>
        </p:spPr>
        <p:txBody>
          <a:bodyPr wrap="square">
            <a:spAutoFit/>
          </a:bodyPr>
          <a:lstStyle/>
          <a:p>
            <a:pPr algn="ctr"/>
            <a:r>
              <a:rPr lang="es-PE" sz="2600" b="1" dirty="0">
                <a:ea typeface="Times New Roman" panose="02020603050405020304" pitchFamily="18" charset="0"/>
              </a:rPr>
              <a:t>INFORME DE AUDITORÍA A LA CUENTA GENERAL DE LA REPÚBLICA 2016</a:t>
            </a:r>
            <a:endParaRPr lang="en-US" sz="2600" b="1" dirty="0"/>
          </a:p>
        </p:txBody>
      </p:sp>
      <p:sp>
        <p:nvSpPr>
          <p:cNvPr id="16" name="CuadroTexto 15">
            <a:extLst>
              <a:ext uri="{FF2B5EF4-FFF2-40B4-BE49-F238E27FC236}">
                <a16:creationId xmlns:a16="http://schemas.microsoft.com/office/drawing/2014/main" id="{B3582E4B-184D-41F1-B28D-14DBEF4CE1AF}"/>
              </a:ext>
            </a:extLst>
          </p:cNvPr>
          <p:cNvSpPr txBox="1"/>
          <p:nvPr/>
        </p:nvSpPr>
        <p:spPr>
          <a:xfrm>
            <a:off x="12700" y="284106"/>
            <a:ext cx="9042400" cy="430887"/>
          </a:xfrm>
          <a:prstGeom prst="rect">
            <a:avLst/>
          </a:prstGeom>
          <a:noFill/>
        </p:spPr>
        <p:txBody>
          <a:bodyPr wrap="square" rtlCol="0">
            <a:spAutoFit/>
          </a:bodyPr>
          <a:lstStyle/>
          <a:p>
            <a:pPr lvl="1" algn="r"/>
            <a:r>
              <a:rPr lang="es-PE" sz="2200" b="1" dirty="0">
                <a:effectLst>
                  <a:outerShdw blurRad="38100" dist="38100" dir="2700000" algn="tl">
                    <a:srgbClr val="000000">
                      <a:alpha val="43137"/>
                    </a:srgbClr>
                  </a:outerShdw>
                </a:effectLst>
              </a:rPr>
              <a:t>IMPLEMENTACION DE LAS RECOMENDACIONES DE AUDITORIA</a:t>
            </a:r>
          </a:p>
        </p:txBody>
      </p:sp>
    </p:spTree>
    <p:extLst>
      <p:ext uri="{BB962C8B-B14F-4D97-AF65-F5344CB8AC3E}">
        <p14:creationId xmlns:p14="http://schemas.microsoft.com/office/powerpoint/2010/main" val="397258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96</a:t>
            </a:fld>
            <a:endParaRPr lang="es-PE" b="1" dirty="0">
              <a:solidFill>
                <a:schemeClr val="bg1">
                  <a:lumMod val="75000"/>
                </a:schemeClr>
              </a:solidFill>
            </a:endParaRPr>
          </a:p>
        </p:txBody>
      </p:sp>
      <p:sp>
        <p:nvSpPr>
          <p:cNvPr id="15" name="Rectángulo 14"/>
          <p:cNvSpPr/>
          <p:nvPr/>
        </p:nvSpPr>
        <p:spPr>
          <a:xfrm>
            <a:off x="21547" y="941616"/>
            <a:ext cx="12192000" cy="492443"/>
          </a:xfrm>
          <a:prstGeom prst="rect">
            <a:avLst/>
          </a:prstGeom>
        </p:spPr>
        <p:txBody>
          <a:bodyPr wrap="square">
            <a:spAutoFit/>
          </a:bodyPr>
          <a:lstStyle/>
          <a:p>
            <a:pPr algn="ctr"/>
            <a:r>
              <a:rPr lang="es-PE" sz="2600" b="1" dirty="0"/>
              <a:t>INFORMES DE AUDITORIA FINANCIERA – DICTAMENES (2017)</a:t>
            </a:r>
            <a:endParaRPr lang="en-US" sz="2600" b="1" dirty="0"/>
          </a:p>
        </p:txBody>
      </p:sp>
      <p:pic>
        <p:nvPicPr>
          <p:cNvPr id="5" name="Imagen 4"/>
          <p:cNvPicPr>
            <a:picLocks noChangeAspect="1"/>
          </p:cNvPicPr>
          <p:nvPr/>
        </p:nvPicPr>
        <p:blipFill rotWithShape="1">
          <a:blip r:embed="rId3"/>
          <a:srcRect l="22724" r="14080" b="11222"/>
          <a:stretch/>
        </p:blipFill>
        <p:spPr>
          <a:xfrm>
            <a:off x="2063640" y="2298182"/>
            <a:ext cx="7766398" cy="3715886"/>
          </a:xfrm>
          <a:prstGeom prst="rect">
            <a:avLst/>
          </a:prstGeom>
          <a:solidFill>
            <a:schemeClr val="bg1"/>
          </a:solidFill>
          <a:ln>
            <a:solidFill>
              <a:schemeClr val="tx1"/>
            </a:solidFill>
          </a:ln>
        </p:spPr>
      </p:pic>
      <p:sp>
        <p:nvSpPr>
          <p:cNvPr id="6" name="CuadroTexto 5"/>
          <p:cNvSpPr txBox="1"/>
          <p:nvPr/>
        </p:nvSpPr>
        <p:spPr>
          <a:xfrm>
            <a:off x="10654622" y="957004"/>
            <a:ext cx="1651000" cy="461665"/>
          </a:xfrm>
          <a:prstGeom prst="rect">
            <a:avLst/>
          </a:prstGeom>
          <a:noFill/>
        </p:spPr>
        <p:txBody>
          <a:bodyPr wrap="square" rtlCol="0">
            <a:spAutoFit/>
          </a:bodyPr>
          <a:lstStyle/>
          <a:p>
            <a:r>
              <a:rPr lang="es-PE" sz="2400" b="1" dirty="0">
                <a:solidFill>
                  <a:srgbClr val="FF0000"/>
                </a:solidFill>
                <a:effectLst>
                  <a:outerShdw blurRad="38100" dist="38100" dir="2700000" algn="tl">
                    <a:srgbClr val="000000">
                      <a:alpha val="43137"/>
                    </a:srgbClr>
                  </a:outerShdw>
                </a:effectLst>
              </a:rPr>
              <a:t>(NUEVO)</a:t>
            </a:r>
            <a:endParaRPr lang="en-US" sz="2400" b="1" dirty="0">
              <a:solidFill>
                <a:srgbClr val="FF0000"/>
              </a:solidFill>
              <a:effectLst>
                <a:outerShdw blurRad="38100" dist="38100" dir="2700000" algn="tl">
                  <a:srgbClr val="000000">
                    <a:alpha val="43137"/>
                  </a:srgbClr>
                </a:outerShdw>
              </a:effectLst>
            </a:endParaRPr>
          </a:p>
        </p:txBody>
      </p:sp>
      <p:sp>
        <p:nvSpPr>
          <p:cNvPr id="7" name="CuadroTexto 6"/>
          <p:cNvSpPr txBox="1"/>
          <p:nvPr/>
        </p:nvSpPr>
        <p:spPr>
          <a:xfrm>
            <a:off x="2063640" y="1638300"/>
            <a:ext cx="7766398" cy="646331"/>
          </a:xfrm>
          <a:prstGeom prst="rect">
            <a:avLst/>
          </a:prstGeom>
          <a:noFill/>
        </p:spPr>
        <p:txBody>
          <a:bodyPr wrap="square" rtlCol="0">
            <a:spAutoFit/>
          </a:bodyPr>
          <a:lstStyle/>
          <a:p>
            <a:pPr algn="ctr"/>
            <a:r>
              <a:rPr lang="es-PE" b="1" dirty="0">
                <a:solidFill>
                  <a:srgbClr val="002060"/>
                </a:solidFill>
              </a:rPr>
              <a:t>AUDITORIAS FINANCIERAS EJECUTADAS POR SOA Y OCI </a:t>
            </a:r>
          </a:p>
          <a:p>
            <a:pPr algn="ctr"/>
            <a:r>
              <a:rPr lang="es-PE" b="1" dirty="0">
                <a:solidFill>
                  <a:srgbClr val="002060"/>
                </a:solidFill>
              </a:rPr>
              <a:t>PARA EL EJERCICIO 2017 </a:t>
            </a:r>
            <a:endParaRPr lang="en-US" b="1" dirty="0">
              <a:solidFill>
                <a:srgbClr val="002060"/>
              </a:solidFill>
            </a:endParaRPr>
          </a:p>
        </p:txBody>
      </p:sp>
      <p:sp>
        <p:nvSpPr>
          <p:cNvPr id="16" name="CuadroTexto 15">
            <a:extLst>
              <a:ext uri="{FF2B5EF4-FFF2-40B4-BE49-F238E27FC236}">
                <a16:creationId xmlns:a16="http://schemas.microsoft.com/office/drawing/2014/main" id="{EADD91DA-F68E-4824-8184-F0BA2BD9119E}"/>
              </a:ext>
            </a:extLst>
          </p:cNvPr>
          <p:cNvSpPr txBox="1"/>
          <p:nvPr/>
        </p:nvSpPr>
        <p:spPr>
          <a:xfrm>
            <a:off x="12700" y="284106"/>
            <a:ext cx="9042400" cy="430887"/>
          </a:xfrm>
          <a:prstGeom prst="rect">
            <a:avLst/>
          </a:prstGeom>
          <a:noFill/>
        </p:spPr>
        <p:txBody>
          <a:bodyPr wrap="square" rtlCol="0">
            <a:spAutoFit/>
          </a:bodyPr>
          <a:lstStyle/>
          <a:p>
            <a:pPr lvl="1" algn="r"/>
            <a:r>
              <a:rPr lang="es-PE" sz="2200" b="1" dirty="0">
                <a:effectLst>
                  <a:outerShdw blurRad="38100" dist="38100" dir="2700000" algn="tl">
                    <a:srgbClr val="000000">
                      <a:alpha val="43137"/>
                    </a:srgbClr>
                  </a:outerShdw>
                </a:effectLst>
              </a:rPr>
              <a:t>IMPLEMENTACION DE LAS RECOMENDACIONES DE AUDITORIA</a:t>
            </a:r>
          </a:p>
        </p:txBody>
      </p:sp>
    </p:spTree>
    <p:extLst>
      <p:ext uri="{BB962C8B-B14F-4D97-AF65-F5344CB8AC3E}">
        <p14:creationId xmlns:p14="http://schemas.microsoft.com/office/powerpoint/2010/main" val="249313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97</a:t>
            </a:fld>
            <a:endParaRPr lang="es-PE" b="1" dirty="0">
              <a:solidFill>
                <a:schemeClr val="bg1">
                  <a:lumMod val="75000"/>
                </a:schemeClr>
              </a:solidFill>
            </a:endParaRPr>
          </a:p>
        </p:txBody>
      </p:sp>
      <p:sp>
        <p:nvSpPr>
          <p:cNvPr id="15" name="Rectángulo 14"/>
          <p:cNvSpPr/>
          <p:nvPr/>
        </p:nvSpPr>
        <p:spPr>
          <a:xfrm>
            <a:off x="21547" y="941616"/>
            <a:ext cx="12192000" cy="492443"/>
          </a:xfrm>
          <a:prstGeom prst="rect">
            <a:avLst/>
          </a:prstGeom>
        </p:spPr>
        <p:txBody>
          <a:bodyPr wrap="square">
            <a:spAutoFit/>
          </a:bodyPr>
          <a:lstStyle/>
          <a:p>
            <a:pPr algn="ctr"/>
            <a:r>
              <a:rPr lang="es-PE" sz="2600" b="1" dirty="0"/>
              <a:t>INFORMES DE AUDITORIA FINANCIERA – DICTAMENES (2017)</a:t>
            </a:r>
            <a:endParaRPr lang="en-US" sz="2600" b="1" dirty="0"/>
          </a:p>
        </p:txBody>
      </p:sp>
      <p:graphicFrame>
        <p:nvGraphicFramePr>
          <p:cNvPr id="9" name="Tabla 8"/>
          <p:cNvGraphicFramePr>
            <a:graphicFrameLocks noGrp="1"/>
          </p:cNvGraphicFramePr>
          <p:nvPr>
            <p:extLst>
              <p:ext uri="{D42A27DB-BD31-4B8C-83A1-F6EECF244321}">
                <p14:modId xmlns:p14="http://schemas.microsoft.com/office/powerpoint/2010/main" val="3481035415"/>
              </p:ext>
            </p:extLst>
          </p:nvPr>
        </p:nvGraphicFramePr>
        <p:xfrm>
          <a:off x="1168402" y="2105180"/>
          <a:ext cx="9880598" cy="3924051"/>
        </p:xfrm>
        <a:graphic>
          <a:graphicData uri="http://schemas.openxmlformats.org/drawingml/2006/table">
            <a:tbl>
              <a:tblPr firstRow="1" lastRow="1" bandRow="1">
                <a:tableStyleId>{5C22544A-7EE6-4342-B048-85BDC9FD1C3A}</a:tableStyleId>
              </a:tblPr>
              <a:tblGrid>
                <a:gridCol w="1862983">
                  <a:extLst>
                    <a:ext uri="{9D8B030D-6E8A-4147-A177-3AD203B41FA5}">
                      <a16:colId xmlns:a16="http://schemas.microsoft.com/office/drawing/2014/main" val="3700095347"/>
                    </a:ext>
                  </a:extLst>
                </a:gridCol>
                <a:gridCol w="670019">
                  <a:extLst>
                    <a:ext uri="{9D8B030D-6E8A-4147-A177-3AD203B41FA5}">
                      <a16:colId xmlns:a16="http://schemas.microsoft.com/office/drawing/2014/main" val="2422281592"/>
                    </a:ext>
                  </a:extLst>
                </a:gridCol>
                <a:gridCol w="800756">
                  <a:extLst>
                    <a:ext uri="{9D8B030D-6E8A-4147-A177-3AD203B41FA5}">
                      <a16:colId xmlns:a16="http://schemas.microsoft.com/office/drawing/2014/main" val="694140581"/>
                    </a:ext>
                  </a:extLst>
                </a:gridCol>
                <a:gridCol w="802013">
                  <a:extLst>
                    <a:ext uri="{9D8B030D-6E8A-4147-A177-3AD203B41FA5}">
                      <a16:colId xmlns:a16="http://schemas.microsoft.com/office/drawing/2014/main" val="2174479803"/>
                    </a:ext>
                  </a:extLst>
                </a:gridCol>
                <a:gridCol w="802013">
                  <a:extLst>
                    <a:ext uri="{9D8B030D-6E8A-4147-A177-3AD203B41FA5}">
                      <a16:colId xmlns:a16="http://schemas.microsoft.com/office/drawing/2014/main" val="975067978"/>
                    </a:ext>
                  </a:extLst>
                </a:gridCol>
                <a:gridCol w="867381">
                  <a:extLst>
                    <a:ext uri="{9D8B030D-6E8A-4147-A177-3AD203B41FA5}">
                      <a16:colId xmlns:a16="http://schemas.microsoft.com/office/drawing/2014/main" val="262448216"/>
                    </a:ext>
                  </a:extLst>
                </a:gridCol>
                <a:gridCol w="867381">
                  <a:extLst>
                    <a:ext uri="{9D8B030D-6E8A-4147-A177-3AD203B41FA5}">
                      <a16:colId xmlns:a16="http://schemas.microsoft.com/office/drawing/2014/main" val="2475724403"/>
                    </a:ext>
                  </a:extLst>
                </a:gridCol>
                <a:gridCol w="802013">
                  <a:extLst>
                    <a:ext uri="{9D8B030D-6E8A-4147-A177-3AD203B41FA5}">
                      <a16:colId xmlns:a16="http://schemas.microsoft.com/office/drawing/2014/main" val="3062247846"/>
                    </a:ext>
                  </a:extLst>
                </a:gridCol>
                <a:gridCol w="802013">
                  <a:extLst>
                    <a:ext uri="{9D8B030D-6E8A-4147-A177-3AD203B41FA5}">
                      <a16:colId xmlns:a16="http://schemas.microsoft.com/office/drawing/2014/main" val="2459263666"/>
                    </a:ext>
                  </a:extLst>
                </a:gridCol>
                <a:gridCol w="802013">
                  <a:extLst>
                    <a:ext uri="{9D8B030D-6E8A-4147-A177-3AD203B41FA5}">
                      <a16:colId xmlns:a16="http://schemas.microsoft.com/office/drawing/2014/main" val="2427461590"/>
                    </a:ext>
                  </a:extLst>
                </a:gridCol>
                <a:gridCol w="802013">
                  <a:extLst>
                    <a:ext uri="{9D8B030D-6E8A-4147-A177-3AD203B41FA5}">
                      <a16:colId xmlns:a16="http://schemas.microsoft.com/office/drawing/2014/main" val="1605246843"/>
                    </a:ext>
                  </a:extLst>
                </a:gridCol>
              </a:tblGrid>
              <a:tr h="580395">
                <a:tc rowSpan="2">
                  <a:txBody>
                    <a:bodyPr/>
                    <a:lstStyle/>
                    <a:p>
                      <a:pPr algn="ctr">
                        <a:spcAft>
                          <a:spcPts val="0"/>
                        </a:spcAft>
                      </a:pPr>
                      <a:r>
                        <a:rPr lang="es-PE" sz="1800">
                          <a:effectLst/>
                        </a:rPr>
                        <a:t>Nivel de Gobierno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gn="ctr">
                        <a:spcAft>
                          <a:spcPts val="0"/>
                        </a:spcAft>
                      </a:pPr>
                      <a:r>
                        <a:rPr lang="es-PE" sz="1800" dirty="0">
                          <a:effectLst/>
                        </a:rPr>
                        <a:t>Sin salvedades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lgn="ctr">
                        <a:spcAft>
                          <a:spcPts val="0"/>
                        </a:spcAft>
                      </a:pPr>
                      <a:r>
                        <a:rPr lang="es-PE" sz="1800" dirty="0">
                          <a:effectLst/>
                        </a:rPr>
                        <a:t>Con salvedades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lgn="ctr">
                        <a:spcAft>
                          <a:spcPts val="0"/>
                        </a:spcAft>
                      </a:pPr>
                      <a:r>
                        <a:rPr lang="es-PE" sz="1800" dirty="0">
                          <a:effectLst/>
                        </a:rPr>
                        <a:t>Abstención de opinión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lgn="ctr">
                        <a:spcAft>
                          <a:spcPts val="0"/>
                        </a:spcAft>
                      </a:pPr>
                      <a:r>
                        <a:rPr lang="es-PE" sz="1800" dirty="0">
                          <a:effectLst/>
                        </a:rPr>
                        <a:t>Opinión adversa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lgn="ctr">
                        <a:spcAft>
                          <a:spcPts val="0"/>
                        </a:spcAft>
                      </a:pPr>
                      <a:r>
                        <a:rPr lang="es-PE" sz="1800">
                          <a:effectLst/>
                        </a:rPr>
                        <a:t>Total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8360170"/>
                  </a:ext>
                </a:extLst>
              </a:tr>
              <a:tr h="313038">
                <a:tc vMerge="1">
                  <a:txBody>
                    <a:bodyPr/>
                    <a:lstStyle/>
                    <a:p>
                      <a:endParaRPr lang="en-US"/>
                    </a:p>
                  </a:txBody>
                  <a:tcPr/>
                </a:tc>
                <a:tc>
                  <a:txBody>
                    <a:bodyPr/>
                    <a:lstStyle/>
                    <a:p>
                      <a:pPr algn="ctr">
                        <a:spcAft>
                          <a:spcPts val="0"/>
                        </a:spcAft>
                      </a:pPr>
                      <a:r>
                        <a:rPr lang="es-PE" sz="1800" b="1" dirty="0">
                          <a:solidFill>
                            <a:schemeClr val="bg1"/>
                          </a:solidFill>
                          <a:effectLst/>
                        </a:rPr>
                        <a:t>EEFF</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spcAft>
                          <a:spcPts val="0"/>
                        </a:spcAft>
                      </a:pPr>
                      <a:r>
                        <a:rPr lang="es-PE" sz="1800" b="1" dirty="0">
                          <a:solidFill>
                            <a:schemeClr val="bg1"/>
                          </a:solidFill>
                          <a:effectLst/>
                        </a:rPr>
                        <a:t>EEPP</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spcAft>
                          <a:spcPts val="0"/>
                        </a:spcAft>
                      </a:pPr>
                      <a:r>
                        <a:rPr lang="es-PE" sz="1800" b="1" dirty="0">
                          <a:solidFill>
                            <a:schemeClr val="bg1"/>
                          </a:solidFill>
                          <a:effectLst/>
                        </a:rPr>
                        <a:t>EEFF</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spcAft>
                          <a:spcPts val="0"/>
                        </a:spcAft>
                      </a:pPr>
                      <a:r>
                        <a:rPr lang="es-PE" sz="1800" b="1" dirty="0">
                          <a:solidFill>
                            <a:schemeClr val="bg1"/>
                          </a:solidFill>
                          <a:effectLst/>
                        </a:rPr>
                        <a:t>EEPP</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spcAft>
                          <a:spcPts val="0"/>
                        </a:spcAft>
                      </a:pPr>
                      <a:r>
                        <a:rPr lang="es-PE" sz="1800" b="1" dirty="0">
                          <a:solidFill>
                            <a:schemeClr val="bg1"/>
                          </a:solidFill>
                          <a:effectLst/>
                        </a:rPr>
                        <a:t>EEFF</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spcAft>
                          <a:spcPts val="0"/>
                        </a:spcAft>
                      </a:pPr>
                      <a:r>
                        <a:rPr lang="es-PE" sz="1800" b="1" dirty="0">
                          <a:solidFill>
                            <a:schemeClr val="bg1"/>
                          </a:solidFill>
                          <a:effectLst/>
                        </a:rPr>
                        <a:t>EEPP</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spcAft>
                          <a:spcPts val="0"/>
                        </a:spcAft>
                      </a:pPr>
                      <a:r>
                        <a:rPr lang="es-PE" sz="1800" b="1" dirty="0">
                          <a:solidFill>
                            <a:schemeClr val="bg1"/>
                          </a:solidFill>
                          <a:effectLst/>
                        </a:rPr>
                        <a:t>EEFF</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spcAft>
                          <a:spcPts val="0"/>
                        </a:spcAft>
                      </a:pPr>
                      <a:r>
                        <a:rPr lang="es-PE" sz="1800" b="1" dirty="0">
                          <a:solidFill>
                            <a:schemeClr val="bg1"/>
                          </a:solidFill>
                          <a:effectLst/>
                        </a:rPr>
                        <a:t>EEPP</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spcAft>
                          <a:spcPts val="0"/>
                        </a:spcAft>
                      </a:pPr>
                      <a:r>
                        <a:rPr lang="es-PE" sz="1800" b="1" dirty="0">
                          <a:solidFill>
                            <a:schemeClr val="bg1"/>
                          </a:solidFill>
                          <a:effectLst/>
                        </a:rPr>
                        <a:t>EEFF</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spcAft>
                          <a:spcPts val="0"/>
                        </a:spcAft>
                      </a:pPr>
                      <a:r>
                        <a:rPr lang="es-PE" sz="1800" b="1" dirty="0">
                          <a:solidFill>
                            <a:schemeClr val="bg1"/>
                          </a:solidFill>
                          <a:effectLst/>
                        </a:rPr>
                        <a:t>EEPP</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extLst>
                  <a:ext uri="{0D108BD9-81ED-4DB2-BD59-A6C34878D82A}">
                    <a16:rowId xmlns:a16="http://schemas.microsoft.com/office/drawing/2014/main" val="133920023"/>
                  </a:ext>
                </a:extLst>
              </a:tr>
              <a:tr h="580395">
                <a:tc>
                  <a:txBody>
                    <a:bodyPr/>
                    <a:lstStyle/>
                    <a:p>
                      <a:pPr>
                        <a:spcAft>
                          <a:spcPts val="0"/>
                        </a:spcAft>
                      </a:pPr>
                      <a:r>
                        <a:rPr lang="es-PE" sz="1800" dirty="0">
                          <a:effectLst/>
                        </a:rPr>
                        <a:t>Gobierno Nacional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dirty="0">
                          <a:effectLst/>
                        </a:rPr>
                        <a:t>54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800" dirty="0">
                          <a:effectLst/>
                        </a:rPr>
                        <a:t>81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800" dirty="0">
                          <a:effectLst/>
                        </a:rPr>
                        <a:t>40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800" dirty="0">
                          <a:effectLst/>
                        </a:rPr>
                        <a:t>23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800" dirty="0">
                          <a:effectLst/>
                        </a:rPr>
                        <a:t>11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800" dirty="0">
                          <a:effectLst/>
                        </a:rPr>
                        <a:t>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800" dirty="0">
                          <a:effectLst/>
                        </a:rPr>
                        <a:t>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800" dirty="0">
                          <a:effectLst/>
                        </a:rPr>
                        <a:t>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800" dirty="0">
                          <a:effectLst/>
                        </a:rPr>
                        <a:t>109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PE" sz="1800">
                          <a:effectLst/>
                        </a:rPr>
                        <a:t>106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44334182"/>
                  </a:ext>
                </a:extLst>
              </a:tr>
              <a:tr h="580395">
                <a:tc>
                  <a:txBody>
                    <a:bodyPr/>
                    <a:lstStyle/>
                    <a:p>
                      <a:pPr>
                        <a:spcAft>
                          <a:spcPts val="0"/>
                        </a:spcAft>
                      </a:pPr>
                      <a:r>
                        <a:rPr lang="es-PE" sz="1800">
                          <a:effectLst/>
                        </a:rPr>
                        <a:t>Gobiernos Regionales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16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11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dirty="0">
                          <a:effectLst/>
                        </a:rPr>
                        <a:t>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dirty="0">
                          <a:effectLst/>
                        </a:rPr>
                        <a:t>22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48839335"/>
                  </a:ext>
                </a:extLst>
              </a:tr>
              <a:tr h="580395">
                <a:tc>
                  <a:txBody>
                    <a:bodyPr/>
                    <a:lstStyle/>
                    <a:p>
                      <a:pPr>
                        <a:spcAft>
                          <a:spcPts val="0"/>
                        </a:spcAft>
                      </a:pPr>
                      <a:r>
                        <a:rPr lang="es-PE" sz="1800">
                          <a:effectLst/>
                        </a:rPr>
                        <a:t>Gobiernos Locales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35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40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40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41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dirty="0">
                          <a:effectLst/>
                        </a:rPr>
                        <a:t>94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dirty="0">
                          <a:effectLst/>
                        </a:rPr>
                        <a:t>85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35724974"/>
                  </a:ext>
                </a:extLst>
              </a:tr>
              <a:tr h="580395">
                <a:tc>
                  <a:txBody>
                    <a:bodyPr/>
                    <a:lstStyle/>
                    <a:p>
                      <a:pPr>
                        <a:spcAft>
                          <a:spcPts val="0"/>
                        </a:spcAft>
                      </a:pPr>
                      <a:r>
                        <a:rPr lang="es-PE" sz="1800">
                          <a:effectLst/>
                        </a:rPr>
                        <a:t>Empresas del Estado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53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59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13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81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dirty="0">
                          <a:effectLst/>
                        </a:rPr>
                        <a:t>74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9013285"/>
                  </a:ext>
                </a:extLst>
              </a:tr>
              <a:tr h="313038">
                <a:tc>
                  <a:txBody>
                    <a:bodyPr/>
                    <a:lstStyle/>
                    <a:p>
                      <a:pPr>
                        <a:spcAft>
                          <a:spcPts val="0"/>
                        </a:spcAft>
                      </a:pPr>
                      <a:r>
                        <a:rPr lang="es-PE" sz="1800">
                          <a:effectLst/>
                        </a:rPr>
                        <a:t>Otras entidades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dirty="0">
                          <a:effectLst/>
                        </a:rPr>
                        <a:t>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24698455"/>
                  </a:ext>
                </a:extLst>
              </a:tr>
              <a:tr h="396000">
                <a:tc>
                  <a:txBody>
                    <a:bodyPr/>
                    <a:lstStyle/>
                    <a:p>
                      <a:pPr algn="ctr">
                        <a:spcAft>
                          <a:spcPts val="0"/>
                        </a:spcAft>
                      </a:pPr>
                      <a:r>
                        <a:rPr lang="es-PE" sz="1800" dirty="0">
                          <a:effectLst/>
                        </a:rPr>
                        <a:t> Total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dirty="0">
                          <a:effectLst/>
                        </a:rPr>
                        <a:t>120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75000"/>
                      </a:schemeClr>
                    </a:solidFill>
                  </a:tcPr>
                </a:tc>
                <a:tc>
                  <a:txBody>
                    <a:bodyPr/>
                    <a:lstStyle/>
                    <a:p>
                      <a:pPr algn="ctr">
                        <a:spcAft>
                          <a:spcPts val="0"/>
                        </a:spcAft>
                      </a:pPr>
                      <a:r>
                        <a:rPr lang="es-PE" sz="1800" dirty="0">
                          <a:effectLst/>
                        </a:rPr>
                        <a:t>181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75000"/>
                      </a:schemeClr>
                    </a:solidFill>
                  </a:tcPr>
                </a:tc>
                <a:tc>
                  <a:txBody>
                    <a:bodyPr/>
                    <a:lstStyle/>
                    <a:p>
                      <a:pPr algn="ctr">
                        <a:spcAft>
                          <a:spcPts val="0"/>
                        </a:spcAft>
                      </a:pPr>
                      <a:r>
                        <a:rPr lang="es-PE" sz="1800" dirty="0">
                          <a:effectLst/>
                        </a:rPr>
                        <a:t>110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75000"/>
                      </a:schemeClr>
                    </a:solidFill>
                  </a:tcPr>
                </a:tc>
                <a:tc>
                  <a:txBody>
                    <a:bodyPr/>
                    <a:lstStyle/>
                    <a:p>
                      <a:pPr algn="ctr">
                        <a:spcAft>
                          <a:spcPts val="0"/>
                        </a:spcAft>
                      </a:pPr>
                      <a:r>
                        <a:rPr lang="es-PE" sz="1800" dirty="0">
                          <a:effectLst/>
                        </a:rPr>
                        <a:t>93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75000"/>
                      </a:schemeClr>
                    </a:solidFill>
                  </a:tcPr>
                </a:tc>
                <a:tc>
                  <a:txBody>
                    <a:bodyPr/>
                    <a:lstStyle/>
                    <a:p>
                      <a:pPr algn="ctr">
                        <a:spcAft>
                          <a:spcPts val="0"/>
                        </a:spcAft>
                      </a:pPr>
                      <a:r>
                        <a:rPr lang="es-PE" sz="1800" dirty="0">
                          <a:effectLst/>
                        </a:rPr>
                        <a:t>67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75000"/>
                      </a:schemeClr>
                    </a:solidFill>
                  </a:tcPr>
                </a:tc>
                <a:tc>
                  <a:txBody>
                    <a:bodyPr/>
                    <a:lstStyle/>
                    <a:p>
                      <a:pPr algn="ctr">
                        <a:spcAft>
                          <a:spcPts val="0"/>
                        </a:spcAft>
                      </a:pPr>
                      <a:r>
                        <a:rPr lang="es-PE" sz="1800" dirty="0">
                          <a:effectLst/>
                        </a:rPr>
                        <a:t>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75000"/>
                      </a:schemeClr>
                    </a:solidFill>
                  </a:tcPr>
                </a:tc>
                <a:tc>
                  <a:txBody>
                    <a:bodyPr/>
                    <a:lstStyle/>
                    <a:p>
                      <a:pPr algn="ctr">
                        <a:spcAft>
                          <a:spcPts val="0"/>
                        </a:spcAft>
                      </a:pPr>
                      <a:r>
                        <a:rPr lang="es-PE" sz="1800" dirty="0">
                          <a:effectLst/>
                        </a:rPr>
                        <a:t>14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75000"/>
                      </a:schemeClr>
                    </a:solidFill>
                  </a:tcPr>
                </a:tc>
                <a:tc>
                  <a:txBody>
                    <a:bodyPr/>
                    <a:lstStyle/>
                    <a:p>
                      <a:pPr algn="ctr">
                        <a:spcAft>
                          <a:spcPts val="0"/>
                        </a:spcAft>
                      </a:pPr>
                      <a:r>
                        <a:rPr lang="es-PE" sz="1800" dirty="0">
                          <a:effectLst/>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5">
                        <a:lumMod val="75000"/>
                      </a:schemeClr>
                    </a:solidFill>
                  </a:tcPr>
                </a:tc>
                <a:tc>
                  <a:txBody>
                    <a:bodyPr/>
                    <a:lstStyle/>
                    <a:p>
                      <a:pPr algn="ctr">
                        <a:spcAft>
                          <a:spcPts val="0"/>
                        </a:spcAft>
                      </a:pPr>
                      <a:r>
                        <a:rPr lang="es-PE" sz="1800" dirty="0">
                          <a:effectLst/>
                        </a:rPr>
                        <a:t>311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PE" sz="1800" dirty="0">
                          <a:effectLst/>
                        </a:rPr>
                        <a:t>290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30162349"/>
                  </a:ext>
                </a:extLst>
              </a:tr>
            </a:tbl>
          </a:graphicData>
        </a:graphic>
      </p:graphicFrame>
      <p:sp>
        <p:nvSpPr>
          <p:cNvPr id="19" name="CuadroTexto 18"/>
          <p:cNvSpPr txBox="1"/>
          <p:nvPr/>
        </p:nvSpPr>
        <p:spPr>
          <a:xfrm>
            <a:off x="1155701" y="1691918"/>
            <a:ext cx="9880598" cy="400110"/>
          </a:xfrm>
          <a:prstGeom prst="rect">
            <a:avLst/>
          </a:prstGeom>
          <a:noFill/>
        </p:spPr>
        <p:txBody>
          <a:bodyPr wrap="square" rtlCol="0">
            <a:spAutoFit/>
          </a:bodyPr>
          <a:lstStyle/>
          <a:p>
            <a:pPr algn="ctr"/>
            <a:r>
              <a:rPr lang="es-PE" sz="2000" b="1" dirty="0">
                <a:solidFill>
                  <a:srgbClr val="002060"/>
                </a:solidFill>
              </a:rPr>
              <a:t>RESULTADOS POR TIPO DE OPINION</a:t>
            </a:r>
            <a:endParaRPr lang="en-US" sz="2000" b="1" dirty="0">
              <a:solidFill>
                <a:srgbClr val="002060"/>
              </a:solidFill>
            </a:endParaRPr>
          </a:p>
        </p:txBody>
      </p:sp>
      <p:sp>
        <p:nvSpPr>
          <p:cNvPr id="20" name="CuadroTexto 19"/>
          <p:cNvSpPr txBox="1"/>
          <p:nvPr/>
        </p:nvSpPr>
        <p:spPr>
          <a:xfrm>
            <a:off x="10541000" y="957004"/>
            <a:ext cx="1651000" cy="461665"/>
          </a:xfrm>
          <a:prstGeom prst="rect">
            <a:avLst/>
          </a:prstGeom>
          <a:noFill/>
        </p:spPr>
        <p:txBody>
          <a:bodyPr wrap="square" rtlCol="0">
            <a:spAutoFit/>
          </a:bodyPr>
          <a:lstStyle/>
          <a:p>
            <a:r>
              <a:rPr lang="es-PE" sz="2400" b="1" dirty="0">
                <a:solidFill>
                  <a:srgbClr val="FF0000"/>
                </a:solidFill>
                <a:effectLst>
                  <a:outerShdw blurRad="38100" dist="38100" dir="2700000" algn="tl">
                    <a:srgbClr val="000000">
                      <a:alpha val="43137"/>
                    </a:srgbClr>
                  </a:outerShdw>
                </a:effectLst>
              </a:rPr>
              <a:t>(NUEVO)</a:t>
            </a:r>
            <a:endParaRPr lang="en-US" sz="2400" b="1" dirty="0">
              <a:solidFill>
                <a:srgbClr val="FF0000"/>
              </a:solidFill>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42D2A7F7-3FA6-4776-92FA-4E08BBF7091C}"/>
              </a:ext>
            </a:extLst>
          </p:cNvPr>
          <p:cNvSpPr txBox="1"/>
          <p:nvPr/>
        </p:nvSpPr>
        <p:spPr>
          <a:xfrm>
            <a:off x="12700" y="284106"/>
            <a:ext cx="9042400" cy="430887"/>
          </a:xfrm>
          <a:prstGeom prst="rect">
            <a:avLst/>
          </a:prstGeom>
          <a:noFill/>
        </p:spPr>
        <p:txBody>
          <a:bodyPr wrap="square" rtlCol="0">
            <a:spAutoFit/>
          </a:bodyPr>
          <a:lstStyle/>
          <a:p>
            <a:pPr lvl="1" algn="r"/>
            <a:r>
              <a:rPr lang="es-PE" sz="2200" b="1" dirty="0">
                <a:effectLst>
                  <a:outerShdw blurRad="38100" dist="38100" dir="2700000" algn="tl">
                    <a:srgbClr val="000000">
                      <a:alpha val="43137"/>
                    </a:srgbClr>
                  </a:outerShdw>
                </a:effectLst>
              </a:rPr>
              <a:t>IMPLEMENTACION DE LAS RECOMENDACIONES DE AUDITORIA</a:t>
            </a:r>
          </a:p>
        </p:txBody>
      </p:sp>
    </p:spTree>
    <p:extLst>
      <p:ext uri="{BB962C8B-B14F-4D97-AF65-F5344CB8AC3E}">
        <p14:creationId xmlns:p14="http://schemas.microsoft.com/office/powerpoint/2010/main" val="100214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98</a:t>
            </a:fld>
            <a:endParaRPr lang="es-PE" b="1" dirty="0">
              <a:solidFill>
                <a:schemeClr val="bg1">
                  <a:lumMod val="75000"/>
                </a:schemeClr>
              </a:solidFill>
            </a:endParaRPr>
          </a:p>
        </p:txBody>
      </p:sp>
      <p:sp>
        <p:nvSpPr>
          <p:cNvPr id="15" name="Rectángulo 14"/>
          <p:cNvSpPr/>
          <p:nvPr/>
        </p:nvSpPr>
        <p:spPr>
          <a:xfrm>
            <a:off x="21547" y="941616"/>
            <a:ext cx="12192000" cy="492443"/>
          </a:xfrm>
          <a:prstGeom prst="rect">
            <a:avLst/>
          </a:prstGeom>
        </p:spPr>
        <p:txBody>
          <a:bodyPr wrap="square">
            <a:spAutoFit/>
          </a:bodyPr>
          <a:lstStyle/>
          <a:p>
            <a:pPr algn="ctr"/>
            <a:r>
              <a:rPr lang="es-PE" sz="2600" b="1" dirty="0"/>
              <a:t>INFORMES DE AUDITORIA FINANCIERA – DICTAMENES (2017)</a:t>
            </a:r>
            <a:endParaRPr lang="en-US" sz="2600" b="1" dirty="0"/>
          </a:p>
        </p:txBody>
      </p:sp>
      <p:sp>
        <p:nvSpPr>
          <p:cNvPr id="19" name="CuadroTexto 18"/>
          <p:cNvSpPr txBox="1"/>
          <p:nvPr/>
        </p:nvSpPr>
        <p:spPr>
          <a:xfrm>
            <a:off x="1155701" y="1691918"/>
            <a:ext cx="9880598" cy="400110"/>
          </a:xfrm>
          <a:prstGeom prst="rect">
            <a:avLst/>
          </a:prstGeom>
          <a:noFill/>
        </p:spPr>
        <p:txBody>
          <a:bodyPr wrap="square" rtlCol="0">
            <a:spAutoFit/>
          </a:bodyPr>
          <a:lstStyle/>
          <a:p>
            <a:pPr algn="ctr"/>
            <a:r>
              <a:rPr lang="es-PE" sz="2000" b="1" dirty="0">
                <a:solidFill>
                  <a:srgbClr val="002060"/>
                </a:solidFill>
              </a:rPr>
              <a:t>ESTADO SITUACIONAL DE LAS RECOMENDACIONES DE LAS AUDITORIAS FINANCIERAS</a:t>
            </a:r>
            <a:endParaRPr lang="en-US" sz="2000" b="1" dirty="0">
              <a:solidFill>
                <a:srgbClr val="002060"/>
              </a:solidFill>
            </a:endParaRPr>
          </a:p>
        </p:txBody>
      </p:sp>
      <p:pic>
        <p:nvPicPr>
          <p:cNvPr id="6" name="Imagen 5"/>
          <p:cNvPicPr>
            <a:picLocks noChangeAspect="1"/>
          </p:cNvPicPr>
          <p:nvPr/>
        </p:nvPicPr>
        <p:blipFill rotWithShape="1">
          <a:blip r:embed="rId3"/>
          <a:srcRect l="10237" b="9231"/>
          <a:stretch/>
        </p:blipFill>
        <p:spPr>
          <a:xfrm>
            <a:off x="1659738" y="2197578"/>
            <a:ext cx="8710800" cy="3421043"/>
          </a:xfrm>
          <a:prstGeom prst="rect">
            <a:avLst/>
          </a:prstGeom>
          <a:solidFill>
            <a:schemeClr val="bg1"/>
          </a:solidFill>
          <a:ln>
            <a:solidFill>
              <a:schemeClr val="tx1"/>
            </a:solidFill>
          </a:ln>
        </p:spPr>
      </p:pic>
      <p:sp>
        <p:nvSpPr>
          <p:cNvPr id="7" name="Rectángulo 6"/>
          <p:cNvSpPr/>
          <p:nvPr/>
        </p:nvSpPr>
        <p:spPr>
          <a:xfrm>
            <a:off x="971407" y="5652163"/>
            <a:ext cx="5823093" cy="261610"/>
          </a:xfrm>
          <a:prstGeom prst="rect">
            <a:avLst/>
          </a:prstGeom>
        </p:spPr>
        <p:txBody>
          <a:bodyPr wrap="square">
            <a:spAutoFit/>
          </a:bodyPr>
          <a:lstStyle/>
          <a:p>
            <a:pPr marL="630555" algn="just">
              <a:spcAft>
                <a:spcPts val="0"/>
              </a:spcAft>
            </a:pPr>
            <a:r>
              <a:rPr lang="es-PE" sz="1100" b="1" dirty="0">
                <a:solidFill>
                  <a:srgbClr val="FF0000"/>
                </a:solidFill>
                <a:ea typeface="Times New Roman" panose="02020603050405020304" pitchFamily="18" charset="0"/>
                <a:cs typeface="Arial" panose="020B0604020202020204" pitchFamily="34" charset="0"/>
              </a:rPr>
              <a:t>(1) Pendientes (2) Proceso (3) Implementadas (4) Inaplicable por causal sobreviniente</a:t>
            </a:r>
            <a:endParaRPr lang="en-US" sz="5400" dirty="0">
              <a:solidFill>
                <a:srgbClr val="FF0000"/>
              </a:solidFill>
              <a:effectLst/>
              <a:ea typeface="Times New Roman" panose="02020603050405020304" pitchFamily="18" charset="0"/>
            </a:endParaRPr>
          </a:p>
        </p:txBody>
      </p:sp>
      <p:grpSp>
        <p:nvGrpSpPr>
          <p:cNvPr id="17" name="Grupo 16"/>
          <p:cNvGrpSpPr/>
          <p:nvPr/>
        </p:nvGrpSpPr>
        <p:grpSpPr>
          <a:xfrm>
            <a:off x="10799954" y="6373981"/>
            <a:ext cx="1028182" cy="416372"/>
            <a:chOff x="10985501" y="6396203"/>
            <a:chExt cx="1028182" cy="416372"/>
          </a:xfrm>
        </p:grpSpPr>
        <p:sp>
          <p:nvSpPr>
            <p:cNvPr id="20" name="CuadroTexto 19"/>
            <p:cNvSpPr txBox="1"/>
            <p:nvPr/>
          </p:nvSpPr>
          <p:spPr>
            <a:xfrm>
              <a:off x="10985501" y="6612520"/>
              <a:ext cx="1028182" cy="200055"/>
            </a:xfrm>
            <a:prstGeom prst="rect">
              <a:avLst/>
            </a:prstGeom>
            <a:noFill/>
          </p:spPr>
          <p:txBody>
            <a:bodyPr wrap="square" rtlCol="0">
              <a:spAutoFit/>
            </a:bodyPr>
            <a:lstStyle/>
            <a:p>
              <a:pPr algn="ctr"/>
              <a:r>
                <a:rPr lang="es-PE" sz="700" b="1" dirty="0"/>
                <a:t>VOLVER AL ÍNDICE</a:t>
              </a:r>
              <a:endParaRPr lang="en-US" sz="700" b="1" dirty="0"/>
            </a:p>
          </p:txBody>
        </p:sp>
        <p:pic>
          <p:nvPicPr>
            <p:cNvPr id="21" name="Imagen 20" descr="C:\Users\16468\Documents\GSS\Para creaciones\cgr.png">
              <a:hlinkClick r:id="rId4" action="ppaction://hlinksldjump"/>
            </p:cNvPr>
            <p:cNvPicPr/>
            <p:nvPr/>
          </p:nvPicPr>
          <p:blipFill rotWithShape="1">
            <a:blip r:embed="rId5">
              <a:extLst>
                <a:ext uri="{28A0092B-C50C-407E-A947-70E740481C1C}">
                  <a14:useLocalDpi xmlns:a14="http://schemas.microsoft.com/office/drawing/2010/main" val="0"/>
                </a:ext>
              </a:extLst>
            </a:blip>
            <a:srcRect l="18206" t="-1" r="15472" b="35862"/>
            <a:stretch/>
          </p:blipFill>
          <p:spPr bwMode="auto">
            <a:xfrm>
              <a:off x="11226636" y="6396203"/>
              <a:ext cx="523240" cy="262294"/>
            </a:xfrm>
            <a:prstGeom prst="rect">
              <a:avLst/>
            </a:prstGeom>
            <a:noFill/>
            <a:ln>
              <a:noFill/>
            </a:ln>
          </p:spPr>
        </p:pic>
      </p:grpSp>
      <p:sp>
        <p:nvSpPr>
          <p:cNvPr id="22" name="CuadroTexto 21"/>
          <p:cNvSpPr txBox="1"/>
          <p:nvPr/>
        </p:nvSpPr>
        <p:spPr>
          <a:xfrm>
            <a:off x="10370538" y="972394"/>
            <a:ext cx="1651000" cy="461665"/>
          </a:xfrm>
          <a:prstGeom prst="rect">
            <a:avLst/>
          </a:prstGeom>
          <a:noFill/>
        </p:spPr>
        <p:txBody>
          <a:bodyPr wrap="square" rtlCol="0">
            <a:spAutoFit/>
          </a:bodyPr>
          <a:lstStyle/>
          <a:p>
            <a:r>
              <a:rPr lang="es-PE" sz="2400" b="1" dirty="0">
                <a:solidFill>
                  <a:srgbClr val="FF0000"/>
                </a:solidFill>
                <a:effectLst>
                  <a:outerShdw blurRad="38100" dist="38100" dir="2700000" algn="tl">
                    <a:srgbClr val="000000">
                      <a:alpha val="43137"/>
                    </a:srgbClr>
                  </a:outerShdw>
                </a:effectLst>
              </a:rPr>
              <a:t>(NUEVO)</a:t>
            </a:r>
            <a:endParaRPr lang="en-US" sz="2400" b="1" dirty="0">
              <a:solidFill>
                <a:srgbClr val="FF0000"/>
              </a:solidFill>
              <a:effectLst>
                <a:outerShdw blurRad="38100" dist="38100" dir="2700000" algn="tl">
                  <a:srgbClr val="000000">
                    <a:alpha val="43137"/>
                  </a:srgbClr>
                </a:outerShdw>
              </a:effectLst>
            </a:endParaRPr>
          </a:p>
        </p:txBody>
      </p:sp>
      <p:sp>
        <p:nvSpPr>
          <p:cNvPr id="23" name="CuadroTexto 22">
            <a:extLst>
              <a:ext uri="{FF2B5EF4-FFF2-40B4-BE49-F238E27FC236}">
                <a16:creationId xmlns:a16="http://schemas.microsoft.com/office/drawing/2014/main" id="{E549D5C5-F682-4978-AC7D-FAC27A823169}"/>
              </a:ext>
            </a:extLst>
          </p:cNvPr>
          <p:cNvSpPr txBox="1"/>
          <p:nvPr/>
        </p:nvSpPr>
        <p:spPr>
          <a:xfrm>
            <a:off x="12700" y="284106"/>
            <a:ext cx="9042400" cy="430887"/>
          </a:xfrm>
          <a:prstGeom prst="rect">
            <a:avLst/>
          </a:prstGeom>
          <a:noFill/>
        </p:spPr>
        <p:txBody>
          <a:bodyPr wrap="square" rtlCol="0">
            <a:spAutoFit/>
          </a:bodyPr>
          <a:lstStyle/>
          <a:p>
            <a:pPr lvl="1" algn="r"/>
            <a:r>
              <a:rPr lang="es-PE" sz="2200" b="1" dirty="0">
                <a:effectLst>
                  <a:outerShdw blurRad="38100" dist="38100" dir="2700000" algn="tl">
                    <a:srgbClr val="000000">
                      <a:alpha val="43137"/>
                    </a:srgbClr>
                  </a:outerShdw>
                </a:effectLst>
              </a:rPr>
              <a:t>IMPLEMENTACION DE LAS RECOMENDACIONES DE AUDITORIA</a:t>
            </a:r>
          </a:p>
        </p:txBody>
      </p:sp>
    </p:spTree>
    <p:extLst>
      <p:ext uri="{BB962C8B-B14F-4D97-AF65-F5344CB8AC3E}">
        <p14:creationId xmlns:p14="http://schemas.microsoft.com/office/powerpoint/2010/main" val="1204768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a:extLst>
              <a:ext uri="{FF2B5EF4-FFF2-40B4-BE49-F238E27FC236}">
                <a16:creationId xmlns:a16="http://schemas.microsoft.com/office/drawing/2014/main" id="{978FA0EB-10BA-4831-A57D-0CD6066B5860}"/>
              </a:ext>
            </a:extLst>
          </p:cNvPr>
          <p:cNvSpPr>
            <a:spLocks noGrp="1"/>
          </p:cNvSpPr>
          <p:nvPr>
            <p:ph type="sldNum" sz="quarter" idx="12"/>
          </p:nvPr>
        </p:nvSpPr>
        <p:spPr>
          <a:xfrm>
            <a:off x="11278278" y="6492875"/>
            <a:ext cx="866775" cy="365125"/>
          </a:xfrm>
        </p:spPr>
        <p:txBody>
          <a:bodyPr/>
          <a:lstStyle/>
          <a:p>
            <a:fld id="{102831B7-A9AD-4FCE-857F-56F02B7F56FF}" type="slidenum">
              <a:rPr lang="es-PE" b="1" smtClean="0">
                <a:solidFill>
                  <a:schemeClr val="bg1">
                    <a:lumMod val="75000"/>
                  </a:schemeClr>
                </a:solidFill>
              </a:rPr>
              <a:t>99</a:t>
            </a:fld>
            <a:endParaRPr lang="es-PE" b="1" dirty="0">
              <a:solidFill>
                <a:schemeClr val="bg1">
                  <a:lumMod val="75000"/>
                </a:schemeClr>
              </a:solidFill>
            </a:endParaRPr>
          </a:p>
        </p:txBody>
      </p:sp>
      <p:sp>
        <p:nvSpPr>
          <p:cNvPr id="11" name="CuadroTexto 10">
            <a:extLst>
              <a:ext uri="{FF2B5EF4-FFF2-40B4-BE49-F238E27FC236}">
                <a16:creationId xmlns:a16="http://schemas.microsoft.com/office/drawing/2014/main" id="{E83B6918-13B5-4243-9C43-B1A7F26095DD}"/>
              </a:ext>
            </a:extLst>
          </p:cNvPr>
          <p:cNvSpPr txBox="1"/>
          <p:nvPr/>
        </p:nvSpPr>
        <p:spPr>
          <a:xfrm>
            <a:off x="0" y="2619375"/>
            <a:ext cx="12192000" cy="923330"/>
          </a:xfrm>
          <a:prstGeom prst="rect">
            <a:avLst/>
          </a:prstGeom>
          <a:noFill/>
        </p:spPr>
        <p:txBody>
          <a:bodyPr wrap="square" rtlCol="0">
            <a:spAutoFit/>
          </a:bodyPr>
          <a:lstStyle/>
          <a:p>
            <a:pPr lvl="1" algn="ctr"/>
            <a:r>
              <a:rPr lang="es-PE" sz="5400" b="1" dirty="0">
                <a:solidFill>
                  <a:schemeClr val="bg1"/>
                </a:solidFill>
                <a:effectLst>
                  <a:outerShdw blurRad="38100" dist="38100" dir="2700000" algn="tl">
                    <a:srgbClr val="000000">
                      <a:alpha val="43137"/>
                    </a:srgbClr>
                  </a:outerShdw>
                </a:effectLst>
              </a:rPr>
              <a:t>VI. RECOMENDACIONES </a:t>
            </a:r>
          </a:p>
        </p:txBody>
      </p:sp>
    </p:spTree>
    <p:extLst>
      <p:ext uri="{BB962C8B-B14F-4D97-AF65-F5344CB8AC3E}">
        <p14:creationId xmlns:p14="http://schemas.microsoft.com/office/powerpoint/2010/main" val="321067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 principal]]</Template>
  <TotalTime>61</TotalTime>
  <Words>19444</Words>
  <Application>Microsoft Office PowerPoint</Application>
  <PresentationFormat>Panorámica</PresentationFormat>
  <Paragraphs>4371</Paragraphs>
  <Slides>136</Slides>
  <Notes>136</Notes>
  <HiddenSlides>133</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136</vt:i4>
      </vt:variant>
    </vt:vector>
  </HeadingPairs>
  <TitlesOfParts>
    <vt:vector size="145" baseType="lpstr">
      <vt:lpstr>Arial</vt:lpstr>
      <vt:lpstr>Arial Narrow</vt:lpstr>
      <vt:lpstr>Calibri</vt:lpstr>
      <vt:lpstr>Calibri Light</vt:lpstr>
      <vt:lpstr>Myriad Bold</vt:lpstr>
      <vt:lpstr>Myriad Pro</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GSS</dc:creator>
  <cp:lastModifiedBy>Luis Enrique Pineda Larzo</cp:lastModifiedBy>
  <cp:revision>556</cp:revision>
  <cp:lastPrinted>2019-09-10T04:31:52Z</cp:lastPrinted>
  <dcterms:created xsi:type="dcterms:W3CDTF">2019-08-21T19:26:30Z</dcterms:created>
  <dcterms:modified xsi:type="dcterms:W3CDTF">2019-09-10T21:51:16Z</dcterms:modified>
</cp:coreProperties>
</file>