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7"/>
  </p:notesMasterIdLst>
  <p:handoutMasterIdLst>
    <p:handoutMasterId r:id="rId58"/>
  </p:handoutMasterIdLst>
  <p:sldIdLst>
    <p:sldId id="256" r:id="rId2"/>
    <p:sldId id="412" r:id="rId3"/>
    <p:sldId id="414" r:id="rId4"/>
    <p:sldId id="413" r:id="rId5"/>
    <p:sldId id="416" r:id="rId6"/>
    <p:sldId id="462" r:id="rId7"/>
    <p:sldId id="463" r:id="rId8"/>
    <p:sldId id="464" r:id="rId9"/>
    <p:sldId id="471" r:id="rId10"/>
    <p:sldId id="472" r:id="rId11"/>
    <p:sldId id="420" r:id="rId12"/>
    <p:sldId id="421" r:id="rId13"/>
    <p:sldId id="427" r:id="rId14"/>
    <p:sldId id="415" r:id="rId15"/>
    <p:sldId id="461" r:id="rId16"/>
    <p:sldId id="422" r:id="rId17"/>
    <p:sldId id="423" r:id="rId18"/>
    <p:sldId id="424" r:id="rId19"/>
    <p:sldId id="408" r:id="rId20"/>
    <p:sldId id="409" r:id="rId21"/>
    <p:sldId id="410" r:id="rId22"/>
    <p:sldId id="411" r:id="rId23"/>
    <p:sldId id="438" r:id="rId24"/>
    <p:sldId id="439" r:id="rId25"/>
    <p:sldId id="425" r:id="rId26"/>
    <p:sldId id="428" r:id="rId27"/>
    <p:sldId id="429" r:id="rId28"/>
    <p:sldId id="430" r:id="rId29"/>
    <p:sldId id="469" r:id="rId30"/>
    <p:sldId id="442" r:id="rId31"/>
    <p:sldId id="470" r:id="rId32"/>
    <p:sldId id="431" r:id="rId33"/>
    <p:sldId id="466" r:id="rId34"/>
    <p:sldId id="460" r:id="rId35"/>
    <p:sldId id="459" r:id="rId36"/>
    <p:sldId id="443" r:id="rId37"/>
    <p:sldId id="444" r:id="rId38"/>
    <p:sldId id="445" r:id="rId39"/>
    <p:sldId id="446" r:id="rId40"/>
    <p:sldId id="447" r:id="rId41"/>
    <p:sldId id="448" r:id="rId42"/>
    <p:sldId id="449" r:id="rId43"/>
    <p:sldId id="450" r:id="rId44"/>
    <p:sldId id="451" r:id="rId45"/>
    <p:sldId id="453" r:id="rId46"/>
    <p:sldId id="456" r:id="rId47"/>
    <p:sldId id="457" r:id="rId48"/>
    <p:sldId id="458" r:id="rId49"/>
    <p:sldId id="433" r:id="rId50"/>
    <p:sldId id="434" r:id="rId51"/>
    <p:sldId id="435" r:id="rId52"/>
    <p:sldId id="436" r:id="rId53"/>
    <p:sldId id="437" r:id="rId54"/>
    <p:sldId id="465" r:id="rId55"/>
    <p:sldId id="468" r:id="rId56"/>
  </p:sldIdLst>
  <p:sldSz cx="12192000" cy="6858000"/>
  <p:notesSz cx="6808788" cy="99409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C66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3" autoAdjust="0"/>
    <p:restoredTop sz="95501" autoAdjust="0"/>
  </p:normalViewPr>
  <p:slideViewPr>
    <p:cSldViewPr snapToGrid="0">
      <p:cViewPr varScale="1">
        <p:scale>
          <a:sx n="87" d="100"/>
          <a:sy n="87" d="100"/>
        </p:scale>
        <p:origin x="564" y="84"/>
      </p:cViewPr>
      <p:guideLst/>
    </p:cSldViewPr>
  </p:slideViewPr>
  <p:outlineViewPr>
    <p:cViewPr>
      <p:scale>
        <a:sx n="33" d="100"/>
        <a:sy n="33" d="100"/>
      </p:scale>
      <p:origin x="0" y="-207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74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rivera\Downloads\Anuales-20190826-11333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rivera\Downloads\Anuales-20190826-11333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rivera\Downloads\Anuales-20190826-11333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rivera\Downloads\Anuales-20190826-11333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04835069578669E-2"/>
          <c:y val="5.4804227725333561E-2"/>
          <c:w val="0.86601618547681536"/>
          <c:h val="0.8416746864975212"/>
        </c:manualLayout>
      </c:layout>
      <c:barChart>
        <c:barDir val="col"/>
        <c:grouping val="clustered"/>
        <c:varyColors val="0"/>
        <c:ser>
          <c:idx val="0"/>
          <c:order val="0"/>
          <c:tx>
            <c:strRef>
              <c:f>pbi!$G$47</c:f>
              <c:strCache>
                <c:ptCount val="1"/>
                <c:pt idx="0">
                  <c:v>PBI</c:v>
                </c:pt>
              </c:strCache>
            </c:strRef>
          </c:tx>
          <c:spPr>
            <a:solidFill>
              <a:schemeClr val="accent1"/>
            </a:solidFill>
            <a:ln>
              <a:noFill/>
            </a:ln>
            <a:effectLst/>
          </c:spPr>
          <c:invertIfNegative val="0"/>
          <c:dPt>
            <c:idx val="10"/>
            <c:invertIfNegative val="0"/>
            <c:bubble3D val="0"/>
            <c:spPr>
              <a:solidFill>
                <a:srgbClr val="FF0000"/>
              </a:solidFill>
              <a:ln>
                <a:noFill/>
              </a:ln>
              <a:effectLst/>
            </c:spPr>
            <c:extLst>
              <c:ext xmlns:c16="http://schemas.microsoft.com/office/drawing/2014/chart" uri="{C3380CC4-5D6E-409C-BE32-E72D297353CC}">
                <c16:uniqueId val="{00000001-2C47-4BEF-BAA9-37F089CA83D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pbi!$F$48:$F$58</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pbi!$G$48:$G$58</c:f>
              <c:numCache>
                <c:formatCode>0.0%</c:formatCode>
                <c:ptCount val="11"/>
                <c:pt idx="0">
                  <c:v>9.1431481975249529E-2</c:v>
                </c:pt>
                <c:pt idx="1">
                  <c:v>1.0492323817545834E-2</c:v>
                </c:pt>
                <c:pt idx="2">
                  <c:v>8.4507468752583748E-2</c:v>
                </c:pt>
                <c:pt idx="3">
                  <c:v>6.4522160023377406E-2</c:v>
                </c:pt>
                <c:pt idx="4">
                  <c:v>5.9503463404492862E-2</c:v>
                </c:pt>
                <c:pt idx="5">
                  <c:v>5.8375397600712198E-2</c:v>
                </c:pt>
                <c:pt idx="6">
                  <c:v>2.3940763627094075E-2</c:v>
                </c:pt>
                <c:pt idx="7">
                  <c:v>3.2735773188074635E-2</c:v>
                </c:pt>
                <c:pt idx="8">
                  <c:v>4.047864259437417E-2</c:v>
                </c:pt>
                <c:pt idx="9">
                  <c:v>2.4741050962848954E-2</c:v>
                </c:pt>
                <c:pt idx="10">
                  <c:v>3.9909201568472552E-2</c:v>
                </c:pt>
              </c:numCache>
            </c:numRef>
          </c:val>
          <c:extLst>
            <c:ext xmlns:c16="http://schemas.microsoft.com/office/drawing/2014/chart" uri="{C3380CC4-5D6E-409C-BE32-E72D297353CC}">
              <c16:uniqueId val="{00000002-2C47-4BEF-BAA9-37F089CA83DE}"/>
            </c:ext>
          </c:extLst>
        </c:ser>
        <c:dLbls>
          <c:showLegendKey val="0"/>
          <c:showVal val="0"/>
          <c:showCatName val="0"/>
          <c:showSerName val="0"/>
          <c:showPercent val="0"/>
          <c:showBubbleSize val="0"/>
        </c:dLbls>
        <c:gapWidth val="150"/>
        <c:axId val="1549880800"/>
        <c:axId val="1549887328"/>
      </c:barChart>
      <c:catAx>
        <c:axId val="154988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549887328"/>
        <c:crosses val="autoZero"/>
        <c:auto val="1"/>
        <c:lblAlgn val="ctr"/>
        <c:lblOffset val="100"/>
        <c:noMultiLvlLbl val="0"/>
      </c:catAx>
      <c:valAx>
        <c:axId val="15498873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54988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4"/>
            <c:invertIfNegative val="0"/>
            <c:bubble3D val="0"/>
            <c:spPr>
              <a:solidFill>
                <a:srgbClr val="FF0000"/>
              </a:solidFill>
              <a:ln>
                <a:noFill/>
              </a:ln>
              <a:effectLst/>
            </c:spPr>
            <c:extLst>
              <c:ext xmlns:c16="http://schemas.microsoft.com/office/drawing/2014/chart" uri="{C3380CC4-5D6E-409C-BE32-E72D297353CC}">
                <c16:uniqueId val="{00000001-3236-4E5C-9D01-A420813B568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pbi!$F$90:$F$94</c:f>
              <c:strCache>
                <c:ptCount val="5"/>
                <c:pt idx="0">
                  <c:v>Brasil</c:v>
                </c:pt>
                <c:pt idx="1">
                  <c:v>México</c:v>
                </c:pt>
                <c:pt idx="2">
                  <c:v>Colombia</c:v>
                </c:pt>
                <c:pt idx="3">
                  <c:v>Chile</c:v>
                </c:pt>
                <c:pt idx="4">
                  <c:v>Perú</c:v>
                </c:pt>
              </c:strCache>
            </c:strRef>
          </c:cat>
          <c:val>
            <c:numRef>
              <c:f>pbi!$G$90:$G$94</c:f>
              <c:numCache>
                <c:formatCode>0.0</c:formatCode>
                <c:ptCount val="5"/>
                <c:pt idx="0">
                  <c:v>1.1000000000000001</c:v>
                </c:pt>
                <c:pt idx="1">
                  <c:v>2</c:v>
                </c:pt>
                <c:pt idx="2">
                  <c:v>2.6</c:v>
                </c:pt>
                <c:pt idx="3">
                  <c:v>4</c:v>
                </c:pt>
                <c:pt idx="4">
                  <c:v>4.0000999999999998</c:v>
                </c:pt>
              </c:numCache>
            </c:numRef>
          </c:val>
          <c:extLst>
            <c:ext xmlns:c16="http://schemas.microsoft.com/office/drawing/2014/chart" uri="{C3380CC4-5D6E-409C-BE32-E72D297353CC}">
              <c16:uniqueId val="{00000002-3236-4E5C-9D01-A420813B5685}"/>
            </c:ext>
          </c:extLst>
        </c:ser>
        <c:dLbls>
          <c:showLegendKey val="0"/>
          <c:showVal val="0"/>
          <c:showCatName val="0"/>
          <c:showSerName val="0"/>
          <c:showPercent val="0"/>
          <c:showBubbleSize val="0"/>
        </c:dLbls>
        <c:gapWidth val="182"/>
        <c:axId val="1549888416"/>
        <c:axId val="1549888960"/>
      </c:barChart>
      <c:catAx>
        <c:axId val="1549888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549888960"/>
        <c:crosses val="autoZero"/>
        <c:auto val="1"/>
        <c:lblAlgn val="ctr"/>
        <c:lblOffset val="100"/>
        <c:noMultiLvlLbl val="0"/>
      </c:catAx>
      <c:valAx>
        <c:axId val="154988896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549888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04835069578669E-2"/>
          <c:y val="5.4804227725333561E-2"/>
          <c:w val="0.86601618547681536"/>
          <c:h val="0.8416746864975212"/>
        </c:manualLayout>
      </c:layout>
      <c:barChart>
        <c:barDir val="col"/>
        <c:grouping val="clustered"/>
        <c:varyColors val="0"/>
        <c:dLbls>
          <c:showLegendKey val="0"/>
          <c:showVal val="0"/>
          <c:showCatName val="0"/>
          <c:showSerName val="0"/>
          <c:showPercent val="0"/>
          <c:showBubbleSize val="0"/>
        </c:dLbls>
        <c:gapWidth val="150"/>
        <c:axId val="1549881344"/>
        <c:axId val="1329664720"/>
      </c:barChart>
      <c:catAx>
        <c:axId val="154988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329664720"/>
        <c:crosses val="autoZero"/>
        <c:auto val="1"/>
        <c:lblAlgn val="ctr"/>
        <c:lblOffset val="100"/>
        <c:noMultiLvlLbl val="0"/>
      </c:catAx>
      <c:valAx>
        <c:axId val="1329664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54988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04835069578669E-2"/>
          <c:y val="5.4804227725333561E-2"/>
          <c:w val="0.86601618547681536"/>
          <c:h val="0.8416746864975212"/>
        </c:manualLayout>
      </c:layout>
      <c:barChart>
        <c:barDir val="col"/>
        <c:grouping val="clustered"/>
        <c:varyColors val="0"/>
        <c:dLbls>
          <c:showLegendKey val="0"/>
          <c:showVal val="0"/>
          <c:showCatName val="0"/>
          <c:showSerName val="0"/>
          <c:showPercent val="0"/>
          <c:showBubbleSize val="0"/>
        </c:dLbls>
        <c:gapWidth val="150"/>
        <c:axId val="1613149696"/>
        <c:axId val="1613140448"/>
      </c:barChart>
      <c:catAx>
        <c:axId val="1613149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613140448"/>
        <c:crosses val="autoZero"/>
        <c:auto val="1"/>
        <c:lblAlgn val="ctr"/>
        <c:lblOffset val="100"/>
        <c:noMultiLvlLbl val="0"/>
      </c:catAx>
      <c:valAx>
        <c:axId val="1613140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613149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5"/>
            <a:ext cx="2950475" cy="498772"/>
          </a:xfrm>
          <a:prstGeom prst="rect">
            <a:avLst/>
          </a:prstGeom>
        </p:spPr>
        <p:txBody>
          <a:bodyPr vert="horz" lIns="91518" tIns="45759" rIns="91518" bIns="45759" rtlCol="0"/>
          <a:lstStyle>
            <a:lvl1pPr algn="l">
              <a:defRPr sz="1200"/>
            </a:lvl1pPr>
          </a:lstStyle>
          <a:p>
            <a:endParaRPr lang="es-ES"/>
          </a:p>
        </p:txBody>
      </p:sp>
      <p:sp>
        <p:nvSpPr>
          <p:cNvPr id="3" name="Marcador de fecha 2"/>
          <p:cNvSpPr>
            <a:spLocks noGrp="1"/>
          </p:cNvSpPr>
          <p:nvPr>
            <p:ph type="dt" sz="quarter" idx="1"/>
          </p:nvPr>
        </p:nvSpPr>
        <p:spPr>
          <a:xfrm>
            <a:off x="3856742" y="5"/>
            <a:ext cx="2950475" cy="498772"/>
          </a:xfrm>
          <a:prstGeom prst="rect">
            <a:avLst/>
          </a:prstGeom>
        </p:spPr>
        <p:txBody>
          <a:bodyPr vert="horz" lIns="91518" tIns="45759" rIns="91518" bIns="45759" rtlCol="0"/>
          <a:lstStyle>
            <a:lvl1pPr algn="r">
              <a:defRPr sz="1200"/>
            </a:lvl1pPr>
          </a:lstStyle>
          <a:p>
            <a:fld id="{D9F4367A-D6D4-48CF-822D-FE77539C57D5}" type="datetimeFigureOut">
              <a:rPr lang="es-ES" smtClean="0"/>
              <a:t>10/09/2019</a:t>
            </a:fld>
            <a:endParaRPr lang="es-ES"/>
          </a:p>
        </p:txBody>
      </p:sp>
      <p:sp>
        <p:nvSpPr>
          <p:cNvPr id="4" name="Marcador de pie de página 3"/>
          <p:cNvSpPr>
            <a:spLocks noGrp="1"/>
          </p:cNvSpPr>
          <p:nvPr>
            <p:ph type="ftr" sz="quarter" idx="2"/>
          </p:nvPr>
        </p:nvSpPr>
        <p:spPr>
          <a:xfrm>
            <a:off x="2" y="9442156"/>
            <a:ext cx="2950475" cy="498771"/>
          </a:xfrm>
          <a:prstGeom prst="rect">
            <a:avLst/>
          </a:prstGeom>
        </p:spPr>
        <p:txBody>
          <a:bodyPr vert="horz" lIns="91518" tIns="45759" rIns="91518" bIns="45759"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6742" y="9442156"/>
            <a:ext cx="2950475" cy="498771"/>
          </a:xfrm>
          <a:prstGeom prst="rect">
            <a:avLst/>
          </a:prstGeom>
        </p:spPr>
        <p:txBody>
          <a:bodyPr vert="horz" lIns="91518" tIns="45759" rIns="91518" bIns="45759" rtlCol="0" anchor="b"/>
          <a:lstStyle>
            <a:lvl1pPr algn="r">
              <a:defRPr sz="1200"/>
            </a:lvl1pPr>
          </a:lstStyle>
          <a:p>
            <a:fld id="{AA383201-763E-4A78-95D4-802777C2B45E}" type="slidenum">
              <a:rPr lang="es-ES" smtClean="0"/>
              <a:t>‹Nº›</a:t>
            </a:fld>
            <a:endParaRPr lang="es-ES"/>
          </a:p>
        </p:txBody>
      </p:sp>
    </p:spTree>
    <p:extLst>
      <p:ext uri="{BB962C8B-B14F-4D97-AF65-F5344CB8AC3E}">
        <p14:creationId xmlns:p14="http://schemas.microsoft.com/office/powerpoint/2010/main" val="4140413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51217" cy="499113"/>
          </a:xfrm>
          <a:prstGeom prst="rect">
            <a:avLst/>
          </a:prstGeom>
        </p:spPr>
        <p:txBody>
          <a:bodyPr vert="horz" lIns="91568" tIns="45784" rIns="91568" bIns="45784" rtlCol="0"/>
          <a:lstStyle>
            <a:lvl1pPr algn="l">
              <a:defRPr sz="1200"/>
            </a:lvl1pPr>
          </a:lstStyle>
          <a:p>
            <a:endParaRPr lang="es-CR"/>
          </a:p>
        </p:txBody>
      </p:sp>
      <p:sp>
        <p:nvSpPr>
          <p:cNvPr id="3" name="Marcador de fecha 2"/>
          <p:cNvSpPr>
            <a:spLocks noGrp="1"/>
          </p:cNvSpPr>
          <p:nvPr>
            <p:ph type="dt" idx="1"/>
          </p:nvPr>
        </p:nvSpPr>
        <p:spPr>
          <a:xfrm>
            <a:off x="3855981" y="0"/>
            <a:ext cx="2951217" cy="499113"/>
          </a:xfrm>
          <a:prstGeom prst="rect">
            <a:avLst/>
          </a:prstGeom>
        </p:spPr>
        <p:txBody>
          <a:bodyPr vert="horz" lIns="91568" tIns="45784" rIns="91568" bIns="45784" rtlCol="0"/>
          <a:lstStyle>
            <a:lvl1pPr algn="r">
              <a:defRPr sz="1200"/>
            </a:lvl1pPr>
          </a:lstStyle>
          <a:p>
            <a:fld id="{AD9359D2-29CC-44DF-B12A-E9205B63652E}" type="datetimeFigureOut">
              <a:rPr lang="es-CR" smtClean="0"/>
              <a:t>10/9/2019</a:t>
            </a:fld>
            <a:endParaRPr lang="es-CR"/>
          </a:p>
        </p:txBody>
      </p:sp>
      <p:sp>
        <p:nvSpPr>
          <p:cNvPr id="4" name="Marcador de imagen de diapositiva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568" tIns="45784" rIns="91568" bIns="45784" rtlCol="0" anchor="ctr"/>
          <a:lstStyle/>
          <a:p>
            <a:endParaRPr lang="es-CR"/>
          </a:p>
        </p:txBody>
      </p:sp>
      <p:sp>
        <p:nvSpPr>
          <p:cNvPr id="5" name="Marcador de notas 4"/>
          <p:cNvSpPr>
            <a:spLocks noGrp="1"/>
          </p:cNvSpPr>
          <p:nvPr>
            <p:ph type="body" sz="quarter" idx="3"/>
          </p:nvPr>
        </p:nvSpPr>
        <p:spPr>
          <a:xfrm>
            <a:off x="680562" y="4784488"/>
            <a:ext cx="5447666" cy="3913425"/>
          </a:xfrm>
          <a:prstGeom prst="rect">
            <a:avLst/>
          </a:prstGeom>
        </p:spPr>
        <p:txBody>
          <a:bodyPr vert="horz" lIns="91568" tIns="45784" rIns="91568" bIns="4578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Marcador de pie de página 5"/>
          <p:cNvSpPr>
            <a:spLocks noGrp="1"/>
          </p:cNvSpPr>
          <p:nvPr>
            <p:ph type="ftr" sz="quarter" idx="4"/>
          </p:nvPr>
        </p:nvSpPr>
        <p:spPr>
          <a:xfrm>
            <a:off x="0" y="9441813"/>
            <a:ext cx="2951217" cy="499113"/>
          </a:xfrm>
          <a:prstGeom prst="rect">
            <a:avLst/>
          </a:prstGeom>
        </p:spPr>
        <p:txBody>
          <a:bodyPr vert="horz" lIns="91568" tIns="45784" rIns="91568" bIns="45784"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55981" y="9441813"/>
            <a:ext cx="2951217" cy="499113"/>
          </a:xfrm>
          <a:prstGeom prst="rect">
            <a:avLst/>
          </a:prstGeom>
        </p:spPr>
        <p:txBody>
          <a:bodyPr vert="horz" lIns="91568" tIns="45784" rIns="91568" bIns="45784" rtlCol="0" anchor="b"/>
          <a:lstStyle>
            <a:lvl1pPr algn="r">
              <a:defRPr sz="1200"/>
            </a:lvl1pPr>
          </a:lstStyle>
          <a:p>
            <a:fld id="{867F783B-675C-4360-87CC-ADD442A8A468}" type="slidenum">
              <a:rPr lang="es-CR" smtClean="0"/>
              <a:t>‹Nº›</a:t>
            </a:fld>
            <a:endParaRPr lang="es-CR"/>
          </a:p>
        </p:txBody>
      </p:sp>
    </p:spTree>
    <p:extLst>
      <p:ext uri="{BB962C8B-B14F-4D97-AF65-F5344CB8AC3E}">
        <p14:creationId xmlns:p14="http://schemas.microsoft.com/office/powerpoint/2010/main" val="375171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867F783B-675C-4360-87CC-ADD442A8A468}" type="slidenum">
              <a:rPr lang="es-CR" smtClean="0"/>
              <a:t>6</a:t>
            </a:fld>
            <a:endParaRPr lang="es-CR"/>
          </a:p>
        </p:txBody>
      </p:sp>
    </p:spTree>
    <p:extLst>
      <p:ext uri="{BB962C8B-B14F-4D97-AF65-F5344CB8AC3E}">
        <p14:creationId xmlns:p14="http://schemas.microsoft.com/office/powerpoint/2010/main" val="1852360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867F783B-675C-4360-87CC-ADD442A8A468}" type="slidenum">
              <a:rPr lang="es-CR" smtClean="0"/>
              <a:t>9</a:t>
            </a:fld>
            <a:endParaRPr lang="es-CR"/>
          </a:p>
        </p:txBody>
      </p:sp>
    </p:spTree>
    <p:extLst>
      <p:ext uri="{BB962C8B-B14F-4D97-AF65-F5344CB8AC3E}">
        <p14:creationId xmlns:p14="http://schemas.microsoft.com/office/powerpoint/2010/main" val="11926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867F783B-675C-4360-87CC-ADD442A8A468}" type="slidenum">
              <a:rPr lang="es-CR" smtClean="0"/>
              <a:t>10</a:t>
            </a:fld>
            <a:endParaRPr lang="es-CR"/>
          </a:p>
        </p:txBody>
      </p:sp>
    </p:spTree>
    <p:extLst>
      <p:ext uri="{BB962C8B-B14F-4D97-AF65-F5344CB8AC3E}">
        <p14:creationId xmlns:p14="http://schemas.microsoft.com/office/powerpoint/2010/main" val="1733721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867F783B-675C-4360-87CC-ADD442A8A468}" type="slidenum">
              <a:rPr lang="es-CR" smtClean="0"/>
              <a:t>17</a:t>
            </a:fld>
            <a:endParaRPr lang="es-CR"/>
          </a:p>
        </p:txBody>
      </p:sp>
    </p:spTree>
    <p:extLst>
      <p:ext uri="{BB962C8B-B14F-4D97-AF65-F5344CB8AC3E}">
        <p14:creationId xmlns:p14="http://schemas.microsoft.com/office/powerpoint/2010/main" val="1641483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7FA4B07-62F9-47BF-B15C-C610497339E6}" type="datetimeFigureOut">
              <a:rPr lang="es-ES" smtClean="0"/>
              <a:t>10/09/2019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10AC81-0BCF-4A88-91DD-6D952CB3253A}" type="slidenum">
              <a:rPr lang="es-ES" smtClean="0"/>
              <a:t>‹Nº›</a:t>
            </a:fld>
            <a:endParaRPr lang="es-ES"/>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 y="-1"/>
            <a:ext cx="12190956" cy="6858587"/>
          </a:xfrm>
          <a:prstGeom prst="rect">
            <a:avLst/>
          </a:prstGeom>
        </p:spPr>
      </p:pic>
    </p:spTree>
    <p:extLst>
      <p:ext uri="{BB962C8B-B14F-4D97-AF65-F5344CB8AC3E}">
        <p14:creationId xmlns:p14="http://schemas.microsoft.com/office/powerpoint/2010/main" val="2193075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7FA4B07-62F9-47BF-B15C-C610497339E6}" type="datetimeFigureOut">
              <a:rPr lang="es-ES" smtClean="0"/>
              <a:t>10/09/2019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143187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7FA4B07-62F9-47BF-B15C-C610497339E6}" type="datetimeFigureOut">
              <a:rPr lang="es-ES" smtClean="0"/>
              <a:t>10/09/2019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311921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7FA4B07-62F9-47BF-B15C-C610497339E6}" type="datetimeFigureOut">
              <a:rPr lang="es-ES" smtClean="0"/>
              <a:t>10/09/2019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10AC81-0BCF-4A88-91DD-6D952CB3253A}" type="slidenum">
              <a:rPr lang="es-ES" smtClean="0"/>
              <a:t>‹Nº›</a:t>
            </a:fld>
            <a:endParaRPr lang="es-ES"/>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6" y="0"/>
            <a:ext cx="12189688" cy="6858000"/>
          </a:xfrm>
          <a:prstGeom prst="rect">
            <a:avLst/>
          </a:prstGeom>
        </p:spPr>
      </p:pic>
    </p:spTree>
    <p:extLst>
      <p:ext uri="{BB962C8B-B14F-4D97-AF65-F5344CB8AC3E}">
        <p14:creationId xmlns:p14="http://schemas.microsoft.com/office/powerpoint/2010/main" val="384684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7FA4B07-62F9-47BF-B15C-C610497339E6}" type="datetimeFigureOut">
              <a:rPr lang="es-ES" smtClean="0"/>
              <a:t>10/09/2019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10AC81-0BCF-4A88-91DD-6D952CB3253A}" type="slidenum">
              <a:rPr lang="es-ES" smtClean="0"/>
              <a:t>‹Nº›</a:t>
            </a:fld>
            <a:endParaRPr lang="es-ES"/>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5" y="0"/>
            <a:ext cx="12188871" cy="6858000"/>
          </a:xfrm>
          <a:prstGeom prst="rect">
            <a:avLst/>
          </a:prstGeom>
        </p:spPr>
      </p:pic>
    </p:spTree>
    <p:extLst>
      <p:ext uri="{BB962C8B-B14F-4D97-AF65-F5344CB8AC3E}">
        <p14:creationId xmlns:p14="http://schemas.microsoft.com/office/powerpoint/2010/main" val="122761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7FA4B07-62F9-47BF-B15C-C610497339E6}" type="datetimeFigureOut">
              <a:rPr lang="es-ES" smtClean="0"/>
              <a:t>10/09/2019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166605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7FA4B07-62F9-47BF-B15C-C610497339E6}" type="datetimeFigureOut">
              <a:rPr lang="es-ES" smtClean="0"/>
              <a:t>10/09/2019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233808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7FA4B07-62F9-47BF-B15C-C610497339E6}" type="datetimeFigureOut">
              <a:rPr lang="es-ES" smtClean="0"/>
              <a:t>10/09/2019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1182541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FA4B07-62F9-47BF-B15C-C610497339E6}" type="datetimeFigureOut">
              <a:rPr lang="es-ES" smtClean="0"/>
              <a:t>10/09/2019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276631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7FA4B07-62F9-47BF-B15C-C610497339E6}" type="datetimeFigureOut">
              <a:rPr lang="es-ES" smtClean="0"/>
              <a:t>10/09/2019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174363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7FA4B07-62F9-47BF-B15C-C610497339E6}" type="datetimeFigureOut">
              <a:rPr lang="es-ES" smtClean="0"/>
              <a:t>10/09/2019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10AC81-0BCF-4A88-91DD-6D952CB3253A}" type="slidenum">
              <a:rPr lang="es-ES" smtClean="0"/>
              <a:t>‹Nº›</a:t>
            </a:fld>
            <a:endParaRPr lang="es-ES"/>
          </a:p>
        </p:txBody>
      </p:sp>
    </p:spTree>
    <p:extLst>
      <p:ext uri="{BB962C8B-B14F-4D97-AF65-F5344CB8AC3E}">
        <p14:creationId xmlns:p14="http://schemas.microsoft.com/office/powerpoint/2010/main" val="426498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A4B07-62F9-47BF-B15C-C610497339E6}" type="datetimeFigureOut">
              <a:rPr lang="es-ES" smtClean="0"/>
              <a:t>10/09/2019</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10AC81-0BCF-4A88-91DD-6D952CB3253A}" type="slidenum">
              <a:rPr lang="es-ES" smtClean="0"/>
              <a:t>‹Nº›</a:t>
            </a:fld>
            <a:endParaRPr lang="es-ES"/>
          </a:p>
        </p:txBody>
      </p:sp>
    </p:spTree>
    <p:extLst>
      <p:ext uri="{BB962C8B-B14F-4D97-AF65-F5344CB8AC3E}">
        <p14:creationId xmlns:p14="http://schemas.microsoft.com/office/powerpoint/2010/main" val="2604584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7.vml"/><Relationship Id="rId5" Type="http://schemas.openxmlformats.org/officeDocument/2006/relationships/image" Target="../media/image21.emf"/><Relationship Id="rId4" Type="http://schemas.openxmlformats.org/officeDocument/2006/relationships/package" Target="../embeddings/Microsoft_Excel_Worksheet6.xlsx"/></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23.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3.xml"/><Relationship Id="rId1" Type="http://schemas.openxmlformats.org/officeDocument/2006/relationships/vmlDrawing" Target="../drawings/vmlDrawing14.vml"/><Relationship Id="rId4" Type="http://schemas.openxmlformats.org/officeDocument/2006/relationships/image" Target="../media/image28.emf"/></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3.xml"/><Relationship Id="rId1" Type="http://schemas.openxmlformats.org/officeDocument/2006/relationships/vmlDrawing" Target="../drawings/vmlDrawing15.vml"/><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3.xml"/><Relationship Id="rId1" Type="http://schemas.openxmlformats.org/officeDocument/2006/relationships/vmlDrawing" Target="../drawings/vmlDrawing16.vml"/><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3.xml"/><Relationship Id="rId1" Type="http://schemas.openxmlformats.org/officeDocument/2006/relationships/vmlDrawing" Target="../drawings/vmlDrawing17.vml"/><Relationship Id="rId4" Type="http://schemas.openxmlformats.org/officeDocument/2006/relationships/image" Target="../media/image31.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3.xml"/><Relationship Id="rId1" Type="http://schemas.openxmlformats.org/officeDocument/2006/relationships/vmlDrawing" Target="../drawings/vmlDrawing18.vml"/><Relationship Id="rId4" Type="http://schemas.openxmlformats.org/officeDocument/2006/relationships/image" Target="../media/image32.emf"/></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slideLayout" Target="../slideLayouts/slideLayout3.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openxmlformats.org/officeDocument/2006/relationships/slideLayout" Target="../slideLayouts/slideLayout3.xml"/><Relationship Id="rId1" Type="http://schemas.openxmlformats.org/officeDocument/2006/relationships/vmlDrawing" Target="../drawings/vmlDrawing20.vml"/><Relationship Id="rId4" Type="http://schemas.openxmlformats.org/officeDocument/2006/relationships/image" Target="../media/image36.emf"/></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openxmlformats.org/officeDocument/2006/relationships/slideLayout" Target="../slideLayouts/slideLayout3.xml"/><Relationship Id="rId1" Type="http://schemas.openxmlformats.org/officeDocument/2006/relationships/vmlDrawing" Target="../drawings/vmlDrawing21.v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openxmlformats.org/officeDocument/2006/relationships/slideLayout" Target="../slideLayouts/slideLayout3.xml"/><Relationship Id="rId1" Type="http://schemas.openxmlformats.org/officeDocument/2006/relationships/vmlDrawing" Target="../drawings/vmlDrawing22.v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3.xml"/><Relationship Id="rId1" Type="http://schemas.openxmlformats.org/officeDocument/2006/relationships/vmlDrawing" Target="../drawings/vmlDrawing23.vml"/><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openxmlformats.org/officeDocument/2006/relationships/slideLayout" Target="../slideLayouts/slideLayout3.xml"/><Relationship Id="rId1" Type="http://schemas.openxmlformats.org/officeDocument/2006/relationships/vmlDrawing" Target="../drawings/vmlDrawing24.vml"/><Relationship Id="rId4" Type="http://schemas.openxmlformats.org/officeDocument/2006/relationships/image" Target="../media/image40.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openxmlformats.org/officeDocument/2006/relationships/slideLayout" Target="../slideLayouts/slideLayout3.xml"/><Relationship Id="rId1" Type="http://schemas.openxmlformats.org/officeDocument/2006/relationships/vmlDrawing" Target="../drawings/vmlDrawing25.vml"/><Relationship Id="rId4" Type="http://schemas.openxmlformats.org/officeDocument/2006/relationships/image" Target="../media/image41.emf"/></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openxmlformats.org/officeDocument/2006/relationships/slideLayout" Target="../slideLayouts/slideLayout3.xml"/><Relationship Id="rId1" Type="http://schemas.openxmlformats.org/officeDocument/2006/relationships/vmlDrawing" Target="../drawings/vmlDrawing26.vml"/><Relationship Id="rId4" Type="http://schemas.openxmlformats.org/officeDocument/2006/relationships/image" Target="../media/image42.emf"/></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openxmlformats.org/officeDocument/2006/relationships/slideLayout" Target="../slideLayouts/slideLayout3.xml"/><Relationship Id="rId1" Type="http://schemas.openxmlformats.org/officeDocument/2006/relationships/vmlDrawing" Target="../drawings/vmlDrawing27.vml"/><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openxmlformats.org/officeDocument/2006/relationships/slideLayout" Target="../slideLayouts/slideLayout3.xml"/><Relationship Id="rId1" Type="http://schemas.openxmlformats.org/officeDocument/2006/relationships/vmlDrawing" Target="../drawings/vmlDrawing28.vml"/><Relationship Id="rId4" Type="http://schemas.openxmlformats.org/officeDocument/2006/relationships/image" Target="../media/image44.emf"/></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openxmlformats.org/officeDocument/2006/relationships/slideLayout" Target="../slideLayouts/slideLayout3.xml"/><Relationship Id="rId1" Type="http://schemas.openxmlformats.org/officeDocument/2006/relationships/vmlDrawing" Target="../drawings/vmlDrawing29.vml"/><Relationship Id="rId4" Type="http://schemas.openxmlformats.org/officeDocument/2006/relationships/image" Target="../media/image46.emf"/></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09145" y="2866326"/>
            <a:ext cx="7886700" cy="1296000"/>
          </a:xfrm>
        </p:spPr>
        <p:txBody>
          <a:bodyPr>
            <a:noAutofit/>
          </a:bodyPr>
          <a:lstStyle/>
          <a:p>
            <a:pPr algn="ctr"/>
            <a:r>
              <a:rPr lang="es-ES" sz="4000" b="1" dirty="0"/>
              <a:t>CUENTA GENERAL DE LA REPÚBLICA</a:t>
            </a:r>
            <a:r>
              <a:rPr lang="es-ES" sz="3200" b="1" dirty="0"/>
              <a:t/>
            </a:r>
            <a:br>
              <a:rPr lang="es-ES" sz="3200" b="1" dirty="0"/>
            </a:br>
            <a:r>
              <a:rPr lang="es-ES" sz="4000" b="1" dirty="0"/>
              <a:t>2018</a:t>
            </a:r>
            <a:endParaRPr lang="es-ES" sz="3200" b="1" dirty="0"/>
          </a:p>
        </p:txBody>
      </p:sp>
      <p:sp>
        <p:nvSpPr>
          <p:cNvPr id="3" name="Subtítulo 2"/>
          <p:cNvSpPr>
            <a:spLocks noGrp="1"/>
          </p:cNvSpPr>
          <p:nvPr>
            <p:ph type="body" idx="1"/>
          </p:nvPr>
        </p:nvSpPr>
        <p:spPr>
          <a:xfrm>
            <a:off x="3363687" y="5494207"/>
            <a:ext cx="6932159" cy="580022"/>
          </a:xfrm>
        </p:spPr>
        <p:txBody>
          <a:bodyPr>
            <a:noAutofit/>
          </a:bodyPr>
          <a:lstStyle/>
          <a:p>
            <a:pPr algn="r">
              <a:lnSpc>
                <a:spcPct val="100000"/>
              </a:lnSpc>
              <a:spcBef>
                <a:spcPts val="0"/>
              </a:spcBef>
            </a:pPr>
            <a:r>
              <a:rPr lang="es-ES" sz="1600" b="1" dirty="0"/>
              <a:t>CPC OSCAR A. PAJUELO RAMÍREZ </a:t>
            </a:r>
          </a:p>
          <a:p>
            <a:pPr algn="r">
              <a:lnSpc>
                <a:spcPct val="100000"/>
              </a:lnSpc>
              <a:spcBef>
                <a:spcPts val="0"/>
              </a:spcBef>
            </a:pPr>
            <a:r>
              <a:rPr lang="es-ES" sz="1600" b="1" dirty="0"/>
              <a:t>Director General de Contabilidad Pública</a:t>
            </a:r>
          </a:p>
          <a:p>
            <a:pPr algn="r">
              <a:spcBef>
                <a:spcPts val="0"/>
              </a:spcBef>
            </a:pPr>
            <a:endParaRPr lang="es-ES" sz="1600" b="1" dirty="0"/>
          </a:p>
        </p:txBody>
      </p:sp>
      <p:pic>
        <p:nvPicPr>
          <p:cNvPr id="6" name="Imagen 5"/>
          <p:cNvPicPr>
            <a:picLocks noChangeAspect="1"/>
          </p:cNvPicPr>
          <p:nvPr/>
        </p:nvPicPr>
        <p:blipFill>
          <a:blip r:embed="rId2"/>
          <a:stretch>
            <a:fillRect/>
          </a:stretch>
        </p:blipFill>
        <p:spPr>
          <a:xfrm>
            <a:off x="2922814" y="460602"/>
            <a:ext cx="6438900" cy="733425"/>
          </a:xfrm>
          <a:prstGeom prst="rect">
            <a:avLst/>
          </a:prstGeom>
        </p:spPr>
      </p:pic>
    </p:spTree>
    <p:extLst>
      <p:ext uri="{BB962C8B-B14F-4D97-AF65-F5344CB8AC3E}">
        <p14:creationId xmlns:p14="http://schemas.microsoft.com/office/powerpoint/2010/main" val="237139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nvPr>
        </p:nvGraphicFramePr>
        <p:xfrm>
          <a:off x="304801" y="917819"/>
          <a:ext cx="5739242" cy="2431473"/>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304801" y="644646"/>
            <a:ext cx="11778342" cy="5755422"/>
          </a:xfrm>
          <a:prstGeom prst="rect">
            <a:avLst/>
          </a:prstGeom>
          <a:noFill/>
        </p:spPr>
        <p:txBody>
          <a:bodyPr wrap="square" rtlCol="0">
            <a:spAutoFit/>
          </a:bodyPr>
          <a:lstStyle/>
          <a:p>
            <a:pPr algn="just"/>
            <a:r>
              <a:rPr lang="es-ES" sz="1600" dirty="0" smtClean="0">
                <a:solidFill>
                  <a:srgbClr val="3C66C3"/>
                </a:solidFill>
                <a:latin typeface="Times New Roman" panose="02020603050405020304" pitchFamily="18" charset="0"/>
                <a:cs typeface="Times New Roman" panose="02020603050405020304" pitchFamily="18" charset="0"/>
              </a:rPr>
              <a:t>De conformidad con el artículo 6 del Decreto Legislativo N° 1275, los Gobiernos Regionales y Gobiernos Locales se sujetan al cumplimiento de las siguientes 2 reglas fiscales:</a:t>
            </a:r>
          </a:p>
          <a:p>
            <a:pPr algn="just"/>
            <a:endParaRPr lang="es-ES" sz="1600" dirty="0" smtClean="0">
              <a:solidFill>
                <a:srgbClr val="3C66C3"/>
              </a:solidFill>
              <a:latin typeface="Times New Roman" panose="02020603050405020304" pitchFamily="18" charset="0"/>
              <a:cs typeface="Times New Roman" panose="02020603050405020304" pitchFamily="18" charset="0"/>
            </a:endParaRPr>
          </a:p>
          <a:p>
            <a:pPr algn="just"/>
            <a:r>
              <a:rPr lang="es-ES" sz="1600" dirty="0" smtClean="0">
                <a:solidFill>
                  <a:srgbClr val="3C66C3"/>
                </a:solidFill>
                <a:latin typeface="Times New Roman" panose="02020603050405020304" pitchFamily="18" charset="0"/>
                <a:cs typeface="Times New Roman" panose="02020603050405020304" pitchFamily="18" charset="0"/>
              </a:rPr>
              <a:t> </a:t>
            </a:r>
            <a:r>
              <a:rPr lang="es-ES" sz="1600" b="1" dirty="0" smtClean="0">
                <a:solidFill>
                  <a:srgbClr val="3C66C3"/>
                </a:solidFill>
                <a:latin typeface="Times New Roman" panose="02020603050405020304" pitchFamily="18" charset="0"/>
                <a:cs typeface="Times New Roman" panose="02020603050405020304" pitchFamily="18" charset="0"/>
              </a:rPr>
              <a:t>a) Regla Fiscal del Saldo de Deuda Total (RFSTD):</a:t>
            </a:r>
            <a:r>
              <a:rPr lang="es-ES" sz="1600" dirty="0" smtClean="0">
                <a:solidFill>
                  <a:srgbClr val="3C66C3"/>
                </a:solidFill>
                <a:latin typeface="Times New Roman" panose="02020603050405020304" pitchFamily="18" charset="0"/>
                <a:cs typeface="Times New Roman" panose="02020603050405020304" pitchFamily="18" charset="0"/>
              </a:rPr>
              <a:t> La relación entre el Saldo de Deuda Total y el promedio de los Ingresos Corrientes Totales de los últimos cuatro (4) años o la relación entre el Saldo de Deuda Total y el límite establecido en el primer párrafo de la Segunda Disposición Complementaria y Final de la Ley Nº 29230, la que resulte menor, no debe ser superior al cien (100) por ciento. En el caso de los Gobiernos Locales con menos de cuatro (4) años de operación desde su creación así como en el caso de los Gobiernos Locales de origen, se utiliza como referencia los Ingresos Corrientes Totales correspondientes al año fiscal materia de evaluación.</a:t>
            </a:r>
          </a:p>
          <a:p>
            <a:pPr algn="just"/>
            <a:endParaRPr lang="es-ES" sz="1600" dirty="0">
              <a:solidFill>
                <a:srgbClr val="3C66C3"/>
              </a:solidFill>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En el año 2018, son 20 Gobiernos Regionales y 1 749 Gobiernos Locales los que cumplieron con la RFSDT. En comparación al 2017, el número de Gobiernos Locales que cumplen esta regla fiscal aumentó en 20 entidades.</a:t>
            </a:r>
          </a:p>
          <a:p>
            <a:pPr algn="just"/>
            <a:endParaRPr lang="es-ES" sz="1600" dirty="0">
              <a:solidFill>
                <a:srgbClr val="3C66C3"/>
              </a:solidFill>
              <a:latin typeface="Times New Roman" panose="02020603050405020304" pitchFamily="18" charset="0"/>
              <a:cs typeface="Times New Roman" panose="02020603050405020304" pitchFamily="18" charset="0"/>
            </a:endParaRPr>
          </a:p>
          <a:p>
            <a:pPr algn="just"/>
            <a:r>
              <a:rPr lang="es-ES" sz="1600" b="1" dirty="0" smtClean="0">
                <a:solidFill>
                  <a:srgbClr val="3C66C3"/>
                </a:solidFill>
                <a:latin typeface="Times New Roman" panose="02020603050405020304" pitchFamily="18" charset="0"/>
                <a:cs typeface="Times New Roman" panose="02020603050405020304" pitchFamily="18" charset="0"/>
              </a:rPr>
              <a:t>b) Regla Fiscal de Ahorro en Cuenta Corriente (RFACC): </a:t>
            </a:r>
            <a:r>
              <a:rPr lang="es-ES" sz="1600" dirty="0" smtClean="0">
                <a:solidFill>
                  <a:srgbClr val="3C66C3"/>
                </a:solidFill>
                <a:latin typeface="Times New Roman" panose="02020603050405020304" pitchFamily="18" charset="0"/>
                <a:cs typeface="Times New Roman" panose="02020603050405020304" pitchFamily="18" charset="0"/>
              </a:rPr>
              <a:t>la diferencia entre el Ingreso Corriente Total y el Gasto Corriente No Financiero Total no debe ser negativa.</a:t>
            </a:r>
          </a:p>
          <a:p>
            <a:pPr algn="just"/>
            <a:endParaRPr lang="es-ES" sz="1600" dirty="0">
              <a:solidFill>
                <a:srgbClr val="3C66C3"/>
              </a:solidFill>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Respecto al cumplimiento de la RFACC de los Gobiernos Regionales para el año 2018, 25 de los 26 Gobiernos Regionales (96,2% del total) cumplieron. Por el contrario, la Región Lima Metropolitana incumplió la RFACC.</a:t>
            </a:r>
          </a:p>
          <a:p>
            <a:pPr algn="just"/>
            <a:endParaRPr lang="es-ES" sz="1600" b="1" dirty="0">
              <a:latin typeface="Times New Roman" panose="02020603050405020304" pitchFamily="18" charset="0"/>
              <a:cs typeface="Times New Roman" panose="02020603050405020304" pitchFamily="18" charset="0"/>
            </a:endParaRPr>
          </a:p>
          <a:p>
            <a:pPr algn="just"/>
            <a:r>
              <a:rPr lang="es-ES" sz="1600" b="1" dirty="0" smtClean="0">
                <a:latin typeface="Times New Roman" panose="02020603050405020304" pitchFamily="18" charset="0"/>
                <a:cs typeface="Times New Roman" panose="02020603050405020304" pitchFamily="18" charset="0"/>
              </a:rPr>
              <a:t>Respecto al cumplimiento de la RFACC de los Gobiernos Locales, 1 857 de los 1 874 Gobiernos Locales (99,1% del total) cumplieron con la mencionada regla.</a:t>
            </a:r>
          </a:p>
          <a:p>
            <a:pPr algn="just"/>
            <a:endParaRPr lang="es-ES" sz="1600" b="1" dirty="0" smtClean="0">
              <a:latin typeface="Times New Roman" panose="02020603050405020304" pitchFamily="18" charset="0"/>
              <a:cs typeface="Times New Roman" panose="02020603050405020304" pitchFamily="18" charset="0"/>
            </a:endParaRPr>
          </a:p>
          <a:p>
            <a:pPr algn="just"/>
            <a:endParaRPr lang="es-ES" sz="1600" dirty="0">
              <a:solidFill>
                <a:srgbClr val="3C66C3"/>
              </a:solidFill>
              <a:latin typeface="Times New Roman" panose="02020603050405020304" pitchFamily="18" charset="0"/>
              <a:cs typeface="Times New Roman" panose="02020603050405020304" pitchFamily="18" charset="0"/>
            </a:endParaRPr>
          </a:p>
          <a:p>
            <a:pPr algn="just"/>
            <a:endParaRPr lang="es-ES" sz="1600" dirty="0">
              <a:solidFill>
                <a:srgbClr val="3C66C3"/>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544772" y="162480"/>
            <a:ext cx="11041213" cy="338554"/>
          </a:xfrm>
          <a:prstGeom prst="rect">
            <a:avLst/>
          </a:prstGeom>
          <a:noFill/>
        </p:spPr>
        <p:txBody>
          <a:bodyPr wrap="square" rtlCol="0">
            <a:spAutoFit/>
          </a:bodyPr>
          <a:lstStyle/>
          <a:p>
            <a:pPr algn="ctr"/>
            <a:r>
              <a:rPr lang="es-ES" sz="1600" b="1" dirty="0">
                <a:solidFill>
                  <a:srgbClr val="FF0000"/>
                </a:solidFill>
                <a:latin typeface="Times New Roman" panose="02020603050405020304" pitchFamily="18" charset="0"/>
                <a:cs typeface="Times New Roman" panose="02020603050405020304" pitchFamily="18" charset="0"/>
              </a:rPr>
              <a:t>CUMPLIMIENTO DE LAS REGLAS FISCALES DE LOS GOBIERNOS REGIONALES Y GOBIERNOS LOCALES</a:t>
            </a:r>
          </a:p>
        </p:txBody>
      </p:sp>
    </p:spTree>
    <p:extLst>
      <p:ext uri="{BB962C8B-B14F-4D97-AF65-F5344CB8AC3E}">
        <p14:creationId xmlns:p14="http://schemas.microsoft.com/office/powerpoint/2010/main" val="3397766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920774" y="2873828"/>
            <a:ext cx="7236000" cy="576000"/>
          </a:xfrm>
        </p:spPr>
        <p:txBody>
          <a:bodyPr>
            <a:normAutofit/>
          </a:bodyPr>
          <a:lstStyle/>
          <a:p>
            <a:pPr marL="457200" indent="-457200">
              <a:buClr>
                <a:srgbClr val="C00000"/>
              </a:buClr>
              <a:buFont typeface="+mj-lt"/>
              <a:buAutoNum type="arabicPeriod" startAt="4"/>
            </a:pPr>
            <a:r>
              <a:rPr lang="es-ES" sz="3200" b="1" dirty="0">
                <a:latin typeface="+mj-lt"/>
              </a:rPr>
              <a:t>SECTOR PÚBLICO</a:t>
            </a:r>
          </a:p>
        </p:txBody>
      </p:sp>
      <p:pic>
        <p:nvPicPr>
          <p:cNvPr id="4" name="Imagen 3"/>
          <p:cNvPicPr>
            <a:picLocks noChangeAspect="1"/>
          </p:cNvPicPr>
          <p:nvPr/>
        </p:nvPicPr>
        <p:blipFill>
          <a:blip r:embed="rId2"/>
          <a:stretch>
            <a:fillRect/>
          </a:stretch>
        </p:blipFill>
        <p:spPr>
          <a:xfrm>
            <a:off x="2525486" y="460602"/>
            <a:ext cx="6836228" cy="584428"/>
          </a:xfrm>
          <a:prstGeom prst="rect">
            <a:avLst/>
          </a:prstGeom>
        </p:spPr>
      </p:pic>
    </p:spTree>
    <p:extLst>
      <p:ext uri="{BB962C8B-B14F-4D97-AF65-F5344CB8AC3E}">
        <p14:creationId xmlns:p14="http://schemas.microsoft.com/office/powerpoint/2010/main" val="235872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25486" y="460602"/>
            <a:ext cx="6836228" cy="584428"/>
          </a:xfrm>
          <a:prstGeom prst="rect">
            <a:avLst/>
          </a:prstGeom>
        </p:spPr>
      </p:pic>
      <p:sp>
        <p:nvSpPr>
          <p:cNvPr id="6" name="CuadroTexto 5"/>
          <p:cNvSpPr txBox="1"/>
          <p:nvPr/>
        </p:nvSpPr>
        <p:spPr>
          <a:xfrm>
            <a:off x="2993573" y="2913652"/>
            <a:ext cx="6738257" cy="954107"/>
          </a:xfrm>
          <a:prstGeom prst="rect">
            <a:avLst/>
          </a:prstGeom>
          <a:noFill/>
        </p:spPr>
        <p:txBody>
          <a:bodyPr wrap="square" rtlCol="0">
            <a:spAutoFit/>
          </a:bodyPr>
          <a:lstStyle/>
          <a:p>
            <a:pPr marL="514350" indent="-514350">
              <a:buClr>
                <a:srgbClr val="C00000"/>
              </a:buClr>
              <a:buFont typeface="Wingdings" panose="05000000000000000000" pitchFamily="2" charset="2"/>
              <a:buChar char="Ø"/>
            </a:pPr>
            <a:r>
              <a:rPr lang="es-PE" sz="2800" b="1" dirty="0">
                <a:latin typeface="+mj-lt"/>
                <a:ea typeface="Verdana" panose="020B0604030504040204" pitchFamily="34" charset="0"/>
                <a:cs typeface="Arial" panose="020B0604020202020204" pitchFamily="34" charset="0"/>
              </a:rPr>
              <a:t>INFORMACIÓN PRESUPUESTARIA CONSOLIDADA </a:t>
            </a:r>
          </a:p>
        </p:txBody>
      </p:sp>
    </p:spTree>
    <p:extLst>
      <p:ext uri="{BB962C8B-B14F-4D97-AF65-F5344CB8AC3E}">
        <p14:creationId xmlns:p14="http://schemas.microsoft.com/office/powerpoint/2010/main" val="3824180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633856" y="5704114"/>
            <a:ext cx="2558143"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3" name="Objeto 2"/>
          <p:cNvGraphicFramePr>
            <a:graphicFrameLocks noChangeAspect="1"/>
          </p:cNvGraphicFramePr>
          <p:nvPr>
            <p:extLst>
              <p:ext uri="{D42A27DB-BD31-4B8C-83A1-F6EECF244321}">
                <p14:modId xmlns:p14="http://schemas.microsoft.com/office/powerpoint/2010/main" val="2195791046"/>
              </p:ext>
            </p:extLst>
          </p:nvPr>
        </p:nvGraphicFramePr>
        <p:xfrm>
          <a:off x="375557" y="285977"/>
          <a:ext cx="11381014" cy="6332537"/>
        </p:xfrm>
        <a:graphic>
          <a:graphicData uri="http://schemas.openxmlformats.org/presentationml/2006/ole">
            <mc:AlternateContent xmlns:mc="http://schemas.openxmlformats.org/markup-compatibility/2006">
              <mc:Choice xmlns:v="urn:schemas-microsoft-com:vml" Requires="v">
                <p:oleObj spid="_x0000_s4166" name="Worksheet" r:id="rId3" imgW="9163162" imgH="10344150" progId="Excel.Sheet.12">
                  <p:embed/>
                </p:oleObj>
              </mc:Choice>
              <mc:Fallback>
                <p:oleObj name="Worksheet" r:id="rId3" imgW="9163162" imgH="10344150" progId="Excel.Sheet.12">
                  <p:embed/>
                  <p:pic>
                    <p:nvPicPr>
                      <p:cNvPr id="0" name=""/>
                      <p:cNvPicPr/>
                      <p:nvPr/>
                    </p:nvPicPr>
                    <p:blipFill>
                      <a:blip r:embed="rId4"/>
                      <a:stretch>
                        <a:fillRect/>
                      </a:stretch>
                    </p:blipFill>
                    <p:spPr>
                      <a:xfrm>
                        <a:off x="375557" y="285977"/>
                        <a:ext cx="11381014" cy="6332537"/>
                      </a:xfrm>
                      <a:prstGeom prst="rect">
                        <a:avLst/>
                      </a:prstGeom>
                    </p:spPr>
                  </p:pic>
                </p:oleObj>
              </mc:Fallback>
            </mc:AlternateContent>
          </a:graphicData>
        </a:graphic>
      </p:graphicFrame>
    </p:spTree>
    <p:extLst>
      <p:ext uri="{BB962C8B-B14F-4D97-AF65-F5344CB8AC3E}">
        <p14:creationId xmlns:p14="http://schemas.microsoft.com/office/powerpoint/2010/main" val="3471624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720944" y="5715001"/>
            <a:ext cx="2471056"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568952179"/>
              </p:ext>
            </p:extLst>
          </p:nvPr>
        </p:nvGraphicFramePr>
        <p:xfrm>
          <a:off x="456746" y="174852"/>
          <a:ext cx="11343367" cy="6367462"/>
        </p:xfrm>
        <a:graphic>
          <a:graphicData uri="http://schemas.openxmlformats.org/presentationml/2006/ole">
            <mc:AlternateContent xmlns:mc="http://schemas.openxmlformats.org/markup-compatibility/2006">
              <mc:Choice xmlns:v="urn:schemas-microsoft-com:vml" Requires="v">
                <p:oleObj spid="_x0000_s5191" name="Worksheet" r:id="rId3" imgW="10287000" imgH="11687175" progId="Excel.Sheet.12">
                  <p:embed/>
                </p:oleObj>
              </mc:Choice>
              <mc:Fallback>
                <p:oleObj name="Worksheet" r:id="rId3" imgW="10287000" imgH="11687175" progId="Excel.Sheet.12">
                  <p:embed/>
                  <p:pic>
                    <p:nvPicPr>
                      <p:cNvPr id="0" name=""/>
                      <p:cNvPicPr/>
                      <p:nvPr/>
                    </p:nvPicPr>
                    <p:blipFill>
                      <a:blip r:embed="rId4"/>
                      <a:stretch>
                        <a:fillRect/>
                      </a:stretch>
                    </p:blipFill>
                    <p:spPr>
                      <a:xfrm>
                        <a:off x="456746" y="174852"/>
                        <a:ext cx="11343367" cy="6367462"/>
                      </a:xfrm>
                      <a:prstGeom prst="rect">
                        <a:avLst/>
                      </a:prstGeom>
                    </p:spPr>
                  </p:pic>
                </p:oleObj>
              </mc:Fallback>
            </mc:AlternateContent>
          </a:graphicData>
        </a:graphic>
      </p:graphicFrame>
    </p:spTree>
    <p:extLst>
      <p:ext uri="{BB962C8B-B14F-4D97-AF65-F5344CB8AC3E}">
        <p14:creationId xmlns:p14="http://schemas.microsoft.com/office/powerpoint/2010/main" val="1741218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339943" y="5660573"/>
            <a:ext cx="285205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3601481718"/>
              </p:ext>
            </p:extLst>
          </p:nvPr>
        </p:nvGraphicFramePr>
        <p:xfrm>
          <a:off x="444954" y="242436"/>
          <a:ext cx="11311617" cy="6332537"/>
        </p:xfrm>
        <a:graphic>
          <a:graphicData uri="http://schemas.openxmlformats.org/presentationml/2006/ole">
            <mc:AlternateContent xmlns:mc="http://schemas.openxmlformats.org/markup-compatibility/2006">
              <mc:Choice xmlns:v="urn:schemas-microsoft-com:vml" Requires="v">
                <p:oleObj spid="_x0000_s6214" name="Worksheet" r:id="rId3" imgW="10106137" imgH="8581913" progId="Excel.Sheet.12">
                  <p:embed/>
                </p:oleObj>
              </mc:Choice>
              <mc:Fallback>
                <p:oleObj name="Worksheet" r:id="rId3" imgW="10106137" imgH="8581913" progId="Excel.Sheet.12">
                  <p:embed/>
                  <p:pic>
                    <p:nvPicPr>
                      <p:cNvPr id="0" name=""/>
                      <p:cNvPicPr/>
                      <p:nvPr/>
                    </p:nvPicPr>
                    <p:blipFill>
                      <a:blip r:embed="rId4"/>
                      <a:stretch>
                        <a:fillRect/>
                      </a:stretch>
                    </p:blipFill>
                    <p:spPr>
                      <a:xfrm>
                        <a:off x="444954" y="242436"/>
                        <a:ext cx="11311617" cy="6332537"/>
                      </a:xfrm>
                      <a:prstGeom prst="rect">
                        <a:avLst/>
                      </a:prstGeom>
                    </p:spPr>
                  </p:pic>
                </p:oleObj>
              </mc:Fallback>
            </mc:AlternateContent>
          </a:graphicData>
        </a:graphic>
      </p:graphicFrame>
    </p:spTree>
    <p:extLst>
      <p:ext uri="{BB962C8B-B14F-4D97-AF65-F5344CB8AC3E}">
        <p14:creationId xmlns:p14="http://schemas.microsoft.com/office/powerpoint/2010/main" val="13959807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339942" y="5682344"/>
            <a:ext cx="285205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3" name="Objeto 2"/>
          <p:cNvGraphicFramePr>
            <a:graphicFrameLocks noChangeAspect="1"/>
          </p:cNvGraphicFramePr>
          <p:nvPr>
            <p:extLst>
              <p:ext uri="{D42A27DB-BD31-4B8C-83A1-F6EECF244321}">
                <p14:modId xmlns:p14="http://schemas.microsoft.com/office/powerpoint/2010/main" val="1841451777"/>
              </p:ext>
            </p:extLst>
          </p:nvPr>
        </p:nvGraphicFramePr>
        <p:xfrm>
          <a:off x="486229" y="303894"/>
          <a:ext cx="11194142" cy="6292850"/>
        </p:xfrm>
        <a:graphic>
          <a:graphicData uri="http://schemas.openxmlformats.org/presentationml/2006/ole">
            <mc:AlternateContent xmlns:mc="http://schemas.openxmlformats.org/markup-compatibility/2006">
              <mc:Choice xmlns:v="urn:schemas-microsoft-com:vml" Requires="v">
                <p:oleObj spid="_x0000_s7238" name="Worksheet" r:id="rId3" imgW="11601450" imgH="7677262" progId="Excel.Sheet.12">
                  <p:embed/>
                </p:oleObj>
              </mc:Choice>
              <mc:Fallback>
                <p:oleObj name="Worksheet" r:id="rId3" imgW="11601450" imgH="7677262" progId="Excel.Sheet.12">
                  <p:embed/>
                  <p:pic>
                    <p:nvPicPr>
                      <p:cNvPr id="0" name=""/>
                      <p:cNvPicPr/>
                      <p:nvPr/>
                    </p:nvPicPr>
                    <p:blipFill>
                      <a:blip r:embed="rId4"/>
                      <a:stretch>
                        <a:fillRect/>
                      </a:stretch>
                    </p:blipFill>
                    <p:spPr>
                      <a:xfrm>
                        <a:off x="486229" y="303894"/>
                        <a:ext cx="11194142" cy="6292850"/>
                      </a:xfrm>
                      <a:prstGeom prst="rect">
                        <a:avLst/>
                      </a:prstGeom>
                    </p:spPr>
                  </p:pic>
                </p:oleObj>
              </mc:Fallback>
            </mc:AlternateContent>
          </a:graphicData>
        </a:graphic>
      </p:graphicFrame>
    </p:spTree>
    <p:extLst>
      <p:ext uri="{BB962C8B-B14F-4D97-AF65-F5344CB8AC3E}">
        <p14:creationId xmlns:p14="http://schemas.microsoft.com/office/powerpoint/2010/main" val="4180393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3652774838"/>
              </p:ext>
            </p:extLst>
          </p:nvPr>
        </p:nvGraphicFramePr>
        <p:xfrm>
          <a:off x="694645" y="369660"/>
          <a:ext cx="10604726" cy="6042025"/>
        </p:xfrm>
        <a:graphic>
          <a:graphicData uri="http://schemas.openxmlformats.org/presentationml/2006/ole">
            <mc:AlternateContent xmlns:mc="http://schemas.openxmlformats.org/markup-compatibility/2006">
              <mc:Choice xmlns:v="urn:schemas-microsoft-com:vml" Requires="v">
                <p:oleObj spid="_x0000_s31804" name="Worksheet" r:id="rId4" imgW="7229475" imgH="5943600" progId="Excel.Sheet.12">
                  <p:embed/>
                </p:oleObj>
              </mc:Choice>
              <mc:Fallback>
                <p:oleObj name="Worksheet" r:id="rId4" imgW="7229475" imgH="5943600" progId="Excel.Sheet.12">
                  <p:embed/>
                  <p:pic>
                    <p:nvPicPr>
                      <p:cNvPr id="0" name=""/>
                      <p:cNvPicPr/>
                      <p:nvPr/>
                    </p:nvPicPr>
                    <p:blipFill>
                      <a:blip r:embed="rId5"/>
                      <a:stretch>
                        <a:fillRect/>
                      </a:stretch>
                    </p:blipFill>
                    <p:spPr>
                      <a:xfrm>
                        <a:off x="694645" y="369660"/>
                        <a:ext cx="10604726" cy="6042025"/>
                      </a:xfrm>
                      <a:prstGeom prst="rect">
                        <a:avLst/>
                      </a:prstGeom>
                    </p:spPr>
                  </p:pic>
                </p:oleObj>
              </mc:Fallback>
            </mc:AlternateContent>
          </a:graphicData>
        </a:graphic>
      </p:graphicFrame>
    </p:spTree>
    <p:extLst>
      <p:ext uri="{BB962C8B-B14F-4D97-AF65-F5344CB8AC3E}">
        <p14:creationId xmlns:p14="http://schemas.microsoft.com/office/powerpoint/2010/main" val="2483672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25486" y="460602"/>
            <a:ext cx="6836228" cy="584428"/>
          </a:xfrm>
          <a:prstGeom prst="rect">
            <a:avLst/>
          </a:prstGeom>
        </p:spPr>
      </p:pic>
      <p:sp>
        <p:nvSpPr>
          <p:cNvPr id="6" name="CuadroTexto 5"/>
          <p:cNvSpPr txBox="1"/>
          <p:nvPr/>
        </p:nvSpPr>
        <p:spPr>
          <a:xfrm>
            <a:off x="3015745" y="2978964"/>
            <a:ext cx="6030284" cy="954107"/>
          </a:xfrm>
          <a:prstGeom prst="rect">
            <a:avLst/>
          </a:prstGeom>
          <a:noFill/>
        </p:spPr>
        <p:txBody>
          <a:bodyPr wrap="square" rtlCol="0">
            <a:spAutoFit/>
          </a:bodyPr>
          <a:lstStyle/>
          <a:p>
            <a:pPr marL="457200" indent="-457200">
              <a:buClr>
                <a:srgbClr val="C00000"/>
              </a:buClr>
              <a:buFont typeface="Wingdings" panose="05000000000000000000" pitchFamily="2" charset="2"/>
              <a:buChar char="Ø"/>
            </a:pPr>
            <a:r>
              <a:rPr lang="es-PE" sz="2800" b="1" dirty="0">
                <a:latin typeface="+mj-lt"/>
                <a:ea typeface="Verdana" panose="020B0604030504040204" pitchFamily="34" charset="0"/>
                <a:cs typeface="Arial" panose="020B0604020202020204" pitchFamily="34" charset="0"/>
              </a:rPr>
              <a:t>INFORMACIÓN FINANCIERA CONSOLIDADA</a:t>
            </a:r>
          </a:p>
        </p:txBody>
      </p:sp>
    </p:spTree>
    <p:extLst>
      <p:ext uri="{BB962C8B-B14F-4D97-AF65-F5344CB8AC3E}">
        <p14:creationId xmlns:p14="http://schemas.microsoft.com/office/powerpoint/2010/main" val="3121151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339942" y="5682344"/>
            <a:ext cx="285205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3805831482"/>
              </p:ext>
            </p:extLst>
          </p:nvPr>
        </p:nvGraphicFramePr>
        <p:xfrm>
          <a:off x="508000" y="251052"/>
          <a:ext cx="11150600" cy="6345692"/>
        </p:xfrm>
        <a:graphic>
          <a:graphicData uri="http://schemas.openxmlformats.org/presentationml/2006/ole">
            <mc:AlternateContent xmlns:mc="http://schemas.openxmlformats.org/markup-compatibility/2006">
              <mc:Choice xmlns:v="urn:schemas-microsoft-com:vml" Requires="v">
                <p:oleObj spid="_x0000_s8263" name="Worksheet" r:id="rId3" imgW="12877912" imgH="6410213" progId="Excel.Sheet.12">
                  <p:embed/>
                </p:oleObj>
              </mc:Choice>
              <mc:Fallback>
                <p:oleObj name="Worksheet" r:id="rId3" imgW="12877912" imgH="6410213" progId="Excel.Sheet.12">
                  <p:embed/>
                  <p:pic>
                    <p:nvPicPr>
                      <p:cNvPr id="0" name=""/>
                      <p:cNvPicPr/>
                      <p:nvPr/>
                    </p:nvPicPr>
                    <p:blipFill>
                      <a:blip r:embed="rId4"/>
                      <a:stretch>
                        <a:fillRect/>
                      </a:stretch>
                    </p:blipFill>
                    <p:spPr>
                      <a:xfrm>
                        <a:off x="508000" y="251052"/>
                        <a:ext cx="11150600" cy="6345692"/>
                      </a:xfrm>
                      <a:prstGeom prst="rect">
                        <a:avLst/>
                      </a:prstGeom>
                    </p:spPr>
                  </p:pic>
                </p:oleObj>
              </mc:Fallback>
            </mc:AlternateContent>
          </a:graphicData>
        </a:graphic>
      </p:graphicFrame>
    </p:spTree>
    <p:extLst>
      <p:ext uri="{BB962C8B-B14F-4D97-AF65-F5344CB8AC3E}">
        <p14:creationId xmlns:p14="http://schemas.microsoft.com/office/powerpoint/2010/main" val="2577057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580345" y="533894"/>
            <a:ext cx="7886700" cy="751115"/>
          </a:xfrm>
        </p:spPr>
        <p:txBody>
          <a:bodyPr>
            <a:normAutofit/>
          </a:bodyPr>
          <a:lstStyle/>
          <a:p>
            <a:pPr marL="514350" indent="-514350">
              <a:buClr>
                <a:srgbClr val="C00000"/>
              </a:buClr>
              <a:buFont typeface="+mj-lt"/>
              <a:buAutoNum type="arabicPeriod"/>
            </a:pPr>
            <a:r>
              <a:rPr lang="es-ES" sz="3000" b="1" u="sng" cap="small" dirty="0">
                <a:uFill>
                  <a:solidFill>
                    <a:srgbClr val="C00000"/>
                  </a:solidFill>
                </a:uFill>
                <a:cs typeface="Arial" panose="020B0604020202020204" pitchFamily="34" charset="0"/>
              </a:rPr>
              <a:t>BASE LEGAL </a:t>
            </a:r>
          </a:p>
        </p:txBody>
      </p:sp>
      <p:sp>
        <p:nvSpPr>
          <p:cNvPr id="2" name="Marcador de texto 2"/>
          <p:cNvSpPr>
            <a:spLocks noGrp="1"/>
          </p:cNvSpPr>
          <p:nvPr>
            <p:ph type="body" idx="1"/>
          </p:nvPr>
        </p:nvSpPr>
        <p:spPr>
          <a:xfrm>
            <a:off x="384401" y="1545772"/>
            <a:ext cx="11154455" cy="4267200"/>
          </a:xfrm>
        </p:spPr>
        <p:txBody>
          <a:bodyPr>
            <a:normAutofit/>
          </a:bodyPr>
          <a:lstStyle/>
          <a:p>
            <a:pPr marL="514350" indent="-514350" algn="just">
              <a:lnSpc>
                <a:spcPct val="110000"/>
              </a:lnSpc>
              <a:buFont typeface="+mj-lt"/>
              <a:buAutoNum type="romanLcPeriod"/>
            </a:pPr>
            <a:r>
              <a:rPr lang="es-PE" b="1" dirty="0" smtClean="0">
                <a:cs typeface="Arial" panose="020B0604020202020204" pitchFamily="34" charset="0"/>
              </a:rPr>
              <a:t>Artículo </a:t>
            </a:r>
            <a:r>
              <a:rPr lang="es-PE" b="1" dirty="0">
                <a:cs typeface="Arial" panose="020B0604020202020204" pitchFamily="34" charset="0"/>
              </a:rPr>
              <a:t>81 de la Constitución Política del Perú, modificada mediante Ley N° 29401. </a:t>
            </a:r>
            <a:endParaRPr lang="es-ES" b="1" dirty="0">
              <a:cs typeface="Arial" panose="020B0604020202020204" pitchFamily="34" charset="0"/>
            </a:endParaRPr>
          </a:p>
          <a:p>
            <a:pPr marL="514350" indent="-514350" algn="just">
              <a:lnSpc>
                <a:spcPct val="110000"/>
              </a:lnSpc>
              <a:buFont typeface="+mj-lt"/>
              <a:buAutoNum type="romanLcPeriod"/>
            </a:pPr>
            <a:r>
              <a:rPr lang="es-PE" b="1" dirty="0">
                <a:cs typeface="Arial" panose="020B0604020202020204" pitchFamily="34" charset="0"/>
              </a:rPr>
              <a:t>Decreto Legislativo N° </a:t>
            </a:r>
            <a:r>
              <a:rPr lang="es-PE" b="1" dirty="0" smtClean="0">
                <a:cs typeface="Arial" panose="020B0604020202020204" pitchFamily="34" charset="0"/>
              </a:rPr>
              <a:t>1436-Decreto </a:t>
            </a:r>
            <a:r>
              <a:rPr lang="es-PE" b="1" dirty="0">
                <a:cs typeface="Arial" panose="020B0604020202020204" pitchFamily="34" charset="0"/>
              </a:rPr>
              <a:t>Legislativo </a:t>
            </a:r>
            <a:r>
              <a:rPr lang="es-PE" b="1" dirty="0" smtClean="0">
                <a:cs typeface="Arial" panose="020B0604020202020204" pitchFamily="34" charset="0"/>
              </a:rPr>
              <a:t>Marco de la Administración Financiera del Sector Público</a:t>
            </a:r>
          </a:p>
          <a:p>
            <a:pPr marL="514350" indent="-514350" algn="just">
              <a:lnSpc>
                <a:spcPct val="110000"/>
              </a:lnSpc>
              <a:buFont typeface="+mj-lt"/>
              <a:buAutoNum type="romanLcPeriod"/>
            </a:pPr>
            <a:r>
              <a:rPr lang="es-PE" b="1" dirty="0" smtClean="0">
                <a:cs typeface="Arial" panose="020B0604020202020204" pitchFamily="34" charset="0"/>
              </a:rPr>
              <a:t>Decreto Legislativo N° 1438 - Decreto Legislativo del Sistema Nacional de Contabilidad. </a:t>
            </a:r>
            <a:endParaRPr lang="es-ES" b="1" dirty="0">
              <a:cs typeface="Arial" panose="020B0604020202020204" pitchFamily="34" charset="0"/>
            </a:endParaRPr>
          </a:p>
          <a:p>
            <a:endParaRPr lang="es-ES" dirty="0"/>
          </a:p>
        </p:txBody>
      </p:sp>
    </p:spTree>
    <p:extLst>
      <p:ext uri="{BB962C8B-B14F-4D97-AF65-F5344CB8AC3E}">
        <p14:creationId xmlns:p14="http://schemas.microsoft.com/office/powerpoint/2010/main" val="1595548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339942" y="5682344"/>
            <a:ext cx="285205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3308431125"/>
              </p:ext>
            </p:extLst>
          </p:nvPr>
        </p:nvGraphicFramePr>
        <p:xfrm>
          <a:off x="420915" y="302532"/>
          <a:ext cx="11281228" cy="6054725"/>
        </p:xfrm>
        <a:graphic>
          <a:graphicData uri="http://schemas.openxmlformats.org/presentationml/2006/ole">
            <mc:AlternateContent xmlns:mc="http://schemas.openxmlformats.org/markup-compatibility/2006">
              <mc:Choice xmlns:v="urn:schemas-microsoft-com:vml" Requires="v">
                <p:oleObj spid="_x0000_s9288" name="Worksheet" r:id="rId3" imgW="12877912" imgH="5419837" progId="Excel.Sheet.12">
                  <p:embed/>
                </p:oleObj>
              </mc:Choice>
              <mc:Fallback>
                <p:oleObj name="Worksheet" r:id="rId3" imgW="12877912" imgH="5419837" progId="Excel.Sheet.12">
                  <p:embed/>
                  <p:pic>
                    <p:nvPicPr>
                      <p:cNvPr id="0" name=""/>
                      <p:cNvPicPr/>
                      <p:nvPr/>
                    </p:nvPicPr>
                    <p:blipFill>
                      <a:blip r:embed="rId4"/>
                      <a:stretch>
                        <a:fillRect/>
                      </a:stretch>
                    </p:blipFill>
                    <p:spPr>
                      <a:xfrm>
                        <a:off x="420915" y="302532"/>
                        <a:ext cx="11281228" cy="6054725"/>
                      </a:xfrm>
                      <a:prstGeom prst="rect">
                        <a:avLst/>
                      </a:prstGeom>
                    </p:spPr>
                  </p:pic>
                </p:oleObj>
              </mc:Fallback>
            </mc:AlternateContent>
          </a:graphicData>
        </a:graphic>
      </p:graphicFrame>
    </p:spTree>
    <p:extLst>
      <p:ext uri="{BB962C8B-B14F-4D97-AF65-F5344CB8AC3E}">
        <p14:creationId xmlns:p14="http://schemas.microsoft.com/office/powerpoint/2010/main" val="3935681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339942" y="5682344"/>
            <a:ext cx="285205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3437451551"/>
              </p:ext>
            </p:extLst>
          </p:nvPr>
        </p:nvGraphicFramePr>
        <p:xfrm>
          <a:off x="551542" y="220890"/>
          <a:ext cx="11030857" cy="6299653"/>
        </p:xfrm>
        <a:graphic>
          <a:graphicData uri="http://schemas.openxmlformats.org/presentationml/2006/ole">
            <mc:AlternateContent xmlns:mc="http://schemas.openxmlformats.org/markup-compatibility/2006">
              <mc:Choice xmlns:v="urn:schemas-microsoft-com:vml" Requires="v">
                <p:oleObj spid="_x0000_s10312" name="Worksheet" r:id="rId3" imgW="12877912" imgH="5057775" progId="Excel.Sheet.12">
                  <p:embed/>
                </p:oleObj>
              </mc:Choice>
              <mc:Fallback>
                <p:oleObj name="Worksheet" r:id="rId3" imgW="12877912" imgH="5057775" progId="Excel.Sheet.12">
                  <p:embed/>
                  <p:pic>
                    <p:nvPicPr>
                      <p:cNvPr id="0" name=""/>
                      <p:cNvPicPr/>
                      <p:nvPr/>
                    </p:nvPicPr>
                    <p:blipFill>
                      <a:blip r:embed="rId4"/>
                      <a:stretch>
                        <a:fillRect/>
                      </a:stretch>
                    </p:blipFill>
                    <p:spPr>
                      <a:xfrm>
                        <a:off x="551542" y="220890"/>
                        <a:ext cx="11030857" cy="6299653"/>
                      </a:xfrm>
                      <a:prstGeom prst="rect">
                        <a:avLst/>
                      </a:prstGeom>
                    </p:spPr>
                  </p:pic>
                </p:oleObj>
              </mc:Fallback>
            </mc:AlternateContent>
          </a:graphicData>
        </a:graphic>
      </p:graphicFrame>
    </p:spTree>
    <p:extLst>
      <p:ext uri="{BB962C8B-B14F-4D97-AF65-F5344CB8AC3E}">
        <p14:creationId xmlns:p14="http://schemas.microsoft.com/office/powerpoint/2010/main" val="1965988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9339942" y="5682344"/>
            <a:ext cx="285205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3" name="Objeto 2"/>
          <p:cNvGraphicFramePr>
            <a:graphicFrameLocks noChangeAspect="1"/>
          </p:cNvGraphicFramePr>
          <p:nvPr>
            <p:extLst>
              <p:ext uri="{D42A27DB-BD31-4B8C-83A1-F6EECF244321}">
                <p14:modId xmlns:p14="http://schemas.microsoft.com/office/powerpoint/2010/main" val="3242940265"/>
              </p:ext>
            </p:extLst>
          </p:nvPr>
        </p:nvGraphicFramePr>
        <p:xfrm>
          <a:off x="758371" y="347664"/>
          <a:ext cx="10769599" cy="6140222"/>
        </p:xfrm>
        <a:graphic>
          <a:graphicData uri="http://schemas.openxmlformats.org/presentationml/2006/ole">
            <mc:AlternateContent xmlns:mc="http://schemas.openxmlformats.org/markup-compatibility/2006">
              <mc:Choice xmlns:v="urn:schemas-microsoft-com:vml" Requires="v">
                <p:oleObj spid="_x0000_s12360" name="Worksheet" r:id="rId3" imgW="14754113" imgH="3991087" progId="Excel.Sheet.12">
                  <p:embed/>
                </p:oleObj>
              </mc:Choice>
              <mc:Fallback>
                <p:oleObj name="Worksheet" r:id="rId3" imgW="14754113" imgH="3991087" progId="Excel.Sheet.12">
                  <p:embed/>
                  <p:pic>
                    <p:nvPicPr>
                      <p:cNvPr id="0" name=""/>
                      <p:cNvPicPr/>
                      <p:nvPr/>
                    </p:nvPicPr>
                    <p:blipFill>
                      <a:blip r:embed="rId4"/>
                      <a:stretch>
                        <a:fillRect/>
                      </a:stretch>
                    </p:blipFill>
                    <p:spPr>
                      <a:xfrm>
                        <a:off x="758371" y="347664"/>
                        <a:ext cx="10769599" cy="6140222"/>
                      </a:xfrm>
                      <a:prstGeom prst="rect">
                        <a:avLst/>
                      </a:prstGeom>
                    </p:spPr>
                  </p:pic>
                </p:oleObj>
              </mc:Fallback>
            </mc:AlternateContent>
          </a:graphicData>
        </a:graphic>
      </p:graphicFrame>
    </p:spTree>
    <p:extLst>
      <p:ext uri="{BB962C8B-B14F-4D97-AF65-F5344CB8AC3E}">
        <p14:creationId xmlns:p14="http://schemas.microsoft.com/office/powerpoint/2010/main" val="62721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339942" y="5682344"/>
            <a:ext cx="285205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3" name="Objeto 2"/>
          <p:cNvGraphicFramePr>
            <a:graphicFrameLocks noChangeAspect="1"/>
          </p:cNvGraphicFramePr>
          <p:nvPr>
            <p:extLst>
              <p:ext uri="{D42A27DB-BD31-4B8C-83A1-F6EECF244321}">
                <p14:modId xmlns:p14="http://schemas.microsoft.com/office/powerpoint/2010/main" val="3099385755"/>
              </p:ext>
            </p:extLst>
          </p:nvPr>
        </p:nvGraphicFramePr>
        <p:xfrm>
          <a:off x="671284" y="334963"/>
          <a:ext cx="10747829" cy="6185580"/>
        </p:xfrm>
        <a:graphic>
          <a:graphicData uri="http://schemas.openxmlformats.org/presentationml/2006/ole">
            <mc:AlternateContent xmlns:mc="http://schemas.openxmlformats.org/markup-compatibility/2006">
              <mc:Choice xmlns:v="urn:schemas-microsoft-com:vml" Requires="v">
                <p:oleObj spid="_x0000_s13383" name="Worksheet" r:id="rId3" imgW="14754113" imgH="4591162" progId="Excel.Sheet.12">
                  <p:embed/>
                </p:oleObj>
              </mc:Choice>
              <mc:Fallback>
                <p:oleObj name="Worksheet" r:id="rId3" imgW="14754113" imgH="4591162" progId="Excel.Sheet.12">
                  <p:embed/>
                  <p:pic>
                    <p:nvPicPr>
                      <p:cNvPr id="0" name=""/>
                      <p:cNvPicPr/>
                      <p:nvPr/>
                    </p:nvPicPr>
                    <p:blipFill>
                      <a:blip r:embed="rId4"/>
                      <a:stretch>
                        <a:fillRect/>
                      </a:stretch>
                    </p:blipFill>
                    <p:spPr>
                      <a:xfrm>
                        <a:off x="671284" y="334963"/>
                        <a:ext cx="10747829" cy="6185580"/>
                      </a:xfrm>
                      <a:prstGeom prst="rect">
                        <a:avLst/>
                      </a:prstGeom>
                    </p:spPr>
                  </p:pic>
                </p:oleObj>
              </mc:Fallback>
            </mc:AlternateContent>
          </a:graphicData>
        </a:graphic>
      </p:graphicFrame>
    </p:spTree>
    <p:extLst>
      <p:ext uri="{BB962C8B-B14F-4D97-AF65-F5344CB8AC3E}">
        <p14:creationId xmlns:p14="http://schemas.microsoft.com/office/powerpoint/2010/main" val="2919941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339942" y="5682344"/>
            <a:ext cx="2852057"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454179912"/>
              </p:ext>
            </p:extLst>
          </p:nvPr>
        </p:nvGraphicFramePr>
        <p:xfrm>
          <a:off x="595086" y="246744"/>
          <a:ext cx="10976428" cy="6186714"/>
        </p:xfrm>
        <a:graphic>
          <a:graphicData uri="http://schemas.openxmlformats.org/presentationml/2006/ole">
            <mc:AlternateContent xmlns:mc="http://schemas.openxmlformats.org/markup-compatibility/2006">
              <mc:Choice xmlns:v="urn:schemas-microsoft-com:vml" Requires="v">
                <p:oleObj spid="_x0000_s11334" name="Worksheet" r:id="rId3" imgW="14754113" imgH="4238513" progId="Excel.Sheet.12">
                  <p:embed/>
                </p:oleObj>
              </mc:Choice>
              <mc:Fallback>
                <p:oleObj name="Worksheet" r:id="rId3" imgW="14754113" imgH="4238513" progId="Excel.Sheet.12">
                  <p:embed/>
                  <p:pic>
                    <p:nvPicPr>
                      <p:cNvPr id="0" name=""/>
                      <p:cNvPicPr/>
                      <p:nvPr/>
                    </p:nvPicPr>
                    <p:blipFill>
                      <a:blip r:embed="rId4"/>
                      <a:stretch>
                        <a:fillRect/>
                      </a:stretch>
                    </p:blipFill>
                    <p:spPr>
                      <a:xfrm>
                        <a:off x="595086" y="246744"/>
                        <a:ext cx="10976428" cy="6186714"/>
                      </a:xfrm>
                      <a:prstGeom prst="rect">
                        <a:avLst/>
                      </a:prstGeom>
                    </p:spPr>
                  </p:pic>
                </p:oleObj>
              </mc:Fallback>
            </mc:AlternateContent>
          </a:graphicData>
        </a:graphic>
      </p:graphicFrame>
    </p:spTree>
    <p:extLst>
      <p:ext uri="{BB962C8B-B14F-4D97-AF65-F5344CB8AC3E}">
        <p14:creationId xmlns:p14="http://schemas.microsoft.com/office/powerpoint/2010/main" val="1361574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25486" y="460602"/>
            <a:ext cx="6836228" cy="584428"/>
          </a:xfrm>
          <a:prstGeom prst="rect">
            <a:avLst/>
          </a:prstGeom>
        </p:spPr>
      </p:pic>
      <p:sp>
        <p:nvSpPr>
          <p:cNvPr id="6" name="CuadroTexto 5"/>
          <p:cNvSpPr txBox="1"/>
          <p:nvPr/>
        </p:nvSpPr>
        <p:spPr>
          <a:xfrm>
            <a:off x="2891971" y="3120479"/>
            <a:ext cx="4240800" cy="523220"/>
          </a:xfrm>
          <a:prstGeom prst="rect">
            <a:avLst/>
          </a:prstGeom>
          <a:noFill/>
        </p:spPr>
        <p:txBody>
          <a:bodyPr wrap="square" rtlCol="0">
            <a:spAutoFit/>
          </a:bodyPr>
          <a:lstStyle/>
          <a:p>
            <a:pPr marL="457200" indent="-457200">
              <a:buClr>
                <a:srgbClr val="C00000"/>
              </a:buClr>
              <a:buFont typeface="Wingdings" panose="05000000000000000000" pitchFamily="2" charset="2"/>
              <a:buChar char="Ø"/>
            </a:pPr>
            <a:r>
              <a:rPr lang="es-PE" sz="2800" b="1" dirty="0">
                <a:latin typeface="+mj-lt"/>
                <a:ea typeface="Verdana" panose="020B0604030504040204" pitchFamily="34" charset="0"/>
                <a:cs typeface="Verdana" panose="020B0604030504040204" pitchFamily="34" charset="0"/>
              </a:rPr>
              <a:t>ESTADO DE TESORERÍA</a:t>
            </a:r>
          </a:p>
        </p:txBody>
      </p:sp>
    </p:spTree>
    <p:extLst>
      <p:ext uri="{BB962C8B-B14F-4D97-AF65-F5344CB8AC3E}">
        <p14:creationId xmlns:p14="http://schemas.microsoft.com/office/powerpoint/2010/main" val="2437426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503226" y="6106886"/>
            <a:ext cx="2688773" cy="50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1204808054"/>
              </p:ext>
            </p:extLst>
          </p:nvPr>
        </p:nvGraphicFramePr>
        <p:xfrm>
          <a:off x="696006" y="332468"/>
          <a:ext cx="10886394" cy="6188075"/>
        </p:xfrm>
        <a:graphic>
          <a:graphicData uri="http://schemas.openxmlformats.org/presentationml/2006/ole">
            <mc:AlternateContent xmlns:mc="http://schemas.openxmlformats.org/markup-compatibility/2006">
              <mc:Choice xmlns:v="urn:schemas-microsoft-com:vml" Requires="v">
                <p:oleObj spid="_x0000_s14407" name="Worksheet" r:id="rId3" imgW="7381763" imgH="5057775" progId="Excel.Sheet.12">
                  <p:embed/>
                </p:oleObj>
              </mc:Choice>
              <mc:Fallback>
                <p:oleObj name="Worksheet" r:id="rId3" imgW="7381763" imgH="5057775" progId="Excel.Sheet.12">
                  <p:embed/>
                  <p:pic>
                    <p:nvPicPr>
                      <p:cNvPr id="0" name=""/>
                      <p:cNvPicPr/>
                      <p:nvPr/>
                    </p:nvPicPr>
                    <p:blipFill>
                      <a:blip r:embed="rId4"/>
                      <a:stretch>
                        <a:fillRect/>
                      </a:stretch>
                    </p:blipFill>
                    <p:spPr>
                      <a:xfrm>
                        <a:off x="696006" y="332468"/>
                        <a:ext cx="10886394" cy="6188075"/>
                      </a:xfrm>
                      <a:prstGeom prst="rect">
                        <a:avLst/>
                      </a:prstGeom>
                    </p:spPr>
                  </p:pic>
                </p:oleObj>
              </mc:Fallback>
            </mc:AlternateContent>
          </a:graphicData>
        </a:graphic>
      </p:graphicFrame>
    </p:spTree>
    <p:extLst>
      <p:ext uri="{BB962C8B-B14F-4D97-AF65-F5344CB8AC3E}">
        <p14:creationId xmlns:p14="http://schemas.microsoft.com/office/powerpoint/2010/main" val="897952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25486" y="460602"/>
            <a:ext cx="6836228" cy="584428"/>
          </a:xfrm>
          <a:prstGeom prst="rect">
            <a:avLst/>
          </a:prstGeom>
        </p:spPr>
      </p:pic>
      <p:sp>
        <p:nvSpPr>
          <p:cNvPr id="3" name="CuadroTexto 2"/>
          <p:cNvSpPr txBox="1"/>
          <p:nvPr/>
        </p:nvSpPr>
        <p:spPr>
          <a:xfrm>
            <a:off x="3000829" y="3087821"/>
            <a:ext cx="4240800" cy="523220"/>
          </a:xfrm>
          <a:prstGeom prst="rect">
            <a:avLst/>
          </a:prstGeom>
          <a:noFill/>
        </p:spPr>
        <p:txBody>
          <a:bodyPr wrap="square" rtlCol="0">
            <a:spAutoFit/>
          </a:bodyPr>
          <a:lstStyle/>
          <a:p>
            <a:pPr marL="457200" indent="-457200">
              <a:buClr>
                <a:srgbClr val="C00000"/>
              </a:buClr>
              <a:buFont typeface="Wingdings" panose="05000000000000000000" pitchFamily="2" charset="2"/>
              <a:buChar char="Ø"/>
            </a:pPr>
            <a:r>
              <a:rPr lang="es-PE" sz="2800" b="1" dirty="0">
                <a:latin typeface="+mj-lt"/>
                <a:ea typeface="Verdana" panose="020B0604030504040204" pitchFamily="34" charset="0"/>
                <a:cs typeface="Verdana" panose="020B0604030504040204" pitchFamily="34" charset="0"/>
              </a:rPr>
              <a:t>ESTADO DE LA DEUDA</a:t>
            </a:r>
          </a:p>
        </p:txBody>
      </p:sp>
    </p:spTree>
    <p:extLst>
      <p:ext uri="{BB962C8B-B14F-4D97-AF65-F5344CB8AC3E}">
        <p14:creationId xmlns:p14="http://schemas.microsoft.com/office/powerpoint/2010/main" val="4144018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503226" y="6106886"/>
            <a:ext cx="2688773" cy="50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3" name="Objeto 2"/>
          <p:cNvGraphicFramePr>
            <a:graphicFrameLocks noChangeAspect="1"/>
          </p:cNvGraphicFramePr>
          <p:nvPr>
            <p:extLst>
              <p:ext uri="{D42A27DB-BD31-4B8C-83A1-F6EECF244321}">
                <p14:modId xmlns:p14="http://schemas.microsoft.com/office/powerpoint/2010/main" val="3625552478"/>
              </p:ext>
            </p:extLst>
          </p:nvPr>
        </p:nvGraphicFramePr>
        <p:xfrm>
          <a:off x="707570" y="441325"/>
          <a:ext cx="10809515" cy="6166303"/>
        </p:xfrm>
        <a:graphic>
          <a:graphicData uri="http://schemas.openxmlformats.org/presentationml/2006/ole">
            <mc:AlternateContent xmlns:mc="http://schemas.openxmlformats.org/markup-compatibility/2006">
              <mc:Choice xmlns:v="urn:schemas-microsoft-com:vml" Requires="v">
                <p:oleObj spid="_x0000_s17480" name="Worksheet" r:id="rId3" imgW="8991712" imgH="4295663" progId="Excel.Sheet.12">
                  <p:embed/>
                </p:oleObj>
              </mc:Choice>
              <mc:Fallback>
                <p:oleObj name="Worksheet" r:id="rId3" imgW="8991712" imgH="4295663" progId="Excel.Sheet.12">
                  <p:embed/>
                  <p:pic>
                    <p:nvPicPr>
                      <p:cNvPr id="0" name=""/>
                      <p:cNvPicPr/>
                      <p:nvPr/>
                    </p:nvPicPr>
                    <p:blipFill>
                      <a:blip r:embed="rId4"/>
                      <a:stretch>
                        <a:fillRect/>
                      </a:stretch>
                    </p:blipFill>
                    <p:spPr>
                      <a:xfrm>
                        <a:off x="707570" y="441325"/>
                        <a:ext cx="10809515" cy="6166303"/>
                      </a:xfrm>
                      <a:prstGeom prst="rect">
                        <a:avLst/>
                      </a:prstGeom>
                    </p:spPr>
                  </p:pic>
                </p:oleObj>
              </mc:Fallback>
            </mc:AlternateContent>
          </a:graphicData>
        </a:graphic>
      </p:graphicFrame>
    </p:spTree>
    <p:extLst>
      <p:ext uri="{BB962C8B-B14F-4D97-AF65-F5344CB8AC3E}">
        <p14:creationId xmlns:p14="http://schemas.microsoft.com/office/powerpoint/2010/main" val="6778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503226" y="6106886"/>
            <a:ext cx="2688773" cy="50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7" name="Objeto 6"/>
          <p:cNvGraphicFramePr>
            <a:graphicFrameLocks noChangeAspect="1"/>
          </p:cNvGraphicFramePr>
          <p:nvPr>
            <p:extLst>
              <p:ext uri="{D42A27DB-BD31-4B8C-83A1-F6EECF244321}">
                <p14:modId xmlns:p14="http://schemas.microsoft.com/office/powerpoint/2010/main" val="2997681139"/>
              </p:ext>
            </p:extLst>
          </p:nvPr>
        </p:nvGraphicFramePr>
        <p:xfrm>
          <a:off x="751113" y="344034"/>
          <a:ext cx="10722429" cy="6263593"/>
        </p:xfrm>
        <a:graphic>
          <a:graphicData uri="http://schemas.openxmlformats.org/presentationml/2006/ole">
            <mc:AlternateContent xmlns:mc="http://schemas.openxmlformats.org/markup-compatibility/2006">
              <mc:Choice xmlns:v="urn:schemas-microsoft-com:vml" Requires="v">
                <p:oleObj spid="_x0000_s34846" name="Worksheet" r:id="rId3" imgW="8991712" imgH="4686300" progId="Excel.Sheet.12">
                  <p:embed/>
                </p:oleObj>
              </mc:Choice>
              <mc:Fallback>
                <p:oleObj name="Worksheet" r:id="rId3" imgW="8991712" imgH="4686300" progId="Excel.Sheet.12">
                  <p:embed/>
                  <p:pic>
                    <p:nvPicPr>
                      <p:cNvPr id="0" name=""/>
                      <p:cNvPicPr/>
                      <p:nvPr/>
                    </p:nvPicPr>
                    <p:blipFill>
                      <a:blip r:embed="rId4"/>
                      <a:stretch>
                        <a:fillRect/>
                      </a:stretch>
                    </p:blipFill>
                    <p:spPr>
                      <a:xfrm>
                        <a:off x="751113" y="344034"/>
                        <a:ext cx="10722429" cy="6263593"/>
                      </a:xfrm>
                      <a:prstGeom prst="rect">
                        <a:avLst/>
                      </a:prstGeom>
                    </p:spPr>
                  </p:pic>
                </p:oleObj>
              </mc:Fallback>
            </mc:AlternateContent>
          </a:graphicData>
        </a:graphic>
      </p:graphicFrame>
    </p:spTree>
    <p:extLst>
      <p:ext uri="{BB962C8B-B14F-4D97-AF65-F5344CB8AC3E}">
        <p14:creationId xmlns:p14="http://schemas.microsoft.com/office/powerpoint/2010/main" val="2218953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1242915886"/>
              </p:ext>
            </p:extLst>
          </p:nvPr>
        </p:nvGraphicFramePr>
        <p:xfrm>
          <a:off x="1028700" y="796471"/>
          <a:ext cx="10172700" cy="5190672"/>
        </p:xfrm>
        <a:graphic>
          <a:graphicData uri="http://schemas.openxmlformats.org/presentationml/2006/ole">
            <mc:AlternateContent xmlns:mc="http://schemas.openxmlformats.org/markup-compatibility/2006">
              <mc:Choice xmlns:v="urn:schemas-microsoft-com:vml" Requires="v">
                <p:oleObj spid="_x0000_s29757" name="Worksheet" r:id="rId3" imgW="8001000" imgH="3781313" progId="Excel.Sheet.12">
                  <p:embed/>
                </p:oleObj>
              </mc:Choice>
              <mc:Fallback>
                <p:oleObj name="Worksheet" r:id="rId3" imgW="8001000" imgH="3781313" progId="Excel.Sheet.12">
                  <p:embed/>
                  <p:pic>
                    <p:nvPicPr>
                      <p:cNvPr id="0" name=""/>
                      <p:cNvPicPr/>
                      <p:nvPr/>
                    </p:nvPicPr>
                    <p:blipFill>
                      <a:blip r:embed="rId4"/>
                      <a:stretch>
                        <a:fillRect/>
                      </a:stretch>
                    </p:blipFill>
                    <p:spPr>
                      <a:xfrm>
                        <a:off x="1028700" y="796471"/>
                        <a:ext cx="10172700" cy="5190672"/>
                      </a:xfrm>
                      <a:prstGeom prst="rect">
                        <a:avLst/>
                      </a:prstGeom>
                    </p:spPr>
                  </p:pic>
                </p:oleObj>
              </mc:Fallback>
            </mc:AlternateContent>
          </a:graphicData>
        </a:graphic>
      </p:graphicFrame>
    </p:spTree>
    <p:extLst>
      <p:ext uri="{BB962C8B-B14F-4D97-AF65-F5344CB8AC3E}">
        <p14:creationId xmlns:p14="http://schemas.microsoft.com/office/powerpoint/2010/main" val="2761582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503226" y="6106886"/>
            <a:ext cx="2688773" cy="50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5" name="Objeto 4"/>
          <p:cNvGraphicFramePr>
            <a:graphicFrameLocks noChangeAspect="1"/>
          </p:cNvGraphicFramePr>
          <p:nvPr>
            <p:extLst>
              <p:ext uri="{D42A27DB-BD31-4B8C-83A1-F6EECF244321}">
                <p14:modId xmlns:p14="http://schemas.microsoft.com/office/powerpoint/2010/main" val="1748228950"/>
              </p:ext>
            </p:extLst>
          </p:nvPr>
        </p:nvGraphicFramePr>
        <p:xfrm>
          <a:off x="881743" y="399142"/>
          <a:ext cx="10580914" cy="6208486"/>
        </p:xfrm>
        <a:graphic>
          <a:graphicData uri="http://schemas.openxmlformats.org/presentationml/2006/ole">
            <mc:AlternateContent xmlns:mc="http://schemas.openxmlformats.org/markup-compatibility/2006">
              <mc:Choice xmlns:v="urn:schemas-microsoft-com:vml" Requires="v">
                <p:oleObj spid="_x0000_s18504" name="Worksheet" r:id="rId3" imgW="8991712" imgH="4009913" progId="Excel.Sheet.12">
                  <p:embed/>
                </p:oleObj>
              </mc:Choice>
              <mc:Fallback>
                <p:oleObj name="Worksheet" r:id="rId3" imgW="8991712" imgH="4009913" progId="Excel.Sheet.12">
                  <p:embed/>
                  <p:pic>
                    <p:nvPicPr>
                      <p:cNvPr id="0" name=""/>
                      <p:cNvPicPr/>
                      <p:nvPr/>
                    </p:nvPicPr>
                    <p:blipFill>
                      <a:blip r:embed="rId4"/>
                      <a:stretch>
                        <a:fillRect/>
                      </a:stretch>
                    </p:blipFill>
                    <p:spPr>
                      <a:xfrm>
                        <a:off x="881743" y="399142"/>
                        <a:ext cx="10580914" cy="6208486"/>
                      </a:xfrm>
                      <a:prstGeom prst="rect">
                        <a:avLst/>
                      </a:prstGeom>
                    </p:spPr>
                  </p:pic>
                </p:oleObj>
              </mc:Fallback>
            </mc:AlternateContent>
          </a:graphicData>
        </a:graphic>
      </p:graphicFrame>
    </p:spTree>
    <p:extLst>
      <p:ext uri="{BB962C8B-B14F-4D97-AF65-F5344CB8AC3E}">
        <p14:creationId xmlns:p14="http://schemas.microsoft.com/office/powerpoint/2010/main" val="3313849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503226" y="6106886"/>
            <a:ext cx="2688773" cy="500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2438320003"/>
              </p:ext>
            </p:extLst>
          </p:nvPr>
        </p:nvGraphicFramePr>
        <p:xfrm>
          <a:off x="707571" y="301171"/>
          <a:ext cx="10776858" cy="6186715"/>
        </p:xfrm>
        <a:graphic>
          <a:graphicData uri="http://schemas.openxmlformats.org/presentationml/2006/ole">
            <mc:AlternateContent xmlns:mc="http://schemas.openxmlformats.org/markup-compatibility/2006">
              <mc:Choice xmlns:v="urn:schemas-microsoft-com:vml" Requires="v">
                <p:oleObj spid="_x0000_s35869" name="Worksheet" r:id="rId3" imgW="8991712" imgH="4467113" progId="Excel.Sheet.12">
                  <p:embed/>
                </p:oleObj>
              </mc:Choice>
              <mc:Fallback>
                <p:oleObj name="Worksheet" r:id="rId3" imgW="8991712" imgH="4467113" progId="Excel.Sheet.12">
                  <p:embed/>
                  <p:pic>
                    <p:nvPicPr>
                      <p:cNvPr id="0" name=""/>
                      <p:cNvPicPr/>
                      <p:nvPr/>
                    </p:nvPicPr>
                    <p:blipFill>
                      <a:blip r:embed="rId4"/>
                      <a:stretch>
                        <a:fillRect/>
                      </a:stretch>
                    </p:blipFill>
                    <p:spPr>
                      <a:xfrm>
                        <a:off x="707571" y="301171"/>
                        <a:ext cx="10776858" cy="6186715"/>
                      </a:xfrm>
                      <a:prstGeom prst="rect">
                        <a:avLst/>
                      </a:prstGeom>
                    </p:spPr>
                  </p:pic>
                </p:oleObj>
              </mc:Fallback>
            </mc:AlternateContent>
          </a:graphicData>
        </a:graphic>
      </p:graphicFrame>
    </p:spTree>
    <p:extLst>
      <p:ext uri="{BB962C8B-B14F-4D97-AF65-F5344CB8AC3E}">
        <p14:creationId xmlns:p14="http://schemas.microsoft.com/office/powerpoint/2010/main" val="2368474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25486" y="460602"/>
            <a:ext cx="6836228" cy="584428"/>
          </a:xfrm>
          <a:prstGeom prst="rect">
            <a:avLst/>
          </a:prstGeom>
        </p:spPr>
      </p:pic>
      <p:sp>
        <p:nvSpPr>
          <p:cNvPr id="6" name="CuadroTexto 5"/>
          <p:cNvSpPr txBox="1"/>
          <p:nvPr/>
        </p:nvSpPr>
        <p:spPr>
          <a:xfrm>
            <a:off x="2297086" y="2884008"/>
            <a:ext cx="8457999" cy="523220"/>
          </a:xfrm>
          <a:prstGeom prst="rect">
            <a:avLst/>
          </a:prstGeom>
          <a:noFill/>
        </p:spPr>
        <p:txBody>
          <a:bodyPr wrap="square" rtlCol="0">
            <a:spAutoFit/>
          </a:bodyPr>
          <a:lstStyle/>
          <a:p>
            <a:pPr marL="457200" indent="-457200">
              <a:buClr>
                <a:srgbClr val="C00000"/>
              </a:buClr>
              <a:buFont typeface="Wingdings" panose="05000000000000000000" pitchFamily="2" charset="2"/>
              <a:buChar char="Ø"/>
            </a:pPr>
            <a:r>
              <a:rPr lang="es-PE" sz="2800" b="1" dirty="0" smtClean="0">
                <a:latin typeface="+mj-lt"/>
                <a:ea typeface="Verdana" panose="020B0604030504040204" pitchFamily="34" charset="0"/>
                <a:cs typeface="Arial" panose="020B0604020202020204" pitchFamily="34" charset="0"/>
              </a:rPr>
              <a:t>PRESUPUESTO DE LOS PROGRAMAS PRESUPUESTALES</a:t>
            </a:r>
            <a:endParaRPr lang="es-PE" sz="2800" b="1" dirty="0">
              <a:latin typeface="+mj-lt"/>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652992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67042" y="379926"/>
            <a:ext cx="11113330" cy="5901130"/>
          </a:xfrm>
          <a:prstGeom prst="rect">
            <a:avLst/>
          </a:prstGeom>
        </p:spPr>
      </p:pic>
    </p:spTree>
    <p:extLst>
      <p:ext uri="{BB962C8B-B14F-4D97-AF65-F5344CB8AC3E}">
        <p14:creationId xmlns:p14="http://schemas.microsoft.com/office/powerpoint/2010/main" val="2113516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149936" y="6027963"/>
            <a:ext cx="404206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523071323"/>
              </p:ext>
            </p:extLst>
          </p:nvPr>
        </p:nvGraphicFramePr>
        <p:xfrm>
          <a:off x="551542" y="511403"/>
          <a:ext cx="11041743" cy="6009140"/>
        </p:xfrm>
        <a:graphic>
          <a:graphicData uri="http://schemas.openxmlformats.org/presentationml/2006/ole">
            <mc:AlternateContent xmlns:mc="http://schemas.openxmlformats.org/markup-compatibility/2006">
              <mc:Choice xmlns:v="urn:schemas-microsoft-com:vml" Requires="v">
                <p:oleObj spid="_x0000_s19528" name="Worksheet" r:id="rId3" imgW="14478112" imgH="6553088" progId="Excel.Sheet.12">
                  <p:embed/>
                </p:oleObj>
              </mc:Choice>
              <mc:Fallback>
                <p:oleObj name="Worksheet" r:id="rId3" imgW="14478112" imgH="6553088" progId="Excel.Sheet.12">
                  <p:embed/>
                  <p:pic>
                    <p:nvPicPr>
                      <p:cNvPr id="0" name=""/>
                      <p:cNvPicPr/>
                      <p:nvPr/>
                    </p:nvPicPr>
                    <p:blipFill>
                      <a:blip r:embed="rId4"/>
                      <a:stretch>
                        <a:fillRect/>
                      </a:stretch>
                    </p:blipFill>
                    <p:spPr>
                      <a:xfrm>
                        <a:off x="551542" y="511403"/>
                        <a:ext cx="11041743" cy="6009140"/>
                      </a:xfrm>
                      <a:prstGeom prst="rect">
                        <a:avLst/>
                      </a:prstGeom>
                    </p:spPr>
                  </p:pic>
                </p:oleObj>
              </mc:Fallback>
            </mc:AlternateContent>
          </a:graphicData>
        </a:graphic>
      </p:graphicFrame>
    </p:spTree>
    <p:extLst>
      <p:ext uri="{BB962C8B-B14F-4D97-AF65-F5344CB8AC3E}">
        <p14:creationId xmlns:p14="http://schemas.microsoft.com/office/powerpoint/2010/main" val="2290608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25486" y="460602"/>
            <a:ext cx="6836228" cy="584428"/>
          </a:xfrm>
          <a:prstGeom prst="rect">
            <a:avLst/>
          </a:prstGeom>
        </p:spPr>
      </p:pic>
      <p:sp>
        <p:nvSpPr>
          <p:cNvPr id="6" name="CuadroTexto 5"/>
          <p:cNvSpPr txBox="1"/>
          <p:nvPr/>
        </p:nvSpPr>
        <p:spPr>
          <a:xfrm>
            <a:off x="2895801" y="3156151"/>
            <a:ext cx="7891942" cy="523220"/>
          </a:xfrm>
          <a:prstGeom prst="rect">
            <a:avLst/>
          </a:prstGeom>
          <a:noFill/>
        </p:spPr>
        <p:txBody>
          <a:bodyPr wrap="square" rtlCol="0">
            <a:spAutoFit/>
          </a:bodyPr>
          <a:lstStyle/>
          <a:p>
            <a:pPr marL="457200" indent="-457200">
              <a:buClr>
                <a:srgbClr val="C00000"/>
              </a:buClr>
              <a:buFont typeface="Wingdings" panose="05000000000000000000" pitchFamily="2" charset="2"/>
              <a:buChar char="Ø"/>
            </a:pPr>
            <a:r>
              <a:rPr lang="es-PE" sz="2800" b="1" dirty="0" smtClean="0">
                <a:latin typeface="+mj-lt"/>
                <a:ea typeface="Verdana" panose="020B0604030504040204" pitchFamily="34" charset="0"/>
                <a:cs typeface="Arial" panose="020B0604020202020204" pitchFamily="34" charset="0"/>
              </a:rPr>
              <a:t>PRESUPUESTO DE INVERSIÓN</a:t>
            </a:r>
            <a:endParaRPr lang="es-PE" sz="2800" b="1" dirty="0">
              <a:latin typeface="+mj-lt"/>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85350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625936" y="6047509"/>
            <a:ext cx="404206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7" name="Imagen 6"/>
          <p:cNvPicPr>
            <a:picLocks noChangeAspect="1"/>
          </p:cNvPicPr>
          <p:nvPr/>
        </p:nvPicPr>
        <p:blipFill>
          <a:blip r:embed="rId2"/>
          <a:stretch>
            <a:fillRect/>
          </a:stretch>
        </p:blipFill>
        <p:spPr>
          <a:xfrm>
            <a:off x="515656" y="304908"/>
            <a:ext cx="11142944" cy="6314101"/>
          </a:xfrm>
          <a:prstGeom prst="rect">
            <a:avLst/>
          </a:prstGeom>
        </p:spPr>
      </p:pic>
    </p:spTree>
    <p:extLst>
      <p:ext uri="{BB962C8B-B14F-4D97-AF65-F5344CB8AC3E}">
        <p14:creationId xmlns:p14="http://schemas.microsoft.com/office/powerpoint/2010/main" val="3901592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149936" y="6027963"/>
            <a:ext cx="404206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4208224686"/>
              </p:ext>
            </p:extLst>
          </p:nvPr>
        </p:nvGraphicFramePr>
        <p:xfrm>
          <a:off x="464457" y="268287"/>
          <a:ext cx="11324772" cy="6331175"/>
        </p:xfrm>
        <a:graphic>
          <a:graphicData uri="http://schemas.openxmlformats.org/presentationml/2006/ole">
            <mc:AlternateContent xmlns:mc="http://schemas.openxmlformats.org/markup-compatibility/2006">
              <mc:Choice xmlns:v="urn:schemas-microsoft-com:vml" Requires="v">
                <p:oleObj spid="_x0000_s20550" name="Worksheet" r:id="rId3" imgW="10744200" imgH="7143750" progId="Excel.Sheet.12">
                  <p:embed/>
                </p:oleObj>
              </mc:Choice>
              <mc:Fallback>
                <p:oleObj name="Worksheet" r:id="rId3" imgW="10744200" imgH="7143750" progId="Excel.Sheet.12">
                  <p:embed/>
                  <p:pic>
                    <p:nvPicPr>
                      <p:cNvPr id="0" name=""/>
                      <p:cNvPicPr/>
                      <p:nvPr/>
                    </p:nvPicPr>
                    <p:blipFill>
                      <a:blip r:embed="rId4"/>
                      <a:stretch>
                        <a:fillRect/>
                      </a:stretch>
                    </p:blipFill>
                    <p:spPr>
                      <a:xfrm>
                        <a:off x="464457" y="268287"/>
                        <a:ext cx="11324772" cy="6331175"/>
                      </a:xfrm>
                      <a:prstGeom prst="rect">
                        <a:avLst/>
                      </a:prstGeom>
                    </p:spPr>
                  </p:pic>
                </p:oleObj>
              </mc:Fallback>
            </mc:AlternateContent>
          </a:graphicData>
        </a:graphic>
      </p:graphicFrame>
    </p:spTree>
    <p:extLst>
      <p:ext uri="{BB962C8B-B14F-4D97-AF65-F5344CB8AC3E}">
        <p14:creationId xmlns:p14="http://schemas.microsoft.com/office/powerpoint/2010/main" val="3389971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149936" y="6027963"/>
            <a:ext cx="404206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1830299933"/>
              </p:ext>
            </p:extLst>
          </p:nvPr>
        </p:nvGraphicFramePr>
        <p:xfrm>
          <a:off x="457200" y="319088"/>
          <a:ext cx="11277600" cy="6219825"/>
        </p:xfrm>
        <a:graphic>
          <a:graphicData uri="http://schemas.openxmlformats.org/presentationml/2006/ole">
            <mc:AlternateContent xmlns:mc="http://schemas.openxmlformats.org/markup-compatibility/2006">
              <mc:Choice xmlns:v="urn:schemas-microsoft-com:vml" Requires="v">
                <p:oleObj spid="_x0000_s21575" name="Worksheet" r:id="rId3" imgW="11277712" imgH="6219937" progId="Excel.Sheet.12">
                  <p:embed/>
                </p:oleObj>
              </mc:Choice>
              <mc:Fallback>
                <p:oleObj name="Worksheet" r:id="rId3" imgW="11277712" imgH="6219937" progId="Excel.Sheet.12">
                  <p:embed/>
                  <p:pic>
                    <p:nvPicPr>
                      <p:cNvPr id="0" name=""/>
                      <p:cNvPicPr/>
                      <p:nvPr/>
                    </p:nvPicPr>
                    <p:blipFill>
                      <a:blip r:embed="rId4"/>
                      <a:stretch>
                        <a:fillRect/>
                      </a:stretch>
                    </p:blipFill>
                    <p:spPr>
                      <a:xfrm>
                        <a:off x="457200" y="319088"/>
                        <a:ext cx="11277600" cy="6219825"/>
                      </a:xfrm>
                      <a:prstGeom prst="rect">
                        <a:avLst/>
                      </a:prstGeom>
                    </p:spPr>
                  </p:pic>
                </p:oleObj>
              </mc:Fallback>
            </mc:AlternateContent>
          </a:graphicData>
        </a:graphic>
      </p:graphicFrame>
    </p:spTree>
    <p:extLst>
      <p:ext uri="{BB962C8B-B14F-4D97-AF65-F5344CB8AC3E}">
        <p14:creationId xmlns:p14="http://schemas.microsoft.com/office/powerpoint/2010/main" val="35254853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149936" y="6027963"/>
            <a:ext cx="404206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2824011315"/>
              </p:ext>
            </p:extLst>
          </p:nvPr>
        </p:nvGraphicFramePr>
        <p:xfrm>
          <a:off x="452438" y="454933"/>
          <a:ext cx="11134725" cy="6011181"/>
        </p:xfrm>
        <a:graphic>
          <a:graphicData uri="http://schemas.openxmlformats.org/presentationml/2006/ole">
            <mc:AlternateContent xmlns:mc="http://schemas.openxmlformats.org/markup-compatibility/2006">
              <mc:Choice xmlns:v="urn:schemas-microsoft-com:vml" Requires="v">
                <p:oleObj spid="_x0000_s22599" name="Worksheet" r:id="rId3" imgW="11134837" imgH="4486275" progId="Excel.Sheet.12">
                  <p:embed/>
                </p:oleObj>
              </mc:Choice>
              <mc:Fallback>
                <p:oleObj name="Worksheet" r:id="rId3" imgW="11134837" imgH="4486275" progId="Excel.Sheet.12">
                  <p:embed/>
                  <p:pic>
                    <p:nvPicPr>
                      <p:cNvPr id="0" name=""/>
                      <p:cNvPicPr/>
                      <p:nvPr/>
                    </p:nvPicPr>
                    <p:blipFill>
                      <a:blip r:embed="rId4"/>
                      <a:stretch>
                        <a:fillRect/>
                      </a:stretch>
                    </p:blipFill>
                    <p:spPr>
                      <a:xfrm>
                        <a:off x="452438" y="454933"/>
                        <a:ext cx="11134725" cy="6011181"/>
                      </a:xfrm>
                      <a:prstGeom prst="rect">
                        <a:avLst/>
                      </a:prstGeom>
                    </p:spPr>
                  </p:pic>
                </p:oleObj>
              </mc:Fallback>
            </mc:AlternateContent>
          </a:graphicData>
        </a:graphic>
      </p:graphicFrame>
    </p:spTree>
    <p:extLst>
      <p:ext uri="{BB962C8B-B14F-4D97-AF65-F5344CB8AC3E}">
        <p14:creationId xmlns:p14="http://schemas.microsoft.com/office/powerpoint/2010/main" val="660702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3653596487"/>
              </p:ext>
            </p:extLst>
          </p:nvPr>
        </p:nvGraphicFramePr>
        <p:xfrm>
          <a:off x="1149124" y="440645"/>
          <a:ext cx="9703933" cy="5448526"/>
        </p:xfrm>
        <a:graphic>
          <a:graphicData uri="http://schemas.openxmlformats.org/presentationml/2006/ole">
            <mc:AlternateContent xmlns:mc="http://schemas.openxmlformats.org/markup-compatibility/2006">
              <mc:Choice xmlns:v="urn:schemas-microsoft-com:vml" Requires="v">
                <p:oleObj spid="_x0000_s30781" name="Worksheet" r:id="rId3" imgW="7629525" imgH="3752738" progId="Excel.Sheet.12">
                  <p:embed/>
                </p:oleObj>
              </mc:Choice>
              <mc:Fallback>
                <p:oleObj name="Worksheet" r:id="rId3" imgW="7629525" imgH="3752738" progId="Excel.Sheet.12">
                  <p:embed/>
                  <p:pic>
                    <p:nvPicPr>
                      <p:cNvPr id="0" name=""/>
                      <p:cNvPicPr/>
                      <p:nvPr/>
                    </p:nvPicPr>
                    <p:blipFill>
                      <a:blip r:embed="rId4"/>
                      <a:stretch>
                        <a:fillRect/>
                      </a:stretch>
                    </p:blipFill>
                    <p:spPr>
                      <a:xfrm>
                        <a:off x="1149124" y="440645"/>
                        <a:ext cx="9703933" cy="5448526"/>
                      </a:xfrm>
                      <a:prstGeom prst="rect">
                        <a:avLst/>
                      </a:prstGeom>
                    </p:spPr>
                  </p:pic>
                </p:oleObj>
              </mc:Fallback>
            </mc:AlternateContent>
          </a:graphicData>
        </a:graphic>
      </p:graphicFrame>
    </p:spTree>
    <p:extLst>
      <p:ext uri="{BB962C8B-B14F-4D97-AF65-F5344CB8AC3E}">
        <p14:creationId xmlns:p14="http://schemas.microsoft.com/office/powerpoint/2010/main" val="4183841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149936" y="6027963"/>
            <a:ext cx="404206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3714760178"/>
              </p:ext>
            </p:extLst>
          </p:nvPr>
        </p:nvGraphicFramePr>
        <p:xfrm>
          <a:off x="593270" y="388257"/>
          <a:ext cx="10923815" cy="5446486"/>
        </p:xfrm>
        <a:graphic>
          <a:graphicData uri="http://schemas.openxmlformats.org/presentationml/2006/ole">
            <mc:AlternateContent xmlns:mc="http://schemas.openxmlformats.org/markup-compatibility/2006">
              <mc:Choice xmlns:v="urn:schemas-microsoft-com:vml" Requires="v">
                <p:oleObj spid="_x0000_s23623" name="Worksheet" r:id="rId3" imgW="10744200" imgH="4162537" progId="Excel.Sheet.12">
                  <p:embed/>
                </p:oleObj>
              </mc:Choice>
              <mc:Fallback>
                <p:oleObj name="Worksheet" r:id="rId3" imgW="10744200" imgH="4162537" progId="Excel.Sheet.12">
                  <p:embed/>
                  <p:pic>
                    <p:nvPicPr>
                      <p:cNvPr id="0" name=""/>
                      <p:cNvPicPr/>
                      <p:nvPr/>
                    </p:nvPicPr>
                    <p:blipFill>
                      <a:blip r:embed="rId4"/>
                      <a:stretch>
                        <a:fillRect/>
                      </a:stretch>
                    </p:blipFill>
                    <p:spPr>
                      <a:xfrm>
                        <a:off x="593270" y="388257"/>
                        <a:ext cx="10923815" cy="5446486"/>
                      </a:xfrm>
                      <a:prstGeom prst="rect">
                        <a:avLst/>
                      </a:prstGeom>
                    </p:spPr>
                  </p:pic>
                </p:oleObj>
              </mc:Fallback>
            </mc:AlternateContent>
          </a:graphicData>
        </a:graphic>
      </p:graphicFrame>
    </p:spTree>
    <p:extLst>
      <p:ext uri="{BB962C8B-B14F-4D97-AF65-F5344CB8AC3E}">
        <p14:creationId xmlns:p14="http://schemas.microsoft.com/office/powerpoint/2010/main" val="3931515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149936" y="6027963"/>
            <a:ext cx="404206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graphicFrame>
        <p:nvGraphicFramePr>
          <p:cNvPr id="2" name="Objeto 1"/>
          <p:cNvGraphicFramePr>
            <a:graphicFrameLocks noChangeAspect="1"/>
          </p:cNvGraphicFramePr>
          <p:nvPr>
            <p:extLst>
              <p:ext uri="{D42A27DB-BD31-4B8C-83A1-F6EECF244321}">
                <p14:modId xmlns:p14="http://schemas.microsoft.com/office/powerpoint/2010/main" val="1500740613"/>
              </p:ext>
            </p:extLst>
          </p:nvPr>
        </p:nvGraphicFramePr>
        <p:xfrm>
          <a:off x="465365" y="430440"/>
          <a:ext cx="11239500" cy="5796189"/>
        </p:xfrm>
        <a:graphic>
          <a:graphicData uri="http://schemas.openxmlformats.org/presentationml/2006/ole">
            <mc:AlternateContent xmlns:mc="http://schemas.openxmlformats.org/markup-compatibility/2006">
              <mc:Choice xmlns:v="urn:schemas-microsoft-com:vml" Requires="v">
                <p:oleObj spid="_x0000_s24646" name="Worksheet" r:id="rId3" imgW="11239388" imgH="4905487" progId="Excel.Sheet.12">
                  <p:embed/>
                </p:oleObj>
              </mc:Choice>
              <mc:Fallback>
                <p:oleObj name="Worksheet" r:id="rId3" imgW="11239388" imgH="4905487" progId="Excel.Sheet.12">
                  <p:embed/>
                  <p:pic>
                    <p:nvPicPr>
                      <p:cNvPr id="0" name=""/>
                      <p:cNvPicPr/>
                      <p:nvPr/>
                    </p:nvPicPr>
                    <p:blipFill>
                      <a:blip r:embed="rId4"/>
                      <a:stretch>
                        <a:fillRect/>
                      </a:stretch>
                    </p:blipFill>
                    <p:spPr>
                      <a:xfrm>
                        <a:off x="465365" y="430440"/>
                        <a:ext cx="11239500" cy="5796189"/>
                      </a:xfrm>
                      <a:prstGeom prst="rect">
                        <a:avLst/>
                      </a:prstGeom>
                    </p:spPr>
                  </p:pic>
                </p:oleObj>
              </mc:Fallback>
            </mc:AlternateContent>
          </a:graphicData>
        </a:graphic>
      </p:graphicFrame>
    </p:spTree>
    <p:extLst>
      <p:ext uri="{BB962C8B-B14F-4D97-AF65-F5344CB8AC3E}">
        <p14:creationId xmlns:p14="http://schemas.microsoft.com/office/powerpoint/2010/main" val="1929015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417339420"/>
              </p:ext>
            </p:extLst>
          </p:nvPr>
        </p:nvGraphicFramePr>
        <p:xfrm>
          <a:off x="326571" y="433388"/>
          <a:ext cx="11571515" cy="5991225"/>
        </p:xfrm>
        <a:graphic>
          <a:graphicData uri="http://schemas.openxmlformats.org/presentationml/2006/ole">
            <mc:AlternateContent xmlns:mc="http://schemas.openxmlformats.org/markup-compatibility/2006">
              <mc:Choice xmlns:v="urn:schemas-microsoft-com:vml" Requires="v">
                <p:oleObj spid="_x0000_s25670" name="Worksheet" r:id="rId3" imgW="11763487" imgH="5991337" progId="Excel.Sheet.12">
                  <p:embed/>
                </p:oleObj>
              </mc:Choice>
              <mc:Fallback>
                <p:oleObj name="Worksheet" r:id="rId3" imgW="11763487" imgH="5991337" progId="Excel.Sheet.12">
                  <p:embed/>
                  <p:pic>
                    <p:nvPicPr>
                      <p:cNvPr id="0" name=""/>
                      <p:cNvPicPr/>
                      <p:nvPr/>
                    </p:nvPicPr>
                    <p:blipFill>
                      <a:blip r:embed="rId4"/>
                      <a:stretch>
                        <a:fillRect/>
                      </a:stretch>
                    </p:blipFill>
                    <p:spPr>
                      <a:xfrm>
                        <a:off x="326571" y="433388"/>
                        <a:ext cx="11571515" cy="5991225"/>
                      </a:xfrm>
                      <a:prstGeom prst="rect">
                        <a:avLst/>
                      </a:prstGeom>
                    </p:spPr>
                  </p:pic>
                </p:oleObj>
              </mc:Fallback>
            </mc:AlternateContent>
          </a:graphicData>
        </a:graphic>
      </p:graphicFrame>
    </p:spTree>
    <p:extLst>
      <p:ext uri="{BB962C8B-B14F-4D97-AF65-F5344CB8AC3E}">
        <p14:creationId xmlns:p14="http://schemas.microsoft.com/office/powerpoint/2010/main" val="4260425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571455309"/>
              </p:ext>
            </p:extLst>
          </p:nvPr>
        </p:nvGraphicFramePr>
        <p:xfrm>
          <a:off x="352425" y="598487"/>
          <a:ext cx="11487150" cy="5519283"/>
        </p:xfrm>
        <a:graphic>
          <a:graphicData uri="http://schemas.openxmlformats.org/presentationml/2006/ole">
            <mc:AlternateContent xmlns:mc="http://schemas.openxmlformats.org/markup-compatibility/2006">
              <mc:Choice xmlns:v="urn:schemas-microsoft-com:vml" Requires="v">
                <p:oleObj spid="_x0000_s26694" name="Worksheet" r:id="rId3" imgW="11487150" imgH="3829050" progId="Excel.Sheet.12">
                  <p:embed/>
                </p:oleObj>
              </mc:Choice>
              <mc:Fallback>
                <p:oleObj name="Worksheet" r:id="rId3" imgW="11487150" imgH="3829050" progId="Excel.Sheet.12">
                  <p:embed/>
                  <p:pic>
                    <p:nvPicPr>
                      <p:cNvPr id="0" name=""/>
                      <p:cNvPicPr/>
                      <p:nvPr/>
                    </p:nvPicPr>
                    <p:blipFill>
                      <a:blip r:embed="rId4"/>
                      <a:stretch>
                        <a:fillRect/>
                      </a:stretch>
                    </p:blipFill>
                    <p:spPr>
                      <a:xfrm>
                        <a:off x="352425" y="598487"/>
                        <a:ext cx="11487150" cy="5519283"/>
                      </a:xfrm>
                      <a:prstGeom prst="rect">
                        <a:avLst/>
                      </a:prstGeom>
                    </p:spPr>
                  </p:pic>
                </p:oleObj>
              </mc:Fallback>
            </mc:AlternateContent>
          </a:graphicData>
        </a:graphic>
      </p:graphicFrame>
    </p:spTree>
    <p:extLst>
      <p:ext uri="{BB962C8B-B14F-4D97-AF65-F5344CB8AC3E}">
        <p14:creationId xmlns:p14="http://schemas.microsoft.com/office/powerpoint/2010/main" val="1665405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381096340"/>
              </p:ext>
            </p:extLst>
          </p:nvPr>
        </p:nvGraphicFramePr>
        <p:xfrm>
          <a:off x="882423" y="413431"/>
          <a:ext cx="10351634" cy="5965598"/>
        </p:xfrm>
        <a:graphic>
          <a:graphicData uri="http://schemas.openxmlformats.org/presentationml/2006/ole">
            <mc:AlternateContent xmlns:mc="http://schemas.openxmlformats.org/markup-compatibility/2006">
              <mc:Choice xmlns:v="urn:schemas-microsoft-com:vml" Requires="v">
                <p:oleObj spid="_x0000_s27718" name="Worksheet" r:id="rId3" imgW="8315325" imgH="4895738" progId="Excel.Sheet.12">
                  <p:embed/>
                </p:oleObj>
              </mc:Choice>
              <mc:Fallback>
                <p:oleObj name="Worksheet" r:id="rId3" imgW="8315325" imgH="4895738" progId="Excel.Sheet.12">
                  <p:embed/>
                  <p:pic>
                    <p:nvPicPr>
                      <p:cNvPr id="0" name=""/>
                      <p:cNvPicPr/>
                      <p:nvPr/>
                    </p:nvPicPr>
                    <p:blipFill>
                      <a:blip r:embed="rId4"/>
                      <a:stretch>
                        <a:fillRect/>
                      </a:stretch>
                    </p:blipFill>
                    <p:spPr>
                      <a:xfrm>
                        <a:off x="882423" y="413431"/>
                        <a:ext cx="10351634" cy="5965598"/>
                      </a:xfrm>
                      <a:prstGeom prst="rect">
                        <a:avLst/>
                      </a:prstGeom>
                    </p:spPr>
                  </p:pic>
                </p:oleObj>
              </mc:Fallback>
            </mc:AlternateContent>
          </a:graphicData>
        </a:graphic>
      </p:graphicFrame>
    </p:spTree>
    <p:extLst>
      <p:ext uri="{BB962C8B-B14F-4D97-AF65-F5344CB8AC3E}">
        <p14:creationId xmlns:p14="http://schemas.microsoft.com/office/powerpoint/2010/main" val="2854945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o 2"/>
          <p:cNvGraphicFramePr>
            <a:graphicFrameLocks noChangeAspect="1"/>
          </p:cNvGraphicFramePr>
          <p:nvPr>
            <p:extLst>
              <p:ext uri="{D42A27DB-BD31-4B8C-83A1-F6EECF244321}">
                <p14:modId xmlns:p14="http://schemas.microsoft.com/office/powerpoint/2010/main" val="562652093"/>
              </p:ext>
            </p:extLst>
          </p:nvPr>
        </p:nvGraphicFramePr>
        <p:xfrm>
          <a:off x="938213" y="616857"/>
          <a:ext cx="10284958" cy="4564743"/>
        </p:xfrm>
        <a:graphic>
          <a:graphicData uri="http://schemas.openxmlformats.org/presentationml/2006/ole">
            <mc:AlternateContent xmlns:mc="http://schemas.openxmlformats.org/markup-compatibility/2006">
              <mc:Choice xmlns:v="urn:schemas-microsoft-com:vml" Requires="v">
                <p:oleObj spid="_x0000_s28742" name="Worksheet" r:id="rId3" imgW="8486775" imgH="3400425" progId="Excel.Sheet.12">
                  <p:embed/>
                </p:oleObj>
              </mc:Choice>
              <mc:Fallback>
                <p:oleObj name="Worksheet" r:id="rId3" imgW="8486775" imgH="3400425" progId="Excel.Sheet.12">
                  <p:embed/>
                  <p:pic>
                    <p:nvPicPr>
                      <p:cNvPr id="0" name=""/>
                      <p:cNvPicPr/>
                      <p:nvPr/>
                    </p:nvPicPr>
                    <p:blipFill>
                      <a:blip r:embed="rId4"/>
                      <a:stretch>
                        <a:fillRect/>
                      </a:stretch>
                    </p:blipFill>
                    <p:spPr>
                      <a:xfrm>
                        <a:off x="938213" y="616857"/>
                        <a:ext cx="10284958" cy="4564743"/>
                      </a:xfrm>
                      <a:prstGeom prst="rect">
                        <a:avLst/>
                      </a:prstGeom>
                    </p:spPr>
                  </p:pic>
                </p:oleObj>
              </mc:Fallback>
            </mc:AlternateContent>
          </a:graphicData>
        </a:graphic>
      </p:graphicFrame>
    </p:spTree>
    <p:extLst>
      <p:ext uri="{BB962C8B-B14F-4D97-AF65-F5344CB8AC3E}">
        <p14:creationId xmlns:p14="http://schemas.microsoft.com/office/powerpoint/2010/main" val="2658758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25486" y="460602"/>
            <a:ext cx="6836228" cy="584428"/>
          </a:xfrm>
          <a:prstGeom prst="rect">
            <a:avLst/>
          </a:prstGeom>
        </p:spPr>
      </p:pic>
      <p:sp>
        <p:nvSpPr>
          <p:cNvPr id="6" name="CuadroTexto 5"/>
          <p:cNvSpPr txBox="1"/>
          <p:nvPr/>
        </p:nvSpPr>
        <p:spPr>
          <a:xfrm>
            <a:off x="2895801" y="3156151"/>
            <a:ext cx="4240800" cy="523220"/>
          </a:xfrm>
          <a:prstGeom prst="rect">
            <a:avLst/>
          </a:prstGeom>
          <a:noFill/>
        </p:spPr>
        <p:txBody>
          <a:bodyPr wrap="square" rtlCol="0">
            <a:spAutoFit/>
          </a:bodyPr>
          <a:lstStyle/>
          <a:p>
            <a:pPr marL="457200" indent="-457200">
              <a:buClr>
                <a:srgbClr val="C00000"/>
              </a:buClr>
              <a:buFont typeface="Wingdings" panose="05000000000000000000" pitchFamily="2" charset="2"/>
              <a:buChar char="Ø"/>
            </a:pPr>
            <a:r>
              <a:rPr lang="es-PE" sz="2800" b="1" dirty="0">
                <a:latin typeface="+mj-lt"/>
                <a:ea typeface="Verdana" panose="020B0604030504040204" pitchFamily="34" charset="0"/>
                <a:cs typeface="Arial" panose="020B0604020202020204" pitchFamily="34" charset="0"/>
              </a:rPr>
              <a:t>GASTO SOCIAL</a:t>
            </a:r>
          </a:p>
        </p:txBody>
      </p:sp>
    </p:spTree>
    <p:extLst>
      <p:ext uri="{BB962C8B-B14F-4D97-AF65-F5344CB8AC3E}">
        <p14:creationId xmlns:p14="http://schemas.microsoft.com/office/powerpoint/2010/main" val="6381026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25700" y="292822"/>
            <a:ext cx="10843785" cy="4815546"/>
          </a:xfrm>
          <a:prstGeom prst="rect">
            <a:avLst/>
          </a:prstGeom>
        </p:spPr>
      </p:pic>
      <p:sp>
        <p:nvSpPr>
          <p:cNvPr id="6" name="CuadroTexto 5"/>
          <p:cNvSpPr txBox="1"/>
          <p:nvPr/>
        </p:nvSpPr>
        <p:spPr>
          <a:xfrm>
            <a:off x="288836" y="5206341"/>
            <a:ext cx="11380649" cy="1015663"/>
          </a:xfrm>
          <a:prstGeom prst="rect">
            <a:avLst/>
          </a:prstGeom>
          <a:noFill/>
        </p:spPr>
        <p:txBody>
          <a:bodyPr wrap="square" rtlCol="0">
            <a:spAutoFit/>
          </a:bodyPr>
          <a:lstStyle/>
          <a:p>
            <a:pPr algn="just"/>
            <a:r>
              <a:rPr lang="es-ES" sz="2000" dirty="0"/>
              <a:t>El </a:t>
            </a:r>
            <a:r>
              <a:rPr lang="es-ES" sz="2000" dirty="0" smtClean="0"/>
              <a:t>Gasto </a:t>
            </a:r>
            <a:r>
              <a:rPr lang="es-ES" sz="2000" dirty="0"/>
              <a:t>Social en programas de alcance universal, como </a:t>
            </a:r>
            <a:r>
              <a:rPr lang="es-ES" sz="2000" dirty="0" smtClean="0"/>
              <a:t>Educación </a:t>
            </a:r>
            <a:r>
              <a:rPr lang="es-ES" sz="2000" dirty="0"/>
              <a:t>y la Salud, </a:t>
            </a:r>
            <a:r>
              <a:rPr lang="es-ES" sz="2000" dirty="0" smtClean="0"/>
              <a:t>así </a:t>
            </a:r>
            <a:r>
              <a:rPr lang="es-ES" sz="2000" dirty="0"/>
              <a:t>como los </a:t>
            </a:r>
            <a:r>
              <a:rPr lang="es-ES" sz="2000" dirty="0" smtClean="0"/>
              <a:t>Programas </a:t>
            </a:r>
            <a:r>
              <a:rPr lang="es-ES" sz="2000" dirty="0"/>
              <a:t>S</a:t>
            </a:r>
            <a:r>
              <a:rPr lang="es-ES" sz="2000" dirty="0" smtClean="0"/>
              <a:t>ociales </a:t>
            </a:r>
            <a:r>
              <a:rPr lang="es-ES" sz="2000" dirty="0"/>
              <a:t>de </a:t>
            </a:r>
            <a:r>
              <a:rPr lang="es-ES" sz="2000" dirty="0" smtClean="0"/>
              <a:t>Lucha </a:t>
            </a:r>
            <a:r>
              <a:rPr lang="es-ES" sz="2000" dirty="0"/>
              <a:t>contra la </a:t>
            </a:r>
            <a:r>
              <a:rPr lang="es-ES" sz="2000" dirty="0" smtClean="0"/>
              <a:t>Pobreza </a:t>
            </a:r>
            <a:r>
              <a:rPr lang="es-ES" sz="2000" dirty="0"/>
              <a:t>e </a:t>
            </a:r>
            <a:r>
              <a:rPr lang="es-ES" sz="2000" dirty="0" smtClean="0"/>
              <a:t>Inclusión Social alcanzó </a:t>
            </a:r>
            <a:r>
              <a:rPr lang="es-ES" sz="2000" dirty="0"/>
              <a:t>a S/ 78 076 millones en el 2018 representando </a:t>
            </a:r>
            <a:r>
              <a:rPr lang="es-ES" sz="2000" dirty="0" smtClean="0"/>
              <a:t>un </a:t>
            </a:r>
            <a:r>
              <a:rPr lang="es-ES" sz="2000" dirty="0"/>
              <a:t>decrecimiento de 3,14% respecto al gasto social del año 2017 que fue de S/ 80 610.</a:t>
            </a:r>
            <a:endParaRPr lang="es-CR" sz="2000" dirty="0"/>
          </a:p>
        </p:txBody>
      </p:sp>
    </p:spTree>
    <p:extLst>
      <p:ext uri="{BB962C8B-B14F-4D97-AF65-F5344CB8AC3E}">
        <p14:creationId xmlns:p14="http://schemas.microsoft.com/office/powerpoint/2010/main" val="21807227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p:cNvGraphicFramePr>
            <a:graphicFrameLocks noChangeAspect="1"/>
          </p:cNvGraphicFramePr>
          <p:nvPr>
            <p:extLst>
              <p:ext uri="{D42A27DB-BD31-4B8C-83A1-F6EECF244321}">
                <p14:modId xmlns:p14="http://schemas.microsoft.com/office/powerpoint/2010/main" val="2320244575"/>
              </p:ext>
            </p:extLst>
          </p:nvPr>
        </p:nvGraphicFramePr>
        <p:xfrm>
          <a:off x="593045" y="436109"/>
          <a:ext cx="10956698" cy="6117091"/>
        </p:xfrm>
        <a:graphic>
          <a:graphicData uri="http://schemas.openxmlformats.org/presentationml/2006/ole">
            <mc:AlternateContent xmlns:mc="http://schemas.openxmlformats.org/markup-compatibility/2006">
              <mc:Choice xmlns:v="urn:schemas-microsoft-com:vml" Requires="v">
                <p:oleObj spid="_x0000_s32812" name="Worksheet" r:id="rId3" imgW="9191737" imgH="8038988" progId="Excel.Sheet.12">
                  <p:embed/>
                </p:oleObj>
              </mc:Choice>
              <mc:Fallback>
                <p:oleObj name="Worksheet" r:id="rId3" imgW="9191737" imgH="8038988" progId="Excel.Sheet.12">
                  <p:embed/>
                  <p:pic>
                    <p:nvPicPr>
                      <p:cNvPr id="0" name=""/>
                      <p:cNvPicPr/>
                      <p:nvPr/>
                    </p:nvPicPr>
                    <p:blipFill>
                      <a:blip r:embed="rId4"/>
                      <a:stretch>
                        <a:fillRect/>
                      </a:stretch>
                    </p:blipFill>
                    <p:spPr>
                      <a:xfrm>
                        <a:off x="593045" y="436109"/>
                        <a:ext cx="10956698" cy="6117091"/>
                      </a:xfrm>
                      <a:prstGeom prst="rect">
                        <a:avLst/>
                      </a:prstGeom>
                    </p:spPr>
                  </p:pic>
                </p:oleObj>
              </mc:Fallback>
            </mc:AlternateContent>
          </a:graphicData>
        </a:graphic>
      </p:graphicFrame>
    </p:spTree>
    <p:extLst>
      <p:ext uri="{BB962C8B-B14F-4D97-AF65-F5344CB8AC3E}">
        <p14:creationId xmlns:p14="http://schemas.microsoft.com/office/powerpoint/2010/main" val="42206633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25486" y="460602"/>
            <a:ext cx="6836228" cy="584428"/>
          </a:xfrm>
          <a:prstGeom prst="rect">
            <a:avLst/>
          </a:prstGeom>
        </p:spPr>
      </p:pic>
      <p:sp>
        <p:nvSpPr>
          <p:cNvPr id="6" name="CuadroTexto 5"/>
          <p:cNvSpPr txBox="1"/>
          <p:nvPr/>
        </p:nvSpPr>
        <p:spPr>
          <a:xfrm>
            <a:off x="2688771" y="2963263"/>
            <a:ext cx="7489371" cy="707886"/>
          </a:xfrm>
          <a:prstGeom prst="rect">
            <a:avLst/>
          </a:prstGeom>
          <a:noFill/>
        </p:spPr>
        <p:txBody>
          <a:bodyPr wrap="square" rtlCol="0">
            <a:spAutoFit/>
          </a:bodyPr>
          <a:lstStyle/>
          <a:p>
            <a:pPr marL="719138" indent="-544513" algn="ctr">
              <a:buClr>
                <a:srgbClr val="C00000"/>
              </a:buClr>
              <a:buFont typeface="+mj-lt"/>
              <a:buAutoNum type="arabicPeriod" startAt="5"/>
            </a:pPr>
            <a:r>
              <a:rPr lang="es-PE" sz="2000" b="1" dirty="0">
                <a:latin typeface="Times New Roman" panose="02020603050405020304" pitchFamily="18" charset="0"/>
                <a:ea typeface="Verdana" panose="020B0604030504040204" pitchFamily="34" charset="0"/>
                <a:cs typeface="Times New Roman" panose="02020603050405020304" pitchFamily="18" charset="0"/>
              </a:rPr>
              <a:t>INFORME DE AUDITORÍA CUENTA GENERAL DE LA REPÚBLICA EJERCICIO 2018</a:t>
            </a:r>
          </a:p>
        </p:txBody>
      </p:sp>
    </p:spTree>
    <p:extLst>
      <p:ext uri="{BB962C8B-B14F-4D97-AF65-F5344CB8AC3E}">
        <p14:creationId xmlns:p14="http://schemas.microsoft.com/office/powerpoint/2010/main" val="2932935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25486" y="460602"/>
            <a:ext cx="6836228" cy="584428"/>
          </a:xfrm>
          <a:prstGeom prst="rect">
            <a:avLst/>
          </a:prstGeom>
        </p:spPr>
      </p:pic>
      <p:sp>
        <p:nvSpPr>
          <p:cNvPr id="5" name="CuadroTexto 4"/>
          <p:cNvSpPr txBox="1"/>
          <p:nvPr/>
        </p:nvSpPr>
        <p:spPr>
          <a:xfrm>
            <a:off x="1721024" y="3033394"/>
            <a:ext cx="6768752" cy="584775"/>
          </a:xfrm>
          <a:prstGeom prst="rect">
            <a:avLst/>
          </a:prstGeom>
          <a:noFill/>
        </p:spPr>
        <p:txBody>
          <a:bodyPr wrap="square" rtlCol="0">
            <a:spAutoFit/>
          </a:bodyPr>
          <a:lstStyle/>
          <a:p>
            <a:pPr marL="514350" indent="-514350" algn="ctr">
              <a:buClr>
                <a:srgbClr val="C00000"/>
              </a:buClr>
              <a:buFont typeface="+mj-lt"/>
              <a:buAutoNum type="arabicPeriod" startAt="3"/>
            </a:pPr>
            <a:r>
              <a:rPr lang="es-ES" sz="3200" b="1" dirty="0" smtClean="0">
                <a:latin typeface="+mj-lt"/>
                <a:cs typeface="Arial" panose="020B0604020202020204" pitchFamily="34" charset="0"/>
              </a:rPr>
              <a:t>ASPECTOS ECONÓMICOS</a:t>
            </a:r>
            <a:endParaRPr lang="es-PE" sz="3200" b="1" dirty="0">
              <a:latin typeface="+mj-lt"/>
              <a:cs typeface="Arial" panose="020B0604020202020204" pitchFamily="34" charset="0"/>
            </a:endParaRPr>
          </a:p>
        </p:txBody>
      </p:sp>
    </p:spTree>
    <p:extLst>
      <p:ext uri="{BB962C8B-B14F-4D97-AF65-F5344CB8AC3E}">
        <p14:creationId xmlns:p14="http://schemas.microsoft.com/office/powerpoint/2010/main" val="16051032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66058" y="2386446"/>
            <a:ext cx="10929257" cy="2585323"/>
          </a:xfrm>
          <a:prstGeom prst="rect">
            <a:avLst/>
          </a:prstGeom>
          <a:noFill/>
        </p:spPr>
        <p:txBody>
          <a:bodyPr wrap="square" rtlCol="0">
            <a:spAutoFit/>
          </a:bodyPr>
          <a:lstStyle/>
          <a:p>
            <a:pPr>
              <a:spcBef>
                <a:spcPts val="600"/>
              </a:spcBef>
            </a:pPr>
            <a:r>
              <a:rPr lang="es-ES" sz="2000" b="1" u="sng" dirty="0">
                <a:solidFill>
                  <a:schemeClr val="accent5">
                    <a:lumMod val="75000"/>
                  </a:schemeClr>
                </a:solidFill>
                <a:latin typeface="Times New Roman" panose="02020603050405020304" pitchFamily="18" charset="0"/>
                <a:cs typeface="Times New Roman" panose="02020603050405020304" pitchFamily="18" charset="0"/>
              </a:rPr>
              <a:t>OPINIÓN CON SALVEDADES</a:t>
            </a:r>
            <a:r>
              <a:rPr lang="es-ES" sz="2000" b="1" dirty="0" smtClean="0">
                <a:solidFill>
                  <a:schemeClr val="accent5">
                    <a:lumMod val="75000"/>
                  </a:schemeClr>
                </a:solidFill>
                <a:latin typeface="Times New Roman" panose="02020603050405020304" pitchFamily="18" charset="0"/>
                <a:cs typeface="Times New Roman" panose="02020603050405020304" pitchFamily="18" charset="0"/>
              </a:rPr>
              <a:t>:</a:t>
            </a:r>
          </a:p>
          <a:p>
            <a:pPr>
              <a:spcBef>
                <a:spcPts val="600"/>
              </a:spcBef>
            </a:pPr>
            <a:endParaRPr lang="es-ES" sz="1200" b="1" dirty="0">
              <a:solidFill>
                <a:schemeClr val="accent5">
                  <a:lumMod val="75000"/>
                </a:schemeClr>
              </a:solidFill>
              <a:latin typeface="Times New Roman" panose="02020603050405020304" pitchFamily="18" charset="0"/>
              <a:cs typeface="Times New Roman" panose="02020603050405020304" pitchFamily="18" charset="0"/>
            </a:endParaRPr>
          </a:p>
          <a:p>
            <a:pPr algn="just">
              <a:spcBef>
                <a:spcPts val="600"/>
              </a:spcBef>
            </a:pPr>
            <a:r>
              <a:rPr lang="es-ES" sz="2000" b="1" dirty="0">
                <a:solidFill>
                  <a:srgbClr val="3C66C3"/>
                </a:solidFill>
                <a:latin typeface="Times New Roman" panose="02020603050405020304" pitchFamily="18" charset="0"/>
                <a:cs typeface="Times New Roman" panose="02020603050405020304" pitchFamily="18" charset="0"/>
              </a:rPr>
              <a:t>“En nuestra opinión, excepto por los efectos de los asuntos descritos en la sección Base para una opinión calificada, los estados financieros consolidados adjuntos presentan razonablemente en todos sus aspectos materiales, la situación financiera del Sector Público al 31 de diciembre de 2018 y de 2017, así como los resultados de sus operaciones y sus flujos de efectivo  por los años terminados en esas fechas, de conformidad con los Principios de Contabilidad Generalmente Aceptados en el Perú y normas vigentes aplicables”.</a:t>
            </a:r>
          </a:p>
        </p:txBody>
      </p:sp>
      <p:sp>
        <p:nvSpPr>
          <p:cNvPr id="7" name="Rectángulo 6"/>
          <p:cNvSpPr/>
          <p:nvPr/>
        </p:nvSpPr>
        <p:spPr>
          <a:xfrm>
            <a:off x="1255916" y="1087535"/>
            <a:ext cx="8555682" cy="784830"/>
          </a:xfrm>
          <a:prstGeom prst="rect">
            <a:avLst/>
          </a:prstGeom>
        </p:spPr>
        <p:txBody>
          <a:bodyPr wrap="square">
            <a:spAutoFit/>
          </a:bodyPr>
          <a:lstStyle/>
          <a:p>
            <a:pPr marL="174625" lvl="1" algn="ctr">
              <a:spcBef>
                <a:spcPts val="600"/>
              </a:spcBef>
              <a:tabLst>
                <a:tab pos="2250440" algn="l"/>
              </a:tabLst>
            </a:pPr>
            <a:r>
              <a:rPr lang="es-PE" sz="2000" b="1" dirty="0">
                <a:latin typeface="Times New Roman" panose="02020603050405020304" pitchFamily="18" charset="0"/>
                <a:ea typeface="Times New Roman" panose="02020603050405020304" pitchFamily="18" charset="0"/>
                <a:cs typeface="Times New Roman" panose="02020603050405020304" pitchFamily="18" charset="0"/>
              </a:rPr>
              <a:t>AUDITORIA FINANCIERA A LA INFORMACIÓN FINANCIERA </a:t>
            </a:r>
          </a:p>
          <a:p>
            <a:pPr marL="174625" lvl="1" algn="ctr">
              <a:spcBef>
                <a:spcPts val="600"/>
              </a:spcBef>
              <a:tabLst>
                <a:tab pos="2250440" algn="l"/>
              </a:tabLst>
            </a:pPr>
            <a:r>
              <a:rPr lang="es-PE" sz="2000" b="1" dirty="0">
                <a:latin typeface="Times New Roman" panose="02020603050405020304" pitchFamily="18" charset="0"/>
                <a:ea typeface="Times New Roman" panose="02020603050405020304" pitchFamily="18" charset="0"/>
                <a:cs typeface="Times New Roman" panose="02020603050405020304" pitchFamily="18" charset="0"/>
              </a:rPr>
              <a:t>DICTAMEN DE AUDITORES INDEPENDIENTES    </a:t>
            </a:r>
            <a:endParaRPr lang="es-ES"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6974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711636" y="2345871"/>
            <a:ext cx="10696592" cy="2031325"/>
          </a:xfrm>
          <a:prstGeom prst="rect">
            <a:avLst/>
          </a:prstGeom>
          <a:noFill/>
        </p:spPr>
        <p:txBody>
          <a:bodyPr wrap="square" rtlCol="0">
            <a:spAutoFit/>
          </a:bodyPr>
          <a:lstStyle/>
          <a:p>
            <a:pPr>
              <a:spcBef>
                <a:spcPts val="600"/>
              </a:spcBef>
            </a:pPr>
            <a:r>
              <a:rPr lang="es-ES" sz="2400" b="1" u="sng" dirty="0">
                <a:solidFill>
                  <a:schemeClr val="accent5">
                    <a:lumMod val="75000"/>
                  </a:schemeClr>
                </a:solidFill>
              </a:rPr>
              <a:t>OPINIÓN CON SALVEDADES</a:t>
            </a:r>
            <a:r>
              <a:rPr lang="es-ES" sz="2400" b="1" dirty="0" smtClean="0">
                <a:solidFill>
                  <a:schemeClr val="accent5">
                    <a:lumMod val="75000"/>
                  </a:schemeClr>
                </a:solidFill>
              </a:rPr>
              <a:t>:</a:t>
            </a:r>
          </a:p>
          <a:p>
            <a:pPr>
              <a:spcBef>
                <a:spcPts val="600"/>
              </a:spcBef>
            </a:pPr>
            <a:endParaRPr lang="es-ES" sz="1200" b="1" dirty="0" smtClean="0">
              <a:solidFill>
                <a:schemeClr val="accent5">
                  <a:lumMod val="75000"/>
                </a:schemeClr>
              </a:solidFill>
              <a:latin typeface="Times New Roman" panose="02020603050405020304" pitchFamily="18" charset="0"/>
              <a:cs typeface="Times New Roman" panose="02020603050405020304" pitchFamily="18" charset="0"/>
            </a:endParaRPr>
          </a:p>
          <a:p>
            <a:pPr algn="just">
              <a:spcBef>
                <a:spcPts val="600"/>
              </a:spcBef>
            </a:pPr>
            <a:r>
              <a:rPr lang="es-ES" sz="2000" b="1" dirty="0" smtClean="0">
                <a:solidFill>
                  <a:srgbClr val="3C66C3"/>
                </a:solidFill>
                <a:latin typeface="Times New Roman" panose="02020603050405020304" pitchFamily="18" charset="0"/>
                <a:cs typeface="Times New Roman" panose="02020603050405020304" pitchFamily="18" charset="0"/>
              </a:rPr>
              <a:t>“</a:t>
            </a:r>
            <a:r>
              <a:rPr lang="es-ES" sz="2000" b="1" dirty="0">
                <a:solidFill>
                  <a:srgbClr val="3C66C3"/>
                </a:solidFill>
                <a:latin typeface="Times New Roman" panose="02020603050405020304" pitchFamily="18" charset="0"/>
                <a:cs typeface="Times New Roman" panose="02020603050405020304" pitchFamily="18" charset="0"/>
              </a:rPr>
              <a:t>En nuestra opinión, excepto por los efectos descritos en la sección Base para una opinión calificada, presentan razonablemente en todos sus aspectos significativos, de acuerdo con las normas vigentes que le son aplicables y de conformidad con los principios y políticas presupuestales descritos en la Nota 2”.</a:t>
            </a:r>
          </a:p>
        </p:txBody>
      </p:sp>
      <p:sp>
        <p:nvSpPr>
          <p:cNvPr id="7" name="Rectángulo 6"/>
          <p:cNvSpPr/>
          <p:nvPr/>
        </p:nvSpPr>
        <p:spPr>
          <a:xfrm>
            <a:off x="1495897" y="1045970"/>
            <a:ext cx="8555682" cy="784830"/>
          </a:xfrm>
          <a:prstGeom prst="rect">
            <a:avLst/>
          </a:prstGeom>
        </p:spPr>
        <p:txBody>
          <a:bodyPr wrap="square">
            <a:spAutoFit/>
          </a:bodyPr>
          <a:lstStyle/>
          <a:p>
            <a:pPr marL="174625" lvl="1" algn="ctr">
              <a:spcBef>
                <a:spcPts val="600"/>
              </a:spcBef>
              <a:tabLst>
                <a:tab pos="2250440" algn="l"/>
              </a:tabLst>
            </a:pPr>
            <a:r>
              <a:rPr lang="es-PE" sz="2000" b="1" dirty="0">
                <a:latin typeface="Times New Roman" panose="02020603050405020304" pitchFamily="18" charset="0"/>
                <a:ea typeface="Times New Roman" panose="02020603050405020304" pitchFamily="18" charset="0"/>
                <a:cs typeface="Times New Roman" panose="02020603050405020304" pitchFamily="18" charset="0"/>
              </a:rPr>
              <a:t>AUDITORIA FINANCIERA A LA INFORMACIÓN PRESUPUESTARIA </a:t>
            </a:r>
          </a:p>
          <a:p>
            <a:pPr marL="174625" lvl="1" algn="ctr">
              <a:spcBef>
                <a:spcPts val="600"/>
              </a:spcBef>
              <a:tabLst>
                <a:tab pos="2250440" algn="l"/>
              </a:tabLst>
            </a:pPr>
            <a:r>
              <a:rPr lang="es-PE" sz="2000" b="1" dirty="0">
                <a:latin typeface="Times New Roman" panose="02020603050405020304" pitchFamily="18" charset="0"/>
                <a:ea typeface="Times New Roman" panose="02020603050405020304" pitchFamily="18" charset="0"/>
                <a:cs typeface="Times New Roman" panose="02020603050405020304" pitchFamily="18" charset="0"/>
              </a:rPr>
              <a:t>DICTAMEN DE AUDITORES INDEPENDIENTES    </a:t>
            </a:r>
            <a:endParaRPr lang="es-ES"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16612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88458" y="1936452"/>
            <a:ext cx="6928724" cy="1077218"/>
          </a:xfrm>
          <a:prstGeom prst="rect">
            <a:avLst/>
          </a:prstGeom>
        </p:spPr>
        <p:txBody>
          <a:bodyPr wrap="square">
            <a:spAutoFit/>
          </a:bodyPr>
          <a:lstStyle/>
          <a:p>
            <a:pPr marL="174625" lvl="1" algn="ctr">
              <a:spcBef>
                <a:spcPts val="1200"/>
              </a:spcBef>
              <a:spcAft>
                <a:spcPts val="600"/>
              </a:spcAft>
              <a:tabLst>
                <a:tab pos="2250440" algn="l"/>
              </a:tabLst>
            </a:pPr>
            <a:r>
              <a:rPr lang="es-PE" sz="3200" b="1" dirty="0">
                <a:latin typeface="+mj-lt"/>
                <a:ea typeface="Times New Roman" panose="02020603050405020304" pitchFamily="18" charset="0"/>
                <a:cs typeface="Calibri" panose="020F0502020204030204" pitchFamily="34" charset="0"/>
              </a:rPr>
              <a:t>DICTAMEN AL ESTADO DE TESORERÍA Y AL ESTADO DE LA DEUDA</a:t>
            </a:r>
            <a:endParaRPr lang="es-ES" sz="32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79898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892626" y="2466604"/>
            <a:ext cx="10374088" cy="1785104"/>
          </a:xfrm>
          <a:prstGeom prst="rect">
            <a:avLst/>
          </a:prstGeom>
          <a:noFill/>
        </p:spPr>
        <p:txBody>
          <a:bodyPr wrap="square" rtlCol="0">
            <a:spAutoFit/>
          </a:bodyPr>
          <a:lstStyle/>
          <a:p>
            <a:pPr marL="0" lvl="1">
              <a:spcBef>
                <a:spcPts val="600"/>
              </a:spcBef>
              <a:tabLst>
                <a:tab pos="2155825" algn="l"/>
              </a:tabLst>
            </a:pPr>
            <a:r>
              <a:rPr lang="es-ES" sz="2000" b="1" u="sng"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OPINIÓN LIMPIA</a:t>
            </a:r>
            <a:r>
              <a:rPr lang="es-ES" sz="2000" b="1" u="sng"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1">
              <a:spcBef>
                <a:spcPts val="600"/>
              </a:spcBef>
              <a:tabLst>
                <a:tab pos="2155825" algn="l"/>
              </a:tabLst>
            </a:pPr>
            <a:endParaRPr lang="es-ES" sz="1600" b="1" u="sng"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pPr>
            <a:r>
              <a:rPr lang="es-ES" sz="2000" b="1" dirty="0">
                <a:solidFill>
                  <a:schemeClr val="accent5">
                    <a:lumMod val="75000"/>
                  </a:schemeClr>
                </a:solidFill>
                <a:latin typeface="Times New Roman" panose="02020603050405020304" pitchFamily="18" charset="0"/>
                <a:cs typeface="Times New Roman" panose="02020603050405020304" pitchFamily="18" charset="0"/>
              </a:rPr>
              <a:t>“En nuestra opinión, el Estado de Tesorería antes indicado presenta razonablemente, en todos sus aspectos significativos, la posición de ingresos y egresos del Tesoro Público al 31 de Diciembre 2018, de conformidad con las disposiciones normativas vigentes y aplicables”.</a:t>
            </a:r>
          </a:p>
        </p:txBody>
      </p:sp>
      <p:sp>
        <p:nvSpPr>
          <p:cNvPr id="4" name="Rectángulo 3"/>
          <p:cNvSpPr/>
          <p:nvPr/>
        </p:nvSpPr>
        <p:spPr>
          <a:xfrm>
            <a:off x="1299459" y="956906"/>
            <a:ext cx="8555682" cy="784830"/>
          </a:xfrm>
          <a:prstGeom prst="rect">
            <a:avLst/>
          </a:prstGeom>
        </p:spPr>
        <p:txBody>
          <a:bodyPr wrap="square">
            <a:spAutoFit/>
          </a:bodyPr>
          <a:lstStyle/>
          <a:p>
            <a:pPr marL="174625" lvl="1" algn="ctr">
              <a:spcBef>
                <a:spcPts val="600"/>
              </a:spcBef>
              <a:tabLst>
                <a:tab pos="2250440" algn="l"/>
              </a:tabLst>
            </a:pPr>
            <a:r>
              <a:rPr lang="es-PE" sz="2000" b="1" dirty="0" smtClean="0">
                <a:latin typeface="Times New Roman" panose="02020603050405020304" pitchFamily="18" charset="0"/>
                <a:ea typeface="Times New Roman" panose="02020603050405020304" pitchFamily="18" charset="0"/>
                <a:cs typeface="Times New Roman" panose="02020603050405020304" pitchFamily="18" charset="0"/>
              </a:rPr>
              <a:t>INFORME DE AUDITORÍA AL ESTADO DE TESORERÍA 2018</a:t>
            </a:r>
            <a:endParaRPr lang="es-PE"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174625" lvl="1" algn="ctr">
              <a:spcBef>
                <a:spcPts val="600"/>
              </a:spcBef>
              <a:tabLst>
                <a:tab pos="2250440" algn="l"/>
              </a:tabLst>
            </a:pPr>
            <a:r>
              <a:rPr lang="es-PE" sz="2000" b="1" dirty="0">
                <a:latin typeface="Times New Roman" panose="02020603050405020304" pitchFamily="18" charset="0"/>
                <a:ea typeface="Times New Roman" panose="02020603050405020304" pitchFamily="18" charset="0"/>
                <a:cs typeface="Times New Roman" panose="02020603050405020304" pitchFamily="18" charset="0"/>
              </a:rPr>
              <a:t>DICTAMEN DE AUDITORES INDEPENDIENTES    </a:t>
            </a:r>
            <a:endParaRPr lang="es-ES"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7900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299459" y="2470233"/>
            <a:ext cx="9520941" cy="2092881"/>
          </a:xfrm>
          <a:prstGeom prst="rect">
            <a:avLst/>
          </a:prstGeom>
          <a:noFill/>
        </p:spPr>
        <p:txBody>
          <a:bodyPr wrap="square" rtlCol="0">
            <a:spAutoFit/>
          </a:bodyPr>
          <a:lstStyle/>
          <a:p>
            <a:pPr marL="0" lvl="1">
              <a:spcBef>
                <a:spcPts val="600"/>
              </a:spcBef>
              <a:tabLst>
                <a:tab pos="2155825" algn="l"/>
              </a:tabLst>
              <a:defRPr/>
            </a:pPr>
            <a:r>
              <a:rPr lang="es-ES" sz="2000" b="1" u="sng"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OPINIÓN LIMPIA</a:t>
            </a:r>
            <a:r>
              <a:rPr lang="es-ES" sz="2000" b="1" u="sng" dirty="0" smtClean="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a:t>
            </a:r>
          </a:p>
          <a:p>
            <a:pPr marL="0" lvl="1">
              <a:spcBef>
                <a:spcPts val="600"/>
              </a:spcBef>
              <a:tabLst>
                <a:tab pos="2155825" algn="l"/>
              </a:tabLst>
              <a:defRPr/>
            </a:pPr>
            <a:endParaRPr lang="es-ES" sz="1600" b="1" u="sng" dirty="0">
              <a:solidFill>
                <a:schemeClr val="accent5">
                  <a:lumMod val="7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defRPr/>
            </a:pPr>
            <a:r>
              <a:rPr lang="es-ES" sz="2000" b="1" dirty="0">
                <a:solidFill>
                  <a:schemeClr val="accent5">
                    <a:lumMod val="75000"/>
                  </a:schemeClr>
                </a:solidFill>
                <a:latin typeface="Times New Roman" panose="02020603050405020304" pitchFamily="18" charset="0"/>
                <a:cs typeface="Times New Roman" panose="02020603050405020304" pitchFamily="18" charset="0"/>
              </a:rPr>
              <a:t>“En nuestra opinión, el estado de la deuda pública antes indicado presenta razonablemente, en todos sus aspectos significativos, la posición de la deuda pública al 31 de Diciembre 2018, de conformidad con las disposiciones normativas vigentes y aplicables”.</a:t>
            </a:r>
          </a:p>
        </p:txBody>
      </p:sp>
      <p:sp>
        <p:nvSpPr>
          <p:cNvPr id="4" name="Rectángulo 3"/>
          <p:cNvSpPr/>
          <p:nvPr/>
        </p:nvSpPr>
        <p:spPr>
          <a:xfrm>
            <a:off x="1299459" y="1207277"/>
            <a:ext cx="8555682" cy="784830"/>
          </a:xfrm>
          <a:prstGeom prst="rect">
            <a:avLst/>
          </a:prstGeom>
        </p:spPr>
        <p:txBody>
          <a:bodyPr wrap="square">
            <a:spAutoFit/>
          </a:bodyPr>
          <a:lstStyle/>
          <a:p>
            <a:pPr marL="174625" lvl="1" algn="ctr">
              <a:spcBef>
                <a:spcPts val="600"/>
              </a:spcBef>
              <a:tabLst>
                <a:tab pos="2250440" algn="l"/>
              </a:tabLst>
            </a:pPr>
            <a:r>
              <a:rPr lang="es-PE" sz="2000" b="1" dirty="0" smtClean="0">
                <a:latin typeface="Times New Roman" panose="02020603050405020304" pitchFamily="18" charset="0"/>
                <a:ea typeface="Times New Roman" panose="02020603050405020304" pitchFamily="18" charset="0"/>
                <a:cs typeface="Times New Roman" panose="02020603050405020304" pitchFamily="18" charset="0"/>
              </a:rPr>
              <a:t>INFORME DE AUDITORÍA AL ESTADO DE LA DEUDA  2018</a:t>
            </a:r>
            <a:endParaRPr lang="es-PE"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174625" lvl="1" algn="ctr">
              <a:spcBef>
                <a:spcPts val="600"/>
              </a:spcBef>
              <a:tabLst>
                <a:tab pos="2250440" algn="l"/>
              </a:tabLst>
            </a:pPr>
            <a:r>
              <a:rPr lang="es-PE" sz="2000" b="1" dirty="0">
                <a:latin typeface="Times New Roman" panose="02020603050405020304" pitchFamily="18" charset="0"/>
                <a:ea typeface="Times New Roman" panose="02020603050405020304" pitchFamily="18" charset="0"/>
                <a:cs typeface="Times New Roman" panose="02020603050405020304" pitchFamily="18" charset="0"/>
              </a:rPr>
              <a:t>DICTAMEN DE AUDITORES INDEPENDIENTES    </a:t>
            </a:r>
            <a:endParaRPr lang="es-ES"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661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20487" y="2383971"/>
            <a:ext cx="11027228" cy="923330"/>
          </a:xfrm>
          <a:prstGeom prst="rect">
            <a:avLst/>
          </a:prstGeom>
          <a:noFill/>
        </p:spPr>
        <p:txBody>
          <a:bodyPr wrap="square" rtlCol="0">
            <a:spAutoFit/>
          </a:bodyPr>
          <a:lstStyle/>
          <a:p>
            <a:pPr algn="ctr"/>
            <a:r>
              <a:rPr lang="es-ES" sz="5400" dirty="0" smtClean="0">
                <a:solidFill>
                  <a:srgbClr val="3C66C3"/>
                </a:solidFill>
                <a:latin typeface="Times New Roman" panose="02020603050405020304" pitchFamily="18" charset="0"/>
                <a:cs typeface="Times New Roman" panose="02020603050405020304" pitchFamily="18" charset="0"/>
              </a:rPr>
              <a:t>MUCHAS GRACIAS</a:t>
            </a:r>
            <a:endParaRPr lang="es-CR" sz="5400" dirty="0">
              <a:solidFill>
                <a:srgbClr val="3C66C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15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nvPr>
        </p:nvGraphicFramePr>
        <p:xfrm>
          <a:off x="304801" y="917819"/>
          <a:ext cx="5739242" cy="24314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p:cNvGraphicFramePr>
            <a:graphicFrameLocks/>
          </p:cNvGraphicFramePr>
          <p:nvPr>
            <p:extLst/>
          </p:nvPr>
        </p:nvGraphicFramePr>
        <p:xfrm>
          <a:off x="500744" y="3904001"/>
          <a:ext cx="5408218" cy="2369127"/>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p:cNvSpPr txBox="1"/>
          <p:nvPr/>
        </p:nvSpPr>
        <p:spPr>
          <a:xfrm>
            <a:off x="6218697" y="4402501"/>
            <a:ext cx="5766474" cy="2062103"/>
          </a:xfrm>
          <a:prstGeom prst="rect">
            <a:avLst/>
          </a:prstGeom>
          <a:noFill/>
        </p:spPr>
        <p:txBody>
          <a:bodyPr wrap="square" rtlCol="0">
            <a:spAutoFit/>
          </a:bodyPr>
          <a:lstStyle/>
          <a:p>
            <a:pPr algn="just"/>
            <a:r>
              <a:rPr lang="es-ES" sz="1600" dirty="0">
                <a:solidFill>
                  <a:srgbClr val="3C66C3"/>
                </a:solidFill>
                <a:latin typeface="Times New Roman" panose="02020603050405020304" pitchFamily="18" charset="0"/>
                <a:cs typeface="Times New Roman" panose="02020603050405020304" pitchFamily="18" charset="0"/>
              </a:rPr>
              <a:t>La actividad económica en el 2018 creció 4,0%, mayor a lo registrado en 2017 (2,5%), explicado por el fortalecimiento de la demanda interna (4,3%), en particular, por el impulso fiscal (inversión pública) y la recuperación de la inversión privada. Con este resultado del PBI en 2018, Perú se posiciona como una de las economías con mayor crecimiento en la región, superando a Brasil (1,1%), México (2%) y Colombia (2,7%), y similar a la de Chile (4,0</a:t>
            </a:r>
            <a:r>
              <a:rPr lang="es-ES" sz="1600" dirty="0" smtClean="0">
                <a:solidFill>
                  <a:srgbClr val="3C66C3"/>
                </a:solidFill>
                <a:latin typeface="Times New Roman" panose="02020603050405020304" pitchFamily="18" charset="0"/>
                <a:cs typeface="Times New Roman" panose="02020603050405020304" pitchFamily="18" charset="0"/>
              </a:rPr>
              <a:t>%).</a:t>
            </a:r>
            <a:endParaRPr lang="es-ES" sz="1600" dirty="0">
              <a:solidFill>
                <a:srgbClr val="3C66C3"/>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1659081" y="162480"/>
            <a:ext cx="8603673" cy="307777"/>
          </a:xfrm>
          <a:prstGeom prst="rect">
            <a:avLst/>
          </a:prstGeom>
          <a:noFill/>
        </p:spPr>
        <p:txBody>
          <a:bodyPr wrap="square" rtlCol="0">
            <a:spAutoFit/>
          </a:bodyPr>
          <a:lstStyle/>
          <a:p>
            <a:pPr algn="ctr"/>
            <a:r>
              <a:rPr lang="es-ES" sz="1400" b="1" dirty="0">
                <a:latin typeface="Times New Roman" panose="02020603050405020304" pitchFamily="18" charset="0"/>
                <a:cs typeface="Times New Roman" panose="02020603050405020304" pitchFamily="18" charset="0"/>
              </a:rPr>
              <a:t>EVOLUCIÓN DE LOS INDICADORES MACROECONÓMICOS</a:t>
            </a:r>
          </a:p>
        </p:txBody>
      </p:sp>
      <p:sp>
        <p:nvSpPr>
          <p:cNvPr id="10" name="CuadroTexto 9"/>
          <p:cNvSpPr txBox="1"/>
          <p:nvPr/>
        </p:nvSpPr>
        <p:spPr>
          <a:xfrm>
            <a:off x="2150406" y="604787"/>
            <a:ext cx="3758555" cy="276999"/>
          </a:xfrm>
          <a:prstGeom prst="rect">
            <a:avLst/>
          </a:prstGeom>
          <a:noFill/>
        </p:spPr>
        <p:txBody>
          <a:bodyPr wrap="square" rtlCol="0">
            <a:spAutoFit/>
          </a:bodyPr>
          <a:lstStyle/>
          <a:p>
            <a:r>
              <a:rPr lang="es-ES" sz="1200" b="1" dirty="0">
                <a:solidFill>
                  <a:srgbClr val="3C66C3"/>
                </a:solidFill>
              </a:rPr>
              <a:t>Evolución del Producto Bruto Interno (Var. % anual)</a:t>
            </a:r>
          </a:p>
        </p:txBody>
      </p:sp>
      <p:sp>
        <p:nvSpPr>
          <p:cNvPr id="11" name="CuadroTexto 10"/>
          <p:cNvSpPr txBox="1"/>
          <p:nvPr/>
        </p:nvSpPr>
        <p:spPr>
          <a:xfrm>
            <a:off x="2164513" y="3595848"/>
            <a:ext cx="3426048" cy="276999"/>
          </a:xfrm>
          <a:prstGeom prst="rect">
            <a:avLst/>
          </a:prstGeom>
          <a:noFill/>
        </p:spPr>
        <p:txBody>
          <a:bodyPr wrap="square" rtlCol="0">
            <a:spAutoFit/>
          </a:bodyPr>
          <a:lstStyle/>
          <a:p>
            <a:r>
              <a:rPr lang="es-ES" sz="1200" b="1" dirty="0">
                <a:solidFill>
                  <a:srgbClr val="3C66C3"/>
                </a:solidFill>
                <a:latin typeface="Times New Roman" panose="02020603050405020304" pitchFamily="18" charset="0"/>
                <a:cs typeface="Times New Roman" panose="02020603050405020304" pitchFamily="18" charset="0"/>
              </a:rPr>
              <a:t>Producto Bruto Interno (Var. % anual) – 2018</a:t>
            </a:r>
          </a:p>
        </p:txBody>
      </p:sp>
      <p:sp>
        <p:nvSpPr>
          <p:cNvPr id="12" name="CuadroTexto 11"/>
          <p:cNvSpPr txBox="1"/>
          <p:nvPr/>
        </p:nvSpPr>
        <p:spPr>
          <a:xfrm>
            <a:off x="6327556" y="562925"/>
            <a:ext cx="3935198" cy="276999"/>
          </a:xfrm>
          <a:prstGeom prst="rect">
            <a:avLst/>
          </a:prstGeom>
          <a:noFill/>
        </p:spPr>
        <p:txBody>
          <a:bodyPr wrap="square" rtlCol="0">
            <a:spAutoFit/>
          </a:bodyPr>
          <a:lstStyle/>
          <a:p>
            <a:r>
              <a:rPr lang="es-ES" sz="1200" b="1" dirty="0">
                <a:solidFill>
                  <a:srgbClr val="3C66C3"/>
                </a:solidFill>
                <a:latin typeface="Times New Roman" panose="02020603050405020304" pitchFamily="18" charset="0"/>
                <a:cs typeface="Times New Roman" panose="02020603050405020304" pitchFamily="18" charset="0"/>
              </a:rPr>
              <a:t>Producto Bruto Interno por tipo de gasto (Var. % anual) </a:t>
            </a:r>
          </a:p>
        </p:txBody>
      </p:sp>
      <p:pic>
        <p:nvPicPr>
          <p:cNvPr id="2" name="Imagen 1"/>
          <p:cNvPicPr>
            <a:picLocks noChangeAspect="1"/>
          </p:cNvPicPr>
          <p:nvPr/>
        </p:nvPicPr>
        <p:blipFill>
          <a:blip r:embed="rId5"/>
          <a:stretch>
            <a:fillRect/>
          </a:stretch>
        </p:blipFill>
        <p:spPr>
          <a:xfrm>
            <a:off x="6393981" y="881786"/>
            <a:ext cx="5199305" cy="3340354"/>
          </a:xfrm>
          <a:prstGeom prst="rect">
            <a:avLst/>
          </a:prstGeom>
        </p:spPr>
      </p:pic>
    </p:spTree>
    <p:extLst>
      <p:ext uri="{BB962C8B-B14F-4D97-AF65-F5344CB8AC3E}">
        <p14:creationId xmlns:p14="http://schemas.microsoft.com/office/powerpoint/2010/main" val="1576312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712036" y="5675525"/>
            <a:ext cx="2479964"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noFill/>
            </a:endParaRPr>
          </a:p>
        </p:txBody>
      </p:sp>
      <p:sp>
        <p:nvSpPr>
          <p:cNvPr id="6" name="CuadroTexto 5"/>
          <p:cNvSpPr txBox="1"/>
          <p:nvPr/>
        </p:nvSpPr>
        <p:spPr>
          <a:xfrm>
            <a:off x="335744" y="6042480"/>
            <a:ext cx="11475522" cy="646331"/>
          </a:xfrm>
          <a:prstGeom prst="rect">
            <a:avLst/>
          </a:prstGeom>
          <a:noFill/>
        </p:spPr>
        <p:txBody>
          <a:bodyPr wrap="square" rtlCol="0">
            <a:spAutoFit/>
          </a:bodyPr>
          <a:lstStyle/>
          <a:p>
            <a:r>
              <a:rPr lang="es-ES" b="1" dirty="0">
                <a:solidFill>
                  <a:srgbClr val="3C66C3"/>
                </a:solidFill>
                <a:latin typeface="Times New Roman" panose="02020603050405020304" pitchFamily="18" charset="0"/>
                <a:cs typeface="Times New Roman" panose="02020603050405020304" pitchFamily="18" charset="0"/>
              </a:rPr>
              <a:t>El mayor crecimiento económico en el año 2018 estuvo acompañado con la estabilidad en los principales indicadores macroeconómicos.</a:t>
            </a:r>
          </a:p>
        </p:txBody>
      </p:sp>
      <p:pic>
        <p:nvPicPr>
          <p:cNvPr id="10" name="Imagen 9"/>
          <p:cNvPicPr>
            <a:picLocks noChangeAspect="1"/>
          </p:cNvPicPr>
          <p:nvPr/>
        </p:nvPicPr>
        <p:blipFill>
          <a:blip r:embed="rId2"/>
          <a:stretch>
            <a:fillRect/>
          </a:stretch>
        </p:blipFill>
        <p:spPr>
          <a:xfrm>
            <a:off x="672987" y="414387"/>
            <a:ext cx="5085555" cy="2543579"/>
          </a:xfrm>
          <a:prstGeom prst="rect">
            <a:avLst/>
          </a:prstGeom>
        </p:spPr>
      </p:pic>
      <p:pic>
        <p:nvPicPr>
          <p:cNvPr id="12" name="Imagen 11"/>
          <p:cNvPicPr>
            <a:picLocks noChangeAspect="1"/>
          </p:cNvPicPr>
          <p:nvPr/>
        </p:nvPicPr>
        <p:blipFill>
          <a:blip r:embed="rId3"/>
          <a:stretch>
            <a:fillRect/>
          </a:stretch>
        </p:blipFill>
        <p:spPr>
          <a:xfrm>
            <a:off x="733875" y="3337033"/>
            <a:ext cx="5077171" cy="2517478"/>
          </a:xfrm>
          <a:prstGeom prst="rect">
            <a:avLst/>
          </a:prstGeom>
        </p:spPr>
      </p:pic>
      <p:pic>
        <p:nvPicPr>
          <p:cNvPr id="13" name="Imagen 12"/>
          <p:cNvPicPr>
            <a:picLocks noChangeAspect="1"/>
          </p:cNvPicPr>
          <p:nvPr/>
        </p:nvPicPr>
        <p:blipFill>
          <a:blip r:embed="rId4"/>
          <a:stretch>
            <a:fillRect/>
          </a:stretch>
        </p:blipFill>
        <p:spPr>
          <a:xfrm>
            <a:off x="6205899" y="579549"/>
            <a:ext cx="5322072" cy="2468662"/>
          </a:xfrm>
          <a:prstGeom prst="rect">
            <a:avLst/>
          </a:prstGeom>
        </p:spPr>
      </p:pic>
      <p:sp>
        <p:nvSpPr>
          <p:cNvPr id="16" name="CuadroTexto 15"/>
          <p:cNvSpPr txBox="1"/>
          <p:nvPr/>
        </p:nvSpPr>
        <p:spPr>
          <a:xfrm>
            <a:off x="1727419" y="171929"/>
            <a:ext cx="3290960" cy="276999"/>
          </a:xfrm>
          <a:prstGeom prst="rect">
            <a:avLst/>
          </a:prstGeom>
          <a:noFill/>
        </p:spPr>
        <p:txBody>
          <a:bodyPr wrap="square" rtlCol="0">
            <a:spAutoFit/>
          </a:bodyPr>
          <a:lstStyle/>
          <a:p>
            <a:r>
              <a:rPr lang="es-ES" sz="1200" b="1" dirty="0">
                <a:solidFill>
                  <a:srgbClr val="3C66C3"/>
                </a:solidFill>
                <a:latin typeface="Times New Roman" panose="02020603050405020304" pitchFamily="18" charset="0"/>
                <a:cs typeface="Times New Roman" panose="02020603050405020304" pitchFamily="18" charset="0"/>
              </a:rPr>
              <a:t>Balanza en cuenta corriente (En % del PBI) </a:t>
            </a:r>
          </a:p>
        </p:txBody>
      </p:sp>
      <p:sp>
        <p:nvSpPr>
          <p:cNvPr id="17" name="CuadroTexto 16"/>
          <p:cNvSpPr txBox="1"/>
          <p:nvPr/>
        </p:nvSpPr>
        <p:spPr>
          <a:xfrm>
            <a:off x="6614823" y="137388"/>
            <a:ext cx="3290960" cy="276999"/>
          </a:xfrm>
          <a:prstGeom prst="rect">
            <a:avLst/>
          </a:prstGeom>
          <a:noFill/>
        </p:spPr>
        <p:txBody>
          <a:bodyPr wrap="square" rtlCol="0">
            <a:spAutoFit/>
          </a:bodyPr>
          <a:lstStyle/>
          <a:p>
            <a:pPr algn="ctr"/>
            <a:r>
              <a:rPr lang="es-ES" sz="1200" b="1" dirty="0">
                <a:solidFill>
                  <a:srgbClr val="3C66C3"/>
                </a:solidFill>
                <a:latin typeface="Times New Roman" panose="02020603050405020304" pitchFamily="18" charset="0"/>
                <a:cs typeface="Times New Roman" panose="02020603050405020304" pitchFamily="18" charset="0"/>
              </a:rPr>
              <a:t>Inflación anual (en %)</a:t>
            </a:r>
          </a:p>
        </p:txBody>
      </p:sp>
      <p:sp>
        <p:nvSpPr>
          <p:cNvPr id="18" name="CuadroTexto 17"/>
          <p:cNvSpPr txBox="1"/>
          <p:nvPr/>
        </p:nvSpPr>
        <p:spPr>
          <a:xfrm>
            <a:off x="1727419" y="3200424"/>
            <a:ext cx="3725934" cy="461665"/>
          </a:xfrm>
          <a:prstGeom prst="rect">
            <a:avLst/>
          </a:prstGeom>
          <a:noFill/>
        </p:spPr>
        <p:txBody>
          <a:bodyPr wrap="square" rtlCol="0">
            <a:spAutoFit/>
          </a:bodyPr>
          <a:lstStyle/>
          <a:p>
            <a:pPr algn="ctr"/>
            <a:r>
              <a:rPr lang="es-ES" sz="1200" b="1" dirty="0">
                <a:solidFill>
                  <a:srgbClr val="3C66C3"/>
                </a:solidFill>
                <a:latin typeface="Times New Roman" panose="02020603050405020304" pitchFamily="18" charset="0"/>
                <a:cs typeface="Times New Roman" panose="02020603050405020304" pitchFamily="18" charset="0"/>
              </a:rPr>
              <a:t>Reservas Internacionales (en miles de millones de US$)</a:t>
            </a:r>
          </a:p>
        </p:txBody>
      </p:sp>
      <p:sp>
        <p:nvSpPr>
          <p:cNvPr id="19" name="CuadroTexto 18"/>
          <p:cNvSpPr txBox="1"/>
          <p:nvPr/>
        </p:nvSpPr>
        <p:spPr>
          <a:xfrm>
            <a:off x="6443302" y="3227864"/>
            <a:ext cx="3725934" cy="276999"/>
          </a:xfrm>
          <a:prstGeom prst="rect">
            <a:avLst/>
          </a:prstGeom>
          <a:noFill/>
        </p:spPr>
        <p:txBody>
          <a:bodyPr wrap="square" rtlCol="0">
            <a:spAutoFit/>
          </a:bodyPr>
          <a:lstStyle/>
          <a:p>
            <a:pPr algn="ctr"/>
            <a:r>
              <a:rPr lang="es-ES" sz="1200" b="1" dirty="0">
                <a:solidFill>
                  <a:srgbClr val="1508B8"/>
                </a:solidFill>
              </a:rPr>
              <a:t>Deuda pública (en % del PBI))</a:t>
            </a:r>
          </a:p>
        </p:txBody>
      </p:sp>
      <p:pic>
        <p:nvPicPr>
          <p:cNvPr id="2" name="Imagen 1"/>
          <p:cNvPicPr>
            <a:picLocks noChangeAspect="1"/>
          </p:cNvPicPr>
          <p:nvPr/>
        </p:nvPicPr>
        <p:blipFill>
          <a:blip r:embed="rId5"/>
          <a:stretch>
            <a:fillRect/>
          </a:stretch>
        </p:blipFill>
        <p:spPr>
          <a:xfrm>
            <a:off x="6205899" y="3499948"/>
            <a:ext cx="5245872" cy="2593614"/>
          </a:xfrm>
          <a:prstGeom prst="rect">
            <a:avLst/>
          </a:prstGeom>
        </p:spPr>
      </p:pic>
    </p:spTree>
    <p:extLst>
      <p:ext uri="{BB962C8B-B14F-4D97-AF65-F5344CB8AC3E}">
        <p14:creationId xmlns:p14="http://schemas.microsoft.com/office/powerpoint/2010/main" val="40754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p:cNvSpPr/>
          <p:nvPr/>
        </p:nvSpPr>
        <p:spPr>
          <a:xfrm>
            <a:off x="9712036" y="5675525"/>
            <a:ext cx="2479964"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noFill/>
            </a:endParaRPr>
          </a:p>
        </p:txBody>
      </p:sp>
      <p:sp>
        <p:nvSpPr>
          <p:cNvPr id="6" name="CuadroTexto 5"/>
          <p:cNvSpPr txBox="1"/>
          <p:nvPr/>
        </p:nvSpPr>
        <p:spPr>
          <a:xfrm>
            <a:off x="306686" y="5859336"/>
            <a:ext cx="11602815" cy="923330"/>
          </a:xfrm>
          <a:prstGeom prst="rect">
            <a:avLst/>
          </a:prstGeom>
          <a:noFill/>
        </p:spPr>
        <p:txBody>
          <a:bodyPr wrap="square" rtlCol="0">
            <a:spAutoFit/>
          </a:bodyPr>
          <a:lstStyle/>
          <a:p>
            <a:r>
              <a:rPr lang="es-ES" b="1" dirty="0">
                <a:solidFill>
                  <a:srgbClr val="3C66C3"/>
                </a:solidFill>
                <a:latin typeface="Times New Roman" panose="02020603050405020304" pitchFamily="18" charset="0"/>
                <a:cs typeface="Times New Roman" panose="02020603050405020304" pitchFamily="18" charset="0"/>
              </a:rPr>
              <a:t>El SPNF registró un déficit de 2,3 por ciento del PBI en 2018, menor en 0,7 puntos </a:t>
            </a:r>
            <a:r>
              <a:rPr lang="es-ES" b="1" dirty="0" smtClean="0">
                <a:solidFill>
                  <a:srgbClr val="3C66C3"/>
                </a:solidFill>
                <a:latin typeface="Times New Roman" panose="02020603050405020304" pitchFamily="18" charset="0"/>
                <a:cs typeface="Times New Roman" panose="02020603050405020304" pitchFamily="18" charset="0"/>
              </a:rPr>
              <a:t>porcentuales </a:t>
            </a:r>
            <a:r>
              <a:rPr lang="es-ES" b="1" dirty="0">
                <a:solidFill>
                  <a:srgbClr val="3C66C3"/>
                </a:solidFill>
                <a:latin typeface="Times New Roman" panose="02020603050405020304" pitchFamily="18" charset="0"/>
                <a:cs typeface="Times New Roman" panose="02020603050405020304" pitchFamily="18" charset="0"/>
              </a:rPr>
              <a:t>del PBI al registrado en 2017. La mejora en las finanzas públicas se explica por los mayores ingresos corrientes del gobierno general (1,2 puntos porcentuales del producto).</a:t>
            </a:r>
          </a:p>
        </p:txBody>
      </p:sp>
      <p:sp>
        <p:nvSpPr>
          <p:cNvPr id="16" name="CuadroTexto 15"/>
          <p:cNvSpPr txBox="1"/>
          <p:nvPr/>
        </p:nvSpPr>
        <p:spPr>
          <a:xfrm>
            <a:off x="1696246" y="112458"/>
            <a:ext cx="3290960" cy="276999"/>
          </a:xfrm>
          <a:prstGeom prst="rect">
            <a:avLst/>
          </a:prstGeom>
          <a:noFill/>
        </p:spPr>
        <p:txBody>
          <a:bodyPr wrap="square" rtlCol="0">
            <a:spAutoFit/>
          </a:bodyPr>
          <a:lstStyle/>
          <a:p>
            <a:r>
              <a:rPr lang="es-ES" sz="1200" b="1" dirty="0">
                <a:solidFill>
                  <a:srgbClr val="3C66C3"/>
                </a:solidFill>
                <a:latin typeface="Times New Roman" panose="02020603050405020304" pitchFamily="18" charset="0"/>
                <a:cs typeface="Times New Roman" panose="02020603050405020304" pitchFamily="18" charset="0"/>
              </a:rPr>
              <a:t>Ingresos corrientes (en % del PBI) </a:t>
            </a:r>
          </a:p>
        </p:txBody>
      </p:sp>
      <p:sp>
        <p:nvSpPr>
          <p:cNvPr id="17" name="CuadroTexto 16"/>
          <p:cNvSpPr txBox="1"/>
          <p:nvPr/>
        </p:nvSpPr>
        <p:spPr>
          <a:xfrm>
            <a:off x="6573259" y="57757"/>
            <a:ext cx="3290960" cy="276999"/>
          </a:xfrm>
          <a:prstGeom prst="rect">
            <a:avLst/>
          </a:prstGeom>
          <a:noFill/>
        </p:spPr>
        <p:txBody>
          <a:bodyPr wrap="square" rtlCol="0">
            <a:spAutoFit/>
          </a:bodyPr>
          <a:lstStyle/>
          <a:p>
            <a:pPr algn="ctr"/>
            <a:r>
              <a:rPr lang="es-ES" sz="1200" b="1" dirty="0">
                <a:solidFill>
                  <a:srgbClr val="3C66C3"/>
                </a:solidFill>
                <a:latin typeface="Times New Roman" panose="02020603050405020304" pitchFamily="18" charset="0"/>
                <a:cs typeface="Times New Roman" panose="02020603050405020304" pitchFamily="18" charset="0"/>
              </a:rPr>
              <a:t>Gasto no financiero (en % del PBI)</a:t>
            </a:r>
          </a:p>
        </p:txBody>
      </p:sp>
      <p:sp>
        <p:nvSpPr>
          <p:cNvPr id="18" name="CuadroTexto 17"/>
          <p:cNvSpPr txBox="1"/>
          <p:nvPr/>
        </p:nvSpPr>
        <p:spPr>
          <a:xfrm>
            <a:off x="938094" y="3030265"/>
            <a:ext cx="3725934" cy="276999"/>
          </a:xfrm>
          <a:prstGeom prst="rect">
            <a:avLst/>
          </a:prstGeom>
          <a:noFill/>
        </p:spPr>
        <p:txBody>
          <a:bodyPr wrap="square" rtlCol="0">
            <a:spAutoFit/>
          </a:bodyPr>
          <a:lstStyle/>
          <a:p>
            <a:pPr algn="ctr"/>
            <a:r>
              <a:rPr lang="es-ES" sz="1200" b="1" dirty="0">
                <a:solidFill>
                  <a:srgbClr val="3C66C3"/>
                </a:solidFill>
                <a:latin typeface="Times New Roman" panose="02020603050405020304" pitchFamily="18" charset="0"/>
                <a:cs typeface="Times New Roman" panose="02020603050405020304" pitchFamily="18" charset="0"/>
              </a:rPr>
              <a:t>Resultado económico SPNF (en % del PBI)</a:t>
            </a:r>
          </a:p>
        </p:txBody>
      </p:sp>
      <p:sp>
        <p:nvSpPr>
          <p:cNvPr id="19" name="CuadroTexto 18"/>
          <p:cNvSpPr txBox="1"/>
          <p:nvPr/>
        </p:nvSpPr>
        <p:spPr>
          <a:xfrm>
            <a:off x="6573259" y="3122167"/>
            <a:ext cx="4571432" cy="276999"/>
          </a:xfrm>
          <a:prstGeom prst="rect">
            <a:avLst/>
          </a:prstGeom>
          <a:noFill/>
        </p:spPr>
        <p:txBody>
          <a:bodyPr wrap="square" rtlCol="0">
            <a:spAutoFit/>
          </a:bodyPr>
          <a:lstStyle/>
          <a:p>
            <a:pPr algn="ctr"/>
            <a:r>
              <a:rPr lang="es-ES" sz="1200" b="1" dirty="0">
                <a:solidFill>
                  <a:srgbClr val="3C66C3"/>
                </a:solidFill>
                <a:latin typeface="Times New Roman" panose="02020603050405020304" pitchFamily="18" charset="0"/>
                <a:cs typeface="Times New Roman" panose="02020603050405020304" pitchFamily="18" charset="0"/>
              </a:rPr>
              <a:t>Financiamiento del Sector Público no Financiero (SPNF</a:t>
            </a:r>
            <a:r>
              <a:rPr lang="es-ES" sz="1200" b="1" dirty="0" smtClean="0">
                <a:solidFill>
                  <a:srgbClr val="3C66C3"/>
                </a:solidFill>
                <a:latin typeface="Times New Roman" panose="02020603050405020304" pitchFamily="18" charset="0"/>
                <a:cs typeface="Times New Roman" panose="02020603050405020304" pitchFamily="18" charset="0"/>
              </a:rPr>
              <a:t>): Año 2018</a:t>
            </a:r>
            <a:endParaRPr lang="es-ES" sz="1200" b="1" dirty="0">
              <a:solidFill>
                <a:srgbClr val="3C66C3"/>
              </a:solidFill>
              <a:latin typeface="Times New Roman" panose="02020603050405020304" pitchFamily="18" charset="0"/>
              <a:cs typeface="Times New Roman" panose="02020603050405020304" pitchFamily="18" charset="0"/>
            </a:endParaRPr>
          </a:p>
        </p:txBody>
      </p:sp>
      <p:pic>
        <p:nvPicPr>
          <p:cNvPr id="2" name="Imagen 1"/>
          <p:cNvPicPr>
            <a:picLocks noChangeAspect="1"/>
          </p:cNvPicPr>
          <p:nvPr/>
        </p:nvPicPr>
        <p:blipFill>
          <a:blip r:embed="rId2"/>
          <a:stretch>
            <a:fillRect/>
          </a:stretch>
        </p:blipFill>
        <p:spPr>
          <a:xfrm>
            <a:off x="529712" y="459160"/>
            <a:ext cx="5157410" cy="2447300"/>
          </a:xfrm>
          <a:prstGeom prst="rect">
            <a:avLst/>
          </a:prstGeom>
        </p:spPr>
      </p:pic>
      <p:pic>
        <p:nvPicPr>
          <p:cNvPr id="4" name="Imagen 3"/>
          <p:cNvPicPr>
            <a:picLocks noChangeAspect="1"/>
          </p:cNvPicPr>
          <p:nvPr/>
        </p:nvPicPr>
        <p:blipFill>
          <a:blip r:embed="rId3"/>
          <a:stretch>
            <a:fillRect/>
          </a:stretch>
        </p:blipFill>
        <p:spPr>
          <a:xfrm>
            <a:off x="6374605" y="389757"/>
            <a:ext cx="5155755" cy="2518607"/>
          </a:xfrm>
          <a:prstGeom prst="rect">
            <a:avLst/>
          </a:prstGeom>
        </p:spPr>
      </p:pic>
      <p:pic>
        <p:nvPicPr>
          <p:cNvPr id="7" name="Imagen 6"/>
          <p:cNvPicPr>
            <a:picLocks noChangeAspect="1"/>
          </p:cNvPicPr>
          <p:nvPr/>
        </p:nvPicPr>
        <p:blipFill>
          <a:blip r:embed="rId4"/>
          <a:stretch>
            <a:fillRect/>
          </a:stretch>
        </p:blipFill>
        <p:spPr>
          <a:xfrm>
            <a:off x="529712" y="3244098"/>
            <a:ext cx="5023595" cy="2539904"/>
          </a:xfrm>
          <a:prstGeom prst="rect">
            <a:avLst/>
          </a:prstGeom>
        </p:spPr>
      </p:pic>
      <p:pic>
        <p:nvPicPr>
          <p:cNvPr id="3" name="Imagen 2"/>
          <p:cNvPicPr>
            <a:picLocks noChangeAspect="1"/>
          </p:cNvPicPr>
          <p:nvPr/>
        </p:nvPicPr>
        <p:blipFill>
          <a:blip r:embed="rId5"/>
          <a:stretch>
            <a:fillRect/>
          </a:stretch>
        </p:blipFill>
        <p:spPr>
          <a:xfrm>
            <a:off x="6339938" y="3474500"/>
            <a:ext cx="5190421" cy="2320765"/>
          </a:xfrm>
          <a:prstGeom prst="rect">
            <a:avLst/>
          </a:prstGeom>
        </p:spPr>
      </p:pic>
    </p:spTree>
    <p:extLst>
      <p:ext uri="{BB962C8B-B14F-4D97-AF65-F5344CB8AC3E}">
        <p14:creationId xmlns:p14="http://schemas.microsoft.com/office/powerpoint/2010/main" val="337052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nvPr>
        </p:nvGraphicFramePr>
        <p:xfrm>
          <a:off x="304801" y="917819"/>
          <a:ext cx="5739242" cy="2431473"/>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508555" y="569342"/>
            <a:ext cx="11182701" cy="1200329"/>
          </a:xfrm>
          <a:prstGeom prst="rect">
            <a:avLst/>
          </a:prstGeom>
          <a:noFill/>
        </p:spPr>
        <p:txBody>
          <a:bodyPr wrap="square" rtlCol="0">
            <a:spAutoFit/>
          </a:bodyPr>
          <a:lstStyle/>
          <a:p>
            <a:pPr algn="just"/>
            <a:r>
              <a:rPr lang="es-ES" dirty="0">
                <a:solidFill>
                  <a:srgbClr val="3C66C3"/>
                </a:solidFill>
                <a:latin typeface="Times New Roman" panose="02020603050405020304" pitchFamily="18" charset="0"/>
                <a:cs typeface="Times New Roman" panose="02020603050405020304" pitchFamily="18" charset="0"/>
              </a:rPr>
              <a:t>El Marco de la Responsabilidad y Transparencia fiscal vigente tiene como principio general asegurar permanentemente la sostenibilidad fiscal, la predictibilidad del gasto público y el manejo transparente de las finanzas públicas. En efecto, de conformidad con el Decreto Legislativo N° 1276 y la Ley N° 30637, para el año 2018, </a:t>
            </a:r>
            <a:r>
              <a:rPr lang="es-ES" dirty="0" smtClean="0">
                <a:solidFill>
                  <a:srgbClr val="3C66C3"/>
                </a:solidFill>
                <a:latin typeface="Times New Roman" panose="02020603050405020304" pitchFamily="18" charset="0"/>
                <a:cs typeface="Times New Roman" panose="02020603050405020304" pitchFamily="18" charset="0"/>
              </a:rPr>
              <a:t>se CUMPLIÓ con el </a:t>
            </a:r>
            <a:r>
              <a:rPr lang="es-ES" dirty="0">
                <a:solidFill>
                  <a:srgbClr val="3C66C3"/>
                </a:solidFill>
                <a:latin typeface="Times New Roman" panose="02020603050405020304" pitchFamily="18" charset="0"/>
                <a:cs typeface="Times New Roman" panose="02020603050405020304" pitchFamily="18" charset="0"/>
              </a:rPr>
              <a:t>conjunto de reglas </a:t>
            </a:r>
            <a:r>
              <a:rPr lang="es-ES" dirty="0" err="1">
                <a:solidFill>
                  <a:srgbClr val="3C66C3"/>
                </a:solidFill>
                <a:latin typeface="Times New Roman" panose="02020603050405020304" pitchFamily="18" charset="0"/>
                <a:cs typeface="Times New Roman" panose="02020603050405020304" pitchFamily="18" charset="0"/>
              </a:rPr>
              <a:t>macrofiscales</a:t>
            </a:r>
            <a:r>
              <a:rPr lang="es-ES" dirty="0">
                <a:solidFill>
                  <a:srgbClr val="3C66C3"/>
                </a:solidFill>
                <a:latin typeface="Times New Roman" panose="02020603050405020304" pitchFamily="18" charset="0"/>
                <a:cs typeface="Times New Roman" panose="02020603050405020304" pitchFamily="18" charset="0"/>
              </a:rPr>
              <a:t> concernientes a la deuda pública, resultado económico y gasto corriente del Gobierno General</a:t>
            </a:r>
            <a:r>
              <a:rPr lang="es-ES" dirty="0" smtClean="0">
                <a:solidFill>
                  <a:srgbClr val="3C66C3"/>
                </a:solidFill>
                <a:latin typeface="Times New Roman" panose="02020603050405020304" pitchFamily="18" charset="0"/>
                <a:cs typeface="Times New Roman" panose="02020603050405020304" pitchFamily="18" charset="0"/>
              </a:rPr>
              <a:t>:</a:t>
            </a:r>
            <a:endParaRPr lang="es-ES" dirty="0">
              <a:solidFill>
                <a:srgbClr val="3C66C3"/>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508555" y="189583"/>
            <a:ext cx="11370832" cy="369332"/>
          </a:xfrm>
          <a:prstGeom prst="rect">
            <a:avLst/>
          </a:prstGeom>
          <a:noFill/>
        </p:spPr>
        <p:txBody>
          <a:bodyPr wrap="square" rtlCol="0">
            <a:spAutoFit/>
          </a:bodyPr>
          <a:lstStyle/>
          <a:p>
            <a:pPr algn="ctr"/>
            <a:r>
              <a:rPr lang="es-ES" b="1" dirty="0" smtClean="0">
                <a:solidFill>
                  <a:srgbClr val="FF0000"/>
                </a:solidFill>
                <a:latin typeface="Times New Roman" panose="02020603050405020304" pitchFamily="18" charset="0"/>
                <a:cs typeface="Times New Roman" panose="02020603050405020304" pitchFamily="18" charset="0"/>
              </a:rPr>
              <a:t>CUMPLIMIENTO DE LAS REGLAS MACROFISCALES DEL SECTOR PÚBLICO NO FINANCIERO</a:t>
            </a:r>
            <a:endParaRPr lang="es-ES" b="1" dirty="0">
              <a:solidFill>
                <a:srgbClr val="FF0000"/>
              </a:solidFill>
              <a:latin typeface="Times New Roman" panose="02020603050405020304" pitchFamily="18" charset="0"/>
              <a:cs typeface="Times New Roman" panose="02020603050405020304" pitchFamily="18" charset="0"/>
            </a:endParaRPr>
          </a:p>
        </p:txBody>
      </p:sp>
      <p:pic>
        <p:nvPicPr>
          <p:cNvPr id="3" name="Imagen 2"/>
          <p:cNvPicPr>
            <a:picLocks noChangeAspect="1"/>
          </p:cNvPicPr>
          <p:nvPr/>
        </p:nvPicPr>
        <p:blipFill>
          <a:blip r:embed="rId4"/>
          <a:stretch>
            <a:fillRect/>
          </a:stretch>
        </p:blipFill>
        <p:spPr>
          <a:xfrm>
            <a:off x="643617" y="1808727"/>
            <a:ext cx="10416268" cy="3138408"/>
          </a:xfrm>
          <a:prstGeom prst="rect">
            <a:avLst/>
          </a:prstGeom>
        </p:spPr>
      </p:pic>
      <p:sp>
        <p:nvSpPr>
          <p:cNvPr id="13" name="CuadroTexto 12"/>
          <p:cNvSpPr txBox="1"/>
          <p:nvPr/>
        </p:nvSpPr>
        <p:spPr>
          <a:xfrm>
            <a:off x="544772" y="4750845"/>
            <a:ext cx="2993085" cy="1815882"/>
          </a:xfrm>
          <a:prstGeom prst="rect">
            <a:avLst/>
          </a:prstGeom>
          <a:noFill/>
        </p:spPr>
        <p:txBody>
          <a:bodyPr wrap="square" rtlCol="0">
            <a:spAutoFit/>
          </a:bodyPr>
          <a:lstStyle/>
          <a:p>
            <a:pPr algn="just"/>
            <a:r>
              <a:rPr lang="es-ES" sz="1600" b="1" dirty="0" smtClean="0">
                <a:solidFill>
                  <a:srgbClr val="3C66C3"/>
                </a:solidFill>
                <a:latin typeface="Times New Roman" panose="02020603050405020304" pitchFamily="18" charset="0"/>
                <a:cs typeface="Times New Roman" panose="02020603050405020304" pitchFamily="18" charset="0"/>
              </a:rPr>
              <a:t>La </a:t>
            </a:r>
            <a:r>
              <a:rPr lang="es-ES" sz="1600" b="1" dirty="0">
                <a:solidFill>
                  <a:srgbClr val="3C66C3"/>
                </a:solidFill>
                <a:latin typeface="Times New Roman" panose="02020603050405020304" pitchFamily="18" charset="0"/>
                <a:cs typeface="Times New Roman" panose="02020603050405020304" pitchFamily="18" charset="0"/>
              </a:rPr>
              <a:t>deuda pública no puede superar el 30% del PBI</a:t>
            </a:r>
            <a:r>
              <a:rPr lang="es-ES" sz="1600" dirty="0">
                <a:solidFill>
                  <a:srgbClr val="3C66C3"/>
                </a:solidFill>
                <a:latin typeface="Times New Roman" panose="02020603050405020304" pitchFamily="18" charset="0"/>
                <a:cs typeface="Times New Roman" panose="02020603050405020304" pitchFamily="18" charset="0"/>
              </a:rPr>
              <a:t>. En casos excepcionales de volatilidad financiera, y siempre que se cumplan las otras reglas, puede desviarse temporalmente hasta 4 puntos porcentuales del PBI</a:t>
            </a:r>
          </a:p>
        </p:txBody>
      </p:sp>
      <p:sp>
        <p:nvSpPr>
          <p:cNvPr id="14" name="CuadroTexto 13"/>
          <p:cNvSpPr txBox="1"/>
          <p:nvPr/>
        </p:nvSpPr>
        <p:spPr>
          <a:xfrm>
            <a:off x="4005943" y="4750845"/>
            <a:ext cx="3537857" cy="1815882"/>
          </a:xfrm>
          <a:prstGeom prst="rect">
            <a:avLst/>
          </a:prstGeom>
          <a:noFill/>
        </p:spPr>
        <p:txBody>
          <a:bodyPr wrap="square" rtlCol="0">
            <a:spAutoFit/>
          </a:bodyPr>
          <a:lstStyle/>
          <a:p>
            <a:pPr algn="just"/>
            <a:r>
              <a:rPr lang="es-ES" sz="1600" b="1" dirty="0" smtClean="0">
                <a:solidFill>
                  <a:srgbClr val="3C66C3"/>
                </a:solidFill>
                <a:latin typeface="Times New Roman" panose="02020603050405020304" pitchFamily="18" charset="0"/>
                <a:cs typeface="Times New Roman" panose="02020603050405020304" pitchFamily="18" charset="0"/>
              </a:rPr>
              <a:t>El </a:t>
            </a:r>
            <a:r>
              <a:rPr lang="es-ES" sz="1600" b="1" dirty="0">
                <a:solidFill>
                  <a:srgbClr val="3C66C3"/>
                </a:solidFill>
                <a:latin typeface="Times New Roman" panose="02020603050405020304" pitchFamily="18" charset="0"/>
                <a:cs typeface="Times New Roman" panose="02020603050405020304" pitchFamily="18" charset="0"/>
              </a:rPr>
              <a:t>déficit fiscal anual no debe ser mayor a 1,0% del PBI. </a:t>
            </a:r>
            <a:r>
              <a:rPr lang="es-ES" sz="1600" dirty="0">
                <a:solidFill>
                  <a:srgbClr val="3C66C3"/>
                </a:solidFill>
                <a:latin typeface="Times New Roman" panose="02020603050405020304" pitchFamily="18" charset="0"/>
                <a:cs typeface="Times New Roman" panose="02020603050405020304" pitchFamily="18" charset="0"/>
              </a:rPr>
              <a:t>Para el año 2018, de acuerdo a la Ley N° 30637 que dispone la aplicación de la cláusula de excepción a las reglas macro fiscales del Sector Público no Financiero, el déficit fiscal no podrá ser mayor a 3,5% del PBI</a:t>
            </a:r>
          </a:p>
        </p:txBody>
      </p:sp>
      <p:sp>
        <p:nvSpPr>
          <p:cNvPr id="15" name="CuadroTexto 14"/>
          <p:cNvSpPr txBox="1"/>
          <p:nvPr/>
        </p:nvSpPr>
        <p:spPr>
          <a:xfrm>
            <a:off x="7924800" y="4750845"/>
            <a:ext cx="4082143" cy="1815882"/>
          </a:xfrm>
          <a:prstGeom prst="rect">
            <a:avLst/>
          </a:prstGeom>
          <a:solidFill>
            <a:schemeClr val="bg1"/>
          </a:solidFill>
        </p:spPr>
        <p:txBody>
          <a:bodyPr wrap="square" rtlCol="0">
            <a:spAutoFit/>
          </a:bodyPr>
          <a:lstStyle/>
          <a:p>
            <a:pPr algn="just"/>
            <a:r>
              <a:rPr lang="es-ES" sz="1600" b="1" dirty="0">
                <a:solidFill>
                  <a:srgbClr val="3C66C3"/>
                </a:solidFill>
                <a:latin typeface="Times New Roman" panose="02020603050405020304" pitchFamily="18" charset="0"/>
                <a:cs typeface="Times New Roman" panose="02020603050405020304" pitchFamily="18" charset="0"/>
              </a:rPr>
              <a:t>El crecimiento del Gasto Corriente del Gobierno General, sin mantenimiento, </a:t>
            </a:r>
            <a:r>
              <a:rPr lang="es-ES" sz="1600" dirty="0" smtClean="0">
                <a:solidFill>
                  <a:srgbClr val="3C66C3"/>
                </a:solidFill>
                <a:latin typeface="Times New Roman" panose="02020603050405020304" pitchFamily="18" charset="0"/>
                <a:cs typeface="Times New Roman" panose="02020603050405020304" pitchFamily="18" charset="0"/>
              </a:rPr>
              <a:t>no deberá ser mayor a la resultante del promedio de veinte años del crecimiento real anual del PBI, al que se reduce 1 p.p. Para el año 2018, el crecimiento del gasto corriente, sin mantenimiento, no podrá </a:t>
            </a:r>
            <a:r>
              <a:rPr lang="es-ES" sz="1600" dirty="0">
                <a:solidFill>
                  <a:srgbClr val="3C66C3"/>
                </a:solidFill>
                <a:latin typeface="Times New Roman" panose="02020603050405020304" pitchFamily="18" charset="0"/>
                <a:cs typeface="Times New Roman" panose="02020603050405020304" pitchFamily="18" charset="0"/>
              </a:rPr>
              <a:t>ser mayor a 4,0% real</a:t>
            </a:r>
          </a:p>
        </p:txBody>
      </p:sp>
    </p:spTree>
    <p:extLst>
      <p:ext uri="{BB962C8B-B14F-4D97-AF65-F5344CB8AC3E}">
        <p14:creationId xmlns:p14="http://schemas.microsoft.com/office/powerpoint/2010/main" val="2052709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16505</TotalTime>
  <Words>1300</Words>
  <Application>Microsoft Office PowerPoint</Application>
  <PresentationFormat>Panorámica</PresentationFormat>
  <Paragraphs>77</Paragraphs>
  <Slides>55</Slides>
  <Notes>4</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55</vt:i4>
      </vt:variant>
    </vt:vector>
  </HeadingPairs>
  <TitlesOfParts>
    <vt:vector size="63" baseType="lpstr">
      <vt:lpstr>Arial</vt:lpstr>
      <vt:lpstr>Calibri</vt:lpstr>
      <vt:lpstr>Calibri Light</vt:lpstr>
      <vt:lpstr>Times New Roman</vt:lpstr>
      <vt:lpstr>Verdana</vt:lpstr>
      <vt:lpstr>Wingdings</vt:lpstr>
      <vt:lpstr>Tema de Office</vt:lpstr>
      <vt:lpstr>Worksheet</vt:lpstr>
      <vt:lpstr>CUENTA GENERAL DE LA REPÚBLICA 2018</vt:lpstr>
      <vt:lpstr>BASE LEGAL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Figueroa Cajamarca, Francisco Lorenzo</dc:creator>
  <cp:lastModifiedBy>Luis Enrique Pineda Larzo</cp:lastModifiedBy>
  <cp:revision>649</cp:revision>
  <cp:lastPrinted>2019-09-09T22:56:17Z</cp:lastPrinted>
  <dcterms:created xsi:type="dcterms:W3CDTF">2016-04-11T20:10:07Z</dcterms:created>
  <dcterms:modified xsi:type="dcterms:W3CDTF">2019-09-10T21:52:48Z</dcterms:modified>
</cp:coreProperties>
</file>