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61" r:id="rId2"/>
    <p:sldMasterId id="2147483685" r:id="rId3"/>
  </p:sldMasterIdLst>
  <p:notesMasterIdLst>
    <p:notesMasterId r:id="rId32"/>
  </p:notesMasterIdLst>
  <p:handoutMasterIdLst>
    <p:handoutMasterId r:id="rId33"/>
  </p:handoutMasterIdLst>
  <p:sldIdLst>
    <p:sldId id="256" r:id="rId4"/>
    <p:sldId id="1031" r:id="rId5"/>
    <p:sldId id="1037" r:id="rId6"/>
    <p:sldId id="1038" r:id="rId7"/>
    <p:sldId id="257" r:id="rId8"/>
    <p:sldId id="1032" r:id="rId9"/>
    <p:sldId id="443" r:id="rId10"/>
    <p:sldId id="1034" r:id="rId11"/>
    <p:sldId id="455" r:id="rId12"/>
    <p:sldId id="456" r:id="rId13"/>
    <p:sldId id="1028" r:id="rId14"/>
    <p:sldId id="457" r:id="rId15"/>
    <p:sldId id="1025" r:id="rId16"/>
    <p:sldId id="1029" r:id="rId17"/>
    <p:sldId id="1026" r:id="rId18"/>
    <p:sldId id="1035" r:id="rId19"/>
    <p:sldId id="1036" r:id="rId20"/>
    <p:sldId id="964" r:id="rId21"/>
    <p:sldId id="932" r:id="rId22"/>
    <p:sldId id="985" r:id="rId23"/>
    <p:sldId id="933" r:id="rId24"/>
    <p:sldId id="934" r:id="rId25"/>
    <p:sldId id="986" r:id="rId26"/>
    <p:sldId id="987" r:id="rId27"/>
    <p:sldId id="936" r:id="rId28"/>
    <p:sldId id="937" r:id="rId29"/>
    <p:sldId id="435" r:id="rId30"/>
    <p:sldId id="434" r:id="rId31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COEFICIENCIA" initials="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98C0E4"/>
    <a:srgbClr val="013879"/>
    <a:srgbClr val="FFFFFF"/>
    <a:srgbClr val="0F14D5"/>
    <a:srgbClr val="E7E6E6"/>
    <a:srgbClr val="5B9BD5"/>
    <a:srgbClr val="C00000"/>
    <a:srgbClr val="FFFF00"/>
    <a:srgbClr val="009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3907" autoAdjust="0"/>
  </p:normalViewPr>
  <p:slideViewPr>
    <p:cSldViewPr snapToGrid="0">
      <p:cViewPr>
        <p:scale>
          <a:sx n="81" d="100"/>
          <a:sy n="81" d="100"/>
        </p:scale>
        <p:origin x="-342" y="-36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6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FF3486-2975-40D9-8138-E2217C92A47F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PE"/>
        </a:p>
      </dgm:t>
    </dgm:pt>
    <dgm:pt modelId="{A72BC714-E5EB-4A99-9D6B-4DD640F5225B}">
      <dgm:prSet phldrT="[Texto]" custT="1"/>
      <dgm:spPr/>
      <dgm:t>
        <a:bodyPr/>
        <a:lstStyle/>
        <a:p>
          <a:pPr>
            <a:lnSpc>
              <a:spcPct val="50000"/>
            </a:lnSpc>
            <a:spcAft>
              <a:spcPts val="0"/>
            </a:spcAft>
          </a:pPr>
          <a:r>
            <a:rPr lang="es-PE" sz="2400" b="1" dirty="0"/>
            <a:t>9 %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s-PE" sz="1600" dirty="0"/>
            <a:t>Reciclado</a:t>
          </a:r>
        </a:p>
      </dgm:t>
    </dgm:pt>
    <dgm:pt modelId="{EF9500AD-1FB5-4860-B9F4-A090575A0AC7}" type="parTrans" cxnId="{AFDF81F6-D851-4388-8CEB-B0916770151A}">
      <dgm:prSet/>
      <dgm:spPr/>
      <dgm:t>
        <a:bodyPr/>
        <a:lstStyle/>
        <a:p>
          <a:endParaRPr lang="es-PE" sz="1600"/>
        </a:p>
      </dgm:t>
    </dgm:pt>
    <dgm:pt modelId="{6FF178C6-0F81-4967-AD80-04270CAEE7E9}" type="sibTrans" cxnId="{AFDF81F6-D851-4388-8CEB-B0916770151A}">
      <dgm:prSet/>
      <dgm:spPr/>
      <dgm:t>
        <a:bodyPr/>
        <a:lstStyle/>
        <a:p>
          <a:endParaRPr lang="es-PE" sz="1600"/>
        </a:p>
      </dgm:t>
    </dgm:pt>
    <dgm:pt modelId="{96BE3234-42F2-4139-8FDD-22DD54C8FA90}">
      <dgm:prSet phldrT="[Texto]" custT="1"/>
      <dgm:spPr/>
      <dgm:t>
        <a:bodyPr/>
        <a:lstStyle/>
        <a:p>
          <a:pPr>
            <a:lnSpc>
              <a:spcPct val="50000"/>
            </a:lnSpc>
            <a:spcAft>
              <a:spcPts val="0"/>
            </a:spcAft>
          </a:pPr>
          <a:r>
            <a:rPr lang="es-PE" sz="2400" b="1" dirty="0"/>
            <a:t>12 %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s-PE" sz="1600" dirty="0"/>
            <a:t>Incinerado</a:t>
          </a:r>
        </a:p>
      </dgm:t>
    </dgm:pt>
    <dgm:pt modelId="{A6A5710E-0FC2-42E9-A035-28AC01864ECE}" type="parTrans" cxnId="{B181B6EC-A93D-4826-A80C-FB793D2D8B47}">
      <dgm:prSet/>
      <dgm:spPr/>
      <dgm:t>
        <a:bodyPr/>
        <a:lstStyle/>
        <a:p>
          <a:endParaRPr lang="es-PE" sz="1600"/>
        </a:p>
      </dgm:t>
    </dgm:pt>
    <dgm:pt modelId="{3B23D9A2-9217-4072-8C39-E203181F949F}" type="sibTrans" cxnId="{B181B6EC-A93D-4826-A80C-FB793D2D8B47}">
      <dgm:prSet/>
      <dgm:spPr/>
      <dgm:t>
        <a:bodyPr/>
        <a:lstStyle/>
        <a:p>
          <a:endParaRPr lang="es-PE" sz="1600"/>
        </a:p>
      </dgm:t>
    </dgm:pt>
    <dgm:pt modelId="{B2BA61EF-75ED-4A53-8900-A5F585AB9F16}">
      <dgm:prSet phldrT="[Texto]" custT="1"/>
      <dgm:spPr/>
      <dgm:t>
        <a:bodyPr/>
        <a:lstStyle/>
        <a:p>
          <a:pPr>
            <a:lnSpc>
              <a:spcPct val="0"/>
            </a:lnSpc>
            <a:spcAft>
              <a:spcPts val="0"/>
            </a:spcAft>
          </a:pPr>
          <a:r>
            <a:rPr lang="es-PE" sz="2400" b="1" dirty="0"/>
            <a:t>79 %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s-PE" sz="1400" dirty="0"/>
            <a:t>Rellenos, vertederos o botados al ambiente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es-PE" sz="900" dirty="0"/>
        </a:p>
      </dgm:t>
    </dgm:pt>
    <dgm:pt modelId="{240DDB70-EAC0-4871-9BF9-F425DE554118}" type="parTrans" cxnId="{F2C6F9F0-7D92-4E8F-BF4A-292A8FA3D77A}">
      <dgm:prSet/>
      <dgm:spPr/>
      <dgm:t>
        <a:bodyPr/>
        <a:lstStyle/>
        <a:p>
          <a:endParaRPr lang="es-PE" sz="1600"/>
        </a:p>
      </dgm:t>
    </dgm:pt>
    <dgm:pt modelId="{C82D8952-27F6-4F32-856D-FE445B87E785}" type="sibTrans" cxnId="{F2C6F9F0-7D92-4E8F-BF4A-292A8FA3D77A}">
      <dgm:prSet/>
      <dgm:spPr/>
      <dgm:t>
        <a:bodyPr/>
        <a:lstStyle/>
        <a:p>
          <a:endParaRPr lang="es-PE" sz="1600"/>
        </a:p>
      </dgm:t>
    </dgm:pt>
    <dgm:pt modelId="{8EFCAC0C-1675-4454-BF15-5394CDD31C5E}" type="pres">
      <dgm:prSet presAssocID="{5EFF3486-2975-40D9-8138-E2217C92A47F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PE"/>
        </a:p>
      </dgm:t>
    </dgm:pt>
    <dgm:pt modelId="{CF999896-BA5F-4558-8F1B-6F7579FD3C00}" type="pres">
      <dgm:prSet presAssocID="{A72BC714-E5EB-4A99-9D6B-4DD640F5225B}" presName="Accent1" presStyleCnt="0"/>
      <dgm:spPr/>
    </dgm:pt>
    <dgm:pt modelId="{A7BDCE64-752A-4421-8558-D25725F60BD7}" type="pres">
      <dgm:prSet presAssocID="{A72BC714-E5EB-4A99-9D6B-4DD640F5225B}" presName="Accent" presStyleLbl="node1" presStyleIdx="0" presStyleCnt="3"/>
      <dgm:spPr/>
    </dgm:pt>
    <dgm:pt modelId="{EBD171B9-78D4-4D22-B65B-BCA9B993E3F3}" type="pres">
      <dgm:prSet presAssocID="{A72BC714-E5EB-4A99-9D6B-4DD640F5225B}" presName="Parent1" presStyleLbl="revTx" presStyleIdx="0" presStyleCnt="3" custLinFactNeighborX="120" custLinFactNeighborY="-165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B14E297-05C9-4757-BD0E-FF66AC560BE3}" type="pres">
      <dgm:prSet presAssocID="{96BE3234-42F2-4139-8FDD-22DD54C8FA90}" presName="Accent2" presStyleCnt="0"/>
      <dgm:spPr/>
    </dgm:pt>
    <dgm:pt modelId="{DDC542CD-C443-4817-902F-9D63A5750DC2}" type="pres">
      <dgm:prSet presAssocID="{96BE3234-42F2-4139-8FDD-22DD54C8FA90}" presName="Accent" presStyleLbl="node1" presStyleIdx="1" presStyleCnt="3"/>
      <dgm:spPr/>
    </dgm:pt>
    <dgm:pt modelId="{E9D40300-C309-4D34-B6AC-0DCBA8D1771F}" type="pres">
      <dgm:prSet presAssocID="{96BE3234-42F2-4139-8FDD-22DD54C8FA90}" presName="Parent2" presStyleLbl="revTx" presStyleIdx="1" presStyleCnt="3" custLinFactNeighborX="867" custLinFactNeighborY="-132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D7626A2-32C8-44D3-B3FF-F4EEA22649D5}" type="pres">
      <dgm:prSet presAssocID="{B2BA61EF-75ED-4A53-8900-A5F585AB9F16}" presName="Accent3" presStyleCnt="0"/>
      <dgm:spPr/>
    </dgm:pt>
    <dgm:pt modelId="{6A2A875D-A467-46A6-94FC-2B01CF7A3A21}" type="pres">
      <dgm:prSet presAssocID="{B2BA61EF-75ED-4A53-8900-A5F585AB9F16}" presName="Accent" presStyleLbl="node1" presStyleIdx="2" presStyleCnt="3"/>
      <dgm:spPr/>
    </dgm:pt>
    <dgm:pt modelId="{CC02D6F5-4C34-4D32-A3CA-A43BFD7C856C}" type="pres">
      <dgm:prSet presAssocID="{B2BA61EF-75ED-4A53-8900-A5F585AB9F16}" presName="Parent3" presStyleLbl="revTx" presStyleIdx="2" presStyleCnt="3" custLinFactNeighborX="1337" custLinFactNeighborY="473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B181B6EC-A93D-4826-A80C-FB793D2D8B47}" srcId="{5EFF3486-2975-40D9-8138-E2217C92A47F}" destId="{96BE3234-42F2-4139-8FDD-22DD54C8FA90}" srcOrd="1" destOrd="0" parTransId="{A6A5710E-0FC2-42E9-A035-28AC01864ECE}" sibTransId="{3B23D9A2-9217-4072-8C39-E203181F949F}"/>
    <dgm:cxn modelId="{CE711DE4-2370-4C64-BC25-E5491738160A}" type="presOf" srcId="{B2BA61EF-75ED-4A53-8900-A5F585AB9F16}" destId="{CC02D6F5-4C34-4D32-A3CA-A43BFD7C856C}" srcOrd="0" destOrd="0" presId="urn:microsoft.com/office/officeart/2009/layout/CircleArrowProcess"/>
    <dgm:cxn modelId="{62DA018E-2712-4DBB-9498-E2111C334FC4}" type="presOf" srcId="{A72BC714-E5EB-4A99-9D6B-4DD640F5225B}" destId="{EBD171B9-78D4-4D22-B65B-BCA9B993E3F3}" srcOrd="0" destOrd="0" presId="urn:microsoft.com/office/officeart/2009/layout/CircleArrowProcess"/>
    <dgm:cxn modelId="{F2C6F9F0-7D92-4E8F-BF4A-292A8FA3D77A}" srcId="{5EFF3486-2975-40D9-8138-E2217C92A47F}" destId="{B2BA61EF-75ED-4A53-8900-A5F585AB9F16}" srcOrd="2" destOrd="0" parTransId="{240DDB70-EAC0-4871-9BF9-F425DE554118}" sibTransId="{C82D8952-27F6-4F32-856D-FE445B87E785}"/>
    <dgm:cxn modelId="{AC0D02C4-44A1-44C7-A4F9-026691B0B176}" type="presOf" srcId="{5EFF3486-2975-40D9-8138-E2217C92A47F}" destId="{8EFCAC0C-1675-4454-BF15-5394CDD31C5E}" srcOrd="0" destOrd="0" presId="urn:microsoft.com/office/officeart/2009/layout/CircleArrowProcess"/>
    <dgm:cxn modelId="{AFDF81F6-D851-4388-8CEB-B0916770151A}" srcId="{5EFF3486-2975-40D9-8138-E2217C92A47F}" destId="{A72BC714-E5EB-4A99-9D6B-4DD640F5225B}" srcOrd="0" destOrd="0" parTransId="{EF9500AD-1FB5-4860-B9F4-A090575A0AC7}" sibTransId="{6FF178C6-0F81-4967-AD80-04270CAEE7E9}"/>
    <dgm:cxn modelId="{7AC3BB08-4E78-4B63-A41A-4D990E4DA885}" type="presOf" srcId="{96BE3234-42F2-4139-8FDD-22DD54C8FA90}" destId="{E9D40300-C309-4D34-B6AC-0DCBA8D1771F}" srcOrd="0" destOrd="0" presId="urn:microsoft.com/office/officeart/2009/layout/CircleArrowProcess"/>
    <dgm:cxn modelId="{3BACD9B7-A0A1-4663-9CE2-AAA6546F3314}" type="presParOf" srcId="{8EFCAC0C-1675-4454-BF15-5394CDD31C5E}" destId="{CF999896-BA5F-4558-8F1B-6F7579FD3C00}" srcOrd="0" destOrd="0" presId="urn:microsoft.com/office/officeart/2009/layout/CircleArrowProcess"/>
    <dgm:cxn modelId="{75D636D6-A9EA-48A5-BF8D-01297CCB070D}" type="presParOf" srcId="{CF999896-BA5F-4558-8F1B-6F7579FD3C00}" destId="{A7BDCE64-752A-4421-8558-D25725F60BD7}" srcOrd="0" destOrd="0" presId="urn:microsoft.com/office/officeart/2009/layout/CircleArrowProcess"/>
    <dgm:cxn modelId="{B2C3E569-C07B-436A-80A9-73D720565605}" type="presParOf" srcId="{8EFCAC0C-1675-4454-BF15-5394CDD31C5E}" destId="{EBD171B9-78D4-4D22-B65B-BCA9B993E3F3}" srcOrd="1" destOrd="0" presId="urn:microsoft.com/office/officeart/2009/layout/CircleArrowProcess"/>
    <dgm:cxn modelId="{8BC71DF4-EC88-4212-8B26-366CD4B716AA}" type="presParOf" srcId="{8EFCAC0C-1675-4454-BF15-5394CDD31C5E}" destId="{4B14E297-05C9-4757-BD0E-FF66AC560BE3}" srcOrd="2" destOrd="0" presId="urn:microsoft.com/office/officeart/2009/layout/CircleArrowProcess"/>
    <dgm:cxn modelId="{EE2AC767-6BB5-4641-B069-481F087AB5FB}" type="presParOf" srcId="{4B14E297-05C9-4757-BD0E-FF66AC560BE3}" destId="{DDC542CD-C443-4817-902F-9D63A5750DC2}" srcOrd="0" destOrd="0" presId="urn:microsoft.com/office/officeart/2009/layout/CircleArrowProcess"/>
    <dgm:cxn modelId="{C23DCDA6-AE04-4B12-9BA4-9BC6F60B46F8}" type="presParOf" srcId="{8EFCAC0C-1675-4454-BF15-5394CDD31C5E}" destId="{E9D40300-C309-4D34-B6AC-0DCBA8D1771F}" srcOrd="3" destOrd="0" presId="urn:microsoft.com/office/officeart/2009/layout/CircleArrowProcess"/>
    <dgm:cxn modelId="{E1468E18-4C0F-4627-BCF0-A9469CF11A72}" type="presParOf" srcId="{8EFCAC0C-1675-4454-BF15-5394CDD31C5E}" destId="{6D7626A2-32C8-44D3-B3FF-F4EEA22649D5}" srcOrd="4" destOrd="0" presId="urn:microsoft.com/office/officeart/2009/layout/CircleArrowProcess"/>
    <dgm:cxn modelId="{39F84F64-3749-4763-ACD2-F331705BC17D}" type="presParOf" srcId="{6D7626A2-32C8-44D3-B3FF-F4EEA22649D5}" destId="{6A2A875D-A467-46A6-94FC-2B01CF7A3A21}" srcOrd="0" destOrd="0" presId="urn:microsoft.com/office/officeart/2009/layout/CircleArrowProcess"/>
    <dgm:cxn modelId="{7DF8346E-0A83-477B-9047-45B5F28E608D}" type="presParOf" srcId="{8EFCAC0C-1675-4454-BF15-5394CDD31C5E}" destId="{CC02D6F5-4C34-4D32-A3CA-A43BFD7C856C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FF3486-2975-40D9-8138-E2217C92A47F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A72BC714-E5EB-4A99-9D6B-4DD640F5225B}">
      <dgm:prSet phldrT="[Texto]" custT="1"/>
      <dgm:spPr/>
      <dgm:t>
        <a:bodyPr/>
        <a:lstStyle/>
        <a:p>
          <a:pPr>
            <a:lnSpc>
              <a:spcPct val="50000"/>
            </a:lnSpc>
            <a:spcAft>
              <a:spcPts val="0"/>
            </a:spcAft>
          </a:pPr>
          <a:r>
            <a:rPr lang="es-PE" sz="2400" b="1" dirty="0"/>
            <a:t>0.3 %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s-PE" sz="1600" dirty="0"/>
            <a:t>Reciclado</a:t>
          </a:r>
        </a:p>
      </dgm:t>
    </dgm:pt>
    <dgm:pt modelId="{EF9500AD-1FB5-4860-B9F4-A090575A0AC7}" type="parTrans" cxnId="{AFDF81F6-D851-4388-8CEB-B0916770151A}">
      <dgm:prSet/>
      <dgm:spPr/>
      <dgm:t>
        <a:bodyPr/>
        <a:lstStyle/>
        <a:p>
          <a:endParaRPr lang="es-PE" sz="1600"/>
        </a:p>
      </dgm:t>
    </dgm:pt>
    <dgm:pt modelId="{6FF178C6-0F81-4967-AD80-04270CAEE7E9}" type="sibTrans" cxnId="{AFDF81F6-D851-4388-8CEB-B0916770151A}">
      <dgm:prSet/>
      <dgm:spPr/>
      <dgm:t>
        <a:bodyPr/>
        <a:lstStyle/>
        <a:p>
          <a:endParaRPr lang="es-PE" sz="1600"/>
        </a:p>
      </dgm:t>
    </dgm:pt>
    <dgm:pt modelId="{96BE3234-42F2-4139-8FDD-22DD54C8FA90}">
      <dgm:prSet phldrT="[Texto]" custT="1"/>
      <dgm:spPr/>
      <dgm:t>
        <a:bodyPr/>
        <a:lstStyle/>
        <a:p>
          <a:pPr>
            <a:lnSpc>
              <a:spcPct val="50000"/>
            </a:lnSpc>
            <a:spcAft>
              <a:spcPts val="0"/>
            </a:spcAft>
          </a:pPr>
          <a:r>
            <a:rPr lang="es-PE" sz="2400" b="1" dirty="0"/>
            <a:t>56 %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s-PE" sz="1600" dirty="0"/>
            <a:t>Relleno sanitario</a:t>
          </a:r>
        </a:p>
      </dgm:t>
    </dgm:pt>
    <dgm:pt modelId="{A6A5710E-0FC2-42E9-A035-28AC01864ECE}" type="parTrans" cxnId="{B181B6EC-A93D-4826-A80C-FB793D2D8B47}">
      <dgm:prSet/>
      <dgm:spPr/>
      <dgm:t>
        <a:bodyPr/>
        <a:lstStyle/>
        <a:p>
          <a:endParaRPr lang="es-PE" sz="1600"/>
        </a:p>
      </dgm:t>
    </dgm:pt>
    <dgm:pt modelId="{3B23D9A2-9217-4072-8C39-E203181F949F}" type="sibTrans" cxnId="{B181B6EC-A93D-4826-A80C-FB793D2D8B47}">
      <dgm:prSet/>
      <dgm:spPr/>
      <dgm:t>
        <a:bodyPr/>
        <a:lstStyle/>
        <a:p>
          <a:endParaRPr lang="es-PE" sz="1600"/>
        </a:p>
      </dgm:t>
    </dgm:pt>
    <dgm:pt modelId="{B2BA61EF-75ED-4A53-8900-A5F585AB9F16}">
      <dgm:prSet phldrT="[Texto]" custT="1"/>
      <dgm:spPr/>
      <dgm:t>
        <a:bodyPr/>
        <a:lstStyle/>
        <a:p>
          <a:pPr>
            <a:lnSpc>
              <a:spcPct val="50000"/>
            </a:lnSpc>
            <a:spcAft>
              <a:spcPts val="0"/>
            </a:spcAft>
          </a:pPr>
          <a:r>
            <a:rPr lang="es-PE" sz="2400" b="1" dirty="0"/>
            <a:t>43.7 %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s-PE" sz="1400" dirty="0"/>
            <a:t>Botados directamente al ambiente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es-PE" sz="900" dirty="0"/>
        </a:p>
      </dgm:t>
    </dgm:pt>
    <dgm:pt modelId="{240DDB70-EAC0-4871-9BF9-F425DE554118}" type="parTrans" cxnId="{F2C6F9F0-7D92-4E8F-BF4A-292A8FA3D77A}">
      <dgm:prSet/>
      <dgm:spPr/>
      <dgm:t>
        <a:bodyPr/>
        <a:lstStyle/>
        <a:p>
          <a:endParaRPr lang="es-PE" sz="1600"/>
        </a:p>
      </dgm:t>
    </dgm:pt>
    <dgm:pt modelId="{C82D8952-27F6-4F32-856D-FE445B87E785}" type="sibTrans" cxnId="{F2C6F9F0-7D92-4E8F-BF4A-292A8FA3D77A}">
      <dgm:prSet/>
      <dgm:spPr/>
      <dgm:t>
        <a:bodyPr/>
        <a:lstStyle/>
        <a:p>
          <a:endParaRPr lang="es-PE" sz="1600"/>
        </a:p>
      </dgm:t>
    </dgm:pt>
    <dgm:pt modelId="{8EFCAC0C-1675-4454-BF15-5394CDD31C5E}" type="pres">
      <dgm:prSet presAssocID="{5EFF3486-2975-40D9-8138-E2217C92A47F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PE"/>
        </a:p>
      </dgm:t>
    </dgm:pt>
    <dgm:pt modelId="{CF999896-BA5F-4558-8F1B-6F7579FD3C00}" type="pres">
      <dgm:prSet presAssocID="{A72BC714-E5EB-4A99-9D6B-4DD640F5225B}" presName="Accent1" presStyleCnt="0"/>
      <dgm:spPr/>
    </dgm:pt>
    <dgm:pt modelId="{A7BDCE64-752A-4421-8558-D25725F60BD7}" type="pres">
      <dgm:prSet presAssocID="{A72BC714-E5EB-4A99-9D6B-4DD640F5225B}" presName="Accent" presStyleLbl="node1" presStyleIdx="0" presStyleCnt="3"/>
      <dgm:spPr/>
    </dgm:pt>
    <dgm:pt modelId="{EBD171B9-78D4-4D22-B65B-BCA9B993E3F3}" type="pres">
      <dgm:prSet presAssocID="{A72BC714-E5EB-4A99-9D6B-4DD640F5225B}" presName="Parent1" presStyleLbl="revTx" presStyleIdx="0" presStyleCnt="3" custLinFactNeighborX="120" custLinFactNeighborY="-165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B14E297-05C9-4757-BD0E-FF66AC560BE3}" type="pres">
      <dgm:prSet presAssocID="{96BE3234-42F2-4139-8FDD-22DD54C8FA90}" presName="Accent2" presStyleCnt="0"/>
      <dgm:spPr/>
    </dgm:pt>
    <dgm:pt modelId="{DDC542CD-C443-4817-902F-9D63A5750DC2}" type="pres">
      <dgm:prSet presAssocID="{96BE3234-42F2-4139-8FDD-22DD54C8FA90}" presName="Accent" presStyleLbl="node1" presStyleIdx="1" presStyleCnt="3"/>
      <dgm:spPr/>
    </dgm:pt>
    <dgm:pt modelId="{E9D40300-C309-4D34-B6AC-0DCBA8D1771F}" type="pres">
      <dgm:prSet presAssocID="{96BE3234-42F2-4139-8FDD-22DD54C8FA90}" presName="Parent2" presStyleLbl="revTx" presStyleIdx="1" presStyleCnt="3" custLinFactNeighborX="867" custLinFactNeighborY="-132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D7626A2-32C8-44D3-B3FF-F4EEA22649D5}" type="pres">
      <dgm:prSet presAssocID="{B2BA61EF-75ED-4A53-8900-A5F585AB9F16}" presName="Accent3" presStyleCnt="0"/>
      <dgm:spPr/>
    </dgm:pt>
    <dgm:pt modelId="{6A2A875D-A467-46A6-94FC-2B01CF7A3A21}" type="pres">
      <dgm:prSet presAssocID="{B2BA61EF-75ED-4A53-8900-A5F585AB9F16}" presName="Accent" presStyleLbl="node1" presStyleIdx="2" presStyleCnt="3"/>
      <dgm:spPr/>
    </dgm:pt>
    <dgm:pt modelId="{CC02D6F5-4C34-4D32-A3CA-A43BFD7C856C}" type="pres">
      <dgm:prSet presAssocID="{B2BA61EF-75ED-4A53-8900-A5F585AB9F16}" presName="Parent3" presStyleLbl="revTx" presStyleIdx="2" presStyleCnt="3" custLinFactNeighborX="1337" custLinFactNeighborY="3035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B181B6EC-A93D-4826-A80C-FB793D2D8B47}" srcId="{5EFF3486-2975-40D9-8138-E2217C92A47F}" destId="{96BE3234-42F2-4139-8FDD-22DD54C8FA90}" srcOrd="1" destOrd="0" parTransId="{A6A5710E-0FC2-42E9-A035-28AC01864ECE}" sibTransId="{3B23D9A2-9217-4072-8C39-E203181F949F}"/>
    <dgm:cxn modelId="{CE711DE4-2370-4C64-BC25-E5491738160A}" type="presOf" srcId="{B2BA61EF-75ED-4A53-8900-A5F585AB9F16}" destId="{CC02D6F5-4C34-4D32-A3CA-A43BFD7C856C}" srcOrd="0" destOrd="0" presId="urn:microsoft.com/office/officeart/2009/layout/CircleArrowProcess"/>
    <dgm:cxn modelId="{62DA018E-2712-4DBB-9498-E2111C334FC4}" type="presOf" srcId="{A72BC714-E5EB-4A99-9D6B-4DD640F5225B}" destId="{EBD171B9-78D4-4D22-B65B-BCA9B993E3F3}" srcOrd="0" destOrd="0" presId="urn:microsoft.com/office/officeart/2009/layout/CircleArrowProcess"/>
    <dgm:cxn modelId="{F2C6F9F0-7D92-4E8F-BF4A-292A8FA3D77A}" srcId="{5EFF3486-2975-40D9-8138-E2217C92A47F}" destId="{B2BA61EF-75ED-4A53-8900-A5F585AB9F16}" srcOrd="2" destOrd="0" parTransId="{240DDB70-EAC0-4871-9BF9-F425DE554118}" sibTransId="{C82D8952-27F6-4F32-856D-FE445B87E785}"/>
    <dgm:cxn modelId="{AC0D02C4-44A1-44C7-A4F9-026691B0B176}" type="presOf" srcId="{5EFF3486-2975-40D9-8138-E2217C92A47F}" destId="{8EFCAC0C-1675-4454-BF15-5394CDD31C5E}" srcOrd="0" destOrd="0" presId="urn:microsoft.com/office/officeart/2009/layout/CircleArrowProcess"/>
    <dgm:cxn modelId="{AFDF81F6-D851-4388-8CEB-B0916770151A}" srcId="{5EFF3486-2975-40D9-8138-E2217C92A47F}" destId="{A72BC714-E5EB-4A99-9D6B-4DD640F5225B}" srcOrd="0" destOrd="0" parTransId="{EF9500AD-1FB5-4860-B9F4-A090575A0AC7}" sibTransId="{6FF178C6-0F81-4967-AD80-04270CAEE7E9}"/>
    <dgm:cxn modelId="{7AC3BB08-4E78-4B63-A41A-4D990E4DA885}" type="presOf" srcId="{96BE3234-42F2-4139-8FDD-22DD54C8FA90}" destId="{E9D40300-C309-4D34-B6AC-0DCBA8D1771F}" srcOrd="0" destOrd="0" presId="urn:microsoft.com/office/officeart/2009/layout/CircleArrowProcess"/>
    <dgm:cxn modelId="{3BACD9B7-A0A1-4663-9CE2-AAA6546F3314}" type="presParOf" srcId="{8EFCAC0C-1675-4454-BF15-5394CDD31C5E}" destId="{CF999896-BA5F-4558-8F1B-6F7579FD3C00}" srcOrd="0" destOrd="0" presId="urn:microsoft.com/office/officeart/2009/layout/CircleArrowProcess"/>
    <dgm:cxn modelId="{75D636D6-A9EA-48A5-BF8D-01297CCB070D}" type="presParOf" srcId="{CF999896-BA5F-4558-8F1B-6F7579FD3C00}" destId="{A7BDCE64-752A-4421-8558-D25725F60BD7}" srcOrd="0" destOrd="0" presId="urn:microsoft.com/office/officeart/2009/layout/CircleArrowProcess"/>
    <dgm:cxn modelId="{B2C3E569-C07B-436A-80A9-73D720565605}" type="presParOf" srcId="{8EFCAC0C-1675-4454-BF15-5394CDD31C5E}" destId="{EBD171B9-78D4-4D22-B65B-BCA9B993E3F3}" srcOrd="1" destOrd="0" presId="urn:microsoft.com/office/officeart/2009/layout/CircleArrowProcess"/>
    <dgm:cxn modelId="{8BC71DF4-EC88-4212-8B26-366CD4B716AA}" type="presParOf" srcId="{8EFCAC0C-1675-4454-BF15-5394CDD31C5E}" destId="{4B14E297-05C9-4757-BD0E-FF66AC560BE3}" srcOrd="2" destOrd="0" presId="urn:microsoft.com/office/officeart/2009/layout/CircleArrowProcess"/>
    <dgm:cxn modelId="{EE2AC767-6BB5-4641-B069-481F087AB5FB}" type="presParOf" srcId="{4B14E297-05C9-4757-BD0E-FF66AC560BE3}" destId="{DDC542CD-C443-4817-902F-9D63A5750DC2}" srcOrd="0" destOrd="0" presId="urn:microsoft.com/office/officeart/2009/layout/CircleArrowProcess"/>
    <dgm:cxn modelId="{C23DCDA6-AE04-4B12-9BA4-9BC6F60B46F8}" type="presParOf" srcId="{8EFCAC0C-1675-4454-BF15-5394CDD31C5E}" destId="{E9D40300-C309-4D34-B6AC-0DCBA8D1771F}" srcOrd="3" destOrd="0" presId="urn:microsoft.com/office/officeart/2009/layout/CircleArrowProcess"/>
    <dgm:cxn modelId="{E1468E18-4C0F-4627-BCF0-A9469CF11A72}" type="presParOf" srcId="{8EFCAC0C-1675-4454-BF15-5394CDD31C5E}" destId="{6D7626A2-32C8-44D3-B3FF-F4EEA22649D5}" srcOrd="4" destOrd="0" presId="urn:microsoft.com/office/officeart/2009/layout/CircleArrowProcess"/>
    <dgm:cxn modelId="{39F84F64-3749-4763-ACD2-F331705BC17D}" type="presParOf" srcId="{6D7626A2-32C8-44D3-B3FF-F4EEA22649D5}" destId="{6A2A875D-A467-46A6-94FC-2B01CF7A3A21}" srcOrd="0" destOrd="0" presId="urn:microsoft.com/office/officeart/2009/layout/CircleArrowProcess"/>
    <dgm:cxn modelId="{7DF8346E-0A83-477B-9047-45B5F28E608D}" type="presParOf" srcId="{8EFCAC0C-1675-4454-BF15-5394CDD31C5E}" destId="{CC02D6F5-4C34-4D32-A3CA-A43BFD7C856C}" srcOrd="5" destOrd="0" presId="urn:microsoft.com/office/officeart/2009/layout/CircleArrowProcess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DCE64-752A-4421-8558-D25725F60BD7}">
      <dsp:nvSpPr>
        <dsp:cNvPr id="0" name=""/>
        <dsp:cNvSpPr/>
      </dsp:nvSpPr>
      <dsp:spPr>
        <a:xfrm>
          <a:off x="2805388" y="0"/>
          <a:ext cx="1800456" cy="180073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D171B9-78D4-4D22-B65B-BCA9B993E3F3}">
      <dsp:nvSpPr>
        <dsp:cNvPr id="0" name=""/>
        <dsp:cNvSpPr/>
      </dsp:nvSpPr>
      <dsp:spPr>
        <a:xfrm>
          <a:off x="3204549" y="567258"/>
          <a:ext cx="1000478" cy="500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50000"/>
            </a:lnSpc>
            <a:spcBef>
              <a:spcPct val="0"/>
            </a:spcBef>
            <a:spcAft>
              <a:spcPts val="0"/>
            </a:spcAft>
          </a:pPr>
          <a:r>
            <a:rPr lang="es-PE" sz="2400" b="1" kern="1200" dirty="0"/>
            <a:t>9 %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/>
            <a:t>Reciclado</a:t>
          </a:r>
        </a:p>
      </dsp:txBody>
      <dsp:txXfrm>
        <a:off x="3204549" y="567258"/>
        <a:ext cx="1000478" cy="500119"/>
      </dsp:txXfrm>
    </dsp:sp>
    <dsp:sp modelId="{DDC542CD-C443-4817-902F-9D63A5750DC2}">
      <dsp:nvSpPr>
        <dsp:cNvPr id="0" name=""/>
        <dsp:cNvSpPr/>
      </dsp:nvSpPr>
      <dsp:spPr>
        <a:xfrm>
          <a:off x="2305318" y="1034653"/>
          <a:ext cx="1800456" cy="180073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40300-C309-4D34-B6AC-0DCBA8D1771F}">
      <dsp:nvSpPr>
        <dsp:cNvPr id="0" name=""/>
        <dsp:cNvSpPr/>
      </dsp:nvSpPr>
      <dsp:spPr>
        <a:xfrm>
          <a:off x="2713981" y="1624715"/>
          <a:ext cx="1000478" cy="500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50000"/>
            </a:lnSpc>
            <a:spcBef>
              <a:spcPct val="0"/>
            </a:spcBef>
            <a:spcAft>
              <a:spcPts val="0"/>
            </a:spcAft>
          </a:pPr>
          <a:r>
            <a:rPr lang="es-PE" sz="2400" b="1" kern="1200" dirty="0"/>
            <a:t>12 %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/>
            <a:t>Incinerado</a:t>
          </a:r>
        </a:p>
      </dsp:txBody>
      <dsp:txXfrm>
        <a:off x="2713981" y="1624715"/>
        <a:ext cx="1000478" cy="500119"/>
      </dsp:txXfrm>
    </dsp:sp>
    <dsp:sp modelId="{6A2A875D-A467-46A6-94FC-2B01CF7A3A21}">
      <dsp:nvSpPr>
        <dsp:cNvPr id="0" name=""/>
        <dsp:cNvSpPr/>
      </dsp:nvSpPr>
      <dsp:spPr>
        <a:xfrm>
          <a:off x="2933533" y="2193120"/>
          <a:ext cx="1546870" cy="154749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2D6F5-4C34-4D32-A3CA-A43BFD7C856C}">
      <dsp:nvSpPr>
        <dsp:cNvPr id="0" name=""/>
        <dsp:cNvSpPr/>
      </dsp:nvSpPr>
      <dsp:spPr>
        <a:xfrm>
          <a:off x="3219091" y="2969737"/>
          <a:ext cx="1000478" cy="500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0"/>
            </a:lnSpc>
            <a:spcBef>
              <a:spcPct val="0"/>
            </a:spcBef>
            <a:spcAft>
              <a:spcPts val="0"/>
            </a:spcAft>
          </a:pPr>
          <a:r>
            <a:rPr lang="es-PE" sz="2400" b="1" kern="1200" dirty="0"/>
            <a:t>79 %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kern="1200" dirty="0"/>
            <a:t>Rellenos, vertederos o botados al ambiente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900" kern="1200" dirty="0"/>
        </a:p>
      </dsp:txBody>
      <dsp:txXfrm>
        <a:off x="3219091" y="2969737"/>
        <a:ext cx="1000478" cy="5001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DCE64-752A-4421-8558-D25725F60BD7}">
      <dsp:nvSpPr>
        <dsp:cNvPr id="0" name=""/>
        <dsp:cNvSpPr/>
      </dsp:nvSpPr>
      <dsp:spPr>
        <a:xfrm>
          <a:off x="2805388" y="0"/>
          <a:ext cx="1800456" cy="180073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D171B9-78D4-4D22-B65B-BCA9B993E3F3}">
      <dsp:nvSpPr>
        <dsp:cNvPr id="0" name=""/>
        <dsp:cNvSpPr/>
      </dsp:nvSpPr>
      <dsp:spPr>
        <a:xfrm>
          <a:off x="3204549" y="567258"/>
          <a:ext cx="1000478" cy="500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50000"/>
            </a:lnSpc>
            <a:spcBef>
              <a:spcPct val="0"/>
            </a:spcBef>
            <a:spcAft>
              <a:spcPts val="0"/>
            </a:spcAft>
          </a:pPr>
          <a:r>
            <a:rPr lang="es-PE" sz="2400" b="1" kern="1200" dirty="0"/>
            <a:t>0.3 %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/>
            <a:t>Reciclado</a:t>
          </a:r>
        </a:p>
      </dsp:txBody>
      <dsp:txXfrm>
        <a:off x="3204549" y="567258"/>
        <a:ext cx="1000478" cy="500119"/>
      </dsp:txXfrm>
    </dsp:sp>
    <dsp:sp modelId="{DDC542CD-C443-4817-902F-9D63A5750DC2}">
      <dsp:nvSpPr>
        <dsp:cNvPr id="0" name=""/>
        <dsp:cNvSpPr/>
      </dsp:nvSpPr>
      <dsp:spPr>
        <a:xfrm>
          <a:off x="2305318" y="1034653"/>
          <a:ext cx="1800456" cy="180073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40300-C309-4D34-B6AC-0DCBA8D1771F}">
      <dsp:nvSpPr>
        <dsp:cNvPr id="0" name=""/>
        <dsp:cNvSpPr/>
      </dsp:nvSpPr>
      <dsp:spPr>
        <a:xfrm>
          <a:off x="2713981" y="1624715"/>
          <a:ext cx="1000478" cy="500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50000"/>
            </a:lnSpc>
            <a:spcBef>
              <a:spcPct val="0"/>
            </a:spcBef>
            <a:spcAft>
              <a:spcPts val="0"/>
            </a:spcAft>
          </a:pPr>
          <a:r>
            <a:rPr lang="es-PE" sz="2400" b="1" kern="1200" dirty="0"/>
            <a:t>56 %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/>
            <a:t>Relleno sanitario</a:t>
          </a:r>
        </a:p>
      </dsp:txBody>
      <dsp:txXfrm>
        <a:off x="2713981" y="1624715"/>
        <a:ext cx="1000478" cy="500119"/>
      </dsp:txXfrm>
    </dsp:sp>
    <dsp:sp modelId="{6A2A875D-A467-46A6-94FC-2B01CF7A3A21}">
      <dsp:nvSpPr>
        <dsp:cNvPr id="0" name=""/>
        <dsp:cNvSpPr/>
      </dsp:nvSpPr>
      <dsp:spPr>
        <a:xfrm>
          <a:off x="2933533" y="2193120"/>
          <a:ext cx="1546870" cy="154749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2D6F5-4C34-4D32-A3CA-A43BFD7C856C}">
      <dsp:nvSpPr>
        <dsp:cNvPr id="0" name=""/>
        <dsp:cNvSpPr/>
      </dsp:nvSpPr>
      <dsp:spPr>
        <a:xfrm>
          <a:off x="3219091" y="2884676"/>
          <a:ext cx="1000478" cy="500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50000"/>
            </a:lnSpc>
            <a:spcBef>
              <a:spcPct val="0"/>
            </a:spcBef>
            <a:spcAft>
              <a:spcPts val="0"/>
            </a:spcAft>
          </a:pPr>
          <a:r>
            <a:rPr lang="es-PE" sz="2400" b="1" kern="1200" dirty="0"/>
            <a:t>43.7 %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kern="1200" dirty="0"/>
            <a:t>Botados directamente al ambiente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900" kern="1200" dirty="0"/>
        </a:p>
      </dsp:txBody>
      <dsp:txXfrm>
        <a:off x="3219091" y="2884676"/>
        <a:ext cx="1000478" cy="5001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3042E-BC1B-4071-9206-4FD13EF7CADE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4A2EC-E33A-426E-9D45-AFD0C669E40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94745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0E2B4-523A-41CF-B6E9-F0350E7FBF48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4858C-CBC9-4D1E-8C55-713BB6B3051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4405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s-PE" dirty="0"/>
              <a:t>Impactos positivos del plástico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b="1" dirty="0"/>
              <a:t>Salud: </a:t>
            </a:r>
            <a:r>
              <a:rPr lang="es-PE" dirty="0"/>
              <a:t>Ha salvado muchas vidas. Por ejemplo: Los condones pueden ser de látex (plástico natural) o poliuretano (plástico sintético)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altLang="es-PE" sz="1200" b="1" dirty="0"/>
              <a:t>Energías renovables: </a:t>
            </a:r>
            <a:r>
              <a:rPr lang="es-ES" altLang="es-PE" sz="1200" dirty="0"/>
              <a:t>Ha facilitado su crecimiento, constituyéndose como material de turbinas eólicas y paneles solares.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altLang="es-PE" sz="1200" b="1" dirty="0"/>
              <a:t>Inocuidad Alimentaria: </a:t>
            </a:r>
            <a:r>
              <a:rPr lang="es-ES" altLang="es-PE" sz="1200" dirty="0"/>
              <a:t>Ha revolucionado el almacenamiento seguro de alimentos.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altLang="es-PE" sz="1200" b="1" dirty="0"/>
              <a:t>Reducción de emisiones por vehículos: </a:t>
            </a:r>
            <a:r>
              <a:rPr lang="es-ES" altLang="es-PE" sz="1200" dirty="0"/>
              <a:t>Al sustituir el metal por el plástico, los vehículos son más ligeros, se reduce la cantidad de combustible necesario y con ello las emisiones de CO</a:t>
            </a:r>
            <a:r>
              <a:rPr lang="es-ES" altLang="es-PE" sz="1200" baseline="-25000" dirty="0"/>
              <a:t>2.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altLang="es-P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Construcción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altLang="es-PE" sz="1200" b="0" dirty="0"/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altLang="es-PE" sz="1200" b="0" dirty="0">
              <a:solidFill>
                <a:srgbClr val="21212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P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4858C-CBC9-4D1E-8C55-713BB6B30519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12106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P-SU: Plástico de un solo uso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4858C-CBC9-4D1E-8C55-713BB6B30519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64584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P-SU: Plástico de un solo uso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4858C-CBC9-4D1E-8C55-713BB6B30519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99292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P-SU: Plástico de un solo uso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4858C-CBC9-4D1E-8C55-713BB6B30519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08257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A los microplásticos se le debería definir en función a dos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08A98-0200-4D9E-B86B-EDCBE7FAAF43}" type="slidenum">
              <a:rPr lang="es-PE" smtClean="0"/>
              <a:t>11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42706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4858C-CBC9-4D1E-8C55-713BB6B30519}" type="slidenum">
              <a:rPr lang="es-PE" smtClean="0"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46034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4858C-CBC9-4D1E-8C55-713BB6B30519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54772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1EBE0-B187-4BFE-B16E-2C8A2BE4F841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30699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1EBE0-B187-4BFE-B16E-2C8A2BE4F841}" type="slidenum">
              <a:rPr lang="es-PE" smtClean="0"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73163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10710069" y="464268"/>
            <a:ext cx="129715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1050" dirty="0"/>
              <a:t>www.minam.gob.pe</a:t>
            </a:r>
          </a:p>
        </p:txBody>
      </p:sp>
    </p:spTree>
    <p:extLst>
      <p:ext uri="{BB962C8B-B14F-4D97-AF65-F5344CB8AC3E}">
        <p14:creationId xmlns:p14="http://schemas.microsoft.com/office/powerpoint/2010/main" val="3557405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6758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43361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3" y="302038"/>
            <a:ext cx="2443042" cy="522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123" y="5943805"/>
            <a:ext cx="2451892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6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85" y="627182"/>
            <a:ext cx="5201630" cy="52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5219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5" y="375709"/>
            <a:ext cx="3546481" cy="7311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123" y="5943805"/>
            <a:ext cx="2451892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40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08885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7561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86690"/>
            <a:ext cx="1541145" cy="452120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1264996"/>
            <a:ext cx="10285730" cy="3011804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9/11/2018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196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6D947-C620-430B-913E-858530A278BF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475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0" y="618716"/>
            <a:ext cx="5201630" cy="52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61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969" y="294650"/>
            <a:ext cx="2021201" cy="56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4168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85" y="627182"/>
            <a:ext cx="5201630" cy="52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87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68428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33671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3958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25" y="199247"/>
            <a:ext cx="3546481" cy="73119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969" y="294650"/>
            <a:ext cx="2021201" cy="56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5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4756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45691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5652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55656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3921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/>
              <a:t>11/09/2018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379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0860522" y="125866"/>
            <a:ext cx="11737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1400" b="1" dirty="0">
                <a:solidFill>
                  <a:schemeClr val="bg1"/>
                </a:solidFill>
              </a:rPr>
              <a:t>PERÚ LIMPIO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0711063" y="6407324"/>
            <a:ext cx="1331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1400" b="1" dirty="0">
                <a:solidFill>
                  <a:schemeClr val="bg1"/>
                </a:solidFill>
              </a:rPr>
              <a:t>PERÚ NATURAL</a:t>
            </a:r>
          </a:p>
        </p:txBody>
      </p:sp>
      <p:sp>
        <p:nvSpPr>
          <p:cNvPr id="17" name="Rectángulo 16"/>
          <p:cNvSpPr/>
          <p:nvPr userDrawn="1"/>
        </p:nvSpPr>
        <p:spPr>
          <a:xfrm>
            <a:off x="0" y="6715927"/>
            <a:ext cx="12192000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3" y="302038"/>
            <a:ext cx="2443042" cy="522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123" y="5943805"/>
            <a:ext cx="2451892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6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6678000"/>
            <a:ext cx="12192000" cy="180000"/>
          </a:xfrm>
          <a:prstGeom prst="rect">
            <a:avLst/>
          </a:prstGeom>
          <a:solidFill>
            <a:srgbClr val="76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Rectángulo 11"/>
          <p:cNvSpPr/>
          <p:nvPr userDrawn="1"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008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3" name="Rectángulo 12"/>
          <p:cNvSpPr/>
          <p:nvPr/>
        </p:nvSpPr>
        <p:spPr>
          <a:xfrm>
            <a:off x="10860522" y="125866"/>
            <a:ext cx="11737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1400" b="1" dirty="0">
                <a:solidFill>
                  <a:schemeClr val="bg1"/>
                </a:solidFill>
              </a:rPr>
              <a:t>PERÚ LIMPIO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0710069" y="464268"/>
            <a:ext cx="129715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1050" dirty="0"/>
              <a:t>www.minam.gob.pe</a:t>
            </a:r>
          </a:p>
        </p:txBody>
      </p:sp>
    </p:spTree>
    <p:extLst>
      <p:ext uri="{BB962C8B-B14F-4D97-AF65-F5344CB8AC3E}">
        <p14:creationId xmlns:p14="http://schemas.microsoft.com/office/powerpoint/2010/main" val="283158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8" r:id="rId4"/>
    <p:sldLayoutId id="2147483670" r:id="rId5"/>
    <p:sldLayoutId id="2147483694" r:id="rId6"/>
    <p:sldLayoutId id="21474836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12054" y="6375240"/>
            <a:ext cx="11975704" cy="362465"/>
          </a:xfrm>
          <a:prstGeom prst="rect">
            <a:avLst/>
          </a:prstGeom>
          <a:solidFill>
            <a:srgbClr val="008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Rectángulo 11"/>
          <p:cNvSpPr/>
          <p:nvPr/>
        </p:nvSpPr>
        <p:spPr>
          <a:xfrm>
            <a:off x="112054" y="93782"/>
            <a:ext cx="11975704" cy="362465"/>
          </a:xfrm>
          <a:prstGeom prst="rect">
            <a:avLst/>
          </a:prstGeom>
          <a:solidFill>
            <a:srgbClr val="76B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Rectángulo 14"/>
          <p:cNvSpPr/>
          <p:nvPr userDrawn="1"/>
        </p:nvSpPr>
        <p:spPr>
          <a:xfrm>
            <a:off x="10703043" y="125866"/>
            <a:ext cx="1331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1400" b="1" dirty="0">
                <a:solidFill>
                  <a:schemeClr val="bg1"/>
                </a:solidFill>
              </a:rPr>
              <a:t>PERÚ NATURAL</a:t>
            </a:r>
          </a:p>
        </p:txBody>
      </p:sp>
      <p:sp>
        <p:nvSpPr>
          <p:cNvPr id="16" name="Rectángulo 15"/>
          <p:cNvSpPr/>
          <p:nvPr userDrawn="1"/>
        </p:nvSpPr>
        <p:spPr>
          <a:xfrm>
            <a:off x="10868542" y="6407324"/>
            <a:ext cx="11737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1400" b="1" dirty="0">
                <a:solidFill>
                  <a:schemeClr val="bg1"/>
                </a:solidFill>
              </a:rPr>
              <a:t>PERÚ LIMPIO</a:t>
            </a:r>
          </a:p>
        </p:txBody>
      </p:sp>
    </p:spTree>
    <p:extLst>
      <p:ext uri="{BB962C8B-B14F-4D97-AF65-F5344CB8AC3E}">
        <p14:creationId xmlns:p14="http://schemas.microsoft.com/office/powerpoint/2010/main" val="34698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92" r:id="rId4"/>
    <p:sldLayoutId id="214748369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4" Type="http://schemas.microsoft.com/office/2007/relationships/hdphoto" Target="../media/hdphoto4.wdp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5" Type="http://schemas.microsoft.com/office/2007/relationships/hdphoto" Target="../media/hdphoto5.wdp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7.wdp"/><Relationship Id="rId5" Type="http://schemas.openxmlformats.org/officeDocument/2006/relationships/image" Target="../media/image55.png"/><Relationship Id="rId4" Type="http://schemas.microsoft.com/office/2007/relationships/hdphoto" Target="../media/hdphoto6.wdp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5" Type="http://schemas.openxmlformats.org/officeDocument/2006/relationships/image" Target="../media/image67.png"/><Relationship Id="rId4" Type="http://schemas.openxmlformats.org/officeDocument/2006/relationships/image" Target="../media/image67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18" Type="http://schemas.openxmlformats.org/officeDocument/2006/relationships/image" Target="../media/image91.jpeg"/><Relationship Id="rId26" Type="http://schemas.microsoft.com/office/2007/relationships/hdphoto" Target="../media/hdphoto12.wdp"/><Relationship Id="rId39" Type="http://schemas.openxmlformats.org/officeDocument/2006/relationships/image" Target="../media/image108.png"/><Relationship Id="rId21" Type="http://schemas.openxmlformats.org/officeDocument/2006/relationships/image" Target="../media/image63.jpeg"/><Relationship Id="rId34" Type="http://schemas.openxmlformats.org/officeDocument/2006/relationships/image" Target="../media/image104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5" Type="http://schemas.openxmlformats.org/officeDocument/2006/relationships/image" Target="../media/image96.png"/><Relationship Id="rId33" Type="http://schemas.openxmlformats.org/officeDocument/2006/relationships/image" Target="../media/image103.jpeg"/><Relationship Id="rId38" Type="http://schemas.openxmlformats.org/officeDocument/2006/relationships/image" Target="../media/image107.png"/><Relationship Id="rId2" Type="http://schemas.openxmlformats.org/officeDocument/2006/relationships/image" Target="../media/image75.jpeg"/><Relationship Id="rId16" Type="http://schemas.openxmlformats.org/officeDocument/2006/relationships/image" Target="../media/image89.png"/><Relationship Id="rId20" Type="http://schemas.openxmlformats.org/officeDocument/2006/relationships/image" Target="../media/image93.jpeg"/><Relationship Id="rId29" Type="http://schemas.openxmlformats.org/officeDocument/2006/relationships/image" Target="../media/image9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24" Type="http://schemas.microsoft.com/office/2007/relationships/hdphoto" Target="../media/hdphoto11.wdp"/><Relationship Id="rId32" Type="http://schemas.openxmlformats.org/officeDocument/2006/relationships/image" Target="../media/image102.png"/><Relationship Id="rId37" Type="http://schemas.openxmlformats.org/officeDocument/2006/relationships/image" Target="../media/image106.png"/><Relationship Id="rId5" Type="http://schemas.openxmlformats.org/officeDocument/2006/relationships/image" Target="../media/image78.png"/><Relationship Id="rId15" Type="http://schemas.openxmlformats.org/officeDocument/2006/relationships/image" Target="../media/image88.jpeg"/><Relationship Id="rId23" Type="http://schemas.openxmlformats.org/officeDocument/2006/relationships/image" Target="../media/image95.png"/><Relationship Id="rId28" Type="http://schemas.openxmlformats.org/officeDocument/2006/relationships/image" Target="../media/image98.png"/><Relationship Id="rId36" Type="http://schemas.microsoft.com/office/2007/relationships/hdphoto" Target="../media/hdphoto13.wdp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31" Type="http://schemas.openxmlformats.org/officeDocument/2006/relationships/image" Target="../media/image101.jpeg"/><Relationship Id="rId4" Type="http://schemas.openxmlformats.org/officeDocument/2006/relationships/image" Target="../media/image77.jpeg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openxmlformats.org/officeDocument/2006/relationships/image" Target="../media/image94.png"/><Relationship Id="rId27" Type="http://schemas.openxmlformats.org/officeDocument/2006/relationships/image" Target="../media/image97.png"/><Relationship Id="rId30" Type="http://schemas.openxmlformats.org/officeDocument/2006/relationships/image" Target="../media/image100.jpeg"/><Relationship Id="rId35" Type="http://schemas.openxmlformats.org/officeDocument/2006/relationships/image" Target="../media/image105.png"/><Relationship Id="rId8" Type="http://schemas.openxmlformats.org/officeDocument/2006/relationships/image" Target="../media/image81.png"/><Relationship Id="rId3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hyperlink" Target="http://www.algalita.org/sp-expedition/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930284" y="4122545"/>
            <a:ext cx="103632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PE" sz="2800" b="1" dirty="0"/>
              <a:t>Fabiola Muñoz </a:t>
            </a:r>
            <a:r>
              <a:rPr lang="es-PE" sz="2800" b="1" dirty="0" err="1"/>
              <a:t>Dodero</a:t>
            </a:r>
            <a:endParaRPr lang="es-PE" sz="2800" b="1" dirty="0"/>
          </a:p>
          <a:p>
            <a:pPr algn="ctr">
              <a:defRPr/>
            </a:pPr>
            <a:r>
              <a:rPr lang="es-PE" sz="2000" b="1" dirty="0">
                <a:solidFill>
                  <a:schemeClr val="bg1">
                    <a:lumMod val="50000"/>
                  </a:schemeClr>
                </a:solidFill>
              </a:rPr>
              <a:t>Ministra del Ambiente</a:t>
            </a:r>
            <a:br>
              <a:rPr lang="es-PE" sz="20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PE" sz="2000" b="1" dirty="0">
                <a:solidFill>
                  <a:schemeClr val="bg1">
                    <a:lumMod val="50000"/>
                  </a:schemeClr>
                </a:solidFill>
              </a:rPr>
              <a:t>04 de setiembre de 2018</a:t>
            </a:r>
            <a:endParaRPr lang="es-P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CuadroTexto 3"/>
          <p:cNvSpPr txBox="1">
            <a:spLocks noChangeArrowheads="1"/>
          </p:cNvSpPr>
          <p:nvPr/>
        </p:nvSpPr>
        <p:spPr bwMode="auto">
          <a:xfrm>
            <a:off x="500504" y="2220398"/>
            <a:ext cx="111909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4000" b="1" dirty="0"/>
              <a:t>CONSUMO RESPONSABLE DEL PLÁSTICO Y REDUCCIÓN DEL PLÁSTICO DE UN SOLO USO</a:t>
            </a:r>
          </a:p>
        </p:txBody>
      </p:sp>
    </p:spTree>
    <p:extLst>
      <p:ext uri="{BB962C8B-B14F-4D97-AF65-F5344CB8AC3E}">
        <p14:creationId xmlns:p14="http://schemas.microsoft.com/office/powerpoint/2010/main" val="19459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19052563-A8F1-49CA-AB8F-85DB393A434D}"/>
              </a:ext>
            </a:extLst>
          </p:cNvPr>
          <p:cNvSpPr txBox="1">
            <a:spLocks/>
          </p:cNvSpPr>
          <p:nvPr/>
        </p:nvSpPr>
        <p:spPr bwMode="auto">
          <a:xfrm>
            <a:off x="979275" y="748572"/>
            <a:ext cx="1061243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Plástico: </a:t>
            </a:r>
            <a:r>
              <a:rPr lang="es-PE" altLang="es-PE" sz="32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Degradación</a:t>
            </a:r>
            <a:endParaRPr kumimoji="0" lang="es-PE" altLang="es-PE" sz="3200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2BBBA9CC-9252-4714-82C8-22C15E8CF1BA}"/>
              </a:ext>
            </a:extLst>
          </p:cNvPr>
          <p:cNvSpPr/>
          <p:nvPr/>
        </p:nvSpPr>
        <p:spPr>
          <a:xfrm>
            <a:off x="629789" y="1411512"/>
            <a:ext cx="10969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dirty="0"/>
              <a:t>Ruptura química de las macromoléculas del plástico, generando O</a:t>
            </a:r>
            <a:r>
              <a:rPr lang="es-PE" baseline="-25000" dirty="0"/>
              <a:t>2</a:t>
            </a:r>
            <a:r>
              <a:rPr lang="es-PE" dirty="0"/>
              <a:t>, CO</a:t>
            </a:r>
            <a:r>
              <a:rPr lang="es-PE" baseline="-25000" dirty="0"/>
              <a:t>2</a:t>
            </a:r>
            <a:r>
              <a:rPr lang="es-PE" dirty="0"/>
              <a:t>, H</a:t>
            </a:r>
            <a:r>
              <a:rPr lang="es-PE" baseline="-25000" dirty="0"/>
              <a:t>2</a:t>
            </a:r>
            <a:r>
              <a:rPr lang="es-PE" dirty="0"/>
              <a:t>0, biomasa y compuestos no biodegradables, entre los que se pueden encontrar sustancias peligrosas (</a:t>
            </a:r>
            <a:r>
              <a:rPr lang="es-PE" b="1" u="sng" dirty="0"/>
              <a:t>sobre todo cuando se utilizan aditivos</a:t>
            </a:r>
            <a:r>
              <a:rPr lang="es-PE" dirty="0"/>
              <a:t>) </a:t>
            </a:r>
            <a:r>
              <a:rPr lang="es-PE" baseline="30000" dirty="0"/>
              <a:t>(1)</a:t>
            </a:r>
            <a:r>
              <a:rPr lang="es-PE" dirty="0"/>
              <a:t>.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="" xmlns:a16="http://schemas.microsoft.com/office/drawing/2014/main" id="{E72BF1F9-23C8-42B0-97B0-15FD87FAB687}"/>
              </a:ext>
            </a:extLst>
          </p:cNvPr>
          <p:cNvSpPr/>
          <p:nvPr/>
        </p:nvSpPr>
        <p:spPr>
          <a:xfrm>
            <a:off x="1018844" y="4271878"/>
            <a:ext cx="4256895" cy="129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s-PE" sz="1600" dirty="0">
                <a:solidFill>
                  <a:schemeClr val="tx1"/>
                </a:solidFill>
              </a:rPr>
              <a:t>El plástico reduce su tamaño por exposición a la radiación UV (</a:t>
            </a:r>
            <a:r>
              <a:rPr lang="es-PE" sz="1600" b="1" dirty="0">
                <a:solidFill>
                  <a:schemeClr val="tx1"/>
                </a:solidFill>
              </a:rPr>
              <a:t>emiten metano y etileno, GEI</a:t>
            </a:r>
            <a:r>
              <a:rPr lang="es-PE" sz="1600" baseline="30000" dirty="0">
                <a:solidFill>
                  <a:schemeClr val="tx1"/>
                </a:solidFill>
              </a:rPr>
              <a:t>(2)</a:t>
            </a:r>
            <a:r>
              <a:rPr lang="es-PE" sz="1600" dirty="0">
                <a:solidFill>
                  <a:schemeClr val="tx1"/>
                </a:solidFill>
              </a:rPr>
              <a:t>), temperatura, erosión, sustancias químicas, entre otras.</a:t>
            </a:r>
          </a:p>
        </p:txBody>
      </p:sp>
      <p:grpSp>
        <p:nvGrpSpPr>
          <p:cNvPr id="42" name="Grupo 41">
            <a:extLst>
              <a:ext uri="{FF2B5EF4-FFF2-40B4-BE49-F238E27FC236}">
                <a16:creationId xmlns="" xmlns:a16="http://schemas.microsoft.com/office/drawing/2014/main" id="{9A956824-8047-4F83-9445-CE3E3491ED26}"/>
              </a:ext>
            </a:extLst>
          </p:cNvPr>
          <p:cNvGrpSpPr/>
          <p:nvPr/>
        </p:nvGrpSpPr>
        <p:grpSpPr>
          <a:xfrm>
            <a:off x="7553254" y="5147230"/>
            <a:ext cx="621591" cy="333819"/>
            <a:chOff x="7560844" y="4853473"/>
            <a:chExt cx="697629" cy="333819"/>
          </a:xfrm>
        </p:grpSpPr>
        <p:pic>
          <p:nvPicPr>
            <p:cNvPr id="44" name="Imagen 43">
              <a:extLst>
                <a:ext uri="{FF2B5EF4-FFF2-40B4-BE49-F238E27FC236}">
                  <a16:creationId xmlns="" xmlns:a16="http://schemas.microsoft.com/office/drawing/2014/main" id="{BD6D8473-3303-48DA-9E76-24B1EB6D9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0844" y="4853473"/>
              <a:ext cx="299915" cy="333819"/>
            </a:xfrm>
            <a:prstGeom prst="rect">
              <a:avLst/>
            </a:prstGeom>
          </p:spPr>
        </p:pic>
        <p:pic>
          <p:nvPicPr>
            <p:cNvPr id="45" name="Imagen 44">
              <a:extLst>
                <a:ext uri="{FF2B5EF4-FFF2-40B4-BE49-F238E27FC236}">
                  <a16:creationId xmlns="" xmlns:a16="http://schemas.microsoft.com/office/drawing/2014/main" id="{7A01285C-FF80-49B5-83FC-DD4FCC397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4507" y="4901503"/>
              <a:ext cx="383966" cy="285789"/>
            </a:xfrm>
            <a:prstGeom prst="rect">
              <a:avLst/>
            </a:prstGeom>
          </p:spPr>
        </p:pic>
      </p:grpSp>
      <p:sp>
        <p:nvSpPr>
          <p:cNvPr id="66" name="Elipse 65">
            <a:extLst>
              <a:ext uri="{FF2B5EF4-FFF2-40B4-BE49-F238E27FC236}">
                <a16:creationId xmlns="" xmlns:a16="http://schemas.microsoft.com/office/drawing/2014/main" id="{24E29160-70C9-4B7B-870A-70957CF69E7F}"/>
              </a:ext>
            </a:extLst>
          </p:cNvPr>
          <p:cNvSpPr/>
          <p:nvPr/>
        </p:nvSpPr>
        <p:spPr>
          <a:xfrm>
            <a:off x="8866370" y="4598691"/>
            <a:ext cx="53191" cy="573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600"/>
          </a:p>
        </p:txBody>
      </p:sp>
      <p:sp>
        <p:nvSpPr>
          <p:cNvPr id="64" name="Rectángulo 63">
            <a:extLst>
              <a:ext uri="{FF2B5EF4-FFF2-40B4-BE49-F238E27FC236}">
                <a16:creationId xmlns="" xmlns:a16="http://schemas.microsoft.com/office/drawing/2014/main" id="{4DFC9953-C402-4A63-8328-59145681056D}"/>
              </a:ext>
            </a:extLst>
          </p:cNvPr>
          <p:cNvSpPr/>
          <p:nvPr/>
        </p:nvSpPr>
        <p:spPr>
          <a:xfrm>
            <a:off x="676209" y="5982100"/>
            <a:ext cx="110263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arenBoth"/>
            </a:pPr>
            <a:r>
              <a:rPr lang="es-ES" sz="1100" i="1" dirty="0"/>
              <a:t>Fuente: NTP 900.080:2015, ENVASES Y EMBALAJES. Requisitos de los envases y embalajes. Programa de ensayo y criterios de evaluación de biodegradabilidad</a:t>
            </a:r>
          </a:p>
          <a:p>
            <a:pPr marL="228600" indent="-228600">
              <a:buAutoNum type="arabicParenBoth"/>
            </a:pPr>
            <a:r>
              <a:rPr lang="es-ES" sz="1100" i="1" dirty="0"/>
              <a:t>Fuente: Roger et al., 2017.</a:t>
            </a:r>
            <a:endParaRPr lang="es-PE" sz="1100" i="1" dirty="0"/>
          </a:p>
        </p:txBody>
      </p:sp>
      <p:sp>
        <p:nvSpPr>
          <p:cNvPr id="78" name="Elipse 77">
            <a:extLst>
              <a:ext uri="{FF2B5EF4-FFF2-40B4-BE49-F238E27FC236}">
                <a16:creationId xmlns="" xmlns:a16="http://schemas.microsoft.com/office/drawing/2014/main" id="{ED0897E7-8488-49D5-AF7E-6042C7B3876A}"/>
              </a:ext>
            </a:extLst>
          </p:cNvPr>
          <p:cNvSpPr/>
          <p:nvPr/>
        </p:nvSpPr>
        <p:spPr>
          <a:xfrm>
            <a:off x="10987894" y="5533633"/>
            <a:ext cx="118477" cy="13034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600"/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24C6FFE2-F92F-4C6A-9ED8-3D7FD07296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015" y="2171498"/>
            <a:ext cx="10903692" cy="1908213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="" xmlns:a16="http://schemas.microsoft.com/office/drawing/2014/main" id="{8EE56845-14BA-44EC-BFB1-E0B31A485851}"/>
              </a:ext>
            </a:extLst>
          </p:cNvPr>
          <p:cNvSpPr/>
          <p:nvPr/>
        </p:nvSpPr>
        <p:spPr>
          <a:xfrm>
            <a:off x="5923365" y="4213356"/>
            <a:ext cx="2412395" cy="137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1600" dirty="0">
                <a:solidFill>
                  <a:schemeClr val="tx1"/>
                </a:solidFill>
              </a:rPr>
              <a:t>Las partículas se vuelven muy pequeñas y permiten que los microorganismos las degraden</a:t>
            </a:r>
          </a:p>
          <a:p>
            <a:pPr algn="just"/>
            <a:r>
              <a:rPr lang="es-PE" sz="1600" dirty="0">
                <a:solidFill>
                  <a:schemeClr val="tx1"/>
                </a:solidFill>
              </a:rPr>
              <a:t>(biodegradación)</a:t>
            </a:r>
            <a:endParaRPr lang="es-PE" dirty="0"/>
          </a:p>
        </p:txBody>
      </p:sp>
      <p:sp>
        <p:nvSpPr>
          <p:cNvPr id="79" name="Rectángulo 78">
            <a:extLst>
              <a:ext uri="{FF2B5EF4-FFF2-40B4-BE49-F238E27FC236}">
                <a16:creationId xmlns="" xmlns:a16="http://schemas.microsoft.com/office/drawing/2014/main" id="{EDD39663-1CBE-48DE-A255-FBF2739BECC7}"/>
              </a:ext>
            </a:extLst>
          </p:cNvPr>
          <p:cNvSpPr/>
          <p:nvPr/>
        </p:nvSpPr>
        <p:spPr>
          <a:xfrm>
            <a:off x="9069527" y="4301844"/>
            <a:ext cx="2213824" cy="137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1600" dirty="0">
                <a:solidFill>
                  <a:schemeClr val="tx1"/>
                </a:solidFill>
              </a:rPr>
              <a:t>Cuando existen compuestos no biodegradables se forman </a:t>
            </a:r>
            <a:r>
              <a:rPr lang="es-PE" sz="1600" b="1" dirty="0">
                <a:solidFill>
                  <a:srgbClr val="C00000"/>
                </a:solidFill>
              </a:rPr>
              <a:t>microplásticos</a:t>
            </a:r>
            <a:r>
              <a:rPr lang="es-PE" sz="1600" dirty="0">
                <a:solidFill>
                  <a:schemeClr val="tx1"/>
                </a:solidFill>
              </a:rPr>
              <a:t>  </a:t>
            </a:r>
          </a:p>
          <a:p>
            <a:pPr algn="just"/>
            <a:r>
              <a:rPr lang="es-PE" sz="1600" dirty="0">
                <a:solidFill>
                  <a:schemeClr val="tx1"/>
                </a:solidFill>
              </a:rPr>
              <a:t>y se pueden liberar </a:t>
            </a:r>
            <a:r>
              <a:rPr lang="es-PE" sz="1600" b="1" dirty="0">
                <a:solidFill>
                  <a:srgbClr val="C00000"/>
                </a:solidFill>
              </a:rPr>
              <a:t>sustancias peligrosas</a:t>
            </a:r>
          </a:p>
        </p:txBody>
      </p:sp>
      <p:sp>
        <p:nvSpPr>
          <p:cNvPr id="80" name="Elipse 79">
            <a:extLst>
              <a:ext uri="{FF2B5EF4-FFF2-40B4-BE49-F238E27FC236}">
                <a16:creationId xmlns="" xmlns:a16="http://schemas.microsoft.com/office/drawing/2014/main" id="{14D1B27D-C181-4F36-86A6-D33183158CA2}"/>
              </a:ext>
            </a:extLst>
          </p:cNvPr>
          <p:cNvSpPr/>
          <p:nvPr/>
        </p:nvSpPr>
        <p:spPr>
          <a:xfrm>
            <a:off x="11078914" y="5079595"/>
            <a:ext cx="94241" cy="8849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600"/>
          </a:p>
        </p:txBody>
      </p:sp>
      <p:sp>
        <p:nvSpPr>
          <p:cNvPr id="27" name="Rectángulo 26">
            <a:extLst>
              <a:ext uri="{FF2B5EF4-FFF2-40B4-BE49-F238E27FC236}">
                <a16:creationId xmlns="" xmlns:a16="http://schemas.microsoft.com/office/drawing/2014/main" id="{95455896-40AA-478D-A012-D876A473BA19}"/>
              </a:ext>
            </a:extLst>
          </p:cNvPr>
          <p:cNvSpPr/>
          <p:nvPr/>
        </p:nvSpPr>
        <p:spPr>
          <a:xfrm>
            <a:off x="688014" y="4079712"/>
            <a:ext cx="10903692" cy="1839308"/>
          </a:xfrm>
          <a:prstGeom prst="rect">
            <a:avLst/>
          </a:prstGeom>
          <a:noFill/>
          <a:ln>
            <a:solidFill>
              <a:srgbClr val="009D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81" name="Rectángulo 80">
            <a:extLst>
              <a:ext uri="{FF2B5EF4-FFF2-40B4-BE49-F238E27FC236}">
                <a16:creationId xmlns="" xmlns:a16="http://schemas.microsoft.com/office/drawing/2014/main" id="{F49D0211-422D-4E78-BFDD-E32BBF27AE36}"/>
              </a:ext>
            </a:extLst>
          </p:cNvPr>
          <p:cNvSpPr/>
          <p:nvPr/>
        </p:nvSpPr>
        <p:spPr>
          <a:xfrm>
            <a:off x="5633884" y="4074800"/>
            <a:ext cx="2924131" cy="1839308"/>
          </a:xfrm>
          <a:prstGeom prst="rect">
            <a:avLst/>
          </a:prstGeom>
          <a:noFill/>
          <a:ln>
            <a:solidFill>
              <a:srgbClr val="009D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5217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1">
            <a:extLst>
              <a:ext uri="{FF2B5EF4-FFF2-40B4-BE49-F238E27FC236}">
                <a16:creationId xmlns="" xmlns:a16="http://schemas.microsoft.com/office/drawing/2014/main" id="{59AB410B-4B10-4F86-82CE-9812F418C6E3}"/>
              </a:ext>
            </a:extLst>
          </p:cNvPr>
          <p:cNvSpPr txBox="1">
            <a:spLocks/>
          </p:cNvSpPr>
          <p:nvPr/>
        </p:nvSpPr>
        <p:spPr bwMode="auto">
          <a:xfrm>
            <a:off x="773893" y="947104"/>
            <a:ext cx="104250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Plástico: </a:t>
            </a:r>
            <a:r>
              <a:rPr lang="es-PE" altLang="es-PE" sz="32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Biodegradación</a:t>
            </a:r>
            <a:endParaRPr kumimoji="0" lang="es-PE" altLang="es-PE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graphicFrame>
        <p:nvGraphicFramePr>
          <p:cNvPr id="15" name="7 Tabla">
            <a:extLst>
              <a:ext uri="{FF2B5EF4-FFF2-40B4-BE49-F238E27FC236}">
                <a16:creationId xmlns="" xmlns:a16="http://schemas.microsoft.com/office/drawing/2014/main" id="{2D9B66AC-3879-4C2D-8632-DEB2C8176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383353"/>
              </p:ext>
            </p:extLst>
          </p:nvPr>
        </p:nvGraphicFramePr>
        <p:xfrm>
          <a:off x="4945625" y="1801432"/>
          <a:ext cx="6253317" cy="417580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2533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1845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9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Características</a:t>
                      </a:r>
                      <a:r>
                        <a:rPr lang="es-ES" sz="1900" b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según la </a:t>
                      </a:r>
                      <a:r>
                        <a:rPr lang="es-ES" sz="19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NTP 900.080 ENVASES Y EMBALAJES. Requisitos de los envases y embalajes. Programa de ensayo y criterios de evaluación de biodegradabilidad</a:t>
                      </a:r>
                      <a:endParaRPr lang="es-PE" sz="19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91277">
                <a:tc>
                  <a:txBody>
                    <a:bodyPr/>
                    <a:lstStyle/>
                    <a:p>
                      <a:pPr marL="342900" lvl="0" indent="-342900" algn="just">
                        <a:spcBef>
                          <a:spcPts val="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s-ES" sz="1900" dirty="0"/>
                        <a:t>De origen fósil o biológico.</a:t>
                      </a:r>
                      <a:endParaRPr lang="es-PE" sz="1900" dirty="0"/>
                    </a:p>
                    <a:p>
                      <a:pPr marL="342900" lvl="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es-ES" sz="1900" dirty="0"/>
                        <a:t>Degradación hasta CO</a:t>
                      </a:r>
                      <a:r>
                        <a:rPr lang="es-ES" sz="1900" baseline="-25000" dirty="0"/>
                        <a:t>2</a:t>
                      </a:r>
                      <a:r>
                        <a:rPr lang="es-ES" sz="1900" dirty="0"/>
                        <a:t>, CH</a:t>
                      </a:r>
                      <a:r>
                        <a:rPr lang="es-ES" sz="1900" baseline="-25000" dirty="0"/>
                        <a:t>4</a:t>
                      </a:r>
                      <a:r>
                        <a:rPr lang="es-ES" sz="1900" dirty="0"/>
                        <a:t>, agua y biomasa </a:t>
                      </a:r>
                      <a:r>
                        <a:rPr lang="es-ES" sz="1900" u="sng" dirty="0"/>
                        <a:t>por microorganismos</a:t>
                      </a:r>
                      <a:endParaRPr lang="es-PE" sz="1900" u="sng" dirty="0"/>
                    </a:p>
                    <a:p>
                      <a:pPr marL="342900" lvl="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es-PE" sz="1900" dirty="0"/>
                        <a:t>Contiene un </a:t>
                      </a:r>
                      <a:r>
                        <a:rPr lang="es-PE" sz="1900" u="sng" dirty="0"/>
                        <a:t>mínimo del 50 % de sólidos volátiles.</a:t>
                      </a:r>
                    </a:p>
                    <a:p>
                      <a:pPr marL="342900" lvl="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es-ES" sz="1900" dirty="0"/>
                        <a:t>Concentraciones limitadas </a:t>
                      </a:r>
                      <a:r>
                        <a:rPr lang="es-ES" sz="1900" baseline="0" dirty="0"/>
                        <a:t>de sustancias químicas peligrosas.</a:t>
                      </a:r>
                      <a:endParaRPr lang="es-ES" sz="1900" dirty="0"/>
                    </a:p>
                    <a:p>
                      <a:pPr marL="342900" lvl="0" indent="-342900" algn="just">
                        <a:buFont typeface="Wingdings" panose="05000000000000000000" pitchFamily="2" charset="2"/>
                        <a:buChar char="ü"/>
                      </a:pPr>
                      <a:r>
                        <a:rPr lang="es-ES" sz="1900" dirty="0"/>
                        <a:t>Degradación</a:t>
                      </a:r>
                      <a:r>
                        <a:rPr lang="es-ES" sz="1900" baseline="0" dirty="0"/>
                        <a:t> </a:t>
                      </a:r>
                      <a:r>
                        <a:rPr lang="es-ES" sz="1900" u="sng" baseline="0" dirty="0"/>
                        <a:t>e</a:t>
                      </a:r>
                      <a:r>
                        <a:rPr lang="es-ES" sz="1900" u="sng" dirty="0"/>
                        <a:t>n un tiempo razonable</a:t>
                      </a:r>
                      <a:r>
                        <a:rPr lang="es-ES" sz="1900" dirty="0"/>
                        <a:t>: Degradación del 90 % en 6 meses en presencia de O</a:t>
                      </a:r>
                      <a:r>
                        <a:rPr lang="es-ES" sz="1900" baseline="-25000" dirty="0"/>
                        <a:t>2</a:t>
                      </a:r>
                      <a:r>
                        <a:rPr lang="es-ES" sz="1900" dirty="0"/>
                        <a:t> y 2 meses es ausencia de O</a:t>
                      </a:r>
                      <a:r>
                        <a:rPr lang="es-ES" sz="1900" baseline="-25000" dirty="0"/>
                        <a:t>2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2F618EE1-FCDB-4FC3-92D3-3E34A1E1F783}"/>
              </a:ext>
            </a:extLst>
          </p:cNvPr>
          <p:cNvSpPr/>
          <p:nvPr/>
        </p:nvSpPr>
        <p:spPr>
          <a:xfrm>
            <a:off x="773892" y="1673611"/>
            <a:ext cx="3591631" cy="4019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tx1"/>
                </a:solidFill>
              </a:rPr>
              <a:t>A largo plazo, todos los plásticos se biodegradan. Sin embargo, el </a:t>
            </a:r>
            <a:r>
              <a:rPr lang="es-PE" sz="2000" b="1" dirty="0">
                <a:solidFill>
                  <a:srgbClr val="C00000"/>
                </a:solidFill>
              </a:rPr>
              <a:t>tiempo de degradación </a:t>
            </a:r>
            <a:r>
              <a:rPr lang="es-PE" sz="2000" dirty="0">
                <a:solidFill>
                  <a:schemeClr val="tx1"/>
                </a:solidFill>
              </a:rPr>
              <a:t>y la </a:t>
            </a:r>
            <a:r>
              <a:rPr lang="es-PE" sz="2000" b="1" dirty="0">
                <a:solidFill>
                  <a:srgbClr val="C00000"/>
                </a:solidFill>
              </a:rPr>
              <a:t>composición del plástico </a:t>
            </a:r>
            <a:r>
              <a:rPr lang="es-PE" sz="2000" dirty="0">
                <a:solidFill>
                  <a:schemeClr val="tx1"/>
                </a:solidFill>
              </a:rPr>
              <a:t>son cruciales para evitar la contaminación por microplásticos y/o sustancias peligrosas.</a:t>
            </a:r>
          </a:p>
          <a:p>
            <a:pPr algn="just"/>
            <a:endParaRPr lang="es-PE" sz="1200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tx1"/>
                </a:solidFill>
              </a:rPr>
              <a:t>Por eso, existen normas que establecen </a:t>
            </a:r>
            <a:r>
              <a:rPr lang="es-PE" sz="2000" b="1" u="sng" dirty="0">
                <a:solidFill>
                  <a:schemeClr val="tx1"/>
                </a:solidFill>
              </a:rPr>
              <a:t>criterios objetivos </a:t>
            </a:r>
            <a:r>
              <a:rPr lang="es-PE" sz="2000" dirty="0">
                <a:solidFill>
                  <a:schemeClr val="tx1"/>
                </a:solidFill>
              </a:rPr>
              <a:t>para identificar qué es biodegradable </a:t>
            </a:r>
            <a:r>
              <a:rPr lang="es-PE" sz="2000" baseline="30000" dirty="0">
                <a:solidFill>
                  <a:schemeClr val="tx1"/>
                </a:solidFill>
              </a:rPr>
              <a:t>(1)</a:t>
            </a:r>
            <a:r>
              <a:rPr lang="es-PE" sz="20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862AE31D-7806-4477-B974-77F84E18D099}"/>
              </a:ext>
            </a:extLst>
          </p:cNvPr>
          <p:cNvSpPr/>
          <p:nvPr/>
        </p:nvSpPr>
        <p:spPr>
          <a:xfrm>
            <a:off x="842717" y="5643634"/>
            <a:ext cx="3854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arenBoth"/>
            </a:pPr>
            <a:r>
              <a:rPr lang="es-PE" sz="1100" i="1" dirty="0"/>
              <a:t>Comisión Europea (2018) </a:t>
            </a:r>
            <a:r>
              <a:rPr lang="es-ES" sz="1100" i="1" dirty="0"/>
              <a:t>Estrategia Europea para los Plásticos en una Economía Circular</a:t>
            </a:r>
          </a:p>
        </p:txBody>
      </p:sp>
    </p:spTree>
    <p:extLst>
      <p:ext uri="{BB962C8B-B14F-4D97-AF65-F5344CB8AC3E}">
        <p14:creationId xmlns:p14="http://schemas.microsoft.com/office/powerpoint/2010/main" val="313214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ángulo 58">
            <a:extLst>
              <a:ext uri="{FF2B5EF4-FFF2-40B4-BE49-F238E27FC236}">
                <a16:creationId xmlns="" xmlns:a16="http://schemas.microsoft.com/office/drawing/2014/main" id="{BACF9DED-87A3-449E-8717-3FAD7A122FB9}"/>
              </a:ext>
            </a:extLst>
          </p:cNvPr>
          <p:cNvSpPr/>
          <p:nvPr/>
        </p:nvSpPr>
        <p:spPr>
          <a:xfrm>
            <a:off x="6135425" y="3511374"/>
            <a:ext cx="5431441" cy="2633787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endParaRPr lang="es-PE" sz="800" dirty="0">
              <a:solidFill>
                <a:schemeClr val="tx1"/>
              </a:solidFill>
            </a:endParaRPr>
          </a:p>
          <a:p>
            <a:pPr lvl="0" algn="just"/>
            <a:r>
              <a:rPr lang="es-PE" sz="1700" dirty="0">
                <a:solidFill>
                  <a:schemeClr val="tx1"/>
                </a:solidFill>
              </a:rPr>
              <a:t>IMARPE, entre 2014 y 2015, monitoreó cuatro playas arenosas: </a:t>
            </a:r>
            <a:r>
              <a:rPr lang="es-PE" sz="1700" dirty="0" err="1">
                <a:solidFill>
                  <a:schemeClr val="tx1"/>
                </a:solidFill>
              </a:rPr>
              <a:t>Vesique</a:t>
            </a:r>
            <a:r>
              <a:rPr lang="es-PE" sz="1700" dirty="0">
                <a:solidFill>
                  <a:schemeClr val="tx1"/>
                </a:solidFill>
              </a:rPr>
              <a:t> (Chimbote), </a:t>
            </a:r>
            <a:r>
              <a:rPr lang="es-PE" sz="1700" dirty="0" err="1">
                <a:solidFill>
                  <a:schemeClr val="tx1"/>
                </a:solidFill>
              </a:rPr>
              <a:t>Albúfera</a:t>
            </a:r>
            <a:r>
              <a:rPr lang="es-PE" sz="1700" dirty="0">
                <a:solidFill>
                  <a:schemeClr val="tx1"/>
                </a:solidFill>
              </a:rPr>
              <a:t> de Medio Mundo (Huacho), Costa Azul (Ventanilla, Lima); y El Chaco (Pisco), </a:t>
            </a:r>
            <a:r>
              <a:rPr lang="es-PE" sz="1700" b="1" u="sng" dirty="0">
                <a:solidFill>
                  <a:srgbClr val="C00000"/>
                </a:solidFill>
              </a:rPr>
              <a:t>en todos los casos se encontró presencia de microplásticos </a:t>
            </a:r>
            <a:r>
              <a:rPr lang="es-PE" sz="1700" b="1" u="sng" baseline="30000" dirty="0">
                <a:solidFill>
                  <a:srgbClr val="C00000"/>
                </a:solidFill>
              </a:rPr>
              <a:t>(3)</a:t>
            </a:r>
            <a:r>
              <a:rPr lang="es-PE" sz="1700" b="1" u="sng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D8A56CA5-8191-4DC2-8710-B1EBB62A96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95" b="93013" l="5464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5801" y="1757234"/>
            <a:ext cx="1887272" cy="1947910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5BB038B3-308F-4B58-88BA-7E7BD9A5C444}"/>
              </a:ext>
            </a:extLst>
          </p:cNvPr>
          <p:cNvSpPr/>
          <p:nvPr/>
        </p:nvSpPr>
        <p:spPr>
          <a:xfrm>
            <a:off x="552602" y="1062358"/>
            <a:ext cx="5194872" cy="67115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Partículas de plástico menores a 5mm hasta tamaños tan pequeños que son imperceptibles.</a:t>
            </a: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="" xmlns:a16="http://schemas.microsoft.com/office/drawing/2014/main" id="{D055FD91-34EC-4DD1-B709-2DAADEC85978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2621477" y="2715429"/>
            <a:ext cx="1290469" cy="518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AACACD70-4F06-4C10-B34F-20E0AE9A6F1E}"/>
              </a:ext>
            </a:extLst>
          </p:cNvPr>
          <p:cNvSpPr txBox="1"/>
          <p:nvPr/>
        </p:nvSpPr>
        <p:spPr>
          <a:xfrm>
            <a:off x="734206" y="2546152"/>
            <a:ext cx="1887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/>
              <a:t>Residuos plásticos</a:t>
            </a:r>
            <a:r>
              <a:rPr lang="es-PE" sz="1600" baseline="30000" dirty="0"/>
              <a:t>(1)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="" xmlns:a16="http://schemas.microsoft.com/office/drawing/2014/main" id="{649A1074-D15A-42A4-AD34-962BC37A1854}"/>
              </a:ext>
            </a:extLst>
          </p:cNvPr>
          <p:cNvSpPr txBox="1"/>
          <p:nvPr/>
        </p:nvSpPr>
        <p:spPr>
          <a:xfrm rot="5400000">
            <a:off x="2953529" y="1791913"/>
            <a:ext cx="400110" cy="230832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PE" sz="1400" b="1" dirty="0">
                <a:solidFill>
                  <a:srgbClr val="C00000"/>
                </a:solidFill>
              </a:rPr>
              <a:t>Degradación</a:t>
            </a:r>
            <a:endParaRPr lang="es-PE" b="1" dirty="0">
              <a:solidFill>
                <a:srgbClr val="C00000"/>
              </a:solidFill>
            </a:endParaRPr>
          </a:p>
        </p:txBody>
      </p:sp>
      <p:sp>
        <p:nvSpPr>
          <p:cNvPr id="53" name="Rectángulo 52">
            <a:extLst>
              <a:ext uri="{FF2B5EF4-FFF2-40B4-BE49-F238E27FC236}">
                <a16:creationId xmlns="" xmlns:a16="http://schemas.microsoft.com/office/drawing/2014/main" id="{CA3EBAC1-6CBB-49A5-A1DF-6EA0C90A502D}"/>
              </a:ext>
            </a:extLst>
          </p:cNvPr>
          <p:cNvSpPr/>
          <p:nvPr/>
        </p:nvSpPr>
        <p:spPr>
          <a:xfrm>
            <a:off x="620113" y="6162128"/>
            <a:ext cx="37048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buAutoNum type="arabicParenBoth"/>
            </a:pPr>
            <a:r>
              <a:rPr lang="es-PE" sz="1100" i="1" dirty="0"/>
              <a:t>Fuente: Adaptado de </a:t>
            </a:r>
            <a:r>
              <a:rPr lang="nl-NL" sz="1100" i="1" dirty="0"/>
              <a:t>Lee et al., </a:t>
            </a:r>
            <a:r>
              <a:rPr lang="da-DK" sz="1100" i="1" dirty="0"/>
              <a:t>2014; Alomar et al., 2016.</a:t>
            </a:r>
          </a:p>
          <a:p>
            <a:pPr marL="228600" indent="-228600">
              <a:buFontTx/>
              <a:buAutoNum type="arabicParenBoth"/>
            </a:pPr>
            <a:r>
              <a:rPr lang="es-PE" sz="1100" i="1" dirty="0"/>
              <a:t>Fuente: </a:t>
            </a:r>
            <a:r>
              <a:rPr lang="es-PE" sz="1100" i="1" dirty="0" err="1"/>
              <a:t>Anbumani</a:t>
            </a:r>
            <a:r>
              <a:rPr lang="es-PE" sz="1100" i="1" dirty="0"/>
              <a:t> and </a:t>
            </a:r>
            <a:r>
              <a:rPr lang="es-PE" sz="1100" i="1" dirty="0" err="1"/>
              <a:t>Kakkar</a:t>
            </a:r>
            <a:r>
              <a:rPr lang="es-PE" sz="1100" i="1" dirty="0"/>
              <a:t>, </a:t>
            </a:r>
            <a:r>
              <a:rPr lang="da-DK" sz="1100" i="1" dirty="0"/>
              <a:t>2018. </a:t>
            </a:r>
            <a:endParaRPr lang="es-PE" sz="1100" i="1" dirty="0"/>
          </a:p>
        </p:txBody>
      </p:sp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322AEFA-7ED7-437C-8132-FC3B8B7743F3}"/>
              </a:ext>
            </a:extLst>
          </p:cNvPr>
          <p:cNvSpPr txBox="1">
            <a:spLocks/>
          </p:cNvSpPr>
          <p:nvPr/>
        </p:nvSpPr>
        <p:spPr bwMode="auto">
          <a:xfrm>
            <a:off x="826837" y="703720"/>
            <a:ext cx="1071549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Plástico: </a:t>
            </a:r>
            <a:r>
              <a:rPr lang="es-PE" altLang="es-PE" sz="32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Microplásticos</a:t>
            </a:r>
            <a:endParaRPr kumimoji="0" lang="es-PE" altLang="es-PE" sz="3200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7DFAB236-1171-4631-8F83-EE2202753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948" y="2079656"/>
            <a:ext cx="750159" cy="562319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="" xmlns:a16="http://schemas.microsoft.com/office/drawing/2014/main" id="{1F708265-18BA-4E40-B273-1C729D0EDE29}"/>
              </a:ext>
            </a:extLst>
          </p:cNvPr>
          <p:cNvGrpSpPr/>
          <p:nvPr/>
        </p:nvGrpSpPr>
        <p:grpSpPr>
          <a:xfrm>
            <a:off x="9652538" y="1476266"/>
            <a:ext cx="1601900" cy="535090"/>
            <a:chOff x="776307" y="5262659"/>
            <a:chExt cx="2216331" cy="700530"/>
          </a:xfrm>
        </p:grpSpPr>
        <p:pic>
          <p:nvPicPr>
            <p:cNvPr id="57" name="Imagen 56">
              <a:extLst>
                <a:ext uri="{FF2B5EF4-FFF2-40B4-BE49-F238E27FC236}">
                  <a16:creationId xmlns="" xmlns:a16="http://schemas.microsoft.com/office/drawing/2014/main" id="{AA157684-27E3-439D-8D4B-D38F54A00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307" y="5262807"/>
              <a:ext cx="1164879" cy="698927"/>
            </a:xfrm>
            <a:prstGeom prst="rect">
              <a:avLst/>
            </a:prstGeom>
          </p:spPr>
        </p:pic>
        <p:pic>
          <p:nvPicPr>
            <p:cNvPr id="60" name="Imagen 59">
              <a:extLst>
                <a:ext uri="{FF2B5EF4-FFF2-40B4-BE49-F238E27FC236}">
                  <a16:creationId xmlns="" xmlns:a16="http://schemas.microsoft.com/office/drawing/2014/main" id="{30D00329-E5CB-4467-B405-52A731034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1186" y="5262659"/>
              <a:ext cx="1051452" cy="700530"/>
            </a:xfrm>
            <a:prstGeom prst="rect">
              <a:avLst/>
            </a:prstGeom>
          </p:spPr>
        </p:pic>
      </p:grpSp>
      <p:grpSp>
        <p:nvGrpSpPr>
          <p:cNvPr id="9" name="Grupo 8">
            <a:extLst>
              <a:ext uri="{FF2B5EF4-FFF2-40B4-BE49-F238E27FC236}">
                <a16:creationId xmlns="" xmlns:a16="http://schemas.microsoft.com/office/drawing/2014/main" id="{0EDAD724-5225-4A04-B98F-22C04547963E}"/>
              </a:ext>
            </a:extLst>
          </p:cNvPr>
          <p:cNvGrpSpPr/>
          <p:nvPr/>
        </p:nvGrpSpPr>
        <p:grpSpPr>
          <a:xfrm>
            <a:off x="10402529" y="2118229"/>
            <a:ext cx="1164337" cy="536575"/>
            <a:chOff x="4225502" y="5282944"/>
            <a:chExt cx="1504519" cy="707712"/>
          </a:xfrm>
        </p:grpSpPr>
        <p:pic>
          <p:nvPicPr>
            <p:cNvPr id="61" name="Imagen 60">
              <a:extLst>
                <a:ext uri="{FF2B5EF4-FFF2-40B4-BE49-F238E27FC236}">
                  <a16:creationId xmlns="" xmlns:a16="http://schemas.microsoft.com/office/drawing/2014/main" id="{71D839AF-16AE-4032-AAFE-D6650C95C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5502" y="5290125"/>
              <a:ext cx="932400" cy="700531"/>
            </a:xfrm>
            <a:prstGeom prst="rect">
              <a:avLst/>
            </a:prstGeom>
          </p:spPr>
        </p:pic>
        <p:pic>
          <p:nvPicPr>
            <p:cNvPr id="62" name="Imagen 61">
              <a:extLst>
                <a:ext uri="{FF2B5EF4-FFF2-40B4-BE49-F238E27FC236}">
                  <a16:creationId xmlns="" xmlns:a16="http://schemas.microsoft.com/office/drawing/2014/main" id="{8D0013C7-B9E2-4495-979E-649A372C7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0818" y="5282944"/>
              <a:ext cx="489203" cy="698769"/>
            </a:xfrm>
            <a:prstGeom prst="rect">
              <a:avLst/>
            </a:prstGeom>
          </p:spPr>
        </p:pic>
      </p:grpSp>
      <p:sp>
        <p:nvSpPr>
          <p:cNvPr id="64" name="Rectángulo 63">
            <a:extLst>
              <a:ext uri="{FF2B5EF4-FFF2-40B4-BE49-F238E27FC236}">
                <a16:creationId xmlns="" xmlns:a16="http://schemas.microsoft.com/office/drawing/2014/main" id="{F0D309F5-9788-4E0B-9CD3-A07FC500BE08}"/>
              </a:ext>
            </a:extLst>
          </p:cNvPr>
          <p:cNvSpPr/>
          <p:nvPr/>
        </p:nvSpPr>
        <p:spPr>
          <a:xfrm>
            <a:off x="648917" y="3986265"/>
            <a:ext cx="5019900" cy="2213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</a:pPr>
            <a:r>
              <a:rPr lang="es-PE" sz="1600" b="1" u="sng" dirty="0">
                <a:solidFill>
                  <a:schemeClr val="tx1"/>
                </a:solidFill>
              </a:rPr>
              <a:t>EFECTOS EN </a:t>
            </a:r>
            <a:r>
              <a:rPr lang="es-PE" sz="1600" b="1" u="sng" dirty="0" smtClean="0">
                <a:solidFill>
                  <a:schemeClr val="tx1"/>
                </a:solidFill>
              </a:rPr>
              <a:t>LOS SERES VIVOS</a:t>
            </a:r>
            <a:r>
              <a:rPr lang="es-PE" sz="1600" b="1" baseline="30000" dirty="0" smtClean="0">
                <a:solidFill>
                  <a:schemeClr val="tx1"/>
                </a:solidFill>
              </a:rPr>
              <a:t>(2</a:t>
            </a:r>
            <a:r>
              <a:rPr lang="es-PE" sz="1600" b="1" baseline="30000" dirty="0">
                <a:solidFill>
                  <a:schemeClr val="tx1"/>
                </a:solidFill>
              </a:rPr>
              <a:t>)</a:t>
            </a:r>
          </a:p>
          <a:p>
            <a:pPr marL="69850" algn="just"/>
            <a:r>
              <a:rPr lang="es-ES" sz="1600" b="1" dirty="0">
                <a:solidFill>
                  <a:schemeClr val="tx1"/>
                </a:solidFill>
              </a:rPr>
              <a:t>Los plásticos de tamaño nanométrico pueden pasar a través de las membranas celulares. </a:t>
            </a:r>
            <a:r>
              <a:rPr lang="es-ES" sz="1600" dirty="0">
                <a:solidFill>
                  <a:schemeClr val="tx1"/>
                </a:solidFill>
              </a:rPr>
              <a:t>Pueden causar:</a:t>
            </a:r>
          </a:p>
          <a:p>
            <a:pPr marL="355600" indent="-285750" algn="just">
              <a:buFontTx/>
              <a:buChar char="-"/>
            </a:pPr>
            <a:r>
              <a:rPr lang="es-PE" sz="1600" dirty="0">
                <a:solidFill>
                  <a:schemeClr val="tx1"/>
                </a:solidFill>
              </a:rPr>
              <a:t>Desordenes de alimentación y reproducción</a:t>
            </a:r>
          </a:p>
          <a:p>
            <a:pPr marL="355600" indent="-285750" algn="just">
              <a:buFontTx/>
              <a:buChar char="-"/>
            </a:pPr>
            <a:r>
              <a:rPr lang="es-PE" sz="1600" dirty="0">
                <a:solidFill>
                  <a:schemeClr val="tx1"/>
                </a:solidFill>
              </a:rPr>
              <a:t>Alteraciones en el metabolismo energético</a:t>
            </a:r>
          </a:p>
          <a:p>
            <a:pPr marL="355600" indent="-285750" algn="just">
              <a:buFontTx/>
              <a:buChar char="-"/>
            </a:pPr>
            <a:r>
              <a:rPr lang="es-PE" sz="1600" dirty="0">
                <a:solidFill>
                  <a:schemeClr val="tx1"/>
                </a:solidFill>
              </a:rPr>
              <a:t>Cambios en la fisiología hepática</a:t>
            </a:r>
          </a:p>
          <a:p>
            <a:pPr marL="355600" indent="-285750" algn="just">
              <a:buFontTx/>
              <a:buChar char="-"/>
            </a:pPr>
            <a:r>
              <a:rPr lang="es-PE" sz="1600" dirty="0">
                <a:solidFill>
                  <a:schemeClr val="tx1"/>
                </a:solidFill>
              </a:rPr>
              <a:t>Acción sinérgica y/o antagonista con otros contaminantes orgánicos, etc.</a:t>
            </a:r>
          </a:p>
          <a:p>
            <a:endParaRPr lang="es-PE" sz="200" i="1" dirty="0">
              <a:solidFill>
                <a:schemeClr val="tx1"/>
              </a:solidFill>
            </a:endParaRPr>
          </a:p>
        </p:txBody>
      </p:sp>
      <p:sp>
        <p:nvSpPr>
          <p:cNvPr id="72" name="CuadroTexto 71">
            <a:extLst>
              <a:ext uri="{FF2B5EF4-FFF2-40B4-BE49-F238E27FC236}">
                <a16:creationId xmlns="" xmlns:a16="http://schemas.microsoft.com/office/drawing/2014/main" id="{F6B5F280-9E94-49B4-ABB9-16A0CC1BC88F}"/>
              </a:ext>
            </a:extLst>
          </p:cNvPr>
          <p:cNvSpPr txBox="1"/>
          <p:nvPr/>
        </p:nvSpPr>
        <p:spPr>
          <a:xfrm>
            <a:off x="6150689" y="1291882"/>
            <a:ext cx="3215748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700" dirty="0"/>
              <a:t>Se han encontrado en:</a:t>
            </a:r>
          </a:p>
          <a:p>
            <a:pPr algn="just"/>
            <a:endParaRPr lang="es-PE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Fauna marina como peces, moluscos, aves, tortugas,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Agua de grifo y embotellada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Polvo ambiental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Miel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="" xmlns:a16="http://schemas.microsoft.com/office/drawing/2014/main" id="{DC52D634-5F47-4D84-8336-50B65C90A0C3}"/>
              </a:ext>
            </a:extLst>
          </p:cNvPr>
          <p:cNvSpPr txBox="1"/>
          <p:nvPr/>
        </p:nvSpPr>
        <p:spPr>
          <a:xfrm>
            <a:off x="5991612" y="2550067"/>
            <a:ext cx="18983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500" dirty="0"/>
              <a:t>.</a:t>
            </a:r>
          </a:p>
        </p:txBody>
      </p:sp>
      <p:pic>
        <p:nvPicPr>
          <p:cNvPr id="12292" name="Picture 4" descr="Imagen relacionada">
            <a:extLst>
              <a:ext uri="{FF2B5EF4-FFF2-40B4-BE49-F238E27FC236}">
                <a16:creationId xmlns="" xmlns:a16="http://schemas.microsoft.com/office/drawing/2014/main" id="{73290ED5-3F03-41C7-A04E-7956D3FB0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426" y="2731189"/>
            <a:ext cx="630817" cy="56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esultado de imagen para miel">
            <a:extLst>
              <a:ext uri="{FF2B5EF4-FFF2-40B4-BE49-F238E27FC236}">
                <a16:creationId xmlns="" xmlns:a16="http://schemas.microsoft.com/office/drawing/2014/main" id="{4B58FEDA-1791-4594-B87A-82C7C4E5B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4589" y="2768233"/>
            <a:ext cx="668960" cy="55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3 Grupo">
            <a:extLst>
              <a:ext uri="{FF2B5EF4-FFF2-40B4-BE49-F238E27FC236}">
                <a16:creationId xmlns="" xmlns:a16="http://schemas.microsoft.com/office/drawing/2014/main" id="{13A885F6-D931-4476-8C50-18D5DD20B85A}"/>
              </a:ext>
            </a:extLst>
          </p:cNvPr>
          <p:cNvGrpSpPr/>
          <p:nvPr/>
        </p:nvGrpSpPr>
        <p:grpSpPr>
          <a:xfrm>
            <a:off x="6445209" y="5103600"/>
            <a:ext cx="4802895" cy="836714"/>
            <a:chOff x="864388" y="3396342"/>
            <a:chExt cx="10644091" cy="2210790"/>
          </a:xfrm>
        </p:grpSpPr>
        <p:pic>
          <p:nvPicPr>
            <p:cNvPr id="43" name="Picture 2">
              <a:extLst>
                <a:ext uri="{FF2B5EF4-FFF2-40B4-BE49-F238E27FC236}">
                  <a16:creationId xmlns="" xmlns:a16="http://schemas.microsoft.com/office/drawing/2014/main" id="{27A9865E-A381-457D-83D2-93C4E00D08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64388" y="3396342"/>
              <a:ext cx="2750029" cy="2210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>
              <a:extLst>
                <a:ext uri="{FF2B5EF4-FFF2-40B4-BE49-F238E27FC236}">
                  <a16:creationId xmlns="" xmlns:a16="http://schemas.microsoft.com/office/drawing/2014/main" id="{E2A7D6BA-1977-4661-B984-D201C898F8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17123" y="3396344"/>
              <a:ext cx="2723920" cy="2210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">
              <a:extLst>
                <a:ext uri="{FF2B5EF4-FFF2-40B4-BE49-F238E27FC236}">
                  <a16:creationId xmlns="" xmlns:a16="http://schemas.microsoft.com/office/drawing/2014/main" id="{F3E70868-CDE0-4F25-BE8C-29BBE0EDEB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41043" y="3396342"/>
              <a:ext cx="3209061" cy="2210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5">
              <a:extLst>
                <a:ext uri="{FF2B5EF4-FFF2-40B4-BE49-F238E27FC236}">
                  <a16:creationId xmlns="" xmlns:a16="http://schemas.microsoft.com/office/drawing/2014/main" id="{BDBC0A2A-DC6D-4997-808F-BC1030385A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726228" y="3396342"/>
              <a:ext cx="2782251" cy="2210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Flecha: hacia abajo 14">
            <a:extLst>
              <a:ext uri="{FF2B5EF4-FFF2-40B4-BE49-F238E27FC236}">
                <a16:creationId xmlns="" xmlns:a16="http://schemas.microsoft.com/office/drawing/2014/main" id="{1A6BF0F1-EA76-4374-AE65-8F4511B1A194}"/>
              </a:ext>
            </a:extLst>
          </p:cNvPr>
          <p:cNvSpPr/>
          <p:nvPr/>
        </p:nvSpPr>
        <p:spPr>
          <a:xfrm>
            <a:off x="2317521" y="3619302"/>
            <a:ext cx="1809528" cy="316536"/>
          </a:xfrm>
          <a:prstGeom prst="downArrow">
            <a:avLst>
              <a:gd name="adj1" fmla="val 54347"/>
              <a:gd name="adj2" fmla="val 50000"/>
            </a:avLst>
          </a:prstGeom>
          <a:solidFill>
            <a:srgbClr val="5B9BD5">
              <a:alpha val="40000"/>
            </a:srgbClr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3B359267-4DB0-4854-AF5B-0703ABD83E8C}"/>
              </a:ext>
            </a:extLst>
          </p:cNvPr>
          <p:cNvSpPr/>
          <p:nvPr/>
        </p:nvSpPr>
        <p:spPr>
          <a:xfrm>
            <a:off x="612238" y="1071794"/>
            <a:ext cx="5194872" cy="5073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5A30A8F1-A3F9-4E15-8F80-DE097002EAFA}"/>
              </a:ext>
            </a:extLst>
          </p:cNvPr>
          <p:cNvSpPr/>
          <p:nvPr/>
        </p:nvSpPr>
        <p:spPr>
          <a:xfrm>
            <a:off x="612238" y="1071793"/>
            <a:ext cx="5194872" cy="730396"/>
          </a:xfrm>
          <a:prstGeom prst="rect">
            <a:avLst/>
          </a:prstGeom>
          <a:solidFill>
            <a:srgbClr val="5B9BD5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3" name="Rectángulo 62">
            <a:extLst>
              <a:ext uri="{FF2B5EF4-FFF2-40B4-BE49-F238E27FC236}">
                <a16:creationId xmlns="" xmlns:a16="http://schemas.microsoft.com/office/drawing/2014/main" id="{7CB81C2F-9823-4DC0-8F20-70B942340FA3}"/>
              </a:ext>
            </a:extLst>
          </p:cNvPr>
          <p:cNvSpPr/>
          <p:nvPr/>
        </p:nvSpPr>
        <p:spPr>
          <a:xfrm>
            <a:off x="6184585" y="6178034"/>
            <a:ext cx="54314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100" i="1" dirty="0"/>
              <a:t>(3) </a:t>
            </a:r>
            <a:r>
              <a:rPr lang="es-PE" sz="1100" i="1" dirty="0" err="1"/>
              <a:t>Purca</a:t>
            </a:r>
            <a:r>
              <a:rPr lang="es-PE" sz="1100" i="1" dirty="0"/>
              <a:t> S. &amp; A. </a:t>
            </a:r>
            <a:r>
              <a:rPr lang="es-PE" sz="1100" i="1" dirty="0" err="1" smtClean="0"/>
              <a:t>Henostroza</a:t>
            </a:r>
            <a:r>
              <a:rPr lang="es-PE" sz="1100" i="1" dirty="0"/>
              <a:t>. 2017. Presencia de microplásticos en cuatro playas arenosas de Perú. Revista peruana de biología 24(1): 101 - 106 (Abril 2017).</a:t>
            </a:r>
          </a:p>
        </p:txBody>
      </p:sp>
    </p:spTree>
    <p:extLst>
      <p:ext uri="{BB962C8B-B14F-4D97-AF65-F5344CB8AC3E}">
        <p14:creationId xmlns:p14="http://schemas.microsoft.com/office/powerpoint/2010/main" val="82762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322AEFA-7ED7-437C-8132-FC3B8B7743F3}"/>
              </a:ext>
            </a:extLst>
          </p:cNvPr>
          <p:cNvSpPr txBox="1">
            <a:spLocks/>
          </p:cNvSpPr>
          <p:nvPr/>
        </p:nvSpPr>
        <p:spPr bwMode="auto">
          <a:xfrm>
            <a:off x="697189" y="865107"/>
            <a:ext cx="1071549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Plástico: </a:t>
            </a:r>
            <a:r>
              <a:rPr lang="es-PE" altLang="es-PE" sz="32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Sustancias Peligrosas</a:t>
            </a:r>
            <a:endParaRPr kumimoji="0" lang="es-PE" altLang="es-PE" sz="3200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6 CuadroTexto">
            <a:extLst>
              <a:ext uri="{FF2B5EF4-FFF2-40B4-BE49-F238E27FC236}">
                <a16:creationId xmlns="" xmlns:a16="http://schemas.microsoft.com/office/drawing/2014/main" id="{05108A4F-2A89-4ACC-967B-8EC982610017}"/>
              </a:ext>
            </a:extLst>
          </p:cNvPr>
          <p:cNvSpPr txBox="1"/>
          <p:nvPr/>
        </p:nvSpPr>
        <p:spPr>
          <a:xfrm>
            <a:off x="772534" y="1728573"/>
            <a:ext cx="471097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E" sz="2000" dirty="0"/>
              <a:t>Los </a:t>
            </a:r>
            <a:r>
              <a:rPr lang="es-PE" sz="2000" b="1" dirty="0"/>
              <a:t>aditivos </a:t>
            </a:r>
            <a:r>
              <a:rPr lang="es-PE" sz="2000" dirty="0"/>
              <a:t>pueden estar compuestos de sustancias peligrosas.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E" sz="2000" dirty="0"/>
              <a:t>Su impacto depende de la </a:t>
            </a:r>
            <a:r>
              <a:rPr lang="es-PE" sz="2000" b="1" dirty="0">
                <a:solidFill>
                  <a:srgbClr val="C00000"/>
                </a:solidFill>
              </a:rPr>
              <a:t>composición y concentración del aditivo</a:t>
            </a:r>
            <a:r>
              <a:rPr lang="es-PE" sz="2000" dirty="0">
                <a:solidFill>
                  <a:srgbClr val="C00000"/>
                </a:solidFill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E" sz="2000" dirty="0"/>
              <a:t>Son liberados en el proceso de </a:t>
            </a:r>
            <a:r>
              <a:rPr lang="es-PE" sz="2000" b="1" dirty="0"/>
              <a:t>degradación</a:t>
            </a:r>
            <a:r>
              <a:rPr lang="es-PE" sz="2000" dirty="0"/>
              <a:t> del plástico o por </a:t>
            </a:r>
            <a:r>
              <a:rPr lang="es-PE" sz="2000" b="1" dirty="0"/>
              <a:t>transferencia</a:t>
            </a:r>
            <a:r>
              <a:rPr lang="es-PE" sz="2000" dirty="0"/>
              <a:t> del plástico al material  que contiene.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Se ha identificado que  concentraciones significativas pueden </a:t>
            </a:r>
            <a:r>
              <a:rPr lang="es-ES" sz="2000" b="1" u="sng" dirty="0"/>
              <a:t>alterar la función del sistema endocrino </a:t>
            </a:r>
            <a:r>
              <a:rPr lang="es-ES" sz="2000" dirty="0"/>
              <a:t>en peces adultos y otras especies, incluyendo el ser humano. </a:t>
            </a:r>
          </a:p>
          <a:p>
            <a:pPr algn="just"/>
            <a:endParaRPr lang="en-US" sz="1100" i="1" dirty="0"/>
          </a:p>
          <a:p>
            <a:pPr marL="355600" algn="just"/>
            <a:r>
              <a:rPr lang="en-US" sz="1100" i="1" dirty="0"/>
              <a:t>Fuente: Chelsea M. </a:t>
            </a:r>
            <a:r>
              <a:rPr lang="en-US" sz="1100" i="1" dirty="0" err="1"/>
              <a:t>Rochman</a:t>
            </a:r>
            <a:r>
              <a:rPr lang="en-US" sz="1100" i="1" dirty="0"/>
              <a:t> ⁎, </a:t>
            </a:r>
            <a:r>
              <a:rPr lang="en-US" sz="1100" i="1" dirty="0" err="1"/>
              <a:t>Tomofumi</a:t>
            </a:r>
            <a:r>
              <a:rPr lang="en-US" sz="1100" i="1" dirty="0"/>
              <a:t> Kurobe, Ida Flores, </a:t>
            </a:r>
            <a:r>
              <a:rPr lang="en-US" sz="1100" i="1" dirty="0" err="1"/>
              <a:t>Swee</a:t>
            </a:r>
            <a:r>
              <a:rPr lang="en-US" sz="1100" i="1" dirty="0"/>
              <a:t> J. The, 2014.</a:t>
            </a:r>
            <a:endParaRPr lang="es-PE" sz="1100" i="1" dirty="0"/>
          </a:p>
        </p:txBody>
      </p:sp>
      <p:graphicFrame>
        <p:nvGraphicFramePr>
          <p:cNvPr id="56" name="Tabla 55">
            <a:extLst>
              <a:ext uri="{FF2B5EF4-FFF2-40B4-BE49-F238E27FC236}">
                <a16:creationId xmlns="" xmlns:a16="http://schemas.microsoft.com/office/drawing/2014/main" id="{B60D1DF8-82EA-45DF-92F0-AF3EBA598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359179"/>
              </p:ext>
            </p:extLst>
          </p:nvPr>
        </p:nvGraphicFramePr>
        <p:xfrm>
          <a:off x="5997677" y="1846557"/>
          <a:ext cx="5421789" cy="40429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7263">
                  <a:extLst>
                    <a:ext uri="{9D8B030D-6E8A-4147-A177-3AD203B41FA5}">
                      <a16:colId xmlns="" xmlns:a16="http://schemas.microsoft.com/office/drawing/2014/main" val="1684651072"/>
                    </a:ext>
                  </a:extLst>
                </a:gridCol>
                <a:gridCol w="1542654">
                  <a:extLst>
                    <a:ext uri="{9D8B030D-6E8A-4147-A177-3AD203B41FA5}">
                      <a16:colId xmlns="" xmlns:a16="http://schemas.microsoft.com/office/drawing/2014/main" val="2606806784"/>
                    </a:ext>
                  </a:extLst>
                </a:gridCol>
                <a:gridCol w="2071872">
                  <a:extLst>
                    <a:ext uri="{9D8B030D-6E8A-4147-A177-3AD203B41FA5}">
                      <a16:colId xmlns="" xmlns:a16="http://schemas.microsoft.com/office/drawing/2014/main" val="4031165359"/>
                    </a:ext>
                  </a:extLst>
                </a:gridCol>
              </a:tblGrid>
              <a:tr h="526510"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</a:pPr>
                      <a:r>
                        <a:rPr lang="es-PE" b="1" dirty="0"/>
                        <a:t>Aditivo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</a:pPr>
                      <a:r>
                        <a:rPr lang="es-PE" b="1" dirty="0"/>
                        <a:t>Propiedad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/>
                        <a:t>Consecuencias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99137174"/>
                  </a:ext>
                </a:extLst>
              </a:tr>
              <a:tr h="2031784">
                <a:tc>
                  <a:txBody>
                    <a:bodyPr/>
                    <a:lstStyle/>
                    <a:p>
                      <a:r>
                        <a:rPr lang="es-PE" b="1" dirty="0"/>
                        <a:t>BPA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/>
                        <a:t>Hace </a:t>
                      </a:r>
                    </a:p>
                    <a:p>
                      <a:r>
                        <a:rPr lang="es-PE" dirty="0"/>
                        <a:t>transparentes </a:t>
                      </a:r>
                    </a:p>
                    <a:p>
                      <a:r>
                        <a:rPr lang="es-PE" dirty="0"/>
                        <a:t>a las botellas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PE" sz="1800" dirty="0"/>
                        <a:t>Hay evidencia de que altera el sistema hormonal.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PE" sz="1800" b="1" dirty="0"/>
                        <a:t>93 % de las personas tienen BPA en la orina.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4583146"/>
                  </a:ext>
                </a:extLst>
              </a:tr>
              <a:tr h="1484671">
                <a:tc>
                  <a:txBody>
                    <a:bodyPr/>
                    <a:lstStyle/>
                    <a:p>
                      <a:r>
                        <a:rPr lang="es-PE" b="1" dirty="0"/>
                        <a:t>DEHP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/>
                        <a:t>Hace a los plásticos más flexibles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s-PE" dirty="0"/>
                        <a:t>Puede causar cáncer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42509048"/>
                  </a:ext>
                </a:extLst>
              </a:tr>
            </a:tbl>
          </a:graphicData>
        </a:graphic>
      </p:graphicFrame>
      <p:pic>
        <p:nvPicPr>
          <p:cNvPr id="57" name="Imagen 56">
            <a:extLst>
              <a:ext uri="{FF2B5EF4-FFF2-40B4-BE49-F238E27FC236}">
                <a16:creationId xmlns="" xmlns:a16="http://schemas.microsoft.com/office/drawing/2014/main" id="{9F2D9E37-A299-476E-8FB0-679B245CDC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00" y="3088808"/>
            <a:ext cx="1418896" cy="864410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="" xmlns:a16="http://schemas.microsoft.com/office/drawing/2014/main" id="{9BC8FE05-BA0B-4700-8DDD-B5255630A7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27" r="898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273" y="3339848"/>
            <a:ext cx="617588" cy="882152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="" xmlns:a16="http://schemas.microsoft.com/office/drawing/2014/main" id="{A73BC141-F77C-422C-BF66-BA0FD043B0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0303" y="4835370"/>
            <a:ext cx="949693" cy="9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0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5985227" y="1809555"/>
            <a:ext cx="5520941" cy="3609077"/>
            <a:chOff x="434458" y="3866919"/>
            <a:chExt cx="5260494" cy="2332854"/>
          </a:xfrm>
        </p:grpSpPr>
        <p:sp>
          <p:nvSpPr>
            <p:cNvPr id="22" name="Rectángulo 21">
              <a:extLst>
                <a:ext uri="{FF2B5EF4-FFF2-40B4-BE49-F238E27FC236}">
                  <a16:creationId xmlns="" xmlns:a16="http://schemas.microsoft.com/office/drawing/2014/main" id="{E09B98A0-E5BE-4A50-8EE4-4C83B7A2A773}"/>
                </a:ext>
              </a:extLst>
            </p:cNvPr>
            <p:cNvSpPr/>
            <p:nvPr/>
          </p:nvSpPr>
          <p:spPr>
            <a:xfrm>
              <a:off x="666583" y="3866919"/>
              <a:ext cx="4859276" cy="2319175"/>
            </a:xfrm>
            <a:prstGeom prst="rect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000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="" xmlns:a16="http://schemas.microsoft.com/office/drawing/2014/main" id="{EDBB794F-CB23-4FE1-8B6B-95F2D325FC6D}"/>
                </a:ext>
              </a:extLst>
            </p:cNvPr>
            <p:cNvSpPr txBox="1"/>
            <p:nvPr/>
          </p:nvSpPr>
          <p:spPr>
            <a:xfrm>
              <a:off x="724328" y="4234364"/>
              <a:ext cx="3282365" cy="99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s-PE" sz="2000" b="1" dirty="0">
                  <a:solidFill>
                    <a:srgbClr val="C00000"/>
                  </a:solidFill>
                </a:rPr>
                <a:t>Contiene estireno y benceno</a:t>
              </a:r>
              <a:r>
                <a:rPr lang="es-PE" sz="2000" dirty="0"/>
                <a:t>, que son tóxicos y  cancerígenos </a:t>
              </a:r>
              <a:r>
                <a:rPr lang="es-PE" baseline="30000" dirty="0"/>
                <a:t>(2)</a:t>
              </a:r>
              <a:r>
                <a:rPr lang="es-PE" sz="2000" dirty="0"/>
                <a:t>.</a:t>
              </a:r>
            </a:p>
            <a:p>
              <a:pPr algn="just"/>
              <a:endParaRPr lang="es-PE" sz="1000" dirty="0"/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s-PE" sz="2000" dirty="0"/>
                <a:t>Afecta negativamente </a:t>
              </a:r>
              <a:r>
                <a:rPr lang="es-PE" sz="2000" dirty="0" smtClean="0"/>
                <a:t>a </a:t>
              </a:r>
              <a:r>
                <a:rPr lang="es-PE" sz="2000" baseline="30000" dirty="0"/>
                <a:t>(2</a:t>
              </a:r>
              <a:r>
                <a:rPr lang="es-PE" sz="2000" baseline="30000" dirty="0" smtClean="0"/>
                <a:t>)</a:t>
              </a:r>
              <a:r>
                <a:rPr lang="es-PE" sz="2400" dirty="0" smtClean="0"/>
                <a:t> </a:t>
              </a:r>
              <a:r>
                <a:rPr lang="es-PE" sz="2000" dirty="0" smtClean="0"/>
                <a:t>:</a:t>
              </a:r>
              <a:endParaRPr lang="es-PE" sz="2000" dirty="0"/>
            </a:p>
          </p:txBody>
        </p:sp>
        <p:pic>
          <p:nvPicPr>
            <p:cNvPr id="6" name="Imagen 5">
              <a:extLst>
                <a:ext uri="{FF2B5EF4-FFF2-40B4-BE49-F238E27FC236}">
                  <a16:creationId xmlns="" xmlns:a16="http://schemas.microsoft.com/office/drawing/2014/main" id="{6D50F7D5-7E32-4E80-B3B0-3F775EC95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75786" y="5251759"/>
              <a:ext cx="816786" cy="458795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="" xmlns:a16="http://schemas.microsoft.com/office/drawing/2014/main" id="{6882AA5D-0188-4E5B-AE54-2EC9F98FAE88}"/>
                </a:ext>
              </a:extLst>
            </p:cNvPr>
            <p:cNvSpPr/>
            <p:nvPr/>
          </p:nvSpPr>
          <p:spPr>
            <a:xfrm>
              <a:off x="1819732" y="3911960"/>
              <a:ext cx="3671827" cy="28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2000" b="1" u="sng" dirty="0"/>
                <a:t>Poliestireno expandido</a:t>
              </a:r>
              <a:r>
                <a:rPr lang="es-PE" sz="2000" i="1" dirty="0"/>
                <a:t> (Tecnopor )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="" xmlns:a16="http://schemas.microsoft.com/office/drawing/2014/main" id="{2E7027BF-DE3E-4542-AFDD-CE4D50DB6FDD}"/>
                </a:ext>
              </a:extLst>
            </p:cNvPr>
            <p:cNvSpPr/>
            <p:nvPr/>
          </p:nvSpPr>
          <p:spPr>
            <a:xfrm>
              <a:off x="434458" y="5687228"/>
              <a:ext cx="1894745" cy="512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/>
              <a:r>
                <a:rPr lang="es-PE" sz="2000" dirty="0"/>
                <a:t>Sistema </a:t>
              </a:r>
            </a:p>
            <a:p>
              <a:pPr marL="0" lvl="1" algn="ctr"/>
              <a:r>
                <a:rPr lang="es-PE" sz="2000" dirty="0"/>
                <a:t>respiratorio</a:t>
              </a: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="" xmlns:a16="http://schemas.microsoft.com/office/drawing/2014/main" id="{3380E4C1-E731-4A57-831C-17B2421844EC}"/>
                </a:ext>
              </a:extLst>
            </p:cNvPr>
            <p:cNvSpPr/>
            <p:nvPr/>
          </p:nvSpPr>
          <p:spPr>
            <a:xfrm>
              <a:off x="2225471" y="5687228"/>
              <a:ext cx="1679236" cy="512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/>
              <a:r>
                <a:rPr lang="es-PE" sz="2000" dirty="0"/>
                <a:t>Sistema </a:t>
              </a:r>
            </a:p>
            <a:p>
              <a:pPr marL="0" lvl="1" algn="ctr"/>
              <a:r>
                <a:rPr lang="es-PE" sz="2000" dirty="0"/>
                <a:t>nervioso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="" xmlns:a16="http://schemas.microsoft.com/office/drawing/2014/main" id="{9F82E629-4F8C-4E5D-B368-C9615F1147ED}"/>
                </a:ext>
              </a:extLst>
            </p:cNvPr>
            <p:cNvSpPr/>
            <p:nvPr/>
          </p:nvSpPr>
          <p:spPr>
            <a:xfrm>
              <a:off x="3660214" y="5680907"/>
              <a:ext cx="2034738" cy="512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/>
              <a:r>
                <a:rPr lang="es-PE" sz="2000" dirty="0"/>
                <a:t>Sistema </a:t>
              </a:r>
            </a:p>
            <a:p>
              <a:pPr marL="0" lvl="1" algn="ctr"/>
              <a:r>
                <a:rPr lang="es-PE" sz="2000" dirty="0"/>
                <a:t>reproductivo</a:t>
              </a:r>
            </a:p>
          </p:txBody>
        </p:sp>
        <p:pic>
          <p:nvPicPr>
            <p:cNvPr id="17" name="Imagen 16">
              <a:extLst>
                <a:ext uri="{FF2B5EF4-FFF2-40B4-BE49-F238E27FC236}">
                  <a16:creationId xmlns="" xmlns:a16="http://schemas.microsoft.com/office/drawing/2014/main" id="{9C37C573-9FFA-4954-A58E-C783DE64C7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100000" l="967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6050" y="5251761"/>
              <a:ext cx="816786" cy="527160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="" xmlns:a16="http://schemas.microsoft.com/office/drawing/2014/main" id="{E76C0C83-72A8-48AA-A8EA-CE1628C85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9365" y="5251759"/>
              <a:ext cx="706094" cy="502863"/>
            </a:xfrm>
            <a:prstGeom prst="rect">
              <a:avLst/>
            </a:prstGeom>
          </p:spPr>
        </p:pic>
        <p:pic>
          <p:nvPicPr>
            <p:cNvPr id="1030" name="Picture 6" descr="Resultado de imagen para tecnopor comida envase">
              <a:extLst>
                <a:ext uri="{FF2B5EF4-FFF2-40B4-BE49-F238E27FC236}">
                  <a16:creationId xmlns="" xmlns:a16="http://schemas.microsoft.com/office/drawing/2014/main" id="{1C1A8173-C9E8-42EC-8320-A3AD129DC9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93305" y="4374563"/>
              <a:ext cx="1227844" cy="672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E6C0F48B-2B9A-4A56-A440-8536695DCC3A}"/>
              </a:ext>
            </a:extLst>
          </p:cNvPr>
          <p:cNvSpPr txBox="1">
            <a:spLocks/>
          </p:cNvSpPr>
          <p:nvPr/>
        </p:nvSpPr>
        <p:spPr bwMode="auto">
          <a:xfrm>
            <a:off x="1011181" y="888675"/>
            <a:ext cx="1042761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Plástico: </a:t>
            </a:r>
            <a:r>
              <a:rPr lang="es-PE" altLang="es-PE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Envases de Tecnopor para alimentos y/o bebidas</a:t>
            </a:r>
            <a:endParaRPr kumimoji="0" lang="es-PE" altLang="es-PE" sz="3200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3848028E-9625-4A2D-9DC8-69383296F966}"/>
              </a:ext>
            </a:extLst>
          </p:cNvPr>
          <p:cNvSpPr txBox="1"/>
          <p:nvPr/>
        </p:nvSpPr>
        <p:spPr>
          <a:xfrm>
            <a:off x="1051429" y="2303949"/>
            <a:ext cx="483903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PE" sz="2000" b="1" dirty="0"/>
              <a:t>Puede transferir estireno y benceno </a:t>
            </a:r>
            <a:r>
              <a:rPr lang="es-PE" sz="2000" dirty="0"/>
              <a:t>desde el contenedor cuando está expuesto a </a:t>
            </a:r>
            <a:r>
              <a:rPr lang="es-PE" sz="2000" b="1" dirty="0"/>
              <a:t>altas</a:t>
            </a:r>
            <a:r>
              <a:rPr lang="es-PE" sz="2000" dirty="0"/>
              <a:t> </a:t>
            </a:r>
            <a:r>
              <a:rPr lang="es-PE" sz="2000" b="1" dirty="0"/>
              <a:t>temperaturas, grasas y ácidos </a:t>
            </a:r>
            <a:r>
              <a:rPr lang="es-PE" sz="2000" baseline="30000" dirty="0"/>
              <a:t>(1)</a:t>
            </a:r>
            <a:r>
              <a:rPr lang="es-PE" sz="2000" b="1" dirty="0"/>
              <a:t>. </a:t>
            </a:r>
          </a:p>
          <a:p>
            <a:pPr algn="just"/>
            <a:endParaRPr lang="es-PE" sz="600" b="1" dirty="0"/>
          </a:p>
          <a:p>
            <a:pPr marL="285750" indent="-285750" algn="just">
              <a:buFontTx/>
              <a:buChar char="-"/>
            </a:pPr>
            <a:r>
              <a:rPr lang="es-PE" sz="2000" b="1" dirty="0"/>
              <a:t>No se realiza su reciclaje </a:t>
            </a:r>
            <a:r>
              <a:rPr lang="es-PE" sz="2000" dirty="0"/>
              <a:t>por su bajo rendimiento y no ser rentable económicamente.</a:t>
            </a:r>
          </a:p>
          <a:p>
            <a:pPr algn="just"/>
            <a:endParaRPr lang="es-PE" sz="600" dirty="0"/>
          </a:p>
          <a:p>
            <a:pPr marL="285750" indent="-285750" algn="just">
              <a:buFontTx/>
              <a:buChar char="-"/>
            </a:pPr>
            <a:endParaRPr lang="es-PE" dirty="0"/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AEE15353-D5DB-417D-8DB6-2D3FB04BEFCD}"/>
              </a:ext>
            </a:extLst>
          </p:cNvPr>
          <p:cNvSpPr/>
          <p:nvPr/>
        </p:nvSpPr>
        <p:spPr>
          <a:xfrm>
            <a:off x="1078556" y="5782467"/>
            <a:ext cx="102501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AutoNum type="arabicParenBoth"/>
            </a:pPr>
            <a:r>
              <a:rPr lang="es-PE" sz="1100" i="1" dirty="0"/>
              <a:t>Por ejemplo, un estudio publicado en </a:t>
            </a:r>
            <a:r>
              <a:rPr lang="es-PE" sz="1100" i="1" dirty="0" err="1"/>
              <a:t>Environmental</a:t>
            </a:r>
            <a:r>
              <a:rPr lang="es-PE" sz="1100" i="1" dirty="0"/>
              <a:t> </a:t>
            </a:r>
            <a:r>
              <a:rPr lang="es-PE" sz="1100" i="1" dirty="0" err="1"/>
              <a:t>Health</a:t>
            </a:r>
            <a:r>
              <a:rPr lang="es-PE" sz="1100" i="1" dirty="0"/>
              <a:t> </a:t>
            </a:r>
            <a:r>
              <a:rPr lang="es-PE" sz="1100" i="1" dirty="0" err="1"/>
              <a:t>Perspectives</a:t>
            </a:r>
            <a:r>
              <a:rPr lang="es-PE" sz="1100" i="1" dirty="0"/>
              <a:t> </a:t>
            </a:r>
            <a:r>
              <a:rPr lang="es-PE" sz="1100" i="1" dirty="0" err="1"/>
              <a:t>conducted</a:t>
            </a:r>
            <a:r>
              <a:rPr lang="es-PE" sz="1100" i="1" dirty="0"/>
              <a:t> realizado por el </a:t>
            </a:r>
            <a:r>
              <a:rPr lang="es-PE" sz="1100" i="1" dirty="0" err="1"/>
              <a:t>Tokyo</a:t>
            </a:r>
            <a:r>
              <a:rPr lang="es-PE" sz="1100" i="1" dirty="0"/>
              <a:t> </a:t>
            </a:r>
            <a:r>
              <a:rPr lang="es-PE" sz="1100" i="1" dirty="0" err="1"/>
              <a:t>Metropolitan</a:t>
            </a:r>
            <a:r>
              <a:rPr lang="es-PE" sz="1100" i="1" dirty="0"/>
              <a:t> </a:t>
            </a:r>
            <a:r>
              <a:rPr lang="es-PE" sz="1100" i="1" dirty="0" err="1"/>
              <a:t>Research</a:t>
            </a:r>
            <a:r>
              <a:rPr lang="es-PE" sz="1100" i="1" dirty="0"/>
              <a:t> </a:t>
            </a:r>
            <a:r>
              <a:rPr lang="es-PE" sz="1100" i="1" dirty="0" err="1"/>
              <a:t>Laboratory</a:t>
            </a:r>
            <a:r>
              <a:rPr lang="es-PE" sz="1100" i="1" dirty="0"/>
              <a:t> </a:t>
            </a:r>
            <a:r>
              <a:rPr lang="es-PE" sz="1100" i="1" dirty="0" err="1"/>
              <a:t>of</a:t>
            </a:r>
            <a:r>
              <a:rPr lang="es-PE" sz="1100" i="1" dirty="0"/>
              <a:t> </a:t>
            </a:r>
            <a:r>
              <a:rPr lang="es-PE" sz="1100" i="1" dirty="0" err="1"/>
              <a:t>Public</a:t>
            </a:r>
            <a:r>
              <a:rPr lang="es-PE" sz="1100" i="1" dirty="0"/>
              <a:t> </a:t>
            </a:r>
            <a:r>
              <a:rPr lang="es-PE" sz="1100" i="1" dirty="0" err="1"/>
              <a:t>Health</a:t>
            </a:r>
            <a:r>
              <a:rPr lang="es-PE" sz="1100" i="1" dirty="0"/>
              <a:t> (2001) encontró que el gas del estireno proveniente de los contenedores de comida es una de las causas de la proliferación de células humanas de cáncer de mamas. </a:t>
            </a:r>
          </a:p>
          <a:p>
            <a:pPr marL="228600" indent="-228600" algn="just">
              <a:buAutoNum type="arabicParenBoth"/>
            </a:pPr>
            <a:r>
              <a:rPr lang="es-ES" sz="1100" i="1" dirty="0"/>
              <a:t>Agencia para Sustancias Tóxicas y el Registro de Enfermedades de Estados Unidos de </a:t>
            </a:r>
            <a:r>
              <a:rPr lang="es-ES" sz="1100" i="1" dirty="0" smtClean="0"/>
              <a:t>Norteamérica, Consultado en agosto del 2018</a:t>
            </a:r>
            <a:endParaRPr lang="es-PE" sz="1100" i="1" dirty="0"/>
          </a:p>
        </p:txBody>
      </p:sp>
    </p:spTree>
    <p:extLst>
      <p:ext uri="{BB962C8B-B14F-4D97-AF65-F5344CB8AC3E}">
        <p14:creationId xmlns:p14="http://schemas.microsoft.com/office/powerpoint/2010/main" val="415892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2F63E05E-3013-4808-B515-86E2735E30BA}"/>
              </a:ext>
            </a:extLst>
          </p:cNvPr>
          <p:cNvGrpSpPr/>
          <p:nvPr/>
        </p:nvGrpSpPr>
        <p:grpSpPr>
          <a:xfrm>
            <a:off x="2095099" y="1770644"/>
            <a:ext cx="8001802" cy="3299757"/>
            <a:chOff x="2045862" y="1869742"/>
            <a:chExt cx="7928337" cy="3839941"/>
          </a:xfrm>
        </p:grpSpPr>
        <p:pic>
          <p:nvPicPr>
            <p:cNvPr id="13314" name="Picture 2" descr="Resultado de imagen para microplÃ¡stico en la cadena trÃ³fica">
              <a:extLst>
                <a:ext uri="{FF2B5EF4-FFF2-40B4-BE49-F238E27FC236}">
                  <a16:creationId xmlns="" xmlns:a16="http://schemas.microsoft.com/office/drawing/2014/main" id="{C4894D3E-5E9F-465C-B76F-AB7A3EC422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45862" y="2293880"/>
              <a:ext cx="7928337" cy="3415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Imagen 4">
              <a:extLst>
                <a:ext uri="{FF2B5EF4-FFF2-40B4-BE49-F238E27FC236}">
                  <a16:creationId xmlns="" xmlns:a16="http://schemas.microsoft.com/office/drawing/2014/main" id="{CD54A776-A612-44A3-AF37-006B6C8F5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705" y="1869742"/>
              <a:ext cx="1544654" cy="1257276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="" xmlns:a16="http://schemas.microsoft.com/office/drawing/2014/main" id="{1FDE77BA-DACB-4284-908D-4C8BCB51510F}"/>
                </a:ext>
              </a:extLst>
            </p:cNvPr>
            <p:cNvSpPr txBox="1"/>
            <p:nvPr/>
          </p:nvSpPr>
          <p:spPr>
            <a:xfrm>
              <a:off x="2045862" y="4756267"/>
              <a:ext cx="172247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  <a:spcAft>
                  <a:spcPts val="600"/>
                </a:spcAft>
              </a:pPr>
              <a:r>
                <a:rPr lang="es-PE" sz="25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 sustancias peligrosas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BB6EB7DB-8C8E-4366-A6D9-089AE9DC307F}"/>
              </a:ext>
            </a:extLst>
          </p:cNvPr>
          <p:cNvSpPr txBox="1"/>
          <p:nvPr/>
        </p:nvSpPr>
        <p:spPr>
          <a:xfrm>
            <a:off x="1928261" y="5425376"/>
            <a:ext cx="8336968" cy="98488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ctr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E" sz="2000" dirty="0"/>
              <a:t>También pueden ingresar a través de la inhalación de </a:t>
            </a:r>
            <a:r>
              <a:rPr lang="es-PE" sz="2000" dirty="0" smtClean="0"/>
              <a:t>polvo.</a:t>
            </a:r>
            <a:endParaRPr lang="es-PE" sz="2000" dirty="0"/>
          </a:p>
          <a:p>
            <a:pPr algn="just"/>
            <a:endParaRPr lang="es-PE" sz="1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E" sz="2000" dirty="0" smtClean="0"/>
              <a:t>Constituye un </a:t>
            </a:r>
            <a:r>
              <a:rPr lang="es-PE" sz="2000" b="1" u="sng" dirty="0">
                <a:solidFill>
                  <a:srgbClr val="C00000"/>
                </a:solidFill>
              </a:rPr>
              <a:t>problema ambiental y de salud pública.</a:t>
            </a:r>
          </a:p>
          <a:p>
            <a:pPr algn="just"/>
            <a:endParaRPr lang="es-PE" sz="800" dirty="0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0AC38DAB-3168-47D2-85B9-199ACB0FA2FA}"/>
              </a:ext>
            </a:extLst>
          </p:cNvPr>
          <p:cNvSpPr txBox="1">
            <a:spLocks/>
          </p:cNvSpPr>
          <p:nvPr/>
        </p:nvSpPr>
        <p:spPr bwMode="auto">
          <a:xfrm>
            <a:off x="416087" y="1030798"/>
            <a:ext cx="1091284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Plástico: </a:t>
            </a:r>
            <a:r>
              <a:rPr lang="es-PE" altLang="es-PE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Microplásticos y sustancias peligrosas en la cadena alimenticia</a:t>
            </a:r>
            <a:endParaRPr kumimoji="0" lang="es-PE" altLang="es-PE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71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C4E45888-E034-4E10-A0FF-37D091D0B69F}"/>
              </a:ext>
            </a:extLst>
          </p:cNvPr>
          <p:cNvSpPr txBox="1">
            <a:spLocks/>
          </p:cNvSpPr>
          <p:nvPr/>
        </p:nvSpPr>
        <p:spPr bwMode="auto">
          <a:xfrm>
            <a:off x="847022" y="713170"/>
            <a:ext cx="1061345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Acciones en el mundo: </a:t>
            </a:r>
            <a:r>
              <a:rPr lang="es-PE" altLang="es-PE" sz="30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Regulaciones</a:t>
            </a:r>
            <a:endParaRPr kumimoji="0" lang="es-PE" altLang="es-PE" sz="3000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2798C7A6-D1AF-4EC9-99CE-9EB7C4B95406}"/>
              </a:ext>
            </a:extLst>
          </p:cNvPr>
          <p:cNvSpPr txBox="1"/>
          <p:nvPr/>
        </p:nvSpPr>
        <p:spPr>
          <a:xfrm>
            <a:off x="731521" y="1389743"/>
            <a:ext cx="284907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buFont typeface="Arial" panose="020B0604020202020204" pitchFamily="34" charset="0"/>
              <a:buChar char="•"/>
            </a:pPr>
            <a:r>
              <a:rPr lang="es-ES" altLang="es-PE" b="1" u="sng" dirty="0">
                <a:solidFill>
                  <a:srgbClr val="212121"/>
                </a:solidFill>
              </a:rPr>
              <a:t>Más de 60 países </a:t>
            </a:r>
            <a:r>
              <a:rPr lang="es-ES" altLang="es-PE" dirty="0">
                <a:solidFill>
                  <a:srgbClr val="212121"/>
                </a:solidFill>
              </a:rPr>
              <a:t>han introducido prohibiciones y gravámenes para frenar los desechos plásticos de un solo uso.</a:t>
            </a:r>
            <a:r>
              <a:rPr lang="es-ES" altLang="es-PE" dirty="0"/>
              <a:t> </a:t>
            </a:r>
          </a:p>
          <a:p>
            <a:pPr algn="just"/>
            <a:endParaRPr lang="es-ES" altLang="es-PE" sz="1000" dirty="0"/>
          </a:p>
          <a:p>
            <a:pPr marL="182563" indent="-182563" algn="just">
              <a:buFont typeface="Arial" panose="020B0604020202020204" pitchFamily="34" charset="0"/>
              <a:buChar char="•"/>
            </a:pPr>
            <a:r>
              <a:rPr lang="es-ES" altLang="es-PE" dirty="0">
                <a:solidFill>
                  <a:srgbClr val="212121"/>
                </a:solidFill>
              </a:rPr>
              <a:t>Las bolsas de plástico, los sorbetes y </a:t>
            </a:r>
            <a:r>
              <a:rPr lang="es-ES" altLang="es-PE" dirty="0" err="1" smtClean="0">
                <a:solidFill>
                  <a:srgbClr val="212121"/>
                </a:solidFill>
              </a:rPr>
              <a:t>poliestireno</a:t>
            </a:r>
            <a:r>
              <a:rPr lang="es-ES" altLang="es-PE" dirty="0" smtClean="0">
                <a:solidFill>
                  <a:srgbClr val="212121"/>
                </a:solidFill>
              </a:rPr>
              <a:t> expandido </a:t>
            </a:r>
            <a:r>
              <a:rPr lang="es-ES" altLang="es-PE" dirty="0">
                <a:solidFill>
                  <a:srgbClr val="212121"/>
                </a:solidFill>
              </a:rPr>
              <a:t>han sido el principal foco de acción.</a:t>
            </a:r>
          </a:p>
          <a:p>
            <a:pPr algn="just"/>
            <a:endParaRPr lang="es-ES" altLang="es-PE" sz="1000" dirty="0">
              <a:solidFill>
                <a:srgbClr val="212121"/>
              </a:solidFill>
            </a:endParaRPr>
          </a:p>
          <a:p>
            <a:pPr marL="182563" indent="-182563" algn="just">
              <a:buFont typeface="Arial" panose="020B0604020202020204" pitchFamily="34" charset="0"/>
              <a:buChar char="•"/>
            </a:pPr>
            <a:r>
              <a:rPr lang="es-ES" altLang="es-PE" dirty="0">
                <a:solidFill>
                  <a:srgbClr val="212121"/>
                </a:solidFill>
              </a:rPr>
              <a:t>Las acciones normativas son de: Prohibición, impuestos o mixtas.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3E42837A-DFE3-42C9-B22B-22DD4FE8B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P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37907587-1F0B-444B-9271-540B6C174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655" y="1427838"/>
            <a:ext cx="7640824" cy="364586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C357707D-C608-4E0F-886A-5C55E6444270}"/>
              </a:ext>
            </a:extLst>
          </p:cNvPr>
          <p:cNvSpPr/>
          <p:nvPr/>
        </p:nvSpPr>
        <p:spPr>
          <a:xfrm>
            <a:off x="3734601" y="5053734"/>
            <a:ext cx="75173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/>
              <a:t>Fuente: “Banning single-use plastic: lessons and experiences from countries” UN Environment report (2018)</a:t>
            </a:r>
            <a:endParaRPr lang="es-PE" sz="1100" i="1" dirty="0"/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40D90C66-9502-49A5-BF3C-8D6EB13AE188}"/>
              </a:ext>
            </a:extLst>
          </p:cNvPr>
          <p:cNvSpPr/>
          <p:nvPr/>
        </p:nvSpPr>
        <p:spPr>
          <a:xfrm>
            <a:off x="750771" y="5391258"/>
            <a:ext cx="10728957" cy="653406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1700" dirty="0">
                <a:solidFill>
                  <a:schemeClr val="tx1"/>
                </a:solidFill>
              </a:rPr>
              <a:t>En </a:t>
            </a:r>
            <a:r>
              <a:rPr lang="es-PE" sz="1700" b="1" dirty="0">
                <a:solidFill>
                  <a:schemeClr val="tx1"/>
                </a:solidFill>
              </a:rPr>
              <a:t>Colombia</a:t>
            </a:r>
            <a:r>
              <a:rPr lang="es-PE" sz="1700" dirty="0">
                <a:solidFill>
                  <a:schemeClr val="tx1"/>
                </a:solidFill>
              </a:rPr>
              <a:t>, luego del primer año, </a:t>
            </a:r>
            <a:r>
              <a:rPr lang="es-PE" sz="1700" b="1" dirty="0" smtClean="0">
                <a:solidFill>
                  <a:schemeClr val="tx1"/>
                </a:solidFill>
              </a:rPr>
              <a:t>se logró una reducción de 30 </a:t>
            </a:r>
            <a:r>
              <a:rPr lang="es-PE" sz="1700" b="1" dirty="0">
                <a:solidFill>
                  <a:schemeClr val="tx1"/>
                </a:solidFill>
              </a:rPr>
              <a:t>% las bolsas distribuidas en puntos de pago</a:t>
            </a:r>
            <a:r>
              <a:rPr lang="es-PE" sz="1700" b="1" baseline="30000" dirty="0">
                <a:solidFill>
                  <a:schemeClr val="tx1"/>
                </a:solidFill>
              </a:rPr>
              <a:t>(1)</a:t>
            </a:r>
            <a:r>
              <a:rPr lang="es-PE" sz="1700" dirty="0">
                <a:solidFill>
                  <a:schemeClr val="tx1"/>
                </a:solidFill>
              </a:rPr>
              <a:t>. Las c</a:t>
            </a:r>
            <a:r>
              <a:rPr lang="es-ES" sz="1700" dirty="0" err="1">
                <a:solidFill>
                  <a:schemeClr val="tx1"/>
                </a:solidFill>
              </a:rPr>
              <a:t>iudades</a:t>
            </a:r>
            <a:r>
              <a:rPr lang="es-ES" sz="1700" dirty="0">
                <a:solidFill>
                  <a:schemeClr val="tx1"/>
                </a:solidFill>
              </a:rPr>
              <a:t> </a:t>
            </a:r>
            <a:r>
              <a:rPr lang="es-ES" sz="1700" b="1" dirty="0">
                <a:solidFill>
                  <a:schemeClr val="tx1"/>
                </a:solidFill>
              </a:rPr>
              <a:t>de Bogotá y Cali </a:t>
            </a:r>
            <a:r>
              <a:rPr lang="es-ES" sz="1700" dirty="0">
                <a:solidFill>
                  <a:schemeClr val="tx1"/>
                </a:solidFill>
              </a:rPr>
              <a:t>presentaron el mayor índice de reducción en el consumo de bolsas, </a:t>
            </a:r>
            <a:r>
              <a:rPr lang="es-ES" sz="1700" b="1" dirty="0">
                <a:solidFill>
                  <a:schemeClr val="tx1"/>
                </a:solidFill>
              </a:rPr>
              <a:t>llegando al 79 % </a:t>
            </a:r>
            <a:r>
              <a:rPr lang="es-ES" sz="1700" b="1" baseline="30000" dirty="0">
                <a:solidFill>
                  <a:schemeClr val="tx1"/>
                </a:solidFill>
              </a:rPr>
              <a:t>(2)</a:t>
            </a:r>
            <a:r>
              <a:rPr lang="es-ES" sz="1700" b="1" dirty="0">
                <a:solidFill>
                  <a:schemeClr val="tx1"/>
                </a:solidFill>
              </a:rPr>
              <a:t>. </a:t>
            </a:r>
            <a:endParaRPr lang="es-ES" sz="1700" dirty="0">
              <a:solidFill>
                <a:schemeClr val="tx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BAC286D0-B43A-4F4E-9648-F07806F19A68}"/>
              </a:ext>
            </a:extLst>
          </p:cNvPr>
          <p:cNvSpPr/>
          <p:nvPr/>
        </p:nvSpPr>
        <p:spPr>
          <a:xfrm>
            <a:off x="750771" y="604466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AutoNum type="arabicParenBoth"/>
            </a:pPr>
            <a:r>
              <a:rPr lang="es-ES" sz="1100" i="1" dirty="0"/>
              <a:t>Mora R. y Triana L., 2018</a:t>
            </a:r>
          </a:p>
          <a:p>
            <a:pPr marL="342900" indent="-342900" algn="just">
              <a:buAutoNum type="arabicParenBoth"/>
            </a:pPr>
            <a:r>
              <a:rPr lang="es-PE" sz="1100" i="1" dirty="0"/>
              <a:t>Ministerio del Ambiente y Sostenibilidad de Colombia, 2018</a:t>
            </a:r>
          </a:p>
        </p:txBody>
      </p:sp>
    </p:spTree>
    <p:extLst>
      <p:ext uri="{BB962C8B-B14F-4D97-AF65-F5344CB8AC3E}">
        <p14:creationId xmlns:p14="http://schemas.microsoft.com/office/powerpoint/2010/main" val="410563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C4E45888-E034-4E10-A0FF-37D091D0B69F}"/>
              </a:ext>
            </a:extLst>
          </p:cNvPr>
          <p:cNvSpPr txBox="1">
            <a:spLocks/>
          </p:cNvSpPr>
          <p:nvPr/>
        </p:nvSpPr>
        <p:spPr bwMode="auto">
          <a:xfrm>
            <a:off x="847022" y="713170"/>
            <a:ext cx="1061345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Acciones en el mundo: </a:t>
            </a:r>
            <a:r>
              <a:rPr lang="es-PE" altLang="es-PE" sz="30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Sector Privado</a:t>
            </a:r>
            <a:endParaRPr kumimoji="0" lang="es-PE" altLang="es-PE" sz="3000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3E42837A-DFE3-42C9-B22B-22DD4FE8B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P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Flecha: a la derecha 1">
            <a:extLst>
              <a:ext uri="{FF2B5EF4-FFF2-40B4-BE49-F238E27FC236}">
                <a16:creationId xmlns="" xmlns:a16="http://schemas.microsoft.com/office/drawing/2014/main" id="{5A051B82-9074-4F71-BF5C-526CE8ACA570}"/>
              </a:ext>
            </a:extLst>
          </p:cNvPr>
          <p:cNvSpPr/>
          <p:nvPr/>
        </p:nvSpPr>
        <p:spPr>
          <a:xfrm>
            <a:off x="750771" y="1469695"/>
            <a:ext cx="4729213" cy="1552638"/>
          </a:xfrm>
          <a:prstGeom prst="rightArrow">
            <a:avLst/>
          </a:prstGeom>
          <a:solidFill>
            <a:srgbClr val="98C0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>
                <a:solidFill>
                  <a:schemeClr val="tx1"/>
                </a:solidFill>
              </a:rPr>
              <a:t>Transición hacia una economía circular del plástico</a:t>
            </a:r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108BE7E-61DC-4CA4-A8C5-5A534A7CC2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" b="6353"/>
          <a:stretch/>
        </p:blipFill>
        <p:spPr>
          <a:xfrm>
            <a:off x="5759615" y="1469695"/>
            <a:ext cx="5700864" cy="4379496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55829A02-7535-49DE-856A-B6827549569B}"/>
              </a:ext>
            </a:extLst>
          </p:cNvPr>
          <p:cNvSpPr/>
          <p:nvPr/>
        </p:nvSpPr>
        <p:spPr>
          <a:xfrm>
            <a:off x="914399" y="6069141"/>
            <a:ext cx="106976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100" i="1" dirty="0"/>
              <a:t>Fuente: </a:t>
            </a:r>
            <a:r>
              <a:rPr lang="es-PE" sz="1100" i="1" dirty="0" err="1"/>
              <a:t>World</a:t>
            </a:r>
            <a:r>
              <a:rPr lang="es-PE" sz="1100" i="1" dirty="0"/>
              <a:t> </a:t>
            </a:r>
            <a:r>
              <a:rPr lang="es-PE" sz="1100" i="1" dirty="0" err="1"/>
              <a:t>Economic</a:t>
            </a:r>
            <a:r>
              <a:rPr lang="es-PE" sz="1100" i="1" dirty="0"/>
              <a:t> </a:t>
            </a:r>
            <a:r>
              <a:rPr lang="es-PE" sz="1100" i="1" dirty="0" err="1"/>
              <a:t>Forum</a:t>
            </a:r>
            <a:r>
              <a:rPr lang="es-PE" sz="1100" i="1" dirty="0"/>
              <a:t>, Ellen MacArthur </a:t>
            </a:r>
            <a:r>
              <a:rPr lang="es-PE" sz="1100" i="1" dirty="0" err="1"/>
              <a:t>Foundation</a:t>
            </a:r>
            <a:r>
              <a:rPr lang="es-PE" sz="1100" i="1" dirty="0"/>
              <a:t> and McKinsey &amp; Company, </a:t>
            </a:r>
            <a:r>
              <a:rPr lang="es-PE" sz="1100" i="1" dirty="0" err="1"/>
              <a:t>The</a:t>
            </a:r>
            <a:r>
              <a:rPr lang="es-PE" sz="1100" i="1" dirty="0"/>
              <a:t> New </a:t>
            </a:r>
            <a:r>
              <a:rPr lang="es-PE" sz="1100" i="1" dirty="0" err="1"/>
              <a:t>Plastics</a:t>
            </a:r>
            <a:r>
              <a:rPr lang="es-PE" sz="1100" i="1" dirty="0"/>
              <a:t> </a:t>
            </a:r>
            <a:r>
              <a:rPr lang="es-PE" sz="1100" i="1" dirty="0" err="1"/>
              <a:t>Economy</a:t>
            </a:r>
            <a:r>
              <a:rPr lang="es-PE" sz="1100" i="1" dirty="0"/>
              <a:t> — </a:t>
            </a:r>
            <a:r>
              <a:rPr lang="es-PE" sz="1100" i="1" dirty="0" err="1"/>
              <a:t>Rethinking</a:t>
            </a:r>
            <a:r>
              <a:rPr lang="es-PE" sz="1100" i="1" dirty="0"/>
              <a:t> </a:t>
            </a:r>
            <a:r>
              <a:rPr lang="es-PE" sz="1100" i="1" dirty="0" err="1"/>
              <a:t>the</a:t>
            </a:r>
            <a:r>
              <a:rPr lang="es-PE" sz="1100" i="1" dirty="0"/>
              <a:t> </a:t>
            </a:r>
            <a:r>
              <a:rPr lang="es-PE" sz="1100" i="1" dirty="0" err="1"/>
              <a:t>future</a:t>
            </a:r>
            <a:r>
              <a:rPr lang="es-PE" sz="1100" i="1" dirty="0"/>
              <a:t> </a:t>
            </a:r>
            <a:r>
              <a:rPr lang="es-PE" sz="1100" i="1" dirty="0" err="1"/>
              <a:t>of</a:t>
            </a:r>
            <a:r>
              <a:rPr lang="es-PE" sz="1100" i="1" dirty="0"/>
              <a:t> </a:t>
            </a:r>
            <a:r>
              <a:rPr lang="es-PE" sz="1100" i="1" dirty="0" err="1"/>
              <a:t>plastics</a:t>
            </a:r>
            <a:r>
              <a:rPr lang="es-PE" sz="1100" i="1" dirty="0"/>
              <a:t> (2016), http://www.ellenmacarthurfoundation.org/publications).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678EA1D9-88D3-4C3B-B5AF-1DD0FFF9A4F9}"/>
              </a:ext>
            </a:extLst>
          </p:cNvPr>
          <p:cNvSpPr/>
          <p:nvPr/>
        </p:nvSpPr>
        <p:spPr>
          <a:xfrm>
            <a:off x="731521" y="3182992"/>
            <a:ext cx="4472537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altLang="es-PE" dirty="0"/>
              <a:t>Dirigido por la Fundación Ellen MacArthur, en asociación con el Foro Económico Mundial y con el apoyo de McKinsey &amp; Company. </a:t>
            </a:r>
          </a:p>
          <a:p>
            <a:pPr algn="just"/>
            <a:endParaRPr lang="es-ES" altLang="es-PE" sz="105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Ha desarrollado una visión global de los flujos mundiales de material de embalaje plástico. Este informe basa sus hallazgos en entrevistas con más de 180 expertos y en el análisis de más de 200 informes.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7341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4935924" y="167147"/>
            <a:ext cx="7266411" cy="6513371"/>
            <a:chOff x="5011395" y="760018"/>
            <a:chExt cx="6935300" cy="544805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30147" y="760020"/>
              <a:ext cx="6816548" cy="5448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ángulo 28"/>
            <p:cNvSpPr/>
            <p:nvPr/>
          </p:nvSpPr>
          <p:spPr>
            <a:xfrm flipH="1">
              <a:off x="5023261" y="760018"/>
              <a:ext cx="6923425" cy="5448055"/>
            </a:xfrm>
            <a:custGeom>
              <a:avLst/>
              <a:gdLst>
                <a:gd name="connsiteX0" fmla="*/ 0 w 7173310"/>
                <a:gd name="connsiteY0" fmla="*/ 0 h 6168789"/>
                <a:gd name="connsiteX1" fmla="*/ 7173310 w 7173310"/>
                <a:gd name="connsiteY1" fmla="*/ 0 h 6168789"/>
                <a:gd name="connsiteX2" fmla="*/ 7173310 w 7173310"/>
                <a:gd name="connsiteY2" fmla="*/ 6168789 h 6168789"/>
                <a:gd name="connsiteX3" fmla="*/ 0 w 7173310"/>
                <a:gd name="connsiteY3" fmla="*/ 6168789 h 6168789"/>
                <a:gd name="connsiteX4" fmla="*/ 0 w 7173310"/>
                <a:gd name="connsiteY4" fmla="*/ 0 h 6168789"/>
                <a:gd name="connsiteX0" fmla="*/ 0 w 7173310"/>
                <a:gd name="connsiteY0" fmla="*/ 0 h 6168789"/>
                <a:gd name="connsiteX1" fmla="*/ 5849007 w 7173310"/>
                <a:gd name="connsiteY1" fmla="*/ 0 h 6168789"/>
                <a:gd name="connsiteX2" fmla="*/ 7173310 w 7173310"/>
                <a:gd name="connsiteY2" fmla="*/ 6168789 h 6168789"/>
                <a:gd name="connsiteX3" fmla="*/ 0 w 7173310"/>
                <a:gd name="connsiteY3" fmla="*/ 6168789 h 6168789"/>
                <a:gd name="connsiteX4" fmla="*/ 0 w 7173310"/>
                <a:gd name="connsiteY4" fmla="*/ 0 h 616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3310" h="6168789">
                  <a:moveTo>
                    <a:pt x="0" y="0"/>
                  </a:moveTo>
                  <a:lnTo>
                    <a:pt x="5849007" y="0"/>
                  </a:lnTo>
                  <a:lnTo>
                    <a:pt x="7173310" y="6168789"/>
                  </a:lnTo>
                  <a:lnTo>
                    <a:pt x="0" y="6168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BD2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s-PE" sz="1400" u="sng" dirty="0"/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5011395" y="760018"/>
              <a:ext cx="1400459" cy="5448055"/>
            </a:xfrm>
            <a:custGeom>
              <a:avLst/>
              <a:gdLst>
                <a:gd name="connsiteX0" fmla="*/ 1233377 w 1233377"/>
                <a:gd name="connsiteY0" fmla="*/ 0 h 5879804"/>
                <a:gd name="connsiteX1" fmla="*/ 10633 w 1233377"/>
                <a:gd name="connsiteY1" fmla="*/ 21265 h 5879804"/>
                <a:gd name="connsiteX2" fmla="*/ 0 w 1233377"/>
                <a:gd name="connsiteY2" fmla="*/ 5879804 h 5879804"/>
                <a:gd name="connsiteX3" fmla="*/ 1233377 w 1233377"/>
                <a:gd name="connsiteY3" fmla="*/ 0 h 587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377" h="5879804">
                  <a:moveTo>
                    <a:pt x="1233377" y="0"/>
                  </a:moveTo>
                  <a:lnTo>
                    <a:pt x="10633" y="21265"/>
                  </a:lnTo>
                  <a:cubicBezTo>
                    <a:pt x="7089" y="1974111"/>
                    <a:pt x="3544" y="3926958"/>
                    <a:pt x="0" y="5879804"/>
                  </a:cubicBezTo>
                  <a:lnTo>
                    <a:pt x="1233377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38" name="2 Título"/>
          <p:cNvSpPr txBox="1">
            <a:spLocks/>
          </p:cNvSpPr>
          <p:nvPr/>
        </p:nvSpPr>
        <p:spPr>
          <a:xfrm>
            <a:off x="912823" y="1484765"/>
            <a:ext cx="3742881" cy="2379380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800" b="1" i="1" u="sng" dirty="0"/>
              <a:t>Texto alternativo consensuado</a:t>
            </a:r>
          </a:p>
        </p:txBody>
      </p:sp>
      <p:sp>
        <p:nvSpPr>
          <p:cNvPr id="2" name="1 Rectángulo"/>
          <p:cNvSpPr/>
          <p:nvPr/>
        </p:nvSpPr>
        <p:spPr>
          <a:xfrm>
            <a:off x="6363368" y="1790433"/>
            <a:ext cx="51013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“Ley que regula el plástico de un solo uso y los recipientes o envases descartables”</a:t>
            </a:r>
          </a:p>
        </p:txBody>
      </p:sp>
    </p:spTree>
    <p:extLst>
      <p:ext uri="{BB962C8B-B14F-4D97-AF65-F5344CB8AC3E}">
        <p14:creationId xmlns:p14="http://schemas.microsoft.com/office/powerpoint/2010/main" val="20483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/>
          <p:cNvSpPr/>
          <p:nvPr/>
        </p:nvSpPr>
        <p:spPr>
          <a:xfrm>
            <a:off x="778730" y="1970170"/>
            <a:ext cx="2554766" cy="379949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76920" y="2312710"/>
            <a:ext cx="2093539" cy="2089209"/>
          </a:xfrm>
        </p:spPr>
        <p:txBody>
          <a:bodyPr/>
          <a:lstStyle/>
          <a:p>
            <a:pPr marL="0" indent="0" algn="just">
              <a:buNone/>
            </a:pPr>
            <a:r>
              <a:rPr lang="es-ES" sz="1800" dirty="0"/>
              <a:t>Establecer el </a:t>
            </a:r>
            <a:r>
              <a:rPr lang="es-ES" sz="1800" b="1" dirty="0"/>
              <a:t>marco regulatorio </a:t>
            </a:r>
            <a:r>
              <a:rPr lang="es-ES" sz="1800" dirty="0"/>
              <a:t>sobre el </a:t>
            </a:r>
            <a:r>
              <a:rPr lang="es-ES" sz="1800" b="1" dirty="0"/>
              <a:t>plástico de un solo uso</a:t>
            </a:r>
            <a:r>
              <a:rPr lang="es-ES" sz="1800" dirty="0"/>
              <a:t>, otros </a:t>
            </a:r>
            <a:r>
              <a:rPr lang="es-ES" sz="1800" b="1" dirty="0"/>
              <a:t>plásticos no reutilizables </a:t>
            </a:r>
            <a:r>
              <a:rPr lang="es-ES" sz="1800" dirty="0"/>
              <a:t>y los </a:t>
            </a:r>
            <a:r>
              <a:rPr lang="es-ES" sz="1800" b="1" dirty="0"/>
              <a:t>recipientes o envases descartables </a:t>
            </a:r>
            <a:r>
              <a:rPr lang="es-ES" sz="1800" dirty="0"/>
              <a:t>de </a:t>
            </a:r>
            <a:r>
              <a:rPr lang="es-ES" sz="1800" dirty="0" err="1"/>
              <a:t>poliestireno</a:t>
            </a:r>
            <a:r>
              <a:rPr lang="es-ES" sz="1800" dirty="0"/>
              <a:t> expandido (</a:t>
            </a:r>
            <a:r>
              <a:rPr lang="es-ES" sz="1800" b="1" dirty="0" err="1"/>
              <a:t>tecnopor</a:t>
            </a:r>
            <a:r>
              <a:rPr lang="es-ES" sz="1800" dirty="0"/>
              <a:t>) para alimentos y bebidas de consumo humano </a:t>
            </a:r>
            <a:r>
              <a:rPr lang="es-ES" sz="1800" b="1" dirty="0"/>
              <a:t>en el territorio nacional</a:t>
            </a:r>
            <a:r>
              <a:rPr lang="es-ES" sz="1800" dirty="0"/>
              <a:t>. </a:t>
            </a:r>
            <a:endParaRPr lang="es-PE" sz="1800" dirty="0"/>
          </a:p>
        </p:txBody>
      </p:sp>
      <p:sp>
        <p:nvSpPr>
          <p:cNvPr id="4" name="AutoShape 2" descr="Resultado de imagen para MINAM PLÃST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BD64C23C-63A4-462D-AD5A-8BC52846CF33}"/>
              </a:ext>
            </a:extLst>
          </p:cNvPr>
          <p:cNvSpPr txBox="1">
            <a:spLocks/>
          </p:cNvSpPr>
          <p:nvPr/>
        </p:nvSpPr>
        <p:spPr bwMode="auto">
          <a:xfrm>
            <a:off x="992760" y="1042519"/>
            <a:ext cx="1042761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Objetivo</a:t>
            </a:r>
            <a:endParaRPr kumimoji="0" lang="es-PE" altLang="es-PE" sz="3200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="" xmlns:a16="http://schemas.microsoft.com/office/drawing/2014/main" id="{50D31977-62E2-4FCE-9C27-55A8FFDCAB82}"/>
              </a:ext>
            </a:extLst>
          </p:cNvPr>
          <p:cNvGrpSpPr/>
          <p:nvPr/>
        </p:nvGrpSpPr>
        <p:grpSpPr>
          <a:xfrm>
            <a:off x="3653661" y="1819175"/>
            <a:ext cx="7711484" cy="4273617"/>
            <a:chOff x="3682536" y="1819175"/>
            <a:chExt cx="7711484" cy="4273617"/>
          </a:xfrm>
        </p:grpSpPr>
        <p:grpSp>
          <p:nvGrpSpPr>
            <p:cNvPr id="7" name="Grupo 6">
              <a:extLst>
                <a:ext uri="{FF2B5EF4-FFF2-40B4-BE49-F238E27FC236}">
                  <a16:creationId xmlns="" xmlns:a16="http://schemas.microsoft.com/office/drawing/2014/main" id="{CE9BBA1E-B56F-4963-8842-AD98E4032DEB}"/>
                </a:ext>
              </a:extLst>
            </p:cNvPr>
            <p:cNvGrpSpPr/>
            <p:nvPr/>
          </p:nvGrpSpPr>
          <p:grpSpPr>
            <a:xfrm>
              <a:off x="3968077" y="2750790"/>
              <a:ext cx="7198847" cy="1461380"/>
              <a:chOff x="1151113" y="2888551"/>
              <a:chExt cx="10247636" cy="1461380"/>
            </a:xfrm>
          </p:grpSpPr>
          <p:sp>
            <p:nvSpPr>
              <p:cNvPr id="8" name="CuadroTexto 7">
                <a:extLst>
                  <a:ext uri="{FF2B5EF4-FFF2-40B4-BE49-F238E27FC236}">
                    <a16:creationId xmlns="" xmlns:a16="http://schemas.microsoft.com/office/drawing/2014/main" id="{A929704F-3147-4FDD-85B5-264D57F08C48}"/>
                  </a:ext>
                </a:extLst>
              </p:cNvPr>
              <p:cNvSpPr txBox="1"/>
              <p:nvPr/>
            </p:nvSpPr>
            <p:spPr>
              <a:xfrm>
                <a:off x="1151113" y="2888551"/>
                <a:ext cx="1780504" cy="135421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s-PE" sz="1600" b="1" dirty="0">
                    <a:solidFill>
                      <a:schemeClr val="bg1"/>
                    </a:solidFill>
                  </a:rPr>
                  <a:t>No reutilizables</a:t>
                </a:r>
              </a:p>
              <a:p>
                <a:pPr algn="ctr"/>
                <a:r>
                  <a:rPr lang="es-PE" sz="1600" b="1" dirty="0">
                    <a:solidFill>
                      <a:schemeClr val="bg1"/>
                    </a:solidFill>
                  </a:rPr>
                  <a:t>Un solo uso</a:t>
                </a:r>
              </a:p>
              <a:p>
                <a:pPr algn="ctr"/>
                <a:r>
                  <a:rPr lang="es-PE" sz="1600" b="1" dirty="0">
                    <a:solidFill>
                      <a:schemeClr val="bg1"/>
                    </a:solidFill>
                  </a:rPr>
                  <a:t>Desechable</a:t>
                </a:r>
              </a:p>
              <a:p>
                <a:pPr algn="ctr"/>
                <a:endParaRPr lang="es-PE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="" xmlns:a16="http://schemas.microsoft.com/office/drawing/2014/main" id="{74236F0D-0C5D-4119-85A6-062771A1F8D1}"/>
                  </a:ext>
                </a:extLst>
              </p:cNvPr>
              <p:cNvSpPr txBox="1"/>
              <p:nvPr/>
            </p:nvSpPr>
            <p:spPr>
              <a:xfrm>
                <a:off x="5442852" y="3022316"/>
                <a:ext cx="1714881" cy="83099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s-PE" sz="16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s-PE" sz="1600" b="1" dirty="0">
                    <a:solidFill>
                      <a:schemeClr val="bg1"/>
                    </a:solidFill>
                  </a:rPr>
                  <a:t>Reutilizable</a:t>
                </a:r>
              </a:p>
              <a:p>
                <a:pPr algn="ctr"/>
                <a:endParaRPr lang="es-PE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="" xmlns:a16="http://schemas.microsoft.com/office/drawing/2014/main" id="{698E0F97-7117-4641-B190-13E516A6E404}"/>
                  </a:ext>
                </a:extLst>
              </p:cNvPr>
              <p:cNvSpPr txBox="1"/>
              <p:nvPr/>
            </p:nvSpPr>
            <p:spPr>
              <a:xfrm>
                <a:off x="7291763" y="3008793"/>
                <a:ext cx="2271734" cy="830997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PE" sz="1600" b="1" dirty="0"/>
                  <a:t>Tecnologías que aseguran biodegradación</a:t>
                </a:r>
              </a:p>
            </p:txBody>
          </p:sp>
          <p:sp>
            <p:nvSpPr>
              <p:cNvPr id="13" name="Flecha: a la derecha 12">
                <a:extLst>
                  <a:ext uri="{FF2B5EF4-FFF2-40B4-BE49-F238E27FC236}">
                    <a16:creationId xmlns="" xmlns:a16="http://schemas.microsoft.com/office/drawing/2014/main" id="{A495A857-BEBA-47F7-87A0-0743C06A51A8}"/>
                  </a:ext>
                </a:extLst>
              </p:cNvPr>
              <p:cNvSpPr/>
              <p:nvPr/>
            </p:nvSpPr>
            <p:spPr>
              <a:xfrm>
                <a:off x="3152737" y="3022886"/>
                <a:ext cx="2156081" cy="1327045"/>
              </a:xfrm>
              <a:prstGeom prst="right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400" b="1" i="1" dirty="0">
                    <a:solidFill>
                      <a:srgbClr val="C00000"/>
                    </a:solidFill>
                  </a:rPr>
                  <a:t>TRANSICIÓN</a:t>
                </a: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="" xmlns:a16="http://schemas.microsoft.com/office/drawing/2014/main" id="{91E0F357-89C9-4E35-86A4-981FAB96E268}"/>
                  </a:ext>
                </a:extLst>
              </p:cNvPr>
              <p:cNvSpPr txBox="1"/>
              <p:nvPr/>
            </p:nvSpPr>
            <p:spPr>
              <a:xfrm>
                <a:off x="9668964" y="2983697"/>
                <a:ext cx="1716126" cy="8309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PE" sz="1600" dirty="0"/>
                  <a:t>Excepciones por salud, higiene, </a:t>
                </a:r>
                <a:r>
                  <a:rPr lang="es-PE" sz="1600" dirty="0" err="1"/>
                  <a:t>etc</a:t>
                </a:r>
                <a:endParaRPr lang="es-PE" sz="1600" dirty="0"/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="" xmlns:a16="http://schemas.microsoft.com/office/drawing/2014/main" id="{B188E6F8-8052-496A-A3DF-1D8C9D39DBDA}"/>
                  </a:ext>
                </a:extLst>
              </p:cNvPr>
              <p:cNvSpPr txBox="1"/>
              <p:nvPr/>
            </p:nvSpPr>
            <p:spPr>
              <a:xfrm>
                <a:off x="5456508" y="4011377"/>
                <a:ext cx="5942241" cy="29238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PE" sz="1300" dirty="0"/>
                  <a:t>Fin de vida: Valorización, disposición en rellenos sanitarios</a:t>
                </a: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="" xmlns:a16="http://schemas.microsoft.com/office/drawing/2014/main" id="{40BD770B-9BE4-4C67-98E0-F98AB38F28AB}"/>
                </a:ext>
              </a:extLst>
            </p:cNvPr>
            <p:cNvGrpSpPr/>
            <p:nvPr/>
          </p:nvGrpSpPr>
          <p:grpSpPr>
            <a:xfrm>
              <a:off x="8989667" y="5363577"/>
              <a:ext cx="440321" cy="507972"/>
              <a:chOff x="7606701" y="4754199"/>
              <a:chExt cx="537010" cy="550919"/>
            </a:xfrm>
          </p:grpSpPr>
          <p:pic>
            <p:nvPicPr>
              <p:cNvPr id="18" name="Imagen 17">
                <a:extLst>
                  <a:ext uri="{FF2B5EF4-FFF2-40B4-BE49-F238E27FC236}">
                    <a16:creationId xmlns="" xmlns:a16="http://schemas.microsoft.com/office/drawing/2014/main" id="{56489DC6-9A37-4C61-8E00-22FEC4E64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43567" y="4757615"/>
                <a:ext cx="496275" cy="547503"/>
              </a:xfrm>
              <a:prstGeom prst="rect">
                <a:avLst/>
              </a:prstGeom>
            </p:spPr>
          </p:pic>
          <p:sp>
            <p:nvSpPr>
              <p:cNvPr id="19" name="Círculo: vacío 18">
                <a:extLst>
                  <a:ext uri="{FF2B5EF4-FFF2-40B4-BE49-F238E27FC236}">
                    <a16:creationId xmlns="" xmlns:a16="http://schemas.microsoft.com/office/drawing/2014/main" id="{20EDE692-626E-46AE-840A-3BEBFC7E3F5F}"/>
                  </a:ext>
                </a:extLst>
              </p:cNvPr>
              <p:cNvSpPr/>
              <p:nvPr/>
            </p:nvSpPr>
            <p:spPr>
              <a:xfrm>
                <a:off x="7606701" y="4754199"/>
                <a:ext cx="537010" cy="532341"/>
              </a:xfrm>
              <a:prstGeom prst="donut">
                <a:avLst>
                  <a:gd name="adj" fmla="val 3012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15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" name="Grupo 19">
              <a:extLst>
                <a:ext uri="{FF2B5EF4-FFF2-40B4-BE49-F238E27FC236}">
                  <a16:creationId xmlns="" xmlns:a16="http://schemas.microsoft.com/office/drawing/2014/main" id="{85D4F13C-7E69-4B4A-A2C5-C76FF0CC9521}"/>
                </a:ext>
              </a:extLst>
            </p:cNvPr>
            <p:cNvGrpSpPr/>
            <p:nvPr/>
          </p:nvGrpSpPr>
          <p:grpSpPr>
            <a:xfrm>
              <a:off x="5857606" y="5313569"/>
              <a:ext cx="603242" cy="540137"/>
              <a:chOff x="8414712" y="4303097"/>
              <a:chExt cx="537010" cy="532341"/>
            </a:xfrm>
          </p:grpSpPr>
          <p:pic>
            <p:nvPicPr>
              <p:cNvPr id="21" name="Picture 10" descr="Resultado de imagen para tecnopor">
                <a:extLst>
                  <a:ext uri="{FF2B5EF4-FFF2-40B4-BE49-F238E27FC236}">
                    <a16:creationId xmlns="" xmlns:a16="http://schemas.microsoft.com/office/drawing/2014/main" id="{4FAAB337-A529-4E9E-897D-C9AD641803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9974" y="4347713"/>
                <a:ext cx="406486" cy="406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Círculo: vacío 21">
                <a:extLst>
                  <a:ext uri="{FF2B5EF4-FFF2-40B4-BE49-F238E27FC236}">
                    <a16:creationId xmlns="" xmlns:a16="http://schemas.microsoft.com/office/drawing/2014/main" id="{07F24A1E-C2B4-45BB-8E53-8700925250E7}"/>
                  </a:ext>
                </a:extLst>
              </p:cNvPr>
              <p:cNvSpPr/>
              <p:nvPr/>
            </p:nvSpPr>
            <p:spPr>
              <a:xfrm>
                <a:off x="8414712" y="4303097"/>
                <a:ext cx="537010" cy="532341"/>
              </a:xfrm>
              <a:prstGeom prst="donut">
                <a:avLst>
                  <a:gd name="adj" fmla="val 3193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15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" name="Grupo 22">
              <a:extLst>
                <a:ext uri="{FF2B5EF4-FFF2-40B4-BE49-F238E27FC236}">
                  <a16:creationId xmlns="" xmlns:a16="http://schemas.microsoft.com/office/drawing/2014/main" id="{9E24CB85-09A5-4955-A39F-270A8BD4BD38}"/>
                </a:ext>
              </a:extLst>
            </p:cNvPr>
            <p:cNvGrpSpPr/>
            <p:nvPr/>
          </p:nvGrpSpPr>
          <p:grpSpPr>
            <a:xfrm>
              <a:off x="3861005" y="5374566"/>
              <a:ext cx="529696" cy="471795"/>
              <a:chOff x="10701389" y="5537392"/>
              <a:chExt cx="537010" cy="532341"/>
            </a:xfrm>
          </p:grpSpPr>
          <p:pic>
            <p:nvPicPr>
              <p:cNvPr id="24" name="Imagen 23">
                <a:extLst>
                  <a:ext uri="{FF2B5EF4-FFF2-40B4-BE49-F238E27FC236}">
                    <a16:creationId xmlns="" xmlns:a16="http://schemas.microsoft.com/office/drawing/2014/main" id="{126EB4FA-2ED3-4798-AD53-0F05202C6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775602" y="5615263"/>
                <a:ext cx="397050" cy="411907"/>
              </a:xfrm>
              <a:prstGeom prst="rect">
                <a:avLst/>
              </a:prstGeom>
            </p:spPr>
          </p:pic>
          <p:sp>
            <p:nvSpPr>
              <p:cNvPr id="25" name="Círculo: vacío 24">
                <a:extLst>
                  <a:ext uri="{FF2B5EF4-FFF2-40B4-BE49-F238E27FC236}">
                    <a16:creationId xmlns="" xmlns:a16="http://schemas.microsoft.com/office/drawing/2014/main" id="{97601883-1C36-4013-AB56-578BA8D48896}"/>
                  </a:ext>
                </a:extLst>
              </p:cNvPr>
              <p:cNvSpPr/>
              <p:nvPr/>
            </p:nvSpPr>
            <p:spPr>
              <a:xfrm>
                <a:off x="10701389" y="5537392"/>
                <a:ext cx="537010" cy="532341"/>
              </a:xfrm>
              <a:prstGeom prst="donut">
                <a:avLst>
                  <a:gd name="adj" fmla="val 3012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15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CuadroTexto 25">
              <a:extLst>
                <a:ext uri="{FF2B5EF4-FFF2-40B4-BE49-F238E27FC236}">
                  <a16:creationId xmlns="" xmlns:a16="http://schemas.microsoft.com/office/drawing/2014/main" id="{DEF8DA59-0259-47D6-A6FC-A9BDBE1A4F3E}"/>
                </a:ext>
              </a:extLst>
            </p:cNvPr>
            <p:cNvSpPr txBox="1"/>
            <p:nvPr/>
          </p:nvSpPr>
          <p:spPr>
            <a:xfrm>
              <a:off x="4529069" y="5374566"/>
              <a:ext cx="11562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500" dirty="0"/>
                <a:t>Sorbetes de plástico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="" xmlns:a16="http://schemas.microsoft.com/office/drawing/2014/main" id="{47FD92C4-5195-4506-A968-84DB2A68CB57}"/>
                </a:ext>
              </a:extLst>
            </p:cNvPr>
            <p:cNvSpPr txBox="1"/>
            <p:nvPr/>
          </p:nvSpPr>
          <p:spPr>
            <a:xfrm>
              <a:off x="6617662" y="5256777"/>
              <a:ext cx="223728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500" dirty="0"/>
                <a:t>Envases de Tecnopor para consumo humano de bebidas y alimentos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="" xmlns:a16="http://schemas.microsoft.com/office/drawing/2014/main" id="{AA69AFCA-1080-4459-BF22-64E72FFA2C8F}"/>
                </a:ext>
              </a:extLst>
            </p:cNvPr>
            <p:cNvSpPr txBox="1"/>
            <p:nvPr/>
          </p:nvSpPr>
          <p:spPr>
            <a:xfrm>
              <a:off x="9551910" y="5255485"/>
              <a:ext cx="162463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500" b="1" u="sng" dirty="0"/>
                <a:t>SOLO</a:t>
              </a:r>
              <a:r>
                <a:rPr lang="es-PE" sz="1500" dirty="0"/>
                <a:t> bolsas muy pequeñas y delgadas</a:t>
              </a:r>
            </a:p>
          </p:txBody>
        </p:sp>
        <p:sp>
          <p:nvSpPr>
            <p:cNvPr id="2" name="Rectángulo 1">
              <a:extLst>
                <a:ext uri="{FF2B5EF4-FFF2-40B4-BE49-F238E27FC236}">
                  <a16:creationId xmlns="" xmlns:a16="http://schemas.microsoft.com/office/drawing/2014/main" id="{2F35A400-9475-46D1-8EC4-1B32594EA874}"/>
                </a:ext>
              </a:extLst>
            </p:cNvPr>
            <p:cNvSpPr/>
            <p:nvPr/>
          </p:nvSpPr>
          <p:spPr>
            <a:xfrm>
              <a:off x="3934974" y="1933070"/>
              <a:ext cx="722235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PE" b="1" dirty="0"/>
                <a:t>Estandarizar características para asegurar la posterior valorización y prevenir la contaminación por microplásticos y sustancias peligrosas</a:t>
              </a:r>
            </a:p>
          </p:txBody>
        </p:sp>
        <p:sp>
          <p:nvSpPr>
            <p:cNvPr id="5" name="Rectángulo 4">
              <a:extLst>
                <a:ext uri="{FF2B5EF4-FFF2-40B4-BE49-F238E27FC236}">
                  <a16:creationId xmlns="" xmlns:a16="http://schemas.microsoft.com/office/drawing/2014/main" id="{9C28E94D-50ED-443F-9260-8AC9A7CF3160}"/>
                </a:ext>
              </a:extLst>
            </p:cNvPr>
            <p:cNvSpPr/>
            <p:nvPr/>
          </p:nvSpPr>
          <p:spPr>
            <a:xfrm>
              <a:off x="3925348" y="4474371"/>
              <a:ext cx="73046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PE" b="1" dirty="0"/>
                <a:t>Prohibición de bienes de P-SU </a:t>
              </a:r>
              <a:r>
                <a:rPr lang="es-PE" b="1" u="sng" dirty="0"/>
                <a:t>innecesarios</a:t>
              </a:r>
              <a:r>
                <a:rPr lang="es-PE" b="1" dirty="0"/>
                <a:t> o que representan un </a:t>
              </a:r>
              <a:r>
                <a:rPr lang="es-PE" b="1" u="sng" dirty="0"/>
                <a:t>peligro para la salud pública.</a:t>
              </a: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="" xmlns:a16="http://schemas.microsoft.com/office/drawing/2014/main" id="{F3B88F04-3DCF-4FFC-AC62-579FEF46EFFE}"/>
                </a:ext>
              </a:extLst>
            </p:cNvPr>
            <p:cNvSpPr/>
            <p:nvPr/>
          </p:nvSpPr>
          <p:spPr>
            <a:xfrm>
              <a:off x="3682536" y="1819175"/>
              <a:ext cx="7711484" cy="427361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="" xmlns:a16="http://schemas.microsoft.com/office/drawing/2014/main" id="{0FD175A8-93CC-49A8-B45C-F272EF070E1F}"/>
                </a:ext>
              </a:extLst>
            </p:cNvPr>
            <p:cNvSpPr/>
            <p:nvPr/>
          </p:nvSpPr>
          <p:spPr>
            <a:xfrm>
              <a:off x="3682536" y="1828800"/>
              <a:ext cx="7711484" cy="816082"/>
            </a:xfrm>
            <a:prstGeom prst="rect">
              <a:avLst/>
            </a:prstGeom>
            <a:solidFill>
              <a:srgbClr val="2E75B6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="" xmlns:a16="http://schemas.microsoft.com/office/drawing/2014/main" id="{4AD5DA7F-D32E-47BB-8992-809B5ED6AF20}"/>
                </a:ext>
              </a:extLst>
            </p:cNvPr>
            <p:cNvSpPr/>
            <p:nvPr/>
          </p:nvSpPr>
          <p:spPr>
            <a:xfrm>
              <a:off x="3682536" y="4458653"/>
              <a:ext cx="7711484" cy="696445"/>
            </a:xfrm>
            <a:prstGeom prst="rect">
              <a:avLst/>
            </a:prstGeom>
            <a:solidFill>
              <a:srgbClr val="2E75B6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06448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4935924" y="167147"/>
            <a:ext cx="7266411" cy="6513371"/>
            <a:chOff x="5011395" y="760018"/>
            <a:chExt cx="6935300" cy="544805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30147" y="760020"/>
              <a:ext cx="6816548" cy="5448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ángulo 28"/>
            <p:cNvSpPr/>
            <p:nvPr/>
          </p:nvSpPr>
          <p:spPr>
            <a:xfrm flipH="1">
              <a:off x="5023261" y="760018"/>
              <a:ext cx="6923425" cy="5448055"/>
            </a:xfrm>
            <a:custGeom>
              <a:avLst/>
              <a:gdLst>
                <a:gd name="connsiteX0" fmla="*/ 0 w 7173310"/>
                <a:gd name="connsiteY0" fmla="*/ 0 h 6168789"/>
                <a:gd name="connsiteX1" fmla="*/ 7173310 w 7173310"/>
                <a:gd name="connsiteY1" fmla="*/ 0 h 6168789"/>
                <a:gd name="connsiteX2" fmla="*/ 7173310 w 7173310"/>
                <a:gd name="connsiteY2" fmla="*/ 6168789 h 6168789"/>
                <a:gd name="connsiteX3" fmla="*/ 0 w 7173310"/>
                <a:gd name="connsiteY3" fmla="*/ 6168789 h 6168789"/>
                <a:gd name="connsiteX4" fmla="*/ 0 w 7173310"/>
                <a:gd name="connsiteY4" fmla="*/ 0 h 6168789"/>
                <a:gd name="connsiteX0" fmla="*/ 0 w 7173310"/>
                <a:gd name="connsiteY0" fmla="*/ 0 h 6168789"/>
                <a:gd name="connsiteX1" fmla="*/ 5849007 w 7173310"/>
                <a:gd name="connsiteY1" fmla="*/ 0 h 6168789"/>
                <a:gd name="connsiteX2" fmla="*/ 7173310 w 7173310"/>
                <a:gd name="connsiteY2" fmla="*/ 6168789 h 6168789"/>
                <a:gd name="connsiteX3" fmla="*/ 0 w 7173310"/>
                <a:gd name="connsiteY3" fmla="*/ 6168789 h 6168789"/>
                <a:gd name="connsiteX4" fmla="*/ 0 w 7173310"/>
                <a:gd name="connsiteY4" fmla="*/ 0 h 616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3310" h="6168789">
                  <a:moveTo>
                    <a:pt x="0" y="0"/>
                  </a:moveTo>
                  <a:lnTo>
                    <a:pt x="5849007" y="0"/>
                  </a:lnTo>
                  <a:lnTo>
                    <a:pt x="7173310" y="6168789"/>
                  </a:lnTo>
                  <a:lnTo>
                    <a:pt x="0" y="6168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BD2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s-PE" sz="1400" u="sng" dirty="0"/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5011395" y="760018"/>
              <a:ext cx="1400459" cy="5448055"/>
            </a:xfrm>
            <a:custGeom>
              <a:avLst/>
              <a:gdLst>
                <a:gd name="connsiteX0" fmla="*/ 1233377 w 1233377"/>
                <a:gd name="connsiteY0" fmla="*/ 0 h 5879804"/>
                <a:gd name="connsiteX1" fmla="*/ 10633 w 1233377"/>
                <a:gd name="connsiteY1" fmla="*/ 21265 h 5879804"/>
                <a:gd name="connsiteX2" fmla="*/ 0 w 1233377"/>
                <a:gd name="connsiteY2" fmla="*/ 5879804 h 5879804"/>
                <a:gd name="connsiteX3" fmla="*/ 1233377 w 1233377"/>
                <a:gd name="connsiteY3" fmla="*/ 0 h 587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377" h="5879804">
                  <a:moveTo>
                    <a:pt x="1233377" y="0"/>
                  </a:moveTo>
                  <a:lnTo>
                    <a:pt x="10633" y="21265"/>
                  </a:lnTo>
                  <a:cubicBezTo>
                    <a:pt x="7089" y="1974111"/>
                    <a:pt x="3544" y="3926958"/>
                    <a:pt x="0" y="5879804"/>
                  </a:cubicBezTo>
                  <a:lnTo>
                    <a:pt x="1233377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sp>
        <p:nvSpPr>
          <p:cNvPr id="38" name="2 Título"/>
          <p:cNvSpPr txBox="1">
            <a:spLocks/>
          </p:cNvSpPr>
          <p:nvPr/>
        </p:nvSpPr>
        <p:spPr>
          <a:xfrm>
            <a:off x="912823" y="1484765"/>
            <a:ext cx="3742881" cy="2379380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800" b="1" i="1" u="sng" dirty="0"/>
              <a:t>Problemática</a:t>
            </a:r>
          </a:p>
        </p:txBody>
      </p:sp>
    </p:spTree>
    <p:extLst>
      <p:ext uri="{BB962C8B-B14F-4D97-AF65-F5344CB8AC3E}">
        <p14:creationId xmlns:p14="http://schemas.microsoft.com/office/powerpoint/2010/main" val="16937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contenido 2"/>
          <p:cNvSpPr>
            <a:spLocks noGrp="1"/>
          </p:cNvSpPr>
          <p:nvPr>
            <p:ph idx="1"/>
          </p:nvPr>
        </p:nvSpPr>
        <p:spPr>
          <a:xfrm>
            <a:off x="656525" y="2386442"/>
            <a:ext cx="4060618" cy="4351338"/>
          </a:xfrm>
        </p:spPr>
        <p:txBody>
          <a:bodyPr/>
          <a:lstStyle/>
          <a:p>
            <a:pPr algn="just"/>
            <a:r>
              <a:rPr lang="es-PE" sz="2300" dirty="0"/>
              <a:t>Las bolsas de plástico se </a:t>
            </a:r>
            <a:r>
              <a:rPr lang="es-PE" sz="2300" b="1" dirty="0"/>
              <a:t> </a:t>
            </a:r>
            <a:r>
              <a:rPr lang="es-PE" sz="2300" dirty="0"/>
              <a:t>reemplazarán por </a:t>
            </a:r>
            <a:r>
              <a:rPr lang="es-PE" sz="2300" b="1" dirty="0"/>
              <a:t>bolsas reutilizables </a:t>
            </a:r>
            <a:r>
              <a:rPr lang="es-PE" sz="2300" dirty="0"/>
              <a:t>u otras cuya degradación </a:t>
            </a:r>
            <a:r>
              <a:rPr lang="es-PE" sz="2300" b="1" u="sng" dirty="0"/>
              <a:t>no genere contaminación por microplásticos o sustancias peligrosas</a:t>
            </a:r>
            <a:r>
              <a:rPr lang="es-PE" sz="2300" u="sng" dirty="0"/>
              <a:t>, y que aseguren su </a:t>
            </a:r>
            <a:r>
              <a:rPr lang="es-PE" sz="2300" b="1" u="sng" dirty="0"/>
              <a:t>valorización. </a:t>
            </a:r>
          </a:p>
          <a:p>
            <a:pPr marL="0" indent="0" algn="just">
              <a:buNone/>
            </a:pPr>
            <a:endParaRPr lang="es-PE" sz="2400" dirty="0"/>
          </a:p>
          <a:p>
            <a:pPr algn="just"/>
            <a:endParaRPr lang="es-PE" sz="24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892629" y="5384575"/>
            <a:ext cx="3524250" cy="461665"/>
          </a:xfrm>
          <a:prstGeom prst="rect">
            <a:avLst/>
          </a:prstGeom>
          <a:solidFill>
            <a:srgbClr val="D2DEE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/>
              <a:t>Plazo: Tres años</a:t>
            </a:r>
          </a:p>
        </p:txBody>
      </p:sp>
      <p:grpSp>
        <p:nvGrpSpPr>
          <p:cNvPr id="9" name="8 Grupo"/>
          <p:cNvGrpSpPr/>
          <p:nvPr/>
        </p:nvGrpSpPr>
        <p:grpSpPr>
          <a:xfrm>
            <a:off x="5115631" y="2423456"/>
            <a:ext cx="6450514" cy="3498026"/>
            <a:chOff x="4862465" y="2480558"/>
            <a:chExt cx="6450514" cy="3498026"/>
          </a:xfrm>
        </p:grpSpPr>
        <p:sp>
          <p:nvSpPr>
            <p:cNvPr id="17" name="16 Rectángulo"/>
            <p:cNvSpPr/>
            <p:nvPr/>
          </p:nvSpPr>
          <p:spPr>
            <a:xfrm>
              <a:off x="4862465" y="2480558"/>
              <a:ext cx="6450514" cy="349802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21" name="Rectángulo 12">
              <a:extLst>
                <a:ext uri="{FF2B5EF4-FFF2-40B4-BE49-F238E27FC236}">
                  <a16:creationId xmlns="" xmlns:a16="http://schemas.microsoft.com/office/drawing/2014/main" id="{93080410-7892-4A2C-8B80-DE8A6B1A27B6}"/>
                </a:ext>
              </a:extLst>
            </p:cNvPr>
            <p:cNvSpPr/>
            <p:nvPr/>
          </p:nvSpPr>
          <p:spPr>
            <a:xfrm>
              <a:off x="4976765" y="2619499"/>
              <a:ext cx="265256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MX" dirty="0">
                  <a:ea typeface="Times New Roman" panose="02020603050405020304" pitchFamily="18" charset="0"/>
                  <a:cs typeface="Arial" panose="020B0604020202020204" pitchFamily="34" charset="0"/>
                </a:rPr>
                <a:t>Los establecimientos </a:t>
              </a:r>
              <a:r>
                <a:rPr lang="es-MX" b="1" dirty="0">
                  <a:ea typeface="Times New Roman" panose="02020603050405020304" pitchFamily="18" charset="0"/>
                  <a:cs typeface="Arial" panose="020B0604020202020204" pitchFamily="34" charset="0"/>
                </a:rPr>
                <a:t>deben cobrar por cada bolsa que entregan al consumidor.</a:t>
              </a:r>
              <a:endParaRPr lang="es-PE" dirty="0"/>
            </a:p>
          </p:txBody>
        </p:sp>
        <p:pic>
          <p:nvPicPr>
            <p:cNvPr id="22" name="Picture 2" descr="Resultado de imagen para tickets de pago">
              <a:extLst>
                <a:ext uri="{FF2B5EF4-FFF2-40B4-BE49-F238E27FC236}">
                  <a16:creationId xmlns="" xmlns:a16="http://schemas.microsoft.com/office/drawing/2014/main" id="{3794936E-12B3-449D-959F-81165E60C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15631" y="4440374"/>
              <a:ext cx="544392" cy="889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ángulo 14">
              <a:extLst>
                <a:ext uri="{FF2B5EF4-FFF2-40B4-BE49-F238E27FC236}">
                  <a16:creationId xmlns="" xmlns:a16="http://schemas.microsoft.com/office/drawing/2014/main" id="{8AEB9569-BDC4-49DA-BE94-306D52538653}"/>
                </a:ext>
              </a:extLst>
            </p:cNvPr>
            <p:cNvSpPr/>
            <p:nvPr/>
          </p:nvSpPr>
          <p:spPr>
            <a:xfrm>
              <a:off x="6262827" y="3789469"/>
              <a:ext cx="1517179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MX" dirty="0">
                  <a:ea typeface="Times New Roman" panose="02020603050405020304" pitchFamily="18" charset="0"/>
                  <a:cs typeface="Arial" panose="020B0604020202020204" pitchFamily="34" charset="0"/>
                </a:rPr>
                <a:t>Lo recaudado puede ser entregado al </a:t>
              </a:r>
              <a:r>
                <a:rPr lang="es-MX" b="1" dirty="0">
                  <a:ea typeface="Times New Roman" panose="02020603050405020304" pitchFamily="18" charset="0"/>
                  <a:cs typeface="Arial" panose="020B0604020202020204" pitchFamily="34" charset="0"/>
                </a:rPr>
                <a:t>Fondo Nacional del Ambiente </a:t>
              </a:r>
              <a:r>
                <a:rPr lang="es-MX" dirty="0">
                  <a:ea typeface="Times New Roman" panose="02020603050405020304" pitchFamily="18" charset="0"/>
                  <a:cs typeface="Arial" panose="020B0604020202020204" pitchFamily="34" charset="0"/>
                </a:rPr>
                <a:t>(FONAM)</a:t>
              </a:r>
              <a:endParaRPr lang="es-PE" dirty="0"/>
            </a:p>
          </p:txBody>
        </p:sp>
        <p:pic>
          <p:nvPicPr>
            <p:cNvPr id="24" name="Gráfico 16" descr="Flecha: curva ligera">
              <a:extLst>
                <a:ext uri="{FF2B5EF4-FFF2-40B4-BE49-F238E27FC236}">
                  <a16:creationId xmlns="" xmlns:a16="http://schemas.microsoft.com/office/drawing/2014/main" id="{28ED1A4E-ED86-41FD-A413-B7DCA41AA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07914" y="4201497"/>
              <a:ext cx="513089" cy="825502"/>
            </a:xfrm>
            <a:prstGeom prst="rect">
              <a:avLst/>
            </a:prstGeom>
          </p:spPr>
        </p:pic>
        <p:sp>
          <p:nvSpPr>
            <p:cNvPr id="25" name="Rectángulo 18">
              <a:extLst>
                <a:ext uri="{FF2B5EF4-FFF2-40B4-BE49-F238E27FC236}">
                  <a16:creationId xmlns="" xmlns:a16="http://schemas.microsoft.com/office/drawing/2014/main" id="{31697FA0-F5CA-45DF-9FB9-0AD5BFDC2654}"/>
                </a:ext>
              </a:extLst>
            </p:cNvPr>
            <p:cNvSpPr/>
            <p:nvPr/>
          </p:nvSpPr>
          <p:spPr>
            <a:xfrm>
              <a:off x="7960179" y="3321586"/>
              <a:ext cx="2938157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indent="-177800" algn="just">
                <a:buFont typeface="Arial" panose="020B0604020202020204" pitchFamily="34" charset="0"/>
                <a:buChar char="•"/>
              </a:pPr>
              <a:r>
                <a:rPr lang="es-ES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Educación ciudadana y compromiso ambiental,</a:t>
              </a:r>
            </a:p>
            <a:p>
              <a:pPr marL="177800" indent="-177800" algn="just">
                <a:buFont typeface="Arial" panose="020B0604020202020204" pitchFamily="34" charset="0"/>
                <a:buChar char="•"/>
              </a:pPr>
              <a:r>
                <a:rPr lang="es-ES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Promoción de investigación y tecnología,</a:t>
              </a:r>
            </a:p>
            <a:p>
              <a:pPr marL="177800" indent="-177800" algn="just">
                <a:buFont typeface="Arial" panose="020B0604020202020204" pitchFamily="34" charset="0"/>
                <a:buChar char="•"/>
              </a:pPr>
              <a:r>
                <a:rPr lang="es-ES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Información para el consumo responsable del plástico,</a:t>
              </a:r>
            </a:p>
            <a:p>
              <a:pPr marL="177800" indent="-177800">
                <a:buFont typeface="Arial" panose="020B0604020202020204" pitchFamily="34" charset="0"/>
                <a:buChar char="•"/>
              </a:pPr>
              <a:r>
                <a:rPr lang="es-PE" dirty="0">
                  <a:cs typeface="Times New Roman" panose="02020603050405020304" pitchFamily="18" charset="0"/>
                </a:rPr>
                <a:t>Impulso a la actividad de los recicladores.</a:t>
              </a:r>
              <a:endParaRPr lang="es-PE" dirty="0"/>
            </a:p>
          </p:txBody>
        </p:sp>
        <p:sp>
          <p:nvSpPr>
            <p:cNvPr id="26" name="Rectángulo 56">
              <a:extLst>
                <a:ext uri="{FF2B5EF4-FFF2-40B4-BE49-F238E27FC236}">
                  <a16:creationId xmlns="" xmlns:a16="http://schemas.microsoft.com/office/drawing/2014/main" id="{89E25B28-DD6C-49F5-A372-712F99AAEB1B}"/>
                </a:ext>
              </a:extLst>
            </p:cNvPr>
            <p:cNvSpPr/>
            <p:nvPr/>
          </p:nvSpPr>
          <p:spPr>
            <a:xfrm>
              <a:off x="7960179" y="2635275"/>
              <a:ext cx="30539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MX" dirty="0">
                  <a:ea typeface="Times New Roman" panose="02020603050405020304" pitchFamily="18" charset="0"/>
                  <a:cs typeface="Arial" panose="020B0604020202020204" pitchFamily="34" charset="0"/>
                </a:rPr>
                <a:t>El FONAM podría realizar acciones de:</a:t>
              </a:r>
              <a:endParaRPr lang="es-PE" dirty="0"/>
            </a:p>
          </p:txBody>
        </p:sp>
        <p:pic>
          <p:nvPicPr>
            <p:cNvPr id="27" name="Picture 4" descr="Resultado de imagen para DINERO SIMBOLO">
              <a:extLst>
                <a:ext uri="{FF2B5EF4-FFF2-40B4-BE49-F238E27FC236}">
                  <a16:creationId xmlns="" xmlns:a16="http://schemas.microsoft.com/office/drawing/2014/main" id="{0267D01C-F71E-476F-AEF9-71CCA435EA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52" b="93519" l="8696" r="89130">
                          <a14:foregroundMark x1="54348" y1="6481" x2="54348" y2="6481"/>
                          <a14:foregroundMark x1="50000" y1="2778" x2="50000" y2="2778"/>
                          <a14:foregroundMark x1="50000" y1="90741" x2="50000" y2="90741"/>
                          <a14:foregroundMark x1="47826" y1="94444" x2="47826" y2="94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70868" y="3885125"/>
              <a:ext cx="218589" cy="544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ítulo 1">
            <a:extLst>
              <a:ext uri="{FF2B5EF4-FFF2-40B4-BE49-F238E27FC236}">
                <a16:creationId xmlns="" xmlns:a16="http://schemas.microsoft.com/office/drawing/2014/main" id="{C36D526E-3A2D-4A93-9280-774BB9FFA1FC}"/>
              </a:ext>
            </a:extLst>
          </p:cNvPr>
          <p:cNvSpPr txBox="1">
            <a:spLocks/>
          </p:cNvSpPr>
          <p:nvPr/>
        </p:nvSpPr>
        <p:spPr bwMode="auto">
          <a:xfrm>
            <a:off x="1138533" y="1226614"/>
            <a:ext cx="1042761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1. Reducción progresiva de bolsas de plástico</a:t>
            </a:r>
          </a:p>
        </p:txBody>
      </p:sp>
    </p:spTree>
    <p:extLst>
      <p:ext uri="{BB962C8B-B14F-4D97-AF65-F5344CB8AC3E}">
        <p14:creationId xmlns:p14="http://schemas.microsoft.com/office/powerpoint/2010/main" val="82564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3232" y="2238103"/>
            <a:ext cx="4863668" cy="4351338"/>
          </a:xfrm>
        </p:spPr>
        <p:txBody>
          <a:bodyPr/>
          <a:lstStyle/>
          <a:p>
            <a:pPr algn="just"/>
            <a:r>
              <a:rPr lang="es-PE" sz="2200" dirty="0"/>
              <a:t>Los envases de plásticos deben </a:t>
            </a:r>
            <a:r>
              <a:rPr lang="es-PE" sz="2200" b="1" dirty="0"/>
              <a:t>incluir como mínimo el 20% de plástico reciclado </a:t>
            </a:r>
            <a:r>
              <a:rPr lang="es-PE" sz="2200" dirty="0"/>
              <a:t>en su composición.</a:t>
            </a:r>
          </a:p>
          <a:p>
            <a:pPr algn="just"/>
            <a:r>
              <a:rPr lang="es-PE" sz="2200" dirty="0"/>
              <a:t>Los </a:t>
            </a:r>
            <a:r>
              <a:rPr lang="es-PE" sz="2200" b="1" dirty="0"/>
              <a:t>porcentajes serán incrementados </a:t>
            </a:r>
            <a:r>
              <a:rPr lang="es-PE" sz="2200" dirty="0"/>
              <a:t>progresivamente mediante decreto supremo.</a:t>
            </a:r>
          </a:p>
          <a:p>
            <a:pPr algn="just"/>
            <a:r>
              <a:rPr lang="es-E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Se promueven los </a:t>
            </a:r>
            <a:r>
              <a:rPr lang="es-ES" sz="2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envases retornables.</a:t>
            </a:r>
          </a:p>
          <a:p>
            <a:pPr marL="0" indent="0" algn="just">
              <a:buNone/>
            </a:pPr>
            <a:endParaRPr lang="es-PE" sz="2400" dirty="0"/>
          </a:p>
          <a:p>
            <a:pPr algn="just"/>
            <a:endParaRPr lang="es-PE" sz="2400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EF74A1A-A5A0-43D2-99C4-274656EBF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29" y="2358799"/>
            <a:ext cx="5000625" cy="3657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294826" y="5217719"/>
            <a:ext cx="40767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/>
              <a:t>Plazo: Tres años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1BF125D2-A487-442E-8216-83347702E872}"/>
              </a:ext>
            </a:extLst>
          </p:cNvPr>
          <p:cNvSpPr txBox="1">
            <a:spLocks/>
          </p:cNvSpPr>
          <p:nvPr/>
        </p:nvSpPr>
        <p:spPr bwMode="auto">
          <a:xfrm>
            <a:off x="882194" y="1180454"/>
            <a:ext cx="1042761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2. Uso de material reciclado en PET</a:t>
            </a:r>
            <a:endParaRPr kumimoji="0" lang="es-PE" altLang="es-PE" sz="3600" b="1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7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5959" y="2179436"/>
            <a:ext cx="5943599" cy="3776827"/>
          </a:xfrm>
        </p:spPr>
        <p:txBody>
          <a:bodyPr/>
          <a:lstStyle/>
          <a:p>
            <a:pPr algn="just" fontAlgn="base">
              <a:lnSpc>
                <a:spcPct val="100000"/>
              </a:lnSpc>
              <a:spcBef>
                <a:spcPts val="0"/>
              </a:spcBef>
            </a:pPr>
            <a:r>
              <a:rPr lang="es-MX" sz="2000" dirty="0"/>
              <a:t>La adquisición, uso, ingreso o comercialización de</a:t>
            </a:r>
            <a:r>
              <a:rPr lang="es-PE" sz="2000" dirty="0"/>
              <a:t>:</a:t>
            </a:r>
          </a:p>
          <a:p>
            <a:pPr marL="754011" lvl="1" indent="-296811"/>
            <a:endParaRPr lang="es-PE" sz="500" b="1" dirty="0"/>
          </a:p>
          <a:p>
            <a:pPr marL="754011" lvl="1" indent="-296811"/>
            <a:r>
              <a:rPr lang="es-PE" sz="1800" b="1" dirty="0"/>
              <a:t>Bolsas plásticas,</a:t>
            </a:r>
          </a:p>
          <a:p>
            <a:pPr marL="754011" lvl="1" indent="-296811"/>
            <a:r>
              <a:rPr lang="es-PE" sz="1800" b="1" dirty="0"/>
              <a:t>Sorbetes plásticos,</a:t>
            </a:r>
          </a:p>
          <a:p>
            <a:pPr marL="754011" lvl="1" indent="-296811"/>
            <a:r>
              <a:rPr lang="es-PE" sz="1800" dirty="0"/>
              <a:t>Recipientes o envases de </a:t>
            </a:r>
            <a:r>
              <a:rPr lang="es-PE" sz="1800" b="1" dirty="0" err="1"/>
              <a:t>poliestireno</a:t>
            </a:r>
            <a:r>
              <a:rPr lang="es-PE" sz="1800" b="1" dirty="0"/>
              <a:t> expandido </a:t>
            </a:r>
            <a:r>
              <a:rPr lang="es-PE" sz="1800" dirty="0"/>
              <a:t>para bebidas y alimentos de consumo humano.</a:t>
            </a:r>
          </a:p>
          <a:p>
            <a:pPr marL="457200" lvl="1" indent="0">
              <a:buNone/>
            </a:pPr>
            <a:endParaRPr lang="es-PE" sz="500" dirty="0"/>
          </a:p>
          <a:p>
            <a:pPr lvl="0" algn="just" fontAlgn="base">
              <a:lnSpc>
                <a:spcPct val="100000"/>
              </a:lnSpc>
              <a:spcBef>
                <a:spcPts val="0"/>
              </a:spcBef>
            </a:pPr>
            <a:r>
              <a:rPr lang="es-ES" sz="2000" b="1" u="sng" dirty="0"/>
              <a:t>¿Dónde?</a:t>
            </a:r>
          </a:p>
          <a:p>
            <a:pPr lvl="0" algn="just" fontAlgn="base">
              <a:lnSpc>
                <a:spcPct val="100000"/>
              </a:lnSpc>
              <a:spcBef>
                <a:spcPts val="0"/>
              </a:spcBef>
            </a:pPr>
            <a:endParaRPr lang="es-ES" sz="500" b="1" u="sng" dirty="0"/>
          </a:p>
          <a:p>
            <a:pPr marL="754011" lvl="1" indent="-296811"/>
            <a:r>
              <a:rPr lang="es-PE" sz="1800" dirty="0"/>
              <a:t>Áreas Naturales Protegidas</a:t>
            </a:r>
          </a:p>
          <a:p>
            <a:pPr marL="754011" lvl="1" indent="-296811"/>
            <a:r>
              <a:rPr lang="es-PE" sz="1800" dirty="0"/>
              <a:t>Áreas declaradas Patrimonio Cultural o Natural de la Humanidad</a:t>
            </a:r>
          </a:p>
          <a:p>
            <a:pPr marL="754011" lvl="1" indent="-296811"/>
            <a:r>
              <a:rPr lang="es-PE" sz="1800" dirty="0"/>
              <a:t>Museos</a:t>
            </a:r>
          </a:p>
          <a:p>
            <a:pPr marL="754011" lvl="1" indent="-296811"/>
            <a:r>
              <a:rPr lang="es-MX" sz="1800" dirty="0"/>
              <a:t>P</a:t>
            </a:r>
            <a:r>
              <a:rPr lang="es-PE" sz="1800" dirty="0"/>
              <a:t>layas del litoral y Amazonía peruana</a:t>
            </a:r>
          </a:p>
          <a:p>
            <a:pPr marL="754011" lvl="1" indent="-296811"/>
            <a:r>
              <a:rPr lang="es-PE" sz="1800" dirty="0"/>
              <a:t>Entidades de la Administración Estatal</a:t>
            </a:r>
          </a:p>
          <a:p>
            <a:pPr lvl="0" algn="just" fontAlgn="base">
              <a:lnSpc>
                <a:spcPct val="100000"/>
              </a:lnSpc>
              <a:spcBef>
                <a:spcPts val="0"/>
              </a:spcBef>
            </a:pPr>
            <a:endParaRPr lang="es-PE" sz="2400" b="1" dirty="0"/>
          </a:p>
        </p:txBody>
      </p:sp>
      <p:sp>
        <p:nvSpPr>
          <p:cNvPr id="13" name="Rectángulo redondeado 55">
            <a:extLst>
              <a:ext uri="{FF2B5EF4-FFF2-40B4-BE49-F238E27FC236}">
                <a16:creationId xmlns="" xmlns:a16="http://schemas.microsoft.com/office/drawing/2014/main" id="{FADB1F50-BEAC-D64D-AD9B-1CBC1AB34D09}"/>
              </a:ext>
            </a:extLst>
          </p:cNvPr>
          <p:cNvSpPr/>
          <p:nvPr/>
        </p:nvSpPr>
        <p:spPr>
          <a:xfrm>
            <a:off x="745958" y="1580723"/>
            <a:ext cx="10798342" cy="4948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400" b="1" dirty="0"/>
              <a:t>Al día siguiente </a:t>
            </a:r>
            <a:r>
              <a:rPr lang="es-PE" sz="2400" dirty="0"/>
              <a:t>de publicada la norma</a:t>
            </a:r>
            <a:endParaRPr lang="es-PE" sz="2400" b="1" dirty="0">
              <a:cs typeface="Arial" panose="020B0604020202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918158" y="2208514"/>
            <a:ext cx="4529886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b="1" dirty="0"/>
              <a:t>Además:</a:t>
            </a:r>
          </a:p>
          <a:p>
            <a:endParaRPr lang="es-PE" sz="1100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2000" b="1" dirty="0"/>
              <a:t>Se prohíbe </a:t>
            </a:r>
            <a:r>
              <a:rPr lang="es-MX" sz="2000" dirty="0">
                <a:cs typeface="Arial" panose="020B0604020202020204" pitchFamily="34" charset="0"/>
              </a:rPr>
              <a:t>l</a:t>
            </a:r>
            <a:r>
              <a:rPr lang="es-MX" sz="2000" dirty="0">
                <a:ea typeface="Times New Roman" panose="02020603050405020304" pitchFamily="18" charset="0"/>
                <a:cs typeface="Arial" panose="020B0604020202020204" pitchFamily="34" charset="0"/>
              </a:rPr>
              <a:t>a entrega de bolsas o envoltorios de plástico en publicidad impresa, diarios, recibos</a:t>
            </a:r>
            <a:r>
              <a:rPr lang="es-MX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s-PE" dirty="0"/>
          </a:p>
        </p:txBody>
      </p:sp>
      <p:pic>
        <p:nvPicPr>
          <p:cNvPr id="19" name="Picture 8" descr="Resultado de imagen para REVISTAS">
            <a:extLst>
              <a:ext uri="{FF2B5EF4-FFF2-40B4-BE49-F238E27FC236}">
                <a16:creationId xmlns="" xmlns:a16="http://schemas.microsoft.com/office/drawing/2014/main" id="{B66AC134-D945-8740-8FC3-C39E18D3C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865" y="4049674"/>
            <a:ext cx="3513220" cy="194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A22E66D0-EBEB-4525-9F82-568907C99151}"/>
              </a:ext>
            </a:extLst>
          </p:cNvPr>
          <p:cNvSpPr txBox="1">
            <a:spLocks/>
          </p:cNvSpPr>
          <p:nvPr/>
        </p:nvSpPr>
        <p:spPr bwMode="auto">
          <a:xfrm>
            <a:off x="1116688" y="901737"/>
            <a:ext cx="1042761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3. Prohibiciones</a:t>
            </a:r>
            <a:endParaRPr kumimoji="0" lang="es-PE" altLang="es-PE" sz="3600" b="1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399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8700" y="2611233"/>
            <a:ext cx="6659479" cy="3769310"/>
          </a:xfrm>
        </p:spPr>
        <p:txBody>
          <a:bodyPr/>
          <a:lstStyle/>
          <a:p>
            <a:pPr algn="just" fontAlgn="base">
              <a:lnSpc>
                <a:spcPct val="100000"/>
              </a:lnSpc>
              <a:spcBef>
                <a:spcPts val="0"/>
              </a:spcBef>
            </a:pPr>
            <a:r>
              <a:rPr lang="es-MX" sz="2100" dirty="0">
                <a:ea typeface="Times New Roman" panose="02020603050405020304" pitchFamily="18" charset="0"/>
                <a:cs typeface="Arial" panose="020B0604020202020204" pitchFamily="34" charset="0"/>
              </a:rPr>
              <a:t>La fabricación, importación, distribución, comercialización, uso y entrega de </a:t>
            </a:r>
            <a:r>
              <a:rPr lang="es-MX" sz="2100" b="1" dirty="0">
                <a:ea typeface="Times New Roman" panose="02020603050405020304" pitchFamily="18" charset="0"/>
                <a:cs typeface="Arial" panose="020B0604020202020204" pitchFamily="34" charset="0"/>
              </a:rPr>
              <a:t>bolsas plásticas</a:t>
            </a:r>
            <a:r>
              <a:rPr lang="es-MX" sz="2100" dirty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buNone/>
            </a:pPr>
            <a:endParaRPr lang="es-MX" sz="1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39763" lvl="1" indent="-182563"/>
            <a:r>
              <a:rPr lang="es-MX" sz="2100" dirty="0">
                <a:cs typeface="Arial" panose="020B0604020202020204" pitchFamily="34" charset="0"/>
              </a:rPr>
              <a:t>Con área menor a 900 cm</a:t>
            </a:r>
            <a:r>
              <a:rPr lang="es-MX" sz="2100" baseline="30000" dirty="0">
                <a:cs typeface="Arial" panose="020B0604020202020204" pitchFamily="34" charset="0"/>
              </a:rPr>
              <a:t>2 </a:t>
            </a:r>
            <a:r>
              <a:rPr lang="es-MX" sz="2100" dirty="0">
                <a:cs typeface="Arial" panose="020B0604020202020204" pitchFamily="34" charset="0"/>
              </a:rPr>
              <a:t>(30 x 30 cm),</a:t>
            </a:r>
          </a:p>
          <a:p>
            <a:pPr marL="639763" lvl="1" indent="-182563"/>
            <a:r>
              <a:rPr lang="es-MX" sz="2100" dirty="0">
                <a:cs typeface="Arial" panose="020B0604020202020204" pitchFamily="34" charset="0"/>
              </a:rPr>
              <a:t>Con espesor menor a 50 micras,</a:t>
            </a:r>
          </a:p>
          <a:p>
            <a:pPr marL="639763" lvl="1" indent="-182563" algn="just"/>
            <a:r>
              <a:rPr lang="es-MX" sz="2100" dirty="0">
                <a:ea typeface="Times New Roman" panose="02020603050405020304" pitchFamily="18" charset="0"/>
                <a:cs typeface="Arial" panose="020B0604020202020204" pitchFamily="34" charset="0"/>
              </a:rPr>
              <a:t>Que incluyan aditivos que aceleren la fragmentación en microplásticos no biodegradables.</a:t>
            </a:r>
          </a:p>
          <a:p>
            <a:pPr marL="457200" lvl="1" indent="0" algn="just">
              <a:buNone/>
            </a:pPr>
            <a:endParaRPr lang="es-MX" sz="1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indent="-182563" algn="just"/>
            <a:r>
              <a:rPr lang="es-MX" sz="2100" dirty="0">
                <a:ea typeface="Times New Roman" panose="02020603050405020304" pitchFamily="18" charset="0"/>
                <a:cs typeface="Arial" panose="020B0604020202020204" pitchFamily="34" charset="0"/>
              </a:rPr>
              <a:t>La fabricación, importación, distribución, entrega, comercialización y uso de </a:t>
            </a:r>
            <a:r>
              <a:rPr lang="es-MX" sz="2100" b="1" dirty="0">
                <a:ea typeface="Times New Roman" panose="02020603050405020304" pitchFamily="18" charset="0"/>
                <a:cs typeface="Arial" panose="020B0604020202020204" pitchFamily="34" charset="0"/>
              </a:rPr>
              <a:t>sorbetes de plástico.</a:t>
            </a:r>
            <a:endParaRPr lang="es-PE" sz="2100" b="1" dirty="0"/>
          </a:p>
        </p:txBody>
      </p:sp>
      <p:sp>
        <p:nvSpPr>
          <p:cNvPr id="13" name="Rectángulo redondeado 55">
            <a:extLst>
              <a:ext uri="{FF2B5EF4-FFF2-40B4-BE49-F238E27FC236}">
                <a16:creationId xmlns="" xmlns:a16="http://schemas.microsoft.com/office/drawing/2014/main" id="{FADB1F50-BEAC-D64D-AD9B-1CBC1AB34D09}"/>
              </a:ext>
            </a:extLst>
          </p:cNvPr>
          <p:cNvSpPr/>
          <p:nvPr/>
        </p:nvSpPr>
        <p:spPr>
          <a:xfrm>
            <a:off x="962527" y="1729114"/>
            <a:ext cx="10371220" cy="5448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dirty="0">
                <a:cs typeface="Arial" panose="020B0604020202020204" pitchFamily="34" charset="0"/>
              </a:rPr>
              <a:t>En </a:t>
            </a:r>
            <a:r>
              <a:rPr lang="es-MX" sz="2800" b="1" dirty="0">
                <a:cs typeface="Arial" panose="020B0604020202020204" pitchFamily="34" charset="0"/>
              </a:rPr>
              <a:t>12 meses</a:t>
            </a:r>
            <a:endParaRPr lang="es-PE" sz="2800" b="1" dirty="0">
              <a:cs typeface="Arial" panose="020B0604020202020204" pitchFamily="34" charset="0"/>
            </a:endParaRPr>
          </a:p>
        </p:txBody>
      </p:sp>
      <p:grpSp>
        <p:nvGrpSpPr>
          <p:cNvPr id="15" name="Grupo 9"/>
          <p:cNvGrpSpPr/>
          <p:nvPr/>
        </p:nvGrpSpPr>
        <p:grpSpPr>
          <a:xfrm>
            <a:off x="8200808" y="2608360"/>
            <a:ext cx="1621903" cy="1598350"/>
            <a:chOff x="9460870" y="2021570"/>
            <a:chExt cx="2731129" cy="2939730"/>
          </a:xfrm>
        </p:grpSpPr>
        <p:pic>
          <p:nvPicPr>
            <p:cNvPr id="16" name="Picture 2" descr="Resultado de imagen para bolsas de plastic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994" y="2279129"/>
              <a:ext cx="2344244" cy="2344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eñal de prohibido 8"/>
            <p:cNvSpPr/>
            <p:nvPr/>
          </p:nvSpPr>
          <p:spPr>
            <a:xfrm>
              <a:off x="9460870" y="2021570"/>
              <a:ext cx="2731129" cy="2939730"/>
            </a:xfrm>
            <a:prstGeom prst="noSmoking">
              <a:avLst>
                <a:gd name="adj" fmla="val 732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18" name="Rectángulo 7"/>
            <p:cNvSpPr/>
            <p:nvPr/>
          </p:nvSpPr>
          <p:spPr>
            <a:xfrm>
              <a:off x="11470301" y="2862469"/>
              <a:ext cx="181069" cy="927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s-PE" sz="1200" dirty="0">
                  <a:solidFill>
                    <a:schemeClr val="tx1"/>
                  </a:solidFill>
                </a:rPr>
                <a:t>30 cm </a:t>
              </a:r>
            </a:p>
          </p:txBody>
        </p:sp>
        <p:sp>
          <p:nvSpPr>
            <p:cNvPr id="19" name="Rectángulo 10"/>
            <p:cNvSpPr/>
            <p:nvPr/>
          </p:nvSpPr>
          <p:spPr>
            <a:xfrm>
              <a:off x="10159946" y="4448735"/>
              <a:ext cx="1187511" cy="107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s-PE" sz="1200" dirty="0">
                  <a:solidFill>
                    <a:schemeClr val="tx1"/>
                  </a:solidFill>
                </a:rPr>
                <a:t>30 cm </a:t>
              </a:r>
            </a:p>
          </p:txBody>
        </p:sp>
      </p:grpSp>
      <p:grpSp>
        <p:nvGrpSpPr>
          <p:cNvPr id="20" name="Grupo 1">
            <a:extLst>
              <a:ext uri="{FF2B5EF4-FFF2-40B4-BE49-F238E27FC236}">
                <a16:creationId xmlns="" xmlns:a16="http://schemas.microsoft.com/office/drawing/2014/main" id="{801C2F3A-21A0-4342-90A4-D1031027665F}"/>
              </a:ext>
            </a:extLst>
          </p:cNvPr>
          <p:cNvGrpSpPr/>
          <p:nvPr/>
        </p:nvGrpSpPr>
        <p:grpSpPr>
          <a:xfrm>
            <a:off x="9362227" y="3938558"/>
            <a:ext cx="1599970" cy="2052509"/>
            <a:chOff x="9715236" y="4004219"/>
            <a:chExt cx="2104063" cy="2351935"/>
          </a:xfrm>
        </p:grpSpPr>
        <p:pic>
          <p:nvPicPr>
            <p:cNvPr id="21" name="Imagen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7249" y="4004219"/>
              <a:ext cx="1567957" cy="2351935"/>
            </a:xfrm>
            <a:prstGeom prst="rect">
              <a:avLst/>
            </a:prstGeom>
          </p:spPr>
        </p:pic>
        <p:sp>
          <p:nvSpPr>
            <p:cNvPr id="22" name="Señal de prohibido 5"/>
            <p:cNvSpPr/>
            <p:nvPr/>
          </p:nvSpPr>
          <p:spPr>
            <a:xfrm>
              <a:off x="9715236" y="4339848"/>
              <a:ext cx="2104063" cy="1843578"/>
            </a:xfrm>
            <a:prstGeom prst="noSmoking">
              <a:avLst>
                <a:gd name="adj" fmla="val 732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</p:grpSp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BA6373F0-F514-4FE7-9BC0-68B4F33262F5}"/>
              </a:ext>
            </a:extLst>
          </p:cNvPr>
          <p:cNvSpPr txBox="1">
            <a:spLocks/>
          </p:cNvSpPr>
          <p:nvPr/>
        </p:nvSpPr>
        <p:spPr bwMode="auto">
          <a:xfrm>
            <a:off x="1116688" y="901737"/>
            <a:ext cx="10217059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3. Prohibiciones</a:t>
            </a:r>
            <a:endParaRPr kumimoji="0" lang="es-PE" altLang="es-PE" sz="3600" b="1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206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06116" y="2768481"/>
            <a:ext cx="713472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2200" dirty="0">
                <a:ea typeface="Times New Roman" panose="02020603050405020304" pitchFamily="18" charset="0"/>
                <a:cs typeface="Arial" panose="020B0604020202020204" pitchFamily="34" charset="0"/>
              </a:rPr>
              <a:t>La fabricación, importación, distribución, comercialización, uso y entrega  de:</a:t>
            </a:r>
          </a:p>
          <a:p>
            <a:pPr algn="just"/>
            <a:endParaRPr lang="es-MX" sz="1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65188" lvl="1" indent="-168275" algn="just">
              <a:buFont typeface="Arial" panose="020B0604020202020204" pitchFamily="34" charset="0"/>
              <a:buChar char="•"/>
            </a:pPr>
            <a:r>
              <a:rPr lang="es-MX" sz="2000" b="1" dirty="0">
                <a:cs typeface="Arial" panose="020B0604020202020204" pitchFamily="34" charset="0"/>
              </a:rPr>
              <a:t>bolsas, utensilios y vajillas de plástico para alimentos y bebidas de consumo humano </a:t>
            </a:r>
            <a:r>
              <a:rPr lang="es-MX" sz="2000" dirty="0">
                <a:cs typeface="Arial" panose="020B0604020202020204" pitchFamily="34" charset="0"/>
              </a:rPr>
              <a:t>no reutilizables, que su degradación genere contaminación por </a:t>
            </a:r>
            <a:r>
              <a:rPr lang="es-MX" sz="2000" dirty="0" err="1">
                <a:cs typeface="Arial" panose="020B0604020202020204" pitchFamily="34" charset="0"/>
              </a:rPr>
              <a:t>microplásticos</a:t>
            </a:r>
            <a:r>
              <a:rPr lang="es-MX" sz="2000" dirty="0">
                <a:cs typeface="Arial" panose="020B0604020202020204" pitchFamily="34" charset="0"/>
              </a:rPr>
              <a:t> o sustancias peligrosas o que no se puedan valorizar. </a:t>
            </a:r>
          </a:p>
          <a:p>
            <a:pPr marL="696913" lvl="1" algn="just"/>
            <a:endParaRPr lang="es-MX" sz="1000" dirty="0">
              <a:cs typeface="Arial" panose="020B0604020202020204" pitchFamily="34" charset="0"/>
            </a:endParaRPr>
          </a:p>
          <a:p>
            <a:pPr marL="865188" lvl="1" indent="-168275" algn="just">
              <a:buFont typeface="Arial" panose="020B0604020202020204" pitchFamily="34" charset="0"/>
              <a:buChar char="•"/>
            </a:pPr>
            <a:r>
              <a:rPr lang="es-MX" sz="2000" b="1" dirty="0">
                <a:cs typeface="Arial" panose="020B0604020202020204" pitchFamily="34" charset="0"/>
              </a:rPr>
              <a:t>recipientes o envases y vasos de </a:t>
            </a:r>
            <a:r>
              <a:rPr lang="es-MX" sz="2000" b="1" dirty="0" err="1">
                <a:cs typeface="Arial" panose="020B0604020202020204" pitchFamily="34" charset="0"/>
              </a:rPr>
              <a:t>poliestireno</a:t>
            </a:r>
            <a:r>
              <a:rPr lang="es-MX" sz="2000" b="1" dirty="0">
                <a:cs typeface="Arial" panose="020B0604020202020204" pitchFamily="34" charset="0"/>
              </a:rPr>
              <a:t> expandido  </a:t>
            </a:r>
            <a:r>
              <a:rPr lang="es-MX" sz="2000" dirty="0">
                <a:cs typeface="Arial" panose="020B0604020202020204" pitchFamily="34" charset="0"/>
              </a:rPr>
              <a:t>para alimentos y bebidas de consumo humano.</a:t>
            </a:r>
          </a:p>
        </p:txBody>
      </p:sp>
      <p:sp>
        <p:nvSpPr>
          <p:cNvPr id="14" name="Rectángulo redondeado 55">
            <a:extLst>
              <a:ext uri="{FF2B5EF4-FFF2-40B4-BE49-F238E27FC236}">
                <a16:creationId xmlns="" xmlns:a16="http://schemas.microsoft.com/office/drawing/2014/main" id="{FADB1F50-BEAC-D64D-AD9B-1CBC1AB34D09}"/>
              </a:ext>
            </a:extLst>
          </p:cNvPr>
          <p:cNvSpPr/>
          <p:nvPr/>
        </p:nvSpPr>
        <p:spPr>
          <a:xfrm>
            <a:off x="770022" y="1875502"/>
            <a:ext cx="10696073" cy="5669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dirty="0">
                <a:cs typeface="Arial" panose="020B0604020202020204" pitchFamily="34" charset="0"/>
              </a:rPr>
              <a:t>Desde el </a:t>
            </a:r>
            <a:r>
              <a:rPr lang="es-MX" sz="2400" b="1" dirty="0">
                <a:cs typeface="Arial" panose="020B0604020202020204" pitchFamily="34" charset="0"/>
              </a:rPr>
              <a:t>28 de julio de 2021</a:t>
            </a:r>
            <a:endParaRPr lang="es-PE" sz="2400" b="1" dirty="0">
              <a:cs typeface="Arial" panose="020B0604020202020204" pitchFamily="34" charset="0"/>
            </a:endParaRPr>
          </a:p>
        </p:txBody>
      </p:sp>
      <p:grpSp>
        <p:nvGrpSpPr>
          <p:cNvPr id="9" name="Grupo 1">
            <a:extLst>
              <a:ext uri="{FF2B5EF4-FFF2-40B4-BE49-F238E27FC236}">
                <a16:creationId xmlns="" xmlns:a16="http://schemas.microsoft.com/office/drawing/2014/main" id="{801C2F3A-21A0-4342-90A4-D1031027665F}"/>
              </a:ext>
            </a:extLst>
          </p:cNvPr>
          <p:cNvGrpSpPr/>
          <p:nvPr/>
        </p:nvGrpSpPr>
        <p:grpSpPr>
          <a:xfrm>
            <a:off x="8629649" y="3133554"/>
            <a:ext cx="2497703" cy="2392953"/>
            <a:chOff x="9542625" y="1872343"/>
            <a:chExt cx="2104063" cy="1895814"/>
          </a:xfrm>
        </p:grpSpPr>
        <p:pic>
          <p:nvPicPr>
            <p:cNvPr id="15" name="Imagen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4556" y="2286850"/>
              <a:ext cx="1600200" cy="1066800"/>
            </a:xfrm>
            <a:prstGeom prst="rect">
              <a:avLst/>
            </a:prstGeom>
          </p:spPr>
        </p:pic>
        <p:sp>
          <p:nvSpPr>
            <p:cNvPr id="16" name="Señal de prohibido 7"/>
            <p:cNvSpPr/>
            <p:nvPr/>
          </p:nvSpPr>
          <p:spPr>
            <a:xfrm>
              <a:off x="9542625" y="1872343"/>
              <a:ext cx="2104063" cy="1895814"/>
            </a:xfrm>
            <a:prstGeom prst="noSmoking">
              <a:avLst>
                <a:gd name="adj" fmla="val 732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</p:grp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56BD2B78-E66F-454D-8D15-237BB012E619}"/>
              </a:ext>
            </a:extLst>
          </p:cNvPr>
          <p:cNvSpPr txBox="1">
            <a:spLocks/>
          </p:cNvSpPr>
          <p:nvPr/>
        </p:nvSpPr>
        <p:spPr bwMode="auto">
          <a:xfrm>
            <a:off x="1274000" y="1019729"/>
            <a:ext cx="10217059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3. Prohibiciones</a:t>
            </a:r>
            <a:endParaRPr kumimoji="0" lang="es-PE" altLang="es-PE" sz="3600" b="1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20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574" y="2584703"/>
            <a:ext cx="3589296" cy="2681590"/>
          </a:xfrm>
          <a:prstGeom prst="rect">
            <a:avLst/>
          </a:prstGeom>
        </p:spPr>
      </p:pic>
      <p:sp>
        <p:nvSpPr>
          <p:cNvPr id="7" name="Rectángulo 104">
            <a:extLst/>
          </p:cNvPr>
          <p:cNvSpPr/>
          <p:nvPr/>
        </p:nvSpPr>
        <p:spPr>
          <a:xfrm>
            <a:off x="1086130" y="1722568"/>
            <a:ext cx="5924269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2200" u="sng" dirty="0">
                <a:ea typeface="Times New Roman" panose="02020603050405020304" pitchFamily="18" charset="0"/>
                <a:cs typeface="Arial" panose="020B0604020202020204" pitchFamily="34" charset="0"/>
              </a:rPr>
              <a:t>Bolsas de plástico por razones de: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MX" sz="10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49263" lvl="1" indent="-177800">
              <a:buFont typeface="Arial" panose="020B0604020202020204" pitchFamily="34" charset="0"/>
              <a:buChar char="•"/>
            </a:pPr>
            <a:r>
              <a:rPr lang="es-MX" sz="2200" dirty="0">
                <a:ea typeface="Times New Roman" panose="02020603050405020304" pitchFamily="18" charset="0"/>
                <a:cs typeface="Arial" panose="020B0604020202020204" pitchFamily="34" charset="0"/>
              </a:rPr>
              <a:t>Contención y traslado de </a:t>
            </a:r>
            <a:r>
              <a:rPr lang="es-MX" sz="2200" b="1" dirty="0">
                <a:ea typeface="Times New Roman" panose="02020603050405020304" pitchFamily="18" charset="0"/>
                <a:cs typeface="Arial" panose="020B0604020202020204" pitchFamily="34" charset="0"/>
              </a:rPr>
              <a:t>alimentos a granel.</a:t>
            </a:r>
          </a:p>
          <a:p>
            <a:pPr marL="449263" lvl="1" indent="-177800">
              <a:buFont typeface="Arial" panose="020B0604020202020204" pitchFamily="34" charset="0"/>
              <a:buChar char="•"/>
            </a:pPr>
            <a:r>
              <a:rPr lang="es-MX" sz="2200" dirty="0">
                <a:ea typeface="Times New Roman" panose="02020603050405020304" pitchFamily="18" charset="0"/>
                <a:cs typeface="Arial" panose="020B0604020202020204" pitchFamily="34" charset="0"/>
              </a:rPr>
              <a:t>Asepsia o inocuidad cuando contienen </a:t>
            </a:r>
            <a:r>
              <a:rPr lang="es-MX" sz="2200" b="1" dirty="0">
                <a:ea typeface="Times New Roman" panose="02020603050405020304" pitchFamily="18" charset="0"/>
                <a:cs typeface="Arial" panose="020B0604020202020204" pitchFamily="34" charset="0"/>
              </a:rPr>
              <a:t>alimentos o insumos húmedos elaborados o pre-elaborados</a:t>
            </a:r>
            <a:r>
              <a:rPr lang="es-MX" sz="22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449263" lvl="1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200" b="1" dirty="0">
                <a:ea typeface="Times New Roman" panose="02020603050405020304" pitchFamily="18" charset="0"/>
                <a:cs typeface="Arial" panose="020B0604020202020204" pitchFamily="34" charset="0"/>
              </a:rPr>
              <a:t>Limpieza, higiene o salud.</a:t>
            </a:r>
          </a:p>
          <a:p>
            <a:pPr marL="449263" lvl="1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MX" sz="10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2200" u="sng" dirty="0">
                <a:ea typeface="Times New Roman" panose="02020603050405020304" pitchFamily="18" charset="0"/>
                <a:cs typeface="Arial" panose="020B0604020202020204" pitchFamily="34" charset="0"/>
              </a:rPr>
              <a:t>Sorbetes de plástico por razones de: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10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49263" lvl="1" indent="-177800">
              <a:buFont typeface="Arial" panose="020B0604020202020204" pitchFamily="34" charset="0"/>
              <a:buChar char="•"/>
            </a:pPr>
            <a:r>
              <a:rPr lang="es-MX" sz="2200" dirty="0">
                <a:cs typeface="Arial" panose="020B0604020202020204" pitchFamily="34" charset="0"/>
              </a:rPr>
              <a:t>Necesidad médica en establecimientos de salud.</a:t>
            </a:r>
          </a:p>
          <a:p>
            <a:pPr marL="449263" lvl="1" indent="-177800">
              <a:buFont typeface="Arial" panose="020B0604020202020204" pitchFamily="34" charset="0"/>
              <a:buChar char="•"/>
            </a:pPr>
            <a:r>
              <a:rPr lang="es-MX" sz="2200" dirty="0">
                <a:cs typeface="Arial" panose="020B0604020202020204" pitchFamily="34" charset="0"/>
              </a:rPr>
              <a:t>Discapacidad</a:t>
            </a:r>
          </a:p>
          <a:p>
            <a:pPr marL="449263" lvl="1" indent="-177800" algn="just">
              <a:buFont typeface="Arial" panose="020B0604020202020204" pitchFamily="34" charset="0"/>
              <a:buChar char="•"/>
            </a:pPr>
            <a:r>
              <a:rPr lang="es-MX" sz="2200" dirty="0">
                <a:cs typeface="Arial" panose="020B0604020202020204" pitchFamily="34" charset="0"/>
              </a:rPr>
              <a:t>Uso por adultos </a:t>
            </a:r>
            <a:r>
              <a:rPr lang="es-MX" sz="2200" dirty="0">
                <a:ea typeface="Times New Roman" panose="02020603050405020304" pitchFamily="18" charset="0"/>
                <a:cs typeface="Arial" panose="020B0604020202020204" pitchFamily="34" charset="0"/>
              </a:rPr>
              <a:t>mayores 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466FCD9B-55CB-4222-BD76-7B94B2EA0A70}"/>
              </a:ext>
            </a:extLst>
          </p:cNvPr>
          <p:cNvSpPr txBox="1">
            <a:spLocks/>
          </p:cNvSpPr>
          <p:nvPr/>
        </p:nvSpPr>
        <p:spPr bwMode="auto">
          <a:xfrm>
            <a:off x="1274000" y="1019729"/>
            <a:ext cx="10217059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4. Exclusiones</a:t>
            </a:r>
            <a:endParaRPr kumimoji="0" lang="es-PE" altLang="es-PE" sz="3600" b="1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36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/>
          <p:cNvSpPr txBox="1">
            <a:spLocks/>
          </p:cNvSpPr>
          <p:nvPr/>
        </p:nvSpPr>
        <p:spPr>
          <a:xfrm>
            <a:off x="769588" y="1741713"/>
            <a:ext cx="5094184" cy="41677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2100" b="1" dirty="0">
                <a:cs typeface="Times New Roman" panose="02020603050405020304" pitchFamily="18" charset="0"/>
              </a:rPr>
              <a:t>La propuesta de norma incluye: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ES" sz="1000" b="1" dirty="0">
              <a:cs typeface="Times New Roman" panose="02020603050405020304" pitchFamily="18" charset="0"/>
            </a:endParaRPr>
          </a:p>
          <a:p>
            <a:pPr marL="296811" indent="-296811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s-ES" sz="2100" dirty="0">
                <a:cs typeface="Times New Roman" panose="02020603050405020304" pitchFamily="18" charset="0"/>
              </a:rPr>
              <a:t>La creación de normas y reglamentos técnicos.</a:t>
            </a:r>
          </a:p>
          <a:p>
            <a:pPr marL="296811" indent="-296811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s-ES" sz="2100" dirty="0">
                <a:cs typeface="Times New Roman" panose="02020603050405020304" pitchFamily="18" charset="0"/>
              </a:rPr>
              <a:t>La habilitación de un registro de fabricantes, importadores y distribuidores de los bienes regulados.</a:t>
            </a:r>
          </a:p>
          <a:p>
            <a:pPr marL="296811" indent="-296811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s-ES" sz="2100" dirty="0">
                <a:cs typeface="Times New Roman" panose="02020603050405020304" pitchFamily="18" charset="0"/>
              </a:rPr>
              <a:t>Acciones de educación ciudadana y compromiso ambiental.</a:t>
            </a:r>
          </a:p>
          <a:p>
            <a:pPr marL="296811" indent="-296811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s-ES" sz="2100" dirty="0">
                <a:cs typeface="Times New Roman" panose="02020603050405020304" pitchFamily="18" charset="0"/>
              </a:rPr>
              <a:t>Lineamientos para el control y fiscalización.</a:t>
            </a:r>
          </a:p>
          <a:p>
            <a:pPr marL="296811" indent="-296811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s-ES" sz="2100" dirty="0">
                <a:cs typeface="Times New Roman" panose="02020603050405020304" pitchFamily="18" charset="0"/>
              </a:rPr>
              <a:t>Sanciones y medidas administrativas.</a:t>
            </a:r>
          </a:p>
          <a:p>
            <a:pPr marL="296811" indent="-296811" algn="just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s-ES" sz="2100" dirty="0">
                <a:cs typeface="Times New Roman" panose="02020603050405020304" pitchFamily="18" charset="0"/>
              </a:rPr>
              <a:t>La formalización de los actores e impulso de los recicladores.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774" y="2109557"/>
            <a:ext cx="4799684" cy="336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F0C00A51-F907-4FEE-8D88-B6872E7AED70}"/>
              </a:ext>
            </a:extLst>
          </p:cNvPr>
          <p:cNvSpPr txBox="1">
            <a:spLocks/>
          </p:cNvSpPr>
          <p:nvPr/>
        </p:nvSpPr>
        <p:spPr bwMode="auto">
          <a:xfrm>
            <a:off x="1274000" y="1019729"/>
            <a:ext cx="10217059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5. Además</a:t>
            </a:r>
            <a:endParaRPr kumimoji="0" lang="es-PE" altLang="es-PE" sz="3600" b="1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06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74D5F89-AA4B-4E94-AB2E-6B3B9C2EF5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83" y="4561753"/>
            <a:ext cx="934656" cy="1044308"/>
          </a:xfrm>
          <a:prstGeom prst="rect">
            <a:avLst/>
          </a:prstGeom>
        </p:spPr>
      </p:pic>
      <p:grpSp>
        <p:nvGrpSpPr>
          <p:cNvPr id="114" name="Grupo 113">
            <a:extLst>
              <a:ext uri="{FF2B5EF4-FFF2-40B4-BE49-F238E27FC236}">
                <a16:creationId xmlns="" xmlns:a16="http://schemas.microsoft.com/office/drawing/2014/main" id="{08FB3338-4EA7-48D1-9E99-1E85AC2FED11}"/>
              </a:ext>
            </a:extLst>
          </p:cNvPr>
          <p:cNvGrpSpPr/>
          <p:nvPr/>
        </p:nvGrpSpPr>
        <p:grpSpPr>
          <a:xfrm>
            <a:off x="7670796" y="5533983"/>
            <a:ext cx="1677794" cy="588787"/>
            <a:chOff x="9097937" y="5116293"/>
            <a:chExt cx="1770618" cy="569232"/>
          </a:xfrm>
        </p:grpSpPr>
        <p:grpSp>
          <p:nvGrpSpPr>
            <p:cNvPr id="25" name="Grupo 24">
              <a:extLst>
                <a:ext uri="{FF2B5EF4-FFF2-40B4-BE49-F238E27FC236}">
                  <a16:creationId xmlns="" xmlns:a16="http://schemas.microsoft.com/office/drawing/2014/main" id="{5CDEC386-1869-4FA0-B5E5-8DA52BBD5F57}"/>
                </a:ext>
              </a:extLst>
            </p:cNvPr>
            <p:cNvGrpSpPr/>
            <p:nvPr/>
          </p:nvGrpSpPr>
          <p:grpSpPr>
            <a:xfrm>
              <a:off x="9097937" y="5134606"/>
              <a:ext cx="537010" cy="550919"/>
              <a:chOff x="7606701" y="4754199"/>
              <a:chExt cx="537010" cy="550919"/>
            </a:xfrm>
          </p:grpSpPr>
          <p:pic>
            <p:nvPicPr>
              <p:cNvPr id="28" name="Imagen 27">
                <a:extLst>
                  <a:ext uri="{FF2B5EF4-FFF2-40B4-BE49-F238E27FC236}">
                    <a16:creationId xmlns="" xmlns:a16="http://schemas.microsoft.com/office/drawing/2014/main" id="{44737A14-DEF6-4370-A1F6-378DF4795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43567" y="4757615"/>
                <a:ext cx="496275" cy="547503"/>
              </a:xfrm>
              <a:prstGeom prst="rect">
                <a:avLst/>
              </a:prstGeom>
            </p:spPr>
          </p:pic>
          <p:sp>
            <p:nvSpPr>
              <p:cNvPr id="29" name="Círculo: vacío 28">
                <a:extLst>
                  <a:ext uri="{FF2B5EF4-FFF2-40B4-BE49-F238E27FC236}">
                    <a16:creationId xmlns="" xmlns:a16="http://schemas.microsoft.com/office/drawing/2014/main" id="{70079F78-17CE-4288-8F7F-6FBA2D1A9497}"/>
                  </a:ext>
                </a:extLst>
              </p:cNvPr>
              <p:cNvSpPr/>
              <p:nvPr/>
            </p:nvSpPr>
            <p:spPr>
              <a:xfrm>
                <a:off x="7606701" y="4754199"/>
                <a:ext cx="537010" cy="532341"/>
              </a:xfrm>
              <a:prstGeom prst="donut">
                <a:avLst>
                  <a:gd name="adj" fmla="val 3012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upo 23">
              <a:extLst>
                <a:ext uri="{FF2B5EF4-FFF2-40B4-BE49-F238E27FC236}">
                  <a16:creationId xmlns="" xmlns:a16="http://schemas.microsoft.com/office/drawing/2014/main" id="{325FC6E8-8EB4-47EA-9F65-019BC7CE5A7B}"/>
                </a:ext>
              </a:extLst>
            </p:cNvPr>
            <p:cNvGrpSpPr/>
            <p:nvPr/>
          </p:nvGrpSpPr>
          <p:grpSpPr>
            <a:xfrm>
              <a:off x="9704578" y="5134605"/>
              <a:ext cx="537010" cy="532341"/>
              <a:chOff x="8374084" y="4303097"/>
              <a:chExt cx="537010" cy="532341"/>
            </a:xfrm>
          </p:grpSpPr>
          <p:pic>
            <p:nvPicPr>
              <p:cNvPr id="1034" name="Picture 10" descr="Resultado de imagen para tecnopor">
                <a:extLst>
                  <a:ext uri="{FF2B5EF4-FFF2-40B4-BE49-F238E27FC236}">
                    <a16:creationId xmlns="" xmlns:a16="http://schemas.microsoft.com/office/drawing/2014/main" id="{F4DBA634-1699-4814-B88E-3DD391D474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9974" y="4347713"/>
                <a:ext cx="406486" cy="406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Círculo: vacío 30">
                <a:extLst>
                  <a:ext uri="{FF2B5EF4-FFF2-40B4-BE49-F238E27FC236}">
                    <a16:creationId xmlns="" xmlns:a16="http://schemas.microsoft.com/office/drawing/2014/main" id="{6A3C16D3-0FB7-4BEA-9A6A-F6207CEF6568}"/>
                  </a:ext>
                </a:extLst>
              </p:cNvPr>
              <p:cNvSpPr/>
              <p:nvPr/>
            </p:nvSpPr>
            <p:spPr>
              <a:xfrm>
                <a:off x="8374084" y="4303097"/>
                <a:ext cx="537010" cy="532341"/>
              </a:xfrm>
              <a:prstGeom prst="donut">
                <a:avLst>
                  <a:gd name="adj" fmla="val 3193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upo 21">
              <a:extLst>
                <a:ext uri="{FF2B5EF4-FFF2-40B4-BE49-F238E27FC236}">
                  <a16:creationId xmlns="" xmlns:a16="http://schemas.microsoft.com/office/drawing/2014/main" id="{3AF5E7AD-BA5E-4CC0-AA2F-5E2A3A56A27D}"/>
                </a:ext>
              </a:extLst>
            </p:cNvPr>
            <p:cNvGrpSpPr/>
            <p:nvPr/>
          </p:nvGrpSpPr>
          <p:grpSpPr>
            <a:xfrm>
              <a:off x="10331545" y="5116293"/>
              <a:ext cx="537010" cy="532341"/>
              <a:chOff x="10640459" y="5537392"/>
              <a:chExt cx="537010" cy="532341"/>
            </a:xfrm>
          </p:grpSpPr>
          <p:pic>
            <p:nvPicPr>
              <p:cNvPr id="40" name="Imagen 39">
                <a:extLst>
                  <a:ext uri="{FF2B5EF4-FFF2-40B4-BE49-F238E27FC236}">
                    <a16:creationId xmlns="" xmlns:a16="http://schemas.microsoft.com/office/drawing/2014/main" id="{74B80802-A2BB-4F09-BDBE-F8191CBB7D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714652" y="5615263"/>
                <a:ext cx="397050" cy="411907"/>
              </a:xfrm>
              <a:prstGeom prst="rect">
                <a:avLst/>
              </a:prstGeom>
            </p:spPr>
          </p:pic>
          <p:sp>
            <p:nvSpPr>
              <p:cNvPr id="41" name="Círculo: vacío 40">
                <a:extLst>
                  <a:ext uri="{FF2B5EF4-FFF2-40B4-BE49-F238E27FC236}">
                    <a16:creationId xmlns="" xmlns:a16="http://schemas.microsoft.com/office/drawing/2014/main" id="{354FC89C-20DE-44B1-A112-F647FC413312}"/>
                  </a:ext>
                </a:extLst>
              </p:cNvPr>
              <p:cNvSpPr/>
              <p:nvPr/>
            </p:nvSpPr>
            <p:spPr>
              <a:xfrm>
                <a:off x="10640459" y="5537392"/>
                <a:ext cx="537010" cy="532341"/>
              </a:xfrm>
              <a:prstGeom prst="donut">
                <a:avLst>
                  <a:gd name="adj" fmla="val 3012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8" name="Grupo 47">
            <a:extLst>
              <a:ext uri="{FF2B5EF4-FFF2-40B4-BE49-F238E27FC236}">
                <a16:creationId xmlns="" xmlns:a16="http://schemas.microsoft.com/office/drawing/2014/main" id="{64E4CD83-158A-42DC-8343-AF730A67EE90}"/>
              </a:ext>
            </a:extLst>
          </p:cNvPr>
          <p:cNvGrpSpPr/>
          <p:nvPr/>
        </p:nvGrpSpPr>
        <p:grpSpPr>
          <a:xfrm>
            <a:off x="935462" y="5605768"/>
            <a:ext cx="518816" cy="541279"/>
            <a:chOff x="8414712" y="4303097"/>
            <a:chExt cx="537010" cy="532341"/>
          </a:xfrm>
        </p:grpSpPr>
        <p:pic>
          <p:nvPicPr>
            <p:cNvPr id="49" name="Picture 10" descr="Resultado de imagen para tecnopor">
              <a:extLst>
                <a:ext uri="{FF2B5EF4-FFF2-40B4-BE49-F238E27FC236}">
                  <a16:creationId xmlns="" xmlns:a16="http://schemas.microsoft.com/office/drawing/2014/main" id="{02B2DE6B-0DEF-4D36-9ADF-37071EA04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9974" y="4347713"/>
              <a:ext cx="406486" cy="406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Círculo: vacío 49">
              <a:extLst>
                <a:ext uri="{FF2B5EF4-FFF2-40B4-BE49-F238E27FC236}">
                  <a16:creationId xmlns="" xmlns:a16="http://schemas.microsoft.com/office/drawing/2014/main" id="{78486E79-CD5D-4543-AF2F-2BFAD0CF8C3E}"/>
                </a:ext>
              </a:extLst>
            </p:cNvPr>
            <p:cNvSpPr/>
            <p:nvPr/>
          </p:nvSpPr>
          <p:spPr>
            <a:xfrm>
              <a:off x="8414712" y="4303097"/>
              <a:ext cx="537010" cy="532341"/>
            </a:xfrm>
            <a:prstGeom prst="donut">
              <a:avLst>
                <a:gd name="adj" fmla="val 319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="" xmlns:a16="http://schemas.microsoft.com/office/drawing/2014/main" id="{D881D743-2FA8-4C9A-882F-0004EA855A95}"/>
              </a:ext>
            </a:extLst>
          </p:cNvPr>
          <p:cNvGrpSpPr/>
          <p:nvPr/>
        </p:nvGrpSpPr>
        <p:grpSpPr>
          <a:xfrm>
            <a:off x="1623762" y="5605767"/>
            <a:ext cx="518816" cy="541279"/>
            <a:chOff x="10701389" y="5537392"/>
            <a:chExt cx="537010" cy="532341"/>
          </a:xfrm>
        </p:grpSpPr>
        <p:pic>
          <p:nvPicPr>
            <p:cNvPr id="52" name="Imagen 51">
              <a:extLst>
                <a:ext uri="{FF2B5EF4-FFF2-40B4-BE49-F238E27FC236}">
                  <a16:creationId xmlns="" xmlns:a16="http://schemas.microsoft.com/office/drawing/2014/main" id="{AD855A8B-FA80-457B-9AD0-8EC0E10F5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75602" y="5615263"/>
              <a:ext cx="397050" cy="411907"/>
            </a:xfrm>
            <a:prstGeom prst="rect">
              <a:avLst/>
            </a:prstGeom>
          </p:spPr>
        </p:pic>
        <p:sp>
          <p:nvSpPr>
            <p:cNvPr id="53" name="Círculo: vacío 52">
              <a:extLst>
                <a:ext uri="{FF2B5EF4-FFF2-40B4-BE49-F238E27FC236}">
                  <a16:creationId xmlns="" xmlns:a16="http://schemas.microsoft.com/office/drawing/2014/main" id="{D212FF07-D66F-4B17-BBD7-42C90D229167}"/>
                </a:ext>
              </a:extLst>
            </p:cNvPr>
            <p:cNvSpPr/>
            <p:nvPr/>
          </p:nvSpPr>
          <p:spPr>
            <a:xfrm>
              <a:off x="10701389" y="5537392"/>
              <a:ext cx="537010" cy="532341"/>
            </a:xfrm>
            <a:prstGeom prst="donut">
              <a:avLst>
                <a:gd name="adj" fmla="val 301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</p:grpSp>
      <p:sp>
        <p:nvSpPr>
          <p:cNvPr id="56" name="Título 1">
            <a:extLst>
              <a:ext uri="{FF2B5EF4-FFF2-40B4-BE49-F238E27FC236}">
                <a16:creationId xmlns="" xmlns:a16="http://schemas.microsoft.com/office/drawing/2014/main" id="{5BB20CF8-B87A-4A39-A9C3-A2D6D2E5CC7E}"/>
              </a:ext>
            </a:extLst>
          </p:cNvPr>
          <p:cNvSpPr txBox="1">
            <a:spLocks/>
          </p:cNvSpPr>
          <p:nvPr/>
        </p:nvSpPr>
        <p:spPr bwMode="auto">
          <a:xfrm>
            <a:off x="738251" y="760874"/>
            <a:ext cx="1071549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Iniciativas nacionales</a:t>
            </a:r>
            <a:endParaRPr kumimoji="0" lang="es-PE" altLang="es-PE" sz="3200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86" name="Grupo 85">
            <a:extLst>
              <a:ext uri="{FF2B5EF4-FFF2-40B4-BE49-F238E27FC236}">
                <a16:creationId xmlns="" xmlns:a16="http://schemas.microsoft.com/office/drawing/2014/main" id="{93ACB52D-7B5D-468B-8F96-596AB71A3E0E}"/>
              </a:ext>
            </a:extLst>
          </p:cNvPr>
          <p:cNvGrpSpPr/>
          <p:nvPr/>
        </p:nvGrpSpPr>
        <p:grpSpPr>
          <a:xfrm>
            <a:off x="2760103" y="4857612"/>
            <a:ext cx="1183550" cy="1275380"/>
            <a:chOff x="9429924" y="2236424"/>
            <a:chExt cx="1517749" cy="1647519"/>
          </a:xfrm>
        </p:grpSpPr>
        <p:pic>
          <p:nvPicPr>
            <p:cNvPr id="1040" name="Picture 16" descr="Resultado de imagen para unique">
              <a:extLst>
                <a:ext uri="{FF2B5EF4-FFF2-40B4-BE49-F238E27FC236}">
                  <a16:creationId xmlns="" xmlns:a16="http://schemas.microsoft.com/office/drawing/2014/main" id="{2755F3E4-F171-4A8C-BF57-F6F8185CE7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29924" y="2236424"/>
              <a:ext cx="1517749" cy="475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8" name="Grupo 87">
              <a:extLst>
                <a:ext uri="{FF2B5EF4-FFF2-40B4-BE49-F238E27FC236}">
                  <a16:creationId xmlns="" xmlns:a16="http://schemas.microsoft.com/office/drawing/2014/main" id="{79DA3B58-1E2B-4D05-9967-92D537468FD6}"/>
                </a:ext>
              </a:extLst>
            </p:cNvPr>
            <p:cNvGrpSpPr/>
            <p:nvPr/>
          </p:nvGrpSpPr>
          <p:grpSpPr>
            <a:xfrm>
              <a:off x="9814598" y="3097559"/>
              <a:ext cx="771314" cy="786384"/>
              <a:chOff x="7255099" y="4614868"/>
              <a:chExt cx="771314" cy="786384"/>
            </a:xfrm>
          </p:grpSpPr>
          <p:pic>
            <p:nvPicPr>
              <p:cNvPr id="89" name="Imagen 88">
                <a:extLst>
                  <a:ext uri="{FF2B5EF4-FFF2-40B4-BE49-F238E27FC236}">
                    <a16:creationId xmlns="" xmlns:a16="http://schemas.microsoft.com/office/drawing/2014/main" id="{7718D0FC-FE6E-42AE-91F7-0C5C11E94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8051" y="4614868"/>
                <a:ext cx="712805" cy="786384"/>
              </a:xfrm>
              <a:prstGeom prst="rect">
                <a:avLst/>
              </a:prstGeom>
            </p:spPr>
          </p:pic>
          <p:sp>
            <p:nvSpPr>
              <p:cNvPr id="90" name="Círculo: vacío 89">
                <a:extLst>
                  <a:ext uri="{FF2B5EF4-FFF2-40B4-BE49-F238E27FC236}">
                    <a16:creationId xmlns="" xmlns:a16="http://schemas.microsoft.com/office/drawing/2014/main" id="{C28ADCE7-30E6-4D50-B606-534468147428}"/>
                  </a:ext>
                </a:extLst>
              </p:cNvPr>
              <p:cNvSpPr/>
              <p:nvPr/>
            </p:nvSpPr>
            <p:spPr>
              <a:xfrm>
                <a:off x="7255099" y="4668392"/>
                <a:ext cx="771314" cy="706483"/>
              </a:xfrm>
              <a:prstGeom prst="donut">
                <a:avLst>
                  <a:gd name="adj" fmla="val 3012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27" name="Grupo 1026">
            <a:extLst>
              <a:ext uri="{FF2B5EF4-FFF2-40B4-BE49-F238E27FC236}">
                <a16:creationId xmlns="" xmlns:a16="http://schemas.microsoft.com/office/drawing/2014/main" id="{7D15CBF8-107F-4801-BC72-B17C3FC2531F}"/>
              </a:ext>
            </a:extLst>
          </p:cNvPr>
          <p:cNvGrpSpPr/>
          <p:nvPr/>
        </p:nvGrpSpPr>
        <p:grpSpPr>
          <a:xfrm>
            <a:off x="1281246" y="1451805"/>
            <a:ext cx="9350586" cy="692921"/>
            <a:chOff x="1387121" y="1413305"/>
            <a:chExt cx="9350586" cy="692921"/>
          </a:xfrm>
          <a:solidFill>
            <a:srgbClr val="2E75B6">
              <a:alpha val="10196"/>
            </a:srgbClr>
          </a:solidFill>
        </p:grpSpPr>
        <p:grpSp>
          <p:nvGrpSpPr>
            <p:cNvPr id="45" name="Grupo 44">
              <a:extLst>
                <a:ext uri="{FF2B5EF4-FFF2-40B4-BE49-F238E27FC236}">
                  <a16:creationId xmlns="" xmlns:a16="http://schemas.microsoft.com/office/drawing/2014/main" id="{168141EF-B161-42C8-B0EA-5F8944325368}"/>
                </a:ext>
              </a:extLst>
            </p:cNvPr>
            <p:cNvGrpSpPr/>
            <p:nvPr/>
          </p:nvGrpSpPr>
          <p:grpSpPr>
            <a:xfrm>
              <a:off x="1636408" y="1472205"/>
              <a:ext cx="8711070" cy="577313"/>
              <a:chOff x="934896" y="315938"/>
              <a:chExt cx="8711070" cy="577313"/>
            </a:xfrm>
            <a:grpFill/>
          </p:grpSpPr>
          <p:grpSp>
            <p:nvGrpSpPr>
              <p:cNvPr id="61" name="Grupo 60">
                <a:extLst>
                  <a:ext uri="{FF2B5EF4-FFF2-40B4-BE49-F238E27FC236}">
                    <a16:creationId xmlns="" xmlns:a16="http://schemas.microsoft.com/office/drawing/2014/main" id="{CD212B57-FB40-49AB-94DF-6B46E34BEE04}"/>
                  </a:ext>
                </a:extLst>
              </p:cNvPr>
              <p:cNvGrpSpPr/>
              <p:nvPr/>
            </p:nvGrpSpPr>
            <p:grpSpPr>
              <a:xfrm>
                <a:off x="7814418" y="334251"/>
                <a:ext cx="537010" cy="550919"/>
                <a:chOff x="7606701" y="4754199"/>
                <a:chExt cx="537010" cy="550919"/>
              </a:xfrm>
              <a:grpFill/>
            </p:grpSpPr>
            <p:pic>
              <p:nvPicPr>
                <p:cNvPr id="62" name="Imagen 61">
                  <a:extLst>
                    <a:ext uri="{FF2B5EF4-FFF2-40B4-BE49-F238E27FC236}">
                      <a16:creationId xmlns="" xmlns:a16="http://schemas.microsoft.com/office/drawing/2014/main" id="{2A710A59-E3ED-4639-AAA7-2AB63A5AA6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43567" y="4757615"/>
                  <a:ext cx="496275" cy="547503"/>
                </a:xfrm>
                <a:prstGeom prst="rect">
                  <a:avLst/>
                </a:prstGeom>
                <a:grpFill/>
              </p:spPr>
            </p:pic>
            <p:sp>
              <p:nvSpPr>
                <p:cNvPr id="63" name="Círculo: vacío 62">
                  <a:extLst>
                    <a:ext uri="{FF2B5EF4-FFF2-40B4-BE49-F238E27FC236}">
                      <a16:creationId xmlns="" xmlns:a16="http://schemas.microsoft.com/office/drawing/2014/main" id="{7D470720-A260-4576-8CFD-4009A757E75F}"/>
                    </a:ext>
                  </a:extLst>
                </p:cNvPr>
                <p:cNvSpPr/>
                <p:nvPr/>
              </p:nvSpPr>
              <p:spPr>
                <a:xfrm>
                  <a:off x="7606701" y="4754199"/>
                  <a:ext cx="537010" cy="532341"/>
                </a:xfrm>
                <a:prstGeom prst="donut">
                  <a:avLst>
                    <a:gd name="adj" fmla="val 3012"/>
                  </a:avLst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4" name="Grupo 63">
                <a:extLst>
                  <a:ext uri="{FF2B5EF4-FFF2-40B4-BE49-F238E27FC236}">
                    <a16:creationId xmlns="" xmlns:a16="http://schemas.microsoft.com/office/drawing/2014/main" id="{E3035452-5BB8-4AD3-B6C6-4303033A6D6A}"/>
                  </a:ext>
                </a:extLst>
              </p:cNvPr>
              <p:cNvGrpSpPr/>
              <p:nvPr/>
            </p:nvGrpSpPr>
            <p:grpSpPr>
              <a:xfrm>
                <a:off x="8461687" y="334250"/>
                <a:ext cx="537010" cy="532341"/>
                <a:chOff x="8414712" y="4303097"/>
                <a:chExt cx="537010" cy="532341"/>
              </a:xfrm>
              <a:grpFill/>
            </p:grpSpPr>
            <p:pic>
              <p:nvPicPr>
                <p:cNvPr id="65" name="Picture 10" descr="Resultado de imagen para tecnopor">
                  <a:extLst>
                    <a:ext uri="{FF2B5EF4-FFF2-40B4-BE49-F238E27FC236}">
                      <a16:creationId xmlns="" xmlns:a16="http://schemas.microsoft.com/office/drawing/2014/main" id="{0AFCF2B4-13C4-400F-BB2A-3FD0838AB0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79974" y="4347713"/>
                  <a:ext cx="406486" cy="406486"/>
                </a:xfrm>
                <a:prstGeom prst="rect">
                  <a:avLst/>
                </a:prstGeom>
                <a:grpFill/>
                <a:extLst/>
              </p:spPr>
            </p:pic>
            <p:sp>
              <p:nvSpPr>
                <p:cNvPr id="66" name="Círculo: vacío 65">
                  <a:extLst>
                    <a:ext uri="{FF2B5EF4-FFF2-40B4-BE49-F238E27FC236}">
                      <a16:creationId xmlns="" xmlns:a16="http://schemas.microsoft.com/office/drawing/2014/main" id="{D51FB9B6-62B9-4371-9481-EF0DFC2378FB}"/>
                    </a:ext>
                  </a:extLst>
                </p:cNvPr>
                <p:cNvSpPr/>
                <p:nvPr/>
              </p:nvSpPr>
              <p:spPr>
                <a:xfrm>
                  <a:off x="8414712" y="4303097"/>
                  <a:ext cx="537010" cy="532341"/>
                </a:xfrm>
                <a:prstGeom prst="donut">
                  <a:avLst>
                    <a:gd name="adj" fmla="val 3193"/>
                  </a:avLst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7" name="Grupo 66">
                <a:extLst>
                  <a:ext uri="{FF2B5EF4-FFF2-40B4-BE49-F238E27FC236}">
                    <a16:creationId xmlns="" xmlns:a16="http://schemas.microsoft.com/office/drawing/2014/main" id="{AE16BE29-4DB7-4DEC-9598-14600E958DEB}"/>
                  </a:ext>
                </a:extLst>
              </p:cNvPr>
              <p:cNvGrpSpPr/>
              <p:nvPr/>
            </p:nvGrpSpPr>
            <p:grpSpPr>
              <a:xfrm>
                <a:off x="2485552" y="328373"/>
                <a:ext cx="537009" cy="551396"/>
                <a:chOff x="6613558" y="4923912"/>
                <a:chExt cx="537009" cy="551396"/>
              </a:xfrm>
              <a:grpFill/>
            </p:grpSpPr>
            <p:pic>
              <p:nvPicPr>
                <p:cNvPr id="68" name="Imagen 67">
                  <a:extLst>
                    <a:ext uri="{FF2B5EF4-FFF2-40B4-BE49-F238E27FC236}">
                      <a16:creationId xmlns="" xmlns:a16="http://schemas.microsoft.com/office/drawing/2014/main" id="{B8712AD8-B983-4E65-982F-1C230C01A2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45826" y="4927805"/>
                  <a:ext cx="496275" cy="547503"/>
                </a:xfrm>
                <a:prstGeom prst="rect">
                  <a:avLst/>
                </a:prstGeom>
                <a:grpFill/>
              </p:spPr>
            </p:pic>
            <p:sp>
              <p:nvSpPr>
                <p:cNvPr id="69" name="Símbolo &quot;No permitido&quot; 68">
                  <a:extLst>
                    <a:ext uri="{FF2B5EF4-FFF2-40B4-BE49-F238E27FC236}">
                      <a16:creationId xmlns="" xmlns:a16="http://schemas.microsoft.com/office/drawing/2014/main" id="{0755B83E-434E-49C8-9198-274F8C777268}"/>
                    </a:ext>
                  </a:extLst>
                </p:cNvPr>
                <p:cNvSpPr/>
                <p:nvPr/>
              </p:nvSpPr>
              <p:spPr>
                <a:xfrm>
                  <a:off x="6613558" y="4923912"/>
                  <a:ext cx="537009" cy="533959"/>
                </a:xfrm>
                <a:prstGeom prst="noSmoking">
                  <a:avLst>
                    <a:gd name="adj" fmla="val 2573"/>
                  </a:avLst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0" name="Grupo 69">
                <a:extLst>
                  <a:ext uri="{FF2B5EF4-FFF2-40B4-BE49-F238E27FC236}">
                    <a16:creationId xmlns="" xmlns:a16="http://schemas.microsoft.com/office/drawing/2014/main" id="{24D3F0A3-9F33-4362-9019-B29E1C9BFDD7}"/>
                  </a:ext>
                </a:extLst>
              </p:cNvPr>
              <p:cNvGrpSpPr/>
              <p:nvPr/>
            </p:nvGrpSpPr>
            <p:grpSpPr>
              <a:xfrm>
                <a:off x="3117465" y="357616"/>
                <a:ext cx="537009" cy="533959"/>
                <a:chOff x="8288855" y="5594587"/>
                <a:chExt cx="537009" cy="533959"/>
              </a:xfrm>
              <a:grpFill/>
            </p:grpSpPr>
            <p:pic>
              <p:nvPicPr>
                <p:cNvPr id="71" name="Picture 10" descr="Resultado de imagen para tecnopor">
                  <a:extLst>
                    <a:ext uri="{FF2B5EF4-FFF2-40B4-BE49-F238E27FC236}">
                      <a16:creationId xmlns="" xmlns:a16="http://schemas.microsoft.com/office/drawing/2014/main" id="{2472560D-B723-458E-9A70-9A1514E22A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37185" y="5644307"/>
                  <a:ext cx="406486" cy="406486"/>
                </a:xfrm>
                <a:prstGeom prst="rect">
                  <a:avLst/>
                </a:prstGeom>
                <a:grpFill/>
                <a:extLst/>
              </p:spPr>
            </p:pic>
            <p:sp>
              <p:nvSpPr>
                <p:cNvPr id="72" name="Símbolo &quot;No permitido&quot; 71">
                  <a:extLst>
                    <a:ext uri="{FF2B5EF4-FFF2-40B4-BE49-F238E27FC236}">
                      <a16:creationId xmlns="" xmlns:a16="http://schemas.microsoft.com/office/drawing/2014/main" id="{C3B69C2D-1E6E-4140-B0EF-AFF0D03B52C9}"/>
                    </a:ext>
                  </a:extLst>
                </p:cNvPr>
                <p:cNvSpPr/>
                <p:nvPr/>
              </p:nvSpPr>
              <p:spPr>
                <a:xfrm>
                  <a:off x="8288855" y="5594587"/>
                  <a:ext cx="537009" cy="533959"/>
                </a:xfrm>
                <a:prstGeom prst="noSmoking">
                  <a:avLst>
                    <a:gd name="adj" fmla="val 2573"/>
                  </a:avLst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3" name="Grupo 72">
                <a:extLst>
                  <a:ext uri="{FF2B5EF4-FFF2-40B4-BE49-F238E27FC236}">
                    <a16:creationId xmlns="" xmlns:a16="http://schemas.microsoft.com/office/drawing/2014/main" id="{63FE1B23-8706-435E-B8E9-97B84F274CD3}"/>
                  </a:ext>
                </a:extLst>
              </p:cNvPr>
              <p:cNvGrpSpPr/>
              <p:nvPr/>
            </p:nvGrpSpPr>
            <p:grpSpPr>
              <a:xfrm>
                <a:off x="3757303" y="359292"/>
                <a:ext cx="537009" cy="533959"/>
                <a:chOff x="10895681" y="4538323"/>
                <a:chExt cx="537009" cy="533959"/>
              </a:xfrm>
              <a:grpFill/>
            </p:grpSpPr>
            <p:pic>
              <p:nvPicPr>
                <p:cNvPr id="74" name="Imagen 73">
                  <a:extLst>
                    <a:ext uri="{FF2B5EF4-FFF2-40B4-BE49-F238E27FC236}">
                      <a16:creationId xmlns="" xmlns:a16="http://schemas.microsoft.com/office/drawing/2014/main" id="{018A3098-33E6-4C51-A3D4-DD25ADE2DE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0974127" y="4619459"/>
                  <a:ext cx="397050" cy="411907"/>
                </a:xfrm>
                <a:prstGeom prst="rect">
                  <a:avLst/>
                </a:prstGeom>
                <a:grpFill/>
              </p:spPr>
            </p:pic>
            <p:sp>
              <p:nvSpPr>
                <p:cNvPr id="75" name="Símbolo &quot;No permitido&quot; 74">
                  <a:extLst>
                    <a:ext uri="{FF2B5EF4-FFF2-40B4-BE49-F238E27FC236}">
                      <a16:creationId xmlns="" xmlns:a16="http://schemas.microsoft.com/office/drawing/2014/main" id="{3E4A1627-70AB-4759-AE18-A2BB9FE577BA}"/>
                    </a:ext>
                  </a:extLst>
                </p:cNvPr>
                <p:cNvSpPr/>
                <p:nvPr/>
              </p:nvSpPr>
              <p:spPr>
                <a:xfrm>
                  <a:off x="10895681" y="4538323"/>
                  <a:ext cx="537009" cy="533959"/>
                </a:xfrm>
                <a:prstGeom prst="noSmoking">
                  <a:avLst>
                    <a:gd name="adj" fmla="val 2573"/>
                  </a:avLst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6" name="Grupo 75">
                <a:extLst>
                  <a:ext uri="{FF2B5EF4-FFF2-40B4-BE49-F238E27FC236}">
                    <a16:creationId xmlns="" xmlns:a16="http://schemas.microsoft.com/office/drawing/2014/main" id="{C6D3AC59-6473-433A-8888-84341931841C}"/>
                  </a:ext>
                </a:extLst>
              </p:cNvPr>
              <p:cNvGrpSpPr/>
              <p:nvPr/>
            </p:nvGrpSpPr>
            <p:grpSpPr>
              <a:xfrm>
                <a:off x="9108956" y="315938"/>
                <a:ext cx="537010" cy="532341"/>
                <a:chOff x="10701389" y="5537392"/>
                <a:chExt cx="537010" cy="532341"/>
              </a:xfrm>
              <a:grpFill/>
            </p:grpSpPr>
            <p:pic>
              <p:nvPicPr>
                <p:cNvPr id="77" name="Imagen 76">
                  <a:extLst>
                    <a:ext uri="{FF2B5EF4-FFF2-40B4-BE49-F238E27FC236}">
                      <a16:creationId xmlns="" xmlns:a16="http://schemas.microsoft.com/office/drawing/2014/main" id="{DE9FF6F3-1D57-49E6-AC87-069DBA7CFC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0775602" y="5615263"/>
                  <a:ext cx="397050" cy="411907"/>
                </a:xfrm>
                <a:prstGeom prst="rect">
                  <a:avLst/>
                </a:prstGeom>
                <a:grpFill/>
              </p:spPr>
            </p:pic>
            <p:sp>
              <p:nvSpPr>
                <p:cNvPr id="78" name="Círculo: vacío 77">
                  <a:extLst>
                    <a:ext uri="{FF2B5EF4-FFF2-40B4-BE49-F238E27FC236}">
                      <a16:creationId xmlns="" xmlns:a16="http://schemas.microsoft.com/office/drawing/2014/main" id="{994EDC70-0C42-4CA9-BCB2-8579F378B435}"/>
                    </a:ext>
                  </a:extLst>
                </p:cNvPr>
                <p:cNvSpPr/>
                <p:nvPr/>
              </p:nvSpPr>
              <p:spPr>
                <a:xfrm>
                  <a:off x="10701389" y="5537392"/>
                  <a:ext cx="537010" cy="532341"/>
                </a:xfrm>
                <a:prstGeom prst="donut">
                  <a:avLst>
                    <a:gd name="adj" fmla="val 3012"/>
                  </a:avLst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9" name="CuadroTexto 78">
                <a:extLst>
                  <a:ext uri="{FF2B5EF4-FFF2-40B4-BE49-F238E27FC236}">
                    <a16:creationId xmlns="" xmlns:a16="http://schemas.microsoft.com/office/drawing/2014/main" id="{4642D7B9-C501-4493-B1D5-6B00B9D0E6F6}"/>
                  </a:ext>
                </a:extLst>
              </p:cNvPr>
              <p:cNvSpPr txBox="1"/>
              <p:nvPr/>
            </p:nvSpPr>
            <p:spPr>
              <a:xfrm>
                <a:off x="934896" y="394937"/>
                <a:ext cx="1689454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s-PE" dirty="0"/>
                  <a:t>Prohibición:</a:t>
                </a:r>
              </a:p>
            </p:txBody>
          </p:sp>
          <p:sp>
            <p:nvSpPr>
              <p:cNvPr id="80" name="CuadroTexto 79">
                <a:extLst>
                  <a:ext uri="{FF2B5EF4-FFF2-40B4-BE49-F238E27FC236}">
                    <a16:creationId xmlns="" xmlns:a16="http://schemas.microsoft.com/office/drawing/2014/main" id="{9C335249-504D-4EAC-8BE4-4073583F297A}"/>
                  </a:ext>
                </a:extLst>
              </p:cNvPr>
              <p:cNvSpPr txBox="1"/>
              <p:nvPr/>
            </p:nvSpPr>
            <p:spPr>
              <a:xfrm>
                <a:off x="6158091" y="418019"/>
                <a:ext cx="1810670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s-PE" dirty="0"/>
                  <a:t>Reducción:</a:t>
                </a:r>
              </a:p>
            </p:txBody>
          </p:sp>
        </p:grpSp>
        <p:sp>
          <p:nvSpPr>
            <p:cNvPr id="47" name="Rectángulo 46">
              <a:extLst>
                <a:ext uri="{FF2B5EF4-FFF2-40B4-BE49-F238E27FC236}">
                  <a16:creationId xmlns="" xmlns:a16="http://schemas.microsoft.com/office/drawing/2014/main" id="{7EA629D7-2A27-43E5-A895-135D3614DDD7}"/>
                </a:ext>
              </a:extLst>
            </p:cNvPr>
            <p:cNvSpPr/>
            <p:nvPr/>
          </p:nvSpPr>
          <p:spPr>
            <a:xfrm>
              <a:off x="1387121" y="1413305"/>
              <a:ext cx="9350586" cy="692921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pic>
        <p:nvPicPr>
          <p:cNvPr id="1042" name="Picture 18" descr="Resultado de imagen para universidad arequipa prohibe plÃ¡stico">
            <a:extLst>
              <a:ext uri="{FF2B5EF4-FFF2-40B4-BE49-F238E27FC236}">
                <a16:creationId xmlns="" xmlns:a16="http://schemas.microsoft.com/office/drawing/2014/main" id="{6E36E752-5F31-4661-926B-3A7968FB6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1290" y="2615130"/>
            <a:ext cx="1867698" cy="7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5" name="Grupo 124">
            <a:extLst>
              <a:ext uri="{FF2B5EF4-FFF2-40B4-BE49-F238E27FC236}">
                <a16:creationId xmlns="" xmlns:a16="http://schemas.microsoft.com/office/drawing/2014/main" id="{C5CFA3CD-94CD-46AD-95B4-F22016CDF195}"/>
              </a:ext>
            </a:extLst>
          </p:cNvPr>
          <p:cNvGrpSpPr/>
          <p:nvPr/>
        </p:nvGrpSpPr>
        <p:grpSpPr>
          <a:xfrm>
            <a:off x="2308873" y="3482010"/>
            <a:ext cx="2452824" cy="557545"/>
            <a:chOff x="2692585" y="3327226"/>
            <a:chExt cx="2102197" cy="464641"/>
          </a:xfrm>
        </p:grpSpPr>
        <p:grpSp>
          <p:nvGrpSpPr>
            <p:cNvPr id="92" name="Grupo 91">
              <a:extLst>
                <a:ext uri="{FF2B5EF4-FFF2-40B4-BE49-F238E27FC236}">
                  <a16:creationId xmlns="" xmlns:a16="http://schemas.microsoft.com/office/drawing/2014/main" id="{2FF1B4F3-75C4-4A34-A826-E42E750C36D7}"/>
                </a:ext>
              </a:extLst>
            </p:cNvPr>
            <p:cNvGrpSpPr/>
            <p:nvPr/>
          </p:nvGrpSpPr>
          <p:grpSpPr>
            <a:xfrm>
              <a:off x="2692585" y="3328710"/>
              <a:ext cx="466650" cy="463157"/>
              <a:chOff x="6613558" y="4923912"/>
              <a:chExt cx="537009" cy="551396"/>
            </a:xfrm>
          </p:grpSpPr>
          <p:pic>
            <p:nvPicPr>
              <p:cNvPr id="93" name="Imagen 92">
                <a:extLst>
                  <a:ext uri="{FF2B5EF4-FFF2-40B4-BE49-F238E27FC236}">
                    <a16:creationId xmlns="" xmlns:a16="http://schemas.microsoft.com/office/drawing/2014/main" id="{5CFEFA8D-8F6E-4B12-B956-5FE1CC1B3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5826" y="4927805"/>
                <a:ext cx="496275" cy="547503"/>
              </a:xfrm>
              <a:prstGeom prst="rect">
                <a:avLst/>
              </a:prstGeom>
            </p:spPr>
          </p:pic>
          <p:sp>
            <p:nvSpPr>
              <p:cNvPr id="94" name="Símbolo &quot;No permitido&quot; 93">
                <a:extLst>
                  <a:ext uri="{FF2B5EF4-FFF2-40B4-BE49-F238E27FC236}">
                    <a16:creationId xmlns="" xmlns:a16="http://schemas.microsoft.com/office/drawing/2014/main" id="{67D9B446-397D-4B0E-B890-96451663991E}"/>
                  </a:ext>
                </a:extLst>
              </p:cNvPr>
              <p:cNvSpPr/>
              <p:nvPr/>
            </p:nvSpPr>
            <p:spPr>
              <a:xfrm>
                <a:off x="6613558" y="4923912"/>
                <a:ext cx="537009" cy="533959"/>
              </a:xfrm>
              <a:prstGeom prst="noSmoking">
                <a:avLst>
                  <a:gd name="adj" fmla="val 2573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5" name="Grupo 94">
              <a:extLst>
                <a:ext uri="{FF2B5EF4-FFF2-40B4-BE49-F238E27FC236}">
                  <a16:creationId xmlns="" xmlns:a16="http://schemas.microsoft.com/office/drawing/2014/main" id="{0F0236FB-87D8-432A-BDDA-54F03E6A806A}"/>
                </a:ext>
              </a:extLst>
            </p:cNvPr>
            <p:cNvGrpSpPr/>
            <p:nvPr/>
          </p:nvGrpSpPr>
          <p:grpSpPr>
            <a:xfrm>
              <a:off x="3241704" y="3329019"/>
              <a:ext cx="466650" cy="448511"/>
              <a:chOff x="8288855" y="5594587"/>
              <a:chExt cx="537009" cy="533959"/>
            </a:xfrm>
          </p:grpSpPr>
          <p:pic>
            <p:nvPicPr>
              <p:cNvPr id="96" name="Picture 10" descr="Resultado de imagen para tecnopor">
                <a:extLst>
                  <a:ext uri="{FF2B5EF4-FFF2-40B4-BE49-F238E27FC236}">
                    <a16:creationId xmlns="" xmlns:a16="http://schemas.microsoft.com/office/drawing/2014/main" id="{76FE88D7-DEF8-496F-93B6-50709B8C6A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37185" y="5644307"/>
                <a:ext cx="406486" cy="406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7" name="Símbolo &quot;No permitido&quot; 96">
                <a:extLst>
                  <a:ext uri="{FF2B5EF4-FFF2-40B4-BE49-F238E27FC236}">
                    <a16:creationId xmlns="" xmlns:a16="http://schemas.microsoft.com/office/drawing/2014/main" id="{F4C5D143-09ED-494A-AF2C-3ADFCBA26B09}"/>
                  </a:ext>
                </a:extLst>
              </p:cNvPr>
              <p:cNvSpPr/>
              <p:nvPr/>
            </p:nvSpPr>
            <p:spPr>
              <a:xfrm>
                <a:off x="8288855" y="5594587"/>
                <a:ext cx="537009" cy="533959"/>
              </a:xfrm>
              <a:prstGeom prst="noSmoking">
                <a:avLst>
                  <a:gd name="adj" fmla="val 2573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8" name="Grupo 97">
              <a:extLst>
                <a:ext uri="{FF2B5EF4-FFF2-40B4-BE49-F238E27FC236}">
                  <a16:creationId xmlns="" xmlns:a16="http://schemas.microsoft.com/office/drawing/2014/main" id="{9432EB0A-FF0A-43B1-8B6E-0C38E9D567C7}"/>
                </a:ext>
              </a:extLst>
            </p:cNvPr>
            <p:cNvGrpSpPr/>
            <p:nvPr/>
          </p:nvGrpSpPr>
          <p:grpSpPr>
            <a:xfrm>
              <a:off x="3797711" y="3330427"/>
              <a:ext cx="466650" cy="448511"/>
              <a:chOff x="10895681" y="4538323"/>
              <a:chExt cx="537009" cy="533959"/>
            </a:xfrm>
          </p:grpSpPr>
          <p:pic>
            <p:nvPicPr>
              <p:cNvPr id="99" name="Imagen 98">
                <a:extLst>
                  <a:ext uri="{FF2B5EF4-FFF2-40B4-BE49-F238E27FC236}">
                    <a16:creationId xmlns="" xmlns:a16="http://schemas.microsoft.com/office/drawing/2014/main" id="{4EEFFD9E-F7D6-481E-8E3D-2AE06255D3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974127" y="4619459"/>
                <a:ext cx="397050" cy="411907"/>
              </a:xfrm>
              <a:prstGeom prst="rect">
                <a:avLst/>
              </a:prstGeom>
            </p:spPr>
          </p:pic>
          <p:sp>
            <p:nvSpPr>
              <p:cNvPr id="100" name="Símbolo &quot;No permitido&quot; 99">
                <a:extLst>
                  <a:ext uri="{FF2B5EF4-FFF2-40B4-BE49-F238E27FC236}">
                    <a16:creationId xmlns="" xmlns:a16="http://schemas.microsoft.com/office/drawing/2014/main" id="{26B3D9C7-4018-4918-941B-E7EC374B3EE4}"/>
                  </a:ext>
                </a:extLst>
              </p:cNvPr>
              <p:cNvSpPr/>
              <p:nvPr/>
            </p:nvSpPr>
            <p:spPr>
              <a:xfrm>
                <a:off x="10895681" y="4538323"/>
                <a:ext cx="537009" cy="533959"/>
              </a:xfrm>
              <a:prstGeom prst="noSmoking">
                <a:avLst>
                  <a:gd name="adj" fmla="val 2573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1" name="Grupo 80">
              <a:extLst>
                <a:ext uri="{FF2B5EF4-FFF2-40B4-BE49-F238E27FC236}">
                  <a16:creationId xmlns="" xmlns:a16="http://schemas.microsoft.com/office/drawing/2014/main" id="{2E2C210A-0E43-4BCD-ACAB-467E132D7AAA}"/>
                </a:ext>
              </a:extLst>
            </p:cNvPr>
            <p:cNvGrpSpPr/>
            <p:nvPr/>
          </p:nvGrpSpPr>
          <p:grpSpPr>
            <a:xfrm>
              <a:off x="4328132" y="3327226"/>
              <a:ext cx="466650" cy="448511"/>
              <a:chOff x="2692600" y="3238702"/>
              <a:chExt cx="537009" cy="533959"/>
            </a:xfrm>
          </p:grpSpPr>
          <p:pic>
            <p:nvPicPr>
              <p:cNvPr id="104" name="Picture 2">
                <a:extLst>
                  <a:ext uri="{FF2B5EF4-FFF2-40B4-BE49-F238E27FC236}">
                    <a16:creationId xmlns="" xmlns:a16="http://schemas.microsoft.com/office/drawing/2014/main" id="{5E40AA88-0929-4596-B6D7-1FCF94141B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904746" y="3263421"/>
                <a:ext cx="236655" cy="494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" name="Símbolo &quot;No permitido&quot; 104">
                <a:extLst>
                  <a:ext uri="{FF2B5EF4-FFF2-40B4-BE49-F238E27FC236}">
                    <a16:creationId xmlns="" xmlns:a16="http://schemas.microsoft.com/office/drawing/2014/main" id="{A4BBACD2-AA65-41C8-8438-680726309E84}"/>
                  </a:ext>
                </a:extLst>
              </p:cNvPr>
              <p:cNvSpPr/>
              <p:nvPr/>
            </p:nvSpPr>
            <p:spPr>
              <a:xfrm>
                <a:off x="2692600" y="3238702"/>
                <a:ext cx="537009" cy="533959"/>
              </a:xfrm>
              <a:prstGeom prst="noSmoking">
                <a:avLst>
                  <a:gd name="adj" fmla="val 2573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044" name="Picture 20" descr="Resultado de imagen para makro">
            <a:extLst>
              <a:ext uri="{FF2B5EF4-FFF2-40B4-BE49-F238E27FC236}">
                <a16:creationId xmlns="" xmlns:a16="http://schemas.microsoft.com/office/drawing/2014/main" id="{C8CBE645-5F4E-4408-9170-FB5B21C7A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99" y="2722448"/>
            <a:ext cx="1312106" cy="72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" name="Grupo 109">
            <a:extLst>
              <a:ext uri="{FF2B5EF4-FFF2-40B4-BE49-F238E27FC236}">
                <a16:creationId xmlns="" xmlns:a16="http://schemas.microsoft.com/office/drawing/2014/main" id="{917E9540-586D-488E-BD7E-882B05F2B41C}"/>
              </a:ext>
            </a:extLst>
          </p:cNvPr>
          <p:cNvGrpSpPr/>
          <p:nvPr/>
        </p:nvGrpSpPr>
        <p:grpSpPr>
          <a:xfrm>
            <a:off x="1019618" y="3532262"/>
            <a:ext cx="604144" cy="555990"/>
            <a:chOff x="6613558" y="4923912"/>
            <a:chExt cx="537009" cy="551396"/>
          </a:xfrm>
        </p:grpSpPr>
        <p:pic>
          <p:nvPicPr>
            <p:cNvPr id="111" name="Imagen 110">
              <a:extLst>
                <a:ext uri="{FF2B5EF4-FFF2-40B4-BE49-F238E27FC236}">
                  <a16:creationId xmlns="" xmlns:a16="http://schemas.microsoft.com/office/drawing/2014/main" id="{D37246DF-BBC0-4283-BA11-F20AA6282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826" y="4927805"/>
              <a:ext cx="496275" cy="547503"/>
            </a:xfrm>
            <a:prstGeom prst="rect">
              <a:avLst/>
            </a:prstGeom>
          </p:spPr>
        </p:pic>
        <p:sp>
          <p:nvSpPr>
            <p:cNvPr id="112" name="Símbolo &quot;No permitido&quot; 111">
              <a:extLst>
                <a:ext uri="{FF2B5EF4-FFF2-40B4-BE49-F238E27FC236}">
                  <a16:creationId xmlns="" xmlns:a16="http://schemas.microsoft.com/office/drawing/2014/main" id="{A928F549-B8A0-4A67-8140-197F09B3121E}"/>
                </a:ext>
              </a:extLst>
            </p:cNvPr>
            <p:cNvSpPr/>
            <p:nvPr/>
          </p:nvSpPr>
          <p:spPr>
            <a:xfrm>
              <a:off x="6613558" y="4923912"/>
              <a:ext cx="537009" cy="533959"/>
            </a:xfrm>
            <a:prstGeom prst="noSmoking">
              <a:avLst>
                <a:gd name="adj" fmla="val 257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</p:grpSp>
      <p:pic>
        <p:nvPicPr>
          <p:cNvPr id="87" name="Imagen 86">
            <a:extLst>
              <a:ext uri="{FF2B5EF4-FFF2-40B4-BE49-F238E27FC236}">
                <a16:creationId xmlns="" xmlns:a16="http://schemas.microsoft.com/office/drawing/2014/main" id="{E70684FE-331E-4A92-B69E-E124A668772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4665" y="4635008"/>
            <a:ext cx="949434" cy="684839"/>
          </a:xfrm>
          <a:prstGeom prst="rect">
            <a:avLst/>
          </a:prstGeom>
        </p:spPr>
      </p:pic>
      <p:grpSp>
        <p:nvGrpSpPr>
          <p:cNvPr id="115" name="Grupo 114">
            <a:extLst>
              <a:ext uri="{FF2B5EF4-FFF2-40B4-BE49-F238E27FC236}">
                <a16:creationId xmlns="" xmlns:a16="http://schemas.microsoft.com/office/drawing/2014/main" id="{AA8D9A4F-8FEA-4E4F-8AEC-E37FA937D307}"/>
              </a:ext>
            </a:extLst>
          </p:cNvPr>
          <p:cNvGrpSpPr/>
          <p:nvPr/>
        </p:nvGrpSpPr>
        <p:grpSpPr>
          <a:xfrm>
            <a:off x="4600999" y="5596310"/>
            <a:ext cx="629047" cy="541279"/>
            <a:chOff x="8414712" y="4303097"/>
            <a:chExt cx="537010" cy="532341"/>
          </a:xfrm>
        </p:grpSpPr>
        <p:pic>
          <p:nvPicPr>
            <p:cNvPr id="116" name="Picture 10" descr="Resultado de imagen para tecnopor">
              <a:extLst>
                <a:ext uri="{FF2B5EF4-FFF2-40B4-BE49-F238E27FC236}">
                  <a16:creationId xmlns="" xmlns:a16="http://schemas.microsoft.com/office/drawing/2014/main" id="{6752498F-13C8-435D-8639-13831EB82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9974" y="4347713"/>
              <a:ext cx="406486" cy="406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7" name="Círculo: vacío 116">
              <a:extLst>
                <a:ext uri="{FF2B5EF4-FFF2-40B4-BE49-F238E27FC236}">
                  <a16:creationId xmlns="" xmlns:a16="http://schemas.microsoft.com/office/drawing/2014/main" id="{3E4371FB-B7F9-429F-B254-A3817AA5EE6C}"/>
                </a:ext>
              </a:extLst>
            </p:cNvPr>
            <p:cNvSpPr/>
            <p:nvPr/>
          </p:nvSpPr>
          <p:spPr>
            <a:xfrm>
              <a:off x="8414712" y="4303097"/>
              <a:ext cx="537010" cy="532341"/>
            </a:xfrm>
            <a:prstGeom prst="donut">
              <a:avLst>
                <a:gd name="adj" fmla="val 319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</p:grpSp>
      <p:grpSp>
        <p:nvGrpSpPr>
          <p:cNvPr id="108" name="Grupo 107">
            <a:extLst>
              <a:ext uri="{FF2B5EF4-FFF2-40B4-BE49-F238E27FC236}">
                <a16:creationId xmlns="" xmlns:a16="http://schemas.microsoft.com/office/drawing/2014/main" id="{8D79BBA1-47A7-4B01-95AE-CFCF9B21572E}"/>
              </a:ext>
            </a:extLst>
          </p:cNvPr>
          <p:cNvGrpSpPr/>
          <p:nvPr/>
        </p:nvGrpSpPr>
        <p:grpSpPr>
          <a:xfrm>
            <a:off x="5571082" y="4457826"/>
            <a:ext cx="1806103" cy="1005156"/>
            <a:chOff x="6633965" y="3864810"/>
            <a:chExt cx="1943429" cy="1254602"/>
          </a:xfrm>
        </p:grpSpPr>
        <p:pic>
          <p:nvPicPr>
            <p:cNvPr id="91" name="Imagen 90">
              <a:extLst>
                <a:ext uri="{FF2B5EF4-FFF2-40B4-BE49-F238E27FC236}">
                  <a16:creationId xmlns="" xmlns:a16="http://schemas.microsoft.com/office/drawing/2014/main" id="{C3AD839B-7E03-4599-8182-EC01A81A8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5302" y="3864810"/>
              <a:ext cx="956430" cy="416328"/>
            </a:xfrm>
            <a:prstGeom prst="rect">
              <a:avLst/>
            </a:prstGeom>
          </p:spPr>
        </p:pic>
        <p:pic>
          <p:nvPicPr>
            <p:cNvPr id="101" name="Imagen 100">
              <a:extLst>
                <a:ext uri="{FF2B5EF4-FFF2-40B4-BE49-F238E27FC236}">
                  <a16:creationId xmlns="" xmlns:a16="http://schemas.microsoft.com/office/drawing/2014/main" id="{1E6FE027-689F-43A1-9149-5F4EFC8F3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3965" y="4275146"/>
              <a:ext cx="846378" cy="844266"/>
            </a:xfrm>
            <a:prstGeom prst="rect">
              <a:avLst/>
            </a:prstGeom>
          </p:spPr>
        </p:pic>
        <p:pic>
          <p:nvPicPr>
            <p:cNvPr id="102" name="Imagen 101">
              <a:extLst>
                <a:ext uri="{FF2B5EF4-FFF2-40B4-BE49-F238E27FC236}">
                  <a16:creationId xmlns="" xmlns:a16="http://schemas.microsoft.com/office/drawing/2014/main" id="{1D566934-B881-455C-A784-0F3FF97FF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9792" y="3873965"/>
              <a:ext cx="534409" cy="534409"/>
            </a:xfrm>
            <a:prstGeom prst="rect">
              <a:avLst/>
            </a:prstGeom>
          </p:spPr>
        </p:pic>
        <p:pic>
          <p:nvPicPr>
            <p:cNvPr id="106" name="Imagen 105">
              <a:extLst>
                <a:ext uri="{FF2B5EF4-FFF2-40B4-BE49-F238E27FC236}">
                  <a16:creationId xmlns="" xmlns:a16="http://schemas.microsoft.com/office/drawing/2014/main" id="{DCD2308B-5BF0-4BD0-B513-6CF25E38E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2024" y="4335342"/>
              <a:ext cx="828500" cy="286087"/>
            </a:xfrm>
            <a:prstGeom prst="rect">
              <a:avLst/>
            </a:prstGeom>
          </p:spPr>
        </p:pic>
        <p:pic>
          <p:nvPicPr>
            <p:cNvPr id="107" name="Imagen 106">
              <a:extLst>
                <a:ext uri="{FF2B5EF4-FFF2-40B4-BE49-F238E27FC236}">
                  <a16:creationId xmlns="" xmlns:a16="http://schemas.microsoft.com/office/drawing/2014/main" id="{282159FA-D550-4A71-9585-073859879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9880" y="4677415"/>
              <a:ext cx="1157514" cy="292336"/>
            </a:xfrm>
            <a:prstGeom prst="rect">
              <a:avLst/>
            </a:prstGeom>
          </p:spPr>
        </p:pic>
      </p:grpSp>
      <p:grpSp>
        <p:nvGrpSpPr>
          <p:cNvPr id="126" name="Grupo 125">
            <a:extLst>
              <a:ext uri="{FF2B5EF4-FFF2-40B4-BE49-F238E27FC236}">
                <a16:creationId xmlns="" xmlns:a16="http://schemas.microsoft.com/office/drawing/2014/main" id="{565AB1DA-1D55-432C-B279-5A58569B5932}"/>
              </a:ext>
            </a:extLst>
          </p:cNvPr>
          <p:cNvGrpSpPr/>
          <p:nvPr/>
        </p:nvGrpSpPr>
        <p:grpSpPr>
          <a:xfrm>
            <a:off x="5874792" y="5543253"/>
            <a:ext cx="601475" cy="587654"/>
            <a:chOff x="7606701" y="4754199"/>
            <a:chExt cx="537010" cy="550919"/>
          </a:xfrm>
        </p:grpSpPr>
        <p:pic>
          <p:nvPicPr>
            <p:cNvPr id="127" name="Imagen 126">
              <a:extLst>
                <a:ext uri="{FF2B5EF4-FFF2-40B4-BE49-F238E27FC236}">
                  <a16:creationId xmlns="" xmlns:a16="http://schemas.microsoft.com/office/drawing/2014/main" id="{4A045D1D-7B66-46A7-B606-DD77CDF75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3567" y="4757615"/>
              <a:ext cx="496275" cy="547503"/>
            </a:xfrm>
            <a:prstGeom prst="rect">
              <a:avLst/>
            </a:prstGeom>
          </p:spPr>
        </p:pic>
        <p:sp>
          <p:nvSpPr>
            <p:cNvPr id="128" name="Círculo: vacío 127">
              <a:extLst>
                <a:ext uri="{FF2B5EF4-FFF2-40B4-BE49-F238E27FC236}">
                  <a16:creationId xmlns="" xmlns:a16="http://schemas.microsoft.com/office/drawing/2014/main" id="{176DC0B5-EF97-41F5-81A2-B9CA34D27665}"/>
                </a:ext>
              </a:extLst>
            </p:cNvPr>
            <p:cNvSpPr/>
            <p:nvPr/>
          </p:nvSpPr>
          <p:spPr>
            <a:xfrm>
              <a:off x="7606701" y="4754199"/>
              <a:ext cx="537010" cy="532341"/>
            </a:xfrm>
            <a:prstGeom prst="donut">
              <a:avLst>
                <a:gd name="adj" fmla="val 301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</p:grpSp>
      <p:grpSp>
        <p:nvGrpSpPr>
          <p:cNvPr id="129" name="Grupo 128">
            <a:extLst>
              <a:ext uri="{FF2B5EF4-FFF2-40B4-BE49-F238E27FC236}">
                <a16:creationId xmlns="" xmlns:a16="http://schemas.microsoft.com/office/drawing/2014/main" id="{217C34ED-E76A-4DDA-B923-6D49303357B2}"/>
              </a:ext>
            </a:extLst>
          </p:cNvPr>
          <p:cNvGrpSpPr/>
          <p:nvPr/>
        </p:nvGrpSpPr>
        <p:grpSpPr>
          <a:xfrm>
            <a:off x="6576501" y="5543253"/>
            <a:ext cx="555113" cy="567837"/>
            <a:chOff x="8414712" y="4303097"/>
            <a:chExt cx="537010" cy="532341"/>
          </a:xfrm>
        </p:grpSpPr>
        <p:pic>
          <p:nvPicPr>
            <p:cNvPr id="130" name="Picture 10" descr="Resultado de imagen para tecnopor">
              <a:extLst>
                <a:ext uri="{FF2B5EF4-FFF2-40B4-BE49-F238E27FC236}">
                  <a16:creationId xmlns="" xmlns:a16="http://schemas.microsoft.com/office/drawing/2014/main" id="{77095285-0E05-47F6-AAD9-7A026C347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9974" y="4347713"/>
              <a:ext cx="406486" cy="406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1" name="Círculo: vacío 130">
              <a:extLst>
                <a:ext uri="{FF2B5EF4-FFF2-40B4-BE49-F238E27FC236}">
                  <a16:creationId xmlns="" xmlns:a16="http://schemas.microsoft.com/office/drawing/2014/main" id="{32F5D5BA-CC86-4B34-944F-488D1105FF36}"/>
                </a:ext>
              </a:extLst>
            </p:cNvPr>
            <p:cNvSpPr/>
            <p:nvPr/>
          </p:nvSpPr>
          <p:spPr>
            <a:xfrm>
              <a:off x="8414712" y="4303097"/>
              <a:ext cx="537010" cy="532341"/>
            </a:xfrm>
            <a:prstGeom prst="donut">
              <a:avLst>
                <a:gd name="adj" fmla="val 319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</p:grpSp>
      <p:pic>
        <p:nvPicPr>
          <p:cNvPr id="1028" name="Picture 4" descr="Resultado de imagen para universidad catÃ³lica plÃ¡stico sorbetes">
            <a:extLst>
              <a:ext uri="{FF2B5EF4-FFF2-40B4-BE49-F238E27FC236}">
                <a16:creationId xmlns="" xmlns:a16="http://schemas.microsoft.com/office/drawing/2014/main" id="{50726DF5-1E94-4B9A-98E7-D65A6A48C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317" y="2674695"/>
            <a:ext cx="1635370" cy="64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" name="Grupo 1023">
            <a:extLst>
              <a:ext uri="{FF2B5EF4-FFF2-40B4-BE49-F238E27FC236}">
                <a16:creationId xmlns="" xmlns:a16="http://schemas.microsoft.com/office/drawing/2014/main" id="{93F66B63-8251-4514-B136-3E0CDFCFBB0F}"/>
              </a:ext>
            </a:extLst>
          </p:cNvPr>
          <p:cNvGrpSpPr/>
          <p:nvPr/>
        </p:nvGrpSpPr>
        <p:grpSpPr>
          <a:xfrm>
            <a:off x="9677797" y="3543124"/>
            <a:ext cx="1403620" cy="538190"/>
            <a:chOff x="7690476" y="3336872"/>
            <a:chExt cx="1075441" cy="429470"/>
          </a:xfrm>
        </p:grpSpPr>
        <p:grpSp>
          <p:nvGrpSpPr>
            <p:cNvPr id="132" name="Grupo 131">
              <a:extLst>
                <a:ext uri="{FF2B5EF4-FFF2-40B4-BE49-F238E27FC236}">
                  <a16:creationId xmlns="" xmlns:a16="http://schemas.microsoft.com/office/drawing/2014/main" id="{3E7F5254-0E03-453D-AC86-22F664F15EAB}"/>
                </a:ext>
              </a:extLst>
            </p:cNvPr>
            <p:cNvGrpSpPr/>
            <p:nvPr/>
          </p:nvGrpSpPr>
          <p:grpSpPr>
            <a:xfrm>
              <a:off x="7690476" y="3336872"/>
              <a:ext cx="435603" cy="427794"/>
              <a:chOff x="8288855" y="5594587"/>
              <a:chExt cx="537009" cy="533959"/>
            </a:xfrm>
          </p:grpSpPr>
          <p:pic>
            <p:nvPicPr>
              <p:cNvPr id="133" name="Picture 10" descr="Resultado de imagen para tecnopor">
                <a:extLst>
                  <a:ext uri="{FF2B5EF4-FFF2-40B4-BE49-F238E27FC236}">
                    <a16:creationId xmlns="" xmlns:a16="http://schemas.microsoft.com/office/drawing/2014/main" id="{64025A2A-E4FA-450E-87E1-D83F738793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37185" y="5644307"/>
                <a:ext cx="406486" cy="406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4" name="Símbolo &quot;No permitido&quot; 133">
                <a:extLst>
                  <a:ext uri="{FF2B5EF4-FFF2-40B4-BE49-F238E27FC236}">
                    <a16:creationId xmlns="" xmlns:a16="http://schemas.microsoft.com/office/drawing/2014/main" id="{3B9BDA1F-3BC0-47CF-AC0A-FAFE265FDD7D}"/>
                  </a:ext>
                </a:extLst>
              </p:cNvPr>
              <p:cNvSpPr/>
              <p:nvPr/>
            </p:nvSpPr>
            <p:spPr>
              <a:xfrm>
                <a:off x="8288855" y="5594587"/>
                <a:ext cx="537009" cy="533959"/>
              </a:xfrm>
              <a:prstGeom prst="noSmoking">
                <a:avLst>
                  <a:gd name="adj" fmla="val 2573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5" name="Grupo 134">
              <a:extLst>
                <a:ext uri="{FF2B5EF4-FFF2-40B4-BE49-F238E27FC236}">
                  <a16:creationId xmlns="" xmlns:a16="http://schemas.microsoft.com/office/drawing/2014/main" id="{759C8332-6FE6-4B41-9C60-0D49CEC91F48}"/>
                </a:ext>
              </a:extLst>
            </p:cNvPr>
            <p:cNvGrpSpPr/>
            <p:nvPr/>
          </p:nvGrpSpPr>
          <p:grpSpPr>
            <a:xfrm>
              <a:off x="8330314" y="3338548"/>
              <a:ext cx="435603" cy="427794"/>
              <a:chOff x="10895681" y="4538323"/>
              <a:chExt cx="537009" cy="533959"/>
            </a:xfrm>
          </p:grpSpPr>
          <p:pic>
            <p:nvPicPr>
              <p:cNvPr id="136" name="Imagen 135">
                <a:extLst>
                  <a:ext uri="{FF2B5EF4-FFF2-40B4-BE49-F238E27FC236}">
                    <a16:creationId xmlns="" xmlns:a16="http://schemas.microsoft.com/office/drawing/2014/main" id="{EFBEF85D-C3B9-455A-BE47-52955B983E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974127" y="4619459"/>
                <a:ext cx="397050" cy="411907"/>
              </a:xfrm>
              <a:prstGeom prst="rect">
                <a:avLst/>
              </a:prstGeom>
            </p:spPr>
          </p:pic>
          <p:sp>
            <p:nvSpPr>
              <p:cNvPr id="137" name="Símbolo &quot;No permitido&quot; 136">
                <a:extLst>
                  <a:ext uri="{FF2B5EF4-FFF2-40B4-BE49-F238E27FC236}">
                    <a16:creationId xmlns="" xmlns:a16="http://schemas.microsoft.com/office/drawing/2014/main" id="{D2698025-8FE0-4487-8B96-8256CEB059F4}"/>
                  </a:ext>
                </a:extLst>
              </p:cNvPr>
              <p:cNvSpPr/>
              <p:nvPr/>
            </p:nvSpPr>
            <p:spPr>
              <a:xfrm>
                <a:off x="10895681" y="4538323"/>
                <a:ext cx="537009" cy="533959"/>
              </a:xfrm>
              <a:prstGeom prst="noSmoking">
                <a:avLst>
                  <a:gd name="adj" fmla="val 2573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13" name="CuadroTexto 112">
            <a:extLst>
              <a:ext uri="{FF2B5EF4-FFF2-40B4-BE49-F238E27FC236}">
                <a16:creationId xmlns="" xmlns:a16="http://schemas.microsoft.com/office/drawing/2014/main" id="{3461F8A9-0F6C-4996-BE1F-046BD43F03D2}"/>
              </a:ext>
            </a:extLst>
          </p:cNvPr>
          <p:cNvSpPr txBox="1"/>
          <p:nvPr/>
        </p:nvSpPr>
        <p:spPr>
          <a:xfrm>
            <a:off x="7786787" y="4689907"/>
            <a:ext cx="1440717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latin typeface="Batang" panose="02030600000101010101" pitchFamily="18" charset="-127"/>
                <a:ea typeface="Batang" panose="02030600000101010101" pitchFamily="18" charset="-127"/>
              </a:rPr>
              <a:t>Poder Ejecutivo</a:t>
            </a:r>
          </a:p>
        </p:txBody>
      </p:sp>
      <p:grpSp>
        <p:nvGrpSpPr>
          <p:cNvPr id="124" name="Grupo 123">
            <a:extLst>
              <a:ext uri="{FF2B5EF4-FFF2-40B4-BE49-F238E27FC236}">
                <a16:creationId xmlns="" xmlns:a16="http://schemas.microsoft.com/office/drawing/2014/main" id="{9747E32B-247B-4752-BB4D-B561EE714B8B}"/>
              </a:ext>
            </a:extLst>
          </p:cNvPr>
          <p:cNvGrpSpPr/>
          <p:nvPr/>
        </p:nvGrpSpPr>
        <p:grpSpPr>
          <a:xfrm>
            <a:off x="9620085" y="4599780"/>
            <a:ext cx="1833663" cy="1611773"/>
            <a:chOff x="9604359" y="2244309"/>
            <a:chExt cx="1833663" cy="1611773"/>
          </a:xfrm>
        </p:grpSpPr>
        <p:pic>
          <p:nvPicPr>
            <p:cNvPr id="118" name="Imagen 117">
              <a:extLst>
                <a:ext uri="{FF2B5EF4-FFF2-40B4-BE49-F238E27FC236}">
                  <a16:creationId xmlns="" xmlns:a16="http://schemas.microsoft.com/office/drawing/2014/main" id="{39B609D1-1385-4014-B123-FE2B4165D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04359" y="2244309"/>
              <a:ext cx="1833663" cy="1252786"/>
            </a:xfrm>
            <a:prstGeom prst="rect">
              <a:avLst/>
            </a:prstGeom>
          </p:spPr>
        </p:pic>
        <p:sp>
          <p:nvSpPr>
            <p:cNvPr id="119" name="CuadroTexto 118">
              <a:extLst>
                <a:ext uri="{FF2B5EF4-FFF2-40B4-BE49-F238E27FC236}">
                  <a16:creationId xmlns="" xmlns:a16="http://schemas.microsoft.com/office/drawing/2014/main" id="{8C442E07-746D-4A04-AF9C-9B64D0133D4E}"/>
                </a:ext>
              </a:extLst>
            </p:cNvPr>
            <p:cNvSpPr txBox="1"/>
            <p:nvPr/>
          </p:nvSpPr>
          <p:spPr>
            <a:xfrm>
              <a:off x="9879607" y="3486750"/>
              <a:ext cx="12420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dirty="0"/>
                <a:t>Huaraz</a:t>
              </a:r>
            </a:p>
          </p:txBody>
        </p:sp>
      </p:grpSp>
      <p:grpSp>
        <p:nvGrpSpPr>
          <p:cNvPr id="1031" name="Grupo 1030">
            <a:extLst>
              <a:ext uri="{FF2B5EF4-FFF2-40B4-BE49-F238E27FC236}">
                <a16:creationId xmlns="" xmlns:a16="http://schemas.microsoft.com/office/drawing/2014/main" id="{BB878E93-0816-4A34-ADFC-6287AC1D9F37}"/>
              </a:ext>
            </a:extLst>
          </p:cNvPr>
          <p:cNvGrpSpPr/>
          <p:nvPr/>
        </p:nvGrpSpPr>
        <p:grpSpPr>
          <a:xfrm>
            <a:off x="6621450" y="3531367"/>
            <a:ext cx="526911" cy="538190"/>
            <a:chOff x="5974149" y="3532708"/>
            <a:chExt cx="526911" cy="538190"/>
          </a:xfrm>
        </p:grpSpPr>
        <p:pic>
          <p:nvPicPr>
            <p:cNvPr id="149" name="Imagen 148">
              <a:extLst>
                <a:ext uri="{FF2B5EF4-FFF2-40B4-BE49-F238E27FC236}">
                  <a16:creationId xmlns="" xmlns:a16="http://schemas.microsoft.com/office/drawing/2014/main" id="{FBD776BF-C6C7-4971-8EA9-B9127D337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1120" y="3614487"/>
              <a:ext cx="389584" cy="415171"/>
            </a:xfrm>
            <a:prstGeom prst="rect">
              <a:avLst/>
            </a:prstGeom>
          </p:spPr>
        </p:pic>
        <p:sp>
          <p:nvSpPr>
            <p:cNvPr id="150" name="Símbolo &quot;No permitido&quot; 149">
              <a:extLst>
                <a:ext uri="{FF2B5EF4-FFF2-40B4-BE49-F238E27FC236}">
                  <a16:creationId xmlns="" xmlns:a16="http://schemas.microsoft.com/office/drawing/2014/main" id="{C4B5F5C2-EF6D-4A88-9CB3-8A166B6B57B8}"/>
                </a:ext>
              </a:extLst>
            </p:cNvPr>
            <p:cNvSpPr/>
            <p:nvPr/>
          </p:nvSpPr>
          <p:spPr>
            <a:xfrm>
              <a:off x="5974149" y="3532708"/>
              <a:ext cx="526911" cy="538190"/>
            </a:xfrm>
            <a:prstGeom prst="noSmoking">
              <a:avLst>
                <a:gd name="adj" fmla="val 257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</p:grpSp>
      <p:grpSp>
        <p:nvGrpSpPr>
          <p:cNvPr id="1029" name="Grupo 1028">
            <a:extLst>
              <a:ext uri="{FF2B5EF4-FFF2-40B4-BE49-F238E27FC236}">
                <a16:creationId xmlns="" xmlns:a16="http://schemas.microsoft.com/office/drawing/2014/main" id="{34BF231F-2542-4151-8A4F-04B64E77054C}"/>
              </a:ext>
            </a:extLst>
          </p:cNvPr>
          <p:cNvGrpSpPr/>
          <p:nvPr/>
        </p:nvGrpSpPr>
        <p:grpSpPr>
          <a:xfrm>
            <a:off x="5192540" y="2356336"/>
            <a:ext cx="3621867" cy="1251689"/>
            <a:chOff x="4923923" y="2470785"/>
            <a:chExt cx="3621867" cy="1251689"/>
          </a:xfrm>
        </p:grpSpPr>
        <p:grpSp>
          <p:nvGrpSpPr>
            <p:cNvPr id="1025" name="Grupo 1024">
              <a:extLst>
                <a:ext uri="{FF2B5EF4-FFF2-40B4-BE49-F238E27FC236}">
                  <a16:creationId xmlns="" xmlns:a16="http://schemas.microsoft.com/office/drawing/2014/main" id="{5C1D27AA-2410-42D8-B326-3141437B6A05}"/>
                </a:ext>
              </a:extLst>
            </p:cNvPr>
            <p:cNvGrpSpPr/>
            <p:nvPr/>
          </p:nvGrpSpPr>
          <p:grpSpPr>
            <a:xfrm>
              <a:off x="4923923" y="2470785"/>
              <a:ext cx="3621867" cy="1251689"/>
              <a:chOff x="5091381" y="2879716"/>
              <a:chExt cx="3659451" cy="929384"/>
            </a:xfrm>
          </p:grpSpPr>
          <p:pic>
            <p:nvPicPr>
              <p:cNvPr id="44" name="Imagen 43">
                <a:extLst>
                  <a:ext uri="{FF2B5EF4-FFF2-40B4-BE49-F238E27FC236}">
                    <a16:creationId xmlns="" xmlns:a16="http://schemas.microsoft.com/office/drawing/2014/main" id="{3785E2C3-B4ED-4FB4-8EFA-93ED64AE1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1852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1381" y="2944054"/>
                <a:ext cx="1281273" cy="777973"/>
              </a:xfrm>
              <a:prstGeom prst="rect">
                <a:avLst/>
              </a:prstGeom>
            </p:spPr>
          </p:pic>
          <p:pic>
            <p:nvPicPr>
              <p:cNvPr id="1036" name="Picture 12" descr="Resultado de imagen para universidad pacÃ­fico">
                <a:extLst>
                  <a:ext uri="{FF2B5EF4-FFF2-40B4-BE49-F238E27FC236}">
                    <a16:creationId xmlns="" xmlns:a16="http://schemas.microsoft.com/office/drawing/2014/main" id="{E23E6969-A255-46F4-96F5-4CC64ED5E4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9678" y="2879716"/>
                <a:ext cx="1069018" cy="929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Imagen 120">
                <a:extLst>
                  <a:ext uri="{FF2B5EF4-FFF2-40B4-BE49-F238E27FC236}">
                    <a16:creationId xmlns="" xmlns:a16="http://schemas.microsoft.com/office/drawing/2014/main" id="{68598D0D-BE6C-4184-95BF-1B67556A2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8696" y="3329825"/>
                <a:ext cx="1452136" cy="456076"/>
              </a:xfrm>
              <a:prstGeom prst="rect">
                <a:avLst/>
              </a:prstGeom>
            </p:spPr>
          </p:pic>
        </p:grpSp>
        <p:pic>
          <p:nvPicPr>
            <p:cNvPr id="1046" name="Picture 22" descr="Resultado de imagen para gastÃ³n acurio restaurantes">
              <a:extLst>
                <a:ext uri="{FF2B5EF4-FFF2-40B4-BE49-F238E27FC236}">
                  <a16:creationId xmlns="" xmlns:a16="http://schemas.microsoft.com/office/drawing/2014/main" id="{5D96358E-8E2A-4452-BDFB-AEC741209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3654" y="2501681"/>
              <a:ext cx="1452136" cy="50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FC41C2C9-4F43-4CEB-99EF-5CC3814E584A}"/>
              </a:ext>
            </a:extLst>
          </p:cNvPr>
          <p:cNvSpPr/>
          <p:nvPr/>
        </p:nvSpPr>
        <p:spPr>
          <a:xfrm>
            <a:off x="511277" y="2387232"/>
            <a:ext cx="11100621" cy="40265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5" name="Conector recto 4">
            <a:extLst>
              <a:ext uri="{FF2B5EF4-FFF2-40B4-BE49-F238E27FC236}">
                <a16:creationId xmlns="" xmlns:a16="http://schemas.microsoft.com/office/drawing/2014/main" id="{47C5B446-5779-433D-B251-0A8409AA78E2}"/>
              </a:ext>
            </a:extLst>
          </p:cNvPr>
          <p:cNvCxnSpPr>
            <a:cxnSpLocks/>
          </p:cNvCxnSpPr>
          <p:nvPr/>
        </p:nvCxnSpPr>
        <p:spPr>
          <a:xfrm>
            <a:off x="511277" y="4265013"/>
            <a:ext cx="111006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F64B79E0-AE19-4EC2-B948-F5F406611158}"/>
              </a:ext>
            </a:extLst>
          </p:cNvPr>
          <p:cNvCxnSpPr>
            <a:cxnSpLocks/>
          </p:cNvCxnSpPr>
          <p:nvPr/>
        </p:nvCxnSpPr>
        <p:spPr>
          <a:xfrm>
            <a:off x="2142578" y="2387232"/>
            <a:ext cx="16422" cy="1896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recto 119">
            <a:extLst>
              <a:ext uri="{FF2B5EF4-FFF2-40B4-BE49-F238E27FC236}">
                <a16:creationId xmlns="" xmlns:a16="http://schemas.microsoft.com/office/drawing/2014/main" id="{26220F48-75D9-420A-90AD-A431B6481610}"/>
              </a:ext>
            </a:extLst>
          </p:cNvPr>
          <p:cNvCxnSpPr>
            <a:cxnSpLocks/>
          </p:cNvCxnSpPr>
          <p:nvPr/>
        </p:nvCxnSpPr>
        <p:spPr>
          <a:xfrm>
            <a:off x="5038517" y="2378181"/>
            <a:ext cx="16422" cy="1896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ector recto 121">
            <a:extLst>
              <a:ext uri="{FF2B5EF4-FFF2-40B4-BE49-F238E27FC236}">
                <a16:creationId xmlns="" xmlns:a16="http://schemas.microsoft.com/office/drawing/2014/main" id="{58174FCF-3D25-45A5-A28D-F88579180806}"/>
              </a:ext>
            </a:extLst>
          </p:cNvPr>
          <p:cNvCxnSpPr>
            <a:cxnSpLocks/>
          </p:cNvCxnSpPr>
          <p:nvPr/>
        </p:nvCxnSpPr>
        <p:spPr>
          <a:xfrm>
            <a:off x="9157651" y="2378026"/>
            <a:ext cx="16422" cy="1896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cto 122">
            <a:extLst>
              <a:ext uri="{FF2B5EF4-FFF2-40B4-BE49-F238E27FC236}">
                <a16:creationId xmlns="" xmlns:a16="http://schemas.microsoft.com/office/drawing/2014/main" id="{C67AB2E4-43D5-4D89-A2AC-BB0E5D27CB94}"/>
              </a:ext>
            </a:extLst>
          </p:cNvPr>
          <p:cNvCxnSpPr>
            <a:cxnSpLocks/>
          </p:cNvCxnSpPr>
          <p:nvPr/>
        </p:nvCxnSpPr>
        <p:spPr>
          <a:xfrm>
            <a:off x="2448409" y="4279066"/>
            <a:ext cx="25284" cy="2121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recto 137">
            <a:extLst>
              <a:ext uri="{FF2B5EF4-FFF2-40B4-BE49-F238E27FC236}">
                <a16:creationId xmlns="" xmlns:a16="http://schemas.microsoft.com/office/drawing/2014/main" id="{6B32BFCC-C9CB-4523-A8F9-93998CD109F9}"/>
              </a:ext>
            </a:extLst>
          </p:cNvPr>
          <p:cNvCxnSpPr>
            <a:cxnSpLocks/>
          </p:cNvCxnSpPr>
          <p:nvPr/>
        </p:nvCxnSpPr>
        <p:spPr>
          <a:xfrm>
            <a:off x="4225606" y="4260868"/>
            <a:ext cx="25284" cy="2121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ector recto 138">
            <a:extLst>
              <a:ext uri="{FF2B5EF4-FFF2-40B4-BE49-F238E27FC236}">
                <a16:creationId xmlns="" xmlns:a16="http://schemas.microsoft.com/office/drawing/2014/main" id="{8A39399B-97A1-4E69-B4D2-CE8D74045140}"/>
              </a:ext>
            </a:extLst>
          </p:cNvPr>
          <p:cNvCxnSpPr>
            <a:cxnSpLocks/>
          </p:cNvCxnSpPr>
          <p:nvPr/>
        </p:nvCxnSpPr>
        <p:spPr>
          <a:xfrm>
            <a:off x="5554798" y="4260977"/>
            <a:ext cx="25284" cy="2121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ector recto 139">
            <a:extLst>
              <a:ext uri="{FF2B5EF4-FFF2-40B4-BE49-F238E27FC236}">
                <a16:creationId xmlns="" xmlns:a16="http://schemas.microsoft.com/office/drawing/2014/main" id="{4DC7F3BF-0FF0-4742-88B3-4154A70FB78E}"/>
              </a:ext>
            </a:extLst>
          </p:cNvPr>
          <p:cNvCxnSpPr>
            <a:cxnSpLocks/>
          </p:cNvCxnSpPr>
          <p:nvPr/>
        </p:nvCxnSpPr>
        <p:spPr>
          <a:xfrm>
            <a:off x="7515845" y="4258979"/>
            <a:ext cx="25284" cy="2121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cto 140">
            <a:extLst>
              <a:ext uri="{FF2B5EF4-FFF2-40B4-BE49-F238E27FC236}">
                <a16:creationId xmlns="" xmlns:a16="http://schemas.microsoft.com/office/drawing/2014/main" id="{170943EF-34EB-4299-9961-E794D25E2D8B}"/>
              </a:ext>
            </a:extLst>
          </p:cNvPr>
          <p:cNvCxnSpPr>
            <a:cxnSpLocks/>
          </p:cNvCxnSpPr>
          <p:nvPr/>
        </p:nvCxnSpPr>
        <p:spPr>
          <a:xfrm>
            <a:off x="9451527" y="4261101"/>
            <a:ext cx="25284" cy="2121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71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77EAC7B3-34EB-473F-9204-D696FC7E26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4236"/>
            <a:ext cx="12192000" cy="6555035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="" xmlns:a16="http://schemas.microsoft.com/office/drawing/2014/main" id="{22C768A2-D63A-4C94-9ABC-4261ECA35564}"/>
              </a:ext>
            </a:extLst>
          </p:cNvPr>
          <p:cNvGrpSpPr/>
          <p:nvPr/>
        </p:nvGrpSpPr>
        <p:grpSpPr>
          <a:xfrm>
            <a:off x="0" y="5166916"/>
            <a:ext cx="12192000" cy="1624993"/>
            <a:chOff x="-3" y="590319"/>
            <a:chExt cx="12192000" cy="1783036"/>
          </a:xfrm>
        </p:grpSpPr>
        <p:sp>
          <p:nvSpPr>
            <p:cNvPr id="2" name="Rectángulo 1"/>
            <p:cNvSpPr/>
            <p:nvPr/>
          </p:nvSpPr>
          <p:spPr>
            <a:xfrm>
              <a:off x="-3" y="590319"/>
              <a:ext cx="12192000" cy="169076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4" name="Título 1"/>
            <p:cNvSpPr txBox="1">
              <a:spLocks/>
            </p:cNvSpPr>
            <p:nvPr/>
          </p:nvSpPr>
          <p:spPr>
            <a:xfrm>
              <a:off x="6902399" y="1368521"/>
              <a:ext cx="4794978" cy="1004834"/>
            </a:xfrm>
            <a:prstGeom prst="rect">
              <a:avLst/>
            </a:prstGeom>
            <a:noFill/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es-PE" sz="2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Fabiola Muñoz </a:t>
              </a:r>
              <a:r>
                <a:rPr lang="es-PE" sz="22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Dodero</a:t>
              </a:r>
              <a:endParaRPr lang="es-PE" sz="2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r">
                <a:defRPr/>
              </a:pPr>
              <a:r>
                <a:rPr lang="es-PE" sz="2200" b="1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Ministra del Ambiente</a:t>
              </a:r>
            </a:p>
          </p:txBody>
        </p:sp>
        <p:sp>
          <p:nvSpPr>
            <p:cNvPr id="3" name="1 CuadroTexto"/>
            <p:cNvSpPr txBox="1"/>
            <p:nvPr/>
          </p:nvSpPr>
          <p:spPr>
            <a:xfrm>
              <a:off x="7267881" y="606851"/>
              <a:ext cx="4429496" cy="911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PE" sz="4800" b="1" dirty="0"/>
                <a:t>Gracias</a:t>
              </a:r>
            </a:p>
          </p:txBody>
        </p:sp>
      </p:grpSp>
      <p:sp>
        <p:nvSpPr>
          <p:cNvPr id="12" name="1 CuadroTexto">
            <a:extLst>
              <a:ext uri="{FF2B5EF4-FFF2-40B4-BE49-F238E27FC236}">
                <a16:creationId xmlns="" xmlns:a16="http://schemas.microsoft.com/office/drawing/2014/main" id="{50CA58CE-B7C6-42B1-824B-8D6A0D6AD7A4}"/>
              </a:ext>
            </a:extLst>
          </p:cNvPr>
          <p:cNvSpPr txBox="1"/>
          <p:nvPr/>
        </p:nvSpPr>
        <p:spPr>
          <a:xfrm>
            <a:off x="94592" y="6180544"/>
            <a:ext cx="37510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#</a:t>
            </a:r>
            <a:r>
              <a:rPr lang="es-PE" sz="2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MenosPlásticoMásVida</a:t>
            </a:r>
            <a:endParaRPr lang="es-PE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693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79923FEF-A1EC-4BD8-BECF-BB4487A02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2492" y="1326946"/>
            <a:ext cx="2593007" cy="218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31EB3A9C-7912-4899-AA94-E7D7BE7CB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9067" y="1326946"/>
            <a:ext cx="2120793" cy="21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0640A96E-90D0-4486-A8DF-EAF3153FD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7591" y="1326946"/>
            <a:ext cx="2430135" cy="21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F7A92567-A6D7-4FB1-B8B9-15BCF85D4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5832" y="3774918"/>
            <a:ext cx="3061894" cy="2205954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E75A1CE9-8544-4BB4-B3DF-8D7A9616AB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3571" y="3733215"/>
            <a:ext cx="2907357" cy="224765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2A82EA85-8DD2-4271-A4E6-0689E6492C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492" y="3774918"/>
            <a:ext cx="3687495" cy="2184820"/>
          </a:xfrm>
          <a:prstGeom prst="rect">
            <a:avLst/>
          </a:prstGeom>
        </p:spPr>
      </p:pic>
      <p:pic>
        <p:nvPicPr>
          <p:cNvPr id="6146" name="Picture 2" descr="Imagen relacionada">
            <a:extLst>
              <a:ext uri="{FF2B5EF4-FFF2-40B4-BE49-F238E27FC236}">
                <a16:creationId xmlns="" xmlns:a16="http://schemas.microsoft.com/office/drawing/2014/main" id="{E414CDE2-D78C-48ED-AB14-2CF8E4004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11200" y="1326946"/>
            <a:ext cx="2409728" cy="218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3FE3B5AB-5BC7-4806-B94A-E226DA1B89C1}"/>
              </a:ext>
            </a:extLst>
          </p:cNvPr>
          <p:cNvSpPr/>
          <p:nvPr/>
        </p:nvSpPr>
        <p:spPr>
          <a:xfrm>
            <a:off x="731944" y="6222890"/>
            <a:ext cx="613129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100" i="1" dirty="0"/>
              <a:t>Fuentes diversas, las imágenes no son propiedad del MINAM.</a:t>
            </a:r>
          </a:p>
        </p:txBody>
      </p:sp>
    </p:spTree>
    <p:extLst>
      <p:ext uri="{BB962C8B-B14F-4D97-AF65-F5344CB8AC3E}">
        <p14:creationId xmlns:p14="http://schemas.microsoft.com/office/powerpoint/2010/main" val="7626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n relacionada">
            <a:extLst>
              <a:ext uri="{FF2B5EF4-FFF2-40B4-BE49-F238E27FC236}">
                <a16:creationId xmlns="" xmlns:a16="http://schemas.microsoft.com/office/drawing/2014/main" id="{58CC1EAC-96FE-48A2-8CAC-99ABA861A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63" y="738131"/>
            <a:ext cx="2379817" cy="225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CB8B2D00-F76A-4DD3-9DEC-0F4490FED7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909" y="3026651"/>
            <a:ext cx="2757054" cy="34800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82A13BC-9F22-475F-963B-D01ACE752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34" y="1140060"/>
            <a:ext cx="2820856" cy="147983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9E94386-9EFE-44B1-88EA-0D642A0A91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657" y="803176"/>
            <a:ext cx="1657031" cy="25219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EA2DEA2C-C3A0-4593-ADFE-651B168ED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803176"/>
            <a:ext cx="3588147" cy="212988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2CA49511-5428-4038-923A-6DC7C2DD93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7404" y="3611875"/>
            <a:ext cx="4252831" cy="25386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8A310C41-5A83-4CAB-B7EE-42898B8779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4793" y="3512612"/>
            <a:ext cx="3850405" cy="269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6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48129F9D-31B2-44ED-84C4-A49B45EC0B11}"/>
              </a:ext>
            </a:extLst>
          </p:cNvPr>
          <p:cNvSpPr/>
          <p:nvPr/>
        </p:nvSpPr>
        <p:spPr>
          <a:xfrm>
            <a:off x="6479458" y="1386350"/>
            <a:ext cx="4849246" cy="536575"/>
          </a:xfrm>
          <a:prstGeom prst="rect">
            <a:avLst/>
          </a:prstGeom>
          <a:solidFill>
            <a:srgbClr val="5B9BD5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ACAB3821-B294-4C36-99C7-A99B6F8C8015}"/>
              </a:ext>
            </a:extLst>
          </p:cNvPr>
          <p:cNvSpPr txBox="1">
            <a:spLocks/>
          </p:cNvSpPr>
          <p:nvPr/>
        </p:nvSpPr>
        <p:spPr bwMode="auto">
          <a:xfrm>
            <a:off x="738252" y="690497"/>
            <a:ext cx="10504056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Plástico</a:t>
            </a:r>
            <a:endParaRPr kumimoji="0" lang="es-PE" altLang="es-PE" sz="3200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0A8FED28-C66C-4096-829B-A115E86518A9}"/>
              </a:ext>
            </a:extLst>
          </p:cNvPr>
          <p:cNvGrpSpPr/>
          <p:nvPr/>
        </p:nvGrpSpPr>
        <p:grpSpPr>
          <a:xfrm>
            <a:off x="738252" y="1386350"/>
            <a:ext cx="5305087" cy="5104318"/>
            <a:chOff x="724186" y="1434475"/>
            <a:chExt cx="5305087" cy="5104318"/>
          </a:xfrm>
        </p:grpSpPr>
        <p:sp>
          <p:nvSpPr>
            <p:cNvPr id="5" name="Marcador de contenido 2"/>
            <p:cNvSpPr txBox="1">
              <a:spLocks/>
            </p:cNvSpPr>
            <p:nvPr/>
          </p:nvSpPr>
          <p:spPr>
            <a:xfrm>
              <a:off x="724186" y="1434475"/>
              <a:ext cx="5305087" cy="39924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s-ES" sz="1800" dirty="0"/>
                <a:t>Presenta las siguientes características:</a:t>
              </a:r>
            </a:p>
            <a:p>
              <a:pPr marL="0" indent="0" algn="just">
                <a:buNone/>
              </a:pPr>
              <a:endParaRPr lang="es-ES" sz="600" dirty="0"/>
            </a:p>
            <a:p>
              <a:pPr lvl="1" algn="just">
                <a:buFont typeface="Wingdings" panose="05000000000000000000" pitchFamily="2" charset="2"/>
                <a:buChar char="ü"/>
              </a:pPr>
              <a:r>
                <a:rPr lang="es-ES" sz="1800" dirty="0"/>
                <a:t>Durabilidad y estabilidad: </a:t>
              </a:r>
              <a:r>
                <a:rPr lang="es-ES" sz="1800" b="1" u="sng" dirty="0"/>
                <a:t>Puede demorar, como mínimo, 200 años en degradarse </a:t>
              </a:r>
              <a:r>
                <a:rPr lang="es-ES" sz="1800" b="1" u="sng" baseline="30000" dirty="0"/>
                <a:t>(1)</a:t>
              </a:r>
              <a:r>
                <a:rPr lang="es-ES" sz="1800" b="1" u="sng" dirty="0"/>
                <a:t>.</a:t>
              </a:r>
            </a:p>
            <a:p>
              <a:pPr lvl="1" algn="just">
                <a:buFont typeface="Wingdings" panose="05000000000000000000" pitchFamily="2" charset="2"/>
                <a:buChar char="ü"/>
              </a:pPr>
              <a:r>
                <a:rPr lang="es-ES" sz="1800" dirty="0"/>
                <a:t>Ligereza</a:t>
              </a:r>
            </a:p>
            <a:p>
              <a:pPr lvl="1" algn="just">
                <a:buFont typeface="Wingdings" panose="05000000000000000000" pitchFamily="2" charset="2"/>
                <a:buChar char="ü"/>
              </a:pPr>
              <a:r>
                <a:rPr lang="es-ES" sz="1800" dirty="0"/>
                <a:t>Fácilmente moldeable</a:t>
              </a:r>
            </a:p>
            <a:p>
              <a:pPr lvl="1" algn="just">
                <a:buFont typeface="Wingdings" panose="05000000000000000000" pitchFamily="2" charset="2"/>
                <a:buChar char="ü"/>
              </a:pPr>
              <a:r>
                <a:rPr lang="es-PE" sz="1800" dirty="0"/>
                <a:t>Bajo costo</a:t>
              </a:r>
            </a:p>
            <a:p>
              <a:pPr lvl="1" algn="just">
                <a:buFont typeface="Wingdings" panose="05000000000000000000" pitchFamily="2" charset="2"/>
                <a:buChar char="ü"/>
              </a:pPr>
              <a:r>
                <a:rPr lang="es-PE" sz="1800" b="1" u="sng" dirty="0"/>
                <a:t>Versatilidad:</a:t>
              </a:r>
              <a:r>
                <a:rPr lang="es-PE" sz="1800" b="1" dirty="0"/>
                <a:t> </a:t>
              </a:r>
              <a:r>
                <a:rPr lang="es-PE" sz="1800" dirty="0"/>
                <a:t>Se pueden agregar aditivos para darle características especiales como rigidez, dureza, color, etc.</a:t>
              </a:r>
            </a:p>
            <a:p>
              <a:pPr marL="457200" lvl="1" indent="0" algn="just">
                <a:buNone/>
              </a:pPr>
              <a:endParaRPr lang="es-PE" sz="800" dirty="0"/>
            </a:p>
            <a:p>
              <a:pPr algn="just"/>
              <a:r>
                <a:rPr lang="es-ES" sz="1800" dirty="0"/>
                <a:t>Dada su durabilidad, resulta preocupante que la </a:t>
              </a:r>
              <a:r>
                <a:rPr lang="es-ES" sz="1800" b="1" dirty="0"/>
                <a:t>mayor producción (36 % </a:t>
              </a:r>
              <a:r>
                <a:rPr lang="es-ES" sz="1800" b="1" baseline="30000" dirty="0"/>
                <a:t>(2)</a:t>
              </a:r>
              <a:r>
                <a:rPr lang="es-ES" sz="1800" b="1" dirty="0"/>
                <a:t>) </a:t>
              </a:r>
              <a:r>
                <a:rPr lang="es-ES" sz="1800" dirty="0"/>
                <a:t>provenga del sector embalaje, considerado como </a:t>
              </a:r>
              <a:r>
                <a:rPr lang="es-ES" sz="1800" b="1" dirty="0">
                  <a:solidFill>
                    <a:srgbClr val="C00000"/>
                  </a:solidFill>
                </a:rPr>
                <a:t>plástico de un solo uso</a:t>
              </a:r>
              <a:r>
                <a:rPr lang="es-ES" sz="2000" b="1" dirty="0"/>
                <a:t>.</a:t>
              </a:r>
            </a:p>
            <a:p>
              <a:pPr marL="0" indent="0" algn="just">
                <a:buNone/>
              </a:pPr>
              <a:endParaRPr lang="es-PE" sz="2000" dirty="0"/>
            </a:p>
            <a:p>
              <a:pPr marL="0" indent="0" algn="just">
                <a:buNone/>
              </a:pPr>
              <a:endParaRPr lang="es-ES" sz="2000" dirty="0"/>
            </a:p>
            <a:p>
              <a:pPr algn="just"/>
              <a:endParaRPr lang="es-ES" sz="2000" b="1" u="sng" dirty="0"/>
            </a:p>
          </p:txBody>
        </p:sp>
        <p:sp>
          <p:nvSpPr>
            <p:cNvPr id="32" name="Marcador de contenido 2">
              <a:extLst>
                <a:ext uri="{FF2B5EF4-FFF2-40B4-BE49-F238E27FC236}">
                  <a16:creationId xmlns="" xmlns:a16="http://schemas.microsoft.com/office/drawing/2014/main" id="{CFB2FA3F-93EE-4588-8D7C-0381B0BFFA1E}"/>
                </a:ext>
              </a:extLst>
            </p:cNvPr>
            <p:cNvSpPr txBox="1">
              <a:spLocks/>
            </p:cNvSpPr>
            <p:nvPr/>
          </p:nvSpPr>
          <p:spPr>
            <a:xfrm>
              <a:off x="1006250" y="3280290"/>
              <a:ext cx="3978621" cy="16717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es-PE" sz="2000" dirty="0"/>
            </a:p>
          </p:txBody>
        </p:sp>
        <p:sp>
          <p:nvSpPr>
            <p:cNvPr id="58" name="Rectángulo 57">
              <a:extLst>
                <a:ext uri="{FF2B5EF4-FFF2-40B4-BE49-F238E27FC236}">
                  <a16:creationId xmlns="" xmlns:a16="http://schemas.microsoft.com/office/drawing/2014/main" id="{F9343BC0-D723-46AE-8272-5FAFE450F0E8}"/>
                </a:ext>
              </a:extLst>
            </p:cNvPr>
            <p:cNvSpPr/>
            <p:nvPr/>
          </p:nvSpPr>
          <p:spPr>
            <a:xfrm>
              <a:off x="849230" y="5892462"/>
              <a:ext cx="35598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28600" indent="-228600">
                <a:buAutoNum type="arabicParenBoth"/>
              </a:pPr>
              <a:r>
                <a:rPr lang="es-PE" sz="1200" i="1" dirty="0"/>
                <a:t>Fuente: UNEP, 2018.</a:t>
              </a:r>
            </a:p>
            <a:p>
              <a:pPr marL="228600" indent="-228600">
                <a:buFontTx/>
                <a:buAutoNum type="arabicParenBoth"/>
              </a:pPr>
              <a:r>
                <a:rPr lang="es-PE" sz="1200" i="1" dirty="0"/>
                <a:t>Fuente: Adaptado de </a:t>
              </a:r>
              <a:r>
                <a:rPr lang="es-PE" sz="1200" i="1" dirty="0" err="1"/>
                <a:t>Geyer</a:t>
              </a:r>
              <a:r>
                <a:rPr lang="es-PE" sz="1200" i="1" dirty="0"/>
                <a:t>, </a:t>
              </a:r>
              <a:r>
                <a:rPr lang="es-PE" sz="1200" i="1" dirty="0" err="1"/>
                <a:t>Jambeck</a:t>
              </a:r>
              <a:r>
                <a:rPr lang="es-PE" sz="1200" i="1" dirty="0"/>
                <a:t>, y </a:t>
              </a:r>
              <a:r>
                <a:rPr lang="es-PE" sz="1200" i="1" dirty="0" err="1"/>
                <a:t>Law</a:t>
              </a:r>
              <a:r>
                <a:rPr lang="es-PE" sz="1200" i="1" dirty="0"/>
                <a:t>, 2017.</a:t>
              </a:r>
            </a:p>
            <a:p>
              <a:pPr marL="228600" indent="-228600">
                <a:buAutoNum type="arabicParenBoth"/>
              </a:pPr>
              <a:endParaRPr lang="es-PE" sz="1200" i="1" dirty="0"/>
            </a:p>
          </p:txBody>
        </p:sp>
      </p:grpSp>
      <p:grpSp>
        <p:nvGrpSpPr>
          <p:cNvPr id="9" name="1 Grupo">
            <a:extLst>
              <a:ext uri="{FF2B5EF4-FFF2-40B4-BE49-F238E27FC236}">
                <a16:creationId xmlns="" xmlns:a16="http://schemas.microsoft.com/office/drawing/2014/main" id="{48614A0C-3F84-4654-91C2-30DA34E4DFAE}"/>
              </a:ext>
            </a:extLst>
          </p:cNvPr>
          <p:cNvGrpSpPr/>
          <p:nvPr/>
        </p:nvGrpSpPr>
        <p:grpSpPr>
          <a:xfrm>
            <a:off x="6479458" y="1386351"/>
            <a:ext cx="4849246" cy="4457986"/>
            <a:chOff x="666583" y="3866919"/>
            <a:chExt cx="4859276" cy="2319175"/>
          </a:xfrm>
          <a:noFill/>
        </p:grpSpPr>
        <p:sp>
          <p:nvSpPr>
            <p:cNvPr id="11" name="Rectángulo 10">
              <a:extLst>
                <a:ext uri="{FF2B5EF4-FFF2-40B4-BE49-F238E27FC236}">
                  <a16:creationId xmlns="" xmlns:a16="http://schemas.microsoft.com/office/drawing/2014/main" id="{2BB72602-5F0C-4774-9C65-99FFC1D8BA15}"/>
                </a:ext>
              </a:extLst>
            </p:cNvPr>
            <p:cNvSpPr/>
            <p:nvPr/>
          </p:nvSpPr>
          <p:spPr>
            <a:xfrm>
              <a:off x="666583" y="3866919"/>
              <a:ext cx="4859276" cy="2319175"/>
            </a:xfrm>
            <a:prstGeom prst="rect">
              <a:avLst/>
            </a:prstGeom>
            <a:grpFill/>
            <a:ln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00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="" xmlns:a16="http://schemas.microsoft.com/office/drawing/2014/main" id="{6C8A7BC9-D294-41E2-9F33-2E08B32F28E5}"/>
                </a:ext>
              </a:extLst>
            </p:cNvPr>
            <p:cNvSpPr/>
            <p:nvPr/>
          </p:nvSpPr>
          <p:spPr>
            <a:xfrm>
              <a:off x="1060686" y="3911960"/>
              <a:ext cx="4085089" cy="20814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PE" sz="2000" b="1" u="sng" dirty="0"/>
                <a:t>Plástico de un solo uso (P-SU)</a:t>
              </a:r>
            </a:p>
          </p:txBody>
        </p:sp>
      </p:grpSp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E29FD825-F1C3-4049-AE94-950F5CAEC618}"/>
              </a:ext>
            </a:extLst>
          </p:cNvPr>
          <p:cNvSpPr/>
          <p:nvPr/>
        </p:nvSpPr>
        <p:spPr>
          <a:xfrm>
            <a:off x="6710398" y="4546376"/>
            <a:ext cx="4453254" cy="1179714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s-PE" b="1" dirty="0">
                <a:solidFill>
                  <a:schemeClr val="tx1"/>
                </a:solidFill>
              </a:rPr>
              <a:t>A nivel mundial, son el </a:t>
            </a:r>
            <a:r>
              <a:rPr lang="es-PE" b="1" dirty="0">
                <a:solidFill>
                  <a:srgbClr val="C00000"/>
                </a:solidFill>
              </a:rPr>
              <a:t>50 % </a:t>
            </a:r>
            <a:r>
              <a:rPr lang="es-PE" baseline="30000" dirty="0">
                <a:solidFill>
                  <a:srgbClr val="C00000"/>
                </a:solidFill>
              </a:rPr>
              <a:t>(3)</a:t>
            </a:r>
            <a:r>
              <a:rPr lang="es-PE" b="1" baseline="30000" dirty="0">
                <a:solidFill>
                  <a:srgbClr val="C00000"/>
                </a:solidFill>
              </a:rPr>
              <a:t> </a:t>
            </a:r>
            <a:r>
              <a:rPr lang="es-PE" dirty="0">
                <a:solidFill>
                  <a:schemeClr val="tx1"/>
                </a:solidFill>
              </a:rPr>
              <a:t>del total de residuos plásticos.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es-PE" b="1" dirty="0">
                <a:solidFill>
                  <a:schemeClr val="tx1"/>
                </a:solidFill>
              </a:rPr>
              <a:t>A nivel nacional, son el </a:t>
            </a:r>
            <a:r>
              <a:rPr lang="es-PE" b="1" dirty="0">
                <a:solidFill>
                  <a:srgbClr val="C00000"/>
                </a:solidFill>
              </a:rPr>
              <a:t>68 % </a:t>
            </a:r>
            <a:r>
              <a:rPr lang="es-PE" baseline="30000" dirty="0">
                <a:solidFill>
                  <a:srgbClr val="C00000"/>
                </a:solidFill>
              </a:rPr>
              <a:t>(4)</a:t>
            </a:r>
            <a:r>
              <a:rPr lang="es-PE" b="1" dirty="0">
                <a:solidFill>
                  <a:srgbClr val="C00000"/>
                </a:solidFill>
              </a:rPr>
              <a:t> </a:t>
            </a:r>
            <a:r>
              <a:rPr lang="es-PE" dirty="0">
                <a:solidFill>
                  <a:schemeClr val="tx1"/>
                </a:solidFill>
              </a:rPr>
              <a:t>de los residuos plásticos de ámbito municipal.</a:t>
            </a:r>
            <a:endParaRPr lang="es-PE" i="1" dirty="0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6EFA3586-EC40-426C-8D83-0E062A47666A}"/>
              </a:ext>
            </a:extLst>
          </p:cNvPr>
          <p:cNvSpPr/>
          <p:nvPr/>
        </p:nvSpPr>
        <p:spPr>
          <a:xfrm>
            <a:off x="6558116" y="2016492"/>
            <a:ext cx="4684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altLang="es-PE" b="1" dirty="0"/>
              <a:t>Producto diseñado para un solo uso, corto tiempo de vida útil e inmediata disposición</a:t>
            </a:r>
            <a:r>
              <a:rPr lang="es-ES" altLang="es-PE" dirty="0"/>
              <a:t>.</a:t>
            </a:r>
            <a:r>
              <a:rPr lang="es-ES" altLang="es-PE" u="sng" dirty="0"/>
              <a:t> </a:t>
            </a:r>
            <a:r>
              <a:rPr lang="es-ES" altLang="es-PE" dirty="0"/>
              <a:t>También es conocido como desechable o no reutilizable.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636E93AE-B5F0-4B64-A4A8-69175B87C4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0734" y="3312453"/>
            <a:ext cx="4453254" cy="1059643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="" xmlns:a16="http://schemas.microsoft.com/office/drawing/2014/main" id="{09B30FA5-6234-4AC4-8035-99991B1D7F4B}"/>
              </a:ext>
            </a:extLst>
          </p:cNvPr>
          <p:cNvSpPr/>
          <p:nvPr/>
        </p:nvSpPr>
        <p:spPr>
          <a:xfrm>
            <a:off x="6469626" y="5937243"/>
            <a:ext cx="32800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100" i="1" dirty="0"/>
              <a:t>(3) Fuente: Adaptado de </a:t>
            </a:r>
            <a:r>
              <a:rPr lang="es-PE" sz="1100" i="1" dirty="0" err="1"/>
              <a:t>Geyer</a:t>
            </a:r>
            <a:r>
              <a:rPr lang="es-PE" sz="1100" i="1" dirty="0"/>
              <a:t>, </a:t>
            </a:r>
            <a:r>
              <a:rPr lang="es-PE" sz="1100" i="1" dirty="0" err="1"/>
              <a:t>Jambeck</a:t>
            </a:r>
            <a:r>
              <a:rPr lang="es-PE" sz="1100" i="1" dirty="0"/>
              <a:t>, y </a:t>
            </a:r>
            <a:r>
              <a:rPr lang="es-PE" sz="1100" i="1" dirty="0" err="1"/>
              <a:t>Law</a:t>
            </a:r>
            <a:r>
              <a:rPr lang="es-PE" sz="1100" i="1" dirty="0"/>
              <a:t>, 2017.</a:t>
            </a:r>
          </a:p>
          <a:p>
            <a:r>
              <a:rPr lang="es-PE" sz="1100" i="1" dirty="0"/>
              <a:t>(4) Fuente: SIGERSOL-MINAM, 2015.</a:t>
            </a:r>
          </a:p>
        </p:txBody>
      </p:sp>
    </p:spTree>
    <p:extLst>
      <p:ext uri="{BB962C8B-B14F-4D97-AF65-F5344CB8AC3E}">
        <p14:creationId xmlns:p14="http://schemas.microsoft.com/office/powerpoint/2010/main" val="66385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CD8497EA-1B90-4260-BA04-3F50D3C60097}"/>
              </a:ext>
            </a:extLst>
          </p:cNvPr>
          <p:cNvSpPr/>
          <p:nvPr/>
        </p:nvSpPr>
        <p:spPr>
          <a:xfrm>
            <a:off x="6096000" y="6135516"/>
            <a:ext cx="4239101" cy="336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1100" i="1" dirty="0"/>
              <a:t>Fuente: Adaptado de </a:t>
            </a:r>
            <a:r>
              <a:rPr lang="es-PE" sz="1100" i="1" dirty="0" err="1"/>
              <a:t>Geyer</a:t>
            </a:r>
            <a:r>
              <a:rPr lang="es-PE" sz="1100" i="1" dirty="0"/>
              <a:t>, </a:t>
            </a:r>
            <a:r>
              <a:rPr lang="es-PE" sz="1100" i="1" dirty="0" err="1"/>
              <a:t>Jambeck</a:t>
            </a:r>
            <a:r>
              <a:rPr lang="es-PE" sz="1100" i="1" dirty="0"/>
              <a:t>, y </a:t>
            </a:r>
            <a:r>
              <a:rPr lang="es-PE" sz="1100" i="1" dirty="0" err="1"/>
              <a:t>Law</a:t>
            </a:r>
            <a:r>
              <a:rPr lang="es-PE" sz="1100" i="1" dirty="0"/>
              <a:t>, 2017.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157A18F-0D17-41B9-A8F2-5D1895C386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2936" y="1563329"/>
            <a:ext cx="9736421" cy="4640825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B8FFA285-44FE-4ABD-811A-8629DCC77EAD}"/>
              </a:ext>
            </a:extLst>
          </p:cNvPr>
          <p:cNvSpPr txBox="1">
            <a:spLocks/>
          </p:cNvSpPr>
          <p:nvPr/>
        </p:nvSpPr>
        <p:spPr bwMode="auto">
          <a:xfrm>
            <a:off x="738252" y="759321"/>
            <a:ext cx="10504056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Plástico: </a:t>
            </a:r>
            <a:r>
              <a:rPr lang="es-PE" altLang="es-PE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Generación mundial de residuos plásticos</a:t>
            </a:r>
            <a:endParaRPr kumimoji="0" lang="es-PE" altLang="es-PE" sz="3200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B5C70558-61DD-4AC3-BC1F-04C54D4E0C53}"/>
              </a:ext>
            </a:extLst>
          </p:cNvPr>
          <p:cNvSpPr/>
          <p:nvPr/>
        </p:nvSpPr>
        <p:spPr>
          <a:xfrm>
            <a:off x="914400" y="1484671"/>
            <a:ext cx="10166555" cy="4719483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8499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" name="Diagrama 66">
            <a:extLst>
              <a:ext uri="{FF2B5EF4-FFF2-40B4-BE49-F238E27FC236}">
                <a16:creationId xmlns="" xmlns:a16="http://schemas.microsoft.com/office/drawing/2014/main" id="{DC39CFF4-40EB-4A9F-90A5-DADD6C64BE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9352671"/>
              </p:ext>
            </p:extLst>
          </p:nvPr>
        </p:nvGraphicFramePr>
        <p:xfrm>
          <a:off x="3503661" y="1673344"/>
          <a:ext cx="6911163" cy="3740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19052563-A8F1-49CA-AB8F-85DB393A434D}"/>
              </a:ext>
            </a:extLst>
          </p:cNvPr>
          <p:cNvSpPr txBox="1">
            <a:spLocks/>
          </p:cNvSpPr>
          <p:nvPr/>
        </p:nvSpPr>
        <p:spPr bwMode="auto">
          <a:xfrm>
            <a:off x="864270" y="750286"/>
            <a:ext cx="1071549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Plástico: </a:t>
            </a:r>
            <a:r>
              <a:rPr lang="es-PE" altLang="es-PE" sz="32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Disposición</a:t>
            </a:r>
            <a:endParaRPr kumimoji="0" lang="es-PE" altLang="es-PE" sz="3200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7" name="CuadroTexto 76">
            <a:extLst>
              <a:ext uri="{FF2B5EF4-FFF2-40B4-BE49-F238E27FC236}">
                <a16:creationId xmlns="" xmlns:a16="http://schemas.microsoft.com/office/drawing/2014/main" id="{F066B26C-60EF-44A4-BD48-75BE544FB8B6}"/>
              </a:ext>
            </a:extLst>
          </p:cNvPr>
          <p:cNvSpPr txBox="1"/>
          <p:nvPr/>
        </p:nvSpPr>
        <p:spPr>
          <a:xfrm>
            <a:off x="881440" y="1470938"/>
            <a:ext cx="3777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dirty="0"/>
              <a:t>Los residuos plásticos vertidos directamente al ambiente llegan al mar a través de los cuerpos de agua, donde siguen las corrientes marinas y se acumulan en zonas específicas.</a:t>
            </a:r>
            <a:endParaRPr lang="es-PE" b="1" dirty="0"/>
          </a:p>
        </p:txBody>
      </p:sp>
      <p:sp>
        <p:nvSpPr>
          <p:cNvPr id="80" name="Rectángulo 79">
            <a:extLst>
              <a:ext uri="{FF2B5EF4-FFF2-40B4-BE49-F238E27FC236}">
                <a16:creationId xmlns="" xmlns:a16="http://schemas.microsoft.com/office/drawing/2014/main" id="{17FFBED8-E287-44A7-89E6-A0BA36DD3B90}"/>
              </a:ext>
            </a:extLst>
          </p:cNvPr>
          <p:cNvSpPr/>
          <p:nvPr/>
        </p:nvSpPr>
        <p:spPr>
          <a:xfrm>
            <a:off x="881440" y="3066974"/>
            <a:ext cx="3777280" cy="2277432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700" dirty="0">
                <a:solidFill>
                  <a:schemeClr val="tx1"/>
                </a:solidFill>
              </a:rPr>
              <a:t>Anualmente se vierten </a:t>
            </a:r>
            <a:r>
              <a:rPr lang="es-PE" sz="1700" b="1" dirty="0">
                <a:solidFill>
                  <a:schemeClr val="tx1"/>
                </a:solidFill>
              </a:rPr>
              <a:t>8 millones de toneladas de plástico al mar </a:t>
            </a:r>
            <a:r>
              <a:rPr lang="es-PE" sz="1700" b="1" baseline="30000" dirty="0">
                <a:solidFill>
                  <a:schemeClr val="tx1"/>
                </a:solidFill>
              </a:rPr>
              <a:t>(2)</a:t>
            </a:r>
          </a:p>
          <a:p>
            <a:pPr algn="just"/>
            <a:r>
              <a:rPr lang="es-PE" sz="800" b="1" baseline="30000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700" dirty="0" smtClean="0">
                <a:solidFill>
                  <a:schemeClr val="tx1"/>
                </a:solidFill>
              </a:rPr>
              <a:t>A la fecha, se han acumulado </a:t>
            </a:r>
            <a:r>
              <a:rPr lang="es-PE" sz="1700" b="1" dirty="0" smtClean="0">
                <a:solidFill>
                  <a:schemeClr val="tx1"/>
                </a:solidFill>
              </a:rPr>
              <a:t>6.3 billones de toneladas de plástico </a:t>
            </a:r>
            <a:r>
              <a:rPr lang="es-PE" sz="1700" b="1" baseline="30000" dirty="0" smtClean="0">
                <a:solidFill>
                  <a:schemeClr val="tx1"/>
                </a:solidFill>
              </a:rPr>
              <a:t>(3)</a:t>
            </a:r>
            <a:endParaRPr lang="es-PE" sz="1700" b="1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PE" sz="800" b="1" dirty="0">
              <a:solidFill>
                <a:srgbClr val="C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PE" sz="1700" b="1" dirty="0">
                <a:solidFill>
                  <a:srgbClr val="0F14D5"/>
                </a:solidFill>
              </a:rPr>
              <a:t>Si se sigue la misma tendencia, en 2050 habrán</a:t>
            </a:r>
            <a:r>
              <a:rPr lang="es-PE" sz="1700" u="sng" dirty="0">
                <a:solidFill>
                  <a:srgbClr val="0F14D5"/>
                </a:solidFill>
              </a:rPr>
              <a:t> más plásticos que peces en el mar </a:t>
            </a:r>
            <a:r>
              <a:rPr lang="es-PE" sz="1700" b="1" baseline="30000" dirty="0">
                <a:solidFill>
                  <a:srgbClr val="0F14D5"/>
                </a:solidFill>
              </a:rPr>
              <a:t>(4)</a:t>
            </a:r>
          </a:p>
          <a:p>
            <a:pPr algn="just"/>
            <a:r>
              <a:rPr lang="es-PE" sz="800" b="1" baseline="30000" dirty="0">
                <a:solidFill>
                  <a:schemeClr val="tx1"/>
                </a:solidFill>
              </a:rPr>
              <a:t> </a:t>
            </a:r>
            <a:endParaRPr lang="es-PE" sz="800" b="1" dirty="0">
              <a:solidFill>
                <a:schemeClr val="tx1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74A7F98F-4A38-4C6E-9AD5-E12EFC9B397B}"/>
              </a:ext>
            </a:extLst>
          </p:cNvPr>
          <p:cNvGrpSpPr/>
          <p:nvPr/>
        </p:nvGrpSpPr>
        <p:grpSpPr>
          <a:xfrm>
            <a:off x="5062883" y="1597926"/>
            <a:ext cx="8639700" cy="4008394"/>
            <a:chOff x="4758083" y="1597926"/>
            <a:chExt cx="8639700" cy="4008394"/>
          </a:xfrm>
        </p:grpSpPr>
        <p:grpSp>
          <p:nvGrpSpPr>
            <p:cNvPr id="3" name="Grupo 2">
              <a:extLst>
                <a:ext uri="{FF2B5EF4-FFF2-40B4-BE49-F238E27FC236}">
                  <a16:creationId xmlns="" xmlns:a16="http://schemas.microsoft.com/office/drawing/2014/main" id="{6DB2D342-895C-423B-82D8-E6765106D146}"/>
                </a:ext>
              </a:extLst>
            </p:cNvPr>
            <p:cNvGrpSpPr/>
            <p:nvPr/>
          </p:nvGrpSpPr>
          <p:grpSpPr>
            <a:xfrm>
              <a:off x="4822937" y="1636882"/>
              <a:ext cx="3863670" cy="3969438"/>
              <a:chOff x="741823" y="2315803"/>
              <a:chExt cx="3863670" cy="3969438"/>
            </a:xfrm>
          </p:grpSpPr>
          <p:sp>
            <p:nvSpPr>
              <p:cNvPr id="68" name="CuadroTexto 67">
                <a:extLst>
                  <a:ext uri="{FF2B5EF4-FFF2-40B4-BE49-F238E27FC236}">
                    <a16:creationId xmlns="" xmlns:a16="http://schemas.microsoft.com/office/drawing/2014/main" id="{B3789DE4-C391-4179-9B90-A46323CB4B4D}"/>
                  </a:ext>
                </a:extLst>
              </p:cNvPr>
              <p:cNvSpPr txBox="1"/>
              <p:nvPr/>
            </p:nvSpPr>
            <p:spPr>
              <a:xfrm>
                <a:off x="741823" y="2379036"/>
                <a:ext cx="553998" cy="37006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s-PE" sz="2400" b="1" dirty="0"/>
                  <a:t>A nivel mundial </a:t>
                </a:r>
                <a:r>
                  <a:rPr lang="es-PE" sz="2400" baseline="30000" dirty="0"/>
                  <a:t>(1)</a:t>
                </a:r>
              </a:p>
            </p:txBody>
          </p:sp>
          <p:sp>
            <p:nvSpPr>
              <p:cNvPr id="69" name="CuadroTexto 68">
                <a:extLst>
                  <a:ext uri="{FF2B5EF4-FFF2-40B4-BE49-F238E27FC236}">
                    <a16:creationId xmlns="" xmlns:a16="http://schemas.microsoft.com/office/drawing/2014/main" id="{71845F9B-12E4-428C-A43E-B5139334AFC0}"/>
                  </a:ext>
                </a:extLst>
              </p:cNvPr>
              <p:cNvSpPr txBox="1"/>
              <p:nvPr/>
            </p:nvSpPr>
            <p:spPr>
              <a:xfrm>
                <a:off x="4051495" y="2584598"/>
                <a:ext cx="553998" cy="37006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s-PE" sz="2400" b="1" dirty="0"/>
                  <a:t>A nivel nacional</a:t>
                </a:r>
              </a:p>
            </p:txBody>
          </p:sp>
          <p:cxnSp>
            <p:nvCxnSpPr>
              <p:cNvPr id="73" name="Conector recto 72">
                <a:extLst>
                  <a:ext uri="{FF2B5EF4-FFF2-40B4-BE49-F238E27FC236}">
                    <a16:creationId xmlns="" xmlns:a16="http://schemas.microsoft.com/office/drawing/2014/main" id="{E3BB7B8A-3AF0-4A3C-887B-CC3408A84F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55044" y="2315803"/>
                <a:ext cx="17169" cy="388232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Rectángulo 69">
              <a:extLst>
                <a:ext uri="{FF2B5EF4-FFF2-40B4-BE49-F238E27FC236}">
                  <a16:creationId xmlns="" xmlns:a16="http://schemas.microsoft.com/office/drawing/2014/main" id="{F4372BC0-5699-41CA-9D0B-CBA650F7B5AE}"/>
                </a:ext>
              </a:extLst>
            </p:cNvPr>
            <p:cNvSpPr/>
            <p:nvPr/>
          </p:nvSpPr>
          <p:spPr>
            <a:xfrm>
              <a:off x="4758083" y="1609080"/>
              <a:ext cx="3102501" cy="3910122"/>
            </a:xfrm>
            <a:prstGeom prst="rect">
              <a:avLst/>
            </a:prstGeom>
            <a:noFill/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grpSp>
          <p:nvGrpSpPr>
            <p:cNvPr id="79" name="Grupo 78">
              <a:extLst>
                <a:ext uri="{FF2B5EF4-FFF2-40B4-BE49-F238E27FC236}">
                  <a16:creationId xmlns="" xmlns:a16="http://schemas.microsoft.com/office/drawing/2014/main" id="{850323B6-9EE5-48E1-A934-9026E730B312}"/>
                </a:ext>
              </a:extLst>
            </p:cNvPr>
            <p:cNvGrpSpPr/>
            <p:nvPr/>
          </p:nvGrpSpPr>
          <p:grpSpPr>
            <a:xfrm>
              <a:off x="6486620" y="1609080"/>
              <a:ext cx="6911163" cy="3910122"/>
              <a:chOff x="2458056" y="2523308"/>
              <a:chExt cx="6911163" cy="3910122"/>
            </a:xfrm>
          </p:grpSpPr>
          <p:graphicFrame>
            <p:nvGraphicFramePr>
              <p:cNvPr id="66" name="Diagrama 65">
                <a:extLst>
                  <a:ext uri="{FF2B5EF4-FFF2-40B4-BE49-F238E27FC236}">
                    <a16:creationId xmlns="" xmlns:a16="http://schemas.microsoft.com/office/drawing/2014/main" id="{EACB7C98-E832-48F0-894D-22CBBDAEEAF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001083951"/>
                  </p:ext>
                </p:extLst>
              </p:nvPr>
            </p:nvGraphicFramePr>
            <p:xfrm>
              <a:off x="2458056" y="2529287"/>
              <a:ext cx="6911163" cy="374061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sp>
            <p:nvSpPr>
              <p:cNvPr id="71" name="Rectángulo 70">
                <a:extLst>
                  <a:ext uri="{FF2B5EF4-FFF2-40B4-BE49-F238E27FC236}">
                    <a16:creationId xmlns="" xmlns:a16="http://schemas.microsoft.com/office/drawing/2014/main" id="{EA55C82F-5C18-469A-8F0F-DCB5E75ED607}"/>
                  </a:ext>
                </a:extLst>
              </p:cNvPr>
              <p:cNvSpPr/>
              <p:nvPr/>
            </p:nvSpPr>
            <p:spPr>
              <a:xfrm>
                <a:off x="4026859" y="2523308"/>
                <a:ext cx="3102501" cy="3910122"/>
              </a:xfrm>
              <a:prstGeom prst="rect">
                <a:avLst/>
              </a:prstGeom>
              <a:noFill/>
              <a:ln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</p:grpSp>
        <p:cxnSp>
          <p:nvCxnSpPr>
            <p:cNvPr id="76" name="Conector recto 75">
              <a:extLst>
                <a:ext uri="{FF2B5EF4-FFF2-40B4-BE49-F238E27FC236}">
                  <a16:creationId xmlns="" xmlns:a16="http://schemas.microsoft.com/office/drawing/2014/main" id="{AE3691B9-BFA6-45AF-87AB-ADD7E00177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86607" y="1597926"/>
              <a:ext cx="17169" cy="388232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Rectángulo 81">
            <a:extLst>
              <a:ext uri="{FF2B5EF4-FFF2-40B4-BE49-F238E27FC236}">
                <a16:creationId xmlns="" xmlns:a16="http://schemas.microsoft.com/office/drawing/2014/main" id="{7A4B5F90-936E-4007-84F3-A34E6B7EFA36}"/>
              </a:ext>
            </a:extLst>
          </p:cNvPr>
          <p:cNvSpPr/>
          <p:nvPr/>
        </p:nvSpPr>
        <p:spPr>
          <a:xfrm>
            <a:off x="5062882" y="5623619"/>
            <a:ext cx="5627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arenBoth"/>
            </a:pPr>
            <a:r>
              <a:rPr lang="es-PE" sz="1200" i="1" dirty="0"/>
              <a:t>Fuente: </a:t>
            </a:r>
            <a:r>
              <a:rPr lang="en-US" sz="1200" i="1" dirty="0" err="1"/>
              <a:t>Adaptado</a:t>
            </a:r>
            <a:r>
              <a:rPr lang="en-US" sz="1200" i="1" dirty="0"/>
              <a:t> de Geyer, </a:t>
            </a:r>
            <a:r>
              <a:rPr lang="en-US" sz="1200" i="1" dirty="0" err="1"/>
              <a:t>Jambeck</a:t>
            </a:r>
            <a:r>
              <a:rPr lang="en-US" sz="1200" i="1" dirty="0"/>
              <a:t>, and Law, 2017; </a:t>
            </a:r>
            <a:r>
              <a:rPr lang="en-US" sz="1200" i="1" dirty="0" err="1"/>
              <a:t>Jambeck</a:t>
            </a:r>
            <a:r>
              <a:rPr lang="en-US" sz="1200" i="1" dirty="0"/>
              <a:t> et al., 2015.</a:t>
            </a:r>
          </a:p>
          <a:p>
            <a:r>
              <a:rPr lang="es-PE" sz="1200" i="1" dirty="0"/>
              <a:t>(2) y (4) Fuente: </a:t>
            </a:r>
            <a:r>
              <a:rPr lang="en-US" sz="1200" i="1" dirty="0"/>
              <a:t>Ellen MacArthur Foundation. The New Economy Plastic . 2016. </a:t>
            </a:r>
            <a:endParaRPr lang="es-PE" sz="1200" i="1" dirty="0"/>
          </a:p>
          <a:p>
            <a:r>
              <a:rPr lang="es-PE" sz="1200" i="1" dirty="0"/>
              <a:t>(3) Fuente: </a:t>
            </a:r>
            <a:r>
              <a:rPr lang="en-US" sz="1200" i="1" dirty="0"/>
              <a:t>Geyer, </a:t>
            </a:r>
            <a:r>
              <a:rPr lang="en-US" sz="1200" i="1" dirty="0" err="1"/>
              <a:t>Jambeck</a:t>
            </a:r>
            <a:r>
              <a:rPr lang="en-US" sz="1200" i="1" dirty="0"/>
              <a:t>, and Law. 2017. </a:t>
            </a:r>
            <a:endParaRPr lang="es-PE" sz="1200" i="1" dirty="0"/>
          </a:p>
        </p:txBody>
      </p:sp>
      <p:sp>
        <p:nvSpPr>
          <p:cNvPr id="84" name="Rectángulo 83">
            <a:extLst>
              <a:ext uri="{FF2B5EF4-FFF2-40B4-BE49-F238E27FC236}">
                <a16:creationId xmlns="" xmlns:a16="http://schemas.microsoft.com/office/drawing/2014/main" id="{39DBD5C3-17EB-4346-B6C4-124E62608DFC}"/>
              </a:ext>
            </a:extLst>
          </p:cNvPr>
          <p:cNvSpPr/>
          <p:nvPr/>
        </p:nvSpPr>
        <p:spPr>
          <a:xfrm>
            <a:off x="4758083" y="6249071"/>
            <a:ext cx="4355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PE" sz="1200" i="1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7953D80-67A5-4C73-83FF-2EA5EDB070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936" y="5056840"/>
            <a:ext cx="2155447" cy="128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0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ntaminaciÃ³n: el rastro del plÃ¡stico en el mar">
            <a:extLst>
              <a:ext uri="{FF2B5EF4-FFF2-40B4-BE49-F238E27FC236}">
                <a16:creationId xmlns="" xmlns:a16="http://schemas.microsoft.com/office/drawing/2014/main" id="{7C5A8AC2-B41A-40C1-ACDC-1D7965397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769" y="841057"/>
            <a:ext cx="3584485" cy="21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A3D9E3C5-C067-4B57-A8AD-E2158EDB2A0B}"/>
              </a:ext>
            </a:extLst>
          </p:cNvPr>
          <p:cNvSpPr txBox="1"/>
          <p:nvPr/>
        </p:nvSpPr>
        <p:spPr>
          <a:xfrm>
            <a:off x="449076" y="3003082"/>
            <a:ext cx="373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/>
              <a:t>Playa la Pampilla, Miraflores (2018)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0EDEF0AE-220D-486F-8151-88CF19134C5A}"/>
              </a:ext>
            </a:extLst>
          </p:cNvPr>
          <p:cNvSpPr txBox="1"/>
          <p:nvPr/>
        </p:nvSpPr>
        <p:spPr>
          <a:xfrm>
            <a:off x="4316728" y="3005048"/>
            <a:ext cx="373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/>
              <a:t>Huancayo (2015)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77666196-5450-410D-95CA-441F34E932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81" y="838463"/>
            <a:ext cx="3375559" cy="213035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5CAD7593-4CFF-4FB8-B0F4-F017666826A1}"/>
              </a:ext>
            </a:extLst>
          </p:cNvPr>
          <p:cNvSpPr txBox="1"/>
          <p:nvPr/>
        </p:nvSpPr>
        <p:spPr>
          <a:xfrm>
            <a:off x="8184380" y="2968816"/>
            <a:ext cx="3375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/>
              <a:t>Chiclayo (2015)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5A37850D-9162-4858-9CE2-56B894777E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769" y="3415619"/>
            <a:ext cx="3584484" cy="250392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D4DA8856-B72F-4621-9E71-40D54349B71A}"/>
              </a:ext>
            </a:extLst>
          </p:cNvPr>
          <p:cNvSpPr txBox="1"/>
          <p:nvPr/>
        </p:nvSpPr>
        <p:spPr>
          <a:xfrm>
            <a:off x="459214" y="5932080"/>
            <a:ext cx="373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/>
              <a:t>Piura (2015)</a:t>
            </a:r>
          </a:p>
        </p:txBody>
      </p:sp>
      <p:pic>
        <p:nvPicPr>
          <p:cNvPr id="3076" name="Picture 4" descr="Resultado de imagen para contaminaciÃ³n por plÃ¡sticos perÃº selva">
            <a:extLst>
              <a:ext uri="{FF2B5EF4-FFF2-40B4-BE49-F238E27FC236}">
                <a16:creationId xmlns="" xmlns:a16="http://schemas.microsoft.com/office/drawing/2014/main" id="{40F73312-2EF9-4FD3-BFF3-AC92F54D2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6728" y="834967"/>
            <a:ext cx="3732177" cy="214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1EA53F96-3BA1-4F8C-8987-1BD98D2255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28" y="3415619"/>
            <a:ext cx="3732177" cy="250392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ADAB2A07-96E5-4418-B0B2-78C6F2A52CB1}"/>
              </a:ext>
            </a:extLst>
          </p:cNvPr>
          <p:cNvSpPr txBox="1"/>
          <p:nvPr/>
        </p:nvSpPr>
        <p:spPr>
          <a:xfrm>
            <a:off x="4310777" y="5953299"/>
            <a:ext cx="373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/>
              <a:t>Iquitos (2014)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9372E871-FF40-4338-9356-559576BFB7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4380" y="3415618"/>
            <a:ext cx="3375560" cy="250392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7E2FD5C7-43D6-4835-8028-4242D04E3D39}"/>
              </a:ext>
            </a:extLst>
          </p:cNvPr>
          <p:cNvSpPr txBox="1"/>
          <p:nvPr/>
        </p:nvSpPr>
        <p:spPr>
          <a:xfrm>
            <a:off x="8006071" y="5908593"/>
            <a:ext cx="3732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/>
              <a:t>Lago Titicaca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84146959-DF57-4826-8F0E-D50055D7F352}"/>
              </a:ext>
            </a:extLst>
          </p:cNvPr>
          <p:cNvSpPr/>
          <p:nvPr/>
        </p:nvSpPr>
        <p:spPr>
          <a:xfrm>
            <a:off x="596768" y="6309868"/>
            <a:ext cx="613129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100" i="1" dirty="0"/>
              <a:t>Fuentes diversas, las imágenes no son propiedad del MINAM.</a:t>
            </a:r>
          </a:p>
        </p:txBody>
      </p:sp>
    </p:spTree>
    <p:extLst>
      <p:ext uri="{BB962C8B-B14F-4D97-AF65-F5344CB8AC3E}">
        <p14:creationId xmlns:p14="http://schemas.microsoft.com/office/powerpoint/2010/main" val="121025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19052563-A8F1-49CA-AB8F-85DB393A434D}"/>
              </a:ext>
            </a:extLst>
          </p:cNvPr>
          <p:cNvSpPr txBox="1">
            <a:spLocks/>
          </p:cNvSpPr>
          <p:nvPr/>
        </p:nvSpPr>
        <p:spPr bwMode="auto">
          <a:xfrm>
            <a:off x="708500" y="832446"/>
            <a:ext cx="1071549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PE" altLang="es-PE" sz="32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Plástico: </a:t>
            </a:r>
            <a:r>
              <a:rPr lang="es-PE" altLang="es-PE" sz="320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Disposición</a:t>
            </a:r>
            <a:endParaRPr kumimoji="0" lang="es-PE" altLang="es-PE" sz="3200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="" xmlns:a16="http://schemas.microsoft.com/office/drawing/2014/main" id="{CB354BA7-1FB8-43A2-87FD-63057655B700}"/>
              </a:ext>
            </a:extLst>
          </p:cNvPr>
          <p:cNvGrpSpPr/>
          <p:nvPr/>
        </p:nvGrpSpPr>
        <p:grpSpPr>
          <a:xfrm>
            <a:off x="685473" y="1602032"/>
            <a:ext cx="3206581" cy="4469178"/>
            <a:chOff x="752695" y="1880901"/>
            <a:chExt cx="5735548" cy="4179232"/>
          </a:xfrm>
        </p:grpSpPr>
        <p:grpSp>
          <p:nvGrpSpPr>
            <p:cNvPr id="2" name="Grupo 1">
              <a:extLst>
                <a:ext uri="{FF2B5EF4-FFF2-40B4-BE49-F238E27FC236}">
                  <a16:creationId xmlns="" xmlns:a16="http://schemas.microsoft.com/office/drawing/2014/main" id="{4E8E0A3F-02E6-4B38-9F0B-ECA3F677F27C}"/>
                </a:ext>
              </a:extLst>
            </p:cNvPr>
            <p:cNvGrpSpPr/>
            <p:nvPr/>
          </p:nvGrpSpPr>
          <p:grpSpPr>
            <a:xfrm>
              <a:off x="873205" y="1880901"/>
              <a:ext cx="5615038" cy="3822388"/>
              <a:chOff x="6151790" y="2288716"/>
              <a:chExt cx="5381296" cy="3916348"/>
            </a:xfrm>
          </p:grpSpPr>
          <p:sp>
            <p:nvSpPr>
              <p:cNvPr id="26" name="Rectángulo 25">
                <a:extLst>
                  <a:ext uri="{FF2B5EF4-FFF2-40B4-BE49-F238E27FC236}">
                    <a16:creationId xmlns="" xmlns:a16="http://schemas.microsoft.com/office/drawing/2014/main" id="{06FD5028-BFC9-4FBA-8841-16AABB47ED6B}"/>
                  </a:ext>
                </a:extLst>
              </p:cNvPr>
              <p:cNvSpPr/>
              <p:nvPr/>
            </p:nvSpPr>
            <p:spPr>
              <a:xfrm>
                <a:off x="6151790" y="2288716"/>
                <a:ext cx="5381296" cy="3916348"/>
              </a:xfrm>
              <a:prstGeom prst="rect">
                <a:avLst/>
              </a:prstGeom>
              <a:solidFill>
                <a:srgbClr val="F2F8EE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1350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="" xmlns:a16="http://schemas.microsoft.com/office/drawing/2014/main" id="{914809C1-140C-4369-A1DB-4F41C19EF8F8}"/>
                  </a:ext>
                </a:extLst>
              </p:cNvPr>
              <p:cNvSpPr/>
              <p:nvPr/>
            </p:nvSpPr>
            <p:spPr>
              <a:xfrm>
                <a:off x="6268914" y="2295844"/>
                <a:ext cx="5162945" cy="2712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6213" indent="-176213" algn="just" fontAlgn="base">
                  <a:buFont typeface="Arial" panose="020B0604020202020204" pitchFamily="34" charset="0"/>
                  <a:buChar char="•"/>
                </a:pPr>
                <a:r>
                  <a:rPr lang="es-PE" sz="1700" dirty="0"/>
                  <a:t>En 2017, </a:t>
                </a:r>
                <a:r>
                  <a:rPr lang="es-PE" sz="1700" i="1" dirty="0" err="1"/>
                  <a:t>Algalita</a:t>
                </a:r>
                <a:r>
                  <a:rPr lang="es-PE" sz="1700" i="1" dirty="0"/>
                  <a:t> Marine </a:t>
                </a:r>
                <a:r>
                  <a:rPr lang="es-PE" sz="1700" i="1" dirty="0" err="1"/>
                  <a:t>Research</a:t>
                </a:r>
                <a:r>
                  <a:rPr lang="es-PE" sz="1700" i="1" dirty="0"/>
                  <a:t> and </a:t>
                </a:r>
                <a:r>
                  <a:rPr lang="es-PE" sz="1700" i="1" dirty="0" err="1"/>
                  <a:t>Education</a:t>
                </a:r>
                <a:r>
                  <a:rPr lang="es-PE" sz="1700" i="1" dirty="0"/>
                  <a:t>,  </a:t>
                </a:r>
                <a:r>
                  <a:rPr lang="es-PE" sz="1700" dirty="0"/>
                  <a:t>descubrió una </a:t>
                </a:r>
                <a:r>
                  <a:rPr lang="es-PE" sz="1700" u="sng" dirty="0"/>
                  <a:t>islas de plástico</a:t>
                </a:r>
                <a:r>
                  <a:rPr lang="es-PE" sz="1700" dirty="0"/>
                  <a:t>, </a:t>
                </a:r>
                <a:r>
                  <a:rPr lang="es-PE" sz="1700" u="sng" dirty="0"/>
                  <a:t>frente a las costas de Chile y Perú. </a:t>
                </a:r>
              </a:p>
              <a:p>
                <a:pPr marL="176213" indent="-176213" algn="just" fontAlgn="base"/>
                <a:endParaRPr lang="es-PE" sz="800" u="sng" dirty="0"/>
              </a:p>
              <a:p>
                <a:pPr marL="176213" indent="-176213" algn="just" fontAlgn="base">
                  <a:buFont typeface="Arial" panose="020B0604020202020204" pitchFamily="34" charset="0"/>
                  <a:buChar char="•"/>
                </a:pPr>
                <a:r>
                  <a:rPr lang="es-PE" sz="1700" dirty="0"/>
                  <a:t>Estimaron que tiene una superficie aproximada de </a:t>
                </a:r>
                <a:r>
                  <a:rPr lang="es-PE" sz="1700" u="sng" dirty="0"/>
                  <a:t>2.6 millones de kilómetros cuadrados, casi dos veces la superficie de Perú.</a:t>
                </a:r>
              </a:p>
            </p:txBody>
          </p:sp>
          <p:pic>
            <p:nvPicPr>
              <p:cNvPr id="29" name="Picture 6" descr="Imagen relacionada">
                <a:extLst>
                  <a:ext uri="{FF2B5EF4-FFF2-40B4-BE49-F238E27FC236}">
                    <a16:creationId xmlns="" xmlns:a16="http://schemas.microsoft.com/office/drawing/2014/main" id="{62D5D0A2-3366-4535-BF63-9EB80F96FF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740" y="5143514"/>
                <a:ext cx="1201968" cy="8501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6" descr="Imagen relacionada">
              <a:extLst>
                <a:ext uri="{FF2B5EF4-FFF2-40B4-BE49-F238E27FC236}">
                  <a16:creationId xmlns="" xmlns:a16="http://schemas.microsoft.com/office/drawing/2014/main" id="{EAD8D896-3C6A-4769-9C63-6E7E98801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3223" y="4688484"/>
              <a:ext cx="1254176" cy="829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CuadroTexto 43">
              <a:extLst>
                <a:ext uri="{FF2B5EF4-FFF2-40B4-BE49-F238E27FC236}">
                  <a16:creationId xmlns="" xmlns:a16="http://schemas.microsoft.com/office/drawing/2014/main" id="{71D66F6D-9DF5-4E40-A679-D2CC8676F7EF}"/>
                </a:ext>
              </a:extLst>
            </p:cNvPr>
            <p:cNvSpPr txBox="1"/>
            <p:nvPr/>
          </p:nvSpPr>
          <p:spPr>
            <a:xfrm>
              <a:off x="752695" y="5815495"/>
              <a:ext cx="5673563" cy="24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/>
                <a:t>Fuente: </a:t>
              </a:r>
              <a:r>
                <a:rPr lang="es-PE" sz="1100" i="1" dirty="0" err="1">
                  <a:hlinkClick r:id="rId5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Algalita</a:t>
              </a:r>
              <a:r>
                <a:rPr lang="es-PE" sz="1100" i="1" dirty="0">
                  <a:hlinkClick r:id="rId5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s-PE" sz="1100" i="1" dirty="0" err="1">
                  <a:hlinkClick r:id="rId5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Research</a:t>
              </a:r>
              <a:r>
                <a:rPr lang="es-PE" sz="1100" i="1" dirty="0">
                  <a:hlinkClick r:id="rId5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s-PE" sz="1100" i="1" dirty="0" err="1">
                  <a:hlinkClick r:id="rId5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Foundation</a:t>
              </a:r>
              <a:r>
                <a:rPr lang="en-US" sz="1100" i="1" dirty="0"/>
                <a:t>, 2017. </a:t>
              </a:r>
              <a:endParaRPr lang="es-PE" sz="1100" i="1" dirty="0"/>
            </a:p>
          </p:txBody>
        </p:sp>
      </p:grp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CFFB1449-8AB2-45F9-B3C9-D842884FC982}"/>
              </a:ext>
            </a:extLst>
          </p:cNvPr>
          <p:cNvSpPr/>
          <p:nvPr/>
        </p:nvSpPr>
        <p:spPr>
          <a:xfrm>
            <a:off x="6990274" y="5932898"/>
            <a:ext cx="35766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100" i="1" dirty="0"/>
              <a:t>Mayor información en: https://www.theoceancleanup.com/</a:t>
            </a:r>
          </a:p>
        </p:txBody>
      </p:sp>
      <p:pic>
        <p:nvPicPr>
          <p:cNvPr id="2052" name="Picture 4" descr="Alt description">
            <a:extLst>
              <a:ext uri="{FF2B5EF4-FFF2-40B4-BE49-F238E27FC236}">
                <a16:creationId xmlns="" xmlns:a16="http://schemas.microsoft.com/office/drawing/2014/main" id="{0EA81781-F659-4F93-A032-B36B38AA1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3434" y="2245096"/>
            <a:ext cx="2085894" cy="193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ED67D59-ED54-4132-B00C-95B18DD47D7A}"/>
              </a:ext>
            </a:extLst>
          </p:cNvPr>
          <p:cNvSpPr txBox="1"/>
          <p:nvPr/>
        </p:nvSpPr>
        <p:spPr>
          <a:xfrm>
            <a:off x="4119613" y="1579562"/>
            <a:ext cx="7319541" cy="461665"/>
          </a:xfrm>
          <a:prstGeom prst="rect">
            <a:avLst/>
          </a:prstGeom>
          <a:solidFill>
            <a:srgbClr val="0138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solidFill>
                  <a:schemeClr val="bg1"/>
                </a:solidFill>
                <a:latin typeface="+mj-lt"/>
              </a:rPr>
              <a:t>THE OCEAN </a:t>
            </a:r>
            <a:r>
              <a:rPr lang="es-PE" sz="2400" b="1" dirty="0">
                <a:solidFill>
                  <a:schemeClr val="bg1"/>
                </a:solidFill>
              </a:rPr>
              <a:t>CLEANUP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4AE362DF-1740-4B5B-B80C-B860456D3BA7}"/>
              </a:ext>
            </a:extLst>
          </p:cNvPr>
          <p:cNvGrpSpPr/>
          <p:nvPr/>
        </p:nvGrpSpPr>
        <p:grpSpPr>
          <a:xfrm>
            <a:off x="7061496" y="2245096"/>
            <a:ext cx="2213812" cy="1946126"/>
            <a:chOff x="7834674" y="2771357"/>
            <a:chExt cx="2582157" cy="2045417"/>
          </a:xfrm>
        </p:grpSpPr>
        <p:pic>
          <p:nvPicPr>
            <p:cNvPr id="2054" name="Picture 6" descr="Resultado de imagen para the ocean cleanup">
              <a:extLst>
                <a:ext uri="{FF2B5EF4-FFF2-40B4-BE49-F238E27FC236}">
                  <a16:creationId xmlns="" xmlns:a16="http://schemas.microsoft.com/office/drawing/2014/main" id="{17DEC5A8-DF82-4EC4-B6C6-9478E227FD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841363" y="2771357"/>
              <a:ext cx="2575468" cy="2045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uadroTexto 9">
              <a:extLst>
                <a:ext uri="{FF2B5EF4-FFF2-40B4-BE49-F238E27FC236}">
                  <a16:creationId xmlns="" xmlns:a16="http://schemas.microsoft.com/office/drawing/2014/main" id="{ADF92843-3429-425C-81E5-919567D819B4}"/>
                </a:ext>
              </a:extLst>
            </p:cNvPr>
            <p:cNvSpPr txBox="1"/>
            <p:nvPr/>
          </p:nvSpPr>
          <p:spPr>
            <a:xfrm>
              <a:off x="7834674" y="2832538"/>
              <a:ext cx="1189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dirty="0">
                  <a:solidFill>
                    <a:schemeClr val="bg1"/>
                  </a:solidFill>
                </a:rPr>
                <a:t>Plástico</a:t>
              </a:r>
            </a:p>
          </p:txBody>
        </p:sp>
        <p:cxnSp>
          <p:nvCxnSpPr>
            <p:cNvPr id="12" name="Conector recto de flecha 11">
              <a:extLst>
                <a:ext uri="{FF2B5EF4-FFF2-40B4-BE49-F238E27FC236}">
                  <a16:creationId xmlns="" xmlns:a16="http://schemas.microsoft.com/office/drawing/2014/main" id="{47799516-523A-470F-8C50-6471EBFD73D7}"/>
                </a:ext>
              </a:extLst>
            </p:cNvPr>
            <p:cNvCxnSpPr>
              <a:cxnSpLocks/>
            </p:cNvCxnSpPr>
            <p:nvPr/>
          </p:nvCxnSpPr>
          <p:spPr>
            <a:xfrm>
              <a:off x="8849102" y="3082429"/>
              <a:ext cx="372956" cy="247243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8" name="Picture 10" descr="Imagen relacionada">
            <a:extLst>
              <a:ext uri="{FF2B5EF4-FFF2-40B4-BE49-F238E27FC236}">
                <a16:creationId xmlns="" xmlns:a16="http://schemas.microsoft.com/office/drawing/2014/main" id="{174FE468-8EF1-447C-8981-F0DAA8249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"/>
          <a:stretch/>
        </p:blipFill>
        <p:spPr bwMode="auto">
          <a:xfrm>
            <a:off x="7081349" y="4327716"/>
            <a:ext cx="2193959" cy="158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="" xmlns:a16="http://schemas.microsoft.com/office/drawing/2014/main" id="{5B3115D7-91B6-4F0A-A6D5-FDD35E675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613" y="2214855"/>
            <a:ext cx="2675823" cy="41857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s-ES" altLang="es-PE" sz="1700" dirty="0">
                <a:solidFill>
                  <a:srgbClr val="212121"/>
                </a:solidFill>
              </a:rPr>
              <a:t>D</a:t>
            </a:r>
            <a:r>
              <a:rPr kumimoji="0" lang="es-ES" altLang="es-PE" sz="17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</a:rPr>
              <a:t>esarrolla  tecnologías para retirar los residuos plásticos de los océanos y evitar la generación de microplásticos.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ES" altLang="es-PE" sz="17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</a:rPr>
              <a:t> Se estima que su implementación a gran escala limpiará el 50 % de los residuos plásticos del Océano Pacífico en 5 años.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altLang="es-PE" sz="1700" dirty="0">
                <a:solidFill>
                  <a:srgbClr val="212121"/>
                </a:solidFill>
              </a:rPr>
              <a:t>Después de 3 años de pruebas, </a:t>
            </a:r>
            <a:r>
              <a:rPr lang="es-ES" altLang="es-PE" sz="1700" b="1" u="sng" dirty="0">
                <a:solidFill>
                  <a:srgbClr val="212121"/>
                </a:solidFill>
              </a:rPr>
              <a:t>el Sistema 001 será instalado en el Océano Pacífico este 08 de setiembre.</a:t>
            </a:r>
            <a:endParaRPr kumimoji="0" lang="es-ES" altLang="es-PE" sz="1700" b="1" i="0" u="sng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s-ES" altLang="es-PE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Rectangle 14">
            <a:extLst>
              <a:ext uri="{FF2B5EF4-FFF2-40B4-BE49-F238E27FC236}">
                <a16:creationId xmlns="" xmlns:a16="http://schemas.microsoft.com/office/drawing/2014/main" id="{67B9965C-4A21-4D3C-9030-0ECE0F605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19044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b="0" i="0" u="none" strike="noStrike" cap="none" normalizeH="0" baseline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s-PE" altLang="es-PE" b="0" i="0" u="none" strike="noStrike" cap="none" normalizeH="0" baseline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s-PE" altLang="es-PE" b="0" i="0" u="none" strike="noStrike" cap="none" normalizeH="0" baseline="0">
              <a:ln>
                <a:noFill/>
              </a:ln>
              <a:solidFill>
                <a:srgbClr val="2121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altLang="es-P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="" xmlns:a16="http://schemas.microsoft.com/office/drawing/2014/main" id="{31C2CAE6-02BC-40FC-BF87-8DD124CC4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sp>
        <p:nvSpPr>
          <p:cNvPr id="34" name="CuadroTexto 33">
            <a:extLst>
              <a:ext uri="{FF2B5EF4-FFF2-40B4-BE49-F238E27FC236}">
                <a16:creationId xmlns="" xmlns:a16="http://schemas.microsoft.com/office/drawing/2014/main" id="{860F8658-56D6-42DA-AB6A-E371E79EB6AA}"/>
              </a:ext>
            </a:extLst>
          </p:cNvPr>
          <p:cNvSpPr txBox="1"/>
          <p:nvPr/>
        </p:nvSpPr>
        <p:spPr>
          <a:xfrm>
            <a:off x="9320228" y="3190156"/>
            <a:ext cx="805550" cy="1015663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s-PE" sz="1500" dirty="0"/>
              <a:t>Succión para su envío a tierra</a:t>
            </a:r>
          </a:p>
        </p:txBody>
      </p:sp>
      <p:pic>
        <p:nvPicPr>
          <p:cNvPr id="2070" name="Picture 22" descr="https://www.theoceancleanup.com/fileadmin/_processed_/csm_180827_Stabilizers_Assembly_and_Fully_Launched_System-23-web_187ebfe07d.jpg">
            <a:extLst>
              <a:ext uri="{FF2B5EF4-FFF2-40B4-BE49-F238E27FC236}">
                <a16:creationId xmlns="" xmlns:a16="http://schemas.microsoft.com/office/drawing/2014/main" id="{E33B013A-0488-4ACF-BB8B-5676AAA8C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228" y="4333969"/>
            <a:ext cx="2105533" cy="157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uadroTexto 35">
            <a:extLst>
              <a:ext uri="{FF2B5EF4-FFF2-40B4-BE49-F238E27FC236}">
                <a16:creationId xmlns="" xmlns:a16="http://schemas.microsoft.com/office/drawing/2014/main" id="{70F0A444-99B0-4FE1-9F9F-3C8D1900DCE6}"/>
              </a:ext>
            </a:extLst>
          </p:cNvPr>
          <p:cNvSpPr txBox="1"/>
          <p:nvPr/>
        </p:nvSpPr>
        <p:spPr>
          <a:xfrm>
            <a:off x="10096903" y="5491674"/>
            <a:ext cx="128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1600" dirty="0">
                <a:solidFill>
                  <a:schemeClr val="bg1"/>
                </a:solidFill>
              </a:rPr>
              <a:t>Sistema 001</a:t>
            </a:r>
          </a:p>
        </p:txBody>
      </p:sp>
    </p:spTree>
    <p:extLst>
      <p:ext uri="{BB962C8B-B14F-4D97-AF65-F5344CB8AC3E}">
        <p14:creationId xmlns:p14="http://schemas.microsoft.com/office/powerpoint/2010/main" val="11280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3745</TotalTime>
  <Words>2396</Words>
  <Application>Microsoft Office PowerPoint</Application>
  <PresentationFormat>Personalizado</PresentationFormat>
  <Paragraphs>291</Paragraphs>
  <Slides>28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28</vt:i4>
      </vt:variant>
    </vt:vector>
  </HeadingPairs>
  <TitlesOfParts>
    <vt:vector size="31" baseType="lpstr">
      <vt:lpstr>1_Diseño personalizado</vt:lpstr>
      <vt:lpstr>Diseño personalizado</vt:lpstr>
      <vt:lpstr>2_Diseño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Peter Jeyson Calatayud Espinoza</dc:creator>
  <cp:lastModifiedBy>Yovanna Martha Carhuas Dueñas</cp:lastModifiedBy>
  <cp:revision>356</cp:revision>
  <dcterms:created xsi:type="dcterms:W3CDTF">2017-01-12T17:54:11Z</dcterms:created>
  <dcterms:modified xsi:type="dcterms:W3CDTF">2018-09-11T19:37:20Z</dcterms:modified>
</cp:coreProperties>
</file>