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7" r:id="rId2"/>
    <p:sldId id="257" r:id="rId3"/>
    <p:sldId id="306" r:id="rId4"/>
    <p:sldId id="322" r:id="rId5"/>
    <p:sldId id="262" r:id="rId6"/>
    <p:sldId id="299" r:id="rId7"/>
    <p:sldId id="318" r:id="rId8"/>
    <p:sldId id="316" r:id="rId9"/>
    <p:sldId id="278" r:id="rId10"/>
    <p:sldId id="311" r:id="rId11"/>
    <p:sldId id="310" r:id="rId12"/>
    <p:sldId id="319" r:id="rId13"/>
    <p:sldId id="315" r:id="rId14"/>
    <p:sldId id="312" r:id="rId15"/>
    <p:sldId id="309" r:id="rId16"/>
  </p:sldIdLst>
  <p:sldSz cx="12192000" cy="6858000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88666809414101E-2"/>
          <c:y val="0.20752219314720599"/>
          <c:w val="0.87753018372703395"/>
          <c:h val="0.696245148390638"/>
        </c:manualLayout>
      </c:layout>
      <c:areaChart>
        <c:grouping val="stacked"/>
        <c:varyColors val="0"/>
        <c:ser>
          <c:idx val="0"/>
          <c:order val="0"/>
          <c:spPr>
            <a:pattFill prst="pct60">
              <a:fgClr>
                <a:srgbClr val="5B9BD5"/>
              </a:fgClr>
              <a:bgClr>
                <a:sysClr val="window" lastClr="FFFFFF"/>
              </a:bgClr>
            </a:pattFill>
            <a:ln w="19050">
              <a:noFill/>
            </a:ln>
            <a:effectLst/>
          </c:spPr>
          <c:dLbls>
            <c:dLbl>
              <c:idx val="0"/>
              <c:layout>
                <c:manualLayout>
                  <c:x val="3.8888888888888903E-2"/>
                  <c:y val="-0.34508794818559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B4-49B6-AD20-B8789F99E1B8}"/>
                </c:ext>
              </c:extLst>
            </c:dLbl>
            <c:dLbl>
              <c:idx val="1"/>
              <c:layout>
                <c:manualLayout>
                  <c:x val="3.3333333333333298E-2"/>
                  <c:y val="-0.297372978843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B4-49B6-AD20-B8789F99E1B8}"/>
                </c:ext>
              </c:extLst>
            </c:dLbl>
            <c:dLbl>
              <c:idx val="2"/>
              <c:layout>
                <c:manualLayout>
                  <c:x val="3.3333333333333298E-2"/>
                  <c:y val="-0.25587368062884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B4-49B6-AD20-B8789F99E1B8}"/>
                </c:ext>
              </c:extLst>
            </c:dLbl>
            <c:dLbl>
              <c:idx val="3"/>
              <c:layout>
                <c:manualLayout>
                  <c:x val="3.0555555555555499E-2"/>
                  <c:y val="-0.218779457424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B4-49B6-AD20-B8789F99E1B8}"/>
                </c:ext>
              </c:extLst>
            </c:dLbl>
            <c:dLbl>
              <c:idx val="4"/>
              <c:layout>
                <c:manualLayout>
                  <c:x val="3.05555555555556E-2"/>
                  <c:y val="-0.203169557059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B4-49B6-AD20-B8789F99E1B8}"/>
                </c:ext>
              </c:extLst>
            </c:dLbl>
            <c:dLbl>
              <c:idx val="5"/>
              <c:layout>
                <c:manualLayout>
                  <c:x val="2.7777777777777801E-2"/>
                  <c:y val="-0.18465063556325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B4-49B6-AD20-B8789F99E1B8}"/>
                </c:ext>
              </c:extLst>
            </c:dLbl>
            <c:dLbl>
              <c:idx val="6"/>
              <c:layout>
                <c:manualLayout>
                  <c:x val="2.2222222222222199E-2"/>
                  <c:y val="-0.16169993264048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7B4-49B6-AD20-B8789F99E1B8}"/>
                </c:ext>
              </c:extLst>
            </c:dLbl>
            <c:dLbl>
              <c:idx val="7"/>
              <c:layout>
                <c:manualLayout>
                  <c:x val="1.6666666666666701E-2"/>
                  <c:y val="-0.14172748970566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B4-49B6-AD20-B8789F99E1B8}"/>
                </c:ext>
              </c:extLst>
            </c:dLbl>
            <c:dLbl>
              <c:idx val="8"/>
              <c:layout>
                <c:manualLayout>
                  <c:x val="1.38888888888889E-2"/>
                  <c:y val="-0.1372947191523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7B4-49B6-AD20-B8789F99E1B8}"/>
                </c:ext>
              </c:extLst>
            </c:dLbl>
            <c:dLbl>
              <c:idx val="9"/>
              <c:layout>
                <c:manualLayout>
                  <c:x val="5.5555555555554499E-3"/>
                  <c:y val="-0.131900023046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7B4-49B6-AD20-B8789F99E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'cd4'!$M$4:$V$6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'cd4'!$M$8:$V$8</c:f>
              <c:numCache>
                <c:formatCode>0.0</c:formatCode>
                <c:ptCount val="10"/>
                <c:pt idx="0">
                  <c:v>30.30296505494605</c:v>
                </c:pt>
                <c:pt idx="1">
                  <c:v>28.858739787166659</c:v>
                </c:pt>
                <c:pt idx="2">
                  <c:v>26.820202025388959</c:v>
                </c:pt>
                <c:pt idx="3">
                  <c:v>23.884078924196171</c:v>
                </c:pt>
                <c:pt idx="4">
                  <c:v>23.301277469407019</c:v>
                </c:pt>
                <c:pt idx="5">
                  <c:v>21.590386646668371</c:v>
                </c:pt>
                <c:pt idx="6">
                  <c:v>20.317796431735029</c:v>
                </c:pt>
                <c:pt idx="7">
                  <c:v>19.716391110321162</c:v>
                </c:pt>
                <c:pt idx="8">
                  <c:v>19.370895495511679</c:v>
                </c:pt>
                <c:pt idx="9">
                  <c:v>18.653234943752199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B4-49B6-AD20-B8789F99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75000"/>
                </a:schemeClr>
              </a:solidFill>
              <a:prstDash val="dashDot"/>
              <a:round/>
            </a:ln>
            <a:effectLst/>
          </c:spPr>
        </c:dropLines>
        <c:axId val="222618464"/>
        <c:axId val="222619024"/>
      </c:areaChart>
      <c:lineChart>
        <c:grouping val="standard"/>
        <c:varyColors val="0"/>
        <c:ser>
          <c:idx val="1"/>
          <c:order val="1"/>
          <c:tx>
            <c:v>otro</c:v>
          </c:tx>
          <c:spPr>
            <a:ln w="22225" cap="rnd">
              <a:solidFill>
                <a:srgbClr val="5B9BD5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'cd4'!$M$4:$V$6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'cd4'!$M$8:$V$8</c:f>
              <c:numCache>
                <c:formatCode>0.0</c:formatCode>
                <c:ptCount val="10"/>
                <c:pt idx="0">
                  <c:v>30.30296505494605</c:v>
                </c:pt>
                <c:pt idx="1">
                  <c:v>28.858739787166659</c:v>
                </c:pt>
                <c:pt idx="2">
                  <c:v>26.820202025388959</c:v>
                </c:pt>
                <c:pt idx="3">
                  <c:v>23.884078924196171</c:v>
                </c:pt>
                <c:pt idx="4">
                  <c:v>23.301277469407019</c:v>
                </c:pt>
                <c:pt idx="5">
                  <c:v>21.590386646668371</c:v>
                </c:pt>
                <c:pt idx="6">
                  <c:v>20.317796431735029</c:v>
                </c:pt>
                <c:pt idx="7">
                  <c:v>19.716391110321162</c:v>
                </c:pt>
                <c:pt idx="8">
                  <c:v>19.370895495511679</c:v>
                </c:pt>
                <c:pt idx="9">
                  <c:v>18.653234943752199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7B4-49B6-AD20-B8789F99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18464"/>
        <c:axId val="222619024"/>
      </c:lineChart>
      <c:catAx>
        <c:axId val="2226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s-PE"/>
          </a:p>
        </c:txPr>
        <c:crossAx val="222619024"/>
        <c:crosses val="autoZero"/>
        <c:auto val="1"/>
        <c:lblAlgn val="ctr"/>
        <c:lblOffset val="100"/>
        <c:noMultiLvlLbl val="0"/>
      </c:catAx>
      <c:valAx>
        <c:axId val="222619024"/>
        <c:scaling>
          <c:orientation val="minMax"/>
          <c:min val="15"/>
        </c:scaling>
        <c:delete val="1"/>
        <c:axPos val="l"/>
        <c:numFmt formatCode="0" sourceLinked="0"/>
        <c:majorTickMark val="none"/>
        <c:minorTickMark val="none"/>
        <c:tickLblPos val="nextTo"/>
        <c:crossAx val="2226184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5BDDB-26E3-49E4-8FFA-AFF0EB461BF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57D79C1-9682-4129-B0F0-E5029CB36F80}">
      <dgm:prSet phldrT="[Texto]" custT="1"/>
      <dgm:spPr/>
      <dgm:t>
        <a:bodyPr/>
        <a:lstStyle/>
        <a:p>
          <a:r>
            <a:rPr lang="es-PE" sz="1400" b="1" dirty="0">
              <a:latin typeface="+mj-lt"/>
            </a:rPr>
            <a:t>2. </a:t>
          </a:r>
          <a:r>
            <a:rPr lang="es-PE" sz="1400" b="1" dirty="0">
              <a:solidFill>
                <a:schemeClr val="tx1"/>
              </a:solidFill>
              <a:latin typeface="+mj-lt"/>
            </a:rPr>
            <a:t>Planificación territorial: </a:t>
          </a:r>
          <a:r>
            <a:rPr lang="es-PE" sz="1400" b="1" dirty="0">
              <a:latin typeface="+mj-lt"/>
            </a:rPr>
            <a:t>Optimización de recursos </a:t>
          </a:r>
          <a:r>
            <a:rPr lang="es-PE" sz="1400" b="1" dirty="0" smtClean="0">
              <a:latin typeface="+mj-lt"/>
            </a:rPr>
            <a:t>públicos</a:t>
          </a:r>
          <a:endParaRPr lang="es-PE" sz="1400" b="1" dirty="0">
            <a:latin typeface="+mj-lt"/>
          </a:endParaRPr>
        </a:p>
        <a:p>
          <a:endParaRPr lang="es-PE" sz="1400" dirty="0">
            <a:latin typeface="+mj-lt"/>
          </a:endParaRPr>
        </a:p>
      </dgm:t>
    </dgm:pt>
    <dgm:pt modelId="{19804F52-5693-4B31-AF3C-CEB2702CE094}" type="parTrans" cxnId="{CC97DAE7-0CC4-4665-9731-F1A227763986}">
      <dgm:prSet/>
      <dgm:spPr/>
      <dgm:t>
        <a:bodyPr/>
        <a:lstStyle/>
        <a:p>
          <a:endParaRPr lang="es-PE"/>
        </a:p>
      </dgm:t>
    </dgm:pt>
    <dgm:pt modelId="{1736329B-793D-455B-A900-6AC768712E6B}" type="sibTrans" cxnId="{CC97DAE7-0CC4-4665-9731-F1A227763986}">
      <dgm:prSet/>
      <dgm:spPr/>
      <dgm:t>
        <a:bodyPr/>
        <a:lstStyle/>
        <a:p>
          <a:endParaRPr lang="es-PE"/>
        </a:p>
      </dgm:t>
    </dgm:pt>
    <dgm:pt modelId="{B4D008C3-4BB9-4138-9760-10CD401B6736}">
      <dgm:prSet phldrT="[Texto]" custT="1"/>
      <dgm:spPr/>
      <dgm:t>
        <a:bodyPr/>
        <a:lstStyle/>
        <a:p>
          <a:r>
            <a:rPr lang="es-PE" sz="1400" b="1" dirty="0">
              <a:latin typeface="+mj-lt"/>
            </a:rPr>
            <a:t>3. Fortalecimiento de </a:t>
          </a:r>
          <a:r>
            <a:rPr lang="es-PE" sz="1400" b="1" dirty="0">
              <a:solidFill>
                <a:schemeClr val="tx1"/>
              </a:solidFill>
              <a:latin typeface="+mj-lt"/>
            </a:rPr>
            <a:t>capacidades institucionales de GL, GR,GN. </a:t>
          </a:r>
          <a:endParaRPr lang="es-PE" sz="1400" b="1" strike="sngStrike" dirty="0">
            <a:solidFill>
              <a:schemeClr val="tx1"/>
            </a:solidFill>
            <a:latin typeface="+mj-lt"/>
          </a:endParaRPr>
        </a:p>
        <a:p>
          <a:endParaRPr lang="es-PE" sz="1100" dirty="0"/>
        </a:p>
      </dgm:t>
    </dgm:pt>
    <dgm:pt modelId="{DE19789C-A479-41CE-8180-0B5779F320B3}" type="parTrans" cxnId="{47BDC4E5-A5CA-407D-B451-CDB5C6A7E9F5}">
      <dgm:prSet/>
      <dgm:spPr/>
      <dgm:t>
        <a:bodyPr/>
        <a:lstStyle/>
        <a:p>
          <a:endParaRPr lang="es-PE"/>
        </a:p>
      </dgm:t>
    </dgm:pt>
    <dgm:pt modelId="{1AD972C3-EA29-466E-B269-9F38F57A1E62}" type="sibTrans" cxnId="{47BDC4E5-A5CA-407D-B451-CDB5C6A7E9F5}">
      <dgm:prSet/>
      <dgm:spPr/>
      <dgm:t>
        <a:bodyPr/>
        <a:lstStyle/>
        <a:p>
          <a:endParaRPr lang="es-PE"/>
        </a:p>
      </dgm:t>
    </dgm:pt>
    <dgm:pt modelId="{5D74DE8A-752E-4DBC-A784-B6AC0158AF3A}">
      <dgm:prSet phldrT="[Texto]" custT="1"/>
      <dgm:spPr/>
      <dgm:t>
        <a:bodyPr/>
        <a:lstStyle/>
        <a:p>
          <a:r>
            <a:rPr lang="es-PE" sz="1400" b="1" dirty="0">
              <a:latin typeface="+mj-lt"/>
            </a:rPr>
            <a:t>1. Coordinación y articulación territorial </a:t>
          </a:r>
        </a:p>
        <a:p>
          <a:endParaRPr lang="es-PE" sz="1400" dirty="0"/>
        </a:p>
      </dgm:t>
    </dgm:pt>
    <dgm:pt modelId="{BBD85775-BEF0-4BA8-8AA0-DDEFE6894A91}" type="parTrans" cxnId="{F4814046-ABDD-4F5D-8CC2-14B3FE942814}">
      <dgm:prSet/>
      <dgm:spPr/>
      <dgm:t>
        <a:bodyPr/>
        <a:lstStyle/>
        <a:p>
          <a:endParaRPr lang="es-PE"/>
        </a:p>
      </dgm:t>
    </dgm:pt>
    <dgm:pt modelId="{6081F9CC-76B3-424C-8A60-79F6F5DE6970}" type="sibTrans" cxnId="{F4814046-ABDD-4F5D-8CC2-14B3FE942814}">
      <dgm:prSet/>
      <dgm:spPr/>
      <dgm:t>
        <a:bodyPr/>
        <a:lstStyle/>
        <a:p>
          <a:endParaRPr lang="es-PE"/>
        </a:p>
      </dgm:t>
    </dgm:pt>
    <dgm:pt modelId="{75CAE4D4-5B3B-4187-BE11-5BE5B8071141}" type="pres">
      <dgm:prSet presAssocID="{4595BDDB-26E3-49E4-8FFA-AFF0EB461B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0DAB6A8-B54E-4D08-9687-38B40A7743DE}" type="pres">
      <dgm:prSet presAssocID="{E57D79C1-9682-4129-B0F0-E5029CB36F80}" presName="dummy" presStyleCnt="0"/>
      <dgm:spPr/>
    </dgm:pt>
    <dgm:pt modelId="{F3CCAD90-1693-4496-AFD4-34F33AF8873E}" type="pres">
      <dgm:prSet presAssocID="{E57D79C1-9682-4129-B0F0-E5029CB36F80}" presName="node" presStyleLbl="revTx" presStyleIdx="0" presStyleCnt="3" custAng="0" custScaleX="126043" custScaleY="137561" custRadScaleRad="103742" custRadScaleInc="3053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5A968E-158A-4059-AB66-5271FF7EF997}" type="pres">
      <dgm:prSet presAssocID="{1736329B-793D-455B-A900-6AC768712E6B}" presName="sibTrans" presStyleLbl="node1" presStyleIdx="0" presStyleCnt="3" custLinFactNeighborX="8303" custLinFactNeighborY="-2683"/>
      <dgm:spPr/>
      <dgm:t>
        <a:bodyPr/>
        <a:lstStyle/>
        <a:p>
          <a:endParaRPr lang="es-PE"/>
        </a:p>
      </dgm:t>
    </dgm:pt>
    <dgm:pt modelId="{FA6554D5-7F5C-4F66-B839-F84DC01B7C5A}" type="pres">
      <dgm:prSet presAssocID="{B4D008C3-4BB9-4138-9760-10CD401B6736}" presName="dummy" presStyleCnt="0"/>
      <dgm:spPr/>
    </dgm:pt>
    <dgm:pt modelId="{39FE9622-E58B-4B87-BE82-355719301461}" type="pres">
      <dgm:prSet presAssocID="{B4D008C3-4BB9-4138-9760-10CD401B6736}" presName="node" presStyleLbl="revTx" presStyleIdx="1" presStyleCnt="3" custScaleX="133750" custRadScaleRad="103754" custRadScaleInc="-273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C084DD9-AD74-4502-B164-70133A14F64F}" type="pres">
      <dgm:prSet presAssocID="{1AD972C3-EA29-466E-B269-9F38F57A1E62}" presName="sibTrans" presStyleLbl="node1" presStyleIdx="1" presStyleCnt="3" custLinFactNeighborX="-6150" custLinFactNeighborY="-4396"/>
      <dgm:spPr/>
      <dgm:t>
        <a:bodyPr/>
        <a:lstStyle/>
        <a:p>
          <a:endParaRPr lang="es-PE"/>
        </a:p>
      </dgm:t>
    </dgm:pt>
    <dgm:pt modelId="{56B65702-0037-432C-922D-12E84647963E}" type="pres">
      <dgm:prSet presAssocID="{5D74DE8A-752E-4DBC-A784-B6AC0158AF3A}" presName="dummy" presStyleCnt="0"/>
      <dgm:spPr/>
    </dgm:pt>
    <dgm:pt modelId="{587B44E5-B187-4747-98AF-048145970959}" type="pres">
      <dgm:prSet presAssocID="{5D74DE8A-752E-4DBC-A784-B6AC0158AF3A}" presName="node" presStyleLbl="revTx" presStyleIdx="2" presStyleCnt="3" custScaleX="107897" custRadScaleRad="102108" custRadScaleInc="-1344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4C3215-2759-4AFD-B2A3-E68BF1120AF7}" type="pres">
      <dgm:prSet presAssocID="{6081F9CC-76B3-424C-8A60-79F6F5DE6970}" presName="sibTrans" presStyleLbl="node1" presStyleIdx="2" presStyleCnt="3"/>
      <dgm:spPr/>
      <dgm:t>
        <a:bodyPr/>
        <a:lstStyle/>
        <a:p>
          <a:endParaRPr lang="es-PE"/>
        </a:p>
      </dgm:t>
    </dgm:pt>
  </dgm:ptLst>
  <dgm:cxnLst>
    <dgm:cxn modelId="{F6358E04-2638-42EC-893B-B4BF2E326EE7}" type="presOf" srcId="{6081F9CC-76B3-424C-8A60-79F6F5DE6970}" destId="{064C3215-2759-4AFD-B2A3-E68BF1120AF7}" srcOrd="0" destOrd="0" presId="urn:microsoft.com/office/officeart/2005/8/layout/cycle1"/>
    <dgm:cxn modelId="{47BDC4E5-A5CA-407D-B451-CDB5C6A7E9F5}" srcId="{4595BDDB-26E3-49E4-8FFA-AFF0EB461BFF}" destId="{B4D008C3-4BB9-4138-9760-10CD401B6736}" srcOrd="1" destOrd="0" parTransId="{DE19789C-A479-41CE-8180-0B5779F320B3}" sibTransId="{1AD972C3-EA29-466E-B269-9F38F57A1E62}"/>
    <dgm:cxn modelId="{C532125B-57A5-49D5-B8A0-8C4DA5AD2B81}" type="presOf" srcId="{B4D008C3-4BB9-4138-9760-10CD401B6736}" destId="{39FE9622-E58B-4B87-BE82-355719301461}" srcOrd="0" destOrd="0" presId="urn:microsoft.com/office/officeart/2005/8/layout/cycle1"/>
    <dgm:cxn modelId="{CC97DAE7-0CC4-4665-9731-F1A227763986}" srcId="{4595BDDB-26E3-49E4-8FFA-AFF0EB461BFF}" destId="{E57D79C1-9682-4129-B0F0-E5029CB36F80}" srcOrd="0" destOrd="0" parTransId="{19804F52-5693-4B31-AF3C-CEB2702CE094}" sibTransId="{1736329B-793D-455B-A900-6AC768712E6B}"/>
    <dgm:cxn modelId="{9E0C89DE-071E-416F-8886-7E5420554FE5}" type="presOf" srcId="{E57D79C1-9682-4129-B0F0-E5029CB36F80}" destId="{F3CCAD90-1693-4496-AFD4-34F33AF8873E}" srcOrd="0" destOrd="0" presId="urn:microsoft.com/office/officeart/2005/8/layout/cycle1"/>
    <dgm:cxn modelId="{69E73385-489A-4A28-9083-9DD9D759B706}" type="presOf" srcId="{5D74DE8A-752E-4DBC-A784-B6AC0158AF3A}" destId="{587B44E5-B187-4747-98AF-048145970959}" srcOrd="0" destOrd="0" presId="urn:microsoft.com/office/officeart/2005/8/layout/cycle1"/>
    <dgm:cxn modelId="{F76244F5-CB7B-4850-8585-F398155A8569}" type="presOf" srcId="{4595BDDB-26E3-49E4-8FFA-AFF0EB461BFF}" destId="{75CAE4D4-5B3B-4187-BE11-5BE5B8071141}" srcOrd="0" destOrd="0" presId="urn:microsoft.com/office/officeart/2005/8/layout/cycle1"/>
    <dgm:cxn modelId="{F4814046-ABDD-4F5D-8CC2-14B3FE942814}" srcId="{4595BDDB-26E3-49E4-8FFA-AFF0EB461BFF}" destId="{5D74DE8A-752E-4DBC-A784-B6AC0158AF3A}" srcOrd="2" destOrd="0" parTransId="{BBD85775-BEF0-4BA8-8AA0-DDEFE6894A91}" sibTransId="{6081F9CC-76B3-424C-8A60-79F6F5DE6970}"/>
    <dgm:cxn modelId="{E5F9C31B-4268-4E6E-B13D-F8251AD1537D}" type="presOf" srcId="{1736329B-793D-455B-A900-6AC768712E6B}" destId="{AC5A968E-158A-4059-AB66-5271FF7EF997}" srcOrd="0" destOrd="0" presId="urn:microsoft.com/office/officeart/2005/8/layout/cycle1"/>
    <dgm:cxn modelId="{917846F9-6507-40E4-9EBC-CB6862747FF6}" type="presOf" srcId="{1AD972C3-EA29-466E-B269-9F38F57A1E62}" destId="{8C084DD9-AD74-4502-B164-70133A14F64F}" srcOrd="0" destOrd="0" presId="urn:microsoft.com/office/officeart/2005/8/layout/cycle1"/>
    <dgm:cxn modelId="{EEF6EDED-7A12-410F-AAFD-04C9CB98C1B6}" type="presParOf" srcId="{75CAE4D4-5B3B-4187-BE11-5BE5B8071141}" destId="{D0DAB6A8-B54E-4D08-9687-38B40A7743DE}" srcOrd="0" destOrd="0" presId="urn:microsoft.com/office/officeart/2005/8/layout/cycle1"/>
    <dgm:cxn modelId="{C1600EE4-EFDA-49E1-B03D-F8F87A4F6F5A}" type="presParOf" srcId="{75CAE4D4-5B3B-4187-BE11-5BE5B8071141}" destId="{F3CCAD90-1693-4496-AFD4-34F33AF8873E}" srcOrd="1" destOrd="0" presId="urn:microsoft.com/office/officeart/2005/8/layout/cycle1"/>
    <dgm:cxn modelId="{AC014A71-A439-42A1-90D3-FF4EF10F37E8}" type="presParOf" srcId="{75CAE4D4-5B3B-4187-BE11-5BE5B8071141}" destId="{AC5A968E-158A-4059-AB66-5271FF7EF997}" srcOrd="2" destOrd="0" presId="urn:microsoft.com/office/officeart/2005/8/layout/cycle1"/>
    <dgm:cxn modelId="{1FD60F83-9DFB-4BBD-BA5E-BA9D1193A5D2}" type="presParOf" srcId="{75CAE4D4-5B3B-4187-BE11-5BE5B8071141}" destId="{FA6554D5-7F5C-4F66-B839-F84DC01B7C5A}" srcOrd="3" destOrd="0" presId="urn:microsoft.com/office/officeart/2005/8/layout/cycle1"/>
    <dgm:cxn modelId="{D3F9BCEA-37D3-4B26-AA1B-7C0BF1830598}" type="presParOf" srcId="{75CAE4D4-5B3B-4187-BE11-5BE5B8071141}" destId="{39FE9622-E58B-4B87-BE82-355719301461}" srcOrd="4" destOrd="0" presId="urn:microsoft.com/office/officeart/2005/8/layout/cycle1"/>
    <dgm:cxn modelId="{DCDF19A1-F7DC-4293-95BD-59DC6A97C26F}" type="presParOf" srcId="{75CAE4D4-5B3B-4187-BE11-5BE5B8071141}" destId="{8C084DD9-AD74-4502-B164-70133A14F64F}" srcOrd="5" destOrd="0" presId="urn:microsoft.com/office/officeart/2005/8/layout/cycle1"/>
    <dgm:cxn modelId="{044672E1-5247-4319-ACAC-245408514F1E}" type="presParOf" srcId="{75CAE4D4-5B3B-4187-BE11-5BE5B8071141}" destId="{56B65702-0037-432C-922D-12E84647963E}" srcOrd="6" destOrd="0" presId="urn:microsoft.com/office/officeart/2005/8/layout/cycle1"/>
    <dgm:cxn modelId="{F60197BE-A745-4D07-8A10-FB4E5F86113D}" type="presParOf" srcId="{75CAE4D4-5B3B-4187-BE11-5BE5B8071141}" destId="{587B44E5-B187-4747-98AF-048145970959}" srcOrd="7" destOrd="0" presId="urn:microsoft.com/office/officeart/2005/8/layout/cycle1"/>
    <dgm:cxn modelId="{5B43E02E-7A89-4476-A35C-28A7D1CBAEF0}" type="presParOf" srcId="{75CAE4D4-5B3B-4187-BE11-5BE5B8071141}" destId="{064C3215-2759-4AFD-B2A3-E68BF1120AF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CAD90-1693-4496-AFD4-34F33AF8873E}">
      <dsp:nvSpPr>
        <dsp:cNvPr id="0" name=""/>
        <dsp:cNvSpPr/>
      </dsp:nvSpPr>
      <dsp:spPr>
        <a:xfrm>
          <a:off x="2300130" y="185175"/>
          <a:ext cx="1255877" cy="1370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>
              <a:latin typeface="+mj-lt"/>
            </a:rPr>
            <a:t>2. </a:t>
          </a:r>
          <a:r>
            <a:rPr lang="es-PE" sz="1400" b="1" kern="1200" dirty="0">
              <a:solidFill>
                <a:schemeClr val="tx1"/>
              </a:solidFill>
              <a:latin typeface="+mj-lt"/>
            </a:rPr>
            <a:t>Planificación territorial: </a:t>
          </a:r>
          <a:r>
            <a:rPr lang="es-PE" sz="1400" b="1" kern="1200" dirty="0">
              <a:latin typeface="+mj-lt"/>
            </a:rPr>
            <a:t>Optimización de recursos </a:t>
          </a:r>
          <a:r>
            <a:rPr lang="es-PE" sz="1400" b="1" kern="1200" dirty="0" smtClean="0">
              <a:latin typeface="+mj-lt"/>
            </a:rPr>
            <a:t>públicos</a:t>
          </a:r>
          <a:endParaRPr lang="es-PE" sz="1400" b="1" kern="1200" dirty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>
            <a:latin typeface="+mj-lt"/>
          </a:endParaRPr>
        </a:p>
      </dsp:txBody>
      <dsp:txXfrm>
        <a:off x="2300130" y="185175"/>
        <a:ext cx="1255877" cy="1370641"/>
      </dsp:txXfrm>
    </dsp:sp>
    <dsp:sp modelId="{AC5A968E-158A-4059-AB66-5271FF7EF997}">
      <dsp:nvSpPr>
        <dsp:cNvPr id="0" name=""/>
        <dsp:cNvSpPr/>
      </dsp:nvSpPr>
      <dsp:spPr>
        <a:xfrm>
          <a:off x="1058733" y="-123362"/>
          <a:ext cx="2354221" cy="2354221"/>
        </a:xfrm>
        <a:prstGeom prst="circularArrow">
          <a:avLst>
            <a:gd name="adj1" fmla="val 8253"/>
            <a:gd name="adj2" fmla="val 576510"/>
            <a:gd name="adj3" fmla="val 2437610"/>
            <a:gd name="adj4" fmla="val 1620263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E9622-E58B-4B87-BE82-355719301461}">
      <dsp:nvSpPr>
        <dsp:cNvPr id="0" name=""/>
        <dsp:cNvSpPr/>
      </dsp:nvSpPr>
      <dsp:spPr>
        <a:xfrm>
          <a:off x="1325991" y="1646162"/>
          <a:ext cx="1332668" cy="99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>
              <a:latin typeface="+mj-lt"/>
            </a:rPr>
            <a:t>3. Fortalecimiento de </a:t>
          </a:r>
          <a:r>
            <a:rPr lang="es-PE" sz="1400" b="1" kern="1200" dirty="0">
              <a:solidFill>
                <a:schemeClr val="tx1"/>
              </a:solidFill>
              <a:latin typeface="+mj-lt"/>
            </a:rPr>
            <a:t>capacidades institucionales de GL, GR,GN. </a:t>
          </a:r>
          <a:endParaRPr lang="es-PE" sz="1400" b="1" strike="sngStrike" kern="1200" dirty="0">
            <a:solidFill>
              <a:schemeClr val="tx1"/>
            </a:solidFill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kern="1200" dirty="0"/>
        </a:p>
      </dsp:txBody>
      <dsp:txXfrm>
        <a:off x="1325991" y="1646162"/>
        <a:ext cx="1332668" cy="996387"/>
      </dsp:txXfrm>
    </dsp:sp>
    <dsp:sp modelId="{8C084DD9-AD74-4502-B164-70133A14F64F}">
      <dsp:nvSpPr>
        <dsp:cNvPr id="0" name=""/>
        <dsp:cNvSpPr/>
      </dsp:nvSpPr>
      <dsp:spPr>
        <a:xfrm>
          <a:off x="629056" y="-121739"/>
          <a:ext cx="2354221" cy="2354221"/>
        </a:xfrm>
        <a:prstGeom prst="circularArrow">
          <a:avLst>
            <a:gd name="adj1" fmla="val 8253"/>
            <a:gd name="adj2" fmla="val 576510"/>
            <a:gd name="adj3" fmla="val 9849625"/>
            <a:gd name="adj4" fmla="val 7816870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B44E5-B187-4747-98AF-048145970959}">
      <dsp:nvSpPr>
        <dsp:cNvPr id="0" name=""/>
        <dsp:cNvSpPr/>
      </dsp:nvSpPr>
      <dsp:spPr>
        <a:xfrm>
          <a:off x="538403" y="267390"/>
          <a:ext cx="1075072" cy="99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>
              <a:latin typeface="+mj-lt"/>
            </a:rPr>
            <a:t>1. Coordinación y articulación territorial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kern="1200" dirty="0"/>
        </a:p>
      </dsp:txBody>
      <dsp:txXfrm>
        <a:off x="538403" y="267390"/>
        <a:ext cx="1075072" cy="996387"/>
      </dsp:txXfrm>
    </dsp:sp>
    <dsp:sp modelId="{064C3215-2759-4AFD-B2A3-E68BF1120AF7}">
      <dsp:nvSpPr>
        <dsp:cNvPr id="0" name=""/>
        <dsp:cNvSpPr/>
      </dsp:nvSpPr>
      <dsp:spPr>
        <a:xfrm>
          <a:off x="816505" y="-31577"/>
          <a:ext cx="2354221" cy="2354221"/>
        </a:xfrm>
        <a:prstGeom prst="circularArrow">
          <a:avLst>
            <a:gd name="adj1" fmla="val 8253"/>
            <a:gd name="adj2" fmla="val 576510"/>
            <a:gd name="adj3" fmla="val 16732737"/>
            <a:gd name="adj4" fmla="val 14717628"/>
            <a:gd name="adj5" fmla="val 96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1EDD9-E533-4E33-98FC-CD225E47D8E2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4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C3F5-0A45-4DEF-AE1F-EE657EF73E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879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21C9B-00A2-4A9B-B716-638AE7EA4CC9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EE962-EF21-4EE0-B682-A9B765C4841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338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/>
              <a:t>En</a:t>
            </a:r>
            <a:r>
              <a:rPr lang="es-PE" sz="1200" baseline="0" dirty="0"/>
              <a:t> l</a:t>
            </a:r>
            <a:r>
              <a:rPr lang="es-PE" sz="1200" dirty="0"/>
              <a:t>os últimos 10 años</a:t>
            </a:r>
            <a:r>
              <a:rPr lang="es-PE" sz="1200" baseline="0" dirty="0"/>
              <a:t> la </a:t>
            </a:r>
            <a:r>
              <a:rPr lang="es-PE" sz="1200" b="1" baseline="0" dirty="0"/>
              <a:t>pobreza</a:t>
            </a:r>
            <a:r>
              <a:rPr lang="es-PE" sz="1200" baseline="0" dirty="0"/>
              <a:t> a nivel nacional se ha </a:t>
            </a:r>
            <a:r>
              <a:rPr lang="es-PE" sz="1200" b="1" baseline="0" dirty="0"/>
              <a:t>reducido 11 puntos porcentuales</a:t>
            </a:r>
            <a:r>
              <a:rPr lang="es-PE" sz="1200" baseline="0" dirty="0"/>
              <a:t>. Sin embargo las </a:t>
            </a:r>
            <a:r>
              <a:rPr lang="es-PE" sz="1200" b="1" baseline="0" dirty="0"/>
              <a:t>brechas territoriales aún permanecen 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entre los</a:t>
            </a:r>
            <a:r>
              <a:rPr lang="es-PE" sz="1200" b="1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departamentos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y al </a:t>
            </a:r>
            <a:r>
              <a:rPr lang="es-PE" sz="1400" b="1" dirty="0">
                <a:solidFill>
                  <a:srgbClr val="C00000"/>
                </a:solidFill>
                <a:cs typeface="Arial" panose="020B0604020202020204" pitchFamily="34" charset="0"/>
              </a:rPr>
              <a:t>interior de las mismos</a:t>
            </a:r>
            <a:r>
              <a:rPr lang="es-PE" sz="1200" baseline="0" dirty="0"/>
              <a:t>. Por ejemplo, la pobreza en el departamento de Arequipa es 11%, cifra inferior a la pobreza nacional. Sin embargo, la provincia de La Unión registra 43% de pobreza, que supera en 32 puntos porcentuales la pobreza del departamento y en casi 24 puntos porcentuales a la pobreza nacional.  </a:t>
            </a:r>
          </a:p>
          <a:p>
            <a:endParaRPr lang="es-PE" sz="1200" baseline="0" dirty="0"/>
          </a:p>
          <a:p>
            <a:r>
              <a:rPr lang="es-PE" sz="1200" baseline="0" dirty="0"/>
              <a:t>Esta situación, refleja la </a:t>
            </a:r>
            <a:r>
              <a:rPr lang="es-PE" sz="1200" b="1" baseline="0" dirty="0"/>
              <a:t>heterogeneidad que existe dentro de cada departamento </a:t>
            </a:r>
            <a:r>
              <a:rPr lang="es-PE" sz="1200" baseline="0" dirty="0"/>
              <a:t>y la importancia del proceso de </a:t>
            </a:r>
            <a:r>
              <a:rPr lang="es-PE" sz="1200" b="1" baseline="0" dirty="0"/>
              <a:t>descentralización con un enfoque de desarrollo territorial </a:t>
            </a:r>
            <a:r>
              <a:rPr lang="es-PE" sz="1200" baseline="0" dirty="0"/>
              <a:t>para lograr el desarrollo integral del país sin desigualdades territoriales.  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2082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articulación territorial de las políticas nacionales.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Promover, desde los distintos ámbitos territoriales del país, alianzas estratégicas para su desarrollo territorial sostenible.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681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/>
              <a:t>En</a:t>
            </a:r>
            <a:r>
              <a:rPr lang="es-PE" sz="1200" baseline="0" dirty="0"/>
              <a:t> l</a:t>
            </a:r>
            <a:r>
              <a:rPr lang="es-PE" sz="1200" dirty="0"/>
              <a:t>os últimos 10 años</a:t>
            </a:r>
            <a:r>
              <a:rPr lang="es-PE" sz="1200" baseline="0" dirty="0"/>
              <a:t> la </a:t>
            </a:r>
            <a:r>
              <a:rPr lang="es-PE" sz="1200" b="1" baseline="0" dirty="0"/>
              <a:t>pobreza</a:t>
            </a:r>
            <a:r>
              <a:rPr lang="es-PE" sz="1200" baseline="0" dirty="0"/>
              <a:t> a nivel nacional se ha </a:t>
            </a:r>
            <a:r>
              <a:rPr lang="es-PE" sz="1200" b="1" baseline="0" dirty="0"/>
              <a:t>reducido 11 puntos porcentuales</a:t>
            </a:r>
            <a:r>
              <a:rPr lang="es-PE" sz="1200" baseline="0" dirty="0"/>
              <a:t>. Sin embargo las </a:t>
            </a:r>
            <a:r>
              <a:rPr lang="es-PE" sz="1200" b="1" baseline="0" dirty="0"/>
              <a:t>brechas territoriales aún permanecen 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entre los</a:t>
            </a:r>
            <a:r>
              <a:rPr lang="es-PE" sz="1200" b="1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departamentos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y al </a:t>
            </a:r>
            <a:r>
              <a:rPr lang="es-PE" sz="1400" b="1" dirty="0">
                <a:solidFill>
                  <a:srgbClr val="C00000"/>
                </a:solidFill>
                <a:cs typeface="Arial" panose="020B0604020202020204" pitchFamily="34" charset="0"/>
              </a:rPr>
              <a:t>interior de las mismos</a:t>
            </a:r>
            <a:r>
              <a:rPr lang="es-PE" sz="1200" baseline="0" dirty="0"/>
              <a:t>. Por ejemplo, la pobreza en el departamento de Arequipa es 11%, cifra inferior a la pobreza nacional. Sin embargo, la provincia de La Unión registra 43% de pobreza, que supera en 32 puntos porcentuales la pobreza del departamento y en casi 24 puntos porcentuales a la pobreza nacional.  </a:t>
            </a:r>
          </a:p>
          <a:p>
            <a:endParaRPr lang="es-PE" sz="1200" baseline="0" dirty="0"/>
          </a:p>
          <a:p>
            <a:r>
              <a:rPr lang="es-PE" sz="1200" baseline="0" dirty="0"/>
              <a:t>Esta situación, refleja la </a:t>
            </a:r>
            <a:r>
              <a:rPr lang="es-PE" sz="1200" b="1" baseline="0" dirty="0"/>
              <a:t>heterogeneidad que existe dentro de cada departamento </a:t>
            </a:r>
            <a:r>
              <a:rPr lang="es-PE" sz="1200" baseline="0" dirty="0"/>
              <a:t>y la importancia del proceso de </a:t>
            </a:r>
            <a:r>
              <a:rPr lang="es-PE" sz="1200" b="1" baseline="0" dirty="0"/>
              <a:t>descentralización con un enfoque de desarrollo territorial </a:t>
            </a:r>
            <a:r>
              <a:rPr lang="es-PE" sz="1200" baseline="0" dirty="0"/>
              <a:t>para lograr el desarrollo integral del país sin desigualdades territoriales.  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8866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/>
              <a:t>En</a:t>
            </a:r>
            <a:r>
              <a:rPr lang="es-PE" sz="1200" baseline="0" dirty="0"/>
              <a:t> l</a:t>
            </a:r>
            <a:r>
              <a:rPr lang="es-PE" sz="1200" dirty="0"/>
              <a:t>os últimos 10 años</a:t>
            </a:r>
            <a:r>
              <a:rPr lang="es-PE" sz="1200" baseline="0" dirty="0"/>
              <a:t> la </a:t>
            </a:r>
            <a:r>
              <a:rPr lang="es-PE" sz="1200" b="1" baseline="0" dirty="0"/>
              <a:t>pobreza</a:t>
            </a:r>
            <a:r>
              <a:rPr lang="es-PE" sz="1200" baseline="0" dirty="0"/>
              <a:t> a nivel nacional se ha </a:t>
            </a:r>
            <a:r>
              <a:rPr lang="es-PE" sz="1200" b="1" baseline="0" dirty="0"/>
              <a:t>reducido 11 puntos porcentuales</a:t>
            </a:r>
            <a:r>
              <a:rPr lang="es-PE" sz="1200" baseline="0" dirty="0"/>
              <a:t>. Sin embargo las </a:t>
            </a:r>
            <a:r>
              <a:rPr lang="es-PE" sz="1200" b="1" baseline="0" dirty="0"/>
              <a:t>brechas territoriales aún permanecen 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entre los</a:t>
            </a:r>
            <a:r>
              <a:rPr lang="es-PE" sz="1200" b="1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departamentos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y al </a:t>
            </a:r>
            <a:r>
              <a:rPr lang="es-PE" sz="1400" b="1" dirty="0">
                <a:solidFill>
                  <a:srgbClr val="C00000"/>
                </a:solidFill>
                <a:cs typeface="Arial" panose="020B0604020202020204" pitchFamily="34" charset="0"/>
              </a:rPr>
              <a:t>interior de las mismos</a:t>
            </a:r>
            <a:r>
              <a:rPr lang="es-PE" sz="1200" baseline="0" dirty="0"/>
              <a:t>. Por ejemplo, la pobreza en el departamento de Arequipa es 11%, cifra inferior a la pobreza nacional. Sin embargo, la provincia de La Unión registra 43% de pobreza, que supera en 32 puntos porcentuales la pobreza del departamento y en casi 24 puntos porcentuales a la pobreza nacional.  </a:t>
            </a:r>
          </a:p>
          <a:p>
            <a:endParaRPr lang="es-PE" sz="1200" baseline="0" dirty="0"/>
          </a:p>
          <a:p>
            <a:r>
              <a:rPr lang="es-PE" sz="1200" baseline="0" dirty="0"/>
              <a:t>Esta situación, refleja la </a:t>
            </a:r>
            <a:r>
              <a:rPr lang="es-PE" sz="1200" b="1" baseline="0" dirty="0"/>
              <a:t>heterogeneidad que existe dentro de cada departamento </a:t>
            </a:r>
            <a:r>
              <a:rPr lang="es-PE" sz="1200" baseline="0" dirty="0"/>
              <a:t>y la importancia del proceso de </a:t>
            </a:r>
            <a:r>
              <a:rPr lang="es-PE" sz="1200" b="1" baseline="0" dirty="0"/>
              <a:t>descentralización con un enfoque de desarrollo territorial </a:t>
            </a:r>
            <a:r>
              <a:rPr lang="es-PE" sz="1200" baseline="0" dirty="0"/>
              <a:t>para lograr el desarrollo integral del país sin desigualdades territoriales.  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725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/>
              <a:t>En</a:t>
            </a:r>
            <a:r>
              <a:rPr lang="es-PE" sz="1200" baseline="0" dirty="0"/>
              <a:t> l</a:t>
            </a:r>
            <a:r>
              <a:rPr lang="es-PE" sz="1200" dirty="0"/>
              <a:t>os últimos 10 años</a:t>
            </a:r>
            <a:r>
              <a:rPr lang="es-PE" sz="1200" baseline="0" dirty="0"/>
              <a:t> la </a:t>
            </a:r>
            <a:r>
              <a:rPr lang="es-PE" sz="1200" b="1" baseline="0" dirty="0"/>
              <a:t>pobreza</a:t>
            </a:r>
            <a:r>
              <a:rPr lang="es-PE" sz="1200" baseline="0" dirty="0"/>
              <a:t> a nivel nacional se ha </a:t>
            </a:r>
            <a:r>
              <a:rPr lang="es-PE" sz="1200" b="1" baseline="0" dirty="0"/>
              <a:t>reducido 11 puntos porcentuales</a:t>
            </a:r>
            <a:r>
              <a:rPr lang="es-PE" sz="1200" baseline="0" dirty="0"/>
              <a:t>. Sin embargo las </a:t>
            </a:r>
            <a:r>
              <a:rPr lang="es-PE" sz="1200" b="1" baseline="0" dirty="0"/>
              <a:t>brechas territoriales aún permanecen 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entre los</a:t>
            </a:r>
            <a:r>
              <a:rPr lang="es-PE" sz="1200" b="1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departamentos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y al </a:t>
            </a:r>
            <a:r>
              <a:rPr lang="es-PE" sz="1400" b="1" dirty="0">
                <a:solidFill>
                  <a:srgbClr val="C00000"/>
                </a:solidFill>
                <a:cs typeface="Arial" panose="020B0604020202020204" pitchFamily="34" charset="0"/>
              </a:rPr>
              <a:t>interior de las mismos</a:t>
            </a:r>
            <a:r>
              <a:rPr lang="es-PE" sz="1200" baseline="0" dirty="0"/>
              <a:t>. Por ejemplo, la pobreza en el departamento de Arequipa es 11%, cifra inferior a la pobreza nacional. Sin embargo, la provincia de La Unión registra 43% de pobreza, que supera en 32 puntos porcentuales la pobreza del departamento y en casi 24 puntos porcentuales a la pobreza nacional.  </a:t>
            </a:r>
          </a:p>
          <a:p>
            <a:endParaRPr lang="es-PE" sz="1200" baseline="0" dirty="0"/>
          </a:p>
          <a:p>
            <a:r>
              <a:rPr lang="es-PE" sz="1200" baseline="0" dirty="0"/>
              <a:t>Esta situación, refleja la </a:t>
            </a:r>
            <a:r>
              <a:rPr lang="es-PE" sz="1200" b="1" baseline="0" dirty="0"/>
              <a:t>heterogeneidad que existe dentro de cada departamento </a:t>
            </a:r>
            <a:r>
              <a:rPr lang="es-PE" sz="1200" baseline="0" dirty="0"/>
              <a:t>y la importancia del proceso de </a:t>
            </a:r>
            <a:r>
              <a:rPr lang="es-PE" sz="1200" b="1" baseline="0" dirty="0"/>
              <a:t>descentralización con un enfoque de desarrollo territorial </a:t>
            </a:r>
            <a:r>
              <a:rPr lang="es-PE" sz="1200" baseline="0" dirty="0"/>
              <a:t>para lograr el desarrollo integral del país sin desigualdades territoriales.  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250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/>
              <a:t>En</a:t>
            </a:r>
            <a:r>
              <a:rPr lang="es-PE" sz="1200" baseline="0" dirty="0"/>
              <a:t> l</a:t>
            </a:r>
            <a:r>
              <a:rPr lang="es-PE" sz="1200" dirty="0"/>
              <a:t>os últimos 10 años</a:t>
            </a:r>
            <a:r>
              <a:rPr lang="es-PE" sz="1200" baseline="0" dirty="0"/>
              <a:t> la </a:t>
            </a:r>
            <a:r>
              <a:rPr lang="es-PE" sz="1200" b="1" baseline="0" dirty="0"/>
              <a:t>pobreza</a:t>
            </a:r>
            <a:r>
              <a:rPr lang="es-PE" sz="1200" baseline="0" dirty="0"/>
              <a:t> a nivel nacional se ha </a:t>
            </a:r>
            <a:r>
              <a:rPr lang="es-PE" sz="1200" b="1" baseline="0" dirty="0"/>
              <a:t>reducido 11 puntos porcentuales</a:t>
            </a:r>
            <a:r>
              <a:rPr lang="es-PE" sz="1200" baseline="0" dirty="0"/>
              <a:t>. Sin embargo las </a:t>
            </a:r>
            <a:r>
              <a:rPr lang="es-PE" sz="1200" b="1" baseline="0" dirty="0"/>
              <a:t>brechas territoriales aún permanecen 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entre los</a:t>
            </a:r>
            <a:r>
              <a:rPr lang="es-PE" sz="1200" b="1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departamentos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y al </a:t>
            </a:r>
            <a:r>
              <a:rPr lang="es-PE" sz="1400" b="1" dirty="0">
                <a:solidFill>
                  <a:srgbClr val="C00000"/>
                </a:solidFill>
                <a:cs typeface="Arial" panose="020B0604020202020204" pitchFamily="34" charset="0"/>
              </a:rPr>
              <a:t>interior de las mismos</a:t>
            </a:r>
            <a:r>
              <a:rPr lang="es-PE" sz="1200" baseline="0" dirty="0"/>
              <a:t>. Por ejemplo, la pobreza en el departamento de Arequipa es 11%, cifra inferior a la pobreza nacional. Sin embargo, la provincia de La Unión registra 43% de pobreza, que supera en 32 puntos porcentuales la pobreza del departamento y en casi 24 puntos porcentuales a la pobreza nacional.  </a:t>
            </a:r>
          </a:p>
          <a:p>
            <a:endParaRPr lang="es-PE" sz="1200" baseline="0" dirty="0"/>
          </a:p>
          <a:p>
            <a:r>
              <a:rPr lang="es-PE" sz="1200" baseline="0" dirty="0"/>
              <a:t>Esta situación, refleja la </a:t>
            </a:r>
            <a:r>
              <a:rPr lang="es-PE" sz="1200" b="1" baseline="0" dirty="0"/>
              <a:t>heterogeneidad que existe dentro de cada departamento </a:t>
            </a:r>
            <a:r>
              <a:rPr lang="es-PE" sz="1200" baseline="0" dirty="0"/>
              <a:t>y la importancia del proceso de </a:t>
            </a:r>
            <a:r>
              <a:rPr lang="es-PE" sz="1200" b="1" baseline="0" dirty="0"/>
              <a:t>descentralización con un enfoque de desarrollo territorial </a:t>
            </a:r>
            <a:r>
              <a:rPr lang="es-PE" sz="1200" baseline="0" dirty="0"/>
              <a:t>para lograr el desarrollo integral del país sin desigualdades territoriales.  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790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/>
              <a:t>En</a:t>
            </a:r>
            <a:r>
              <a:rPr lang="es-PE" sz="1200" baseline="0" dirty="0"/>
              <a:t> l</a:t>
            </a:r>
            <a:r>
              <a:rPr lang="es-PE" sz="1200" dirty="0"/>
              <a:t>os últimos 10 años</a:t>
            </a:r>
            <a:r>
              <a:rPr lang="es-PE" sz="1200" baseline="0" dirty="0"/>
              <a:t> la </a:t>
            </a:r>
            <a:r>
              <a:rPr lang="es-PE" sz="1200" b="1" baseline="0" dirty="0"/>
              <a:t>pobreza</a:t>
            </a:r>
            <a:r>
              <a:rPr lang="es-PE" sz="1200" baseline="0" dirty="0"/>
              <a:t> a nivel nacional se ha </a:t>
            </a:r>
            <a:r>
              <a:rPr lang="es-PE" sz="1200" b="1" baseline="0" dirty="0"/>
              <a:t>reducido 11 puntos porcentuales</a:t>
            </a:r>
            <a:r>
              <a:rPr lang="es-PE" sz="1200" baseline="0" dirty="0"/>
              <a:t>. Sin embargo las </a:t>
            </a:r>
            <a:r>
              <a:rPr lang="es-PE" sz="1200" b="1" baseline="0" dirty="0"/>
              <a:t>brechas territoriales aún permanecen 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entre los</a:t>
            </a:r>
            <a:r>
              <a:rPr lang="es-PE" sz="1200" b="1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departamentos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y al </a:t>
            </a:r>
            <a:r>
              <a:rPr lang="es-PE" sz="1400" b="1" dirty="0">
                <a:solidFill>
                  <a:srgbClr val="C00000"/>
                </a:solidFill>
                <a:cs typeface="Arial" panose="020B0604020202020204" pitchFamily="34" charset="0"/>
              </a:rPr>
              <a:t>interior de las mismos</a:t>
            </a:r>
            <a:r>
              <a:rPr lang="es-PE" sz="1200" baseline="0" dirty="0"/>
              <a:t>. Por ejemplo, la pobreza en el departamento de Arequipa es 11%, cifra inferior a la pobreza nacional. Sin embargo, la provincia de La Unión registra 43% de pobreza, que supera en 32 puntos porcentuales la pobreza del departamento y en casi 24 puntos porcentuales a la pobreza nacional.  </a:t>
            </a:r>
          </a:p>
          <a:p>
            <a:endParaRPr lang="es-PE" sz="1200" baseline="0" dirty="0"/>
          </a:p>
          <a:p>
            <a:r>
              <a:rPr lang="es-PE" sz="1200" baseline="0" dirty="0"/>
              <a:t>Esta situación, refleja la </a:t>
            </a:r>
            <a:r>
              <a:rPr lang="es-PE" sz="1200" b="1" baseline="0" dirty="0"/>
              <a:t>heterogeneidad que existe dentro de cada departamento </a:t>
            </a:r>
            <a:r>
              <a:rPr lang="es-PE" sz="1200" baseline="0" dirty="0"/>
              <a:t>y la importancia del proceso de </a:t>
            </a:r>
            <a:r>
              <a:rPr lang="es-PE" sz="1200" b="1" baseline="0" dirty="0"/>
              <a:t>descentralización con un enfoque de desarrollo territorial </a:t>
            </a:r>
            <a:r>
              <a:rPr lang="es-PE" sz="1200" baseline="0" dirty="0"/>
              <a:t>para lograr el desarrollo integral del país sin desigualdades territoriales.  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612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articulación territorial de las políticas nacionales.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Promover, desde los distintos ámbitos territoriales del país, alianzas estratégicas para su desarrollo territorial sostenible.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952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/>
              <a:t>En</a:t>
            </a:r>
            <a:r>
              <a:rPr lang="es-PE" sz="1200" baseline="0" dirty="0"/>
              <a:t> l</a:t>
            </a:r>
            <a:r>
              <a:rPr lang="es-PE" sz="1200" dirty="0"/>
              <a:t>os últimos 10 años</a:t>
            </a:r>
            <a:r>
              <a:rPr lang="es-PE" sz="1200" baseline="0" dirty="0"/>
              <a:t> la </a:t>
            </a:r>
            <a:r>
              <a:rPr lang="es-PE" sz="1200" b="1" baseline="0" dirty="0"/>
              <a:t>pobreza</a:t>
            </a:r>
            <a:r>
              <a:rPr lang="es-PE" sz="1200" baseline="0" dirty="0"/>
              <a:t> a nivel nacional se ha </a:t>
            </a:r>
            <a:r>
              <a:rPr lang="es-PE" sz="1200" b="1" baseline="0" dirty="0"/>
              <a:t>reducido 11 puntos porcentuales</a:t>
            </a:r>
            <a:r>
              <a:rPr lang="es-PE" sz="1200" baseline="0" dirty="0"/>
              <a:t>. Sin embargo las </a:t>
            </a:r>
            <a:r>
              <a:rPr lang="es-PE" sz="1200" b="1" baseline="0" dirty="0"/>
              <a:t>brechas territoriales aún permanecen 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entre los</a:t>
            </a:r>
            <a:r>
              <a:rPr lang="es-PE" sz="1200" b="1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departamentos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y al </a:t>
            </a:r>
            <a:r>
              <a:rPr lang="es-PE" sz="1400" b="1" dirty="0">
                <a:solidFill>
                  <a:srgbClr val="C00000"/>
                </a:solidFill>
                <a:cs typeface="Arial" panose="020B0604020202020204" pitchFamily="34" charset="0"/>
              </a:rPr>
              <a:t>interior de las mismos</a:t>
            </a:r>
            <a:r>
              <a:rPr lang="es-PE" sz="1200" baseline="0" dirty="0"/>
              <a:t>. Por ejemplo, la pobreza en el departamento de Arequipa es 11%, cifra inferior a la pobreza nacional. Sin embargo, la provincia de La Unión registra 43% de pobreza, que supera en 32 puntos porcentuales la pobreza del departamento y en casi 24 puntos porcentuales a la pobreza nacional.  </a:t>
            </a:r>
          </a:p>
          <a:p>
            <a:endParaRPr lang="es-PE" sz="1200" baseline="0" dirty="0"/>
          </a:p>
          <a:p>
            <a:r>
              <a:rPr lang="es-PE" sz="1200" baseline="0" dirty="0"/>
              <a:t>Esta situación, refleja la </a:t>
            </a:r>
            <a:r>
              <a:rPr lang="es-PE" sz="1200" b="1" baseline="0" dirty="0"/>
              <a:t>heterogeneidad que existe dentro de cada departamento </a:t>
            </a:r>
            <a:r>
              <a:rPr lang="es-PE" sz="1200" baseline="0" dirty="0"/>
              <a:t>y la importancia del proceso de </a:t>
            </a:r>
            <a:r>
              <a:rPr lang="es-PE" sz="1200" b="1" baseline="0" dirty="0"/>
              <a:t>descentralización con un enfoque de desarrollo territorial </a:t>
            </a:r>
            <a:r>
              <a:rPr lang="es-PE" sz="1200" baseline="0" dirty="0"/>
              <a:t>para lograr el desarrollo integral del país sin desigualdades territoriales.  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278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articulación territorial de las políticas nacionales.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Promover, desde los distintos ámbitos territoriales del país, alianzas estratégicas para su desarrollo territorial sostenible.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804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/>
              <a:t>En</a:t>
            </a:r>
            <a:r>
              <a:rPr lang="es-PE" sz="1200" baseline="0" dirty="0"/>
              <a:t> l</a:t>
            </a:r>
            <a:r>
              <a:rPr lang="es-PE" sz="1200" dirty="0"/>
              <a:t>os últimos 10 años</a:t>
            </a:r>
            <a:r>
              <a:rPr lang="es-PE" sz="1200" baseline="0" dirty="0"/>
              <a:t> la </a:t>
            </a:r>
            <a:r>
              <a:rPr lang="es-PE" sz="1200" b="1" baseline="0" dirty="0"/>
              <a:t>pobreza</a:t>
            </a:r>
            <a:r>
              <a:rPr lang="es-PE" sz="1200" baseline="0" dirty="0"/>
              <a:t> a nivel nacional se ha </a:t>
            </a:r>
            <a:r>
              <a:rPr lang="es-PE" sz="1200" b="1" baseline="0" dirty="0"/>
              <a:t>reducido 11 puntos porcentuales</a:t>
            </a:r>
            <a:r>
              <a:rPr lang="es-PE" sz="1200" baseline="0" dirty="0"/>
              <a:t>. Sin embargo las </a:t>
            </a:r>
            <a:r>
              <a:rPr lang="es-PE" sz="1200" b="1" baseline="0" dirty="0"/>
              <a:t>brechas territoriales aún permanecen 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entre los</a:t>
            </a:r>
            <a:r>
              <a:rPr lang="es-PE" sz="1200" b="1" kern="1200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departamentos</a:t>
            </a:r>
            <a:r>
              <a:rPr lang="es-PE" sz="1200" b="1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y al </a:t>
            </a:r>
            <a:r>
              <a:rPr lang="es-PE" sz="1400" b="1" dirty="0">
                <a:solidFill>
                  <a:srgbClr val="C00000"/>
                </a:solidFill>
                <a:cs typeface="Arial" panose="020B0604020202020204" pitchFamily="34" charset="0"/>
              </a:rPr>
              <a:t>interior de las mismos</a:t>
            </a:r>
            <a:r>
              <a:rPr lang="es-PE" sz="1200" baseline="0" dirty="0"/>
              <a:t>. Por ejemplo, la pobreza en el departamento de Arequipa es 11%, cifra inferior a la pobreza nacional. Sin embargo, la provincia de La Unión registra 43% de pobreza, que supera en 32 puntos porcentuales la pobreza del departamento y en casi 24 puntos porcentuales a la pobreza nacional.  </a:t>
            </a:r>
          </a:p>
          <a:p>
            <a:endParaRPr lang="es-PE" sz="1200" baseline="0" dirty="0"/>
          </a:p>
          <a:p>
            <a:r>
              <a:rPr lang="es-PE" sz="1200" baseline="0" dirty="0"/>
              <a:t>Esta situación, refleja la </a:t>
            </a:r>
            <a:r>
              <a:rPr lang="es-PE" sz="1200" b="1" baseline="0" dirty="0"/>
              <a:t>heterogeneidad que existe dentro de cada departamento </a:t>
            </a:r>
            <a:r>
              <a:rPr lang="es-PE" sz="1200" baseline="0" dirty="0"/>
              <a:t>y la importancia del proceso de </a:t>
            </a:r>
            <a:r>
              <a:rPr lang="es-PE" sz="1200" b="1" baseline="0" dirty="0"/>
              <a:t>descentralización con un enfoque de desarrollo territorial </a:t>
            </a:r>
            <a:r>
              <a:rPr lang="es-PE" sz="1200" baseline="0" dirty="0"/>
              <a:t>para lograr el desarrollo integral del país sin desigualdades territoriales.  </a:t>
            </a: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FC5E-B29B-4453-8906-6B5F1E36B8C0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292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856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907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24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695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485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783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994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539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642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015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02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928B-9AC6-4C7A-B721-F3F2666D96AB}" type="datetimeFigureOut">
              <a:rPr lang="es-PE" smtClean="0"/>
              <a:t>22/11/2018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61BD-2876-4D63-A08E-B79FAB4A93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352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2.jp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chart" Target="../charts/chart1.xm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02" y="584393"/>
            <a:ext cx="3624648" cy="671738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91905" y="2293328"/>
            <a:ext cx="9999406" cy="24548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200" b="1" dirty="0" smtClean="0"/>
              <a:t>PROCESO DE TRANSFERENCIA EN LA GESTION PUBLICA DE LOS GOBIERNOS LOCALES:</a:t>
            </a:r>
          </a:p>
          <a:p>
            <a:pPr algn="ctr"/>
            <a:r>
              <a:rPr lang="es-PE" sz="2800" b="1" dirty="0" smtClean="0"/>
              <a:t>Acompañamiento a la transición e inicio </a:t>
            </a:r>
            <a:r>
              <a:rPr lang="es-PE" sz="2800" b="1" dirty="0"/>
              <a:t>de </a:t>
            </a:r>
            <a:r>
              <a:rPr lang="es-PE" sz="2800" b="1" dirty="0" smtClean="0"/>
              <a:t>gestión de las nuevas autoridades locales</a:t>
            </a:r>
            <a:endParaRPr lang="es-ES" sz="2800" b="1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976808" y="53785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400" b="1" dirty="0" smtClean="0"/>
              <a:t>Viernes 23 de noviembre 2018</a:t>
            </a:r>
            <a:endParaRPr lang="es-PE" sz="24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976808" y="4081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b="1" dirty="0" smtClean="0"/>
              <a:t>Secretaría </a:t>
            </a:r>
            <a:r>
              <a:rPr lang="es-PE" sz="2800" b="1" dirty="0"/>
              <a:t>de Descentralización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1" y="314553"/>
            <a:ext cx="2860013" cy="88241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675" y="186282"/>
            <a:ext cx="1865365" cy="18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04231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23" y="6272954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19"/>
          <p:cNvSpPr/>
          <p:nvPr/>
        </p:nvSpPr>
        <p:spPr>
          <a:xfrm>
            <a:off x="0" y="-26024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latin typeface="+mj-l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20321" y="11962"/>
            <a:ext cx="1137167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  <a:latin typeface="+mj-lt"/>
              </a:rPr>
              <a:t>Encuentro Grandes Ciudades y Gobiernos Regionales (29 y 30 Octubre) </a:t>
            </a:r>
            <a:endParaRPr lang="es-PE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5411" t="26159" r="21625"/>
          <a:stretch/>
        </p:blipFill>
        <p:spPr>
          <a:xfrm>
            <a:off x="58714" y="49683"/>
            <a:ext cx="702893" cy="471450"/>
          </a:xfrm>
          <a:prstGeom prst="rect">
            <a:avLst/>
          </a:prstGeom>
        </p:spPr>
      </p:pic>
      <p:grpSp>
        <p:nvGrpSpPr>
          <p:cNvPr id="44" name="Grupo 43"/>
          <p:cNvGrpSpPr/>
          <p:nvPr/>
        </p:nvGrpSpPr>
        <p:grpSpPr>
          <a:xfrm>
            <a:off x="1190201" y="607544"/>
            <a:ext cx="4339696" cy="2338889"/>
            <a:chOff x="-19298" y="1159222"/>
            <a:chExt cx="4339696" cy="582519"/>
          </a:xfrm>
        </p:grpSpPr>
        <p:sp>
          <p:nvSpPr>
            <p:cNvPr id="50" name="Shape 167"/>
            <p:cNvSpPr txBox="1"/>
            <p:nvPr/>
          </p:nvSpPr>
          <p:spPr>
            <a:xfrm>
              <a:off x="-19298" y="1273720"/>
              <a:ext cx="4339696" cy="468021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endParaRPr lang="es-PE" sz="1440" dirty="0" smtClean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Que alcaldes y gobernadores tengan la </a:t>
              </a:r>
              <a:r>
                <a:rPr lang="es-PE" sz="1400" b="1" dirty="0" smtClean="0">
                  <a:latin typeface="+mj-lt"/>
                </a:rPr>
                <a:t>información necesaria del Poder Ejecutivo </a:t>
              </a:r>
              <a:r>
                <a:rPr lang="es-PE" sz="1400" dirty="0" smtClean="0">
                  <a:latin typeface="+mj-lt"/>
                </a:rPr>
                <a:t>para un tener un buen inicio de gestión.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Que alcaldes y gobernadores mejoren sus capacidades de gestión, estableciendo una </a:t>
              </a:r>
              <a:r>
                <a:rPr lang="es-PE" sz="1400" b="1" dirty="0" smtClean="0">
                  <a:latin typeface="+mj-lt"/>
                </a:rPr>
                <a:t>coordinación</a:t>
              </a:r>
              <a:r>
                <a:rPr lang="es-PE" sz="1400" dirty="0" smtClean="0">
                  <a:latin typeface="+mj-lt"/>
                </a:rPr>
                <a:t> </a:t>
              </a:r>
              <a:r>
                <a:rPr lang="es-PE" sz="1400" b="1" dirty="0" smtClean="0">
                  <a:latin typeface="+mj-lt"/>
                </a:rPr>
                <a:t>directa </a:t>
              </a:r>
              <a:r>
                <a:rPr lang="es-PE" sz="1400" dirty="0" smtClean="0">
                  <a:latin typeface="+mj-lt"/>
                </a:rPr>
                <a:t>con los principales funcionarios de cada sector.</a:t>
              </a:r>
              <a:endParaRPr sz="1440" dirty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Shape 168"/>
            <p:cNvSpPr txBox="1"/>
            <p:nvPr/>
          </p:nvSpPr>
          <p:spPr>
            <a:xfrm>
              <a:off x="500330" y="1159222"/>
              <a:ext cx="3300439" cy="119063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rgbClr val="D20A11"/>
                </a:buClr>
                <a:buSzPct val="25000"/>
              </a:pPr>
              <a:r>
                <a:rPr lang="es-ES" sz="20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OBJETIVOS</a:t>
              </a:r>
              <a:endParaRPr lang="es-ES" sz="2000" b="1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algn="ctr">
                <a:buClr>
                  <a:srgbClr val="000000"/>
                </a:buClr>
              </a:pPr>
              <a:endParaRPr sz="3167" b="1" dirty="0">
                <a:solidFill>
                  <a:srgbClr val="DD6D1D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6492422" y="621594"/>
            <a:ext cx="4339696" cy="2343169"/>
            <a:chOff x="-19298" y="1158156"/>
            <a:chExt cx="4339696" cy="583585"/>
          </a:xfrm>
        </p:grpSpPr>
        <p:sp>
          <p:nvSpPr>
            <p:cNvPr id="81" name="Shape 167"/>
            <p:cNvSpPr txBox="1"/>
            <p:nvPr/>
          </p:nvSpPr>
          <p:spPr>
            <a:xfrm>
              <a:off x="-19298" y="1229016"/>
              <a:ext cx="4339696" cy="512725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endParaRPr lang="es-PE" sz="1440" dirty="0" smtClean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Gobernadores electos en primera vuelta: Huancavelica, Ica, Junín, La Libertad, Lambayeque, Loreto, Moquegua, Puno Y Ucayali.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Alcaldes de las 56 principales ciudades del Perú: capitales de departamento y ciudades con más habitantes por departamento (mínimo 20 000 habitantes). 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solidFill>
                    <a:srgbClr val="5B5B5F"/>
                  </a:solidFill>
                  <a:latin typeface="+mj-lt"/>
                  <a:ea typeface="Roboto"/>
                  <a:cs typeface="Roboto"/>
                  <a:sym typeface="Roboto"/>
                </a:rPr>
                <a:t>Alcaldes de los 116 distritos de mayor necesidad. </a:t>
              </a:r>
              <a:endParaRPr sz="1440" dirty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Shape 168"/>
            <p:cNvSpPr txBox="1"/>
            <p:nvPr/>
          </p:nvSpPr>
          <p:spPr>
            <a:xfrm>
              <a:off x="500330" y="1158156"/>
              <a:ext cx="3300439" cy="119063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rgbClr val="D20A11"/>
                </a:buClr>
                <a:buSzPct val="25000"/>
              </a:pPr>
              <a:r>
                <a:rPr lang="es-ES" sz="20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PARTICIPANTES</a:t>
              </a:r>
              <a:endParaRPr lang="es-ES" sz="2000" b="1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algn="ctr">
                <a:buClr>
                  <a:srgbClr val="000000"/>
                </a:buClr>
              </a:pPr>
              <a:endParaRPr sz="3167" b="1" dirty="0">
                <a:solidFill>
                  <a:srgbClr val="DD6D1D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cxnSp>
        <p:nvCxnSpPr>
          <p:cNvPr id="3" name="Conector recto 2"/>
          <p:cNvCxnSpPr/>
          <p:nvPr/>
        </p:nvCxnSpPr>
        <p:spPr>
          <a:xfrm flipV="1">
            <a:off x="946484" y="3128212"/>
            <a:ext cx="9946105" cy="1604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 flipH="1">
            <a:off x="6092456" y="603264"/>
            <a:ext cx="26828" cy="558126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o 87"/>
          <p:cNvGrpSpPr/>
          <p:nvPr/>
        </p:nvGrpSpPr>
        <p:grpSpPr>
          <a:xfrm>
            <a:off x="1190200" y="3326033"/>
            <a:ext cx="4339696" cy="2667925"/>
            <a:chOff x="-19298" y="1159222"/>
            <a:chExt cx="4339696" cy="664468"/>
          </a:xfrm>
        </p:grpSpPr>
        <p:sp>
          <p:nvSpPr>
            <p:cNvPr id="89" name="Shape 167"/>
            <p:cNvSpPr txBox="1"/>
            <p:nvPr/>
          </p:nvSpPr>
          <p:spPr>
            <a:xfrm>
              <a:off x="-19298" y="1273720"/>
              <a:ext cx="4339696" cy="549970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endParaRPr lang="es-PE" sz="1440" dirty="0" smtClean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Lineamientos y pautas para el buen inicio de gestión en Gobiernos Locales.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Estructura, organización y competencias de gobiernos locales. 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Sistemas administrativos estratégicos: Recursos Humanos, Contrataciones, Inversión, Presupuesto Público.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Políticas priorizadas: igualdad de género, desarrollo urbano, seguridad ciudadana, residuos sólidos. 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endParaRPr lang="es-PE" sz="1400" dirty="0" smtClean="0"/>
            </a:p>
          </p:txBody>
        </p:sp>
        <p:sp>
          <p:nvSpPr>
            <p:cNvPr id="90" name="Shape 168"/>
            <p:cNvSpPr txBox="1"/>
            <p:nvPr/>
          </p:nvSpPr>
          <p:spPr>
            <a:xfrm>
              <a:off x="500330" y="1159222"/>
              <a:ext cx="3471772" cy="119063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rgbClr val="D20A11"/>
                </a:buClr>
                <a:buSzPct val="25000"/>
              </a:pPr>
              <a:r>
                <a:rPr lang="es-ES" sz="20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AGENDA PARA ALCALDES</a:t>
              </a:r>
            </a:p>
            <a:p>
              <a:pPr algn="ctr">
                <a:buClr>
                  <a:srgbClr val="D20A11"/>
                </a:buClr>
                <a:buSzPct val="25000"/>
              </a:pPr>
              <a:r>
                <a:rPr lang="es-ES" sz="16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(Talleres)</a:t>
              </a:r>
              <a:endParaRPr lang="es-ES" sz="1600" b="1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algn="ctr">
                <a:buClr>
                  <a:srgbClr val="000000"/>
                </a:buClr>
              </a:pPr>
              <a:endParaRPr sz="3167" b="1" dirty="0">
                <a:solidFill>
                  <a:srgbClr val="DD6D1D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6492422" y="3306291"/>
            <a:ext cx="4387822" cy="2357217"/>
            <a:chOff x="-19298" y="1170949"/>
            <a:chExt cx="4387822" cy="587084"/>
          </a:xfrm>
        </p:grpSpPr>
        <p:sp>
          <p:nvSpPr>
            <p:cNvPr id="95" name="Shape 167"/>
            <p:cNvSpPr txBox="1"/>
            <p:nvPr/>
          </p:nvSpPr>
          <p:spPr>
            <a:xfrm>
              <a:off x="28828" y="1290012"/>
              <a:ext cx="4339696" cy="468021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endParaRPr lang="es-PE" sz="1440" dirty="0" smtClean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  <a:sym typeface="Roboto"/>
                </a:rPr>
                <a:t>Reuniones de Trabajo: Anemia, Planes de Infraestructura vial, Redes Integrales de Salud, Brechas educativas, gestión de EPS, Cambio Climático, Presupuesto e inversión publica territorial, Gestión de </a:t>
              </a:r>
              <a:r>
                <a:rPr lang="es-PE" sz="1400" dirty="0">
                  <a:latin typeface="+mj-lt"/>
                  <a:sym typeface="Roboto"/>
                </a:rPr>
                <a:t>recursos </a:t>
              </a:r>
              <a:r>
                <a:rPr lang="es-PE" sz="1400" dirty="0" smtClean="0">
                  <a:latin typeface="+mj-lt"/>
                  <a:sym typeface="Roboto"/>
                </a:rPr>
                <a:t>humanos; integridad en la gestión publica; y control interno. </a:t>
              </a:r>
              <a:endParaRPr lang="es-PE" sz="1400" dirty="0">
                <a:latin typeface="+mj-lt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endParaRPr lang="es-PE" sz="1400" dirty="0" smtClean="0">
                <a:sym typeface="Roboto"/>
              </a:endParaRPr>
            </a:p>
          </p:txBody>
        </p:sp>
        <p:sp>
          <p:nvSpPr>
            <p:cNvPr id="96" name="Shape 168"/>
            <p:cNvSpPr txBox="1"/>
            <p:nvPr/>
          </p:nvSpPr>
          <p:spPr>
            <a:xfrm>
              <a:off x="-19298" y="1170949"/>
              <a:ext cx="4339696" cy="119063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rgbClr val="D20A11"/>
                </a:buClr>
                <a:buSzPct val="25000"/>
              </a:pPr>
              <a:r>
                <a:rPr lang="es-ES" sz="20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AGENDA PARA GOBERNADORES</a:t>
              </a:r>
            </a:p>
            <a:p>
              <a:pPr algn="ctr">
                <a:buClr>
                  <a:srgbClr val="D20A11"/>
                </a:buClr>
                <a:buSzPct val="25000"/>
              </a:pPr>
              <a:r>
                <a:rPr lang="es-ES" sz="16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(Reuniones)</a:t>
              </a:r>
              <a:endParaRPr lang="es-ES" sz="2000" b="1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algn="ctr">
                <a:buClr>
                  <a:srgbClr val="000000"/>
                </a:buClr>
              </a:pPr>
              <a:endParaRPr sz="3167" b="1" dirty="0">
                <a:solidFill>
                  <a:srgbClr val="DD6D1D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2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04231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23" y="6272954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19"/>
          <p:cNvSpPr/>
          <p:nvPr/>
        </p:nvSpPr>
        <p:spPr>
          <a:xfrm>
            <a:off x="0" y="-26024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latin typeface="+mj-lt"/>
            </a:endParaRPr>
          </a:p>
        </p:txBody>
      </p:sp>
      <p:sp>
        <p:nvSpPr>
          <p:cNvPr id="49" name="Shape 503"/>
          <p:cNvSpPr/>
          <p:nvPr/>
        </p:nvSpPr>
        <p:spPr>
          <a:xfrm rot="5400000">
            <a:off x="5682002" y="1473716"/>
            <a:ext cx="420878" cy="24841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65804" tIns="32893" rIns="65804" bIns="32893" anchor="ctr" anchorCtr="0">
            <a:noAutofit/>
          </a:bodyPr>
          <a:lstStyle/>
          <a:p>
            <a:pPr indent="-63990" algn="ctr">
              <a:buClr>
                <a:srgbClr val="000000"/>
              </a:buClr>
            </a:pPr>
            <a:endParaRPr sz="1008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258869" y="547060"/>
            <a:ext cx="3885173" cy="4950211"/>
            <a:chOff x="2707281" y="1403821"/>
            <a:chExt cx="3081026" cy="4501695"/>
          </a:xfrm>
        </p:grpSpPr>
        <p:sp>
          <p:nvSpPr>
            <p:cNvPr id="34" name="Shape 484"/>
            <p:cNvSpPr txBox="1"/>
            <p:nvPr/>
          </p:nvSpPr>
          <p:spPr>
            <a:xfrm>
              <a:off x="4066622" y="1484214"/>
              <a:ext cx="727957" cy="8717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804" tIns="65804" rIns="65804" bIns="65804" anchor="t" anchorCtr="0">
              <a:noAutofit/>
            </a:bodyPr>
            <a:lstStyle/>
            <a:p>
              <a:pPr indent="-251390" algn="ctr">
                <a:buClr>
                  <a:srgbClr val="DD6D1D"/>
                </a:buClr>
                <a:buSzPct val="100000"/>
              </a:pPr>
              <a:r>
                <a:rPr lang="es-ES" sz="3200" b="1" dirty="0">
                  <a:solidFill>
                    <a:srgbClr val="C00000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</a:p>
          </p:txBody>
        </p:sp>
        <p:sp>
          <p:nvSpPr>
            <p:cNvPr id="41" name="Shape 485"/>
            <p:cNvSpPr txBox="1"/>
            <p:nvPr/>
          </p:nvSpPr>
          <p:spPr>
            <a:xfrm>
              <a:off x="3128550" y="3171098"/>
              <a:ext cx="2659757" cy="6566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804" tIns="32893" rIns="65804" bIns="32893" anchor="t" anchorCtr="0">
              <a:noAutofit/>
            </a:bodyPr>
            <a:lstStyle/>
            <a:p>
              <a:pPr indent="-20568" algn="ctr">
                <a:buClr>
                  <a:srgbClr val="D20A11"/>
                </a:buClr>
                <a:buSzPct val="25000"/>
              </a:pPr>
              <a:r>
                <a:rPr lang="es-ES" sz="1600" b="1" dirty="0" smtClean="0">
                  <a:solidFill>
                    <a:srgbClr val="C00000"/>
                  </a:solidFill>
                  <a:latin typeface="+mj-lt"/>
                  <a:ea typeface="Roboto Slab"/>
                  <a:cs typeface="Roboto Slab"/>
                  <a:sym typeface="Roboto Slab"/>
                </a:rPr>
                <a:t>Acciones dirigidas a mejorar el proceso de transferencia entre autoridades salientes y autoridades entrantes</a:t>
              </a:r>
              <a:endParaRPr lang="es-ES" sz="1600" b="1" dirty="0">
                <a:solidFill>
                  <a:srgbClr val="C00000"/>
                </a:solidFill>
                <a:latin typeface="+mj-lt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2" name="Shape 486"/>
            <p:cNvSpPr txBox="1"/>
            <p:nvPr/>
          </p:nvSpPr>
          <p:spPr>
            <a:xfrm>
              <a:off x="3382303" y="2322118"/>
              <a:ext cx="2123223" cy="682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804" tIns="32893" rIns="65804" bIns="32893" anchor="t" anchorCtr="0">
              <a:noAutofit/>
            </a:bodyPr>
            <a:lstStyle/>
            <a:p>
              <a:pPr indent="-27424" algn="ctr">
                <a:buClr>
                  <a:srgbClr val="D20A11"/>
                </a:buClr>
                <a:buSzPct val="25000"/>
              </a:pPr>
              <a:r>
                <a:rPr lang="es-ES" b="1" dirty="0" smtClean="0">
                  <a:solidFill>
                    <a:srgbClr val="C00000"/>
                  </a:solidFill>
                  <a:latin typeface="+mj-lt"/>
                  <a:ea typeface="Roboto Slab"/>
                  <a:cs typeface="Roboto Slab"/>
                  <a:sym typeface="Roboto Slab"/>
                </a:rPr>
                <a:t>- </a:t>
              </a:r>
              <a:r>
                <a:rPr lang="es-ES" b="1" dirty="0" err="1" smtClean="0">
                  <a:solidFill>
                    <a:srgbClr val="C00000"/>
                  </a:solidFill>
                  <a:latin typeface="+mj-lt"/>
                  <a:ea typeface="Roboto Slab"/>
                  <a:cs typeface="Roboto Slab"/>
                  <a:sym typeface="Roboto Slab"/>
                </a:rPr>
                <a:t>Ago</a:t>
              </a:r>
              <a:r>
                <a:rPr lang="es-ES" b="1" dirty="0" smtClean="0">
                  <a:solidFill>
                    <a:srgbClr val="C00000"/>
                  </a:solidFill>
                  <a:latin typeface="+mj-lt"/>
                  <a:ea typeface="Roboto Slab"/>
                  <a:cs typeface="Roboto Slab"/>
                  <a:sym typeface="Roboto Slab"/>
                </a:rPr>
                <a:t> a Set 2018 -</a:t>
              </a:r>
              <a:endParaRPr lang="es-ES" b="1" dirty="0">
                <a:solidFill>
                  <a:srgbClr val="C00000"/>
                </a:solidFill>
                <a:latin typeface="+mj-lt"/>
                <a:ea typeface="Roboto Slab"/>
                <a:cs typeface="Roboto Slab"/>
                <a:sym typeface="Roboto Slab"/>
              </a:endParaRPr>
            </a:p>
            <a:p>
              <a:pPr indent="-31995" algn="ctr">
                <a:buClr>
                  <a:srgbClr val="D20A11"/>
                </a:buClr>
                <a:buSzPct val="25000"/>
              </a:pPr>
              <a:r>
                <a:rPr lang="es-ES" sz="1600" b="1" dirty="0" smtClean="0">
                  <a:solidFill>
                    <a:sysClr val="windowText" lastClr="000000"/>
                  </a:solidFill>
                  <a:latin typeface="+mj-lt"/>
                  <a:ea typeface="Roboto Slab"/>
                  <a:cs typeface="Roboto Slab"/>
                  <a:sym typeface="Roboto Slab"/>
                </a:rPr>
                <a:t>ACCIONES PRELIMINARES</a:t>
              </a:r>
              <a:endParaRPr lang="es-ES" sz="1600" b="1" dirty="0">
                <a:solidFill>
                  <a:sysClr val="windowText" lastClr="000000"/>
                </a:solidFill>
                <a:latin typeface="+mj-lt"/>
                <a:ea typeface="Roboto Slab"/>
                <a:cs typeface="Roboto Slab"/>
                <a:sym typeface="Roboto Slab"/>
              </a:endParaRPr>
            </a:p>
            <a:p>
              <a:pPr indent="-41137" algn="ctr">
                <a:buClr>
                  <a:srgbClr val="D20A11"/>
                </a:buClr>
              </a:pPr>
              <a:endParaRPr sz="2400" b="1" dirty="0">
                <a:solidFill>
                  <a:srgbClr val="DD6D1D"/>
                </a:solidFill>
                <a:latin typeface="+mj-lt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3" name="Shape 487"/>
            <p:cNvSpPr txBox="1"/>
            <p:nvPr/>
          </p:nvSpPr>
          <p:spPr>
            <a:xfrm>
              <a:off x="3045107" y="4087959"/>
              <a:ext cx="2743200" cy="18175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804" tIns="65804" rIns="65804" bIns="65804" anchor="t" anchorCtr="0">
              <a:noAutofit/>
            </a:bodyPr>
            <a:lstStyle/>
            <a:p>
              <a:pPr indent="-73132" algn="just">
                <a:buClr>
                  <a:srgbClr val="000000"/>
                </a:buClr>
              </a:pPr>
              <a:r>
                <a:rPr lang="es-PE" sz="1400" b="1" dirty="0" smtClean="0">
                  <a:latin typeface="+mj-lt"/>
                  <a:ea typeface="Roboto Slab"/>
                  <a:cs typeface="Roboto Slab"/>
                  <a:sym typeface="Roboto Slab"/>
                </a:rPr>
                <a:t>Plataforma Municipio al Día </a:t>
              </a:r>
              <a:r>
                <a:rPr lang="es-PE" sz="1400" dirty="0" smtClean="0">
                  <a:latin typeface="+mj-lt"/>
                  <a:ea typeface="Roboto Slab"/>
                  <a:cs typeface="Roboto Slab"/>
                  <a:sym typeface="Roboto Slab"/>
                </a:rPr>
                <a:t>y Curso virtual de Transferencia de la Gestión administrativa en Gobiernos Locales (500 y 2500 participantes).</a:t>
              </a:r>
            </a:p>
            <a:p>
              <a:pPr algn="just"/>
              <a:r>
                <a:rPr lang="es-PE" sz="1400" dirty="0" smtClean="0">
                  <a:latin typeface="+mj-lt"/>
                </a:rPr>
                <a:t>Ajustes </a:t>
              </a:r>
              <a:r>
                <a:rPr lang="es-PE" sz="1400" dirty="0">
                  <a:latin typeface="+mj-lt"/>
                </a:rPr>
                <a:t>a la Guía de Transferencia de gestión de Contraloría General de la República</a:t>
              </a:r>
              <a:r>
                <a:rPr lang="es-PE" sz="1400" dirty="0" smtClean="0">
                  <a:latin typeface="+mj-lt"/>
                </a:rPr>
                <a:t>. (DIRECTIVA 008-2018-CG/GTN</a:t>
              </a:r>
              <a:endParaRPr lang="es-PE" sz="1400" dirty="0">
                <a:latin typeface="+mj-lt"/>
              </a:endParaRPr>
            </a:p>
            <a:p>
              <a:pPr algn="just"/>
              <a:r>
                <a:rPr lang="es-PE" sz="1400" dirty="0" smtClean="0">
                  <a:latin typeface="+mj-lt"/>
                </a:rPr>
                <a:t>Modificación </a:t>
              </a:r>
              <a:r>
                <a:rPr lang="es-PE" sz="1400" dirty="0">
                  <a:latin typeface="+mj-lt"/>
                </a:rPr>
                <a:t>normativa, Decreto Legislativo, que incorpora al gobierno nacional y extiende el proceso a los primeros 100 días</a:t>
              </a:r>
              <a:endParaRPr lang="es-PE" sz="1400" dirty="0" smtClean="0">
                <a:latin typeface="+mj-lt"/>
                <a:ea typeface="Roboto Slab"/>
                <a:cs typeface="Roboto Slab"/>
                <a:sym typeface="Roboto Slab"/>
              </a:endParaRPr>
            </a:p>
            <a:p>
              <a:pPr indent="-73132" algn="just">
                <a:buClr>
                  <a:srgbClr val="000000"/>
                </a:buClr>
              </a:pPr>
              <a:endParaRPr lang="es-PE" sz="1300" dirty="0" smtClean="0">
                <a:solidFill>
                  <a:srgbClr val="8B980D"/>
                </a:solidFill>
                <a:latin typeface="+mj-lt"/>
                <a:ea typeface="Roboto Slab"/>
                <a:cs typeface="Roboto Slab"/>
                <a:sym typeface="Roboto Slab"/>
              </a:endParaRPr>
            </a:p>
          </p:txBody>
        </p:sp>
        <p:cxnSp>
          <p:nvCxnSpPr>
            <p:cNvPr id="46" name="Shape 496"/>
            <p:cNvCxnSpPr/>
            <p:nvPr/>
          </p:nvCxnSpPr>
          <p:spPr>
            <a:xfrm>
              <a:off x="3220906" y="3158217"/>
              <a:ext cx="25674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" name="Shape 505"/>
            <p:cNvSpPr/>
            <p:nvPr/>
          </p:nvSpPr>
          <p:spPr>
            <a:xfrm rot="10800000">
              <a:off x="4046878" y="1403821"/>
              <a:ext cx="786949" cy="786545"/>
            </a:xfrm>
            <a:prstGeom prst="donut">
              <a:avLst>
                <a:gd name="adj" fmla="val 11892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5804" tIns="32893" rIns="65804" bIns="32893" anchor="ctr" anchorCtr="0">
              <a:noAutofit/>
            </a:bodyPr>
            <a:lstStyle/>
            <a:p>
              <a:pPr indent="-63990" algn="ctr">
                <a:buClr>
                  <a:srgbClr val="000000"/>
                </a:buClr>
              </a:pPr>
              <a:endParaRPr sz="1008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5" name="Shape 512" descr="check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07281" y="4127874"/>
              <a:ext cx="280477" cy="2879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Shape 512" descr="check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35955" y="4709030"/>
              <a:ext cx="280477" cy="2879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upo 4"/>
          <p:cNvGrpSpPr/>
          <p:nvPr/>
        </p:nvGrpSpPr>
        <p:grpSpPr>
          <a:xfrm>
            <a:off x="6385010" y="614898"/>
            <a:ext cx="3803968" cy="5166795"/>
            <a:chOff x="6022927" y="1336837"/>
            <a:chExt cx="2643433" cy="5166795"/>
          </a:xfrm>
        </p:grpSpPr>
        <p:sp>
          <p:nvSpPr>
            <p:cNvPr id="44" name="Shape 488"/>
            <p:cNvSpPr txBox="1"/>
            <p:nvPr/>
          </p:nvSpPr>
          <p:spPr>
            <a:xfrm>
              <a:off x="6076892" y="3171098"/>
              <a:ext cx="2567400" cy="735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804" tIns="32893" rIns="65804" bIns="32893" anchor="t" anchorCtr="0">
              <a:noAutofit/>
            </a:bodyPr>
            <a:lstStyle/>
            <a:p>
              <a:pPr indent="-20568" algn="ctr">
                <a:buClr>
                  <a:srgbClr val="D20A11"/>
                </a:buClr>
                <a:buSzPct val="25000"/>
              </a:pPr>
              <a:r>
                <a:rPr lang="es-ES" sz="1600" b="1" dirty="0" smtClean="0">
                  <a:solidFill>
                    <a:srgbClr val="C00000"/>
                  </a:solidFill>
                  <a:latin typeface="+mj-lt"/>
                  <a:ea typeface="Roboto Slab"/>
                  <a:cs typeface="Roboto Slab"/>
                  <a:sym typeface="Roboto Slab"/>
                </a:rPr>
                <a:t>Fortalecimiento de capacidades de las nuevas autoridades, mediante información pertinente y talleres. </a:t>
              </a:r>
              <a:endParaRPr lang="es-ES" sz="1600" b="1" dirty="0">
                <a:solidFill>
                  <a:srgbClr val="C00000"/>
                </a:solidFill>
                <a:latin typeface="+mj-lt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5" name="Shape 489"/>
            <p:cNvSpPr txBox="1"/>
            <p:nvPr/>
          </p:nvSpPr>
          <p:spPr>
            <a:xfrm>
              <a:off x="6341866" y="4016447"/>
              <a:ext cx="2324494" cy="24871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804" tIns="32893" rIns="65804" bIns="32893" anchor="t" anchorCtr="0">
              <a:noAutofit/>
            </a:bodyPr>
            <a:lstStyle/>
            <a:p>
              <a:pPr indent="-18283" algn="just">
                <a:buClr>
                  <a:srgbClr val="5B5B5F"/>
                </a:buClr>
              </a:pPr>
              <a:r>
                <a:rPr lang="es-PE" sz="1400" dirty="0" smtClean="0">
                  <a:latin typeface="+mj-lt"/>
                  <a:ea typeface="Roboto"/>
                  <a:cs typeface="Roboto"/>
                  <a:sym typeface="Roboto"/>
                </a:rPr>
                <a:t>Encuentro 56 </a:t>
              </a:r>
              <a:r>
                <a:rPr lang="es-PE" sz="1400" dirty="0">
                  <a:latin typeface="+mj-lt"/>
                  <a:ea typeface="Roboto"/>
                  <a:cs typeface="Roboto"/>
                  <a:sym typeface="Roboto"/>
                </a:rPr>
                <a:t>alcaldes de grandes ciudades y 10 </a:t>
              </a:r>
              <a:r>
                <a:rPr lang="es-PE" sz="1400" dirty="0" smtClean="0">
                  <a:latin typeface="+mj-lt"/>
                  <a:ea typeface="Roboto"/>
                  <a:cs typeface="Roboto"/>
                  <a:sym typeface="Roboto"/>
                </a:rPr>
                <a:t>Gobernadores- 29 y 30 de Octubre.</a:t>
              </a:r>
            </a:p>
            <a:p>
              <a:pPr indent="-18283" algn="just">
                <a:buClr>
                  <a:srgbClr val="5B5B5F"/>
                </a:buClr>
              </a:pPr>
              <a:r>
                <a:rPr lang="es-PE" sz="1400" dirty="0" smtClean="0">
                  <a:latin typeface="+mj-lt"/>
                  <a:ea typeface="Roboto"/>
                  <a:cs typeface="Roboto"/>
                  <a:sym typeface="Roboto"/>
                </a:rPr>
                <a:t>Encuentro con 116 distritos de mayor necesidad. </a:t>
              </a:r>
            </a:p>
            <a:p>
              <a:pPr indent="-18283" algn="just">
                <a:buClr>
                  <a:srgbClr val="5B5B5F"/>
                </a:buClr>
              </a:pPr>
              <a:r>
                <a:rPr lang="es-PE" sz="1400" b="1" dirty="0" smtClean="0">
                  <a:latin typeface="+mj-lt"/>
                  <a:ea typeface="Roboto"/>
                  <a:cs typeface="Roboto"/>
                  <a:sym typeface="Roboto"/>
                </a:rPr>
                <a:t>Talleres departamentales de inducción a alcaldes distritales y provinciales.</a:t>
              </a:r>
            </a:p>
            <a:p>
              <a:pPr indent="-18283" algn="just">
                <a:buClr>
                  <a:srgbClr val="5B5B5F"/>
                </a:buClr>
              </a:pPr>
              <a:r>
                <a:rPr lang="es-PE" sz="1400" dirty="0" smtClean="0">
                  <a:latin typeface="+mj-lt"/>
                  <a:ea typeface="Roboto"/>
                  <a:cs typeface="Roboto"/>
                  <a:sym typeface="Roboto"/>
                </a:rPr>
                <a:t>Información </a:t>
              </a:r>
              <a:r>
                <a:rPr lang="es-PE" sz="1400" dirty="0">
                  <a:latin typeface="+mj-lt"/>
                  <a:ea typeface="Roboto"/>
                  <a:cs typeface="Roboto"/>
                  <a:sym typeface="Roboto"/>
                </a:rPr>
                <a:t>sobre presencia e intervención  en su territorio/ Cronograma de Acompañamiento (DL 1404)</a:t>
              </a:r>
            </a:p>
            <a:p>
              <a:pPr indent="-18283" algn="just">
                <a:buClr>
                  <a:srgbClr val="5B5B5F"/>
                </a:buClr>
              </a:pPr>
              <a:endParaRPr lang="es-PE" sz="1400" dirty="0">
                <a:latin typeface="+mj-lt"/>
                <a:ea typeface="Roboto"/>
                <a:cs typeface="Roboto"/>
                <a:sym typeface="Roboto"/>
              </a:endParaRPr>
            </a:p>
            <a:p>
              <a:pPr indent="-18283" algn="just">
                <a:buClr>
                  <a:srgbClr val="5B5B5F"/>
                </a:buClr>
              </a:pPr>
              <a:r>
                <a:rPr lang="es-PE" sz="1400" dirty="0" smtClean="0">
                  <a:latin typeface="+mj-lt"/>
                  <a:ea typeface="Roboto"/>
                  <a:cs typeface="Roboto"/>
                  <a:sym typeface="Roboto"/>
                </a:rPr>
                <a:t>GORE Ejecutivo de Transferencia e inducción</a:t>
              </a:r>
              <a:endParaRPr sz="1400" dirty="0"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Shape 497"/>
            <p:cNvSpPr txBox="1"/>
            <p:nvPr/>
          </p:nvSpPr>
          <p:spPr>
            <a:xfrm>
              <a:off x="6931364" y="1468589"/>
              <a:ext cx="727957" cy="8717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804" tIns="65804" rIns="65804" bIns="65804" anchor="t" anchorCtr="0">
              <a:noAutofit/>
            </a:bodyPr>
            <a:lstStyle/>
            <a:p>
              <a:pPr indent="-251390" algn="ctr">
                <a:buClr>
                  <a:srgbClr val="DD6D1D"/>
                </a:buClr>
                <a:buSzPct val="100000"/>
              </a:pPr>
              <a:r>
                <a:rPr lang="es-ES" sz="3200" b="1" dirty="0">
                  <a:solidFill>
                    <a:srgbClr val="C00000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</a:p>
          </p:txBody>
        </p:sp>
        <p:sp>
          <p:nvSpPr>
            <p:cNvPr id="48" name="Shape 498"/>
            <p:cNvSpPr txBox="1"/>
            <p:nvPr/>
          </p:nvSpPr>
          <p:spPr>
            <a:xfrm>
              <a:off x="6022927" y="2319816"/>
              <a:ext cx="2487476" cy="500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5804" tIns="32893" rIns="65804" bIns="32893" anchor="t" anchorCtr="0">
              <a:noAutofit/>
            </a:bodyPr>
            <a:lstStyle/>
            <a:p>
              <a:pPr indent="-27424" algn="ctr">
                <a:buClr>
                  <a:srgbClr val="D20A11"/>
                </a:buClr>
                <a:buSzPct val="25000"/>
              </a:pPr>
              <a:r>
                <a:rPr lang="es-ES" b="1" dirty="0" smtClean="0">
                  <a:solidFill>
                    <a:srgbClr val="C00000"/>
                  </a:solidFill>
                  <a:latin typeface="+mj-lt"/>
                  <a:ea typeface="Roboto Slab"/>
                  <a:cs typeface="Roboto Slab"/>
                  <a:sym typeface="Roboto Slab"/>
                </a:rPr>
                <a:t>- Nov a Dic 2018 -</a:t>
              </a:r>
            </a:p>
            <a:p>
              <a:pPr indent="-31995" algn="ctr">
                <a:buClr>
                  <a:srgbClr val="D20A11"/>
                </a:buClr>
                <a:buSzPct val="25000"/>
              </a:pPr>
              <a:r>
                <a:rPr lang="es-ES" sz="1600" b="1" dirty="0" smtClean="0">
                  <a:solidFill>
                    <a:sysClr val="windowText" lastClr="000000"/>
                  </a:solidFill>
                  <a:latin typeface="+mj-lt"/>
                  <a:ea typeface="Roboto Slab"/>
                  <a:cs typeface="Roboto Slab"/>
                  <a:sym typeface="Roboto Slab"/>
                </a:rPr>
                <a:t>PROGRAMADO</a:t>
              </a:r>
              <a:endParaRPr lang="es-ES" sz="1600" b="1" dirty="0">
                <a:solidFill>
                  <a:sysClr val="windowText" lastClr="000000"/>
                </a:solidFill>
                <a:latin typeface="+mj-lt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1" name="Shape 506"/>
            <p:cNvSpPr/>
            <p:nvPr/>
          </p:nvSpPr>
          <p:spPr>
            <a:xfrm rot="10800000">
              <a:off x="6956209" y="1336837"/>
              <a:ext cx="678265" cy="845578"/>
            </a:xfrm>
            <a:prstGeom prst="donut">
              <a:avLst>
                <a:gd name="adj" fmla="val 11892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5804" tIns="32893" rIns="65804" bIns="32893" anchor="ctr" anchorCtr="0">
              <a:noAutofit/>
            </a:bodyPr>
            <a:lstStyle/>
            <a:p>
              <a:pPr indent="-63990" algn="ctr">
                <a:buClr>
                  <a:srgbClr val="000000"/>
                </a:buClr>
              </a:pPr>
              <a:endParaRPr sz="100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" name="Shape 496"/>
            <p:cNvCxnSpPr/>
            <p:nvPr/>
          </p:nvCxnSpPr>
          <p:spPr>
            <a:xfrm>
              <a:off x="6076892" y="3147956"/>
              <a:ext cx="25674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/>
          <a:srcRect l="5411" t="26159" r="21625"/>
          <a:stretch/>
        </p:blipFill>
        <p:spPr>
          <a:xfrm>
            <a:off x="-27722" y="36434"/>
            <a:ext cx="702893" cy="47145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578174" y="11636"/>
            <a:ext cx="1171082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PROGRAMA DE INDUCCIÓN para la transferencia y </a:t>
            </a:r>
            <a:r>
              <a:rPr lang="es-PE" sz="2400" b="1" dirty="0">
                <a:solidFill>
                  <a:srgbClr val="C00000"/>
                </a:solidFill>
                <a:latin typeface="+mj-lt"/>
              </a:rPr>
              <a:t>buen inicio de la gestión regional y municipal </a:t>
            </a:r>
          </a:p>
        </p:txBody>
      </p:sp>
      <p:pic>
        <p:nvPicPr>
          <p:cNvPr id="33" name="Shape 512" descr="chec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0289" y="3326040"/>
            <a:ext cx="353683" cy="31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512" descr="chec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0289" y="4204245"/>
            <a:ext cx="353683" cy="31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512" descr="chec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1896" y="4635529"/>
            <a:ext cx="353683" cy="31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512" descr="chec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4605" y="5019023"/>
            <a:ext cx="353683" cy="31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512" descr="chec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026" y="4802153"/>
            <a:ext cx="353681" cy="31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512" descr="chec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1896" y="3778044"/>
            <a:ext cx="353683" cy="316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512" descr="check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4605" y="5410136"/>
            <a:ext cx="353683" cy="316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1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411" t="26159" r="21625"/>
          <a:stretch/>
        </p:blipFill>
        <p:spPr>
          <a:xfrm>
            <a:off x="-27722" y="36434"/>
            <a:ext cx="702893" cy="4714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9041" y="46219"/>
            <a:ext cx="11325959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Municipio al día: Plataforma de comunicación y </a:t>
            </a:r>
            <a:r>
              <a:rPr lang="es-PE" sz="2400" b="1" dirty="0" err="1" smtClean="0">
                <a:solidFill>
                  <a:srgbClr val="C00000"/>
                </a:solidFill>
                <a:latin typeface="+mj-lt"/>
              </a:rPr>
              <a:t>articulacion</a:t>
            </a:r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 entre el centro de Gobierno -PCM- y las municipalidades del país</a:t>
            </a:r>
            <a:endParaRPr lang="es-PE" sz="2400" b="1" dirty="0">
              <a:solidFill>
                <a:srgbClr val="C00000"/>
              </a:solidFill>
              <a:latin typeface="+mj-lt"/>
            </a:endParaRPr>
          </a:p>
          <a:p>
            <a:r>
              <a:rPr lang="es-PE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       </a:t>
            </a:r>
            <a:r>
              <a:rPr lang="es-PE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www.municipioaldia.com</a:t>
            </a:r>
            <a:endParaRPr lang="es-PE" sz="3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32" y="1635653"/>
            <a:ext cx="8712201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04231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23" y="6272954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19"/>
          <p:cNvSpPr/>
          <p:nvPr/>
        </p:nvSpPr>
        <p:spPr>
          <a:xfrm>
            <a:off x="0" y="-26024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latin typeface="+mj-l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20321" y="11962"/>
            <a:ext cx="1137167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  <a:latin typeface="+mj-lt"/>
              </a:rPr>
              <a:t>Talleres departamentales de inducción a </a:t>
            </a:r>
            <a:r>
              <a:rPr lang="es-PE" sz="2800" b="1" dirty="0" smtClean="0">
                <a:solidFill>
                  <a:srgbClr val="C00000"/>
                </a:solidFill>
                <a:latin typeface="+mj-lt"/>
              </a:rPr>
              <a:t>Alcaldes (Noviembre a Diciembre)</a:t>
            </a:r>
            <a:endParaRPr lang="es-PE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5411" t="26159" r="21625"/>
          <a:stretch/>
        </p:blipFill>
        <p:spPr>
          <a:xfrm>
            <a:off x="58714" y="49683"/>
            <a:ext cx="702893" cy="471450"/>
          </a:xfrm>
          <a:prstGeom prst="rect">
            <a:avLst/>
          </a:prstGeom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77900"/>
              </p:ext>
            </p:extLst>
          </p:nvPr>
        </p:nvGraphicFramePr>
        <p:xfrm>
          <a:off x="410160" y="665187"/>
          <a:ext cx="5691701" cy="496813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140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1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PROGRAMA TALLERES DE INDUCCIÓN A AUTORIDADES MUNICIPALES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 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 dirty="0">
                          <a:effectLst/>
                        </a:rPr>
                        <a:t>Noviembre a Diciembre  de 2018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 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900">
                          <a:effectLst/>
                        </a:rPr>
                        <a:t>Lugar: a confirmar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u="sng" dirty="0">
                          <a:effectLst/>
                        </a:rPr>
                        <a:t>Horario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u="sng">
                          <a:effectLst/>
                        </a:rPr>
                        <a:t>Tema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u="sng">
                          <a:effectLst/>
                        </a:rPr>
                        <a:t>Responsable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u="sng">
                          <a:effectLst/>
                        </a:rPr>
                        <a:t>Participantes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43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     </a:t>
                      </a:r>
                      <a:r>
                        <a:rPr lang="es-PE" sz="1050" u="sng" dirty="0">
                          <a:effectLst/>
                        </a:rPr>
                        <a:t>Día 1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Todos los alcaldes provinciales y distritales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         REGISTRO E INGRESO 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4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INAUGURACIÓN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8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Tema 1: Misión y rol de la nueva autoridad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 smtClean="0">
                          <a:effectLst/>
                        </a:rPr>
                        <a:t>PCM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0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Tema 2: Estructura y organización de los gobiernos locales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 smtClean="0">
                          <a:effectLst/>
                        </a:rPr>
                        <a:t>PCM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2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Tema 3: Competencias básicas y su relación con los niveles de gobierno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 smtClean="0">
                          <a:effectLst/>
                        </a:rPr>
                        <a:t>PCM</a:t>
                      </a:r>
                      <a:endParaRPr lang="es-PE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 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7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Tema 4: Aspectos emblemáticos de la gestión  municipal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 smtClean="0">
                          <a:effectLst/>
                        </a:rPr>
                        <a:t>PCM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43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     </a:t>
                      </a:r>
                      <a:r>
                        <a:rPr lang="es-PE" sz="1050" u="sng" dirty="0">
                          <a:effectLst/>
                        </a:rPr>
                        <a:t>Día 2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 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Tema 5: Integridad en la gestión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CGR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2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Tema 6: Gestión Pública y contratación de personal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SERVIR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7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Tema 7: Financiamiento e Inversión Regional y Municipal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MEF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Tema 8:  Gestión de residuos solidos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MINAM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66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Tema 9: Contratación estratégica del Estado 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OSCE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9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 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>
                          <a:effectLst/>
                        </a:rPr>
                        <a:t>Tema 10: Seguridad ciudadana</a:t>
                      </a:r>
                      <a:endParaRPr lang="es-P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050" dirty="0">
                          <a:effectLst/>
                        </a:rPr>
                        <a:t>MININTER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58" marR="6958" marT="0" marB="0"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0" name="Shape 178"/>
          <p:cNvSpPr txBox="1"/>
          <p:nvPr/>
        </p:nvSpPr>
        <p:spPr>
          <a:xfrm>
            <a:off x="8367345" y="2285426"/>
            <a:ext cx="4192888" cy="1303180"/>
          </a:xfrm>
          <a:prstGeom prst="rect">
            <a:avLst/>
          </a:prstGeom>
          <a:noFill/>
          <a:ln>
            <a:noFill/>
          </a:ln>
        </p:spPr>
        <p:txBody>
          <a:bodyPr lIns="65804" tIns="32893" rIns="65804" bIns="32893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s-ES" sz="2000" b="1" dirty="0" smtClean="0">
                <a:latin typeface="+mj-lt"/>
                <a:ea typeface="Roboto Slab"/>
                <a:cs typeface="Roboto Slab"/>
                <a:sym typeface="Roboto Slab"/>
              </a:rPr>
              <a:t>5 semanas</a:t>
            </a:r>
          </a:p>
          <a:p>
            <a:pPr>
              <a:buClr>
                <a:schemeClr val="dk1"/>
              </a:buClr>
              <a:buSzPct val="25000"/>
            </a:pPr>
            <a:r>
              <a:rPr lang="es-ES" sz="2000" b="1" dirty="0" smtClean="0">
                <a:latin typeface="+mj-lt"/>
                <a:ea typeface="Roboto Slab"/>
                <a:cs typeface="Roboto Slab"/>
                <a:sym typeface="Roboto Slab"/>
              </a:rPr>
              <a:t>25 Talleres departamentales</a:t>
            </a:r>
          </a:p>
          <a:p>
            <a:pPr>
              <a:buClr>
                <a:schemeClr val="dk1"/>
              </a:buClr>
              <a:buSzPct val="25000"/>
            </a:pPr>
            <a:r>
              <a:rPr lang="es-ES" sz="2000" b="1" dirty="0" smtClean="0">
                <a:latin typeface="+mj-lt"/>
                <a:ea typeface="Roboto Slab"/>
                <a:cs typeface="Roboto Slab"/>
                <a:sym typeface="Roboto Slab"/>
              </a:rPr>
              <a:t>196 alcaldes provinciales</a:t>
            </a:r>
          </a:p>
          <a:p>
            <a:pPr>
              <a:buClr>
                <a:schemeClr val="dk1"/>
              </a:buClr>
              <a:buSzPct val="25000"/>
            </a:pPr>
            <a:r>
              <a:rPr lang="es-ES" sz="2000" b="1" dirty="0" smtClean="0">
                <a:latin typeface="+mj-lt"/>
                <a:ea typeface="Roboto Slab"/>
                <a:cs typeface="Roboto Slab"/>
                <a:sym typeface="Roboto Slab"/>
              </a:rPr>
              <a:t>1678 alcaldes distritales</a:t>
            </a:r>
            <a:endParaRPr lang="es-ES" sz="2000" b="1" dirty="0">
              <a:latin typeface="+mj-lt"/>
              <a:ea typeface="Roboto Slab"/>
              <a:cs typeface="Roboto Slab"/>
              <a:sym typeface="Roboto Slab"/>
            </a:endParaRPr>
          </a:p>
          <a:p>
            <a:pPr>
              <a:buClr>
                <a:srgbClr val="000000"/>
              </a:buClr>
            </a:pPr>
            <a:endParaRPr sz="1440" dirty="0">
              <a:solidFill>
                <a:srgbClr val="5B5B5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Clr>
                <a:srgbClr val="000000"/>
              </a:buClr>
            </a:pPr>
            <a:endParaRPr sz="1440" dirty="0">
              <a:solidFill>
                <a:srgbClr val="5B5B5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algn="ctr">
              <a:buClr>
                <a:srgbClr val="000000"/>
              </a:buClr>
            </a:pPr>
            <a:endParaRPr sz="1440" dirty="0">
              <a:solidFill>
                <a:srgbClr val="5B5B5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algn="ctr">
              <a:buClr>
                <a:srgbClr val="5B5B5F"/>
              </a:buClr>
              <a:buSzPct val="25000"/>
            </a:pPr>
            <a:r>
              <a:rPr lang="es-ES" sz="1440" dirty="0">
                <a:solidFill>
                  <a:srgbClr val="5B5B5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</a:p>
          <a:p>
            <a:pPr algn="ctr">
              <a:buClr>
                <a:srgbClr val="000000"/>
              </a:buClr>
            </a:pPr>
            <a:endParaRPr sz="1440" dirty="0">
              <a:solidFill>
                <a:srgbClr val="5B5B5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algn="ctr">
              <a:buClr>
                <a:srgbClr val="000000"/>
              </a:buClr>
            </a:pPr>
            <a:endParaRPr sz="1440" dirty="0">
              <a:solidFill>
                <a:srgbClr val="5B5B5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Shape 180" descr="CUMPLIMINET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17725" y="2438842"/>
            <a:ext cx="949620" cy="996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4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04231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23" y="6272954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19"/>
          <p:cNvSpPr/>
          <p:nvPr/>
        </p:nvSpPr>
        <p:spPr>
          <a:xfrm>
            <a:off x="0" y="-26024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latin typeface="+mj-l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29298" y="154810"/>
            <a:ext cx="1141827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  <a:latin typeface="+mj-lt"/>
              </a:rPr>
              <a:t>Atención a Municipalidades: Avance de Talleres departamentales </a:t>
            </a:r>
            <a:endParaRPr lang="es-PE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AutoShape 8" descr="blob:https://web.whatsapp.com/f19d017e-8ccb-4c92-ae7c-f0c56d87d6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31" y="1270450"/>
            <a:ext cx="8856398" cy="32060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5411" t="26159" r="21625"/>
          <a:stretch/>
        </p:blipFill>
        <p:spPr>
          <a:xfrm>
            <a:off x="58714" y="49683"/>
            <a:ext cx="702893" cy="47145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199850" y="4961164"/>
            <a:ext cx="6985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Con </a:t>
            </a:r>
            <a:r>
              <a:rPr lang="es-PE" dirty="0" smtClean="0"/>
              <a:t>estos  7 talleres se van atendiendo 356  municipalidades, a la fecha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601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6" y="353700"/>
            <a:ext cx="3624648" cy="671738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68876" y="2438387"/>
            <a:ext cx="11802635" cy="21239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s-PE" b="1" dirty="0" smtClean="0"/>
          </a:p>
          <a:p>
            <a:pPr algn="ctr">
              <a:lnSpc>
                <a:spcPct val="100000"/>
              </a:lnSpc>
            </a:pPr>
            <a:r>
              <a:rPr lang="es-PE" b="1" dirty="0" smtClean="0"/>
              <a:t>Gracias</a:t>
            </a:r>
          </a:p>
          <a:p>
            <a:pPr algn="ctr">
              <a:lnSpc>
                <a:spcPct val="100000"/>
              </a:lnSpc>
            </a:pPr>
            <a:endParaRPr lang="es-PE" b="1" dirty="0"/>
          </a:p>
          <a:p>
            <a:pPr algn="ctr">
              <a:lnSpc>
                <a:spcPct val="100000"/>
              </a:lnSpc>
            </a:pPr>
            <a:endParaRPr lang="es-PE" sz="2000" b="1" dirty="0" smtClean="0"/>
          </a:p>
          <a:p>
            <a:pPr algn="ctr">
              <a:lnSpc>
                <a:spcPct val="100000"/>
              </a:lnSpc>
            </a:pPr>
            <a:endParaRPr lang="es-PE" sz="2400" dirty="0" smtClean="0"/>
          </a:p>
          <a:p>
            <a:pPr algn="ctr">
              <a:lnSpc>
                <a:spcPct val="100000"/>
              </a:lnSpc>
            </a:pPr>
            <a:r>
              <a:rPr lang="es-PE" sz="2400" dirty="0" smtClean="0"/>
              <a:t> </a:t>
            </a:r>
            <a:endParaRPr lang="es-PE" sz="2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50244" y="5545449"/>
            <a:ext cx="52485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15 de Noviembre, </a:t>
            </a:r>
            <a:r>
              <a:rPr lang="es-ES" sz="1800" b="1" dirty="0"/>
              <a:t>2018</a:t>
            </a:r>
            <a:endParaRPr lang="es-PE" sz="1800" b="1" dirty="0"/>
          </a:p>
        </p:txBody>
      </p:sp>
      <p:pic>
        <p:nvPicPr>
          <p:cNvPr id="9" name="Imagen 8" descr="C:\Users\Andrea\Downloads\WhatsApp Image 2018-05-07 at 3.06.48 PM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913" y="5771903"/>
            <a:ext cx="3230192" cy="70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5411" t="26159" r="21625"/>
          <a:stretch/>
        </p:blipFill>
        <p:spPr>
          <a:xfrm>
            <a:off x="10908685" y="218119"/>
            <a:ext cx="702893" cy="4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23046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68" y="6244348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19"/>
          <p:cNvSpPr/>
          <p:nvPr/>
        </p:nvSpPr>
        <p:spPr>
          <a:xfrm>
            <a:off x="761607" y="0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POLÍTICA GENERAL DE GOBIERNO</a:t>
            </a:r>
            <a:endParaRPr lang="es-PE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 l="5411" t="26159" r="21625"/>
          <a:stretch/>
        </p:blipFill>
        <p:spPr>
          <a:xfrm>
            <a:off x="58714" y="49683"/>
            <a:ext cx="702893" cy="471450"/>
          </a:xfrm>
          <a:prstGeom prst="rect">
            <a:avLst/>
          </a:prstGeom>
        </p:spPr>
      </p:pic>
      <p:grpSp>
        <p:nvGrpSpPr>
          <p:cNvPr id="67" name="Grupo 66"/>
          <p:cNvGrpSpPr/>
          <p:nvPr/>
        </p:nvGrpSpPr>
        <p:grpSpPr>
          <a:xfrm>
            <a:off x="344631" y="923423"/>
            <a:ext cx="7072829" cy="4502309"/>
            <a:chOff x="410160" y="966185"/>
            <a:chExt cx="7072829" cy="4502309"/>
          </a:xfrm>
        </p:grpSpPr>
        <p:grpSp>
          <p:nvGrpSpPr>
            <p:cNvPr id="58" name="Grupo 57"/>
            <p:cNvGrpSpPr/>
            <p:nvPr/>
          </p:nvGrpSpPr>
          <p:grpSpPr>
            <a:xfrm>
              <a:off x="410160" y="966185"/>
              <a:ext cx="6965870" cy="4502309"/>
              <a:chOff x="410160" y="1172473"/>
              <a:chExt cx="6965870" cy="4502309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410160" y="1172473"/>
                <a:ext cx="6965870" cy="4502309"/>
                <a:chOff x="410160" y="1424685"/>
                <a:chExt cx="6965870" cy="4502309"/>
              </a:xfrm>
            </p:grpSpPr>
            <p:grpSp>
              <p:nvGrpSpPr>
                <p:cNvPr id="27" name="Grupo 26"/>
                <p:cNvGrpSpPr/>
                <p:nvPr/>
              </p:nvGrpSpPr>
              <p:grpSpPr>
                <a:xfrm>
                  <a:off x="2820956" y="1577181"/>
                  <a:ext cx="2051843" cy="2051843"/>
                  <a:chOff x="3038078" y="1872401"/>
                  <a:chExt cx="2051843" cy="2051843"/>
                </a:xfrm>
                <a:solidFill>
                  <a:srgbClr val="C00000"/>
                </a:solidFill>
              </p:grpSpPr>
              <p:sp>
                <p:nvSpPr>
                  <p:cNvPr id="34" name="Elipse 33"/>
                  <p:cNvSpPr/>
                  <p:nvPr/>
                </p:nvSpPr>
                <p:spPr>
                  <a:xfrm>
                    <a:off x="3038078" y="1872401"/>
                    <a:ext cx="2051843" cy="2051843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5" name="Elipse 4"/>
                  <p:cNvSpPr/>
                  <p:nvPr/>
                </p:nvSpPr>
                <p:spPr>
                  <a:xfrm>
                    <a:off x="3338563" y="2172886"/>
                    <a:ext cx="1450873" cy="1450873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5400" tIns="25400" rIns="25400" bIns="25400" numCol="1" spcCol="1270" anchor="ctr" anchorCtr="0">
                    <a:noAutofit/>
                  </a:bodyPr>
                  <a:lstStyle/>
                  <a:p>
                    <a:pPr lvl="0"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PE" sz="2000" b="1" kern="1200" dirty="0" smtClean="0"/>
                      <a:t>5 EJES DE LA POLÍTICA GENERAL DE GOBIERNO AL 2021</a:t>
                    </a:r>
                    <a:endParaRPr lang="es-PE" sz="2000" b="1" kern="1200" dirty="0"/>
                  </a:p>
                </p:txBody>
              </p:sp>
            </p:grpSp>
            <p:grpSp>
              <p:nvGrpSpPr>
                <p:cNvPr id="39" name="Grupo 38"/>
                <p:cNvGrpSpPr/>
                <p:nvPr/>
              </p:nvGrpSpPr>
              <p:grpSpPr>
                <a:xfrm>
                  <a:off x="3128732" y="4490704"/>
                  <a:ext cx="1436290" cy="1436290"/>
                  <a:chOff x="5417779" y="1648563"/>
                  <a:chExt cx="1436290" cy="1436290"/>
                </a:xfrm>
              </p:grpSpPr>
              <p:sp>
                <p:nvSpPr>
                  <p:cNvPr id="40" name="Elipse 39"/>
                  <p:cNvSpPr/>
                  <p:nvPr/>
                </p:nvSpPr>
                <p:spPr>
                  <a:xfrm>
                    <a:off x="5417779" y="1648563"/>
                    <a:ext cx="1436290" cy="1436290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1" name="Elipse 4"/>
                  <p:cNvSpPr/>
                  <p:nvPr/>
                </p:nvSpPr>
                <p:spPr>
                  <a:xfrm>
                    <a:off x="5628119" y="1858868"/>
                    <a:ext cx="1015610" cy="101561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2700" tIns="12700" rIns="12700" bIns="12700" numCol="1" spcCol="1270" anchor="ctr" anchorCtr="0">
                    <a:noAutofit/>
                  </a:bodyPr>
                  <a:lstStyle/>
                  <a:p>
                    <a:pPr lvl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PE" sz="1400" kern="1200" dirty="0" smtClean="0"/>
                      <a:t>Crecimiento económico, equitativo, competitivo y sostenible</a:t>
                    </a:r>
                    <a:endParaRPr lang="es-PE" sz="1400" kern="1200" dirty="0"/>
                  </a:p>
                </p:txBody>
              </p:sp>
            </p:grpSp>
            <p:grpSp>
              <p:nvGrpSpPr>
                <p:cNvPr id="42" name="Grupo 41"/>
                <p:cNvGrpSpPr/>
                <p:nvPr/>
              </p:nvGrpSpPr>
              <p:grpSpPr>
                <a:xfrm>
                  <a:off x="1190201" y="3712309"/>
                  <a:ext cx="1436290" cy="1436290"/>
                  <a:chOff x="3257571" y="82971"/>
                  <a:chExt cx="1436290" cy="1436290"/>
                </a:xfrm>
              </p:grpSpPr>
              <p:sp>
                <p:nvSpPr>
                  <p:cNvPr id="43" name="Elipse 42"/>
                  <p:cNvSpPr/>
                  <p:nvPr/>
                </p:nvSpPr>
                <p:spPr>
                  <a:xfrm>
                    <a:off x="3257571" y="82971"/>
                    <a:ext cx="1436290" cy="1436290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4" name="Elipse 4"/>
                  <p:cNvSpPr/>
                  <p:nvPr/>
                </p:nvSpPr>
                <p:spPr>
                  <a:xfrm>
                    <a:off x="3358171" y="287206"/>
                    <a:ext cx="1225950" cy="1015610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2700" tIns="12700" rIns="12700" bIns="12700" numCol="1" spcCol="1270" anchor="ctr" anchorCtr="0">
                    <a:noAutofit/>
                  </a:bodyPr>
                  <a:lstStyle/>
                  <a:p>
                    <a:pPr lvl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PE" sz="1400" kern="1200" dirty="0" smtClean="0"/>
                      <a:t>Fortalecimiento institucional para la gobernabilidad</a:t>
                    </a:r>
                    <a:endParaRPr lang="es-PE" sz="1400" kern="1200" dirty="0"/>
                  </a:p>
                </p:txBody>
              </p:sp>
            </p:grpSp>
            <p:grpSp>
              <p:nvGrpSpPr>
                <p:cNvPr id="45" name="Grupo 44"/>
                <p:cNvGrpSpPr/>
                <p:nvPr/>
              </p:nvGrpSpPr>
              <p:grpSpPr>
                <a:xfrm>
                  <a:off x="5146162" y="3706204"/>
                  <a:ext cx="1436290" cy="1436290"/>
                  <a:chOff x="4808138" y="4017903"/>
                  <a:chExt cx="1436290" cy="1436290"/>
                </a:xfrm>
              </p:grpSpPr>
              <p:sp>
                <p:nvSpPr>
                  <p:cNvPr id="46" name="Elipse 45"/>
                  <p:cNvSpPr/>
                  <p:nvPr/>
                </p:nvSpPr>
                <p:spPr>
                  <a:xfrm>
                    <a:off x="4808138" y="4017903"/>
                    <a:ext cx="1436290" cy="1436290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7" name="Elipse 4"/>
                  <p:cNvSpPr/>
                  <p:nvPr/>
                </p:nvSpPr>
                <p:spPr>
                  <a:xfrm>
                    <a:off x="5018478" y="4194221"/>
                    <a:ext cx="1015610" cy="101561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2700" tIns="12700" rIns="12700" bIns="12700" numCol="1" spcCol="1270" anchor="ctr" anchorCtr="0">
                    <a:noAutofit/>
                  </a:bodyPr>
                  <a:lstStyle/>
                  <a:p>
                    <a:pPr lvl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PE" sz="1400" kern="1200" dirty="0" smtClean="0"/>
                      <a:t>Desarrollo social y bienestar de la población</a:t>
                    </a:r>
                    <a:endParaRPr lang="es-PE" sz="1400" kern="1200" dirty="0"/>
                  </a:p>
                </p:txBody>
              </p:sp>
            </p:grpSp>
            <p:grpSp>
              <p:nvGrpSpPr>
                <p:cNvPr id="48" name="Grupo 47"/>
                <p:cNvGrpSpPr/>
                <p:nvPr/>
              </p:nvGrpSpPr>
              <p:grpSpPr>
                <a:xfrm>
                  <a:off x="410160" y="1884957"/>
                  <a:ext cx="1436290" cy="1436290"/>
                  <a:chOff x="1273929" y="1443322"/>
                  <a:chExt cx="1436290" cy="1436290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49" name="Elipse 48"/>
                  <p:cNvSpPr/>
                  <p:nvPr/>
                </p:nvSpPr>
                <p:spPr>
                  <a:xfrm>
                    <a:off x="1273929" y="1443322"/>
                    <a:ext cx="1436290" cy="143629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0" name="Elipse 4"/>
                  <p:cNvSpPr/>
                  <p:nvPr/>
                </p:nvSpPr>
                <p:spPr>
                  <a:xfrm>
                    <a:off x="1484269" y="1652913"/>
                    <a:ext cx="1015610" cy="1015610"/>
                  </a:xfrm>
                  <a:prstGeom prst="rect">
                    <a:avLst/>
                  </a:prstGeom>
                  <a:grp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2700" tIns="12700" rIns="12700" bIns="12700" numCol="1" spcCol="1270" anchor="ctr" anchorCtr="0">
                    <a:noAutofit/>
                  </a:bodyPr>
                  <a:lstStyle/>
                  <a:p>
                    <a:pPr lvl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PE" sz="1400" kern="1200" dirty="0" smtClean="0"/>
                      <a:t>Integridad y lucha contra la corrupción</a:t>
                    </a:r>
                    <a:endParaRPr lang="es-PE" sz="1400" kern="1200" dirty="0"/>
                  </a:p>
                </p:txBody>
              </p:sp>
            </p:grpSp>
            <p:grpSp>
              <p:nvGrpSpPr>
                <p:cNvPr id="51" name="Grupo 50"/>
                <p:cNvGrpSpPr/>
                <p:nvPr/>
              </p:nvGrpSpPr>
              <p:grpSpPr>
                <a:xfrm>
                  <a:off x="5905737" y="1900873"/>
                  <a:ext cx="1470293" cy="1436290"/>
                  <a:chOff x="2031570" y="3894933"/>
                  <a:chExt cx="1470293" cy="1436290"/>
                </a:xfrm>
              </p:grpSpPr>
              <p:sp>
                <p:nvSpPr>
                  <p:cNvPr id="52" name="Elipse 51"/>
                  <p:cNvSpPr/>
                  <p:nvPr/>
                </p:nvSpPr>
                <p:spPr>
                  <a:xfrm>
                    <a:off x="2031570" y="3894933"/>
                    <a:ext cx="1436290" cy="1436290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3" name="Elipse 4"/>
                  <p:cNvSpPr/>
                  <p:nvPr/>
                </p:nvSpPr>
                <p:spPr>
                  <a:xfrm>
                    <a:off x="2031570" y="4139295"/>
                    <a:ext cx="1470293" cy="101561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2700" tIns="12700" rIns="12700" bIns="12700" numCol="1" spcCol="1270" anchor="ctr" anchorCtr="0">
                    <a:noAutofit/>
                  </a:bodyPr>
                  <a:lstStyle/>
                  <a:p>
                    <a:pPr lvl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s-PE" sz="1400" b="1" kern="1200" dirty="0" smtClean="0"/>
                      <a:t>Descentralización efectiva para el desarrollo</a:t>
                    </a:r>
                    <a:endParaRPr lang="es-PE" sz="1400" b="1" kern="1200" dirty="0"/>
                  </a:p>
                </p:txBody>
              </p:sp>
            </p:grpSp>
            <p:sp>
              <p:nvSpPr>
                <p:cNvPr id="7" name="Conector 6"/>
                <p:cNvSpPr/>
                <p:nvPr/>
              </p:nvSpPr>
              <p:spPr>
                <a:xfrm>
                  <a:off x="2685810" y="1424685"/>
                  <a:ext cx="2343471" cy="2356834"/>
                </a:xfrm>
                <a:prstGeom prst="flowChartConnector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cxnSp>
            <p:nvCxnSpPr>
              <p:cNvPr id="11" name="Conector recto 10"/>
              <p:cNvCxnSpPr>
                <a:stCxn id="49" idx="6"/>
                <a:endCxn id="34" idx="2"/>
              </p:cNvCxnSpPr>
              <p:nvPr/>
            </p:nvCxnSpPr>
            <p:spPr>
              <a:xfrm>
                <a:off x="1846450" y="2350890"/>
                <a:ext cx="974506" cy="1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54"/>
              <p:cNvCxnSpPr/>
              <p:nvPr/>
            </p:nvCxnSpPr>
            <p:spPr>
              <a:xfrm>
                <a:off x="4889801" y="2366806"/>
                <a:ext cx="974506" cy="1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/>
              <p:cNvCxnSpPr/>
              <p:nvPr/>
            </p:nvCxnSpPr>
            <p:spPr>
              <a:xfrm>
                <a:off x="3819278" y="3375577"/>
                <a:ext cx="5826" cy="871840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cto 56"/>
              <p:cNvCxnSpPr/>
              <p:nvPr/>
            </p:nvCxnSpPr>
            <p:spPr>
              <a:xfrm flipH="1">
                <a:off x="2430096" y="3055037"/>
                <a:ext cx="681881" cy="626766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cto 60"/>
              <p:cNvCxnSpPr/>
              <p:nvPr/>
            </p:nvCxnSpPr>
            <p:spPr>
              <a:xfrm>
                <a:off x="4559243" y="3065979"/>
                <a:ext cx="773599" cy="607853"/>
              </a:xfrm>
              <a:prstGeom prst="line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Conector 61"/>
            <p:cNvSpPr/>
            <p:nvPr/>
          </p:nvSpPr>
          <p:spPr>
            <a:xfrm>
              <a:off x="5798777" y="1334556"/>
              <a:ext cx="1684212" cy="1651894"/>
            </a:xfrm>
            <a:prstGeom prst="flowChartConnector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63" name="Rectángulo 62"/>
          <p:cNvSpPr/>
          <p:nvPr/>
        </p:nvSpPr>
        <p:spPr>
          <a:xfrm>
            <a:off x="8327683" y="1013494"/>
            <a:ext cx="34068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1600" dirty="0">
                <a:latin typeface="+mj-lt"/>
                <a:cs typeface="Arial" panose="020B0604020202020204" pitchFamily="34" charset="0"/>
              </a:rPr>
              <a:t>Institucionalizar la articulación territorial de las políticas </a:t>
            </a:r>
            <a:r>
              <a:rPr lang="es-PE" sz="1600" dirty="0" smtClean="0">
                <a:latin typeface="+mj-lt"/>
                <a:cs typeface="Arial" panose="020B0604020202020204" pitchFamily="34" charset="0"/>
              </a:rPr>
              <a:t>nacionales.</a:t>
            </a:r>
            <a:endParaRPr lang="es-PE" sz="16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es-PE" sz="1600" dirty="0" smtClean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1600" dirty="0" smtClean="0">
                <a:latin typeface="+mj-lt"/>
                <a:cs typeface="Arial" panose="020B0604020202020204" pitchFamily="34" charset="0"/>
              </a:rPr>
              <a:t>Promover</a:t>
            </a:r>
            <a:r>
              <a:rPr lang="es-PE" sz="1600" dirty="0">
                <a:latin typeface="+mj-lt"/>
                <a:cs typeface="Arial" panose="020B0604020202020204" pitchFamily="34" charset="0"/>
              </a:rPr>
              <a:t>, desde los distintos ámbitos territoriales del país, alianzas estratégicas para su desarrollo </a:t>
            </a:r>
            <a:r>
              <a:rPr lang="es-PE" sz="1600" dirty="0" smtClean="0">
                <a:latin typeface="+mj-lt"/>
                <a:cs typeface="Arial" panose="020B0604020202020204" pitchFamily="34" charset="0"/>
              </a:rPr>
              <a:t>territorial sostenible</a:t>
            </a:r>
            <a:r>
              <a:rPr lang="es-PE" sz="16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" name="Shape 181"/>
          <p:cNvSpPr/>
          <p:nvPr/>
        </p:nvSpPr>
        <p:spPr>
          <a:xfrm>
            <a:off x="7292271" y="1075919"/>
            <a:ext cx="886306" cy="1937254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5804" tIns="32893" rIns="65804" bIns="3289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008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189402" y="5256385"/>
            <a:ext cx="3297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>
                <a:latin typeface="+mj-lt"/>
              </a:rPr>
              <a:t>Fuente: </a:t>
            </a:r>
            <a:r>
              <a:rPr lang="es-PE" sz="800" dirty="0" smtClean="0">
                <a:latin typeface="+mj-lt"/>
              </a:rPr>
              <a:t> Decreto Supremo N° 056-2018-PCM</a:t>
            </a:r>
          </a:p>
          <a:p>
            <a:r>
              <a:rPr lang="es-PE" sz="800" dirty="0" smtClean="0">
                <a:latin typeface="+mj-lt"/>
              </a:rPr>
              <a:t>Elaboración</a:t>
            </a:r>
            <a:r>
              <a:rPr lang="es-PE" sz="800" dirty="0">
                <a:latin typeface="+mj-lt"/>
              </a:rPr>
              <a:t>: Secretaría de Descentralización </a:t>
            </a:r>
          </a:p>
        </p:txBody>
      </p:sp>
      <p:grpSp>
        <p:nvGrpSpPr>
          <p:cNvPr id="70" name="Grupo 69"/>
          <p:cNvGrpSpPr/>
          <p:nvPr/>
        </p:nvGrpSpPr>
        <p:grpSpPr>
          <a:xfrm>
            <a:off x="8178577" y="3243915"/>
            <a:ext cx="3405105" cy="2709870"/>
            <a:chOff x="8216531" y="3352331"/>
            <a:chExt cx="3405105" cy="2709870"/>
          </a:xfrm>
          <a:solidFill>
            <a:schemeClr val="accent2"/>
          </a:solidFill>
        </p:grpSpPr>
        <p:grpSp>
          <p:nvGrpSpPr>
            <p:cNvPr id="71" name="Grupo 70"/>
            <p:cNvGrpSpPr/>
            <p:nvPr/>
          </p:nvGrpSpPr>
          <p:grpSpPr>
            <a:xfrm>
              <a:off x="8547642" y="3352331"/>
              <a:ext cx="1483488" cy="1438126"/>
              <a:chOff x="2084466" y="129267"/>
              <a:chExt cx="1150352" cy="1150352"/>
            </a:xfrm>
            <a:grpFill/>
          </p:grpSpPr>
          <p:sp>
            <p:nvSpPr>
              <p:cNvPr id="72" name="Forma 71"/>
              <p:cNvSpPr/>
              <p:nvPr/>
            </p:nvSpPr>
            <p:spPr>
              <a:xfrm rot="20700000">
                <a:off x="2084466" y="129267"/>
                <a:ext cx="1150352" cy="1150352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Forma 4"/>
              <p:cNvSpPr/>
              <p:nvPr/>
            </p:nvSpPr>
            <p:spPr>
              <a:xfrm>
                <a:off x="2336772" y="381574"/>
                <a:ext cx="645740" cy="64574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600" b="1" kern="1200" dirty="0" smtClean="0"/>
                  <a:t>Gobierno Nacional</a:t>
                </a:r>
                <a:endParaRPr lang="es-PE" sz="1600" b="1" kern="1200" dirty="0"/>
              </a:p>
            </p:txBody>
          </p:sp>
        </p:grpSp>
        <p:grpSp>
          <p:nvGrpSpPr>
            <p:cNvPr id="74" name="Grupo 73"/>
            <p:cNvGrpSpPr/>
            <p:nvPr/>
          </p:nvGrpSpPr>
          <p:grpSpPr>
            <a:xfrm>
              <a:off x="8216531" y="4633005"/>
              <a:ext cx="1624058" cy="1429196"/>
              <a:chOff x="1426865" y="939259"/>
              <a:chExt cx="1174074" cy="1174074"/>
            </a:xfrm>
            <a:grpFill/>
          </p:grpSpPr>
          <p:sp>
            <p:nvSpPr>
              <p:cNvPr id="75" name="Forma 74"/>
              <p:cNvSpPr/>
              <p:nvPr/>
            </p:nvSpPr>
            <p:spPr>
              <a:xfrm>
                <a:off x="1426865" y="939259"/>
                <a:ext cx="1174074" cy="1174074"/>
              </a:xfrm>
              <a:prstGeom prst="gear6">
                <a:avLst/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Forma 4"/>
              <p:cNvSpPr/>
              <p:nvPr/>
            </p:nvSpPr>
            <p:spPr>
              <a:xfrm>
                <a:off x="1686631" y="1223836"/>
                <a:ext cx="664712" cy="57934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600" b="1" kern="1200" dirty="0" smtClean="0"/>
                  <a:t>Gobierno Regional</a:t>
                </a:r>
                <a:endParaRPr lang="es-PE" sz="1600" b="1" kern="1200" dirty="0"/>
              </a:p>
            </p:txBody>
          </p:sp>
        </p:grpSp>
        <p:grpSp>
          <p:nvGrpSpPr>
            <p:cNvPr id="77" name="Grupo 76"/>
            <p:cNvGrpSpPr/>
            <p:nvPr/>
          </p:nvGrpSpPr>
          <p:grpSpPr>
            <a:xfrm>
              <a:off x="9734701" y="3923087"/>
              <a:ext cx="1886935" cy="1953936"/>
              <a:chOff x="2366124" y="1320833"/>
              <a:chExt cx="1614351" cy="1614351"/>
            </a:xfrm>
            <a:grpFill/>
          </p:grpSpPr>
          <p:sp>
            <p:nvSpPr>
              <p:cNvPr id="78" name="Forma 77"/>
              <p:cNvSpPr/>
              <p:nvPr/>
            </p:nvSpPr>
            <p:spPr>
              <a:xfrm>
                <a:off x="2366124" y="1320833"/>
                <a:ext cx="1614351" cy="1614351"/>
              </a:xfrm>
              <a:prstGeom prst="gear9">
                <a:avLst/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Forma 4"/>
              <p:cNvSpPr/>
              <p:nvPr/>
            </p:nvSpPr>
            <p:spPr>
              <a:xfrm>
                <a:off x="2690680" y="1698987"/>
                <a:ext cx="965239" cy="82981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600" b="1" kern="1200" dirty="0" smtClean="0"/>
                  <a:t>Gobiernos Locales</a:t>
                </a:r>
                <a:endParaRPr lang="es-PE" sz="1600" b="1" kern="1200" dirty="0"/>
              </a:p>
            </p:txBody>
          </p:sp>
        </p:grpSp>
      </p:grpSp>
      <p:sp>
        <p:nvSpPr>
          <p:cNvPr id="81" name="Flecha circular 80"/>
          <p:cNvSpPr/>
          <p:nvPr/>
        </p:nvSpPr>
        <p:spPr>
          <a:xfrm rot="20200041">
            <a:off x="9757639" y="3495866"/>
            <a:ext cx="2154417" cy="2390005"/>
          </a:xfrm>
          <a:prstGeom prst="circularArrow">
            <a:avLst>
              <a:gd name="adj1" fmla="val 4688"/>
              <a:gd name="adj2" fmla="val 299029"/>
              <a:gd name="adj3" fmla="val 2475987"/>
              <a:gd name="adj4" fmla="val 15950714"/>
              <a:gd name="adj5" fmla="val 5469"/>
            </a:avLst>
          </a:prstGeom>
          <a:solidFill>
            <a:schemeClr val="accent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Flecha circular 81"/>
          <p:cNvSpPr/>
          <p:nvPr/>
        </p:nvSpPr>
        <p:spPr>
          <a:xfrm>
            <a:off x="8256286" y="3033295"/>
            <a:ext cx="2093963" cy="185936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Forma 82"/>
          <p:cNvSpPr/>
          <p:nvPr/>
        </p:nvSpPr>
        <p:spPr>
          <a:xfrm rot="20932503">
            <a:off x="7924938" y="4214877"/>
            <a:ext cx="1820247" cy="1796141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82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23046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68" y="6244348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272945" y="2145793"/>
          <a:ext cx="4188806" cy="3102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tángulo 25"/>
          <p:cNvSpPr/>
          <p:nvPr/>
        </p:nvSpPr>
        <p:spPr>
          <a:xfrm>
            <a:off x="718503" y="5412779"/>
            <a:ext cx="3297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>
                <a:latin typeface="+mj-lt"/>
              </a:rPr>
              <a:t>Fuente: INEI</a:t>
            </a:r>
          </a:p>
          <a:p>
            <a:r>
              <a:rPr lang="es-PE" sz="800" dirty="0">
                <a:latin typeface="+mj-lt"/>
              </a:rPr>
              <a:t>Elaboración: Secretaría de Descentralización 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633276" y="1364036"/>
            <a:ext cx="3828475" cy="492071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 los últimos 10 años, </a:t>
            </a:r>
            <a:r>
              <a:rPr lang="es-PE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la pobreza </a:t>
            </a:r>
            <a:r>
              <a:rPr lang="es-PE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 NIVEL NACIONAL </a:t>
            </a:r>
            <a:r>
              <a:rPr lang="es-PE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se ha reducido </a:t>
            </a:r>
            <a:r>
              <a:rPr lang="es-PE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 </a:t>
            </a:r>
            <a:r>
              <a:rPr lang="es-PE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más de 11% </a:t>
            </a:r>
            <a:r>
              <a:rPr lang="es-PE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pero las </a:t>
            </a:r>
            <a:r>
              <a:rPr lang="es-PE" sz="1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brechas territoriales aún permanecen</a:t>
            </a:r>
            <a:r>
              <a:rPr lang="es-PE" sz="16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entre los departamentos y al interior de los mismos. </a:t>
            </a:r>
          </a:p>
          <a:p>
            <a:pPr algn="just"/>
            <a:endParaRPr lang="es-PE" sz="16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598966" y="544752"/>
            <a:ext cx="3931443" cy="5069636"/>
            <a:chOff x="6749815" y="898376"/>
            <a:chExt cx="3931443" cy="5069636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6"/>
            <a:srcRect b="4592"/>
            <a:stretch/>
          </p:blipFill>
          <p:spPr>
            <a:xfrm>
              <a:off x="6760077" y="898376"/>
              <a:ext cx="3650047" cy="5069636"/>
            </a:xfrm>
            <a:prstGeom prst="rect">
              <a:avLst/>
            </a:prstGeom>
          </p:spPr>
        </p:pic>
        <p:grpSp>
          <p:nvGrpSpPr>
            <p:cNvPr id="29" name="Grupo 28"/>
            <p:cNvGrpSpPr/>
            <p:nvPr/>
          </p:nvGrpSpPr>
          <p:grpSpPr>
            <a:xfrm>
              <a:off x="8964497" y="2690429"/>
              <a:ext cx="1716761" cy="2789935"/>
              <a:chOff x="3925062" y="1101713"/>
              <a:chExt cx="1385177" cy="2637359"/>
            </a:xfrm>
          </p:grpSpPr>
          <p:sp>
            <p:nvSpPr>
              <p:cNvPr id="30" name="Elipse 29"/>
              <p:cNvSpPr/>
              <p:nvPr/>
            </p:nvSpPr>
            <p:spPr>
              <a:xfrm>
                <a:off x="3925062" y="3313641"/>
                <a:ext cx="534679" cy="425431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lg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2398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1" name="Conector recto de flecha 30"/>
              <p:cNvCxnSpPr/>
              <p:nvPr/>
            </p:nvCxnSpPr>
            <p:spPr>
              <a:xfrm flipV="1">
                <a:off x="4181364" y="2021117"/>
                <a:ext cx="576201" cy="111859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lgDash"/>
                <a:miter lim="800000"/>
                <a:tailEnd type="triangle"/>
              </a:ln>
              <a:effectLst/>
            </p:spPr>
          </p:cxnSp>
          <p:sp>
            <p:nvSpPr>
              <p:cNvPr id="32" name="Rectángulo 31"/>
              <p:cNvSpPr/>
              <p:nvPr/>
            </p:nvSpPr>
            <p:spPr>
              <a:xfrm>
                <a:off x="4540219" y="1101713"/>
                <a:ext cx="770020" cy="320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Calibri" panose="020F0502020204030204" pitchFamily="34" charset="0"/>
                    <a:cs typeface="Arial" panose="020B0604020202020204" pitchFamily="34" charset="0"/>
                  </a:rPr>
                  <a:t>Provincias de Arequipa</a:t>
                </a:r>
                <a:endParaRPr kumimoji="0" lang="es-PE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</p:grp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80039" y="3060233"/>
              <a:ext cx="665651" cy="562155"/>
            </a:xfrm>
            <a:prstGeom prst="rect">
              <a:avLst/>
            </a:prstGeom>
            <a:ln w="12700">
              <a:solidFill>
                <a:srgbClr val="FF0000"/>
              </a:solidFill>
              <a:prstDash val="dash"/>
            </a:ln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8"/>
            <a:srcRect t="80355" r="73780" b="4645"/>
            <a:stretch/>
          </p:blipFill>
          <p:spPr>
            <a:xfrm>
              <a:off x="6749815" y="4720437"/>
              <a:ext cx="1431723" cy="1167387"/>
            </a:xfrm>
            <a:prstGeom prst="rect">
              <a:avLst/>
            </a:prstGeom>
          </p:spPr>
        </p:pic>
      </p:grpSp>
      <p:sp>
        <p:nvSpPr>
          <p:cNvPr id="38" name="Rectángulo 37"/>
          <p:cNvSpPr/>
          <p:nvPr/>
        </p:nvSpPr>
        <p:spPr>
          <a:xfrm>
            <a:off x="4785406" y="5544387"/>
            <a:ext cx="3297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>
                <a:latin typeface="+mj-lt"/>
              </a:rPr>
              <a:t>Fuente: INEI</a:t>
            </a:r>
          </a:p>
          <a:p>
            <a:r>
              <a:rPr lang="es-PE" sz="800" dirty="0">
                <a:latin typeface="+mj-lt"/>
              </a:rPr>
              <a:t>Elaboración: Secretaría de Descentralización 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410161" y="1523218"/>
            <a:ext cx="4188805" cy="492071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endParaRPr lang="es-PE" sz="1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5 Rectángulo"/>
          <p:cNvSpPr>
            <a:spLocks noChangeArrowheads="1"/>
          </p:cNvSpPr>
          <p:nvPr/>
        </p:nvSpPr>
        <p:spPr bwMode="auto">
          <a:xfrm>
            <a:off x="8599519" y="1129169"/>
            <a:ext cx="3270902" cy="516280"/>
          </a:xfrm>
          <a:prstGeom prst="rect">
            <a:avLst/>
          </a:prstGeom>
          <a:noFill/>
          <a:ln w="9525" algn="ctr">
            <a:noFill/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PE" altLang="es-PE" sz="2000" b="1" dirty="0">
                <a:latin typeface="+mj-lt"/>
                <a:cs typeface="Arial" panose="020B0604020202020204" pitchFamily="34" charset="0"/>
              </a:rPr>
              <a:t>La Descentralización </a:t>
            </a:r>
            <a:r>
              <a:rPr lang="es-PE" altLang="es-PE" sz="2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con enfoque de Desarrollo Territorial es necesaria para enfrentar las diferencias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830" y="2873595"/>
            <a:ext cx="3610281" cy="26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AD4FE3-8D5B-4D59-8672-5591338A7569}"/>
              </a:ext>
            </a:extLst>
          </p:cNvPr>
          <p:cNvSpPr txBox="1"/>
          <p:nvPr/>
        </p:nvSpPr>
        <p:spPr>
          <a:xfrm>
            <a:off x="8827378" y="2290524"/>
            <a:ext cx="28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dirty="0"/>
              <a:t>Evolución del Índice de Densidad del Estado 2007 y 2012</a:t>
            </a:r>
            <a:endParaRPr lang="es-PE" sz="14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9FF6821-0FBC-4BB0-8E38-A531944B0DB6}"/>
              </a:ext>
            </a:extLst>
          </p:cNvPr>
          <p:cNvSpPr/>
          <p:nvPr/>
        </p:nvSpPr>
        <p:spPr>
          <a:xfrm>
            <a:off x="8429830" y="5610396"/>
            <a:ext cx="32976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800" dirty="0">
                <a:latin typeface="+mj-lt"/>
              </a:rPr>
              <a:t>Fuente: PNUD </a:t>
            </a:r>
          </a:p>
          <a:p>
            <a:r>
              <a:rPr lang="es-PE" sz="800" dirty="0">
                <a:latin typeface="+mj-lt"/>
              </a:rPr>
              <a:t>Elaboración: Secretaría de Descentralización </a:t>
            </a:r>
          </a:p>
        </p:txBody>
      </p:sp>
      <p:sp>
        <p:nvSpPr>
          <p:cNvPr id="23" name="Rectángulo 19"/>
          <p:cNvSpPr/>
          <p:nvPr/>
        </p:nvSpPr>
        <p:spPr>
          <a:xfrm>
            <a:off x="761607" y="0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¿DE DÓNDE PARTIMOS?</a:t>
            </a:r>
            <a:endParaRPr lang="es-PE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0"/>
          <a:srcRect l="5411" t="26159" r="21625"/>
          <a:stretch/>
        </p:blipFill>
        <p:spPr>
          <a:xfrm>
            <a:off x="58714" y="49683"/>
            <a:ext cx="702893" cy="4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9"/>
          <p:cNvSpPr/>
          <p:nvPr/>
        </p:nvSpPr>
        <p:spPr>
          <a:xfrm>
            <a:off x="0" y="119677"/>
            <a:ext cx="12192000" cy="710669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958801" y="239552"/>
            <a:ext cx="10977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SECRETARÍA DE DESCENTRALIZACIÓN</a:t>
            </a:r>
            <a:endParaRPr lang="es-PE" sz="2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411" t="26159" r="21625"/>
          <a:stretch/>
        </p:blipFill>
        <p:spPr>
          <a:xfrm>
            <a:off x="0" y="86410"/>
            <a:ext cx="958802" cy="64309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224628" y="3512434"/>
            <a:ext cx="4991564" cy="787235"/>
            <a:chOff x="1215087" y="1266478"/>
            <a:chExt cx="6182491" cy="927244"/>
          </a:xfrm>
        </p:grpSpPr>
        <p:sp>
          <p:nvSpPr>
            <p:cNvPr id="9" name="Rectángulo redondeado 8"/>
            <p:cNvSpPr/>
            <p:nvPr/>
          </p:nvSpPr>
          <p:spPr>
            <a:xfrm>
              <a:off x="1215087" y="1266478"/>
              <a:ext cx="6182491" cy="927244"/>
            </a:xfrm>
            <a:prstGeom prst="roundRect">
              <a:avLst/>
            </a:prstGeom>
            <a:noFill/>
            <a:ln w="22225">
              <a:solidFill>
                <a:srgbClr val="0076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dirty="0">
                <a:latin typeface="+mj-lt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543820" y="1310585"/>
              <a:ext cx="57667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PE" sz="2000" dirty="0" smtClean="0">
                  <a:latin typeface="+mj-lt"/>
                </a:rPr>
                <a:t>Creación de grupos de trabajo coordinado en territorios específicos</a:t>
              </a:r>
              <a:endParaRPr lang="es-PE" sz="2000" dirty="0">
                <a:latin typeface="+mj-lt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484811" y="4505007"/>
            <a:ext cx="5134730" cy="884642"/>
            <a:chOff x="1215087" y="1266478"/>
            <a:chExt cx="6182490" cy="1041975"/>
          </a:xfrm>
        </p:grpSpPr>
        <p:sp>
          <p:nvSpPr>
            <p:cNvPr id="22" name="Rectángulo redondeado 21"/>
            <p:cNvSpPr/>
            <p:nvPr/>
          </p:nvSpPr>
          <p:spPr>
            <a:xfrm>
              <a:off x="1215087" y="1266478"/>
              <a:ext cx="6182490" cy="927244"/>
            </a:xfrm>
            <a:prstGeom prst="roundRect">
              <a:avLst/>
            </a:prstGeom>
            <a:noFill/>
            <a:ln w="22225">
              <a:solidFill>
                <a:srgbClr val="0076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 dirty="0">
                <a:latin typeface="+mj-lt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694304" y="1292790"/>
              <a:ext cx="56318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s-PE" sz="2000" dirty="0" smtClean="0">
                  <a:latin typeface="+mj-lt"/>
                </a:rPr>
                <a:t>Creación de espacios de diálogo y articulación intergubernamental</a:t>
              </a:r>
              <a:endParaRPr lang="es-PE" sz="2000" dirty="0">
                <a:latin typeface="+mj-lt"/>
              </a:endParaRPr>
            </a:p>
            <a:p>
              <a:pPr lvl="0"/>
              <a:endParaRPr lang="es-PE" sz="2000" dirty="0">
                <a:latin typeface="+mj-lt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306948" y="2323068"/>
            <a:ext cx="5134730" cy="787235"/>
            <a:chOff x="1215087" y="1266478"/>
            <a:chExt cx="6182491" cy="927244"/>
          </a:xfrm>
        </p:grpSpPr>
        <p:sp>
          <p:nvSpPr>
            <p:cNvPr id="26" name="Rectángulo redondeado 25"/>
            <p:cNvSpPr/>
            <p:nvPr/>
          </p:nvSpPr>
          <p:spPr>
            <a:xfrm>
              <a:off x="1215087" y="1266478"/>
              <a:ext cx="6182491" cy="927244"/>
            </a:xfrm>
            <a:prstGeom prst="roundRect">
              <a:avLst/>
            </a:prstGeom>
            <a:noFill/>
            <a:ln w="22225">
              <a:solidFill>
                <a:srgbClr val="0076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dirty="0">
                <a:latin typeface="+mj-lt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1732529" y="1518057"/>
              <a:ext cx="54755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PE" sz="2000" dirty="0" smtClean="0">
                  <a:latin typeface="+mj-lt"/>
                </a:rPr>
                <a:t>Desarrollo de instrumentos de política</a:t>
              </a:r>
              <a:endParaRPr lang="es-PE" sz="2000" dirty="0">
                <a:latin typeface="+mj-lt"/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8851" y="4376062"/>
            <a:ext cx="1270819" cy="1142532"/>
          </a:xfrm>
          <a:prstGeom prst="ellipse">
            <a:avLst/>
          </a:prstGeom>
          <a:ln w="63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5118" r="14345"/>
          <a:stretch/>
        </p:blipFill>
        <p:spPr>
          <a:xfrm>
            <a:off x="696774" y="3207516"/>
            <a:ext cx="1244266" cy="1207463"/>
          </a:xfrm>
          <a:prstGeom prst="ellipse">
            <a:avLst/>
          </a:prstGeom>
          <a:ln w="31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2847" y="2131677"/>
            <a:ext cx="1366195" cy="1189031"/>
          </a:xfrm>
          <a:prstGeom prst="ellipse">
            <a:avLst/>
          </a:prstGeom>
          <a:ln w="31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ángulo 16"/>
          <p:cNvSpPr/>
          <p:nvPr/>
        </p:nvSpPr>
        <p:spPr>
          <a:xfrm>
            <a:off x="1111578" y="1054817"/>
            <a:ext cx="1002723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latin typeface="+mj-lt"/>
              </a:rPr>
              <a:t>Ó</a:t>
            </a:r>
            <a:r>
              <a:rPr lang="es-PE" sz="2400" b="1" dirty="0" smtClean="0">
                <a:latin typeface="+mj-lt"/>
              </a:rPr>
              <a:t>rgano de la PCM responsable de la conducción del proceso de descentralización y del desarrollo territorial</a:t>
            </a:r>
            <a:endParaRPr lang="es-PE" sz="2400" b="1" dirty="0">
              <a:latin typeface="+mj-lt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380875" y="5732324"/>
            <a:ext cx="5134730" cy="787235"/>
            <a:chOff x="1215087" y="1266478"/>
            <a:chExt cx="6182491" cy="927244"/>
          </a:xfrm>
        </p:grpSpPr>
        <p:sp>
          <p:nvSpPr>
            <p:cNvPr id="19" name="Rectángulo redondeado 18"/>
            <p:cNvSpPr/>
            <p:nvPr/>
          </p:nvSpPr>
          <p:spPr>
            <a:xfrm>
              <a:off x="1215087" y="1266478"/>
              <a:ext cx="6182491" cy="927244"/>
            </a:xfrm>
            <a:prstGeom prst="roundRect">
              <a:avLst/>
            </a:prstGeom>
            <a:noFill/>
            <a:ln w="22225">
              <a:solidFill>
                <a:srgbClr val="0076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400" dirty="0">
                <a:latin typeface="+mj-lt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732529" y="1518057"/>
              <a:ext cx="5475598" cy="471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PE" sz="2000" dirty="0" smtClean="0">
                  <a:latin typeface="+mj-lt"/>
                </a:rPr>
                <a:t>Fortalecimiento de capacidades</a:t>
              </a:r>
              <a:endParaRPr lang="es-PE" sz="2000" dirty="0">
                <a:latin typeface="+mj-lt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189" y="5307718"/>
            <a:ext cx="1676506" cy="16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549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938" y="6260995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19"/>
          <p:cNvSpPr/>
          <p:nvPr/>
        </p:nvSpPr>
        <p:spPr>
          <a:xfrm>
            <a:off x="0" y="-26024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59" name="Rectángulo 58"/>
          <p:cNvSpPr/>
          <p:nvPr/>
        </p:nvSpPr>
        <p:spPr>
          <a:xfrm>
            <a:off x="410161" y="1523218"/>
            <a:ext cx="4188805" cy="492071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endParaRPr lang="es-PE" sz="1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CAA719D-7756-4A56-9BD5-D9F1DD8D3EF4}"/>
              </a:ext>
            </a:extLst>
          </p:cNvPr>
          <p:cNvGrpSpPr/>
          <p:nvPr/>
        </p:nvGrpSpPr>
        <p:grpSpPr>
          <a:xfrm>
            <a:off x="156519" y="869092"/>
            <a:ext cx="10806507" cy="4761471"/>
            <a:chOff x="188896" y="1353545"/>
            <a:chExt cx="10806507" cy="4761471"/>
          </a:xfrm>
        </p:grpSpPr>
        <p:grpSp>
          <p:nvGrpSpPr>
            <p:cNvPr id="19" name="Grupo 18"/>
            <p:cNvGrpSpPr/>
            <p:nvPr/>
          </p:nvGrpSpPr>
          <p:grpSpPr>
            <a:xfrm>
              <a:off x="188896" y="1353545"/>
              <a:ext cx="10806507" cy="4761471"/>
              <a:chOff x="1005016" y="1223769"/>
              <a:chExt cx="10806507" cy="4761471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1005016" y="1223769"/>
                <a:ext cx="8073081" cy="4761471"/>
                <a:chOff x="1285102" y="1202723"/>
                <a:chExt cx="8073081" cy="4761471"/>
              </a:xfrm>
            </p:grpSpPr>
            <p:sp>
              <p:nvSpPr>
                <p:cNvPr id="6" name="Rectángulo redondeado 5"/>
                <p:cNvSpPr/>
                <p:nvPr/>
              </p:nvSpPr>
              <p:spPr>
                <a:xfrm>
                  <a:off x="1285102" y="1202723"/>
                  <a:ext cx="8073081" cy="4761471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23" name="Rectángulo redondeado 22"/>
                <p:cNvSpPr/>
                <p:nvPr/>
              </p:nvSpPr>
              <p:spPr>
                <a:xfrm>
                  <a:off x="1807175" y="1670910"/>
                  <a:ext cx="5534469" cy="3963771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sp>
            <p:nvSpPr>
              <p:cNvPr id="7" name="CuadroTexto 6"/>
              <p:cNvSpPr txBox="1"/>
              <p:nvPr/>
            </p:nvSpPr>
            <p:spPr>
              <a:xfrm>
                <a:off x="4132265" y="1273197"/>
                <a:ext cx="3377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b="1" dirty="0">
                    <a:solidFill>
                      <a:schemeClr val="bg1"/>
                    </a:solidFill>
                    <a:latin typeface="+mj-lt"/>
                  </a:rPr>
                  <a:t>Desarrollo Territorial</a:t>
                </a: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3893338" y="1673056"/>
                <a:ext cx="3377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dirty="0">
                    <a:solidFill>
                      <a:schemeClr val="bg1"/>
                    </a:solidFill>
                    <a:latin typeface="+mj-lt"/>
                  </a:rPr>
                  <a:t>Gobernanza Territorial</a:t>
                </a:r>
              </a:p>
            </p:txBody>
          </p:sp>
          <p:sp>
            <p:nvSpPr>
              <p:cNvPr id="34" name="Rectángulo redondeado 33"/>
              <p:cNvSpPr/>
              <p:nvPr/>
            </p:nvSpPr>
            <p:spPr>
              <a:xfrm>
                <a:off x="9806639" y="2335784"/>
                <a:ext cx="2004884" cy="437917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upo 8"/>
              <p:cNvGrpSpPr/>
              <p:nvPr/>
            </p:nvGrpSpPr>
            <p:grpSpPr>
              <a:xfrm>
                <a:off x="2231617" y="2131446"/>
                <a:ext cx="3343293" cy="3165484"/>
                <a:chOff x="2303503" y="2029068"/>
                <a:chExt cx="2086801" cy="2417725"/>
              </a:xfrm>
            </p:grpSpPr>
            <p:sp>
              <p:nvSpPr>
                <p:cNvPr id="25" name="Rectángulo redondeado 24"/>
                <p:cNvSpPr/>
                <p:nvPr/>
              </p:nvSpPr>
              <p:spPr>
                <a:xfrm>
                  <a:off x="2303503" y="2029068"/>
                  <a:ext cx="2004884" cy="2417725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35" name="CuadroTexto 34"/>
                <p:cNvSpPr txBox="1"/>
                <p:nvPr/>
              </p:nvSpPr>
              <p:spPr>
                <a:xfrm>
                  <a:off x="2743479" y="2033668"/>
                  <a:ext cx="1646825" cy="2820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PE" b="1" u="sng" dirty="0">
                      <a:latin typeface="+mj-lt"/>
                    </a:rPr>
                    <a:t>Descentralización</a:t>
                  </a:r>
                </a:p>
              </p:txBody>
            </p:sp>
          </p:grpSp>
        </p:grpSp>
        <p:sp>
          <p:nvSpPr>
            <p:cNvPr id="48" name="Rectángulo redondeado 47"/>
            <p:cNvSpPr/>
            <p:nvPr/>
          </p:nvSpPr>
          <p:spPr>
            <a:xfrm>
              <a:off x="5490005" y="2270357"/>
              <a:ext cx="2450706" cy="43791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b="1" dirty="0">
                  <a:solidFill>
                    <a:schemeClr val="tx1"/>
                  </a:solidFill>
                  <a:latin typeface="+mj-lt"/>
                </a:rPr>
                <a:t>Políticas de integridad</a:t>
              </a:r>
            </a:p>
          </p:txBody>
        </p:sp>
        <p:sp>
          <p:nvSpPr>
            <p:cNvPr id="49" name="Rectángulo redondeado 48"/>
            <p:cNvSpPr/>
            <p:nvPr/>
          </p:nvSpPr>
          <p:spPr>
            <a:xfrm>
              <a:off x="5459540" y="2909850"/>
              <a:ext cx="2440546" cy="43791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  <a:latin typeface="+mj-lt"/>
                </a:rPr>
                <a:t>Reformas en gestión</a:t>
              </a:r>
            </a:p>
          </p:txBody>
        </p:sp>
        <p:sp>
          <p:nvSpPr>
            <p:cNvPr id="50" name="Rectángulo redondeado 49"/>
            <p:cNvSpPr/>
            <p:nvPr/>
          </p:nvSpPr>
          <p:spPr>
            <a:xfrm>
              <a:off x="5454460" y="3619185"/>
              <a:ext cx="2440546" cy="98068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  <a:latin typeface="+mj-lt"/>
                </a:rPr>
                <a:t>Acción coordinada con otros poderes del estado</a:t>
              </a:r>
            </a:p>
          </p:txBody>
        </p:sp>
        <p:sp>
          <p:nvSpPr>
            <p:cNvPr id="51" name="Rectángulo redondeado 50"/>
            <p:cNvSpPr/>
            <p:nvPr/>
          </p:nvSpPr>
          <p:spPr>
            <a:xfrm>
              <a:off x="5476016" y="4789623"/>
              <a:ext cx="2440546" cy="57609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dirty="0">
                  <a:solidFill>
                    <a:schemeClr val="tx1"/>
                  </a:solidFill>
                  <a:latin typeface="+mj-lt"/>
                </a:rPr>
                <a:t>Dinámica productiva ciudadanos y empresas</a:t>
              </a: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1424678" y="5421439"/>
              <a:ext cx="3363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dirty="0">
                  <a:solidFill>
                    <a:schemeClr val="bg1"/>
                  </a:solidFill>
                  <a:latin typeface="+mj-lt"/>
                </a:rPr>
                <a:t>Proceso acumulativo y constante </a:t>
              </a:r>
            </a:p>
          </p:txBody>
        </p:sp>
        <p:grpSp>
          <p:nvGrpSpPr>
            <p:cNvPr id="41" name="Grupo 40"/>
            <p:cNvGrpSpPr/>
            <p:nvPr/>
          </p:nvGrpSpPr>
          <p:grpSpPr>
            <a:xfrm>
              <a:off x="943255" y="2634207"/>
              <a:ext cx="4036800" cy="2642550"/>
              <a:chOff x="1998367" y="1963024"/>
              <a:chExt cx="5484613" cy="3389794"/>
            </a:xfrm>
          </p:grpSpPr>
          <p:graphicFrame>
            <p:nvGraphicFramePr>
              <p:cNvPr id="42" name="Diagrama 41"/>
              <p:cNvGraphicFramePr/>
              <p:nvPr>
                <p:extLst>
                  <p:ext uri="{D42A27DB-BD31-4B8C-83A1-F6EECF244321}">
                    <p14:modId xmlns:p14="http://schemas.microsoft.com/office/powerpoint/2010/main" val="533537385"/>
                  </p:ext>
                </p:extLst>
              </p:nvPr>
            </p:nvGraphicFramePr>
            <p:xfrm>
              <a:off x="1998367" y="1963024"/>
              <a:ext cx="5484613" cy="338979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43" name="CuadroTexto 42"/>
              <p:cNvSpPr txBox="1"/>
              <p:nvPr/>
            </p:nvSpPr>
            <p:spPr>
              <a:xfrm>
                <a:off x="3876606" y="3122403"/>
                <a:ext cx="1728131" cy="750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600" b="1" dirty="0"/>
                  <a:t>Ejes Estratégico</a:t>
                </a:r>
              </a:p>
            </p:txBody>
          </p:sp>
        </p:grpSp>
        <p:sp>
          <p:nvSpPr>
            <p:cNvPr id="21" name="Más 20"/>
            <p:cNvSpPr/>
            <p:nvPr/>
          </p:nvSpPr>
          <p:spPr>
            <a:xfrm>
              <a:off x="4699528" y="3334427"/>
              <a:ext cx="528507" cy="654342"/>
            </a:xfrm>
            <a:prstGeom prst="mathPlu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Flecha curvada hacia la izquierda 23"/>
            <p:cNvSpPr/>
            <p:nvPr/>
          </p:nvSpPr>
          <p:spPr>
            <a:xfrm rot="10800000" flipH="1">
              <a:off x="6600666" y="1401352"/>
              <a:ext cx="452960" cy="722737"/>
            </a:xfrm>
            <a:prstGeom prst="curved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1023637" y="7826"/>
            <a:ext cx="1031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DE LA DESCENTRALIZACIÓN HACIA EL DESARROLLO TERRITORIAL</a:t>
            </a:r>
            <a:endParaRPr lang="es-PE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/>
          <a:srcRect l="5411" t="26159" r="21625"/>
          <a:stretch/>
        </p:blipFill>
        <p:spPr>
          <a:xfrm>
            <a:off x="58714" y="49683"/>
            <a:ext cx="702893" cy="471450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8389872" y="862612"/>
            <a:ext cx="3661802" cy="46054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u="sng" dirty="0">
                <a:solidFill>
                  <a:schemeClr val="tx1"/>
                </a:solidFill>
                <a:latin typeface="+mj-lt"/>
              </a:rPr>
              <a:t>Desarrollo Territorial </a:t>
            </a:r>
          </a:p>
          <a:p>
            <a:pPr algn="ctr"/>
            <a:endParaRPr lang="es-PE" sz="14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>
                <a:solidFill>
                  <a:schemeClr val="tx1"/>
                </a:solidFill>
                <a:latin typeface="+mj-lt"/>
              </a:rPr>
              <a:t>El proceso de descentralización</a:t>
            </a:r>
            <a:r>
              <a:rPr lang="es-PE" sz="1400" dirty="0">
                <a:solidFill>
                  <a:schemeClr val="tx1"/>
                </a:solidFill>
                <a:latin typeface="+mj-lt"/>
              </a:rPr>
              <a:t> es un medio para lograr el desarrollo territorial.</a:t>
            </a:r>
            <a:endParaRPr lang="es-PE" sz="1400" strike="sngStrike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4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>
                <a:solidFill>
                  <a:schemeClr val="tx1"/>
                </a:solidFill>
                <a:latin typeface="+mj-lt"/>
              </a:rPr>
              <a:t>Gobernanza territorial: </a:t>
            </a:r>
            <a:r>
              <a:rPr lang="es-PE" sz="1400" dirty="0">
                <a:solidFill>
                  <a:schemeClr val="tx1"/>
                </a:solidFill>
                <a:latin typeface="+mj-lt"/>
              </a:rPr>
              <a:t>refiere a las condiciones básicas para que, empresa y actores de la sociedad, faciliten construcción y gestión de agenda para desarrollo territorial, en beneficio de ciudadano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4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b="1" dirty="0">
                <a:solidFill>
                  <a:schemeClr val="tx1"/>
                </a:solidFill>
                <a:latin typeface="+mj-lt"/>
              </a:rPr>
              <a:t>El desarrollo territorial, </a:t>
            </a:r>
            <a:r>
              <a:rPr lang="es-PE" sz="1400" dirty="0">
                <a:solidFill>
                  <a:schemeClr val="tx1"/>
                </a:solidFill>
                <a:latin typeface="+mj-lt"/>
              </a:rPr>
              <a:t>exige un conjunto de elementos centrales: protagonismo/ liderazgo de actores territoriales, visión y estrategias común, innovación, etc. Y mejora continua que genere procesos virtuosos</a:t>
            </a:r>
            <a:endParaRPr lang="es-PE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85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04231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23" y="6272954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19"/>
          <p:cNvSpPr/>
          <p:nvPr/>
        </p:nvSpPr>
        <p:spPr>
          <a:xfrm>
            <a:off x="0" y="-26024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latin typeface="+mj-l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20321" y="11962"/>
            <a:ext cx="1137167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  <a:latin typeface="+mj-lt"/>
              </a:rPr>
              <a:t>TRANSICIÓN </a:t>
            </a:r>
            <a:r>
              <a:rPr lang="es-PE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PE" sz="2800" b="1" dirty="0" smtClean="0">
                <a:solidFill>
                  <a:srgbClr val="C00000"/>
                </a:solidFill>
                <a:latin typeface="+mj-lt"/>
              </a:rPr>
              <a:t>DE GESTIÓN GUBERNAMENTAL</a:t>
            </a:r>
            <a:endParaRPr lang="es-PE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5411" t="26159" r="21625"/>
          <a:stretch/>
        </p:blipFill>
        <p:spPr>
          <a:xfrm>
            <a:off x="58714" y="49683"/>
            <a:ext cx="702893" cy="471450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696122" y="1309290"/>
            <a:ext cx="5011846" cy="210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1600" dirty="0" smtClean="0">
                <a:latin typeface="+mj-lt"/>
              </a:rPr>
              <a:t>Provisión de bienes y la prestación de servicios públicos brindados a la ciudadanía se </a:t>
            </a:r>
            <a:r>
              <a:rPr lang="es-PE" sz="1600" b="1" dirty="0" smtClean="0">
                <a:latin typeface="+mj-lt"/>
              </a:rPr>
              <a:t>descontinúa</a:t>
            </a:r>
            <a:r>
              <a:rPr lang="es-PE" sz="1600" dirty="0" smtClean="0">
                <a:latin typeface="+mj-lt"/>
              </a:rPr>
              <a:t> al inicio de los nuevos periodos de gestión regional y municipal</a:t>
            </a:r>
            <a:r>
              <a:rPr lang="en-US" sz="1600" dirty="0" smtClean="0">
                <a:latin typeface="+mj-lt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1600" dirty="0" smtClean="0">
                <a:latin typeface="+mj-lt"/>
              </a:rPr>
              <a:t>Incremento de las </a:t>
            </a:r>
            <a:r>
              <a:rPr lang="es-PE" sz="1600" b="1" dirty="0" smtClean="0">
                <a:latin typeface="+mj-lt"/>
              </a:rPr>
              <a:t>dificultades administrativa</a:t>
            </a:r>
            <a:r>
              <a:rPr lang="es-PE" sz="1600" dirty="0" smtClean="0">
                <a:latin typeface="+mj-lt"/>
              </a:rPr>
              <a:t>s para el cumplimiento y la continuidad de los convenios u otros compromisos suscritos o asumidos con otras entidades públicas.</a:t>
            </a:r>
          </a:p>
          <a:p>
            <a:pPr algn="just"/>
            <a:endParaRPr lang="en-US" sz="17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33" name="Shape 168"/>
          <p:cNvSpPr txBox="1"/>
          <p:nvPr/>
        </p:nvSpPr>
        <p:spPr>
          <a:xfrm>
            <a:off x="411131" y="806630"/>
            <a:ext cx="5296837" cy="553855"/>
          </a:xfrm>
          <a:prstGeom prst="rect">
            <a:avLst/>
          </a:prstGeom>
          <a:noFill/>
          <a:ln>
            <a:noFill/>
          </a:ln>
        </p:spPr>
        <p:txBody>
          <a:bodyPr lIns="65804" tIns="32893" rIns="65804" bIns="32893" anchor="t" anchorCtr="0">
            <a:noAutofit/>
          </a:bodyPr>
          <a:lstStyle/>
          <a:p>
            <a:pPr algn="ctr">
              <a:buClr>
                <a:srgbClr val="D20A11"/>
              </a:buClr>
              <a:buSzPct val="25000"/>
            </a:pPr>
            <a:r>
              <a:rPr lang="es-ES" sz="2000" b="1" dirty="0" smtClean="0">
                <a:latin typeface="Roboto Slab"/>
                <a:ea typeface="Roboto Slab"/>
                <a:cs typeface="Roboto Slab"/>
                <a:sym typeface="Roboto Slab"/>
              </a:rPr>
              <a:t>EL PROBLEMA</a:t>
            </a:r>
            <a:endParaRPr lang="es-ES" sz="2000"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algn="ctr">
              <a:buClr>
                <a:srgbClr val="000000"/>
              </a:buClr>
            </a:pPr>
            <a:endParaRPr sz="280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412" y="906913"/>
            <a:ext cx="5371358" cy="241744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6488837" y="563732"/>
            <a:ext cx="503650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1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de la inversión pública en Gobiernos Locales 2007- </a:t>
            </a:r>
            <a:r>
              <a:rPr lang="es-PE" sz="1400" b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850463" y="6223049"/>
            <a:ext cx="2401644" cy="20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MEF-Consulta SIAF </a:t>
            </a:r>
            <a:r>
              <a:rPr lang="es-PE" sz="7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15/09/2018</a:t>
            </a:r>
            <a:endParaRPr lang="es-PE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412" y="3746749"/>
            <a:ext cx="5371358" cy="2411998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6405124" y="3378595"/>
            <a:ext cx="5203931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PE" sz="1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Ejecución de la inversión pública en Gobiernos Regionales 2007- 2018</a:t>
            </a:r>
          </a:p>
        </p:txBody>
      </p:sp>
      <p:sp>
        <p:nvSpPr>
          <p:cNvPr id="41" name="Shape 168"/>
          <p:cNvSpPr txBox="1"/>
          <p:nvPr/>
        </p:nvSpPr>
        <p:spPr>
          <a:xfrm>
            <a:off x="411131" y="3669128"/>
            <a:ext cx="5296837" cy="553855"/>
          </a:xfrm>
          <a:prstGeom prst="rect">
            <a:avLst/>
          </a:prstGeom>
          <a:noFill/>
          <a:ln>
            <a:noFill/>
          </a:ln>
        </p:spPr>
        <p:txBody>
          <a:bodyPr lIns="65804" tIns="32893" rIns="65804" bIns="32893" anchor="t" anchorCtr="0">
            <a:noAutofit/>
          </a:bodyPr>
          <a:lstStyle/>
          <a:p>
            <a:pPr algn="ctr">
              <a:buClr>
                <a:srgbClr val="D20A11"/>
              </a:buClr>
              <a:buSzPct val="25000"/>
            </a:pPr>
            <a:r>
              <a:rPr lang="es-ES" sz="2000" b="1" dirty="0" smtClean="0">
                <a:latin typeface="Roboto Slab"/>
                <a:ea typeface="Roboto Slab"/>
                <a:cs typeface="Roboto Slab"/>
                <a:sym typeface="Roboto Slab"/>
              </a:rPr>
              <a:t>¿POR QUÉ?</a:t>
            </a:r>
            <a:endParaRPr lang="es-ES" sz="2000" b="1" dirty="0">
              <a:latin typeface="Roboto Slab"/>
              <a:ea typeface="Roboto Slab"/>
              <a:cs typeface="Roboto Slab"/>
              <a:sym typeface="Roboto Slab"/>
            </a:endParaRPr>
          </a:p>
          <a:p>
            <a:pPr algn="ctr">
              <a:buClr>
                <a:srgbClr val="000000"/>
              </a:buClr>
            </a:pPr>
            <a:endParaRPr sz="2800" b="1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761607" y="4327521"/>
            <a:ext cx="5011846" cy="210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1600" b="1" dirty="0" smtClean="0">
                <a:latin typeface="+mj-lt"/>
              </a:rPr>
              <a:t>Falta de información pertinente.</a:t>
            </a:r>
            <a:endParaRPr lang="en-US" sz="1600" b="1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1600" b="1" dirty="0" smtClean="0">
                <a:latin typeface="+mj-lt"/>
              </a:rPr>
              <a:t>Insuficiente capacidad de gestión.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PE" sz="1600" b="1" dirty="0" smtClean="0">
                <a:latin typeface="+mj-lt"/>
              </a:rPr>
              <a:t>Débil y desordenada rectoría del poder ejecutivo.</a:t>
            </a:r>
          </a:p>
          <a:p>
            <a:pPr algn="just"/>
            <a:endParaRPr lang="en-US" sz="17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04231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23" y="6272954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19"/>
          <p:cNvSpPr/>
          <p:nvPr/>
        </p:nvSpPr>
        <p:spPr>
          <a:xfrm>
            <a:off x="0" y="-26024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latin typeface="+mj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5411" t="26159" r="21625"/>
          <a:stretch/>
        </p:blipFill>
        <p:spPr>
          <a:xfrm>
            <a:off x="-27722" y="36434"/>
            <a:ext cx="702893" cy="47145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857582" y="497514"/>
            <a:ext cx="1067477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LA PROPUESTA: </a:t>
            </a:r>
          </a:p>
          <a:p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LA ACCION ARTICULADA DEL EJECUTIVO Y OTRAS ENTIDADES PARA LA PREPARACION DE LAS MUNICIPALIDADES PARA LA TRANSFERENCIA DE GESTION </a:t>
            </a:r>
            <a:endParaRPr lang="es-PE" sz="24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499544" y="1815484"/>
            <a:ext cx="11231524" cy="4488747"/>
            <a:chOff x="144069" y="1213085"/>
            <a:chExt cx="6952288" cy="5171570"/>
          </a:xfrm>
        </p:grpSpPr>
        <p:grpSp>
          <p:nvGrpSpPr>
            <p:cNvPr id="29" name="Grupo 28"/>
            <p:cNvGrpSpPr/>
            <p:nvPr/>
          </p:nvGrpSpPr>
          <p:grpSpPr>
            <a:xfrm>
              <a:off x="144069" y="1213085"/>
              <a:ext cx="6952288" cy="5171570"/>
              <a:chOff x="-479725" y="1208777"/>
              <a:chExt cx="6952288" cy="5171570"/>
            </a:xfrm>
          </p:grpSpPr>
          <p:sp>
            <p:nvSpPr>
              <p:cNvPr id="45" name="Shape 167"/>
              <p:cNvSpPr txBox="1"/>
              <p:nvPr/>
            </p:nvSpPr>
            <p:spPr>
              <a:xfrm>
                <a:off x="-422178" y="2502117"/>
                <a:ext cx="3473773" cy="22492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ct val="25000"/>
                </a:pPr>
                <a:r>
                  <a:rPr lang="es-ES" b="1" dirty="0" smtClean="0">
                    <a:latin typeface="+mj-lt"/>
                    <a:ea typeface="Roboto Slab"/>
                    <a:cs typeface="Roboto Slab"/>
                    <a:sym typeface="Roboto Slab"/>
                  </a:rPr>
                  <a:t>Marco normativo:</a:t>
                </a:r>
              </a:p>
              <a:p>
                <a:pPr algn="just">
                  <a:lnSpc>
                    <a:spcPct val="127272"/>
                  </a:lnSpc>
                  <a:buClr>
                    <a:srgbClr val="000000"/>
                  </a:buClr>
                </a:pPr>
                <a:r>
                  <a:rPr lang="es-PE" sz="1600" b="1" dirty="0" smtClean="0">
                    <a:solidFill>
                      <a:srgbClr val="5B5B5F"/>
                    </a:solidFill>
                    <a:latin typeface="+mj-lt"/>
                    <a:ea typeface="Roboto"/>
                    <a:cs typeface="Roboto"/>
                    <a:sym typeface="Roboto"/>
                  </a:rPr>
                  <a:t>-Coordinación para la modificación de la norma de Contraloría , para la transferencia administrativa de Gestión.</a:t>
                </a:r>
              </a:p>
              <a:p>
                <a:pPr algn="just">
                  <a:lnSpc>
                    <a:spcPct val="127272"/>
                  </a:lnSpc>
                  <a:buClr>
                    <a:srgbClr val="000000"/>
                  </a:buClr>
                </a:pPr>
                <a:endParaRPr lang="es-PE" sz="1600" b="1" dirty="0" smtClean="0">
                  <a:solidFill>
                    <a:srgbClr val="5B5B5F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  <a:p>
                <a:pPr algn="just">
                  <a:lnSpc>
                    <a:spcPct val="127272"/>
                  </a:lnSpc>
                  <a:buClr>
                    <a:srgbClr val="000000"/>
                  </a:buClr>
                </a:pPr>
                <a:r>
                  <a:rPr lang="es-PE" sz="1600" b="1" dirty="0" smtClean="0">
                    <a:solidFill>
                      <a:srgbClr val="5B5B5F"/>
                    </a:solidFill>
                    <a:latin typeface="+mj-lt"/>
                    <a:ea typeface="Roboto"/>
                    <a:cs typeface="Roboto"/>
                    <a:sym typeface="Roboto"/>
                  </a:rPr>
                  <a:t>-Marco normativo que establece obligatoriedad de brindar información de las intervenciones en el territorio de  las municipalidades</a:t>
                </a:r>
                <a:endParaRPr sz="1600" b="1" dirty="0">
                  <a:solidFill>
                    <a:srgbClr val="5B5B5F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" name="Shape 168"/>
              <p:cNvSpPr txBox="1"/>
              <p:nvPr/>
            </p:nvSpPr>
            <p:spPr>
              <a:xfrm>
                <a:off x="8904" y="1208777"/>
                <a:ext cx="6097555" cy="773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rgbClr val="D20A11"/>
                  </a:buClr>
                  <a:buSzPct val="25000"/>
                </a:pPr>
                <a:r>
                  <a:rPr lang="es-ES" sz="2000" b="1" dirty="0" smtClean="0">
                    <a:latin typeface="Roboto Slab"/>
                    <a:ea typeface="Roboto Slab"/>
                    <a:cs typeface="Roboto Slab"/>
                    <a:sym typeface="Roboto Slab"/>
                  </a:rPr>
                  <a:t>TRABAJO EN LOS FRENTES DE :</a:t>
                </a:r>
                <a:endParaRPr sz="3167" b="1" dirty="0">
                  <a:solidFill>
                    <a:srgbClr val="DD6D1D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  <p:sp>
            <p:nvSpPr>
              <p:cNvPr id="47" name="Shape 169"/>
              <p:cNvSpPr txBox="1"/>
              <p:nvPr/>
            </p:nvSpPr>
            <p:spPr>
              <a:xfrm>
                <a:off x="616595" y="1618869"/>
                <a:ext cx="537876" cy="63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rgbClr val="D20A11"/>
                  </a:buClr>
                  <a:buSzPct val="25000"/>
                </a:pPr>
                <a:r>
                  <a:rPr lang="es-ES" sz="3599" b="1" dirty="0">
                    <a:solidFill>
                      <a:srgbClr val="C0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1.</a:t>
                </a:r>
              </a:p>
            </p:txBody>
          </p:sp>
          <p:cxnSp>
            <p:nvCxnSpPr>
              <p:cNvPr id="48" name="Shape 172"/>
              <p:cNvCxnSpPr/>
              <p:nvPr/>
            </p:nvCxnSpPr>
            <p:spPr>
              <a:xfrm flipH="1">
                <a:off x="434733" y="2332385"/>
                <a:ext cx="261686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B5B5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9" name="Shape 178"/>
              <p:cNvSpPr txBox="1"/>
              <p:nvPr/>
            </p:nvSpPr>
            <p:spPr>
              <a:xfrm>
                <a:off x="331883" y="5579038"/>
                <a:ext cx="5329072" cy="801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ct val="25000"/>
                </a:pPr>
                <a:r>
                  <a:rPr lang="es-ES" sz="2000" b="1" dirty="0" smtClean="0">
                    <a:latin typeface="+mj-lt"/>
                    <a:ea typeface="Roboto Slab"/>
                    <a:cs typeface="Roboto Slab"/>
                    <a:sym typeface="Roboto Slab"/>
                  </a:rPr>
                  <a:t>INDUCCION EN EL PROCESO DE TRANFERENCIA: PREPARAR A LAS AUTORUDADES</a:t>
                </a:r>
                <a:endParaRPr sz="1440" dirty="0">
                  <a:solidFill>
                    <a:srgbClr val="5B5B5F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  <p:sp>
            <p:nvSpPr>
              <p:cNvPr id="52" name="Shape 181"/>
              <p:cNvSpPr/>
              <p:nvPr/>
            </p:nvSpPr>
            <p:spPr>
              <a:xfrm rot="5400000">
                <a:off x="2723716" y="1799169"/>
                <a:ext cx="545406" cy="6952288"/>
              </a:xfrm>
              <a:prstGeom prst="rightBrace">
                <a:avLst>
                  <a:gd name="adj1" fmla="val 6559"/>
                  <a:gd name="adj2" fmla="val 50000"/>
                </a:avLst>
              </a:prstGeom>
              <a:noFill/>
              <a:ln w="38100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5804" tIns="32893" rIns="65804" bIns="3289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008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" name="Shape 18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154471" y="1676576"/>
                <a:ext cx="453502" cy="4535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" name="Grupo 33"/>
            <p:cNvGrpSpPr/>
            <p:nvPr/>
          </p:nvGrpSpPr>
          <p:grpSpPr>
            <a:xfrm>
              <a:off x="3916619" y="1623177"/>
              <a:ext cx="2683988" cy="2540828"/>
              <a:chOff x="3394185" y="1618869"/>
              <a:chExt cx="2683988" cy="2540828"/>
            </a:xfrm>
          </p:grpSpPr>
          <p:sp>
            <p:nvSpPr>
              <p:cNvPr id="41" name="Shape 170"/>
              <p:cNvSpPr txBox="1"/>
              <p:nvPr/>
            </p:nvSpPr>
            <p:spPr>
              <a:xfrm>
                <a:off x="3595674" y="1618869"/>
                <a:ext cx="537876" cy="63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>
                  <a:buClr>
                    <a:srgbClr val="D20A11"/>
                  </a:buClr>
                  <a:buSzPct val="25000"/>
                </a:pPr>
                <a:r>
                  <a:rPr lang="es-ES" sz="3599" b="1" dirty="0">
                    <a:solidFill>
                      <a:srgbClr val="C0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2.</a:t>
                </a:r>
              </a:p>
            </p:txBody>
          </p:sp>
          <p:sp>
            <p:nvSpPr>
              <p:cNvPr id="42" name="Shape 171"/>
              <p:cNvSpPr txBox="1"/>
              <p:nvPr/>
            </p:nvSpPr>
            <p:spPr>
              <a:xfrm>
                <a:off x="3461310" y="2502117"/>
                <a:ext cx="2616863" cy="1657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s-ES" b="1" dirty="0" smtClean="0">
                    <a:latin typeface="+mj-lt"/>
                    <a:ea typeface="Roboto Slab"/>
                    <a:cs typeface="Roboto Slab"/>
                    <a:sym typeface="Roboto Slab"/>
                  </a:rPr>
                  <a:t>Programa de Inducción:</a:t>
                </a:r>
              </a:p>
              <a:p>
                <a:pPr algn="ctr">
                  <a:buClr>
                    <a:srgbClr val="000000"/>
                  </a:buClr>
                </a:pPr>
                <a:endParaRPr lang="es-ES" dirty="0" smtClean="0">
                  <a:latin typeface="+mj-lt"/>
                  <a:ea typeface="Roboto Slab"/>
                  <a:cs typeface="Roboto Slab"/>
                  <a:sym typeface="Roboto Slab"/>
                </a:endParaRPr>
              </a:p>
              <a:p>
                <a:pPr algn="ctr">
                  <a:buClr>
                    <a:srgbClr val="000000"/>
                  </a:buClr>
                </a:pPr>
                <a:r>
                  <a:rPr lang="es-ES" sz="1600" b="1" dirty="0">
                    <a:latin typeface="+mj-lt"/>
                    <a:ea typeface="Roboto Slab"/>
                    <a:cs typeface="Roboto Slab"/>
                    <a:sym typeface="Roboto Slab"/>
                  </a:rPr>
                  <a:t>-</a:t>
                </a:r>
                <a:r>
                  <a:rPr lang="es-ES" sz="1600" b="1" dirty="0" smtClean="0">
                    <a:latin typeface="+mj-lt"/>
                    <a:ea typeface="Roboto Slab"/>
                    <a:cs typeface="Roboto Slab"/>
                    <a:sym typeface="Roboto Slab"/>
                  </a:rPr>
                  <a:t>Autoridades entrantes y salientes</a:t>
                </a:r>
                <a:endParaRPr sz="1600" b="1" dirty="0">
                  <a:solidFill>
                    <a:srgbClr val="5B5B5F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43" name="Shape 18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118350" y="1735946"/>
                <a:ext cx="453502" cy="40587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4" name="Shape 172"/>
              <p:cNvCxnSpPr/>
              <p:nvPr/>
            </p:nvCxnSpPr>
            <p:spPr>
              <a:xfrm flipH="1">
                <a:off x="3394185" y="2332385"/>
                <a:ext cx="261686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B5B5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398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04231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23" y="6272954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19"/>
          <p:cNvSpPr/>
          <p:nvPr/>
        </p:nvSpPr>
        <p:spPr>
          <a:xfrm>
            <a:off x="0" y="-26024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latin typeface="+mj-l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20321" y="11962"/>
            <a:ext cx="1137167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C00000"/>
                </a:solidFill>
                <a:latin typeface="+mj-lt"/>
              </a:rPr>
              <a:t>DL 1404:Lineamientos para acompañamiento a nuevas autoridades de GR y GL</a:t>
            </a:r>
            <a:endParaRPr lang="es-PE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5411" t="26159" r="21625"/>
          <a:stretch/>
        </p:blipFill>
        <p:spPr>
          <a:xfrm>
            <a:off x="58714" y="49683"/>
            <a:ext cx="702893" cy="471450"/>
          </a:xfrm>
          <a:prstGeom prst="rect">
            <a:avLst/>
          </a:prstGeom>
        </p:spPr>
      </p:pic>
      <p:grpSp>
        <p:nvGrpSpPr>
          <p:cNvPr id="80" name="Grupo 79"/>
          <p:cNvGrpSpPr/>
          <p:nvPr/>
        </p:nvGrpSpPr>
        <p:grpSpPr>
          <a:xfrm>
            <a:off x="6336088" y="707255"/>
            <a:ext cx="4339696" cy="2384336"/>
            <a:chOff x="-89882" y="1158156"/>
            <a:chExt cx="4339696" cy="593838"/>
          </a:xfrm>
        </p:grpSpPr>
        <p:sp>
          <p:nvSpPr>
            <p:cNvPr id="81" name="Shape 167"/>
            <p:cNvSpPr txBox="1"/>
            <p:nvPr/>
          </p:nvSpPr>
          <p:spPr>
            <a:xfrm>
              <a:off x="-89882" y="1283973"/>
              <a:ext cx="4339696" cy="468021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endParaRPr lang="es-PE" sz="1440" dirty="0" smtClean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Asegurar </a:t>
              </a:r>
              <a:r>
                <a:rPr lang="es-PE" sz="1400" dirty="0">
                  <a:latin typeface="+mj-lt"/>
                </a:rPr>
                <a:t>que las nuevas autoridades electas cuenten con información y acompañamiento que contribuyan a garantizar la continuidad de la provisión de servicios públicos, durante el proceso de transferencia de la gestión administrativa de gobiernos regionales y gobiernos locales.</a:t>
              </a:r>
              <a:endParaRPr sz="1440" dirty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Shape 168"/>
            <p:cNvSpPr txBox="1"/>
            <p:nvPr/>
          </p:nvSpPr>
          <p:spPr>
            <a:xfrm>
              <a:off x="500330" y="1158156"/>
              <a:ext cx="3300439" cy="119063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rgbClr val="D20A11"/>
                </a:buClr>
                <a:buSzPct val="25000"/>
              </a:pPr>
              <a:r>
                <a:rPr lang="es-ES" sz="20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FINALIDAD</a:t>
              </a:r>
              <a:endParaRPr lang="es-ES" sz="2000" b="1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algn="ctr">
                <a:buClr>
                  <a:srgbClr val="000000"/>
                </a:buClr>
              </a:pPr>
              <a:endParaRPr sz="3167" b="1" dirty="0">
                <a:solidFill>
                  <a:srgbClr val="DD6D1D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cxnSp>
        <p:nvCxnSpPr>
          <p:cNvPr id="3" name="Conector recto 2"/>
          <p:cNvCxnSpPr/>
          <p:nvPr/>
        </p:nvCxnSpPr>
        <p:spPr>
          <a:xfrm flipV="1">
            <a:off x="1119403" y="3059694"/>
            <a:ext cx="9946105" cy="1604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/>
          <p:nvPr/>
        </p:nvCxnSpPr>
        <p:spPr>
          <a:xfrm flipH="1">
            <a:off x="6079041" y="603264"/>
            <a:ext cx="26828" cy="558126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o 87"/>
          <p:cNvGrpSpPr/>
          <p:nvPr/>
        </p:nvGrpSpPr>
        <p:grpSpPr>
          <a:xfrm>
            <a:off x="1205809" y="3266581"/>
            <a:ext cx="4339696" cy="2619285"/>
            <a:chOff x="-3689" y="1111452"/>
            <a:chExt cx="4339696" cy="652354"/>
          </a:xfrm>
        </p:grpSpPr>
        <p:sp>
          <p:nvSpPr>
            <p:cNvPr id="89" name="Shape 167"/>
            <p:cNvSpPr txBox="1"/>
            <p:nvPr/>
          </p:nvSpPr>
          <p:spPr>
            <a:xfrm>
              <a:off x="-3689" y="1213836"/>
              <a:ext cx="4339696" cy="549970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endParaRPr lang="es-PE" sz="1440" dirty="0" smtClean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Ministerios</a:t>
              </a:r>
              <a:r>
                <a:rPr lang="es-PE" sz="1400" dirty="0">
                  <a:latin typeface="+mj-lt"/>
                </a:rPr>
                <a:t>, entidades públicas del Poder Ejecutivo, gobiernos regionales y gobiernos locales que tengan a su cargo intervenciones en el territorio a cargo de la autoridad que está realizando el proceso de transición o que hubieran suscrito convenios y acuerdos de cualquier modalidad con las autoridades salientes de los gobiernos regionales o locales.</a:t>
              </a:r>
            </a:p>
            <a:p>
              <a:pPr algn="just"/>
              <a:r>
                <a:rPr lang="es-PE" sz="1400" dirty="0" smtClean="0">
                  <a:latin typeface="+mj-lt"/>
                </a:rPr>
                <a:t> 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endParaRPr lang="es-PE" sz="1400" dirty="0" smtClean="0"/>
            </a:p>
          </p:txBody>
        </p:sp>
        <p:sp>
          <p:nvSpPr>
            <p:cNvPr id="90" name="Shape 168"/>
            <p:cNvSpPr txBox="1"/>
            <p:nvPr/>
          </p:nvSpPr>
          <p:spPr>
            <a:xfrm>
              <a:off x="500329" y="1111452"/>
              <a:ext cx="3471772" cy="119063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rgbClr val="D20A11"/>
                </a:buClr>
                <a:buSzPct val="25000"/>
              </a:pPr>
              <a:r>
                <a:rPr lang="es-ES" sz="20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ALCANCE</a:t>
              </a:r>
              <a:endParaRPr lang="es-ES" sz="1600" b="1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algn="ctr">
                <a:buClr>
                  <a:srgbClr val="000000"/>
                </a:buClr>
              </a:pPr>
              <a:endParaRPr sz="3167" b="1" dirty="0">
                <a:solidFill>
                  <a:srgbClr val="DD6D1D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6542028" y="3253179"/>
            <a:ext cx="4463903" cy="2398565"/>
            <a:chOff x="30308" y="1124758"/>
            <a:chExt cx="4463903" cy="597382"/>
          </a:xfrm>
        </p:grpSpPr>
        <p:sp>
          <p:nvSpPr>
            <p:cNvPr id="95" name="Shape 167"/>
            <p:cNvSpPr txBox="1"/>
            <p:nvPr/>
          </p:nvSpPr>
          <p:spPr>
            <a:xfrm>
              <a:off x="30308" y="1254119"/>
              <a:ext cx="4339696" cy="468021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endParaRPr lang="es-PE" sz="1440" dirty="0" smtClean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b="1" dirty="0" smtClean="0">
                  <a:latin typeface="+mj-lt"/>
                  <a:sym typeface="Roboto"/>
                </a:rPr>
                <a:t>100 PRIMEROS DÍAS DE GESTIÓN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>
                  <a:latin typeface="+mj-lt"/>
                </a:rPr>
                <a:t>N</a:t>
              </a:r>
              <a:r>
                <a:rPr lang="es-PE" sz="1400" dirty="0" smtClean="0">
                  <a:latin typeface="+mj-lt"/>
                </a:rPr>
                <a:t>ingún </a:t>
              </a:r>
              <a:r>
                <a:rPr lang="es-PE" sz="1400" dirty="0">
                  <a:latin typeface="+mj-lt"/>
                </a:rPr>
                <a:t>Ministerio, entidad pública del Poder Ejecutivo, gobierno regional o gobierno local podrá desarrollar capacitaciones y actividades de asistencia técnica distintas a las aprobadas por la PCM en el Plan integrado de acompañamiento a nuevas autoridades de gobiernos regionales y locales.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endParaRPr lang="es-PE" sz="1400" dirty="0">
                <a:latin typeface="+mj-lt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endParaRPr lang="es-PE" sz="1400" dirty="0" smtClean="0">
                <a:sym typeface="Roboto"/>
              </a:endParaRPr>
            </a:p>
          </p:txBody>
        </p:sp>
        <p:sp>
          <p:nvSpPr>
            <p:cNvPr id="96" name="Shape 168"/>
            <p:cNvSpPr txBox="1"/>
            <p:nvPr/>
          </p:nvSpPr>
          <p:spPr>
            <a:xfrm>
              <a:off x="154515" y="1124758"/>
              <a:ext cx="4339696" cy="119063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rgbClr val="D20A11"/>
                </a:buClr>
                <a:buSzPct val="25000"/>
              </a:pPr>
              <a:r>
                <a:rPr lang="es-ES" sz="20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PERIODO DE ACOMPAÑAMIENTO</a:t>
              </a:r>
              <a:endParaRPr lang="es-ES" sz="2000" b="1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algn="ctr">
                <a:buClr>
                  <a:srgbClr val="000000"/>
                </a:buClr>
              </a:pPr>
              <a:endParaRPr sz="3167" b="1" dirty="0">
                <a:solidFill>
                  <a:srgbClr val="DD6D1D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275866" y="703476"/>
            <a:ext cx="4339696" cy="2343169"/>
            <a:chOff x="-19298" y="1158156"/>
            <a:chExt cx="4339696" cy="583585"/>
          </a:xfrm>
        </p:grpSpPr>
        <p:sp>
          <p:nvSpPr>
            <p:cNvPr id="23" name="Shape 167"/>
            <p:cNvSpPr txBox="1"/>
            <p:nvPr/>
          </p:nvSpPr>
          <p:spPr>
            <a:xfrm>
              <a:off x="-19298" y="1273720"/>
              <a:ext cx="4339696" cy="468021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chemeClr val="dk1"/>
                </a:buClr>
                <a:buSzPct val="25000"/>
              </a:pPr>
              <a:endParaRPr lang="es-PE" sz="1440" dirty="0" smtClean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s-PE" sz="1400" dirty="0" smtClean="0">
                  <a:latin typeface="+mj-lt"/>
                </a:rPr>
                <a:t>Establecer </a:t>
              </a:r>
              <a:r>
                <a:rPr lang="es-PE" sz="1400" dirty="0">
                  <a:latin typeface="+mj-lt"/>
                </a:rPr>
                <a:t>las orientaciones para la remisión de </a:t>
              </a:r>
              <a:r>
                <a:rPr lang="es-PE" sz="1400" b="1" dirty="0">
                  <a:latin typeface="+mj-lt"/>
                </a:rPr>
                <a:t>información durante el proceso de transferencia </a:t>
              </a:r>
              <a:r>
                <a:rPr lang="es-PE" sz="1400" dirty="0">
                  <a:latin typeface="+mj-lt"/>
                </a:rPr>
                <a:t>de la gestión administrativa de gobiernos regionales y locales; y </a:t>
              </a:r>
              <a:r>
                <a:rPr lang="es-PE" sz="1400" b="1" dirty="0">
                  <a:latin typeface="+mj-lt"/>
                </a:rPr>
                <a:t>organizar el acompañamiento </a:t>
              </a:r>
              <a:r>
                <a:rPr lang="es-PE" sz="1400" dirty="0">
                  <a:latin typeface="+mj-lt"/>
                </a:rPr>
                <a:t>que darán los ministerios y entidades del Poder Ejecutivo a las nuevas autoridades electas para los gobiernos regionales y locales.</a:t>
              </a:r>
              <a:endParaRPr sz="1440" dirty="0">
                <a:solidFill>
                  <a:srgbClr val="5B5B5F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" name="Shape 168"/>
            <p:cNvSpPr txBox="1"/>
            <p:nvPr/>
          </p:nvSpPr>
          <p:spPr>
            <a:xfrm>
              <a:off x="500330" y="1158156"/>
              <a:ext cx="3300439" cy="119063"/>
            </a:xfrm>
            <a:prstGeom prst="rect">
              <a:avLst/>
            </a:prstGeom>
            <a:noFill/>
            <a:ln>
              <a:noFill/>
            </a:ln>
          </p:spPr>
          <p:txBody>
            <a:bodyPr lIns="65804" tIns="32893" rIns="65804" bIns="32893" anchor="t" anchorCtr="0">
              <a:noAutofit/>
            </a:bodyPr>
            <a:lstStyle/>
            <a:p>
              <a:pPr algn="ctr">
                <a:buClr>
                  <a:srgbClr val="D20A11"/>
                </a:buClr>
                <a:buSzPct val="25000"/>
              </a:pPr>
              <a:r>
                <a:rPr lang="es-ES" sz="2000" b="1" dirty="0" smtClean="0">
                  <a:latin typeface="Roboto Slab"/>
                  <a:ea typeface="Roboto Slab"/>
                  <a:cs typeface="Roboto Slab"/>
                  <a:sym typeface="Roboto Slab"/>
                </a:rPr>
                <a:t>OBJETO</a:t>
              </a:r>
              <a:endParaRPr lang="es-ES" sz="2000" b="1" dirty="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algn="ctr">
                <a:buClr>
                  <a:srgbClr val="000000"/>
                </a:buClr>
              </a:pPr>
              <a:endParaRPr sz="3167" b="1" dirty="0">
                <a:solidFill>
                  <a:srgbClr val="DD6D1D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46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" y="6304231"/>
            <a:ext cx="2262974" cy="419386"/>
          </a:xfrm>
          <a:prstGeom prst="rect">
            <a:avLst/>
          </a:prstGeom>
        </p:spPr>
      </p:pic>
      <p:pic>
        <p:nvPicPr>
          <p:cNvPr id="1026" name="Picture 2" descr="Resultado de imagen para LOGO EL PERU PRIM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23" y="6272954"/>
            <a:ext cx="2134543" cy="4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0" y="6184527"/>
            <a:ext cx="121920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19"/>
          <p:cNvSpPr/>
          <p:nvPr/>
        </p:nvSpPr>
        <p:spPr>
          <a:xfrm>
            <a:off x="0" y="-26024"/>
            <a:ext cx="12192000" cy="5235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16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latin typeface="+mj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5411" t="26159" r="21625"/>
          <a:stretch/>
        </p:blipFill>
        <p:spPr>
          <a:xfrm>
            <a:off x="-27722" y="36434"/>
            <a:ext cx="702893" cy="47145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794356" y="1274006"/>
            <a:ext cx="6097555" cy="4822095"/>
            <a:chOff x="626612" y="1259931"/>
            <a:chExt cx="6097555" cy="4822095"/>
          </a:xfrm>
        </p:grpSpPr>
        <p:grpSp>
          <p:nvGrpSpPr>
            <p:cNvPr id="22" name="Grupo 21"/>
            <p:cNvGrpSpPr/>
            <p:nvPr/>
          </p:nvGrpSpPr>
          <p:grpSpPr>
            <a:xfrm>
              <a:off x="626612" y="1259931"/>
              <a:ext cx="6097555" cy="4822095"/>
              <a:chOff x="2818" y="1255623"/>
              <a:chExt cx="6097555" cy="4822095"/>
            </a:xfrm>
          </p:grpSpPr>
          <p:sp>
            <p:nvSpPr>
              <p:cNvPr id="23" name="Shape 167"/>
              <p:cNvSpPr txBox="1"/>
              <p:nvPr/>
            </p:nvSpPr>
            <p:spPr>
              <a:xfrm>
                <a:off x="434733" y="2372134"/>
                <a:ext cx="2616863" cy="749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ct val="25000"/>
                </a:pPr>
                <a:r>
                  <a:rPr lang="es-ES" dirty="0">
                    <a:latin typeface="+mj-lt"/>
                    <a:ea typeface="Roboto Slab"/>
                    <a:cs typeface="Roboto Slab"/>
                    <a:sym typeface="Roboto Slab"/>
                  </a:rPr>
                  <a:t>A</a:t>
                </a:r>
                <a:r>
                  <a:rPr lang="es-ES" dirty="0" smtClean="0">
                    <a:latin typeface="+mj-lt"/>
                    <a:ea typeface="Roboto Slab"/>
                    <a:cs typeface="Roboto Slab"/>
                    <a:sym typeface="Roboto Slab"/>
                  </a:rPr>
                  <a:t>utoridades regionales y municipales cuentan con </a:t>
                </a:r>
                <a:r>
                  <a:rPr lang="es-ES" b="1" dirty="0" smtClean="0">
                    <a:latin typeface="+mj-lt"/>
                    <a:ea typeface="Roboto Slab"/>
                    <a:cs typeface="Roboto Slab"/>
                    <a:sym typeface="Roboto Slab"/>
                  </a:rPr>
                  <a:t>información oportuna </a:t>
                </a:r>
                <a:r>
                  <a:rPr lang="es-ES" dirty="0" smtClean="0">
                    <a:latin typeface="+mj-lt"/>
                    <a:ea typeface="Roboto Slab"/>
                    <a:cs typeface="Roboto Slab"/>
                    <a:sym typeface="Roboto Slab"/>
                  </a:rPr>
                  <a:t>sobre intervenciones en su territorio</a:t>
                </a:r>
                <a:endParaRPr lang="es-ES" dirty="0">
                  <a:latin typeface="+mj-lt"/>
                  <a:ea typeface="Roboto Slab"/>
                  <a:cs typeface="Roboto Slab"/>
                  <a:sym typeface="Roboto Slab"/>
                </a:endParaRPr>
              </a:p>
              <a:p>
                <a:pPr>
                  <a:lnSpc>
                    <a:spcPct val="127272"/>
                  </a:lnSpc>
                  <a:buClr>
                    <a:srgbClr val="000000"/>
                  </a:buClr>
                </a:pPr>
                <a:endParaRPr sz="1440" dirty="0">
                  <a:solidFill>
                    <a:srgbClr val="5B5B5F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" name="Shape 168"/>
              <p:cNvSpPr txBox="1"/>
              <p:nvPr/>
            </p:nvSpPr>
            <p:spPr>
              <a:xfrm>
                <a:off x="2818" y="1255623"/>
                <a:ext cx="6097555" cy="773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rgbClr val="D20A11"/>
                  </a:buClr>
                  <a:buSzPct val="25000"/>
                </a:pPr>
                <a:r>
                  <a:rPr lang="es-ES" sz="2000" b="1" dirty="0" smtClean="0">
                    <a:latin typeface="Roboto Slab"/>
                    <a:ea typeface="Roboto Slab"/>
                    <a:cs typeface="Roboto Slab"/>
                    <a:sym typeface="Roboto Slab"/>
                  </a:rPr>
                  <a:t>OBJETIVOS ESPECIFICOS</a:t>
                </a:r>
                <a:endParaRPr lang="es-ES" sz="2000" b="1" dirty="0"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algn="ctr">
                  <a:buClr>
                    <a:srgbClr val="000000"/>
                  </a:buClr>
                </a:pPr>
                <a:endParaRPr sz="3167" b="1" dirty="0">
                  <a:solidFill>
                    <a:srgbClr val="DD6D1D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  <p:sp>
            <p:nvSpPr>
              <p:cNvPr id="25" name="Shape 169"/>
              <p:cNvSpPr txBox="1"/>
              <p:nvPr/>
            </p:nvSpPr>
            <p:spPr>
              <a:xfrm>
                <a:off x="616595" y="1618869"/>
                <a:ext cx="537876" cy="63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rgbClr val="D20A11"/>
                  </a:buClr>
                  <a:buSzPct val="25000"/>
                </a:pPr>
                <a:r>
                  <a:rPr lang="es-ES" sz="3599" b="1" dirty="0">
                    <a:solidFill>
                      <a:srgbClr val="C0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1.</a:t>
                </a:r>
              </a:p>
            </p:txBody>
          </p:sp>
          <p:cxnSp>
            <p:nvCxnSpPr>
              <p:cNvPr id="27" name="Shape 172"/>
              <p:cNvCxnSpPr/>
              <p:nvPr/>
            </p:nvCxnSpPr>
            <p:spPr>
              <a:xfrm flipH="1">
                <a:off x="434733" y="2332385"/>
                <a:ext cx="261686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B5B5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0" name="Shape 178"/>
              <p:cNvSpPr txBox="1"/>
              <p:nvPr/>
            </p:nvSpPr>
            <p:spPr>
              <a:xfrm>
                <a:off x="1154471" y="5276409"/>
                <a:ext cx="4192888" cy="801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ct val="25000"/>
                </a:pPr>
                <a:r>
                  <a:rPr lang="es-ES" sz="2000" b="1" dirty="0" smtClean="0">
                    <a:latin typeface="+mj-lt"/>
                    <a:ea typeface="Roboto Slab"/>
                    <a:cs typeface="Roboto Slab"/>
                    <a:sym typeface="Roboto Slab"/>
                  </a:rPr>
                  <a:t>Continuidad y buen inicio de gestión de Gobiernos Locales y Regionales</a:t>
                </a:r>
                <a:endParaRPr lang="es-ES" sz="2000" b="1" dirty="0">
                  <a:latin typeface="+mj-lt"/>
                  <a:ea typeface="Roboto Slab"/>
                  <a:cs typeface="Roboto Slab"/>
                  <a:sym typeface="Roboto Slab"/>
                </a:endParaRPr>
              </a:p>
              <a:p>
                <a:pPr algn="ctr">
                  <a:buClr>
                    <a:srgbClr val="000000"/>
                  </a:buClr>
                </a:pPr>
                <a:endParaRPr sz="1440" dirty="0">
                  <a:solidFill>
                    <a:srgbClr val="5B5B5F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algn="ctr">
                  <a:buClr>
                    <a:srgbClr val="000000"/>
                  </a:buClr>
                </a:pPr>
                <a:endParaRPr sz="1440" dirty="0">
                  <a:solidFill>
                    <a:srgbClr val="5B5B5F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algn="ctr">
                  <a:buClr>
                    <a:srgbClr val="000000"/>
                  </a:buClr>
                </a:pPr>
                <a:endParaRPr sz="1440" dirty="0">
                  <a:solidFill>
                    <a:srgbClr val="5B5B5F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algn="ctr">
                  <a:buClr>
                    <a:srgbClr val="5B5B5F"/>
                  </a:buClr>
                  <a:buSzPct val="25000"/>
                </a:pPr>
                <a:r>
                  <a:rPr lang="es-ES" sz="1440" dirty="0">
                    <a:solidFill>
                      <a:srgbClr val="5B5B5F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 </a:t>
                </a:r>
              </a:p>
              <a:p>
                <a:pPr algn="ctr">
                  <a:buClr>
                    <a:srgbClr val="000000"/>
                  </a:buClr>
                </a:pPr>
                <a:endParaRPr sz="1440" dirty="0">
                  <a:solidFill>
                    <a:srgbClr val="5B5B5F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  <a:p>
                <a:pPr algn="ctr">
                  <a:buClr>
                    <a:srgbClr val="000000"/>
                  </a:buClr>
                </a:pPr>
                <a:endParaRPr sz="1440" dirty="0">
                  <a:solidFill>
                    <a:srgbClr val="5B5B5F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  <p:cxnSp>
            <p:nvCxnSpPr>
              <p:cNvPr id="31" name="Shape 179"/>
              <p:cNvCxnSpPr/>
              <p:nvPr/>
            </p:nvCxnSpPr>
            <p:spPr>
              <a:xfrm rot="10800000">
                <a:off x="1179733" y="5167999"/>
                <a:ext cx="416762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B5B5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pic>
            <p:nvPicPr>
              <p:cNvPr id="32" name="Shape 180" descr="CUMPLIMINETO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488486" y="4532340"/>
                <a:ext cx="389533" cy="4480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Shape 181"/>
              <p:cNvSpPr/>
              <p:nvPr/>
            </p:nvSpPr>
            <p:spPr>
              <a:xfrm rot="5400000">
                <a:off x="2711183" y="1235631"/>
                <a:ext cx="886306" cy="5438372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38100" cap="flat" cmpd="sng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5804" tIns="32893" rIns="65804" bIns="3289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008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5" name="Shape 184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54471" y="1676576"/>
                <a:ext cx="453502" cy="4535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Shape 170"/>
              <p:cNvSpPr txBox="1"/>
              <p:nvPr/>
            </p:nvSpPr>
            <p:spPr>
              <a:xfrm>
                <a:off x="2044924" y="4619374"/>
                <a:ext cx="2871709" cy="63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rgbClr val="D20A11"/>
                  </a:buClr>
                  <a:buSzPct val="25000"/>
                </a:pPr>
                <a:r>
                  <a:rPr lang="es-ES" sz="2000" b="1" dirty="0">
                    <a:latin typeface="Roboto Slab"/>
                    <a:ea typeface="Roboto Slab"/>
                    <a:cs typeface="Roboto Slab"/>
                    <a:sym typeface="Roboto Slab"/>
                  </a:rPr>
                  <a:t>OBJETIVO GENERAL</a:t>
                </a:r>
              </a:p>
            </p:txBody>
          </p:sp>
        </p:grpSp>
        <p:grpSp>
          <p:nvGrpSpPr>
            <p:cNvPr id="3" name="Grupo 2"/>
            <p:cNvGrpSpPr/>
            <p:nvPr/>
          </p:nvGrpSpPr>
          <p:grpSpPr>
            <a:xfrm>
              <a:off x="3916619" y="1623177"/>
              <a:ext cx="2616863" cy="1385502"/>
              <a:chOff x="3394185" y="1618869"/>
              <a:chExt cx="2616863" cy="1385502"/>
            </a:xfrm>
          </p:grpSpPr>
          <p:sp>
            <p:nvSpPr>
              <p:cNvPr id="37" name="Shape 170"/>
              <p:cNvSpPr txBox="1"/>
              <p:nvPr/>
            </p:nvSpPr>
            <p:spPr>
              <a:xfrm>
                <a:off x="3595674" y="1618869"/>
                <a:ext cx="537876" cy="632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>
                  <a:buClr>
                    <a:srgbClr val="D20A11"/>
                  </a:buClr>
                  <a:buSzPct val="25000"/>
                </a:pPr>
                <a:r>
                  <a:rPr lang="es-ES" sz="3599" b="1" dirty="0">
                    <a:solidFill>
                      <a:srgbClr val="C00000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2.</a:t>
                </a:r>
              </a:p>
            </p:txBody>
          </p:sp>
          <p:sp>
            <p:nvSpPr>
              <p:cNvPr id="38" name="Shape 171"/>
              <p:cNvSpPr txBox="1"/>
              <p:nvPr/>
            </p:nvSpPr>
            <p:spPr>
              <a:xfrm>
                <a:off x="3394185" y="2345635"/>
                <a:ext cx="2616863" cy="658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5804" tIns="32893" rIns="65804" bIns="32893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s-ES" dirty="0" smtClean="0">
                    <a:latin typeface="+mj-lt"/>
                    <a:ea typeface="Roboto Slab"/>
                    <a:cs typeface="Roboto Slab"/>
                    <a:sym typeface="Roboto Slab"/>
                  </a:rPr>
                  <a:t>Autoridades regionales y municipales con </a:t>
                </a:r>
                <a:r>
                  <a:rPr lang="es-ES" b="1" dirty="0" smtClean="0">
                    <a:latin typeface="+mj-lt"/>
                    <a:ea typeface="Roboto Slab"/>
                    <a:cs typeface="Roboto Slab"/>
                    <a:sym typeface="Roboto Slab"/>
                  </a:rPr>
                  <a:t>capacidades fortalecidas </a:t>
                </a:r>
                <a:r>
                  <a:rPr lang="es-ES" dirty="0" smtClean="0">
                    <a:latin typeface="+mj-lt"/>
                    <a:ea typeface="Roboto Slab"/>
                    <a:cs typeface="Roboto Slab"/>
                    <a:sym typeface="Roboto Slab"/>
                  </a:rPr>
                  <a:t>para el inicio de la gestión</a:t>
                </a:r>
                <a:endParaRPr dirty="0">
                  <a:latin typeface="+mj-lt"/>
                  <a:ea typeface="Roboto Slab"/>
                  <a:cs typeface="Roboto Slab"/>
                  <a:sym typeface="Roboto Slab"/>
                </a:endParaRPr>
              </a:p>
              <a:p>
                <a:pPr>
                  <a:buClr>
                    <a:srgbClr val="000000"/>
                  </a:buClr>
                </a:pPr>
                <a:endParaRPr sz="1440" b="1" dirty="0">
                  <a:solidFill>
                    <a:srgbClr val="5B5B5F"/>
                  </a:solidFill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9" name="Shape 183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118350" y="1735946"/>
                <a:ext cx="453502" cy="40587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0" name="Shape 172"/>
              <p:cNvCxnSpPr/>
              <p:nvPr/>
            </p:nvCxnSpPr>
            <p:spPr>
              <a:xfrm flipH="1">
                <a:off x="3394185" y="2332385"/>
                <a:ext cx="261686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B5B5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" name="CuadroTexto 27"/>
          <p:cNvSpPr txBox="1"/>
          <p:nvPr/>
        </p:nvSpPr>
        <p:spPr>
          <a:xfrm>
            <a:off x="578174" y="11636"/>
            <a:ext cx="1171082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LA PROPUESTA: </a:t>
            </a:r>
          </a:p>
          <a:p>
            <a:r>
              <a:rPr lang="es-PE" sz="2400" b="1" dirty="0" smtClean="0">
                <a:solidFill>
                  <a:srgbClr val="C00000"/>
                </a:solidFill>
                <a:latin typeface="+mj-lt"/>
              </a:rPr>
              <a:t>UN PROGRAMA DE INDUCCIÓN para la transferencia y </a:t>
            </a:r>
            <a:r>
              <a:rPr lang="es-PE" sz="2400" b="1" dirty="0">
                <a:solidFill>
                  <a:srgbClr val="C00000"/>
                </a:solidFill>
                <a:latin typeface="+mj-lt"/>
              </a:rPr>
              <a:t>buen inicio de la gestión regional y municipal </a:t>
            </a:r>
          </a:p>
        </p:txBody>
      </p:sp>
    </p:spTree>
    <p:extLst>
      <p:ext uri="{BB962C8B-B14F-4D97-AF65-F5344CB8AC3E}">
        <p14:creationId xmlns:p14="http://schemas.microsoft.com/office/powerpoint/2010/main" val="8709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2576</Words>
  <Application>Microsoft Office PowerPoint</Application>
  <PresentationFormat>Panorámica</PresentationFormat>
  <Paragraphs>273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Slab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Beatriz Canchari Hermitaño</dc:creator>
  <cp:lastModifiedBy>Eder Luis Velasquez Davila</cp:lastModifiedBy>
  <cp:revision>182</cp:revision>
  <cp:lastPrinted>2018-11-22T21:29:11Z</cp:lastPrinted>
  <dcterms:created xsi:type="dcterms:W3CDTF">2018-09-18T21:36:58Z</dcterms:created>
  <dcterms:modified xsi:type="dcterms:W3CDTF">2018-11-22T21:29:27Z</dcterms:modified>
</cp:coreProperties>
</file>