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0" r:id="rId2"/>
  </p:sldMasterIdLst>
  <p:notesMasterIdLst>
    <p:notesMasterId r:id="rId13"/>
  </p:notesMasterIdLst>
  <p:handoutMasterIdLst>
    <p:handoutMasterId r:id="rId14"/>
  </p:handoutMasterIdLst>
  <p:sldIdLst>
    <p:sldId id="291" r:id="rId3"/>
    <p:sldId id="320" r:id="rId4"/>
    <p:sldId id="321" r:id="rId5"/>
    <p:sldId id="336" r:id="rId6"/>
    <p:sldId id="337" r:id="rId7"/>
    <p:sldId id="338" r:id="rId8"/>
    <p:sldId id="339" r:id="rId9"/>
    <p:sldId id="340" r:id="rId10"/>
    <p:sldId id="342" r:id="rId11"/>
    <p:sldId id="292" r:id="rId12"/>
  </p:sldIdLst>
  <p:sldSz cx="9144000" cy="5143500" type="screen16x9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46"/>
    <a:srgbClr val="006D93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1" autoAdjust="0"/>
    <p:restoredTop sz="94660"/>
  </p:normalViewPr>
  <p:slideViewPr>
    <p:cSldViewPr>
      <p:cViewPr varScale="1">
        <p:scale>
          <a:sx n="117" d="100"/>
          <a:sy n="117" d="100"/>
        </p:scale>
        <p:origin x="2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daly" userId="e08e1053338d4732" providerId="LiveId" clId="{8E14F337-6567-489E-B0AA-79310CD94BC0}"/>
    <pc:docChg chg="undo custSel modSld">
      <pc:chgData name="gabriel daly" userId="e08e1053338d4732" providerId="LiveId" clId="{8E14F337-6567-489E-B0AA-79310CD94BC0}" dt="2018-05-16T13:19:59.554" v="1335" actId="20577"/>
      <pc:docMkLst>
        <pc:docMk/>
      </pc:docMkLst>
      <pc:sldChg chg="modSp">
        <pc:chgData name="gabriel daly" userId="e08e1053338d4732" providerId="LiveId" clId="{8E14F337-6567-489E-B0AA-79310CD94BC0}" dt="2018-05-16T13:19:59.554" v="1335" actId="20577"/>
        <pc:sldMkLst>
          <pc:docMk/>
          <pc:sldMk cId="3420824848" sldId="291"/>
        </pc:sldMkLst>
        <pc:spChg chg="mod">
          <ac:chgData name="gabriel daly" userId="e08e1053338d4732" providerId="LiveId" clId="{8E14F337-6567-489E-B0AA-79310CD94BC0}" dt="2018-05-16T13:19:59.554" v="1335" actId="20577"/>
          <ac:spMkLst>
            <pc:docMk/>
            <pc:sldMk cId="3420824848" sldId="291"/>
            <ac:spMk id="2" creationId="{00000000-0000-0000-0000-000000000000}"/>
          </ac:spMkLst>
        </pc:spChg>
      </pc:sldChg>
      <pc:sldChg chg="modSp">
        <pc:chgData name="gabriel daly" userId="e08e1053338d4732" providerId="LiveId" clId="{8E14F337-6567-489E-B0AA-79310CD94BC0}" dt="2018-05-16T13:19:42.183" v="1299" actId="14100"/>
        <pc:sldMkLst>
          <pc:docMk/>
          <pc:sldMk cId="2871107447" sldId="320"/>
        </pc:sldMkLst>
        <pc:spChg chg="mod">
          <ac:chgData name="gabriel daly" userId="e08e1053338d4732" providerId="LiveId" clId="{8E14F337-6567-489E-B0AA-79310CD94BC0}" dt="2018-05-16T13:19:16.043" v="1294" actId="14100"/>
          <ac:spMkLst>
            <pc:docMk/>
            <pc:sldMk cId="2871107447" sldId="320"/>
            <ac:spMk id="5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9:28.277" v="1296" actId="12"/>
          <ac:spMkLst>
            <pc:docMk/>
            <pc:sldMk cId="2871107447" sldId="320"/>
            <ac:spMk id="7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9:42.183" v="1299" actId="14100"/>
          <ac:spMkLst>
            <pc:docMk/>
            <pc:sldMk cId="2871107447" sldId="320"/>
            <ac:spMk id="9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9:37.646" v="1298" actId="14100"/>
          <ac:spMkLst>
            <pc:docMk/>
            <pc:sldMk cId="2871107447" sldId="320"/>
            <ac:spMk id="10" creationId="{4201132D-DF2E-4BB5-9366-50D649DE7AC3}"/>
          </ac:spMkLst>
        </pc:spChg>
      </pc:sldChg>
      <pc:sldChg chg="modSp">
        <pc:chgData name="gabriel daly" userId="e08e1053338d4732" providerId="LiveId" clId="{8E14F337-6567-489E-B0AA-79310CD94BC0}" dt="2018-05-16T13:05:33.929" v="253" actId="108"/>
        <pc:sldMkLst>
          <pc:docMk/>
          <pc:sldMk cId="3168949160" sldId="338"/>
        </pc:sldMkLst>
        <pc:spChg chg="mod">
          <ac:chgData name="gabriel daly" userId="e08e1053338d4732" providerId="LiveId" clId="{8E14F337-6567-489E-B0AA-79310CD94BC0}" dt="2018-05-16T13:05:27.459" v="251" actId="207"/>
          <ac:spMkLst>
            <pc:docMk/>
            <pc:sldMk cId="3168949160" sldId="338"/>
            <ac:spMk id="7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5:33.929" v="253" actId="108"/>
          <ac:spMkLst>
            <pc:docMk/>
            <pc:sldMk cId="3168949160" sldId="338"/>
            <ac:spMk id="8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5:30.815" v="252" actId="108"/>
          <ac:spMkLst>
            <pc:docMk/>
            <pc:sldMk cId="3168949160" sldId="338"/>
            <ac:spMk id="9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4:59.334" v="246" actId="255"/>
          <ac:spMkLst>
            <pc:docMk/>
            <pc:sldMk cId="3168949160" sldId="338"/>
            <ac:spMk id="11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4:50.775" v="245" actId="255"/>
          <ac:spMkLst>
            <pc:docMk/>
            <pc:sldMk cId="3168949160" sldId="338"/>
            <ac:spMk id="12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5:06.788" v="248" actId="255"/>
          <ac:spMkLst>
            <pc:docMk/>
            <pc:sldMk cId="3168949160" sldId="338"/>
            <ac:spMk id="13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05:12.559" v="249" actId="255"/>
          <ac:spMkLst>
            <pc:docMk/>
            <pc:sldMk cId="3168949160" sldId="338"/>
            <ac:spMk id="14" creationId="{00000000-0000-0000-0000-000000000000}"/>
          </ac:spMkLst>
        </pc:spChg>
      </pc:sldChg>
      <pc:sldChg chg="modSp">
        <pc:chgData name="gabriel daly" userId="e08e1053338d4732" providerId="LiveId" clId="{8E14F337-6567-489E-B0AA-79310CD94BC0}" dt="2018-05-16T13:12:37.312" v="808" actId="113"/>
        <pc:sldMkLst>
          <pc:docMk/>
          <pc:sldMk cId="2994795330" sldId="339"/>
        </pc:sldMkLst>
        <pc:spChg chg="mod">
          <ac:chgData name="gabriel daly" userId="e08e1053338d4732" providerId="LiveId" clId="{8E14F337-6567-489E-B0AA-79310CD94BC0}" dt="2018-05-16T13:12:23.156" v="806" actId="1076"/>
          <ac:spMkLst>
            <pc:docMk/>
            <pc:sldMk cId="2994795330" sldId="339"/>
            <ac:spMk id="7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1:23.781" v="787" actId="1076"/>
          <ac:spMkLst>
            <pc:docMk/>
            <pc:sldMk cId="2994795330" sldId="339"/>
            <ac:spMk id="8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2:06.966" v="804" actId="14100"/>
          <ac:spMkLst>
            <pc:docMk/>
            <pc:sldMk cId="2994795330" sldId="339"/>
            <ac:spMk id="9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2:18.790" v="805" actId="1076"/>
          <ac:spMkLst>
            <pc:docMk/>
            <pc:sldMk cId="2994795330" sldId="339"/>
            <ac:spMk id="11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2:37.312" v="808" actId="113"/>
          <ac:spMkLst>
            <pc:docMk/>
            <pc:sldMk cId="2994795330" sldId="339"/>
            <ac:spMk id="12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1:57.340" v="803" actId="113"/>
          <ac:spMkLst>
            <pc:docMk/>
            <pc:sldMk cId="2994795330" sldId="339"/>
            <ac:spMk id="14" creationId="{00000000-0000-0000-0000-000000000000}"/>
          </ac:spMkLst>
        </pc:spChg>
      </pc:sldChg>
      <pc:sldChg chg="delSp modSp">
        <pc:chgData name="gabriel daly" userId="e08e1053338d4732" providerId="LiveId" clId="{8E14F337-6567-489E-B0AA-79310CD94BC0}" dt="2018-05-16T13:18:50.433" v="1292" actId="113"/>
        <pc:sldMkLst>
          <pc:docMk/>
          <pc:sldMk cId="1277139294" sldId="340"/>
        </pc:sldMkLst>
        <pc:spChg chg="mod">
          <ac:chgData name="gabriel daly" userId="e08e1053338d4732" providerId="LiveId" clId="{8E14F337-6567-489E-B0AA-79310CD94BC0}" dt="2018-05-16T13:13:26.358" v="815" actId="1076"/>
          <ac:spMkLst>
            <pc:docMk/>
            <pc:sldMk cId="1277139294" sldId="340"/>
            <ac:spMk id="7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5:39.421" v="998" actId="1076"/>
          <ac:spMkLst>
            <pc:docMk/>
            <pc:sldMk cId="1277139294" sldId="340"/>
            <ac:spMk id="8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4:29.264" v="871" actId="1076"/>
          <ac:spMkLst>
            <pc:docMk/>
            <pc:sldMk cId="1277139294" sldId="340"/>
            <ac:spMk id="9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5:58.090" v="1003" actId="255"/>
          <ac:spMkLst>
            <pc:docMk/>
            <pc:sldMk cId="1277139294" sldId="340"/>
            <ac:spMk id="11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6:11.068" v="1006" actId="113"/>
          <ac:spMkLst>
            <pc:docMk/>
            <pc:sldMk cId="1277139294" sldId="340"/>
            <ac:spMk id="12" creationId="{00000000-0000-0000-0000-000000000000}"/>
          </ac:spMkLst>
        </pc:spChg>
        <pc:spChg chg="mod">
          <ac:chgData name="gabriel daly" userId="e08e1053338d4732" providerId="LiveId" clId="{8E14F337-6567-489E-B0AA-79310CD94BC0}" dt="2018-05-16T13:18:50.433" v="1292" actId="113"/>
          <ac:spMkLst>
            <pc:docMk/>
            <pc:sldMk cId="1277139294" sldId="340"/>
            <ac:spMk id="14" creationId="{00000000-0000-0000-0000-000000000000}"/>
          </ac:spMkLst>
        </pc:spChg>
        <pc:picChg chg="del">
          <ac:chgData name="gabriel daly" userId="e08e1053338d4732" providerId="LiveId" clId="{8E14F337-6567-489E-B0AA-79310CD94BC0}" dt="2018-05-16T13:13:14.153" v="812" actId="478"/>
          <ac:picMkLst>
            <pc:docMk/>
            <pc:sldMk cId="1277139294" sldId="340"/>
            <ac:picMk id="1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687" cy="49760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4322" y="2"/>
            <a:ext cx="2949686" cy="49760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2353FBE4-A391-40D7-B73A-DCDF9111E7F5}" type="datetimeFigureOut">
              <a:rPr lang="es-PE" smtClean="0"/>
              <a:pPr/>
              <a:t>16/05/2018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44895"/>
            <a:ext cx="2949687" cy="497604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4322" y="9444895"/>
            <a:ext cx="2949686" cy="497604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3E740FCB-69F9-446E-837A-EFEFE758AAA5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2525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18AA3F98-EC26-4D73-ABE8-F285F9B29527}" type="datetimeFigureOut">
              <a:rPr lang="es-PE" smtClean="0"/>
              <a:pPr/>
              <a:t>16/05/2018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2245" tIns="46122" rIns="92245" bIns="4612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45170"/>
            <a:ext cx="2949099" cy="497205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F482A234-45A7-433D-9BCC-AE696A6B4DB0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32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C2BD7-EF66-4335-A4FF-73B59B485656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3E19-1CCE-41F5-A11F-D190A2698F09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3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8B-EA98-463A-AAAD-06A4F2CB9A4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B51-D91E-47E0-888C-B8F420BB6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"/>
            <a:ext cx="9143217" cy="51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01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2616-B351-4E79-BF1F-1F0386822D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FDA3-534E-4A93-B481-7DCC55404EB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126" cy="5143500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>
            <a:off x="83332" y="862036"/>
            <a:ext cx="8915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8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8B-EA98-463A-AAAD-06A4F2CB9A4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B51-D91E-47E0-888C-B8F420BB6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"/>
            <a:ext cx="9143217" cy="51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31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6D-8E52-4218-AFDE-2013E3E4484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" y="0"/>
            <a:ext cx="9142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F518-5C2C-4401-A276-11E8FFD200C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" y="0"/>
            <a:ext cx="91416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6DBA-F024-4D82-AD77-CACD2B4C19F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2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B0DC-9298-46E1-85EF-C6E31CC25B4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6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D9E1-A824-49D0-AA00-E11F312890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4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8B78-AA9E-4B11-9C66-B1E457DDFF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9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6D-8E52-4218-AFDE-2013E3E4484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" y="0"/>
            <a:ext cx="9142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5104-933C-4D6C-A82D-4952E84D68D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EFF-02CA-45E9-BA8A-F39F123F2A6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86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2616-B351-4E79-BF1F-1F0386822D8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FDA3-534E-4A93-B481-7DCC55404EB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F518-5C2C-4401-A276-11E8FFD200C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" y="0"/>
            <a:ext cx="91416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6DBA-F024-4D82-AD77-CACD2B4C19F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B0DC-9298-46E1-85EF-C6E31CC25B4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5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D9E1-A824-49D0-AA00-E11F312890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8B78-AA9E-4B11-9C66-B1E457DDFF8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5104-933C-4D6C-A82D-4952E84D68D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1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EFF-02CA-45E9-BA8A-F39F123F2A6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0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0EAB-5E6A-4C67-8902-EA9A2E424DC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0EAB-5E6A-4C67-8902-EA9A2E424DC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1723" y="2284323"/>
            <a:ext cx="4251960" cy="703313"/>
          </a:xfrm>
        </p:spPr>
        <p:txBody>
          <a:bodyPr>
            <a:noAutofit/>
          </a:bodyPr>
          <a:lstStyle/>
          <a:p>
            <a:pPr>
              <a:lnSpc>
                <a:spcPts val="2250"/>
              </a:lnSpc>
            </a:pPr>
            <a:r>
              <a:rPr lang="es-PE" sz="2400" b="1" dirty="0">
                <a:latin typeface="+mn-lt"/>
              </a:rPr>
              <a:t/>
            </a:r>
            <a:br>
              <a:rPr lang="es-PE" sz="2400" b="1" dirty="0">
                <a:latin typeface="+mn-lt"/>
              </a:rPr>
            </a:br>
            <a:r>
              <a:rPr lang="es-PE" sz="3200" b="1" dirty="0"/>
              <a:t/>
            </a:r>
            <a:br>
              <a:rPr lang="es-PE" sz="3200" b="1" dirty="0"/>
            </a:br>
            <a:r>
              <a:rPr lang="es-PE" sz="3200" b="1" dirty="0"/>
              <a:t> OBRAS POR IMPUESTOS</a:t>
            </a:r>
            <a:r>
              <a:rPr lang="es-PE" sz="2400" b="1" dirty="0">
                <a:latin typeface="+mn-lt"/>
              </a:rPr>
              <a:t/>
            </a:r>
            <a:br>
              <a:rPr lang="es-PE" sz="2400" b="1" dirty="0">
                <a:latin typeface="+mn-lt"/>
              </a:rPr>
            </a:br>
            <a:r>
              <a:rPr lang="es-PE" sz="2400" b="1" dirty="0"/>
              <a:t/>
            </a:r>
            <a:br>
              <a:rPr lang="es-PE" sz="2400" b="1" dirty="0"/>
            </a:br>
            <a:endParaRPr lang="es-ES" sz="24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518"/>
            <a:ext cx="2634238" cy="5558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48264" y="4083918"/>
            <a:ext cx="1992086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125" b="1" dirty="0">
                <a:solidFill>
                  <a:prstClr val="black"/>
                </a:solidFill>
                <a:latin typeface="Calibri Light" panose="020F0302020204030204"/>
              </a:rPr>
              <a:t>16 de marzo del </a:t>
            </a:r>
            <a:r>
              <a:rPr lang="es-PE" sz="1125" b="1" dirty="0" smtClean="0">
                <a:solidFill>
                  <a:prstClr val="black"/>
                </a:solidFill>
                <a:latin typeface="Calibri Light" panose="020F0302020204030204"/>
              </a:rPr>
              <a:t>2018</a:t>
            </a:r>
            <a:endParaRPr lang="es-PE" sz="1125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72951" y="2571750"/>
            <a:ext cx="4251960" cy="6405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  <a:defRPr/>
            </a:pPr>
            <a: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/>
            </a:r>
            <a:br>
              <a:rPr lang="es-PE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</a:br>
            <a:r>
              <a:rPr lang="es-PE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Alternativa para el desarrollo de Infraestructura Pública </a:t>
            </a:r>
            <a:endParaRPr lang="es-ES" b="1" i="1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082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606079" y="1443313"/>
            <a:ext cx="6206281" cy="3460872"/>
            <a:chOff x="632127" y="1989088"/>
            <a:chExt cx="8382000" cy="461449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08" y="1989088"/>
              <a:ext cx="7078894" cy="3513514"/>
            </a:xfrm>
            <a:prstGeom prst="rect">
              <a:avLst/>
            </a:prstGeom>
          </p:spPr>
        </p:pic>
        <p:sp>
          <p:nvSpPr>
            <p:cNvPr id="8" name="6 Rectángulo"/>
            <p:cNvSpPr/>
            <p:nvPr/>
          </p:nvSpPr>
          <p:spPr>
            <a:xfrm>
              <a:off x="4106635" y="6275526"/>
              <a:ext cx="1205284" cy="328059"/>
            </a:xfrm>
            <a:prstGeom prst="rect">
              <a:avLst/>
            </a:prstGeom>
          </p:spPr>
          <p:txBody>
            <a:bodyPr wrap="square" lIns="60782" tIns="30392" rIns="60782" bIns="30392">
              <a:spAutoFit/>
            </a:bodyPr>
            <a:lstStyle/>
            <a:p>
              <a:pPr algn="ctr"/>
              <a:r>
                <a:rPr lang="es-PE" sz="1200" dirty="0">
                  <a:solidFill>
                    <a:prstClr val="black"/>
                  </a:solidFill>
                  <a:latin typeface="Calibri Light" panose="020F0302020204030204"/>
                  <a:cs typeface="Arial" pitchFamily="34" charset="0"/>
                </a:rPr>
                <a:t>MAYO 2018</a:t>
              </a:r>
              <a:endParaRPr lang="es-ES" sz="1200" dirty="0">
                <a:solidFill>
                  <a:prstClr val="black"/>
                </a:solidFill>
                <a:latin typeface="Calibri Light" panose="020F0302020204030204"/>
                <a:cs typeface="Arial" pitchFamily="34" charset="0"/>
              </a:endParaRPr>
            </a:p>
          </p:txBody>
        </p:sp>
        <p:sp>
          <p:nvSpPr>
            <p:cNvPr id="9" name="Rectángulo 2"/>
            <p:cNvSpPr/>
            <p:nvPr/>
          </p:nvSpPr>
          <p:spPr>
            <a:xfrm>
              <a:off x="3312624" y="2527216"/>
              <a:ext cx="2793308" cy="10020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0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 Light" panose="020F0302020204030204"/>
                </a:rPr>
                <a:t>Gracias</a:t>
              </a:r>
              <a:endParaRPr lang="es-PE" sz="30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10" name="Rectángulo 2"/>
            <p:cNvSpPr/>
            <p:nvPr/>
          </p:nvSpPr>
          <p:spPr>
            <a:xfrm>
              <a:off x="632127" y="3750254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2100" b="1" i="1" dirty="0">
                  <a:solidFill>
                    <a:prstClr val="black"/>
                  </a:solidFill>
                  <a:latin typeface="Calibri Light" panose="020F0302020204030204"/>
                </a:rPr>
                <a:t>Obras por Impuestos</a:t>
              </a:r>
            </a:p>
            <a:p>
              <a:pPr algn="ctr"/>
              <a:r>
                <a:rPr lang="es-PE" sz="2100" b="1" i="1" dirty="0">
                  <a:solidFill>
                    <a:prstClr val="black"/>
                  </a:solidFill>
                  <a:latin typeface="Calibri Light" panose="020F0302020204030204"/>
                </a:rPr>
                <a:t>(OxI)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31" y="353447"/>
            <a:ext cx="2634238" cy="555824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904680" y="1013273"/>
            <a:ext cx="5666423" cy="2539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Dirección General de Política de Promoción de la Inversión Privada</a:t>
            </a:r>
            <a:endParaRPr lang="es-ES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s-ES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13727" y="2577905"/>
            <a:ext cx="794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Materia de delegación a legislar: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2922" y="963859"/>
            <a:ext cx="402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Proyecto de Ley N° 2791/2017.PE: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29042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3568" y="1160233"/>
            <a:ext cx="8064896" cy="7182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783"/>
            <a:r>
              <a:rPr lang="es-PE" sz="1800" b="1" i="1" spc="-75" dirty="0">
                <a:solidFill>
                  <a:srgbClr val="C00000"/>
                </a:solidFill>
              </a:rPr>
              <a:t>Ley que delega en el Poder Ejecutivo la facultad de legislar en materia de Reconstrucción y cierre de brechas en infraestructura y servicios.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4201132D-DF2E-4BB5-9366-50D649DE7AC3}"/>
              </a:ext>
            </a:extLst>
          </p:cNvPr>
          <p:cNvSpPr txBox="1">
            <a:spLocks/>
          </p:cNvSpPr>
          <p:nvPr/>
        </p:nvSpPr>
        <p:spPr>
          <a:xfrm>
            <a:off x="683568" y="2958945"/>
            <a:ext cx="8064896" cy="8640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783"/>
            <a:r>
              <a:rPr lang="es-PE" sz="1800" b="1" i="1" spc="-75" dirty="0">
                <a:solidFill>
                  <a:srgbClr val="C00000"/>
                </a:solidFill>
              </a:rPr>
              <a:t>“Mejorar el marco legal de Obras por Impuestos para agilizar la intervención del Gobierno Nacional, Regional y local en el cierre de brechas de inversión y equipamiento de infraestructura y servicios”.  (Artículo 3, literal f)</a:t>
            </a:r>
          </a:p>
        </p:txBody>
      </p:sp>
    </p:spTree>
    <p:extLst>
      <p:ext uri="{BB962C8B-B14F-4D97-AF65-F5344CB8AC3E}">
        <p14:creationId xmlns:p14="http://schemas.microsoft.com/office/powerpoint/2010/main" val="287110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3348" y="627533"/>
            <a:ext cx="1080120" cy="418108"/>
          </a:xfrm>
        </p:spPr>
        <p:txBody>
          <a:bodyPr>
            <a:normAutofit/>
          </a:bodyPr>
          <a:lstStyle/>
          <a:p>
            <a:r>
              <a:rPr lang="es-PE" sz="2100" b="1" u="sng" dirty="0">
                <a:solidFill>
                  <a:srgbClr val="C00000"/>
                </a:solidFill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80111" y="1131590"/>
            <a:ext cx="3326595" cy="340106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PE" sz="1700" b="1" dirty="0">
                <a:latin typeface="+mj-lt"/>
              </a:rPr>
              <a:t>Proceso de Obras por Impuestos.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s-PE" sz="1700" b="1" dirty="0">
                <a:latin typeface="+mj-lt"/>
              </a:rPr>
              <a:t>Propuestas de reformas.</a:t>
            </a:r>
          </a:p>
          <a:p>
            <a:pPr marL="333375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s-PE" sz="1500" dirty="0">
                <a:latin typeface="+mj-lt"/>
              </a:rPr>
              <a:t>3.1 </a:t>
            </a:r>
            <a:r>
              <a:rPr lang="es-ES" sz="1500" dirty="0">
                <a:latin typeface="+mj-lt"/>
              </a:rPr>
              <a:t>Aprobación de documentos estandarizados.</a:t>
            </a:r>
          </a:p>
          <a:p>
            <a:pPr marL="333375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s-ES" sz="1500" dirty="0">
                <a:latin typeface="+mj-lt"/>
              </a:rPr>
              <a:t>3.2. Actualización de proyectos.</a:t>
            </a:r>
          </a:p>
          <a:p>
            <a:pPr marL="333375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s-PE" sz="1500" dirty="0">
                <a:latin typeface="+mj-lt"/>
              </a:rPr>
              <a:t>3.3. Incrementos en la etapa de ejecución.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 startAt="3"/>
            </a:pPr>
            <a:r>
              <a:rPr lang="es-MX" sz="1700" b="1" dirty="0">
                <a:latin typeface="+mj-lt"/>
              </a:rPr>
              <a:t>Artículos a modificar en la delegación de facultades.</a:t>
            </a:r>
            <a:endParaRPr lang="es-PE" sz="1700" b="1" dirty="0">
              <a:latin typeface="+mj-lt"/>
            </a:endParaRPr>
          </a:p>
          <a:p>
            <a:pPr marL="333375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s-ES" sz="15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18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1800" b="1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PE" sz="1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s-PE" sz="1800" dirty="0">
              <a:latin typeface="+mj-lt"/>
            </a:endParaRPr>
          </a:p>
        </p:txBody>
      </p:sp>
      <p:pic>
        <p:nvPicPr>
          <p:cNvPr id="1026" name="Imagen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" y="627533"/>
            <a:ext cx="248275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7534"/>
            <a:ext cx="2469971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7" y="2664909"/>
            <a:ext cx="2495528" cy="2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6" y="2664909"/>
            <a:ext cx="2469971" cy="20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613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4 Esquina doblada"/>
          <p:cNvSpPr/>
          <p:nvPr/>
        </p:nvSpPr>
        <p:spPr>
          <a:xfrm>
            <a:off x="337696" y="1131590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Priorización</a:t>
            </a:r>
          </a:p>
        </p:txBody>
      </p:sp>
      <p:sp>
        <p:nvSpPr>
          <p:cNvPr id="8" name="15 Conector fuera de página"/>
          <p:cNvSpPr/>
          <p:nvPr/>
        </p:nvSpPr>
        <p:spPr>
          <a:xfrm>
            <a:off x="660037" y="1637888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9" name="16 Esquina doblada"/>
          <p:cNvSpPr/>
          <p:nvPr/>
        </p:nvSpPr>
        <p:spPr>
          <a:xfrm>
            <a:off x="2144318" y="1144652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Actos Previos</a:t>
            </a:r>
          </a:p>
        </p:txBody>
      </p:sp>
      <p:sp>
        <p:nvSpPr>
          <p:cNvPr id="10" name="18 Conector fuera de página"/>
          <p:cNvSpPr/>
          <p:nvPr/>
        </p:nvSpPr>
        <p:spPr>
          <a:xfrm>
            <a:off x="2490001" y="1650950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1" name="16 Esquina doblada"/>
          <p:cNvSpPr/>
          <p:nvPr/>
        </p:nvSpPr>
        <p:spPr>
          <a:xfrm>
            <a:off x="3949463" y="1152150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Proceso de selección</a:t>
            </a:r>
          </a:p>
        </p:txBody>
      </p:sp>
      <p:sp>
        <p:nvSpPr>
          <p:cNvPr id="12" name="18 Conector fuera de página"/>
          <p:cNvSpPr/>
          <p:nvPr/>
        </p:nvSpPr>
        <p:spPr>
          <a:xfrm>
            <a:off x="4295146" y="1658448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3" name="16 Esquina doblada"/>
          <p:cNvSpPr/>
          <p:nvPr/>
        </p:nvSpPr>
        <p:spPr>
          <a:xfrm>
            <a:off x="5935491" y="1131590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Convenio / ejecución </a:t>
            </a:r>
          </a:p>
        </p:txBody>
      </p:sp>
      <p:sp>
        <p:nvSpPr>
          <p:cNvPr id="14" name="18 Conector fuera de página"/>
          <p:cNvSpPr/>
          <p:nvPr/>
        </p:nvSpPr>
        <p:spPr>
          <a:xfrm>
            <a:off x="6281174" y="1637888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15" name="16 Esquina doblada"/>
          <p:cNvSpPr/>
          <p:nvPr/>
        </p:nvSpPr>
        <p:spPr>
          <a:xfrm>
            <a:off x="7740352" y="1131590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Emisión de CIPRL/CIPGN</a:t>
            </a:r>
          </a:p>
        </p:txBody>
      </p:sp>
      <p:sp>
        <p:nvSpPr>
          <p:cNvPr id="16" name="18 Conector fuera de página"/>
          <p:cNvSpPr/>
          <p:nvPr/>
        </p:nvSpPr>
        <p:spPr>
          <a:xfrm>
            <a:off x="8086035" y="1637888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42919" y="2229204"/>
            <a:ext cx="147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Pública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prioriza proyectos </a:t>
            </a:r>
            <a:r>
              <a:rPr lang="es-ES" sz="1000" dirty="0">
                <a:latin typeface="+mj-lt"/>
              </a:rPr>
              <a:t>por acuerdo de consejo o Resolución Ministerial.</a:t>
            </a:r>
          </a:p>
          <a:p>
            <a:r>
              <a:rPr lang="es-ES" sz="1000" dirty="0">
                <a:latin typeface="+mj-lt"/>
              </a:rPr>
              <a:t>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Empresa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presenta interés </a:t>
            </a:r>
            <a:r>
              <a:rPr lang="es-ES" sz="1000" dirty="0">
                <a:latin typeface="+mj-lt"/>
              </a:rPr>
              <a:t>en financiar proyectos priorizados. </a:t>
            </a:r>
          </a:p>
          <a:p>
            <a:pPr marL="228600" indent="-228600">
              <a:buAutoNum type="arabicPeriod"/>
            </a:pPr>
            <a:endParaRPr lang="es-ES" sz="1000" dirty="0"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06340" y="2239912"/>
            <a:ext cx="1425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Pública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aprueba bases </a:t>
            </a:r>
            <a:r>
              <a:rPr lang="es-ES" sz="1000" dirty="0">
                <a:latin typeface="+mj-lt"/>
              </a:rPr>
              <a:t>y obtiene documentos para solicitar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Informe Previo</a:t>
            </a:r>
            <a:r>
              <a:rPr lang="es-ES" sz="1000" dirty="0">
                <a:latin typeface="+mj-lt"/>
              </a:rPr>
              <a:t>.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CGR</a:t>
            </a:r>
            <a:r>
              <a:rPr lang="es-ES" sz="1000" dirty="0">
                <a:latin typeface="+mj-lt"/>
              </a:rPr>
              <a:t> emite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Informe Previo</a:t>
            </a:r>
            <a:r>
              <a:rPr lang="es-ES" sz="1000" dirty="0">
                <a:latin typeface="+mj-lt"/>
              </a:rPr>
              <a:t>.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789336" y="2207155"/>
            <a:ext cx="154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Pública </a:t>
            </a:r>
            <a:r>
              <a:rPr lang="es-ES" sz="1000" dirty="0">
                <a:latin typeface="+mj-lt"/>
              </a:rPr>
              <a:t>inicia la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convocatoria</a:t>
            </a:r>
            <a:r>
              <a:rPr lang="es-ES" sz="1000" dirty="0">
                <a:latin typeface="+mj-lt"/>
              </a:rPr>
              <a:t>. 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Empresas</a:t>
            </a:r>
            <a:r>
              <a:rPr lang="es-ES" sz="1000" dirty="0">
                <a:latin typeface="+mj-lt"/>
              </a:rPr>
              <a:t>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presentan </a:t>
            </a:r>
            <a:r>
              <a:rPr lang="es-ES" sz="1000" dirty="0">
                <a:latin typeface="+mj-lt"/>
              </a:rPr>
              <a:t>propuestas económicas y técnicas.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</a:t>
            </a:r>
            <a:r>
              <a:rPr lang="en-GB" sz="1000" b="1" dirty="0" err="1">
                <a:latin typeface="+mj-lt"/>
              </a:rPr>
              <a:t>ública</a:t>
            </a:r>
            <a:r>
              <a:rPr lang="es-ES" sz="1000" dirty="0">
                <a:latin typeface="+mj-lt"/>
              </a:rPr>
              <a:t>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recoge propuestas </a:t>
            </a:r>
            <a:r>
              <a:rPr lang="es-ES" sz="1000" dirty="0">
                <a:latin typeface="+mj-lt"/>
              </a:rPr>
              <a:t>de </a:t>
            </a:r>
            <a:r>
              <a:rPr lang="es-ES" sz="1000" b="1" dirty="0">
                <a:latin typeface="+mj-lt"/>
              </a:rPr>
              <a:t>Empresas</a:t>
            </a:r>
            <a:r>
              <a:rPr lang="es-ES" sz="1000" dirty="0">
                <a:latin typeface="+mj-lt"/>
              </a:rPr>
              <a:t>.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Pública </a:t>
            </a:r>
            <a:r>
              <a:rPr lang="es-ES" sz="1000" dirty="0">
                <a:latin typeface="+mj-lt"/>
              </a:rPr>
              <a:t>evalúa propuestas y otorga la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Buena Pro</a:t>
            </a:r>
            <a:r>
              <a:rPr lang="es-ES" sz="1000" dirty="0">
                <a:latin typeface="+mj-lt"/>
              </a:rPr>
              <a:t>.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681420" y="2197520"/>
            <a:ext cx="15928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dirty="0">
                <a:latin typeface="+mj-lt"/>
              </a:rPr>
              <a:t>La</a:t>
            </a:r>
            <a:r>
              <a:rPr lang="es-ES" sz="1000" b="1" dirty="0">
                <a:latin typeface="+mj-lt"/>
              </a:rPr>
              <a:t> Entidad Pública</a:t>
            </a:r>
            <a:r>
              <a:rPr lang="es-ES" sz="1000" dirty="0">
                <a:latin typeface="+mj-lt"/>
              </a:rPr>
              <a:t> y la </a:t>
            </a:r>
            <a:r>
              <a:rPr lang="es-ES" sz="1000" b="1" dirty="0">
                <a:latin typeface="+mj-lt"/>
              </a:rPr>
              <a:t>Empresa</a:t>
            </a:r>
            <a:r>
              <a:rPr lang="es-ES" sz="1000" dirty="0">
                <a:latin typeface="+mj-lt"/>
              </a:rPr>
              <a:t> suscriben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 convenio</a:t>
            </a:r>
            <a:r>
              <a:rPr lang="es-ES" sz="1000" dirty="0">
                <a:latin typeface="+mj-lt"/>
              </a:rPr>
              <a:t>. 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Empresa</a:t>
            </a:r>
            <a:r>
              <a:rPr lang="es-ES" sz="1000" dirty="0">
                <a:latin typeface="+mj-lt"/>
              </a:rPr>
              <a:t> elabora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 expediente técnico </a:t>
            </a:r>
            <a:r>
              <a:rPr lang="es-ES" sz="1000" dirty="0">
                <a:latin typeface="+mj-lt"/>
              </a:rPr>
              <a:t>y la </a:t>
            </a:r>
            <a:r>
              <a:rPr lang="es-ES" sz="1000" b="1" dirty="0">
                <a:latin typeface="+mj-lt"/>
              </a:rPr>
              <a:t>Entidad Pública</a:t>
            </a:r>
            <a:r>
              <a:rPr lang="es-ES" sz="1000" dirty="0">
                <a:latin typeface="+mj-lt"/>
              </a:rPr>
              <a:t> lo aprueba.</a:t>
            </a:r>
          </a:p>
          <a:p>
            <a:endParaRPr lang="es-ES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Empresa</a:t>
            </a:r>
            <a:r>
              <a:rPr lang="es-ES" sz="1000" dirty="0">
                <a:latin typeface="+mj-lt"/>
              </a:rPr>
              <a:t> inicio de la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ejecución</a:t>
            </a:r>
            <a:r>
              <a:rPr lang="es-ES" sz="1000" dirty="0">
                <a:latin typeface="+mj-lt"/>
              </a:rPr>
              <a:t> del proyecto.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s-ES" sz="1000" dirty="0">
              <a:latin typeface="+mj-lt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630332" y="2233714"/>
            <a:ext cx="1275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1000" b="1" dirty="0">
                <a:latin typeface="+mj-lt"/>
              </a:rPr>
              <a:t>Entidad Publica </a:t>
            </a:r>
            <a:r>
              <a:rPr lang="es-ES" sz="1000" dirty="0">
                <a:latin typeface="+mj-lt"/>
              </a:rPr>
              <a:t>solicita a DGETP – MEF la emisión de </a:t>
            </a:r>
            <a:r>
              <a:rPr lang="es-ES" sz="1000" b="1" dirty="0">
                <a:solidFill>
                  <a:srgbClr val="C00000"/>
                </a:solidFill>
                <a:latin typeface="+mj-lt"/>
              </a:rPr>
              <a:t>CIPRL/CIPGN</a:t>
            </a:r>
            <a:r>
              <a:rPr lang="es-ES" sz="1000" dirty="0">
                <a:latin typeface="+mj-lt"/>
              </a:rPr>
              <a:t>. </a:t>
            </a:r>
          </a:p>
        </p:txBody>
      </p:sp>
      <p:sp>
        <p:nvSpPr>
          <p:cNvPr id="29" name="Título 2"/>
          <p:cNvSpPr txBox="1">
            <a:spLocks/>
          </p:cNvSpPr>
          <p:nvPr/>
        </p:nvSpPr>
        <p:spPr>
          <a:xfrm>
            <a:off x="298574" y="304489"/>
            <a:ext cx="8680089" cy="32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i="1" dirty="0">
                <a:solidFill>
                  <a:srgbClr val="C00000"/>
                </a:solidFill>
              </a:rPr>
              <a:t>2. Proceso de Obras por Impuestos</a:t>
            </a:r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 derecha 30"/>
          <p:cNvSpPr/>
          <p:nvPr/>
        </p:nvSpPr>
        <p:spPr>
          <a:xfrm>
            <a:off x="1607753" y="1286055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Flecha derecha 31"/>
          <p:cNvSpPr/>
          <p:nvPr/>
        </p:nvSpPr>
        <p:spPr>
          <a:xfrm>
            <a:off x="3410675" y="1275606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Flecha derecha 32"/>
          <p:cNvSpPr/>
          <p:nvPr/>
        </p:nvSpPr>
        <p:spPr>
          <a:xfrm>
            <a:off x="5304681" y="1266730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Flecha derecha 33"/>
          <p:cNvSpPr/>
          <p:nvPr/>
        </p:nvSpPr>
        <p:spPr>
          <a:xfrm>
            <a:off x="7198805" y="1261471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126BBC7D-869D-41A0-B137-6E3736162560}"/>
              </a:ext>
            </a:extLst>
          </p:cNvPr>
          <p:cNvCxnSpPr/>
          <p:nvPr/>
        </p:nvCxnSpPr>
        <p:spPr>
          <a:xfrm>
            <a:off x="1796122" y="2067694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ABA8D495-2DE7-4307-BE56-E2261EB04E94}"/>
              </a:ext>
            </a:extLst>
          </p:cNvPr>
          <p:cNvCxnSpPr/>
          <p:nvPr/>
        </p:nvCxnSpPr>
        <p:spPr>
          <a:xfrm>
            <a:off x="3609946" y="2111339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="" xmlns:a16="http://schemas.microsoft.com/office/drawing/2014/main" id="{800A1F39-DCA1-4380-BCE7-48232B779B2B}"/>
              </a:ext>
            </a:extLst>
          </p:cNvPr>
          <p:cNvCxnSpPr/>
          <p:nvPr/>
        </p:nvCxnSpPr>
        <p:spPr>
          <a:xfrm>
            <a:off x="5508104" y="2067694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378EBB5A-B8E8-4C18-8DA8-FE77AF146EBD}"/>
              </a:ext>
            </a:extLst>
          </p:cNvPr>
          <p:cNvCxnSpPr/>
          <p:nvPr/>
        </p:nvCxnSpPr>
        <p:spPr>
          <a:xfrm>
            <a:off x="7452320" y="2111339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51520" y="267494"/>
            <a:ext cx="5600429" cy="31854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 i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3. Propuesta de reformas</a:t>
            </a:r>
          </a:p>
        </p:txBody>
      </p:sp>
      <p:sp>
        <p:nvSpPr>
          <p:cNvPr id="17" name="14 Esquina doblada"/>
          <p:cNvSpPr/>
          <p:nvPr/>
        </p:nvSpPr>
        <p:spPr>
          <a:xfrm>
            <a:off x="447385" y="1379064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Priorización</a:t>
            </a:r>
          </a:p>
        </p:txBody>
      </p:sp>
      <p:sp>
        <p:nvSpPr>
          <p:cNvPr id="18" name="15 Conector fuera de página"/>
          <p:cNvSpPr/>
          <p:nvPr/>
        </p:nvSpPr>
        <p:spPr>
          <a:xfrm>
            <a:off x="769726" y="1885362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9" name="16 Esquina doblada"/>
          <p:cNvSpPr/>
          <p:nvPr/>
        </p:nvSpPr>
        <p:spPr>
          <a:xfrm>
            <a:off x="2254007" y="1392126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Actos Previos</a:t>
            </a:r>
          </a:p>
        </p:txBody>
      </p:sp>
      <p:sp>
        <p:nvSpPr>
          <p:cNvPr id="20" name="18 Conector fuera de página"/>
          <p:cNvSpPr/>
          <p:nvPr/>
        </p:nvSpPr>
        <p:spPr>
          <a:xfrm>
            <a:off x="2599690" y="1898424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1" name="16 Esquina doblada"/>
          <p:cNvSpPr/>
          <p:nvPr/>
        </p:nvSpPr>
        <p:spPr>
          <a:xfrm>
            <a:off x="4059152" y="1399624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Proceso de selección</a:t>
            </a:r>
          </a:p>
        </p:txBody>
      </p:sp>
      <p:sp>
        <p:nvSpPr>
          <p:cNvPr id="22" name="18 Conector fuera de página"/>
          <p:cNvSpPr/>
          <p:nvPr/>
        </p:nvSpPr>
        <p:spPr>
          <a:xfrm>
            <a:off x="4404835" y="1905922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23" name="16 Esquina doblada"/>
          <p:cNvSpPr/>
          <p:nvPr/>
        </p:nvSpPr>
        <p:spPr>
          <a:xfrm>
            <a:off x="6045180" y="1379064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Convenio / ejecución </a:t>
            </a:r>
          </a:p>
        </p:txBody>
      </p:sp>
      <p:sp>
        <p:nvSpPr>
          <p:cNvPr id="24" name="18 Conector fuera de página"/>
          <p:cNvSpPr/>
          <p:nvPr/>
        </p:nvSpPr>
        <p:spPr>
          <a:xfrm>
            <a:off x="6390863" y="1885362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5" name="16 Esquina doblada"/>
          <p:cNvSpPr/>
          <p:nvPr/>
        </p:nvSpPr>
        <p:spPr>
          <a:xfrm>
            <a:off x="7850041" y="1379064"/>
            <a:ext cx="1090394" cy="58092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s-PE" sz="1150" dirty="0">
                <a:solidFill>
                  <a:schemeClr val="tx1"/>
                </a:solidFill>
                <a:latin typeface="Calibri Light" panose="020F0302020204030204" pitchFamily="34" charset="0"/>
              </a:rPr>
              <a:t>Emisión de CIPRL/CIPGN</a:t>
            </a:r>
          </a:p>
        </p:txBody>
      </p:sp>
      <p:sp>
        <p:nvSpPr>
          <p:cNvPr id="26" name="18 Conector fuera de página"/>
          <p:cNvSpPr/>
          <p:nvPr/>
        </p:nvSpPr>
        <p:spPr>
          <a:xfrm>
            <a:off x="8195724" y="1885362"/>
            <a:ext cx="371475" cy="335756"/>
          </a:xfrm>
          <a:prstGeom prst="flowChartOffpageConnector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1717442" y="1533529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Flecha derecha 27"/>
          <p:cNvSpPr/>
          <p:nvPr/>
        </p:nvSpPr>
        <p:spPr>
          <a:xfrm>
            <a:off x="3520364" y="1523080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Flecha derecha 28"/>
          <p:cNvSpPr/>
          <p:nvPr/>
        </p:nvSpPr>
        <p:spPr>
          <a:xfrm>
            <a:off x="5414370" y="1514204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Flecha derecha 29"/>
          <p:cNvSpPr/>
          <p:nvPr/>
        </p:nvSpPr>
        <p:spPr>
          <a:xfrm>
            <a:off x="7308494" y="1508945"/>
            <a:ext cx="376739" cy="3622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69726" y="2759926"/>
            <a:ext cx="111969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rgbClr val="C00000"/>
                </a:solidFill>
                <a:latin typeface="+mj-lt"/>
              </a:rPr>
              <a:t> Documentos estandarizados</a:t>
            </a:r>
            <a:endParaRPr lang="es-PE" sz="9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55946" y="2762504"/>
            <a:ext cx="111969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rgbClr val="C00000"/>
                </a:solidFill>
                <a:latin typeface="+mj-lt"/>
              </a:rPr>
              <a:t>Actualización de proyectos 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949013" y="2759926"/>
            <a:ext cx="128728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rgbClr val="C00000"/>
                </a:solidFill>
                <a:latin typeface="+mj-lt"/>
              </a:rPr>
              <a:t>Topes a los incrementos en la etapa de ejecución</a:t>
            </a:r>
            <a:endParaRPr lang="es-PE" sz="900" b="1" dirty="0">
              <a:latin typeface="+mj-lt"/>
            </a:endParaRPr>
          </a:p>
        </p:txBody>
      </p:sp>
      <p:cxnSp>
        <p:nvCxnSpPr>
          <p:cNvPr id="40" name="Conector angular 39"/>
          <p:cNvCxnSpPr>
            <a:stCxn id="36" idx="0"/>
            <a:endCxn id="20" idx="2"/>
          </p:cNvCxnSpPr>
          <p:nvPr/>
        </p:nvCxnSpPr>
        <p:spPr>
          <a:xfrm rot="5400000" flipH="1" flipV="1">
            <a:off x="1794627" y="1769126"/>
            <a:ext cx="525746" cy="1455855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 flipV="1">
            <a:off x="3687857" y="2111926"/>
            <a:ext cx="1" cy="648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/>
          <p:cNvSpPr/>
          <p:nvPr/>
        </p:nvSpPr>
        <p:spPr>
          <a:xfrm>
            <a:off x="769726" y="3201280"/>
            <a:ext cx="1119694" cy="1015663"/>
          </a:xfrm>
          <a:prstGeom prst="rect">
            <a:avLst/>
          </a:prstGeom>
          <a:ln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s-ES" sz="1000" dirty="0">
                <a:latin typeface="+mj-lt"/>
              </a:rPr>
              <a:t>Comité Especial podrá elaborar documentos para el proceso de selección en </a:t>
            </a:r>
            <a:r>
              <a:rPr lang="es-ES" sz="1000" b="1" dirty="0">
                <a:latin typeface="+mj-lt"/>
              </a:rPr>
              <a:t>10 días</a:t>
            </a:r>
            <a:r>
              <a:rPr lang="es-ES" sz="817" b="1" dirty="0">
                <a:latin typeface="+mj-lt"/>
              </a:rPr>
              <a:t>.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059833" y="3204115"/>
            <a:ext cx="1111920" cy="1631216"/>
          </a:xfrm>
          <a:prstGeom prst="rect">
            <a:avLst/>
          </a:prstGeom>
          <a:ln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s-ES" sz="1000" dirty="0">
                <a:latin typeface="+mj-lt"/>
              </a:rPr>
              <a:t>Las empresas </a:t>
            </a:r>
            <a:r>
              <a:rPr lang="es-ES" sz="1000" b="1" dirty="0">
                <a:latin typeface="+mj-lt"/>
              </a:rPr>
              <a:t>podrán actualizar </a:t>
            </a:r>
            <a:r>
              <a:rPr lang="es-ES" sz="1000" dirty="0">
                <a:latin typeface="+mj-lt"/>
              </a:rPr>
              <a:t>ET y Proyectos entre el Informe Previo y la Convocatoria, con el fin de </a:t>
            </a:r>
            <a:r>
              <a:rPr lang="es-ES" sz="1000" b="1" dirty="0">
                <a:latin typeface="+mj-lt"/>
              </a:rPr>
              <a:t>incorporar recomendaciones de la CGR</a:t>
            </a:r>
            <a:r>
              <a:rPr lang="es-ES" sz="1000" dirty="0">
                <a:latin typeface="+mj-lt"/>
              </a:rPr>
              <a:t>. 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5949012" y="3195147"/>
            <a:ext cx="1287284" cy="1477328"/>
          </a:xfrm>
          <a:prstGeom prst="rect">
            <a:avLst/>
          </a:prstGeom>
          <a:ln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s-ES" sz="900" dirty="0">
                <a:latin typeface="+mj-lt"/>
              </a:rPr>
              <a:t>El tope de incrementales se fija desde la suscripción del convenio hasta la recepción del proyecto. </a:t>
            </a:r>
          </a:p>
          <a:p>
            <a:r>
              <a:rPr lang="es-ES" sz="900" dirty="0">
                <a:latin typeface="+mj-lt"/>
              </a:rPr>
              <a:t>El objetivo es </a:t>
            </a:r>
            <a:r>
              <a:rPr lang="es-ES" sz="900" b="1" dirty="0">
                <a:latin typeface="+mj-lt"/>
              </a:rPr>
              <a:t>reducir riesgos financieros </a:t>
            </a:r>
            <a:r>
              <a:rPr lang="es-ES" sz="900" dirty="0">
                <a:latin typeface="+mj-lt"/>
              </a:rPr>
              <a:t>de las entidades y </a:t>
            </a:r>
            <a:r>
              <a:rPr lang="es-ES" sz="900" b="1" dirty="0">
                <a:latin typeface="+mj-lt"/>
              </a:rPr>
              <a:t>brindar predictibilidad </a:t>
            </a:r>
            <a:r>
              <a:rPr lang="es-ES" sz="900" dirty="0">
                <a:latin typeface="+mj-lt"/>
              </a:rPr>
              <a:t>a las empresas</a:t>
            </a:r>
          </a:p>
        </p:txBody>
      </p:sp>
      <p:cxnSp>
        <p:nvCxnSpPr>
          <p:cNvPr id="52" name="Conector recto de flecha 51"/>
          <p:cNvCxnSpPr>
            <a:cxnSpLocks/>
            <a:stCxn id="38" idx="0"/>
          </p:cNvCxnSpPr>
          <p:nvPr/>
        </p:nvCxnSpPr>
        <p:spPr>
          <a:xfrm flipH="1" flipV="1">
            <a:off x="6590379" y="2221118"/>
            <a:ext cx="2276" cy="538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98310A6F-33DB-4CAD-BAB9-19577BBBC38B}"/>
              </a:ext>
            </a:extLst>
          </p:cNvPr>
          <p:cNvSpPr/>
          <p:nvPr/>
        </p:nvSpPr>
        <p:spPr>
          <a:xfrm>
            <a:off x="281944" y="2759925"/>
            <a:ext cx="386383" cy="369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C3FABF21-20C0-4522-A386-5BD2B6D425CF}"/>
              </a:ext>
            </a:extLst>
          </p:cNvPr>
          <p:cNvSpPr/>
          <p:nvPr/>
        </p:nvSpPr>
        <p:spPr>
          <a:xfrm>
            <a:off x="2603904" y="2759925"/>
            <a:ext cx="386383" cy="369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693AF0CF-3EAD-4AA5-9AB6-BC11EE296871}"/>
              </a:ext>
            </a:extLst>
          </p:cNvPr>
          <p:cNvSpPr/>
          <p:nvPr/>
        </p:nvSpPr>
        <p:spPr>
          <a:xfrm>
            <a:off x="5449520" y="2759924"/>
            <a:ext cx="386383" cy="369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131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"/>
          <p:cNvSpPr txBox="1">
            <a:spLocks/>
          </p:cNvSpPr>
          <p:nvPr/>
        </p:nvSpPr>
        <p:spPr>
          <a:xfrm>
            <a:off x="197399" y="267073"/>
            <a:ext cx="8773172" cy="32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1575" b="1" i="1" dirty="0">
                <a:solidFill>
                  <a:srgbClr val="C00000"/>
                </a:solidFill>
              </a:rPr>
              <a:t>3.1 Aprobación de Documentos Estandarizados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6870" y="1340949"/>
            <a:ext cx="1062278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MX" sz="1300" b="1" dirty="0">
                <a:solidFill>
                  <a:schemeClr val="bg1"/>
                </a:solidFill>
                <a:latin typeface="+mj-lt"/>
              </a:rPr>
              <a:t>A. Problema: </a:t>
            </a:r>
            <a:endParaRPr lang="es-PE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19822" y="4012890"/>
            <a:ext cx="980718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C. Objetivos: 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94879" y="2577267"/>
            <a:ext cx="101765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B. Propuesta: 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1478743" y="2536354"/>
            <a:ext cx="70075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Estandarización de documentos 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fase de actos previos, principalmente los siguientes formatos: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475656" y="1239943"/>
            <a:ext cx="70105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Calibri Light" panose="020F0302020204030204" pitchFamily="34" charset="0"/>
              </a:rPr>
              <a:t>Los comités especiales de las entidades públicas demoran más de </a:t>
            </a:r>
            <a:r>
              <a:rPr lang="es-ES" sz="1300" b="1" dirty="0">
                <a:solidFill>
                  <a:srgbClr val="C00000"/>
                </a:solidFill>
                <a:latin typeface="Calibri Light" panose="020F0302020204030204" pitchFamily="34" charset="0"/>
              </a:rPr>
              <a:t>2 meses para elaboración </a:t>
            </a:r>
            <a:r>
              <a:rPr lang="es-ES" sz="1300" dirty="0">
                <a:latin typeface="Calibri Light" panose="020F0302020204030204" pitchFamily="34" charset="0"/>
              </a:rPr>
              <a:t>de los documentos que la CGR solicita en el informe previo y para iniciar la  convocatoria del proceso de selección.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Calibri Light" panose="020F0302020204030204" pitchFamily="34" charset="0"/>
              </a:rPr>
              <a:t>Esto se debe a que </a:t>
            </a:r>
            <a:r>
              <a:rPr lang="es-ES" sz="1300" b="1" dirty="0">
                <a:solidFill>
                  <a:srgbClr val="C00000"/>
                </a:solidFill>
                <a:latin typeface="Calibri Light" panose="020F0302020204030204" pitchFamily="34" charset="0"/>
              </a:rPr>
              <a:t>no existen documentos estandarizados </a:t>
            </a:r>
            <a:r>
              <a:rPr lang="es-ES" sz="1300" dirty="0">
                <a:latin typeface="Calibri Light" panose="020F0302020204030204" pitchFamily="34" charset="0"/>
              </a:rPr>
              <a:t>que sirvan de referencia a las entidades públicas y por ello, cada una implementa sus propios formatos.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75656" y="3939902"/>
            <a:ext cx="70105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MX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Reducción del plazo a </a:t>
            </a:r>
            <a:r>
              <a:rPr lang="es-MX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días</a:t>
            </a:r>
            <a:r>
              <a:rPr lang="es-MX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para la elaboración de los documentos del </a:t>
            </a: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proceso de selección de la empresa privada y la contratación de la entidad privada supervisora.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Acciones </a:t>
            </a:r>
            <a:r>
              <a:rPr lang="es-PE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predecibles y transparentes </a:t>
            </a: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dar inicio al proceso de selección. </a:t>
            </a:r>
            <a:endParaRPr lang="es-E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91680" y="2715766"/>
            <a:ext cx="414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+mj-lt"/>
              <a:buAutoNum type="arabicPeriod"/>
              <a:tabLst>
                <a:tab pos="471488" algn="l"/>
              </a:tabLst>
            </a:pPr>
            <a:r>
              <a:rPr lang="es-E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Formatos de Convenio de Inversión Pública.</a:t>
            </a:r>
          </a:p>
          <a:p>
            <a:pPr marL="285750" indent="-285750" algn="just">
              <a:buFont typeface="+mj-lt"/>
              <a:buAutoNum type="arabicPeriod"/>
              <a:tabLst>
                <a:tab pos="471488" algn="l"/>
              </a:tabLst>
            </a:pPr>
            <a:r>
              <a:rPr lang="es-E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Formato de Convenio de Ejecución Conjunta de Proyectos.</a:t>
            </a:r>
          </a:p>
          <a:p>
            <a:pPr marL="285750" indent="-285750" algn="just">
              <a:buFont typeface="+mj-lt"/>
              <a:buAutoNum type="arabicPeriod"/>
              <a:tabLst>
                <a:tab pos="471488" algn="l"/>
              </a:tabLst>
            </a:pPr>
            <a:r>
              <a:rPr lang="es-E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Bases de Proceso de Selección de Empresa Privada.</a:t>
            </a:r>
          </a:p>
          <a:p>
            <a:pPr marL="285750" indent="-285750" algn="just">
              <a:buFont typeface="+mj-lt"/>
              <a:buAutoNum type="arabicPeriod"/>
              <a:tabLst>
                <a:tab pos="471488" algn="l"/>
              </a:tabLst>
            </a:pPr>
            <a:r>
              <a:rPr lang="es-E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Bases de Contratación de Entidad Privada Supervisora.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894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"/>
          <p:cNvSpPr txBox="1">
            <a:spLocks/>
          </p:cNvSpPr>
          <p:nvPr/>
        </p:nvSpPr>
        <p:spPr>
          <a:xfrm>
            <a:off x="323528" y="267494"/>
            <a:ext cx="8773172" cy="32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1575" b="1" i="1" dirty="0">
                <a:solidFill>
                  <a:srgbClr val="C00000"/>
                </a:solidFill>
              </a:rPr>
              <a:t>3.2 Actualización de Proyectos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5102" y="1288613"/>
            <a:ext cx="1062278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A. Problema: 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255102" y="3435846"/>
            <a:ext cx="986937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C. Objetivo: 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102" y="2167334"/>
            <a:ext cx="1062278" cy="29238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B. Propuesta: 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1369102" y="1201137"/>
            <a:ext cx="756301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Existen demoras de </a:t>
            </a: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meses 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Fase de Ejecución por actualizaciones o modificaciones al proyecto.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Esto se debe a que el PIP tiene observaciones técnicas y de costos por la CGR que no son implementadas por entidades públicas en su debido momento (antes de convocarse).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56741" y="2076189"/>
            <a:ext cx="755174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Empresas privadas podrán actualizar los estudios de los proyectos declarados viables </a:t>
            </a:r>
            <a:r>
              <a:rPr lang="es-PE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que cuentan con el Informe Previo de la CGR.</a:t>
            </a: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actualización deberá ser realizada luego la emisión del Informe Previo de la CGR y antes de la convocatoria al proceso de selección.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actualización de inversión será reconocida mediante CIPRL.</a:t>
            </a:r>
            <a:endParaRPr lang="es-E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69102" y="3351351"/>
            <a:ext cx="754321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MX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Aumentar la cartera de proyectos de S/ 1,200 MM a S/ 1,400 MM para coadyuvar la meta de adjudicación de S/ 3,641 MM (2018-2020) y al cierre de brechas de infraestructura (US$ 136,000 MM).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MX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Implementar las recomendaciones técnicas realizadas por la CGR a través de la actualización de los proyectos.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MX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Transparentar</a:t>
            </a:r>
            <a:r>
              <a:rPr lang="es-MX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monto de inversión de los proyectos.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479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"/>
          <p:cNvSpPr txBox="1">
            <a:spLocks/>
          </p:cNvSpPr>
          <p:nvPr/>
        </p:nvSpPr>
        <p:spPr>
          <a:xfrm>
            <a:off x="277256" y="266475"/>
            <a:ext cx="8773172" cy="32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1575" b="1" i="1" dirty="0">
                <a:solidFill>
                  <a:srgbClr val="C00000"/>
                </a:solidFill>
              </a:rPr>
              <a:t>3.3 Incrementos en la etapa de ejecución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9755" y="1324325"/>
            <a:ext cx="1099147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A.  Problema: 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319755" y="3471657"/>
            <a:ext cx="1087927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C.  Objetivos: 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305584" y="2457866"/>
            <a:ext cx="1127488" cy="29238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MX" dirty="0"/>
              <a:t>B.  Propuesta: 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1579299" y="1269015"/>
            <a:ext cx="68304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han identificado 14 proyectos de inversión de Entidades Públicas cuyos aumentos luego de la aprobación de Expediente Técnico fue superior al </a:t>
            </a: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50% del monto de inversión 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establecido en el convenio.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22581" y="2427734"/>
            <a:ext cx="6873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Establecer </a:t>
            </a:r>
            <a:r>
              <a:rPr lang="es-PE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límite de reconocimiento de la actualización</a:t>
            </a:r>
            <a:r>
              <a:rPr lang="es-PE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inversión por parte de las entidades públicas entre la suscripción del Convenio hasta la recepción de la obra.</a:t>
            </a:r>
            <a:endParaRPr lang="es-E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41586" y="3443867"/>
            <a:ext cx="68681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Brindar </a:t>
            </a: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predictibilidad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presupuesto de las entidades que ejecutan OxI.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Prevenir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los riesgos financieros de las entidades públicas.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Incentivar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la empresa a contar con estudios de proyectos sólidos desde el inicio del proceso.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Transparencia en los costos </a:t>
            </a:r>
            <a:r>
              <a:rPr lang="es-E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parámetros técnicos del proyecto en la fase de ejecución.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5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713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7339" y="987574"/>
            <a:ext cx="8892525" cy="3465269"/>
            <a:chOff x="164816" y="1452702"/>
            <a:chExt cx="11856700" cy="4620359"/>
          </a:xfrm>
        </p:grpSpPr>
        <p:sp>
          <p:nvSpPr>
            <p:cNvPr id="4" name="CuadroTexto 3"/>
            <p:cNvSpPr txBox="1"/>
            <p:nvPr/>
          </p:nvSpPr>
          <p:spPr>
            <a:xfrm>
              <a:off x="758953" y="1453535"/>
              <a:ext cx="1800000" cy="33855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prstClr val="whit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171577" y="1452702"/>
              <a:ext cx="1800000" cy="33855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prstClr val="whit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OBJETIVO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560215" y="1452702"/>
              <a:ext cx="1800000" cy="33855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prstClr val="whit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DESCRIPCIÓN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68068" y="1954198"/>
              <a:ext cx="1980000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Artículo 2 de la Ley N° 29230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630539" y="1822466"/>
              <a:ext cx="289117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Promover la participación sector privado en el cierre de brechas de inversión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500351" y="1950319"/>
              <a:ext cx="6469863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Permitir que las entidades públicas encarguen a las empresas privadas, la elaboración de estudios de los proyectos de inversión dentro de los parámetros del Invierte.pe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2658357" y="1681061"/>
              <a:ext cx="0" cy="4392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5483614" y="1668361"/>
              <a:ext cx="0" cy="4392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V="1">
              <a:off x="177516" y="1811279"/>
              <a:ext cx="1179269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710916" y="2885347"/>
              <a:ext cx="1980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Quinta Disposición Complementaria Final de la Ley          N° 29230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2933395" y="3076765"/>
              <a:ext cx="289117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Simplificación administrativa 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5500351" y="2565327"/>
              <a:ext cx="6507964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Aprobación, mediante Resolución de la Dirección General de Política de Promoción de Inversión Privada, de documentos estandarizados que coadyuvan la agilización de actos previos al proceso de selección y a la seguridad jurídica:</a:t>
              </a:r>
            </a:p>
            <a:p>
              <a:pPr marL="214313" indent="-214313" algn="just">
                <a:buFontTx/>
                <a:buChar char="-"/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Formatos de Convenio de Inversión Pública y de Ejecución Conjunta de Proyectos.</a:t>
              </a:r>
            </a:p>
            <a:p>
              <a:pPr marL="214313" indent="-214313" algn="just">
                <a:buFontTx/>
                <a:buChar char="-"/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Bases de Proceso de Selección de Empresa Privada y de Contratación de Entidad Privada Supervisora.</a:t>
              </a:r>
            </a:p>
          </p:txBody>
        </p:sp>
        <p:cxnSp>
          <p:nvCxnSpPr>
            <p:cNvPr id="58" name="Conector recto 57"/>
            <p:cNvCxnSpPr/>
            <p:nvPr/>
          </p:nvCxnSpPr>
          <p:spPr>
            <a:xfrm flipV="1">
              <a:off x="164816" y="2561130"/>
              <a:ext cx="11808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ángulo 58"/>
            <p:cNvSpPr/>
            <p:nvPr/>
          </p:nvSpPr>
          <p:spPr>
            <a:xfrm>
              <a:off x="5500351" y="4205800"/>
              <a:ext cx="6507964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Fijar un límite de reconocimiento de la Entidad Pública, a los incrementos del monto que pueda tener el convenio inicial.</a:t>
              </a: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2658357" y="4220000"/>
              <a:ext cx="2779493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Uso eficiente de los recursos públicos</a:t>
              </a: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710916" y="4004557"/>
              <a:ext cx="198000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Décimo Tercera Disposición Complementaria Final de la Ley       N° 29230</a:t>
              </a:r>
              <a:endParaRPr lang="es-ES" sz="105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5500351" y="5155692"/>
              <a:ext cx="64698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471488" algn="l"/>
                </a:tabLst>
              </a:pPr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Fijar límite de financiamiento para las entidades públicas de acuerdo a su capacidad de endeudamiento, para el caso de GR y GL; y a la programación presupuestal de asignación de recursos, para el caso de GN.</a:t>
              </a: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692217" y="5080120"/>
              <a:ext cx="198000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Primera Disposición Complementaria Final del Decreto Legislativo N° 1250</a:t>
              </a:r>
              <a:endParaRPr lang="es-ES" sz="105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2785387" y="5423265"/>
              <a:ext cx="289080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Financiamiento de los convenios</a:t>
              </a:r>
            </a:p>
          </p:txBody>
        </p:sp>
        <p:cxnSp>
          <p:nvCxnSpPr>
            <p:cNvPr id="65" name="Conector recto 64"/>
            <p:cNvCxnSpPr/>
            <p:nvPr/>
          </p:nvCxnSpPr>
          <p:spPr>
            <a:xfrm flipV="1">
              <a:off x="177516" y="5057177"/>
              <a:ext cx="118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 flipV="1">
              <a:off x="164816" y="3925269"/>
              <a:ext cx="118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 flipH="1">
              <a:off x="687368" y="1642226"/>
              <a:ext cx="0" cy="4392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ángulo 68"/>
            <p:cNvSpPr/>
            <p:nvPr/>
          </p:nvSpPr>
          <p:spPr>
            <a:xfrm>
              <a:off x="262659" y="2059673"/>
              <a:ext cx="347411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250665" y="3117299"/>
              <a:ext cx="347411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286232" y="4349860"/>
              <a:ext cx="347411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277379" y="5403284"/>
              <a:ext cx="317969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050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endParaRPr lang="es-ES" sz="1050" dirty="0">
                <a:solidFill>
                  <a:prstClr val="black"/>
                </a:solidFill>
                <a:latin typeface="+mj-lt"/>
              </a:endParaRPr>
            </a:p>
          </p:txBody>
        </p:sp>
      </p:grpSp>
      <p:cxnSp>
        <p:nvCxnSpPr>
          <p:cNvPr id="34" name="Conector recto 33"/>
          <p:cNvCxnSpPr/>
          <p:nvPr/>
        </p:nvCxnSpPr>
        <p:spPr>
          <a:xfrm flipV="1">
            <a:off x="21602" y="69954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ítulo 2"/>
          <p:cNvSpPr txBox="1">
            <a:spLocks/>
          </p:cNvSpPr>
          <p:nvPr/>
        </p:nvSpPr>
        <p:spPr>
          <a:xfrm>
            <a:off x="112835" y="267058"/>
            <a:ext cx="8773172" cy="321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1575" b="1" i="1" dirty="0">
                <a:solidFill>
                  <a:srgbClr val="C00000"/>
                </a:solidFill>
              </a:rPr>
              <a:t>Artículos a modificar en la delegación de facultades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8614273" y="473199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b="1" dirty="0">
                <a:solidFill>
                  <a:schemeClr val="bg1"/>
                </a:solidFill>
              </a:rPr>
              <a:t>8</a:t>
            </a:r>
            <a:endParaRPr lang="es-PE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3965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1117</Words>
  <Application>Microsoft Office PowerPoint</Application>
  <PresentationFormat>Presentación en pantalla (16:9)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6_Tema de Office</vt:lpstr>
      <vt:lpstr>7_Tema de Office</vt:lpstr>
      <vt:lpstr>   OBRAS POR IMPUESTOS  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Matzumura Kuan</dc:creator>
  <cp:lastModifiedBy>Baracco Puente, Andrea Carolina</cp:lastModifiedBy>
  <cp:revision>200</cp:revision>
  <cp:lastPrinted>2018-05-16T13:50:31Z</cp:lastPrinted>
  <dcterms:created xsi:type="dcterms:W3CDTF">2017-03-13T15:41:48Z</dcterms:created>
  <dcterms:modified xsi:type="dcterms:W3CDTF">2018-05-16T14:10:15Z</dcterms:modified>
</cp:coreProperties>
</file>