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612" r:id="rId2"/>
    <p:sldId id="613" r:id="rId3"/>
    <p:sldId id="586" r:id="rId4"/>
    <p:sldId id="626" r:id="rId5"/>
    <p:sldId id="562" r:id="rId6"/>
    <p:sldId id="564" r:id="rId7"/>
    <p:sldId id="650" r:id="rId8"/>
    <p:sldId id="652" r:id="rId9"/>
    <p:sldId id="654" r:id="rId10"/>
    <p:sldId id="662" r:id="rId11"/>
    <p:sldId id="663" r:id="rId12"/>
    <p:sldId id="664" r:id="rId13"/>
    <p:sldId id="665" r:id="rId14"/>
    <p:sldId id="666" r:id="rId15"/>
    <p:sldId id="657" r:id="rId16"/>
    <p:sldId id="658" r:id="rId17"/>
    <p:sldId id="659" r:id="rId18"/>
    <p:sldId id="660" r:id="rId19"/>
    <p:sldId id="611" r:id="rId20"/>
    <p:sldId id="667" r:id="rId21"/>
    <p:sldId id="668" r:id="rId22"/>
    <p:sldId id="669" r:id="rId23"/>
    <p:sldId id="670" r:id="rId24"/>
    <p:sldId id="671" r:id="rId25"/>
    <p:sldId id="672" r:id="rId26"/>
  </p:sldIdLst>
  <p:sldSz cx="9144000" cy="6858000" type="screen4x3"/>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822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81" d="100"/>
          <a:sy n="81" d="100"/>
        </p:scale>
        <p:origin x="-996" y="-3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0" d="100"/>
          <a:sy n="70" d="100"/>
        </p:scale>
        <p:origin x="190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4"/>
            <a:ext cx="2945660" cy="498134"/>
          </a:xfrm>
          <a:prstGeom prst="rect">
            <a:avLst/>
          </a:prstGeom>
        </p:spPr>
        <p:txBody>
          <a:bodyPr vert="horz" lIns="92785" tIns="46392" rIns="92785" bIns="46392" rtlCol="0"/>
          <a:lstStyle>
            <a:lvl1pPr algn="l">
              <a:defRPr sz="1200"/>
            </a:lvl1pPr>
          </a:lstStyle>
          <a:p>
            <a:endParaRPr lang="es-ES"/>
          </a:p>
        </p:txBody>
      </p:sp>
      <p:sp>
        <p:nvSpPr>
          <p:cNvPr id="3" name="Marcador de fecha 2"/>
          <p:cNvSpPr>
            <a:spLocks noGrp="1"/>
          </p:cNvSpPr>
          <p:nvPr>
            <p:ph type="dt" sz="quarter" idx="1"/>
          </p:nvPr>
        </p:nvSpPr>
        <p:spPr>
          <a:xfrm>
            <a:off x="3850442" y="4"/>
            <a:ext cx="2945660" cy="498134"/>
          </a:xfrm>
          <a:prstGeom prst="rect">
            <a:avLst/>
          </a:prstGeom>
        </p:spPr>
        <p:txBody>
          <a:bodyPr vert="horz" lIns="92785" tIns="46392" rIns="92785" bIns="46392" rtlCol="0"/>
          <a:lstStyle>
            <a:lvl1pPr algn="r">
              <a:defRPr sz="1200"/>
            </a:lvl1pPr>
          </a:lstStyle>
          <a:p>
            <a:fld id="{D9F4367A-D6D4-48CF-822D-FE77539C57D5}" type="datetimeFigureOut">
              <a:rPr lang="es-ES" smtClean="0"/>
              <a:pPr/>
              <a:t>22/09/2016</a:t>
            </a:fld>
            <a:endParaRPr lang="es-ES"/>
          </a:p>
        </p:txBody>
      </p:sp>
      <p:sp>
        <p:nvSpPr>
          <p:cNvPr id="4" name="Marcador de pie de página 3"/>
          <p:cNvSpPr>
            <a:spLocks noGrp="1"/>
          </p:cNvSpPr>
          <p:nvPr>
            <p:ph type="ftr" sz="quarter" idx="2"/>
          </p:nvPr>
        </p:nvSpPr>
        <p:spPr>
          <a:xfrm>
            <a:off x="0" y="9430094"/>
            <a:ext cx="2945660" cy="498133"/>
          </a:xfrm>
          <a:prstGeom prst="rect">
            <a:avLst/>
          </a:prstGeom>
        </p:spPr>
        <p:txBody>
          <a:bodyPr vert="horz" lIns="92785" tIns="46392" rIns="92785" bIns="46392"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0442" y="9430094"/>
            <a:ext cx="2945660" cy="498133"/>
          </a:xfrm>
          <a:prstGeom prst="rect">
            <a:avLst/>
          </a:prstGeom>
        </p:spPr>
        <p:txBody>
          <a:bodyPr vert="horz" lIns="92785" tIns="46392" rIns="92785" bIns="46392" rtlCol="0" anchor="b"/>
          <a:lstStyle>
            <a:lvl1pPr algn="r">
              <a:defRPr sz="1200"/>
            </a:lvl1pPr>
          </a:lstStyle>
          <a:p>
            <a:fld id="{AA383201-763E-4A78-95D4-802777C2B45E}" type="slidenum">
              <a:rPr lang="es-ES" smtClean="0"/>
              <a:pPr/>
              <a:t>‹Nº›</a:t>
            </a:fld>
            <a:endParaRPr lang="es-ES"/>
          </a:p>
        </p:txBody>
      </p:sp>
    </p:spTree>
    <p:extLst>
      <p:ext uri="{BB962C8B-B14F-4D97-AF65-F5344CB8AC3E}">
        <p14:creationId xmlns:p14="http://schemas.microsoft.com/office/powerpoint/2010/main" val="4140413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4"/>
            <a:ext cx="2945660" cy="498134"/>
          </a:xfrm>
          <a:prstGeom prst="rect">
            <a:avLst/>
          </a:prstGeom>
        </p:spPr>
        <p:txBody>
          <a:bodyPr vert="horz" lIns="92785" tIns="46392" rIns="92785" bIns="46392" rtlCol="0"/>
          <a:lstStyle>
            <a:lvl1pPr algn="l">
              <a:defRPr sz="1200"/>
            </a:lvl1pPr>
          </a:lstStyle>
          <a:p>
            <a:endParaRPr lang="es-PE"/>
          </a:p>
        </p:txBody>
      </p:sp>
      <p:sp>
        <p:nvSpPr>
          <p:cNvPr id="3" name="Marcador de fecha 2"/>
          <p:cNvSpPr>
            <a:spLocks noGrp="1"/>
          </p:cNvSpPr>
          <p:nvPr>
            <p:ph type="dt" idx="1"/>
          </p:nvPr>
        </p:nvSpPr>
        <p:spPr>
          <a:xfrm>
            <a:off x="3850442" y="4"/>
            <a:ext cx="2945660" cy="498134"/>
          </a:xfrm>
          <a:prstGeom prst="rect">
            <a:avLst/>
          </a:prstGeom>
        </p:spPr>
        <p:txBody>
          <a:bodyPr vert="horz" lIns="92785" tIns="46392" rIns="92785" bIns="46392" rtlCol="0"/>
          <a:lstStyle>
            <a:lvl1pPr algn="r">
              <a:defRPr sz="1200"/>
            </a:lvl1pPr>
          </a:lstStyle>
          <a:p>
            <a:fld id="{2BC099A7-9FC9-4A9D-82FF-01BA7789EDA6}" type="datetimeFigureOut">
              <a:rPr lang="es-PE" smtClean="0"/>
              <a:pPr/>
              <a:t>22/09/2016</a:t>
            </a:fld>
            <a:endParaRPr lang="es-PE"/>
          </a:p>
        </p:txBody>
      </p:sp>
      <p:sp>
        <p:nvSpPr>
          <p:cNvPr id="4" name="Marcador de imagen d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2785" tIns="46392" rIns="92785" bIns="46392" rtlCol="0" anchor="ctr"/>
          <a:lstStyle/>
          <a:p>
            <a:endParaRPr lang="es-PE"/>
          </a:p>
        </p:txBody>
      </p:sp>
      <p:sp>
        <p:nvSpPr>
          <p:cNvPr id="5" name="Marcador de notas 4"/>
          <p:cNvSpPr>
            <a:spLocks noGrp="1"/>
          </p:cNvSpPr>
          <p:nvPr>
            <p:ph type="body" sz="quarter" idx="3"/>
          </p:nvPr>
        </p:nvSpPr>
        <p:spPr>
          <a:xfrm>
            <a:off x="679768" y="4777963"/>
            <a:ext cx="5438140" cy="3909239"/>
          </a:xfrm>
          <a:prstGeom prst="rect">
            <a:avLst/>
          </a:prstGeom>
        </p:spPr>
        <p:txBody>
          <a:bodyPr vert="horz" lIns="92785" tIns="46392" rIns="92785" bIns="46392"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9430094"/>
            <a:ext cx="2945660" cy="498133"/>
          </a:xfrm>
          <a:prstGeom prst="rect">
            <a:avLst/>
          </a:prstGeom>
        </p:spPr>
        <p:txBody>
          <a:bodyPr vert="horz" lIns="92785" tIns="46392" rIns="92785" bIns="46392"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50442" y="9430094"/>
            <a:ext cx="2945660" cy="498133"/>
          </a:xfrm>
          <a:prstGeom prst="rect">
            <a:avLst/>
          </a:prstGeom>
        </p:spPr>
        <p:txBody>
          <a:bodyPr vert="horz" lIns="92785" tIns="46392" rIns="92785" bIns="46392" rtlCol="0" anchor="b"/>
          <a:lstStyle>
            <a:lvl1pPr algn="r">
              <a:defRPr sz="1200"/>
            </a:lvl1pPr>
          </a:lstStyle>
          <a:p>
            <a:fld id="{AB4B1C6A-A128-4B59-A276-A739D0E7FE57}" type="slidenum">
              <a:rPr lang="es-PE" smtClean="0"/>
              <a:pPr/>
              <a:t>‹Nº›</a:t>
            </a:fld>
            <a:endParaRPr lang="es-PE"/>
          </a:p>
        </p:txBody>
      </p:sp>
    </p:spTree>
    <p:extLst>
      <p:ext uri="{BB962C8B-B14F-4D97-AF65-F5344CB8AC3E}">
        <p14:creationId xmlns:p14="http://schemas.microsoft.com/office/powerpoint/2010/main" val="10734936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pPr/>
              <a:t>1</a:t>
            </a:fld>
            <a:endParaRPr lang="es-PE"/>
          </a:p>
        </p:txBody>
      </p:sp>
    </p:spTree>
    <p:extLst>
      <p:ext uri="{BB962C8B-B14F-4D97-AF65-F5344CB8AC3E}">
        <p14:creationId xmlns:p14="http://schemas.microsoft.com/office/powerpoint/2010/main" val="3432168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pPr/>
              <a:t>23</a:t>
            </a:fld>
            <a:endParaRPr lang="es-PE"/>
          </a:p>
        </p:txBody>
      </p:sp>
    </p:spTree>
    <p:extLst>
      <p:ext uri="{BB962C8B-B14F-4D97-AF65-F5344CB8AC3E}">
        <p14:creationId xmlns:p14="http://schemas.microsoft.com/office/powerpoint/2010/main" val="2165472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pPr/>
              <a:t>24</a:t>
            </a:fld>
            <a:endParaRPr lang="es-PE"/>
          </a:p>
        </p:txBody>
      </p:sp>
    </p:spTree>
    <p:extLst>
      <p:ext uri="{BB962C8B-B14F-4D97-AF65-F5344CB8AC3E}">
        <p14:creationId xmlns:p14="http://schemas.microsoft.com/office/powerpoint/2010/main" val="512002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solidFill>
                  <a:prstClr val="black"/>
                </a:solidFill>
              </a:rPr>
              <a:pPr/>
              <a:t>25</a:t>
            </a:fld>
            <a:endParaRPr lang="es-PE">
              <a:solidFill>
                <a:prstClr val="black"/>
              </a:solidFill>
            </a:endParaRPr>
          </a:p>
        </p:txBody>
      </p:sp>
    </p:spTree>
    <p:extLst>
      <p:ext uri="{BB962C8B-B14F-4D97-AF65-F5344CB8AC3E}">
        <p14:creationId xmlns:p14="http://schemas.microsoft.com/office/powerpoint/2010/main" val="1379060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pPr/>
              <a:t>3</a:t>
            </a:fld>
            <a:endParaRPr lang="es-PE"/>
          </a:p>
        </p:txBody>
      </p:sp>
    </p:spTree>
    <p:extLst>
      <p:ext uri="{BB962C8B-B14F-4D97-AF65-F5344CB8AC3E}">
        <p14:creationId xmlns:p14="http://schemas.microsoft.com/office/powerpoint/2010/main" val="2348230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solidFill>
                  <a:prstClr val="black"/>
                </a:solidFill>
              </a:rPr>
              <a:pPr/>
              <a:t>10</a:t>
            </a:fld>
            <a:endParaRPr lang="es-PE">
              <a:solidFill>
                <a:prstClr val="black"/>
              </a:solidFill>
            </a:endParaRPr>
          </a:p>
        </p:txBody>
      </p:sp>
    </p:spTree>
    <p:extLst>
      <p:ext uri="{BB962C8B-B14F-4D97-AF65-F5344CB8AC3E}">
        <p14:creationId xmlns:p14="http://schemas.microsoft.com/office/powerpoint/2010/main" val="836357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solidFill>
                  <a:prstClr val="black"/>
                </a:solidFill>
              </a:rPr>
              <a:pPr/>
              <a:t>11</a:t>
            </a:fld>
            <a:endParaRPr lang="es-PE">
              <a:solidFill>
                <a:prstClr val="black"/>
              </a:solidFill>
            </a:endParaRPr>
          </a:p>
        </p:txBody>
      </p:sp>
    </p:spTree>
    <p:extLst>
      <p:ext uri="{BB962C8B-B14F-4D97-AF65-F5344CB8AC3E}">
        <p14:creationId xmlns:p14="http://schemas.microsoft.com/office/powerpoint/2010/main" val="245210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AB4B1C6A-A128-4B59-A276-A739D0E7FE57}" type="slidenum">
              <a:rPr lang="es-PE" smtClean="0"/>
              <a:pPr/>
              <a:t>13</a:t>
            </a:fld>
            <a:endParaRPr lang="es-PE"/>
          </a:p>
        </p:txBody>
      </p:sp>
    </p:spTree>
    <p:extLst>
      <p:ext uri="{BB962C8B-B14F-4D97-AF65-F5344CB8AC3E}">
        <p14:creationId xmlns:p14="http://schemas.microsoft.com/office/powerpoint/2010/main" val="3622541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pPr/>
              <a:t>19</a:t>
            </a:fld>
            <a:endParaRPr lang="es-PE"/>
          </a:p>
        </p:txBody>
      </p:sp>
    </p:spTree>
    <p:extLst>
      <p:ext uri="{BB962C8B-B14F-4D97-AF65-F5344CB8AC3E}">
        <p14:creationId xmlns:p14="http://schemas.microsoft.com/office/powerpoint/2010/main" val="243702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solidFill>
                  <a:prstClr val="black"/>
                </a:solidFill>
              </a:rPr>
              <a:pPr/>
              <a:t>20</a:t>
            </a:fld>
            <a:endParaRPr lang="es-PE">
              <a:solidFill>
                <a:prstClr val="black"/>
              </a:solidFill>
            </a:endParaRPr>
          </a:p>
        </p:txBody>
      </p:sp>
    </p:spTree>
    <p:extLst>
      <p:ext uri="{BB962C8B-B14F-4D97-AF65-F5344CB8AC3E}">
        <p14:creationId xmlns:p14="http://schemas.microsoft.com/office/powerpoint/2010/main" val="2583595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pPr/>
              <a:t>21</a:t>
            </a:fld>
            <a:endParaRPr lang="es-PE"/>
          </a:p>
        </p:txBody>
      </p:sp>
    </p:spTree>
    <p:extLst>
      <p:ext uri="{BB962C8B-B14F-4D97-AF65-F5344CB8AC3E}">
        <p14:creationId xmlns:p14="http://schemas.microsoft.com/office/powerpoint/2010/main" val="3899045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AB4B1C6A-A128-4B59-A276-A739D0E7FE57}" type="slidenum">
              <a:rPr lang="es-PE" smtClean="0"/>
              <a:pPr/>
              <a:t>22</a:t>
            </a:fld>
            <a:endParaRPr lang="es-PE"/>
          </a:p>
        </p:txBody>
      </p:sp>
    </p:spTree>
    <p:extLst>
      <p:ext uri="{BB962C8B-B14F-4D97-AF65-F5344CB8AC3E}">
        <p14:creationId xmlns:p14="http://schemas.microsoft.com/office/powerpoint/2010/main" val="735064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CA4FE5-94DA-42E4-B244-52FF8E8C3342}" type="datetime1">
              <a:rPr lang="es-ES" smtClean="0"/>
              <a:pPr/>
              <a:t>22/09/2016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10AC81-0BCF-4A88-91DD-6D952CB3253A}" type="slidenum">
              <a:rPr lang="es-ES" smtClean="0"/>
              <a:pPr/>
              <a:t>‹Nº›</a:t>
            </a:fld>
            <a:endParaRPr lang="es-ES"/>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 y="-1"/>
            <a:ext cx="9143217" cy="6858587"/>
          </a:xfrm>
          <a:prstGeom prst="rect">
            <a:avLst/>
          </a:prstGeom>
        </p:spPr>
      </p:pic>
    </p:spTree>
    <p:extLst>
      <p:ext uri="{BB962C8B-B14F-4D97-AF65-F5344CB8AC3E}">
        <p14:creationId xmlns:p14="http://schemas.microsoft.com/office/powerpoint/2010/main" val="39049056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C7B7F0A-C791-47B8-8308-E81A95E44271}" type="datetime1">
              <a:rPr lang="es-ES" smtClean="0"/>
              <a:pPr/>
              <a:t>22/09/2016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A10AC81-0BCF-4A88-91DD-6D952CB3253A}" type="slidenum">
              <a:rPr lang="es-ES" smtClean="0"/>
              <a:pPr/>
              <a:t>‹Nº›</a:t>
            </a:fld>
            <a:endParaRPr lang="es-ES"/>
          </a:p>
        </p:txBody>
      </p:sp>
    </p:spTree>
    <p:extLst>
      <p:ext uri="{BB962C8B-B14F-4D97-AF65-F5344CB8AC3E}">
        <p14:creationId xmlns:p14="http://schemas.microsoft.com/office/powerpoint/2010/main" val="3056430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008870F-B4D1-40CC-A08D-F072E8661605}" type="datetime1">
              <a:rPr lang="es-ES" smtClean="0"/>
              <a:pPr/>
              <a:t>22/09/2016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10AC81-0BCF-4A88-91DD-6D952CB3253A}" type="slidenum">
              <a:rPr lang="es-ES" smtClean="0"/>
              <a:pPr/>
              <a:t>‹Nº›</a:t>
            </a:fld>
            <a:endParaRPr lang="es-ES"/>
          </a:p>
        </p:txBody>
      </p:sp>
    </p:spTree>
    <p:extLst>
      <p:ext uri="{BB962C8B-B14F-4D97-AF65-F5344CB8AC3E}">
        <p14:creationId xmlns:p14="http://schemas.microsoft.com/office/powerpoint/2010/main" val="1208316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8DC6EA-5114-4547-979A-CAA38A38442F}" type="datetime1">
              <a:rPr lang="es-ES" smtClean="0"/>
              <a:pPr/>
              <a:t>22/09/2016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10AC81-0BCF-4A88-91DD-6D952CB3253A}" type="slidenum">
              <a:rPr lang="es-ES" smtClean="0"/>
              <a:pPr/>
              <a:t>‹Nº›</a:t>
            </a:fld>
            <a:endParaRPr lang="es-ES"/>
          </a:p>
        </p:txBody>
      </p:sp>
    </p:spTree>
    <p:extLst>
      <p:ext uri="{BB962C8B-B14F-4D97-AF65-F5344CB8AC3E}">
        <p14:creationId xmlns:p14="http://schemas.microsoft.com/office/powerpoint/2010/main" val="228826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Diseño 2015">
    <p:spTree>
      <p:nvGrpSpPr>
        <p:cNvPr id="1" name=""/>
        <p:cNvGrpSpPr/>
        <p:nvPr/>
      </p:nvGrpSpPr>
      <p:grpSpPr>
        <a:xfrm>
          <a:off x="0" y="0"/>
          <a:ext cx="0" cy="0"/>
          <a:chOff x="0" y="0"/>
          <a:chExt cx="0" cy="0"/>
        </a:xfrm>
      </p:grpSpPr>
      <p:cxnSp>
        <p:nvCxnSpPr>
          <p:cNvPr id="3" name="7 Conector recto"/>
          <p:cNvCxnSpPr/>
          <p:nvPr/>
        </p:nvCxnSpPr>
        <p:spPr>
          <a:xfrm>
            <a:off x="628650" y="773113"/>
            <a:ext cx="7886700" cy="0"/>
          </a:xfrm>
          <a:prstGeom prst="line">
            <a:avLst/>
          </a:prstGeom>
          <a:ln w="12700">
            <a:solidFill>
              <a:srgbClr val="CC0000"/>
            </a:solidFill>
          </a:ln>
        </p:spPr>
        <p:style>
          <a:lnRef idx="1">
            <a:schemeClr val="accent1"/>
          </a:lnRef>
          <a:fillRef idx="0">
            <a:schemeClr val="accent1"/>
          </a:fillRef>
          <a:effectRef idx="0">
            <a:schemeClr val="accent1"/>
          </a:effectRef>
          <a:fontRef idx="minor">
            <a:schemeClr val="tx1"/>
          </a:fontRef>
        </p:style>
      </p:cxnSp>
      <p:sp>
        <p:nvSpPr>
          <p:cNvPr id="4" name="9 Rectángulo"/>
          <p:cNvSpPr/>
          <p:nvPr/>
        </p:nvSpPr>
        <p:spPr>
          <a:xfrm>
            <a:off x="1" y="1"/>
            <a:ext cx="395288" cy="7651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7553" eaLnBrk="0" fontAlgn="base" hangingPunct="0">
              <a:spcBef>
                <a:spcPct val="0"/>
              </a:spcBef>
              <a:spcAft>
                <a:spcPct val="0"/>
              </a:spcAft>
              <a:defRPr/>
            </a:pPr>
            <a:endParaRPr lang="es-PE" sz="1747">
              <a:solidFill>
                <a:prstClr val="white"/>
              </a:solidFill>
            </a:endParaRPr>
          </a:p>
        </p:txBody>
      </p:sp>
      <p:sp>
        <p:nvSpPr>
          <p:cNvPr id="5" name="10 Rectángulo"/>
          <p:cNvSpPr/>
          <p:nvPr/>
        </p:nvSpPr>
        <p:spPr>
          <a:xfrm>
            <a:off x="0" y="764704"/>
            <a:ext cx="395536" cy="2574000"/>
          </a:xfrm>
          <a:prstGeom prst="rect">
            <a:avLst/>
          </a:prstGeom>
          <a:solidFill>
            <a:srgbClr val="CC0000"/>
          </a:solidFill>
          <a:ln>
            <a:noFill/>
          </a:ln>
          <a:effectLst>
            <a:innerShdw blurRad="114300">
              <a:schemeClr val="tx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7553" eaLnBrk="0" fontAlgn="base" hangingPunct="0">
              <a:spcBef>
                <a:spcPct val="0"/>
              </a:spcBef>
              <a:spcAft>
                <a:spcPct val="0"/>
              </a:spcAft>
              <a:defRPr/>
            </a:pPr>
            <a:endParaRPr lang="es-PE" sz="1747">
              <a:solidFill>
                <a:prstClr val="white"/>
              </a:solidFill>
            </a:endParaRPr>
          </a:p>
        </p:txBody>
      </p:sp>
      <p:sp>
        <p:nvSpPr>
          <p:cNvPr id="6" name="9 Marcador de número de diapositiva"/>
          <p:cNvSpPr txBox="1">
            <a:spLocks noGrp="1"/>
          </p:cNvSpPr>
          <p:nvPr/>
        </p:nvSpPr>
        <p:spPr bwMode="auto">
          <a:xfrm>
            <a:off x="6817385" y="6500814"/>
            <a:ext cx="213360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defTabSz="887553" eaLnBrk="0" fontAlgn="base" hangingPunct="0">
              <a:spcBef>
                <a:spcPct val="0"/>
              </a:spcBef>
              <a:spcAft>
                <a:spcPct val="0"/>
              </a:spcAft>
              <a:defRPr/>
            </a:pPr>
            <a:fld id="{17119B11-2673-4D2C-8AF2-271C7F58BF03}" type="slidenum">
              <a:rPr lang="es-ES" sz="1165" b="1" smtClean="0">
                <a:solidFill>
                  <a:schemeClr val="bg1"/>
                </a:solidFill>
              </a:rPr>
              <a:pPr algn="r" defTabSz="887553" eaLnBrk="0" fontAlgn="base" hangingPunct="0">
                <a:spcBef>
                  <a:spcPct val="0"/>
                </a:spcBef>
                <a:spcAft>
                  <a:spcPct val="0"/>
                </a:spcAft>
                <a:defRPr/>
              </a:pPr>
              <a:t>‹Nº›</a:t>
            </a:fld>
            <a:endParaRPr lang="es-ES" sz="1165" b="1" dirty="0" smtClean="0">
              <a:solidFill>
                <a:schemeClr val="bg1"/>
              </a:solidFill>
            </a:endParaRPr>
          </a:p>
        </p:txBody>
      </p:sp>
      <p:sp>
        <p:nvSpPr>
          <p:cNvPr id="2" name="Title 1"/>
          <p:cNvSpPr>
            <a:spLocks noGrp="1"/>
          </p:cNvSpPr>
          <p:nvPr>
            <p:ph type="title"/>
          </p:nvPr>
        </p:nvSpPr>
        <p:spPr>
          <a:xfrm>
            <a:off x="628650" y="55510"/>
            <a:ext cx="7886700" cy="684000"/>
          </a:xfrm>
          <a:prstGeom prst="rect">
            <a:avLst/>
          </a:prstGeom>
        </p:spPr>
        <p:txBody>
          <a:bodyPr>
            <a:normAutofit/>
          </a:bodyPr>
          <a:lstStyle>
            <a:lvl1pPr>
              <a:defRPr sz="2330" b="1">
                <a:solidFill>
                  <a:srgbClr val="C00000"/>
                </a:solidFill>
                <a:latin typeface="Calibri" pitchFamily="34" charset="0"/>
              </a:defRPr>
            </a:lvl1pPr>
          </a:lstStyle>
          <a:p>
            <a:r>
              <a:rPr lang="es-ES" dirty="0" smtClean="0"/>
              <a:t>Haga clic para modificar el estilo de título del patrón</a:t>
            </a:r>
            <a:endParaRPr lang="en-US" dirty="0"/>
          </a:p>
        </p:txBody>
      </p:sp>
    </p:spTree>
    <p:extLst>
      <p:ext uri="{BB962C8B-B14F-4D97-AF65-F5344CB8AC3E}">
        <p14:creationId xmlns:p14="http://schemas.microsoft.com/office/powerpoint/2010/main" val="10157525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E3AEA2-7436-4974-8A41-6055248BE37F}" type="datetime1">
              <a:rPr lang="es-ES" smtClean="0"/>
              <a:pPr/>
              <a:t>22/09/2016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10AC81-0BCF-4A88-91DD-6D952CB3253A}" type="slidenum">
              <a:rPr lang="es-ES" smtClean="0"/>
              <a:pPr/>
              <a:t>‹Nº›</a:t>
            </a:fld>
            <a:endParaRPr lang="es-ES"/>
          </a:p>
        </p:txBody>
      </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 y="0"/>
            <a:ext cx="9142266" cy="6858000"/>
          </a:xfrm>
          <a:prstGeom prst="rect">
            <a:avLst/>
          </a:prstGeom>
        </p:spPr>
      </p:pic>
    </p:spTree>
    <p:extLst>
      <p:ext uri="{BB962C8B-B14F-4D97-AF65-F5344CB8AC3E}">
        <p14:creationId xmlns:p14="http://schemas.microsoft.com/office/powerpoint/2010/main" val="39691067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DD18181-6302-4FAE-8746-51AC764DC2E7}" type="datetime1">
              <a:rPr lang="es-ES" smtClean="0"/>
              <a:pPr/>
              <a:t>22/09/2016</a:t>
            </a:fld>
            <a:endParaRPr lang="es-ES"/>
          </a:p>
        </p:txBody>
      </p:sp>
      <p:sp>
        <p:nvSpPr>
          <p:cNvPr id="5" name="Footer Placeholder 4"/>
          <p:cNvSpPr>
            <a:spLocks noGrp="1"/>
          </p:cNvSpPr>
          <p:nvPr>
            <p:ph type="ftr" sz="quarter" idx="11"/>
          </p:nvPr>
        </p:nvSpPr>
        <p:spPr/>
        <p:txBody>
          <a:bodyPr/>
          <a:lstStyle/>
          <a:p>
            <a:endParaRPr lang="es-ES"/>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66" y="20546"/>
            <a:ext cx="9141653" cy="6858000"/>
          </a:xfrm>
          <a:prstGeom prst="rect">
            <a:avLst/>
          </a:prstGeom>
        </p:spPr>
      </p:pic>
      <p:cxnSp>
        <p:nvCxnSpPr>
          <p:cNvPr id="9" name="Conector recto 8"/>
          <p:cNvCxnSpPr/>
          <p:nvPr userDrawn="1"/>
        </p:nvCxnSpPr>
        <p:spPr>
          <a:xfrm>
            <a:off x="623888" y="821934"/>
            <a:ext cx="8518938" cy="1027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12"/>
          </p:nvPr>
        </p:nvSpPr>
        <p:spPr>
          <a:xfrm>
            <a:off x="6930555" y="6356351"/>
            <a:ext cx="2057400" cy="365125"/>
          </a:xfrm>
        </p:spPr>
        <p:txBody>
          <a:bodyPr/>
          <a:lstStyle>
            <a:lvl1pPr>
              <a:defRPr b="1">
                <a:solidFill>
                  <a:schemeClr val="bg1"/>
                </a:solidFill>
              </a:defRPr>
            </a:lvl1pPr>
          </a:lstStyle>
          <a:p>
            <a:fld id="{3A10AC81-0BCF-4A88-91DD-6D952CB3253A}" type="slidenum">
              <a:rPr lang="es-ES" smtClean="0"/>
              <a:pPr/>
              <a:t>‹Nº›</a:t>
            </a:fld>
            <a:endParaRPr lang="es-ES"/>
          </a:p>
        </p:txBody>
      </p:sp>
    </p:spTree>
    <p:extLst>
      <p:ext uri="{BB962C8B-B14F-4D97-AF65-F5344CB8AC3E}">
        <p14:creationId xmlns:p14="http://schemas.microsoft.com/office/powerpoint/2010/main" val="2345432257"/>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DD18181-6302-4FAE-8746-51AC764DC2E7}" type="datetime1">
              <a:rPr lang="es-ES" smtClean="0"/>
              <a:pPr/>
              <a:t>22/09/2016</a:t>
            </a:fld>
            <a:endParaRPr lang="es-ES"/>
          </a:p>
        </p:txBody>
      </p:sp>
      <p:sp>
        <p:nvSpPr>
          <p:cNvPr id="5" name="Footer Placeholder 4"/>
          <p:cNvSpPr>
            <a:spLocks noGrp="1"/>
          </p:cNvSpPr>
          <p:nvPr>
            <p:ph type="ftr" sz="quarter" idx="11"/>
          </p:nvPr>
        </p:nvSpPr>
        <p:spPr/>
        <p:txBody>
          <a:bodyPr/>
          <a:lstStyle/>
          <a:p>
            <a:endParaRPr lang="es-ES"/>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66" y="20546"/>
            <a:ext cx="9141653" cy="6858000"/>
          </a:xfrm>
          <a:prstGeom prst="rect">
            <a:avLst/>
          </a:prstGeom>
        </p:spPr>
      </p:pic>
      <p:sp>
        <p:nvSpPr>
          <p:cNvPr id="10" name="Slide Number Placeholder 5"/>
          <p:cNvSpPr>
            <a:spLocks noGrp="1"/>
          </p:cNvSpPr>
          <p:nvPr>
            <p:ph type="sldNum" sz="quarter" idx="12"/>
          </p:nvPr>
        </p:nvSpPr>
        <p:spPr>
          <a:xfrm>
            <a:off x="6930555" y="6356351"/>
            <a:ext cx="2057400" cy="365125"/>
          </a:xfrm>
        </p:spPr>
        <p:txBody>
          <a:bodyPr/>
          <a:lstStyle>
            <a:lvl1pPr>
              <a:defRPr b="1">
                <a:solidFill>
                  <a:schemeClr val="bg1"/>
                </a:solidFill>
              </a:defRPr>
            </a:lvl1pPr>
          </a:lstStyle>
          <a:p>
            <a:fld id="{3A10AC81-0BCF-4A88-91DD-6D952CB3253A}" type="slidenum">
              <a:rPr lang="es-ES" smtClean="0"/>
              <a:pPr/>
              <a:t>‹Nº›</a:t>
            </a:fld>
            <a:endParaRPr lang="es-ES"/>
          </a:p>
        </p:txBody>
      </p:sp>
    </p:spTree>
    <p:extLst>
      <p:ext uri="{BB962C8B-B14F-4D97-AF65-F5344CB8AC3E}">
        <p14:creationId xmlns:p14="http://schemas.microsoft.com/office/powerpoint/2010/main" val="134529639"/>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9FC8C84-0B8E-44DF-BD8B-6DE28CA50B97}" type="datetime1">
              <a:rPr lang="es-ES" smtClean="0"/>
              <a:pPr/>
              <a:t>22/09/2016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A10AC81-0BCF-4A88-91DD-6D952CB3253A}" type="slidenum">
              <a:rPr lang="es-ES" smtClean="0"/>
              <a:pPr/>
              <a:t>‹Nº›</a:t>
            </a:fld>
            <a:endParaRPr lang="es-ES"/>
          </a:p>
        </p:txBody>
      </p:sp>
    </p:spTree>
    <p:extLst>
      <p:ext uri="{BB962C8B-B14F-4D97-AF65-F5344CB8AC3E}">
        <p14:creationId xmlns:p14="http://schemas.microsoft.com/office/powerpoint/2010/main" val="39911312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FB9C0A-7CD2-47D2-9FB9-ECAB6BD7E134}" type="datetime1">
              <a:rPr lang="es-ES" smtClean="0"/>
              <a:pPr/>
              <a:t>22/09/2016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A10AC81-0BCF-4A88-91DD-6D952CB3253A}" type="slidenum">
              <a:rPr lang="es-ES" smtClean="0"/>
              <a:pPr/>
              <a:t>‹Nº›</a:t>
            </a:fld>
            <a:endParaRPr lang="es-ES"/>
          </a:p>
        </p:txBody>
      </p:sp>
    </p:spTree>
    <p:extLst>
      <p:ext uri="{BB962C8B-B14F-4D97-AF65-F5344CB8AC3E}">
        <p14:creationId xmlns:p14="http://schemas.microsoft.com/office/powerpoint/2010/main" val="134915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0315A50-602E-46B3-961A-23F1E31CFD6F}" type="datetime1">
              <a:rPr lang="es-ES" smtClean="0"/>
              <a:pPr/>
              <a:t>22/09/2016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A10AC81-0BCF-4A88-91DD-6D952CB3253A}" type="slidenum">
              <a:rPr lang="es-ES" smtClean="0"/>
              <a:pPr/>
              <a:t>‹Nº›</a:t>
            </a:fld>
            <a:endParaRPr lang="es-ES"/>
          </a:p>
        </p:txBody>
      </p:sp>
    </p:spTree>
    <p:extLst>
      <p:ext uri="{BB962C8B-B14F-4D97-AF65-F5344CB8AC3E}">
        <p14:creationId xmlns:p14="http://schemas.microsoft.com/office/powerpoint/2010/main" val="3935725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02946-5975-4A78-92CE-494F69D8BC1D}" type="datetime1">
              <a:rPr lang="es-ES" smtClean="0"/>
              <a:pPr/>
              <a:t>22/09/2016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A10AC81-0BCF-4A88-91DD-6D952CB3253A}" type="slidenum">
              <a:rPr lang="es-ES" smtClean="0"/>
              <a:pPr/>
              <a:t>‹Nº›</a:t>
            </a:fld>
            <a:endParaRPr lang="es-ES"/>
          </a:p>
        </p:txBody>
      </p:sp>
    </p:spTree>
    <p:extLst>
      <p:ext uri="{BB962C8B-B14F-4D97-AF65-F5344CB8AC3E}">
        <p14:creationId xmlns:p14="http://schemas.microsoft.com/office/powerpoint/2010/main" val="127524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EDF0B2C-1952-4608-8F36-A1773AEC73CC}" type="datetime1">
              <a:rPr lang="es-ES" smtClean="0"/>
              <a:pPr/>
              <a:t>22/09/2016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A10AC81-0BCF-4A88-91DD-6D952CB3253A}" type="slidenum">
              <a:rPr lang="es-ES" smtClean="0"/>
              <a:pPr/>
              <a:t>‹Nº›</a:t>
            </a:fld>
            <a:endParaRPr lang="es-ES"/>
          </a:p>
        </p:txBody>
      </p:sp>
    </p:spTree>
    <p:extLst>
      <p:ext uri="{BB962C8B-B14F-4D97-AF65-F5344CB8AC3E}">
        <p14:creationId xmlns:p14="http://schemas.microsoft.com/office/powerpoint/2010/main" val="1851479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3421C-A5B1-4353-BDDC-BB333AC60BF9}" type="datetime1">
              <a:rPr lang="es-ES" smtClean="0"/>
              <a:pPr/>
              <a:t>22/09/2016</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0AC81-0BCF-4A88-91DD-6D952CB3253A}" type="slidenum">
              <a:rPr lang="es-ES" smtClean="0"/>
              <a:pPr/>
              <a:t>‹Nº›</a:t>
            </a:fld>
            <a:endParaRPr lang="es-ES"/>
          </a:p>
        </p:txBody>
      </p:sp>
    </p:spTree>
    <p:extLst>
      <p:ext uri="{BB962C8B-B14F-4D97-AF65-F5344CB8AC3E}">
        <p14:creationId xmlns:p14="http://schemas.microsoft.com/office/powerpoint/2010/main" val="1739288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7.emf"/></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61455" y="2592622"/>
            <a:ext cx="5431973" cy="1844441"/>
          </a:xfrm>
        </p:spPr>
        <p:txBody>
          <a:bodyPr>
            <a:noAutofit/>
          </a:bodyPr>
          <a:lstStyle/>
          <a:p>
            <a:r>
              <a:rPr lang="es-ES" sz="4000" b="1" dirty="0">
                <a:solidFill>
                  <a:srgbClr val="FF0000"/>
                </a:solidFill>
                <a:latin typeface="+mn-lt"/>
              </a:rPr>
              <a:t>PERÚ</a:t>
            </a:r>
            <a:r>
              <a:rPr lang="es-ES" sz="3200" b="1" dirty="0">
                <a:solidFill>
                  <a:srgbClr val="FF0000"/>
                </a:solidFill>
              </a:rPr>
              <a:t/>
            </a:r>
            <a:br>
              <a:rPr lang="es-ES" sz="3200" b="1" dirty="0">
                <a:solidFill>
                  <a:srgbClr val="FF0000"/>
                </a:solidFill>
              </a:rPr>
            </a:br>
            <a:r>
              <a:rPr lang="es-ES" sz="3200" b="1" dirty="0" smtClean="0">
                <a:effectLst>
                  <a:outerShdw blurRad="38100" dist="38100" dir="2700000" algn="tl">
                    <a:srgbClr val="C0C0C0"/>
                  </a:outerShdw>
                </a:effectLst>
                <a:latin typeface="+mn-lt"/>
              </a:rPr>
              <a:t>MARCO MACROECONÓMICO MULTIANUAL 2017-2019 REVISADO</a:t>
            </a:r>
            <a:endParaRPr lang="es-ES" sz="3200" dirty="0">
              <a:solidFill>
                <a:prstClr val="black"/>
              </a:solidFill>
              <a:latin typeface="+mn-lt"/>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1284" y="729342"/>
            <a:ext cx="3512317" cy="741099"/>
          </a:xfrm>
          <a:prstGeom prst="rect">
            <a:avLst/>
          </a:prstGeom>
        </p:spPr>
      </p:pic>
      <p:sp>
        <p:nvSpPr>
          <p:cNvPr id="5" name="CuadroTexto 4"/>
          <p:cNvSpPr txBox="1"/>
          <p:nvPr/>
        </p:nvSpPr>
        <p:spPr>
          <a:xfrm>
            <a:off x="6185647" y="5061857"/>
            <a:ext cx="2827725" cy="323165"/>
          </a:xfrm>
          <a:prstGeom prst="rect">
            <a:avLst/>
          </a:prstGeom>
          <a:noFill/>
        </p:spPr>
        <p:txBody>
          <a:bodyPr wrap="square" rtlCol="0">
            <a:spAutoFit/>
          </a:bodyPr>
          <a:lstStyle/>
          <a:p>
            <a:pPr algn="ctr"/>
            <a:r>
              <a:rPr lang="es-PE" sz="1500" b="1" dirty="0" smtClean="0"/>
              <a:t>Lima, 19 de setiembre de 2016</a:t>
            </a:r>
            <a:endParaRPr lang="es-PE" sz="1500" b="1" dirty="0"/>
          </a:p>
        </p:txBody>
      </p:sp>
    </p:spTree>
    <p:extLst>
      <p:ext uri="{BB962C8B-B14F-4D97-AF65-F5344CB8AC3E}">
        <p14:creationId xmlns:p14="http://schemas.microsoft.com/office/powerpoint/2010/main" val="1483093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3"/>
          <p:cNvSpPr txBox="1">
            <a:spLocks/>
          </p:cNvSpPr>
          <p:nvPr/>
        </p:nvSpPr>
        <p:spPr>
          <a:xfrm>
            <a:off x="789709" y="267363"/>
            <a:ext cx="8095755" cy="556528"/>
          </a:xfrm>
          <a:prstGeom prst="rect">
            <a:avLst/>
          </a:prstGeom>
          <a:noFill/>
        </p:spPr>
        <p:txBody>
          <a:bodyPr vert="horz" lIns="91440" tIns="45720" rIns="91440" bIns="45720" rtlCol="0" anchor="ctr" anchorCtr="0">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ES" sz="2200" b="1" dirty="0" smtClean="0">
                <a:solidFill>
                  <a:prstClr val="black"/>
                </a:solidFill>
                <a:latin typeface="Calibri" panose="020F0502020204030204"/>
              </a:rPr>
              <a:t>Déficit fiscal 2016 es mayor al esperado</a:t>
            </a:r>
            <a:endParaRPr lang="es-ES" sz="2200" b="1" dirty="0">
              <a:solidFill>
                <a:prstClr val="black"/>
              </a:solidFill>
              <a:latin typeface="Calibri" panose="020F0502020204030204"/>
            </a:endParaRPr>
          </a:p>
        </p:txBody>
      </p:sp>
      <p:sp>
        <p:nvSpPr>
          <p:cNvPr id="2" name="Marcador de número de diapositiva 1"/>
          <p:cNvSpPr>
            <a:spLocks noGrp="1"/>
          </p:cNvSpPr>
          <p:nvPr>
            <p:ph type="sldNum" sz="quarter" idx="12"/>
          </p:nvPr>
        </p:nvSpPr>
        <p:spPr/>
        <p:txBody>
          <a:bodyPr/>
          <a:lstStyle/>
          <a:p>
            <a:fld id="{3A10AC81-0BCF-4A88-91DD-6D952CB3253A}" type="slidenum">
              <a:rPr lang="es-ES" smtClean="0">
                <a:solidFill>
                  <a:prstClr val="white"/>
                </a:solidFill>
              </a:rPr>
              <a:pPr/>
              <a:t>10</a:t>
            </a:fld>
            <a:endParaRPr lang="es-ES">
              <a:solidFill>
                <a:prstClr val="white"/>
              </a:solidFill>
            </a:endParaRPr>
          </a:p>
        </p:txBody>
      </p:sp>
      <p:sp>
        <p:nvSpPr>
          <p:cNvPr id="24" name="CuadroTexto 23"/>
          <p:cNvSpPr txBox="1"/>
          <p:nvPr/>
        </p:nvSpPr>
        <p:spPr>
          <a:xfrm>
            <a:off x="429013" y="933622"/>
            <a:ext cx="3934690" cy="492443"/>
          </a:xfrm>
          <a:prstGeom prst="rect">
            <a:avLst/>
          </a:prstGeom>
          <a:noFill/>
        </p:spPr>
        <p:txBody>
          <a:bodyPr wrap="square" rtlCol="0">
            <a:spAutoFit/>
          </a:bodyPr>
          <a:lstStyle/>
          <a:p>
            <a:pPr algn="ctr"/>
            <a:r>
              <a:rPr lang="es-ES" sz="1400" b="1" dirty="0" smtClean="0">
                <a:solidFill>
                  <a:prstClr val="black"/>
                </a:solidFill>
                <a:cs typeface="Arial" panose="020B0604020202020204" pitchFamily="34" charset="0"/>
              </a:rPr>
              <a:t>Resultado económico del SPNF anualizado</a:t>
            </a:r>
            <a:endParaRPr lang="es-ES" sz="1400" b="1" baseline="30000" dirty="0">
              <a:solidFill>
                <a:prstClr val="black"/>
              </a:solidFill>
              <a:cs typeface="Arial" panose="020B0604020202020204" pitchFamily="34" charset="0"/>
            </a:endParaRPr>
          </a:p>
          <a:p>
            <a:pPr algn="ctr"/>
            <a:r>
              <a:rPr lang="es-ES" sz="1200" dirty="0" smtClean="0">
                <a:solidFill>
                  <a:prstClr val="black"/>
                </a:solidFill>
                <a:cs typeface="Arial" panose="020B0604020202020204" pitchFamily="34" charset="0"/>
              </a:rPr>
              <a:t>(Acumulado 12 meses como % del PBI)</a:t>
            </a:r>
            <a:endParaRPr lang="es-ES" dirty="0">
              <a:solidFill>
                <a:prstClr val="black"/>
              </a:solidFill>
            </a:endParaRPr>
          </a:p>
        </p:txBody>
      </p:sp>
      <p:sp>
        <p:nvSpPr>
          <p:cNvPr id="25" name="CuadroTexto 24"/>
          <p:cNvSpPr txBox="1"/>
          <p:nvPr/>
        </p:nvSpPr>
        <p:spPr>
          <a:xfrm>
            <a:off x="4887170" y="932251"/>
            <a:ext cx="3934690" cy="492443"/>
          </a:xfrm>
          <a:prstGeom prst="rect">
            <a:avLst/>
          </a:prstGeom>
          <a:noFill/>
        </p:spPr>
        <p:txBody>
          <a:bodyPr wrap="square" rtlCol="0">
            <a:spAutoFit/>
          </a:bodyPr>
          <a:lstStyle/>
          <a:p>
            <a:pPr algn="ctr"/>
            <a:r>
              <a:rPr lang="es-ES" sz="1400" b="1" dirty="0" smtClean="0">
                <a:solidFill>
                  <a:prstClr val="black"/>
                </a:solidFill>
                <a:cs typeface="Arial" panose="020B0604020202020204" pitchFamily="34" charset="0"/>
              </a:rPr>
              <a:t>Evolución del déficit fiscal, 2015 – </a:t>
            </a:r>
            <a:r>
              <a:rPr lang="es-ES" sz="1400" b="1" dirty="0" err="1" smtClean="0">
                <a:solidFill>
                  <a:prstClr val="black"/>
                </a:solidFill>
                <a:cs typeface="Arial" panose="020B0604020202020204" pitchFamily="34" charset="0"/>
              </a:rPr>
              <a:t>Ago</a:t>
            </a:r>
            <a:r>
              <a:rPr lang="es-ES" sz="1400" b="1" dirty="0" smtClean="0">
                <a:solidFill>
                  <a:prstClr val="black"/>
                </a:solidFill>
                <a:cs typeface="Arial" panose="020B0604020202020204" pitchFamily="34" charset="0"/>
              </a:rPr>
              <a:t> 2016</a:t>
            </a:r>
            <a:endParaRPr lang="es-ES" sz="1400" b="1" baseline="30000" dirty="0">
              <a:solidFill>
                <a:prstClr val="black"/>
              </a:solidFill>
              <a:cs typeface="Arial" panose="020B0604020202020204" pitchFamily="34" charset="0"/>
            </a:endParaRPr>
          </a:p>
          <a:p>
            <a:pPr algn="ctr"/>
            <a:r>
              <a:rPr lang="es-ES" sz="1200" dirty="0" smtClean="0">
                <a:solidFill>
                  <a:prstClr val="black"/>
                </a:solidFill>
                <a:cs typeface="Arial" panose="020B0604020202020204" pitchFamily="34" charset="0"/>
              </a:rPr>
              <a:t>(% del PBI)</a:t>
            </a:r>
            <a:endParaRPr lang="es-ES" dirty="0">
              <a:solidFill>
                <a:prstClr val="black"/>
              </a:solidFill>
            </a:endParaRPr>
          </a:p>
        </p:txBody>
      </p:sp>
      <p:sp>
        <p:nvSpPr>
          <p:cNvPr id="28" name="Rectángulo 27"/>
          <p:cNvSpPr/>
          <p:nvPr/>
        </p:nvSpPr>
        <p:spPr>
          <a:xfrm>
            <a:off x="168984" y="3908120"/>
            <a:ext cx="8707306" cy="2046714"/>
          </a:xfrm>
          <a:prstGeom prst="rect">
            <a:avLst/>
          </a:prstGeom>
        </p:spPr>
        <p:txBody>
          <a:bodyPr wrap="square">
            <a:spAutoFit/>
          </a:bodyPr>
          <a:lstStyle/>
          <a:p>
            <a:pPr marL="285750" indent="-285750" algn="just">
              <a:spcAft>
                <a:spcPts val="600"/>
              </a:spcAft>
              <a:buClr>
                <a:srgbClr val="FF0000"/>
              </a:buClr>
              <a:buFont typeface="Arial" panose="020B0604020202020204" pitchFamily="34" charset="0"/>
              <a:buChar char="•"/>
            </a:pPr>
            <a:r>
              <a:rPr lang="es-ES" sz="1600" dirty="0" smtClean="0">
                <a:solidFill>
                  <a:prstClr val="black"/>
                </a:solidFill>
              </a:rPr>
              <a:t>Los ingresos fiscales corrientes se han reducido en 4,8% entre enero y agosto: Impuesto a la Renta 3ra categoría minería e hidrocarburos cayó 48,6% e IGV interno hizo lo mismo en 2,2%.</a:t>
            </a:r>
            <a:endParaRPr lang="es-ES" sz="1600" b="1" dirty="0" smtClean="0">
              <a:solidFill>
                <a:srgbClr val="FF0000"/>
              </a:solidFill>
            </a:endParaRPr>
          </a:p>
          <a:p>
            <a:pPr marL="285750" indent="-285750" algn="just">
              <a:spcAft>
                <a:spcPts val="600"/>
              </a:spcAft>
              <a:buClr>
                <a:srgbClr val="FF0000"/>
              </a:buClr>
              <a:buFont typeface="Arial" panose="020B0604020202020204" pitchFamily="34" charset="0"/>
              <a:buChar char="•"/>
            </a:pPr>
            <a:r>
              <a:rPr lang="es-ES" sz="1600" dirty="0" smtClean="0">
                <a:solidFill>
                  <a:prstClr val="black"/>
                </a:solidFill>
              </a:rPr>
              <a:t>El crecimiento de las devoluciones se explica principalmente por saldos a favor de exportadores </a:t>
            </a:r>
            <a:r>
              <a:rPr lang="es-ES" sz="1600" dirty="0" smtClean="0"/>
              <a:t>(Cerro Verde y Las Bambas) y recuperación anticipada del IGV pagado en grandes proyectos de inversión (Gasoducto Sur Peruano).</a:t>
            </a:r>
          </a:p>
          <a:p>
            <a:pPr marL="285750" indent="-285750" algn="just">
              <a:spcAft>
                <a:spcPts val="600"/>
              </a:spcAft>
              <a:buClr>
                <a:srgbClr val="FF0000"/>
              </a:buClr>
              <a:buFont typeface="Arial" panose="020B0604020202020204" pitchFamily="34" charset="0"/>
              <a:buChar char="•"/>
            </a:pPr>
            <a:r>
              <a:rPr lang="es-PE" sz="1600" dirty="0" smtClean="0"/>
              <a:t>En lo que va del año, el gasto en remuneraciones del Gobierno General ha crecido 5,5% real.</a:t>
            </a:r>
            <a:endParaRPr lang="es-ES" sz="1600" b="1" dirty="0"/>
          </a:p>
          <a:p>
            <a:pPr marL="285750" indent="-285750" algn="just">
              <a:spcAft>
                <a:spcPts val="600"/>
              </a:spcAft>
              <a:buClr>
                <a:srgbClr val="FF0000"/>
              </a:buClr>
              <a:buFont typeface="Arial" panose="020B0604020202020204" pitchFamily="34" charset="0"/>
              <a:buChar char="•"/>
            </a:pPr>
            <a:r>
              <a:rPr lang="es-PE" sz="1600" dirty="0" smtClean="0"/>
              <a:t>La inversión pública creció 13,6% en lo que va del año (Gobierno General: 8,3%; Empresas: 60%).</a:t>
            </a:r>
            <a:endParaRPr lang="es-PE" sz="1600" b="1" dirty="0" smtClean="0"/>
          </a:p>
        </p:txBody>
      </p:sp>
      <p:sp>
        <p:nvSpPr>
          <p:cNvPr id="6" name="CuadroTexto 5"/>
          <p:cNvSpPr txBox="1"/>
          <p:nvPr/>
        </p:nvSpPr>
        <p:spPr>
          <a:xfrm>
            <a:off x="4125067" y="2686936"/>
            <a:ext cx="511629" cy="369332"/>
          </a:xfrm>
          <a:prstGeom prst="rect">
            <a:avLst/>
          </a:prstGeom>
          <a:noFill/>
        </p:spPr>
        <p:txBody>
          <a:bodyPr wrap="square" rtlCol="0">
            <a:spAutoFit/>
          </a:bodyPr>
          <a:lstStyle/>
          <a:p>
            <a:r>
              <a:rPr lang="es-ES" sz="900" b="1" dirty="0" smtClean="0">
                <a:solidFill>
                  <a:prstClr val="black"/>
                </a:solidFill>
                <a:latin typeface="Arial" panose="020B0604020202020204" pitchFamily="34" charset="0"/>
                <a:cs typeface="Arial" panose="020B0604020202020204" pitchFamily="34" charset="0"/>
              </a:rPr>
              <a:t>MMM: -2,5%</a:t>
            </a:r>
            <a:endParaRPr lang="es-ES" sz="900" b="1" dirty="0">
              <a:solidFill>
                <a:prstClr val="black"/>
              </a:solidFill>
              <a:latin typeface="Arial" panose="020B0604020202020204" pitchFamily="34" charset="0"/>
              <a:cs typeface="Arial" panose="020B0604020202020204" pitchFamily="34" charset="0"/>
            </a:endParaRPr>
          </a:p>
        </p:txBody>
      </p:sp>
      <p:sp>
        <p:nvSpPr>
          <p:cNvPr id="14" name="CuadroTexto 13"/>
          <p:cNvSpPr txBox="1"/>
          <p:nvPr/>
        </p:nvSpPr>
        <p:spPr>
          <a:xfrm>
            <a:off x="168984" y="6242487"/>
            <a:ext cx="6292022" cy="369332"/>
          </a:xfrm>
          <a:prstGeom prst="rect">
            <a:avLst/>
          </a:prstGeom>
          <a:noFill/>
        </p:spPr>
        <p:txBody>
          <a:bodyPr wrap="square" rtlCol="0">
            <a:spAutoFit/>
          </a:bodyPr>
          <a:lstStyle/>
          <a:p>
            <a:r>
              <a:rPr lang="es-PE" sz="900" i="1" dirty="0">
                <a:solidFill>
                  <a:prstClr val="black"/>
                </a:solidFill>
                <a:cs typeface="Arial" panose="020B0604020202020204" pitchFamily="34" charset="0"/>
              </a:rPr>
              <a:t>1/ Incluye la inversión del Gobierno General y de empresas públicas.</a:t>
            </a:r>
          </a:p>
          <a:p>
            <a:r>
              <a:rPr lang="es-PE" sz="900" i="1" dirty="0">
                <a:solidFill>
                  <a:prstClr val="black"/>
                </a:solidFill>
                <a:cs typeface="Arial" panose="020B0604020202020204" pitchFamily="34" charset="0"/>
              </a:rPr>
              <a:t>Fuente: BCRP, SUNAT. Proyecciones </a:t>
            </a:r>
            <a:r>
              <a:rPr lang="es-PE" sz="900" i="1" dirty="0" smtClean="0">
                <a:solidFill>
                  <a:prstClr val="black"/>
                </a:solidFill>
                <a:cs typeface="Arial" panose="020B0604020202020204" pitchFamily="34" charset="0"/>
              </a:rPr>
              <a:t>MEF</a:t>
            </a:r>
            <a:r>
              <a:rPr lang="es-PE" sz="900" i="1" dirty="0">
                <a:solidFill>
                  <a:prstClr val="black"/>
                </a:solidFill>
                <a:cs typeface="Arial" panose="020B0604020202020204" pitchFamily="34" charset="0"/>
              </a:rPr>
              <a:t>.</a:t>
            </a:r>
          </a:p>
        </p:txBody>
      </p:sp>
      <p:pic>
        <p:nvPicPr>
          <p:cNvPr id="8" name="Imagen 7"/>
          <p:cNvPicPr>
            <a:picLocks noChangeAspect="1"/>
          </p:cNvPicPr>
          <p:nvPr/>
        </p:nvPicPr>
        <p:blipFill>
          <a:blip r:embed="rId3" cstate="print"/>
          <a:stretch>
            <a:fillRect/>
          </a:stretch>
        </p:blipFill>
        <p:spPr>
          <a:xfrm>
            <a:off x="347628" y="1394700"/>
            <a:ext cx="3854258" cy="2340000"/>
          </a:xfrm>
          <a:prstGeom prst="rect">
            <a:avLst/>
          </a:prstGeom>
        </p:spPr>
      </p:pic>
      <p:pic>
        <p:nvPicPr>
          <p:cNvPr id="13" name="Imagen 12"/>
          <p:cNvPicPr>
            <a:picLocks noChangeAspect="1"/>
          </p:cNvPicPr>
          <p:nvPr/>
        </p:nvPicPr>
        <p:blipFill>
          <a:blip r:embed="rId4" cstate="print"/>
          <a:stretch>
            <a:fillRect/>
          </a:stretch>
        </p:blipFill>
        <p:spPr>
          <a:xfrm>
            <a:off x="4596754" y="1424694"/>
            <a:ext cx="4220012" cy="2428775"/>
          </a:xfrm>
          <a:prstGeom prst="rect">
            <a:avLst/>
          </a:prstGeom>
        </p:spPr>
      </p:pic>
    </p:spTree>
    <p:extLst>
      <p:ext uri="{BB962C8B-B14F-4D97-AF65-F5344CB8AC3E}">
        <p14:creationId xmlns:p14="http://schemas.microsoft.com/office/powerpoint/2010/main" val="2713014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3"/>
          <p:cNvSpPr txBox="1">
            <a:spLocks/>
          </p:cNvSpPr>
          <p:nvPr/>
        </p:nvSpPr>
        <p:spPr>
          <a:xfrm>
            <a:off x="545871" y="233277"/>
            <a:ext cx="8095755" cy="556528"/>
          </a:xfrm>
          <a:prstGeom prst="rect">
            <a:avLst/>
          </a:prstGeom>
          <a:noFill/>
        </p:spPr>
        <p:txBody>
          <a:bodyPr vert="horz" lIns="91440" tIns="45720" rIns="91440" bIns="45720" rtlCol="0" anchor="ctr" anchorCtr="0">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ES" sz="2200" b="1" dirty="0" smtClean="0">
                <a:solidFill>
                  <a:prstClr val="black"/>
                </a:solidFill>
                <a:latin typeface="Calibri" panose="020F0502020204030204"/>
              </a:rPr>
              <a:t>A partir del 2017 se inicia un proceso gradual de consolidación fiscal</a:t>
            </a:r>
            <a:endParaRPr lang="es-ES" sz="2200" b="1" dirty="0">
              <a:solidFill>
                <a:prstClr val="black"/>
              </a:solidFill>
              <a:latin typeface="Calibri" panose="020F0502020204030204"/>
            </a:endParaRPr>
          </a:p>
        </p:txBody>
      </p:sp>
      <p:sp>
        <p:nvSpPr>
          <p:cNvPr id="2" name="Marcador de número de diapositiva 1"/>
          <p:cNvSpPr>
            <a:spLocks noGrp="1"/>
          </p:cNvSpPr>
          <p:nvPr>
            <p:ph type="sldNum" sz="quarter" idx="12"/>
          </p:nvPr>
        </p:nvSpPr>
        <p:spPr/>
        <p:txBody>
          <a:bodyPr/>
          <a:lstStyle/>
          <a:p>
            <a:fld id="{3A10AC81-0BCF-4A88-91DD-6D952CB3253A}" type="slidenum">
              <a:rPr lang="es-ES" smtClean="0"/>
              <a:pPr/>
              <a:t>11</a:t>
            </a:fld>
            <a:endParaRPr lang="es-ES"/>
          </a:p>
        </p:txBody>
      </p:sp>
      <p:sp>
        <p:nvSpPr>
          <p:cNvPr id="42" name="3 Marcador de pie de página"/>
          <p:cNvSpPr txBox="1">
            <a:spLocks/>
          </p:cNvSpPr>
          <p:nvPr/>
        </p:nvSpPr>
        <p:spPr bwMode="auto">
          <a:xfrm>
            <a:off x="190638" y="6362032"/>
            <a:ext cx="7208610" cy="213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0" fontAlgn="base" hangingPunct="0">
              <a:lnSpc>
                <a:spcPct val="100000"/>
              </a:lnSpc>
              <a:spcBef>
                <a:spcPct val="0"/>
              </a:spcBef>
              <a:spcAft>
                <a:spcPct val="0"/>
              </a:spcAft>
              <a:buFontTx/>
              <a:buNone/>
            </a:pPr>
            <a:r>
              <a:rPr lang="es-ES" altLang="es-PE" sz="900" i="1" dirty="0" smtClean="0">
                <a:solidFill>
                  <a:srgbClr val="000000"/>
                </a:solidFill>
              </a:rPr>
              <a:t>Fuente</a:t>
            </a:r>
            <a:r>
              <a:rPr lang="es-ES" altLang="es-PE" sz="900" i="1" dirty="0">
                <a:solidFill>
                  <a:srgbClr val="000000"/>
                </a:solidFill>
              </a:rPr>
              <a:t>: </a:t>
            </a:r>
            <a:r>
              <a:rPr lang="es-ES" altLang="es-PE" sz="900" i="1" dirty="0" smtClean="0">
                <a:solidFill>
                  <a:srgbClr val="000000"/>
                </a:solidFill>
              </a:rPr>
              <a:t>BCRP, Proyecciones MEF.</a:t>
            </a:r>
          </a:p>
        </p:txBody>
      </p:sp>
      <p:sp>
        <p:nvSpPr>
          <p:cNvPr id="11" name="CuadroTexto 10"/>
          <p:cNvSpPr txBox="1"/>
          <p:nvPr/>
        </p:nvSpPr>
        <p:spPr>
          <a:xfrm>
            <a:off x="545871" y="1208446"/>
            <a:ext cx="3934690" cy="492443"/>
          </a:xfrm>
          <a:prstGeom prst="rect">
            <a:avLst/>
          </a:prstGeom>
          <a:noFill/>
        </p:spPr>
        <p:txBody>
          <a:bodyPr wrap="square" rtlCol="0">
            <a:spAutoFit/>
          </a:bodyPr>
          <a:lstStyle/>
          <a:p>
            <a:pPr algn="ctr"/>
            <a:r>
              <a:rPr lang="es-ES" sz="1400" b="1" dirty="0" smtClean="0">
                <a:solidFill>
                  <a:prstClr val="black"/>
                </a:solidFill>
                <a:cs typeface="Arial" panose="020B0604020202020204" pitchFamily="34" charset="0"/>
              </a:rPr>
              <a:t>Resultado Económico del SPNF</a:t>
            </a:r>
            <a:endParaRPr lang="es-ES" sz="1400" b="1" baseline="30000" dirty="0">
              <a:solidFill>
                <a:prstClr val="black"/>
              </a:solidFill>
              <a:cs typeface="Arial" panose="020B0604020202020204" pitchFamily="34" charset="0"/>
            </a:endParaRPr>
          </a:p>
          <a:p>
            <a:pPr algn="ctr"/>
            <a:r>
              <a:rPr lang="es-ES" sz="1200" dirty="0" smtClean="0">
                <a:solidFill>
                  <a:prstClr val="black"/>
                </a:solidFill>
                <a:cs typeface="Arial" panose="020B0604020202020204" pitchFamily="34" charset="0"/>
              </a:rPr>
              <a:t>(% del PBI)</a:t>
            </a:r>
            <a:endParaRPr lang="es-ES" dirty="0">
              <a:solidFill>
                <a:prstClr val="black"/>
              </a:solidFill>
            </a:endParaRPr>
          </a:p>
        </p:txBody>
      </p:sp>
      <p:sp>
        <p:nvSpPr>
          <p:cNvPr id="12" name="CuadroTexto 11"/>
          <p:cNvSpPr txBox="1"/>
          <p:nvPr/>
        </p:nvSpPr>
        <p:spPr>
          <a:xfrm>
            <a:off x="4908941" y="1191530"/>
            <a:ext cx="3934690" cy="492443"/>
          </a:xfrm>
          <a:prstGeom prst="rect">
            <a:avLst/>
          </a:prstGeom>
          <a:noFill/>
        </p:spPr>
        <p:txBody>
          <a:bodyPr wrap="square" rtlCol="0">
            <a:spAutoFit/>
          </a:bodyPr>
          <a:lstStyle/>
          <a:p>
            <a:pPr algn="ctr"/>
            <a:r>
              <a:rPr lang="es-ES" sz="1400" b="1" dirty="0" smtClean="0">
                <a:solidFill>
                  <a:prstClr val="black"/>
                </a:solidFill>
                <a:cs typeface="Arial" panose="020B0604020202020204" pitchFamily="34" charset="0"/>
              </a:rPr>
              <a:t>Resultado Económico Estructural del SPNF</a:t>
            </a:r>
            <a:endParaRPr lang="es-ES" sz="1400" b="1" baseline="30000" dirty="0">
              <a:solidFill>
                <a:prstClr val="black"/>
              </a:solidFill>
              <a:cs typeface="Arial" panose="020B0604020202020204" pitchFamily="34" charset="0"/>
            </a:endParaRPr>
          </a:p>
          <a:p>
            <a:pPr algn="ctr"/>
            <a:r>
              <a:rPr lang="es-ES" sz="1200" dirty="0" smtClean="0">
                <a:solidFill>
                  <a:prstClr val="black"/>
                </a:solidFill>
                <a:cs typeface="Arial" panose="020B0604020202020204" pitchFamily="34" charset="0"/>
              </a:rPr>
              <a:t>(% del PBI Potencial)</a:t>
            </a:r>
            <a:endParaRPr lang="es-ES" dirty="0">
              <a:solidFill>
                <a:prstClr val="black"/>
              </a:solidFill>
            </a:endParaRPr>
          </a:p>
        </p:txBody>
      </p:sp>
      <p:cxnSp>
        <p:nvCxnSpPr>
          <p:cNvPr id="15" name="Conector recto 14"/>
          <p:cNvCxnSpPr/>
          <p:nvPr/>
        </p:nvCxnSpPr>
        <p:spPr>
          <a:xfrm>
            <a:off x="2220686" y="2288778"/>
            <a:ext cx="0" cy="1931256"/>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2220686" y="2461452"/>
            <a:ext cx="1402492" cy="276999"/>
          </a:xfrm>
          <a:prstGeom prst="rect">
            <a:avLst/>
          </a:prstGeom>
          <a:noFill/>
          <a:ln>
            <a:noFill/>
          </a:ln>
        </p:spPr>
        <p:txBody>
          <a:bodyPr wrap="square" rtlCol="0">
            <a:spAutoFit/>
          </a:bodyPr>
          <a:lstStyle/>
          <a:p>
            <a:r>
              <a:rPr lang="es-ES" sz="1200" i="1" dirty="0" smtClean="0"/>
              <a:t>Proyección</a:t>
            </a:r>
            <a:endParaRPr lang="es-ES" sz="1200" i="1" dirty="0"/>
          </a:p>
        </p:txBody>
      </p:sp>
      <p:cxnSp>
        <p:nvCxnSpPr>
          <p:cNvPr id="18" name="Conector recto 17"/>
          <p:cNvCxnSpPr/>
          <p:nvPr/>
        </p:nvCxnSpPr>
        <p:spPr>
          <a:xfrm>
            <a:off x="6585860" y="2288778"/>
            <a:ext cx="0" cy="1931256"/>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19" name="CuadroTexto 18"/>
          <p:cNvSpPr txBox="1"/>
          <p:nvPr/>
        </p:nvSpPr>
        <p:spPr>
          <a:xfrm>
            <a:off x="6585860" y="2461451"/>
            <a:ext cx="1402492" cy="276999"/>
          </a:xfrm>
          <a:prstGeom prst="rect">
            <a:avLst/>
          </a:prstGeom>
          <a:noFill/>
          <a:ln>
            <a:noFill/>
          </a:ln>
        </p:spPr>
        <p:txBody>
          <a:bodyPr wrap="square" rtlCol="0">
            <a:spAutoFit/>
          </a:bodyPr>
          <a:lstStyle/>
          <a:p>
            <a:r>
              <a:rPr lang="es-ES" sz="1200" i="1" dirty="0" smtClean="0"/>
              <a:t>Proyección</a:t>
            </a:r>
            <a:endParaRPr lang="es-ES" sz="1200" i="1" dirty="0"/>
          </a:p>
        </p:txBody>
      </p:sp>
      <p:pic>
        <p:nvPicPr>
          <p:cNvPr id="5" name="Imagen 4"/>
          <p:cNvPicPr>
            <a:picLocks noChangeAspect="1"/>
          </p:cNvPicPr>
          <p:nvPr/>
        </p:nvPicPr>
        <p:blipFill>
          <a:blip r:embed="rId3" cstate="print"/>
          <a:stretch>
            <a:fillRect/>
          </a:stretch>
        </p:blipFill>
        <p:spPr>
          <a:xfrm>
            <a:off x="607333" y="1732791"/>
            <a:ext cx="3811765" cy="2351210"/>
          </a:xfrm>
          <a:prstGeom prst="rect">
            <a:avLst/>
          </a:prstGeom>
        </p:spPr>
      </p:pic>
      <p:pic>
        <p:nvPicPr>
          <p:cNvPr id="6" name="Imagen 5"/>
          <p:cNvPicPr>
            <a:picLocks noChangeAspect="1"/>
          </p:cNvPicPr>
          <p:nvPr/>
        </p:nvPicPr>
        <p:blipFill>
          <a:blip r:embed="rId4" cstate="print"/>
          <a:stretch>
            <a:fillRect/>
          </a:stretch>
        </p:blipFill>
        <p:spPr>
          <a:xfrm>
            <a:off x="4970403" y="1743677"/>
            <a:ext cx="3811765" cy="2351210"/>
          </a:xfrm>
          <a:prstGeom prst="rect">
            <a:avLst/>
          </a:prstGeom>
        </p:spPr>
      </p:pic>
      <p:sp>
        <p:nvSpPr>
          <p:cNvPr id="21" name="Rectángulo 20"/>
          <p:cNvSpPr/>
          <p:nvPr/>
        </p:nvSpPr>
        <p:spPr>
          <a:xfrm>
            <a:off x="425220" y="4761829"/>
            <a:ext cx="8337055" cy="646331"/>
          </a:xfrm>
          <a:prstGeom prst="rect">
            <a:avLst/>
          </a:prstGeom>
        </p:spPr>
        <p:txBody>
          <a:bodyPr wrap="square">
            <a:spAutoFit/>
          </a:bodyPr>
          <a:lstStyle/>
          <a:p>
            <a:pPr marL="285750" indent="-285750" algn="just">
              <a:buClr>
                <a:srgbClr val="FF0000"/>
              </a:buClr>
              <a:buFont typeface="Arial" panose="020B0604020202020204" pitchFamily="34" charset="0"/>
              <a:buChar char="•"/>
            </a:pPr>
            <a:r>
              <a:rPr lang="es-ES" dirty="0" smtClean="0">
                <a:solidFill>
                  <a:prstClr val="black"/>
                </a:solidFill>
              </a:rPr>
              <a:t>Mayor </a:t>
            </a:r>
            <a:r>
              <a:rPr lang="es-ES" dirty="0">
                <a:solidFill>
                  <a:prstClr val="black"/>
                </a:solidFill>
              </a:rPr>
              <a:t>transparencia a través del anuncio y compromiso con el déficit fiscal observado</a:t>
            </a:r>
            <a:r>
              <a:rPr lang="es-ES" dirty="0" smtClean="0">
                <a:solidFill>
                  <a:prstClr val="black"/>
                </a:solidFill>
              </a:rPr>
              <a:t>.</a:t>
            </a:r>
            <a:endParaRPr lang="es-PE" dirty="0">
              <a:solidFill>
                <a:prstClr val="black"/>
              </a:solidFill>
            </a:endParaRPr>
          </a:p>
        </p:txBody>
      </p:sp>
    </p:spTree>
    <p:extLst>
      <p:ext uri="{BB962C8B-B14F-4D97-AF65-F5344CB8AC3E}">
        <p14:creationId xmlns:p14="http://schemas.microsoft.com/office/powerpoint/2010/main" val="306600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A10AC81-0BCF-4A88-91DD-6D952CB3253A}" type="slidenum">
              <a:rPr lang="es-ES" smtClean="0"/>
              <a:pPr/>
              <a:t>12</a:t>
            </a:fld>
            <a:endParaRPr lang="es-ES"/>
          </a:p>
        </p:txBody>
      </p:sp>
      <p:sp>
        <p:nvSpPr>
          <p:cNvPr id="5" name="Título 3"/>
          <p:cNvSpPr txBox="1">
            <a:spLocks/>
          </p:cNvSpPr>
          <p:nvPr/>
        </p:nvSpPr>
        <p:spPr>
          <a:xfrm>
            <a:off x="498822" y="441107"/>
            <a:ext cx="8376124" cy="44097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ES" sz="2200" b="1" dirty="0" smtClean="0">
                <a:solidFill>
                  <a:prstClr val="black"/>
                </a:solidFill>
                <a:latin typeface="Calibri" panose="020F0502020204030204"/>
              </a:rPr>
              <a:t>La trayectoria fiscal no compromete la sostenibilidad de las finanzas públicas</a:t>
            </a:r>
            <a:endParaRPr lang="es-ES" sz="2200" b="1" dirty="0">
              <a:solidFill>
                <a:prstClr val="black"/>
              </a:solidFill>
              <a:latin typeface="Calibri" panose="020F0502020204030204"/>
            </a:endParaRPr>
          </a:p>
        </p:txBody>
      </p:sp>
      <p:sp>
        <p:nvSpPr>
          <p:cNvPr id="6" name="CuadroTexto 5"/>
          <p:cNvSpPr txBox="1"/>
          <p:nvPr/>
        </p:nvSpPr>
        <p:spPr>
          <a:xfrm>
            <a:off x="580015" y="1084387"/>
            <a:ext cx="3872946" cy="553998"/>
          </a:xfrm>
          <a:prstGeom prst="rect">
            <a:avLst/>
          </a:prstGeom>
          <a:noFill/>
        </p:spPr>
        <p:txBody>
          <a:bodyPr wrap="square" rtlCol="0">
            <a:spAutoFit/>
          </a:bodyPr>
          <a:lstStyle/>
          <a:p>
            <a:pPr algn="ctr"/>
            <a:r>
              <a:rPr lang="es-PE" sz="1600" b="1" dirty="0" smtClean="0"/>
              <a:t>Perú: Deuda pública bruta</a:t>
            </a:r>
            <a:endParaRPr lang="es-PE" sz="1600" dirty="0">
              <a:cs typeface="Arial"/>
            </a:endParaRPr>
          </a:p>
          <a:p>
            <a:pPr algn="ctr"/>
            <a:r>
              <a:rPr lang="es-PE" sz="1400" dirty="0" smtClean="0">
                <a:ea typeface="Times New Roman"/>
                <a:cs typeface="Arial"/>
              </a:rPr>
              <a:t>(Porcentaje </a:t>
            </a:r>
            <a:r>
              <a:rPr lang="es-PE" sz="1400" dirty="0">
                <a:ea typeface="Times New Roman"/>
                <a:cs typeface="Arial"/>
              </a:rPr>
              <a:t>del </a:t>
            </a:r>
            <a:r>
              <a:rPr lang="es-PE" sz="1400" dirty="0" smtClean="0">
                <a:ea typeface="Times New Roman"/>
                <a:cs typeface="Arial"/>
              </a:rPr>
              <a:t>PBI)</a:t>
            </a:r>
            <a:endParaRPr lang="es-PE" sz="1600" dirty="0"/>
          </a:p>
        </p:txBody>
      </p:sp>
      <p:pic>
        <p:nvPicPr>
          <p:cNvPr id="2" name="Imagen 1"/>
          <p:cNvPicPr>
            <a:picLocks noChangeAspect="1"/>
          </p:cNvPicPr>
          <p:nvPr/>
        </p:nvPicPr>
        <p:blipFill>
          <a:blip r:embed="rId2" cstate="print"/>
          <a:stretch>
            <a:fillRect/>
          </a:stretch>
        </p:blipFill>
        <p:spPr>
          <a:xfrm>
            <a:off x="498822" y="1722919"/>
            <a:ext cx="3867426" cy="2316579"/>
          </a:xfrm>
          <a:prstGeom prst="rect">
            <a:avLst/>
          </a:prstGeom>
          <a:noFill/>
        </p:spPr>
      </p:pic>
      <p:sp>
        <p:nvSpPr>
          <p:cNvPr id="7" name="Rectángulo 6"/>
          <p:cNvSpPr/>
          <p:nvPr/>
        </p:nvSpPr>
        <p:spPr>
          <a:xfrm>
            <a:off x="460116" y="4234752"/>
            <a:ext cx="8257981" cy="1692771"/>
          </a:xfrm>
          <a:prstGeom prst="rect">
            <a:avLst/>
          </a:prstGeom>
        </p:spPr>
        <p:txBody>
          <a:bodyPr wrap="square">
            <a:spAutoFit/>
          </a:bodyPr>
          <a:lstStyle/>
          <a:p>
            <a:pPr marL="285750" indent="-285750" algn="just">
              <a:buClr>
                <a:srgbClr val="FF0000"/>
              </a:buClr>
              <a:buFont typeface="Arial" panose="020B0604020202020204" pitchFamily="34" charset="0"/>
              <a:buChar char="•"/>
            </a:pPr>
            <a:r>
              <a:rPr lang="es-ES" sz="1600" dirty="0">
                <a:solidFill>
                  <a:prstClr val="black"/>
                </a:solidFill>
              </a:rPr>
              <a:t>Al 2019, la deuda pública </a:t>
            </a:r>
            <a:r>
              <a:rPr lang="es-ES" sz="1600" dirty="0" smtClean="0">
                <a:solidFill>
                  <a:prstClr val="black"/>
                </a:solidFill>
              </a:rPr>
              <a:t>alcanzará el 27,4% del PBI y se </a:t>
            </a:r>
            <a:r>
              <a:rPr lang="es-ES" sz="1600" dirty="0">
                <a:solidFill>
                  <a:prstClr val="black"/>
                </a:solidFill>
              </a:rPr>
              <a:t>ubicará por debajo de países como Brasil (86% del PBI), Uruguay (64% del PBI), México (54% del PBI) o Colombia (43% del PBI).</a:t>
            </a:r>
          </a:p>
          <a:p>
            <a:pPr marL="285750" indent="-285750" algn="just">
              <a:buClr>
                <a:srgbClr val="FF0000"/>
              </a:buClr>
              <a:buFont typeface="Arial" panose="020B0604020202020204" pitchFamily="34" charset="0"/>
              <a:buChar char="•"/>
            </a:pPr>
            <a:endParaRPr lang="es-ES" sz="1200" dirty="0">
              <a:solidFill>
                <a:prstClr val="black"/>
              </a:solidFill>
            </a:endParaRPr>
          </a:p>
          <a:p>
            <a:pPr marL="285750" indent="-285750" algn="just">
              <a:buClr>
                <a:srgbClr val="FF0000"/>
              </a:buClr>
              <a:buFont typeface="Arial" panose="020B0604020202020204" pitchFamily="34" charset="0"/>
              <a:buChar char="•"/>
            </a:pPr>
            <a:r>
              <a:rPr lang="es-ES" sz="1600" dirty="0">
                <a:solidFill>
                  <a:prstClr val="black"/>
                </a:solidFill>
              </a:rPr>
              <a:t>Además, la trayectoria del ratio de deuda sobre PBI se mantendrá por debajo de las trayectorias de países con similar calificación crediticia y de la Alianza del Pacífico</a:t>
            </a:r>
            <a:r>
              <a:rPr lang="es-ES" sz="1600" dirty="0" smtClean="0">
                <a:solidFill>
                  <a:prstClr val="black"/>
                </a:solidFill>
              </a:rPr>
              <a:t>.</a:t>
            </a:r>
          </a:p>
          <a:p>
            <a:pPr marL="285750" indent="-285750" algn="just">
              <a:buClr>
                <a:srgbClr val="FF0000"/>
              </a:buClr>
              <a:buFont typeface="Arial" panose="020B0604020202020204" pitchFamily="34" charset="0"/>
              <a:buChar char="•"/>
            </a:pPr>
            <a:endParaRPr lang="es-ES" sz="1200" dirty="0" smtClean="0">
              <a:solidFill>
                <a:prstClr val="black"/>
              </a:solidFill>
            </a:endParaRPr>
          </a:p>
          <a:p>
            <a:pPr marL="285750" indent="-285750" algn="just">
              <a:buClr>
                <a:srgbClr val="FF0000"/>
              </a:buClr>
              <a:buFont typeface="Arial" panose="020B0604020202020204" pitchFamily="34" charset="0"/>
              <a:buChar char="•"/>
            </a:pPr>
            <a:r>
              <a:rPr lang="es-ES" sz="1600" dirty="0" smtClean="0">
                <a:solidFill>
                  <a:prstClr val="black"/>
                </a:solidFill>
              </a:rPr>
              <a:t>La deuda neta </a:t>
            </a:r>
            <a:r>
              <a:rPr lang="es-ES" sz="1600" dirty="0">
                <a:solidFill>
                  <a:prstClr val="black"/>
                </a:solidFill>
              </a:rPr>
              <a:t>al 2019 alcanzará el </a:t>
            </a:r>
            <a:r>
              <a:rPr lang="es-ES" sz="1600" dirty="0" smtClean="0">
                <a:solidFill>
                  <a:prstClr val="black"/>
                </a:solidFill>
              </a:rPr>
              <a:t>15% </a:t>
            </a:r>
            <a:r>
              <a:rPr lang="es-ES" sz="1600" dirty="0">
                <a:solidFill>
                  <a:prstClr val="black"/>
                </a:solidFill>
              </a:rPr>
              <a:t>del PBI, </a:t>
            </a:r>
            <a:r>
              <a:rPr lang="es-ES" sz="1600" dirty="0" smtClean="0">
                <a:solidFill>
                  <a:prstClr val="black"/>
                </a:solidFill>
              </a:rPr>
              <a:t>reflejando la solidez de las finanzas públicas.</a:t>
            </a:r>
            <a:endParaRPr lang="es-ES" sz="1600" dirty="0" smtClean="0"/>
          </a:p>
        </p:txBody>
      </p:sp>
      <p:sp>
        <p:nvSpPr>
          <p:cNvPr id="9" name="Rectángulo 8"/>
          <p:cNvSpPr/>
          <p:nvPr/>
        </p:nvSpPr>
        <p:spPr>
          <a:xfrm>
            <a:off x="4891236" y="948555"/>
            <a:ext cx="3483635" cy="707886"/>
          </a:xfrm>
          <a:prstGeom prst="rect">
            <a:avLst/>
          </a:prstGeom>
        </p:spPr>
        <p:txBody>
          <a:bodyPr wrap="square">
            <a:spAutoFit/>
          </a:bodyPr>
          <a:lstStyle/>
          <a:p>
            <a:pPr algn="ctr"/>
            <a:r>
              <a:rPr lang="es-PE" sz="1400" b="1" dirty="0" smtClean="0">
                <a:solidFill>
                  <a:prstClr val="black"/>
                </a:solidFill>
                <a:ea typeface="Calibri" panose="020F0502020204030204" pitchFamily="34" charset="0"/>
                <a:cs typeface="Arial" panose="020B0604020202020204" pitchFamily="34" charset="0"/>
              </a:rPr>
              <a:t>Evolución de la deuda pública de Perú, Alianza del Pacífico y países BBB+ y A3 </a:t>
            </a:r>
            <a:r>
              <a:rPr lang="es-PE" sz="1400" b="1" baseline="30000" dirty="0" smtClean="0">
                <a:solidFill>
                  <a:prstClr val="black"/>
                </a:solidFill>
                <a:ea typeface="Calibri" panose="020F0502020204030204" pitchFamily="34" charset="0"/>
                <a:cs typeface="Arial" panose="020B0604020202020204" pitchFamily="34" charset="0"/>
              </a:rPr>
              <a:t>1</a:t>
            </a:r>
            <a:r>
              <a:rPr lang="es-PE" sz="1400" b="1" dirty="0" smtClean="0">
                <a:solidFill>
                  <a:prstClr val="black"/>
                </a:solidFill>
                <a:ea typeface="Calibri" panose="020F0502020204030204" pitchFamily="34" charset="0"/>
                <a:cs typeface="Arial" panose="020B0604020202020204" pitchFamily="34" charset="0"/>
              </a:rPr>
              <a:t> </a:t>
            </a:r>
            <a:r>
              <a:rPr lang="es-PE" sz="1400" b="1" baseline="30000" dirty="0" smtClean="0">
                <a:solidFill>
                  <a:prstClr val="black"/>
                </a:solidFill>
                <a:ea typeface="Calibri" panose="020F0502020204030204" pitchFamily="34" charset="0"/>
                <a:cs typeface="Arial" panose="020B0604020202020204" pitchFamily="34" charset="0"/>
              </a:rPr>
              <a:t>2</a:t>
            </a:r>
            <a:endParaRPr lang="es-PE" sz="1400" b="1" baseline="30000" dirty="0">
              <a:solidFill>
                <a:prstClr val="black"/>
              </a:solidFill>
              <a:ea typeface="Calibri" panose="020F0502020204030204" pitchFamily="34" charset="0"/>
              <a:cs typeface="Arial" panose="020B0604020202020204" pitchFamily="34" charset="0"/>
            </a:endParaRPr>
          </a:p>
          <a:p>
            <a:pPr algn="ctr"/>
            <a:r>
              <a:rPr lang="es-PE" sz="1200" dirty="0" smtClean="0">
                <a:solidFill>
                  <a:prstClr val="black"/>
                </a:solidFill>
                <a:ea typeface="Calibri" panose="020F0502020204030204" pitchFamily="34" charset="0"/>
                <a:cs typeface="Times New Roman" panose="02020603050405020304" pitchFamily="18" charset="0"/>
              </a:rPr>
              <a:t>(Puntos básicos)</a:t>
            </a:r>
            <a:endParaRPr lang="es-ES" sz="1200" dirty="0">
              <a:solidFill>
                <a:prstClr val="black"/>
              </a:solidFill>
            </a:endParaRPr>
          </a:p>
        </p:txBody>
      </p:sp>
      <p:pic>
        <p:nvPicPr>
          <p:cNvPr id="10" name="Imagen 9"/>
          <p:cNvPicPr>
            <a:picLocks noChangeAspect="1"/>
          </p:cNvPicPr>
          <p:nvPr/>
        </p:nvPicPr>
        <p:blipFill>
          <a:blip r:embed="rId3" cstate="print"/>
          <a:stretch>
            <a:fillRect/>
          </a:stretch>
        </p:blipFill>
        <p:spPr>
          <a:xfrm>
            <a:off x="4637036" y="1629994"/>
            <a:ext cx="3763770" cy="2412000"/>
          </a:xfrm>
          <a:prstGeom prst="rect">
            <a:avLst/>
          </a:prstGeom>
          <a:noFill/>
        </p:spPr>
      </p:pic>
      <p:sp>
        <p:nvSpPr>
          <p:cNvPr id="11" name="CuadroTexto 10"/>
          <p:cNvSpPr txBox="1"/>
          <p:nvPr/>
        </p:nvSpPr>
        <p:spPr>
          <a:xfrm>
            <a:off x="212527" y="5970834"/>
            <a:ext cx="7200644" cy="646331"/>
          </a:xfrm>
          <a:prstGeom prst="rect">
            <a:avLst/>
          </a:prstGeom>
          <a:noFill/>
        </p:spPr>
        <p:txBody>
          <a:bodyPr wrap="square" rtlCol="0">
            <a:spAutoFit/>
          </a:bodyPr>
          <a:lstStyle/>
          <a:p>
            <a:pPr>
              <a:lnSpc>
                <a:spcPct val="100000"/>
              </a:lnSpc>
              <a:spcBef>
                <a:spcPts val="0"/>
              </a:spcBef>
              <a:buNone/>
            </a:pPr>
            <a:endParaRPr lang="es-PE" sz="900" i="1" dirty="0" smtClean="0"/>
          </a:p>
          <a:p>
            <a:pPr>
              <a:lnSpc>
                <a:spcPct val="100000"/>
              </a:lnSpc>
              <a:spcBef>
                <a:spcPts val="0"/>
              </a:spcBef>
              <a:buNone/>
            </a:pPr>
            <a:r>
              <a:rPr lang="es-PE" sz="900" i="1" dirty="0" smtClean="0"/>
              <a:t>1</a:t>
            </a:r>
            <a:r>
              <a:rPr lang="es-PE" sz="900" i="1" dirty="0"/>
              <a:t>/ </a:t>
            </a:r>
            <a:r>
              <a:rPr lang="es-ES" sz="900" i="1" dirty="0" err="1"/>
              <a:t>BBB</a:t>
            </a:r>
            <a:r>
              <a:rPr lang="es-ES" sz="900" i="1" dirty="0"/>
              <a:t>+ y A3 se refiere a la mediana de los países con calificación crediticia </a:t>
            </a:r>
            <a:r>
              <a:rPr lang="es-ES" sz="900" i="1" dirty="0" err="1"/>
              <a:t>BBB</a:t>
            </a:r>
            <a:r>
              <a:rPr lang="es-ES" sz="900" i="1" dirty="0"/>
              <a:t>+ y A3 según </a:t>
            </a:r>
            <a:r>
              <a:rPr lang="es-ES" sz="900" i="1" dirty="0" err="1"/>
              <a:t>Moody’s</a:t>
            </a:r>
            <a:r>
              <a:rPr lang="es-PE" sz="900" i="1" dirty="0" smtClean="0"/>
              <a:t>.</a:t>
            </a:r>
            <a:endParaRPr lang="es-PE" sz="900" i="1" dirty="0"/>
          </a:p>
          <a:p>
            <a:pPr>
              <a:lnSpc>
                <a:spcPct val="100000"/>
              </a:lnSpc>
              <a:spcBef>
                <a:spcPts val="0"/>
              </a:spcBef>
              <a:buNone/>
            </a:pPr>
            <a:r>
              <a:rPr lang="es-PE" sz="900" i="1" dirty="0" smtClean="0"/>
              <a:t>2/ </a:t>
            </a:r>
            <a:r>
              <a:rPr lang="es-ES" sz="900" i="1" dirty="0" smtClean="0"/>
              <a:t>Se </a:t>
            </a:r>
            <a:r>
              <a:rPr lang="es-ES" sz="900" i="1" dirty="0"/>
              <a:t>refiere a los países de la Alianza del Pacífico excluyendo Perú</a:t>
            </a:r>
            <a:r>
              <a:rPr lang="es-PE" sz="900" i="1" dirty="0" smtClean="0"/>
              <a:t>.</a:t>
            </a:r>
            <a:endParaRPr lang="es-PE" sz="900" i="1" dirty="0" smtClean="0">
              <a:solidFill>
                <a:prstClr val="black"/>
              </a:solidFill>
              <a:cs typeface="Arial" panose="020B0604020202020204" pitchFamily="34" charset="0"/>
            </a:endParaRPr>
          </a:p>
          <a:p>
            <a:r>
              <a:rPr lang="es-PE" sz="900" i="1" dirty="0" smtClean="0">
                <a:solidFill>
                  <a:prstClr val="black"/>
                </a:solidFill>
                <a:cs typeface="Arial" panose="020B0604020202020204" pitchFamily="34" charset="0"/>
              </a:rPr>
              <a:t>Fuente</a:t>
            </a:r>
            <a:r>
              <a:rPr lang="es-PE" sz="900" i="1" dirty="0">
                <a:solidFill>
                  <a:prstClr val="black"/>
                </a:solidFill>
                <a:cs typeface="Arial" panose="020B0604020202020204" pitchFamily="34" charset="0"/>
              </a:rPr>
              <a:t>: </a:t>
            </a:r>
            <a:r>
              <a:rPr lang="es-PE" sz="900" i="1" dirty="0"/>
              <a:t>BCRP, </a:t>
            </a:r>
            <a:r>
              <a:rPr lang="es-PE" sz="900" i="1" dirty="0" smtClean="0"/>
              <a:t>FMI, </a:t>
            </a:r>
            <a:r>
              <a:rPr lang="es-PE" sz="900" i="1" dirty="0" err="1" smtClean="0"/>
              <a:t>Bloomberg</a:t>
            </a:r>
            <a:r>
              <a:rPr lang="es-PE" sz="900" i="1" dirty="0"/>
              <a:t>,</a:t>
            </a:r>
            <a:r>
              <a:rPr lang="es-PE" sz="900" i="1" dirty="0" smtClean="0"/>
              <a:t> </a:t>
            </a:r>
            <a:r>
              <a:rPr lang="es-PE" sz="900" i="1" dirty="0"/>
              <a:t>Proyecciones </a:t>
            </a:r>
            <a:r>
              <a:rPr lang="es-PE" sz="900" i="1" dirty="0" smtClean="0"/>
              <a:t>MEF</a:t>
            </a:r>
            <a:r>
              <a:rPr lang="es-PE" sz="900" i="1" dirty="0" smtClean="0">
                <a:solidFill>
                  <a:prstClr val="black"/>
                </a:solidFill>
                <a:cs typeface="Arial" panose="020B0604020202020204" pitchFamily="34" charset="0"/>
              </a:rPr>
              <a:t>.</a:t>
            </a:r>
            <a:endParaRPr lang="es-PE" sz="900" i="1" dirty="0">
              <a:solidFill>
                <a:prstClr val="black"/>
              </a:solidFill>
              <a:cs typeface="Arial" panose="020B0604020202020204" pitchFamily="34" charset="0"/>
            </a:endParaRPr>
          </a:p>
        </p:txBody>
      </p:sp>
      <p:sp>
        <p:nvSpPr>
          <p:cNvPr id="12" name="CuadroTexto 11"/>
          <p:cNvSpPr txBox="1"/>
          <p:nvPr/>
        </p:nvSpPr>
        <p:spPr>
          <a:xfrm>
            <a:off x="7625493" y="2835994"/>
            <a:ext cx="1029513" cy="391646"/>
          </a:xfrm>
          <a:prstGeom prst="rect">
            <a:avLst/>
          </a:prstGeom>
          <a:noFill/>
        </p:spPr>
        <p:txBody>
          <a:bodyPr wrap="none" lIns="0" tIns="0" rIns="0" bIns="0" rtlCol="0">
            <a:noAutofit/>
          </a:bodyPr>
          <a:lstStyle/>
          <a:p>
            <a:pPr algn="ctr"/>
            <a:r>
              <a:rPr lang="es-PE" sz="1210" dirty="0" smtClean="0">
                <a:solidFill>
                  <a:srgbClr val="0000FF"/>
                </a:solidFill>
                <a:cs typeface="Arial" pitchFamily="34" charset="0"/>
              </a:rPr>
              <a:t>Límite legal</a:t>
            </a:r>
            <a:endParaRPr lang="es-PE" sz="1210" dirty="0">
              <a:solidFill>
                <a:srgbClr val="0000FF"/>
              </a:solidFill>
              <a:cs typeface="Arial" pitchFamily="34" charset="0"/>
            </a:endParaRPr>
          </a:p>
        </p:txBody>
      </p:sp>
      <p:cxnSp>
        <p:nvCxnSpPr>
          <p:cNvPr id="8" name="Conector recto 7"/>
          <p:cNvCxnSpPr/>
          <p:nvPr/>
        </p:nvCxnSpPr>
        <p:spPr>
          <a:xfrm>
            <a:off x="4891236" y="3057540"/>
            <a:ext cx="3509570" cy="1344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000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a:xfrm>
            <a:off x="6795407" y="6356351"/>
            <a:ext cx="2057400" cy="365125"/>
          </a:xfrm>
        </p:spPr>
        <p:txBody>
          <a:bodyPr/>
          <a:lstStyle/>
          <a:p>
            <a:fld id="{3A10AC81-0BCF-4A88-91DD-6D952CB3253A}" type="slidenum">
              <a:rPr lang="es-ES" smtClean="0">
                <a:solidFill>
                  <a:schemeClr val="bg1"/>
                </a:solidFill>
              </a:rPr>
              <a:pPr/>
              <a:t>13</a:t>
            </a:fld>
            <a:endParaRPr lang="es-ES" dirty="0">
              <a:solidFill>
                <a:schemeClr val="bg1"/>
              </a:solidFill>
            </a:endParaRPr>
          </a:p>
        </p:txBody>
      </p:sp>
      <p:sp>
        <p:nvSpPr>
          <p:cNvPr id="6" name="Rectángulo 5"/>
          <p:cNvSpPr/>
          <p:nvPr/>
        </p:nvSpPr>
        <p:spPr>
          <a:xfrm>
            <a:off x="0" y="6264831"/>
            <a:ext cx="7435571" cy="369332"/>
          </a:xfrm>
          <a:prstGeom prst="rect">
            <a:avLst/>
          </a:prstGeom>
        </p:spPr>
        <p:txBody>
          <a:bodyPr wrap="square">
            <a:spAutoFit/>
          </a:bodyPr>
          <a:lstStyle/>
          <a:p>
            <a:endParaRPr lang="es-PE" sz="900" i="1" dirty="0"/>
          </a:p>
          <a:p>
            <a:r>
              <a:rPr lang="es-PE" sz="900" i="1" dirty="0"/>
              <a:t>Fuente</a:t>
            </a:r>
            <a:r>
              <a:rPr lang="es-PE" sz="900" i="1" dirty="0" smtClean="0"/>
              <a:t>: Proyecciones MEF.</a:t>
            </a:r>
            <a:endParaRPr lang="es-PE" sz="900" i="1" dirty="0"/>
          </a:p>
        </p:txBody>
      </p:sp>
      <p:sp>
        <p:nvSpPr>
          <p:cNvPr id="10" name="Título 3"/>
          <p:cNvSpPr txBox="1">
            <a:spLocks/>
          </p:cNvSpPr>
          <p:nvPr/>
        </p:nvSpPr>
        <p:spPr>
          <a:xfrm>
            <a:off x="500744" y="381913"/>
            <a:ext cx="8352064" cy="45757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ES" sz="2000" b="1" dirty="0"/>
          </a:p>
        </p:txBody>
      </p:sp>
      <p:sp>
        <p:nvSpPr>
          <p:cNvPr id="14" name="Título 3"/>
          <p:cNvSpPr txBox="1">
            <a:spLocks/>
          </p:cNvSpPr>
          <p:nvPr/>
        </p:nvSpPr>
        <p:spPr>
          <a:xfrm>
            <a:off x="500744" y="271660"/>
            <a:ext cx="8352064" cy="61471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ES" sz="2200" b="1" dirty="0" smtClean="0">
                <a:latin typeface="+mn-lt"/>
              </a:rPr>
              <a:t>Consolidación </a:t>
            </a:r>
            <a:r>
              <a:rPr lang="es-ES" sz="2200" b="1" dirty="0">
                <a:latin typeface="+mn-lt"/>
              </a:rPr>
              <a:t>fiscal </a:t>
            </a:r>
            <a:r>
              <a:rPr lang="es-ES" sz="2200" b="1" dirty="0" smtClean="0">
                <a:latin typeface="+mn-lt"/>
              </a:rPr>
              <a:t>vía incremento de ingresos fiscales y moderación </a:t>
            </a:r>
            <a:r>
              <a:rPr lang="es-ES" sz="2200" b="1" dirty="0">
                <a:latin typeface="+mn-lt"/>
              </a:rPr>
              <a:t>gradual del gasto </a:t>
            </a:r>
            <a:r>
              <a:rPr lang="es-ES" sz="2200" b="1" dirty="0" smtClean="0">
                <a:latin typeface="+mn-lt"/>
              </a:rPr>
              <a:t>corriente</a:t>
            </a:r>
            <a:endParaRPr lang="es-ES" sz="2200" b="1" dirty="0">
              <a:latin typeface="+mn-lt"/>
            </a:endParaRPr>
          </a:p>
        </p:txBody>
      </p:sp>
      <p:sp>
        <p:nvSpPr>
          <p:cNvPr id="8" name="Rectángulo 7"/>
          <p:cNvSpPr/>
          <p:nvPr/>
        </p:nvSpPr>
        <p:spPr>
          <a:xfrm>
            <a:off x="2256064" y="1120126"/>
            <a:ext cx="4572000" cy="492443"/>
          </a:xfrm>
          <a:prstGeom prst="rect">
            <a:avLst/>
          </a:prstGeom>
        </p:spPr>
        <p:txBody>
          <a:bodyPr>
            <a:spAutoFit/>
          </a:bodyPr>
          <a:lstStyle/>
          <a:p>
            <a:pPr algn="ctr"/>
            <a:r>
              <a:rPr lang="es-PE" sz="1400" b="1" dirty="0" smtClean="0"/>
              <a:t>Evolución del déficit fiscal, 2016-2018</a:t>
            </a:r>
            <a:endParaRPr lang="es-PE" sz="1400" b="1" baseline="30000" dirty="0" smtClean="0"/>
          </a:p>
          <a:p>
            <a:pPr marL="0" lvl="3" algn="ctr"/>
            <a:r>
              <a:rPr lang="es-PE" sz="1200" dirty="0" smtClean="0"/>
              <a:t>(% del PBI)</a:t>
            </a:r>
            <a:endParaRPr lang="es-PE" sz="1200" dirty="0"/>
          </a:p>
        </p:txBody>
      </p:sp>
      <p:pic>
        <p:nvPicPr>
          <p:cNvPr id="3" name="Imagen 2"/>
          <p:cNvPicPr>
            <a:picLocks noChangeAspect="1"/>
          </p:cNvPicPr>
          <p:nvPr/>
        </p:nvPicPr>
        <p:blipFill>
          <a:blip r:embed="rId3" cstate="print"/>
          <a:stretch>
            <a:fillRect/>
          </a:stretch>
        </p:blipFill>
        <p:spPr>
          <a:xfrm>
            <a:off x="1326856" y="1497259"/>
            <a:ext cx="6837430" cy="3876331"/>
          </a:xfrm>
          <a:prstGeom prst="rect">
            <a:avLst/>
          </a:prstGeom>
        </p:spPr>
      </p:pic>
    </p:spTree>
    <p:extLst>
      <p:ext uri="{BB962C8B-B14F-4D97-AF65-F5344CB8AC3E}">
        <p14:creationId xmlns:p14="http://schemas.microsoft.com/office/powerpoint/2010/main" val="1350557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a:xfrm>
            <a:off x="6838950" y="6375401"/>
            <a:ext cx="2057400" cy="365125"/>
          </a:xfrm>
        </p:spPr>
        <p:txBody>
          <a:bodyPr/>
          <a:lstStyle/>
          <a:p>
            <a:fld id="{3A10AC81-0BCF-4A88-91DD-6D952CB3253A}" type="slidenum">
              <a:rPr lang="es-ES" smtClean="0">
                <a:solidFill>
                  <a:schemeClr val="bg1"/>
                </a:solidFill>
              </a:rPr>
              <a:pPr/>
              <a:t>14</a:t>
            </a:fld>
            <a:endParaRPr lang="es-ES" dirty="0">
              <a:solidFill>
                <a:schemeClr val="bg1"/>
              </a:solidFill>
            </a:endParaRPr>
          </a:p>
        </p:txBody>
      </p:sp>
      <p:sp>
        <p:nvSpPr>
          <p:cNvPr id="10" name="Rectángulo 9"/>
          <p:cNvSpPr/>
          <p:nvPr/>
        </p:nvSpPr>
        <p:spPr>
          <a:xfrm>
            <a:off x="5005388" y="886129"/>
            <a:ext cx="3505200" cy="738023"/>
          </a:xfrm>
          <a:prstGeom prst="rect">
            <a:avLst/>
          </a:prstGeom>
        </p:spPr>
        <p:txBody>
          <a:bodyPr wrap="square">
            <a:spAutoFit/>
          </a:bodyPr>
          <a:lstStyle/>
          <a:p>
            <a:pPr algn="ctr">
              <a:lnSpc>
                <a:spcPct val="107000"/>
              </a:lnSpc>
              <a:spcAft>
                <a:spcPts val="0"/>
              </a:spcAft>
              <a:tabLst>
                <a:tab pos="365760" algn="l"/>
                <a:tab pos="1305560" algn="ctr"/>
              </a:tabLst>
            </a:pPr>
            <a:r>
              <a:rPr lang="es-ES" sz="1400" b="1" dirty="0">
                <a:ea typeface="Calibri" panose="020F0502020204030204" pitchFamily="34" charset="0"/>
                <a:cs typeface="Arial" panose="020B0604020202020204" pitchFamily="34" charset="0"/>
              </a:rPr>
              <a:t>Compromisos y obligaciones de gasto de APP del </a:t>
            </a:r>
            <a:r>
              <a:rPr lang="es-ES" sz="1400" b="1" dirty="0" smtClean="0">
                <a:ea typeface="Calibri" panose="020F0502020204030204" pitchFamily="34" charset="0"/>
                <a:cs typeface="Arial" panose="020B0604020202020204" pitchFamily="34" charset="0"/>
              </a:rPr>
              <a:t>Sector Público No Financiero</a:t>
            </a:r>
            <a:r>
              <a:rPr lang="es-ES" sz="1400" b="1" baseline="30000" dirty="0" smtClean="0">
                <a:ea typeface="Calibri" panose="020F0502020204030204" pitchFamily="34" charset="0"/>
                <a:cs typeface="Arial" panose="020B0604020202020204" pitchFamily="34" charset="0"/>
              </a:rPr>
              <a:t>1</a:t>
            </a:r>
            <a:endParaRPr lang="es-PE" sz="1400" dirty="0">
              <a:ea typeface="Calibri" panose="020F0502020204030204" pitchFamily="34" charset="0"/>
              <a:cs typeface="Times New Roman" panose="02020603050405020304" pitchFamily="18" charset="0"/>
            </a:endParaRPr>
          </a:p>
          <a:p>
            <a:pPr lvl="2"/>
            <a:r>
              <a:rPr lang="es-ES" sz="1200" dirty="0" smtClean="0">
                <a:ea typeface="Calibri" panose="020F0502020204030204" pitchFamily="34" charset="0"/>
                <a:cs typeface="Arial" panose="020B0604020202020204" pitchFamily="34" charset="0"/>
              </a:rPr>
              <a:t>(Miles de millones de Soles)</a:t>
            </a:r>
            <a:endParaRPr lang="es-PE" sz="1600" dirty="0"/>
          </a:p>
        </p:txBody>
      </p:sp>
      <p:sp>
        <p:nvSpPr>
          <p:cNvPr id="11" name="Rectángulo 10"/>
          <p:cNvSpPr/>
          <p:nvPr/>
        </p:nvSpPr>
        <p:spPr>
          <a:xfrm>
            <a:off x="453078" y="3825485"/>
            <a:ext cx="7972466" cy="2185214"/>
          </a:xfrm>
          <a:prstGeom prst="rect">
            <a:avLst/>
          </a:prstGeom>
        </p:spPr>
        <p:txBody>
          <a:bodyPr wrap="square">
            <a:spAutoFit/>
          </a:bodyPr>
          <a:lstStyle/>
          <a:p>
            <a:pPr marL="285750" indent="-285750" algn="just">
              <a:buClr>
                <a:srgbClr val="FF0000"/>
              </a:buClr>
              <a:buFont typeface="Arial" panose="020B0604020202020204" pitchFamily="34" charset="0"/>
              <a:buChar char="•"/>
            </a:pPr>
            <a:r>
              <a:rPr lang="es-ES" sz="1400" dirty="0" smtClean="0"/>
              <a:t>El destrabe </a:t>
            </a:r>
            <a:r>
              <a:rPr lang="es-ES" sz="1400" dirty="0"/>
              <a:t>de proyectos y la simplificación de las fases de formulación y ejecución de las inversiones públicas y público privadas jugarán un rol </a:t>
            </a:r>
            <a:r>
              <a:rPr lang="es-ES" sz="1400" dirty="0" smtClean="0"/>
              <a:t>preponderante.</a:t>
            </a:r>
          </a:p>
          <a:p>
            <a:pPr marL="285750" indent="-285750" algn="just">
              <a:buClr>
                <a:srgbClr val="FF0000"/>
              </a:buClr>
              <a:buFont typeface="Arial" panose="020B0604020202020204" pitchFamily="34" charset="0"/>
              <a:buChar char="•"/>
            </a:pPr>
            <a:endParaRPr lang="es-ES" sz="500" dirty="0" smtClean="0"/>
          </a:p>
          <a:p>
            <a:pPr marL="285750" indent="-285750" algn="just">
              <a:buClr>
                <a:srgbClr val="FF0000"/>
              </a:buClr>
              <a:buFont typeface="Arial" panose="020B0604020202020204" pitchFamily="34" charset="0"/>
              <a:buChar char="•"/>
            </a:pPr>
            <a:r>
              <a:rPr lang="es-ES" sz="1400" dirty="0"/>
              <a:t>Proyectos: la Línea 2 del Metro de Lima, el Aeropuerto Internacional Jorge Chavez, Aeropuerto Chincheros, </a:t>
            </a:r>
            <a:r>
              <a:rPr lang="es-ES" sz="1400" dirty="0" err="1"/>
              <a:t>Chavimochic</a:t>
            </a:r>
            <a:r>
              <a:rPr lang="es-ES" sz="1400" dirty="0"/>
              <a:t> III Etapa, Majes Siguas II Etapa, Longitudinal de la Sierra Tramo 2, </a:t>
            </a:r>
            <a:r>
              <a:rPr lang="es-ES" sz="1400" dirty="0" err="1"/>
              <a:t>IIRSA</a:t>
            </a:r>
            <a:r>
              <a:rPr lang="es-ES" sz="1400" dirty="0"/>
              <a:t> norte, Red Vial 4, el Hospital III Callao, entre otros</a:t>
            </a:r>
            <a:r>
              <a:rPr lang="es-ES" sz="1400" dirty="0" smtClean="0"/>
              <a:t>.</a:t>
            </a:r>
          </a:p>
          <a:p>
            <a:pPr marL="285750" indent="-285750" algn="just">
              <a:buClr>
                <a:srgbClr val="FF0000"/>
              </a:buClr>
              <a:buFont typeface="Arial" panose="020B0604020202020204" pitchFamily="34" charset="0"/>
              <a:buChar char="•"/>
            </a:pPr>
            <a:endParaRPr lang="es-ES" sz="500" dirty="0" smtClean="0"/>
          </a:p>
          <a:p>
            <a:pPr marL="285750" indent="-285750" algn="just">
              <a:buClr>
                <a:srgbClr val="FF0000"/>
              </a:buClr>
              <a:buFont typeface="Arial" panose="020B0604020202020204" pitchFamily="34" charset="0"/>
              <a:buChar char="•"/>
            </a:pPr>
            <a:r>
              <a:rPr lang="es-PE" sz="1400" dirty="0"/>
              <a:t>Para el periodo 2017-2019 se proyecta que la participación en APP aumente hasta 23,2% del total de la inversión pública.</a:t>
            </a:r>
          </a:p>
          <a:p>
            <a:pPr algn="just">
              <a:buClr>
                <a:srgbClr val="FF0000"/>
              </a:buClr>
            </a:pPr>
            <a:endParaRPr lang="es-ES" sz="1400" dirty="0"/>
          </a:p>
          <a:p>
            <a:pPr marL="285750" indent="-285750" algn="just">
              <a:buClr>
                <a:srgbClr val="FF0000"/>
              </a:buClr>
              <a:buFont typeface="Arial" panose="020B0604020202020204" pitchFamily="34" charset="0"/>
              <a:buChar char="•"/>
            </a:pPr>
            <a:endParaRPr lang="es-PE" sz="1400" dirty="0" smtClean="0"/>
          </a:p>
        </p:txBody>
      </p:sp>
      <p:sp>
        <p:nvSpPr>
          <p:cNvPr id="12" name="Rectángulo 11"/>
          <p:cNvSpPr/>
          <p:nvPr/>
        </p:nvSpPr>
        <p:spPr>
          <a:xfrm>
            <a:off x="97968" y="5516977"/>
            <a:ext cx="8310054" cy="1200329"/>
          </a:xfrm>
          <a:prstGeom prst="rect">
            <a:avLst/>
          </a:prstGeom>
        </p:spPr>
        <p:txBody>
          <a:bodyPr wrap="square">
            <a:spAutoFit/>
          </a:bodyPr>
          <a:lstStyle/>
          <a:p>
            <a:pPr algn="just"/>
            <a:r>
              <a:rPr lang="es-ES" sz="900" i="1" dirty="0"/>
              <a:t>1/ Los montos anuales son netos de ingresos</a:t>
            </a:r>
            <a:r>
              <a:rPr lang="es-ES" sz="900" i="1" dirty="0" smtClean="0"/>
              <a:t>. Incluye </a:t>
            </a:r>
            <a:r>
              <a:rPr lang="es-ES" sz="900" i="1" dirty="0"/>
              <a:t>los gastos de inversión y de operación y mantenimiento de los proyectos de APP del Sector Público No Financiero. No considera los compromisos contingentes</a:t>
            </a:r>
            <a:r>
              <a:rPr lang="es-ES" sz="900" i="1" dirty="0" smtClean="0"/>
              <a:t>. Elaborado en </a:t>
            </a:r>
            <a:r>
              <a:rPr lang="es-ES" sz="900" i="1" dirty="0"/>
              <a:t>base a los compromisos establecidos en los contratos de concesión y los proyectos por adjudicar.</a:t>
            </a:r>
          </a:p>
          <a:p>
            <a:pPr algn="just"/>
            <a:r>
              <a:rPr lang="es-ES" sz="900" i="1" dirty="0"/>
              <a:t>Fuente: </a:t>
            </a:r>
            <a:r>
              <a:rPr lang="es-ES" sz="900" i="1" dirty="0" err="1"/>
              <a:t>PROINVERSIÓN</a:t>
            </a:r>
            <a:r>
              <a:rPr lang="es-ES" sz="900" i="1" dirty="0"/>
              <a:t>, Ministerio de Transporte y Comunicaciones, Ministerio de Vivienda Construcción y Saneamiento, Gobierno Regional de Arequipa, Gobierno Regional de Lambayeque, Gobierno Regional de La Libertad, Municipalidad Metropolitana de Lima, </a:t>
            </a:r>
            <a:r>
              <a:rPr lang="es-ES" sz="900" i="1" dirty="0" err="1"/>
              <a:t>PROTRANSPORTE</a:t>
            </a:r>
            <a:r>
              <a:rPr lang="es-ES" sz="900" i="1" dirty="0"/>
              <a:t>, </a:t>
            </a:r>
            <a:r>
              <a:rPr lang="es-ES" sz="900" i="1" dirty="0" err="1"/>
              <a:t>EsSalud</a:t>
            </a:r>
            <a:r>
              <a:rPr lang="es-ES" sz="900" i="1" dirty="0"/>
              <a:t> y </a:t>
            </a:r>
            <a:r>
              <a:rPr lang="es-ES" sz="900" i="1" dirty="0" err="1"/>
              <a:t>Sedapal</a:t>
            </a:r>
            <a:r>
              <a:rPr lang="es-ES" sz="900" i="1" dirty="0" smtClean="0"/>
              <a:t>.</a:t>
            </a:r>
          </a:p>
          <a:p>
            <a:pPr algn="just"/>
            <a:r>
              <a:rPr lang="es-ES" sz="900" i="1" dirty="0"/>
              <a:t>2/ Pagos por Obras (</a:t>
            </a:r>
            <a:r>
              <a:rPr lang="es-ES" sz="900" i="1" dirty="0" err="1"/>
              <a:t>PPO</a:t>
            </a:r>
            <a:r>
              <a:rPr lang="es-ES" sz="900" i="1" dirty="0"/>
              <a:t>), pago por Material Rodante (</a:t>
            </a:r>
            <a:r>
              <a:rPr lang="es-ES" sz="900" i="1" dirty="0" err="1"/>
              <a:t>PMR</a:t>
            </a:r>
            <a:r>
              <a:rPr lang="es-ES" sz="900" i="1" dirty="0"/>
              <a:t>), cofinanciamiento del </a:t>
            </a:r>
            <a:r>
              <a:rPr lang="es-ES" sz="900" i="1" dirty="0" err="1"/>
              <a:t>GN</a:t>
            </a:r>
            <a:r>
              <a:rPr lang="es-ES" sz="900" i="1" dirty="0"/>
              <a:t> y GR, Obras Adicionales, complementarias y accesorias, Expropiaciones, liberación de interferencias y saneamiento físico legal. </a:t>
            </a:r>
            <a:endParaRPr lang="es-ES" sz="900" i="1" dirty="0" smtClean="0"/>
          </a:p>
          <a:p>
            <a:pPr algn="just"/>
            <a:r>
              <a:rPr lang="es-ES" sz="900" i="1" dirty="0"/>
              <a:t>3/ Retribución por inversión (RPI, PAMO) y retribución por mantenimiento y operación (RPMO, PAMO, RPO</a:t>
            </a:r>
            <a:r>
              <a:rPr lang="es-ES" sz="900" i="1" dirty="0" smtClean="0"/>
              <a:t>).</a:t>
            </a:r>
          </a:p>
          <a:p>
            <a:pPr algn="just"/>
            <a:r>
              <a:rPr lang="es-ES" sz="900" i="1" dirty="0" smtClean="0"/>
              <a:t>Fuente: BCRP, MEF.</a:t>
            </a:r>
            <a:endParaRPr lang="es-ES" sz="900" i="1" dirty="0"/>
          </a:p>
        </p:txBody>
      </p:sp>
      <p:sp>
        <p:nvSpPr>
          <p:cNvPr id="14" name="Título 3"/>
          <p:cNvSpPr txBox="1">
            <a:spLocks/>
          </p:cNvSpPr>
          <p:nvPr/>
        </p:nvSpPr>
        <p:spPr>
          <a:xfrm>
            <a:off x="500743" y="414571"/>
            <a:ext cx="8643257" cy="45757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200" b="1" dirty="0" smtClean="0">
                <a:latin typeface="+mn-lt"/>
              </a:rPr>
              <a:t>…mientras que se sostiene la inversión pública en 5,5% del PBI al 2019, con una importante participación de las Asociaciones Público Privadas</a:t>
            </a:r>
            <a:endParaRPr lang="es-ES" sz="2200" b="1" dirty="0">
              <a:latin typeface="+mn-lt"/>
            </a:endParaRPr>
          </a:p>
        </p:txBody>
      </p:sp>
      <p:sp>
        <p:nvSpPr>
          <p:cNvPr id="16" name="Rectángulo 15"/>
          <p:cNvSpPr/>
          <p:nvPr/>
        </p:nvSpPr>
        <p:spPr>
          <a:xfrm>
            <a:off x="87082" y="886129"/>
            <a:ext cx="4572000" cy="492443"/>
          </a:xfrm>
          <a:prstGeom prst="rect">
            <a:avLst/>
          </a:prstGeom>
        </p:spPr>
        <p:txBody>
          <a:bodyPr>
            <a:spAutoFit/>
          </a:bodyPr>
          <a:lstStyle/>
          <a:p>
            <a:pPr algn="ctr"/>
            <a:r>
              <a:rPr lang="es-PE" sz="1400" b="1" dirty="0"/>
              <a:t>Inversión pública </a:t>
            </a:r>
            <a:endParaRPr lang="es-PE" sz="1400" b="1" dirty="0" smtClean="0"/>
          </a:p>
          <a:p>
            <a:pPr algn="ctr"/>
            <a:r>
              <a:rPr lang="es-PE" sz="1200" dirty="0" smtClean="0"/>
              <a:t>(% </a:t>
            </a:r>
            <a:r>
              <a:rPr lang="es-PE" sz="1200" dirty="0"/>
              <a:t>del PBI)  </a:t>
            </a:r>
          </a:p>
        </p:txBody>
      </p:sp>
      <p:pic>
        <p:nvPicPr>
          <p:cNvPr id="17" name="Imagen 16"/>
          <p:cNvPicPr>
            <a:picLocks noChangeAspect="1"/>
          </p:cNvPicPr>
          <p:nvPr/>
        </p:nvPicPr>
        <p:blipFill>
          <a:blip r:embed="rId2" cstate="print"/>
          <a:stretch>
            <a:fillRect/>
          </a:stretch>
        </p:blipFill>
        <p:spPr>
          <a:xfrm>
            <a:off x="500743" y="1319919"/>
            <a:ext cx="3695908" cy="2388810"/>
          </a:xfrm>
          <a:prstGeom prst="rect">
            <a:avLst/>
          </a:prstGeom>
        </p:spPr>
      </p:pic>
      <p:pic>
        <p:nvPicPr>
          <p:cNvPr id="2" name="Imagen 1"/>
          <p:cNvPicPr>
            <a:picLocks noChangeAspect="1"/>
          </p:cNvPicPr>
          <p:nvPr/>
        </p:nvPicPr>
        <p:blipFill>
          <a:blip r:embed="rId3" cstate="print"/>
          <a:stretch>
            <a:fillRect/>
          </a:stretch>
        </p:blipFill>
        <p:spPr>
          <a:xfrm>
            <a:off x="5118839" y="1559540"/>
            <a:ext cx="3278297" cy="2240245"/>
          </a:xfrm>
          <a:prstGeom prst="rect">
            <a:avLst/>
          </a:prstGeom>
        </p:spPr>
      </p:pic>
    </p:spTree>
    <p:extLst>
      <p:ext uri="{BB962C8B-B14F-4D97-AF65-F5344CB8AC3E}">
        <p14:creationId xmlns:p14="http://schemas.microsoft.com/office/powerpoint/2010/main" val="3615399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A10AC81-0BCF-4A88-91DD-6D952CB3253A}" type="slidenum">
              <a:rPr lang="es-ES" smtClean="0"/>
              <a:pPr/>
              <a:t>15</a:t>
            </a:fld>
            <a:endParaRPr lang="es-ES"/>
          </a:p>
        </p:txBody>
      </p:sp>
      <p:sp>
        <p:nvSpPr>
          <p:cNvPr id="14" name="4 Marcador de pie de página"/>
          <p:cNvSpPr txBox="1">
            <a:spLocks/>
          </p:cNvSpPr>
          <p:nvPr/>
        </p:nvSpPr>
        <p:spPr>
          <a:xfrm>
            <a:off x="63657" y="6293430"/>
            <a:ext cx="8356443" cy="214741"/>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s-PE" sz="900" i="1" dirty="0">
              <a:latin typeface="Calibri" panose="020F0502020204030204" pitchFamily="34" charset="0"/>
            </a:endParaRPr>
          </a:p>
        </p:txBody>
      </p:sp>
      <p:sp>
        <p:nvSpPr>
          <p:cNvPr id="13" name="4 Marcador de pie de página"/>
          <p:cNvSpPr txBox="1">
            <a:spLocks/>
          </p:cNvSpPr>
          <p:nvPr/>
        </p:nvSpPr>
        <p:spPr>
          <a:xfrm>
            <a:off x="216057" y="6445830"/>
            <a:ext cx="8356443" cy="214741"/>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s-PE" sz="900" i="1" dirty="0" smtClean="0">
                <a:solidFill>
                  <a:srgbClr val="000000"/>
                </a:solidFill>
                <a:latin typeface="Calibri" panose="020F0502020204030204" pitchFamily="34" charset="0"/>
              </a:rPr>
              <a:t>Fuente: BCRP, Proyecciones MEF.</a:t>
            </a:r>
            <a:endParaRPr lang="es-PE" sz="900" i="1" dirty="0">
              <a:latin typeface="Calibri" panose="020F0502020204030204" pitchFamily="34" charset="0"/>
            </a:endParaRPr>
          </a:p>
        </p:txBody>
      </p:sp>
      <p:sp>
        <p:nvSpPr>
          <p:cNvPr id="26" name="CuadroTexto 25"/>
          <p:cNvSpPr txBox="1"/>
          <p:nvPr/>
        </p:nvSpPr>
        <p:spPr>
          <a:xfrm>
            <a:off x="585613" y="2025816"/>
            <a:ext cx="4220303" cy="707886"/>
          </a:xfrm>
          <a:prstGeom prst="rect">
            <a:avLst/>
          </a:prstGeom>
          <a:noFill/>
        </p:spPr>
        <p:txBody>
          <a:bodyPr wrap="square" rtlCol="0">
            <a:spAutoFit/>
          </a:bodyPr>
          <a:lstStyle/>
          <a:p>
            <a:pPr algn="ctr"/>
            <a:r>
              <a:rPr lang="es-PE" sz="1400" b="1" dirty="0" smtClean="0"/>
              <a:t>Perú: Crecimiento potencial en el escenario sin reformas</a:t>
            </a:r>
          </a:p>
          <a:p>
            <a:pPr algn="ctr"/>
            <a:r>
              <a:rPr lang="es-PE" sz="1200" dirty="0" smtClean="0"/>
              <a:t>(contribución en puntos porcentuales)</a:t>
            </a:r>
          </a:p>
        </p:txBody>
      </p:sp>
      <p:sp>
        <p:nvSpPr>
          <p:cNvPr id="28" name="CuadroTexto 27"/>
          <p:cNvSpPr txBox="1"/>
          <p:nvPr/>
        </p:nvSpPr>
        <p:spPr>
          <a:xfrm>
            <a:off x="673725" y="1208237"/>
            <a:ext cx="3790298" cy="523220"/>
          </a:xfrm>
          <a:prstGeom prst="rect">
            <a:avLst/>
          </a:prstGeom>
          <a:noFill/>
        </p:spPr>
        <p:txBody>
          <a:bodyPr wrap="square" rtlCol="0">
            <a:spAutoFit/>
          </a:bodyPr>
          <a:lstStyle/>
          <a:p>
            <a:pPr algn="just"/>
            <a:r>
              <a:rPr lang="es-PE" sz="1400" dirty="0" smtClean="0"/>
              <a:t>En un escenario sin reformas, no se esperan ganancias en la productividad …</a:t>
            </a:r>
            <a:endParaRPr lang="es-PE" sz="1400" dirty="0"/>
          </a:p>
        </p:txBody>
      </p:sp>
      <p:pic>
        <p:nvPicPr>
          <p:cNvPr id="6" name="Imagen 5"/>
          <p:cNvPicPr>
            <a:picLocks noChangeAspect="1"/>
          </p:cNvPicPr>
          <p:nvPr/>
        </p:nvPicPr>
        <p:blipFill>
          <a:blip r:embed="rId2" cstate="print"/>
          <a:stretch>
            <a:fillRect/>
          </a:stretch>
        </p:blipFill>
        <p:spPr>
          <a:xfrm>
            <a:off x="585613" y="2596857"/>
            <a:ext cx="4072481" cy="2834886"/>
          </a:xfrm>
          <a:prstGeom prst="rect">
            <a:avLst/>
          </a:prstGeom>
        </p:spPr>
      </p:pic>
      <p:sp>
        <p:nvSpPr>
          <p:cNvPr id="15" name="CuadroTexto 14"/>
          <p:cNvSpPr txBox="1"/>
          <p:nvPr/>
        </p:nvSpPr>
        <p:spPr>
          <a:xfrm>
            <a:off x="4973838" y="2030299"/>
            <a:ext cx="4220303" cy="492443"/>
          </a:xfrm>
          <a:prstGeom prst="rect">
            <a:avLst/>
          </a:prstGeom>
          <a:noFill/>
        </p:spPr>
        <p:txBody>
          <a:bodyPr wrap="square" rtlCol="0">
            <a:spAutoFit/>
          </a:bodyPr>
          <a:lstStyle/>
          <a:p>
            <a:pPr algn="ctr"/>
            <a:r>
              <a:rPr lang="es-PE" sz="1400" b="1" dirty="0" smtClean="0"/>
              <a:t>Informalidad y PBI per cápita</a:t>
            </a:r>
          </a:p>
          <a:p>
            <a:pPr algn="ctr"/>
            <a:r>
              <a:rPr lang="es-PE" sz="1200" dirty="0" smtClean="0"/>
              <a:t>(% del PBI, US$ miles)</a:t>
            </a:r>
          </a:p>
        </p:txBody>
      </p:sp>
      <p:sp>
        <p:nvSpPr>
          <p:cNvPr id="17" name="CuadroTexto 16"/>
          <p:cNvSpPr txBox="1"/>
          <p:nvPr/>
        </p:nvSpPr>
        <p:spPr>
          <a:xfrm>
            <a:off x="5209869" y="1199273"/>
            <a:ext cx="3790298" cy="523220"/>
          </a:xfrm>
          <a:prstGeom prst="rect">
            <a:avLst/>
          </a:prstGeom>
          <a:noFill/>
        </p:spPr>
        <p:txBody>
          <a:bodyPr wrap="square" rtlCol="0">
            <a:spAutoFit/>
          </a:bodyPr>
          <a:lstStyle/>
          <a:p>
            <a:pPr algn="just"/>
            <a:r>
              <a:rPr lang="es-PE" sz="1400" dirty="0" smtClean="0"/>
              <a:t>… debido a la asignación ineficiente de recursos que surge de la informalidad.</a:t>
            </a:r>
            <a:endParaRPr lang="es-PE" sz="1400" dirty="0"/>
          </a:p>
        </p:txBody>
      </p:sp>
      <p:pic>
        <p:nvPicPr>
          <p:cNvPr id="3" name="Imagen 2"/>
          <p:cNvPicPr>
            <a:picLocks noChangeAspect="1"/>
          </p:cNvPicPr>
          <p:nvPr/>
        </p:nvPicPr>
        <p:blipFill>
          <a:blip r:embed="rId3" cstate="print"/>
          <a:stretch>
            <a:fillRect/>
          </a:stretch>
        </p:blipFill>
        <p:spPr>
          <a:xfrm>
            <a:off x="4805916" y="2612221"/>
            <a:ext cx="4070965" cy="2740795"/>
          </a:xfrm>
          <a:prstGeom prst="rect">
            <a:avLst/>
          </a:prstGeom>
        </p:spPr>
      </p:pic>
      <p:sp>
        <p:nvSpPr>
          <p:cNvPr id="12" name="Título 3"/>
          <p:cNvSpPr txBox="1">
            <a:spLocks/>
          </p:cNvSpPr>
          <p:nvPr/>
        </p:nvSpPr>
        <p:spPr>
          <a:xfrm>
            <a:off x="550984" y="310989"/>
            <a:ext cx="8593016" cy="556528"/>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100" b="1" dirty="0">
                <a:latin typeface="+mn-lt"/>
              </a:rPr>
              <a:t>Urgente necesidad de implementar reformas estructurales para impulsar </a:t>
            </a:r>
            <a:r>
              <a:rPr lang="es-PE" sz="2100" b="1" dirty="0" smtClean="0">
                <a:latin typeface="+mn-lt"/>
              </a:rPr>
              <a:t>el crecimiento potencial sin </a:t>
            </a:r>
            <a:r>
              <a:rPr lang="es-PE" sz="2100" b="1" dirty="0">
                <a:latin typeface="+mn-lt"/>
              </a:rPr>
              <a:t>afectar la estabilidad </a:t>
            </a:r>
            <a:r>
              <a:rPr lang="es-PE" sz="2100" b="1" dirty="0" smtClean="0">
                <a:latin typeface="+mn-lt"/>
              </a:rPr>
              <a:t>macroeconómica (2)</a:t>
            </a:r>
            <a:endParaRPr lang="es-PE" sz="2100" b="1" dirty="0">
              <a:latin typeface="+mn-lt"/>
            </a:endParaRPr>
          </a:p>
        </p:txBody>
      </p:sp>
    </p:spTree>
    <p:extLst>
      <p:ext uri="{BB962C8B-B14F-4D97-AF65-F5344CB8AC3E}">
        <p14:creationId xmlns:p14="http://schemas.microsoft.com/office/powerpoint/2010/main" val="2160434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a:xfrm>
            <a:off x="6930555" y="6450135"/>
            <a:ext cx="2057400" cy="365125"/>
          </a:xfrm>
        </p:spPr>
        <p:txBody>
          <a:bodyPr/>
          <a:lstStyle/>
          <a:p>
            <a:fld id="{3A10AC81-0BCF-4A88-91DD-6D952CB3253A}" type="slidenum">
              <a:rPr lang="es-ES" smtClean="0"/>
              <a:pPr/>
              <a:t>16</a:t>
            </a:fld>
            <a:endParaRPr lang="es-ES"/>
          </a:p>
        </p:txBody>
      </p:sp>
      <p:sp>
        <p:nvSpPr>
          <p:cNvPr id="6" name="4 Marcador de pie de página"/>
          <p:cNvSpPr txBox="1">
            <a:spLocks/>
          </p:cNvSpPr>
          <p:nvPr/>
        </p:nvSpPr>
        <p:spPr>
          <a:xfrm>
            <a:off x="216057" y="6445830"/>
            <a:ext cx="8356443" cy="214741"/>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s-PE" sz="900" i="1" dirty="0" smtClean="0">
                <a:solidFill>
                  <a:srgbClr val="000000"/>
                </a:solidFill>
                <a:latin typeface="Calibri" panose="020F0502020204030204" pitchFamily="34" charset="0"/>
              </a:rPr>
              <a:t>Fuente: MEF.</a:t>
            </a:r>
            <a:endParaRPr lang="es-PE" sz="900" i="1" dirty="0">
              <a:latin typeface="Calibri" panose="020F0502020204030204" pitchFamily="34" charset="0"/>
            </a:endParaRPr>
          </a:p>
        </p:txBody>
      </p:sp>
      <p:sp>
        <p:nvSpPr>
          <p:cNvPr id="7" name="Título 3"/>
          <p:cNvSpPr txBox="1">
            <a:spLocks/>
          </p:cNvSpPr>
          <p:nvPr/>
        </p:nvSpPr>
        <p:spPr>
          <a:xfrm>
            <a:off x="567529" y="344812"/>
            <a:ext cx="8576471" cy="45623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400" b="1" dirty="0" smtClean="0">
                <a:latin typeface="+mn-lt"/>
              </a:rPr>
              <a:t>Plan de Trabajo 2016-2021</a:t>
            </a:r>
            <a:endParaRPr lang="es-ES" sz="2400" b="1" dirty="0">
              <a:latin typeface="+mn-lt"/>
            </a:endParaRPr>
          </a:p>
        </p:txBody>
      </p:sp>
      <p:graphicFrame>
        <p:nvGraphicFramePr>
          <p:cNvPr id="8" name="1 Tabla"/>
          <p:cNvGraphicFramePr>
            <a:graphicFrameLocks noGrp="1"/>
          </p:cNvGraphicFramePr>
          <p:nvPr>
            <p:extLst>
              <p:ext uri="{D42A27DB-BD31-4B8C-83A1-F6EECF244321}">
                <p14:modId xmlns:p14="http://schemas.microsoft.com/office/powerpoint/2010/main" val="1047273308"/>
              </p:ext>
            </p:extLst>
          </p:nvPr>
        </p:nvGraphicFramePr>
        <p:xfrm>
          <a:off x="179512" y="1050147"/>
          <a:ext cx="8717836" cy="4764069"/>
        </p:xfrm>
        <a:graphic>
          <a:graphicData uri="http://schemas.openxmlformats.org/drawingml/2006/table">
            <a:tbl>
              <a:tblPr firstRow="1" bandRow="1">
                <a:tableStyleId>{21E4AEA4-8DFA-4A89-87EB-49C32662AFE0}</a:tableStyleId>
              </a:tblPr>
              <a:tblGrid>
                <a:gridCol w="1935016"/>
                <a:gridCol w="4130565"/>
                <a:gridCol w="2652255"/>
              </a:tblGrid>
              <a:tr h="408789">
                <a:tc>
                  <a:txBody>
                    <a:bodyPr/>
                    <a:lstStyle/>
                    <a:p>
                      <a:endParaRPr lang="es-PE" sz="1400" noProof="0" dirty="0">
                        <a:solidFill>
                          <a:schemeClr val="tx1"/>
                        </a:solidFill>
                      </a:endParaRPr>
                    </a:p>
                  </a:txBody>
                  <a:tcPr anchor="ctr">
                    <a:solidFill>
                      <a:schemeClr val="bg1">
                        <a:lumMod val="65000"/>
                      </a:schemeClr>
                    </a:solidFill>
                  </a:tcPr>
                </a:tc>
                <a:tc>
                  <a:txBody>
                    <a:bodyPr/>
                    <a:lstStyle/>
                    <a:p>
                      <a:pPr algn="ctr"/>
                      <a:r>
                        <a:rPr lang="es-PE" sz="1400" noProof="0" dirty="0" smtClean="0">
                          <a:solidFill>
                            <a:schemeClr val="tx1"/>
                          </a:solidFill>
                        </a:rPr>
                        <a:t>Medidas de Corto plazo</a:t>
                      </a:r>
                      <a:endParaRPr lang="es-PE" sz="1400" noProof="0" dirty="0">
                        <a:solidFill>
                          <a:schemeClr val="tx1"/>
                        </a:solidFill>
                      </a:endParaRPr>
                    </a:p>
                  </a:txBody>
                  <a:tcPr anchor="ctr">
                    <a:solidFill>
                      <a:schemeClr val="bg1">
                        <a:lumMod val="65000"/>
                      </a:schemeClr>
                    </a:solidFill>
                  </a:tcPr>
                </a:tc>
                <a:tc>
                  <a:txBody>
                    <a:bodyPr/>
                    <a:lstStyle/>
                    <a:p>
                      <a:pPr algn="ctr"/>
                      <a:r>
                        <a:rPr lang="es-PE" sz="1400" noProof="0" dirty="0" smtClean="0">
                          <a:solidFill>
                            <a:schemeClr val="tx1"/>
                          </a:solidFill>
                        </a:rPr>
                        <a:t>Reformas de Mediano plazo</a:t>
                      </a:r>
                    </a:p>
                  </a:txBody>
                  <a:tcPr anchor="ctr">
                    <a:solidFill>
                      <a:schemeClr val="bg1">
                        <a:lumMod val="65000"/>
                      </a:schemeClr>
                    </a:solidFill>
                  </a:tcPr>
                </a:tc>
              </a:tr>
              <a:tr h="7042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E" sz="1400" b="1" noProof="0" dirty="0" smtClean="0">
                          <a:solidFill>
                            <a:schemeClr val="tx1"/>
                          </a:solidFill>
                        </a:rPr>
                        <a:t>Aumentar productividad empresarial </a:t>
                      </a:r>
                    </a:p>
                    <a:p>
                      <a:pPr marL="0" marR="0" indent="0" algn="l" defTabSz="914400" rtl="0" eaLnBrk="1" fontAlgn="auto" latinLnBrk="0" hangingPunct="1">
                        <a:lnSpc>
                          <a:spcPct val="100000"/>
                        </a:lnSpc>
                        <a:spcBef>
                          <a:spcPts val="0"/>
                        </a:spcBef>
                        <a:spcAft>
                          <a:spcPts val="0"/>
                        </a:spcAft>
                        <a:buClrTx/>
                        <a:buSzTx/>
                        <a:buFontTx/>
                        <a:buNone/>
                        <a:tabLst/>
                        <a:defRPr/>
                      </a:pPr>
                      <a:r>
                        <a:rPr lang="es-PE" sz="1400" b="1" noProof="0" dirty="0" smtClean="0">
                          <a:solidFill>
                            <a:schemeClr val="tx1"/>
                          </a:solidFill>
                        </a:rPr>
                        <a:t>(y formalización)</a:t>
                      </a:r>
                    </a:p>
                  </a:txBody>
                  <a:tcPr anchor="ctr">
                    <a:noFill/>
                  </a:tcPr>
                </a:tc>
                <a:tc>
                  <a:txBody>
                    <a:bodyPr/>
                    <a:lstStyle/>
                    <a:p>
                      <a:pPr marL="0" indent="0" algn="l" defTabSz="914400" rtl="0" eaLnBrk="1" latinLnBrk="0" hangingPunct="1">
                        <a:buClr>
                          <a:srgbClr val="C00000"/>
                        </a:buClr>
                        <a:buFontTx/>
                        <a:buNone/>
                      </a:pPr>
                      <a:r>
                        <a:rPr lang="es-PE" sz="1400" b="0" kern="1200" baseline="0" noProof="0" dirty="0" smtClean="0">
                          <a:solidFill>
                            <a:schemeClr val="tx1"/>
                          </a:solidFill>
                          <a:latin typeface="+mn-lt"/>
                          <a:ea typeface="+mn-ea"/>
                          <a:cs typeface="+mn-cs"/>
                        </a:rPr>
                        <a:t>Marco tributario que facilite la ampliación de la base de contribuyentes: </a:t>
                      </a: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Dar una señal clara de compromiso con la reducción de impuestos (IGV)</a:t>
                      </a: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Ampliar el número de contribuyentes</a:t>
                      </a:r>
                    </a:p>
                    <a:p>
                      <a:pPr marL="179388" indent="-179388" algn="l" defTabSz="914400" rtl="0" eaLnBrk="1" latinLnBrk="0" hangingPunct="1">
                        <a:buClr>
                          <a:srgbClr val="C00000"/>
                        </a:buClr>
                        <a:buFontTx/>
                        <a:buChar char="-"/>
                      </a:pPr>
                      <a:r>
                        <a:rPr lang="en-US" sz="1400" b="0" kern="1200" baseline="0" noProof="0" dirty="0" err="1" smtClean="0">
                          <a:solidFill>
                            <a:schemeClr val="tx1"/>
                          </a:solidFill>
                          <a:latin typeface="+mn-lt"/>
                          <a:ea typeface="+mn-ea"/>
                          <a:cs typeface="+mn-cs"/>
                        </a:rPr>
                        <a:t>Mejorar</a:t>
                      </a:r>
                      <a:r>
                        <a:rPr lang="en-US" sz="1400" b="0" kern="1200" baseline="0" noProof="0" dirty="0" smtClean="0">
                          <a:solidFill>
                            <a:schemeClr val="tx1"/>
                          </a:solidFill>
                          <a:latin typeface="+mn-lt"/>
                          <a:ea typeface="+mn-ea"/>
                          <a:cs typeface="+mn-cs"/>
                        </a:rPr>
                        <a:t> la </a:t>
                      </a:r>
                      <a:r>
                        <a:rPr lang="en-US" sz="1400" b="0" kern="1200" baseline="0" noProof="0" dirty="0" err="1" smtClean="0">
                          <a:solidFill>
                            <a:schemeClr val="tx1"/>
                          </a:solidFill>
                          <a:latin typeface="+mn-lt"/>
                          <a:ea typeface="+mn-ea"/>
                          <a:cs typeface="+mn-cs"/>
                        </a:rPr>
                        <a:t>equidad</a:t>
                      </a:r>
                      <a:r>
                        <a:rPr lang="en-US" sz="1400" b="0" kern="1200" baseline="0" noProof="0" dirty="0" smtClean="0">
                          <a:solidFill>
                            <a:schemeClr val="tx1"/>
                          </a:solidFill>
                          <a:latin typeface="+mn-lt"/>
                          <a:ea typeface="+mn-ea"/>
                          <a:cs typeface="+mn-cs"/>
                        </a:rPr>
                        <a:t> de los </a:t>
                      </a:r>
                      <a:r>
                        <a:rPr lang="en-US" sz="1400" b="0" kern="1200" baseline="0" noProof="0" dirty="0" err="1" smtClean="0">
                          <a:solidFill>
                            <a:schemeClr val="tx1"/>
                          </a:solidFill>
                          <a:latin typeface="+mn-lt"/>
                          <a:ea typeface="+mn-ea"/>
                          <a:cs typeface="+mn-cs"/>
                        </a:rPr>
                        <a:t>impuestos</a:t>
                      </a:r>
                      <a:endParaRPr lang="es-PE" sz="1400" b="0" kern="1200" baseline="0" noProof="0" dirty="0" smtClean="0">
                        <a:solidFill>
                          <a:schemeClr val="tx1"/>
                        </a:solidFill>
                        <a:latin typeface="+mn-lt"/>
                        <a:ea typeface="+mn-ea"/>
                        <a:cs typeface="+mn-cs"/>
                      </a:endParaRP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Reducir la elusión </a:t>
                      </a: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Maximizar los recursos a las Regiones y Municipios </a:t>
                      </a: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Simplificar procesos tributarios</a:t>
                      </a: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Modificar el secreto bancario</a:t>
                      </a:r>
                      <a:endParaRPr lang="es-PE" sz="1400" b="0" kern="1200" baseline="0" noProof="0" dirty="0">
                        <a:solidFill>
                          <a:schemeClr val="tx1"/>
                        </a:solidFill>
                        <a:latin typeface="+mn-lt"/>
                        <a:ea typeface="+mn-ea"/>
                        <a:cs typeface="+mn-cs"/>
                      </a:endParaRPr>
                    </a:p>
                  </a:txBody>
                  <a:tcPr anchor="ctr">
                    <a:noFill/>
                  </a:tcPr>
                </a:tc>
                <a:tc>
                  <a:txBody>
                    <a:bodyPr/>
                    <a:lstStyle/>
                    <a:p>
                      <a:pPr marL="0" indent="0" algn="l" defTabSz="914400" rtl="0" eaLnBrk="1" latinLnBrk="0" hangingPunct="1">
                        <a:buClr>
                          <a:srgbClr val="C00000"/>
                        </a:buClr>
                        <a:buFontTx/>
                        <a:buNone/>
                      </a:pPr>
                      <a:r>
                        <a:rPr lang="es-PE" sz="1400" b="0" kern="1200" baseline="0" dirty="0" smtClean="0">
                          <a:solidFill>
                            <a:schemeClr val="tx1"/>
                          </a:solidFill>
                          <a:latin typeface="+mn-lt"/>
                          <a:ea typeface="+mn-ea"/>
                          <a:cs typeface="+mn-cs"/>
                        </a:rPr>
                        <a:t>Fortalecer la articulación inter sectorial hacia la formalización:</a:t>
                      </a:r>
                    </a:p>
                    <a:p>
                      <a:pPr marL="179388" indent="-179388" algn="l" defTabSz="914400" rtl="0" eaLnBrk="1" latinLnBrk="0" hangingPunct="1">
                        <a:buClr>
                          <a:srgbClr val="C00000"/>
                        </a:buClr>
                        <a:buFontTx/>
                        <a:buChar char="-"/>
                      </a:pPr>
                      <a:r>
                        <a:rPr lang="es-PE" sz="1400" b="0" kern="1200" baseline="0" dirty="0" smtClean="0">
                          <a:solidFill>
                            <a:schemeClr val="tx1"/>
                          </a:solidFill>
                          <a:latin typeface="+mn-lt"/>
                          <a:ea typeface="+mn-ea"/>
                          <a:cs typeface="+mn-cs"/>
                        </a:rPr>
                        <a:t>Consejo Nacional de la Competitividad y Formalización</a:t>
                      </a:r>
                    </a:p>
                    <a:p>
                      <a:pPr marL="179388" indent="-179388" algn="l" defTabSz="914400" rtl="0" eaLnBrk="1" latinLnBrk="0" hangingPunct="1">
                        <a:buClr>
                          <a:srgbClr val="C00000"/>
                        </a:buClr>
                        <a:buFontTx/>
                        <a:buChar char="-"/>
                      </a:pPr>
                      <a:r>
                        <a:rPr lang="es-PE" sz="1400" b="0" kern="1200" baseline="0" dirty="0" smtClean="0">
                          <a:solidFill>
                            <a:schemeClr val="tx1"/>
                          </a:solidFill>
                          <a:latin typeface="+mn-lt"/>
                          <a:ea typeface="+mn-ea"/>
                          <a:cs typeface="+mn-cs"/>
                        </a:rPr>
                        <a:t>Reforma de la autoridad tributaria </a:t>
                      </a:r>
                    </a:p>
                    <a:p>
                      <a:pPr marL="179388" indent="-179388" algn="l" defTabSz="914400" rtl="0" eaLnBrk="1" latinLnBrk="0" hangingPunct="1">
                        <a:buClr>
                          <a:srgbClr val="C00000"/>
                        </a:buClr>
                        <a:buFontTx/>
                        <a:buChar char="-"/>
                      </a:pPr>
                      <a:r>
                        <a:rPr lang="es-PE" sz="1400" b="0" kern="1200" baseline="0" dirty="0" smtClean="0">
                          <a:solidFill>
                            <a:schemeClr val="tx1"/>
                          </a:solidFill>
                          <a:latin typeface="+mn-lt"/>
                          <a:ea typeface="+mn-ea"/>
                          <a:cs typeface="+mn-cs"/>
                        </a:rPr>
                        <a:t>Simplificación administrativa</a:t>
                      </a:r>
                    </a:p>
                    <a:p>
                      <a:pPr marL="179388" indent="-179388" algn="l" defTabSz="914400" rtl="0" eaLnBrk="1" latinLnBrk="0" hangingPunct="1">
                        <a:buClr>
                          <a:srgbClr val="C00000"/>
                        </a:buClr>
                        <a:buFontTx/>
                        <a:buChar char="-"/>
                      </a:pPr>
                      <a:r>
                        <a:rPr lang="es-PE" sz="1400" b="0" kern="1200" baseline="0" dirty="0" smtClean="0">
                          <a:solidFill>
                            <a:schemeClr val="tx1"/>
                          </a:solidFill>
                          <a:latin typeface="+mn-lt"/>
                          <a:ea typeface="+mn-ea"/>
                          <a:cs typeface="+mn-cs"/>
                        </a:rPr>
                        <a:t>Capacitación empresarial enfocada en las </a:t>
                      </a:r>
                      <a:r>
                        <a:rPr lang="es-PE" sz="1400" b="0" kern="1200" baseline="0" dirty="0" err="1" smtClean="0">
                          <a:solidFill>
                            <a:schemeClr val="tx1"/>
                          </a:solidFill>
                          <a:latin typeface="+mn-lt"/>
                          <a:ea typeface="+mn-ea"/>
                          <a:cs typeface="+mn-cs"/>
                        </a:rPr>
                        <a:t>Mipymes</a:t>
                      </a:r>
                      <a:endParaRPr lang="es-PE" sz="1400" b="0" kern="1200" baseline="0" dirty="0" smtClean="0">
                        <a:solidFill>
                          <a:schemeClr val="tx1"/>
                        </a:solidFill>
                        <a:latin typeface="+mn-lt"/>
                        <a:ea typeface="+mn-ea"/>
                        <a:cs typeface="+mn-cs"/>
                      </a:endParaRP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Diseñar esquemas de financiamiento</a:t>
                      </a:r>
                    </a:p>
                    <a:p>
                      <a:pPr marL="0" indent="0" algn="l" defTabSz="914400" rtl="0" eaLnBrk="1" latinLnBrk="0" hangingPunct="1">
                        <a:buClr>
                          <a:srgbClr val="C00000"/>
                        </a:buClr>
                        <a:buFontTx/>
                        <a:buNone/>
                      </a:pPr>
                      <a:endParaRPr lang="es-PE" sz="1400" b="0" kern="1200" baseline="0" noProof="0" dirty="0">
                        <a:solidFill>
                          <a:schemeClr val="tx1"/>
                        </a:solidFill>
                        <a:latin typeface="+mn-lt"/>
                        <a:ea typeface="+mn-ea"/>
                        <a:cs typeface="+mn-cs"/>
                      </a:endParaRPr>
                    </a:p>
                  </a:txBody>
                  <a:tcPr anchor="ctr">
                    <a:noFill/>
                  </a:tcPr>
                </a:tc>
              </a:tr>
              <a:tr h="7042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E" sz="1400" b="1" noProof="0" dirty="0" smtClean="0">
                          <a:solidFill>
                            <a:schemeClr val="tx1"/>
                          </a:solidFill>
                        </a:rPr>
                        <a:t>Consolidación fiscal</a:t>
                      </a:r>
                      <a:endParaRPr lang="es-PE" sz="1400" b="1" noProof="0" dirty="0">
                        <a:solidFill>
                          <a:schemeClr val="tx1"/>
                        </a:solidFill>
                      </a:endParaRPr>
                    </a:p>
                  </a:txBody>
                  <a:tcPr anchor="ctr">
                    <a:solidFill>
                      <a:schemeClr val="bg1">
                        <a:lumMod val="85000"/>
                      </a:schemeClr>
                    </a:solidFill>
                  </a:tcPr>
                </a:tc>
                <a:tc>
                  <a:txBody>
                    <a:bodyPr/>
                    <a:lstStyle/>
                    <a:p>
                      <a:pPr marL="0" indent="0" algn="l" defTabSz="914400" rtl="0" eaLnBrk="1" latinLnBrk="0" hangingPunct="1">
                        <a:buClr>
                          <a:srgbClr val="C00000"/>
                        </a:buClr>
                        <a:buFontTx/>
                        <a:buNone/>
                      </a:pPr>
                      <a:r>
                        <a:rPr lang="es-PE" sz="1400" b="0" kern="1200" baseline="0" noProof="0" dirty="0" smtClean="0">
                          <a:solidFill>
                            <a:schemeClr val="tx1"/>
                          </a:solidFill>
                          <a:latin typeface="+mn-lt"/>
                          <a:ea typeface="+mn-ea"/>
                          <a:cs typeface="+mn-cs"/>
                        </a:rPr>
                        <a:t>Un marco normativo que permita una mayor transparencia fiscal que haga cumplibles y </a:t>
                      </a:r>
                      <a:r>
                        <a:rPr lang="es-PE" sz="1400" b="0" kern="1200" baseline="0" noProof="0" dirty="0" err="1" smtClean="0">
                          <a:solidFill>
                            <a:schemeClr val="tx1"/>
                          </a:solidFill>
                          <a:latin typeface="+mn-lt"/>
                          <a:ea typeface="+mn-ea"/>
                          <a:cs typeface="+mn-cs"/>
                        </a:rPr>
                        <a:t>monitoreables</a:t>
                      </a:r>
                      <a:r>
                        <a:rPr lang="es-PE" sz="1400" b="0" kern="1200" baseline="0" noProof="0" dirty="0" smtClean="0">
                          <a:solidFill>
                            <a:schemeClr val="tx1"/>
                          </a:solidFill>
                          <a:latin typeface="+mn-lt"/>
                          <a:ea typeface="+mn-ea"/>
                          <a:cs typeface="+mn-cs"/>
                        </a:rPr>
                        <a:t> las reglas fiscales.</a:t>
                      </a:r>
                      <a:endParaRPr lang="es-PE" sz="1400" b="0" kern="1200" baseline="0" noProof="0" dirty="0">
                        <a:solidFill>
                          <a:schemeClr val="tx1"/>
                        </a:solidFill>
                        <a:latin typeface="+mn-lt"/>
                        <a:ea typeface="+mn-ea"/>
                        <a:cs typeface="+mn-cs"/>
                      </a:endParaRPr>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E" sz="1400" b="0" kern="1200" baseline="0" dirty="0" smtClean="0">
                          <a:solidFill>
                            <a:schemeClr val="tx1"/>
                          </a:solidFill>
                          <a:latin typeface="+mn-lt"/>
                          <a:ea typeface="+mn-ea"/>
                          <a:cs typeface="+mn-cs"/>
                        </a:rPr>
                        <a:t>Mejorar la programación financiera sub-nacional</a:t>
                      </a:r>
                    </a:p>
                  </a:txBody>
                  <a:tcPr anchor="ctr">
                    <a:solidFill>
                      <a:schemeClr val="bg1">
                        <a:lumMod val="85000"/>
                      </a:schemeClr>
                    </a:solidFill>
                  </a:tcPr>
                </a:tc>
              </a:tr>
              <a:tr h="97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E" sz="1400" b="1" noProof="0" dirty="0" smtClean="0">
                          <a:solidFill>
                            <a:schemeClr val="tx1"/>
                          </a:solidFill>
                        </a:rPr>
                        <a:t>Reactivación</a:t>
                      </a:r>
                      <a:r>
                        <a:rPr lang="es-PE" sz="1400" b="1" baseline="0" noProof="0" dirty="0" smtClean="0">
                          <a:solidFill>
                            <a:schemeClr val="tx1"/>
                          </a:solidFill>
                        </a:rPr>
                        <a:t> de la inversión </a:t>
                      </a:r>
                      <a:endParaRPr lang="es-PE" sz="1400" b="1" noProof="0" dirty="0" smtClean="0">
                        <a:solidFill>
                          <a:schemeClr val="tx1"/>
                        </a:solidFill>
                      </a:endParaRPr>
                    </a:p>
                  </a:txBody>
                  <a:tcPr anchor="ctr">
                    <a:noFill/>
                  </a:tcPr>
                </a:tc>
                <a:tc>
                  <a:txBody>
                    <a:bodyPr/>
                    <a:lstStyle/>
                    <a:p>
                      <a:pPr algn="l" defTabSz="914400" rtl="0" eaLnBrk="1" latinLnBrk="0" hangingPunct="1">
                        <a:buClr>
                          <a:srgbClr val="C00000"/>
                        </a:buClr>
                        <a:buFontTx/>
                      </a:pPr>
                      <a:r>
                        <a:rPr lang="es-PE" sz="1400" b="0" kern="1200" baseline="0" noProof="0" dirty="0" smtClean="0">
                          <a:solidFill>
                            <a:schemeClr val="tx1"/>
                          </a:solidFill>
                          <a:latin typeface="+mn-lt"/>
                          <a:ea typeface="+mn-ea"/>
                          <a:cs typeface="+mn-cs"/>
                        </a:rPr>
                        <a:t>Destrabar inversiones </a:t>
                      </a: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Proyectos de </a:t>
                      </a:r>
                      <a:r>
                        <a:rPr lang="es-PE" sz="1400" b="0" kern="1200" baseline="0" noProof="0" dirty="0" err="1" smtClean="0">
                          <a:solidFill>
                            <a:schemeClr val="tx1"/>
                          </a:solidFill>
                          <a:latin typeface="+mn-lt"/>
                          <a:ea typeface="+mn-ea"/>
                          <a:cs typeface="+mn-cs"/>
                        </a:rPr>
                        <a:t>APPs</a:t>
                      </a:r>
                      <a:endParaRPr lang="es-PE" sz="1400" b="0" kern="1200" baseline="0" noProof="0" dirty="0" smtClean="0">
                        <a:solidFill>
                          <a:schemeClr val="tx1"/>
                        </a:solidFill>
                        <a:latin typeface="+mn-lt"/>
                        <a:ea typeface="+mn-ea"/>
                        <a:cs typeface="+mn-cs"/>
                      </a:endParaRPr>
                    </a:p>
                    <a:p>
                      <a:pPr marL="179388" indent="-179388" algn="l" defTabSz="914400" rtl="0" eaLnBrk="1" latinLnBrk="0" hangingPunct="1">
                        <a:buClr>
                          <a:srgbClr val="C00000"/>
                        </a:buClr>
                        <a:buFontTx/>
                        <a:buChar char="-"/>
                      </a:pPr>
                      <a:r>
                        <a:rPr lang="es-PE" sz="1400" b="0" kern="1200" baseline="0" noProof="0" dirty="0" smtClean="0">
                          <a:solidFill>
                            <a:schemeClr val="tx1"/>
                          </a:solidFill>
                          <a:latin typeface="+mn-lt"/>
                          <a:ea typeface="+mn-ea"/>
                          <a:cs typeface="+mn-cs"/>
                        </a:rPr>
                        <a:t>Proyectos de inversión pública (normas presupuestales)</a:t>
                      </a:r>
                      <a:r>
                        <a:rPr lang="es-ES" sz="1400" b="0" kern="1200" baseline="0" noProof="0" dirty="0" smtClean="0">
                          <a:solidFill>
                            <a:schemeClr val="tx1"/>
                          </a:solidFill>
                          <a:latin typeface="+mn-lt"/>
                          <a:ea typeface="+mn-ea"/>
                          <a:cs typeface="+mn-cs"/>
                        </a:rPr>
                        <a:t> </a:t>
                      </a:r>
                    </a:p>
                  </a:txBody>
                  <a:tcPr anchor="ctr">
                    <a:noFill/>
                  </a:tcPr>
                </a:tc>
                <a:tc>
                  <a:txBody>
                    <a:bodyPr/>
                    <a:lstStyle/>
                    <a:p>
                      <a:pPr algn="l"/>
                      <a:r>
                        <a:rPr lang="es-PE" sz="1400" b="0" noProof="0" dirty="0" smtClean="0">
                          <a:solidFill>
                            <a:schemeClr val="tx1"/>
                          </a:solidFill>
                        </a:rPr>
                        <a:t>Reforma de los sistemas de inversión pública y privada (</a:t>
                      </a:r>
                      <a:r>
                        <a:rPr lang="es-PE" sz="1400" b="0" kern="1200" baseline="0" noProof="0" dirty="0" err="1" smtClean="0">
                          <a:solidFill>
                            <a:schemeClr val="tx1"/>
                          </a:solidFill>
                          <a:latin typeface="+mn-lt"/>
                          <a:ea typeface="+mn-ea"/>
                          <a:cs typeface="+mn-cs"/>
                        </a:rPr>
                        <a:t>ProInversión</a:t>
                      </a:r>
                      <a:r>
                        <a:rPr lang="es-PE" sz="1400" b="0" kern="1200" baseline="0" noProof="0" dirty="0" smtClean="0">
                          <a:solidFill>
                            <a:schemeClr val="tx1"/>
                          </a:solidFill>
                          <a:latin typeface="+mn-lt"/>
                          <a:ea typeface="+mn-ea"/>
                          <a:cs typeface="+mn-cs"/>
                        </a:rPr>
                        <a:t> y SNIP)</a:t>
                      </a:r>
                    </a:p>
                    <a:p>
                      <a:pPr marL="0" marR="0" indent="0" algn="l" defTabSz="914400" rtl="0" eaLnBrk="1" fontAlgn="auto" latinLnBrk="0" hangingPunct="1">
                        <a:lnSpc>
                          <a:spcPct val="100000"/>
                        </a:lnSpc>
                        <a:spcBef>
                          <a:spcPts val="0"/>
                        </a:spcBef>
                        <a:spcAft>
                          <a:spcPts val="0"/>
                        </a:spcAft>
                        <a:buClrTx/>
                        <a:buSzTx/>
                        <a:buFontTx/>
                        <a:buNone/>
                        <a:tabLst/>
                        <a:defRPr/>
                      </a:pPr>
                      <a:endParaRPr lang="es-PE" sz="1400" b="0" kern="1200" baseline="0" noProof="0" dirty="0" smtClean="0">
                        <a:solidFill>
                          <a:schemeClr val="tx1"/>
                        </a:solidFill>
                        <a:latin typeface="+mn-lt"/>
                        <a:ea typeface="+mn-ea"/>
                        <a:cs typeface="+mn-cs"/>
                      </a:endParaRPr>
                    </a:p>
                  </a:txBody>
                  <a:tcPr anchor="ctr">
                    <a:noFill/>
                  </a:tcPr>
                </a:tc>
              </a:tr>
            </a:tbl>
          </a:graphicData>
        </a:graphic>
      </p:graphicFrame>
    </p:spTree>
    <p:extLst>
      <p:ext uri="{BB962C8B-B14F-4D97-AF65-F5344CB8AC3E}">
        <p14:creationId xmlns:p14="http://schemas.microsoft.com/office/powerpoint/2010/main" val="1561812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A10AC81-0BCF-4A88-91DD-6D952CB3253A}" type="slidenum">
              <a:rPr lang="es-ES" smtClean="0"/>
              <a:pPr/>
              <a:t>17</a:t>
            </a:fld>
            <a:endParaRPr lang="es-ES"/>
          </a:p>
        </p:txBody>
      </p:sp>
      <p:sp>
        <p:nvSpPr>
          <p:cNvPr id="5" name="Título 3"/>
          <p:cNvSpPr txBox="1">
            <a:spLocks/>
          </p:cNvSpPr>
          <p:nvPr/>
        </p:nvSpPr>
        <p:spPr>
          <a:xfrm>
            <a:off x="567529" y="426873"/>
            <a:ext cx="8576471" cy="45623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200" b="1" dirty="0" smtClean="0">
                <a:solidFill>
                  <a:srgbClr val="0070C0"/>
                </a:solidFill>
                <a:latin typeface="+mn-lt"/>
              </a:rPr>
              <a:t>Impacto en el crecimiento: </a:t>
            </a:r>
            <a:r>
              <a:rPr lang="es-PE" sz="2200" b="1" dirty="0">
                <a:latin typeface="+mn-lt"/>
              </a:rPr>
              <a:t>Crecimiento potencial de </a:t>
            </a:r>
            <a:r>
              <a:rPr lang="es-PE" sz="2200" b="1" dirty="0" smtClean="0">
                <a:latin typeface="+mn-lt"/>
              </a:rPr>
              <a:t>5,0% </a:t>
            </a:r>
            <a:r>
              <a:rPr lang="es-PE" sz="2200" b="1" dirty="0">
                <a:latin typeface="+mn-lt"/>
              </a:rPr>
              <a:t>vía acumulación de capital y </a:t>
            </a:r>
            <a:r>
              <a:rPr lang="es-PE" sz="2200" b="1" dirty="0" smtClean="0">
                <a:latin typeface="+mn-lt"/>
              </a:rPr>
              <a:t>ganancias </a:t>
            </a:r>
            <a:r>
              <a:rPr lang="es-PE" sz="2200" b="1" dirty="0">
                <a:latin typeface="+mn-lt"/>
              </a:rPr>
              <a:t>de productividad</a:t>
            </a:r>
          </a:p>
        </p:txBody>
      </p:sp>
      <p:sp>
        <p:nvSpPr>
          <p:cNvPr id="16" name="4 Marcador de pie de página"/>
          <p:cNvSpPr txBox="1">
            <a:spLocks/>
          </p:cNvSpPr>
          <p:nvPr/>
        </p:nvSpPr>
        <p:spPr>
          <a:xfrm>
            <a:off x="221138" y="6356351"/>
            <a:ext cx="8356443" cy="214741"/>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s-PE" sz="900" i="1" dirty="0" smtClean="0">
                <a:solidFill>
                  <a:srgbClr val="000000"/>
                </a:solidFill>
                <a:latin typeface="Calibri" panose="020F0502020204030204" pitchFamily="34" charset="0"/>
              </a:rPr>
              <a:t>Fuente: MEF.</a:t>
            </a:r>
            <a:endParaRPr lang="es-PE" sz="900" i="1" dirty="0">
              <a:latin typeface="Calibri" panose="020F0502020204030204" pitchFamily="34" charset="0"/>
            </a:endParaRPr>
          </a:p>
        </p:txBody>
      </p:sp>
      <p:sp>
        <p:nvSpPr>
          <p:cNvPr id="10" name="CuadroTexto 9"/>
          <p:cNvSpPr txBox="1"/>
          <p:nvPr/>
        </p:nvSpPr>
        <p:spPr>
          <a:xfrm>
            <a:off x="4767651" y="1918093"/>
            <a:ext cx="4043840" cy="707886"/>
          </a:xfrm>
          <a:prstGeom prst="rect">
            <a:avLst/>
          </a:prstGeom>
          <a:noFill/>
        </p:spPr>
        <p:txBody>
          <a:bodyPr wrap="square" rtlCol="0">
            <a:spAutoFit/>
          </a:bodyPr>
          <a:lstStyle/>
          <a:p>
            <a:pPr algn="ctr"/>
            <a:r>
              <a:rPr lang="es-PE" sz="1400" b="1" dirty="0" smtClean="0"/>
              <a:t>Perú: Contribución de reformas sobre el PBI potencial, 2017 - 2021</a:t>
            </a:r>
          </a:p>
          <a:p>
            <a:pPr algn="ctr"/>
            <a:r>
              <a:rPr lang="es-PE" sz="1200" dirty="0" smtClean="0">
                <a:ea typeface="Times New Roman"/>
                <a:cs typeface="Arial"/>
              </a:rPr>
              <a:t>(Var. % promedio y contribución en puntos porcentuales)</a:t>
            </a:r>
            <a:endParaRPr lang="es-PE" sz="1400" dirty="0"/>
          </a:p>
        </p:txBody>
      </p:sp>
      <p:sp>
        <p:nvSpPr>
          <p:cNvPr id="17" name="CuadroTexto 16"/>
          <p:cNvSpPr txBox="1"/>
          <p:nvPr/>
        </p:nvSpPr>
        <p:spPr>
          <a:xfrm>
            <a:off x="711542" y="1918093"/>
            <a:ext cx="3687818" cy="492443"/>
          </a:xfrm>
          <a:prstGeom prst="rect">
            <a:avLst/>
          </a:prstGeom>
          <a:noFill/>
        </p:spPr>
        <p:txBody>
          <a:bodyPr wrap="square" rtlCol="0">
            <a:spAutoFit/>
          </a:bodyPr>
          <a:lstStyle/>
          <a:p>
            <a:pPr algn="ctr"/>
            <a:r>
              <a:rPr lang="es-PE" sz="1400" b="1" dirty="0" smtClean="0"/>
              <a:t>Perú: Efecto de reformas sobre el crecimiento </a:t>
            </a:r>
            <a:r>
              <a:rPr lang="es-PE" sz="1200" dirty="0" smtClean="0">
                <a:ea typeface="Times New Roman"/>
                <a:cs typeface="Arial"/>
              </a:rPr>
              <a:t>(Var. % anual)</a:t>
            </a:r>
            <a:endParaRPr lang="es-PE" sz="1400" dirty="0"/>
          </a:p>
        </p:txBody>
      </p:sp>
      <p:pic>
        <p:nvPicPr>
          <p:cNvPr id="7" name="Imagen 6"/>
          <p:cNvPicPr>
            <a:picLocks noChangeAspect="1"/>
          </p:cNvPicPr>
          <p:nvPr/>
        </p:nvPicPr>
        <p:blipFill>
          <a:blip r:embed="rId2" cstate="print"/>
          <a:stretch>
            <a:fillRect/>
          </a:stretch>
        </p:blipFill>
        <p:spPr>
          <a:xfrm>
            <a:off x="4836168" y="2490523"/>
            <a:ext cx="4072481" cy="2749534"/>
          </a:xfrm>
          <a:prstGeom prst="rect">
            <a:avLst/>
          </a:prstGeom>
        </p:spPr>
      </p:pic>
      <p:sp>
        <p:nvSpPr>
          <p:cNvPr id="2" name="CuadroTexto 1"/>
          <p:cNvSpPr txBox="1"/>
          <p:nvPr/>
        </p:nvSpPr>
        <p:spPr>
          <a:xfrm>
            <a:off x="7123985" y="3083170"/>
            <a:ext cx="531184" cy="261610"/>
          </a:xfrm>
          <a:prstGeom prst="rect">
            <a:avLst/>
          </a:prstGeom>
          <a:solidFill>
            <a:srgbClr val="0070C0"/>
          </a:solidFill>
        </p:spPr>
        <p:txBody>
          <a:bodyPr wrap="square" rtlCol="0">
            <a:spAutoFit/>
          </a:bodyPr>
          <a:lstStyle/>
          <a:p>
            <a:r>
              <a:rPr lang="es-PE" sz="1100" b="1" dirty="0" smtClean="0">
                <a:solidFill>
                  <a:schemeClr val="bg1"/>
                </a:solidFill>
                <a:latin typeface="Arial" panose="020B0604020202020204" pitchFamily="34" charset="0"/>
                <a:cs typeface="Arial" panose="020B0604020202020204" pitchFamily="34" charset="0"/>
              </a:rPr>
              <a:t>0,5%</a:t>
            </a:r>
            <a:endParaRPr lang="es-PE" sz="1100" b="1" dirty="0">
              <a:solidFill>
                <a:schemeClr val="bg1"/>
              </a:solidFill>
              <a:latin typeface="Arial" panose="020B0604020202020204" pitchFamily="34" charset="0"/>
              <a:cs typeface="Arial" panose="020B0604020202020204" pitchFamily="34" charset="0"/>
            </a:endParaRPr>
          </a:p>
        </p:txBody>
      </p:sp>
      <p:sp>
        <p:nvSpPr>
          <p:cNvPr id="12" name="CuadroTexto 11"/>
          <p:cNvSpPr txBox="1"/>
          <p:nvPr/>
        </p:nvSpPr>
        <p:spPr>
          <a:xfrm>
            <a:off x="6143247" y="3540603"/>
            <a:ext cx="531184" cy="261610"/>
          </a:xfrm>
          <a:prstGeom prst="rect">
            <a:avLst/>
          </a:prstGeom>
          <a:solidFill>
            <a:srgbClr val="C00000"/>
          </a:solidFill>
        </p:spPr>
        <p:txBody>
          <a:bodyPr wrap="square" rtlCol="0">
            <a:spAutoFit/>
          </a:bodyPr>
          <a:lstStyle/>
          <a:p>
            <a:r>
              <a:rPr lang="es-PE" sz="1100" b="1" dirty="0" smtClean="0">
                <a:solidFill>
                  <a:schemeClr val="bg1"/>
                </a:solidFill>
                <a:latin typeface="Arial" panose="020B0604020202020204" pitchFamily="34" charset="0"/>
                <a:cs typeface="Arial" panose="020B0604020202020204" pitchFamily="34" charset="0"/>
              </a:rPr>
              <a:t>0,5%</a:t>
            </a:r>
            <a:endParaRPr lang="es-PE" sz="1100" b="1" dirty="0">
              <a:solidFill>
                <a:schemeClr val="bg1"/>
              </a:solidFill>
              <a:latin typeface="Arial" panose="020B0604020202020204" pitchFamily="34" charset="0"/>
              <a:cs typeface="Arial" panose="020B0604020202020204" pitchFamily="34" charset="0"/>
            </a:endParaRPr>
          </a:p>
        </p:txBody>
      </p:sp>
      <p:pic>
        <p:nvPicPr>
          <p:cNvPr id="18" name="Imagen 17"/>
          <p:cNvPicPr>
            <a:picLocks/>
          </p:cNvPicPr>
          <p:nvPr/>
        </p:nvPicPr>
        <p:blipFill>
          <a:blip r:embed="rId3" cstate="print"/>
          <a:stretch>
            <a:fillRect/>
          </a:stretch>
        </p:blipFill>
        <p:spPr>
          <a:xfrm>
            <a:off x="396983" y="2672164"/>
            <a:ext cx="4066643" cy="2825957"/>
          </a:xfrm>
          <a:prstGeom prst="rect">
            <a:avLst/>
          </a:prstGeom>
        </p:spPr>
      </p:pic>
      <p:cxnSp>
        <p:nvCxnSpPr>
          <p:cNvPr id="11" name="Conector recto 10"/>
          <p:cNvCxnSpPr/>
          <p:nvPr/>
        </p:nvCxnSpPr>
        <p:spPr>
          <a:xfrm>
            <a:off x="2811939" y="2578380"/>
            <a:ext cx="0" cy="220463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660303" y="1208237"/>
            <a:ext cx="3790298" cy="523220"/>
          </a:xfrm>
          <a:prstGeom prst="rect">
            <a:avLst/>
          </a:prstGeom>
          <a:noFill/>
        </p:spPr>
        <p:txBody>
          <a:bodyPr wrap="square" rtlCol="0">
            <a:spAutoFit/>
          </a:bodyPr>
          <a:lstStyle/>
          <a:p>
            <a:pPr algn="just"/>
            <a:r>
              <a:rPr lang="es-PE" sz="1400" dirty="0" smtClean="0"/>
              <a:t>Convergencia al 5,0% estará explicada principalmente por el efecto de las reformas … </a:t>
            </a:r>
            <a:endParaRPr lang="es-PE" sz="1400" dirty="0"/>
          </a:p>
        </p:txBody>
      </p:sp>
      <p:sp>
        <p:nvSpPr>
          <p:cNvPr id="14" name="CuadroTexto 13"/>
          <p:cNvSpPr txBox="1"/>
          <p:nvPr/>
        </p:nvSpPr>
        <p:spPr>
          <a:xfrm>
            <a:off x="4855764" y="1208237"/>
            <a:ext cx="3790298" cy="523220"/>
          </a:xfrm>
          <a:prstGeom prst="rect">
            <a:avLst/>
          </a:prstGeom>
          <a:noFill/>
        </p:spPr>
        <p:txBody>
          <a:bodyPr wrap="square" rtlCol="0">
            <a:spAutoFit/>
          </a:bodyPr>
          <a:lstStyle/>
          <a:p>
            <a:pPr algn="just"/>
            <a:r>
              <a:rPr lang="es-PE" sz="1400" dirty="0" smtClean="0"/>
              <a:t>… lo cual se traducirá en aumentos en el stock de capital y mayor productividad.</a:t>
            </a:r>
            <a:endParaRPr lang="es-PE" sz="1400" dirty="0"/>
          </a:p>
        </p:txBody>
      </p:sp>
    </p:spTree>
    <p:extLst>
      <p:ext uri="{BB962C8B-B14F-4D97-AF65-F5344CB8AC3E}">
        <p14:creationId xmlns:p14="http://schemas.microsoft.com/office/powerpoint/2010/main" val="4052038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A10AC81-0BCF-4A88-91DD-6D952CB3253A}" type="slidenum">
              <a:rPr lang="es-ES" smtClean="0"/>
              <a:pPr/>
              <a:t>18</a:t>
            </a:fld>
            <a:endParaRPr lang="es-ES"/>
          </a:p>
        </p:txBody>
      </p:sp>
      <p:sp>
        <p:nvSpPr>
          <p:cNvPr id="5" name="Título 3"/>
          <p:cNvSpPr txBox="1">
            <a:spLocks/>
          </p:cNvSpPr>
          <p:nvPr/>
        </p:nvSpPr>
        <p:spPr>
          <a:xfrm>
            <a:off x="567529" y="426873"/>
            <a:ext cx="8576471" cy="45623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200" b="1" dirty="0" smtClean="0">
                <a:solidFill>
                  <a:srgbClr val="0070C0"/>
                </a:solidFill>
                <a:latin typeface="+mn-lt"/>
              </a:rPr>
              <a:t>Impacto en los ingresos fiscales: </a:t>
            </a:r>
            <a:r>
              <a:rPr lang="es-PE" sz="2200" b="1" dirty="0" smtClean="0">
                <a:latin typeface="+mn-lt"/>
              </a:rPr>
              <a:t>Esfuerzo moderado en formalización traerá consigo una mayor base de ingresos permanentes</a:t>
            </a:r>
            <a:endParaRPr lang="es-ES" sz="2200" b="1" dirty="0">
              <a:latin typeface="+mn-lt"/>
            </a:endParaRPr>
          </a:p>
        </p:txBody>
      </p:sp>
      <p:sp>
        <p:nvSpPr>
          <p:cNvPr id="16" name="4 Marcador de pie de página"/>
          <p:cNvSpPr txBox="1">
            <a:spLocks/>
          </p:cNvSpPr>
          <p:nvPr/>
        </p:nvSpPr>
        <p:spPr>
          <a:xfrm>
            <a:off x="136392" y="6295615"/>
            <a:ext cx="8356443" cy="214741"/>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s-PE" sz="900" i="1" dirty="0" smtClean="0">
                <a:solidFill>
                  <a:srgbClr val="000000"/>
                </a:solidFill>
                <a:latin typeface="Calibri" panose="020F0502020204030204" pitchFamily="34" charset="0"/>
              </a:rPr>
              <a:t>1/ </a:t>
            </a:r>
            <a:r>
              <a:rPr lang="es-PE" sz="900" i="1" dirty="0" smtClean="0"/>
              <a:t>No </a:t>
            </a:r>
            <a:r>
              <a:rPr lang="es-PE" sz="900" i="1" dirty="0"/>
              <a:t>incluye  ingresos fiscales extraordinarios</a:t>
            </a:r>
          </a:p>
          <a:p>
            <a:pPr>
              <a:defRPr/>
            </a:pPr>
            <a:r>
              <a:rPr lang="es-PE" sz="900" i="1" dirty="0" smtClean="0">
                <a:solidFill>
                  <a:srgbClr val="000000"/>
                </a:solidFill>
                <a:latin typeface="Calibri" panose="020F0502020204030204" pitchFamily="34" charset="0"/>
              </a:rPr>
              <a:t>Fuente:  Proyecciones MEF.</a:t>
            </a:r>
            <a:endParaRPr lang="es-PE" sz="900" i="1" dirty="0">
              <a:latin typeface="Calibri" panose="020F0502020204030204" pitchFamily="34" charset="0"/>
            </a:endParaRPr>
          </a:p>
        </p:txBody>
      </p:sp>
      <p:sp>
        <p:nvSpPr>
          <p:cNvPr id="12" name="CuadroTexto 11"/>
          <p:cNvSpPr txBox="1"/>
          <p:nvPr/>
        </p:nvSpPr>
        <p:spPr>
          <a:xfrm>
            <a:off x="1582617" y="1735266"/>
            <a:ext cx="5958098" cy="492443"/>
          </a:xfrm>
          <a:prstGeom prst="rect">
            <a:avLst/>
          </a:prstGeom>
          <a:noFill/>
        </p:spPr>
        <p:txBody>
          <a:bodyPr wrap="square" rtlCol="0">
            <a:spAutoFit/>
          </a:bodyPr>
          <a:lstStyle/>
          <a:p>
            <a:pPr algn="ctr"/>
            <a:r>
              <a:rPr lang="es-PE" sz="1400" b="1" dirty="0" smtClean="0"/>
              <a:t>Perú: Ingresos del Gobierno General, 2017 – 2021</a:t>
            </a:r>
            <a:r>
              <a:rPr lang="es-PE" sz="1400" b="1" baseline="30000" dirty="0" smtClean="0"/>
              <a:t>1</a:t>
            </a:r>
          </a:p>
          <a:p>
            <a:pPr algn="ctr"/>
            <a:r>
              <a:rPr lang="es-PE" sz="1200" dirty="0" smtClean="0"/>
              <a:t>(% del PBI)</a:t>
            </a:r>
          </a:p>
        </p:txBody>
      </p:sp>
      <p:sp>
        <p:nvSpPr>
          <p:cNvPr id="8" name="CuadroTexto 7"/>
          <p:cNvSpPr txBox="1"/>
          <p:nvPr/>
        </p:nvSpPr>
        <p:spPr>
          <a:xfrm>
            <a:off x="1228861" y="1066180"/>
            <a:ext cx="6665609" cy="523220"/>
          </a:xfrm>
          <a:prstGeom prst="rect">
            <a:avLst/>
          </a:prstGeom>
          <a:noFill/>
        </p:spPr>
        <p:txBody>
          <a:bodyPr wrap="square" rtlCol="0">
            <a:spAutoFit/>
          </a:bodyPr>
          <a:lstStyle/>
          <a:p>
            <a:pPr algn="ctr"/>
            <a:r>
              <a:rPr lang="es-PE" sz="1400" dirty="0" smtClean="0"/>
              <a:t>Reformas </a:t>
            </a:r>
            <a:r>
              <a:rPr lang="es-PE" sz="1400" dirty="0"/>
              <a:t>estructurales permitirán ampliar la base de ingresos permanentes del </a:t>
            </a:r>
            <a:r>
              <a:rPr lang="es-PE" sz="1400" dirty="0" smtClean="0"/>
              <a:t>Estado </a:t>
            </a:r>
            <a:r>
              <a:rPr lang="es-PE" sz="1400" dirty="0"/>
              <a:t>y financiar una mayor expansión en la cobertura de servicios públicos de </a:t>
            </a:r>
            <a:r>
              <a:rPr lang="es-PE" sz="1400" dirty="0" smtClean="0"/>
              <a:t>calidad.</a:t>
            </a:r>
            <a:endParaRPr lang="es-PE" sz="1400" dirty="0"/>
          </a:p>
        </p:txBody>
      </p:sp>
      <p:pic>
        <p:nvPicPr>
          <p:cNvPr id="9" name="Imagen 8"/>
          <p:cNvPicPr>
            <a:picLocks noChangeAspect="1"/>
          </p:cNvPicPr>
          <p:nvPr/>
        </p:nvPicPr>
        <p:blipFill>
          <a:blip r:embed="rId2" cstate="print"/>
          <a:stretch>
            <a:fillRect/>
          </a:stretch>
        </p:blipFill>
        <p:spPr>
          <a:xfrm>
            <a:off x="1963861" y="2373575"/>
            <a:ext cx="5195608" cy="3120685"/>
          </a:xfrm>
          <a:prstGeom prst="rect">
            <a:avLst/>
          </a:prstGeom>
        </p:spPr>
      </p:pic>
    </p:spTree>
    <p:extLst>
      <p:ext uri="{BB962C8B-B14F-4D97-AF65-F5344CB8AC3E}">
        <p14:creationId xmlns:p14="http://schemas.microsoft.com/office/powerpoint/2010/main" val="1507009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61455" y="2592622"/>
            <a:ext cx="5431973" cy="1844441"/>
          </a:xfrm>
        </p:spPr>
        <p:txBody>
          <a:bodyPr>
            <a:noAutofit/>
          </a:bodyPr>
          <a:lstStyle/>
          <a:p>
            <a:r>
              <a:rPr lang="es-ES" sz="4000" b="1" dirty="0">
                <a:solidFill>
                  <a:srgbClr val="FF0000"/>
                </a:solidFill>
                <a:latin typeface="+mn-lt"/>
              </a:rPr>
              <a:t>PERÚ</a:t>
            </a:r>
            <a:r>
              <a:rPr lang="es-ES" sz="3200" b="1" dirty="0">
                <a:solidFill>
                  <a:srgbClr val="FF0000"/>
                </a:solidFill>
              </a:rPr>
              <a:t/>
            </a:r>
            <a:br>
              <a:rPr lang="es-ES" sz="3200" b="1" dirty="0">
                <a:solidFill>
                  <a:srgbClr val="FF0000"/>
                </a:solidFill>
              </a:rPr>
            </a:br>
            <a:r>
              <a:rPr lang="es-ES" sz="3200" b="1" dirty="0" smtClean="0">
                <a:effectLst>
                  <a:outerShdw blurRad="38100" dist="38100" dir="2700000" algn="tl">
                    <a:srgbClr val="C0C0C0"/>
                  </a:outerShdw>
                </a:effectLst>
                <a:latin typeface="+mn-lt"/>
              </a:rPr>
              <a:t>MARCO MACROECONÓMICO MULTIANUAL 2017-2019 REVISADO</a:t>
            </a:r>
            <a:endParaRPr lang="es-ES" sz="3200" dirty="0">
              <a:solidFill>
                <a:prstClr val="black"/>
              </a:solidFill>
              <a:latin typeface="+mn-lt"/>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1284" y="729342"/>
            <a:ext cx="3512317" cy="741099"/>
          </a:xfrm>
          <a:prstGeom prst="rect">
            <a:avLst/>
          </a:prstGeom>
        </p:spPr>
      </p:pic>
      <p:sp>
        <p:nvSpPr>
          <p:cNvPr id="5" name="CuadroTexto 4"/>
          <p:cNvSpPr txBox="1"/>
          <p:nvPr/>
        </p:nvSpPr>
        <p:spPr>
          <a:xfrm>
            <a:off x="6333601" y="5061857"/>
            <a:ext cx="2679771" cy="323165"/>
          </a:xfrm>
          <a:prstGeom prst="rect">
            <a:avLst/>
          </a:prstGeom>
          <a:noFill/>
        </p:spPr>
        <p:txBody>
          <a:bodyPr wrap="square" rtlCol="0">
            <a:spAutoFit/>
          </a:bodyPr>
          <a:lstStyle/>
          <a:p>
            <a:pPr algn="ctr"/>
            <a:r>
              <a:rPr lang="es-PE" sz="1500" b="1" dirty="0" smtClean="0"/>
              <a:t>Lima, 19 de setiembre de 2016</a:t>
            </a:r>
            <a:endParaRPr lang="es-PE" sz="1500" b="1" dirty="0"/>
          </a:p>
        </p:txBody>
      </p:sp>
    </p:spTree>
    <p:extLst>
      <p:ext uri="{BB962C8B-B14F-4D97-AF65-F5344CB8AC3E}">
        <p14:creationId xmlns:p14="http://schemas.microsoft.com/office/powerpoint/2010/main" val="1093857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a:xfrm>
            <a:off x="6826646" y="6345960"/>
            <a:ext cx="2057400" cy="365125"/>
          </a:xfrm>
        </p:spPr>
        <p:txBody>
          <a:bodyPr/>
          <a:lstStyle/>
          <a:p>
            <a:fld id="{3A10AC81-0BCF-4A88-91DD-6D952CB3253A}" type="slidenum">
              <a:rPr lang="es-ES" smtClean="0"/>
              <a:pPr/>
              <a:t>2</a:t>
            </a:fld>
            <a:endParaRPr lang="es-ES" dirty="0"/>
          </a:p>
        </p:txBody>
      </p:sp>
      <p:sp>
        <p:nvSpPr>
          <p:cNvPr id="5" name="Rectángulo 4"/>
          <p:cNvSpPr/>
          <p:nvPr/>
        </p:nvSpPr>
        <p:spPr>
          <a:xfrm>
            <a:off x="551151" y="339159"/>
            <a:ext cx="7678882" cy="461665"/>
          </a:xfrm>
          <a:prstGeom prst="rect">
            <a:avLst/>
          </a:prstGeom>
        </p:spPr>
        <p:txBody>
          <a:bodyPr wrap="square">
            <a:spAutoFit/>
          </a:bodyPr>
          <a:lstStyle/>
          <a:p>
            <a:r>
              <a:rPr lang="es-ES" sz="2400" b="1" dirty="0" smtClean="0"/>
              <a:t>Índice</a:t>
            </a:r>
            <a:endParaRPr lang="es-ES" sz="2400" b="1" dirty="0"/>
          </a:p>
        </p:txBody>
      </p:sp>
      <p:sp>
        <p:nvSpPr>
          <p:cNvPr id="7" name="Rectángulo 6"/>
          <p:cNvSpPr/>
          <p:nvPr/>
        </p:nvSpPr>
        <p:spPr>
          <a:xfrm>
            <a:off x="716561" y="1818810"/>
            <a:ext cx="7903029" cy="3046988"/>
          </a:xfrm>
          <a:prstGeom prst="rect">
            <a:avLst/>
          </a:prstGeom>
        </p:spPr>
        <p:txBody>
          <a:bodyPr wrap="square">
            <a:spAutoFit/>
          </a:bodyPr>
          <a:lstStyle/>
          <a:p>
            <a:pPr marL="514350" indent="-514350" algn="just">
              <a:buClr>
                <a:srgbClr val="C00000"/>
              </a:buClr>
              <a:buFont typeface="+mj-lt"/>
              <a:buAutoNum type="romanUcPeriod"/>
            </a:pPr>
            <a:r>
              <a:rPr lang="es-ES" sz="2400" b="1" dirty="0" smtClean="0">
                <a:ea typeface="Calibri" panose="020F0502020204030204" pitchFamily="34" charset="0"/>
                <a:cs typeface="Times New Roman" panose="02020603050405020304" pitchFamily="18" charset="0"/>
              </a:rPr>
              <a:t>Entorno Internacional</a:t>
            </a:r>
          </a:p>
          <a:p>
            <a:pPr marL="514350" indent="-514350" algn="just">
              <a:buClr>
                <a:srgbClr val="C00000"/>
              </a:buClr>
              <a:buFont typeface="+mj-lt"/>
              <a:buAutoNum type="romanUcPeriod"/>
            </a:pPr>
            <a:endParaRPr lang="es-ES" sz="2400" b="1" dirty="0" smtClean="0">
              <a:ea typeface="Calibri" panose="020F0502020204030204" pitchFamily="34" charset="0"/>
              <a:cs typeface="Times New Roman" panose="02020603050405020304" pitchFamily="18" charset="0"/>
            </a:endParaRPr>
          </a:p>
          <a:p>
            <a:pPr marL="514350" indent="-514350" algn="just">
              <a:buClr>
                <a:srgbClr val="C00000"/>
              </a:buClr>
              <a:buFont typeface="+mj-lt"/>
              <a:buAutoNum type="romanUcPeriod"/>
            </a:pPr>
            <a:r>
              <a:rPr lang="es-ES" sz="2400" b="1" dirty="0" smtClean="0">
                <a:ea typeface="Calibri" panose="020F0502020204030204" pitchFamily="34" charset="0"/>
                <a:cs typeface="Times New Roman" panose="02020603050405020304" pitchFamily="18" charset="0"/>
              </a:rPr>
              <a:t>Entorno Local</a:t>
            </a:r>
          </a:p>
          <a:p>
            <a:pPr marL="514350" indent="-514350" algn="just">
              <a:buClr>
                <a:srgbClr val="C00000"/>
              </a:buClr>
              <a:buFont typeface="+mj-lt"/>
              <a:buAutoNum type="romanUcPeriod"/>
            </a:pPr>
            <a:endParaRPr lang="es-ES" sz="2400" b="1" dirty="0" smtClean="0">
              <a:ea typeface="Calibri" panose="020F0502020204030204" pitchFamily="34" charset="0"/>
              <a:cs typeface="Times New Roman" panose="02020603050405020304" pitchFamily="18" charset="0"/>
            </a:endParaRPr>
          </a:p>
          <a:p>
            <a:pPr marL="514350" indent="-514350" algn="just">
              <a:buClr>
                <a:srgbClr val="C00000"/>
              </a:buClr>
              <a:buFont typeface="+mj-lt"/>
              <a:buAutoNum type="romanUcPeriod"/>
            </a:pPr>
            <a:r>
              <a:rPr lang="es-ES" sz="2400" b="1" dirty="0" smtClean="0">
                <a:ea typeface="Calibri" panose="020F0502020204030204" pitchFamily="34" charset="0"/>
                <a:cs typeface="Times New Roman" panose="02020603050405020304" pitchFamily="18" charset="0"/>
              </a:rPr>
              <a:t>Finanzas Públicas</a:t>
            </a:r>
          </a:p>
          <a:p>
            <a:pPr marL="514350" indent="-514350" algn="just">
              <a:buClr>
                <a:srgbClr val="C00000"/>
              </a:buClr>
              <a:buFont typeface="+mj-lt"/>
              <a:buAutoNum type="romanUcPeriod"/>
            </a:pPr>
            <a:endParaRPr lang="es-ES" sz="2400" b="1" dirty="0" smtClean="0">
              <a:ea typeface="Calibri" panose="020F0502020204030204" pitchFamily="34" charset="0"/>
              <a:cs typeface="Times New Roman" panose="02020603050405020304" pitchFamily="18" charset="0"/>
            </a:endParaRPr>
          </a:p>
          <a:p>
            <a:pPr marL="514350" indent="-514350" algn="just">
              <a:buClr>
                <a:srgbClr val="C00000"/>
              </a:buClr>
              <a:buFont typeface="+mj-lt"/>
              <a:buAutoNum type="romanUcPeriod"/>
            </a:pPr>
            <a:r>
              <a:rPr lang="es-ES" sz="2400" b="1" dirty="0" smtClean="0">
                <a:ea typeface="Calibri" panose="020F0502020204030204" pitchFamily="34" charset="0"/>
                <a:cs typeface="Times New Roman" panose="02020603050405020304" pitchFamily="18" charset="0"/>
              </a:rPr>
              <a:t>Estrategia de Reformas 2016-2021</a:t>
            </a:r>
          </a:p>
          <a:p>
            <a:pPr marL="514350" indent="-514350" algn="just">
              <a:buClr>
                <a:srgbClr val="C00000"/>
              </a:buClr>
              <a:buFont typeface="+mj-lt"/>
              <a:buAutoNum type="romanUcPeriod"/>
            </a:pPr>
            <a:endParaRPr lang="es-ES" sz="2400" b="1" dirty="0">
              <a:solidFill>
                <a:prstClr val="black"/>
              </a:solidFill>
              <a:cs typeface="Times New Roman" panose="02020603050405020304" pitchFamily="18" charset="0"/>
            </a:endParaRPr>
          </a:p>
        </p:txBody>
      </p:sp>
    </p:spTree>
    <p:extLst>
      <p:ext uri="{BB962C8B-B14F-4D97-AF65-F5344CB8AC3E}">
        <p14:creationId xmlns:p14="http://schemas.microsoft.com/office/powerpoint/2010/main" val="1160660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61456" y="2286001"/>
            <a:ext cx="5431973" cy="2296886"/>
          </a:xfrm>
        </p:spPr>
        <p:txBody>
          <a:bodyPr>
            <a:normAutofit fontScale="90000"/>
          </a:bodyPr>
          <a:lstStyle/>
          <a:p>
            <a:r>
              <a:rPr lang="es-ES" sz="4000" b="1" dirty="0" smtClean="0">
                <a:latin typeface="+mn-lt"/>
              </a:rPr>
              <a:t>Proyecto de Ley de Delegación de Facultades</a:t>
            </a:r>
            <a:br>
              <a:rPr lang="es-ES" sz="4000" b="1" dirty="0" smtClean="0">
                <a:latin typeface="+mn-lt"/>
              </a:rPr>
            </a:br>
            <a:r>
              <a:rPr lang="es-ES" sz="3600" dirty="0" smtClean="0">
                <a:latin typeface="+mn-lt"/>
              </a:rPr>
              <a:t>Mejoras en la normatividad de Responsabilidad y Transparencia Fiscal</a:t>
            </a:r>
            <a:endParaRPr lang="es-ES" sz="3600" dirty="0"/>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7996" y="729342"/>
            <a:ext cx="3512317" cy="741099"/>
          </a:xfrm>
          <a:prstGeom prst="rect">
            <a:avLst/>
          </a:prstGeom>
        </p:spPr>
      </p:pic>
      <p:sp>
        <p:nvSpPr>
          <p:cNvPr id="7" name="CuadroTexto 6"/>
          <p:cNvSpPr txBox="1"/>
          <p:nvPr/>
        </p:nvSpPr>
        <p:spPr>
          <a:xfrm>
            <a:off x="6369628" y="5035528"/>
            <a:ext cx="2643744" cy="323165"/>
          </a:xfrm>
          <a:prstGeom prst="rect">
            <a:avLst/>
          </a:prstGeom>
          <a:noFill/>
        </p:spPr>
        <p:txBody>
          <a:bodyPr wrap="square" rtlCol="0">
            <a:spAutoFit/>
          </a:bodyPr>
          <a:lstStyle/>
          <a:p>
            <a:pPr algn="r"/>
            <a:r>
              <a:rPr lang="es-PE" sz="1500" b="1" dirty="0" smtClean="0">
                <a:solidFill>
                  <a:prstClr val="black"/>
                </a:solidFill>
              </a:rPr>
              <a:t>Lima, 19 de septiembre 2016</a:t>
            </a:r>
            <a:endParaRPr lang="es-PE" sz="1500" b="1" dirty="0">
              <a:solidFill>
                <a:prstClr val="black"/>
              </a:solidFill>
            </a:endParaRPr>
          </a:p>
        </p:txBody>
      </p:sp>
    </p:spTree>
    <p:extLst>
      <p:ext uri="{BB962C8B-B14F-4D97-AF65-F5344CB8AC3E}">
        <p14:creationId xmlns:p14="http://schemas.microsoft.com/office/powerpoint/2010/main" val="37863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5 CuadroTexto"/>
          <p:cNvSpPr txBox="1"/>
          <p:nvPr/>
        </p:nvSpPr>
        <p:spPr>
          <a:xfrm>
            <a:off x="250372" y="6281465"/>
            <a:ext cx="8581512" cy="369332"/>
          </a:xfrm>
          <a:prstGeom prst="rect">
            <a:avLst/>
          </a:prstGeom>
        </p:spPr>
        <p:txBody>
          <a:bodyPr wrap="square">
            <a:spAutoFit/>
          </a:bodyPr>
          <a:lstStyle>
            <a:defPPr>
              <a:defRPr lang="es-ES"/>
            </a:defPPr>
            <a:lvl1pPr>
              <a:defRPr sz="800" b="0" i="1"/>
            </a:lvl1pPr>
          </a:lstStyle>
          <a:p>
            <a:pPr algn="just"/>
            <a:endParaRPr lang="es-PE" sz="900" dirty="0" smtClean="0">
              <a:solidFill>
                <a:prstClr val="black"/>
              </a:solidFill>
            </a:endParaRPr>
          </a:p>
          <a:p>
            <a:pPr algn="just"/>
            <a:r>
              <a:rPr lang="es-PE" sz="900" dirty="0" smtClean="0">
                <a:solidFill>
                  <a:prstClr val="black"/>
                </a:solidFill>
              </a:rPr>
              <a:t>Fuente: MEF.</a:t>
            </a:r>
            <a:endParaRPr lang="es-PE" sz="900" dirty="0">
              <a:solidFill>
                <a:prstClr val="black"/>
              </a:solidFill>
            </a:endParaRPr>
          </a:p>
        </p:txBody>
      </p:sp>
      <p:sp>
        <p:nvSpPr>
          <p:cNvPr id="28" name="CuadroTexto 27"/>
          <p:cNvSpPr txBox="1"/>
          <p:nvPr/>
        </p:nvSpPr>
        <p:spPr>
          <a:xfrm>
            <a:off x="830766" y="1451264"/>
            <a:ext cx="7905610" cy="4108817"/>
          </a:xfrm>
          <a:prstGeom prst="rect">
            <a:avLst/>
          </a:prstGeom>
          <a:noFill/>
        </p:spPr>
        <p:txBody>
          <a:bodyPr wrap="square" rtlCol="0">
            <a:spAutoFit/>
          </a:bodyPr>
          <a:lstStyle/>
          <a:p>
            <a:pPr algn="just"/>
            <a:r>
              <a:rPr lang="es-ES" b="1" dirty="0" smtClean="0"/>
              <a:t>Es un conjunto de reglas fiscales cuyo objetivo es garantizar la sostenibilidad fiscal en el mediano y largo plazo.</a:t>
            </a:r>
          </a:p>
          <a:p>
            <a:pPr marL="285750" indent="-285750" algn="just">
              <a:buFontTx/>
              <a:buChar char="-"/>
            </a:pPr>
            <a:endParaRPr lang="es-ES" sz="900" dirty="0"/>
          </a:p>
          <a:p>
            <a:pPr marL="285750" indent="-285750" algn="just">
              <a:buClr>
                <a:srgbClr val="C00000"/>
              </a:buClr>
              <a:buFont typeface="Arial" panose="020B0604020202020204" pitchFamily="34" charset="0"/>
              <a:buChar char="•"/>
            </a:pPr>
            <a:r>
              <a:rPr lang="es-ES" dirty="0" smtClean="0"/>
              <a:t>Existen diferentes tipos de regla: de gasto, déficit fiscal y deuda pública.</a:t>
            </a:r>
          </a:p>
          <a:p>
            <a:pPr marL="285750" indent="-285750" algn="just">
              <a:buFontTx/>
              <a:buChar char="-"/>
            </a:pPr>
            <a:endParaRPr lang="es-ES" sz="900" dirty="0" smtClean="0"/>
          </a:p>
          <a:p>
            <a:pPr marL="285750" indent="-285750" algn="just">
              <a:buFontTx/>
              <a:buChar char="-"/>
            </a:pPr>
            <a:endParaRPr lang="es-ES" sz="900" dirty="0"/>
          </a:p>
          <a:p>
            <a:pPr marL="285750" indent="-285750" algn="just">
              <a:buFontTx/>
              <a:buChar char="-"/>
            </a:pPr>
            <a:endParaRPr lang="es-ES" sz="900" dirty="0" smtClean="0"/>
          </a:p>
          <a:p>
            <a:pPr marL="285750" indent="-285750" algn="just">
              <a:buFontTx/>
              <a:buChar char="-"/>
            </a:pPr>
            <a:endParaRPr lang="es-ES" sz="900" dirty="0" smtClean="0"/>
          </a:p>
          <a:p>
            <a:pPr algn="just"/>
            <a:r>
              <a:rPr lang="es-ES" b="1" dirty="0" smtClean="0"/>
              <a:t>El marco </a:t>
            </a:r>
            <a:r>
              <a:rPr lang="es-ES" b="1" dirty="0" err="1" smtClean="0"/>
              <a:t>macrofiscal</a:t>
            </a:r>
            <a:r>
              <a:rPr lang="es-ES" b="1" dirty="0" smtClean="0"/>
              <a:t> incluye herramientas operativas que facilitan </a:t>
            </a:r>
            <a:r>
              <a:rPr lang="es-ES" b="1" dirty="0"/>
              <a:t>el adecuado </a:t>
            </a:r>
            <a:r>
              <a:rPr lang="es-ES" b="1" dirty="0" smtClean="0"/>
              <a:t>cumplimiento.</a:t>
            </a:r>
          </a:p>
          <a:p>
            <a:pPr algn="just"/>
            <a:endParaRPr lang="es-ES" sz="900" dirty="0"/>
          </a:p>
          <a:p>
            <a:pPr marL="285750" indent="-285750" algn="just">
              <a:buClr>
                <a:srgbClr val="C00000"/>
              </a:buClr>
              <a:buFont typeface="Arial" panose="020B0604020202020204" pitchFamily="34" charset="0"/>
              <a:buChar char="•"/>
            </a:pPr>
            <a:r>
              <a:rPr lang="es-ES" dirty="0" smtClean="0"/>
              <a:t>Fondos para contingencias (desastres naturales, crisis internacional, etc.) y fondos </a:t>
            </a:r>
            <a:r>
              <a:rPr lang="es-ES" dirty="0" err="1" smtClean="0"/>
              <a:t>contracíclicos</a:t>
            </a:r>
            <a:r>
              <a:rPr lang="es-ES" dirty="0" smtClean="0"/>
              <a:t>.</a:t>
            </a:r>
          </a:p>
          <a:p>
            <a:pPr marL="285750" indent="-285750" algn="just">
              <a:buFontTx/>
              <a:buChar char="-"/>
            </a:pPr>
            <a:endParaRPr lang="es-ES" sz="900" dirty="0" smtClean="0"/>
          </a:p>
          <a:p>
            <a:pPr marL="285750" indent="-285750" algn="just">
              <a:buClr>
                <a:srgbClr val="C00000"/>
              </a:buClr>
              <a:buFont typeface="Arial" panose="020B0604020202020204" pitchFamily="34" charset="0"/>
              <a:buChar char="•"/>
            </a:pPr>
            <a:r>
              <a:rPr lang="es-ES" dirty="0" err="1"/>
              <a:t>Claúsulas</a:t>
            </a:r>
            <a:r>
              <a:rPr lang="es-ES" dirty="0"/>
              <a:t> de escape.</a:t>
            </a:r>
          </a:p>
          <a:p>
            <a:pPr marL="285750" indent="-285750" algn="just">
              <a:buFontTx/>
              <a:buChar char="-"/>
            </a:pPr>
            <a:endParaRPr lang="es-ES" sz="900" dirty="0" smtClean="0"/>
          </a:p>
          <a:p>
            <a:pPr marL="285750" indent="-285750" algn="just">
              <a:buClr>
                <a:srgbClr val="C00000"/>
              </a:buClr>
              <a:buFont typeface="Arial" panose="020B0604020202020204" pitchFamily="34" charset="0"/>
              <a:buChar char="•"/>
            </a:pPr>
            <a:r>
              <a:rPr lang="es-ES" dirty="0"/>
              <a:t>Mecanismos de rendición de cuentas y transparencia.</a:t>
            </a:r>
          </a:p>
          <a:p>
            <a:pPr marL="285750" indent="-285750" algn="just">
              <a:buFontTx/>
              <a:buChar char="-"/>
            </a:pPr>
            <a:endParaRPr lang="es-ES" dirty="0"/>
          </a:p>
        </p:txBody>
      </p:sp>
      <p:sp>
        <p:nvSpPr>
          <p:cNvPr id="7" name="Marcador de número de diapositiva 1"/>
          <p:cNvSpPr>
            <a:spLocks noGrp="1"/>
          </p:cNvSpPr>
          <p:nvPr>
            <p:ph type="sldNum" sz="quarter" idx="12"/>
          </p:nvPr>
        </p:nvSpPr>
        <p:spPr>
          <a:xfrm>
            <a:off x="6889750" y="6343651"/>
            <a:ext cx="2057400" cy="365125"/>
          </a:xfrm>
        </p:spPr>
        <p:txBody>
          <a:bodyPr/>
          <a:lstStyle/>
          <a:p>
            <a:fld id="{3A10AC81-0BCF-4A88-91DD-6D952CB3253A}" type="slidenum">
              <a:rPr lang="es-ES" b="1" smtClean="0">
                <a:solidFill>
                  <a:schemeClr val="bg1"/>
                </a:solidFill>
              </a:rPr>
              <a:pPr/>
              <a:t>21</a:t>
            </a:fld>
            <a:endParaRPr lang="es-ES" b="1" dirty="0">
              <a:solidFill>
                <a:schemeClr val="bg1"/>
              </a:solidFill>
            </a:endParaRPr>
          </a:p>
        </p:txBody>
      </p:sp>
      <p:sp>
        <p:nvSpPr>
          <p:cNvPr id="6" name="Título 3"/>
          <p:cNvSpPr txBox="1">
            <a:spLocks/>
          </p:cNvSpPr>
          <p:nvPr/>
        </p:nvSpPr>
        <p:spPr>
          <a:xfrm>
            <a:off x="541882" y="334830"/>
            <a:ext cx="7836831" cy="45623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400" b="1" dirty="0" smtClean="0">
                <a:latin typeface="+mn-lt"/>
              </a:rPr>
              <a:t>El Marco </a:t>
            </a:r>
            <a:r>
              <a:rPr lang="es-PE" sz="2400" b="1" dirty="0" err="1" smtClean="0">
                <a:latin typeface="+mn-lt"/>
              </a:rPr>
              <a:t>Macrofiscal</a:t>
            </a:r>
            <a:endParaRPr lang="es-PE" sz="2400" b="1" dirty="0">
              <a:latin typeface="+mn-lt"/>
            </a:endParaRPr>
          </a:p>
        </p:txBody>
      </p:sp>
    </p:spTree>
    <p:extLst>
      <p:ext uri="{BB962C8B-B14F-4D97-AF65-F5344CB8AC3E}">
        <p14:creationId xmlns:p14="http://schemas.microsoft.com/office/powerpoint/2010/main" val="1392562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5 CuadroTexto"/>
          <p:cNvSpPr txBox="1"/>
          <p:nvPr/>
        </p:nvSpPr>
        <p:spPr>
          <a:xfrm>
            <a:off x="248558" y="6285093"/>
            <a:ext cx="8581512" cy="369332"/>
          </a:xfrm>
          <a:prstGeom prst="rect">
            <a:avLst/>
          </a:prstGeom>
        </p:spPr>
        <p:txBody>
          <a:bodyPr wrap="square">
            <a:spAutoFit/>
          </a:bodyPr>
          <a:lstStyle>
            <a:defPPr>
              <a:defRPr lang="es-ES"/>
            </a:defPPr>
            <a:lvl1pPr>
              <a:defRPr sz="800" b="0" i="1"/>
            </a:lvl1pPr>
          </a:lstStyle>
          <a:p>
            <a:pPr algn="just"/>
            <a:r>
              <a:rPr lang="es-PE" sz="900" dirty="0">
                <a:solidFill>
                  <a:prstClr val="black"/>
                </a:solidFill>
              </a:rPr>
              <a:t>1/ </a:t>
            </a:r>
            <a:r>
              <a:rPr lang="es-PE" sz="900" dirty="0" smtClean="0">
                <a:solidFill>
                  <a:prstClr val="black"/>
                </a:solidFill>
              </a:rPr>
              <a:t>Según metodología de cálculo aprobada por Resolución Ministerial y con la aprobación del Consejo Fiscal.</a:t>
            </a:r>
          </a:p>
          <a:p>
            <a:pPr algn="just"/>
            <a:r>
              <a:rPr lang="es-PE" sz="900" dirty="0" smtClean="0">
                <a:solidFill>
                  <a:prstClr val="black"/>
                </a:solidFill>
              </a:rPr>
              <a:t>Fuente: MEF.</a:t>
            </a:r>
            <a:endParaRPr lang="es-PE" sz="900" dirty="0">
              <a:solidFill>
                <a:prstClr val="black"/>
              </a:solidFill>
            </a:endParaRPr>
          </a:p>
        </p:txBody>
      </p:sp>
      <p:sp>
        <p:nvSpPr>
          <p:cNvPr id="7" name="CuadroTexto 6"/>
          <p:cNvSpPr txBox="1"/>
          <p:nvPr/>
        </p:nvSpPr>
        <p:spPr>
          <a:xfrm>
            <a:off x="3681182" y="871490"/>
            <a:ext cx="1208314" cy="369332"/>
          </a:xfrm>
          <a:prstGeom prst="rect">
            <a:avLst/>
          </a:prstGeom>
          <a:noFill/>
        </p:spPr>
        <p:txBody>
          <a:bodyPr wrap="square" rtlCol="0">
            <a:spAutoFit/>
          </a:bodyPr>
          <a:lstStyle/>
          <a:p>
            <a:pPr algn="ctr"/>
            <a:r>
              <a:rPr lang="es-ES" b="1" u="sng" dirty="0" smtClean="0"/>
              <a:t>Vigente</a:t>
            </a:r>
            <a:endParaRPr lang="es-ES" b="1" u="sng" dirty="0"/>
          </a:p>
        </p:txBody>
      </p:sp>
      <p:sp>
        <p:nvSpPr>
          <p:cNvPr id="8" name="CuadroTexto 7"/>
          <p:cNvSpPr txBox="1"/>
          <p:nvPr/>
        </p:nvSpPr>
        <p:spPr>
          <a:xfrm>
            <a:off x="6366122" y="871490"/>
            <a:ext cx="1600192" cy="369332"/>
          </a:xfrm>
          <a:prstGeom prst="rect">
            <a:avLst/>
          </a:prstGeom>
          <a:noFill/>
        </p:spPr>
        <p:txBody>
          <a:bodyPr wrap="square" rtlCol="0">
            <a:spAutoFit/>
          </a:bodyPr>
          <a:lstStyle/>
          <a:p>
            <a:pPr algn="ctr"/>
            <a:r>
              <a:rPr lang="es-ES" b="1" u="sng" dirty="0" smtClean="0"/>
              <a:t>Propuesta</a:t>
            </a:r>
            <a:endParaRPr lang="es-ES" b="1" u="sng" dirty="0"/>
          </a:p>
        </p:txBody>
      </p:sp>
      <p:sp>
        <p:nvSpPr>
          <p:cNvPr id="9" name="Rectángulo 8"/>
          <p:cNvSpPr/>
          <p:nvPr/>
        </p:nvSpPr>
        <p:spPr>
          <a:xfrm>
            <a:off x="2937443" y="1247653"/>
            <a:ext cx="2700000" cy="75600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rPr>
              <a:t>No mayor a 30% del PBI</a:t>
            </a:r>
          </a:p>
        </p:txBody>
      </p:sp>
      <p:sp>
        <p:nvSpPr>
          <p:cNvPr id="12" name="Rectángulo 11"/>
          <p:cNvSpPr/>
          <p:nvPr/>
        </p:nvSpPr>
        <p:spPr>
          <a:xfrm>
            <a:off x="5817436" y="1247653"/>
            <a:ext cx="2700000" cy="756000"/>
          </a:xfrm>
          <a:prstGeom prst="rect">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rPr>
              <a:t>Se mantiene</a:t>
            </a:r>
          </a:p>
        </p:txBody>
      </p:sp>
      <p:sp>
        <p:nvSpPr>
          <p:cNvPr id="15" name="Rectángulo 14"/>
          <p:cNvSpPr/>
          <p:nvPr/>
        </p:nvSpPr>
        <p:spPr>
          <a:xfrm>
            <a:off x="2943376" y="2119835"/>
            <a:ext cx="2700000" cy="75600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Déficit </a:t>
            </a:r>
            <a:r>
              <a:rPr lang="es-ES" sz="1400" b="1" dirty="0" smtClean="0">
                <a:solidFill>
                  <a:schemeClr val="tx1"/>
                </a:solidFill>
              </a:rPr>
              <a:t>estructural en función al PBI potencial y precio de materias primas de largo plazo</a:t>
            </a:r>
            <a:r>
              <a:rPr lang="es-ES" sz="1400" b="1" baseline="30000" dirty="0" smtClean="0">
                <a:solidFill>
                  <a:schemeClr val="tx1"/>
                </a:solidFill>
              </a:rPr>
              <a:t>1/</a:t>
            </a:r>
            <a:endParaRPr lang="es-ES" sz="1400" b="1" baseline="30000" dirty="0">
              <a:solidFill>
                <a:schemeClr val="tx1"/>
              </a:solidFill>
            </a:endParaRPr>
          </a:p>
        </p:txBody>
      </p:sp>
      <p:sp>
        <p:nvSpPr>
          <p:cNvPr id="16" name="Rectángulo 15"/>
          <p:cNvSpPr/>
          <p:nvPr/>
        </p:nvSpPr>
        <p:spPr>
          <a:xfrm>
            <a:off x="5823369" y="2119835"/>
            <a:ext cx="2700000" cy="756000"/>
          </a:xfrm>
          <a:prstGeom prst="rect">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rPr>
              <a:t>Déficit </a:t>
            </a:r>
            <a:r>
              <a:rPr lang="es-ES" sz="1600" b="1" dirty="0" smtClean="0">
                <a:solidFill>
                  <a:schemeClr val="tx1"/>
                </a:solidFill>
              </a:rPr>
              <a:t>nominal observable</a:t>
            </a:r>
            <a:endParaRPr lang="es-ES" sz="1600" b="1" dirty="0">
              <a:solidFill>
                <a:schemeClr val="tx1"/>
              </a:solidFill>
            </a:endParaRPr>
          </a:p>
        </p:txBody>
      </p:sp>
      <p:sp>
        <p:nvSpPr>
          <p:cNvPr id="17" name="Rectángulo 16"/>
          <p:cNvSpPr/>
          <p:nvPr/>
        </p:nvSpPr>
        <p:spPr>
          <a:xfrm>
            <a:off x="993748" y="1247653"/>
            <a:ext cx="1775568" cy="75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rPr>
              <a:t>Deuda Pública</a:t>
            </a:r>
            <a:endParaRPr lang="es-ES" sz="1600" b="1" dirty="0">
              <a:solidFill>
                <a:schemeClr val="tx1"/>
              </a:solidFill>
            </a:endParaRPr>
          </a:p>
        </p:txBody>
      </p:sp>
      <p:sp>
        <p:nvSpPr>
          <p:cNvPr id="18" name="Rectángulo 17"/>
          <p:cNvSpPr/>
          <p:nvPr/>
        </p:nvSpPr>
        <p:spPr>
          <a:xfrm>
            <a:off x="993748" y="2119835"/>
            <a:ext cx="1775568" cy="75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rPr>
              <a:t>Déficit Fiscal</a:t>
            </a:r>
            <a:endParaRPr lang="es-ES" sz="1600" b="1" dirty="0">
              <a:solidFill>
                <a:schemeClr val="tx1"/>
              </a:solidFill>
            </a:endParaRPr>
          </a:p>
        </p:txBody>
      </p:sp>
      <p:sp>
        <p:nvSpPr>
          <p:cNvPr id="19" name="Rectángulo 18"/>
          <p:cNvSpPr/>
          <p:nvPr/>
        </p:nvSpPr>
        <p:spPr>
          <a:xfrm>
            <a:off x="2937443" y="3009665"/>
            <a:ext cx="2700000" cy="911865"/>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rPr>
              <a:t>Límite en Soles sólo al Gobierno Nacional en función al déficit estructural</a:t>
            </a:r>
            <a:endParaRPr lang="es-ES" sz="1600" b="1" dirty="0">
              <a:solidFill>
                <a:schemeClr val="tx1"/>
              </a:solidFill>
            </a:endParaRPr>
          </a:p>
        </p:txBody>
      </p:sp>
      <p:sp>
        <p:nvSpPr>
          <p:cNvPr id="20" name="Rectángulo 19"/>
          <p:cNvSpPr/>
          <p:nvPr/>
        </p:nvSpPr>
        <p:spPr>
          <a:xfrm>
            <a:off x="5817436" y="3009665"/>
            <a:ext cx="2700000" cy="911865"/>
          </a:xfrm>
          <a:prstGeom prst="rect">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Límite al crecimiento real a todo el Gob. General en función al crecimiento histórico y proyectado del PBI</a:t>
            </a:r>
            <a:endParaRPr lang="es-ES" sz="1400" b="1" dirty="0">
              <a:solidFill>
                <a:schemeClr val="tx1"/>
              </a:solidFill>
            </a:endParaRPr>
          </a:p>
        </p:txBody>
      </p:sp>
      <p:sp>
        <p:nvSpPr>
          <p:cNvPr id="21" name="Rectángulo 20"/>
          <p:cNvSpPr/>
          <p:nvPr/>
        </p:nvSpPr>
        <p:spPr>
          <a:xfrm>
            <a:off x="993748" y="3009665"/>
            <a:ext cx="1775568" cy="9118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rPr>
              <a:t>Gasto</a:t>
            </a:r>
          </a:p>
          <a:p>
            <a:r>
              <a:rPr lang="es-ES" sz="1600" b="1" dirty="0" smtClean="0">
                <a:solidFill>
                  <a:schemeClr val="tx1"/>
                </a:solidFill>
              </a:rPr>
              <a:t>No Financiero</a:t>
            </a:r>
          </a:p>
          <a:p>
            <a:r>
              <a:rPr lang="es-ES" sz="1400" dirty="0" smtClean="0">
                <a:solidFill>
                  <a:schemeClr val="tx1"/>
                </a:solidFill>
              </a:rPr>
              <a:t>(Corriente y Capital)</a:t>
            </a:r>
            <a:endParaRPr lang="es-ES" sz="1400" dirty="0">
              <a:solidFill>
                <a:schemeClr val="tx1"/>
              </a:solidFill>
            </a:endParaRPr>
          </a:p>
        </p:txBody>
      </p:sp>
      <p:sp>
        <p:nvSpPr>
          <p:cNvPr id="22" name="Rectángulo 21"/>
          <p:cNvSpPr/>
          <p:nvPr/>
        </p:nvSpPr>
        <p:spPr>
          <a:xfrm>
            <a:off x="2937443" y="4055360"/>
            <a:ext cx="2700000" cy="87630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rPr>
              <a:t>Límite en Soles para el Gobierno Nacional en función al PBI Potencial</a:t>
            </a:r>
            <a:endParaRPr lang="es-ES" sz="1600" b="1" baseline="30000" dirty="0">
              <a:solidFill>
                <a:schemeClr val="tx1"/>
              </a:solidFill>
            </a:endParaRPr>
          </a:p>
        </p:txBody>
      </p:sp>
      <p:sp>
        <p:nvSpPr>
          <p:cNvPr id="23" name="Rectángulo 22"/>
          <p:cNvSpPr/>
          <p:nvPr/>
        </p:nvSpPr>
        <p:spPr>
          <a:xfrm>
            <a:off x="5817436" y="4055360"/>
            <a:ext cx="2700000" cy="876300"/>
          </a:xfrm>
          <a:prstGeom prst="rect">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Límite al crecimiento real del Gobierno General</a:t>
            </a:r>
            <a:endParaRPr lang="es-ES" sz="1200" b="1" dirty="0">
              <a:solidFill>
                <a:schemeClr val="tx1"/>
              </a:solidFill>
            </a:endParaRPr>
          </a:p>
          <a:p>
            <a:pPr algn="ctr"/>
            <a:r>
              <a:rPr lang="es-ES" sz="1200" dirty="0" smtClean="0">
                <a:solidFill>
                  <a:schemeClr val="tx1"/>
                </a:solidFill>
              </a:rPr>
              <a:t>(planilla, pensiones, bienes y servicios excluyendo mantenimiento)</a:t>
            </a:r>
            <a:endParaRPr lang="es-ES" sz="1400" dirty="0">
              <a:solidFill>
                <a:schemeClr val="tx1"/>
              </a:solidFill>
            </a:endParaRPr>
          </a:p>
        </p:txBody>
      </p:sp>
      <p:sp>
        <p:nvSpPr>
          <p:cNvPr id="24" name="Rectángulo 23"/>
          <p:cNvSpPr/>
          <p:nvPr/>
        </p:nvSpPr>
        <p:spPr>
          <a:xfrm>
            <a:off x="987815" y="4055360"/>
            <a:ext cx="1775568" cy="876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rPr>
              <a:t>Gasto</a:t>
            </a:r>
          </a:p>
          <a:p>
            <a:r>
              <a:rPr lang="es-ES" sz="1600" b="1" dirty="0" smtClean="0">
                <a:solidFill>
                  <a:schemeClr val="tx1"/>
                </a:solidFill>
              </a:rPr>
              <a:t>Corriente</a:t>
            </a:r>
            <a:endParaRPr lang="es-ES" sz="1600" b="1" dirty="0">
              <a:solidFill>
                <a:schemeClr val="tx1"/>
              </a:solidFill>
            </a:endParaRPr>
          </a:p>
        </p:txBody>
      </p:sp>
      <p:sp>
        <p:nvSpPr>
          <p:cNvPr id="25" name="Rectángulo 24"/>
          <p:cNvSpPr/>
          <p:nvPr/>
        </p:nvSpPr>
        <p:spPr>
          <a:xfrm>
            <a:off x="2937443" y="5065490"/>
            <a:ext cx="2700000" cy="75600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rPr>
              <a:t>- Regla </a:t>
            </a:r>
            <a:r>
              <a:rPr lang="es-ES" sz="1600" b="1" dirty="0">
                <a:solidFill>
                  <a:schemeClr val="tx1"/>
                </a:solidFill>
              </a:rPr>
              <a:t>de gasto</a:t>
            </a:r>
          </a:p>
          <a:p>
            <a:pPr algn="ctr"/>
            <a:r>
              <a:rPr lang="es-ES" sz="1600" b="1" dirty="0" smtClean="0">
                <a:solidFill>
                  <a:schemeClr val="tx1"/>
                </a:solidFill>
              </a:rPr>
              <a:t>- Regla </a:t>
            </a:r>
            <a:r>
              <a:rPr lang="es-ES" sz="1600" b="1" dirty="0">
                <a:solidFill>
                  <a:schemeClr val="tx1"/>
                </a:solidFill>
              </a:rPr>
              <a:t>de saldo </a:t>
            </a:r>
            <a:r>
              <a:rPr lang="es-ES" sz="1600" b="1" dirty="0" smtClean="0">
                <a:solidFill>
                  <a:schemeClr val="tx1"/>
                </a:solidFill>
              </a:rPr>
              <a:t>de deuda</a:t>
            </a:r>
            <a:endParaRPr lang="es-ES" sz="1600" b="1" dirty="0">
              <a:solidFill>
                <a:schemeClr val="tx1"/>
              </a:solidFill>
            </a:endParaRPr>
          </a:p>
        </p:txBody>
      </p:sp>
      <p:sp>
        <p:nvSpPr>
          <p:cNvPr id="26" name="Rectángulo 25"/>
          <p:cNvSpPr/>
          <p:nvPr/>
        </p:nvSpPr>
        <p:spPr>
          <a:xfrm>
            <a:off x="5817436" y="5065490"/>
            <a:ext cx="2700000" cy="756000"/>
          </a:xfrm>
          <a:prstGeom prst="rect">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rPr>
              <a:t>- Regla de saldo de </a:t>
            </a:r>
            <a:r>
              <a:rPr lang="es-ES" sz="1600" b="1" dirty="0">
                <a:solidFill>
                  <a:schemeClr val="tx1"/>
                </a:solidFill>
              </a:rPr>
              <a:t>deuda</a:t>
            </a:r>
          </a:p>
          <a:p>
            <a:pPr algn="ctr"/>
            <a:r>
              <a:rPr lang="es-ES" sz="1600" b="1" dirty="0" smtClean="0">
                <a:solidFill>
                  <a:schemeClr val="tx1"/>
                </a:solidFill>
              </a:rPr>
              <a:t>- Regla </a:t>
            </a:r>
            <a:r>
              <a:rPr lang="es-ES" sz="1600" b="1" dirty="0">
                <a:solidFill>
                  <a:schemeClr val="tx1"/>
                </a:solidFill>
              </a:rPr>
              <a:t>de </a:t>
            </a:r>
            <a:r>
              <a:rPr lang="es-ES" sz="1600" b="1" dirty="0" smtClean="0">
                <a:solidFill>
                  <a:schemeClr val="tx1"/>
                </a:solidFill>
              </a:rPr>
              <a:t>resultado fiscal</a:t>
            </a:r>
            <a:endParaRPr lang="es-ES" sz="1600" b="1" dirty="0">
              <a:solidFill>
                <a:schemeClr val="tx1"/>
              </a:solidFill>
            </a:endParaRPr>
          </a:p>
        </p:txBody>
      </p:sp>
      <p:sp>
        <p:nvSpPr>
          <p:cNvPr id="27" name="Rectángulo 26"/>
          <p:cNvSpPr/>
          <p:nvPr/>
        </p:nvSpPr>
        <p:spPr>
          <a:xfrm>
            <a:off x="993748" y="5065490"/>
            <a:ext cx="1775568" cy="75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rPr>
              <a:t>Gobiernos </a:t>
            </a:r>
            <a:r>
              <a:rPr lang="es-ES" sz="1600" b="1" dirty="0" err="1" smtClean="0">
                <a:solidFill>
                  <a:schemeClr val="tx1"/>
                </a:solidFill>
              </a:rPr>
              <a:t>Subnacionales</a:t>
            </a:r>
            <a:endParaRPr lang="es-ES" sz="1600" b="1" dirty="0">
              <a:solidFill>
                <a:schemeClr val="tx1"/>
              </a:solidFill>
            </a:endParaRPr>
          </a:p>
        </p:txBody>
      </p:sp>
      <p:sp>
        <p:nvSpPr>
          <p:cNvPr id="28" name="CuadroTexto 27"/>
          <p:cNvSpPr txBox="1"/>
          <p:nvPr/>
        </p:nvSpPr>
        <p:spPr>
          <a:xfrm>
            <a:off x="1271442" y="867370"/>
            <a:ext cx="1208314" cy="369332"/>
          </a:xfrm>
          <a:prstGeom prst="rect">
            <a:avLst/>
          </a:prstGeom>
          <a:noFill/>
        </p:spPr>
        <p:txBody>
          <a:bodyPr wrap="square" rtlCol="0">
            <a:spAutoFit/>
          </a:bodyPr>
          <a:lstStyle/>
          <a:p>
            <a:pPr algn="ctr"/>
            <a:r>
              <a:rPr lang="es-ES" b="1" u="sng" dirty="0" smtClean="0"/>
              <a:t>Reglas</a:t>
            </a:r>
            <a:endParaRPr lang="es-ES" b="1" u="sng" dirty="0"/>
          </a:p>
        </p:txBody>
      </p:sp>
      <p:sp>
        <p:nvSpPr>
          <p:cNvPr id="2" name="Cerrar llave 1"/>
          <p:cNvSpPr/>
          <p:nvPr/>
        </p:nvSpPr>
        <p:spPr>
          <a:xfrm rot="5400000">
            <a:off x="7135600" y="4556180"/>
            <a:ext cx="79047" cy="271537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9" name="CuadroTexto 28"/>
          <p:cNvSpPr txBox="1"/>
          <p:nvPr/>
        </p:nvSpPr>
        <p:spPr>
          <a:xfrm>
            <a:off x="5574379" y="5999638"/>
            <a:ext cx="3071852" cy="307777"/>
          </a:xfrm>
          <a:prstGeom prst="rect">
            <a:avLst/>
          </a:prstGeom>
          <a:noFill/>
        </p:spPr>
        <p:txBody>
          <a:bodyPr wrap="square" rtlCol="0">
            <a:spAutoFit/>
          </a:bodyPr>
          <a:lstStyle/>
          <a:p>
            <a:pPr algn="ctr"/>
            <a:r>
              <a:rPr lang="es-PE" sz="1400" dirty="0" smtClean="0">
                <a:solidFill>
                  <a:srgbClr val="FF0000"/>
                </a:solidFill>
              </a:rPr>
              <a:t>Se plantea cumplimiento conjunto</a:t>
            </a:r>
            <a:endParaRPr lang="es-PE" sz="1400" dirty="0">
              <a:solidFill>
                <a:srgbClr val="FF0000"/>
              </a:solidFill>
            </a:endParaRPr>
          </a:p>
        </p:txBody>
      </p:sp>
      <p:sp>
        <p:nvSpPr>
          <p:cNvPr id="30" name="Marcador de número de diapositiva 1"/>
          <p:cNvSpPr>
            <a:spLocks noGrp="1"/>
          </p:cNvSpPr>
          <p:nvPr>
            <p:ph type="sldNum" sz="quarter" idx="12"/>
          </p:nvPr>
        </p:nvSpPr>
        <p:spPr>
          <a:xfrm>
            <a:off x="6889750" y="6343651"/>
            <a:ext cx="2057400" cy="365125"/>
          </a:xfrm>
        </p:spPr>
        <p:txBody>
          <a:bodyPr/>
          <a:lstStyle/>
          <a:p>
            <a:fld id="{3A10AC81-0BCF-4A88-91DD-6D952CB3253A}" type="slidenum">
              <a:rPr lang="es-ES" b="1" smtClean="0">
                <a:solidFill>
                  <a:schemeClr val="bg1"/>
                </a:solidFill>
              </a:rPr>
              <a:pPr/>
              <a:t>22</a:t>
            </a:fld>
            <a:endParaRPr lang="es-ES" b="1" dirty="0">
              <a:solidFill>
                <a:schemeClr val="bg1"/>
              </a:solidFill>
            </a:endParaRPr>
          </a:p>
        </p:txBody>
      </p:sp>
      <p:sp>
        <p:nvSpPr>
          <p:cNvPr id="31" name="Título 3"/>
          <p:cNvSpPr txBox="1">
            <a:spLocks/>
          </p:cNvSpPr>
          <p:nvPr/>
        </p:nvSpPr>
        <p:spPr>
          <a:xfrm>
            <a:off x="541882" y="334830"/>
            <a:ext cx="7836831" cy="45623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400" b="1" dirty="0" smtClean="0">
                <a:latin typeface="+mn-lt"/>
              </a:rPr>
              <a:t>Objetivos de la propuesta: conjunto de reglas</a:t>
            </a:r>
            <a:endParaRPr lang="es-PE" sz="2400" b="1" dirty="0">
              <a:latin typeface="+mn-lt"/>
            </a:endParaRPr>
          </a:p>
        </p:txBody>
      </p:sp>
    </p:spTree>
    <p:extLst>
      <p:ext uri="{BB962C8B-B14F-4D97-AF65-F5344CB8AC3E}">
        <p14:creationId xmlns:p14="http://schemas.microsoft.com/office/powerpoint/2010/main" val="2433969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uadroTexto 28"/>
          <p:cNvSpPr txBox="1"/>
          <p:nvPr/>
        </p:nvSpPr>
        <p:spPr>
          <a:xfrm>
            <a:off x="3681182" y="1787073"/>
            <a:ext cx="1208314" cy="369332"/>
          </a:xfrm>
          <a:prstGeom prst="rect">
            <a:avLst/>
          </a:prstGeom>
          <a:noFill/>
        </p:spPr>
        <p:txBody>
          <a:bodyPr wrap="square" rtlCol="0">
            <a:spAutoFit/>
          </a:bodyPr>
          <a:lstStyle/>
          <a:p>
            <a:pPr algn="ctr"/>
            <a:r>
              <a:rPr lang="es-ES" b="1" u="sng" dirty="0" smtClean="0"/>
              <a:t>Vigente</a:t>
            </a:r>
            <a:endParaRPr lang="es-ES" b="1" u="sng" dirty="0"/>
          </a:p>
        </p:txBody>
      </p:sp>
      <p:sp>
        <p:nvSpPr>
          <p:cNvPr id="30" name="CuadroTexto 29"/>
          <p:cNvSpPr txBox="1"/>
          <p:nvPr/>
        </p:nvSpPr>
        <p:spPr>
          <a:xfrm>
            <a:off x="6366122" y="1787073"/>
            <a:ext cx="1600192" cy="369332"/>
          </a:xfrm>
          <a:prstGeom prst="rect">
            <a:avLst/>
          </a:prstGeom>
          <a:noFill/>
        </p:spPr>
        <p:txBody>
          <a:bodyPr wrap="square" rtlCol="0">
            <a:spAutoFit/>
          </a:bodyPr>
          <a:lstStyle/>
          <a:p>
            <a:pPr algn="ctr"/>
            <a:r>
              <a:rPr lang="es-ES" b="1" u="sng" dirty="0" smtClean="0"/>
              <a:t>Propuesta</a:t>
            </a:r>
            <a:endParaRPr lang="es-ES" b="1" u="sng" dirty="0"/>
          </a:p>
        </p:txBody>
      </p:sp>
      <p:sp>
        <p:nvSpPr>
          <p:cNvPr id="31" name="CuadroTexto 30"/>
          <p:cNvSpPr txBox="1"/>
          <p:nvPr/>
        </p:nvSpPr>
        <p:spPr>
          <a:xfrm>
            <a:off x="993748" y="1782953"/>
            <a:ext cx="1763702" cy="369332"/>
          </a:xfrm>
          <a:prstGeom prst="rect">
            <a:avLst/>
          </a:prstGeom>
          <a:noFill/>
        </p:spPr>
        <p:txBody>
          <a:bodyPr wrap="square" rtlCol="0">
            <a:spAutoFit/>
          </a:bodyPr>
          <a:lstStyle/>
          <a:p>
            <a:pPr algn="ctr"/>
            <a:r>
              <a:rPr lang="es-ES" b="1" u="sng" dirty="0" smtClean="0"/>
              <a:t>Herramientas</a:t>
            </a:r>
            <a:endParaRPr lang="es-ES" b="1" u="sng" dirty="0"/>
          </a:p>
        </p:txBody>
      </p:sp>
      <p:sp>
        <p:nvSpPr>
          <p:cNvPr id="32" name="Rectángulo 31"/>
          <p:cNvSpPr/>
          <p:nvPr/>
        </p:nvSpPr>
        <p:spPr>
          <a:xfrm>
            <a:off x="2937443" y="2236070"/>
            <a:ext cx="2700000" cy="75600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Fondo de Estabilización Fiscal y</a:t>
            </a:r>
          </a:p>
          <a:p>
            <a:pPr algn="ctr"/>
            <a:r>
              <a:rPr lang="es-ES" sz="1400" b="1" dirty="0">
                <a:solidFill>
                  <a:schemeClr val="tx1"/>
                </a:solidFill>
              </a:rPr>
              <a:t>Reserva Secundaria de Liquidez</a:t>
            </a:r>
            <a:endParaRPr lang="es-ES" sz="1400" b="1" dirty="0">
              <a:solidFill>
                <a:srgbClr val="FF0000"/>
              </a:solidFill>
            </a:endParaRPr>
          </a:p>
        </p:txBody>
      </p:sp>
      <p:sp>
        <p:nvSpPr>
          <p:cNvPr id="33" name="Rectángulo 32"/>
          <p:cNvSpPr/>
          <p:nvPr/>
        </p:nvSpPr>
        <p:spPr>
          <a:xfrm>
            <a:off x="5817436" y="2236070"/>
            <a:ext cx="2700000" cy="756000"/>
          </a:xfrm>
          <a:prstGeom prst="rect">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Fondo de Estabilización Fiscal y</a:t>
            </a:r>
          </a:p>
          <a:p>
            <a:pPr algn="ctr"/>
            <a:r>
              <a:rPr lang="es-ES" sz="1400" b="1" dirty="0">
                <a:solidFill>
                  <a:schemeClr val="tx1"/>
                </a:solidFill>
              </a:rPr>
              <a:t>Fondo de </a:t>
            </a:r>
            <a:r>
              <a:rPr lang="es-ES" sz="1400" b="1" dirty="0" smtClean="0">
                <a:solidFill>
                  <a:schemeClr val="tx1"/>
                </a:solidFill>
              </a:rPr>
              <a:t>Infraestructura</a:t>
            </a:r>
            <a:endParaRPr lang="es-ES" sz="1400" b="1" dirty="0">
              <a:solidFill>
                <a:schemeClr val="tx1"/>
              </a:solidFill>
            </a:endParaRPr>
          </a:p>
        </p:txBody>
      </p:sp>
      <p:sp>
        <p:nvSpPr>
          <p:cNvPr id="34" name="Rectángulo 33"/>
          <p:cNvSpPr/>
          <p:nvPr/>
        </p:nvSpPr>
        <p:spPr>
          <a:xfrm>
            <a:off x="993748" y="2236070"/>
            <a:ext cx="1775568" cy="75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rPr>
              <a:t>Factores </a:t>
            </a:r>
            <a:r>
              <a:rPr lang="es-ES" sz="1600" b="1" dirty="0" err="1" smtClean="0">
                <a:solidFill>
                  <a:schemeClr val="tx1"/>
                </a:solidFill>
              </a:rPr>
              <a:t>Contracíclicos</a:t>
            </a:r>
            <a:endParaRPr lang="es-ES" sz="1600" b="1" dirty="0">
              <a:solidFill>
                <a:schemeClr val="tx1"/>
              </a:solidFill>
            </a:endParaRPr>
          </a:p>
        </p:txBody>
      </p:sp>
      <p:sp>
        <p:nvSpPr>
          <p:cNvPr id="35" name="Rectángulo 34"/>
          <p:cNvSpPr/>
          <p:nvPr/>
        </p:nvSpPr>
        <p:spPr>
          <a:xfrm>
            <a:off x="2943376" y="3130286"/>
            <a:ext cx="2700000" cy="75600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rPr>
              <a:t>Ajuste automático del déficit fiscal</a:t>
            </a:r>
          </a:p>
        </p:txBody>
      </p:sp>
      <p:sp>
        <p:nvSpPr>
          <p:cNvPr id="36" name="Rectángulo 35"/>
          <p:cNvSpPr/>
          <p:nvPr/>
        </p:nvSpPr>
        <p:spPr>
          <a:xfrm>
            <a:off x="5823369" y="3130286"/>
            <a:ext cx="2700000" cy="756000"/>
          </a:xfrm>
          <a:prstGeom prst="rect">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rPr>
              <a:t>Crisis internacional y desastres naturales, previa aprobación del Congreso</a:t>
            </a:r>
            <a:endParaRPr lang="es-ES" sz="1600" b="1" dirty="0">
              <a:solidFill>
                <a:schemeClr val="tx1"/>
              </a:solidFill>
            </a:endParaRPr>
          </a:p>
        </p:txBody>
      </p:sp>
      <p:sp>
        <p:nvSpPr>
          <p:cNvPr id="37" name="Rectángulo 36"/>
          <p:cNvSpPr/>
          <p:nvPr/>
        </p:nvSpPr>
        <p:spPr>
          <a:xfrm>
            <a:off x="993748" y="3130286"/>
            <a:ext cx="1775568" cy="75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rPr>
              <a:t>Cláusulas de escape</a:t>
            </a:r>
            <a:endParaRPr lang="es-ES" sz="1600" b="1" dirty="0">
              <a:solidFill>
                <a:schemeClr val="tx1"/>
              </a:solidFill>
            </a:endParaRPr>
          </a:p>
        </p:txBody>
      </p:sp>
      <p:sp>
        <p:nvSpPr>
          <p:cNvPr id="38" name="Rectángulo 37"/>
          <p:cNvSpPr/>
          <p:nvPr/>
        </p:nvSpPr>
        <p:spPr>
          <a:xfrm>
            <a:off x="2937443" y="4018927"/>
            <a:ext cx="2700000" cy="75600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rPr>
              <a:t>Consejo Fiscal</a:t>
            </a:r>
          </a:p>
        </p:txBody>
      </p:sp>
      <p:sp>
        <p:nvSpPr>
          <p:cNvPr id="39" name="Rectángulo 38"/>
          <p:cNvSpPr/>
          <p:nvPr/>
        </p:nvSpPr>
        <p:spPr>
          <a:xfrm>
            <a:off x="5817436" y="4018927"/>
            <a:ext cx="2700000" cy="756000"/>
          </a:xfrm>
          <a:prstGeom prst="rect">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rPr>
              <a:t>Se mantiene</a:t>
            </a:r>
            <a:endParaRPr lang="es-ES" sz="1600" b="1" dirty="0">
              <a:solidFill>
                <a:schemeClr val="tx1"/>
              </a:solidFill>
            </a:endParaRPr>
          </a:p>
        </p:txBody>
      </p:sp>
      <p:sp>
        <p:nvSpPr>
          <p:cNvPr id="40" name="Rectángulo 39"/>
          <p:cNvSpPr/>
          <p:nvPr/>
        </p:nvSpPr>
        <p:spPr>
          <a:xfrm>
            <a:off x="987815" y="4018927"/>
            <a:ext cx="1775568" cy="75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smtClean="0">
                <a:solidFill>
                  <a:schemeClr val="tx1"/>
                </a:solidFill>
              </a:rPr>
              <a:t>Rendición de cuentas</a:t>
            </a:r>
            <a:endParaRPr lang="es-ES" sz="1600" b="1" dirty="0">
              <a:solidFill>
                <a:schemeClr val="tx1"/>
              </a:solidFill>
            </a:endParaRPr>
          </a:p>
        </p:txBody>
      </p:sp>
      <p:sp>
        <p:nvSpPr>
          <p:cNvPr id="41" name="5 CuadroTexto"/>
          <p:cNvSpPr txBox="1"/>
          <p:nvPr/>
        </p:nvSpPr>
        <p:spPr>
          <a:xfrm>
            <a:off x="250372" y="6281465"/>
            <a:ext cx="8581512" cy="369332"/>
          </a:xfrm>
          <a:prstGeom prst="rect">
            <a:avLst/>
          </a:prstGeom>
        </p:spPr>
        <p:txBody>
          <a:bodyPr wrap="square">
            <a:spAutoFit/>
          </a:bodyPr>
          <a:lstStyle>
            <a:defPPr>
              <a:defRPr lang="es-ES"/>
            </a:defPPr>
            <a:lvl1pPr>
              <a:defRPr sz="800" b="0" i="1"/>
            </a:lvl1pPr>
          </a:lstStyle>
          <a:p>
            <a:pPr algn="just"/>
            <a:endParaRPr lang="es-PE" sz="900" dirty="0" smtClean="0">
              <a:solidFill>
                <a:prstClr val="black"/>
              </a:solidFill>
            </a:endParaRPr>
          </a:p>
          <a:p>
            <a:pPr algn="just"/>
            <a:r>
              <a:rPr lang="es-PE" sz="900" dirty="0" smtClean="0">
                <a:solidFill>
                  <a:prstClr val="black"/>
                </a:solidFill>
              </a:rPr>
              <a:t>Fuente: MEF.</a:t>
            </a:r>
            <a:endParaRPr lang="es-PE" sz="900" dirty="0">
              <a:solidFill>
                <a:prstClr val="black"/>
              </a:solidFill>
            </a:endParaRPr>
          </a:p>
        </p:txBody>
      </p:sp>
      <p:sp>
        <p:nvSpPr>
          <p:cNvPr id="18" name="Marcador de número de diapositiva 1"/>
          <p:cNvSpPr>
            <a:spLocks noGrp="1"/>
          </p:cNvSpPr>
          <p:nvPr>
            <p:ph type="sldNum" sz="quarter" idx="12"/>
          </p:nvPr>
        </p:nvSpPr>
        <p:spPr>
          <a:xfrm>
            <a:off x="6889750" y="6343651"/>
            <a:ext cx="2057400" cy="365125"/>
          </a:xfrm>
        </p:spPr>
        <p:txBody>
          <a:bodyPr/>
          <a:lstStyle/>
          <a:p>
            <a:fld id="{3A10AC81-0BCF-4A88-91DD-6D952CB3253A}" type="slidenum">
              <a:rPr lang="es-ES" b="1" smtClean="0">
                <a:solidFill>
                  <a:schemeClr val="bg1"/>
                </a:solidFill>
              </a:rPr>
              <a:pPr/>
              <a:t>23</a:t>
            </a:fld>
            <a:endParaRPr lang="es-ES" b="1" dirty="0">
              <a:solidFill>
                <a:schemeClr val="bg1"/>
              </a:solidFill>
            </a:endParaRPr>
          </a:p>
        </p:txBody>
      </p:sp>
      <p:sp>
        <p:nvSpPr>
          <p:cNvPr id="17" name="Título 3"/>
          <p:cNvSpPr txBox="1">
            <a:spLocks/>
          </p:cNvSpPr>
          <p:nvPr/>
        </p:nvSpPr>
        <p:spPr>
          <a:xfrm>
            <a:off x="541882" y="334830"/>
            <a:ext cx="7836831" cy="45623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400" b="1" dirty="0" smtClean="0">
                <a:latin typeface="+mn-lt"/>
              </a:rPr>
              <a:t>Objetivos de la propuesta: herramientas</a:t>
            </a:r>
            <a:endParaRPr lang="es-PE" sz="2400" b="1" dirty="0">
              <a:latin typeface="+mn-lt"/>
            </a:endParaRPr>
          </a:p>
        </p:txBody>
      </p:sp>
    </p:spTree>
    <p:extLst>
      <p:ext uri="{BB962C8B-B14F-4D97-AF65-F5344CB8AC3E}">
        <p14:creationId xmlns:p14="http://schemas.microsoft.com/office/powerpoint/2010/main" val="2572411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4044041" y="1175192"/>
            <a:ext cx="65" cy="276999"/>
          </a:xfrm>
          <a:prstGeom prst="rect">
            <a:avLst/>
          </a:prstGeom>
          <a:noFill/>
        </p:spPr>
        <p:txBody>
          <a:bodyPr wrap="none" lIns="0" tIns="0" rIns="0" bIns="0" rtlCol="0">
            <a:spAutoFit/>
          </a:bodyPr>
          <a:lstStyle/>
          <a:p>
            <a:endParaRPr lang="es-ES" dirty="0"/>
          </a:p>
        </p:txBody>
      </p:sp>
      <p:sp>
        <p:nvSpPr>
          <p:cNvPr id="9" name="CuadroTexto 8"/>
          <p:cNvSpPr txBox="1"/>
          <p:nvPr/>
        </p:nvSpPr>
        <p:spPr>
          <a:xfrm>
            <a:off x="4044041" y="1175192"/>
            <a:ext cx="65" cy="276999"/>
          </a:xfrm>
          <a:prstGeom prst="rect">
            <a:avLst/>
          </a:prstGeom>
          <a:noFill/>
        </p:spPr>
        <p:txBody>
          <a:bodyPr wrap="none" lIns="0" tIns="0" rIns="0" bIns="0" rtlCol="0">
            <a:spAutoFit/>
          </a:bodyPr>
          <a:lstStyle/>
          <a:p>
            <a:endParaRPr lang="es-ES" dirty="0"/>
          </a:p>
        </p:txBody>
      </p:sp>
      <p:grpSp>
        <p:nvGrpSpPr>
          <p:cNvPr id="5" name="Grupo 4"/>
          <p:cNvGrpSpPr/>
          <p:nvPr/>
        </p:nvGrpSpPr>
        <p:grpSpPr>
          <a:xfrm>
            <a:off x="452990" y="1030514"/>
            <a:ext cx="8124953" cy="584775"/>
            <a:chOff x="452990" y="1030514"/>
            <a:chExt cx="8124953" cy="584775"/>
          </a:xfrm>
        </p:grpSpPr>
        <p:sp>
          <p:nvSpPr>
            <p:cNvPr id="11" name="Elipse 10"/>
            <p:cNvSpPr/>
            <p:nvPr/>
          </p:nvSpPr>
          <p:spPr>
            <a:xfrm>
              <a:off x="452990" y="1032186"/>
              <a:ext cx="563009" cy="56300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1.</a:t>
              </a:r>
              <a:endParaRPr lang="es-ES" b="1" dirty="0"/>
            </a:p>
          </p:txBody>
        </p:sp>
        <p:sp>
          <p:nvSpPr>
            <p:cNvPr id="12" name="CuadroTexto 11"/>
            <p:cNvSpPr txBox="1"/>
            <p:nvPr/>
          </p:nvSpPr>
          <p:spPr>
            <a:xfrm>
              <a:off x="1204686" y="1030514"/>
              <a:ext cx="7373257" cy="584775"/>
            </a:xfrm>
            <a:prstGeom prst="rect">
              <a:avLst/>
            </a:prstGeom>
            <a:noFill/>
          </p:spPr>
          <p:txBody>
            <a:bodyPr wrap="square" rtlCol="0">
              <a:spAutoFit/>
            </a:bodyPr>
            <a:lstStyle/>
            <a:p>
              <a:r>
                <a:rPr lang="es-ES" sz="1600" b="1" dirty="0" smtClean="0"/>
                <a:t>Simplicidad y transparencia:</a:t>
              </a:r>
              <a:r>
                <a:rPr lang="es-ES" sz="1600" dirty="0" smtClean="0"/>
                <a:t> reglas fiscales </a:t>
              </a:r>
              <a:r>
                <a:rPr lang="es-ES" sz="1600" dirty="0" err="1" smtClean="0"/>
                <a:t>monitoreables</a:t>
              </a:r>
              <a:r>
                <a:rPr lang="es-ES" sz="1600" dirty="0" smtClean="0"/>
                <a:t> y cumplibles a todo nivel de Gobierno. Indicador de Balance Estructural se seguirá publicando.</a:t>
              </a:r>
              <a:endParaRPr lang="es-ES" sz="1600" dirty="0"/>
            </a:p>
          </p:txBody>
        </p:sp>
      </p:grpSp>
      <p:grpSp>
        <p:nvGrpSpPr>
          <p:cNvPr id="6" name="Grupo 5"/>
          <p:cNvGrpSpPr/>
          <p:nvPr/>
        </p:nvGrpSpPr>
        <p:grpSpPr>
          <a:xfrm>
            <a:off x="452990" y="1893332"/>
            <a:ext cx="8124952" cy="584775"/>
            <a:chOff x="452990" y="1739873"/>
            <a:chExt cx="8124952" cy="584775"/>
          </a:xfrm>
        </p:grpSpPr>
        <p:sp>
          <p:nvSpPr>
            <p:cNvPr id="14" name="Elipse 13"/>
            <p:cNvSpPr/>
            <p:nvPr/>
          </p:nvSpPr>
          <p:spPr>
            <a:xfrm>
              <a:off x="452990" y="1761639"/>
              <a:ext cx="563009" cy="56300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2</a:t>
              </a:r>
              <a:r>
                <a:rPr lang="es-ES" b="1" dirty="0" smtClean="0"/>
                <a:t>.</a:t>
              </a:r>
              <a:endParaRPr lang="es-ES" b="1" dirty="0"/>
            </a:p>
          </p:txBody>
        </p:sp>
        <p:sp>
          <p:nvSpPr>
            <p:cNvPr id="15" name="CuadroTexto 14"/>
            <p:cNvSpPr txBox="1"/>
            <p:nvPr/>
          </p:nvSpPr>
          <p:spPr>
            <a:xfrm>
              <a:off x="1204685" y="1739873"/>
              <a:ext cx="7373257" cy="584775"/>
            </a:xfrm>
            <a:prstGeom prst="rect">
              <a:avLst/>
            </a:prstGeom>
            <a:noFill/>
          </p:spPr>
          <p:txBody>
            <a:bodyPr wrap="square" rtlCol="0">
              <a:spAutoFit/>
            </a:bodyPr>
            <a:lstStyle/>
            <a:p>
              <a:r>
                <a:rPr lang="es-ES" sz="1600" b="1" dirty="0" smtClean="0"/>
                <a:t>Cumplimiento conjunto de reglas fiscales que fortalece el compromiso con la consolidación fiscal.</a:t>
              </a:r>
              <a:endParaRPr lang="es-ES" sz="1600" dirty="0"/>
            </a:p>
          </p:txBody>
        </p:sp>
      </p:grpSp>
      <p:grpSp>
        <p:nvGrpSpPr>
          <p:cNvPr id="30" name="Grupo 29"/>
          <p:cNvGrpSpPr/>
          <p:nvPr/>
        </p:nvGrpSpPr>
        <p:grpSpPr>
          <a:xfrm>
            <a:off x="452990" y="4570594"/>
            <a:ext cx="8124953" cy="584775"/>
            <a:chOff x="452990" y="3291710"/>
            <a:chExt cx="8124953" cy="584775"/>
          </a:xfrm>
        </p:grpSpPr>
        <p:sp>
          <p:nvSpPr>
            <p:cNvPr id="18" name="Elipse 17"/>
            <p:cNvSpPr/>
            <p:nvPr/>
          </p:nvSpPr>
          <p:spPr>
            <a:xfrm>
              <a:off x="452990" y="3304886"/>
              <a:ext cx="563009" cy="56300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5.</a:t>
              </a:r>
              <a:endParaRPr lang="es-ES" b="1" dirty="0"/>
            </a:p>
          </p:txBody>
        </p:sp>
        <p:sp>
          <p:nvSpPr>
            <p:cNvPr id="19" name="CuadroTexto 18"/>
            <p:cNvSpPr txBox="1"/>
            <p:nvPr/>
          </p:nvSpPr>
          <p:spPr>
            <a:xfrm>
              <a:off x="1204686" y="3291710"/>
              <a:ext cx="7373257" cy="584775"/>
            </a:xfrm>
            <a:prstGeom prst="rect">
              <a:avLst/>
            </a:prstGeom>
            <a:noFill/>
          </p:spPr>
          <p:txBody>
            <a:bodyPr wrap="square" rtlCol="0">
              <a:spAutoFit/>
            </a:bodyPr>
            <a:lstStyle/>
            <a:p>
              <a:r>
                <a:rPr lang="es-ES" sz="1600" b="1" dirty="0" smtClean="0"/>
                <a:t>Amplía cobertura de las reglas fiscales:</a:t>
              </a:r>
              <a:r>
                <a:rPr lang="es-ES" sz="1600" dirty="0" smtClean="0"/>
                <a:t> regla de Gasto no Financiero pasa de 18,8% a 21,3% del PBI y regla de Gasto Corriente pasa de 9,0% del PBI a 15,2% del PBI</a:t>
              </a:r>
              <a:r>
                <a:rPr lang="es-ES" sz="1600" baseline="30000" dirty="0" smtClean="0"/>
                <a:t>1/</a:t>
              </a:r>
              <a:r>
                <a:rPr lang="es-ES" sz="1600" dirty="0" smtClean="0"/>
                <a:t>.</a:t>
              </a:r>
              <a:endParaRPr lang="es-ES" sz="1600" dirty="0"/>
            </a:p>
          </p:txBody>
        </p:sp>
      </p:grpSp>
      <p:grpSp>
        <p:nvGrpSpPr>
          <p:cNvPr id="31" name="Grupo 30"/>
          <p:cNvGrpSpPr/>
          <p:nvPr/>
        </p:nvGrpSpPr>
        <p:grpSpPr>
          <a:xfrm>
            <a:off x="452990" y="2785469"/>
            <a:ext cx="8124952" cy="563009"/>
            <a:chOff x="452990" y="4094731"/>
            <a:chExt cx="8124952" cy="563009"/>
          </a:xfrm>
        </p:grpSpPr>
        <p:sp>
          <p:nvSpPr>
            <p:cNvPr id="20" name="Elipse 19"/>
            <p:cNvSpPr/>
            <p:nvPr/>
          </p:nvSpPr>
          <p:spPr>
            <a:xfrm>
              <a:off x="452990" y="4094731"/>
              <a:ext cx="563009" cy="56300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3.</a:t>
              </a:r>
              <a:endParaRPr lang="es-ES" b="1" dirty="0"/>
            </a:p>
          </p:txBody>
        </p:sp>
        <p:sp>
          <p:nvSpPr>
            <p:cNvPr id="21" name="CuadroTexto 20"/>
            <p:cNvSpPr txBox="1"/>
            <p:nvPr/>
          </p:nvSpPr>
          <p:spPr>
            <a:xfrm>
              <a:off x="1204685" y="4204310"/>
              <a:ext cx="7373257" cy="338554"/>
            </a:xfrm>
            <a:prstGeom prst="rect">
              <a:avLst/>
            </a:prstGeom>
            <a:noFill/>
          </p:spPr>
          <p:txBody>
            <a:bodyPr wrap="square" rtlCol="0">
              <a:spAutoFit/>
            </a:bodyPr>
            <a:lstStyle/>
            <a:p>
              <a:r>
                <a:rPr lang="es-ES" sz="1600" b="1" dirty="0" smtClean="0"/>
                <a:t>Asegura complementariedad entre inversión pública y mantenimiento.</a:t>
              </a:r>
              <a:endParaRPr lang="es-ES" sz="1600" dirty="0"/>
            </a:p>
          </p:txBody>
        </p:sp>
      </p:grpSp>
      <p:grpSp>
        <p:nvGrpSpPr>
          <p:cNvPr id="32" name="Grupo 31"/>
          <p:cNvGrpSpPr/>
          <p:nvPr/>
        </p:nvGrpSpPr>
        <p:grpSpPr>
          <a:xfrm>
            <a:off x="452990" y="3657132"/>
            <a:ext cx="8124952" cy="584775"/>
            <a:chOff x="452990" y="4909489"/>
            <a:chExt cx="8124952" cy="584775"/>
          </a:xfrm>
        </p:grpSpPr>
        <p:sp>
          <p:nvSpPr>
            <p:cNvPr id="22" name="Elipse 21"/>
            <p:cNvSpPr/>
            <p:nvPr/>
          </p:nvSpPr>
          <p:spPr>
            <a:xfrm>
              <a:off x="452990" y="4921887"/>
              <a:ext cx="563009" cy="56300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4.</a:t>
              </a:r>
              <a:endParaRPr lang="es-ES" b="1" dirty="0"/>
            </a:p>
          </p:txBody>
        </p:sp>
        <p:sp>
          <p:nvSpPr>
            <p:cNvPr id="23" name="CuadroTexto 22"/>
            <p:cNvSpPr txBox="1"/>
            <p:nvPr/>
          </p:nvSpPr>
          <p:spPr>
            <a:xfrm>
              <a:off x="1204685" y="4909489"/>
              <a:ext cx="7373257" cy="584775"/>
            </a:xfrm>
            <a:prstGeom prst="rect">
              <a:avLst/>
            </a:prstGeom>
            <a:noFill/>
          </p:spPr>
          <p:txBody>
            <a:bodyPr wrap="square" rtlCol="0">
              <a:spAutoFit/>
            </a:bodyPr>
            <a:lstStyle/>
            <a:p>
              <a:r>
                <a:rPr lang="es-ES" sz="1600" b="1" dirty="0" smtClean="0"/>
                <a:t>Minimiza volatilidad del Gasto Público:</a:t>
              </a:r>
              <a:r>
                <a:rPr lang="es-ES" sz="1600" dirty="0" smtClean="0"/>
                <a:t> establece una banda acotada entre dos reglas (la de déficit y crecimiento del gasto).</a:t>
              </a:r>
              <a:endParaRPr lang="es-ES" sz="1600" dirty="0"/>
            </a:p>
          </p:txBody>
        </p:sp>
      </p:grpSp>
      <p:grpSp>
        <p:nvGrpSpPr>
          <p:cNvPr id="33" name="Grupo 32"/>
          <p:cNvGrpSpPr/>
          <p:nvPr/>
        </p:nvGrpSpPr>
        <p:grpSpPr>
          <a:xfrm>
            <a:off x="452990" y="5484057"/>
            <a:ext cx="8124952" cy="584775"/>
            <a:chOff x="452990" y="5639284"/>
            <a:chExt cx="8124952" cy="584775"/>
          </a:xfrm>
        </p:grpSpPr>
        <p:sp>
          <p:nvSpPr>
            <p:cNvPr id="24" name="Elipse 23"/>
            <p:cNvSpPr/>
            <p:nvPr/>
          </p:nvSpPr>
          <p:spPr>
            <a:xfrm>
              <a:off x="452990" y="5650168"/>
              <a:ext cx="563009" cy="56300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6.</a:t>
              </a:r>
              <a:endParaRPr lang="es-ES" b="1" dirty="0"/>
            </a:p>
          </p:txBody>
        </p:sp>
        <p:sp>
          <p:nvSpPr>
            <p:cNvPr id="26" name="CuadroTexto 25"/>
            <p:cNvSpPr txBox="1"/>
            <p:nvPr/>
          </p:nvSpPr>
          <p:spPr>
            <a:xfrm>
              <a:off x="1204685" y="5639284"/>
              <a:ext cx="7373257" cy="584775"/>
            </a:xfrm>
            <a:prstGeom prst="rect">
              <a:avLst/>
            </a:prstGeom>
            <a:noFill/>
          </p:spPr>
          <p:txBody>
            <a:bodyPr wrap="square" rtlCol="0">
              <a:spAutoFit/>
            </a:bodyPr>
            <a:lstStyle/>
            <a:p>
              <a:r>
                <a:rPr lang="es-ES" sz="1600" b="1" dirty="0" smtClean="0"/>
                <a:t>Fortalece la capacidad </a:t>
              </a:r>
              <a:r>
                <a:rPr lang="es-ES" sz="1600" b="1" dirty="0" err="1" smtClean="0"/>
                <a:t>contracíclica</a:t>
              </a:r>
              <a:r>
                <a:rPr lang="es-ES" sz="1600" b="1" dirty="0" smtClean="0"/>
                <a:t>:</a:t>
              </a:r>
              <a:r>
                <a:rPr lang="es-ES" sz="1600" dirty="0" smtClean="0"/>
                <a:t> se crea un fondo que impulsa la inversión en infraestructura que complementa el FEF.</a:t>
              </a:r>
              <a:endParaRPr lang="es-ES" sz="1600" dirty="0"/>
            </a:p>
          </p:txBody>
        </p:sp>
      </p:grpSp>
      <p:sp>
        <p:nvSpPr>
          <p:cNvPr id="29" name="5 CuadroTexto"/>
          <p:cNvSpPr txBox="1"/>
          <p:nvPr/>
        </p:nvSpPr>
        <p:spPr>
          <a:xfrm>
            <a:off x="250372" y="6281465"/>
            <a:ext cx="8581512" cy="369332"/>
          </a:xfrm>
          <a:prstGeom prst="rect">
            <a:avLst/>
          </a:prstGeom>
        </p:spPr>
        <p:txBody>
          <a:bodyPr wrap="square">
            <a:spAutoFit/>
          </a:bodyPr>
          <a:lstStyle>
            <a:defPPr>
              <a:defRPr lang="es-ES"/>
            </a:defPPr>
            <a:lvl1pPr>
              <a:defRPr sz="800" b="0" i="1"/>
            </a:lvl1pPr>
          </a:lstStyle>
          <a:p>
            <a:pPr algn="just"/>
            <a:r>
              <a:rPr lang="es-PE" sz="900" dirty="0">
                <a:solidFill>
                  <a:prstClr val="black"/>
                </a:solidFill>
              </a:rPr>
              <a:t>1/ </a:t>
            </a:r>
            <a:r>
              <a:rPr lang="es-PE" sz="900" dirty="0" smtClean="0">
                <a:solidFill>
                  <a:prstClr val="black"/>
                </a:solidFill>
              </a:rPr>
              <a:t>Con información al 2015.</a:t>
            </a:r>
          </a:p>
          <a:p>
            <a:pPr algn="just"/>
            <a:r>
              <a:rPr lang="es-PE" sz="900" dirty="0" smtClean="0">
                <a:solidFill>
                  <a:prstClr val="black"/>
                </a:solidFill>
              </a:rPr>
              <a:t>Fuente: MEF.</a:t>
            </a:r>
            <a:endParaRPr lang="es-PE" sz="900" dirty="0">
              <a:solidFill>
                <a:prstClr val="black"/>
              </a:solidFill>
            </a:endParaRPr>
          </a:p>
        </p:txBody>
      </p:sp>
      <p:sp>
        <p:nvSpPr>
          <p:cNvPr id="27" name="Marcador de número de diapositiva 1"/>
          <p:cNvSpPr>
            <a:spLocks noGrp="1"/>
          </p:cNvSpPr>
          <p:nvPr>
            <p:ph type="sldNum" sz="quarter" idx="12"/>
          </p:nvPr>
        </p:nvSpPr>
        <p:spPr>
          <a:xfrm>
            <a:off x="6889750" y="6343651"/>
            <a:ext cx="2057400" cy="365125"/>
          </a:xfrm>
        </p:spPr>
        <p:txBody>
          <a:bodyPr/>
          <a:lstStyle/>
          <a:p>
            <a:fld id="{3A10AC81-0BCF-4A88-91DD-6D952CB3253A}" type="slidenum">
              <a:rPr lang="es-ES" b="1" smtClean="0">
                <a:solidFill>
                  <a:schemeClr val="bg1"/>
                </a:solidFill>
              </a:rPr>
              <a:pPr/>
              <a:t>24</a:t>
            </a:fld>
            <a:endParaRPr lang="es-ES" b="1" dirty="0">
              <a:solidFill>
                <a:schemeClr val="bg1"/>
              </a:solidFill>
            </a:endParaRPr>
          </a:p>
        </p:txBody>
      </p:sp>
      <p:sp>
        <p:nvSpPr>
          <p:cNvPr id="28" name="Título 3"/>
          <p:cNvSpPr txBox="1">
            <a:spLocks/>
          </p:cNvSpPr>
          <p:nvPr/>
        </p:nvSpPr>
        <p:spPr>
          <a:xfrm>
            <a:off x="541882" y="334830"/>
            <a:ext cx="7836831" cy="45623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400" b="1" dirty="0" smtClean="0">
                <a:latin typeface="+mn-lt"/>
              </a:rPr>
              <a:t>Ventajas de la propuesta</a:t>
            </a:r>
            <a:endParaRPr lang="es-PE" sz="2400" b="1" dirty="0">
              <a:latin typeface="+mn-lt"/>
            </a:endParaRPr>
          </a:p>
        </p:txBody>
      </p:sp>
    </p:spTree>
    <p:extLst>
      <p:ext uri="{BB962C8B-B14F-4D97-AF65-F5344CB8AC3E}">
        <p14:creationId xmlns:p14="http://schemas.microsoft.com/office/powerpoint/2010/main" val="1080495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61456" y="2286001"/>
            <a:ext cx="5431973" cy="2296886"/>
          </a:xfrm>
        </p:spPr>
        <p:txBody>
          <a:bodyPr>
            <a:normAutofit fontScale="90000"/>
          </a:bodyPr>
          <a:lstStyle/>
          <a:p>
            <a:r>
              <a:rPr lang="es-ES" sz="4000" b="1" dirty="0" smtClean="0">
                <a:latin typeface="+mn-lt"/>
              </a:rPr>
              <a:t>Proyecto de Ley de Delegación de Facultades</a:t>
            </a:r>
            <a:br>
              <a:rPr lang="es-ES" sz="4000" b="1" dirty="0" smtClean="0">
                <a:latin typeface="+mn-lt"/>
              </a:rPr>
            </a:br>
            <a:r>
              <a:rPr lang="es-ES" sz="3600" dirty="0" smtClean="0">
                <a:latin typeface="+mn-lt"/>
              </a:rPr>
              <a:t>Mejoras en la normatividad de Responsabilidad y Transparencia Fiscal</a:t>
            </a:r>
            <a:endParaRPr lang="es-ES" sz="3600" dirty="0"/>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7996" y="729342"/>
            <a:ext cx="3512317" cy="741099"/>
          </a:xfrm>
          <a:prstGeom prst="rect">
            <a:avLst/>
          </a:prstGeom>
        </p:spPr>
      </p:pic>
      <p:sp>
        <p:nvSpPr>
          <p:cNvPr id="7" name="CuadroTexto 6"/>
          <p:cNvSpPr txBox="1"/>
          <p:nvPr/>
        </p:nvSpPr>
        <p:spPr>
          <a:xfrm>
            <a:off x="6369628" y="5035528"/>
            <a:ext cx="2643744" cy="323165"/>
          </a:xfrm>
          <a:prstGeom prst="rect">
            <a:avLst/>
          </a:prstGeom>
          <a:noFill/>
        </p:spPr>
        <p:txBody>
          <a:bodyPr wrap="square" rtlCol="0">
            <a:spAutoFit/>
          </a:bodyPr>
          <a:lstStyle/>
          <a:p>
            <a:pPr algn="r"/>
            <a:r>
              <a:rPr lang="es-PE" sz="1500" b="1" dirty="0" smtClean="0">
                <a:solidFill>
                  <a:prstClr val="black"/>
                </a:solidFill>
              </a:rPr>
              <a:t>Lima, 19 de septiembre 2016</a:t>
            </a:r>
            <a:endParaRPr lang="es-PE" sz="1500" b="1" dirty="0">
              <a:solidFill>
                <a:prstClr val="black"/>
              </a:solidFill>
            </a:endParaRPr>
          </a:p>
        </p:txBody>
      </p:sp>
    </p:spTree>
    <p:extLst>
      <p:ext uri="{BB962C8B-B14F-4D97-AF65-F5344CB8AC3E}">
        <p14:creationId xmlns:p14="http://schemas.microsoft.com/office/powerpoint/2010/main" val="435421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83625" y="299553"/>
            <a:ext cx="7521286" cy="573669"/>
          </a:xfrm>
          <a:noFill/>
        </p:spPr>
        <p:txBody>
          <a:bodyPr>
            <a:noAutofit/>
          </a:bodyPr>
          <a:lstStyle/>
          <a:p>
            <a:pPr algn="just"/>
            <a:r>
              <a:rPr lang="es-ES" sz="2200" b="1" dirty="0" smtClean="0">
                <a:latin typeface="+mn-lt"/>
              </a:rPr>
              <a:t>La economía mundial continuará creciendo a una tasa baja en los próximos años</a:t>
            </a:r>
            <a:endParaRPr lang="es-ES" sz="2200" b="1" dirty="0">
              <a:latin typeface="+mn-lt"/>
            </a:endParaRPr>
          </a:p>
        </p:txBody>
      </p:sp>
      <p:sp>
        <p:nvSpPr>
          <p:cNvPr id="3" name="Marcador de número de diapositiva 2"/>
          <p:cNvSpPr>
            <a:spLocks noGrp="1"/>
          </p:cNvSpPr>
          <p:nvPr>
            <p:ph type="sldNum" sz="quarter" idx="12"/>
          </p:nvPr>
        </p:nvSpPr>
        <p:spPr>
          <a:xfrm>
            <a:off x="6828065" y="6356351"/>
            <a:ext cx="2057400" cy="365125"/>
          </a:xfrm>
        </p:spPr>
        <p:txBody>
          <a:bodyPr/>
          <a:lstStyle/>
          <a:p>
            <a:fld id="{3A10AC81-0BCF-4A88-91DD-6D952CB3253A}" type="slidenum">
              <a:rPr lang="es-ES" b="1" smtClean="0">
                <a:solidFill>
                  <a:schemeClr val="bg1"/>
                </a:solidFill>
              </a:rPr>
              <a:pPr/>
              <a:t>3</a:t>
            </a:fld>
            <a:endParaRPr lang="es-ES" b="1" dirty="0">
              <a:solidFill>
                <a:schemeClr val="bg1"/>
              </a:solidFill>
            </a:endParaRPr>
          </a:p>
        </p:txBody>
      </p:sp>
      <p:sp>
        <p:nvSpPr>
          <p:cNvPr id="22" name="CuadroTexto 21"/>
          <p:cNvSpPr txBox="1"/>
          <p:nvPr/>
        </p:nvSpPr>
        <p:spPr>
          <a:xfrm>
            <a:off x="161397" y="6332684"/>
            <a:ext cx="7210703" cy="230832"/>
          </a:xfrm>
          <a:prstGeom prst="rect">
            <a:avLst/>
          </a:prstGeom>
          <a:noFill/>
        </p:spPr>
        <p:txBody>
          <a:bodyPr wrap="square" rtlCol="0">
            <a:spAutoFit/>
          </a:bodyPr>
          <a:lstStyle/>
          <a:p>
            <a:r>
              <a:rPr lang="es-PE" sz="900" i="1" dirty="0" smtClean="0">
                <a:cs typeface="Arial" panose="020B0604020202020204" pitchFamily="34" charset="0"/>
              </a:rPr>
              <a:t>Fuente</a:t>
            </a:r>
            <a:r>
              <a:rPr lang="es-PE" sz="900" i="1" dirty="0">
                <a:cs typeface="Arial" panose="020B0604020202020204" pitchFamily="34" charset="0"/>
              </a:rPr>
              <a:t>: </a:t>
            </a:r>
            <a:r>
              <a:rPr lang="es-PE" sz="900" i="1" dirty="0" smtClean="0">
                <a:cs typeface="Arial" panose="020B0604020202020204" pitchFamily="34" charset="0"/>
              </a:rPr>
              <a:t>FMI, Proyecciones MEF.</a:t>
            </a:r>
            <a:endParaRPr lang="es-ES" sz="900" i="1" dirty="0">
              <a:cs typeface="Arial" panose="020B0604020202020204" pitchFamily="34" charset="0"/>
            </a:endParaRPr>
          </a:p>
        </p:txBody>
      </p:sp>
      <p:pic>
        <p:nvPicPr>
          <p:cNvPr id="21" name="Imagen 2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1890" y="2390600"/>
            <a:ext cx="4589257" cy="2629135"/>
          </a:xfrm>
          <a:prstGeom prst="rect">
            <a:avLst/>
          </a:prstGeom>
          <a:noFill/>
          <a:ln>
            <a:noFill/>
          </a:ln>
        </p:spPr>
      </p:pic>
      <p:sp>
        <p:nvSpPr>
          <p:cNvPr id="5" name="Rectángulo 4"/>
          <p:cNvSpPr/>
          <p:nvPr/>
        </p:nvSpPr>
        <p:spPr>
          <a:xfrm>
            <a:off x="2148940" y="1811436"/>
            <a:ext cx="4589257" cy="507511"/>
          </a:xfrm>
          <a:prstGeom prst="rect">
            <a:avLst/>
          </a:prstGeom>
        </p:spPr>
        <p:txBody>
          <a:bodyPr wrap="square">
            <a:spAutoFit/>
          </a:bodyPr>
          <a:lstStyle/>
          <a:p>
            <a:pPr algn="ctr">
              <a:lnSpc>
                <a:spcPct val="107000"/>
              </a:lnSpc>
              <a:spcAft>
                <a:spcPts val="0"/>
              </a:spcAft>
            </a:pPr>
            <a:r>
              <a:rPr lang="es-ES" sz="1400" b="1" dirty="0">
                <a:solidFill>
                  <a:srgbClr val="000000"/>
                </a:solidFill>
                <a:ea typeface="Calibri" panose="020F0502020204030204" pitchFamily="34" charset="0"/>
                <a:cs typeface="Arial" panose="020B0604020202020204" pitchFamily="34" charset="0"/>
              </a:rPr>
              <a:t>PBI: economías avanzadas y emergentes</a:t>
            </a:r>
            <a:endParaRPr lang="es-ES" sz="1400" dirty="0">
              <a:ea typeface="Calibri" panose="020F0502020204030204" pitchFamily="34" charset="0"/>
              <a:cs typeface="Times New Roman" panose="02020603050405020304" pitchFamily="18" charset="0"/>
            </a:endParaRPr>
          </a:p>
          <a:p>
            <a:pPr algn="ctr"/>
            <a:r>
              <a:rPr lang="es-ES" sz="1200" dirty="0">
                <a:solidFill>
                  <a:srgbClr val="000000"/>
                </a:solidFill>
                <a:ea typeface="Calibri" panose="020F0502020204030204" pitchFamily="34" charset="0"/>
                <a:cs typeface="Arial" panose="020B0604020202020204" pitchFamily="34" charset="0"/>
              </a:rPr>
              <a:t>(Var.% real anual) </a:t>
            </a:r>
            <a:endParaRPr lang="es-ES" sz="1600" dirty="0"/>
          </a:p>
        </p:txBody>
      </p:sp>
      <p:sp>
        <p:nvSpPr>
          <p:cNvPr id="28" name="CuadroTexto 27"/>
          <p:cNvSpPr txBox="1"/>
          <p:nvPr/>
        </p:nvSpPr>
        <p:spPr>
          <a:xfrm>
            <a:off x="1946841" y="1195883"/>
            <a:ext cx="5059354" cy="615553"/>
          </a:xfrm>
          <a:prstGeom prst="rect">
            <a:avLst/>
          </a:prstGeom>
          <a:noFill/>
        </p:spPr>
        <p:txBody>
          <a:bodyPr wrap="square" rtlCol="0">
            <a:spAutoFit/>
          </a:bodyPr>
          <a:lstStyle/>
          <a:p>
            <a:pPr marL="169498" lvl="1" algn="just"/>
            <a:endParaRPr lang="es-PE" sz="600" dirty="0">
              <a:solidFill>
                <a:prstClr val="black"/>
              </a:solidFill>
            </a:endParaRPr>
          </a:p>
          <a:p>
            <a:pPr marL="169499" lvl="1" algn="just">
              <a:buClr>
                <a:srgbClr val="FF0000"/>
              </a:buClr>
            </a:pPr>
            <a:r>
              <a:rPr lang="es-PE" sz="1400" dirty="0" smtClean="0">
                <a:solidFill>
                  <a:prstClr val="black"/>
                </a:solidFill>
              </a:rPr>
              <a:t>Se posterga la recuperación de la economía mundial por el bajo desempeño de economías avanzadas</a:t>
            </a:r>
            <a:endParaRPr lang="es-PE" sz="1400" b="1" dirty="0" smtClean="0">
              <a:solidFill>
                <a:srgbClr val="0070C0"/>
              </a:solidFill>
            </a:endParaRPr>
          </a:p>
        </p:txBody>
      </p:sp>
      <p:sp>
        <p:nvSpPr>
          <p:cNvPr id="8" name="CuadroTexto 7"/>
          <p:cNvSpPr txBox="1"/>
          <p:nvPr/>
        </p:nvSpPr>
        <p:spPr>
          <a:xfrm>
            <a:off x="234880" y="5163040"/>
            <a:ext cx="8417378" cy="1415131"/>
          </a:xfrm>
          <a:prstGeom prst="rect">
            <a:avLst/>
          </a:prstGeom>
          <a:noFill/>
        </p:spPr>
        <p:txBody>
          <a:bodyPr wrap="square" rtlCol="0">
            <a:spAutoFit/>
          </a:bodyPr>
          <a:lstStyle/>
          <a:p>
            <a:pPr marL="340948" lvl="1" indent="-171450" algn="just">
              <a:buFont typeface="Arial" panose="020B0604020202020204" pitchFamily="34" charset="0"/>
              <a:buChar char="•"/>
            </a:pPr>
            <a:endParaRPr lang="es-PE" sz="441" dirty="0" smtClean="0">
              <a:solidFill>
                <a:prstClr val="black"/>
              </a:solidFill>
            </a:endParaRPr>
          </a:p>
          <a:p>
            <a:pPr marL="455249" lvl="1" indent="-285750" algn="just">
              <a:buClr>
                <a:srgbClr val="FF0000"/>
              </a:buClr>
              <a:buFont typeface="Arial" panose="020B0604020202020204" pitchFamily="34" charset="0"/>
              <a:buChar char="•"/>
            </a:pPr>
            <a:r>
              <a:rPr lang="es-ES" sz="1359" b="1" dirty="0" smtClean="0">
                <a:solidFill>
                  <a:srgbClr val="0070C0"/>
                </a:solidFill>
              </a:rPr>
              <a:t>Economías avanzadas: </a:t>
            </a:r>
            <a:r>
              <a:rPr lang="es-ES" sz="1359" dirty="0" smtClean="0">
                <a:solidFill>
                  <a:prstClr val="black"/>
                </a:solidFill>
              </a:rPr>
              <a:t>Revisión a la baja en el crecimiento se debe a la postergación de reformas estructurales, a la débil demanda doméstica y a la salida del Reino Unido de la Zona Euro.</a:t>
            </a:r>
          </a:p>
          <a:p>
            <a:pPr marL="455249" lvl="1" indent="-285750" algn="just">
              <a:buClr>
                <a:srgbClr val="FF0000"/>
              </a:buClr>
              <a:buFont typeface="Arial" panose="020B0604020202020204" pitchFamily="34" charset="0"/>
              <a:buChar char="•"/>
            </a:pPr>
            <a:endParaRPr lang="es-ES" sz="1359" dirty="0">
              <a:solidFill>
                <a:prstClr val="black"/>
              </a:solidFill>
            </a:endParaRPr>
          </a:p>
          <a:p>
            <a:pPr marL="455249" lvl="1" indent="-285750" algn="just">
              <a:buClr>
                <a:srgbClr val="FF0000"/>
              </a:buClr>
              <a:buFont typeface="Arial" panose="020B0604020202020204" pitchFamily="34" charset="0"/>
              <a:buChar char="•"/>
            </a:pPr>
            <a:r>
              <a:rPr lang="es-ES" sz="1359" b="1" dirty="0" smtClean="0">
                <a:solidFill>
                  <a:srgbClr val="0070C0"/>
                </a:solidFill>
              </a:rPr>
              <a:t>China: </a:t>
            </a:r>
            <a:r>
              <a:rPr lang="es-ES" sz="1359" dirty="0" smtClean="0">
                <a:solidFill>
                  <a:prstClr val="black"/>
                </a:solidFill>
              </a:rPr>
              <a:t>plan de estímulo de corto plazo podría comprometer sostenibilidad del proceso de transición económica pro-mercado doméstico.</a:t>
            </a:r>
          </a:p>
          <a:p>
            <a:pPr marL="455249" lvl="1" indent="-285750" algn="just">
              <a:buClr>
                <a:srgbClr val="FF0000"/>
              </a:buClr>
              <a:buFont typeface="Arial" panose="020B0604020202020204" pitchFamily="34" charset="0"/>
              <a:buChar char="•"/>
            </a:pPr>
            <a:endParaRPr lang="es-PE" sz="1359" dirty="0">
              <a:solidFill>
                <a:prstClr val="black"/>
              </a:solidFill>
            </a:endParaRPr>
          </a:p>
        </p:txBody>
      </p:sp>
    </p:spTree>
    <p:extLst>
      <p:ext uri="{BB962C8B-B14F-4D97-AF65-F5344CB8AC3E}">
        <p14:creationId xmlns:p14="http://schemas.microsoft.com/office/powerpoint/2010/main" val="3470108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A10AC81-0BCF-4A88-91DD-6D952CB3253A}" type="slidenum">
              <a:rPr lang="es-ES" smtClean="0"/>
              <a:pPr/>
              <a:t>4</a:t>
            </a:fld>
            <a:endParaRPr lang="es-ES"/>
          </a:p>
        </p:txBody>
      </p:sp>
      <p:sp>
        <p:nvSpPr>
          <p:cNvPr id="5" name="Rectángulo 4"/>
          <p:cNvSpPr/>
          <p:nvPr/>
        </p:nvSpPr>
        <p:spPr>
          <a:xfrm>
            <a:off x="551151" y="339159"/>
            <a:ext cx="7678882" cy="461665"/>
          </a:xfrm>
          <a:prstGeom prst="rect">
            <a:avLst/>
          </a:prstGeom>
        </p:spPr>
        <p:txBody>
          <a:bodyPr wrap="square">
            <a:spAutoFit/>
          </a:bodyPr>
          <a:lstStyle/>
          <a:p>
            <a:r>
              <a:rPr lang="es-ES" sz="2400" b="1" dirty="0" smtClean="0"/>
              <a:t>Bajo crecimiento mundial y elevada incertidumbre</a:t>
            </a:r>
            <a:endParaRPr lang="es-ES" sz="2400" b="1" dirty="0"/>
          </a:p>
        </p:txBody>
      </p:sp>
      <p:sp>
        <p:nvSpPr>
          <p:cNvPr id="7" name="Rectángulo 6"/>
          <p:cNvSpPr/>
          <p:nvPr/>
        </p:nvSpPr>
        <p:spPr>
          <a:xfrm>
            <a:off x="485835" y="1843950"/>
            <a:ext cx="8135650" cy="3170099"/>
          </a:xfrm>
          <a:prstGeom prst="rect">
            <a:avLst/>
          </a:prstGeom>
        </p:spPr>
        <p:txBody>
          <a:bodyPr wrap="square">
            <a:spAutoFit/>
          </a:bodyPr>
          <a:lstStyle/>
          <a:p>
            <a:pPr marL="514350" indent="-514350" algn="just">
              <a:buClr>
                <a:srgbClr val="C00000"/>
              </a:buClr>
              <a:buFont typeface="+mj-lt"/>
              <a:buAutoNum type="arabicPeriod"/>
            </a:pPr>
            <a:r>
              <a:rPr lang="es-ES" sz="2000" b="1" dirty="0" smtClean="0">
                <a:ea typeface="Calibri" panose="020F0502020204030204" pitchFamily="34" charset="0"/>
                <a:cs typeface="Times New Roman" panose="02020603050405020304" pitchFamily="18" charset="0"/>
              </a:rPr>
              <a:t>EE.UU.:</a:t>
            </a:r>
            <a:r>
              <a:rPr lang="es-ES" sz="2000" dirty="0" smtClean="0">
                <a:ea typeface="Calibri" panose="020F0502020204030204" pitchFamily="34" charset="0"/>
                <a:cs typeface="Times New Roman" panose="02020603050405020304" pitchFamily="18" charset="0"/>
              </a:rPr>
              <a:t> lento crecimiento e incertidumbre respecto de la política monetaria.</a:t>
            </a:r>
          </a:p>
          <a:p>
            <a:pPr marL="514350" indent="-514350" algn="just">
              <a:buClr>
                <a:srgbClr val="C00000"/>
              </a:buClr>
              <a:buFont typeface="+mj-lt"/>
              <a:buAutoNum type="arabicPeriod"/>
            </a:pPr>
            <a:endParaRPr lang="es-ES" sz="800" dirty="0" smtClean="0">
              <a:ea typeface="Calibri" panose="020F0502020204030204" pitchFamily="34" charset="0"/>
              <a:cs typeface="Times New Roman" panose="02020603050405020304" pitchFamily="18" charset="0"/>
            </a:endParaRPr>
          </a:p>
          <a:p>
            <a:pPr marL="514350" indent="-514350" algn="just">
              <a:buClr>
                <a:srgbClr val="C00000"/>
              </a:buClr>
              <a:buFont typeface="+mj-lt"/>
              <a:buAutoNum type="arabicPeriod"/>
            </a:pPr>
            <a:r>
              <a:rPr lang="es-ES" sz="2000" b="1" i="1" dirty="0" err="1" smtClean="0">
                <a:ea typeface="Calibri" panose="020F0502020204030204" pitchFamily="34" charset="0"/>
                <a:cs typeface="Times New Roman" panose="02020603050405020304" pitchFamily="18" charset="0"/>
              </a:rPr>
              <a:t>Brexit</a:t>
            </a:r>
            <a:r>
              <a:rPr lang="es-ES" sz="2000" b="1" dirty="0" smtClean="0">
                <a:ea typeface="Calibri" panose="020F0502020204030204" pitchFamily="34" charset="0"/>
                <a:cs typeface="Times New Roman" panose="02020603050405020304" pitchFamily="18" charset="0"/>
              </a:rPr>
              <a:t>:</a:t>
            </a:r>
            <a:r>
              <a:rPr lang="es-ES" sz="2000" dirty="0" smtClean="0">
                <a:ea typeface="Calibri" panose="020F0502020204030204" pitchFamily="34" charset="0"/>
                <a:cs typeface="Times New Roman" panose="02020603050405020304" pitchFamily="18" charset="0"/>
              </a:rPr>
              <a:t> mayor impulso monetario y deterioro de entorno de negocios.</a:t>
            </a:r>
          </a:p>
          <a:p>
            <a:pPr marL="514350" indent="-514350" algn="just">
              <a:buClr>
                <a:srgbClr val="C00000"/>
              </a:buClr>
              <a:buFont typeface="+mj-lt"/>
              <a:buAutoNum type="arabicPeriod"/>
            </a:pPr>
            <a:endParaRPr lang="es-ES" sz="800" dirty="0" smtClean="0">
              <a:ea typeface="Calibri" panose="020F0502020204030204" pitchFamily="34" charset="0"/>
              <a:cs typeface="Times New Roman" panose="02020603050405020304" pitchFamily="18" charset="0"/>
            </a:endParaRPr>
          </a:p>
          <a:p>
            <a:pPr marL="514350" indent="-514350" algn="just">
              <a:buClr>
                <a:srgbClr val="C00000"/>
              </a:buClr>
              <a:buFont typeface="+mj-lt"/>
              <a:buAutoNum type="arabicPeriod"/>
            </a:pPr>
            <a:r>
              <a:rPr lang="es-ES" sz="2000" b="1" dirty="0" smtClean="0">
                <a:ea typeface="Calibri" panose="020F0502020204030204" pitchFamily="34" charset="0"/>
                <a:cs typeface="Times New Roman" panose="02020603050405020304" pitchFamily="18" charset="0"/>
              </a:rPr>
              <a:t>China:</a:t>
            </a:r>
            <a:r>
              <a:rPr lang="es-ES" sz="2000" dirty="0">
                <a:ea typeface="Calibri" panose="020F0502020204030204" pitchFamily="34" charset="0"/>
                <a:cs typeface="Times New Roman" panose="02020603050405020304" pitchFamily="18" charset="0"/>
              </a:rPr>
              <a:t> </a:t>
            </a:r>
            <a:r>
              <a:rPr lang="es-ES" sz="2000" dirty="0" smtClean="0">
                <a:ea typeface="Calibri" panose="020F0502020204030204" pitchFamily="34" charset="0"/>
                <a:cs typeface="Times New Roman" panose="02020603050405020304" pitchFamily="18" charset="0"/>
              </a:rPr>
              <a:t>incertidumbre respecto de la efectividad de la política macroeconómica.</a:t>
            </a:r>
          </a:p>
          <a:p>
            <a:pPr marL="514350" indent="-514350" algn="just">
              <a:buClr>
                <a:srgbClr val="C00000"/>
              </a:buClr>
              <a:buFont typeface="+mj-lt"/>
              <a:buAutoNum type="arabicPeriod"/>
            </a:pPr>
            <a:endParaRPr lang="es-ES" sz="800" dirty="0" smtClean="0">
              <a:ea typeface="Calibri" panose="020F0502020204030204" pitchFamily="34" charset="0"/>
              <a:cs typeface="Times New Roman" panose="02020603050405020304" pitchFamily="18" charset="0"/>
            </a:endParaRPr>
          </a:p>
          <a:p>
            <a:pPr marL="514350" indent="-514350" algn="just">
              <a:buClr>
                <a:srgbClr val="C00000"/>
              </a:buClr>
              <a:buFont typeface="+mj-lt"/>
              <a:buAutoNum type="arabicPeriod"/>
            </a:pPr>
            <a:r>
              <a:rPr lang="es-ES" sz="2000" b="1" dirty="0" smtClean="0">
                <a:ea typeface="Calibri" panose="020F0502020204030204" pitchFamily="34" charset="0"/>
                <a:cs typeface="Times New Roman" panose="02020603050405020304" pitchFamily="18" charset="0"/>
              </a:rPr>
              <a:t>Economías emergentes:</a:t>
            </a:r>
            <a:r>
              <a:rPr lang="es-ES" sz="2000" dirty="0" smtClean="0">
                <a:ea typeface="Calibri" panose="020F0502020204030204" pitchFamily="34" charset="0"/>
                <a:cs typeface="Times New Roman" panose="02020603050405020304" pitchFamily="18" charset="0"/>
              </a:rPr>
              <a:t> proceso de ajuste al “nuevo normal”.</a:t>
            </a:r>
          </a:p>
          <a:p>
            <a:pPr marL="514350" indent="-514350" algn="just">
              <a:buClr>
                <a:srgbClr val="C00000"/>
              </a:buClr>
              <a:buFont typeface="+mj-lt"/>
              <a:buAutoNum type="arabicPeriod"/>
            </a:pPr>
            <a:endParaRPr lang="es-ES" sz="800" dirty="0">
              <a:solidFill>
                <a:prstClr val="black"/>
              </a:solidFill>
              <a:cs typeface="Times New Roman" panose="02020603050405020304" pitchFamily="18" charset="0"/>
            </a:endParaRPr>
          </a:p>
          <a:p>
            <a:pPr marL="514350" indent="-514350" algn="just">
              <a:buClr>
                <a:srgbClr val="C00000"/>
              </a:buClr>
              <a:buFont typeface="+mj-lt"/>
              <a:buAutoNum type="arabicPeriod"/>
            </a:pPr>
            <a:r>
              <a:rPr lang="es-ES" sz="2000" b="1" dirty="0" smtClean="0">
                <a:solidFill>
                  <a:prstClr val="black"/>
                </a:solidFill>
                <a:cs typeface="Times New Roman" panose="02020603050405020304" pitchFamily="18" charset="0"/>
              </a:rPr>
              <a:t>América Latina:</a:t>
            </a:r>
            <a:r>
              <a:rPr lang="es-ES" sz="2000" dirty="0" smtClean="0">
                <a:solidFill>
                  <a:prstClr val="black"/>
                </a:solidFill>
                <a:cs typeface="Times New Roman" panose="02020603050405020304" pitchFamily="18" charset="0"/>
              </a:rPr>
              <a:t> recesión y ajuste.</a:t>
            </a:r>
          </a:p>
          <a:p>
            <a:pPr algn="just">
              <a:buClr>
                <a:srgbClr val="C00000"/>
              </a:buClr>
            </a:pPr>
            <a:endParaRPr lang="es-ES" sz="800" dirty="0" smtClean="0">
              <a:solidFill>
                <a:prstClr val="black"/>
              </a:solidFill>
              <a:cs typeface="Times New Roman" panose="02020603050405020304" pitchFamily="18" charset="0"/>
            </a:endParaRPr>
          </a:p>
          <a:p>
            <a:pPr marL="971550" lvl="1" indent="-514350" algn="just">
              <a:buClr>
                <a:srgbClr val="C00000"/>
              </a:buClr>
              <a:buFont typeface="Arial" panose="020B0604020202020204" pitchFamily="34" charset="0"/>
              <a:buChar char="•"/>
            </a:pPr>
            <a:r>
              <a:rPr lang="es-ES" sz="2000" b="1" dirty="0" smtClean="0">
                <a:solidFill>
                  <a:prstClr val="black"/>
                </a:solidFill>
                <a:cs typeface="Times New Roman" panose="02020603050405020304" pitchFamily="18" charset="0"/>
              </a:rPr>
              <a:t>Dos bloques: </a:t>
            </a:r>
            <a:r>
              <a:rPr lang="es-ES" sz="2000" dirty="0" smtClean="0">
                <a:solidFill>
                  <a:prstClr val="black"/>
                </a:solidFill>
                <a:cs typeface="Times New Roman" panose="02020603050405020304" pitchFamily="18" charset="0"/>
              </a:rPr>
              <a:t>Alianza del Pacífico y resto.</a:t>
            </a:r>
            <a:endParaRPr lang="es-ES" sz="2000" dirty="0">
              <a:solidFill>
                <a:prstClr val="black"/>
              </a:solidFill>
            </a:endParaRPr>
          </a:p>
        </p:txBody>
      </p:sp>
    </p:spTree>
    <p:extLst>
      <p:ext uri="{BB962C8B-B14F-4D97-AF65-F5344CB8AC3E}">
        <p14:creationId xmlns:p14="http://schemas.microsoft.com/office/powerpoint/2010/main" val="1729258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p:cNvPicPr>
          <p:nvPr/>
        </p:nvPicPr>
        <p:blipFill>
          <a:blip r:embed="rId2" cstate="print"/>
          <a:stretch>
            <a:fillRect/>
          </a:stretch>
        </p:blipFill>
        <p:spPr>
          <a:xfrm>
            <a:off x="497878" y="2195139"/>
            <a:ext cx="3744000" cy="2484000"/>
          </a:xfrm>
          <a:prstGeom prst="rect">
            <a:avLst/>
          </a:prstGeom>
        </p:spPr>
      </p:pic>
      <p:sp>
        <p:nvSpPr>
          <p:cNvPr id="4" name="Marcador de número de diapositiva 3"/>
          <p:cNvSpPr>
            <a:spLocks noGrp="1"/>
          </p:cNvSpPr>
          <p:nvPr>
            <p:ph type="sldNum" sz="quarter" idx="12"/>
          </p:nvPr>
        </p:nvSpPr>
        <p:spPr/>
        <p:txBody>
          <a:bodyPr/>
          <a:lstStyle/>
          <a:p>
            <a:fld id="{3A10AC81-0BCF-4A88-91DD-6D952CB3253A}" type="slidenum">
              <a:rPr lang="es-ES" smtClean="0"/>
              <a:pPr/>
              <a:t>5</a:t>
            </a:fld>
            <a:endParaRPr lang="es-ES"/>
          </a:p>
        </p:txBody>
      </p:sp>
      <p:sp>
        <p:nvSpPr>
          <p:cNvPr id="13" name="4 Marcador de pie de página"/>
          <p:cNvSpPr txBox="1">
            <a:spLocks/>
          </p:cNvSpPr>
          <p:nvPr/>
        </p:nvSpPr>
        <p:spPr>
          <a:xfrm>
            <a:off x="186949" y="6331941"/>
            <a:ext cx="7204451" cy="336058"/>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s-PE" sz="900" i="1" dirty="0">
                <a:solidFill>
                  <a:srgbClr val="000000"/>
                </a:solidFill>
                <a:latin typeface="Calibri" panose="020F0502020204030204" pitchFamily="34" charset="0"/>
              </a:rPr>
              <a:t>1/ No considera derechos de importación y otros impuestos.</a:t>
            </a:r>
          </a:p>
          <a:p>
            <a:pPr>
              <a:defRPr/>
            </a:pPr>
            <a:r>
              <a:rPr lang="es-PE" sz="900" i="1" dirty="0" smtClean="0">
                <a:solidFill>
                  <a:srgbClr val="000000"/>
                </a:solidFill>
                <a:latin typeface="Calibri" panose="020F0502020204030204" pitchFamily="34" charset="0"/>
              </a:rPr>
              <a:t>Fuente: BCRP.</a:t>
            </a:r>
            <a:endParaRPr lang="es-PE" sz="900" i="1" dirty="0">
              <a:latin typeface="Calibri" panose="020F0502020204030204" pitchFamily="34" charset="0"/>
            </a:endParaRPr>
          </a:p>
        </p:txBody>
      </p:sp>
      <p:sp>
        <p:nvSpPr>
          <p:cNvPr id="33" name="Título 3"/>
          <p:cNvSpPr>
            <a:spLocks noGrp="1"/>
          </p:cNvSpPr>
          <p:nvPr>
            <p:ph type="title"/>
          </p:nvPr>
        </p:nvSpPr>
        <p:spPr>
          <a:xfrm>
            <a:off x="587830" y="217718"/>
            <a:ext cx="8305799" cy="665390"/>
          </a:xfrm>
        </p:spPr>
        <p:txBody>
          <a:bodyPr>
            <a:noAutofit/>
          </a:bodyPr>
          <a:lstStyle/>
          <a:p>
            <a:pPr algn="just"/>
            <a:r>
              <a:rPr lang="es-PE" sz="2200" b="1" dirty="0" smtClean="0">
                <a:latin typeface="+mn-lt"/>
              </a:rPr>
              <a:t>Una economía sin reformas: lento crecimiento e impulsado por la minería</a:t>
            </a:r>
            <a:endParaRPr lang="es-ES" sz="2200" b="1" dirty="0">
              <a:latin typeface="+mn-lt"/>
            </a:endParaRPr>
          </a:p>
        </p:txBody>
      </p:sp>
      <p:sp>
        <p:nvSpPr>
          <p:cNvPr id="3" name="Rectángulo 2"/>
          <p:cNvSpPr/>
          <p:nvPr/>
        </p:nvSpPr>
        <p:spPr>
          <a:xfrm>
            <a:off x="401031" y="5149750"/>
            <a:ext cx="8384079" cy="892552"/>
          </a:xfrm>
          <a:prstGeom prst="rect">
            <a:avLst/>
          </a:prstGeom>
        </p:spPr>
        <p:txBody>
          <a:bodyPr wrap="square">
            <a:spAutoFit/>
          </a:bodyPr>
          <a:lstStyle/>
          <a:p>
            <a:pPr algn="just">
              <a:buClr>
                <a:srgbClr val="FF0000"/>
              </a:buClr>
            </a:pPr>
            <a:endParaRPr lang="es-ES" sz="500" dirty="0" smtClean="0">
              <a:ea typeface="Calibri" panose="020F0502020204030204" pitchFamily="34" charset="0"/>
              <a:cs typeface="Times New Roman" panose="02020603050405020304" pitchFamily="18" charset="0"/>
            </a:endParaRPr>
          </a:p>
          <a:p>
            <a:pPr marL="174625" indent="-174625" algn="just">
              <a:buClr>
                <a:srgbClr val="FF0000"/>
              </a:buClr>
              <a:buFont typeface="Arial" panose="020B0604020202020204" pitchFamily="34" charset="0"/>
              <a:buChar char="•"/>
            </a:pPr>
            <a:r>
              <a:rPr lang="es-ES" sz="1400" b="1" u="sng" dirty="0" smtClean="0">
                <a:ea typeface="Calibri" panose="020F0502020204030204" pitchFamily="34" charset="0"/>
                <a:cs typeface="Times New Roman" panose="02020603050405020304" pitchFamily="18" charset="0"/>
              </a:rPr>
              <a:t>Sectores primarios</a:t>
            </a:r>
            <a:r>
              <a:rPr lang="es-ES" sz="1400" b="1" dirty="0" smtClean="0">
                <a:ea typeface="Calibri" panose="020F0502020204030204" pitchFamily="34" charset="0"/>
                <a:cs typeface="Times New Roman" panose="02020603050405020304" pitchFamily="18" charset="0"/>
              </a:rPr>
              <a:t>:</a:t>
            </a:r>
            <a:r>
              <a:rPr lang="es-ES" sz="1400" dirty="0" smtClean="0">
                <a:ea typeface="Calibri" panose="020F0502020204030204" pitchFamily="34" charset="0"/>
                <a:cs typeface="Times New Roman" panose="02020603050405020304" pitchFamily="18" charset="0"/>
              </a:rPr>
              <a:t> La minería metálica creció 26,9% en el 1S2016, la mayor tasa desde que se tiene registro, y contribuyó </a:t>
            </a:r>
            <a:r>
              <a:rPr lang="es-ES" sz="1400" dirty="0">
                <a:ea typeface="Calibri" panose="020F0502020204030204" pitchFamily="34" charset="0"/>
                <a:cs typeface="Times New Roman" panose="02020603050405020304" pitchFamily="18" charset="0"/>
              </a:rPr>
              <a:t>con 2,1 p.p. </a:t>
            </a:r>
            <a:r>
              <a:rPr lang="es-ES" sz="1400" dirty="0" smtClean="0">
                <a:ea typeface="Calibri" panose="020F0502020204030204" pitchFamily="34" charset="0"/>
                <a:cs typeface="Times New Roman" panose="02020603050405020304" pitchFamily="18" charset="0"/>
              </a:rPr>
              <a:t>al crecimiento de 4,1% del PBI, ante </a:t>
            </a:r>
            <a:r>
              <a:rPr lang="es-ES" sz="1400" dirty="0"/>
              <a:t>el inicio y consolidación de operaciones de la Ampliación de Cerro Verde y Las Bambas</a:t>
            </a:r>
            <a:r>
              <a:rPr lang="es-ES" sz="1400" dirty="0" smtClean="0">
                <a:ea typeface="Calibri" panose="020F0502020204030204" pitchFamily="34" charset="0"/>
                <a:cs typeface="Times New Roman" panose="02020603050405020304" pitchFamily="18" charset="0"/>
              </a:rPr>
              <a:t>.</a:t>
            </a:r>
          </a:p>
          <a:p>
            <a:pPr marL="174625" indent="-174625" algn="just">
              <a:buClr>
                <a:srgbClr val="FF0000"/>
              </a:buClr>
              <a:buFont typeface="Arial" panose="020B0604020202020204" pitchFamily="34" charset="0"/>
              <a:buChar char="•"/>
            </a:pPr>
            <a:endParaRPr lang="es-ES" sz="500" dirty="0" smtClean="0">
              <a:ea typeface="Calibri" panose="020F0502020204030204" pitchFamily="34" charset="0"/>
              <a:cs typeface="Times New Roman" panose="02020603050405020304" pitchFamily="18" charset="0"/>
            </a:endParaRPr>
          </a:p>
        </p:txBody>
      </p:sp>
      <p:sp>
        <p:nvSpPr>
          <p:cNvPr id="17" name="CuadroTexto 16"/>
          <p:cNvSpPr txBox="1"/>
          <p:nvPr/>
        </p:nvSpPr>
        <p:spPr>
          <a:xfrm>
            <a:off x="497877" y="1731902"/>
            <a:ext cx="3744001" cy="492443"/>
          </a:xfrm>
          <a:prstGeom prst="rect">
            <a:avLst/>
          </a:prstGeom>
          <a:noFill/>
        </p:spPr>
        <p:txBody>
          <a:bodyPr wrap="square" rtlCol="0">
            <a:spAutoFit/>
          </a:bodyPr>
          <a:lstStyle/>
          <a:p>
            <a:pPr algn="ctr"/>
            <a:r>
              <a:rPr lang="es-PE" sz="1400" b="1" dirty="0" smtClean="0"/>
              <a:t>Perú: PBI semestral</a:t>
            </a:r>
            <a:endParaRPr lang="es-PE" sz="1400" b="1" baseline="30000" dirty="0" smtClean="0"/>
          </a:p>
          <a:p>
            <a:pPr algn="ctr"/>
            <a:r>
              <a:rPr lang="es-PE" sz="1200" dirty="0" smtClean="0">
                <a:ea typeface="Times New Roman"/>
                <a:cs typeface="Arial"/>
              </a:rPr>
              <a:t>(</a:t>
            </a:r>
            <a:r>
              <a:rPr lang="es-PE" sz="1200" dirty="0">
                <a:ea typeface="Times New Roman"/>
                <a:cs typeface="Arial"/>
              </a:rPr>
              <a:t>V</a:t>
            </a:r>
            <a:r>
              <a:rPr lang="es-PE" sz="1200" dirty="0" smtClean="0">
                <a:ea typeface="Times New Roman"/>
                <a:cs typeface="Arial"/>
              </a:rPr>
              <a:t>ar. % real anual)</a:t>
            </a:r>
            <a:endParaRPr lang="es-PE" sz="1400" dirty="0"/>
          </a:p>
        </p:txBody>
      </p:sp>
      <p:sp>
        <p:nvSpPr>
          <p:cNvPr id="18" name="CuadroTexto 17"/>
          <p:cNvSpPr txBox="1"/>
          <p:nvPr/>
        </p:nvSpPr>
        <p:spPr>
          <a:xfrm>
            <a:off x="4963530" y="1726436"/>
            <a:ext cx="3767150" cy="492443"/>
          </a:xfrm>
          <a:prstGeom prst="rect">
            <a:avLst/>
          </a:prstGeom>
          <a:noFill/>
        </p:spPr>
        <p:txBody>
          <a:bodyPr wrap="square" rtlCol="0">
            <a:spAutoFit/>
          </a:bodyPr>
          <a:lstStyle/>
          <a:p>
            <a:pPr algn="ctr"/>
            <a:r>
              <a:rPr lang="es-PE" sz="1400" b="1" dirty="0" smtClean="0"/>
              <a:t>Perú: PBI total, primario y no primario</a:t>
            </a:r>
            <a:r>
              <a:rPr lang="es-PE" sz="1400" b="1" baseline="30000" dirty="0" smtClean="0"/>
              <a:t>1</a:t>
            </a:r>
          </a:p>
          <a:p>
            <a:pPr algn="ctr"/>
            <a:r>
              <a:rPr lang="es-PE" sz="1200" dirty="0" smtClean="0">
                <a:ea typeface="Times New Roman"/>
                <a:cs typeface="Arial"/>
              </a:rPr>
              <a:t>(Var. % real anual)</a:t>
            </a:r>
            <a:endParaRPr lang="es-PE" sz="1400" dirty="0"/>
          </a:p>
        </p:txBody>
      </p:sp>
      <p:sp>
        <p:nvSpPr>
          <p:cNvPr id="19" name="CuadroTexto 18"/>
          <p:cNvSpPr txBox="1"/>
          <p:nvPr/>
        </p:nvSpPr>
        <p:spPr>
          <a:xfrm>
            <a:off x="497876" y="1017327"/>
            <a:ext cx="3744001" cy="523220"/>
          </a:xfrm>
          <a:prstGeom prst="rect">
            <a:avLst/>
          </a:prstGeom>
          <a:noFill/>
        </p:spPr>
        <p:txBody>
          <a:bodyPr wrap="square" rtlCol="0">
            <a:spAutoFit/>
          </a:bodyPr>
          <a:lstStyle/>
          <a:p>
            <a:pPr algn="just"/>
            <a:r>
              <a:rPr lang="es-PE" sz="1400" dirty="0" smtClean="0"/>
              <a:t>Se consolida el </a:t>
            </a:r>
            <a:r>
              <a:rPr lang="es-PE" sz="1400" dirty="0"/>
              <a:t>proceso de recuperación iniciado </a:t>
            </a:r>
            <a:r>
              <a:rPr lang="es-PE" sz="1400" dirty="0" smtClean="0"/>
              <a:t>hace un año y medio…</a:t>
            </a:r>
            <a:endParaRPr lang="es-PE" sz="1400" dirty="0"/>
          </a:p>
        </p:txBody>
      </p:sp>
      <p:sp>
        <p:nvSpPr>
          <p:cNvPr id="20" name="CuadroTexto 19"/>
          <p:cNvSpPr txBox="1"/>
          <p:nvPr/>
        </p:nvSpPr>
        <p:spPr>
          <a:xfrm>
            <a:off x="4963528" y="1024459"/>
            <a:ext cx="3767152" cy="738664"/>
          </a:xfrm>
          <a:prstGeom prst="rect">
            <a:avLst/>
          </a:prstGeom>
          <a:noFill/>
        </p:spPr>
        <p:txBody>
          <a:bodyPr wrap="square" rtlCol="0">
            <a:spAutoFit/>
          </a:bodyPr>
          <a:lstStyle/>
          <a:p>
            <a:pPr algn="just"/>
            <a:r>
              <a:rPr lang="es-PE" sz="1400" dirty="0" smtClean="0"/>
              <a:t>… basado en una mayor oferta minera y no en una recuperación robusta de los sectores no primarios.</a:t>
            </a:r>
            <a:endParaRPr lang="es-PE" sz="1400" dirty="0"/>
          </a:p>
        </p:txBody>
      </p:sp>
      <p:pic>
        <p:nvPicPr>
          <p:cNvPr id="2" name="Imagen 1"/>
          <p:cNvPicPr>
            <a:picLocks/>
          </p:cNvPicPr>
          <p:nvPr/>
        </p:nvPicPr>
        <p:blipFill>
          <a:blip r:embed="rId3" cstate="print"/>
          <a:stretch>
            <a:fillRect/>
          </a:stretch>
        </p:blipFill>
        <p:spPr>
          <a:xfrm>
            <a:off x="4963528" y="2273583"/>
            <a:ext cx="3744000" cy="2484000"/>
          </a:xfrm>
          <a:prstGeom prst="rect">
            <a:avLst/>
          </a:prstGeom>
        </p:spPr>
      </p:pic>
    </p:spTree>
    <p:extLst>
      <p:ext uri="{BB962C8B-B14F-4D97-AF65-F5344CB8AC3E}">
        <p14:creationId xmlns:p14="http://schemas.microsoft.com/office/powerpoint/2010/main" val="3188944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A10AC81-0BCF-4A88-91DD-6D952CB3253A}" type="slidenum">
              <a:rPr lang="es-ES" smtClean="0"/>
              <a:pPr/>
              <a:t>6</a:t>
            </a:fld>
            <a:endParaRPr lang="es-ES"/>
          </a:p>
        </p:txBody>
      </p:sp>
      <p:sp>
        <p:nvSpPr>
          <p:cNvPr id="14" name="4 Marcador de pie de página"/>
          <p:cNvSpPr txBox="1">
            <a:spLocks/>
          </p:cNvSpPr>
          <p:nvPr/>
        </p:nvSpPr>
        <p:spPr>
          <a:xfrm>
            <a:off x="63657" y="6293430"/>
            <a:ext cx="8356443" cy="211279"/>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s-PE" sz="900" i="1" dirty="0">
              <a:latin typeface="Calibri" panose="020F0502020204030204" pitchFamily="34" charset="0"/>
            </a:endParaRPr>
          </a:p>
        </p:txBody>
      </p:sp>
      <p:sp>
        <p:nvSpPr>
          <p:cNvPr id="13" name="4 Marcador de pie de página"/>
          <p:cNvSpPr txBox="1">
            <a:spLocks/>
          </p:cNvSpPr>
          <p:nvPr/>
        </p:nvSpPr>
        <p:spPr>
          <a:xfrm>
            <a:off x="197835" y="6255739"/>
            <a:ext cx="8356443" cy="336058"/>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s-PE" sz="900" i="1" dirty="0" smtClean="0">
              <a:solidFill>
                <a:srgbClr val="000000"/>
              </a:solidFill>
              <a:latin typeface="Calibri" panose="020F0502020204030204" pitchFamily="34" charset="0"/>
            </a:endParaRPr>
          </a:p>
          <a:p>
            <a:pPr>
              <a:defRPr/>
            </a:pPr>
            <a:r>
              <a:rPr lang="es-PE" sz="900" i="1" dirty="0" smtClean="0">
                <a:solidFill>
                  <a:srgbClr val="000000"/>
                </a:solidFill>
                <a:latin typeface="Calibri" panose="020F0502020204030204" pitchFamily="34" charset="0"/>
              </a:rPr>
              <a:t>Fuente</a:t>
            </a:r>
            <a:r>
              <a:rPr lang="es-PE" sz="900" i="1" dirty="0">
                <a:solidFill>
                  <a:srgbClr val="000000"/>
                </a:solidFill>
                <a:latin typeface="Calibri" panose="020F0502020204030204" pitchFamily="34" charset="0"/>
              </a:rPr>
              <a:t>: BCRP, </a:t>
            </a:r>
            <a:r>
              <a:rPr lang="es-PE" sz="900" i="1" dirty="0" smtClean="0">
                <a:solidFill>
                  <a:srgbClr val="000000"/>
                </a:solidFill>
                <a:latin typeface="Calibri" panose="020F0502020204030204" pitchFamily="34" charset="0"/>
              </a:rPr>
              <a:t>MTPE.</a:t>
            </a:r>
            <a:endParaRPr lang="es-PE" sz="900" i="1" dirty="0">
              <a:latin typeface="Calibri" panose="020F0502020204030204" pitchFamily="34" charset="0"/>
            </a:endParaRPr>
          </a:p>
        </p:txBody>
      </p:sp>
      <p:sp>
        <p:nvSpPr>
          <p:cNvPr id="33" name="Título 3"/>
          <p:cNvSpPr>
            <a:spLocks noGrp="1"/>
          </p:cNvSpPr>
          <p:nvPr>
            <p:ph type="title"/>
          </p:nvPr>
        </p:nvSpPr>
        <p:spPr>
          <a:xfrm>
            <a:off x="587829" y="391885"/>
            <a:ext cx="8388000" cy="469447"/>
          </a:xfrm>
        </p:spPr>
        <p:txBody>
          <a:bodyPr>
            <a:noAutofit/>
          </a:bodyPr>
          <a:lstStyle/>
          <a:p>
            <a:pPr algn="just"/>
            <a:r>
              <a:rPr lang="es-ES" sz="2200" b="1" dirty="0" smtClean="0">
                <a:latin typeface="+mn-lt"/>
              </a:rPr>
              <a:t>Estancamiento del sector privado</a:t>
            </a:r>
            <a:endParaRPr lang="es-ES" sz="2200" b="1" dirty="0">
              <a:latin typeface="+mn-lt"/>
            </a:endParaRPr>
          </a:p>
        </p:txBody>
      </p:sp>
      <p:sp>
        <p:nvSpPr>
          <p:cNvPr id="17" name="Rectángulo 16"/>
          <p:cNvSpPr/>
          <p:nvPr/>
        </p:nvSpPr>
        <p:spPr>
          <a:xfrm>
            <a:off x="479328" y="1781995"/>
            <a:ext cx="3743999" cy="492443"/>
          </a:xfrm>
          <a:prstGeom prst="rect">
            <a:avLst/>
          </a:prstGeom>
          <a:noFill/>
          <a:ln w="9525">
            <a:noFill/>
            <a:miter lim="800000"/>
            <a:headEnd/>
            <a:tailEnd/>
          </a:ln>
        </p:spPr>
        <p:txBody>
          <a:bodyPr wrap="square">
            <a:spAutoFit/>
          </a:bodyPr>
          <a:lstStyle/>
          <a:p>
            <a:pPr algn="ctr"/>
            <a:r>
              <a:rPr lang="es-ES" sz="1400" b="1" dirty="0" smtClean="0">
                <a:solidFill>
                  <a:srgbClr val="000000"/>
                </a:solidFill>
              </a:rPr>
              <a:t>Inversión privada y empleo</a:t>
            </a:r>
            <a:endParaRPr lang="es-ES" sz="1400" b="1" dirty="0">
              <a:solidFill>
                <a:srgbClr val="000000"/>
              </a:solidFill>
            </a:endParaRPr>
          </a:p>
          <a:p>
            <a:pPr algn="ctr"/>
            <a:r>
              <a:rPr lang="es-ES" sz="1200" dirty="0" smtClean="0">
                <a:solidFill>
                  <a:srgbClr val="000000"/>
                </a:solidFill>
              </a:rPr>
              <a:t>(</a:t>
            </a:r>
            <a:r>
              <a:rPr lang="es-PE" sz="1200" dirty="0" smtClean="0">
                <a:solidFill>
                  <a:srgbClr val="000000"/>
                </a:solidFill>
              </a:rPr>
              <a:t>Var. % real anual)</a:t>
            </a:r>
            <a:endParaRPr lang="es-ES" sz="1200" dirty="0">
              <a:solidFill>
                <a:srgbClr val="000000"/>
              </a:solidFill>
            </a:endParaRPr>
          </a:p>
        </p:txBody>
      </p:sp>
      <p:sp>
        <p:nvSpPr>
          <p:cNvPr id="18" name="Rectángulo 17"/>
          <p:cNvSpPr/>
          <p:nvPr/>
        </p:nvSpPr>
        <p:spPr>
          <a:xfrm>
            <a:off x="5008569" y="1779003"/>
            <a:ext cx="3744001" cy="492443"/>
          </a:xfrm>
          <a:prstGeom prst="rect">
            <a:avLst/>
          </a:prstGeom>
          <a:noFill/>
          <a:ln w="9525">
            <a:noFill/>
            <a:miter lim="800000"/>
            <a:headEnd/>
            <a:tailEnd/>
          </a:ln>
        </p:spPr>
        <p:txBody>
          <a:bodyPr wrap="square">
            <a:spAutoFit/>
          </a:bodyPr>
          <a:lstStyle/>
          <a:p>
            <a:pPr algn="ctr"/>
            <a:r>
              <a:rPr lang="es-ES" sz="1400" b="1" dirty="0" smtClean="0">
                <a:solidFill>
                  <a:srgbClr val="000000"/>
                </a:solidFill>
              </a:rPr>
              <a:t>Consumo privado y empleo</a:t>
            </a:r>
            <a:endParaRPr lang="es-ES" sz="1400" b="1" dirty="0">
              <a:solidFill>
                <a:srgbClr val="000000"/>
              </a:solidFill>
            </a:endParaRPr>
          </a:p>
          <a:p>
            <a:pPr algn="ctr"/>
            <a:r>
              <a:rPr lang="es-ES" sz="1200" dirty="0" smtClean="0">
                <a:solidFill>
                  <a:srgbClr val="000000"/>
                </a:solidFill>
              </a:rPr>
              <a:t>(</a:t>
            </a:r>
            <a:r>
              <a:rPr lang="es-PE" sz="1200" dirty="0" smtClean="0">
                <a:solidFill>
                  <a:srgbClr val="000000"/>
                </a:solidFill>
              </a:rPr>
              <a:t>Var. % real anual)</a:t>
            </a:r>
            <a:endParaRPr lang="es-ES" sz="1200" dirty="0">
              <a:solidFill>
                <a:srgbClr val="000000"/>
              </a:solidFill>
            </a:endParaRPr>
          </a:p>
        </p:txBody>
      </p:sp>
      <p:pic>
        <p:nvPicPr>
          <p:cNvPr id="23" name="Imagen 2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328" y="2241625"/>
            <a:ext cx="3744000" cy="2484000"/>
          </a:xfrm>
          <a:prstGeom prst="rect">
            <a:avLst/>
          </a:prstGeom>
          <a:noFill/>
          <a:ln>
            <a:noFill/>
          </a:ln>
        </p:spPr>
      </p:pic>
      <p:pic>
        <p:nvPicPr>
          <p:cNvPr id="2" name="Imagen 1"/>
          <p:cNvPicPr>
            <a:picLocks/>
          </p:cNvPicPr>
          <p:nvPr/>
        </p:nvPicPr>
        <p:blipFill>
          <a:blip r:embed="rId3" cstate="print"/>
          <a:stretch>
            <a:fillRect/>
          </a:stretch>
        </p:blipFill>
        <p:spPr>
          <a:xfrm>
            <a:off x="5008571" y="2240492"/>
            <a:ext cx="3744000" cy="2484000"/>
          </a:xfrm>
          <a:prstGeom prst="rect">
            <a:avLst/>
          </a:prstGeom>
        </p:spPr>
      </p:pic>
      <p:sp>
        <p:nvSpPr>
          <p:cNvPr id="25" name="CuadroTexto 24"/>
          <p:cNvSpPr txBox="1"/>
          <p:nvPr/>
        </p:nvSpPr>
        <p:spPr>
          <a:xfrm>
            <a:off x="468442" y="1149728"/>
            <a:ext cx="3743999" cy="523220"/>
          </a:xfrm>
          <a:prstGeom prst="rect">
            <a:avLst/>
          </a:prstGeom>
          <a:noFill/>
        </p:spPr>
        <p:txBody>
          <a:bodyPr wrap="square" rtlCol="0">
            <a:spAutoFit/>
          </a:bodyPr>
          <a:lstStyle/>
          <a:p>
            <a:pPr algn="just"/>
            <a:r>
              <a:rPr lang="es-ES" sz="1400" dirty="0" smtClean="0"/>
              <a:t>La </a:t>
            </a:r>
            <a:r>
              <a:rPr lang="es-ES" sz="1400" dirty="0"/>
              <a:t>inversión privada </a:t>
            </a:r>
            <a:r>
              <a:rPr lang="es-ES" sz="1400" dirty="0" smtClean="0"/>
              <a:t>acumula cinco semestres de caídas consecutivas…</a:t>
            </a:r>
            <a:endParaRPr lang="es-PE" sz="1400" dirty="0"/>
          </a:p>
        </p:txBody>
      </p:sp>
      <p:sp>
        <p:nvSpPr>
          <p:cNvPr id="26" name="CuadroTexto 25"/>
          <p:cNvSpPr txBox="1"/>
          <p:nvPr/>
        </p:nvSpPr>
        <p:spPr>
          <a:xfrm>
            <a:off x="5008569" y="1149725"/>
            <a:ext cx="3744001" cy="523220"/>
          </a:xfrm>
          <a:prstGeom prst="rect">
            <a:avLst/>
          </a:prstGeom>
          <a:noFill/>
        </p:spPr>
        <p:txBody>
          <a:bodyPr wrap="square" rtlCol="0">
            <a:spAutoFit/>
          </a:bodyPr>
          <a:lstStyle/>
          <a:p>
            <a:pPr algn="just"/>
            <a:r>
              <a:rPr lang="es-PE" sz="1400" dirty="0" smtClean="0"/>
              <a:t>… afectando la generación de empleo formal y la capacidad de consumo de las familias.</a:t>
            </a:r>
            <a:endParaRPr lang="es-PE" sz="1400" dirty="0"/>
          </a:p>
        </p:txBody>
      </p:sp>
      <p:sp>
        <p:nvSpPr>
          <p:cNvPr id="15" name="Rectángulo 14"/>
          <p:cNvSpPr/>
          <p:nvPr/>
        </p:nvSpPr>
        <p:spPr>
          <a:xfrm>
            <a:off x="379960" y="4852807"/>
            <a:ext cx="8384079" cy="1031051"/>
          </a:xfrm>
          <a:prstGeom prst="rect">
            <a:avLst/>
          </a:prstGeom>
        </p:spPr>
        <p:txBody>
          <a:bodyPr wrap="square">
            <a:spAutoFit/>
          </a:bodyPr>
          <a:lstStyle/>
          <a:p>
            <a:pPr marL="174625" indent="-174625" algn="just">
              <a:buClr>
                <a:srgbClr val="FF0000"/>
              </a:buClr>
              <a:buFont typeface="Arial" panose="020B0604020202020204" pitchFamily="34" charset="0"/>
              <a:buChar char="•"/>
            </a:pPr>
            <a:r>
              <a:rPr lang="es-ES" sz="1400" dirty="0" smtClean="0">
                <a:solidFill>
                  <a:prstClr val="black"/>
                </a:solidFill>
              </a:rPr>
              <a:t>Inversión </a:t>
            </a:r>
            <a:r>
              <a:rPr lang="es-ES" sz="1400" dirty="0">
                <a:solidFill>
                  <a:prstClr val="black"/>
                </a:solidFill>
              </a:rPr>
              <a:t>privada </a:t>
            </a:r>
            <a:r>
              <a:rPr lang="es-ES" sz="1400" dirty="0"/>
              <a:t>cayó 4,6% </a:t>
            </a:r>
            <a:r>
              <a:rPr lang="es-ES" sz="1400" dirty="0">
                <a:solidFill>
                  <a:prstClr val="black"/>
                </a:solidFill>
              </a:rPr>
              <a:t>en el 1S2016, con lo cual aún no se reactiva el círculo virtuoso inversión – empleo – consumo</a:t>
            </a:r>
            <a:r>
              <a:rPr lang="es-ES" sz="1400" dirty="0" smtClean="0">
                <a:solidFill>
                  <a:prstClr val="black"/>
                </a:solidFill>
              </a:rPr>
              <a:t>.</a:t>
            </a:r>
          </a:p>
          <a:p>
            <a:pPr marL="174625" indent="-174625" algn="just">
              <a:buClr>
                <a:srgbClr val="FF0000"/>
              </a:buClr>
              <a:buFont typeface="Arial" panose="020B0604020202020204" pitchFamily="34" charset="0"/>
              <a:buChar char="•"/>
            </a:pPr>
            <a:endParaRPr lang="es-ES" sz="500" dirty="0"/>
          </a:p>
          <a:p>
            <a:pPr marL="174625" indent="-174625" algn="just">
              <a:buClr>
                <a:srgbClr val="FF0000"/>
              </a:buClr>
              <a:buFont typeface="Arial" panose="020B0604020202020204" pitchFamily="34" charset="0"/>
              <a:buChar char="•"/>
            </a:pPr>
            <a:r>
              <a:rPr lang="es-ES" sz="1400" dirty="0"/>
              <a:t>El empleo formal cayó 0,1% en el 2T2016, continuando con la desaceleración desde el 2011 y registrando su primer retroceso desde el 2002. </a:t>
            </a:r>
          </a:p>
        </p:txBody>
      </p:sp>
    </p:spTree>
    <p:extLst>
      <p:ext uri="{BB962C8B-B14F-4D97-AF65-F5344CB8AC3E}">
        <p14:creationId xmlns:p14="http://schemas.microsoft.com/office/powerpoint/2010/main" val="3186992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A10AC81-0BCF-4A88-91DD-6D952CB3253A}" type="slidenum">
              <a:rPr lang="es-ES" smtClean="0"/>
              <a:pPr/>
              <a:t>7</a:t>
            </a:fld>
            <a:endParaRPr lang="es-ES"/>
          </a:p>
        </p:txBody>
      </p:sp>
      <p:sp>
        <p:nvSpPr>
          <p:cNvPr id="14" name="4 Marcador de pie de página"/>
          <p:cNvSpPr txBox="1">
            <a:spLocks/>
          </p:cNvSpPr>
          <p:nvPr/>
        </p:nvSpPr>
        <p:spPr>
          <a:xfrm>
            <a:off x="63657" y="6303821"/>
            <a:ext cx="8356443" cy="211279"/>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s-PE" sz="900" i="1" dirty="0">
              <a:latin typeface="Calibri" panose="020F0502020204030204" pitchFamily="34" charset="0"/>
            </a:endParaRPr>
          </a:p>
        </p:txBody>
      </p:sp>
      <p:sp>
        <p:nvSpPr>
          <p:cNvPr id="13" name="4 Marcador de pie de página"/>
          <p:cNvSpPr txBox="1">
            <a:spLocks/>
          </p:cNvSpPr>
          <p:nvPr/>
        </p:nvSpPr>
        <p:spPr>
          <a:xfrm>
            <a:off x="186949" y="6356746"/>
            <a:ext cx="7182679" cy="264246"/>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s-PE" sz="900" i="1" dirty="0" smtClean="0">
                <a:solidFill>
                  <a:srgbClr val="000000"/>
                </a:solidFill>
                <a:latin typeface="Calibri" panose="020F0502020204030204" pitchFamily="34" charset="0"/>
              </a:rPr>
              <a:t>Fuente: BCRP, Proyecciones MEF.</a:t>
            </a:r>
            <a:endParaRPr lang="es-PE" sz="900" i="1" dirty="0">
              <a:latin typeface="Calibri" panose="020F0502020204030204" pitchFamily="34" charset="0"/>
            </a:endParaRPr>
          </a:p>
        </p:txBody>
      </p:sp>
      <p:sp>
        <p:nvSpPr>
          <p:cNvPr id="33" name="Título 3"/>
          <p:cNvSpPr>
            <a:spLocks noGrp="1"/>
          </p:cNvSpPr>
          <p:nvPr>
            <p:ph type="title"/>
          </p:nvPr>
        </p:nvSpPr>
        <p:spPr>
          <a:xfrm>
            <a:off x="587830" y="220226"/>
            <a:ext cx="8305799" cy="665390"/>
          </a:xfrm>
        </p:spPr>
        <p:txBody>
          <a:bodyPr>
            <a:noAutofit/>
          </a:bodyPr>
          <a:lstStyle/>
          <a:p>
            <a:pPr algn="just"/>
            <a:r>
              <a:rPr lang="es-PE" sz="2200" b="1" dirty="0" smtClean="0">
                <a:latin typeface="+mn-lt"/>
              </a:rPr>
              <a:t>Economía en aceleración, pero con bajas perspectivas de crecimiento de mediano plazo</a:t>
            </a:r>
            <a:endParaRPr lang="es-ES" sz="2200" b="1" dirty="0">
              <a:latin typeface="+mn-lt"/>
            </a:endParaRPr>
          </a:p>
        </p:txBody>
      </p:sp>
      <p:sp>
        <p:nvSpPr>
          <p:cNvPr id="19" name="CuadroTexto 18"/>
          <p:cNvSpPr txBox="1"/>
          <p:nvPr/>
        </p:nvSpPr>
        <p:spPr>
          <a:xfrm>
            <a:off x="515014" y="2055455"/>
            <a:ext cx="4068000" cy="492443"/>
          </a:xfrm>
          <a:prstGeom prst="rect">
            <a:avLst/>
          </a:prstGeom>
          <a:noFill/>
        </p:spPr>
        <p:txBody>
          <a:bodyPr wrap="square" rtlCol="0">
            <a:spAutoFit/>
          </a:bodyPr>
          <a:lstStyle/>
          <a:p>
            <a:pPr algn="ctr"/>
            <a:r>
              <a:rPr lang="es-PE" sz="1400" b="1" dirty="0" smtClean="0"/>
              <a:t>Cambio en el crecimiento 2016-2017</a:t>
            </a:r>
          </a:p>
          <a:p>
            <a:pPr algn="ctr"/>
            <a:r>
              <a:rPr lang="es-PE" sz="1200" dirty="0" smtClean="0">
                <a:ea typeface="Times New Roman"/>
                <a:cs typeface="Arial"/>
              </a:rPr>
              <a:t>(Var. % real anual, p.p.)</a:t>
            </a:r>
            <a:endParaRPr lang="es-PE" sz="1400" dirty="0"/>
          </a:p>
        </p:txBody>
      </p:sp>
      <p:sp>
        <p:nvSpPr>
          <p:cNvPr id="25" name="CuadroTexto 24"/>
          <p:cNvSpPr txBox="1"/>
          <p:nvPr/>
        </p:nvSpPr>
        <p:spPr>
          <a:xfrm>
            <a:off x="418270" y="1265938"/>
            <a:ext cx="4131131" cy="738664"/>
          </a:xfrm>
          <a:prstGeom prst="rect">
            <a:avLst/>
          </a:prstGeom>
          <a:noFill/>
        </p:spPr>
        <p:txBody>
          <a:bodyPr wrap="square" rtlCol="0">
            <a:spAutoFit/>
          </a:bodyPr>
          <a:lstStyle/>
          <a:p>
            <a:pPr algn="just"/>
            <a:r>
              <a:rPr lang="es-PE" sz="1400" dirty="0" smtClean="0"/>
              <a:t>La economía peruana estará impulsada por las exportaciones (mineras) y la recuperación de la inversión privada.</a:t>
            </a:r>
            <a:endParaRPr lang="es-PE" sz="1400" dirty="0"/>
          </a:p>
        </p:txBody>
      </p:sp>
      <p:pic>
        <p:nvPicPr>
          <p:cNvPr id="10" name="Imagen 9"/>
          <p:cNvPicPr>
            <a:picLocks/>
          </p:cNvPicPr>
          <p:nvPr/>
        </p:nvPicPr>
        <p:blipFill>
          <a:blip r:embed="rId2" cstate="print"/>
          <a:stretch>
            <a:fillRect/>
          </a:stretch>
        </p:blipFill>
        <p:spPr>
          <a:xfrm>
            <a:off x="468000" y="2547897"/>
            <a:ext cx="4104000" cy="2736000"/>
          </a:xfrm>
          <a:prstGeom prst="rect">
            <a:avLst/>
          </a:prstGeom>
        </p:spPr>
      </p:pic>
      <p:sp>
        <p:nvSpPr>
          <p:cNvPr id="3" name="Llamada rectangular 2"/>
          <p:cNvSpPr/>
          <p:nvPr/>
        </p:nvSpPr>
        <p:spPr>
          <a:xfrm>
            <a:off x="1719851" y="4054967"/>
            <a:ext cx="2231572" cy="729343"/>
          </a:xfrm>
          <a:prstGeom prst="wedgeRectCallout">
            <a:avLst>
              <a:gd name="adj1" fmla="val -5992"/>
              <a:gd name="adj2" fmla="val -136934"/>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solidFill>
                  <a:schemeClr val="tx1"/>
                </a:solidFill>
              </a:rPr>
              <a:t>Gasto público (sin nueva trayectoria): -1,0 p.p.</a:t>
            </a:r>
            <a:endParaRPr lang="es-ES" sz="1200" b="1" dirty="0">
              <a:solidFill>
                <a:schemeClr val="tx1"/>
              </a:solidFill>
            </a:endParaRPr>
          </a:p>
        </p:txBody>
      </p:sp>
      <p:sp>
        <p:nvSpPr>
          <p:cNvPr id="15" name="CuadroTexto 14"/>
          <p:cNvSpPr txBox="1"/>
          <p:nvPr/>
        </p:nvSpPr>
        <p:spPr>
          <a:xfrm>
            <a:off x="4959191" y="2055455"/>
            <a:ext cx="3790298" cy="492443"/>
          </a:xfrm>
          <a:prstGeom prst="rect">
            <a:avLst/>
          </a:prstGeom>
          <a:noFill/>
        </p:spPr>
        <p:txBody>
          <a:bodyPr wrap="square" rtlCol="0">
            <a:spAutoFit/>
          </a:bodyPr>
          <a:lstStyle/>
          <a:p>
            <a:pPr algn="ctr"/>
            <a:r>
              <a:rPr lang="es-PE" sz="1400" b="1" dirty="0" smtClean="0"/>
              <a:t>Perú: PBI potencial</a:t>
            </a:r>
          </a:p>
          <a:p>
            <a:pPr algn="ctr"/>
            <a:r>
              <a:rPr lang="es-PE" sz="1200" dirty="0" smtClean="0">
                <a:ea typeface="Times New Roman"/>
                <a:cs typeface="Arial"/>
              </a:rPr>
              <a:t>(</a:t>
            </a:r>
            <a:r>
              <a:rPr lang="es-PE" sz="1200" dirty="0">
                <a:ea typeface="Times New Roman"/>
                <a:cs typeface="Arial"/>
              </a:rPr>
              <a:t>V</a:t>
            </a:r>
            <a:r>
              <a:rPr lang="es-PE" sz="1200" dirty="0" smtClean="0">
                <a:ea typeface="Times New Roman"/>
                <a:cs typeface="Arial"/>
              </a:rPr>
              <a:t>ar. % anual)</a:t>
            </a:r>
            <a:endParaRPr lang="es-PE" sz="1400" dirty="0"/>
          </a:p>
        </p:txBody>
      </p:sp>
      <p:sp>
        <p:nvSpPr>
          <p:cNvPr id="17" name="CuadroTexto 16"/>
          <p:cNvSpPr txBox="1"/>
          <p:nvPr/>
        </p:nvSpPr>
        <p:spPr>
          <a:xfrm>
            <a:off x="4890165" y="1289079"/>
            <a:ext cx="3790298" cy="523220"/>
          </a:xfrm>
          <a:prstGeom prst="rect">
            <a:avLst/>
          </a:prstGeom>
          <a:noFill/>
        </p:spPr>
        <p:txBody>
          <a:bodyPr wrap="square" rtlCol="0">
            <a:spAutoFit/>
          </a:bodyPr>
          <a:lstStyle/>
          <a:p>
            <a:pPr algn="just"/>
            <a:r>
              <a:rPr lang="es-PE" sz="1400" dirty="0" smtClean="0"/>
              <a:t>Sin embargo, no se esperan mejoras significativas en el crecimiento potencial de los próximos años.</a:t>
            </a:r>
            <a:endParaRPr lang="es-PE" sz="1400" dirty="0"/>
          </a:p>
        </p:txBody>
      </p:sp>
      <p:pic>
        <p:nvPicPr>
          <p:cNvPr id="8" name="Imagen 7"/>
          <p:cNvPicPr>
            <a:picLocks noChangeAspect="1"/>
          </p:cNvPicPr>
          <p:nvPr/>
        </p:nvPicPr>
        <p:blipFill>
          <a:blip r:embed="rId3" cstate="print"/>
          <a:stretch>
            <a:fillRect/>
          </a:stretch>
        </p:blipFill>
        <p:spPr>
          <a:xfrm>
            <a:off x="4676999" y="2610819"/>
            <a:ext cx="4216630" cy="2549046"/>
          </a:xfrm>
          <a:prstGeom prst="rect">
            <a:avLst/>
          </a:prstGeom>
        </p:spPr>
      </p:pic>
    </p:spTree>
    <p:extLst>
      <p:ext uri="{BB962C8B-B14F-4D97-AF65-F5344CB8AC3E}">
        <p14:creationId xmlns:p14="http://schemas.microsoft.com/office/powerpoint/2010/main" val="1326397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ítulo 3"/>
          <p:cNvSpPr>
            <a:spLocks noGrp="1"/>
          </p:cNvSpPr>
          <p:nvPr>
            <p:ph type="title"/>
          </p:nvPr>
        </p:nvSpPr>
        <p:spPr>
          <a:xfrm>
            <a:off x="587830" y="206829"/>
            <a:ext cx="8305799" cy="665390"/>
          </a:xfrm>
        </p:spPr>
        <p:txBody>
          <a:bodyPr>
            <a:noAutofit/>
          </a:bodyPr>
          <a:lstStyle/>
          <a:p>
            <a:pPr algn="just"/>
            <a:r>
              <a:rPr lang="es-ES" sz="2200" b="1" dirty="0" smtClean="0">
                <a:latin typeface="+mn-lt"/>
              </a:rPr>
              <a:t>El inicio de la nueva administración ha impulsado los indicadores de confianza empresarial y del consumidor</a:t>
            </a:r>
            <a:endParaRPr lang="es-ES" sz="2200" b="1" dirty="0">
              <a:latin typeface="+mn-lt"/>
            </a:endParaRPr>
          </a:p>
        </p:txBody>
      </p:sp>
      <p:sp>
        <p:nvSpPr>
          <p:cNvPr id="10" name="CuadroTexto 9"/>
          <p:cNvSpPr txBox="1"/>
          <p:nvPr/>
        </p:nvSpPr>
        <p:spPr>
          <a:xfrm>
            <a:off x="685049" y="1803712"/>
            <a:ext cx="3396554" cy="738664"/>
          </a:xfrm>
          <a:prstGeom prst="rect">
            <a:avLst/>
          </a:prstGeom>
          <a:noFill/>
        </p:spPr>
        <p:txBody>
          <a:bodyPr wrap="square" rtlCol="0">
            <a:spAutoFit/>
          </a:bodyPr>
          <a:lstStyle/>
          <a:p>
            <a:pPr algn="ctr"/>
            <a:r>
              <a:rPr lang="es-ES" sz="1400" b="1" dirty="0" smtClean="0"/>
              <a:t>Inversión privada y expectativas de inversión</a:t>
            </a:r>
            <a:r>
              <a:rPr lang="es-ES" sz="1400" b="1" baseline="30000" dirty="0" smtClean="0"/>
              <a:t>1</a:t>
            </a:r>
            <a:endParaRPr lang="es-PE" sz="1400" dirty="0"/>
          </a:p>
          <a:p>
            <a:pPr algn="ctr"/>
            <a:r>
              <a:rPr lang="es-ES" sz="1400" dirty="0"/>
              <a:t> </a:t>
            </a:r>
            <a:r>
              <a:rPr lang="es-ES" sz="1200" dirty="0"/>
              <a:t>(Var. % real anual, </a:t>
            </a:r>
            <a:r>
              <a:rPr lang="es-ES" sz="1200" dirty="0" smtClean="0"/>
              <a:t>puntos)</a:t>
            </a:r>
            <a:endParaRPr lang="es-PE" sz="1200" dirty="0"/>
          </a:p>
        </p:txBody>
      </p:sp>
      <p:sp>
        <p:nvSpPr>
          <p:cNvPr id="12" name="4 Marcador de pie de página"/>
          <p:cNvSpPr txBox="1">
            <a:spLocks/>
          </p:cNvSpPr>
          <p:nvPr/>
        </p:nvSpPr>
        <p:spPr>
          <a:xfrm>
            <a:off x="133324" y="5892168"/>
            <a:ext cx="8257641" cy="457200"/>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s-PE" sz="900" i="1" dirty="0">
                <a:solidFill>
                  <a:srgbClr val="000000"/>
                </a:solidFill>
                <a:cs typeface="Arial" panose="020B0604020202020204" pitchFamily="34" charset="0"/>
              </a:rPr>
              <a:t>1/ Las expectativas de inversión consideran el porcentaje de clientes del SAE que esperan acelerar sus planes de inversión menos los que esperan reducirlos en los próximos seis meses. Asimismo, para el dato del 3T2016 se considera el resultado de agosto (27 puntos</a:t>
            </a:r>
            <a:r>
              <a:rPr lang="es-PE" sz="900" i="1" dirty="0" smtClean="0">
                <a:solidFill>
                  <a:srgbClr val="000000"/>
                </a:solidFill>
                <a:cs typeface="Arial" panose="020B0604020202020204" pitchFamily="34" charset="0"/>
              </a:rPr>
              <a:t>).</a:t>
            </a:r>
          </a:p>
          <a:p>
            <a:pPr>
              <a:defRPr/>
            </a:pPr>
            <a:r>
              <a:rPr lang="en-US" sz="900" i="1" dirty="0">
                <a:solidFill>
                  <a:srgbClr val="000000"/>
                </a:solidFill>
                <a:cs typeface="Arial" panose="020B0604020202020204" pitchFamily="34" charset="0"/>
              </a:rPr>
              <a:t>2/ </a:t>
            </a:r>
            <a:r>
              <a:rPr lang="es-PE" sz="900" i="1" dirty="0">
                <a:solidFill>
                  <a:srgbClr val="000000"/>
                </a:solidFill>
                <a:cs typeface="Arial" panose="020B0604020202020204" pitchFamily="34" charset="0"/>
              </a:rPr>
              <a:t>Porcentaje de clientes del SAE que esperan acelerar sus planes de contratación menos los que esperan reducirlos en los próximos seis meses</a:t>
            </a:r>
            <a:r>
              <a:rPr lang="en-US" sz="900" i="1" dirty="0">
                <a:solidFill>
                  <a:srgbClr val="000000"/>
                </a:solidFill>
                <a:cs typeface="Arial" panose="020B0604020202020204" pitchFamily="34" charset="0"/>
              </a:rPr>
              <a:t>.</a:t>
            </a:r>
            <a:r>
              <a:rPr lang="en-US" sz="900" i="1" dirty="0">
                <a:cs typeface="Arial" panose="020B0604020202020204" pitchFamily="34" charset="0"/>
              </a:rPr>
              <a:t> Para el 3T2016 se </a:t>
            </a:r>
            <a:r>
              <a:rPr lang="es-PE" sz="900" i="1" dirty="0">
                <a:cs typeface="Arial" panose="020B0604020202020204" pitchFamily="34" charset="0"/>
              </a:rPr>
              <a:t>utiliza</a:t>
            </a:r>
            <a:r>
              <a:rPr lang="en-US" sz="900" i="1" dirty="0">
                <a:cs typeface="Arial" panose="020B0604020202020204" pitchFamily="34" charset="0"/>
              </a:rPr>
              <a:t> el </a:t>
            </a:r>
            <a:r>
              <a:rPr lang="es-PE" sz="900" i="1" dirty="0">
                <a:cs typeface="Arial" panose="020B0604020202020204" pitchFamily="34" charset="0"/>
              </a:rPr>
              <a:t>dato</a:t>
            </a:r>
            <a:r>
              <a:rPr lang="en-US" sz="900" i="1" dirty="0">
                <a:cs typeface="Arial" panose="020B0604020202020204" pitchFamily="34" charset="0"/>
              </a:rPr>
              <a:t> de </a:t>
            </a:r>
            <a:r>
              <a:rPr lang="es-PE" sz="900" i="1" dirty="0">
                <a:cs typeface="Arial" panose="020B0604020202020204" pitchFamily="34" charset="0"/>
              </a:rPr>
              <a:t>agosto</a:t>
            </a:r>
            <a:r>
              <a:rPr lang="en-US" sz="900" i="1" dirty="0">
                <a:cs typeface="Arial" panose="020B0604020202020204" pitchFamily="34" charset="0"/>
              </a:rPr>
              <a:t> (10 </a:t>
            </a:r>
            <a:r>
              <a:rPr lang="es-PE" sz="900" i="1" dirty="0">
                <a:cs typeface="Arial" panose="020B0604020202020204" pitchFamily="34" charset="0"/>
              </a:rPr>
              <a:t>puntos</a:t>
            </a:r>
            <a:r>
              <a:rPr lang="en-US" sz="900" i="1" dirty="0">
                <a:cs typeface="Arial" panose="020B0604020202020204" pitchFamily="34" charset="0"/>
              </a:rPr>
              <a:t>).</a:t>
            </a:r>
            <a:endParaRPr lang="en-US" sz="900" i="1" dirty="0">
              <a:solidFill>
                <a:srgbClr val="000000"/>
              </a:solidFill>
              <a:cs typeface="Arial" panose="020B0604020202020204" pitchFamily="34" charset="0"/>
            </a:endParaRPr>
          </a:p>
          <a:p>
            <a:pPr>
              <a:defRPr/>
            </a:pPr>
            <a:r>
              <a:rPr lang="en-US" sz="900" i="1" dirty="0" smtClean="0">
                <a:solidFill>
                  <a:srgbClr val="000000"/>
                </a:solidFill>
                <a:cs typeface="Arial" panose="020B0604020202020204" pitchFamily="34" charset="0"/>
              </a:rPr>
              <a:t>Fuente: </a:t>
            </a:r>
            <a:r>
              <a:rPr lang="en-US" sz="900" i="1" dirty="0" smtClean="0">
                <a:cs typeface="Arial" panose="020B0604020202020204" pitchFamily="34" charset="0"/>
              </a:rPr>
              <a:t>APOYO </a:t>
            </a:r>
            <a:r>
              <a:rPr lang="es-PE" sz="900" i="1" dirty="0" smtClean="0">
                <a:cs typeface="Arial" panose="020B0604020202020204" pitchFamily="34" charset="0"/>
              </a:rPr>
              <a:t>Consultoría</a:t>
            </a:r>
            <a:r>
              <a:rPr lang="en-US" sz="900" i="1" dirty="0" smtClean="0">
                <a:cs typeface="Arial" panose="020B0604020202020204" pitchFamily="34" charset="0"/>
              </a:rPr>
              <a:t>, BCRP, Proyecciones MEF.</a:t>
            </a:r>
            <a:endParaRPr lang="en-US" sz="900" i="1" dirty="0">
              <a:cs typeface="Arial" panose="020B0604020202020204" pitchFamily="34" charset="0"/>
            </a:endParaRPr>
          </a:p>
        </p:txBody>
      </p:sp>
      <p:pic>
        <p:nvPicPr>
          <p:cNvPr id="15" name="Imagen 14"/>
          <p:cNvPicPr>
            <a:picLocks/>
          </p:cNvPicPr>
          <p:nvPr/>
        </p:nvPicPr>
        <p:blipFill>
          <a:blip r:embed="rId2" cstate="print"/>
          <a:stretch>
            <a:fillRect/>
          </a:stretch>
        </p:blipFill>
        <p:spPr>
          <a:xfrm>
            <a:off x="426466" y="2552699"/>
            <a:ext cx="3996408" cy="2839573"/>
          </a:xfrm>
          <a:prstGeom prst="rect">
            <a:avLst/>
          </a:prstGeom>
        </p:spPr>
      </p:pic>
      <p:sp>
        <p:nvSpPr>
          <p:cNvPr id="16" name="Elipse 15"/>
          <p:cNvSpPr/>
          <p:nvPr/>
        </p:nvSpPr>
        <p:spPr>
          <a:xfrm>
            <a:off x="3756632" y="3563697"/>
            <a:ext cx="381000" cy="971518"/>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p>
        </p:txBody>
      </p:sp>
      <p:sp>
        <p:nvSpPr>
          <p:cNvPr id="23" name="CuadroTexto 22"/>
          <p:cNvSpPr txBox="1"/>
          <p:nvPr/>
        </p:nvSpPr>
        <p:spPr>
          <a:xfrm>
            <a:off x="497878" y="1179960"/>
            <a:ext cx="3744000" cy="523220"/>
          </a:xfrm>
          <a:prstGeom prst="rect">
            <a:avLst/>
          </a:prstGeom>
          <a:noFill/>
        </p:spPr>
        <p:txBody>
          <a:bodyPr wrap="square" rtlCol="0">
            <a:spAutoFit/>
          </a:bodyPr>
          <a:lstStyle/>
          <a:p>
            <a:pPr algn="just"/>
            <a:r>
              <a:rPr lang="es-PE" sz="1400" dirty="0" smtClean="0"/>
              <a:t>Existe una marcada recuperación de la confianza empresarial…</a:t>
            </a:r>
            <a:endParaRPr lang="es-PE" sz="1400" dirty="0"/>
          </a:p>
        </p:txBody>
      </p:sp>
      <p:sp>
        <p:nvSpPr>
          <p:cNvPr id="24" name="CuadroTexto 23"/>
          <p:cNvSpPr txBox="1"/>
          <p:nvPr/>
        </p:nvSpPr>
        <p:spPr>
          <a:xfrm>
            <a:off x="4999921" y="1158110"/>
            <a:ext cx="3744002" cy="523220"/>
          </a:xfrm>
          <a:prstGeom prst="rect">
            <a:avLst/>
          </a:prstGeom>
          <a:noFill/>
        </p:spPr>
        <p:txBody>
          <a:bodyPr wrap="square" rtlCol="0">
            <a:spAutoFit/>
          </a:bodyPr>
          <a:lstStyle/>
          <a:p>
            <a:pPr algn="just"/>
            <a:r>
              <a:rPr lang="es-PE" sz="1400" dirty="0" smtClean="0"/>
              <a:t>…que va en línea con las mejores perspectivas para contratar.</a:t>
            </a:r>
            <a:endParaRPr lang="es-PE" sz="1400" dirty="0"/>
          </a:p>
        </p:txBody>
      </p:sp>
      <p:sp>
        <p:nvSpPr>
          <p:cNvPr id="21" name="Marcador de número de diapositiva 3"/>
          <p:cNvSpPr>
            <a:spLocks noGrp="1"/>
          </p:cNvSpPr>
          <p:nvPr>
            <p:ph type="sldNum" sz="quarter" idx="12"/>
          </p:nvPr>
        </p:nvSpPr>
        <p:spPr>
          <a:xfrm>
            <a:off x="6930555" y="6356351"/>
            <a:ext cx="2057400" cy="365125"/>
          </a:xfrm>
        </p:spPr>
        <p:txBody>
          <a:bodyPr/>
          <a:lstStyle/>
          <a:p>
            <a:r>
              <a:rPr lang="es-ES" dirty="0" smtClean="0"/>
              <a:t>13</a:t>
            </a:r>
            <a:endParaRPr lang="es-ES" dirty="0"/>
          </a:p>
        </p:txBody>
      </p:sp>
      <p:sp>
        <p:nvSpPr>
          <p:cNvPr id="27" name="CuadroTexto 26"/>
          <p:cNvSpPr txBox="1"/>
          <p:nvPr/>
        </p:nvSpPr>
        <p:spPr>
          <a:xfrm>
            <a:off x="4870229" y="1812614"/>
            <a:ext cx="3744001" cy="523220"/>
          </a:xfrm>
          <a:prstGeom prst="rect">
            <a:avLst/>
          </a:prstGeom>
          <a:noFill/>
        </p:spPr>
        <p:txBody>
          <a:bodyPr wrap="square" rtlCol="0">
            <a:spAutoFit/>
          </a:bodyPr>
          <a:lstStyle/>
          <a:p>
            <a:pPr algn="ctr"/>
            <a:r>
              <a:rPr lang="es-PE" sz="1400" b="1" dirty="0" smtClean="0"/>
              <a:t>Expectativas de contratación</a:t>
            </a:r>
            <a:r>
              <a:rPr lang="es-ES" sz="1400" b="1" baseline="30000" dirty="0" smtClean="0"/>
              <a:t>2</a:t>
            </a:r>
            <a:r>
              <a:rPr lang="es-PE" sz="1400" b="1" dirty="0" smtClean="0"/>
              <a:t> y empleo formal</a:t>
            </a:r>
            <a:endParaRPr lang="es-PE" sz="1400" b="1" dirty="0"/>
          </a:p>
          <a:p>
            <a:pPr algn="ctr"/>
            <a:r>
              <a:rPr lang="es-PE" sz="1400" b="1" dirty="0"/>
              <a:t> </a:t>
            </a:r>
            <a:r>
              <a:rPr lang="es-PE" sz="1200" dirty="0" smtClean="0"/>
              <a:t>(Puntos, Var. % anual)</a:t>
            </a:r>
            <a:endParaRPr lang="es-PE" sz="1200" dirty="0"/>
          </a:p>
        </p:txBody>
      </p:sp>
      <p:pic>
        <p:nvPicPr>
          <p:cNvPr id="28" name="Imagen 27"/>
          <p:cNvPicPr>
            <a:picLocks/>
          </p:cNvPicPr>
          <p:nvPr/>
        </p:nvPicPr>
        <p:blipFill>
          <a:blip r:embed="rId3" cstate="print"/>
          <a:stretch>
            <a:fillRect/>
          </a:stretch>
        </p:blipFill>
        <p:spPr>
          <a:xfrm>
            <a:off x="4486392" y="2341658"/>
            <a:ext cx="4392000" cy="2952000"/>
          </a:xfrm>
          <a:prstGeom prst="rect">
            <a:avLst/>
          </a:prstGeom>
        </p:spPr>
      </p:pic>
      <p:sp>
        <p:nvSpPr>
          <p:cNvPr id="29" name="Elipse 28"/>
          <p:cNvSpPr/>
          <p:nvPr/>
        </p:nvSpPr>
        <p:spPr>
          <a:xfrm>
            <a:off x="8254257" y="3915520"/>
            <a:ext cx="381000" cy="971518"/>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p>
        </p:txBody>
      </p:sp>
    </p:spTree>
    <p:extLst>
      <p:ext uri="{BB962C8B-B14F-4D97-AF65-F5344CB8AC3E}">
        <p14:creationId xmlns:p14="http://schemas.microsoft.com/office/powerpoint/2010/main" val="2081895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11"/>
          <p:cNvSpPr txBox="1"/>
          <p:nvPr/>
        </p:nvSpPr>
        <p:spPr>
          <a:xfrm>
            <a:off x="931690" y="2164620"/>
            <a:ext cx="3767150" cy="492443"/>
          </a:xfrm>
          <a:prstGeom prst="rect">
            <a:avLst/>
          </a:prstGeom>
          <a:noFill/>
        </p:spPr>
        <p:txBody>
          <a:bodyPr wrap="square" rtlCol="0">
            <a:spAutoFit/>
          </a:bodyPr>
          <a:lstStyle/>
          <a:p>
            <a:pPr algn="ctr">
              <a:lnSpc>
                <a:spcPct val="100000"/>
              </a:lnSpc>
              <a:spcBef>
                <a:spcPct val="0"/>
              </a:spcBef>
              <a:buFontTx/>
              <a:buNone/>
            </a:pPr>
            <a:r>
              <a:rPr lang="es-PE" altLang="es-ES" sz="1400" b="1" dirty="0">
                <a:solidFill>
                  <a:srgbClr val="000000"/>
                </a:solidFill>
                <a:ea typeface="Calibri" panose="020F0502020204030204" pitchFamily="34" charset="0"/>
                <a:cs typeface="Arial" panose="020B0604020202020204" pitchFamily="34" charset="0"/>
              </a:rPr>
              <a:t>Inversión en infraestructura y minería</a:t>
            </a:r>
            <a:r>
              <a:rPr lang="es-PE" altLang="es-ES" sz="1400" b="1" baseline="30000" dirty="0">
                <a:solidFill>
                  <a:srgbClr val="000000"/>
                </a:solidFill>
                <a:ea typeface="Calibri" panose="020F0502020204030204" pitchFamily="34" charset="0"/>
                <a:cs typeface="Arial" panose="020B0604020202020204" pitchFamily="34" charset="0"/>
              </a:rPr>
              <a:t>1</a:t>
            </a:r>
          </a:p>
          <a:p>
            <a:pPr algn="ctr">
              <a:lnSpc>
                <a:spcPct val="100000"/>
              </a:lnSpc>
              <a:spcBef>
                <a:spcPct val="0"/>
              </a:spcBef>
              <a:buFontTx/>
              <a:buNone/>
            </a:pPr>
            <a:r>
              <a:rPr lang="es-PE" altLang="es-ES" sz="1200" dirty="0">
                <a:solidFill>
                  <a:srgbClr val="000000"/>
                </a:solidFill>
                <a:ea typeface="Calibri" panose="020F0502020204030204" pitchFamily="34" charset="0"/>
                <a:cs typeface="Arial" panose="020B0604020202020204" pitchFamily="34" charset="0"/>
              </a:rPr>
              <a:t>(Millones de US$)</a:t>
            </a:r>
          </a:p>
        </p:txBody>
      </p:sp>
      <p:pic>
        <p:nvPicPr>
          <p:cNvPr id="17" name="Imagen 1"/>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613" y="2768325"/>
            <a:ext cx="3947133" cy="2681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uadroTexto 9"/>
          <p:cNvSpPr txBox="1"/>
          <p:nvPr/>
        </p:nvSpPr>
        <p:spPr>
          <a:xfrm>
            <a:off x="5098208" y="2188270"/>
            <a:ext cx="3790298" cy="492443"/>
          </a:xfrm>
          <a:prstGeom prst="rect">
            <a:avLst/>
          </a:prstGeom>
          <a:noFill/>
        </p:spPr>
        <p:txBody>
          <a:bodyPr wrap="square" rtlCol="0">
            <a:spAutoFit/>
          </a:bodyPr>
          <a:lstStyle/>
          <a:p>
            <a:pPr algn="ctr"/>
            <a:r>
              <a:rPr lang="es-PE" sz="1400" b="1" dirty="0" smtClean="0"/>
              <a:t>PBI e indicador de Infraestructura</a:t>
            </a:r>
          </a:p>
          <a:p>
            <a:pPr algn="ctr"/>
            <a:r>
              <a:rPr lang="es-PE" sz="1200" dirty="0" smtClean="0">
                <a:ea typeface="Times New Roman"/>
                <a:cs typeface="Arial"/>
              </a:rPr>
              <a:t>(PBI per cápita $PPP y </a:t>
            </a:r>
            <a:r>
              <a:rPr lang="es-PE" sz="1200" dirty="0">
                <a:ea typeface="Times New Roman"/>
                <a:cs typeface="Arial"/>
              </a:rPr>
              <a:t>puntaje en el GCI - WEF)</a:t>
            </a:r>
            <a:endParaRPr lang="es-PE" sz="1400" dirty="0"/>
          </a:p>
        </p:txBody>
      </p:sp>
      <p:sp>
        <p:nvSpPr>
          <p:cNvPr id="4" name="Marcador de número de diapositiva 3"/>
          <p:cNvSpPr>
            <a:spLocks noGrp="1"/>
          </p:cNvSpPr>
          <p:nvPr>
            <p:ph type="sldNum" sz="quarter" idx="12"/>
          </p:nvPr>
        </p:nvSpPr>
        <p:spPr/>
        <p:txBody>
          <a:bodyPr/>
          <a:lstStyle/>
          <a:p>
            <a:fld id="{3A10AC81-0BCF-4A88-91DD-6D952CB3253A}" type="slidenum">
              <a:rPr lang="es-ES" smtClean="0"/>
              <a:pPr/>
              <a:t>9</a:t>
            </a:fld>
            <a:endParaRPr lang="es-ES"/>
          </a:p>
        </p:txBody>
      </p:sp>
      <p:sp>
        <p:nvSpPr>
          <p:cNvPr id="5" name="Marcador de número de diapositiva 3"/>
          <p:cNvSpPr txBox="1">
            <a:spLocks/>
          </p:cNvSpPr>
          <p:nvPr/>
        </p:nvSpPr>
        <p:spPr>
          <a:xfrm>
            <a:off x="6930555" y="6356351"/>
            <a:ext cx="2057400" cy="365125"/>
          </a:xfrm>
          <a:prstGeom prst="rect">
            <a:avLst/>
          </a:prstGeom>
        </p:spPr>
        <p:txBody>
          <a:bodyPr vert="horz" lIns="91440" tIns="45720" rIns="91440" bIns="45720" rtlCol="0" anchor="ctr"/>
          <a:lstStyle>
            <a:defPPr>
              <a:defRPr lang="es-E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10AC81-0BCF-4A88-91DD-6D952CB3253A}" type="slidenum">
              <a:rPr lang="es-ES" smtClean="0"/>
              <a:pPr/>
              <a:t>9</a:t>
            </a:fld>
            <a:endParaRPr lang="es-ES"/>
          </a:p>
        </p:txBody>
      </p:sp>
      <p:sp>
        <p:nvSpPr>
          <p:cNvPr id="6" name="Título 3"/>
          <p:cNvSpPr txBox="1">
            <a:spLocks/>
          </p:cNvSpPr>
          <p:nvPr/>
        </p:nvSpPr>
        <p:spPr>
          <a:xfrm>
            <a:off x="567529" y="426873"/>
            <a:ext cx="8576471" cy="456230"/>
          </a:xfrm>
          <a:prstGeom prst="rect">
            <a:avLst/>
          </a:prstGeom>
          <a:no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E" sz="2200" b="1" dirty="0" smtClean="0">
                <a:latin typeface="+mn-lt"/>
              </a:rPr>
              <a:t>Cierre de brechas de infraestructura permitirá sostener mejora en la confianza empresarial</a:t>
            </a:r>
            <a:endParaRPr lang="es-ES" sz="2200" b="1" dirty="0">
              <a:latin typeface="+mn-lt"/>
            </a:endParaRPr>
          </a:p>
        </p:txBody>
      </p:sp>
      <p:sp>
        <p:nvSpPr>
          <p:cNvPr id="16" name="3 Marcador de pie de página"/>
          <p:cNvSpPr txBox="1">
            <a:spLocks/>
          </p:cNvSpPr>
          <p:nvPr/>
        </p:nvSpPr>
        <p:spPr bwMode="auto">
          <a:xfrm>
            <a:off x="171678" y="6107906"/>
            <a:ext cx="8101466"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buFontTx/>
              <a:buNone/>
            </a:pPr>
            <a:r>
              <a:rPr lang="es-ES" altLang="es-ES" sz="900" i="1" dirty="0"/>
              <a:t>1/ </a:t>
            </a:r>
            <a:r>
              <a:rPr lang="es-ES" altLang="es-ES" sz="900" i="1" dirty="0">
                <a:solidFill>
                  <a:srgbClr val="000000"/>
                </a:solidFill>
              </a:rPr>
              <a:t>Incluye la inversión pública y privada de proyectos de infraestructura en distintos sectores (transporte, irrigación, electricidad, telecomunicaciones, transporte de hidrocarburos y saneamiento). Se considera al proyecto Modernización de la Refinería de Talara por ser de interés nacional.</a:t>
            </a:r>
          </a:p>
          <a:p>
            <a:pPr algn="just" eaLnBrk="1" hangingPunct="1">
              <a:lnSpc>
                <a:spcPct val="100000"/>
              </a:lnSpc>
              <a:spcBef>
                <a:spcPct val="0"/>
              </a:spcBef>
              <a:buFontTx/>
              <a:buNone/>
            </a:pPr>
            <a:r>
              <a:rPr lang="es-ES" altLang="es-ES" sz="900" i="1" dirty="0"/>
              <a:t>Fuente: MINEM, </a:t>
            </a:r>
            <a:r>
              <a:rPr lang="es-ES" altLang="es-ES" sz="900" i="1" dirty="0" err="1"/>
              <a:t>ProInversión</a:t>
            </a:r>
            <a:r>
              <a:rPr lang="es-ES" altLang="es-ES" sz="900" i="1" dirty="0"/>
              <a:t>, </a:t>
            </a:r>
            <a:r>
              <a:rPr lang="es-ES" altLang="es-ES" sz="900" i="1" dirty="0" err="1">
                <a:solidFill>
                  <a:srgbClr val="000000"/>
                </a:solidFill>
              </a:rPr>
              <a:t>Osinergmin</a:t>
            </a:r>
            <a:r>
              <a:rPr lang="es-ES" altLang="es-ES" sz="900" i="1" dirty="0">
                <a:solidFill>
                  <a:srgbClr val="000000"/>
                </a:solidFill>
              </a:rPr>
              <a:t>, </a:t>
            </a:r>
            <a:r>
              <a:rPr lang="es-ES" altLang="es-ES" sz="900" i="1" dirty="0" err="1">
                <a:solidFill>
                  <a:srgbClr val="000000"/>
                </a:solidFill>
              </a:rPr>
              <a:t>Ositran</a:t>
            </a:r>
            <a:r>
              <a:rPr lang="es-ES" altLang="es-ES" sz="900" i="1" dirty="0">
                <a:solidFill>
                  <a:srgbClr val="000000"/>
                </a:solidFill>
              </a:rPr>
              <a:t>, </a:t>
            </a:r>
            <a:r>
              <a:rPr lang="es-ES" altLang="es-ES" sz="900" i="1" dirty="0"/>
              <a:t>APOYO Consultoría, empresas</a:t>
            </a:r>
            <a:r>
              <a:rPr lang="es-ES" altLang="es-ES" sz="900" i="1" dirty="0" smtClean="0"/>
              <a:t>, BCRP, Proyecciones </a:t>
            </a:r>
            <a:r>
              <a:rPr lang="es-ES" altLang="es-ES" sz="900" i="1" dirty="0"/>
              <a:t>MEF.</a:t>
            </a:r>
          </a:p>
        </p:txBody>
      </p:sp>
      <p:sp>
        <p:nvSpPr>
          <p:cNvPr id="13" name="CuadroTexto 12"/>
          <p:cNvSpPr txBox="1"/>
          <p:nvPr/>
        </p:nvSpPr>
        <p:spPr>
          <a:xfrm>
            <a:off x="659470" y="1052628"/>
            <a:ext cx="8229036" cy="809040"/>
          </a:xfrm>
          <a:prstGeom prst="rect">
            <a:avLst/>
          </a:prstGeom>
          <a:noFill/>
        </p:spPr>
        <p:txBody>
          <a:bodyPr wrap="square" lIns="0" tIns="0" rIns="0" bIns="0" rtlCol="0">
            <a:noAutofit/>
          </a:bodyPr>
          <a:lstStyle/>
          <a:p>
            <a:pPr marL="285750" indent="-285750" algn="just">
              <a:buClr>
                <a:srgbClr val="FF0000"/>
              </a:buClr>
              <a:buFont typeface="Arial" panose="020B0604020202020204" pitchFamily="34" charset="0"/>
              <a:buChar char="•"/>
            </a:pPr>
            <a:r>
              <a:rPr lang="es-ES" sz="1600" b="1" dirty="0" smtClean="0"/>
              <a:t>Encuesta de APOYO Consultoría (junio 2016)</a:t>
            </a:r>
            <a:r>
              <a:rPr lang="es-ES" sz="1600" dirty="0" smtClean="0"/>
              <a:t>: el 95% y 62% de los empresarios respondió que el destrabe de grandes proyectos de inversión y la simplificación administrativa, respectivamente, deberían ser medidas inmediatas a realizarse en este gobierno para impulsar la confianza empresarial. </a:t>
            </a:r>
            <a:endParaRPr lang="es-ES" sz="1600" dirty="0">
              <a:latin typeface="Arial" pitchFamily="34" charset="0"/>
              <a:cs typeface="Arial" pitchFamily="34" charset="0"/>
            </a:endParaRPr>
          </a:p>
        </p:txBody>
      </p:sp>
      <p:pic>
        <p:nvPicPr>
          <p:cNvPr id="7" name="Imagen 6"/>
          <p:cNvPicPr>
            <a:picLocks noChangeAspect="1"/>
          </p:cNvPicPr>
          <p:nvPr/>
        </p:nvPicPr>
        <p:blipFill>
          <a:blip r:embed="rId3" cstate="print"/>
          <a:stretch>
            <a:fillRect/>
          </a:stretch>
        </p:blipFill>
        <p:spPr>
          <a:xfrm>
            <a:off x="4404619" y="2820073"/>
            <a:ext cx="4302963" cy="2740882"/>
          </a:xfrm>
          <a:prstGeom prst="rect">
            <a:avLst/>
          </a:prstGeom>
        </p:spPr>
      </p:pic>
    </p:spTree>
    <p:extLst>
      <p:ext uri="{BB962C8B-B14F-4D97-AF65-F5344CB8AC3E}">
        <p14:creationId xmlns:p14="http://schemas.microsoft.com/office/powerpoint/2010/main" val="1116143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5990</TotalTime>
  <Words>2549</Words>
  <Application>Microsoft Office PowerPoint</Application>
  <PresentationFormat>Presentación en pantalla (4:3)</PresentationFormat>
  <Paragraphs>306</Paragraphs>
  <Slides>25</Slides>
  <Notes>12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PERÚ MARCO MACROECONÓMICO MULTIANUAL 2017-2019 REVISADO</vt:lpstr>
      <vt:lpstr>Presentación de PowerPoint</vt:lpstr>
      <vt:lpstr>La economía mundial continuará creciendo a una tasa baja en los próximos años</vt:lpstr>
      <vt:lpstr>Presentación de PowerPoint</vt:lpstr>
      <vt:lpstr>Una economía sin reformas: lento crecimiento e impulsado por la minería</vt:lpstr>
      <vt:lpstr>Estancamiento del sector privado</vt:lpstr>
      <vt:lpstr>Economía en aceleración, pero con bajas perspectivas de crecimiento de mediano plazo</vt:lpstr>
      <vt:lpstr>El inicio de la nueva administración ha impulsado los indicadores de confianza empresarial y del consumidor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PERÚ MARCO MACROECONÓMICO MULTIANUAL 2017-2019 REVISADO</vt:lpstr>
      <vt:lpstr>Proyecto de Ley de Delegación de Facultades Mejoras en la normatividad de Responsabilidad y Transparencia Fiscal</vt:lpstr>
      <vt:lpstr>Presentación de PowerPoint</vt:lpstr>
      <vt:lpstr>Presentación de PowerPoint</vt:lpstr>
      <vt:lpstr>Presentación de PowerPoint</vt:lpstr>
      <vt:lpstr>Presentación de PowerPoint</vt:lpstr>
      <vt:lpstr>Proyecto de Ley de Delegación de Facultades Mejoras en la normatividad de Responsabilidad y Transparencia Fiscal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Figueroa Cajamarca, Francisco Lorenzo</dc:creator>
  <cp:lastModifiedBy>Luis Enrique Pineda Larzo</cp:lastModifiedBy>
  <cp:revision>586</cp:revision>
  <cp:lastPrinted>2016-09-12T20:03:07Z</cp:lastPrinted>
  <dcterms:created xsi:type="dcterms:W3CDTF">2016-04-11T20:10:07Z</dcterms:created>
  <dcterms:modified xsi:type="dcterms:W3CDTF">2016-09-22T14:57:51Z</dcterms:modified>
</cp:coreProperties>
</file>