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612" r:id="rId2"/>
    <p:sldId id="663" r:id="rId3"/>
    <p:sldId id="671" r:id="rId4"/>
    <p:sldId id="669" r:id="rId5"/>
    <p:sldId id="653" r:id="rId6"/>
    <p:sldId id="667" r:id="rId7"/>
    <p:sldId id="650" r:id="rId8"/>
    <p:sldId id="649" r:id="rId9"/>
    <p:sldId id="643" r:id="rId10"/>
    <p:sldId id="642" r:id="rId11"/>
    <p:sldId id="666" r:id="rId12"/>
    <p:sldId id="644" r:id="rId13"/>
    <p:sldId id="670" r:id="rId14"/>
    <p:sldId id="611" r:id="rId15"/>
    <p:sldId id="668" r:id="rId16"/>
    <p:sldId id="651" r:id="rId17"/>
  </p:sldIdLst>
  <p:sldSz cx="9144000" cy="6858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82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3" autoAdjust="0"/>
    <p:restoredTop sz="94790" autoAdjust="0"/>
  </p:normalViewPr>
  <p:slideViewPr>
    <p:cSldViewPr snapToGrid="0">
      <p:cViewPr>
        <p:scale>
          <a:sx n="77" d="100"/>
          <a:sy n="77" d="100"/>
        </p:scale>
        <p:origin x="-1350" y="-42"/>
      </p:cViewPr>
      <p:guideLst>
        <p:guide orient="horz" pos="2160"/>
        <p:guide pos="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18831" cy="495028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15373" y="4"/>
            <a:ext cx="2918831" cy="495028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r">
              <a:defRPr sz="1200"/>
            </a:lvl1pPr>
          </a:lstStyle>
          <a:p>
            <a:fld id="{D9F4367A-D6D4-48CF-822D-FE77539C57D5}" type="datetimeFigureOut">
              <a:rPr lang="es-ES" smtClean="0"/>
              <a:pPr/>
              <a:t>22/09/2016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1288"/>
            <a:ext cx="2918831" cy="495027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15373" y="9371288"/>
            <a:ext cx="2918831" cy="495027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r">
              <a:defRPr sz="1200"/>
            </a:lvl1pPr>
          </a:lstStyle>
          <a:p>
            <a:fld id="{AA383201-763E-4A78-95D4-802777C2B45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413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18831" cy="495028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4"/>
            <a:ext cx="2918831" cy="495028"/>
          </a:xfrm>
          <a:prstGeom prst="rect">
            <a:avLst/>
          </a:prstGeom>
        </p:spPr>
        <p:txBody>
          <a:bodyPr vert="horz" lIns="92103" tIns="46051" rIns="92103" bIns="46051" rtlCol="0"/>
          <a:lstStyle>
            <a:lvl1pPr algn="r">
              <a:defRPr sz="1200"/>
            </a:lvl1pPr>
          </a:lstStyle>
          <a:p>
            <a:fld id="{2BC099A7-9FC9-4A9D-82FF-01BA7789EDA6}" type="datetimeFigureOut">
              <a:rPr lang="es-PE" smtClean="0"/>
              <a:pPr/>
              <a:t>22/09/2016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3" tIns="46051" rIns="92103" bIns="46051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1"/>
          </a:xfrm>
          <a:prstGeom prst="rect">
            <a:avLst/>
          </a:prstGeom>
        </p:spPr>
        <p:txBody>
          <a:bodyPr vert="horz" lIns="92103" tIns="46051" rIns="92103" bIns="4605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8"/>
            <a:ext cx="2918831" cy="495027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8"/>
            <a:ext cx="2918831" cy="495027"/>
          </a:xfrm>
          <a:prstGeom prst="rect">
            <a:avLst/>
          </a:prstGeom>
        </p:spPr>
        <p:txBody>
          <a:bodyPr vert="horz" lIns="92103" tIns="46051" rIns="92103" bIns="46051" rtlCol="0" anchor="b"/>
          <a:lstStyle>
            <a:lvl1pPr algn="r">
              <a:defRPr sz="1200"/>
            </a:lvl1pPr>
          </a:lstStyle>
          <a:p>
            <a:fld id="{AB4B1C6A-A128-4B59-A276-A739D0E7FE5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3493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1C6A-A128-4B59-A276-A739D0E7FE57}" type="slidenum">
              <a:rPr lang="es-PE" smtClean="0"/>
              <a:pPr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3216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1C6A-A128-4B59-A276-A739D0E7FE57}" type="slidenum">
              <a:rPr lang="es-PE" smtClean="0"/>
              <a:pPr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126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1C6A-A128-4B59-A276-A739D0E7FE57}" type="slidenum">
              <a:rPr lang="es-PE" smtClean="0"/>
              <a:pPr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895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1C6A-A128-4B59-A276-A739D0E7FE57}" type="slidenum">
              <a:rPr lang="es-PE" smtClean="0"/>
              <a:pPr/>
              <a:t>14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70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FE5-94DA-42E4-B244-52FF8E8C3342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" y="-1"/>
            <a:ext cx="9143217" cy="685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05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7F0A-C791-47B8-8308-E81A95E44271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3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870F-B4D1-40CC-A08D-F072E8661605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31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C6EA-5114-4547-979A-CAA38A38442F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2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AEA2-7436-4974-8A41-6055248BE37F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" y="0"/>
            <a:ext cx="91422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06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8181-6302-4FAE-8746-51AC764DC2E7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" y="20546"/>
            <a:ext cx="9141653" cy="6858000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623888" y="821934"/>
            <a:ext cx="8518938" cy="1027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0555" y="6356351"/>
            <a:ext cx="2057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4322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8181-6302-4FAE-8746-51AC764DC2E7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" y="20546"/>
            <a:ext cx="9141653" cy="68580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0555" y="6356351"/>
            <a:ext cx="2057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296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8C84-0B8E-44DF-BD8B-6DE28CA50B97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13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9C0A-7CD2-47D2-9FB9-ECAB6BD7E134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5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5A50-602E-46B3-961A-23F1E31CFD6F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72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2946-5975-4A78-92CE-494F69D8BC1D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4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0B2C-1952-4608-8F36-A1773AEC73CC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147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21C-A5B1-4353-BDDC-BB333AC60BF9}" type="datetime1">
              <a:rPr lang="es-ES" smtClean="0"/>
              <a:pPr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AC81-0BCF-4A88-91DD-6D952CB3253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92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1455" y="2592622"/>
            <a:ext cx="5431973" cy="1844441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+mn-lt"/>
              </a:rPr>
              <a:t>PERÚ</a:t>
            </a:r>
            <a:r>
              <a:rPr lang="es-ES" sz="3200" b="1" dirty="0">
                <a:solidFill>
                  <a:srgbClr val="FF0000"/>
                </a:solidFill>
              </a:rPr>
              <a:t/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Fuentes de Financiamiento del Presupuesto del Sector Público 2017</a:t>
            </a:r>
            <a:endParaRPr lang="es-ES" sz="32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284" y="729342"/>
            <a:ext cx="3512317" cy="7410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33601" y="5061857"/>
            <a:ext cx="2679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 smtClean="0"/>
              <a:t>Lima, 19 de setiembre de 2016</a:t>
            </a:r>
            <a:endParaRPr lang="es-PE" sz="1500" b="1" dirty="0"/>
          </a:p>
        </p:txBody>
      </p:sp>
    </p:spTree>
    <p:extLst>
      <p:ext uri="{BB962C8B-B14F-4D97-AF65-F5344CB8AC3E}">
        <p14:creationId xmlns:p14="http://schemas.microsoft.com/office/powerpoint/2010/main" val="14830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3105" y="2468931"/>
            <a:ext cx="5420892" cy="3618715"/>
          </a:xfrm>
          <a:prstGeom prst="rect">
            <a:avLst/>
          </a:prstGeom>
        </p:spPr>
      </p:pic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97824" y="874812"/>
            <a:ext cx="836427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solidFill>
                  <a:srgbClr val="C00000"/>
                </a:solidFill>
                <a:cs typeface="Arial" pitchFamily="34" charset="0"/>
              </a:rPr>
              <a:t>Recursos Determinados</a:t>
            </a:r>
            <a:r>
              <a:rPr lang="es-MX" sz="1600" dirty="0" smtClean="0">
                <a:solidFill>
                  <a:srgbClr val="C00000"/>
                </a:solidFill>
              </a:rPr>
              <a:t>:</a:t>
            </a:r>
            <a:r>
              <a:rPr lang="es-MX" sz="1600" dirty="0" smtClean="0"/>
              <a:t> </a:t>
            </a:r>
            <a:r>
              <a:rPr lang="es-MX" sz="1600" dirty="0"/>
              <a:t>F</a:t>
            </a:r>
            <a:r>
              <a:rPr lang="es-MX" sz="1600" dirty="0">
                <a:cs typeface="Arial" pitchFamily="34" charset="0"/>
              </a:rPr>
              <a:t>inancian el </a:t>
            </a:r>
            <a:r>
              <a:rPr lang="es-MX" sz="1600" dirty="0" smtClean="0">
                <a:cs typeface="Arial" pitchFamily="34" charset="0"/>
              </a:rPr>
              <a:t>12,6% </a:t>
            </a:r>
            <a:r>
              <a:rPr lang="es-MX" sz="1600" dirty="0">
                <a:cs typeface="Arial" pitchFamily="34" charset="0"/>
              </a:rPr>
              <a:t>del Presupuesto.</a:t>
            </a:r>
            <a:endParaRPr lang="es-MX" sz="1600" b="1" dirty="0" smtClean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s-ES" sz="1600" dirty="0">
              <a:cs typeface="Arial" pitchFamily="34" charset="0"/>
            </a:endParaRPr>
          </a:p>
        </p:txBody>
      </p:sp>
      <p:sp>
        <p:nvSpPr>
          <p:cNvPr id="25" name="10 CuadroTexto"/>
          <p:cNvSpPr txBox="1"/>
          <p:nvPr/>
        </p:nvSpPr>
        <p:spPr>
          <a:xfrm>
            <a:off x="513061" y="1170224"/>
            <a:ext cx="835252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s-MX" sz="1600" dirty="0" smtClean="0">
                <a:cs typeface="Arial" pitchFamily="34" charset="0"/>
              </a:rPr>
              <a:t>Comprende los fondos públicos provenientes de ingresos que se destinan al financiamiento de determinados gastos (Canon, Foncomun, Regalías, Renta de Aduanas, etc.). </a:t>
            </a:r>
          </a:p>
          <a:p>
            <a:pPr marL="177800" indent="-177800" algn="just"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s-MX" sz="1600" dirty="0" smtClean="0">
                <a:cs typeface="Arial" pitchFamily="34" charset="0"/>
              </a:rPr>
              <a:t>Asciende a S/ 17 909 millones</a:t>
            </a:r>
            <a:r>
              <a:rPr lang="es-MX" sz="1600" dirty="0">
                <a:cs typeface="Arial" pitchFamily="34" charset="0"/>
              </a:rPr>
              <a:t>: </a:t>
            </a:r>
            <a:r>
              <a:rPr lang="es-MX" sz="1600" dirty="0" smtClean="0">
                <a:cs typeface="Arial" pitchFamily="34" charset="0"/>
              </a:rPr>
              <a:t>64,2% </a:t>
            </a:r>
            <a:r>
              <a:rPr lang="es-MX" sz="1600" dirty="0">
                <a:cs typeface="Arial" pitchFamily="34" charset="0"/>
              </a:rPr>
              <a:t>a </a:t>
            </a:r>
            <a:r>
              <a:rPr lang="es-MX" sz="1600" dirty="0" smtClean="0">
                <a:cs typeface="Arial" pitchFamily="34" charset="0"/>
              </a:rPr>
              <a:t>GL; 28,9% a GN y 6,9% a GR. 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94690" y="6154222"/>
            <a:ext cx="82089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900" i="1" dirty="0" smtClean="0"/>
              <a:t>1/ Recursos asignados a la Región San Martín</a:t>
            </a:r>
            <a:r>
              <a:rPr lang="en-US" sz="900" i="1" dirty="0" smtClean="0"/>
              <a:t>. </a:t>
            </a:r>
            <a:r>
              <a:rPr lang="es-ES" sz="900" i="1" dirty="0" smtClean="0"/>
              <a:t>2/ Considera S/ 620 millones para uso de Fondos Públicos: Mi Riego, Fondo de Estímulo al Desempeño (FED) y Fondo de Seguridad Ciudadana. 3/ Incluye aportes para pensiones y transferencias al Fondo Consolidado de Reservas (FCR).</a:t>
            </a:r>
          </a:p>
          <a:p>
            <a:pPr algn="just"/>
            <a:r>
              <a:rPr lang="es-ES" sz="900" i="1" dirty="0" smtClean="0"/>
              <a:t>Fuente: Proyecto de Ley de Presupuesto del Sector Público 2017.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378038" y="2118628"/>
            <a:ext cx="43910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PE" sz="1600" b="1" dirty="0">
                <a:latin typeface="Arial" charset="0"/>
              </a:rPr>
              <a:t>Recursos </a:t>
            </a:r>
            <a:r>
              <a:rPr lang="es-PE" sz="1600" b="1" dirty="0" smtClean="0">
                <a:latin typeface="Arial" charset="0"/>
              </a:rPr>
              <a:t>Determinados</a:t>
            </a:r>
            <a:endParaRPr lang="es-PE" sz="1600" b="1" dirty="0">
              <a:latin typeface="Arial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5783378" y="5159826"/>
            <a:ext cx="504056" cy="17219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8 Rectángulo"/>
          <p:cNvSpPr/>
          <p:nvPr/>
        </p:nvSpPr>
        <p:spPr>
          <a:xfrm>
            <a:off x="5783378" y="2896458"/>
            <a:ext cx="504056" cy="17219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25486" y="188824"/>
            <a:ext cx="8642994" cy="6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19050"/>
            <a:r>
              <a:rPr lang="es-PE" sz="2400" b="1" dirty="0"/>
              <a:t>Fuentes de Financiamiento del Presupuesto 2017 (</a:t>
            </a:r>
            <a:r>
              <a:rPr lang="es-PE" sz="2400" b="1" dirty="0" smtClean="0"/>
              <a:t>II)</a:t>
            </a:r>
            <a:endParaRPr lang="es-ES" sz="2400" b="1" dirty="0"/>
          </a:p>
        </p:txBody>
      </p:sp>
      <p:sp>
        <p:nvSpPr>
          <p:cNvPr id="2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10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48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AC81-0BCF-4A88-91DD-6D952CB3253A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25609" y="178748"/>
            <a:ext cx="8462346" cy="684000"/>
          </a:xfrm>
        </p:spPr>
        <p:txBody>
          <a:bodyPr>
            <a:noAutofit/>
          </a:bodyPr>
          <a:lstStyle/>
          <a:p>
            <a:pPr algn="l"/>
            <a:r>
              <a:rPr lang="es-PE" sz="2200" b="1" dirty="0" smtClean="0">
                <a:latin typeface="+mn-lt"/>
                <a:cs typeface="Arial" panose="020B0604020202020204" pitchFamily="34" charset="0"/>
              </a:rPr>
              <a:t>Los recursos públicos vinculados a las materias primas (canon) son sensibles a cambios en el contexto internacional</a:t>
            </a:r>
            <a:endParaRPr lang="es-PE" sz="2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28357" y="3625157"/>
            <a:ext cx="36043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PE" b="1" dirty="0">
                <a:solidFill>
                  <a:srgbClr val="000000"/>
                </a:solidFill>
              </a:rPr>
              <a:t>Canon </a:t>
            </a:r>
            <a:r>
              <a:rPr lang="es-PE" b="1" dirty="0" smtClean="0">
                <a:solidFill>
                  <a:srgbClr val="000000"/>
                </a:solidFill>
              </a:rPr>
              <a:t>Minero e IPX minero</a:t>
            </a:r>
            <a:r>
              <a:rPr lang="es-PE" b="1" baseline="30000" dirty="0" smtClean="0">
                <a:solidFill>
                  <a:srgbClr val="000000"/>
                </a:solidFill>
              </a:rPr>
              <a:t>1</a:t>
            </a:r>
            <a:r>
              <a:rPr lang="es-PE" b="1" baseline="30000" dirty="0">
                <a:solidFill>
                  <a:srgbClr val="000000"/>
                </a:solidFill>
              </a:rPr>
              <a:t>/ </a:t>
            </a:r>
            <a:endParaRPr lang="es-PE" b="1" baseline="30000" dirty="0" smtClean="0">
              <a:solidFill>
                <a:srgbClr val="000000"/>
              </a:solidFill>
            </a:endParaRPr>
          </a:p>
          <a:p>
            <a:pPr algn="ctr">
              <a:spcAft>
                <a:spcPts val="0"/>
              </a:spcAft>
            </a:pPr>
            <a:r>
              <a:rPr lang="es-PE" sz="1200" dirty="0" smtClean="0">
                <a:solidFill>
                  <a:srgbClr val="000000"/>
                </a:solidFill>
              </a:rPr>
              <a:t>(</a:t>
            </a:r>
            <a:r>
              <a:rPr lang="es-PE" sz="1200" dirty="0">
                <a:solidFill>
                  <a:srgbClr val="000000"/>
                </a:solidFill>
              </a:rPr>
              <a:t>Var. % </a:t>
            </a:r>
            <a:r>
              <a:rPr lang="es-PE" sz="1200" dirty="0" smtClean="0">
                <a:solidFill>
                  <a:srgbClr val="000000"/>
                </a:solidFill>
              </a:rPr>
              <a:t>nominal)</a:t>
            </a:r>
            <a:endParaRPr lang="es-PE" sz="1200" dirty="0">
              <a:solidFill>
                <a:srgbClr val="00000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92763" y="6305224"/>
            <a:ext cx="691276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PE" sz="900" i="1" dirty="0" smtClean="0">
                <a:latin typeface="Calibri" pitchFamily="34" charset="0"/>
              </a:rPr>
              <a:t>1/ Considera </a:t>
            </a:r>
            <a:r>
              <a:rPr lang="es-PE" sz="900" i="1" dirty="0">
                <a:latin typeface="Calibri" pitchFamily="34" charset="0"/>
              </a:rPr>
              <a:t>la variación del índice de precios </a:t>
            </a:r>
            <a:r>
              <a:rPr lang="es-PE" sz="900" i="1" dirty="0" smtClean="0">
                <a:latin typeface="Calibri" pitchFamily="34" charset="0"/>
              </a:rPr>
              <a:t>de exportación minero del </a:t>
            </a:r>
            <a:r>
              <a:rPr lang="es-PE" sz="900" i="1" dirty="0">
                <a:latin typeface="Calibri" pitchFamily="34" charset="0"/>
              </a:rPr>
              <a:t>año previo a la transferencia </a:t>
            </a:r>
            <a:r>
              <a:rPr lang="es-PE" sz="900" i="1" dirty="0" smtClean="0">
                <a:latin typeface="Calibri" pitchFamily="34" charset="0"/>
              </a:rPr>
              <a:t> del canon, IPX minero (t-1</a:t>
            </a:r>
            <a:r>
              <a:rPr lang="es-PE" sz="900" i="1" dirty="0">
                <a:latin typeface="Calibri" pitchFamily="34" charset="0"/>
              </a:rPr>
              <a:t>). </a:t>
            </a:r>
            <a:endParaRPr lang="es-PE" sz="900" i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s-ES" sz="900" i="1" dirty="0" smtClean="0">
                <a:latin typeface="Calibri" pitchFamily="34" charset="0"/>
              </a:rPr>
              <a:t>Fuente</a:t>
            </a:r>
            <a:r>
              <a:rPr lang="es-ES" sz="900" i="1" dirty="0">
                <a:latin typeface="Calibri" pitchFamily="34" charset="0"/>
              </a:rPr>
              <a:t>: </a:t>
            </a:r>
            <a:r>
              <a:rPr lang="es-ES" sz="900" i="1" dirty="0" smtClean="0">
                <a:latin typeface="Calibri" pitchFamily="34" charset="0"/>
              </a:rPr>
              <a:t>MEF-SIAF, MMM </a:t>
            </a:r>
            <a:r>
              <a:rPr lang="es-ES" sz="900" i="1" dirty="0">
                <a:latin typeface="Calibri" pitchFamily="34" charset="0"/>
              </a:rPr>
              <a:t>Revisado </a:t>
            </a:r>
            <a:r>
              <a:rPr lang="es-ES" sz="900" i="1" dirty="0" smtClean="0">
                <a:latin typeface="Calibri" pitchFamily="34" charset="0"/>
              </a:rPr>
              <a:t>2016-2018, Proyecto de </a:t>
            </a:r>
            <a:r>
              <a:rPr lang="es-ES" sz="900" i="1" dirty="0">
                <a:latin typeface="Calibri" pitchFamily="34" charset="0"/>
              </a:rPr>
              <a:t>Ley de </a:t>
            </a:r>
            <a:r>
              <a:rPr lang="es-ES" sz="900" i="1" dirty="0" smtClean="0">
                <a:latin typeface="Calibri" pitchFamily="34" charset="0"/>
              </a:rPr>
              <a:t>Presupuesto 2016.</a:t>
            </a:r>
            <a:endParaRPr lang="es-ES" sz="900" i="1" dirty="0">
              <a:latin typeface="Calibri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3192" y="4074058"/>
            <a:ext cx="3494725" cy="2160000"/>
          </a:xfrm>
          <a:prstGeom prst="rect">
            <a:avLst/>
          </a:prstGeom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00602" y="1759332"/>
            <a:ext cx="4056883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b="1" dirty="0" smtClean="0">
                <a:cs typeface="Arial" pitchFamily="34" charset="0"/>
              </a:rPr>
              <a:t>Impactos</a:t>
            </a:r>
            <a:r>
              <a:rPr lang="es-ES" sz="1600" dirty="0" smtClean="0">
                <a:cs typeface="Arial" pitchFamily="34" charset="0"/>
              </a:rPr>
              <a:t>: </a:t>
            </a:r>
          </a:p>
          <a:p>
            <a:pPr marL="285750" indent="-285750" algn="just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s-ES" sz="1600" dirty="0" smtClean="0">
                <a:cs typeface="Arial" pitchFamily="34" charset="0"/>
              </a:rPr>
              <a:t>Una caída de 10% en el precio del cobre (aprox. ¢US$/lb. 20) reduce los ingresos del Gobierno General en 0,1%-0,2% del PBI.  </a:t>
            </a:r>
          </a:p>
          <a:p>
            <a:pPr marL="285750" indent="-285750" algn="just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s-ES" sz="1600" dirty="0">
                <a:cs typeface="Arial" pitchFamily="34" charset="0"/>
              </a:rPr>
              <a:t>Una caída de 10% en el precio del </a:t>
            </a:r>
            <a:r>
              <a:rPr lang="es-ES" sz="1600" dirty="0" smtClean="0">
                <a:cs typeface="Arial" pitchFamily="34" charset="0"/>
              </a:rPr>
              <a:t>petróleo (aprox</a:t>
            </a:r>
            <a:r>
              <a:rPr lang="es-ES" sz="1600" dirty="0">
                <a:cs typeface="Arial" pitchFamily="34" charset="0"/>
              </a:rPr>
              <a:t>. </a:t>
            </a:r>
            <a:r>
              <a:rPr lang="es-ES" sz="1600" dirty="0" smtClean="0">
                <a:cs typeface="Arial" pitchFamily="34" charset="0"/>
              </a:rPr>
              <a:t>US$/bar 3,5) </a:t>
            </a:r>
            <a:r>
              <a:rPr lang="es-ES" sz="1600" dirty="0">
                <a:cs typeface="Arial" pitchFamily="34" charset="0"/>
              </a:rPr>
              <a:t>reduce los ingresos </a:t>
            </a:r>
            <a:r>
              <a:rPr lang="es-ES" sz="1600" dirty="0" smtClean="0">
                <a:cs typeface="Arial" pitchFamily="34" charset="0"/>
              </a:rPr>
              <a:t>del Gobierno General en 0,05%-0,06% </a:t>
            </a:r>
            <a:r>
              <a:rPr lang="es-ES" sz="1600" dirty="0">
                <a:cs typeface="Arial" pitchFamily="34" charset="0"/>
              </a:rPr>
              <a:t>del PBI</a:t>
            </a:r>
            <a:r>
              <a:rPr lang="es-ES" sz="1600" dirty="0" smtClean="0">
                <a:cs typeface="Arial" pitchFamily="34" charset="0"/>
              </a:rPr>
              <a:t>.</a:t>
            </a:r>
          </a:p>
          <a:p>
            <a:pPr marL="285750" indent="-285750" algn="just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s-ES" sz="1600" dirty="0" smtClean="0">
                <a:cs typeface="Arial" pitchFamily="34" charset="0"/>
              </a:rPr>
              <a:t>Un menor crecimiento del PBI de 1 punto porcentual reduce los ingresos fiscales entre 0,1% - 0,2% del PBI.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1335" y="1413249"/>
            <a:ext cx="3358437" cy="2160000"/>
          </a:xfrm>
          <a:prstGeom prst="rect">
            <a:avLst/>
          </a:prstGeom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128357" y="935320"/>
            <a:ext cx="36043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PE" b="1" dirty="0" smtClean="0">
                <a:solidFill>
                  <a:srgbClr val="000000"/>
                </a:solidFill>
              </a:rPr>
              <a:t>Total de Canon y </a:t>
            </a:r>
            <a:r>
              <a:rPr lang="es-PE" b="1" dirty="0" err="1" smtClean="0">
                <a:solidFill>
                  <a:srgbClr val="000000"/>
                </a:solidFill>
              </a:rPr>
              <a:t>Sobrecanon</a:t>
            </a:r>
            <a:endParaRPr lang="es-PE" b="1" baseline="30000" dirty="0" smtClean="0">
              <a:solidFill>
                <a:srgbClr val="000000"/>
              </a:solidFill>
            </a:endParaRPr>
          </a:p>
          <a:p>
            <a:pPr algn="ctr">
              <a:spcAft>
                <a:spcPts val="0"/>
              </a:spcAft>
            </a:pPr>
            <a:r>
              <a:rPr lang="es-PE" sz="1200" dirty="0" smtClean="0">
                <a:solidFill>
                  <a:srgbClr val="000000"/>
                </a:solidFill>
              </a:rPr>
              <a:t>(Millones de Soles)</a:t>
            </a:r>
            <a:endParaRPr lang="es-P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4804" y="996369"/>
            <a:ext cx="84296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solidFill>
                  <a:srgbClr val="C00000"/>
                </a:solidFill>
              </a:rPr>
              <a:t>Recursos </a:t>
            </a:r>
            <a:r>
              <a:rPr lang="es-MX" sz="1600" b="1" dirty="0">
                <a:solidFill>
                  <a:srgbClr val="C00000"/>
                </a:solidFill>
              </a:rPr>
              <a:t>Directamente </a:t>
            </a:r>
            <a:r>
              <a:rPr lang="es-MX" sz="1600" b="1" dirty="0" smtClean="0">
                <a:solidFill>
                  <a:srgbClr val="C00000"/>
                </a:solidFill>
              </a:rPr>
              <a:t>Recaudados:</a:t>
            </a:r>
            <a:r>
              <a:rPr lang="es-MX" sz="1600" b="1" dirty="0" smtClean="0"/>
              <a:t> </a:t>
            </a:r>
            <a:r>
              <a:rPr lang="es-MX" sz="1600" dirty="0" smtClean="0"/>
              <a:t>F</a:t>
            </a:r>
            <a:r>
              <a:rPr lang="es-MX" sz="1600" dirty="0" smtClean="0">
                <a:cs typeface="Arial" pitchFamily="34" charset="0"/>
              </a:rPr>
              <a:t>inancian el 8,4% del Presupuesto.</a:t>
            </a:r>
            <a:endParaRPr lang="es-ES" sz="16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756987" y="1563862"/>
            <a:ext cx="7953296" cy="3985039"/>
            <a:chOff x="756987" y="2115410"/>
            <a:chExt cx="7953296" cy="3985039"/>
          </a:xfrm>
        </p:grpSpPr>
        <p:pic>
          <p:nvPicPr>
            <p:cNvPr id="13" name="Imagen 12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9111" y="2630049"/>
              <a:ext cx="3632400" cy="3470400"/>
            </a:xfrm>
            <a:prstGeom prst="rect">
              <a:avLst/>
            </a:prstGeom>
          </p:spPr>
        </p:pic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4733635" y="2115410"/>
              <a:ext cx="3976648" cy="5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38" tIns="45719" rIns="91438" bIns="45719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s-PE" sz="1600" b="1" dirty="0" smtClean="0">
                  <a:cs typeface="Arial" panose="020B0604020202020204" pitchFamily="34" charset="0"/>
                </a:rPr>
                <a:t>RDR por </a:t>
              </a:r>
              <a:r>
                <a:rPr lang="es-PE" sz="1600" b="1" dirty="0" err="1" smtClean="0">
                  <a:cs typeface="Arial" panose="020B0604020202020204" pitchFamily="34" charset="0"/>
                </a:rPr>
                <a:t>Subgenérica</a:t>
              </a:r>
              <a:endParaRPr lang="es-PE" sz="1600" b="1" dirty="0" smtClean="0">
                <a:cs typeface="Arial" panose="020B0604020202020204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s-PE" sz="1400" dirty="0">
                  <a:cs typeface="Arial" panose="020B0604020202020204" pitchFamily="34" charset="0"/>
                </a:rPr>
                <a:t>(Millones y </a:t>
              </a:r>
              <a:r>
                <a:rPr lang="es-PE" sz="1400" dirty="0" smtClean="0">
                  <a:cs typeface="Arial" panose="020B0604020202020204" pitchFamily="34" charset="0"/>
                </a:rPr>
                <a:t>Estructura %)</a:t>
              </a:r>
              <a:endParaRPr lang="es-PE" sz="1400" dirty="0">
                <a:cs typeface="Arial" panose="020B0604020202020204" pitchFamily="34" charset="0"/>
              </a:endParaRPr>
            </a:p>
          </p:txBody>
        </p:sp>
        <p:sp>
          <p:nvSpPr>
            <p:cNvPr id="15" name="8 Rectángulo"/>
            <p:cNvSpPr/>
            <p:nvPr/>
          </p:nvSpPr>
          <p:spPr>
            <a:xfrm>
              <a:off x="3905051" y="3131906"/>
              <a:ext cx="504056" cy="1721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6" name="8 Rectángulo"/>
            <p:cNvSpPr/>
            <p:nvPr/>
          </p:nvSpPr>
          <p:spPr>
            <a:xfrm>
              <a:off x="3905051" y="4429472"/>
              <a:ext cx="504056" cy="1721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7" name="8 Rectángulo"/>
            <p:cNvSpPr/>
            <p:nvPr/>
          </p:nvSpPr>
          <p:spPr>
            <a:xfrm>
              <a:off x="3905051" y="5261331"/>
              <a:ext cx="504056" cy="1721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756987" y="2118815"/>
              <a:ext cx="3976648" cy="5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38" tIns="45719" rIns="91438" bIns="45719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s-PE" sz="1600" b="1" dirty="0" smtClean="0">
                  <a:cs typeface="Arial" panose="020B0604020202020204" pitchFamily="34" charset="0"/>
                </a:rPr>
                <a:t>RDR por nivel de Gobierno</a:t>
              </a:r>
            </a:p>
            <a:p>
              <a:pPr algn="ctr">
                <a:lnSpc>
                  <a:spcPct val="90000"/>
                </a:lnSpc>
              </a:pPr>
              <a:r>
                <a:rPr lang="es-PE" sz="1400" dirty="0">
                  <a:cs typeface="Arial" panose="020B0604020202020204" pitchFamily="34" charset="0"/>
                </a:rPr>
                <a:t>(Millones y </a:t>
              </a:r>
              <a:r>
                <a:rPr lang="es-PE" sz="1400" dirty="0" smtClean="0">
                  <a:cs typeface="Arial" panose="020B0604020202020204" pitchFamily="34" charset="0"/>
                </a:rPr>
                <a:t>Estructura %)</a:t>
              </a:r>
              <a:endParaRPr lang="es-PE" sz="1400" dirty="0">
                <a:cs typeface="Arial" panose="020B0604020202020204" pitchFamily="34" charset="0"/>
              </a:endParaRPr>
            </a:p>
          </p:txBody>
        </p:sp>
        <p:pic>
          <p:nvPicPr>
            <p:cNvPr id="19" name="Imagen 18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8759" y="2608100"/>
              <a:ext cx="3686400" cy="1850400"/>
            </a:xfrm>
            <a:prstGeom prst="rect">
              <a:avLst/>
            </a:prstGeom>
          </p:spPr>
        </p:pic>
        <p:sp>
          <p:nvSpPr>
            <p:cNvPr id="20" name="8 Rectángulo"/>
            <p:cNvSpPr/>
            <p:nvPr/>
          </p:nvSpPr>
          <p:spPr>
            <a:xfrm>
              <a:off x="7925706" y="3116431"/>
              <a:ext cx="504056" cy="31574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94690" y="6153118"/>
            <a:ext cx="82089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PE" sz="900" i="1" dirty="0"/>
              <a:t>1/ Considera ingresos diversos, venta de bienes entre otros.    2/ Considera multas y sanciones no tributarias, ingresos diversos, renta de propiedad entre otros..</a:t>
            </a:r>
          </a:p>
          <a:p>
            <a:pPr algn="just">
              <a:spcBef>
                <a:spcPts val="0"/>
              </a:spcBef>
            </a:pPr>
            <a:r>
              <a:rPr lang="es-PE" sz="900" i="1" dirty="0"/>
              <a:t>3/ Considera venta de bienes, renta de propiedad, ingreso diversos entre otros.  4/ Considera ingresos diversos, contribuciones obligatorias y otros.</a:t>
            </a:r>
          </a:p>
          <a:p>
            <a:pPr algn="just">
              <a:spcBef>
                <a:spcPts val="0"/>
              </a:spcBef>
            </a:pPr>
            <a:r>
              <a:rPr lang="es-PE" sz="900" i="1" dirty="0"/>
              <a:t>Fuente: Proyecto de Ley de Presupuesto del Sector Público 2017</a:t>
            </a:r>
            <a:r>
              <a:rPr lang="es-PE" sz="900" i="1" dirty="0" smtClean="0"/>
              <a:t>.</a:t>
            </a:r>
            <a:endParaRPr lang="es-ES" sz="900" i="1" dirty="0" smtClean="0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25486" y="188824"/>
            <a:ext cx="8642994" cy="6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19050"/>
            <a:r>
              <a:rPr lang="es-PE" sz="2400" b="1" dirty="0"/>
              <a:t>Fuentes de Financiamiento del Presupuesto 2017 (</a:t>
            </a:r>
            <a:r>
              <a:rPr lang="es-PE" sz="2400" b="1" dirty="0" smtClean="0"/>
              <a:t>III)</a:t>
            </a:r>
            <a:endParaRPr lang="es-ES" sz="2400" b="1" dirty="0"/>
          </a:p>
        </p:txBody>
      </p:sp>
      <p:sp>
        <p:nvSpPr>
          <p:cNvPr id="2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12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95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5522" y="124960"/>
            <a:ext cx="7903790" cy="684000"/>
          </a:xfrm>
        </p:spPr>
        <p:txBody>
          <a:bodyPr>
            <a:normAutofit/>
          </a:bodyPr>
          <a:lstStyle/>
          <a:p>
            <a:pPr algn="l"/>
            <a:r>
              <a:rPr lang="es-PE" sz="2200" b="1" dirty="0" smtClean="0">
                <a:latin typeface="+mn-lt"/>
                <a:cs typeface="Arial" panose="020B0604020202020204" pitchFamily="34" charset="0"/>
              </a:rPr>
              <a:t>Conclusiones</a:t>
            </a:r>
            <a:endParaRPr lang="es-PE" sz="2200" b="1" dirty="0"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63236" y="1281397"/>
            <a:ext cx="7874991" cy="646331"/>
            <a:chOff x="763236" y="1382996"/>
            <a:chExt cx="7874991" cy="646331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1465942" y="1382996"/>
              <a:ext cx="7172285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dirty="0" smtClean="0">
                  <a:cs typeface="Arial" pitchFamily="34" charset="0"/>
                </a:rPr>
                <a:t>Se espera una aceleración económica el 2017 que sería liderada por mayor inversión.</a:t>
              </a:r>
              <a:endParaRPr lang="es-ES" dirty="0">
                <a:solidFill>
                  <a:srgbClr val="008000"/>
                </a:solidFill>
                <a:cs typeface="Arial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763236" y="1452894"/>
              <a:ext cx="499507" cy="50653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dirty="0" smtClean="0"/>
                <a:t>1</a:t>
              </a:r>
              <a:endParaRPr lang="es-PE" b="1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63236" y="2248496"/>
            <a:ext cx="7874991" cy="646331"/>
            <a:chOff x="763236" y="1382996"/>
            <a:chExt cx="7874991" cy="646331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1465942" y="1382996"/>
              <a:ext cx="7172285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dirty="0" smtClean="0">
                  <a:cs typeface="Arial" pitchFamily="34" charset="0"/>
                </a:rPr>
                <a:t>Para el 2017 los ingresos del Gobierno General se recuperarán luego de dos años de caídas consecutivas y crecerían en S/ 12 mil millones.</a:t>
              </a:r>
              <a:endParaRPr lang="es-ES" dirty="0">
                <a:solidFill>
                  <a:srgbClr val="008000"/>
                </a:solidFill>
                <a:cs typeface="Arial" pitchFamily="34" charset="0"/>
              </a:endParaRPr>
            </a:p>
          </p:txBody>
        </p:sp>
        <p:sp>
          <p:nvSpPr>
            <p:cNvPr id="15" name="Elipse 14"/>
            <p:cNvSpPr/>
            <p:nvPr/>
          </p:nvSpPr>
          <p:spPr>
            <a:xfrm>
              <a:off x="763236" y="1452894"/>
              <a:ext cx="499507" cy="50653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dirty="0"/>
                <a:t>2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763236" y="3215595"/>
            <a:ext cx="7874991" cy="646331"/>
            <a:chOff x="763236" y="1382996"/>
            <a:chExt cx="7874991" cy="646331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1465942" y="1382996"/>
              <a:ext cx="7172285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dirty="0" smtClean="0">
                  <a:cs typeface="Arial" pitchFamily="34" charset="0"/>
                </a:rPr>
                <a:t>El Presupuesto Público para el año 2017 – PIA asciende a S/ 142 472 millones y crecería 4,7% (S/ 6,5 mil millones) respecto al PIA del 2016.</a:t>
              </a:r>
              <a:endParaRPr lang="es-ES" dirty="0">
                <a:solidFill>
                  <a:srgbClr val="008000"/>
                </a:solidFill>
                <a:cs typeface="Arial" pitchFamily="34" charset="0"/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763236" y="1452894"/>
              <a:ext cx="499507" cy="50653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dirty="0" smtClean="0"/>
                <a:t>3</a:t>
              </a:r>
              <a:endParaRPr lang="es-PE" b="1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763236" y="4182694"/>
            <a:ext cx="7874991" cy="646331"/>
            <a:chOff x="763236" y="1382996"/>
            <a:chExt cx="7874991" cy="646331"/>
          </a:xfrm>
        </p:grpSpPr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1465942" y="1382996"/>
              <a:ext cx="7172285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dirty="0" smtClean="0">
                  <a:cs typeface="Arial" pitchFamily="34" charset="0"/>
                </a:rPr>
                <a:t>La principal fuente de recursos públicos provendrá de los impuestos a la producción, consumo y renta al igual que otros años.</a:t>
              </a:r>
              <a:endParaRPr lang="es-ES" dirty="0">
                <a:solidFill>
                  <a:srgbClr val="008000"/>
                </a:solidFill>
                <a:cs typeface="Arial" pitchFamily="34" charset="0"/>
              </a:endParaRPr>
            </a:p>
          </p:txBody>
        </p:sp>
        <p:sp>
          <p:nvSpPr>
            <p:cNvPr id="21" name="Elipse 20"/>
            <p:cNvSpPr/>
            <p:nvPr/>
          </p:nvSpPr>
          <p:spPr>
            <a:xfrm>
              <a:off x="763236" y="1452894"/>
              <a:ext cx="499507" cy="50653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dirty="0" smtClean="0"/>
                <a:t>4</a:t>
              </a:r>
              <a:endParaRPr lang="es-PE" b="1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763236" y="5149793"/>
            <a:ext cx="7874991" cy="646331"/>
            <a:chOff x="763236" y="1382996"/>
            <a:chExt cx="7874991" cy="646331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1465942" y="1382996"/>
              <a:ext cx="7172285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dirty="0" smtClean="0">
                  <a:cs typeface="Arial" pitchFamily="34" charset="0"/>
                </a:rPr>
                <a:t>Los recursos públicos vinculados a materias primas (principalmente canon) son sensibles a cambios en el contexto internacional.</a:t>
              </a:r>
              <a:endParaRPr lang="es-ES" dirty="0">
                <a:solidFill>
                  <a:srgbClr val="008000"/>
                </a:solidFill>
                <a:cs typeface="Arial" pitchFamily="34" charset="0"/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763236" y="1452894"/>
              <a:ext cx="499507" cy="50653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b="1" dirty="0" smtClean="0"/>
                <a:t>5</a:t>
              </a:r>
              <a:endParaRPr lang="es-PE" b="1" dirty="0"/>
            </a:p>
          </p:txBody>
        </p:sp>
      </p:grpSp>
      <p:sp>
        <p:nvSpPr>
          <p:cNvPr id="25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91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1455" y="2592622"/>
            <a:ext cx="5431973" cy="1844441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FF0000"/>
                </a:solidFill>
                <a:latin typeface="+mn-lt"/>
              </a:rPr>
              <a:t>PERÚ</a:t>
            </a:r>
            <a:r>
              <a:rPr lang="es-ES" sz="3200" b="1" dirty="0">
                <a:solidFill>
                  <a:srgbClr val="FF0000"/>
                </a:solidFill>
              </a:rPr>
              <a:t/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Fuentes de Financiamiento del Presupuesto </a:t>
            </a:r>
            <a:r>
              <a:rPr lang="es-E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del Sector Público </a:t>
            </a:r>
            <a:r>
              <a:rPr lang="es-E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2017</a:t>
            </a:r>
            <a:endParaRPr lang="es-ES" sz="3200" b="1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284" y="729342"/>
            <a:ext cx="3512317" cy="7410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33601" y="5061857"/>
            <a:ext cx="2679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 smtClean="0"/>
              <a:t>Lima, 19 de setiembre de 2016</a:t>
            </a:r>
            <a:endParaRPr lang="es-PE" sz="1500" b="1" dirty="0"/>
          </a:p>
        </p:txBody>
      </p:sp>
    </p:spTree>
    <p:extLst>
      <p:ext uri="{BB962C8B-B14F-4D97-AF65-F5344CB8AC3E}">
        <p14:creationId xmlns:p14="http://schemas.microsoft.com/office/powerpoint/2010/main" val="10938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2278" y="2613648"/>
            <a:ext cx="5202524" cy="1325563"/>
          </a:xfrm>
        </p:spPr>
        <p:txBody>
          <a:bodyPr/>
          <a:lstStyle/>
          <a:p>
            <a:r>
              <a:rPr lang="es-PE" b="1" dirty="0" smtClean="0">
                <a:latin typeface="+mn-lt"/>
              </a:rPr>
              <a:t>Anexos</a:t>
            </a:r>
            <a:endParaRPr lang="es-PE" b="1" dirty="0">
              <a:latin typeface="+mn-lt"/>
            </a:endParaRPr>
          </a:p>
        </p:txBody>
      </p:sp>
      <p:sp>
        <p:nvSpPr>
          <p:cNvPr id="6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15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3"/>
          <p:cNvSpPr>
            <a:spLocks noGrp="1"/>
          </p:cNvSpPr>
          <p:nvPr>
            <p:ph type="title"/>
          </p:nvPr>
        </p:nvSpPr>
        <p:spPr>
          <a:xfrm>
            <a:off x="529330" y="202150"/>
            <a:ext cx="8051512" cy="684000"/>
          </a:xfrm>
        </p:spPr>
        <p:txBody>
          <a:bodyPr>
            <a:noAutofit/>
          </a:bodyPr>
          <a:lstStyle/>
          <a:p>
            <a:pPr algn="just" eaLnBrk="0" hangingPunct="0"/>
            <a:r>
              <a:rPr lang="es-PE" sz="2200" b="1" dirty="0">
                <a:latin typeface="+mn-lt"/>
              </a:rPr>
              <a:t>Supuestos </a:t>
            </a:r>
            <a:r>
              <a:rPr lang="es-PE" sz="2200" b="1" dirty="0" smtClean="0">
                <a:latin typeface="+mn-lt"/>
              </a:rPr>
              <a:t>macroeconómicos para </a:t>
            </a:r>
            <a:r>
              <a:rPr lang="es-PE" sz="2200" b="1" dirty="0">
                <a:latin typeface="+mn-lt"/>
              </a:rPr>
              <a:t>el Presupuesto </a:t>
            </a:r>
            <a:r>
              <a:rPr lang="es-PE" sz="2200" b="1" dirty="0" smtClean="0">
                <a:latin typeface="+mn-lt"/>
              </a:rPr>
              <a:t>2017 están en línea con el </a:t>
            </a:r>
            <a:r>
              <a:rPr lang="es-PE" sz="2200" b="1" dirty="0">
                <a:latin typeface="+mn-lt"/>
              </a:rPr>
              <a:t>consenso de analistas</a:t>
            </a:r>
          </a:p>
        </p:txBody>
      </p:sp>
      <p:sp>
        <p:nvSpPr>
          <p:cNvPr id="17" name="6 CuadroTexto"/>
          <p:cNvSpPr txBox="1"/>
          <p:nvPr/>
        </p:nvSpPr>
        <p:spPr>
          <a:xfrm>
            <a:off x="490264" y="838803"/>
            <a:ext cx="4286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Proyección PBI 2017 </a:t>
            </a:r>
          </a:p>
          <a:p>
            <a:pPr algn="ctr"/>
            <a:r>
              <a:rPr lang="es-ES" sz="1000" dirty="0" smtClean="0"/>
              <a:t>(Var. % real)</a:t>
            </a:r>
            <a:endParaRPr lang="es-PE" sz="1000" dirty="0"/>
          </a:p>
        </p:txBody>
      </p:sp>
      <p:sp>
        <p:nvSpPr>
          <p:cNvPr id="18" name="7 CuadroTexto"/>
          <p:cNvSpPr txBox="1"/>
          <p:nvPr/>
        </p:nvSpPr>
        <p:spPr>
          <a:xfrm>
            <a:off x="5041225" y="849689"/>
            <a:ext cx="3717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Proyección Cobre 2017</a:t>
            </a:r>
          </a:p>
          <a:p>
            <a:pPr algn="ctr"/>
            <a:r>
              <a:rPr lang="es-ES" sz="1000" dirty="0" smtClean="0"/>
              <a:t>(cUS$/libra)</a:t>
            </a:r>
            <a:endParaRPr lang="es-PE" sz="1000" dirty="0"/>
          </a:p>
        </p:txBody>
      </p:sp>
      <p:sp>
        <p:nvSpPr>
          <p:cNvPr id="19" name="8 CuadroTexto"/>
          <p:cNvSpPr txBox="1"/>
          <p:nvPr/>
        </p:nvSpPr>
        <p:spPr>
          <a:xfrm>
            <a:off x="510781" y="3698804"/>
            <a:ext cx="4286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Proyección Oro 2017</a:t>
            </a:r>
          </a:p>
          <a:p>
            <a:pPr algn="ctr"/>
            <a:r>
              <a:rPr lang="es-ES" sz="1000" dirty="0" smtClean="0"/>
              <a:t>(US$/onza troy)</a:t>
            </a:r>
            <a:endParaRPr lang="es-PE" sz="1000" dirty="0"/>
          </a:p>
        </p:txBody>
      </p:sp>
      <p:sp>
        <p:nvSpPr>
          <p:cNvPr id="20" name="8 CuadroTexto"/>
          <p:cNvSpPr txBox="1"/>
          <p:nvPr/>
        </p:nvSpPr>
        <p:spPr>
          <a:xfrm>
            <a:off x="5041225" y="3713078"/>
            <a:ext cx="3670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Proyección Petróleo WTI 2017</a:t>
            </a:r>
          </a:p>
          <a:p>
            <a:pPr algn="ctr"/>
            <a:r>
              <a:rPr lang="es-ES" sz="1000" dirty="0" smtClean="0"/>
              <a:t>(US$ por barril)</a:t>
            </a:r>
            <a:endParaRPr lang="es-PE" sz="1000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0705" y="1247136"/>
            <a:ext cx="3990880" cy="239052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640" y="4006009"/>
            <a:ext cx="4165365" cy="249504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328" y="3928521"/>
            <a:ext cx="4263153" cy="2553615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8379" y="6332007"/>
            <a:ext cx="3865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i="1" dirty="0" smtClean="0"/>
              <a:t>Nota: Línea Azul es la mediana de analistas.</a:t>
            </a:r>
          </a:p>
          <a:p>
            <a:r>
              <a:rPr lang="es-ES" sz="900" i="1" dirty="0" smtClean="0"/>
              <a:t>Fuente: BCRP, </a:t>
            </a:r>
            <a:r>
              <a:rPr lang="es-ES" sz="900" i="1" dirty="0" err="1" smtClean="0"/>
              <a:t>Consensus</a:t>
            </a:r>
            <a:r>
              <a:rPr lang="es-ES" sz="900" i="1" dirty="0" smtClean="0"/>
              <a:t> </a:t>
            </a:r>
            <a:r>
              <a:rPr lang="es-ES" sz="900" i="1" dirty="0" err="1" smtClean="0"/>
              <a:t>Forecasts</a:t>
            </a:r>
            <a:r>
              <a:rPr lang="es-ES" sz="900" i="1" dirty="0" smtClean="0"/>
              <a:t> (agosto 2016), Estimaciones MEF.</a:t>
            </a:r>
          </a:p>
        </p:txBody>
      </p:sp>
      <p:pic>
        <p:nvPicPr>
          <p:cNvPr id="3" name="Imagen 2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9744" y="1163672"/>
            <a:ext cx="4276800" cy="2559600"/>
          </a:xfrm>
          <a:prstGeom prst="rect">
            <a:avLst/>
          </a:prstGeom>
        </p:spPr>
      </p:pic>
      <p:sp>
        <p:nvSpPr>
          <p:cNvPr id="12" name="Text Box 11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840705" y="6312859"/>
            <a:ext cx="1105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u="sng" dirty="0" smtClean="0">
                <a:hlinkClick r:id="rId6" action="ppaction://hlinksldjump"/>
              </a:rPr>
              <a:t>Regresar</a:t>
            </a:r>
            <a:endParaRPr lang="es-ES" sz="900" u="sng" dirty="0" smtClean="0"/>
          </a:p>
        </p:txBody>
      </p:sp>
      <p:sp>
        <p:nvSpPr>
          <p:cNvPr id="1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16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8150" y="1257642"/>
            <a:ext cx="5133549" cy="4572000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8379" y="6433605"/>
            <a:ext cx="87130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i="1" dirty="0" smtClean="0"/>
              <a:t>Fuente: FMI, BCRP, MEF, Proyecciones MEF (MMMR 2017-2019).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587564" y="898549"/>
            <a:ext cx="6000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PE" b="1" dirty="0" smtClean="0">
                <a:cs typeface="Arial" panose="020B0604020202020204" pitchFamily="34" charset="0"/>
              </a:rPr>
              <a:t>Proyecciones consideradas</a:t>
            </a:r>
            <a:endParaRPr lang="es-PE" b="1" dirty="0">
              <a:cs typeface="Arial" panose="020B0604020202020204" pitchFamily="34" charset="0"/>
            </a:endParaRPr>
          </a:p>
        </p:txBody>
      </p:sp>
      <p:sp>
        <p:nvSpPr>
          <p:cNvPr id="12" name="15 Rectángulo"/>
          <p:cNvSpPr/>
          <p:nvPr/>
        </p:nvSpPr>
        <p:spPr>
          <a:xfrm>
            <a:off x="571472" y="5868629"/>
            <a:ext cx="8032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PE" sz="1600" kern="0" dirty="0" smtClean="0">
                <a:cs typeface="Arial" panose="020B0604020202020204" pitchFamily="34" charset="0"/>
              </a:rPr>
              <a:t>Para el 2017 se espera que la economía sea impulsada por el </a:t>
            </a:r>
            <a:r>
              <a:rPr lang="es-PE" sz="1600" kern="0" dirty="0">
                <a:cs typeface="Arial" panose="020B0604020202020204" pitchFamily="34" charset="0"/>
              </a:rPr>
              <a:t>i</a:t>
            </a:r>
            <a:r>
              <a:rPr lang="es-PE" sz="1600" kern="0" dirty="0" smtClean="0">
                <a:cs typeface="Arial" panose="020B0604020202020204" pitchFamily="34" charset="0"/>
              </a:rPr>
              <a:t>ncremento </a:t>
            </a:r>
            <a:r>
              <a:rPr lang="es-PE" sz="1600" kern="0" dirty="0">
                <a:cs typeface="Arial" panose="020B0604020202020204" pitchFamily="34" charset="0"/>
              </a:rPr>
              <a:t>de la </a:t>
            </a:r>
            <a:r>
              <a:rPr lang="es-PE" sz="1600" kern="0" dirty="0" smtClean="0">
                <a:cs typeface="Arial" panose="020B0604020202020204" pitchFamily="34" charset="0"/>
              </a:rPr>
              <a:t>inversión </a:t>
            </a:r>
            <a:r>
              <a:rPr lang="es-PE" sz="1600" kern="0" dirty="0">
                <a:cs typeface="Arial" panose="020B0604020202020204" pitchFamily="34" charset="0"/>
              </a:rPr>
              <a:t>y </a:t>
            </a:r>
            <a:r>
              <a:rPr lang="es-PE" sz="1600" kern="0" dirty="0" smtClean="0">
                <a:cs typeface="Arial" panose="020B0604020202020204" pitchFamily="34" charset="0"/>
              </a:rPr>
              <a:t>los precios </a:t>
            </a:r>
            <a:r>
              <a:rPr lang="es-PE" sz="1600" kern="0" dirty="0">
                <a:cs typeface="Arial" panose="020B0604020202020204" pitchFamily="34" charset="0"/>
              </a:rPr>
              <a:t>de exportación.</a:t>
            </a:r>
            <a:endParaRPr lang="es-PE" sz="1600" kern="0" dirty="0" smtClean="0">
              <a:cs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25486" y="188824"/>
            <a:ext cx="8642994" cy="6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19050"/>
            <a:r>
              <a:rPr lang="es-PE" sz="2400" b="1" dirty="0"/>
              <a:t>Mejor entorno macroeconómico </a:t>
            </a:r>
            <a:r>
              <a:rPr lang="es-PE" sz="2400" b="1" dirty="0" smtClean="0"/>
              <a:t>el </a:t>
            </a:r>
            <a:r>
              <a:rPr lang="es-PE" sz="2400" b="1" dirty="0"/>
              <a:t>2017 </a:t>
            </a:r>
            <a:r>
              <a:rPr lang="es-PE" sz="2400" b="1" dirty="0" smtClean="0"/>
              <a:t>(sin </a:t>
            </a:r>
            <a:r>
              <a:rPr lang="es-PE" sz="2400" b="1" dirty="0"/>
              <a:t>incluir </a:t>
            </a:r>
            <a:r>
              <a:rPr lang="es-PE" sz="2400" b="1" dirty="0" smtClean="0"/>
              <a:t>facultades) (I)</a:t>
            </a:r>
            <a:endParaRPr lang="es-ES" sz="2400" b="1" dirty="0"/>
          </a:p>
        </p:txBody>
      </p:sp>
      <p:sp>
        <p:nvSpPr>
          <p:cNvPr id="18" name="8 Rectángulo"/>
          <p:cNvSpPr/>
          <p:nvPr/>
        </p:nvSpPr>
        <p:spPr>
          <a:xfrm>
            <a:off x="6664028" y="4860755"/>
            <a:ext cx="504056" cy="17219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9" name="8 Rectángulo"/>
          <p:cNvSpPr/>
          <p:nvPr/>
        </p:nvSpPr>
        <p:spPr>
          <a:xfrm>
            <a:off x="6664028" y="2917413"/>
            <a:ext cx="504056" cy="17219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0" name="8 Rectángulo"/>
          <p:cNvSpPr/>
          <p:nvPr/>
        </p:nvSpPr>
        <p:spPr>
          <a:xfrm>
            <a:off x="6664028" y="3293778"/>
            <a:ext cx="504056" cy="17219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1" name="8 Rectángulo"/>
          <p:cNvSpPr/>
          <p:nvPr/>
        </p:nvSpPr>
        <p:spPr>
          <a:xfrm>
            <a:off x="6664028" y="2074665"/>
            <a:ext cx="504056" cy="17219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2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fld id="{3A10AC81-0BCF-4A88-91DD-6D952CB3253A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76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8379" y="6433605"/>
            <a:ext cx="87130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i="1" dirty="0" smtClean="0"/>
              <a:t>Fuente: </a:t>
            </a:r>
            <a:r>
              <a:rPr lang="es-ES" sz="900" i="1" dirty="0" err="1" smtClean="0"/>
              <a:t>Latin</a:t>
            </a:r>
            <a:r>
              <a:rPr lang="es-ES" sz="900" i="1" dirty="0" smtClean="0"/>
              <a:t> American </a:t>
            </a:r>
            <a:r>
              <a:rPr lang="es-ES" sz="900" i="1" dirty="0" err="1" smtClean="0"/>
              <a:t>Consensus</a:t>
            </a:r>
            <a:r>
              <a:rPr lang="es-ES" sz="900" i="1" dirty="0" smtClean="0"/>
              <a:t> </a:t>
            </a:r>
            <a:r>
              <a:rPr lang="es-ES" sz="900" i="1" dirty="0" err="1" smtClean="0"/>
              <a:t>Forecast</a:t>
            </a:r>
            <a:r>
              <a:rPr lang="es-ES" sz="900" i="1" dirty="0" smtClean="0"/>
              <a:t>, BCRP, Proyecciones MEF (MMMR 2017-2019).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25486" y="188824"/>
            <a:ext cx="8642994" cy="6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19050"/>
            <a:r>
              <a:rPr lang="es-PE" sz="2400" b="1" dirty="0"/>
              <a:t>Mejor entorno macroeconómico </a:t>
            </a:r>
            <a:r>
              <a:rPr lang="es-PE" sz="2400" b="1" dirty="0" smtClean="0"/>
              <a:t>el </a:t>
            </a:r>
            <a:r>
              <a:rPr lang="es-PE" sz="2400" b="1" dirty="0"/>
              <a:t>2017 </a:t>
            </a:r>
            <a:r>
              <a:rPr lang="es-PE" sz="2400" b="1" dirty="0" smtClean="0"/>
              <a:t>(sin </a:t>
            </a:r>
            <a:r>
              <a:rPr lang="es-PE" sz="2400" b="1" dirty="0"/>
              <a:t>incluir </a:t>
            </a:r>
            <a:r>
              <a:rPr lang="es-PE" sz="2400" b="1" dirty="0" smtClean="0"/>
              <a:t>facultades) (II)</a:t>
            </a:r>
            <a:endParaRPr lang="es-ES" sz="2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965" y="2379710"/>
            <a:ext cx="3996000" cy="248923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7476" y="2379710"/>
            <a:ext cx="3996000" cy="2490724"/>
          </a:xfrm>
          <a:prstGeom prst="rect">
            <a:avLst/>
          </a:prstGeom>
        </p:spPr>
      </p:pic>
      <p:sp>
        <p:nvSpPr>
          <p:cNvPr id="14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71472" y="1768664"/>
            <a:ext cx="4076986" cy="5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s-PE" b="1" dirty="0" smtClean="0"/>
              <a:t>LACF: proyección de crecimiento 2015</a:t>
            </a:r>
            <a:endParaRPr lang="es-PE" b="1" baseline="30000" dirty="0"/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s-P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(Var. % real)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846983" y="1768664"/>
            <a:ext cx="4076986" cy="5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s-PE" b="1" dirty="0" smtClean="0"/>
              <a:t>LACF: proyección de crecimiento 2016</a:t>
            </a:r>
            <a:endParaRPr lang="es-PE" b="1" baseline="30000" dirty="0"/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s-P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(Var. % real)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07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25486" y="188824"/>
            <a:ext cx="8642994" cy="6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19050"/>
            <a:r>
              <a:rPr lang="es-MX" sz="2400" b="1" dirty="0" smtClean="0"/>
              <a:t>Cobertura de los ingresos fiscales del Gobierno General</a:t>
            </a:r>
            <a:endParaRPr lang="es-ES" sz="2400" b="1" dirty="0"/>
          </a:p>
        </p:txBody>
      </p:sp>
      <p:sp>
        <p:nvSpPr>
          <p:cNvPr id="14" name="5 CuadroTexto"/>
          <p:cNvSpPr txBox="1"/>
          <p:nvPr/>
        </p:nvSpPr>
        <p:spPr>
          <a:xfrm>
            <a:off x="199572" y="6437492"/>
            <a:ext cx="858151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800" b="0" i="1"/>
            </a:lvl1pPr>
          </a:lstStyle>
          <a:p>
            <a:pPr algn="just"/>
            <a:r>
              <a:rPr lang="es-PE" sz="900" dirty="0" smtClean="0">
                <a:solidFill>
                  <a:prstClr val="black"/>
                </a:solidFill>
              </a:rPr>
              <a:t>Fuente: MEF.</a:t>
            </a:r>
            <a:endParaRPr lang="es-PE" sz="900" dirty="0">
              <a:solidFill>
                <a:prstClr val="black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3080" y="1330984"/>
            <a:ext cx="6416034" cy="4378738"/>
          </a:xfrm>
          <a:prstGeom prst="rect">
            <a:avLst/>
          </a:prstGeom>
        </p:spPr>
      </p:pic>
      <p:sp>
        <p:nvSpPr>
          <p:cNvPr id="25" name="Elipse 24"/>
          <p:cNvSpPr/>
          <p:nvPr/>
        </p:nvSpPr>
        <p:spPr>
          <a:xfrm>
            <a:off x="545510" y="2621213"/>
            <a:ext cx="5027976" cy="3362898"/>
          </a:xfrm>
          <a:prstGeom prst="ellipse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15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948" y="1745225"/>
            <a:ext cx="6660545" cy="3834233"/>
          </a:xfrm>
          <a:prstGeom prst="rect">
            <a:avLst/>
          </a:prstGeom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03663" y="6013732"/>
            <a:ext cx="7581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MX" sz="900" i="1" dirty="0" smtClean="0">
                <a:latin typeface="Calibri" pitchFamily="34" charset="0"/>
              </a:rPr>
              <a:t>1/ Incluye ingresos tributarios </a:t>
            </a:r>
            <a:r>
              <a:rPr lang="es-MX" sz="900" i="1" dirty="0">
                <a:latin typeface="Calibri" pitchFamily="34" charset="0"/>
              </a:rPr>
              <a:t>de los Gobiernos </a:t>
            </a:r>
            <a:r>
              <a:rPr lang="es-MX" sz="900" i="1" dirty="0" smtClean="0">
                <a:latin typeface="Calibri" pitchFamily="34" charset="0"/>
              </a:rPr>
              <a:t>Locales, Impuesto Temporal a los Activos Netos, Impuestos a las Transacciones Financieras, entre otros..</a:t>
            </a:r>
          </a:p>
          <a:p>
            <a:pPr eaLnBrk="0" hangingPunct="0"/>
            <a:r>
              <a:rPr lang="es-PE" sz="900" i="1" dirty="0" smtClean="0">
                <a:latin typeface="Calibri" pitchFamily="34" charset="0"/>
              </a:rPr>
              <a:t>2/</a:t>
            </a:r>
            <a:r>
              <a:rPr lang="es-ES" sz="900" i="1" dirty="0">
                <a:latin typeface="Calibri" pitchFamily="34" charset="0"/>
              </a:rPr>
              <a:t> Considera: Regalías, Gravamen Especial Minero, Contribuciones Sociales, Intereses de las cuentas del Tesoro Público, Utilidades del Bco. Nación, entre otros.</a:t>
            </a:r>
            <a:endParaRPr lang="es-PE" sz="900" i="1" dirty="0" smtClean="0">
              <a:latin typeface="Calibri" pitchFamily="34" charset="0"/>
            </a:endParaRPr>
          </a:p>
          <a:p>
            <a:pPr eaLnBrk="0" hangingPunct="0"/>
            <a:r>
              <a:rPr lang="es-PE" sz="900" i="1" dirty="0" smtClean="0">
                <a:latin typeface="Calibri" pitchFamily="34" charset="0"/>
              </a:rPr>
              <a:t>3/</a:t>
            </a:r>
            <a:r>
              <a:rPr lang="es-ES" sz="900" i="1" dirty="0">
                <a:latin typeface="Calibri" pitchFamily="34" charset="0"/>
              </a:rPr>
              <a:t> Considera: Ganancias de capital y donaciones de capital.</a:t>
            </a:r>
            <a:endParaRPr lang="es-PE" sz="900" i="1" dirty="0" smtClean="0">
              <a:latin typeface="Calibri" pitchFamily="34" charset="0"/>
            </a:endParaRPr>
          </a:p>
          <a:p>
            <a:pPr eaLnBrk="0" hangingPunct="0"/>
            <a:r>
              <a:rPr lang="es-PE" sz="900" i="1" dirty="0" smtClean="0">
                <a:latin typeface="Calibri" pitchFamily="34" charset="0"/>
              </a:rPr>
              <a:t>Fuente</a:t>
            </a:r>
            <a:r>
              <a:rPr lang="es-PE" sz="900" i="1" dirty="0">
                <a:latin typeface="Calibri" pitchFamily="34" charset="0"/>
              </a:rPr>
              <a:t>: SUNAT, BCRP, MMM </a:t>
            </a:r>
            <a:r>
              <a:rPr lang="es-PE" sz="900" i="1" dirty="0" smtClean="0">
                <a:latin typeface="Calibri" pitchFamily="34" charset="0"/>
              </a:rPr>
              <a:t>Revisado 2017-2019.</a:t>
            </a:r>
            <a:endParaRPr lang="es-PE" sz="900" i="1" dirty="0">
              <a:latin typeface="Calibri" pitchFamily="34" charset="0"/>
            </a:endParaRPr>
          </a:p>
        </p:txBody>
      </p:sp>
      <p:sp>
        <p:nvSpPr>
          <p:cNvPr id="1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88296" y="1119479"/>
            <a:ext cx="5357850" cy="5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s-PE" b="1" dirty="0" smtClean="0"/>
              <a:t>Ingresos del Gobierno General</a:t>
            </a:r>
            <a:endParaRPr lang="es-PE" b="1" baseline="30000" dirty="0"/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es-P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(% del PBI)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8 Rectángulo"/>
          <p:cNvSpPr/>
          <p:nvPr/>
        </p:nvSpPr>
        <p:spPr>
          <a:xfrm>
            <a:off x="6246161" y="2722027"/>
            <a:ext cx="851333" cy="252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0" name="14 CuadroTexto"/>
          <p:cNvSpPr txBox="1"/>
          <p:nvPr/>
        </p:nvSpPr>
        <p:spPr>
          <a:xfrm>
            <a:off x="7436734" y="2708692"/>
            <a:ext cx="159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Reducción del IR de 3ra categoría</a:t>
            </a:r>
          </a:p>
          <a:p>
            <a:r>
              <a:rPr lang="es-ES" sz="1600" dirty="0" smtClean="0"/>
              <a:t>(de 28% a 27%).</a:t>
            </a:r>
            <a:endParaRPr lang="es-PE" sz="1600" dirty="0"/>
          </a:p>
        </p:txBody>
      </p:sp>
      <p:cxnSp>
        <p:nvCxnSpPr>
          <p:cNvPr id="29" name="16 Conector recto de flecha"/>
          <p:cNvCxnSpPr/>
          <p:nvPr/>
        </p:nvCxnSpPr>
        <p:spPr>
          <a:xfrm>
            <a:off x="7112011" y="2311575"/>
            <a:ext cx="362733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4 CuadroTexto"/>
          <p:cNvSpPr txBox="1"/>
          <p:nvPr/>
        </p:nvSpPr>
        <p:spPr>
          <a:xfrm>
            <a:off x="7436734" y="1597251"/>
            <a:ext cx="1707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</a:rPr>
              <a:t>Representa</a:t>
            </a:r>
          </a:p>
          <a:p>
            <a:r>
              <a:rPr lang="es-ES" sz="1600" b="1" dirty="0" smtClean="0">
                <a:solidFill>
                  <a:srgbClr val="FF0000"/>
                </a:solidFill>
              </a:rPr>
              <a:t>S/ 12 mil millones más respecto al 2016.</a:t>
            </a:r>
            <a:endParaRPr lang="es-PE" sz="1600" b="1" dirty="0">
              <a:solidFill>
                <a:srgbClr val="FF0000"/>
              </a:solidFill>
            </a:endParaRPr>
          </a:p>
        </p:txBody>
      </p:sp>
      <p:cxnSp>
        <p:nvCxnSpPr>
          <p:cNvPr id="32" name="15 Conector recto de flecha"/>
          <p:cNvCxnSpPr/>
          <p:nvPr/>
        </p:nvCxnSpPr>
        <p:spPr>
          <a:xfrm>
            <a:off x="7125057" y="2843514"/>
            <a:ext cx="299054" cy="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8 Rectángulo"/>
          <p:cNvSpPr/>
          <p:nvPr/>
        </p:nvSpPr>
        <p:spPr>
          <a:xfrm>
            <a:off x="6246161" y="2212796"/>
            <a:ext cx="851333" cy="252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5" name="Título 3"/>
          <p:cNvSpPr>
            <a:spLocks noGrp="1"/>
          </p:cNvSpPr>
          <p:nvPr>
            <p:ph type="title"/>
          </p:nvPr>
        </p:nvSpPr>
        <p:spPr>
          <a:xfrm>
            <a:off x="529330" y="202150"/>
            <a:ext cx="8051512" cy="684000"/>
          </a:xfrm>
        </p:spPr>
        <p:txBody>
          <a:bodyPr>
            <a:noAutofit/>
          </a:bodyPr>
          <a:lstStyle/>
          <a:p>
            <a:pPr algn="just" eaLnBrk="0" hangingPunct="0"/>
            <a:r>
              <a:rPr lang="es-PE" sz="2200" b="1" dirty="0">
                <a:latin typeface="+mn-lt"/>
              </a:rPr>
              <a:t>Para el 2017, ingresos fiscales se incrementan en S/ 12 mil millones en un contexto de recuperación </a:t>
            </a:r>
            <a:r>
              <a:rPr lang="es-PE" sz="2200" b="1" dirty="0" smtClean="0">
                <a:latin typeface="+mn-lt"/>
              </a:rPr>
              <a:t>liderada </a:t>
            </a:r>
            <a:r>
              <a:rPr lang="es-PE" sz="2200" b="1" dirty="0">
                <a:latin typeface="+mn-lt"/>
              </a:rPr>
              <a:t>por la demanda interna</a:t>
            </a:r>
          </a:p>
        </p:txBody>
      </p:sp>
      <p:sp>
        <p:nvSpPr>
          <p:cNvPr id="22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88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3"/>
          <p:cNvSpPr>
            <a:spLocks noGrp="1"/>
          </p:cNvSpPr>
          <p:nvPr>
            <p:ph type="title"/>
          </p:nvPr>
        </p:nvSpPr>
        <p:spPr>
          <a:xfrm>
            <a:off x="529330" y="202150"/>
            <a:ext cx="8051512" cy="684000"/>
          </a:xfrm>
        </p:spPr>
        <p:txBody>
          <a:bodyPr>
            <a:noAutofit/>
          </a:bodyPr>
          <a:lstStyle/>
          <a:p>
            <a:pPr algn="just" eaLnBrk="0" hangingPunct="0"/>
            <a:r>
              <a:rPr lang="es-PE" sz="2200" b="1" dirty="0" smtClean="0">
                <a:latin typeface="+mn-lt"/>
              </a:rPr>
              <a:t>Los ingresos del Gobierno General son la principal fuente de Recursos del Presupuesto Público – PIA</a:t>
            </a:r>
            <a:endParaRPr lang="es-PE" sz="2200" b="1" dirty="0">
              <a:latin typeface="+mn-lt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0193" y="6008134"/>
            <a:ext cx="8713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i="1" dirty="0" smtClean="0"/>
              <a:t>1/ Principalmente Impuesto Temporal a los Activos Netos, utilidades del Banco de la Nación, Gravamen Especial Minero, ingresos por concesiones, entre otros.</a:t>
            </a:r>
          </a:p>
          <a:p>
            <a:r>
              <a:rPr lang="es-ES" sz="900" i="1" dirty="0" smtClean="0"/>
              <a:t>2/ Incluye impuestos municipales, aportes para pensiones y transferencias al Fondo Consolidado de Reservas, entre otros.</a:t>
            </a:r>
          </a:p>
          <a:p>
            <a:r>
              <a:rPr lang="es-ES" sz="900" i="1" dirty="0"/>
              <a:t>3</a:t>
            </a:r>
            <a:r>
              <a:rPr lang="es-ES" sz="900" i="1" dirty="0" smtClean="0"/>
              <a:t>/ Considera aportes por regulación, rentas de la propiedad, contribuciones obligatorias, entre otros.</a:t>
            </a:r>
          </a:p>
          <a:p>
            <a:r>
              <a:rPr lang="es-ES" sz="900" i="1" dirty="0" smtClean="0"/>
              <a:t>Fuente: MEF.</a:t>
            </a:r>
          </a:p>
        </p:txBody>
      </p:sp>
      <p:sp>
        <p:nvSpPr>
          <p:cNvPr id="22" name="15 Rectángulo"/>
          <p:cNvSpPr/>
          <p:nvPr/>
        </p:nvSpPr>
        <p:spPr>
          <a:xfrm>
            <a:off x="571472" y="4852637"/>
            <a:ext cx="8032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PE" sz="1600" kern="0" dirty="0" smtClean="0">
                <a:cs typeface="Arial" panose="020B0604020202020204" pitchFamily="34" charset="0"/>
              </a:rPr>
              <a:t>A esto se agregan los </a:t>
            </a:r>
            <a:r>
              <a:rPr lang="es-PE" sz="1600" u="sng" kern="0" dirty="0" smtClean="0">
                <a:cs typeface="Arial" panose="020B0604020202020204" pitchFamily="34" charset="0"/>
              </a:rPr>
              <a:t>Recursos por Operaciones Oficiales de Crédito</a:t>
            </a:r>
            <a:r>
              <a:rPr lang="es-PE" sz="1600" kern="0" dirty="0" smtClean="0">
                <a:cs typeface="Arial" panose="020B0604020202020204" pitchFamily="34" charset="0"/>
              </a:rPr>
              <a:t> (endeudamiento) y las </a:t>
            </a:r>
            <a:r>
              <a:rPr lang="es-PE" sz="1600" u="sng" kern="0" dirty="0" smtClean="0">
                <a:cs typeface="Arial" panose="020B0604020202020204" pitchFamily="34" charset="0"/>
              </a:rPr>
              <a:t>Donaciones y Transferencias</a:t>
            </a:r>
            <a:r>
              <a:rPr lang="es-PE" sz="1600" kern="0" dirty="0" smtClean="0">
                <a:cs typeface="Arial" panose="020B0604020202020204" pitchFamily="34" charset="0"/>
              </a:rPr>
              <a:t> para obtener los Recursos del Presupuesto Público – PIA.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571471" y="1489309"/>
            <a:ext cx="8329114" cy="3083195"/>
            <a:chOff x="571471" y="1489309"/>
            <a:chExt cx="8329114" cy="3083195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061594" y="1489309"/>
              <a:ext cx="1997075" cy="923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0" bIns="0" anchor="ctr"/>
            <a:lstStyle>
              <a:lvl1pPr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1pPr>
              <a:lvl2pPr marL="742950" indent="-28575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2pPr>
              <a:lvl3pPr marL="11430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3pPr>
              <a:lvl4pPr marL="16002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4pPr>
              <a:lvl5pPr marL="20574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s-PE" altLang="es-ES" b="1" dirty="0" smtClean="0">
                  <a:solidFill>
                    <a:schemeClr val="bg1"/>
                  </a:solidFill>
                  <a:latin typeface="+mn-lt"/>
                </a:rPr>
                <a:t>Recursos </a:t>
              </a:r>
            </a:p>
            <a:p>
              <a:pPr>
                <a:spcBef>
                  <a:spcPct val="0"/>
                </a:spcBef>
              </a:pPr>
              <a:r>
                <a:rPr lang="es-PE" altLang="es-ES" b="1" dirty="0" smtClean="0">
                  <a:solidFill>
                    <a:schemeClr val="bg1"/>
                  </a:solidFill>
                  <a:latin typeface="+mn-lt"/>
                </a:rPr>
                <a:t>Ordinarios</a:t>
              </a:r>
              <a:endParaRPr lang="es-PE" altLang="es-ES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3850375" y="1489309"/>
              <a:ext cx="1997075" cy="923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0" bIns="0" anchor="ctr"/>
            <a:lstStyle>
              <a:lvl1pPr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1pPr>
              <a:lvl2pPr marL="742950" indent="-28575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2pPr>
              <a:lvl3pPr marL="11430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3pPr>
              <a:lvl4pPr marL="16002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4pPr>
              <a:lvl5pPr marL="20574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s-PE" altLang="es-ES" b="1" dirty="0" smtClean="0">
                  <a:solidFill>
                    <a:schemeClr val="bg1"/>
                  </a:solidFill>
                  <a:latin typeface="+mn-lt"/>
                </a:rPr>
                <a:t>Recursos</a:t>
              </a:r>
              <a:r>
                <a:rPr lang="es-PE" altLang="es-ES" sz="1000" b="1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s-PE" altLang="es-ES" b="1" dirty="0" smtClean="0">
                  <a:solidFill>
                    <a:schemeClr val="bg1"/>
                  </a:solidFill>
                  <a:latin typeface="+mn-lt"/>
                </a:rPr>
                <a:t>Determinados</a:t>
              </a:r>
              <a:endParaRPr lang="es-PE" altLang="es-ES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6484718" y="1489309"/>
              <a:ext cx="1997075" cy="923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tIns="0" bIns="0" anchor="ctr"/>
            <a:lstStyle>
              <a:lvl1pPr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1pPr>
              <a:lvl2pPr marL="742950" indent="-28575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2pPr>
              <a:lvl3pPr marL="11430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3pPr>
              <a:lvl4pPr marL="16002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4pPr>
              <a:lvl5pPr marL="20574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s-PE" altLang="es-ES" b="1" dirty="0" smtClean="0">
                  <a:solidFill>
                    <a:schemeClr val="bg1"/>
                  </a:solidFill>
                  <a:latin typeface="+mn-lt"/>
                </a:rPr>
                <a:t>Recursos</a:t>
              </a:r>
              <a:r>
                <a:rPr lang="es-PE" altLang="es-ES" sz="800" b="1" dirty="0" smtClean="0">
                  <a:solidFill>
                    <a:schemeClr val="bg1"/>
                  </a:solidFill>
                </a:rPr>
                <a:t> </a:t>
              </a:r>
              <a:r>
                <a:rPr lang="es-PE" altLang="es-ES" b="1" dirty="0" smtClean="0">
                  <a:solidFill>
                    <a:schemeClr val="bg1"/>
                  </a:solidFill>
                  <a:latin typeface="+mn-lt"/>
                </a:rPr>
                <a:t>Directamente Recaudados</a:t>
              </a:r>
              <a:endParaRPr lang="es-PE" altLang="es-ES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650185" y="2680780"/>
              <a:ext cx="2819892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1pPr>
              <a:lvl2pPr marL="742950" indent="-28575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2pPr>
              <a:lvl3pPr marL="11430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3pPr>
              <a:lvl4pPr marL="16002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4pPr>
              <a:lvl5pPr marL="20574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9pPr>
            </a:lstStyle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Impuesto a la Renta sin Canon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IGV sin IPM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Aranceles sin Renta de Aduanas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Se deduce comisiones SUNAT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Otros</a:t>
              </a:r>
              <a:r>
                <a:rPr lang="es-PE" altLang="es-ES" sz="1600" baseline="30000" dirty="0" smtClean="0">
                  <a:solidFill>
                    <a:schemeClr val="tx1"/>
                  </a:solidFill>
                  <a:latin typeface="+mn-lt"/>
                </a:rPr>
                <a:t>1/</a:t>
              </a: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3848567" y="2680780"/>
              <a:ext cx="2576059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1pPr>
              <a:lvl2pPr marL="742950" indent="-28575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2pPr>
              <a:lvl3pPr marL="11430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3pPr>
              <a:lvl4pPr marL="16002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4pPr>
              <a:lvl5pPr marL="20574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9pPr>
            </a:lstStyle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Canon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IPM 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Renta de Aduanas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Regalías</a:t>
              </a:r>
              <a:endParaRPr lang="es-PE" altLang="es-ES" sz="1600" baseline="30000" dirty="0" smtClean="0">
                <a:solidFill>
                  <a:schemeClr val="tx1"/>
                </a:solidFill>
                <a:latin typeface="+mn-lt"/>
              </a:endParaRP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Otros</a:t>
              </a:r>
              <a:r>
                <a:rPr lang="es-PE" altLang="es-ES" sz="1600" baseline="30000" dirty="0">
                  <a:solidFill>
                    <a:schemeClr val="tx1"/>
                  </a:solidFill>
                  <a:latin typeface="+mn-lt"/>
                </a:rPr>
                <a:t>2</a:t>
              </a:r>
              <a:r>
                <a:rPr lang="es-PE" altLang="es-ES" sz="1600" baseline="30000" dirty="0" smtClean="0">
                  <a:solidFill>
                    <a:schemeClr val="tx1"/>
                  </a:solidFill>
                  <a:latin typeface="+mn-lt"/>
                </a:rPr>
                <a:t>/</a:t>
              </a:r>
            </a:p>
          </p:txBody>
        </p:sp>
        <p:sp>
          <p:nvSpPr>
            <p:cNvPr id="44" name="Text Box 23"/>
            <p:cNvSpPr txBox="1">
              <a:spLocks noChangeArrowheads="1"/>
            </p:cNvSpPr>
            <p:nvPr/>
          </p:nvSpPr>
          <p:spPr bwMode="auto">
            <a:xfrm>
              <a:off x="6324526" y="2680780"/>
              <a:ext cx="2576059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1pPr>
              <a:lvl2pPr marL="742950" indent="-28575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2pPr>
              <a:lvl3pPr marL="11430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3pPr>
              <a:lvl4pPr marL="16002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4pPr>
              <a:lvl5pPr marL="2057400" indent="-228600" algn="ctr">
                <a:spcBef>
                  <a:spcPct val="50000"/>
                </a:spcBef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FF3300"/>
                  </a:solidFill>
                  <a:latin typeface="Verdana" panose="020B0604030504040204" pitchFamily="34" charset="0"/>
                </a:defRPr>
              </a:lvl9pPr>
            </a:lstStyle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Gobierno Central: Comisiones SUNAT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GR y GL: Tasas, Multas, Venta de Bienes y Servicios</a:t>
              </a:r>
            </a:p>
            <a:p>
              <a:pPr marL="171450" indent="-171450" algn="l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s-PE" altLang="es-ES" sz="1600" dirty="0" smtClean="0">
                  <a:solidFill>
                    <a:schemeClr val="tx1"/>
                  </a:solidFill>
                  <a:latin typeface="+mn-lt"/>
                </a:rPr>
                <a:t>Otros</a:t>
              </a:r>
              <a:r>
                <a:rPr lang="es-PE" altLang="es-ES" sz="1600" baseline="30000" dirty="0" smtClean="0">
                  <a:solidFill>
                    <a:schemeClr val="tx1"/>
                  </a:solidFill>
                  <a:latin typeface="+mn-lt"/>
                </a:rPr>
                <a:t>3/</a:t>
              </a:r>
            </a:p>
          </p:txBody>
        </p:sp>
        <p:sp>
          <p:nvSpPr>
            <p:cNvPr id="2" name="Más 1"/>
            <p:cNvSpPr/>
            <p:nvPr/>
          </p:nvSpPr>
          <p:spPr>
            <a:xfrm>
              <a:off x="3183848" y="1695226"/>
              <a:ext cx="512089" cy="512089"/>
            </a:xfrm>
            <a:prstGeom prst="mathPlus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3" name="Más 22"/>
            <p:cNvSpPr/>
            <p:nvPr/>
          </p:nvSpPr>
          <p:spPr>
            <a:xfrm>
              <a:off x="5912537" y="1686123"/>
              <a:ext cx="512089" cy="512089"/>
            </a:xfrm>
            <a:prstGeom prst="mathPlus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" name="Cerrar llave 3"/>
            <p:cNvSpPr/>
            <p:nvPr/>
          </p:nvSpPr>
          <p:spPr>
            <a:xfrm rot="5400000">
              <a:off x="4577334" y="-18476"/>
              <a:ext cx="171061" cy="8182787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4" name="15 Rectángulo"/>
            <p:cNvSpPr/>
            <p:nvPr/>
          </p:nvSpPr>
          <p:spPr>
            <a:xfrm>
              <a:off x="650185" y="4233950"/>
              <a:ext cx="80329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rgbClr val="C00000"/>
                </a:buClr>
              </a:pPr>
              <a:r>
                <a:rPr lang="es-PE" sz="1600" b="1" kern="0" dirty="0" smtClean="0">
                  <a:cs typeface="Arial" panose="020B0604020202020204" pitchFamily="34" charset="0"/>
                </a:rPr>
                <a:t>Los ingresos que genera el Gobierno General representan cerca del 90% de los recursos PIA</a:t>
              </a:r>
            </a:p>
          </p:txBody>
        </p:sp>
      </p:grpSp>
      <p:sp>
        <p:nvSpPr>
          <p:cNvPr id="17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8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8 CuadroTexto"/>
          <p:cNvSpPr txBox="1"/>
          <p:nvPr/>
        </p:nvSpPr>
        <p:spPr>
          <a:xfrm>
            <a:off x="622149" y="1233401"/>
            <a:ext cx="57412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cs typeface="Arial" panose="020B0604020202020204" pitchFamily="34" charset="0"/>
              </a:rPr>
              <a:t>Fuentes de Financiamiento del Presupuesto Público, 2017</a:t>
            </a:r>
            <a:endParaRPr lang="es-PE" sz="1400" b="1" dirty="0" smtClean="0">
              <a:cs typeface="Arial" panose="020B0604020202020204" pitchFamily="34" charset="0"/>
            </a:endParaRPr>
          </a:p>
          <a:p>
            <a:pPr algn="ctr"/>
            <a:r>
              <a:rPr lang="es-PE" sz="1600" dirty="0" smtClean="0">
                <a:cs typeface="Arial" panose="020B0604020202020204" pitchFamily="34" charset="0"/>
              </a:rPr>
              <a:t>(Millones de S/) </a:t>
            </a:r>
            <a:endParaRPr lang="es-PE" sz="1600" dirty="0">
              <a:cs typeface="Arial" panose="020B0604020202020204" pitchFamily="34" charset="0"/>
            </a:endParaRPr>
          </a:p>
        </p:txBody>
      </p:sp>
      <p:sp>
        <p:nvSpPr>
          <p:cNvPr id="13" name="16 Rectángulo"/>
          <p:cNvSpPr/>
          <p:nvPr/>
        </p:nvSpPr>
        <p:spPr>
          <a:xfrm>
            <a:off x="204912" y="6436320"/>
            <a:ext cx="788497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PE" sz="900" i="1" dirty="0" smtClean="0">
                <a:latin typeface="Calibri" pitchFamily="34" charset="0"/>
              </a:rPr>
              <a:t>Fuente</a:t>
            </a:r>
            <a:r>
              <a:rPr lang="es-PE" sz="900" i="1" dirty="0">
                <a:latin typeface="Calibri" pitchFamily="34" charset="0"/>
              </a:rPr>
              <a:t>: Proyecto de </a:t>
            </a:r>
            <a:r>
              <a:rPr lang="es-PE" sz="900" i="1" dirty="0" smtClean="0">
                <a:latin typeface="Calibri" pitchFamily="34" charset="0"/>
              </a:rPr>
              <a:t>Ley de </a:t>
            </a:r>
            <a:r>
              <a:rPr lang="es-PE" sz="900" i="1" dirty="0">
                <a:latin typeface="Calibri" pitchFamily="34" charset="0"/>
              </a:rPr>
              <a:t>Presupuesto </a:t>
            </a:r>
            <a:r>
              <a:rPr lang="es-PE" sz="900" i="1" dirty="0" smtClean="0">
                <a:latin typeface="Calibri" pitchFamily="34" charset="0"/>
              </a:rPr>
              <a:t>del Sector Público 2017.</a:t>
            </a:r>
            <a:endParaRPr lang="es-PE" sz="900" i="1" dirty="0">
              <a:latin typeface="Calibri" pitchFamily="34" charset="0"/>
            </a:endParaRPr>
          </a:p>
        </p:txBody>
      </p:sp>
      <p:sp>
        <p:nvSpPr>
          <p:cNvPr id="14" name="Título 3"/>
          <p:cNvSpPr txBox="1">
            <a:spLocks/>
          </p:cNvSpPr>
          <p:nvPr/>
        </p:nvSpPr>
        <p:spPr>
          <a:xfrm>
            <a:off x="529330" y="202150"/>
            <a:ext cx="8051512" cy="68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eaLnBrk="0" hangingPunct="0"/>
            <a:r>
              <a:rPr lang="es-PE" sz="2200" b="1" dirty="0">
                <a:latin typeface="+mn-lt"/>
              </a:rPr>
              <a:t>El Presupuesto Público </a:t>
            </a:r>
            <a:r>
              <a:rPr lang="es-PE" sz="2200" b="1" dirty="0" smtClean="0">
                <a:latin typeface="+mn-lt"/>
              </a:rPr>
              <a:t>proyectado para </a:t>
            </a:r>
            <a:r>
              <a:rPr lang="es-PE" sz="2200" b="1" dirty="0">
                <a:latin typeface="+mn-lt"/>
              </a:rPr>
              <a:t>el año Fiscal 2017 asciende a S/ 142 472 millones (20,1% del PBI)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882" y="1848954"/>
            <a:ext cx="6125766" cy="3370562"/>
          </a:xfrm>
          <a:prstGeom prst="rect">
            <a:avLst/>
          </a:prstGeom>
        </p:spPr>
      </p:pic>
      <p:sp>
        <p:nvSpPr>
          <p:cNvPr id="16" name="14 CuadroTexto"/>
          <p:cNvSpPr txBox="1"/>
          <p:nvPr/>
        </p:nvSpPr>
        <p:spPr>
          <a:xfrm>
            <a:off x="6760703" y="3755269"/>
            <a:ext cx="2305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Cumple con el límite legal de endeudamiento de 30% del PBI.</a:t>
            </a:r>
            <a:endParaRPr lang="es-PE" sz="1600" dirty="0"/>
          </a:p>
        </p:txBody>
      </p:sp>
      <p:cxnSp>
        <p:nvCxnSpPr>
          <p:cNvPr id="17" name="15 Conector recto de flecha"/>
          <p:cNvCxnSpPr/>
          <p:nvPr/>
        </p:nvCxnSpPr>
        <p:spPr>
          <a:xfrm>
            <a:off x="6461649" y="4170768"/>
            <a:ext cx="299054" cy="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14 CuadroTexto"/>
          <p:cNvSpPr txBox="1"/>
          <p:nvPr/>
        </p:nvSpPr>
        <p:spPr>
          <a:xfrm>
            <a:off x="6760703" y="2590426"/>
            <a:ext cx="2305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Principalmente impuestos a la producción, consumo y renta.</a:t>
            </a:r>
            <a:endParaRPr lang="es-PE" sz="1600" dirty="0"/>
          </a:p>
        </p:txBody>
      </p:sp>
      <p:cxnSp>
        <p:nvCxnSpPr>
          <p:cNvPr id="22" name="15 Conector recto de flecha"/>
          <p:cNvCxnSpPr/>
          <p:nvPr/>
        </p:nvCxnSpPr>
        <p:spPr>
          <a:xfrm>
            <a:off x="6461649" y="3129035"/>
            <a:ext cx="299054" cy="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5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76885" y="2030738"/>
            <a:ext cx="3976648" cy="56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s-PE" sz="1600" b="1" dirty="0" smtClean="0">
                <a:cs typeface="Arial" panose="020B0604020202020204" pitchFamily="34" charset="0"/>
              </a:rPr>
              <a:t>Presupuesto Institucional de Apertura                       </a:t>
            </a:r>
            <a:endParaRPr lang="es-PE" sz="1600" b="1" dirty="0"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s-PE" sz="1400" dirty="0">
                <a:cs typeface="Arial" panose="020B0604020202020204" pitchFamily="34" charset="0"/>
              </a:rPr>
              <a:t>(Miles de Millones de S</a:t>
            </a:r>
            <a:r>
              <a:rPr lang="es-PE" sz="1400" dirty="0" smtClean="0">
                <a:cs typeface="Arial" panose="020B0604020202020204" pitchFamily="34" charset="0"/>
              </a:rPr>
              <a:t>/ y Var. %)</a:t>
            </a:r>
            <a:endParaRPr lang="es-PE" sz="1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4912" y="6157527"/>
            <a:ext cx="774038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ES" sz="900" i="1" dirty="0" smtClean="0">
                <a:latin typeface="Calibri" pitchFamily="34" charset="0"/>
              </a:rPr>
              <a:t>Nota: El PIA 2016 asciende a S/ 136 021 millones, modificado  según la </a:t>
            </a:r>
            <a:r>
              <a:rPr lang="es-PE" sz="900" i="1" dirty="0" smtClean="0">
                <a:latin typeface="Calibri" pitchFamily="34" charset="0"/>
              </a:rPr>
              <a:t>Segunda Disposición Complementaria Transitoria de la Ley N° 30372, Ley de Presupuesto del Sector Público para el Año Fiscal 2016</a:t>
            </a:r>
            <a:r>
              <a:rPr lang="es-ES" sz="900" i="1" dirty="0" smtClean="0">
                <a:latin typeface="Calibri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s-ES" sz="900" i="1" dirty="0" smtClean="0">
                <a:latin typeface="Calibri" pitchFamily="34" charset="0"/>
              </a:rPr>
              <a:t>Fuente</a:t>
            </a:r>
            <a:r>
              <a:rPr lang="es-ES" sz="900" b="1" i="1" dirty="0">
                <a:latin typeface="Calibri" pitchFamily="34" charset="0"/>
              </a:rPr>
              <a:t>:</a:t>
            </a:r>
            <a:r>
              <a:rPr lang="es-ES" sz="900" i="1" dirty="0">
                <a:latin typeface="Calibri" pitchFamily="34" charset="0"/>
              </a:rPr>
              <a:t> </a:t>
            </a:r>
            <a:r>
              <a:rPr lang="es-ES" sz="900" i="1" dirty="0" smtClean="0">
                <a:latin typeface="Calibri" pitchFamily="34" charset="0"/>
              </a:rPr>
              <a:t>MEF, Proyectos </a:t>
            </a:r>
            <a:r>
              <a:rPr lang="es-ES" sz="900" i="1" dirty="0">
                <a:latin typeface="Calibri" pitchFamily="34" charset="0"/>
              </a:rPr>
              <a:t>de </a:t>
            </a:r>
            <a:r>
              <a:rPr lang="es-ES" sz="900" i="1" dirty="0" smtClean="0">
                <a:latin typeface="Calibri" pitchFamily="34" charset="0"/>
              </a:rPr>
              <a:t>Ley de Presupuesto del Sector Público 2017.</a:t>
            </a:r>
            <a:endParaRPr lang="es-ES" sz="900" i="1" dirty="0">
              <a:latin typeface="Calibri" pitchFamily="34" charset="0"/>
            </a:endParaRPr>
          </a:p>
        </p:txBody>
      </p:sp>
      <p:sp>
        <p:nvSpPr>
          <p:cNvPr id="11" name="12 Rectángulo"/>
          <p:cNvSpPr/>
          <p:nvPr/>
        </p:nvSpPr>
        <p:spPr>
          <a:xfrm>
            <a:off x="610989" y="1222301"/>
            <a:ext cx="81439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PE" sz="1600" kern="0" dirty="0" smtClean="0">
                <a:cs typeface="Arial" panose="020B0604020202020204" pitchFamily="34" charset="0"/>
              </a:rPr>
              <a:t>El Presupuesto Público proyectado para el 2017 duplica el del 2008</a:t>
            </a:r>
            <a:r>
              <a:rPr lang="es-ES" sz="1600" kern="0" dirty="0" smtClean="0">
                <a:cs typeface="Arial" panose="020B0604020202020204" pitchFamily="34" charset="0"/>
              </a:rPr>
              <a:t>.</a:t>
            </a:r>
            <a:endParaRPr lang="es-PE" dirty="0">
              <a:cs typeface="Arial" panose="020B060402020202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708082" y="2039974"/>
            <a:ext cx="4071966" cy="56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s-PE" sz="1600" b="1" dirty="0" smtClean="0">
                <a:cs typeface="Arial" panose="020B0604020202020204" pitchFamily="34" charset="0"/>
              </a:rPr>
              <a:t>Presupuesto Institucional de Apertura                       </a:t>
            </a:r>
            <a:endParaRPr lang="es-PE" sz="1600" b="1" dirty="0"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s-PE" sz="1400" dirty="0">
                <a:cs typeface="Arial" panose="020B0604020202020204" pitchFamily="34" charset="0"/>
              </a:rPr>
              <a:t>(Var. en Miles de Millones de S</a:t>
            </a:r>
            <a:r>
              <a:rPr lang="es-PE" sz="1400" dirty="0" smtClean="0">
                <a:cs typeface="Arial" panose="020B0604020202020204" pitchFamily="34" charset="0"/>
              </a:rPr>
              <a:t>/)</a:t>
            </a:r>
            <a:endParaRPr lang="es-PE" sz="1400" dirty="0">
              <a:cs typeface="Arial" panose="020B0604020202020204" pitchFamily="34" charset="0"/>
            </a:endParaRPr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5541" y="2637403"/>
            <a:ext cx="3999600" cy="2656800"/>
          </a:xfrm>
          <a:prstGeom prst="rect">
            <a:avLst/>
          </a:prstGeom>
        </p:spPr>
      </p:pic>
      <p:pic>
        <p:nvPicPr>
          <p:cNvPr id="14" name="Imagen 13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4993" y="2646639"/>
            <a:ext cx="3999600" cy="2656800"/>
          </a:xfrm>
          <a:prstGeom prst="rect">
            <a:avLst/>
          </a:prstGeom>
        </p:spPr>
      </p:pic>
      <p:sp>
        <p:nvSpPr>
          <p:cNvPr id="15" name="Título 3"/>
          <p:cNvSpPr txBox="1">
            <a:spLocks/>
          </p:cNvSpPr>
          <p:nvPr/>
        </p:nvSpPr>
        <p:spPr>
          <a:xfrm>
            <a:off x="529330" y="202150"/>
            <a:ext cx="8051512" cy="68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eaLnBrk="0" hangingPunct="0"/>
            <a:r>
              <a:rPr lang="es-PE" sz="2200" b="1" dirty="0">
                <a:latin typeface="+mn-lt"/>
              </a:rPr>
              <a:t>El Presupuesto Público 2017 crece </a:t>
            </a:r>
            <a:r>
              <a:rPr lang="es-PE" sz="2200" b="1" dirty="0" smtClean="0">
                <a:latin typeface="+mn-lt"/>
              </a:rPr>
              <a:t>4,7%, lo que representa S</a:t>
            </a:r>
            <a:r>
              <a:rPr lang="es-PE" sz="2200" b="1" dirty="0">
                <a:latin typeface="+mn-lt"/>
              </a:rPr>
              <a:t>/ 6,5 mil </a:t>
            </a:r>
            <a:r>
              <a:rPr lang="es-PE" sz="2200" b="1" dirty="0" smtClean="0">
                <a:latin typeface="+mn-lt"/>
              </a:rPr>
              <a:t>millones más </a:t>
            </a:r>
            <a:r>
              <a:rPr lang="es-PE" sz="2200" b="1" dirty="0">
                <a:latin typeface="+mn-lt"/>
              </a:rPr>
              <a:t>respecto </a:t>
            </a:r>
            <a:r>
              <a:rPr lang="es-PE" sz="2200" b="1" dirty="0" smtClean="0">
                <a:latin typeface="+mn-lt"/>
              </a:rPr>
              <a:t>al </a:t>
            </a:r>
            <a:r>
              <a:rPr lang="es-PE" sz="2200" b="1" dirty="0">
                <a:latin typeface="+mn-lt"/>
              </a:rPr>
              <a:t>año anterior</a:t>
            </a:r>
          </a:p>
        </p:txBody>
      </p:sp>
      <p:cxnSp>
        <p:nvCxnSpPr>
          <p:cNvPr id="3" name="Conector recto de flecha 2"/>
          <p:cNvCxnSpPr/>
          <p:nvPr/>
        </p:nvCxnSpPr>
        <p:spPr>
          <a:xfrm flipV="1">
            <a:off x="1407886" y="2666431"/>
            <a:ext cx="2757714" cy="87445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2 Rectángulo"/>
          <p:cNvSpPr/>
          <p:nvPr/>
        </p:nvSpPr>
        <p:spPr>
          <a:xfrm rot="20577703">
            <a:off x="2418253" y="2765103"/>
            <a:ext cx="493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s-PE" sz="1600" kern="0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lang="es-PE" sz="1600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 2</a:t>
            </a:r>
            <a:endParaRPr lang="es-PE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7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55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88683" y="836712"/>
            <a:ext cx="825978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 dirty="0" smtClean="0">
                <a:solidFill>
                  <a:srgbClr val="C00000"/>
                </a:solidFill>
                <a:cs typeface="Arial" pitchFamily="34" charset="0"/>
              </a:rPr>
              <a:t>Recursos Ordinarios (RROO):</a:t>
            </a:r>
            <a:r>
              <a:rPr lang="es-MX" sz="1600" dirty="0" smtClean="0"/>
              <a:t>  F</a:t>
            </a:r>
            <a:r>
              <a:rPr lang="es-MX" sz="1600" dirty="0" smtClean="0">
                <a:cs typeface="Arial" pitchFamily="34" charset="0"/>
              </a:rPr>
              <a:t>inancian el 64,9% del Presupuesto.</a:t>
            </a:r>
            <a:r>
              <a:rPr lang="es-MX" sz="1600" b="1" dirty="0" smtClean="0">
                <a:cs typeface="Arial" pitchFamily="34" charset="0"/>
              </a:rPr>
              <a:t> </a:t>
            </a:r>
            <a:endParaRPr lang="es-ES" sz="1600" dirty="0">
              <a:cs typeface="Arial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01677" y="5751608"/>
            <a:ext cx="82809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" sz="900" i="1" dirty="0" smtClean="0"/>
              <a:t>1/ Considera comisión de Tesorería del Banco de la Nación y otros ingresos no recaudado por SUNAT: derechos de extranjería, entre otros</a:t>
            </a:r>
          </a:p>
          <a:p>
            <a:pPr algn="just"/>
            <a:r>
              <a:rPr lang="es-ES" sz="900" i="1" dirty="0" smtClean="0"/>
              <a:t>2/ Considera recursos provenientes del los Ingresos no tributarios del Gobierno Central: Gravamen Especial a la Minería, Intereses de cuentas del Tesoro Público, Utilidades del Bco. Nación, Regalías petroleras y gasíferas no transferidas, Concesiones, entre otros.</a:t>
            </a:r>
          </a:p>
          <a:p>
            <a:pPr algn="just"/>
            <a:r>
              <a:rPr lang="es-ES" sz="900" i="1" dirty="0" smtClean="0"/>
              <a:t>3/ Recursos asignados al gobierno regional de San Martín por la eliminación de beneficios tributarios.</a:t>
            </a:r>
            <a:endParaRPr lang="es-PE" sz="900" i="1" dirty="0" smtClean="0"/>
          </a:p>
          <a:p>
            <a:pPr algn="just"/>
            <a:r>
              <a:rPr lang="es-PE" sz="900" i="1" dirty="0" smtClean="0"/>
              <a:t>4/ Incorporación de </a:t>
            </a:r>
            <a:r>
              <a:rPr lang="es-ES" sz="900" i="1" dirty="0" smtClean="0"/>
              <a:t>saldos de balance.</a:t>
            </a:r>
          </a:p>
          <a:p>
            <a:pPr algn="just"/>
            <a:r>
              <a:rPr lang="es-ES" sz="900" i="1" dirty="0" smtClean="0"/>
              <a:t>Fuente</a:t>
            </a:r>
            <a:r>
              <a:rPr lang="es-ES" sz="900" b="1" i="1" dirty="0"/>
              <a:t>:</a:t>
            </a:r>
            <a:r>
              <a:rPr lang="es-ES" sz="900" i="1" dirty="0"/>
              <a:t> MEF, Proyectos de </a:t>
            </a:r>
            <a:r>
              <a:rPr lang="es-ES" sz="900" i="1" dirty="0" smtClean="0"/>
              <a:t>Ley de </a:t>
            </a:r>
            <a:r>
              <a:rPr lang="es-ES" sz="900" i="1" dirty="0"/>
              <a:t>Presupuesto </a:t>
            </a:r>
            <a:r>
              <a:rPr lang="es-ES" sz="900" i="1" dirty="0" smtClean="0"/>
              <a:t>del Sector Público 2017.</a:t>
            </a:r>
            <a:endParaRPr lang="es-ES" sz="900" dirty="0"/>
          </a:p>
        </p:txBody>
      </p:sp>
      <p:sp>
        <p:nvSpPr>
          <p:cNvPr id="23" name="10 CuadroTexto"/>
          <p:cNvSpPr txBox="1"/>
          <p:nvPr/>
        </p:nvSpPr>
        <p:spPr>
          <a:xfrm>
            <a:off x="498394" y="1082142"/>
            <a:ext cx="8172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1600" dirty="0">
                <a:cs typeface="Arial" pitchFamily="34" charset="0"/>
              </a:rPr>
              <a:t>Son ingresos provenientes principalmente de la recaudación tributaria, no vinculados a ninguna entidad en particular. Constituyen fondos disponibles de libre </a:t>
            </a:r>
            <a:r>
              <a:rPr lang="es-MX" sz="1600" dirty="0" smtClean="0">
                <a:cs typeface="Arial" pitchFamily="34" charset="0"/>
              </a:rPr>
              <a:t>programación.</a:t>
            </a:r>
          </a:p>
          <a:p>
            <a:pPr marL="177800" indent="-1778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1600" dirty="0" smtClean="0">
                <a:cs typeface="Arial" pitchFamily="34" charset="0"/>
              </a:rPr>
              <a:t>Los </a:t>
            </a:r>
            <a:r>
              <a:rPr lang="es-MX" sz="1600" dirty="0">
                <a:cs typeface="Arial" pitchFamily="34" charset="0"/>
              </a:rPr>
              <a:t>RROO crecen 8,0% respecto al RROO del PIA 2016 </a:t>
            </a:r>
            <a:r>
              <a:rPr lang="es-MX" sz="1600" dirty="0" smtClean="0">
                <a:cs typeface="Arial" pitchFamily="34" charset="0"/>
              </a:rPr>
              <a:t>(S</a:t>
            </a:r>
            <a:r>
              <a:rPr lang="es-MX" sz="1600" dirty="0">
                <a:cs typeface="Arial" pitchFamily="34" charset="0"/>
              </a:rPr>
              <a:t>/ 6,8 mil </a:t>
            </a:r>
            <a:r>
              <a:rPr lang="es-MX" sz="1600" dirty="0" smtClean="0">
                <a:cs typeface="Arial" pitchFamily="34" charset="0"/>
              </a:rPr>
              <a:t>millones más).</a:t>
            </a:r>
            <a:endParaRPr lang="es-ES" sz="1600" dirty="0">
              <a:cs typeface="Arial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03842" y="1933654"/>
            <a:ext cx="8673222" cy="3836632"/>
            <a:chOff x="303842" y="1903674"/>
            <a:chExt cx="8673222" cy="3836632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842" y="1903674"/>
              <a:ext cx="6480000" cy="3836632"/>
            </a:xfrm>
            <a:prstGeom prst="rect">
              <a:avLst/>
            </a:prstGeom>
          </p:spPr>
        </p:pic>
        <p:sp>
          <p:nvSpPr>
            <p:cNvPr id="10" name="8 Rectángulo"/>
            <p:cNvSpPr/>
            <p:nvPr/>
          </p:nvSpPr>
          <p:spPr>
            <a:xfrm>
              <a:off x="5391722" y="3005138"/>
              <a:ext cx="1242441" cy="17621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6596856" y="3894650"/>
              <a:ext cx="2380208" cy="1268786"/>
              <a:chOff x="6596856" y="3894650"/>
              <a:chExt cx="2380208" cy="1268786"/>
            </a:xfrm>
          </p:grpSpPr>
          <p:pic>
            <p:nvPicPr>
              <p:cNvPr id="5" name="Imagen 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783842" y="3918397"/>
                <a:ext cx="2193222" cy="1221289"/>
              </a:xfrm>
              <a:prstGeom prst="rect">
                <a:avLst/>
              </a:prstGeom>
            </p:spPr>
          </p:pic>
          <p:sp>
            <p:nvSpPr>
              <p:cNvPr id="6" name="Abrir llave 5"/>
              <p:cNvSpPr/>
              <p:nvPr/>
            </p:nvSpPr>
            <p:spPr>
              <a:xfrm>
                <a:off x="6596856" y="3894650"/>
                <a:ext cx="125321" cy="1268786"/>
              </a:xfrm>
              <a:prstGeom prst="lef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25486" y="188824"/>
            <a:ext cx="8642994" cy="6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19050"/>
            <a:r>
              <a:rPr lang="es-PE" sz="2400" b="1" dirty="0"/>
              <a:t>Fuentes de Financiamiento del Presupuesto 2017 (I)</a:t>
            </a:r>
            <a:endParaRPr lang="es-ES" sz="2400" b="1" dirty="0"/>
          </a:p>
        </p:txBody>
      </p:sp>
      <p:sp>
        <p:nvSpPr>
          <p:cNvPr id="15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826646" y="6345960"/>
            <a:ext cx="2057400" cy="365125"/>
          </a:xfrm>
        </p:spPr>
        <p:txBody>
          <a:bodyPr/>
          <a:lstStyle/>
          <a:p>
            <a:r>
              <a:rPr lang="es-ES" dirty="0" smtClean="0"/>
              <a:t>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28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7246</TotalTime>
  <Words>1444</Words>
  <Application>Microsoft Office PowerPoint</Application>
  <PresentationFormat>Presentación en pantalla (4:3)</PresentationFormat>
  <Paragraphs>144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PERÚ Fuentes de Financiamiento del Presupuesto del Sector Público 2017</vt:lpstr>
      <vt:lpstr>Presentación de PowerPoint</vt:lpstr>
      <vt:lpstr>Presentación de PowerPoint</vt:lpstr>
      <vt:lpstr>Presentación de PowerPoint</vt:lpstr>
      <vt:lpstr>Para el 2017, ingresos fiscales se incrementan en S/ 12 mil millones en un contexto de recuperación liderada por la demanda interna</vt:lpstr>
      <vt:lpstr>Los ingresos del Gobierno General son la principal fuente de Recursos del Presupuesto Público – PIA</vt:lpstr>
      <vt:lpstr>Presentación de PowerPoint</vt:lpstr>
      <vt:lpstr>Presentación de PowerPoint</vt:lpstr>
      <vt:lpstr>Presentación de PowerPoint</vt:lpstr>
      <vt:lpstr>Presentación de PowerPoint</vt:lpstr>
      <vt:lpstr>Los recursos públicos vinculados a las materias primas (canon) son sensibles a cambios en el contexto internacional</vt:lpstr>
      <vt:lpstr>Presentación de PowerPoint</vt:lpstr>
      <vt:lpstr>Conclusiones</vt:lpstr>
      <vt:lpstr>PERÚ Fuentes de Financiamiento del Presupuesto del Sector Público 2017</vt:lpstr>
      <vt:lpstr>Anexos</vt:lpstr>
      <vt:lpstr>Supuestos macroeconómicos para el Presupuesto 2017 están en línea con el consenso de analistas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Figueroa Cajamarca, Francisco Lorenzo</dc:creator>
  <cp:lastModifiedBy>Luis Enrique Pineda Larzo</cp:lastModifiedBy>
  <cp:revision>670</cp:revision>
  <cp:lastPrinted>2016-08-23T16:23:01Z</cp:lastPrinted>
  <dcterms:created xsi:type="dcterms:W3CDTF">2016-04-11T20:10:07Z</dcterms:created>
  <dcterms:modified xsi:type="dcterms:W3CDTF">2016-09-22T14:59:04Z</dcterms:modified>
</cp:coreProperties>
</file>